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93" r:id="rId22"/>
    <p:sldId id="277" r:id="rId23"/>
    <p:sldId id="278" r:id="rId24"/>
    <p:sldId id="294"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05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1FC29A-AEE0-4D9D-BE2C-A4BA7CA97FCC}" type="datetimeFigureOut">
              <a:rPr lang="en-US" smtClean="0"/>
              <a:pPr/>
              <a:t>5/19/2016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D4316-AC7E-4BA2-8CDD-C1CD53BE0E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1FC29A-AEE0-4D9D-BE2C-A4BA7CA97FCC}" type="datetimeFigureOut">
              <a:rPr lang="en-US" smtClean="0"/>
              <a:pPr/>
              <a:t>5/19/2016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D4316-AC7E-4BA2-8CDD-C1CD53BE0E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1FC29A-AEE0-4D9D-BE2C-A4BA7CA97FCC}" type="datetimeFigureOut">
              <a:rPr lang="en-US" smtClean="0"/>
              <a:pPr/>
              <a:t>5/19/2016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D4316-AC7E-4BA2-8CDD-C1CD53BE0E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A1FC29A-AEE0-4D9D-BE2C-A4BA7CA97FCC}" type="datetimeFigureOut">
              <a:rPr lang="en-US" smtClean="0"/>
              <a:pPr/>
              <a:t>5/19/2016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D4316-AC7E-4BA2-8CDD-C1CD53BE0E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1FC29A-AEE0-4D9D-BE2C-A4BA7CA97FCC}" type="datetimeFigureOut">
              <a:rPr lang="en-US" smtClean="0"/>
              <a:pPr/>
              <a:t>5/19/2016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D4316-AC7E-4BA2-8CDD-C1CD53BE0E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1FC29A-AEE0-4D9D-BE2C-A4BA7CA97FCC}" type="datetimeFigureOut">
              <a:rPr lang="en-US" smtClean="0"/>
              <a:pPr/>
              <a:t>5/19/2016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DD4316-AC7E-4BA2-8CDD-C1CD53BE0E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1FC29A-AEE0-4D9D-BE2C-A4BA7CA97FCC}" type="datetimeFigureOut">
              <a:rPr lang="en-US" smtClean="0"/>
              <a:pPr/>
              <a:t>5/19/2016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DD4316-AC7E-4BA2-8CDD-C1CD53BE0E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1FC29A-AEE0-4D9D-BE2C-A4BA7CA97FCC}" type="datetimeFigureOut">
              <a:rPr lang="en-US" smtClean="0"/>
              <a:pPr/>
              <a:t>5/19/2016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DD4316-AC7E-4BA2-8CDD-C1CD53BE0E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1FC29A-AEE0-4D9D-BE2C-A4BA7CA97FCC}" type="datetimeFigureOut">
              <a:rPr lang="en-US" smtClean="0"/>
              <a:pPr/>
              <a:t>5/19/2016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DD4316-AC7E-4BA2-8CDD-C1CD53BE0E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1FC29A-AEE0-4D9D-BE2C-A4BA7CA97FCC}" type="datetimeFigureOut">
              <a:rPr lang="en-US" smtClean="0"/>
              <a:pPr/>
              <a:t>5/19/2016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DD4316-AC7E-4BA2-8CDD-C1CD53BE0E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1FC29A-AEE0-4D9D-BE2C-A4BA7CA97FCC}" type="datetimeFigureOut">
              <a:rPr lang="en-US" smtClean="0"/>
              <a:pPr/>
              <a:t>5/19/2016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DD4316-AC7E-4BA2-8CDD-C1CD53BE0E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1FC29A-AEE0-4D9D-BE2C-A4BA7CA97FCC}" type="datetimeFigureOut">
              <a:rPr lang="en-US" smtClean="0"/>
              <a:pPr/>
              <a:t>5/19/2016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DD4316-AC7E-4BA2-8CDD-C1CD53BE0E3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LECTURE 1</a:t>
            </a:r>
            <a:endParaRPr lang="en-US" b="1" dirty="0"/>
          </a:p>
        </p:txBody>
      </p:sp>
      <p:sp>
        <p:nvSpPr>
          <p:cNvPr id="3" name="Subtitle 2"/>
          <p:cNvSpPr>
            <a:spLocks noGrp="1"/>
          </p:cNvSpPr>
          <p:nvPr>
            <p:ph type="subTitle" idx="1"/>
          </p:nvPr>
        </p:nvSpPr>
        <p:spPr/>
        <p:txBody>
          <a:bodyPr/>
          <a:lstStyle/>
          <a:p>
            <a:r>
              <a:rPr lang="en-US" b="1" dirty="0" smtClean="0">
                <a:solidFill>
                  <a:srgbClr val="FF0000"/>
                </a:solidFill>
              </a:rPr>
              <a:t>NRSG 131</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458200" cy="6172200"/>
          </a:xfrm>
        </p:spPr>
        <p:txBody>
          <a:bodyPr>
            <a:normAutofit fontScale="70000" lnSpcReduction="20000"/>
          </a:bodyPr>
          <a:lstStyle/>
          <a:p>
            <a:pPr lvl="0"/>
            <a:endParaRPr lang="en-US" b="1" dirty="0" smtClean="0"/>
          </a:p>
          <a:p>
            <a:pPr lvl="0"/>
            <a:endParaRPr lang="en-US" b="1" dirty="0"/>
          </a:p>
          <a:p>
            <a:pPr lvl="0"/>
            <a:r>
              <a:rPr lang="en-US" b="1" dirty="0" smtClean="0"/>
              <a:t>Drug </a:t>
            </a:r>
            <a:r>
              <a:rPr lang="en-US" b="1" dirty="0" smtClean="0"/>
              <a:t>Interactions - </a:t>
            </a:r>
            <a:r>
              <a:rPr lang="en-US" dirty="0" smtClean="0"/>
              <a:t>The </a:t>
            </a:r>
            <a:r>
              <a:rPr lang="en-US" dirty="0"/>
              <a:t>effects produced when some drugs are given concurrently i.e. when 2 or more drugs are given together and alters each others pharmacological action in terms of:-</a:t>
            </a:r>
          </a:p>
          <a:p>
            <a:pPr lvl="0">
              <a:buNone/>
            </a:pPr>
            <a:r>
              <a:rPr lang="en-US" dirty="0" smtClean="0"/>
              <a:t>                     -Duration </a:t>
            </a:r>
            <a:r>
              <a:rPr lang="en-US" dirty="0"/>
              <a:t>of action</a:t>
            </a:r>
          </a:p>
          <a:p>
            <a:pPr lvl="0">
              <a:buNone/>
            </a:pPr>
            <a:r>
              <a:rPr lang="en-US" dirty="0" smtClean="0"/>
              <a:t>                     -Magnitude </a:t>
            </a:r>
            <a:r>
              <a:rPr lang="en-US" dirty="0"/>
              <a:t>of pharmacological action.</a:t>
            </a:r>
          </a:p>
          <a:p>
            <a:pPr lvl="0"/>
            <a:r>
              <a:rPr lang="en-US" dirty="0"/>
              <a:t>Can be beneficial or harmful e.g. harmful – oral pills </a:t>
            </a:r>
            <a:r>
              <a:rPr lang="en-US" dirty="0" smtClean="0"/>
              <a:t>and anti </a:t>
            </a:r>
            <a:r>
              <a:rPr lang="en-US" dirty="0"/>
              <a:t>TBs</a:t>
            </a:r>
          </a:p>
          <a:p>
            <a:pPr lvl="0"/>
            <a:r>
              <a:rPr lang="en-US" dirty="0"/>
              <a:t>Beneficial – morphine toxicity – </a:t>
            </a:r>
            <a:r>
              <a:rPr lang="en-US" dirty="0" smtClean="0"/>
              <a:t>naloxone </a:t>
            </a:r>
            <a:r>
              <a:rPr lang="en-US" dirty="0"/>
              <a:t>used. </a:t>
            </a:r>
            <a:endParaRPr lang="en-US" dirty="0" smtClean="0"/>
          </a:p>
          <a:p>
            <a:pPr marL="0" lvl="0" indent="0">
              <a:buNone/>
            </a:pPr>
            <a:endParaRPr lang="en-US" dirty="0" smtClean="0"/>
          </a:p>
          <a:p>
            <a:pPr lvl="0">
              <a:buNone/>
            </a:pPr>
            <a:endParaRPr lang="en-US" dirty="0"/>
          </a:p>
          <a:p>
            <a:pPr lvl="0"/>
            <a:r>
              <a:rPr lang="en-US" b="1" dirty="0" smtClean="0"/>
              <a:t>Idiosyncrasy - </a:t>
            </a:r>
            <a:r>
              <a:rPr lang="en-US" dirty="0" smtClean="0"/>
              <a:t>Inherited </a:t>
            </a:r>
            <a:r>
              <a:rPr lang="en-US" dirty="0"/>
              <a:t>abnormal response to drugs mediated by single genes. Response can be increased, decreased or bizarre e.g. Fast and slow </a:t>
            </a:r>
            <a:r>
              <a:rPr lang="en-US" dirty="0" err="1"/>
              <a:t>acetylators</a:t>
            </a:r>
            <a:r>
              <a:rPr lang="en-US" dirty="0"/>
              <a:t> of </a:t>
            </a:r>
            <a:r>
              <a:rPr lang="en-US" dirty="0" smtClean="0"/>
              <a:t>isoniazid(anti-TB). </a:t>
            </a:r>
            <a:r>
              <a:rPr lang="en-US" dirty="0" smtClean="0"/>
              <a:t>The </a:t>
            </a:r>
            <a:r>
              <a:rPr lang="en-US" dirty="0"/>
              <a:t>have two different potential results:</a:t>
            </a:r>
          </a:p>
          <a:p>
            <a:pPr lvl="0">
              <a:buNone/>
            </a:pPr>
            <a:r>
              <a:rPr lang="en-US" dirty="0" smtClean="0"/>
              <a:t>           -Slow </a:t>
            </a:r>
            <a:r>
              <a:rPr lang="en-US" dirty="0" err="1"/>
              <a:t>acetylators</a:t>
            </a:r>
            <a:r>
              <a:rPr lang="en-US" dirty="0"/>
              <a:t>  –may result to peripheral neuropathy </a:t>
            </a:r>
          </a:p>
          <a:p>
            <a:pPr lvl="0">
              <a:buNone/>
            </a:pPr>
            <a:r>
              <a:rPr lang="en-US" dirty="0" smtClean="0"/>
              <a:t>           -Fast </a:t>
            </a:r>
            <a:r>
              <a:rPr lang="en-US" dirty="0" err="1"/>
              <a:t>acetylators</a:t>
            </a:r>
            <a:r>
              <a:rPr lang="en-US" dirty="0"/>
              <a:t> – may result </a:t>
            </a:r>
            <a:r>
              <a:rPr lang="en-US" dirty="0" err="1"/>
              <a:t>hepatocellular</a:t>
            </a:r>
            <a:r>
              <a:rPr lang="en-US" dirty="0"/>
              <a:t> necrosis due to high formation of a metabolite.</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pPr lvl="0"/>
            <a:r>
              <a:rPr lang="en-US" b="1" dirty="0"/>
              <a:t>Intolerance </a:t>
            </a:r>
            <a:r>
              <a:rPr lang="en-US" b="1" dirty="0" smtClean="0"/>
              <a:t> - </a:t>
            </a:r>
            <a:r>
              <a:rPr lang="en-US" dirty="0" smtClean="0"/>
              <a:t>Low </a:t>
            </a:r>
            <a:r>
              <a:rPr lang="en-US" dirty="0"/>
              <a:t>threshold to normal pharmacological action of a drug e.g. usual dose of diazepam – causing coma or Respiratory distress due to usual dose of morphine. </a:t>
            </a:r>
            <a:endParaRPr lang="en-US" dirty="0" smtClean="0"/>
          </a:p>
          <a:p>
            <a:pPr lvl="0">
              <a:buNone/>
            </a:pPr>
            <a:endParaRPr lang="en-US" dirty="0"/>
          </a:p>
          <a:p>
            <a:pPr lvl="0"/>
            <a:r>
              <a:rPr lang="en-US" b="1" dirty="0" smtClean="0"/>
              <a:t>Tolerance - </a:t>
            </a:r>
            <a:r>
              <a:rPr lang="en-US" dirty="0" smtClean="0"/>
              <a:t>Decreased </a:t>
            </a:r>
            <a:r>
              <a:rPr lang="en-US" dirty="0"/>
              <a:t>response to a drug as a result of continuous exposure at the same dose or need to increase the dose of a drug to achieve the same effect.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Types of Tolerance</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lvl="0"/>
            <a:r>
              <a:rPr lang="en-US" dirty="0" smtClean="0">
                <a:solidFill>
                  <a:srgbClr val="FF0000"/>
                </a:solidFill>
              </a:rPr>
              <a:t>Metabolic/Pharmacokinetic </a:t>
            </a:r>
            <a:r>
              <a:rPr lang="en-US" dirty="0">
                <a:solidFill>
                  <a:srgbClr val="FF0000"/>
                </a:solidFill>
              </a:rPr>
              <a:t>tolerance</a:t>
            </a:r>
            <a:r>
              <a:rPr lang="en-US" dirty="0"/>
              <a:t>-One due to increased biotransformation/ metabolism of drug leading to reduction in drug concentration at receptor site</a:t>
            </a:r>
            <a:r>
              <a:rPr lang="en-US" dirty="0" smtClean="0"/>
              <a:t>.</a:t>
            </a:r>
          </a:p>
          <a:p>
            <a:pPr lvl="0">
              <a:buNone/>
            </a:pPr>
            <a:endParaRPr lang="en-US" dirty="0"/>
          </a:p>
          <a:p>
            <a:pPr lvl="0"/>
            <a:r>
              <a:rPr lang="en-US" dirty="0" smtClean="0">
                <a:solidFill>
                  <a:srgbClr val="FF0000"/>
                </a:solidFill>
              </a:rPr>
              <a:t>Cellular/</a:t>
            </a:r>
            <a:r>
              <a:rPr lang="en-US" dirty="0" err="1" smtClean="0">
                <a:solidFill>
                  <a:srgbClr val="FF0000"/>
                </a:solidFill>
              </a:rPr>
              <a:t>Pharmacodynamic</a:t>
            </a:r>
            <a:r>
              <a:rPr lang="en-US" dirty="0" smtClean="0">
                <a:solidFill>
                  <a:srgbClr val="FF0000"/>
                </a:solidFill>
              </a:rPr>
              <a:t> </a:t>
            </a:r>
            <a:r>
              <a:rPr lang="en-US" dirty="0">
                <a:solidFill>
                  <a:srgbClr val="FF0000"/>
                </a:solidFill>
              </a:rPr>
              <a:t>tolerance</a:t>
            </a:r>
            <a:r>
              <a:rPr lang="en-US" dirty="0"/>
              <a:t>- caused by adaptive changes that take place at receptor site or systems closely connected with drugs action sites.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82000" cy="6172200"/>
          </a:xfrm>
        </p:spPr>
        <p:txBody>
          <a:bodyPr>
            <a:normAutofit fontScale="92500" lnSpcReduction="20000"/>
          </a:bodyPr>
          <a:lstStyle/>
          <a:p>
            <a:r>
              <a:rPr lang="en-US" dirty="0">
                <a:solidFill>
                  <a:srgbClr val="FF0000"/>
                </a:solidFill>
              </a:rPr>
              <a:t>Cross </a:t>
            </a:r>
            <a:r>
              <a:rPr lang="en-US" dirty="0" smtClean="0">
                <a:solidFill>
                  <a:srgbClr val="FF0000"/>
                </a:solidFill>
              </a:rPr>
              <a:t>tolerance </a:t>
            </a:r>
            <a:r>
              <a:rPr lang="en-US" b="1" dirty="0" smtClean="0">
                <a:solidFill>
                  <a:srgbClr val="FF0000"/>
                </a:solidFill>
              </a:rPr>
              <a:t>- </a:t>
            </a:r>
            <a:r>
              <a:rPr lang="en-US" dirty="0" smtClean="0"/>
              <a:t>Where </a:t>
            </a:r>
            <a:r>
              <a:rPr lang="en-US" dirty="0"/>
              <a:t>tolerance to one drug confers tolerance to another e.g. drugs of same class/ category (structure) e.g. people tolerant to one barbiturate are usually tolerant to all barbiturates e.g. Phenobarbital, </a:t>
            </a:r>
            <a:r>
              <a:rPr lang="en-US" dirty="0" err="1"/>
              <a:t>butobarbitol</a:t>
            </a:r>
            <a:r>
              <a:rPr lang="en-US" dirty="0"/>
              <a:t>, thiopental. However, drugs of dissimilar class can also portray cross-tolerance. </a:t>
            </a:r>
            <a:endParaRPr lang="en-US" dirty="0" smtClean="0"/>
          </a:p>
          <a:p>
            <a:pPr>
              <a:buNone/>
            </a:pPr>
            <a:endParaRPr lang="en-US" dirty="0"/>
          </a:p>
          <a:p>
            <a:r>
              <a:rPr lang="en-US" dirty="0"/>
              <a:t>Another way of classifying tolerance:</a:t>
            </a:r>
          </a:p>
          <a:p>
            <a:pPr lvl="0"/>
            <a:r>
              <a:rPr lang="en-US" dirty="0">
                <a:solidFill>
                  <a:srgbClr val="FF0000"/>
                </a:solidFill>
              </a:rPr>
              <a:t>Acquired </a:t>
            </a:r>
            <a:r>
              <a:rPr lang="en-US" dirty="0" smtClean="0">
                <a:solidFill>
                  <a:srgbClr val="FF0000"/>
                </a:solidFill>
              </a:rPr>
              <a:t>tolerance </a:t>
            </a:r>
            <a:r>
              <a:rPr lang="en-US" dirty="0" smtClean="0"/>
              <a:t>- Reduced </a:t>
            </a:r>
            <a:r>
              <a:rPr lang="en-US" dirty="0"/>
              <a:t>efficacy at receptor site or/ and increased metabolism due to enzyme induction.</a:t>
            </a:r>
          </a:p>
          <a:p>
            <a:pPr lvl="0"/>
            <a:r>
              <a:rPr lang="en-US" dirty="0">
                <a:solidFill>
                  <a:srgbClr val="FF0000"/>
                </a:solidFill>
              </a:rPr>
              <a:t>Natural </a:t>
            </a:r>
            <a:r>
              <a:rPr lang="en-US" dirty="0" smtClean="0">
                <a:solidFill>
                  <a:srgbClr val="FF0000"/>
                </a:solidFill>
              </a:rPr>
              <a:t>tolerance - </a:t>
            </a:r>
            <a:r>
              <a:rPr lang="en-US" dirty="0" smtClean="0"/>
              <a:t>Due </a:t>
            </a:r>
            <a:r>
              <a:rPr lang="en-US" dirty="0"/>
              <a:t>to inherent factor in an individual – Pharmacogenetics.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Dependence </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5486400"/>
          </a:xfrm>
        </p:spPr>
        <p:txBody>
          <a:bodyPr>
            <a:normAutofit fontScale="62500" lnSpcReduction="20000"/>
          </a:bodyPr>
          <a:lstStyle/>
          <a:p>
            <a:r>
              <a:rPr lang="en-US" dirty="0" smtClean="0"/>
              <a:t>State </a:t>
            </a:r>
            <a:r>
              <a:rPr lang="en-US" dirty="0"/>
              <a:t>arising from repeated periodic or continuous administration of a drug that results in harm to the individual and sometimes society. Compulsive </a:t>
            </a:r>
            <a:r>
              <a:rPr lang="en-US" dirty="0" smtClean="0"/>
              <a:t>use </a:t>
            </a:r>
            <a:r>
              <a:rPr lang="en-US" dirty="0"/>
              <a:t>of drugs.</a:t>
            </a:r>
          </a:p>
          <a:p>
            <a:r>
              <a:rPr lang="en-US" dirty="0"/>
              <a:t>Subjects feel a desire to need or compulsion to continue using the drug and </a:t>
            </a:r>
            <a:r>
              <a:rPr lang="en-US" dirty="0" smtClean="0"/>
              <a:t>feel </a:t>
            </a:r>
            <a:r>
              <a:rPr lang="en-US" dirty="0"/>
              <a:t>ill if abruptly deprived (withdrawal or abstinence syndrome) or antidote is used.</a:t>
            </a:r>
          </a:p>
          <a:p>
            <a:r>
              <a:rPr lang="en-US" dirty="0"/>
              <a:t>Taken to induce good feelings, or avoid discomfort of their absence</a:t>
            </a:r>
            <a:r>
              <a:rPr lang="en-US" dirty="0" smtClean="0"/>
              <a:t>.</a:t>
            </a:r>
          </a:p>
          <a:p>
            <a:pPr>
              <a:buNone/>
            </a:pPr>
            <a:endParaRPr lang="en-US" dirty="0"/>
          </a:p>
          <a:p>
            <a:r>
              <a:rPr lang="en-US" b="1" dirty="0">
                <a:solidFill>
                  <a:srgbClr val="FF0000"/>
                </a:solidFill>
              </a:rPr>
              <a:t>Types </a:t>
            </a:r>
            <a:r>
              <a:rPr lang="en-US" b="1" dirty="0" smtClean="0">
                <a:solidFill>
                  <a:srgbClr val="FF0000"/>
                </a:solidFill>
              </a:rPr>
              <a:t> of Dependence</a:t>
            </a:r>
            <a:endParaRPr lang="en-US" dirty="0">
              <a:solidFill>
                <a:srgbClr val="FF0000"/>
              </a:solidFill>
            </a:endParaRPr>
          </a:p>
          <a:p>
            <a:pPr lvl="0"/>
            <a:r>
              <a:rPr lang="en-US" dirty="0">
                <a:solidFill>
                  <a:srgbClr val="FF0000"/>
                </a:solidFill>
              </a:rPr>
              <a:t>Psychological </a:t>
            </a:r>
            <a:r>
              <a:rPr lang="en-US" dirty="0" smtClean="0">
                <a:solidFill>
                  <a:srgbClr val="FF0000"/>
                </a:solidFill>
              </a:rPr>
              <a:t>dependence - </a:t>
            </a:r>
            <a:r>
              <a:rPr lang="en-US" dirty="0" smtClean="0"/>
              <a:t>Usually </a:t>
            </a:r>
            <a:r>
              <a:rPr lang="en-US" dirty="0"/>
              <a:t>first to appear, where individual has a craving for the effect or response that the drug produces.</a:t>
            </a:r>
          </a:p>
          <a:p>
            <a:r>
              <a:rPr lang="en-US" dirty="0"/>
              <a:t>Hence the emotional distress when the drug is withdrawn- withdrawal/ abstinence syndrome</a:t>
            </a:r>
            <a:r>
              <a:rPr lang="en-US" dirty="0" smtClean="0"/>
              <a:t>.</a:t>
            </a:r>
          </a:p>
          <a:p>
            <a:pPr>
              <a:buNone/>
            </a:pPr>
            <a:endParaRPr lang="en-US" dirty="0"/>
          </a:p>
          <a:p>
            <a:pPr lvl="0"/>
            <a:r>
              <a:rPr lang="en-US" dirty="0">
                <a:solidFill>
                  <a:srgbClr val="FF0000"/>
                </a:solidFill>
              </a:rPr>
              <a:t>Physical </a:t>
            </a:r>
            <a:r>
              <a:rPr lang="en-US" dirty="0" smtClean="0">
                <a:solidFill>
                  <a:srgbClr val="FF0000"/>
                </a:solidFill>
              </a:rPr>
              <a:t>dependence - </a:t>
            </a:r>
            <a:r>
              <a:rPr lang="en-US" dirty="0" smtClean="0"/>
              <a:t>Drug </a:t>
            </a:r>
            <a:r>
              <a:rPr lang="en-US" dirty="0"/>
              <a:t>is required for normal function. Usually defined in terms of withdrawal/ abstinence syndrome that are physical in nature i.e. there is physical illness that accompanies withdrawal.</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92500" lnSpcReduction="10000"/>
          </a:bodyPr>
          <a:lstStyle/>
          <a:p>
            <a:pPr lvl="0"/>
            <a:r>
              <a:rPr lang="en-US" b="1" dirty="0"/>
              <a:t>Iatrogenic </a:t>
            </a:r>
            <a:r>
              <a:rPr lang="en-US" b="1" dirty="0" smtClean="0"/>
              <a:t>Responses - </a:t>
            </a:r>
            <a:r>
              <a:rPr lang="en-US" dirty="0" smtClean="0"/>
              <a:t>Responses </a:t>
            </a:r>
            <a:r>
              <a:rPr lang="en-US" dirty="0"/>
              <a:t>produced unintentionally during the treatment of client e.g. dermatological responses, hepatic toxicity; </a:t>
            </a:r>
            <a:r>
              <a:rPr lang="en-US" dirty="0" err="1" smtClean="0"/>
              <a:t>cushing’s</a:t>
            </a:r>
            <a:r>
              <a:rPr lang="en-US" dirty="0" smtClean="0"/>
              <a:t> </a:t>
            </a:r>
            <a:r>
              <a:rPr lang="en-US" dirty="0"/>
              <a:t>syndrome – steroids, </a:t>
            </a:r>
            <a:r>
              <a:rPr lang="en-US" dirty="0" err="1"/>
              <a:t>teratogenic</a:t>
            </a:r>
            <a:r>
              <a:rPr lang="en-US" dirty="0"/>
              <a:t> effects (malformations </a:t>
            </a:r>
            <a:r>
              <a:rPr lang="en-US" dirty="0" smtClean="0"/>
              <a:t>and </a:t>
            </a:r>
            <a:r>
              <a:rPr lang="en-US" dirty="0"/>
              <a:t>developmental effects</a:t>
            </a:r>
            <a:r>
              <a:rPr lang="en-US" dirty="0" smtClean="0"/>
              <a:t>).</a:t>
            </a:r>
          </a:p>
          <a:p>
            <a:pPr lvl="0">
              <a:buNone/>
            </a:pPr>
            <a:endParaRPr lang="en-US" dirty="0"/>
          </a:p>
          <a:p>
            <a:pPr lvl="0"/>
            <a:r>
              <a:rPr lang="en-US" b="1" dirty="0"/>
              <a:t>Pharmacy </a:t>
            </a:r>
            <a:r>
              <a:rPr lang="en-US" b="1" dirty="0" smtClean="0"/>
              <a:t>- </a:t>
            </a:r>
            <a:r>
              <a:rPr lang="en-US" dirty="0" smtClean="0"/>
              <a:t>Branch </a:t>
            </a:r>
            <a:r>
              <a:rPr lang="en-US" dirty="0"/>
              <a:t>of health science that deals with preparation and dispensing of drugs</a:t>
            </a:r>
            <a:r>
              <a:rPr lang="en-US" dirty="0" smtClean="0"/>
              <a:t>.</a:t>
            </a:r>
          </a:p>
          <a:p>
            <a:pPr lvl="0">
              <a:buNone/>
            </a:pPr>
            <a:endParaRPr lang="en-US" dirty="0"/>
          </a:p>
          <a:p>
            <a:pPr lvl="0"/>
            <a:r>
              <a:rPr lang="en-US" b="1" dirty="0" smtClean="0"/>
              <a:t>Pharmacognosy - </a:t>
            </a:r>
            <a:r>
              <a:rPr lang="en-US" dirty="0" smtClean="0"/>
              <a:t>Study </a:t>
            </a:r>
            <a:r>
              <a:rPr lang="en-US" dirty="0"/>
              <a:t>of drugs that come from natural sources e.g. plants, animals, minerals and their products.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686800" cy="6248400"/>
          </a:xfrm>
        </p:spPr>
        <p:txBody>
          <a:bodyPr>
            <a:noAutofit/>
          </a:bodyPr>
          <a:lstStyle/>
          <a:p>
            <a:pPr lvl="0"/>
            <a:r>
              <a:rPr lang="en-US" sz="2400" b="1" dirty="0" smtClean="0"/>
              <a:t>Receptors - </a:t>
            </a:r>
            <a:r>
              <a:rPr lang="en-US" sz="2400" dirty="0" smtClean="0"/>
              <a:t>Macromolecules </a:t>
            </a:r>
            <a:r>
              <a:rPr lang="en-US" sz="2400" dirty="0"/>
              <a:t>through which most drugs exert their action. Are found within or on surface of cells. </a:t>
            </a:r>
          </a:p>
          <a:p>
            <a:r>
              <a:rPr lang="en-US" sz="2400" dirty="0"/>
              <a:t>The term receptors could be used generally to mean: intercellular receptors, </a:t>
            </a:r>
            <a:r>
              <a:rPr lang="en-US" sz="2400" dirty="0" err="1"/>
              <a:t>transmembrane</a:t>
            </a:r>
            <a:r>
              <a:rPr lang="en-US" sz="2400" dirty="0"/>
              <a:t> enzymes, receptors via specific proteins, ion channels – general use.</a:t>
            </a:r>
          </a:p>
          <a:p>
            <a:pPr>
              <a:buNone/>
            </a:pPr>
            <a:endParaRPr lang="en-US" sz="2400" dirty="0"/>
          </a:p>
          <a:p>
            <a:pPr lvl="0">
              <a:buNone/>
            </a:pPr>
            <a:endParaRPr lang="en-US" sz="2400" dirty="0"/>
          </a:p>
          <a:p>
            <a:pPr lvl="0"/>
            <a:r>
              <a:rPr lang="en-US" sz="2400" b="1" dirty="0"/>
              <a:t>Affinity vs. </a:t>
            </a:r>
            <a:r>
              <a:rPr lang="en-US" sz="2400" b="1" dirty="0" smtClean="0"/>
              <a:t>Efficacy </a:t>
            </a:r>
            <a:r>
              <a:rPr lang="en-US" sz="2400" b="1" dirty="0"/>
              <a:t>to a receptor</a:t>
            </a:r>
            <a:r>
              <a:rPr lang="en-US" sz="2400" b="1" dirty="0" smtClean="0"/>
              <a:t>. </a:t>
            </a:r>
            <a:endParaRPr lang="en-US" sz="2400" dirty="0"/>
          </a:p>
          <a:p>
            <a:r>
              <a:rPr lang="en-US" sz="2400" dirty="0">
                <a:solidFill>
                  <a:srgbClr val="FF0000"/>
                </a:solidFill>
              </a:rPr>
              <a:t>Affinity</a:t>
            </a:r>
            <a:r>
              <a:rPr lang="en-US" sz="2400" dirty="0"/>
              <a:t> – </a:t>
            </a:r>
            <a:r>
              <a:rPr lang="en-US" sz="2400" dirty="0" smtClean="0"/>
              <a:t>ability</a:t>
            </a:r>
            <a:r>
              <a:rPr lang="en-US" sz="2400" dirty="0" smtClean="0"/>
              <a:t> </a:t>
            </a:r>
            <a:r>
              <a:rPr lang="en-US" sz="2400" dirty="0"/>
              <a:t>of a drug to bind to the receptors.</a:t>
            </a:r>
          </a:p>
          <a:p>
            <a:r>
              <a:rPr lang="en-US" sz="2400" dirty="0">
                <a:solidFill>
                  <a:srgbClr val="FF0000"/>
                </a:solidFill>
              </a:rPr>
              <a:t>Efficacy</a:t>
            </a:r>
            <a:r>
              <a:rPr lang="en-US" sz="2400" dirty="0"/>
              <a:t> – </a:t>
            </a:r>
            <a:r>
              <a:rPr lang="en-US" sz="2400" dirty="0" smtClean="0"/>
              <a:t>ability </a:t>
            </a:r>
            <a:r>
              <a:rPr lang="en-US" sz="2400" dirty="0"/>
              <a:t>to activate the receptor once bound</a:t>
            </a:r>
            <a:r>
              <a:rPr lang="en-US" sz="2400" dirty="0" smtClean="0"/>
              <a:t>.</a:t>
            </a:r>
          </a:p>
          <a:p>
            <a:r>
              <a:rPr lang="en-US" sz="2400" dirty="0" smtClean="0"/>
              <a:t>Receptor </a:t>
            </a:r>
            <a:r>
              <a:rPr lang="en-US" sz="2400" dirty="0"/>
              <a:t>numbers are not constant e.g. continuous exposure to agonist – receptor decrease (down-regulation) while Continuous exposure to antagonist – receptor increase up-regulation.</a:t>
            </a:r>
          </a:p>
          <a:p>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686800" cy="6400800"/>
          </a:xfrm>
        </p:spPr>
        <p:txBody>
          <a:bodyPr>
            <a:normAutofit fontScale="70000" lnSpcReduction="20000"/>
          </a:bodyPr>
          <a:lstStyle/>
          <a:p>
            <a:r>
              <a:rPr lang="en-US" b="1" dirty="0" smtClean="0"/>
              <a:t>Agonist - </a:t>
            </a:r>
            <a:r>
              <a:rPr lang="en-US" dirty="0" smtClean="0"/>
              <a:t>Drugs </a:t>
            </a:r>
            <a:r>
              <a:rPr lang="en-US" dirty="0"/>
              <a:t>that activate receptors do so because they resemble the natural transmitter or hormone. They should act longer than the natural substance to be of significance e.g. </a:t>
            </a:r>
            <a:r>
              <a:rPr lang="en-US" dirty="0" err="1"/>
              <a:t>salbutamol</a:t>
            </a:r>
            <a:r>
              <a:rPr lang="en-US" dirty="0"/>
              <a:t> acts longer as bronchodilator than adrenaline. B</a:t>
            </a:r>
            <a:r>
              <a:rPr lang="en-US" baseline="-25000" dirty="0"/>
              <a:t>2</a:t>
            </a:r>
            <a:r>
              <a:rPr lang="en-US" dirty="0"/>
              <a:t> </a:t>
            </a:r>
            <a:r>
              <a:rPr lang="en-US" dirty="0" err="1"/>
              <a:t>adrenoceptors</a:t>
            </a:r>
            <a:endParaRPr lang="en-US" dirty="0"/>
          </a:p>
          <a:p>
            <a:pPr lvl="0"/>
            <a:r>
              <a:rPr lang="en-US" b="1" dirty="0"/>
              <a:t>Antagonist (blockers</a:t>
            </a:r>
            <a:r>
              <a:rPr lang="en-US" b="1" dirty="0" smtClean="0"/>
              <a:t>) - </a:t>
            </a:r>
            <a:r>
              <a:rPr lang="en-US" dirty="0" smtClean="0"/>
              <a:t>Of </a:t>
            </a:r>
            <a:r>
              <a:rPr lang="en-US" dirty="0"/>
              <a:t>receptors are sufficiently similar to the natural substance to be recognized by the receptor and to occupy without activating it. Thereby preventing (blocking) the natural substance from exerting its effect. These that have completely no activating effect – </a:t>
            </a:r>
            <a:r>
              <a:rPr lang="en-US" dirty="0">
                <a:solidFill>
                  <a:srgbClr val="FF0000"/>
                </a:solidFill>
              </a:rPr>
              <a:t>pure antagonist</a:t>
            </a:r>
            <a:r>
              <a:rPr lang="en-US" dirty="0"/>
              <a:t>. Others blocks access of natural agonists but also exert low degree activation – i.e. have antagonist &amp; agonist effect – show partial agonist activity (</a:t>
            </a:r>
            <a:r>
              <a:rPr lang="en-US" dirty="0">
                <a:solidFill>
                  <a:srgbClr val="FF0000"/>
                </a:solidFill>
              </a:rPr>
              <a:t>partial agonist</a:t>
            </a:r>
            <a:r>
              <a:rPr lang="en-US" dirty="0" smtClean="0"/>
              <a:t>).</a:t>
            </a:r>
          </a:p>
          <a:p>
            <a:pPr marL="0" lvl="0" indent="0">
              <a:buNone/>
            </a:pPr>
            <a:endParaRPr lang="en-US" dirty="0"/>
          </a:p>
          <a:p>
            <a:pPr lvl="0"/>
            <a:r>
              <a:rPr lang="en-US" b="1" dirty="0"/>
              <a:t>Inverse agonist</a:t>
            </a:r>
            <a:endParaRPr lang="en-US" dirty="0"/>
          </a:p>
          <a:p>
            <a:r>
              <a:rPr lang="en-US" dirty="0"/>
              <a:t>Produce effects that are (specifically opposite to those of the agonist). Benzodiazepines act on benzodiazepine receptors to produce sedation, </a:t>
            </a:r>
            <a:r>
              <a:rPr lang="en-US" dirty="0" err="1"/>
              <a:t>anxiolysis</a:t>
            </a:r>
            <a:r>
              <a:rPr lang="en-US" dirty="0"/>
              <a:t>, muscle relaxation.</a:t>
            </a:r>
          </a:p>
          <a:p>
            <a:r>
              <a:rPr lang="en-US" dirty="0"/>
              <a:t>B-</a:t>
            </a:r>
            <a:r>
              <a:rPr lang="en-US" dirty="0" err="1"/>
              <a:t>carbolines</a:t>
            </a:r>
            <a:r>
              <a:rPr lang="en-US" dirty="0"/>
              <a:t> (natural substances) bind to the same receptors to produce stimulation anxiety increased muscle tone.</a:t>
            </a:r>
            <a:r>
              <a:rPr lang="en-US" b="1" dirty="0"/>
              <a:t> A</a:t>
            </a:r>
            <a:r>
              <a:rPr lang="en-US" dirty="0"/>
              <a:t>denosine – Bind to adenosine receptors to produce drowsiness whereas caffeine binds to adenosine receptors to produce alertness.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77500" lnSpcReduction="20000"/>
          </a:bodyPr>
          <a:lstStyle/>
          <a:p>
            <a:r>
              <a:rPr lang="en-US" b="1" dirty="0" smtClean="0"/>
              <a:t>Enzymes - </a:t>
            </a:r>
            <a:r>
              <a:rPr lang="en-US" dirty="0" smtClean="0"/>
              <a:t>Each </a:t>
            </a:r>
            <a:r>
              <a:rPr lang="en-US" dirty="0"/>
              <a:t>enzyme has its natural substrate</a:t>
            </a:r>
            <a:r>
              <a:rPr lang="en-US" dirty="0" smtClean="0"/>
              <a:t>. Drugs </a:t>
            </a:r>
            <a:r>
              <a:rPr lang="en-US" dirty="0"/>
              <a:t>may alter enzyme activity because they resemble a natural substrate and hence compete with it for the enzyme e.g. </a:t>
            </a:r>
            <a:r>
              <a:rPr lang="en-US" dirty="0" err="1"/>
              <a:t>carbidopa</a:t>
            </a:r>
            <a:r>
              <a:rPr lang="en-US" dirty="0"/>
              <a:t> competes with </a:t>
            </a:r>
            <a:r>
              <a:rPr lang="en-US" dirty="0" err="1"/>
              <a:t>levodopa</a:t>
            </a:r>
            <a:r>
              <a:rPr lang="en-US" dirty="0"/>
              <a:t> for </a:t>
            </a:r>
            <a:r>
              <a:rPr lang="en-US" dirty="0" err="1"/>
              <a:t>dopa</a:t>
            </a:r>
            <a:r>
              <a:rPr lang="en-US" dirty="0"/>
              <a:t> </a:t>
            </a:r>
            <a:r>
              <a:rPr lang="en-US" dirty="0" err="1"/>
              <a:t>decarboxylase</a:t>
            </a:r>
            <a:r>
              <a:rPr lang="en-US" dirty="0"/>
              <a:t> and the resulting reduction in metabolism of </a:t>
            </a:r>
            <a:r>
              <a:rPr lang="en-US" dirty="0" err="1"/>
              <a:t>levodopa</a:t>
            </a:r>
            <a:r>
              <a:rPr lang="en-US" dirty="0"/>
              <a:t> in the blood (but not in the brain to </a:t>
            </a:r>
            <a:r>
              <a:rPr lang="en-US" dirty="0" smtClean="0"/>
              <a:t>which </a:t>
            </a:r>
            <a:r>
              <a:rPr lang="en-US" dirty="0" err="1"/>
              <a:t>carbidopa</a:t>
            </a:r>
            <a:r>
              <a:rPr lang="en-US" dirty="0"/>
              <a:t> doesn’t penetrate) is the basis of using this combination in </a:t>
            </a:r>
            <a:r>
              <a:rPr lang="en-US" dirty="0" err="1"/>
              <a:t>parkinsan’s</a:t>
            </a:r>
            <a:r>
              <a:rPr lang="en-US" dirty="0"/>
              <a:t> </a:t>
            </a:r>
            <a:r>
              <a:rPr lang="en-US" dirty="0" err="1"/>
              <a:t>dx</a:t>
            </a:r>
            <a:r>
              <a:rPr lang="en-US" dirty="0"/>
              <a:t>.</a:t>
            </a:r>
          </a:p>
          <a:p>
            <a:pPr>
              <a:buNone/>
            </a:pPr>
            <a:r>
              <a:rPr lang="en-US" dirty="0" smtClean="0"/>
              <a:t> </a:t>
            </a:r>
            <a:endParaRPr lang="en-US" dirty="0"/>
          </a:p>
          <a:p>
            <a:pPr lvl="0"/>
            <a:r>
              <a:rPr lang="en-US" b="1" dirty="0" smtClean="0"/>
              <a:t>Potency - </a:t>
            </a:r>
            <a:r>
              <a:rPr lang="en-US" dirty="0" smtClean="0"/>
              <a:t>Is </a:t>
            </a:r>
            <a:r>
              <a:rPr lang="en-US" dirty="0"/>
              <a:t>amount (wt) of drug in relation to its effects e.g. if weight-for-weight drug A has greater effect than drug B then drug A is more potent than drug B. But the maximum therapeutic effect obtainable may be similar with both drugs. The diuretic effect of </a:t>
            </a:r>
            <a:r>
              <a:rPr lang="en-US" dirty="0" err="1"/>
              <a:t>bumetanide</a:t>
            </a:r>
            <a:r>
              <a:rPr lang="en-US" dirty="0"/>
              <a:t> 1mg is equivalent to </a:t>
            </a:r>
            <a:r>
              <a:rPr lang="en-US" dirty="0" err="1"/>
              <a:t>furosemide</a:t>
            </a:r>
            <a:r>
              <a:rPr lang="en-US" dirty="0"/>
              <a:t> 50mg hence </a:t>
            </a:r>
            <a:r>
              <a:rPr lang="en-US" dirty="0" err="1"/>
              <a:t>bumetanide</a:t>
            </a:r>
            <a:r>
              <a:rPr lang="en-US" dirty="0"/>
              <a:t> is more potent than </a:t>
            </a:r>
            <a:r>
              <a:rPr lang="en-US" dirty="0" err="1" smtClean="0"/>
              <a:t>furosemide</a:t>
            </a:r>
            <a:r>
              <a:rPr lang="en-US" dirty="0" smtClean="0"/>
              <a:t> </a:t>
            </a:r>
            <a:r>
              <a:rPr lang="en-US" dirty="0"/>
              <a:t>but both drugs achieve the same maximum effect.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lnSpcReduction="10000"/>
          </a:bodyPr>
          <a:lstStyle/>
          <a:p>
            <a:pPr lvl="0"/>
            <a:r>
              <a:rPr lang="en-US" b="1" dirty="0"/>
              <a:t>Therapeutic </a:t>
            </a:r>
            <a:r>
              <a:rPr lang="en-US" b="1" dirty="0" smtClean="0"/>
              <a:t>efficacy - </a:t>
            </a:r>
            <a:r>
              <a:rPr lang="en-US" dirty="0" smtClean="0"/>
              <a:t>Therapeutic </a:t>
            </a:r>
            <a:r>
              <a:rPr lang="en-US" dirty="0"/>
              <a:t>efficacy is the capacity of a drug to produce an effect and refers to the maximum such effect </a:t>
            </a:r>
            <a:endParaRPr lang="en-US" dirty="0" smtClean="0"/>
          </a:p>
          <a:p>
            <a:pPr lvl="0"/>
            <a:endParaRPr lang="en-US" dirty="0" smtClean="0"/>
          </a:p>
          <a:p>
            <a:pPr lvl="0"/>
            <a:r>
              <a:rPr lang="en-US" dirty="0" smtClean="0"/>
              <a:t>e.g</a:t>
            </a:r>
            <a:r>
              <a:rPr lang="en-US" dirty="0"/>
              <a:t>. if a drug A can produce a therapeutic effect that cannot be obtained with drug B, however much of drug B is given then drug A has the higher therapeutic efficacy </a:t>
            </a:r>
            <a:endParaRPr lang="en-US" dirty="0" smtClean="0"/>
          </a:p>
          <a:p>
            <a:pPr lvl="0">
              <a:buNone/>
            </a:pPr>
            <a:endParaRPr lang="en-US" dirty="0" smtClean="0"/>
          </a:p>
          <a:p>
            <a:pPr lvl="0"/>
            <a:r>
              <a:rPr lang="en-US" dirty="0" smtClean="0"/>
              <a:t>or </a:t>
            </a:r>
            <a:r>
              <a:rPr lang="en-US" dirty="0"/>
              <a:t>if </a:t>
            </a:r>
            <a:r>
              <a:rPr lang="en-US" dirty="0" smtClean="0"/>
              <a:t>drug </a:t>
            </a:r>
            <a:r>
              <a:rPr lang="en-US" dirty="0"/>
              <a:t>A has a greater efficacy than drug B, it means drug A has a greater effect than drug B at the same concentration.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Lecture outline </a:t>
            </a:r>
            <a:endParaRPr lang="en-US" b="1" dirty="0"/>
          </a:p>
        </p:txBody>
      </p:sp>
      <p:sp>
        <p:nvSpPr>
          <p:cNvPr id="3" name="Content Placeholder 2"/>
          <p:cNvSpPr>
            <a:spLocks noGrp="1"/>
          </p:cNvSpPr>
          <p:nvPr>
            <p:ph idx="1"/>
          </p:nvPr>
        </p:nvSpPr>
        <p:spPr/>
        <p:txBody>
          <a:bodyPr/>
          <a:lstStyle/>
          <a:p>
            <a:r>
              <a:rPr lang="en-US" dirty="0"/>
              <a:t>Definition of Pharmacology and Historical back ground</a:t>
            </a:r>
          </a:p>
          <a:p>
            <a:r>
              <a:rPr lang="en-US" dirty="0" smtClean="0"/>
              <a:t>Definition </a:t>
            </a:r>
            <a:r>
              <a:rPr lang="en-US" dirty="0"/>
              <a:t>of common terms used in pharmacology.</a:t>
            </a:r>
          </a:p>
          <a:p>
            <a:r>
              <a:rPr lang="en-US" dirty="0" smtClean="0"/>
              <a:t>Sources </a:t>
            </a:r>
            <a:r>
              <a:rPr lang="en-US" dirty="0"/>
              <a:t>of drugs.</a:t>
            </a:r>
          </a:p>
          <a:p>
            <a:r>
              <a:rPr lang="en-US" dirty="0" smtClean="0"/>
              <a:t>Drug </a:t>
            </a:r>
            <a:r>
              <a:rPr lang="en-US" dirty="0"/>
              <a:t>names and their classification</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fontScale="85000" lnSpcReduction="20000"/>
          </a:bodyPr>
          <a:lstStyle/>
          <a:p>
            <a:pPr lvl="0"/>
            <a:r>
              <a:rPr lang="en-US" b="1" dirty="0"/>
              <a:t>Therapeutic index /window</a:t>
            </a:r>
          </a:p>
          <a:p>
            <a:r>
              <a:rPr lang="en-US" dirty="0"/>
              <a:t>When the dose of a drug is increased progressively, the desired response in the patient usually rises to maximum beyond which further increases in dose beyond which further benefit but induce elicit unwanted effects hence therapeutic index is the maximum tolerated dose divided by minimum curative dose – not calculated this way in man.</a:t>
            </a:r>
          </a:p>
          <a:p>
            <a:pPr>
              <a:buNone/>
            </a:pPr>
            <a:r>
              <a:rPr lang="en-US" dirty="0" smtClean="0"/>
              <a:t>      </a:t>
            </a:r>
            <a:r>
              <a:rPr lang="en-US" dirty="0" smtClean="0">
                <a:solidFill>
                  <a:srgbClr val="FF0000"/>
                </a:solidFill>
              </a:rPr>
              <a:t> In </a:t>
            </a:r>
            <a:r>
              <a:rPr lang="en-US" dirty="0">
                <a:solidFill>
                  <a:srgbClr val="FF0000"/>
                </a:solidFill>
              </a:rPr>
              <a:t>man;</a:t>
            </a:r>
          </a:p>
          <a:p>
            <a:pPr lvl="0"/>
            <a:r>
              <a:rPr lang="en-US" dirty="0"/>
              <a:t>A drug causing maximum wanted effects with life or no unwanted effects has wide/large therapeutic ratio.</a:t>
            </a:r>
          </a:p>
          <a:p>
            <a:pPr lvl="0"/>
            <a:r>
              <a:rPr lang="en-US" dirty="0"/>
              <a:t>A drug causing unwanted effects at doses well below that which produces its maximum benefit has a small therapeutic </a:t>
            </a:r>
            <a:r>
              <a:rPr lang="en-US" dirty="0" smtClean="0"/>
              <a:t>ratio.</a:t>
            </a:r>
          </a:p>
          <a:p>
            <a:pPr>
              <a:buNone/>
            </a:pPr>
            <a:r>
              <a:rPr lang="en-US" b="1" dirty="0" smtClean="0"/>
              <a:t>                           T.I. =     </a:t>
            </a:r>
            <a:r>
              <a:rPr lang="en-US" u="sng" dirty="0" smtClean="0"/>
              <a:t>ED</a:t>
            </a:r>
            <a:r>
              <a:rPr lang="en-US" u="sng" baseline="-25000" dirty="0" smtClean="0"/>
              <a:t>50</a:t>
            </a:r>
            <a:r>
              <a:rPr lang="en-US" u="sng" dirty="0" smtClean="0"/>
              <a:t> unwanted effect </a:t>
            </a:r>
            <a:endParaRPr lang="en-US" dirty="0" smtClean="0"/>
          </a:p>
          <a:p>
            <a:pPr>
              <a:buNone/>
            </a:pPr>
            <a:r>
              <a:rPr lang="en-US" dirty="0" smtClean="0"/>
              <a:t>                                           </a:t>
            </a:r>
            <a:r>
              <a:rPr lang="en-US" dirty="0" smtClean="0"/>
              <a:t>    ED</a:t>
            </a:r>
            <a:r>
              <a:rPr lang="en-US" baseline="-25000" dirty="0" smtClean="0"/>
              <a:t>50 </a:t>
            </a:r>
            <a:r>
              <a:rPr lang="en-US" dirty="0"/>
              <a:t>wanted effect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Dose-Response Relationship</a:t>
            </a:r>
            <a:endParaRPr lang="en-US" b="1" dirty="0"/>
          </a:p>
        </p:txBody>
      </p:sp>
      <p:sp>
        <p:nvSpPr>
          <p:cNvPr id="3" name="Content Placeholder 2"/>
          <p:cNvSpPr>
            <a:spLocks noGrp="1"/>
          </p:cNvSpPr>
          <p:nvPr>
            <p:ph idx="1"/>
          </p:nvPr>
        </p:nvSpPr>
        <p:spPr>
          <a:xfrm>
            <a:off x="457200" y="1371600"/>
            <a:ext cx="8686800" cy="5486400"/>
          </a:xfrm>
        </p:spPr>
        <p:txBody>
          <a:bodyPr>
            <a:normAutofit fontScale="85000" lnSpcReduction="20000"/>
          </a:bodyPr>
          <a:lstStyle/>
          <a:p>
            <a:r>
              <a:rPr lang="en-US" dirty="0" smtClean="0"/>
              <a:t>Biological response to a drug usually increases as drug concentration increases. Intensity of a response to a drug is related to the number of activated receptors or the rate of activation. </a:t>
            </a:r>
          </a:p>
          <a:p>
            <a:r>
              <a:rPr lang="en-US" dirty="0" smtClean="0"/>
              <a:t>This relationship between dosage administered and response is an s-shaped curve called </a:t>
            </a:r>
            <a:r>
              <a:rPr lang="en-US" dirty="0" smtClean="0">
                <a:solidFill>
                  <a:srgbClr val="FF0000"/>
                </a:solidFill>
              </a:rPr>
              <a:t>dose-response curve</a:t>
            </a:r>
            <a:r>
              <a:rPr lang="en-US" dirty="0" smtClean="0"/>
              <a:t>. </a:t>
            </a:r>
          </a:p>
          <a:p>
            <a:r>
              <a:rPr lang="en-US" dirty="0" smtClean="0"/>
              <a:t>Helps determine relative safety of a drug – what is the relationship between dose change &amp; response change.</a:t>
            </a:r>
          </a:p>
          <a:p>
            <a:r>
              <a:rPr lang="en-US" dirty="0" smtClean="0"/>
              <a:t>It is a fundamental concept in comparing the usefulness of one drug with another. </a:t>
            </a:r>
          </a:p>
          <a:p>
            <a:r>
              <a:rPr lang="en-US" dirty="0" smtClean="0"/>
              <a:t>It’s the therapeutic dose range that reflects the dose that provides therapeutic efficacy while producing minimum adverse effects.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b="1" dirty="0" smtClean="0"/>
              <a:t>Dose- Response Relationship</a:t>
            </a:r>
            <a:endParaRPr lang="en-US" b="1" dirty="0"/>
          </a:p>
        </p:txBody>
      </p:sp>
      <p:sp>
        <p:nvSpPr>
          <p:cNvPr id="3" name="Content Placeholder 2"/>
          <p:cNvSpPr>
            <a:spLocks noGrp="1"/>
          </p:cNvSpPr>
          <p:nvPr>
            <p:ph idx="1"/>
          </p:nvPr>
        </p:nvSpPr>
        <p:spPr>
          <a:xfrm>
            <a:off x="457200" y="1143000"/>
            <a:ext cx="8686800" cy="5410200"/>
          </a:xfrm>
        </p:spPr>
        <p:txBody>
          <a:bodyPr>
            <a:normAutofit fontScale="47500" lnSpcReduction="20000"/>
          </a:bodyPr>
          <a:lstStyle/>
          <a:p>
            <a:r>
              <a:rPr lang="en-US" dirty="0"/>
              <a:t>When the dose of a drug is increased progressively, the desired response in the </a:t>
            </a:r>
            <a:r>
              <a:rPr lang="en-US" dirty="0" smtClean="0"/>
              <a:t>patient </a:t>
            </a:r>
            <a:r>
              <a:rPr lang="en-US" dirty="0"/>
              <a:t>usually rises to a maximum beyond which further increases in dose elicit no greater benefit but induce only unwanted effects. </a:t>
            </a:r>
          </a:p>
          <a:p>
            <a:r>
              <a:rPr lang="en-US" dirty="0"/>
              <a:t>Calculated as follows:</a:t>
            </a:r>
          </a:p>
          <a:p>
            <a:pPr lvl="1">
              <a:buNone/>
            </a:pPr>
            <a:r>
              <a:rPr lang="en-US" b="1" dirty="0"/>
              <a:t>T.I.</a:t>
            </a:r>
            <a:r>
              <a:rPr lang="en-US" dirty="0"/>
              <a:t> =	</a:t>
            </a:r>
            <a:r>
              <a:rPr lang="en-US" u="sng" dirty="0"/>
              <a:t>Lethal dose in 50% of tested animals (LD</a:t>
            </a:r>
            <a:r>
              <a:rPr lang="en-US" u="sng" baseline="-25000" dirty="0"/>
              <a:t>50</a:t>
            </a:r>
            <a:r>
              <a:rPr lang="en-US" u="sng" dirty="0"/>
              <a:t>)</a:t>
            </a:r>
            <a:endParaRPr lang="en-US" dirty="0"/>
          </a:p>
          <a:p>
            <a:pPr lvl="1">
              <a:buNone/>
            </a:pPr>
            <a:r>
              <a:rPr lang="en-US" dirty="0"/>
              <a:t>	Therapeutic dose in 50% tested animals (ED</a:t>
            </a:r>
            <a:r>
              <a:rPr lang="en-US" baseline="-25000" dirty="0"/>
              <a:t>50</a:t>
            </a:r>
            <a:r>
              <a:rPr lang="en-US" dirty="0"/>
              <a:t>)</a:t>
            </a:r>
          </a:p>
          <a:p>
            <a:pPr lvl="1">
              <a:buNone/>
            </a:pPr>
            <a:r>
              <a:rPr lang="en-US" dirty="0"/>
              <a:t>In humans: 	TI = </a:t>
            </a:r>
            <a:r>
              <a:rPr lang="en-US" u="sng" dirty="0"/>
              <a:t>LD</a:t>
            </a:r>
            <a:r>
              <a:rPr lang="en-US" u="sng" baseline="-25000" dirty="0"/>
              <a:t>50</a:t>
            </a:r>
            <a:r>
              <a:rPr lang="en-US" dirty="0"/>
              <a:t>	Due to individual differences </a:t>
            </a:r>
          </a:p>
          <a:p>
            <a:pPr lvl="1">
              <a:buNone/>
            </a:pPr>
            <a:r>
              <a:rPr lang="en-US" dirty="0"/>
              <a:t>		         ED</a:t>
            </a:r>
            <a:r>
              <a:rPr lang="en-US" baseline="-25000" dirty="0"/>
              <a:t>50</a:t>
            </a:r>
            <a:endParaRPr lang="en-US" dirty="0"/>
          </a:p>
          <a:p>
            <a:pPr lvl="1">
              <a:buNone/>
            </a:pPr>
            <a:r>
              <a:rPr lang="en-US" dirty="0"/>
              <a:t>Minimum effective dose for 50% of clients do.</a:t>
            </a:r>
          </a:p>
          <a:p>
            <a:pPr lvl="1">
              <a:buNone/>
            </a:pPr>
            <a:r>
              <a:rPr lang="en-US" b="1" dirty="0"/>
              <a:t>In humans:</a:t>
            </a:r>
            <a:endParaRPr lang="en-US" dirty="0"/>
          </a:p>
          <a:p>
            <a:pPr lvl="1">
              <a:buNone/>
            </a:pPr>
            <a:r>
              <a:rPr lang="en-US" dirty="0"/>
              <a:t>TI = dose that elicits </a:t>
            </a:r>
            <a:r>
              <a:rPr lang="en-US" dirty="0" smtClean="0"/>
              <a:t>Adverse effects </a:t>
            </a:r>
            <a:r>
              <a:rPr lang="en-US" dirty="0"/>
              <a:t>in 50% of pts</a:t>
            </a:r>
          </a:p>
          <a:p>
            <a:pPr lvl="1">
              <a:buNone/>
            </a:pPr>
            <a:r>
              <a:rPr lang="en-US" dirty="0"/>
              <a:t>	Minimum effective dose for 50% pts </a:t>
            </a:r>
          </a:p>
          <a:p>
            <a:pPr lvl="1">
              <a:buNone/>
            </a:pPr>
            <a:r>
              <a:rPr lang="en-US" dirty="0"/>
              <a:t>                         (Therapeutic dose)</a:t>
            </a:r>
          </a:p>
          <a:p>
            <a:pPr lvl="1">
              <a:buNone/>
            </a:pPr>
            <a:r>
              <a:rPr lang="en-US" dirty="0"/>
              <a:t>E.g. 2mg of drug X sedates 50% of pts &amp; it’s lethal at 200mg (cause A/effects at this dose for 50% of pts).</a:t>
            </a:r>
          </a:p>
          <a:p>
            <a:pPr lvl="1">
              <a:buNone/>
            </a:pPr>
            <a:r>
              <a:rPr lang="en-US" b="1" dirty="0"/>
              <a:t>TI</a:t>
            </a:r>
            <a:r>
              <a:rPr lang="en-US" dirty="0"/>
              <a:t> = 	</a:t>
            </a:r>
            <a:r>
              <a:rPr lang="en-US" u="sng" dirty="0"/>
              <a:t>200mg </a:t>
            </a:r>
            <a:r>
              <a:rPr lang="en-US" dirty="0"/>
              <a:t>	=	100 (wide/ broad/large)</a:t>
            </a:r>
          </a:p>
          <a:p>
            <a:pPr lvl="1">
              <a:buNone/>
            </a:pPr>
            <a:r>
              <a:rPr lang="en-US" dirty="0"/>
              <a:t>  	20mg </a:t>
            </a:r>
          </a:p>
          <a:p>
            <a:endParaRPr lang="en-US" b="1" dirty="0" smtClean="0"/>
          </a:p>
          <a:p>
            <a:r>
              <a:rPr lang="en-US" b="1" dirty="0" smtClean="0"/>
              <a:t>Interpretation </a:t>
            </a:r>
            <a:endParaRPr lang="en-US" dirty="0"/>
          </a:p>
          <a:p>
            <a:r>
              <a:rPr lang="en-US" dirty="0"/>
              <a:t>The amount of drug required to produce lethal effect in 50% of pts would be 100 times that required to produce therapeutic effect in 50% of pts.</a:t>
            </a:r>
          </a:p>
          <a:p>
            <a:r>
              <a:rPr lang="en-US" dirty="0"/>
              <a:t>2mg – sedate 50%		</a:t>
            </a:r>
            <a:r>
              <a:rPr lang="en-US" u="sng" dirty="0"/>
              <a:t>4</a:t>
            </a:r>
            <a:r>
              <a:rPr lang="en-US" dirty="0"/>
              <a:t>	= 2 (narrow)</a:t>
            </a:r>
          </a:p>
          <a:p>
            <a:r>
              <a:rPr lang="en-US" dirty="0"/>
              <a:t>4mg – lethal in 50% 	</a:t>
            </a:r>
            <a:r>
              <a:rPr lang="en-US" dirty="0" smtClean="0"/>
              <a:t>2</a:t>
            </a:r>
            <a:endParaRPr lang="en-US" dirty="0"/>
          </a:p>
          <a:p>
            <a:endParaRPr lang="en-US" dirty="0" smtClean="0"/>
          </a:p>
          <a:p>
            <a:r>
              <a:rPr lang="en-US" dirty="0" smtClean="0"/>
              <a:t>Large </a:t>
            </a:r>
            <a:r>
              <a:rPr lang="en-US" dirty="0"/>
              <a:t>TI </a:t>
            </a:r>
            <a:r>
              <a:rPr lang="en-US" dirty="0" smtClean="0"/>
              <a:t> drugs are </a:t>
            </a:r>
            <a:r>
              <a:rPr lang="en-US" dirty="0"/>
              <a:t>preferred as opposed to small ones. For the ones with a narrow therapeutic index; they are non-selective while the ones with large </a:t>
            </a:r>
            <a:r>
              <a:rPr lang="en-US" dirty="0" smtClean="0"/>
              <a:t>TI are </a:t>
            </a:r>
            <a:r>
              <a:rPr lang="en-US" dirty="0"/>
              <a:t>highly selective. Drug 1 has a larger TI than Drug II and therefore drug I is safer than drug II</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686800" cy="6477000"/>
          </a:xfrm>
        </p:spPr>
        <p:txBody>
          <a:bodyPr>
            <a:normAutofit fontScale="92500" lnSpcReduction="20000"/>
          </a:bodyPr>
          <a:lstStyle/>
          <a:p>
            <a:r>
              <a:rPr lang="en-US" b="1" dirty="0" smtClean="0"/>
              <a:t>Unwanted effects - </a:t>
            </a:r>
            <a:r>
              <a:rPr lang="en-US" dirty="0" smtClean="0"/>
              <a:t>All </a:t>
            </a:r>
            <a:r>
              <a:rPr lang="en-US" dirty="0"/>
              <a:t>drugs have unwanted effects .They can be classified in many ways</a:t>
            </a:r>
            <a:r>
              <a:rPr lang="en-US" dirty="0" smtClean="0"/>
              <a:t>:</a:t>
            </a:r>
          </a:p>
          <a:p>
            <a:endParaRPr lang="en-US" dirty="0"/>
          </a:p>
          <a:p>
            <a:r>
              <a:rPr lang="en-US" b="1" dirty="0"/>
              <a:t>Side effects: </a:t>
            </a:r>
            <a:r>
              <a:rPr lang="en-US" dirty="0"/>
              <a:t>Responses other than the expected that occur at normal, therapeutic doses. Usually occur to everyone e.g. headache, GIT disturbance. They are tolerable effects.</a:t>
            </a:r>
          </a:p>
          <a:p>
            <a:r>
              <a:rPr lang="en-US" dirty="0"/>
              <a:t>NB: Could be beneficial such that drugs are administered to exploit their side effects e.g. </a:t>
            </a:r>
            <a:r>
              <a:rPr lang="en-US" dirty="0" err="1"/>
              <a:t>piriton</a:t>
            </a:r>
            <a:r>
              <a:rPr lang="en-US" dirty="0"/>
              <a:t> – (antihistamine) but can promote sleep because they sedate (S/E).</a:t>
            </a:r>
          </a:p>
          <a:p>
            <a:r>
              <a:rPr lang="en-US" b="1" dirty="0"/>
              <a:t>Adverse effects: </a:t>
            </a:r>
            <a:r>
              <a:rPr lang="en-US" dirty="0"/>
              <a:t>Harmful or serious unpleasant effects occurring at doses intended to be therapeutic. Call for reduction of dose or withdrawal of drug.</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Placebo - </a:t>
            </a:r>
            <a:r>
              <a:rPr lang="en-US" dirty="0" smtClean="0"/>
              <a:t>Inactive substance such as saline water distilled H</a:t>
            </a:r>
            <a:r>
              <a:rPr lang="en-US" baseline="-25000" dirty="0" smtClean="0"/>
              <a:t>2</a:t>
            </a:r>
            <a:r>
              <a:rPr lang="en-US" dirty="0" smtClean="0"/>
              <a:t>O prescribed as if it were an effective dose of a needed medication. </a:t>
            </a:r>
          </a:p>
          <a:p>
            <a:endParaRPr lang="en-US" dirty="0" smtClean="0"/>
          </a:p>
          <a:p>
            <a:r>
              <a:rPr lang="en-US" dirty="0" smtClean="0"/>
              <a:t>Used in: clinical research and for psychological reasons.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SOURCES OF DRUGS</a:t>
            </a:r>
            <a:br>
              <a:rPr lang="en-US" b="1" dirty="0"/>
            </a:br>
            <a:endParaRPr lang="en-US" dirty="0"/>
          </a:p>
        </p:txBody>
      </p:sp>
      <p:sp>
        <p:nvSpPr>
          <p:cNvPr id="3" name="Content Placeholder 2"/>
          <p:cNvSpPr>
            <a:spLocks noGrp="1"/>
          </p:cNvSpPr>
          <p:nvPr>
            <p:ph idx="1"/>
          </p:nvPr>
        </p:nvSpPr>
        <p:spPr/>
        <p:txBody>
          <a:bodyPr/>
          <a:lstStyle/>
          <a:p>
            <a:r>
              <a:rPr lang="en-US" dirty="0"/>
              <a:t>There are many sources of drugs: </a:t>
            </a:r>
            <a:endParaRPr lang="en-US" dirty="0" smtClean="0"/>
          </a:p>
          <a:p>
            <a:pPr lvl="1"/>
            <a:r>
              <a:rPr lang="en-US" dirty="0" smtClean="0"/>
              <a:t>Plants	</a:t>
            </a:r>
          </a:p>
          <a:p>
            <a:pPr lvl="1"/>
            <a:r>
              <a:rPr lang="en-US" dirty="0" smtClean="0"/>
              <a:t>Animals	</a:t>
            </a:r>
          </a:p>
          <a:p>
            <a:pPr lvl="1"/>
            <a:r>
              <a:rPr lang="en-US" dirty="0" smtClean="0"/>
              <a:t>Inorganic </a:t>
            </a:r>
            <a:r>
              <a:rPr lang="en-US" dirty="0"/>
              <a:t>compounds </a:t>
            </a:r>
            <a:endParaRPr lang="en-US" dirty="0" smtClean="0"/>
          </a:p>
          <a:p>
            <a:pPr lvl="1"/>
            <a:r>
              <a:rPr lang="en-US" dirty="0" smtClean="0"/>
              <a:t>Synthetic </a:t>
            </a:r>
            <a:r>
              <a:rPr lang="en-US" dirty="0"/>
              <a:t>sources.</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PLANTS</a:t>
            </a:r>
            <a:endParaRPr lang="en-US" b="1" dirty="0"/>
          </a:p>
        </p:txBody>
      </p:sp>
      <p:sp>
        <p:nvSpPr>
          <p:cNvPr id="3" name="Content Placeholder 2"/>
          <p:cNvSpPr>
            <a:spLocks noGrp="1"/>
          </p:cNvSpPr>
          <p:nvPr>
            <p:ph idx="1"/>
          </p:nvPr>
        </p:nvSpPr>
        <p:spPr>
          <a:xfrm>
            <a:off x="457200" y="1066800"/>
            <a:ext cx="8458200" cy="5791200"/>
          </a:xfrm>
        </p:spPr>
        <p:txBody>
          <a:bodyPr>
            <a:normAutofit fontScale="62500" lnSpcReduction="20000"/>
          </a:bodyPr>
          <a:lstStyle/>
          <a:p>
            <a:r>
              <a:rPr lang="en-US" dirty="0" smtClean="0"/>
              <a:t> </a:t>
            </a:r>
            <a:r>
              <a:rPr lang="en-US" dirty="0"/>
              <a:t>Have been used as sources of drugs since pre-historic times. Plants are an important source of chemicals that are developed into </a:t>
            </a:r>
            <a:r>
              <a:rPr lang="en-US" dirty="0" smtClean="0"/>
              <a:t>drugs. Any </a:t>
            </a:r>
            <a:r>
              <a:rPr lang="en-US" dirty="0"/>
              <a:t>part of the plant can be used. Drugs may also be processed using the synthetic version of the active chemical found in a plant. E.g. </a:t>
            </a:r>
            <a:r>
              <a:rPr lang="en-US" dirty="0" err="1"/>
              <a:t>dronabinol</a:t>
            </a:r>
            <a:r>
              <a:rPr lang="en-US" dirty="0"/>
              <a:t> (</a:t>
            </a:r>
            <a:r>
              <a:rPr lang="en-US" dirty="0" err="1"/>
              <a:t>marinol</a:t>
            </a:r>
            <a:r>
              <a:rPr lang="en-US" dirty="0"/>
              <a:t>) which contains the active ingredient delta-9-tetrahydrocannabinol found in marijuana. It helps prevent nausea, vomiting in cancer patients </a:t>
            </a:r>
            <a:r>
              <a:rPr lang="en-US" dirty="0" smtClean="0"/>
              <a:t>but </a:t>
            </a:r>
            <a:r>
              <a:rPr lang="en-US" dirty="0"/>
              <a:t>does not cause all adverse effects  as when one smokes marijuana leaves. </a:t>
            </a:r>
            <a:endParaRPr lang="en-US" dirty="0" smtClean="0"/>
          </a:p>
          <a:p>
            <a:r>
              <a:rPr lang="en-US" b="1" dirty="0" smtClean="0"/>
              <a:t>Examples </a:t>
            </a:r>
            <a:r>
              <a:rPr lang="en-US" b="1" dirty="0"/>
              <a:t>of active ingredients from plants include:</a:t>
            </a:r>
          </a:p>
          <a:p>
            <a:r>
              <a:rPr lang="en-US" b="1" dirty="0"/>
              <a:t>Alkaloids:</a:t>
            </a:r>
            <a:r>
              <a:rPr lang="en-US" dirty="0"/>
              <a:t> Tastes bitter and are poorly absorbed in water </a:t>
            </a:r>
            <a:r>
              <a:rPr lang="en-US" dirty="0" smtClean="0"/>
              <a:t>and </a:t>
            </a:r>
            <a:r>
              <a:rPr lang="en-US" dirty="0"/>
              <a:t>become soluble if dissolved in acids. E.g. Atropine, scopolamine, </a:t>
            </a:r>
            <a:r>
              <a:rPr lang="en-US" dirty="0" smtClean="0"/>
              <a:t>cocaine quinine</a:t>
            </a:r>
            <a:r>
              <a:rPr lang="en-US" dirty="0"/>
              <a:t>, </a:t>
            </a:r>
            <a:r>
              <a:rPr lang="en-US" dirty="0" smtClean="0"/>
              <a:t>codeine, </a:t>
            </a:r>
            <a:r>
              <a:rPr lang="en-US" dirty="0"/>
              <a:t>morphine (from </a:t>
            </a:r>
            <a:r>
              <a:rPr lang="en-US" dirty="0" err="1"/>
              <a:t>papaver</a:t>
            </a:r>
            <a:r>
              <a:rPr lang="en-US" dirty="0"/>
              <a:t> somniferous).</a:t>
            </a:r>
          </a:p>
          <a:p>
            <a:r>
              <a:rPr lang="en-US" b="1" dirty="0"/>
              <a:t>Glycosides:</a:t>
            </a:r>
            <a:r>
              <a:rPr lang="en-US" dirty="0"/>
              <a:t> These are Digitalis products e.g. </a:t>
            </a:r>
            <a:r>
              <a:rPr lang="en-US" dirty="0" err="1"/>
              <a:t>digoxin</a:t>
            </a:r>
            <a:r>
              <a:rPr lang="en-US" dirty="0"/>
              <a:t>, </a:t>
            </a:r>
            <a:r>
              <a:rPr lang="en-US" dirty="0" err="1"/>
              <a:t>digitoxin</a:t>
            </a:r>
            <a:r>
              <a:rPr lang="en-US" dirty="0"/>
              <a:t> (from Digitalis </a:t>
            </a:r>
            <a:r>
              <a:rPr lang="en-US" dirty="0" err="1"/>
              <a:t>Purpurea</a:t>
            </a:r>
            <a:r>
              <a:rPr lang="en-US" dirty="0"/>
              <a:t> or foxglove plant</a:t>
            </a:r>
          </a:p>
          <a:p>
            <a:r>
              <a:rPr lang="en-US" b="1" dirty="0"/>
              <a:t>Gums:</a:t>
            </a:r>
            <a:r>
              <a:rPr lang="en-US" dirty="0"/>
              <a:t> These are polysaccharides exudates that can be used for bulk laxatives, dental </a:t>
            </a:r>
            <a:r>
              <a:rPr lang="en-US" dirty="0" smtClean="0"/>
              <a:t>adhesives</a:t>
            </a:r>
            <a:r>
              <a:rPr lang="en-US" dirty="0"/>
              <a:t>, binder for tablets etc</a:t>
            </a:r>
          </a:p>
          <a:p>
            <a:r>
              <a:rPr lang="en-US" b="1" dirty="0"/>
              <a:t>Resins:</a:t>
            </a:r>
            <a:r>
              <a:rPr lang="en-US" dirty="0"/>
              <a:t> e.g. </a:t>
            </a:r>
            <a:r>
              <a:rPr lang="en-US" dirty="0" err="1"/>
              <a:t>Benzoin</a:t>
            </a:r>
            <a:r>
              <a:rPr lang="en-US" dirty="0"/>
              <a:t> which is used as antiseptic</a:t>
            </a:r>
          </a:p>
          <a:p>
            <a:r>
              <a:rPr lang="en-US" b="1" dirty="0"/>
              <a:t>Oils:</a:t>
            </a:r>
            <a:r>
              <a:rPr lang="en-US" dirty="0"/>
              <a:t> These can be volatile oils like peppermint </a:t>
            </a:r>
            <a:r>
              <a:rPr lang="en-US" dirty="0" smtClean="0"/>
              <a:t>, spearmint</a:t>
            </a:r>
            <a:r>
              <a:rPr lang="en-US" dirty="0"/>
              <a:t>, menthol, cinnamon, lemon camphor. These have pleasant fragrance and </a:t>
            </a:r>
            <a:r>
              <a:rPr lang="en-US" dirty="0" smtClean="0"/>
              <a:t>evaporate </a:t>
            </a:r>
            <a:r>
              <a:rPr lang="en-US" dirty="0" smtClean="0"/>
              <a:t>easily. Fixed </a:t>
            </a:r>
            <a:r>
              <a:rPr lang="en-US" dirty="0"/>
              <a:t>oils  includes castor oil, used as laxative, olive oil for cooking, emollients used in cosmetics, solvents for injections like sesame oil, corn oil, peanut oil</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ANIMALS</a:t>
            </a:r>
            <a:endParaRPr lang="en-US" b="1" dirty="0"/>
          </a:p>
        </p:txBody>
      </p:sp>
      <p:sp>
        <p:nvSpPr>
          <p:cNvPr id="3" name="Content Placeholder 2"/>
          <p:cNvSpPr>
            <a:spLocks noGrp="1"/>
          </p:cNvSpPr>
          <p:nvPr>
            <p:ph idx="1"/>
          </p:nvPr>
        </p:nvSpPr>
        <p:spPr>
          <a:xfrm>
            <a:off x="457200" y="1066800"/>
            <a:ext cx="8686800" cy="5791200"/>
          </a:xfrm>
        </p:spPr>
        <p:txBody>
          <a:bodyPr>
            <a:normAutofit fontScale="92500" lnSpcReduction="20000"/>
          </a:bodyPr>
          <a:lstStyle/>
          <a:p>
            <a:r>
              <a:rPr lang="en-US" dirty="0"/>
              <a:t>These are used to replace </a:t>
            </a:r>
            <a:r>
              <a:rPr lang="en-US" dirty="0" smtClean="0"/>
              <a:t>human chemicals </a:t>
            </a:r>
            <a:r>
              <a:rPr lang="en-US" dirty="0"/>
              <a:t>that </a:t>
            </a:r>
            <a:r>
              <a:rPr lang="en-US" dirty="0" smtClean="0"/>
              <a:t>are reduced </a:t>
            </a:r>
            <a:r>
              <a:rPr lang="en-US" dirty="0"/>
              <a:t>due to disease or genetic problems e.g. insulin from </a:t>
            </a:r>
            <a:r>
              <a:rPr lang="en-US" dirty="0" smtClean="0"/>
              <a:t>pancreas </a:t>
            </a:r>
            <a:r>
              <a:rPr lang="en-US" dirty="0"/>
              <a:t>of cows and </a:t>
            </a:r>
            <a:r>
              <a:rPr lang="en-US" dirty="0" smtClean="0"/>
              <a:t>pigs.</a:t>
            </a:r>
          </a:p>
          <a:p>
            <a:r>
              <a:rPr lang="en-US" dirty="0" smtClean="0"/>
              <a:t>However</a:t>
            </a:r>
            <a:r>
              <a:rPr lang="en-US" dirty="0"/>
              <a:t>, genetic engineering permits scientists to produce human insulin by altering </a:t>
            </a:r>
            <a:r>
              <a:rPr lang="en-US" dirty="0" smtClean="0"/>
              <a:t>E. coli , making </a:t>
            </a:r>
            <a:r>
              <a:rPr lang="en-US" dirty="0"/>
              <a:t>insulin a better product without some impurities that come with animal products. </a:t>
            </a:r>
            <a:endParaRPr lang="en-US" dirty="0" smtClean="0"/>
          </a:p>
          <a:p>
            <a:r>
              <a:rPr lang="en-US" dirty="0" smtClean="0"/>
              <a:t>Other substances from </a:t>
            </a:r>
            <a:r>
              <a:rPr lang="en-US" dirty="0"/>
              <a:t>animals include thyroid drugs (from animal thyroid) and growth hormone preparation from animal hypothalamus </a:t>
            </a:r>
            <a:r>
              <a:rPr lang="en-US" dirty="0" smtClean="0"/>
              <a:t>.</a:t>
            </a:r>
          </a:p>
          <a:p>
            <a:r>
              <a:rPr lang="en-US" dirty="0" smtClean="0"/>
              <a:t>Despite </a:t>
            </a:r>
            <a:r>
              <a:rPr lang="en-US" dirty="0"/>
              <a:t>these animal sources most of these products are currently produced synthetically which provides purer and safer products than animal sources.</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INORGANIC COMPOUNDS</a:t>
            </a:r>
            <a:endParaRPr lang="en-US" b="1" dirty="0"/>
          </a:p>
        </p:txBody>
      </p:sp>
      <p:sp>
        <p:nvSpPr>
          <p:cNvPr id="3" name="Content Placeholder 2"/>
          <p:cNvSpPr>
            <a:spLocks noGrp="1"/>
          </p:cNvSpPr>
          <p:nvPr>
            <p:ph idx="1"/>
          </p:nvPr>
        </p:nvSpPr>
        <p:spPr>
          <a:xfrm>
            <a:off x="457200" y="1295400"/>
            <a:ext cx="8686800" cy="5562600"/>
          </a:xfrm>
        </p:spPr>
        <p:txBody>
          <a:bodyPr/>
          <a:lstStyle/>
          <a:p>
            <a:r>
              <a:rPr lang="en-US" dirty="0"/>
              <a:t>Salts of various elements can have therapeutic effects in the human body. </a:t>
            </a:r>
            <a:endParaRPr lang="en-US" dirty="0" smtClean="0"/>
          </a:p>
          <a:p>
            <a:pPr lvl="1"/>
            <a:r>
              <a:rPr lang="en-US" dirty="0" smtClean="0"/>
              <a:t>E.g</a:t>
            </a:r>
            <a:r>
              <a:rPr lang="en-US" dirty="0"/>
              <a:t>. Aluminum (antacids</a:t>
            </a:r>
            <a:r>
              <a:rPr lang="en-US" dirty="0" smtClean="0"/>
              <a:t>)</a:t>
            </a:r>
          </a:p>
          <a:p>
            <a:pPr lvl="1"/>
            <a:r>
              <a:rPr lang="en-US" dirty="0" smtClean="0"/>
              <a:t>Fluoride </a:t>
            </a:r>
            <a:r>
              <a:rPr lang="en-US" dirty="0"/>
              <a:t>(prevent dental cavities and osteoporosis</a:t>
            </a:r>
            <a:r>
              <a:rPr lang="en-US" dirty="0" smtClean="0"/>
              <a:t>)</a:t>
            </a:r>
          </a:p>
          <a:p>
            <a:pPr lvl="1"/>
            <a:r>
              <a:rPr lang="en-US" dirty="0" smtClean="0"/>
              <a:t>Gold </a:t>
            </a:r>
            <a:r>
              <a:rPr lang="en-US" dirty="0"/>
              <a:t>(for rheumatoid arthritis</a:t>
            </a:r>
            <a:r>
              <a:rPr lang="en-US" dirty="0" smtClean="0"/>
              <a:t>)</a:t>
            </a:r>
          </a:p>
          <a:p>
            <a:pPr lvl="1"/>
            <a:r>
              <a:rPr lang="en-US" dirty="0" smtClean="0"/>
              <a:t>Iron </a:t>
            </a:r>
            <a:r>
              <a:rPr lang="en-US" dirty="0"/>
              <a:t>(Anemia) and </a:t>
            </a:r>
            <a:endParaRPr lang="en-US" dirty="0" smtClean="0"/>
          </a:p>
          <a:p>
            <a:pPr lvl="1"/>
            <a:r>
              <a:rPr lang="en-US" dirty="0" smtClean="0"/>
              <a:t>Potassium </a:t>
            </a:r>
            <a:r>
              <a:rPr lang="en-US" dirty="0"/>
              <a:t>for K+ </a:t>
            </a:r>
            <a:r>
              <a:rPr lang="en-US" dirty="0" smtClean="0"/>
              <a:t>supplements</a:t>
            </a:r>
            <a:endParaRPr lang="en-US" dirty="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686800" cy="6858000"/>
          </a:xfrm>
        </p:spPr>
        <p:txBody>
          <a:bodyPr>
            <a:normAutofit fontScale="92500" lnSpcReduction="20000"/>
          </a:bodyPr>
          <a:lstStyle/>
          <a:p>
            <a:pPr marL="0" indent="0" algn="ctr">
              <a:buNone/>
            </a:pPr>
            <a:r>
              <a:rPr lang="en-US" b="1" dirty="0" smtClean="0">
                <a:latin typeface="+mj-lt"/>
              </a:rPr>
              <a:t>SYNTHETIC SOURCES</a:t>
            </a:r>
          </a:p>
          <a:p>
            <a:r>
              <a:rPr lang="en-US" dirty="0" smtClean="0"/>
              <a:t>Many </a:t>
            </a:r>
            <a:r>
              <a:rPr lang="en-US" dirty="0"/>
              <a:t>drugs are developed synthetically after chemicals in plants, animals or other environment have been </a:t>
            </a:r>
            <a:r>
              <a:rPr lang="en-US" dirty="0" smtClean="0"/>
              <a:t>screened </a:t>
            </a:r>
            <a:r>
              <a:rPr lang="en-US" dirty="0"/>
              <a:t>for </a:t>
            </a:r>
            <a:r>
              <a:rPr lang="en-US" dirty="0" smtClean="0"/>
              <a:t>therapeutic </a:t>
            </a:r>
            <a:r>
              <a:rPr lang="en-US" dirty="0"/>
              <a:t>activity </a:t>
            </a:r>
            <a:r>
              <a:rPr lang="en-US" dirty="0" smtClean="0"/>
              <a:t>.</a:t>
            </a:r>
          </a:p>
          <a:p>
            <a:r>
              <a:rPr lang="en-US" dirty="0" smtClean="0"/>
              <a:t>Genetic </a:t>
            </a:r>
            <a:r>
              <a:rPr lang="en-US" dirty="0"/>
              <a:t>engineering is used to produce chemicals that have therapeutic effects. </a:t>
            </a:r>
            <a:endParaRPr lang="en-US" dirty="0" smtClean="0"/>
          </a:p>
          <a:p>
            <a:r>
              <a:rPr lang="en-US" dirty="0" smtClean="0"/>
              <a:t>Other </a:t>
            </a:r>
            <a:r>
              <a:rPr lang="en-US" dirty="0"/>
              <a:t>technological advances are used to alter a chemical with a proven therapeutic activity to make it </a:t>
            </a:r>
            <a:r>
              <a:rPr lang="en-US" dirty="0" smtClean="0"/>
              <a:t>better.</a:t>
            </a:r>
          </a:p>
          <a:p>
            <a:r>
              <a:rPr lang="en-US" dirty="0" smtClean="0"/>
              <a:t>Sometimes </a:t>
            </a:r>
            <a:r>
              <a:rPr lang="en-US" dirty="0"/>
              <a:t>a small change in a chemical structure can make that chemical more useful as a drug i.e. more potent, less toxic, more stable. </a:t>
            </a:r>
            <a:endParaRPr lang="en-US" dirty="0" smtClean="0"/>
          </a:p>
          <a:p>
            <a:r>
              <a:rPr lang="en-US" dirty="0" smtClean="0"/>
              <a:t>These </a:t>
            </a:r>
            <a:r>
              <a:rPr lang="en-US" dirty="0"/>
              <a:t>alterations change the pharmacokinetic properties which makes that chemical more useful as a drug in different situations e.g. when one cannot be taken orally. This is the most important source of drugs.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Definition of Pharmacology</a:t>
            </a:r>
            <a:r>
              <a:rPr lang="en-US" dirty="0"/>
              <a:t/>
            </a:r>
            <a:br>
              <a:rPr lang="en-US" dirty="0"/>
            </a:br>
            <a:endParaRPr lang="en-US" dirty="0"/>
          </a:p>
        </p:txBody>
      </p:sp>
      <p:sp>
        <p:nvSpPr>
          <p:cNvPr id="3" name="Content Placeholder 2"/>
          <p:cNvSpPr>
            <a:spLocks noGrp="1"/>
          </p:cNvSpPr>
          <p:nvPr>
            <p:ph idx="1"/>
          </p:nvPr>
        </p:nvSpPr>
        <p:spPr>
          <a:xfrm>
            <a:off x="457200" y="1600200"/>
            <a:ext cx="8686800" cy="5029200"/>
          </a:xfrm>
        </p:spPr>
        <p:txBody>
          <a:bodyPr>
            <a:normAutofit fontScale="92500"/>
          </a:bodyPr>
          <a:lstStyle/>
          <a:p>
            <a:pPr lvl="0"/>
            <a:r>
              <a:rPr lang="en-US" dirty="0"/>
              <a:t>Pharmacology is </a:t>
            </a:r>
            <a:r>
              <a:rPr lang="en-US" dirty="0" smtClean="0"/>
              <a:t>the study of drug </a:t>
            </a:r>
            <a:r>
              <a:rPr lang="en-US" dirty="0"/>
              <a:t>effects within a </a:t>
            </a:r>
            <a:r>
              <a:rPr lang="en-US" dirty="0" smtClean="0"/>
              <a:t>living system.</a:t>
            </a:r>
          </a:p>
          <a:p>
            <a:pPr lvl="0">
              <a:buNone/>
            </a:pPr>
            <a:endParaRPr lang="en-US" dirty="0"/>
          </a:p>
          <a:p>
            <a:pPr lvl="0"/>
            <a:r>
              <a:rPr lang="en-US" dirty="0"/>
              <a:t>Study of effects of chemical substances on the function of living systems i.e. how chemicals interact with living organisms to produce biological effects. </a:t>
            </a:r>
            <a:endParaRPr lang="en-US" dirty="0" smtClean="0"/>
          </a:p>
          <a:p>
            <a:pPr lvl="0"/>
            <a:endParaRPr lang="en-US" dirty="0"/>
          </a:p>
          <a:p>
            <a:pPr lvl="0"/>
            <a:r>
              <a:rPr lang="en-US" dirty="0"/>
              <a:t>Pharmacology deals with all kinds of drugs: legal or illegal, prescription or non-prescription (OTC).</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a:t>DRUG EVALUATION</a:t>
            </a:r>
            <a:endParaRPr lang="en-US" dirty="0"/>
          </a:p>
        </p:txBody>
      </p:sp>
      <p:sp>
        <p:nvSpPr>
          <p:cNvPr id="3" name="Content Placeholder 2"/>
          <p:cNvSpPr>
            <a:spLocks noGrp="1"/>
          </p:cNvSpPr>
          <p:nvPr>
            <p:ph idx="1"/>
          </p:nvPr>
        </p:nvSpPr>
        <p:spPr>
          <a:xfrm>
            <a:off x="457200" y="1066800"/>
            <a:ext cx="8686800" cy="5791200"/>
          </a:xfrm>
        </p:spPr>
        <p:txBody>
          <a:bodyPr>
            <a:normAutofit fontScale="77500" lnSpcReduction="20000"/>
          </a:bodyPr>
          <a:lstStyle/>
          <a:p>
            <a:r>
              <a:rPr lang="en-US" dirty="0" smtClean="0"/>
              <a:t>Once chemical </a:t>
            </a:r>
            <a:r>
              <a:rPr lang="en-US" dirty="0"/>
              <a:t>that might have a therapeutic value is </a:t>
            </a:r>
            <a:r>
              <a:rPr lang="en-US" dirty="0" smtClean="0"/>
              <a:t>identified, </a:t>
            </a:r>
            <a:r>
              <a:rPr lang="en-US" dirty="0"/>
              <a:t>it must undergo a series of scientific tests to evaluate its actual therapeutic and toxic effects. </a:t>
            </a:r>
            <a:endParaRPr lang="en-US" dirty="0" smtClean="0"/>
          </a:p>
          <a:p>
            <a:r>
              <a:rPr lang="en-US" dirty="0" smtClean="0"/>
              <a:t>This </a:t>
            </a:r>
            <a:r>
              <a:rPr lang="en-US" dirty="0"/>
              <a:t>process is controlled by legally established </a:t>
            </a:r>
            <a:r>
              <a:rPr lang="en-US" dirty="0" smtClean="0"/>
              <a:t>bodies </a:t>
            </a:r>
            <a:r>
              <a:rPr lang="en-US" dirty="0"/>
              <a:t>e.g.  Pharmacy </a:t>
            </a:r>
            <a:r>
              <a:rPr lang="en-US" dirty="0" smtClean="0"/>
              <a:t>and </a:t>
            </a:r>
            <a:r>
              <a:rPr lang="en-US" dirty="0"/>
              <a:t>Poisons Board and Food </a:t>
            </a:r>
            <a:r>
              <a:rPr lang="en-US" dirty="0" smtClean="0"/>
              <a:t>and </a:t>
            </a:r>
            <a:r>
              <a:rPr lang="en-US" dirty="0"/>
              <a:t>D</a:t>
            </a:r>
            <a:r>
              <a:rPr lang="en-US" dirty="0" smtClean="0"/>
              <a:t>rug </a:t>
            </a:r>
            <a:r>
              <a:rPr lang="en-US" dirty="0"/>
              <a:t>A</a:t>
            </a:r>
            <a:r>
              <a:rPr lang="en-US" dirty="0" smtClean="0"/>
              <a:t>dministration </a:t>
            </a:r>
            <a:r>
              <a:rPr lang="en-US" dirty="0"/>
              <a:t>(FDA) in Kenya and US respectively. </a:t>
            </a:r>
            <a:endParaRPr lang="en-US" dirty="0" smtClean="0"/>
          </a:p>
          <a:p>
            <a:r>
              <a:rPr lang="en-US" dirty="0" smtClean="0"/>
              <a:t>For </a:t>
            </a:r>
            <a:r>
              <a:rPr lang="en-US" dirty="0"/>
              <a:t>about 100,000 chemicals that are identified as being potential drugs, only 5 end up being marketed. </a:t>
            </a:r>
            <a:endParaRPr lang="en-US" dirty="0" smtClean="0"/>
          </a:p>
          <a:p>
            <a:r>
              <a:rPr lang="en-US" dirty="0" smtClean="0"/>
              <a:t>Before </a:t>
            </a:r>
            <a:r>
              <a:rPr lang="en-US" dirty="0"/>
              <a:t>receiving legal approval to be marketed to the public, drugs must pass through several stages of development.</a:t>
            </a:r>
          </a:p>
          <a:p>
            <a:r>
              <a:rPr lang="en-US" dirty="0"/>
              <a:t>Thus:</a:t>
            </a:r>
          </a:p>
          <a:p>
            <a:pPr lvl="1"/>
            <a:r>
              <a:rPr lang="en-US" dirty="0">
                <a:solidFill>
                  <a:srgbClr val="FF0000"/>
                </a:solidFill>
              </a:rPr>
              <a:t>Pre-clinical trials</a:t>
            </a:r>
          </a:p>
          <a:p>
            <a:pPr lvl="1"/>
            <a:r>
              <a:rPr lang="en-US" dirty="0">
                <a:solidFill>
                  <a:srgbClr val="FF0000"/>
                </a:solidFill>
              </a:rPr>
              <a:t>Phase I</a:t>
            </a:r>
          </a:p>
          <a:p>
            <a:pPr lvl="1"/>
            <a:r>
              <a:rPr lang="en-US" dirty="0">
                <a:solidFill>
                  <a:srgbClr val="FF0000"/>
                </a:solidFill>
              </a:rPr>
              <a:t>Phase II</a:t>
            </a:r>
          </a:p>
          <a:p>
            <a:pPr lvl="1"/>
            <a:r>
              <a:rPr lang="en-US" dirty="0">
                <a:solidFill>
                  <a:srgbClr val="FF0000"/>
                </a:solidFill>
              </a:rPr>
              <a:t>Phase III</a:t>
            </a:r>
          </a:p>
          <a:p>
            <a:pPr lvl="1"/>
            <a:r>
              <a:rPr lang="en-US" dirty="0">
                <a:solidFill>
                  <a:srgbClr val="FF0000"/>
                </a:solidFill>
              </a:rPr>
              <a:t>Phase IV</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PRE-CLINICAL</a:t>
            </a:r>
            <a:endParaRPr lang="en-US" b="1" dirty="0"/>
          </a:p>
        </p:txBody>
      </p:sp>
      <p:sp>
        <p:nvSpPr>
          <p:cNvPr id="3" name="Content Placeholder 2"/>
          <p:cNvSpPr>
            <a:spLocks noGrp="1"/>
          </p:cNvSpPr>
          <p:nvPr>
            <p:ph idx="1"/>
          </p:nvPr>
        </p:nvSpPr>
        <p:spPr>
          <a:xfrm>
            <a:off x="457200" y="1143000"/>
            <a:ext cx="8686800" cy="5715000"/>
          </a:xfrm>
        </p:spPr>
        <p:txBody>
          <a:bodyPr>
            <a:normAutofit fontScale="77500" lnSpcReduction="20000"/>
          </a:bodyPr>
          <a:lstStyle/>
          <a:p>
            <a:r>
              <a:rPr lang="en-US" dirty="0"/>
              <a:t>Involves testing </a:t>
            </a:r>
            <a:r>
              <a:rPr lang="en-US" dirty="0" smtClean="0"/>
              <a:t>in </a:t>
            </a:r>
            <a:r>
              <a:rPr lang="en-US" dirty="0"/>
              <a:t>lab animals to determine if they have presumed effect in living tissue and evaluate any adverse effects </a:t>
            </a:r>
            <a:r>
              <a:rPr lang="en-US" dirty="0" smtClean="0"/>
              <a:t>.</a:t>
            </a:r>
          </a:p>
          <a:p>
            <a:r>
              <a:rPr lang="en-US" dirty="0" smtClean="0"/>
              <a:t>Unique </a:t>
            </a:r>
            <a:r>
              <a:rPr lang="en-US" dirty="0"/>
              <a:t>biological differences can cause very different reactions to the chemical. At the end of these trials, some chemicals may be discarded for the following reasons:</a:t>
            </a:r>
          </a:p>
          <a:p>
            <a:pPr lvl="1"/>
            <a:r>
              <a:rPr lang="en-US" dirty="0">
                <a:solidFill>
                  <a:srgbClr val="FF0000"/>
                </a:solidFill>
              </a:rPr>
              <a:t>May lack therapeutic activity </a:t>
            </a:r>
          </a:p>
          <a:p>
            <a:pPr lvl="1"/>
            <a:r>
              <a:rPr lang="en-US" dirty="0">
                <a:solidFill>
                  <a:srgbClr val="FF0000"/>
                </a:solidFill>
              </a:rPr>
              <a:t>May be too toxic </a:t>
            </a:r>
          </a:p>
          <a:p>
            <a:pPr lvl="1"/>
            <a:r>
              <a:rPr lang="en-US" dirty="0" smtClean="0">
                <a:solidFill>
                  <a:srgbClr val="FF0000"/>
                </a:solidFill>
              </a:rPr>
              <a:t>May be </a:t>
            </a:r>
            <a:r>
              <a:rPr lang="en-US" dirty="0" err="1">
                <a:solidFill>
                  <a:srgbClr val="FF0000"/>
                </a:solidFill>
              </a:rPr>
              <a:t>teratogenic</a:t>
            </a:r>
            <a:r>
              <a:rPr lang="en-US" dirty="0">
                <a:solidFill>
                  <a:srgbClr val="FF0000"/>
                </a:solidFill>
              </a:rPr>
              <a:t> – </a:t>
            </a:r>
            <a:r>
              <a:rPr lang="en-US" dirty="0" smtClean="0">
                <a:solidFill>
                  <a:srgbClr val="FF0000"/>
                </a:solidFill>
              </a:rPr>
              <a:t>cause </a:t>
            </a:r>
            <a:r>
              <a:rPr lang="en-US" dirty="0">
                <a:solidFill>
                  <a:srgbClr val="FF0000"/>
                </a:solidFill>
              </a:rPr>
              <a:t>adverse effects on fetus </a:t>
            </a:r>
          </a:p>
          <a:p>
            <a:pPr lvl="1"/>
            <a:r>
              <a:rPr lang="en-US" dirty="0">
                <a:solidFill>
                  <a:srgbClr val="FF0000"/>
                </a:solidFill>
              </a:rPr>
              <a:t>Safety margin is too small for chemical </a:t>
            </a:r>
            <a:r>
              <a:rPr lang="en-US" dirty="0" smtClean="0">
                <a:solidFill>
                  <a:srgbClr val="FF0000"/>
                </a:solidFill>
              </a:rPr>
              <a:t>use</a:t>
            </a:r>
            <a:endParaRPr lang="en-US" dirty="0">
              <a:solidFill>
                <a:srgbClr val="FF0000"/>
              </a:solidFill>
            </a:endParaRPr>
          </a:p>
          <a:p>
            <a:r>
              <a:rPr lang="en-US" dirty="0"/>
              <a:t>Others are found to have therapeutic effects and reasonable safety margins i.e. chemicals are therapeutic at doses that are reasonably different from those that cause toxic effects.</a:t>
            </a:r>
          </a:p>
          <a:p>
            <a:r>
              <a:rPr lang="en-US" dirty="0"/>
              <a:t>Such drugs pass to the next stage of drug evaluation.</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PHASE 1</a:t>
            </a:r>
            <a:endParaRPr lang="en-US" b="1" dirty="0"/>
          </a:p>
        </p:txBody>
      </p:sp>
      <p:sp>
        <p:nvSpPr>
          <p:cNvPr id="3" name="Content Placeholder 2"/>
          <p:cNvSpPr>
            <a:spLocks noGrp="1"/>
          </p:cNvSpPr>
          <p:nvPr>
            <p:ph idx="1"/>
          </p:nvPr>
        </p:nvSpPr>
        <p:spPr>
          <a:xfrm>
            <a:off x="457200" y="990600"/>
            <a:ext cx="8686800" cy="5867400"/>
          </a:xfrm>
        </p:spPr>
        <p:txBody>
          <a:bodyPr>
            <a:normAutofit fontScale="70000" lnSpcReduction="20000"/>
          </a:bodyPr>
          <a:lstStyle/>
          <a:p>
            <a:r>
              <a:rPr lang="en-US" dirty="0"/>
              <a:t>Here human volunteers </a:t>
            </a:r>
            <a:r>
              <a:rPr lang="en-US" dirty="0" smtClean="0"/>
              <a:t>used. </a:t>
            </a:r>
            <a:r>
              <a:rPr lang="en-US" dirty="0"/>
              <a:t>This is done by in tightly controlled studies by specially trained clinical investigators. </a:t>
            </a:r>
            <a:endParaRPr lang="en-US" dirty="0" smtClean="0"/>
          </a:p>
          <a:p>
            <a:r>
              <a:rPr lang="en-US" dirty="0" smtClean="0"/>
              <a:t>Ethical </a:t>
            </a:r>
            <a:r>
              <a:rPr lang="en-US" dirty="0"/>
              <a:t>principles need to be considered since one is dealing with human </a:t>
            </a:r>
            <a:r>
              <a:rPr lang="en-US" dirty="0" smtClean="0"/>
              <a:t>beings </a:t>
            </a:r>
            <a:r>
              <a:rPr lang="en-US" dirty="0" err="1" smtClean="0"/>
              <a:t>e.g</a:t>
            </a:r>
            <a:r>
              <a:rPr lang="en-US" dirty="0" smtClean="0"/>
              <a:t>  </a:t>
            </a:r>
            <a:r>
              <a:rPr lang="en-US" dirty="0"/>
              <a:t>informed and voluntary consent, Freedom to withdraw from the study and  freedom from harm of any kind .It’s usually healthy </a:t>
            </a:r>
            <a:r>
              <a:rPr lang="en-US" dirty="0" smtClean="0"/>
              <a:t>young </a:t>
            </a:r>
            <a:r>
              <a:rPr lang="en-US" dirty="0"/>
              <a:t>men that are used as  women may not be fit because the  drug may destroy their ova and lead to infertility Sperms are continuously made on  daily </a:t>
            </a:r>
            <a:r>
              <a:rPr lang="en-US" dirty="0" smtClean="0"/>
              <a:t>basis. </a:t>
            </a:r>
          </a:p>
          <a:p>
            <a:r>
              <a:rPr lang="en-US" dirty="0" smtClean="0"/>
              <a:t>Though </a:t>
            </a:r>
            <a:r>
              <a:rPr lang="en-US" dirty="0"/>
              <a:t>some drugs might have shown therapeutic effect in animals, they may not necessarily show similar effects in humans. At this stage toxicity and therapeutic effects are further tested. At this phase, drugs may be rejected for the following reasons:-</a:t>
            </a:r>
          </a:p>
          <a:p>
            <a:pPr lvl="1"/>
            <a:r>
              <a:rPr lang="en-US" dirty="0">
                <a:solidFill>
                  <a:srgbClr val="FF0000"/>
                </a:solidFill>
              </a:rPr>
              <a:t>Lack therapeutic effect in man</a:t>
            </a:r>
          </a:p>
          <a:p>
            <a:pPr lvl="1"/>
            <a:r>
              <a:rPr lang="en-US" dirty="0">
                <a:solidFill>
                  <a:srgbClr val="FF0000"/>
                </a:solidFill>
              </a:rPr>
              <a:t>Adverse effects and/or too toxic</a:t>
            </a:r>
          </a:p>
          <a:p>
            <a:pPr lvl="1"/>
            <a:r>
              <a:rPr lang="en-US" dirty="0" err="1">
                <a:solidFill>
                  <a:srgbClr val="FF0000"/>
                </a:solidFill>
              </a:rPr>
              <a:t>Teratogenic</a:t>
            </a:r>
            <a:r>
              <a:rPr lang="en-US" dirty="0">
                <a:solidFill>
                  <a:srgbClr val="FF0000"/>
                </a:solidFill>
              </a:rPr>
              <a:t> </a:t>
            </a:r>
          </a:p>
          <a:p>
            <a:r>
              <a:rPr lang="en-US" dirty="0"/>
              <a:t>Those seen to have some usefulness are taken to the next level of evaluation.</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b="1" dirty="0" smtClean="0"/>
              <a:t>PHASE 2</a:t>
            </a:r>
            <a:endParaRPr lang="en-US" b="1" dirty="0"/>
          </a:p>
        </p:txBody>
      </p:sp>
      <p:sp>
        <p:nvSpPr>
          <p:cNvPr id="3" name="Content Placeholder 2"/>
          <p:cNvSpPr>
            <a:spLocks noGrp="1"/>
          </p:cNvSpPr>
          <p:nvPr>
            <p:ph idx="1"/>
          </p:nvPr>
        </p:nvSpPr>
        <p:spPr>
          <a:xfrm>
            <a:off x="457200" y="1143000"/>
            <a:ext cx="8686800" cy="5715000"/>
          </a:xfrm>
        </p:spPr>
        <p:txBody>
          <a:bodyPr>
            <a:normAutofit fontScale="70000" lnSpcReduction="20000"/>
          </a:bodyPr>
          <a:lstStyle/>
          <a:p>
            <a:r>
              <a:rPr lang="en-US" dirty="0"/>
              <a:t>Clinical investigators test </a:t>
            </a:r>
            <a:r>
              <a:rPr lang="en-US" dirty="0" smtClean="0"/>
              <a:t>drug </a:t>
            </a:r>
            <a:r>
              <a:rPr lang="en-US" dirty="0"/>
              <a:t>in patients who have the disease that the drug is </a:t>
            </a:r>
            <a:r>
              <a:rPr lang="en-US" dirty="0" smtClean="0"/>
              <a:t>meant </a:t>
            </a:r>
            <a:r>
              <a:rPr lang="en-US" dirty="0"/>
              <a:t>to treat. </a:t>
            </a:r>
            <a:endParaRPr lang="en-US" dirty="0" smtClean="0"/>
          </a:p>
          <a:p>
            <a:r>
              <a:rPr lang="en-US" dirty="0" smtClean="0"/>
              <a:t>Ethics </a:t>
            </a:r>
            <a:r>
              <a:rPr lang="en-US" dirty="0"/>
              <a:t>are followed where patients are told about possible benefits. Consent is voluntary and patients are informed of possible risks and are followed closely. These studies are done at multiple sites e.g.  At different levels of healthcare </a:t>
            </a:r>
            <a:r>
              <a:rPr lang="en-US" dirty="0" smtClean="0"/>
              <a:t>organizations.</a:t>
            </a:r>
          </a:p>
          <a:p>
            <a:r>
              <a:rPr lang="en-US" dirty="0" smtClean="0"/>
              <a:t>After </a:t>
            </a:r>
            <a:r>
              <a:rPr lang="en-US" dirty="0"/>
              <a:t>Phase II studies, a drug may be </a:t>
            </a:r>
            <a:r>
              <a:rPr lang="en-US" dirty="0" smtClean="0"/>
              <a:t>withdrawn from </a:t>
            </a:r>
            <a:r>
              <a:rPr lang="en-US" dirty="0"/>
              <a:t>further investigation for the following reasons:-</a:t>
            </a:r>
          </a:p>
          <a:p>
            <a:pPr lvl="0"/>
            <a:r>
              <a:rPr lang="en-US" dirty="0">
                <a:solidFill>
                  <a:srgbClr val="FF0000"/>
                </a:solidFill>
              </a:rPr>
              <a:t>Less effective than anticipated </a:t>
            </a:r>
          </a:p>
          <a:p>
            <a:pPr lvl="0"/>
            <a:r>
              <a:rPr lang="en-US" dirty="0">
                <a:solidFill>
                  <a:srgbClr val="FF0000"/>
                </a:solidFill>
              </a:rPr>
              <a:t>Too toxic when used in humans </a:t>
            </a:r>
          </a:p>
          <a:p>
            <a:pPr lvl="0"/>
            <a:r>
              <a:rPr lang="en-US" dirty="0">
                <a:solidFill>
                  <a:srgbClr val="FF0000"/>
                </a:solidFill>
              </a:rPr>
              <a:t>Produce unacceptable adverse effects</a:t>
            </a:r>
          </a:p>
          <a:p>
            <a:pPr lvl="0"/>
            <a:r>
              <a:rPr lang="en-US" dirty="0">
                <a:solidFill>
                  <a:srgbClr val="FF0000"/>
                </a:solidFill>
              </a:rPr>
              <a:t>Low benefit- risk ratio i.e. therapeutic benefit do not outweigh the risk of potential ad effects </a:t>
            </a:r>
          </a:p>
          <a:p>
            <a:pPr lvl="0"/>
            <a:r>
              <a:rPr lang="en-US" dirty="0">
                <a:solidFill>
                  <a:srgbClr val="FF0000"/>
                </a:solidFill>
              </a:rPr>
              <a:t>It’s no more effective than other drugs already in the market making the cost of continued research uneconomical to the company.</a:t>
            </a:r>
          </a:p>
          <a:p>
            <a:r>
              <a:rPr lang="en-US" dirty="0"/>
              <a:t>Drugs that show promise of a therapeutic agent go to phase III</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b="1" dirty="0" smtClean="0"/>
              <a:t>PHASE 3</a:t>
            </a:r>
            <a:endParaRPr lang="en-US" b="1" dirty="0"/>
          </a:p>
        </p:txBody>
      </p:sp>
      <p:sp>
        <p:nvSpPr>
          <p:cNvPr id="3" name="Content Placeholder 2"/>
          <p:cNvSpPr>
            <a:spLocks noGrp="1"/>
          </p:cNvSpPr>
          <p:nvPr>
            <p:ph idx="1"/>
          </p:nvPr>
        </p:nvSpPr>
        <p:spPr>
          <a:xfrm>
            <a:off x="457200" y="1143000"/>
            <a:ext cx="8686800" cy="5715000"/>
          </a:xfrm>
        </p:spPr>
        <p:txBody>
          <a:bodyPr>
            <a:normAutofit fontScale="70000" lnSpcReduction="20000"/>
          </a:bodyPr>
          <a:lstStyle/>
          <a:p>
            <a:r>
              <a:rPr lang="en-US" dirty="0"/>
              <a:t>The drugs are then used in a vast clinical market </a:t>
            </a:r>
            <a:r>
              <a:rPr lang="en-US" dirty="0" smtClean="0"/>
              <a:t>.</a:t>
            </a:r>
          </a:p>
          <a:p>
            <a:r>
              <a:rPr lang="en-US" dirty="0" smtClean="0"/>
              <a:t>Prescribers </a:t>
            </a:r>
            <a:r>
              <a:rPr lang="en-US" dirty="0"/>
              <a:t>are informed of all known actions to the drug and precaution to take for its safe use. It’s important to note that unexpected responses may occur in wide use of a drug. </a:t>
            </a:r>
            <a:endParaRPr lang="en-US" dirty="0" smtClean="0"/>
          </a:p>
          <a:p>
            <a:r>
              <a:rPr lang="en-US" dirty="0" smtClean="0"/>
              <a:t>Prescribers </a:t>
            </a:r>
            <a:r>
              <a:rPr lang="en-US" dirty="0"/>
              <a:t>observe patients closely for drug adverse effects and also therapeutic effects. </a:t>
            </a:r>
            <a:endParaRPr lang="en-US" dirty="0" smtClean="0"/>
          </a:p>
          <a:p>
            <a:r>
              <a:rPr lang="en-US" dirty="0" smtClean="0"/>
              <a:t>Patients </a:t>
            </a:r>
            <a:r>
              <a:rPr lang="en-US" dirty="0"/>
              <a:t>may be asked to keep journals for any unwanted/unexpected effects they experience. This information is analyzed by the prescribers and the drug company to see </a:t>
            </a:r>
            <a:r>
              <a:rPr lang="en-US" dirty="0" smtClean="0"/>
              <a:t>if </a:t>
            </a:r>
            <a:r>
              <a:rPr lang="en-US" dirty="0"/>
              <a:t>its caused by the disease or drug. </a:t>
            </a:r>
            <a:endParaRPr lang="en-US" dirty="0" smtClean="0"/>
          </a:p>
          <a:p>
            <a:r>
              <a:rPr lang="en-US" dirty="0" smtClean="0"/>
              <a:t>A </a:t>
            </a:r>
            <a:r>
              <a:rPr lang="en-US" dirty="0"/>
              <a:t>drug that produces unacceptable adverse effects is discarded for further research by the drug company. Sometimes regulatory bodies request that certain drugs be withdrawn from the market. </a:t>
            </a:r>
            <a:endParaRPr lang="en-US" dirty="0" smtClean="0"/>
          </a:p>
          <a:p>
            <a:r>
              <a:rPr lang="en-US" dirty="0" smtClean="0"/>
              <a:t>Once </a:t>
            </a:r>
            <a:r>
              <a:rPr lang="en-US" dirty="0"/>
              <a:t>the regulatory body is satisfied that a drug has undergone phase III, then it approves the marketing of the drug. Duration of drug development and approval is approximately 5-6 years but may be accelerated if it’s critical e.g. in cases </a:t>
            </a:r>
            <a:r>
              <a:rPr lang="en-US" dirty="0" smtClean="0"/>
              <a:t>of outbreaks </a:t>
            </a:r>
            <a:r>
              <a:rPr lang="en-US" dirty="0"/>
              <a:t>of disease where a vaccine or a drug may be required urgently. </a:t>
            </a:r>
            <a:endParaRPr lang="en-US" dirty="0" smtClean="0"/>
          </a:p>
          <a:p>
            <a:pPr>
              <a:buNone/>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PHASE 4</a:t>
            </a:r>
            <a:endParaRPr lang="en-US" b="1" dirty="0"/>
          </a:p>
        </p:txBody>
      </p:sp>
      <p:sp>
        <p:nvSpPr>
          <p:cNvPr id="3" name="Content Placeholder 2"/>
          <p:cNvSpPr>
            <a:spLocks noGrp="1"/>
          </p:cNvSpPr>
          <p:nvPr>
            <p:ph idx="1"/>
          </p:nvPr>
        </p:nvSpPr>
        <p:spPr>
          <a:xfrm>
            <a:off x="457200" y="1066800"/>
            <a:ext cx="8686800" cy="5791200"/>
          </a:xfrm>
        </p:spPr>
        <p:txBody>
          <a:bodyPr>
            <a:normAutofit lnSpcReduction="10000"/>
          </a:bodyPr>
          <a:lstStyle/>
          <a:p>
            <a:r>
              <a:rPr lang="en-US" dirty="0" smtClean="0"/>
              <a:t>After </a:t>
            </a:r>
            <a:r>
              <a:rPr lang="en-US" dirty="0"/>
              <a:t>drug is approved for marketing, it enters a continual evaluation phase called phase </a:t>
            </a:r>
            <a:r>
              <a:rPr lang="en-US" dirty="0" smtClean="0"/>
              <a:t>IV. </a:t>
            </a:r>
          </a:p>
          <a:p>
            <a:endParaRPr lang="en-US" dirty="0" smtClean="0"/>
          </a:p>
          <a:p>
            <a:r>
              <a:rPr lang="en-US" dirty="0" smtClean="0"/>
              <a:t>Prescribers are expected </a:t>
            </a:r>
            <a:r>
              <a:rPr lang="en-US" dirty="0"/>
              <a:t>to report to regulatory bodies any unexpected effects which then evaluate this information. </a:t>
            </a:r>
            <a:endParaRPr lang="en-US" dirty="0" smtClean="0"/>
          </a:p>
          <a:p>
            <a:endParaRPr lang="en-US" dirty="0" smtClean="0"/>
          </a:p>
          <a:p>
            <a:r>
              <a:rPr lang="en-US" dirty="0" smtClean="0"/>
              <a:t>After </a:t>
            </a:r>
            <a:r>
              <a:rPr lang="en-US" dirty="0"/>
              <a:t>wide distribution some unexpected effects may occur e.g. </a:t>
            </a:r>
            <a:r>
              <a:rPr lang="en-US" dirty="0" smtClean="0"/>
              <a:t>anti-</a:t>
            </a:r>
            <a:r>
              <a:rPr lang="en-US" dirty="0" err="1" smtClean="0"/>
              <a:t>pakinsonism</a:t>
            </a:r>
            <a:r>
              <a:rPr lang="en-US" dirty="0" smtClean="0"/>
              <a:t> -</a:t>
            </a:r>
            <a:r>
              <a:rPr lang="en-US" dirty="0" err="1" smtClean="0"/>
              <a:t>amantadine</a:t>
            </a:r>
            <a:r>
              <a:rPr lang="en-US" dirty="0" smtClean="0"/>
              <a:t> </a:t>
            </a:r>
            <a:r>
              <a:rPr lang="en-US" dirty="0"/>
              <a:t>seen to have antiviral effects </a:t>
            </a:r>
            <a:r>
              <a:rPr lang="en-US" dirty="0" smtClean="0"/>
              <a:t>and </a:t>
            </a:r>
            <a:r>
              <a:rPr lang="en-US" dirty="0"/>
              <a:t>therapeutic effect.</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ORPHAN DRUGS</a:t>
            </a:r>
            <a:endParaRPr lang="en-US" b="1" dirty="0"/>
          </a:p>
        </p:txBody>
      </p:sp>
      <p:sp>
        <p:nvSpPr>
          <p:cNvPr id="3" name="Content Placeholder 2"/>
          <p:cNvSpPr>
            <a:spLocks noGrp="1"/>
          </p:cNvSpPr>
          <p:nvPr>
            <p:ph idx="1"/>
          </p:nvPr>
        </p:nvSpPr>
        <p:spPr>
          <a:xfrm>
            <a:off x="457200" y="1600200"/>
            <a:ext cx="8686800" cy="5257800"/>
          </a:xfrm>
        </p:spPr>
        <p:txBody>
          <a:bodyPr/>
          <a:lstStyle/>
          <a:p>
            <a:r>
              <a:rPr lang="en-US" dirty="0" smtClean="0"/>
              <a:t>Drugs </a:t>
            </a:r>
            <a:r>
              <a:rPr lang="en-US" dirty="0"/>
              <a:t>that have been discovered but are not financially viable and therefore have not been adopted by any drug company. </a:t>
            </a:r>
            <a:endParaRPr lang="en-US" dirty="0" smtClean="0"/>
          </a:p>
          <a:p>
            <a:r>
              <a:rPr lang="en-US" dirty="0" smtClean="0"/>
              <a:t>May </a:t>
            </a:r>
            <a:r>
              <a:rPr lang="en-US" dirty="0"/>
              <a:t>be useful in treating a rare disease or may have potentially dangerous adverse effects. </a:t>
            </a:r>
            <a:endParaRPr lang="en-US" dirty="0" smtClean="0"/>
          </a:p>
          <a:p>
            <a:r>
              <a:rPr lang="en-US" dirty="0" smtClean="0"/>
              <a:t>Orphan </a:t>
            </a:r>
            <a:r>
              <a:rPr lang="en-US" dirty="0"/>
              <a:t>drugs are often abandoned after preclinical trials or phase I studies.</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b="1" dirty="0"/>
              <a:t>NAMES OF DRUGS </a:t>
            </a:r>
            <a:br>
              <a:rPr lang="en-US" b="1" dirty="0"/>
            </a:br>
            <a:endParaRPr lang="en-US" b="1" dirty="0"/>
          </a:p>
        </p:txBody>
      </p:sp>
      <p:sp>
        <p:nvSpPr>
          <p:cNvPr id="3" name="Content Placeholder 2"/>
          <p:cNvSpPr>
            <a:spLocks noGrp="1"/>
          </p:cNvSpPr>
          <p:nvPr>
            <p:ph idx="1"/>
          </p:nvPr>
        </p:nvSpPr>
        <p:spPr>
          <a:xfrm>
            <a:off x="457200" y="1066800"/>
            <a:ext cx="8686800" cy="5791200"/>
          </a:xfrm>
        </p:spPr>
        <p:txBody>
          <a:bodyPr>
            <a:normAutofit/>
          </a:bodyPr>
          <a:lstStyle/>
          <a:p>
            <a:r>
              <a:rPr lang="en-US" dirty="0"/>
              <a:t>As a drug goes through different stages of evaluation, it assumes and retains many names:</a:t>
            </a:r>
          </a:p>
          <a:p>
            <a:pPr lvl="1"/>
            <a:r>
              <a:rPr lang="en-US" b="1" dirty="0"/>
              <a:t>Chemical name </a:t>
            </a:r>
            <a:r>
              <a:rPr lang="en-US" dirty="0"/>
              <a:t>–Is the name that shows the chemical formulae of the drug.</a:t>
            </a:r>
          </a:p>
          <a:p>
            <a:pPr lvl="1"/>
            <a:r>
              <a:rPr lang="en-US" b="1" dirty="0"/>
              <a:t>Generic name </a:t>
            </a:r>
            <a:r>
              <a:rPr lang="en-US" dirty="0"/>
              <a:t>– Is the name assigned to the drug by the company that first made it. It’s also called official name or </a:t>
            </a:r>
            <a:r>
              <a:rPr lang="en-US" dirty="0" smtClean="0"/>
              <a:t>non-proprietary </a:t>
            </a:r>
            <a:r>
              <a:rPr lang="en-US" dirty="0"/>
              <a:t>name or approved name.</a:t>
            </a:r>
          </a:p>
          <a:p>
            <a:pPr lvl="1"/>
            <a:r>
              <a:rPr lang="en-US" b="1" dirty="0"/>
              <a:t>Trade name/proprietary name</a:t>
            </a:r>
            <a:r>
              <a:rPr lang="en-US" dirty="0"/>
              <a:t>-name that identifies the </a:t>
            </a:r>
            <a:r>
              <a:rPr lang="en-US"/>
              <a:t>different  </a:t>
            </a:r>
            <a:r>
              <a:rPr lang="en-US" smtClean="0"/>
              <a:t>manufacturers </a:t>
            </a:r>
            <a:r>
              <a:rPr lang="en-US" dirty="0"/>
              <a:t>of a particular drug</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Goals of Treatment</a:t>
            </a:r>
            <a:endParaRPr lang="en-US" b="1" dirty="0"/>
          </a:p>
        </p:txBody>
      </p:sp>
      <p:sp>
        <p:nvSpPr>
          <p:cNvPr id="3" name="Content Placeholder 2"/>
          <p:cNvSpPr>
            <a:spLocks noGrp="1"/>
          </p:cNvSpPr>
          <p:nvPr>
            <p:ph idx="1"/>
          </p:nvPr>
        </p:nvSpPr>
        <p:spPr/>
        <p:txBody>
          <a:bodyPr>
            <a:normAutofit fontScale="92500" lnSpcReduction="10000"/>
          </a:bodyPr>
          <a:lstStyle/>
          <a:p>
            <a:r>
              <a:rPr lang="en-US" dirty="0"/>
              <a:t>There is great concern for the therapeutically useful effects while minimizing potential harmful effects. </a:t>
            </a:r>
            <a:endParaRPr lang="en-US" dirty="0" smtClean="0"/>
          </a:p>
          <a:p>
            <a:r>
              <a:rPr lang="en-US" dirty="0" smtClean="0"/>
              <a:t>Drug </a:t>
            </a:r>
            <a:r>
              <a:rPr lang="en-US" dirty="0"/>
              <a:t>use is a mainstay in care or treatment of clients/ patients. Commonly used for:-</a:t>
            </a:r>
          </a:p>
          <a:p>
            <a:pPr lvl="1"/>
            <a:r>
              <a:rPr lang="en-US" dirty="0"/>
              <a:t>Curative purpose</a:t>
            </a:r>
          </a:p>
          <a:p>
            <a:pPr lvl="1"/>
            <a:r>
              <a:rPr lang="en-US" dirty="0"/>
              <a:t>Suppress, signs and symptoms, hence improve quality of life</a:t>
            </a:r>
          </a:p>
          <a:p>
            <a:pPr lvl="1"/>
            <a:r>
              <a:rPr lang="en-US" dirty="0"/>
              <a:t>Preventive/ prophylaxis </a:t>
            </a:r>
          </a:p>
          <a:p>
            <a:pPr lvl="1"/>
            <a:r>
              <a:rPr lang="en-US" dirty="0"/>
              <a:t>Diagnosis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a:t>Knowledge of the drug (Pharmacology), patient/client and the diseased/altered health state is vital for the rational use of drug therapy.</a:t>
            </a:r>
          </a:p>
          <a:p>
            <a:r>
              <a:rPr lang="en-US" dirty="0"/>
              <a:t>The nurse </a:t>
            </a:r>
            <a:r>
              <a:rPr lang="en-US" dirty="0" smtClean="0"/>
              <a:t>needs </a:t>
            </a:r>
            <a:r>
              <a:rPr lang="en-US" dirty="0"/>
              <a:t>to understand any medication before giving it to the client: dose, route of administration, Indication(s), side effects &amp; adverse reactions, toxic effects, major drug interactions and </a:t>
            </a:r>
            <a:r>
              <a:rPr lang="en-US" dirty="0" smtClean="0"/>
              <a:t>contraindications.</a:t>
            </a:r>
          </a:p>
          <a:p>
            <a:r>
              <a:rPr lang="en-US" dirty="0" smtClean="0"/>
              <a:t>Appropriate </a:t>
            </a:r>
            <a:r>
              <a:rPr lang="en-US" dirty="0"/>
              <a:t>nursing assessment, planning, implementation, evaluation techniques are necessary to safely administer the drug.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b="1" dirty="0" smtClean="0"/>
              <a:t/>
            </a:r>
            <a:br>
              <a:rPr lang="en-US" b="1" dirty="0" smtClean="0"/>
            </a:br>
            <a:r>
              <a:rPr lang="en-US" b="1" dirty="0" smtClean="0"/>
              <a:t>Definition </a:t>
            </a:r>
            <a:r>
              <a:rPr lang="en-US" b="1" dirty="0"/>
              <a:t>of common terms used in pharmacology</a:t>
            </a:r>
            <a:r>
              <a:rPr lang="en-US" dirty="0"/>
              <a:t/>
            </a:r>
            <a:br>
              <a:rPr lang="en-US" dirty="0"/>
            </a:br>
            <a:endParaRPr lang="en-US" dirty="0"/>
          </a:p>
        </p:txBody>
      </p:sp>
      <p:sp>
        <p:nvSpPr>
          <p:cNvPr id="3" name="Content Placeholder 2"/>
          <p:cNvSpPr>
            <a:spLocks noGrp="1"/>
          </p:cNvSpPr>
          <p:nvPr>
            <p:ph idx="1"/>
          </p:nvPr>
        </p:nvSpPr>
        <p:spPr>
          <a:xfrm>
            <a:off x="457200" y="1295400"/>
            <a:ext cx="8686800" cy="5562600"/>
          </a:xfrm>
        </p:spPr>
        <p:txBody>
          <a:bodyPr>
            <a:normAutofit fontScale="85000" lnSpcReduction="10000"/>
          </a:bodyPr>
          <a:lstStyle/>
          <a:p>
            <a:pPr lvl="0"/>
            <a:r>
              <a:rPr lang="en-US" b="1" dirty="0" smtClean="0"/>
              <a:t>Drug - </a:t>
            </a:r>
            <a:r>
              <a:rPr lang="en-US" dirty="0" smtClean="0"/>
              <a:t>Any </a:t>
            </a:r>
            <a:r>
              <a:rPr lang="en-US" dirty="0"/>
              <a:t>substance used in diagnosis, cure, treatment or prevention of a disease or condition.</a:t>
            </a:r>
          </a:p>
          <a:p>
            <a:r>
              <a:rPr lang="en-US" dirty="0"/>
              <a:t>Terms medication, medicine and medicinal are also used.</a:t>
            </a:r>
          </a:p>
          <a:p>
            <a:pPr lvl="0"/>
            <a:r>
              <a:rPr lang="en-US" b="1" dirty="0"/>
              <a:t>Action of a </a:t>
            </a:r>
            <a:r>
              <a:rPr lang="en-US" b="1" dirty="0" smtClean="0"/>
              <a:t>Drug - </a:t>
            </a:r>
            <a:r>
              <a:rPr lang="en-US" dirty="0" smtClean="0"/>
              <a:t>Chemical </a:t>
            </a:r>
            <a:r>
              <a:rPr lang="en-US" dirty="0"/>
              <a:t>changes or effects that a drug has on body cells and tissues.</a:t>
            </a:r>
          </a:p>
          <a:p>
            <a:r>
              <a:rPr lang="en-US" b="1" dirty="0" smtClean="0"/>
              <a:t> Indication - </a:t>
            </a:r>
            <a:r>
              <a:rPr lang="en-US" dirty="0" smtClean="0"/>
              <a:t>An </a:t>
            </a:r>
            <a:r>
              <a:rPr lang="en-US" dirty="0"/>
              <a:t>illness or disorder for the treatment of which a specific drug has a documented usefulness.</a:t>
            </a:r>
          </a:p>
          <a:p>
            <a:pPr lvl="0"/>
            <a:r>
              <a:rPr lang="en-US" b="1" dirty="0"/>
              <a:t>Contra </a:t>
            </a:r>
            <a:r>
              <a:rPr lang="en-US" b="1" dirty="0" smtClean="0"/>
              <a:t>indication - </a:t>
            </a:r>
            <a:r>
              <a:rPr lang="en-US" dirty="0" smtClean="0"/>
              <a:t>A </a:t>
            </a:r>
            <a:r>
              <a:rPr lang="en-US" dirty="0"/>
              <a:t>condition/state that would preclude the administration of a drug.</a:t>
            </a:r>
          </a:p>
          <a:p>
            <a:pPr lvl="0"/>
            <a:r>
              <a:rPr lang="en-US" b="1" dirty="0" err="1" smtClean="0"/>
              <a:t>Excipients</a:t>
            </a:r>
            <a:r>
              <a:rPr lang="en-US" b="1" dirty="0" smtClean="0"/>
              <a:t> - </a:t>
            </a:r>
            <a:r>
              <a:rPr lang="en-US" dirty="0" smtClean="0"/>
              <a:t>Inert </a:t>
            </a:r>
            <a:r>
              <a:rPr lang="en-US" dirty="0"/>
              <a:t>substance that forms a base of a drug e.g. diluents, binders, dissolution enhancers, coatings, flavorings, colorings.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Half-life or Half time (t½)</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686800" cy="5410200"/>
          </a:xfrm>
        </p:spPr>
        <p:txBody>
          <a:bodyPr>
            <a:normAutofit fontScale="92500" lnSpcReduction="10000"/>
          </a:bodyPr>
          <a:lstStyle/>
          <a:p>
            <a:r>
              <a:rPr lang="en-US" dirty="0" smtClean="0"/>
              <a:t>Time </a:t>
            </a:r>
            <a:r>
              <a:rPr lang="en-US" dirty="0"/>
              <a:t>taken for plasma concentration of a drug to fall by half or 50%.</a:t>
            </a:r>
          </a:p>
          <a:p>
            <a:r>
              <a:rPr lang="en-US" dirty="0"/>
              <a:t>One is able to predict how plasma concentration alters over time. </a:t>
            </a:r>
            <a:endParaRPr lang="en-US" dirty="0" smtClean="0"/>
          </a:p>
          <a:p>
            <a:r>
              <a:rPr lang="en-US" dirty="0" smtClean="0"/>
              <a:t>Enables </a:t>
            </a:r>
            <a:r>
              <a:rPr lang="en-US" dirty="0"/>
              <a:t>one to maintain a steady state of a drug for maximum effects and minimum side effects e.g. </a:t>
            </a:r>
            <a:r>
              <a:rPr lang="en-US" dirty="0" err="1"/>
              <a:t>paracetamol</a:t>
            </a:r>
            <a:r>
              <a:rPr lang="en-US" dirty="0"/>
              <a:t> = 2hrs</a:t>
            </a:r>
            <a:r>
              <a:rPr lang="en-US" dirty="0" smtClean="0"/>
              <a:t>.</a:t>
            </a:r>
          </a:p>
          <a:p>
            <a:r>
              <a:rPr lang="en-US" dirty="0" smtClean="0"/>
              <a:t>Half-life </a:t>
            </a:r>
            <a:r>
              <a:rPr lang="en-US" dirty="0"/>
              <a:t>is determined by rate of biotransformation and excretion of a drug hence any disease of the liver and kidney requires the dose to be reduced since t½ is prolonged – leading to possible toxicity.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953000"/>
          </a:xfrm>
        </p:spPr>
        <p:txBody>
          <a:bodyPr>
            <a:normAutofit fontScale="85000" lnSpcReduction="10000"/>
          </a:bodyPr>
          <a:lstStyle/>
          <a:p>
            <a:pPr lvl="0"/>
            <a:r>
              <a:rPr lang="en-US" b="1" dirty="0"/>
              <a:t>Pharmacokinetics </a:t>
            </a:r>
            <a:r>
              <a:rPr lang="en-US" b="1" dirty="0" smtClean="0"/>
              <a:t> - </a:t>
            </a:r>
            <a:r>
              <a:rPr lang="en-US" dirty="0" smtClean="0"/>
              <a:t>The </a:t>
            </a:r>
            <a:r>
              <a:rPr lang="en-US" dirty="0"/>
              <a:t>study of the action of drugs within the body; including absorption, distribution, metabolism (biotransformation) and </a:t>
            </a:r>
            <a:r>
              <a:rPr lang="en-US" dirty="0" smtClean="0"/>
              <a:t> excretion/elimination</a:t>
            </a:r>
            <a:r>
              <a:rPr lang="en-US" dirty="0"/>
              <a:t>.</a:t>
            </a:r>
          </a:p>
          <a:p>
            <a:r>
              <a:rPr lang="en-US" dirty="0"/>
              <a:t>How the body handles drugs from the site of administration to the site of action and elimination.</a:t>
            </a:r>
          </a:p>
          <a:p>
            <a:endParaRPr lang="en-US" dirty="0"/>
          </a:p>
          <a:p>
            <a:pPr lvl="0"/>
            <a:r>
              <a:rPr lang="en-US" b="1" dirty="0" err="1"/>
              <a:t>Pharmacodynamics</a:t>
            </a:r>
            <a:r>
              <a:rPr lang="en-US" b="1" dirty="0"/>
              <a:t> </a:t>
            </a:r>
            <a:r>
              <a:rPr lang="en-US" b="1" dirty="0" smtClean="0"/>
              <a:t>- </a:t>
            </a:r>
            <a:r>
              <a:rPr lang="en-US" dirty="0" smtClean="0"/>
              <a:t>The </a:t>
            </a:r>
            <a:r>
              <a:rPr lang="en-US" dirty="0"/>
              <a:t>study of how a drug acts on the body, including response observed relative to the concentration of the drug at the active site within body. How drugs alone or in combination affect the body (young, well, old).</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smtClean="0"/>
              <a:t>Pharmacogenetics - </a:t>
            </a:r>
            <a:r>
              <a:rPr lang="en-US" dirty="0" smtClean="0"/>
              <a:t>The </a:t>
            </a:r>
            <a:r>
              <a:rPr lang="en-US" dirty="0"/>
              <a:t>study of the effects that </a:t>
            </a:r>
            <a:r>
              <a:rPr lang="en-US" dirty="0" smtClean="0"/>
              <a:t>genetic </a:t>
            </a:r>
            <a:r>
              <a:rPr lang="en-US" dirty="0"/>
              <a:t>factors have on an individual’s response to a drug</a:t>
            </a:r>
            <a:r>
              <a:rPr lang="en-US" dirty="0" smtClean="0"/>
              <a:t>.</a:t>
            </a:r>
          </a:p>
          <a:p>
            <a:pPr lvl="0"/>
            <a:endParaRPr lang="en-US" dirty="0"/>
          </a:p>
          <a:p>
            <a:pPr lvl="0"/>
            <a:r>
              <a:rPr lang="en-US" b="1" dirty="0"/>
              <a:t>Mechanism of </a:t>
            </a:r>
            <a:r>
              <a:rPr lang="en-US" b="1" dirty="0" smtClean="0"/>
              <a:t>action - </a:t>
            </a:r>
            <a:r>
              <a:rPr lang="en-US" dirty="0" smtClean="0"/>
              <a:t>The </a:t>
            </a:r>
            <a:r>
              <a:rPr lang="en-US" dirty="0"/>
              <a:t>means by which a drug exerts an effect on body cells and tissues.</a:t>
            </a:r>
          </a:p>
          <a:p>
            <a:endParaRPr lang="en-US" dirty="0"/>
          </a:p>
        </p:txBody>
      </p:sp>
    </p:spTree>
  </p:cSld>
  <p:clrMapOvr>
    <a:masterClrMapping/>
  </p:clrMapOvr>
</p:sld>
</file>

<file path=ppt/theme/theme1.xml><?xml version="1.0" encoding="utf-8"?>
<a:theme xmlns:a="http://schemas.openxmlformats.org/drawingml/2006/main" name="Office Them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njoki">
      <a:majorFont>
        <a:latin typeface="Bookman Old Style"/>
        <a:ea typeface=""/>
        <a:cs typeface=""/>
      </a:majorFont>
      <a:minorFont>
        <a:latin typeface="Gentium Book Bas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3431</Words>
  <Application>Microsoft Office PowerPoint</Application>
  <PresentationFormat>On-screen Show (4:3)</PresentationFormat>
  <Paragraphs>238</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LECTURE 1</vt:lpstr>
      <vt:lpstr>Lecture outline </vt:lpstr>
      <vt:lpstr>Definition of Pharmacology </vt:lpstr>
      <vt:lpstr>Goals of Treatment</vt:lpstr>
      <vt:lpstr>PowerPoint Presentation</vt:lpstr>
      <vt:lpstr> Definition of common terms used in pharmacology </vt:lpstr>
      <vt:lpstr>Half-life or Half time (t½) </vt:lpstr>
      <vt:lpstr>PowerPoint Presentation</vt:lpstr>
      <vt:lpstr>PowerPoint Presentation</vt:lpstr>
      <vt:lpstr>PowerPoint Presentation</vt:lpstr>
      <vt:lpstr>PowerPoint Presentation</vt:lpstr>
      <vt:lpstr>Types of Tolerance </vt:lpstr>
      <vt:lpstr>PowerPoint Presentation</vt:lpstr>
      <vt:lpstr>Dependence  </vt:lpstr>
      <vt:lpstr>PowerPoint Presentation</vt:lpstr>
      <vt:lpstr>PowerPoint Presentation</vt:lpstr>
      <vt:lpstr>PowerPoint Presentation</vt:lpstr>
      <vt:lpstr>PowerPoint Presentation</vt:lpstr>
      <vt:lpstr>PowerPoint Presentation</vt:lpstr>
      <vt:lpstr>PowerPoint Presentation</vt:lpstr>
      <vt:lpstr>Dose-Response Relationship</vt:lpstr>
      <vt:lpstr>Dose- Response Relationship</vt:lpstr>
      <vt:lpstr>PowerPoint Presentation</vt:lpstr>
      <vt:lpstr>PowerPoint Presentation</vt:lpstr>
      <vt:lpstr>SOURCES OF DRUGS </vt:lpstr>
      <vt:lpstr>PLANTS</vt:lpstr>
      <vt:lpstr>ANIMALS</vt:lpstr>
      <vt:lpstr>INORGANIC COMPOUNDS</vt:lpstr>
      <vt:lpstr>PowerPoint Presentation</vt:lpstr>
      <vt:lpstr>DRUG EVALUATION</vt:lpstr>
      <vt:lpstr>PRE-CLINICAL</vt:lpstr>
      <vt:lpstr>PHASE 1</vt:lpstr>
      <vt:lpstr>PHASE 2</vt:lpstr>
      <vt:lpstr>PHASE 3</vt:lpstr>
      <vt:lpstr>PHASE 4</vt:lpstr>
      <vt:lpstr>ORPHAN DRUGS</vt:lpstr>
      <vt:lpstr>NAMES OF DRUGS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njoki</dc:creator>
  <cp:lastModifiedBy>BUDGIE</cp:lastModifiedBy>
  <cp:revision>25</cp:revision>
  <dcterms:created xsi:type="dcterms:W3CDTF">2016-05-11T21:07:28Z</dcterms:created>
  <dcterms:modified xsi:type="dcterms:W3CDTF">2016-05-19T05:16:17Z</dcterms:modified>
</cp:coreProperties>
</file>