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5" r:id="rId22"/>
    <p:sldId id="274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87CC0D-FC84-435B-AF95-3AC00F558823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405BCF-4233-43AD-80D5-8490DD4E6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Deformities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P. J. Okoth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Congenital high scapula [Sprengel’s shoulder]</a:t>
            </a:r>
          </a:p>
          <a:p>
            <a:pPr lvl="1"/>
            <a:r>
              <a:rPr lang="en-US" dirty="0" smtClean="0"/>
              <a:t>Scapula tethered high up</a:t>
            </a:r>
          </a:p>
          <a:p>
            <a:pPr lvl="1"/>
            <a:r>
              <a:rPr lang="en-US" dirty="0" smtClean="0"/>
              <a:t>Due to a failure of the scapula to descend during development to its normal thoracic position.</a:t>
            </a:r>
          </a:p>
          <a:p>
            <a:pPr lvl="1"/>
            <a:r>
              <a:rPr lang="en-US" dirty="0" smtClean="0"/>
              <a:t>Usually unilateral</a:t>
            </a:r>
          </a:p>
          <a:p>
            <a:pPr lvl="1"/>
            <a:r>
              <a:rPr lang="en-US" dirty="0" smtClean="0"/>
              <a:t>Scapular movement impaired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5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Cervical rib</a:t>
            </a:r>
          </a:p>
          <a:p>
            <a:pPr lvl="1"/>
            <a:r>
              <a:rPr lang="en-US" sz="3200" dirty="0" smtClean="0"/>
              <a:t>A congenital overdevelopment of the costal process of the seventh cervical vertebra.</a:t>
            </a:r>
          </a:p>
          <a:p>
            <a:pPr lvl="1"/>
            <a:r>
              <a:rPr lang="en-US" sz="3200" dirty="0" smtClean="0"/>
              <a:t>May be bony or fibrous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b="1" dirty="0" smtClean="0"/>
              <a:t>subclavian artery</a:t>
            </a:r>
            <a:r>
              <a:rPr lang="en-US" sz="3200" dirty="0" smtClean="0"/>
              <a:t> and the </a:t>
            </a:r>
            <a:r>
              <a:rPr lang="en-US" sz="3200" b="1" dirty="0" smtClean="0"/>
              <a:t>lowest trunk of the brachial plexus</a:t>
            </a:r>
            <a:r>
              <a:rPr lang="en-US" sz="3200" dirty="0" smtClean="0"/>
              <a:t> arch over the rib.</a:t>
            </a:r>
          </a:p>
          <a:p>
            <a:pPr lvl="1"/>
            <a:r>
              <a:rPr lang="en-US" sz="3200" dirty="0" smtClean="0"/>
              <a:t>Usually asymptomatic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deformities…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Cervical rib…</a:t>
            </a:r>
          </a:p>
          <a:p>
            <a:pPr lvl="1"/>
            <a:r>
              <a:rPr lang="en-US" sz="3200" dirty="0" smtClean="0"/>
              <a:t>May cause </a:t>
            </a:r>
            <a:r>
              <a:rPr lang="en-US" sz="3200" b="1" dirty="0" smtClean="0"/>
              <a:t>neurological</a:t>
            </a:r>
            <a:r>
              <a:rPr lang="en-US" sz="3200" dirty="0" smtClean="0"/>
              <a:t> or </a:t>
            </a:r>
            <a:r>
              <a:rPr lang="en-US" sz="3200" b="1" dirty="0" smtClean="0"/>
              <a:t>vascular</a:t>
            </a:r>
            <a:r>
              <a:rPr lang="en-US" sz="3200" dirty="0" smtClean="0"/>
              <a:t> disturbance in the upper limb.</a:t>
            </a:r>
          </a:p>
          <a:p>
            <a:pPr lvl="2"/>
            <a:r>
              <a:rPr lang="en-US" sz="2800" dirty="0" smtClean="0"/>
              <a:t>Pain and </a:t>
            </a:r>
            <a:r>
              <a:rPr lang="en-US" sz="2800" dirty="0" err="1" smtClean="0"/>
              <a:t>paraesthesiae</a:t>
            </a:r>
            <a:r>
              <a:rPr lang="en-US" sz="2800" dirty="0" smtClean="0"/>
              <a:t> in the forearm and hand</a:t>
            </a:r>
          </a:p>
          <a:p>
            <a:pPr lvl="2"/>
            <a:r>
              <a:rPr lang="en-US" sz="2800" dirty="0" smtClean="0"/>
              <a:t>Increasing weakness of the hand</a:t>
            </a:r>
          </a:p>
          <a:p>
            <a:pPr lvl="2"/>
            <a:r>
              <a:rPr lang="en-US" sz="2800" dirty="0" smtClean="0"/>
              <a:t>There may be wasting of muscles of the hand [</a:t>
            </a:r>
            <a:r>
              <a:rPr lang="en-US" sz="2800" dirty="0" err="1" smtClean="0"/>
              <a:t>thenar</a:t>
            </a:r>
            <a:r>
              <a:rPr lang="en-US" sz="2800" dirty="0" smtClean="0"/>
              <a:t> eminence, </a:t>
            </a:r>
            <a:r>
              <a:rPr lang="en-US" sz="2800" dirty="0" err="1" smtClean="0"/>
              <a:t>interosseous</a:t>
            </a:r>
            <a:r>
              <a:rPr lang="en-US" sz="2800" dirty="0" smtClean="0"/>
              <a:t> and </a:t>
            </a:r>
            <a:r>
              <a:rPr lang="en-US" sz="2800" dirty="0" err="1" smtClean="0"/>
              <a:t>hypothenar</a:t>
            </a:r>
            <a:r>
              <a:rPr lang="en-US" sz="2800" dirty="0" smtClean="0"/>
              <a:t> muscles]</a:t>
            </a:r>
          </a:p>
          <a:p>
            <a:pPr lvl="2"/>
            <a:r>
              <a:rPr lang="en-US" sz="2800" dirty="0" smtClean="0"/>
              <a:t>Cyanosis of the forearm and hand; gangrene of the fingers; weak or absent radial pulse.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Hemivertebra</a:t>
            </a:r>
            <a:r>
              <a:rPr lang="en-US" b="1" dirty="0" smtClean="0"/>
              <a:t> [congenital scoliosis]</a:t>
            </a:r>
          </a:p>
          <a:p>
            <a:pPr lvl="1"/>
            <a:r>
              <a:rPr lang="en-US" dirty="0" smtClean="0"/>
              <a:t>Defective development of vertebra on one side</a:t>
            </a:r>
          </a:p>
          <a:p>
            <a:pPr lvl="1"/>
            <a:r>
              <a:rPr lang="en-US" dirty="0" smtClean="0"/>
              <a:t>A vertebra is formed in one lateral half only.</a:t>
            </a:r>
          </a:p>
          <a:p>
            <a:pPr lvl="1"/>
            <a:r>
              <a:rPr lang="en-US" dirty="0" smtClean="0"/>
              <a:t>The body of the half vertebra is wedge-shaped, and the spine is angled laterally at the site of the defect.</a:t>
            </a:r>
          </a:p>
          <a:p>
            <a:pPr lvl="1"/>
            <a:r>
              <a:rPr lang="en-US" dirty="0" smtClean="0"/>
              <a:t>Scoliosis</a:t>
            </a:r>
          </a:p>
          <a:p>
            <a:r>
              <a:rPr lang="en-US" b="1" dirty="0" err="1" smtClean="0"/>
              <a:t>Spina</a:t>
            </a:r>
            <a:r>
              <a:rPr lang="en-US" b="1" dirty="0" smtClean="0"/>
              <a:t> bifida [spinal </a:t>
            </a:r>
            <a:r>
              <a:rPr lang="en-US" b="1" dirty="0" err="1" smtClean="0"/>
              <a:t>dysraphism</a:t>
            </a:r>
            <a:r>
              <a:rPr lang="en-US" b="1" dirty="0" smtClean="0"/>
              <a:t>]</a:t>
            </a:r>
          </a:p>
          <a:p>
            <a:pPr lvl="1"/>
            <a:r>
              <a:rPr lang="en-US" dirty="0" smtClean="0"/>
              <a:t>See detailed discussion later.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Deformities in limbs:</a:t>
            </a:r>
          </a:p>
          <a:p>
            <a:r>
              <a:rPr lang="en-US" b="1" dirty="0" smtClean="0"/>
              <a:t>Congenital amputation</a:t>
            </a:r>
          </a:p>
          <a:p>
            <a:pPr lvl="1"/>
            <a:r>
              <a:rPr lang="en-US" dirty="0" smtClean="0"/>
              <a:t>Part or whole of limb absent at birth</a:t>
            </a:r>
          </a:p>
          <a:p>
            <a:r>
              <a:rPr lang="en-US" b="1" dirty="0" err="1" smtClean="0"/>
              <a:t>Phocomelia</a:t>
            </a:r>
            <a:endParaRPr lang="en-US" b="1" dirty="0" smtClean="0"/>
          </a:p>
          <a:p>
            <a:pPr lvl="1"/>
            <a:r>
              <a:rPr lang="en-US" dirty="0" err="1" smtClean="0"/>
              <a:t>Aplasia</a:t>
            </a:r>
            <a:r>
              <a:rPr lang="en-US" dirty="0" smtClean="0"/>
              <a:t> of proximal part of a limb, the distal part being present [‘seal-limb’]</a:t>
            </a:r>
          </a:p>
          <a:p>
            <a:r>
              <a:rPr lang="en-US" b="1" dirty="0" smtClean="0"/>
              <a:t>Constriction rings</a:t>
            </a:r>
          </a:p>
          <a:p>
            <a:pPr lvl="1"/>
            <a:r>
              <a:rPr lang="en-US" dirty="0" smtClean="0"/>
              <a:t>Limb or digit constricted as if by a tight string.</a:t>
            </a:r>
          </a:p>
          <a:p>
            <a:pPr lvl="1"/>
            <a:r>
              <a:rPr lang="en-US" dirty="0" smtClean="0"/>
              <a:t>May be associated with </a:t>
            </a:r>
            <a:r>
              <a:rPr lang="en-US" dirty="0" err="1" smtClean="0"/>
              <a:t>syndactyly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1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Absence of radius [radial club hand]</a:t>
            </a:r>
          </a:p>
          <a:p>
            <a:pPr lvl="1"/>
            <a:r>
              <a:rPr lang="en-US" dirty="0" smtClean="0"/>
              <a:t>Hand deviated laterally from lack of normal support by radius.</a:t>
            </a:r>
          </a:p>
          <a:p>
            <a:pPr lvl="1"/>
            <a:r>
              <a:rPr lang="en-US" dirty="0" smtClean="0"/>
              <a:t>Thumb often absent.</a:t>
            </a:r>
          </a:p>
          <a:p>
            <a:r>
              <a:rPr lang="en-US" b="1" dirty="0" smtClean="0"/>
              <a:t>Radio-</a:t>
            </a:r>
            <a:r>
              <a:rPr lang="en-US" b="1" dirty="0" err="1" smtClean="0"/>
              <a:t>ulnar</a:t>
            </a:r>
            <a:r>
              <a:rPr lang="en-US" b="1" dirty="0" smtClean="0"/>
              <a:t> </a:t>
            </a:r>
            <a:r>
              <a:rPr lang="en-US" b="1" dirty="0" err="1" smtClean="0"/>
              <a:t>synostosis</a:t>
            </a:r>
            <a:endParaRPr lang="en-US" b="1" dirty="0" smtClean="0"/>
          </a:p>
          <a:p>
            <a:pPr lvl="1"/>
            <a:r>
              <a:rPr lang="en-US" dirty="0" smtClean="0"/>
              <a:t>Forearm bones fused at proximal ends, preventing rotation.</a:t>
            </a:r>
          </a:p>
          <a:p>
            <a:r>
              <a:rPr lang="en-US" b="1" dirty="0" err="1" smtClean="0"/>
              <a:t>Madelung’s</a:t>
            </a:r>
            <a:r>
              <a:rPr lang="en-US" b="1" dirty="0" smtClean="0"/>
              <a:t> deformity</a:t>
            </a:r>
          </a:p>
          <a:p>
            <a:pPr lvl="1"/>
            <a:r>
              <a:rPr lang="en-US" dirty="0" smtClean="0"/>
              <a:t>Head of </a:t>
            </a:r>
            <a:r>
              <a:rPr lang="en-US" dirty="0" err="1" smtClean="0"/>
              <a:t>ulnar</a:t>
            </a:r>
            <a:r>
              <a:rPr lang="en-US" dirty="0" smtClean="0"/>
              <a:t> dislocated dorsally from lower end of radius – subluxation of inferior radio-</a:t>
            </a:r>
            <a:r>
              <a:rPr lang="en-US" dirty="0" err="1" smtClean="0"/>
              <a:t>ulnar</a:t>
            </a:r>
            <a:r>
              <a:rPr lang="en-US" dirty="0" smtClean="0"/>
              <a:t> joint.</a:t>
            </a:r>
          </a:p>
          <a:p>
            <a:pPr lvl="1"/>
            <a:r>
              <a:rPr lang="en-US" dirty="0" smtClean="0"/>
              <a:t>Relative shortening of the radius</a:t>
            </a:r>
          </a:p>
          <a:p>
            <a:pPr lvl="1"/>
            <a:r>
              <a:rPr lang="en-US" dirty="0" smtClean="0"/>
              <a:t>Radial deviation of the hand</a:t>
            </a:r>
          </a:p>
          <a:p>
            <a:pPr lvl="1"/>
            <a:r>
              <a:rPr lang="en-US" dirty="0" smtClean="0"/>
              <a:t>Prominent head of </a:t>
            </a:r>
            <a:r>
              <a:rPr lang="en-US" dirty="0" err="1" smtClean="0"/>
              <a:t>unla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Syndactyly</a:t>
            </a:r>
            <a:endParaRPr lang="en-US" b="1" dirty="0" smtClean="0"/>
          </a:p>
          <a:p>
            <a:pPr lvl="1"/>
            <a:r>
              <a:rPr lang="en-US" dirty="0" smtClean="0"/>
              <a:t>Webbing of two or more digits</a:t>
            </a:r>
          </a:p>
          <a:p>
            <a:r>
              <a:rPr lang="en-US" b="1" dirty="0" err="1" smtClean="0"/>
              <a:t>Polydactyly</a:t>
            </a:r>
            <a:endParaRPr lang="en-US" b="1" dirty="0" smtClean="0"/>
          </a:p>
          <a:p>
            <a:pPr lvl="1"/>
            <a:r>
              <a:rPr lang="en-US" dirty="0" smtClean="0"/>
              <a:t>More than five digits</a:t>
            </a:r>
          </a:p>
          <a:p>
            <a:r>
              <a:rPr lang="en-US" b="1" dirty="0" smtClean="0"/>
              <a:t>Congenital </a:t>
            </a:r>
            <a:r>
              <a:rPr lang="en-US" b="1" dirty="0" err="1" smtClean="0"/>
              <a:t>coxa</a:t>
            </a:r>
            <a:r>
              <a:rPr lang="en-US" b="1" dirty="0" smtClean="0"/>
              <a:t> </a:t>
            </a:r>
            <a:r>
              <a:rPr lang="en-US" b="1" dirty="0" err="1" smtClean="0"/>
              <a:t>vara</a:t>
            </a:r>
            <a:endParaRPr lang="en-US" b="1" dirty="0" smtClean="0"/>
          </a:p>
          <a:p>
            <a:pPr lvl="1"/>
            <a:r>
              <a:rPr lang="en-US" dirty="0" smtClean="0"/>
              <a:t>Defective ossification of femoral neck, with reduced neck-shaft angle.</a:t>
            </a:r>
          </a:p>
          <a:p>
            <a:r>
              <a:rPr lang="en-US" b="1" dirty="0" smtClean="0"/>
              <a:t>Congenital dislocation of the hip</a:t>
            </a:r>
          </a:p>
          <a:p>
            <a:pPr lvl="1"/>
            <a:r>
              <a:rPr lang="en-US" dirty="0" smtClean="0"/>
              <a:t>Discussed later</a:t>
            </a:r>
          </a:p>
          <a:p>
            <a:r>
              <a:rPr lang="en-US" b="1" dirty="0" smtClean="0"/>
              <a:t>Congenital club foot</a:t>
            </a:r>
          </a:p>
          <a:p>
            <a:pPr lvl="1"/>
            <a:r>
              <a:rPr lang="en-US" dirty="0" smtClean="0"/>
              <a:t>Discussed later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Acquired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sz="3900" dirty="0" smtClean="0"/>
              <a:t>May be classified into two: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3500" dirty="0" smtClean="0"/>
              <a:t>Those in which deformity arises at a joint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3500" dirty="0" smtClean="0"/>
              <a:t>Those in which deformity arises in a bone</a:t>
            </a:r>
          </a:p>
          <a:p>
            <a:r>
              <a:rPr lang="en-US" sz="3900" dirty="0" smtClean="0"/>
              <a:t>Deformity exists at a joint if the joint cannot be placed voluntarily in the neutral anatomical position.</a:t>
            </a:r>
          </a:p>
          <a:p>
            <a:r>
              <a:rPr lang="en-US" sz="3900" dirty="0" smtClean="0"/>
              <a:t>Deformity exists in a bone if it is out of its normal anatomical alignment.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deformity arising at a 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Dislocation or subluxation</a:t>
            </a:r>
          </a:p>
          <a:p>
            <a:r>
              <a:rPr lang="en-US" dirty="0" smtClean="0"/>
              <a:t>Muscle imbalance</a:t>
            </a:r>
          </a:p>
          <a:p>
            <a:pPr lvl="1"/>
            <a:r>
              <a:rPr lang="en-US" dirty="0" smtClean="0"/>
              <a:t>Weakness or paralysis of muscles</a:t>
            </a:r>
          </a:p>
          <a:p>
            <a:pPr lvl="1"/>
            <a:r>
              <a:rPr lang="en-US" dirty="0" smtClean="0"/>
              <a:t>Spasticity of muscles</a:t>
            </a:r>
          </a:p>
          <a:p>
            <a:r>
              <a:rPr lang="en-US" dirty="0" smtClean="0"/>
              <a:t>Tethering or contracture of muscles or tendons</a:t>
            </a:r>
          </a:p>
          <a:p>
            <a:r>
              <a:rPr lang="en-US" dirty="0" smtClean="0"/>
              <a:t>Contracture of soft tissues</a:t>
            </a:r>
          </a:p>
          <a:p>
            <a:r>
              <a:rPr lang="en-US" dirty="0" smtClean="0"/>
              <a:t>Arthritis</a:t>
            </a:r>
          </a:p>
          <a:p>
            <a:r>
              <a:rPr lang="en-US" dirty="0" smtClean="0"/>
              <a:t>Prolonged abnormal posture</a:t>
            </a:r>
          </a:p>
          <a:p>
            <a:r>
              <a:rPr lang="en-US" dirty="0" smtClean="0"/>
              <a:t>Idiopathic (unknown causes)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deformity arising in a 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Fracture</a:t>
            </a:r>
          </a:p>
          <a:p>
            <a:pPr lvl="1"/>
            <a:r>
              <a:rPr lang="en-US" dirty="0" smtClean="0"/>
              <a:t>Due to mal-union</a:t>
            </a:r>
          </a:p>
          <a:p>
            <a:r>
              <a:rPr lang="en-US" dirty="0" smtClean="0"/>
              <a:t>Bending</a:t>
            </a:r>
          </a:p>
          <a:p>
            <a:pPr lvl="1"/>
            <a:r>
              <a:rPr lang="en-US" dirty="0" smtClean="0"/>
              <a:t>Due to softening of bone.</a:t>
            </a:r>
          </a:p>
          <a:p>
            <a:pPr lvl="1"/>
            <a:r>
              <a:rPr lang="en-US" dirty="0" smtClean="0"/>
              <a:t>May be due to: </a:t>
            </a:r>
          </a:p>
          <a:p>
            <a:pPr lvl="2"/>
            <a:r>
              <a:rPr lang="en-US" dirty="0" smtClean="0"/>
              <a:t>metabolic disorders, e.g. rickets, </a:t>
            </a:r>
            <a:r>
              <a:rPr lang="en-US" dirty="0" err="1" smtClean="0"/>
              <a:t>osteomalacia</a:t>
            </a:r>
            <a:endParaRPr lang="en-US" dirty="0" smtClean="0"/>
          </a:p>
          <a:p>
            <a:pPr lvl="2"/>
            <a:r>
              <a:rPr lang="en-US" dirty="0" smtClean="0"/>
              <a:t>Endocrine disturbances, e.g. parathyroid </a:t>
            </a:r>
            <a:r>
              <a:rPr lang="en-US" dirty="0" err="1" smtClean="0"/>
              <a:t>osteodystrophy</a:t>
            </a:r>
            <a:r>
              <a:rPr lang="en-US" dirty="0" smtClean="0"/>
              <a:t>, Cushing’s syndrome</a:t>
            </a:r>
          </a:p>
          <a:p>
            <a:pPr lvl="2"/>
            <a:r>
              <a:rPr lang="en-US" dirty="0" smtClean="0"/>
              <a:t>Paget’s disease, fibrous dysplasia of bone, idiopathic osteoporosis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Deformities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Learning objectives: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Classify deformities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Diagnose and manage orthopaedic deformities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deformity arising in a bone…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Uneven epiphysial growth</a:t>
            </a:r>
          </a:p>
          <a:p>
            <a:pPr lvl="1"/>
            <a:r>
              <a:rPr lang="en-US" sz="3200" dirty="0" smtClean="0"/>
              <a:t>Due to:</a:t>
            </a:r>
          </a:p>
          <a:p>
            <a:pPr lvl="2"/>
            <a:r>
              <a:rPr lang="en-US" sz="2800" dirty="0" smtClean="0"/>
              <a:t>Crushing fracture involving epiphysial growth plate</a:t>
            </a:r>
          </a:p>
          <a:p>
            <a:pPr lvl="2"/>
            <a:r>
              <a:rPr lang="en-US" sz="2800" dirty="0" smtClean="0"/>
              <a:t>Infection of the cartilage from </a:t>
            </a:r>
            <a:r>
              <a:rPr lang="en-US" sz="2800" dirty="0" err="1" smtClean="0"/>
              <a:t>osteomyelitis</a:t>
            </a:r>
            <a:r>
              <a:rPr lang="en-US" sz="2800" dirty="0" smtClean="0"/>
              <a:t> or joint infection</a:t>
            </a:r>
          </a:p>
          <a:p>
            <a:pPr lvl="2"/>
            <a:r>
              <a:rPr lang="en-US" sz="2800" dirty="0" err="1" smtClean="0"/>
              <a:t>Enchondroma</a:t>
            </a:r>
            <a:r>
              <a:rPr lang="en-US" sz="2800" dirty="0" smtClean="0"/>
              <a:t> adjacent to the cartilage, as in </a:t>
            </a:r>
            <a:r>
              <a:rPr lang="en-US" sz="2800" dirty="0" err="1" smtClean="0"/>
              <a:t>Ollier’s</a:t>
            </a:r>
            <a:r>
              <a:rPr lang="en-US" sz="2800" dirty="0" smtClean="0"/>
              <a:t> disease.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childhood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Genu varum</a:t>
            </a:r>
          </a:p>
          <a:p>
            <a:r>
              <a:rPr lang="en-US" dirty="0" smtClean="0"/>
              <a:t>Genu valgum</a:t>
            </a:r>
          </a:p>
          <a:p>
            <a:r>
              <a:rPr lang="en-US" dirty="0" err="1" smtClean="0"/>
              <a:t>Genu</a:t>
            </a:r>
            <a:r>
              <a:rPr lang="en-US" dirty="0" smtClean="0"/>
              <a:t> </a:t>
            </a:r>
            <a:r>
              <a:rPr lang="en-US" dirty="0" err="1" smtClean="0"/>
              <a:t>recarvatum</a:t>
            </a:r>
            <a:endParaRPr lang="en-US" dirty="0" smtClean="0"/>
          </a:p>
          <a:p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dirty="0" err="1" smtClean="0"/>
              <a:t>cavus</a:t>
            </a:r>
            <a:endParaRPr lang="en-US" dirty="0" smtClean="0"/>
          </a:p>
          <a:p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dirty="0" err="1" smtClean="0"/>
              <a:t>planum</a:t>
            </a:r>
            <a:endParaRPr lang="en-US" dirty="0" smtClean="0"/>
          </a:p>
          <a:p>
            <a:r>
              <a:rPr lang="en-US" dirty="0" smtClean="0"/>
              <a:t>Perthes disease</a:t>
            </a:r>
          </a:p>
          <a:p>
            <a:r>
              <a:rPr lang="en-US" dirty="0" smtClean="0"/>
              <a:t>Slipped upper femoral epiphysis [SUFE]</a:t>
            </a:r>
          </a:p>
          <a:p>
            <a:endParaRPr lang="en-US" dirty="0" smtClean="0"/>
          </a:p>
          <a:p>
            <a:r>
              <a:rPr lang="en-US" b="1" dirty="0" smtClean="0"/>
              <a:t>[Read and make short notes on the above]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29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do not require treatment, or are not amenable to it.</a:t>
            </a:r>
          </a:p>
          <a:p>
            <a:r>
              <a:rPr lang="en-US" dirty="0" smtClean="0"/>
              <a:t>An attempt may be made to correct or improve the deformity.</a:t>
            </a:r>
          </a:p>
          <a:p>
            <a:r>
              <a:rPr lang="en-US" dirty="0" smtClean="0"/>
              <a:t>May involve:</a:t>
            </a:r>
          </a:p>
          <a:p>
            <a:pPr lvl="1"/>
            <a:r>
              <a:rPr lang="en-US" dirty="0" smtClean="0"/>
              <a:t>Manipulative correction and retention in a plaster or splint</a:t>
            </a:r>
          </a:p>
          <a:p>
            <a:pPr lvl="1"/>
            <a:r>
              <a:rPr lang="en-US" dirty="0" smtClean="0"/>
              <a:t>Gradual correction by prolonged traction</a:t>
            </a:r>
          </a:p>
          <a:p>
            <a:pPr lvl="1"/>
            <a:r>
              <a:rPr lang="en-US" dirty="0" smtClean="0"/>
              <a:t>Use of external </a:t>
            </a:r>
            <a:r>
              <a:rPr lang="en-US" dirty="0" err="1" smtClean="0"/>
              <a:t>fixator</a:t>
            </a:r>
            <a:endParaRPr lang="en-US" dirty="0" smtClean="0"/>
          </a:p>
          <a:p>
            <a:pPr lvl="1"/>
            <a:r>
              <a:rPr lang="en-US" dirty="0" smtClean="0"/>
              <a:t>Division or excision of contracted or tethered soft tissues</a:t>
            </a:r>
          </a:p>
          <a:p>
            <a:pPr lvl="1"/>
            <a:r>
              <a:rPr lang="en-US" dirty="0" err="1" smtClean="0"/>
              <a:t>Osteotomy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Arthrodesis</a:t>
            </a:r>
            <a:endParaRPr lang="en-US" dirty="0" smtClean="0"/>
          </a:p>
          <a:p>
            <a:pPr lvl="1"/>
            <a:r>
              <a:rPr lang="en-US" dirty="0" smtClean="0"/>
              <a:t>Selective retardation of epiphysial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Classify deformities broadly</a:t>
            </a:r>
          </a:p>
          <a:p>
            <a:r>
              <a:rPr lang="en-US" dirty="0" smtClean="0"/>
              <a:t>Name some of the deformities due to generalized affections</a:t>
            </a:r>
          </a:p>
          <a:p>
            <a:r>
              <a:rPr lang="en-US" dirty="0" smtClean="0"/>
              <a:t>Name some deformities of the upper limb</a:t>
            </a:r>
          </a:p>
          <a:p>
            <a:r>
              <a:rPr lang="en-US" dirty="0" smtClean="0"/>
              <a:t>Name some deformities of the lower limb</a:t>
            </a:r>
          </a:p>
          <a:p>
            <a:r>
              <a:rPr lang="en-US" dirty="0" smtClean="0"/>
              <a:t>State the causes of deformities at a joint and in bone.</a:t>
            </a:r>
          </a:p>
          <a:p>
            <a:r>
              <a:rPr lang="en-US" dirty="0" smtClean="0"/>
              <a:t>Describe perthes disease, slipped upper femoral epiphysis, genu varum, genu valgum and state their management.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Deformities may be congenital or acquired.</a:t>
            </a:r>
          </a:p>
          <a:p>
            <a:r>
              <a:rPr lang="en-US" dirty="0" smtClean="0"/>
              <a:t>They may reflect an underlying abnormality of:</a:t>
            </a:r>
          </a:p>
          <a:p>
            <a:pPr lvl="1"/>
            <a:r>
              <a:rPr lang="en-US" dirty="0" smtClean="0"/>
              <a:t>Bone</a:t>
            </a:r>
          </a:p>
          <a:p>
            <a:pPr lvl="1"/>
            <a:r>
              <a:rPr lang="en-US" dirty="0" smtClean="0"/>
              <a:t>Joint</a:t>
            </a:r>
          </a:p>
          <a:p>
            <a:pPr lvl="1"/>
            <a:r>
              <a:rPr lang="en-US" dirty="0" smtClean="0"/>
              <a:t>Soft tissue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attributable to faulty development </a:t>
            </a:r>
          </a:p>
          <a:p>
            <a:r>
              <a:rPr lang="en-US" dirty="0" smtClean="0"/>
              <a:t>Are present at birth, though may not be recognized until later.</a:t>
            </a:r>
          </a:p>
          <a:p>
            <a:r>
              <a:rPr lang="en-US" dirty="0" smtClean="0"/>
              <a:t>Caused by:</a:t>
            </a:r>
          </a:p>
          <a:p>
            <a:pPr lvl="1"/>
            <a:r>
              <a:rPr lang="en-US" dirty="0" smtClean="0"/>
              <a:t>Genetic abnormality</a:t>
            </a:r>
          </a:p>
          <a:p>
            <a:pPr lvl="1"/>
            <a:r>
              <a:rPr lang="en-US" dirty="0" smtClean="0"/>
              <a:t>Environmental abnormality</a:t>
            </a:r>
          </a:p>
          <a:p>
            <a:pPr lvl="1"/>
            <a:r>
              <a:rPr lang="en-US" dirty="0" smtClean="0"/>
              <a:t>Combined genetic and environmental abnormalities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err="1" smtClean="0"/>
              <a:t>Generalised</a:t>
            </a:r>
            <a:r>
              <a:rPr lang="en-US" sz="3500" b="1" dirty="0" smtClean="0"/>
              <a:t> affections:</a:t>
            </a:r>
            <a:endParaRPr lang="en-US" b="1" dirty="0" smtClean="0"/>
          </a:p>
          <a:p>
            <a:r>
              <a:rPr lang="en-US" b="1" dirty="0" err="1" smtClean="0"/>
              <a:t>Osteogenesis</a:t>
            </a:r>
            <a:r>
              <a:rPr lang="en-US" b="1" dirty="0" smtClean="0"/>
              <a:t> </a:t>
            </a:r>
            <a:r>
              <a:rPr lang="en-US" b="1" dirty="0" err="1" smtClean="0"/>
              <a:t>imperfecta</a:t>
            </a:r>
            <a:r>
              <a:rPr lang="en-US" dirty="0" smtClean="0"/>
              <a:t> (</a:t>
            </a:r>
            <a:r>
              <a:rPr lang="en-US" dirty="0" err="1" smtClean="0"/>
              <a:t>fragilitas</a:t>
            </a:r>
            <a:r>
              <a:rPr lang="en-US" dirty="0" smtClean="0"/>
              <a:t> </a:t>
            </a:r>
            <a:r>
              <a:rPr lang="en-US" dirty="0" err="1" smtClean="0"/>
              <a:t>ossium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Fragile soft bones, easily broken (brittle) or deformed, due to defective collagen formation.</a:t>
            </a:r>
          </a:p>
          <a:p>
            <a:pPr lvl="1"/>
            <a:r>
              <a:rPr lang="en-US" dirty="0" smtClean="0"/>
              <a:t>Often blue sclera</a:t>
            </a:r>
          </a:p>
          <a:p>
            <a:pPr lvl="1"/>
            <a:r>
              <a:rPr lang="en-US" dirty="0" smtClean="0"/>
              <a:t>Joint laxity (</a:t>
            </a:r>
            <a:r>
              <a:rPr lang="en-US" dirty="0" err="1" smtClean="0"/>
              <a:t>ligamentous</a:t>
            </a:r>
            <a:r>
              <a:rPr lang="en-US" dirty="0" smtClean="0"/>
              <a:t> laxity)</a:t>
            </a:r>
          </a:p>
          <a:p>
            <a:pPr lvl="1"/>
            <a:r>
              <a:rPr lang="en-US" dirty="0" err="1" smtClean="0"/>
              <a:t>Otosclerosis</a:t>
            </a:r>
            <a:r>
              <a:rPr lang="en-US" dirty="0" smtClean="0"/>
              <a:t> and deafness</a:t>
            </a:r>
          </a:p>
          <a:p>
            <a:pPr lvl="1"/>
            <a:r>
              <a:rPr lang="en-US" dirty="0" smtClean="0"/>
              <a:t>Fractures occur after birth, often from trivial violence</a:t>
            </a:r>
          </a:p>
          <a:p>
            <a:pPr lvl="1"/>
            <a:r>
              <a:rPr lang="en-US" dirty="0" smtClean="0"/>
              <a:t>Deformity from </a:t>
            </a:r>
            <a:r>
              <a:rPr lang="en-US" dirty="0" err="1" smtClean="0"/>
              <a:t>malunited</a:t>
            </a:r>
            <a:r>
              <a:rPr lang="en-US" dirty="0" smtClean="0"/>
              <a:t> fractures or bending of soft bones.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Diaphysial</a:t>
            </a:r>
            <a:r>
              <a:rPr lang="en-US" b="1" dirty="0" smtClean="0"/>
              <a:t> </a:t>
            </a:r>
            <a:r>
              <a:rPr lang="en-US" b="1" dirty="0" err="1" smtClean="0"/>
              <a:t>aclasis</a:t>
            </a:r>
            <a:r>
              <a:rPr lang="en-US" b="1" dirty="0" smtClean="0"/>
              <a:t> (multiple </a:t>
            </a:r>
            <a:r>
              <a:rPr lang="en-US" b="1" dirty="0" err="1" smtClean="0"/>
              <a:t>exostoses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Cartilage-capped bony outgrowths from </a:t>
            </a:r>
            <a:r>
              <a:rPr lang="en-US" dirty="0" err="1" smtClean="0"/>
              <a:t>metaphyses</a:t>
            </a:r>
            <a:r>
              <a:rPr lang="en-US" dirty="0" smtClean="0"/>
              <a:t> [</a:t>
            </a:r>
            <a:r>
              <a:rPr lang="en-US" dirty="0" err="1" smtClean="0"/>
              <a:t>osteochondromata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Stunted growth</a:t>
            </a:r>
          </a:p>
          <a:p>
            <a:r>
              <a:rPr lang="en-US" b="1" dirty="0" err="1" smtClean="0"/>
              <a:t>Dyschondroplasia</a:t>
            </a:r>
            <a:r>
              <a:rPr lang="en-US" b="1" dirty="0" smtClean="0"/>
              <a:t> (multiple </a:t>
            </a:r>
            <a:r>
              <a:rPr lang="en-US" b="1" dirty="0" err="1" smtClean="0"/>
              <a:t>chondromatosis</a:t>
            </a:r>
            <a:r>
              <a:rPr lang="en-US" b="1" dirty="0" smtClean="0"/>
              <a:t> or </a:t>
            </a:r>
            <a:r>
              <a:rPr lang="en-US" b="1" dirty="0" err="1" smtClean="0"/>
              <a:t>Ollier’s</a:t>
            </a:r>
            <a:r>
              <a:rPr lang="en-US" b="1" dirty="0" smtClean="0"/>
              <a:t> disease)</a:t>
            </a:r>
          </a:p>
          <a:p>
            <a:pPr lvl="1"/>
            <a:r>
              <a:rPr lang="en-US" dirty="0" smtClean="0"/>
              <a:t>Masses of cartilage in </a:t>
            </a:r>
            <a:r>
              <a:rPr lang="en-US" dirty="0" err="1" smtClean="0"/>
              <a:t>metaphyses</a:t>
            </a:r>
            <a:r>
              <a:rPr lang="en-US" dirty="0" smtClean="0"/>
              <a:t> of long bones.</a:t>
            </a:r>
          </a:p>
          <a:p>
            <a:pPr lvl="1"/>
            <a:r>
              <a:rPr lang="en-US" dirty="0" smtClean="0"/>
              <a:t>Impaired growth</a:t>
            </a:r>
          </a:p>
          <a:p>
            <a:pPr lvl="1"/>
            <a:r>
              <a:rPr lang="en-US" dirty="0" smtClean="0"/>
              <a:t>Deformity 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Achondroplasia [chondro-dystrophy]</a:t>
            </a:r>
          </a:p>
          <a:p>
            <a:pPr lvl="1"/>
            <a:r>
              <a:rPr lang="en-US" dirty="0" smtClean="0"/>
              <a:t>Short-limb dwarfing from defective growth of long bones, esp. the proximal segments.</a:t>
            </a:r>
          </a:p>
          <a:p>
            <a:pPr lvl="1"/>
            <a:r>
              <a:rPr lang="en-US" dirty="0" smtClean="0"/>
              <a:t>Trident hand – hands short and broad, the central 3 digits being divergent and almost equal in length.</a:t>
            </a:r>
          </a:p>
          <a:p>
            <a:pPr lvl="1"/>
            <a:r>
              <a:rPr lang="en-US" dirty="0" smtClean="0"/>
              <a:t>Large head, bulging forehead and depressed nasal bridge.</a:t>
            </a:r>
          </a:p>
          <a:p>
            <a:pPr lvl="1"/>
            <a:r>
              <a:rPr lang="en-US" dirty="0" smtClean="0"/>
              <a:t>Marked lumbar lordosis, often with thoracic kyphosis.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Osteopetrosis</a:t>
            </a:r>
            <a:r>
              <a:rPr lang="en-US" b="1" dirty="0" smtClean="0"/>
              <a:t> [Albers-Schonberg disease]</a:t>
            </a:r>
          </a:p>
          <a:p>
            <a:pPr lvl="1"/>
            <a:r>
              <a:rPr lang="en-US" dirty="0" smtClean="0"/>
              <a:t>Hard, dense bones</a:t>
            </a:r>
          </a:p>
          <a:p>
            <a:pPr lvl="1"/>
            <a:r>
              <a:rPr lang="en-US" dirty="0" smtClean="0"/>
              <a:t>Increased liability to fracture</a:t>
            </a:r>
          </a:p>
          <a:p>
            <a:pPr lvl="1"/>
            <a:r>
              <a:rPr lang="en-US" dirty="0" smtClean="0"/>
              <a:t>Obliteration of the medullary cavity</a:t>
            </a:r>
          </a:p>
          <a:p>
            <a:pPr lvl="1"/>
            <a:r>
              <a:rPr lang="en-US" dirty="0" smtClean="0"/>
              <a:t>Anemia from medullary cavity obliteration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congenital deformities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Conditions of trunk and spine:</a:t>
            </a:r>
          </a:p>
          <a:p>
            <a:r>
              <a:rPr lang="en-US" b="1" dirty="0" smtClean="0"/>
              <a:t>Congenital short neck [</a:t>
            </a:r>
            <a:r>
              <a:rPr lang="en-US" b="1" dirty="0" err="1" smtClean="0"/>
              <a:t>Klippel-Feil</a:t>
            </a:r>
            <a:r>
              <a:rPr lang="en-US" b="1" dirty="0" smtClean="0"/>
              <a:t> syndrome]</a:t>
            </a:r>
          </a:p>
          <a:p>
            <a:pPr lvl="1"/>
            <a:r>
              <a:rPr lang="en-US" dirty="0" smtClean="0"/>
              <a:t>Short stiff neck with low hairline</a:t>
            </a:r>
          </a:p>
          <a:p>
            <a:pPr lvl="1"/>
            <a:r>
              <a:rPr lang="en-US" dirty="0" smtClean="0"/>
              <a:t>Fused or deformed cervical vertebrae</a:t>
            </a:r>
          </a:p>
          <a:p>
            <a:pPr lvl="1"/>
            <a:r>
              <a:rPr lang="en-US" dirty="0" smtClean="0"/>
              <a:t>Limitation of head movements</a:t>
            </a:r>
          </a:p>
          <a:p>
            <a:pPr lvl="1"/>
            <a:r>
              <a:rPr lang="en-US" dirty="0" smtClean="0"/>
              <a:t>Neck may be webbed to the shoulders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1385</TotalTime>
  <Words>1022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Deformities </vt:lpstr>
      <vt:lpstr>Deformities </vt:lpstr>
      <vt:lpstr>Classification </vt:lpstr>
      <vt:lpstr>Congenital deformities</vt:lpstr>
      <vt:lpstr>Types of congenital deformities</vt:lpstr>
      <vt:lpstr>Types of congenital deformities</vt:lpstr>
      <vt:lpstr>Types of congenital deformities</vt:lpstr>
      <vt:lpstr>Types of congenital deformities</vt:lpstr>
      <vt:lpstr>Types of congenital deformities</vt:lpstr>
      <vt:lpstr>Types of congenital deformities</vt:lpstr>
      <vt:lpstr>Types of congenital deformities</vt:lpstr>
      <vt:lpstr>Congenital deformities…</vt:lpstr>
      <vt:lpstr>Types of congenital deformities</vt:lpstr>
      <vt:lpstr>Types of congenital deformities</vt:lpstr>
      <vt:lpstr>Types of congenital deformities</vt:lpstr>
      <vt:lpstr>Types of congenital deformities</vt:lpstr>
      <vt:lpstr>Acquired deformities</vt:lpstr>
      <vt:lpstr>Causes of deformity arising at a joint</vt:lpstr>
      <vt:lpstr>Causes of deformity arising in a bone</vt:lpstr>
      <vt:lpstr>Causes of deformity arising in a bone…</vt:lpstr>
      <vt:lpstr>Other childhood deformities</vt:lpstr>
      <vt:lpstr>Treatment of deformities</vt:lpstr>
      <vt:lpstr>SUMMARY</vt:lpstr>
      <vt:lpstr>The End!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Deformities</dc:title>
  <dc:creator>JP OKOTH</dc:creator>
  <cp:lastModifiedBy>ADMIN</cp:lastModifiedBy>
  <cp:revision>52</cp:revision>
  <dcterms:created xsi:type="dcterms:W3CDTF">2014-01-06T15:19:04Z</dcterms:created>
  <dcterms:modified xsi:type="dcterms:W3CDTF">2017-05-10T06:47:44Z</dcterms:modified>
</cp:coreProperties>
</file>