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66"/>
  </p:notesMasterIdLst>
  <p:sldIdLst>
    <p:sldId id="256" r:id="rId2"/>
    <p:sldId id="257" r:id="rId3"/>
    <p:sldId id="259" r:id="rId4"/>
    <p:sldId id="277" r:id="rId5"/>
    <p:sldId id="260" r:id="rId6"/>
    <p:sldId id="262" r:id="rId7"/>
    <p:sldId id="282" r:id="rId8"/>
    <p:sldId id="388" r:id="rId9"/>
    <p:sldId id="284" r:id="rId10"/>
    <p:sldId id="283" r:id="rId11"/>
    <p:sldId id="289" r:id="rId12"/>
    <p:sldId id="298" r:id="rId13"/>
    <p:sldId id="291" r:id="rId14"/>
    <p:sldId id="287" r:id="rId15"/>
    <p:sldId id="293" r:id="rId16"/>
    <p:sldId id="299" r:id="rId17"/>
    <p:sldId id="286" r:id="rId18"/>
    <p:sldId id="294" r:id="rId19"/>
    <p:sldId id="296" r:id="rId20"/>
    <p:sldId id="295" r:id="rId21"/>
    <p:sldId id="303" r:id="rId22"/>
    <p:sldId id="304" r:id="rId23"/>
    <p:sldId id="279" r:id="rId24"/>
    <p:sldId id="300" r:id="rId25"/>
    <p:sldId id="305" r:id="rId26"/>
    <p:sldId id="306" r:id="rId27"/>
    <p:sldId id="313" r:id="rId28"/>
    <p:sldId id="312" r:id="rId29"/>
    <p:sldId id="297" r:id="rId30"/>
    <p:sldId id="307" r:id="rId31"/>
    <p:sldId id="308" r:id="rId32"/>
    <p:sldId id="309" r:id="rId33"/>
    <p:sldId id="310" r:id="rId34"/>
    <p:sldId id="311" r:id="rId35"/>
    <p:sldId id="316" r:id="rId36"/>
    <p:sldId id="319" r:id="rId37"/>
    <p:sldId id="320" r:id="rId38"/>
    <p:sldId id="321" r:id="rId39"/>
    <p:sldId id="322" r:id="rId40"/>
    <p:sldId id="331" r:id="rId41"/>
    <p:sldId id="332" r:id="rId42"/>
    <p:sldId id="333" r:id="rId43"/>
    <p:sldId id="334" r:id="rId44"/>
    <p:sldId id="335" r:id="rId45"/>
    <p:sldId id="336" r:id="rId46"/>
    <p:sldId id="339" r:id="rId47"/>
    <p:sldId id="341" r:id="rId48"/>
    <p:sldId id="343" r:id="rId49"/>
    <p:sldId id="347" r:id="rId50"/>
    <p:sldId id="348" r:id="rId51"/>
    <p:sldId id="351" r:id="rId52"/>
    <p:sldId id="352" r:id="rId53"/>
    <p:sldId id="353" r:id="rId54"/>
    <p:sldId id="360" r:id="rId55"/>
    <p:sldId id="361" r:id="rId56"/>
    <p:sldId id="362" r:id="rId57"/>
    <p:sldId id="365" r:id="rId58"/>
    <p:sldId id="366" r:id="rId59"/>
    <p:sldId id="367" r:id="rId60"/>
    <p:sldId id="370" r:id="rId61"/>
    <p:sldId id="386" r:id="rId62"/>
    <p:sldId id="387" r:id="rId63"/>
    <p:sldId id="385" r:id="rId64"/>
    <p:sldId id="384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X8uYnJvLkAU3iyCpn+YSuA==" hashData="wY/pw7qu/V8nFKtccQl7d9UbO6E="/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B0A46-04C9-4730-A10F-9DC78D9520D0}" type="datetimeFigureOut">
              <a:rPr lang="en-US" smtClean="0"/>
              <a:t>23-Nov-21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D4A34-4592-44A6-B448-6DF313591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1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C5930-AB59-489C-8327-0A05752EB3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87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C7A7A-2EA6-4B5F-B3E2-774E49708125}" type="slidenum">
              <a:rPr lang="en-US"/>
              <a:pPr/>
              <a:t>11</a:t>
            </a:fld>
            <a:endParaRPr lang="en-US"/>
          </a:p>
        </p:txBody>
      </p:sp>
      <p:sp>
        <p:nvSpPr>
          <p:cNvPr id="18434" name="Rectangle 6553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</a:endParaRPr>
          </a:p>
        </p:txBody>
      </p:sp>
      <p:sp>
        <p:nvSpPr>
          <p:cNvPr id="11267" name="Rectangle 11266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9050" tIns="0" rIns="19050" bIns="0" anchor="b"/>
          <a:lstStyle/>
          <a:p>
            <a:pPr algn="r" defTabSz="762000" eaLnBrk="0" hangingPunct="0"/>
            <a:r>
              <a:rPr lang="en-GB" sz="1000" i="1">
                <a:latin typeface="Times New Roman" pitchFamily="18" charset="0"/>
              </a:rPr>
              <a:t>4</a:t>
            </a:r>
            <a:endParaRPr lang="en-US">
              <a:latin typeface="Calibri"/>
            </a:endParaRPr>
          </a:p>
        </p:txBody>
      </p:sp>
      <p:sp>
        <p:nvSpPr>
          <p:cNvPr id="18436" name="Rectangle 6553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</a:endParaRPr>
          </a:p>
        </p:txBody>
      </p:sp>
      <p:sp>
        <p:nvSpPr>
          <p:cNvPr id="18437" name="Rectangle 6553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</a:endParaRPr>
          </a:p>
        </p:txBody>
      </p:sp>
      <p:sp>
        <p:nvSpPr>
          <p:cNvPr id="18438" name="Rectangle 6554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</a:endParaRPr>
          </a:p>
        </p:txBody>
      </p:sp>
      <p:sp>
        <p:nvSpPr>
          <p:cNvPr id="11271" name="Rectangle 11270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9050" tIns="0" rIns="19050" bIns="0" anchor="b"/>
          <a:lstStyle/>
          <a:p>
            <a:pPr algn="r" defTabSz="762000" eaLnBrk="0" hangingPunct="0"/>
            <a:r>
              <a:rPr lang="en-GB" sz="1000" i="1">
                <a:latin typeface="Times New Roman" pitchFamily="18" charset="0"/>
              </a:rPr>
              <a:t>4</a:t>
            </a:r>
            <a:endParaRPr lang="en-US">
              <a:latin typeface="Calibri"/>
            </a:endParaRPr>
          </a:p>
        </p:txBody>
      </p:sp>
      <p:sp>
        <p:nvSpPr>
          <p:cNvPr id="18440" name="Rectangle 6554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</a:endParaRPr>
          </a:p>
        </p:txBody>
      </p:sp>
      <p:sp>
        <p:nvSpPr>
          <p:cNvPr id="18441" name="Rectangle 6554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</a:endParaRPr>
          </a:p>
        </p:txBody>
      </p:sp>
      <p:sp>
        <p:nvSpPr>
          <p:cNvPr id="18442" name="Rectangle 6554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</a:endParaRPr>
          </a:p>
        </p:txBody>
      </p:sp>
      <p:sp>
        <p:nvSpPr>
          <p:cNvPr id="11275" name="Rectangle 11274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9050" tIns="0" rIns="19050" bIns="0" anchor="b"/>
          <a:lstStyle/>
          <a:p>
            <a:pPr algn="r" defTabSz="762000" eaLnBrk="0" hangingPunct="0"/>
            <a:r>
              <a:rPr lang="en-GB" sz="1000" i="1">
                <a:latin typeface="Times New Roman" pitchFamily="18" charset="0"/>
              </a:rPr>
              <a:t>4</a:t>
            </a:r>
            <a:endParaRPr lang="en-US">
              <a:latin typeface="Calibri"/>
            </a:endParaRPr>
          </a:p>
        </p:txBody>
      </p:sp>
      <p:sp>
        <p:nvSpPr>
          <p:cNvPr id="18444" name="Rectangle 6554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</a:endParaRPr>
          </a:p>
        </p:txBody>
      </p:sp>
      <p:sp>
        <p:nvSpPr>
          <p:cNvPr id="18445" name="Rectangle 6554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</a:endParaRPr>
          </a:p>
        </p:txBody>
      </p:sp>
      <p:sp>
        <p:nvSpPr>
          <p:cNvPr id="18446" name="Rectangle 65548"/>
          <p:cNvSpPr>
            <a:spLocks noChangeArrowheads="1"/>
          </p:cNvSpPr>
          <p:nvPr/>
        </p:nvSpPr>
        <p:spPr bwMode="auto">
          <a:xfrm>
            <a:off x="3910013" y="-1588"/>
            <a:ext cx="2947987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</a:endParaRPr>
          </a:p>
        </p:txBody>
      </p:sp>
      <p:sp>
        <p:nvSpPr>
          <p:cNvPr id="11279" name="Rectangle 11278"/>
          <p:cNvSpPr>
            <a:spLocks noChangeArrowheads="1"/>
          </p:cNvSpPr>
          <p:nvPr/>
        </p:nvSpPr>
        <p:spPr bwMode="auto">
          <a:xfrm>
            <a:off x="3910013" y="8634413"/>
            <a:ext cx="2947987" cy="5095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7463" tIns="0" rIns="17463" bIns="0" anchor="b"/>
          <a:lstStyle/>
          <a:p>
            <a:pPr algn="r" defTabSz="692150" eaLnBrk="0" hangingPunct="0"/>
            <a:r>
              <a:rPr lang="en-GB" sz="1000" i="1">
                <a:latin typeface="Times New Roman" pitchFamily="18" charset="0"/>
              </a:rPr>
              <a:t>4</a:t>
            </a:r>
            <a:endParaRPr lang="en-US">
              <a:latin typeface="Calibri"/>
            </a:endParaRPr>
          </a:p>
        </p:txBody>
      </p:sp>
      <p:sp>
        <p:nvSpPr>
          <p:cNvPr id="18448" name="Rectangle 65550"/>
          <p:cNvSpPr>
            <a:spLocks noChangeArrowheads="1"/>
          </p:cNvSpPr>
          <p:nvPr/>
        </p:nvSpPr>
        <p:spPr bwMode="auto">
          <a:xfrm>
            <a:off x="0" y="8634413"/>
            <a:ext cx="29464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</a:endParaRPr>
          </a:p>
        </p:txBody>
      </p:sp>
      <p:sp>
        <p:nvSpPr>
          <p:cNvPr id="18449" name="Rectangle 65551"/>
          <p:cNvSpPr>
            <a:spLocks noChangeArrowheads="1"/>
          </p:cNvSpPr>
          <p:nvPr/>
        </p:nvSpPr>
        <p:spPr bwMode="auto">
          <a:xfrm>
            <a:off x="0" y="-1588"/>
            <a:ext cx="29464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</a:endParaRPr>
          </a:p>
        </p:txBody>
      </p:sp>
      <p:sp>
        <p:nvSpPr>
          <p:cNvPr id="18450" name="Rectangle 6555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noFill/>
          <a:ln w="12700" cap="flat" algn="ctr">
            <a:solidFill>
              <a:schemeClr val="tx1"/>
            </a:solidFill>
            <a:headEnd type="none" w="med" len="med"/>
            <a:tailEnd type="none" w="med" len="med"/>
          </a:ln>
        </p:spPr>
      </p:sp>
      <p:sp>
        <p:nvSpPr>
          <p:cNvPr id="18451" name="Rectangle 6555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4800"/>
          </a:xfrm>
          <a:noFill/>
          <a:ln/>
        </p:spPr>
        <p:txBody>
          <a:bodyPr lIns="87313" tIns="44450" rIns="87313" bIns="44450"/>
          <a:lstStyle/>
          <a:p>
            <a:pPr defTabSz="692150"/>
            <a:endParaRPr lang="en-US" sz="11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14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err="1" smtClean="0"/>
              <a:t>Pericytes</a:t>
            </a:r>
            <a:r>
              <a:rPr lang="en-US" dirty="0" smtClean="0"/>
              <a:t> are contractile</a:t>
            </a:r>
            <a:r>
              <a:rPr lang="en-US" baseline="0" dirty="0" smtClean="0"/>
              <a:t> cells that wrap around the endothelial cells of capillaries and </a:t>
            </a:r>
            <a:r>
              <a:rPr lang="en-US" baseline="0" dirty="0" err="1" smtClean="0"/>
              <a:t>venules</a:t>
            </a:r>
            <a:r>
              <a:rPr lang="en-US" baseline="0" dirty="0" smtClean="0"/>
              <a:t> through out the body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Also known as </a:t>
            </a:r>
            <a:r>
              <a:rPr lang="en-US" baseline="0" dirty="0" err="1" smtClean="0"/>
              <a:t>Rouget</a:t>
            </a:r>
            <a:r>
              <a:rPr lang="en-US" baseline="0" dirty="0" smtClean="0"/>
              <a:t> cells or mural cells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These are embedded in the basement membrane where they communicate with endothelial cells of the body’s smallest blood vessels by means of both direct physical contact and paracrine signaling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8E473-32D5-4D67-8A25-231177D93B7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31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 international classification describes five clinical levels of diabetic </a:t>
            </a:r>
          </a:p>
          <a:p>
            <a:r>
              <a:rPr lang="en-US" dirty="0" smtClean="0"/>
              <a:t>retinopathy: no apparent retinopathy (no abnormalities), </a:t>
            </a:r>
          </a:p>
          <a:p>
            <a:r>
              <a:rPr lang="en-US" dirty="0" smtClean="0"/>
              <a:t>mild NPDR (</a:t>
            </a:r>
            <a:r>
              <a:rPr lang="en-US" dirty="0" err="1" smtClean="0"/>
              <a:t>microaneurysms</a:t>
            </a:r>
            <a:r>
              <a:rPr lang="en-US" dirty="0" smtClean="0"/>
              <a:t> only), moderate NPDR (more </a:t>
            </a:r>
          </a:p>
          <a:p>
            <a:r>
              <a:rPr lang="en-US" dirty="0" smtClean="0"/>
              <a:t>than  </a:t>
            </a:r>
            <a:r>
              <a:rPr lang="en-US" dirty="0" err="1" smtClean="0"/>
              <a:t>microaneurysms</a:t>
            </a:r>
            <a:r>
              <a:rPr lang="en-US" dirty="0" smtClean="0"/>
              <a:t>  only  but  less  than  severe  NPDR), </a:t>
            </a:r>
          </a:p>
          <a:p>
            <a:r>
              <a:rPr lang="en-US" dirty="0" smtClean="0"/>
              <a:t>severe NPDR (any of the following: more than 20 </a:t>
            </a:r>
            <a:r>
              <a:rPr lang="en-US" dirty="0" err="1" smtClean="0"/>
              <a:t>intraretinal</a:t>
            </a:r>
            <a:r>
              <a:rPr lang="en-US" dirty="0" smtClean="0"/>
              <a:t> hemorrhages in each of four retinal quadrants, definite </a:t>
            </a:r>
          </a:p>
          <a:p>
            <a:r>
              <a:rPr lang="en-US" dirty="0" smtClean="0"/>
              <a:t>venous beading in two or more retinal quadrants, prominent  </a:t>
            </a:r>
            <a:r>
              <a:rPr lang="en-US" dirty="0" err="1" smtClean="0"/>
              <a:t>intraretinal</a:t>
            </a:r>
            <a:r>
              <a:rPr lang="en-US" dirty="0" smtClean="0"/>
              <a:t>  </a:t>
            </a:r>
            <a:r>
              <a:rPr lang="en-US" dirty="0" err="1" smtClean="0"/>
              <a:t>microvascular</a:t>
            </a:r>
            <a:r>
              <a:rPr lang="en-US" dirty="0" smtClean="0"/>
              <a:t>  abnormalities  in  one  or </a:t>
            </a:r>
          </a:p>
          <a:p>
            <a:r>
              <a:rPr lang="en-US" dirty="0" smtClean="0"/>
              <a:t>more  retinal  quadrants,  and  no  PDR),  and  PDR  (one  or </a:t>
            </a:r>
          </a:p>
          <a:p>
            <a:r>
              <a:rPr lang="en-US" dirty="0" smtClean="0"/>
              <a:t>more  of  retinal  neovascularization,  vitreous  hemorrhage, </a:t>
            </a:r>
          </a:p>
          <a:p>
            <a:r>
              <a:rPr lang="en-US" dirty="0" smtClean="0"/>
              <a:t>or  </a:t>
            </a:r>
            <a:r>
              <a:rPr lang="en-US" dirty="0" err="1" smtClean="0"/>
              <a:t>preretinal</a:t>
            </a:r>
            <a:r>
              <a:rPr lang="en-US" dirty="0" smtClean="0"/>
              <a:t>  hemorrhage). Table  33-2 compares  levels  of </a:t>
            </a:r>
          </a:p>
          <a:p>
            <a:r>
              <a:rPr lang="en-US" dirty="0" smtClean="0"/>
              <a:t>retinopathy  in  the  international  classification  to  those </a:t>
            </a:r>
          </a:p>
          <a:p>
            <a:r>
              <a:rPr lang="en-US" dirty="0" smtClean="0"/>
              <a:t>defined by the landmark ETDRS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4A34-4592-44A6-B448-6DF3135910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13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4A34-4592-44A6-B448-6DF31359106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27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D0B10-3CAA-41FF-9E8E-694C46977B3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91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D0B10-3CAA-41FF-9E8E-694C46977B3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5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4A34-4592-44A6-B448-6DF313591063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43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F787-4382-4BAA-863A-7E186FEA428E}" type="datetimeFigureOut">
              <a:rPr lang="en-US" smtClean="0"/>
              <a:t>23-Nov-21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72DF-B628-4FC2-8DC9-40241AA8F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1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F787-4382-4BAA-863A-7E186FEA428E}" type="datetimeFigureOut">
              <a:rPr lang="en-US" smtClean="0"/>
              <a:t>23-Nov-21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72DF-B628-4FC2-8DC9-40241AA8F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8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F787-4382-4BAA-863A-7E186FEA428E}" type="datetimeFigureOut">
              <a:rPr lang="en-US" smtClean="0"/>
              <a:t>23-Nov-21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72DF-B628-4FC2-8DC9-40241AA8F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8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F787-4382-4BAA-863A-7E186FEA428E}" type="datetimeFigureOut">
              <a:rPr lang="en-US" smtClean="0"/>
              <a:t>23-Nov-21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72DF-B628-4FC2-8DC9-40241AA8F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2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F787-4382-4BAA-863A-7E186FEA428E}" type="datetimeFigureOut">
              <a:rPr lang="en-US" smtClean="0"/>
              <a:t>23-Nov-21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72DF-B628-4FC2-8DC9-40241AA8F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2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F787-4382-4BAA-863A-7E186FEA428E}" type="datetimeFigureOut">
              <a:rPr lang="en-US" smtClean="0"/>
              <a:t>23-Nov-21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72DF-B628-4FC2-8DC9-40241AA8F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5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F787-4382-4BAA-863A-7E186FEA428E}" type="datetimeFigureOut">
              <a:rPr lang="en-US" smtClean="0"/>
              <a:t>23-Nov-21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72DF-B628-4FC2-8DC9-40241AA8F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7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F787-4382-4BAA-863A-7E186FEA428E}" type="datetimeFigureOut">
              <a:rPr lang="en-US" smtClean="0"/>
              <a:t>23-Nov-21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72DF-B628-4FC2-8DC9-40241AA8F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2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F787-4382-4BAA-863A-7E186FEA428E}" type="datetimeFigureOut">
              <a:rPr lang="en-US" smtClean="0"/>
              <a:t>23-Nov-21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72DF-B628-4FC2-8DC9-40241AA8F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8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F787-4382-4BAA-863A-7E186FEA428E}" type="datetimeFigureOut">
              <a:rPr lang="en-US" smtClean="0"/>
              <a:t>23-Nov-21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72DF-B628-4FC2-8DC9-40241AA8F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5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F787-4382-4BAA-863A-7E186FEA428E}" type="datetimeFigureOut">
              <a:rPr lang="en-US" smtClean="0"/>
              <a:t>23-Nov-21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72DF-B628-4FC2-8DC9-40241AA8F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6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CF787-4382-4BAA-863A-7E186FEA428E}" type="datetimeFigureOut">
              <a:rPr lang="en-US" smtClean="0"/>
              <a:t>23-Nov-21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F72DF-B628-4FC2-8DC9-40241AA8F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7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Chronic complications of DM(</a:t>
            </a:r>
            <a:r>
              <a:rPr lang="en-US" dirty="0" err="1" smtClean="0"/>
              <a:t>Microvascular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Mamaru</a:t>
            </a:r>
            <a:r>
              <a:rPr lang="en-US" dirty="0" smtClean="0"/>
              <a:t> S.(R2)</a:t>
            </a:r>
          </a:p>
          <a:p>
            <a:pPr algn="ctr"/>
            <a:r>
              <a:rPr lang="en-US" dirty="0" smtClean="0"/>
              <a:t>Moderator: Dr. </a:t>
            </a:r>
            <a:r>
              <a:rPr lang="en-US" dirty="0" err="1" smtClean="0"/>
              <a:t>Tewodros</a:t>
            </a:r>
            <a:r>
              <a:rPr lang="en-US" dirty="0" smtClean="0"/>
              <a:t>, Endocrinology Fellow</a:t>
            </a:r>
          </a:p>
          <a:p>
            <a:pPr algn="ctr"/>
            <a:r>
              <a:rPr lang="en-US" dirty="0" smtClean="0"/>
              <a:t>Feb,2020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Ocular complications -manifestations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Retinopathy</a:t>
            </a:r>
          </a:p>
          <a:p>
            <a:r>
              <a:rPr lang="en-US" sz="3600" b="1" dirty="0" err="1" smtClean="0">
                <a:solidFill>
                  <a:schemeClr val="accent2"/>
                </a:solidFill>
              </a:rPr>
              <a:t>Maculopathy</a:t>
            </a:r>
            <a:endParaRPr lang="en-US" sz="3600" b="1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Cataract</a:t>
            </a:r>
          </a:p>
          <a:p>
            <a:r>
              <a:rPr lang="en-US" dirty="0" smtClean="0"/>
              <a:t>Glaucoma-</a:t>
            </a:r>
            <a:r>
              <a:rPr lang="en-US" dirty="0" err="1" smtClean="0"/>
              <a:t>neovascular</a:t>
            </a:r>
            <a:endParaRPr lang="en-US" dirty="0" smtClean="0"/>
          </a:p>
          <a:p>
            <a:r>
              <a:rPr lang="en-US" dirty="0" smtClean="0"/>
              <a:t>Iris neovascularization</a:t>
            </a:r>
          </a:p>
          <a:p>
            <a:r>
              <a:rPr lang="en-US" dirty="0" smtClean="0"/>
              <a:t>Corneal changes</a:t>
            </a:r>
          </a:p>
          <a:p>
            <a:r>
              <a:rPr lang="en-US" dirty="0" smtClean="0"/>
              <a:t>CN neuropathy</a:t>
            </a:r>
          </a:p>
          <a:p>
            <a:endParaRPr lang="en-US" dirty="0"/>
          </a:p>
        </p:txBody>
      </p:sp>
      <p:pic>
        <p:nvPicPr>
          <p:cNvPr id="4" name="Shape 51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10944" y="1426029"/>
            <a:ext cx="628105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144"/>
          <p:cNvSpPr>
            <a:spLocks noChangeArrowheads="1"/>
          </p:cNvSpPr>
          <p:nvPr/>
        </p:nvSpPr>
        <p:spPr bwMode="auto">
          <a:xfrm>
            <a:off x="2235201" y="6248400"/>
            <a:ext cx="1897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11" name="Rectangle 6145"/>
          <p:cNvSpPr>
            <a:spLocks noChangeArrowheads="1"/>
          </p:cNvSpPr>
          <p:nvPr/>
        </p:nvSpPr>
        <p:spPr bwMode="auto">
          <a:xfrm>
            <a:off x="4673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12" name="Rectangle 6146"/>
          <p:cNvSpPr>
            <a:spLocks noChangeArrowheads="1"/>
          </p:cNvSpPr>
          <p:nvPr/>
        </p:nvSpPr>
        <p:spPr bwMode="auto">
          <a:xfrm>
            <a:off x="2235201" y="6248400"/>
            <a:ext cx="1897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13" name="Rectangle 6147"/>
          <p:cNvSpPr>
            <a:spLocks noChangeArrowheads="1"/>
          </p:cNvSpPr>
          <p:nvPr/>
        </p:nvSpPr>
        <p:spPr bwMode="auto">
          <a:xfrm>
            <a:off x="4673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14" name="Rectangle 6148"/>
          <p:cNvSpPr>
            <a:spLocks noChangeArrowheads="1"/>
          </p:cNvSpPr>
          <p:nvPr/>
        </p:nvSpPr>
        <p:spPr bwMode="auto">
          <a:xfrm>
            <a:off x="2235201" y="6248400"/>
            <a:ext cx="1897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15" name="Rectangle 6149"/>
          <p:cNvSpPr>
            <a:spLocks noChangeArrowheads="1"/>
          </p:cNvSpPr>
          <p:nvPr/>
        </p:nvSpPr>
        <p:spPr bwMode="auto">
          <a:xfrm>
            <a:off x="4673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48" name="Title 10247"/>
          <p:cNvSpPr>
            <a:spLocks noGrp="1" noRot="1" noChangeArrowheads="1"/>
          </p:cNvSpPr>
          <p:nvPr>
            <p:ph type="title"/>
          </p:nvPr>
        </p:nvSpPr>
        <p:spPr>
          <a:xfrm>
            <a:off x="533400" y="-70643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 smtClean="0"/>
              <a:t>Diabetic Retinopathy—Pathogenesis(1)</a:t>
            </a:r>
            <a:endParaRPr lang="en-US" dirty="0"/>
          </a:p>
        </p:txBody>
      </p:sp>
      <p:pic>
        <p:nvPicPr>
          <p:cNvPr id="17418" name="Shape 615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1855" y="1264227"/>
            <a:ext cx="4571429" cy="2876191"/>
          </a:xfrm>
        </p:spPr>
      </p:pic>
      <p:sp>
        <p:nvSpPr>
          <p:cNvPr id="10249" name="Text Placeholder 10248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338273" y="1137424"/>
            <a:ext cx="5599771" cy="4238645"/>
          </a:xfrm>
          <a:ln w="12700" cap="flat" algn="ctr">
            <a:headEnd type="none" w="med" len="med"/>
            <a:tailEnd type="none" w="med" len="med"/>
          </a:ln>
        </p:spPr>
        <p:txBody>
          <a:bodyPr vert="horz" lIns="90488" tIns="44450" rIns="90488" bIns="44450" rtlCol="0">
            <a:normAutofit/>
          </a:bodyPr>
          <a:lstStyle/>
          <a:p>
            <a:pPr>
              <a:lnSpc>
                <a:spcPct val="100000"/>
              </a:lnSpc>
              <a:spcBef>
                <a:spcPct val="60000"/>
              </a:spcBef>
              <a:buClr>
                <a:schemeClr val="tx2"/>
              </a:buClr>
            </a:pPr>
            <a:r>
              <a:rPr lang="en-GB" sz="2600" dirty="0"/>
              <a:t>Primarily affects </a:t>
            </a:r>
            <a:r>
              <a:rPr lang="en-GB" sz="2600" dirty="0" err="1"/>
              <a:t>microvascular</a:t>
            </a:r>
            <a:r>
              <a:rPr lang="en-GB" sz="2600" dirty="0"/>
              <a:t> circulation</a:t>
            </a:r>
            <a:endParaRPr lang="en-US" dirty="0"/>
          </a:p>
          <a:p>
            <a:pPr>
              <a:lnSpc>
                <a:spcPct val="100000"/>
              </a:lnSpc>
              <a:spcBef>
                <a:spcPct val="60000"/>
              </a:spcBef>
              <a:buClr>
                <a:schemeClr val="tx2"/>
              </a:buClr>
            </a:pPr>
            <a:r>
              <a:rPr lang="en-GB" sz="2600" dirty="0"/>
              <a:t>Precise pathological sequence unknown</a:t>
            </a:r>
          </a:p>
          <a:p>
            <a:pPr>
              <a:lnSpc>
                <a:spcPct val="100000"/>
              </a:lnSpc>
              <a:spcBef>
                <a:spcPct val="60000"/>
              </a:spcBef>
              <a:buClr>
                <a:schemeClr val="tx2"/>
              </a:buClr>
            </a:pPr>
            <a:r>
              <a:rPr lang="en-GB" sz="2600" dirty="0"/>
              <a:t>Several theories of pathogenesis</a:t>
            </a:r>
          </a:p>
        </p:txBody>
      </p:sp>
      <p:pic>
        <p:nvPicPr>
          <p:cNvPr id="17419" name="Shape 615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7202488" y="4149725"/>
            <a:ext cx="3465512" cy="2452688"/>
          </a:xfrm>
        </p:spPr>
      </p:pic>
    </p:spTree>
    <p:extLst>
      <p:ext uri="{BB962C8B-B14F-4D97-AF65-F5344CB8AC3E}">
        <p14:creationId xmlns:p14="http://schemas.microsoft.com/office/powerpoint/2010/main" val="1234090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800" dirty="0"/>
              <a:t>Diabetic </a:t>
            </a:r>
            <a:r>
              <a:rPr lang="en-GB" sz="3800" dirty="0" smtClean="0"/>
              <a:t>Retinopathy-Pathogenesis(2)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u="sng" dirty="0" smtClean="0"/>
              <a:t>NPDR- Pathogenesis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The pathophysiologic mechanisms invoked in NPDR include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Loss of retinal </a:t>
            </a:r>
            <a:r>
              <a:rPr lang="en-US" dirty="0" err="1" smtClean="0"/>
              <a:t>pericytes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Increased retinal vascular permeability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Alterations in retinal blood flow, and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Abnormal retinal microvasculature&gt;&gt;&gt;all of which lead to </a:t>
            </a:r>
            <a:r>
              <a:rPr lang="en-US" b="1" dirty="0" smtClean="0"/>
              <a:t>RETINAL ISCHEMIA</a:t>
            </a:r>
          </a:p>
        </p:txBody>
      </p:sp>
      <p:pic>
        <p:nvPicPr>
          <p:cNvPr id="6" name="Content Placeholder 4" descr="Screen Clippi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85" y="1404257"/>
            <a:ext cx="5802085" cy="5323114"/>
          </a:xfrm>
        </p:spPr>
      </p:pic>
    </p:spTree>
    <p:extLst>
      <p:ext uri="{BB962C8B-B14F-4D97-AF65-F5344CB8AC3E}">
        <p14:creationId xmlns:p14="http://schemas.microsoft.com/office/powerpoint/2010/main" val="247980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800" dirty="0"/>
              <a:t>Diabetic </a:t>
            </a:r>
            <a:r>
              <a:rPr lang="en-GB" sz="3800" dirty="0" smtClean="0"/>
              <a:t>Retinopathy-Pathogenesis(3)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2000" u="sng" dirty="0" smtClean="0"/>
              <a:t>PDR- Pathogenesis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This ischemic injury is followed by subsequent release of </a:t>
            </a:r>
            <a:r>
              <a:rPr lang="en-US" sz="2000" b="1" i="1" dirty="0" err="1" smtClean="0"/>
              <a:t>vasoproliferative</a:t>
            </a:r>
            <a:r>
              <a:rPr lang="en-US" sz="2000" b="1" i="1" dirty="0" smtClean="0"/>
              <a:t> factors </a:t>
            </a:r>
            <a:r>
              <a:rPr lang="en-US" sz="2000" b="1" dirty="0" smtClean="0"/>
              <a:t>[such as vascular endothelial growth factor (VEGF)</a:t>
            </a:r>
            <a:r>
              <a:rPr lang="en-US" sz="2000" dirty="0" smtClean="0"/>
              <a:t>, erythropoietin, and many others in the ischemic retinal area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These diffusible factors incite the development of new vessels (neovascularization) from the adjacent retinal vessels, in an abortive attempt to </a:t>
            </a:r>
            <a:r>
              <a:rPr lang="en-US" sz="2000" dirty="0" err="1" smtClean="0"/>
              <a:t>revascularize</a:t>
            </a:r>
            <a:r>
              <a:rPr lang="en-US" sz="2000" dirty="0" smtClean="0"/>
              <a:t> the diseased tissue</a:t>
            </a:r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0" y="1371600"/>
            <a:ext cx="5921829" cy="5486400"/>
          </a:xfrm>
        </p:spPr>
      </p:pic>
    </p:spTree>
    <p:extLst>
      <p:ext uri="{BB962C8B-B14F-4D97-AF65-F5344CB8AC3E}">
        <p14:creationId xmlns:p14="http://schemas.microsoft.com/office/powerpoint/2010/main" val="36839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retinopathy -classification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61" b="-3861"/>
          <a:stretch/>
        </p:blipFill>
        <p:spPr>
          <a:xfrm>
            <a:off x="446049" y="1427357"/>
            <a:ext cx="10738624" cy="5122034"/>
          </a:xfrm>
        </p:spPr>
      </p:pic>
    </p:spTree>
    <p:extLst>
      <p:ext uri="{BB962C8B-B14F-4D97-AF65-F5344CB8AC3E}">
        <p14:creationId xmlns:p14="http://schemas.microsoft.com/office/powerpoint/2010/main" val="9800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Macular edema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29" y="1505414"/>
            <a:ext cx="10628971" cy="5352586"/>
          </a:xfrm>
        </p:spPr>
      </p:pic>
    </p:spTree>
    <p:extLst>
      <p:ext uri="{BB962C8B-B14F-4D97-AF65-F5344CB8AC3E}">
        <p14:creationId xmlns:p14="http://schemas.microsoft.com/office/powerpoint/2010/main" val="9433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Classification…..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35486" y="1861457"/>
            <a:ext cx="5181600" cy="405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861457"/>
            <a:ext cx="5181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94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Duration of DM</a:t>
            </a:r>
          </a:p>
          <a:p>
            <a:r>
              <a:rPr lang="en-US" dirty="0" smtClean="0"/>
              <a:t>Poor glycemic control</a:t>
            </a:r>
          </a:p>
          <a:p>
            <a:r>
              <a:rPr lang="en-US" dirty="0" smtClean="0"/>
              <a:t>Renal disease</a:t>
            </a:r>
          </a:p>
          <a:p>
            <a:r>
              <a:rPr lang="en-US" dirty="0" smtClean="0"/>
              <a:t>HTN-PDR</a:t>
            </a:r>
          </a:p>
          <a:p>
            <a:r>
              <a:rPr lang="en-US" dirty="0" smtClean="0"/>
              <a:t>Dyslipidemia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1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</a:t>
            </a:r>
            <a:endParaRPr lang="en-US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0449"/>
            <a:ext cx="10313020" cy="5084956"/>
          </a:xfrm>
        </p:spPr>
      </p:pic>
    </p:spTree>
    <p:extLst>
      <p:ext uri="{BB962C8B-B14F-4D97-AF65-F5344CB8AC3E}">
        <p14:creationId xmlns:p14="http://schemas.microsoft.com/office/powerpoint/2010/main" val="17415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DR and DME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Optimize glycemic control, BP and lipid control</a:t>
            </a:r>
          </a:p>
          <a:p>
            <a:r>
              <a:rPr lang="en-US" dirty="0" smtClean="0"/>
              <a:t>Retinal leather photocoagulation</a:t>
            </a:r>
          </a:p>
          <a:p>
            <a:r>
              <a:rPr lang="en-US" dirty="0" smtClean="0"/>
              <a:t>Anti-</a:t>
            </a:r>
            <a:r>
              <a:rPr lang="en-US" dirty="0" err="1" smtClean="0"/>
              <a:t>angiogenic</a:t>
            </a:r>
            <a:r>
              <a:rPr lang="en-US" dirty="0" smtClean="0"/>
              <a:t> factors-</a:t>
            </a:r>
            <a:r>
              <a:rPr lang="en-US" dirty="0" err="1" smtClean="0"/>
              <a:t>intravitrous</a:t>
            </a:r>
            <a:r>
              <a:rPr lang="en-US" dirty="0" smtClean="0"/>
              <a:t> injection</a:t>
            </a:r>
          </a:p>
          <a:p>
            <a:r>
              <a:rPr lang="en-US" dirty="0" smtClean="0"/>
              <a:t>Medical </a:t>
            </a:r>
            <a:r>
              <a:rPr lang="en-US" dirty="0" err="1" smtClean="0"/>
              <a:t>Vitrectomy</a:t>
            </a:r>
            <a:endParaRPr lang="en-US" dirty="0"/>
          </a:p>
          <a:p>
            <a:pPr lvl="1"/>
            <a:r>
              <a:rPr lang="en-US" dirty="0" err="1" smtClean="0"/>
              <a:t>Hyaluronidase</a:t>
            </a:r>
            <a:endParaRPr lang="en-US" dirty="0" smtClean="0"/>
          </a:p>
          <a:p>
            <a:pPr lvl="1"/>
            <a:r>
              <a:rPr lang="en-US" dirty="0" err="1" smtClean="0"/>
              <a:t>Chondroitinase</a:t>
            </a:r>
            <a:endParaRPr lang="en-US" dirty="0" smtClean="0"/>
          </a:p>
          <a:p>
            <a:pPr lvl="1"/>
            <a:r>
              <a:rPr lang="en-US" dirty="0" smtClean="0"/>
              <a:t>Plasmin </a:t>
            </a:r>
          </a:p>
          <a:p>
            <a:r>
              <a:rPr lang="en-US" dirty="0" err="1" smtClean="0"/>
              <a:t>Vitrectomy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7" name="Content Placeholder 3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72" y="1825625"/>
            <a:ext cx="5220628" cy="4351338"/>
          </a:xfrm>
        </p:spPr>
      </p:pic>
    </p:spTree>
    <p:extLst>
      <p:ext uri="{BB962C8B-B14F-4D97-AF65-F5344CB8AC3E}">
        <p14:creationId xmlns:p14="http://schemas.microsoft.com/office/powerpoint/2010/main" val="3086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Classification</a:t>
            </a:r>
          </a:p>
          <a:p>
            <a:r>
              <a:rPr lang="en-US" dirty="0" smtClean="0"/>
              <a:t>Mechanisms of complications</a:t>
            </a:r>
          </a:p>
          <a:p>
            <a:r>
              <a:rPr lang="en-US" dirty="0" err="1" smtClean="0"/>
              <a:t>Microvascular</a:t>
            </a:r>
            <a:r>
              <a:rPr lang="en-US" dirty="0" smtClean="0"/>
              <a:t> complications</a:t>
            </a:r>
          </a:p>
          <a:p>
            <a:pPr lvl="1"/>
            <a:r>
              <a:rPr lang="en-US" dirty="0" smtClean="0"/>
              <a:t>Pathogenesis</a:t>
            </a:r>
          </a:p>
          <a:p>
            <a:pPr lvl="1"/>
            <a:r>
              <a:rPr lang="en-US" dirty="0" smtClean="0"/>
              <a:t>Clinical features and dx</a:t>
            </a:r>
          </a:p>
          <a:p>
            <a:pPr lvl="1"/>
            <a:r>
              <a:rPr lang="en-US" dirty="0" smtClean="0"/>
              <a:t>Management</a:t>
            </a:r>
          </a:p>
          <a:p>
            <a:r>
              <a:rPr lang="en-US" dirty="0" smtClean="0"/>
              <a:t>References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recommendations-ADA 2020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80" y="1304693"/>
            <a:ext cx="5029198" cy="5252223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8" y="1304693"/>
            <a:ext cx="5874836" cy="525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algorithm 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" y="1284514"/>
            <a:ext cx="11146971" cy="5399315"/>
          </a:xfrm>
        </p:spPr>
      </p:pic>
    </p:spTree>
    <p:extLst>
      <p:ext uri="{BB962C8B-B14F-4D97-AF65-F5344CB8AC3E}">
        <p14:creationId xmlns:p14="http://schemas.microsoft.com/office/powerpoint/2010/main" val="33984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2486"/>
            <a:ext cx="10515600" cy="5551713"/>
          </a:xfrm>
        </p:spPr>
      </p:pic>
    </p:spTree>
    <p:extLst>
      <p:ext uri="{BB962C8B-B14F-4D97-AF65-F5344CB8AC3E}">
        <p14:creationId xmlns:p14="http://schemas.microsoft.com/office/powerpoint/2010/main" val="2453901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209"/>
            <a:ext cx="12192000" cy="670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543800" y="859971"/>
            <a:ext cx="2133600" cy="402772"/>
          </a:xfrm>
          <a:prstGeom prst="roundRect">
            <a:avLst/>
          </a:prstGeom>
          <a:noFill/>
          <a:ln w="47625">
            <a:solidFill>
              <a:srgbClr val="C0000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543800" y="1354817"/>
            <a:ext cx="2133600" cy="402772"/>
          </a:xfrm>
          <a:prstGeom prst="roundRect">
            <a:avLst/>
          </a:prstGeom>
          <a:noFill/>
          <a:ln w="47625">
            <a:solidFill>
              <a:srgbClr val="C0000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543800" y="2601141"/>
            <a:ext cx="2133600" cy="402772"/>
          </a:xfrm>
          <a:prstGeom prst="roundRect">
            <a:avLst/>
          </a:prstGeom>
          <a:noFill/>
          <a:ln w="47625">
            <a:solidFill>
              <a:srgbClr val="C0000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543800" y="4204134"/>
            <a:ext cx="2274570" cy="550745"/>
          </a:xfrm>
          <a:prstGeom prst="roundRect">
            <a:avLst/>
          </a:prstGeom>
          <a:noFill/>
          <a:ln w="47625">
            <a:solidFill>
              <a:srgbClr val="C0000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543800" y="4754879"/>
            <a:ext cx="2133600" cy="402772"/>
          </a:xfrm>
          <a:prstGeom prst="roundRect">
            <a:avLst/>
          </a:prstGeom>
          <a:noFill/>
          <a:ln w="47625">
            <a:solidFill>
              <a:srgbClr val="C0000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543800" y="5157651"/>
            <a:ext cx="2274570" cy="521155"/>
          </a:xfrm>
          <a:prstGeom prst="roundRect">
            <a:avLst/>
          </a:prstGeom>
          <a:noFill/>
          <a:ln w="47625">
            <a:solidFill>
              <a:srgbClr val="C0000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0010" y="685800"/>
            <a:ext cx="3017520" cy="5086349"/>
          </a:xfrm>
          <a:prstGeom prst="roundRect">
            <a:avLst/>
          </a:prstGeom>
          <a:noFill/>
          <a:ln w="47625">
            <a:solidFill>
              <a:srgbClr val="C0000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8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2. Diabetic Kidney disease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Complicates 20-40 % of diabetic patients</a:t>
            </a:r>
          </a:p>
          <a:p>
            <a:r>
              <a:rPr lang="en-US" dirty="0" smtClean="0"/>
              <a:t>Typically after 10 years of type 1 DM</a:t>
            </a:r>
          </a:p>
          <a:p>
            <a:r>
              <a:rPr lang="en-US" dirty="0" smtClean="0"/>
              <a:t>May </a:t>
            </a:r>
            <a:r>
              <a:rPr lang="en-US" dirty="0" err="1" smtClean="0"/>
              <a:t>occure</a:t>
            </a:r>
            <a:r>
              <a:rPr lang="en-US" dirty="0" smtClean="0"/>
              <a:t> at </a:t>
            </a:r>
            <a:r>
              <a:rPr lang="en-US" dirty="0" err="1" smtClean="0"/>
              <a:t>Dx</a:t>
            </a:r>
            <a:r>
              <a:rPr lang="en-US" dirty="0" smtClean="0"/>
              <a:t> of type 2 </a:t>
            </a:r>
            <a:r>
              <a:rPr lang="en-US" dirty="0" err="1" smtClean="0"/>
              <a:t>Dm</a:t>
            </a:r>
            <a:endParaRPr lang="en-US" dirty="0" smtClean="0"/>
          </a:p>
          <a:p>
            <a:r>
              <a:rPr lang="en-US" dirty="0" smtClean="0"/>
              <a:t>Leading cause of ESRD in US</a:t>
            </a:r>
          </a:p>
          <a:p>
            <a:r>
              <a:rPr lang="en-US" dirty="0" smtClean="0"/>
              <a:t>Presence of CKD markedly increases CVD risk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DM </a:t>
            </a:r>
            <a:r>
              <a:rPr lang="en-US" dirty="0" err="1" smtClean="0"/>
              <a:t>pts</a:t>
            </a:r>
            <a:r>
              <a:rPr lang="en-US" dirty="0" smtClean="0"/>
              <a:t> are at high risk of developing AKI </a:t>
            </a:r>
          </a:p>
          <a:p>
            <a:pPr lvl="1"/>
            <a:r>
              <a:rPr lang="en-US" dirty="0" smtClean="0"/>
              <a:t>Medications for </a:t>
            </a:r>
            <a:r>
              <a:rPr lang="en-US" dirty="0" err="1" smtClean="0"/>
              <a:t>glycemia</a:t>
            </a:r>
            <a:r>
              <a:rPr lang="en-US" dirty="0" smtClean="0"/>
              <a:t> and other comorbidities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Several </a:t>
            </a:r>
            <a:r>
              <a:rPr lang="en-US" dirty="0" err="1"/>
              <a:t>pathogenetic</a:t>
            </a:r>
            <a:r>
              <a:rPr lang="en-US" dirty="0"/>
              <a:t> mechanisms are thought to be involved:-</a:t>
            </a:r>
          </a:p>
          <a:p>
            <a:pPr marL="86868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Hyperglycemia: necessary to the development of diabetic </a:t>
            </a:r>
            <a:r>
              <a:rPr lang="en-US" dirty="0" smtClean="0"/>
              <a:t>nephropathy </a:t>
            </a:r>
            <a:r>
              <a:rPr lang="en-US" dirty="0"/>
              <a:t>and sustainment of the lesions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Hyperglycemia may directly induce </a:t>
            </a:r>
            <a:r>
              <a:rPr lang="en-US" dirty="0" err="1"/>
              <a:t>mesangial</a:t>
            </a:r>
            <a:r>
              <a:rPr lang="en-US" dirty="0"/>
              <a:t> expansion and injury, perhaps in part via increased matrix production or </a:t>
            </a:r>
            <a:r>
              <a:rPr lang="en-US" dirty="0" err="1"/>
              <a:t>glycation</a:t>
            </a:r>
            <a:r>
              <a:rPr lang="en-US" dirty="0"/>
              <a:t> of matrix proteins. 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Hyperglycemia induces production of AGEs</a:t>
            </a:r>
          </a:p>
          <a:p>
            <a:pPr marL="86868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Hemodynamic mechanisms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Glomerular </a:t>
            </a:r>
            <a:r>
              <a:rPr lang="en-US" dirty="0" err="1"/>
              <a:t>hyperfilteration</a:t>
            </a:r>
            <a:r>
              <a:rPr lang="en-US" dirty="0"/>
              <a:t> and hypertension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Increased IGF, Intracellular accumulation of Sorbitol, Formation of AGEs and Increased Na reabsorption</a:t>
            </a:r>
          </a:p>
        </p:txBody>
      </p:sp>
    </p:spTree>
    <p:extLst>
      <p:ext uri="{BB962C8B-B14F-4D97-AF65-F5344CB8AC3E}">
        <p14:creationId xmlns:p14="http://schemas.microsoft.com/office/powerpoint/2010/main" val="1605669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68680" lvl="1" indent="-457200">
              <a:lnSpc>
                <a:spcPct val="100000"/>
              </a:lnSpc>
              <a:buFont typeface="+mj-lt"/>
              <a:buAutoNum type="arabicPeriod" startAt="3"/>
            </a:pPr>
            <a:r>
              <a:rPr lang="en-US" dirty="0"/>
              <a:t>Cytokines</a:t>
            </a:r>
          </a:p>
          <a:p>
            <a:pPr marL="1234440" lvl="2" indent="-457200">
              <a:lnSpc>
                <a:spcPct val="100000"/>
              </a:lnSpc>
            </a:pPr>
            <a:r>
              <a:rPr lang="en-US" dirty="0"/>
              <a:t>Activation of cytokines, </a:t>
            </a:r>
            <a:r>
              <a:rPr lang="en-US" dirty="0" err="1"/>
              <a:t>profibrotic</a:t>
            </a:r>
            <a:r>
              <a:rPr lang="en-US" dirty="0"/>
              <a:t> elements, inflammation, and vascular growth factors (vascular endothelial growth factor, VEGF) may be involved in the matrix accumulation in diabetic nephropathy</a:t>
            </a:r>
          </a:p>
          <a:p>
            <a:pPr marL="868680" lvl="1" indent="-457200">
              <a:lnSpc>
                <a:spcPct val="100000"/>
              </a:lnSpc>
              <a:buFont typeface="+mj-lt"/>
              <a:buAutoNum type="arabicPeriod"/>
            </a:pPr>
            <a:endParaRPr lang="en-US" dirty="0"/>
          </a:p>
          <a:p>
            <a:pPr marL="868680" lvl="1" indent="-457200">
              <a:lnSpc>
                <a:spcPct val="100000"/>
              </a:lnSpc>
              <a:buFont typeface="+mj-lt"/>
              <a:buAutoNum type="arabicPeriod" startAt="4"/>
            </a:pPr>
            <a:r>
              <a:rPr lang="en-US" dirty="0"/>
              <a:t>Other mechanisms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Glomerular mononuclear cell infiltration may also be associated with diabetic nephropathy.</a:t>
            </a:r>
            <a:endParaRPr lang="en-US" dirty="0">
              <a:ea typeface="Calibri" pitchFamily="34" charset="0"/>
              <a:cs typeface="Calibri" pitchFamily="34" charset="0"/>
            </a:endParaRPr>
          </a:p>
          <a:p>
            <a:endParaRPr lang="en-US" dirty="0"/>
          </a:p>
          <a:p>
            <a:r>
              <a:rPr lang="en-US" dirty="0"/>
              <a:t>The various hypothesis overlap and intersect</a:t>
            </a:r>
          </a:p>
        </p:txBody>
      </p:sp>
    </p:spTree>
    <p:extLst>
      <p:ext uri="{BB962C8B-B14F-4D97-AF65-F5344CB8AC3E}">
        <p14:creationId xmlns:p14="http://schemas.microsoft.com/office/powerpoint/2010/main" val="2660480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nephropathy- pathology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06286"/>
            <a:ext cx="10189029" cy="5421085"/>
          </a:xfrm>
        </p:spPr>
      </p:pic>
    </p:spTree>
    <p:extLst>
      <p:ext uri="{BB962C8B-B14F-4D97-AF65-F5344CB8AC3E}">
        <p14:creationId xmlns:p14="http://schemas.microsoft.com/office/powerpoint/2010/main" val="533783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Genetic susceptibility</a:t>
            </a:r>
          </a:p>
          <a:p>
            <a:pPr lvl="1"/>
            <a:r>
              <a:rPr lang="en-US" dirty="0"/>
              <a:t>Risk increased if diabetic sibling or parent who has diabetic nephropathy</a:t>
            </a:r>
          </a:p>
          <a:p>
            <a:r>
              <a:rPr lang="en-US" dirty="0"/>
              <a:t>Age</a:t>
            </a:r>
          </a:p>
          <a:p>
            <a:pPr lvl="1"/>
            <a:r>
              <a:rPr lang="en-US" dirty="0"/>
              <a:t>Association with DN is uncertain</a:t>
            </a:r>
          </a:p>
          <a:p>
            <a:r>
              <a:rPr lang="en-US" dirty="0"/>
              <a:t>Race</a:t>
            </a:r>
          </a:p>
          <a:p>
            <a:pPr lvl="1"/>
            <a:r>
              <a:rPr lang="en-US" dirty="0"/>
              <a:t>Blacks are more likely to develop diabetic  nephropathy compared to Caucasians.</a:t>
            </a:r>
          </a:p>
          <a:p>
            <a:r>
              <a:rPr lang="en-US" dirty="0"/>
              <a:t>High Blood pressure</a:t>
            </a:r>
          </a:p>
          <a:p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↑</a:t>
            </a:r>
            <a:r>
              <a:rPr lang="en-US" dirty="0"/>
              <a:t> GFR </a:t>
            </a:r>
          </a:p>
          <a:p>
            <a:pPr lvl="1"/>
            <a:r>
              <a:rPr lang="en-US" dirty="0"/>
              <a:t>In type 1 DM, 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↑</a:t>
            </a:r>
            <a:r>
              <a:rPr lang="en-US" dirty="0"/>
              <a:t> GFR early in the disease is associated with 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↑ </a:t>
            </a:r>
            <a:r>
              <a:rPr lang="en-US" dirty="0"/>
              <a:t>propensity to develop </a:t>
            </a:r>
            <a:r>
              <a:rPr lang="en-US" dirty="0" err="1"/>
              <a:t>microalbuminuria</a:t>
            </a:r>
            <a:r>
              <a:rPr lang="en-US" dirty="0"/>
              <a:t>.</a:t>
            </a:r>
          </a:p>
          <a:p>
            <a:r>
              <a:rPr lang="en-US" dirty="0"/>
              <a:t>Poor Glycemic control (higher HgA1c levels)</a:t>
            </a:r>
          </a:p>
          <a:p>
            <a:r>
              <a:rPr lang="en-US" dirty="0"/>
              <a:t>Obesity </a:t>
            </a:r>
          </a:p>
          <a:p>
            <a:r>
              <a:rPr lang="en-US" dirty="0"/>
              <a:t>Smoking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23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nephropathy- natural history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Less well understood in type 2 </a:t>
            </a:r>
            <a:r>
              <a:rPr lang="en-US" dirty="0" err="1" smtClean="0"/>
              <a:t>Dm</a:t>
            </a:r>
            <a:r>
              <a:rPr lang="en-US" dirty="0" smtClean="0"/>
              <a:t> than Type 1 </a:t>
            </a:r>
            <a:r>
              <a:rPr lang="en-US" dirty="0" err="1" smtClean="0"/>
              <a:t>Dm</a:t>
            </a:r>
            <a:endParaRPr lang="en-US" dirty="0" smtClean="0"/>
          </a:p>
          <a:p>
            <a:r>
              <a:rPr lang="en-US" dirty="0" smtClean="0"/>
              <a:t>May be due to long undiagnosed hyperglycemia</a:t>
            </a:r>
          </a:p>
          <a:p>
            <a:r>
              <a:rPr lang="en-US" dirty="0" smtClean="0"/>
              <a:t>Other comorbidities in type 2 </a:t>
            </a:r>
            <a:r>
              <a:rPr lang="en-US" dirty="0" err="1" smtClean="0"/>
              <a:t>dm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Possible similar natural history </a:t>
            </a:r>
          </a:p>
        </p:txBody>
      </p:sp>
      <p:pic>
        <p:nvPicPr>
          <p:cNvPr id="7" name="Content Placeholder 3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96" y="1690688"/>
            <a:ext cx="5175818" cy="4590369"/>
          </a:xfrm>
        </p:spPr>
      </p:pic>
    </p:spTree>
    <p:extLst>
      <p:ext uri="{BB962C8B-B14F-4D97-AF65-F5344CB8AC3E}">
        <p14:creationId xmlns:p14="http://schemas.microsoft.com/office/powerpoint/2010/main" val="34975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1360715"/>
            <a:ext cx="10700657" cy="5083628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The chronic complications of DM affect many organ systems and are responsible for the majority of morbidity and mortality associated with the disease</a:t>
            </a:r>
          </a:p>
          <a:p>
            <a:endParaRPr lang="en-US" dirty="0" smtClean="0"/>
          </a:p>
          <a:p>
            <a:r>
              <a:rPr lang="en-US" dirty="0" smtClean="0"/>
              <a:t>The importance of tight glycemic control for protection against microvascular and cardiovascular disease in diabetes has been studied in multiple trials.</a:t>
            </a:r>
          </a:p>
          <a:p>
            <a:endParaRPr lang="en-US" sz="2400" dirty="0"/>
          </a:p>
          <a:p>
            <a:endParaRPr lang="en-US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84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Manifestations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DX=clinical-typical</a:t>
            </a:r>
          </a:p>
          <a:p>
            <a:r>
              <a:rPr lang="en-US" dirty="0" smtClean="0"/>
              <a:t>Persistent </a:t>
            </a:r>
            <a:r>
              <a:rPr lang="en-US" dirty="0" err="1" smtClean="0"/>
              <a:t>protienuria</a:t>
            </a:r>
            <a:r>
              <a:rPr lang="en-US" dirty="0" smtClean="0"/>
              <a:t> without hematuria</a:t>
            </a:r>
          </a:p>
          <a:p>
            <a:r>
              <a:rPr lang="en-US" dirty="0" smtClean="0"/>
              <a:t>Long duration of DM</a:t>
            </a:r>
          </a:p>
          <a:p>
            <a:r>
              <a:rPr lang="en-US" dirty="0" smtClean="0"/>
              <a:t>Retinopathy –most type 1</a:t>
            </a:r>
          </a:p>
          <a:p>
            <a:r>
              <a:rPr lang="en-US" dirty="0" smtClean="0"/>
              <a:t>Progressive decrement of </a:t>
            </a:r>
            <a:r>
              <a:rPr lang="en-US" dirty="0" err="1" smtClean="0"/>
              <a:t>eGFR+HTN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Some exceptions</a:t>
            </a:r>
          </a:p>
          <a:p>
            <a:r>
              <a:rPr lang="en-US" dirty="0" smtClean="0"/>
              <a:t>CKD may be present at diagnosis and without retinopathy</a:t>
            </a:r>
          </a:p>
          <a:p>
            <a:r>
              <a:rPr lang="en-US" dirty="0" smtClean="0"/>
              <a:t>Low GFR without albuminuria –in type 1 DM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21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Management-ADA 2020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Glycemic control </a:t>
            </a:r>
          </a:p>
          <a:p>
            <a:pPr lvl="1"/>
            <a:r>
              <a:rPr lang="en-US" dirty="0" smtClean="0"/>
              <a:t>Target – near </a:t>
            </a:r>
            <a:r>
              <a:rPr lang="en-US" dirty="0" err="1" smtClean="0"/>
              <a:t>normoglycemia</a:t>
            </a:r>
            <a:endParaRPr lang="en-US" dirty="0" smtClean="0"/>
          </a:p>
          <a:p>
            <a:pPr lvl="1"/>
            <a:r>
              <a:rPr lang="en-US" dirty="0" smtClean="0"/>
              <a:t>Outcomes lag 2-10 years</a:t>
            </a:r>
          </a:p>
          <a:p>
            <a:endParaRPr lang="en-US" dirty="0"/>
          </a:p>
          <a:p>
            <a:r>
              <a:rPr lang="en-US" dirty="0" smtClean="0"/>
              <a:t>Selection of medications</a:t>
            </a:r>
          </a:p>
          <a:p>
            <a:pPr lvl="1"/>
            <a:r>
              <a:rPr lang="en-US" dirty="0" smtClean="0"/>
              <a:t>Metformin- CI if </a:t>
            </a:r>
            <a:r>
              <a:rPr lang="en-US" dirty="0" err="1" smtClean="0"/>
              <a:t>eGFR</a:t>
            </a:r>
            <a:r>
              <a:rPr lang="en-US" dirty="0" smtClean="0"/>
              <a:t>&lt;30</a:t>
            </a:r>
          </a:p>
          <a:p>
            <a:pPr lvl="1"/>
            <a:r>
              <a:rPr lang="en-US" dirty="0" smtClean="0"/>
              <a:t>Shouldn’t be started if </a:t>
            </a:r>
            <a:r>
              <a:rPr lang="en-US" dirty="0" err="1" smtClean="0"/>
              <a:t>eGFR</a:t>
            </a:r>
            <a:r>
              <a:rPr lang="en-US" dirty="0" smtClean="0"/>
              <a:t>&lt;45</a:t>
            </a:r>
          </a:p>
          <a:p>
            <a:pPr lvl="1"/>
            <a:r>
              <a:rPr lang="en-US" dirty="0" smtClean="0"/>
              <a:t>D/C metformin for a while for </a:t>
            </a:r>
            <a:r>
              <a:rPr lang="en-US" dirty="0" err="1" smtClean="0"/>
              <a:t>eGFR</a:t>
            </a:r>
            <a:r>
              <a:rPr lang="en-US" dirty="0"/>
              <a:t> </a:t>
            </a:r>
            <a:r>
              <a:rPr lang="en-US" dirty="0" smtClean="0"/>
              <a:t>30-60 having </a:t>
            </a:r>
            <a:r>
              <a:rPr lang="en-US" dirty="0" err="1" smtClean="0"/>
              <a:t>iondine</a:t>
            </a:r>
            <a:r>
              <a:rPr lang="en-US" dirty="0" smtClean="0"/>
              <a:t> containing contrast imaging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72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Management- glycemic control/ADA-2020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SGLT2 inhibitors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have direct renal effects</a:t>
            </a:r>
          </a:p>
          <a:p>
            <a:pPr lvl="1"/>
            <a:r>
              <a:rPr lang="en-US" dirty="0" smtClean="0"/>
              <a:t>Decrease renal oxidative stress by &gt;50%</a:t>
            </a:r>
          </a:p>
          <a:p>
            <a:pPr lvl="1"/>
            <a:endParaRPr lang="en-US" dirty="0"/>
          </a:p>
          <a:p>
            <a:r>
              <a:rPr lang="en-US" dirty="0" smtClean="0"/>
              <a:t>GLP-1 RA also have improves renal outcomes</a:t>
            </a:r>
          </a:p>
          <a:p>
            <a:r>
              <a:rPr lang="en-US" dirty="0" smtClean="0"/>
              <a:t>Both groups have </a:t>
            </a:r>
          </a:p>
          <a:p>
            <a:pPr lvl="1"/>
            <a:r>
              <a:rPr lang="en-US" dirty="0" smtClean="0"/>
              <a:t>Less risk of hypoglycemia</a:t>
            </a:r>
          </a:p>
          <a:p>
            <a:pPr lvl="1"/>
            <a:r>
              <a:rPr lang="en-US" dirty="0" smtClean="0"/>
              <a:t>Less risk of CVD events</a:t>
            </a:r>
          </a:p>
          <a:p>
            <a:pPr lvl="1"/>
            <a:r>
              <a:rPr lang="en-US" dirty="0" smtClean="0"/>
              <a:t>Less risk of CKD progression</a:t>
            </a:r>
          </a:p>
          <a:p>
            <a:r>
              <a:rPr lang="en-US" dirty="0" smtClean="0"/>
              <a:t>Evidences –EMPA-REG,CANVAS,LEADER,SUSTAIN-6- secondary endpoints</a:t>
            </a:r>
          </a:p>
          <a:p>
            <a:r>
              <a:rPr lang="en-US" dirty="0" smtClean="0"/>
              <a:t>CREDENCE-primary endpoint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19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– Nutrition-ADA-2020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Non-dialysis dependent CKD-</a:t>
            </a:r>
          </a:p>
          <a:p>
            <a:pPr lvl="1"/>
            <a:r>
              <a:rPr lang="en-US" dirty="0" smtClean="0"/>
              <a:t>Protien-0.8gm/kg/d</a:t>
            </a:r>
          </a:p>
          <a:p>
            <a:r>
              <a:rPr lang="en-US" dirty="0" smtClean="0"/>
              <a:t>Dialysis dependent patients- higher dietary protein</a:t>
            </a:r>
          </a:p>
          <a:p>
            <a:endParaRPr lang="en-US" dirty="0"/>
          </a:p>
          <a:p>
            <a:r>
              <a:rPr lang="en-US" dirty="0" smtClean="0"/>
              <a:t>Dietary sodium and potassium restriction for </a:t>
            </a:r>
            <a:r>
              <a:rPr lang="en-US" dirty="0" err="1" smtClean="0"/>
              <a:t>pts</a:t>
            </a:r>
            <a:r>
              <a:rPr lang="en-US" dirty="0" smtClean="0"/>
              <a:t> with advanced CKD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95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– BP management- ADA 2020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Target BP-&lt;</a:t>
            </a:r>
            <a:r>
              <a:rPr lang="en-US" b="1" dirty="0" smtClean="0"/>
              <a:t>140/9</a:t>
            </a:r>
          </a:p>
          <a:p>
            <a:pPr lvl="1"/>
            <a:r>
              <a:rPr lang="en-US" dirty="0" smtClean="0"/>
              <a:t>reduced risk of CKD progression and risk of CVD events</a:t>
            </a:r>
            <a:endParaRPr lang="en-US" dirty="0"/>
          </a:p>
          <a:p>
            <a:r>
              <a:rPr lang="en-US" dirty="0" smtClean="0"/>
              <a:t>UACR&gt;=300 mg/</a:t>
            </a:r>
            <a:r>
              <a:rPr lang="en-US" dirty="0" err="1" smtClean="0"/>
              <a:t>gm</a:t>
            </a:r>
            <a:endParaRPr lang="en-US" dirty="0" smtClean="0"/>
          </a:p>
          <a:p>
            <a:pPr lvl="1"/>
            <a:r>
              <a:rPr lang="en-US" dirty="0" smtClean="0"/>
              <a:t>ACEI/ARBs- proven benefits of CKD </a:t>
            </a:r>
            <a:r>
              <a:rPr lang="en-US" dirty="0" err="1" smtClean="0"/>
              <a:t>progression,CVD</a:t>
            </a:r>
            <a:r>
              <a:rPr lang="en-US" dirty="0" smtClean="0"/>
              <a:t> events</a:t>
            </a:r>
          </a:p>
          <a:p>
            <a:r>
              <a:rPr lang="en-US" dirty="0" smtClean="0"/>
              <a:t>UACR 30-299 mg/</a:t>
            </a:r>
            <a:r>
              <a:rPr lang="en-US" dirty="0" err="1" smtClean="0"/>
              <a:t>gm</a:t>
            </a:r>
            <a:r>
              <a:rPr lang="en-US" dirty="0" smtClean="0"/>
              <a:t>- both have benefits on progression of albuminuria and CVD events but no effect on ESRD</a:t>
            </a:r>
          </a:p>
          <a:p>
            <a:r>
              <a:rPr lang="en-US" dirty="0" smtClean="0"/>
              <a:t>Both groups have similar benefits and risks</a:t>
            </a:r>
          </a:p>
        </p:txBody>
      </p:sp>
    </p:spTree>
    <p:extLst>
      <p:ext uri="{BB962C8B-B14F-4D97-AF65-F5344CB8AC3E}">
        <p14:creationId xmlns:p14="http://schemas.microsoft.com/office/powerpoint/2010/main" val="3147495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3. Diabetic neuropathy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Diabetic neuropathy occurs in 50% of individuals with long-standing type 1 and type 2 </a:t>
            </a:r>
            <a:r>
              <a:rPr lang="en-US" sz="2400" dirty="0" smtClean="0"/>
              <a:t>DM</a:t>
            </a:r>
            <a:endParaRPr lang="en-US" sz="2400" dirty="0"/>
          </a:p>
          <a:p>
            <a:r>
              <a:rPr lang="en-US" sz="2400" dirty="0"/>
              <a:t>It may manifest as polyneuropathy, </a:t>
            </a:r>
            <a:r>
              <a:rPr lang="en-US" sz="2400" dirty="0" err="1"/>
              <a:t>mononeuropathy</a:t>
            </a:r>
            <a:r>
              <a:rPr lang="en-US" sz="2400" dirty="0"/>
              <a:t>, and/or autonomic </a:t>
            </a:r>
            <a:r>
              <a:rPr lang="en-US" sz="2400" dirty="0" smtClean="0"/>
              <a:t>neuropathy</a:t>
            </a:r>
            <a:endParaRPr lang="en-US" sz="2400" dirty="0"/>
          </a:p>
          <a:p>
            <a:r>
              <a:rPr lang="en-US" sz="2400" dirty="0"/>
              <a:t>Associated with the duration of diabetes and </a:t>
            </a:r>
            <a:r>
              <a:rPr lang="en-US" sz="2400" dirty="0" err="1"/>
              <a:t>glycemic</a:t>
            </a:r>
            <a:r>
              <a:rPr lang="en-US" sz="2400" dirty="0"/>
              <a:t> control.</a:t>
            </a:r>
          </a:p>
          <a:p>
            <a:r>
              <a:rPr lang="en-US" sz="2400" dirty="0" smtClean="0"/>
              <a:t>Other </a:t>
            </a:r>
            <a:r>
              <a:rPr lang="en-US" sz="2400" dirty="0"/>
              <a:t>risk factors: Smoking, Increased </a:t>
            </a:r>
            <a:r>
              <a:rPr lang="en-US" sz="2400" dirty="0" smtClean="0"/>
              <a:t>BMI</a:t>
            </a:r>
          </a:p>
          <a:p>
            <a:r>
              <a:rPr lang="en-US" sz="2400" dirty="0" smtClean="0"/>
              <a:t>Diagnosis of exclusion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79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Classified depending on the component of the peripheral nervous system that is affected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dirty="0"/>
              <a:t>Distal Symmetric </a:t>
            </a:r>
            <a:r>
              <a:rPr lang="en-US" dirty="0" smtClean="0"/>
              <a:t>polyneuropathy- most common</a:t>
            </a:r>
            <a:endParaRPr lang="en-US" dirty="0"/>
          </a:p>
          <a:p>
            <a:pPr marL="858837" lvl="1" indent="-514350">
              <a:buFont typeface="+mj-lt"/>
              <a:buAutoNum type="arabicPeriod"/>
            </a:pPr>
            <a:r>
              <a:rPr lang="en-US" dirty="0" err="1"/>
              <a:t>Mononeuropathy</a:t>
            </a:r>
            <a:endParaRPr lang="en-US" dirty="0"/>
          </a:p>
          <a:p>
            <a:pPr marL="858837" lvl="1" indent="-514350">
              <a:buFont typeface="+mj-lt"/>
              <a:buAutoNum type="arabicPeriod"/>
            </a:pPr>
            <a:r>
              <a:rPr lang="en-US" dirty="0" err="1"/>
              <a:t>Mononeuritis</a:t>
            </a:r>
            <a:r>
              <a:rPr lang="en-US" dirty="0"/>
              <a:t> </a:t>
            </a:r>
            <a:r>
              <a:rPr lang="en-US" dirty="0" err="1"/>
              <a:t>multiplexa</a:t>
            </a:r>
            <a:endParaRPr lang="en-US" dirty="0"/>
          </a:p>
          <a:p>
            <a:pPr marL="858837" lvl="1" indent="-514350">
              <a:buFont typeface="+mj-lt"/>
              <a:buAutoNum type="arabicPeriod"/>
            </a:pPr>
            <a:r>
              <a:rPr lang="en-US" dirty="0" err="1"/>
              <a:t>Polyradiculopathy</a:t>
            </a:r>
            <a:endParaRPr lang="en-US" dirty="0"/>
          </a:p>
          <a:p>
            <a:pPr marL="858837" lvl="1" indent="-514350">
              <a:buFont typeface="+mj-lt"/>
              <a:buAutoNum type="arabicPeriod"/>
            </a:pPr>
            <a:r>
              <a:rPr lang="en-US" dirty="0"/>
              <a:t>Autonomic Neuropathy</a:t>
            </a:r>
          </a:p>
        </p:txBody>
      </p:sp>
    </p:spTree>
    <p:extLst>
      <p:ext uri="{BB962C8B-B14F-4D97-AF65-F5344CB8AC3E}">
        <p14:creationId xmlns:p14="http://schemas.microsoft.com/office/powerpoint/2010/main" val="36820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Distal Symmetric </a:t>
            </a:r>
            <a:r>
              <a:rPr lang="en-US" b="1" dirty="0" err="1" smtClean="0"/>
              <a:t>Polyneuropathy:DSP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The most common type of diabetic neuropathy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It is often considered synonymous with the term diabetic neuropathy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It is characterized by a progressive loss of distal sensation correlating with loss of sensory axons, followed, in severe cases, by motor weakness and motor axonal loss.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Classic "</a:t>
            </a:r>
            <a:r>
              <a:rPr lang="en-US" b="1" i="1" dirty="0" smtClean="0"/>
              <a:t>stocking-glove</a:t>
            </a:r>
            <a:r>
              <a:rPr lang="en-US" dirty="0" smtClean="0"/>
              <a:t>" sensory loss is typical in this disorder.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9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DSP: Risk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Duration of hyperglycemia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Severity of hyperglycemia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Dyslipidemia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Higher BMI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Hypertension, and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Smoking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DSP: 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In diabetes, a complex array factors of shift the balance between </a:t>
            </a:r>
            <a:r>
              <a:rPr lang="en-US" b="1" dirty="0" smtClean="0"/>
              <a:t>nerve fiber damage </a:t>
            </a:r>
            <a:r>
              <a:rPr lang="en-US" dirty="0" smtClean="0"/>
              <a:t>and nerve fiber repair in favor of the former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Metabolic Factors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Vascular Factors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Nerve ischemia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Hormonal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CXNS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Hyperglycemia related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Result of chronic hyperglycemia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Takes decades(2)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Insulin resistance related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May </a:t>
            </a:r>
            <a:r>
              <a:rPr lang="en-US" dirty="0" err="1" smtClean="0"/>
              <a:t>occure</a:t>
            </a:r>
            <a:r>
              <a:rPr lang="en-US" dirty="0" smtClean="0"/>
              <a:t> before diagnosis of DM(type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3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DSP: 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It most frequently presents with distal sensory loss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But up to 50% of patients do not have symptoms of neuropathy. 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10-18% of patients have evidence of nerve damage at the time their diabetes is diagnosed, suggesting that even early impairment of glucose handling, classified as </a:t>
            </a:r>
            <a:r>
              <a:rPr lang="en-US" sz="2400" dirty="0" err="1"/>
              <a:t>prediabetes</a:t>
            </a:r>
            <a:r>
              <a:rPr lang="en-US" sz="2400" dirty="0"/>
              <a:t>, is associated with neuropathy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44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DSP: 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It could be silent</a:t>
            </a:r>
          </a:p>
          <a:p>
            <a:endParaRPr lang="en-US" altLang="en-US" dirty="0" smtClean="0"/>
          </a:p>
          <a:p>
            <a:pPr>
              <a:lnSpc>
                <a:spcPct val="100000"/>
              </a:lnSpc>
            </a:pPr>
            <a:r>
              <a:rPr lang="en-US" altLang="en-US" dirty="0" smtClean="0"/>
              <a:t>Detected during neurologic exam or revealed by painless trauma or burns or trophic changes that include plantar ulcer’s or neuropathic </a:t>
            </a:r>
            <a:r>
              <a:rPr lang="en-US" altLang="en-US" dirty="0" err="1" smtClean="0"/>
              <a:t>osteoarthropathy</a:t>
            </a:r>
            <a:r>
              <a:rPr lang="en-US" altLang="en-US" dirty="0" smtClean="0"/>
              <a:t> (Charcot’s joints)-’painless foot deformity’</a:t>
            </a:r>
          </a:p>
          <a:p>
            <a:pPr>
              <a:lnSpc>
                <a:spcPct val="100000"/>
              </a:lnSpc>
            </a:pPr>
            <a:endParaRPr lang="en-US" altLang="en-US" dirty="0" smtClean="0"/>
          </a:p>
          <a:p>
            <a:r>
              <a:rPr lang="en-US" altLang="en-US" dirty="0" smtClean="0"/>
              <a:t>Minor motor involvement causing weakness and atrophy.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3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DSP: 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Symptoms range from numbness (“deadness”)  to severe pain.  </a:t>
            </a:r>
          </a:p>
          <a:p>
            <a:pPr lvl="1"/>
            <a:r>
              <a:rPr lang="en-US" altLang="en-US" dirty="0" smtClean="0"/>
              <a:t>Burning feet, pins-and-needles, alteration of temperature sensation, </a:t>
            </a:r>
            <a:r>
              <a:rPr lang="en-US" altLang="en-US" dirty="0" err="1" smtClean="0"/>
              <a:t>parasthesias</a:t>
            </a:r>
            <a:r>
              <a:rPr lang="en-US" altLang="en-US" dirty="0" smtClean="0"/>
              <a:t>, shooting, stabbing or lightning pains are common.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Burning pains can be exacerbated by contact.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Worsen at night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861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DSP: 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With disease progression, sensory loss ascends and, when reaching approximately mid-calf, appears in the hands. </a:t>
            </a:r>
          </a:p>
          <a:p>
            <a:pPr lvl="1"/>
            <a:r>
              <a:rPr lang="en-US" dirty="0" smtClean="0"/>
              <a:t>This gradual evolution causes the typical "stocking-glove" sensory loss.</a:t>
            </a:r>
          </a:p>
          <a:p>
            <a:endParaRPr lang="en-US" sz="2400" dirty="0"/>
          </a:p>
          <a:p>
            <a:r>
              <a:rPr lang="en-US" sz="2400" dirty="0"/>
              <a:t>This pattern reflects preferential damage according to axon length; the longest axons are affected first. </a:t>
            </a:r>
          </a:p>
          <a:p>
            <a:endParaRPr lang="en-US" dirty="0" smtClean="0"/>
          </a:p>
          <a:p>
            <a:r>
              <a:rPr lang="en-US" sz="2400" dirty="0"/>
              <a:t>Motor involvement with frank weakness occurs in the same pattern, but only later and in more severe cases</a:t>
            </a:r>
          </a:p>
        </p:txBody>
      </p:sp>
    </p:spTree>
    <p:extLst>
      <p:ext uri="{BB962C8B-B14F-4D97-AF65-F5344CB8AC3E}">
        <p14:creationId xmlns:p14="http://schemas.microsoft.com/office/powerpoint/2010/main" val="9586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DSP: 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Loss of vibratory sensation (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128Hz tuning fork)</a:t>
            </a:r>
            <a:r>
              <a:rPr lang="en-US" dirty="0" smtClean="0"/>
              <a:t> and altered </a:t>
            </a:r>
            <a:r>
              <a:rPr lang="en-US" dirty="0" err="1" smtClean="0"/>
              <a:t>proprioception</a:t>
            </a:r>
            <a:r>
              <a:rPr lang="en-US" dirty="0" smtClean="0"/>
              <a:t> reflect </a:t>
            </a:r>
            <a:r>
              <a:rPr lang="en-US" b="1" dirty="0" smtClean="0"/>
              <a:t>large-fiber loss</a:t>
            </a:r>
          </a:p>
          <a:p>
            <a:endParaRPr lang="en-US" dirty="0" smtClean="0"/>
          </a:p>
          <a:p>
            <a:r>
              <a:rPr lang="en-US" dirty="0" smtClean="0"/>
              <a:t>Impairment of pain, light touch and temperature is secondary to loss of </a:t>
            </a:r>
            <a:r>
              <a:rPr lang="en-US" b="1" dirty="0" smtClean="0"/>
              <a:t>small fibers</a:t>
            </a:r>
          </a:p>
          <a:p>
            <a:endParaRPr lang="en-US" dirty="0" smtClean="0"/>
          </a:p>
          <a:p>
            <a:r>
              <a:rPr lang="en-US" dirty="0" smtClean="0"/>
              <a:t>Decreased or </a:t>
            </a:r>
            <a:r>
              <a:rPr lang="en-US" b="1" dirty="0" smtClean="0"/>
              <a:t>absent ankle reflexes </a:t>
            </a:r>
            <a:r>
              <a:rPr lang="en-US" dirty="0" smtClean="0"/>
              <a:t>occur early in the disease, while more widespread loss of reflexes and motor weakness are late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3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DSP: 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0612" y="1382712"/>
            <a:ext cx="4040188" cy="3951288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Hyperesthesia, </a:t>
            </a:r>
            <a:r>
              <a:rPr lang="en-US" sz="2400" dirty="0" err="1"/>
              <a:t>paresthesia</a:t>
            </a:r>
            <a:r>
              <a:rPr lang="en-US" sz="2400" dirty="0"/>
              <a:t>, and </a:t>
            </a:r>
            <a:r>
              <a:rPr lang="en-US" sz="2400" dirty="0" err="1"/>
              <a:t>dysesthesia</a:t>
            </a:r>
            <a:r>
              <a:rPr lang="en-US" sz="2400" dirty="0"/>
              <a:t> also may occur.</a:t>
            </a:r>
          </a:p>
          <a:p>
            <a:endParaRPr lang="en-US" sz="2400" dirty="0"/>
          </a:p>
          <a:p>
            <a:r>
              <a:rPr lang="en-US" sz="2400" dirty="0"/>
              <a:t>Symptoms may include a sensation of numbness, tingling, sharpness, or burning that begins in the feet and spreads proximally</a:t>
            </a:r>
          </a:p>
        </p:txBody>
      </p:sp>
      <p:pic>
        <p:nvPicPr>
          <p:cNvPr id="7" name="Picture 4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2364" y="1828800"/>
            <a:ext cx="1189037" cy="3657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886200" y="2362200"/>
            <a:ext cx="304800" cy="2971800"/>
          </a:xfrm>
          <a:prstGeom prst="upArrow">
            <a:avLst>
              <a:gd name="adj1" fmla="val 20833"/>
              <a:gd name="adj2" fmla="val 87073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191000" y="3181351"/>
            <a:ext cx="1524000" cy="1169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1600" dirty="0"/>
              <a:t>Signs and symptoms progress from distal to proximal over time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1186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DSP: Clinical Features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846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DSP: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Foot ulcer</a:t>
            </a:r>
          </a:p>
          <a:p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Muscle and Joint diseases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</a:t>
            </a:r>
            <a:r>
              <a:rPr lang="en-US" dirty="0" smtClean="0"/>
              <a:t>law-toe deformity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Distal motor axonal loss results in atrophy of intrinsic foot muscles and an imbalance between strength in toe extensors and flexors shifts weight to the metatarsal heads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DSP: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Proposed criteria for the diagnosis of DSPN are two or more of the following: </a:t>
            </a:r>
          </a:p>
          <a:p>
            <a:pPr marL="731520" lvl="1" indent="-457200">
              <a:buFont typeface="+mj-lt"/>
              <a:buAutoNum type="alphaLcParenR"/>
              <a:defRPr/>
            </a:pPr>
            <a:r>
              <a:rPr lang="en-US" dirty="0" smtClean="0"/>
              <a:t>Symptoms or signs of neuropathy</a:t>
            </a:r>
          </a:p>
          <a:p>
            <a:pPr marL="731520" lvl="1" indent="-457200">
              <a:buFont typeface="+mj-lt"/>
              <a:buAutoNum type="alphaLcParenR"/>
              <a:defRPr/>
            </a:pPr>
            <a:r>
              <a:rPr lang="en-US" dirty="0" smtClean="0"/>
              <a:t>Abnormal </a:t>
            </a:r>
            <a:r>
              <a:rPr lang="en-US" dirty="0" err="1" smtClean="0"/>
              <a:t>EDx</a:t>
            </a:r>
            <a:r>
              <a:rPr lang="en-US" dirty="0" smtClean="0"/>
              <a:t> studies, </a:t>
            </a:r>
          </a:p>
          <a:p>
            <a:pPr marL="731520" lvl="1" indent="-457200">
              <a:buFont typeface="+mj-lt"/>
              <a:buAutoNum type="alphaLcParenR"/>
              <a:defRPr/>
            </a:pPr>
            <a:r>
              <a:rPr lang="en-US" dirty="0" smtClean="0"/>
              <a:t>Quantitative sensory test abnormalities, </a:t>
            </a:r>
          </a:p>
          <a:p>
            <a:pPr marL="731520" lvl="1" indent="-457200">
              <a:buFont typeface="+mj-lt"/>
              <a:buAutoNum type="alphaLcParenR"/>
              <a:defRPr/>
            </a:pPr>
            <a:r>
              <a:rPr lang="en-US" dirty="0" smtClean="0"/>
              <a:t>Quantitative autonomic test </a:t>
            </a:r>
            <a:r>
              <a:rPr lang="en-US" dirty="0" err="1" smtClean="0"/>
              <a:t>abnormalitities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Although DSPN is a diagnosis of exclusion, complex investigations to exclude other conditions are rarely needed</a:t>
            </a:r>
          </a:p>
        </p:txBody>
      </p:sp>
    </p:spTree>
    <p:extLst>
      <p:ext uri="{BB962C8B-B14F-4D97-AF65-F5344CB8AC3E}">
        <p14:creationId xmlns:p14="http://schemas.microsoft.com/office/powerpoint/2010/main" val="27123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Tahoma" pitchFamily="34" charset="0"/>
              </a:rPr>
              <a:t>DSP: </a:t>
            </a:r>
            <a:r>
              <a:rPr lang="en-US" dirty="0" err="1" smtClean="0">
                <a:cs typeface="Tahoma" pitchFamily="34" charset="0"/>
              </a:rPr>
              <a:t>DDx</a:t>
            </a:r>
            <a:endParaRPr lang="en-US" dirty="0" smtClean="0">
              <a:cs typeface="Tahom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Up to 10-20% have other etiologies: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Metabolic etiologies: B12/ </a:t>
            </a:r>
            <a:r>
              <a:rPr lang="en-US" dirty="0" err="1" smtClean="0"/>
              <a:t>folate</a:t>
            </a:r>
            <a:r>
              <a:rPr lang="en-US" dirty="0" smtClean="0"/>
              <a:t> deficiency, Hypothyroidism, Uremia</a:t>
            </a:r>
          </a:p>
          <a:p>
            <a:pPr lvl="1">
              <a:lnSpc>
                <a:spcPct val="150000"/>
              </a:lnSpc>
            </a:pPr>
            <a:endParaRPr lang="en-US" sz="1000" dirty="0"/>
          </a:p>
          <a:p>
            <a:pPr lvl="1">
              <a:lnSpc>
                <a:spcPct val="150000"/>
              </a:lnSpc>
            </a:pPr>
            <a:r>
              <a:rPr lang="en-US" dirty="0" smtClean="0"/>
              <a:t>Toxic etiologies: ETOH, Heavy metals, Medications</a:t>
            </a:r>
          </a:p>
          <a:p>
            <a:pPr lvl="1">
              <a:lnSpc>
                <a:spcPct val="150000"/>
              </a:lnSpc>
            </a:pPr>
            <a:endParaRPr lang="en-US" sz="1000" dirty="0"/>
          </a:p>
          <a:p>
            <a:pPr lvl="1">
              <a:lnSpc>
                <a:spcPct val="150000"/>
              </a:lnSpc>
            </a:pPr>
            <a:r>
              <a:rPr lang="en-US" dirty="0" smtClean="0"/>
              <a:t>Inflammatory etiologies: </a:t>
            </a:r>
            <a:r>
              <a:rPr lang="en-US" dirty="0" err="1" smtClean="0"/>
              <a:t>Vasculitis</a:t>
            </a:r>
            <a:r>
              <a:rPr lang="en-US" dirty="0" smtClean="0"/>
              <a:t>, </a:t>
            </a:r>
            <a:r>
              <a:rPr lang="en-US" dirty="0" err="1" smtClean="0"/>
              <a:t>Sarcoid</a:t>
            </a:r>
            <a:r>
              <a:rPr lang="en-US" dirty="0" smtClean="0"/>
              <a:t>, SLE, Syphilis, Leprosy</a:t>
            </a:r>
          </a:p>
          <a:p>
            <a:pPr lvl="1">
              <a:lnSpc>
                <a:spcPct val="150000"/>
              </a:lnSpc>
            </a:pPr>
            <a:endParaRPr lang="en-US" sz="1000" dirty="0"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/>
              <a:t>Other: </a:t>
            </a:r>
            <a:r>
              <a:rPr lang="en-US" dirty="0" err="1" smtClean="0"/>
              <a:t>Paraneoplastic</a:t>
            </a:r>
            <a:r>
              <a:rPr lang="en-US" dirty="0" smtClean="0"/>
              <a:t>, Leukemia, Amyloid</a:t>
            </a:r>
          </a:p>
        </p:txBody>
      </p:sp>
    </p:spTree>
    <p:extLst>
      <p:ext uri="{BB962C8B-B14F-4D97-AF65-F5344CB8AC3E}">
        <p14:creationId xmlns:p14="http://schemas.microsoft.com/office/powerpoint/2010/main" val="7188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2876490"/>
            <a:ext cx="2133600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VASCULAR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6600" y="2743200"/>
            <a:ext cx="2133600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NON -VASCULAR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1676400"/>
            <a:ext cx="2971800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CHRONIC COMPLICATIONS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4095690"/>
            <a:ext cx="2133600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Macrovascular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4095690"/>
            <a:ext cx="2133600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Microvascular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5200472"/>
            <a:ext cx="2133600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Retinopathy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Nephropathy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Neuropathy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5200472"/>
            <a:ext cx="990600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PAD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CAD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CVD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39000" y="4001632"/>
            <a:ext cx="2667000" cy="224676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CA" sz="2000" b="1" dirty="0" err="1">
                <a:solidFill>
                  <a:schemeClr val="bg1"/>
                </a:solidFill>
              </a:rPr>
              <a:t>Gastroparesis</a:t>
            </a:r>
            <a:endParaRPr lang="en-CA" sz="2000" b="1" dirty="0">
              <a:solidFill>
                <a:schemeClr val="bg1"/>
              </a:solidFill>
            </a:endParaRPr>
          </a:p>
          <a:p>
            <a:r>
              <a:rPr lang="en-CA" sz="2000" b="1" dirty="0">
                <a:solidFill>
                  <a:schemeClr val="bg1"/>
                </a:solidFill>
              </a:rPr>
              <a:t>Infections </a:t>
            </a:r>
          </a:p>
          <a:p>
            <a:r>
              <a:rPr lang="en-CA" sz="2000" b="1" dirty="0">
                <a:solidFill>
                  <a:schemeClr val="bg1"/>
                </a:solidFill>
              </a:rPr>
              <a:t>Sexual dysfunction</a:t>
            </a:r>
          </a:p>
          <a:p>
            <a:r>
              <a:rPr lang="en-CA" sz="2000" b="1" dirty="0">
                <a:solidFill>
                  <a:schemeClr val="bg1"/>
                </a:solidFill>
              </a:rPr>
              <a:t>Dermatologic         Neurocognitive  </a:t>
            </a:r>
            <a:r>
              <a:rPr lang="en-CA" sz="2000" b="1" dirty="0" err="1">
                <a:solidFill>
                  <a:schemeClr val="bg1"/>
                </a:solidFill>
              </a:rPr>
              <a:t>abn</a:t>
            </a:r>
            <a:r>
              <a:rPr lang="en-CA" sz="2000" b="1" dirty="0">
                <a:solidFill>
                  <a:schemeClr val="bg1"/>
                </a:solidFill>
              </a:rPr>
              <a:t>.</a:t>
            </a:r>
          </a:p>
          <a:p>
            <a:r>
              <a:rPr lang="en-CA" sz="2000" b="1" dirty="0">
                <a:solidFill>
                  <a:schemeClr val="bg1"/>
                </a:solidFill>
              </a:rPr>
              <a:t>Glaucoma, cataract</a:t>
            </a:r>
          </a:p>
          <a:p>
            <a:r>
              <a:rPr lang="en-CA" sz="2000" b="1" dirty="0">
                <a:solidFill>
                  <a:schemeClr val="bg1"/>
                </a:solidFill>
              </a:rPr>
              <a:t>Hearing loss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Left-Right-Up Arrow 12"/>
          <p:cNvSpPr/>
          <p:nvPr/>
        </p:nvSpPr>
        <p:spPr>
          <a:xfrm>
            <a:off x="5638800" y="2362200"/>
            <a:ext cx="1371600" cy="8382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Up Arrow 13"/>
          <p:cNvSpPr/>
          <p:nvPr/>
        </p:nvSpPr>
        <p:spPr>
          <a:xfrm rot="13844304">
            <a:off x="3843571" y="3172675"/>
            <a:ext cx="1159420" cy="1350850"/>
          </a:xfrm>
          <a:prstGeom prst="leftUpArrow">
            <a:avLst>
              <a:gd name="adj1" fmla="val 12808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590800" y="4495800"/>
            <a:ext cx="762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5410200" y="4495800"/>
            <a:ext cx="762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8001000" y="3276600"/>
            <a:ext cx="762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Mononeuropathy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err="1"/>
              <a:t>Mononeuropathy</a:t>
            </a:r>
            <a:r>
              <a:rPr lang="en-US" sz="2400" dirty="0"/>
              <a:t> (dysfunction of isolated cranial or peripheral nerves) presents with pain and motor weakness in the distribution of a single nerve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Two types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Cranial </a:t>
            </a:r>
            <a:r>
              <a:rPr lang="en-US" dirty="0" err="1" smtClean="0"/>
              <a:t>Mononeuropathy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Peripheral </a:t>
            </a:r>
            <a:r>
              <a:rPr lang="en-US" dirty="0" err="1" smtClean="0"/>
              <a:t>Mononeuropathy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501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Mononeuritis Multiplex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</a:t>
            </a:r>
            <a:r>
              <a:rPr lang="en-US" dirty="0" err="1" smtClean="0"/>
              <a:t>mononeuropathies</a:t>
            </a:r>
            <a:r>
              <a:rPr lang="en-US" dirty="0" smtClean="0"/>
              <a:t> in the same patient</a:t>
            </a:r>
          </a:p>
          <a:p>
            <a:endParaRPr lang="en-US" dirty="0" smtClean="0"/>
          </a:p>
          <a:p>
            <a:r>
              <a:rPr lang="en-US" dirty="0" smtClean="0"/>
              <a:t>Also called asymmetric polyneuropathy</a:t>
            </a:r>
          </a:p>
          <a:p>
            <a:endParaRPr lang="en-US" dirty="0" smtClean="0"/>
          </a:p>
          <a:p>
            <a:r>
              <a:rPr lang="en-US" dirty="0" smtClean="0"/>
              <a:t>The other major disorder that can produce this syndrome is </a:t>
            </a:r>
            <a:r>
              <a:rPr lang="en-US" dirty="0" err="1" smtClean="0"/>
              <a:t>vasculitis</a:t>
            </a:r>
            <a:r>
              <a:rPr lang="en-US" dirty="0" smtClean="0"/>
              <a:t>, which should also be considered in affected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6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Polyradiculopathy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Diabetes frequently injures the nerve roots at one or more thoracic or high lumbar levels with subsequent axonal degeneration and frequent </a:t>
            </a:r>
            <a:r>
              <a:rPr lang="en-US" dirty="0" err="1" smtClean="0"/>
              <a:t>contralateral</a:t>
            </a:r>
            <a:r>
              <a:rPr lang="en-US" dirty="0" smtClean="0"/>
              <a:t>, </a:t>
            </a:r>
            <a:r>
              <a:rPr lang="en-US" dirty="0" err="1" smtClean="0"/>
              <a:t>cephalad</a:t>
            </a:r>
            <a:r>
              <a:rPr lang="en-US" dirty="0" smtClean="0"/>
              <a:t>, or caudal extension.</a:t>
            </a:r>
          </a:p>
          <a:p>
            <a:endParaRPr lang="en-US" dirty="0" smtClean="0"/>
          </a:p>
          <a:p>
            <a:r>
              <a:rPr lang="en-US" dirty="0" smtClean="0"/>
              <a:t>Affected patients are typically older, have coexisting peripheral </a:t>
            </a:r>
            <a:r>
              <a:rPr lang="en-US" dirty="0" err="1" smtClean="0"/>
              <a:t>polyneuropathy</a:t>
            </a:r>
            <a:r>
              <a:rPr lang="en-US" dirty="0" smtClean="0"/>
              <a:t>, and have weakness and atrophy in the distribution of one or more contiguous nerve roots with frequent territorial expansion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3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Polyradiculopathy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Diabetic </a:t>
            </a:r>
            <a:r>
              <a:rPr lang="en-US" dirty="0" err="1" smtClean="0"/>
              <a:t>polyradiculopathy</a:t>
            </a:r>
            <a:r>
              <a:rPr lang="en-US" dirty="0" smtClean="0"/>
              <a:t> can be classified as</a:t>
            </a:r>
          </a:p>
          <a:p>
            <a:pPr lvl="1"/>
            <a:r>
              <a:rPr lang="en-US" dirty="0" smtClean="0"/>
              <a:t>Diabetic </a:t>
            </a:r>
            <a:r>
              <a:rPr lang="en-US" dirty="0" err="1" smtClean="0"/>
              <a:t>amyotrophy</a:t>
            </a:r>
            <a:r>
              <a:rPr lang="en-US" dirty="0" smtClean="0"/>
              <a:t> (lumbar </a:t>
            </a:r>
            <a:r>
              <a:rPr lang="en-US" dirty="0" err="1" smtClean="0"/>
              <a:t>polyradiculopathy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Thoracic </a:t>
            </a:r>
            <a:r>
              <a:rPr lang="en-US" dirty="0" err="1" smtClean="0"/>
              <a:t>polyradiculopathy</a:t>
            </a:r>
            <a:endParaRPr lang="en-US" dirty="0" smtClean="0"/>
          </a:p>
          <a:p>
            <a:pPr lvl="1"/>
            <a:r>
              <a:rPr lang="en-US" dirty="0" smtClean="0"/>
              <a:t>Others</a:t>
            </a:r>
          </a:p>
          <a:p>
            <a:endParaRPr lang="en-US" dirty="0" smtClean="0"/>
          </a:p>
          <a:p>
            <a:r>
              <a:rPr lang="en-US" dirty="0" smtClean="0"/>
              <a:t>Fortunately, diabetic </a:t>
            </a:r>
            <a:r>
              <a:rPr lang="en-US" dirty="0" err="1" smtClean="0"/>
              <a:t>polyradiculopathies</a:t>
            </a:r>
            <a:r>
              <a:rPr lang="en-US" dirty="0" smtClean="0"/>
              <a:t> are usually self-limited and resolve over 6–12 months.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Glycemic</a:t>
            </a:r>
            <a:r>
              <a:rPr lang="en-US" dirty="0" smtClean="0"/>
              <a:t> Control</a:t>
            </a:r>
          </a:p>
          <a:p>
            <a:endParaRPr lang="en-US" dirty="0" smtClean="0"/>
          </a:p>
          <a:p>
            <a:r>
              <a:rPr lang="en-US" dirty="0" smtClean="0"/>
              <a:t>Treating </a:t>
            </a:r>
            <a:r>
              <a:rPr lang="en-US" dirty="0" err="1" smtClean="0"/>
              <a:t>dyslipidemia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Treating </a:t>
            </a:r>
            <a:r>
              <a:rPr lang="en-US" dirty="0"/>
              <a:t>h</a:t>
            </a:r>
            <a:r>
              <a:rPr lang="en-US" dirty="0" smtClean="0"/>
              <a:t>ypertension and other cardiovascular risk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 (ADA 2020)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" y="1417320"/>
            <a:ext cx="5977890" cy="5166359"/>
          </a:xfrm>
        </p:spPr>
      </p:pic>
    </p:spTree>
    <p:extLst>
      <p:ext uri="{BB962C8B-B14F-4D97-AF65-F5344CB8AC3E}">
        <p14:creationId xmlns:p14="http://schemas.microsoft.com/office/powerpoint/2010/main" val="32199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DSP: Screening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Vibration sensation (128Hz tuning fork)- large fiber</a:t>
            </a:r>
          </a:p>
          <a:p>
            <a:endParaRPr lang="en-US" dirty="0" smtClean="0"/>
          </a:p>
          <a:p>
            <a:r>
              <a:rPr lang="en-US" dirty="0" smtClean="0"/>
              <a:t>Protective sensation (10gm monofilament)</a:t>
            </a:r>
          </a:p>
          <a:p>
            <a:endParaRPr lang="en-US" dirty="0" smtClean="0"/>
          </a:p>
          <a:p>
            <a:r>
              <a:rPr lang="en-US" dirty="0" smtClean="0"/>
              <a:t>Superficial pain (pinprick) or temperature sensation- small fiber</a:t>
            </a:r>
          </a:p>
        </p:txBody>
      </p:sp>
    </p:spTree>
    <p:extLst>
      <p:ext uri="{BB962C8B-B14F-4D97-AF65-F5344CB8AC3E}">
        <p14:creationId xmlns:p14="http://schemas.microsoft.com/office/powerpoint/2010/main" val="40090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4976" y="1676400"/>
            <a:ext cx="3781425" cy="5059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9116" y="876300"/>
            <a:ext cx="4498884" cy="598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549275"/>
            <a:ext cx="18859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4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Improved glycemic control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Treatment of hypertension and hyperlipidemia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Avoidance of neurotoxins (alcohol) and smoking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Supplementation with vitamins for possible deficiencies (B12, </a:t>
            </a:r>
            <a:r>
              <a:rPr lang="en-US" dirty="0" err="1" smtClean="0"/>
              <a:t>folate</a:t>
            </a:r>
            <a:r>
              <a:rPr lang="en-US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Symptomatic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1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579806"/>
            <a:ext cx="4457700" cy="4695264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40" y="1371600"/>
            <a:ext cx="4917959" cy="328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CXNs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mechanism(s) by which hyperglycemia leads to such diverse cellular and organ dysfunction is unknown</a:t>
            </a:r>
          </a:p>
          <a:p>
            <a:endParaRPr lang="en-US" dirty="0" smtClean="0"/>
          </a:p>
          <a:p>
            <a:r>
              <a:rPr lang="en-US" dirty="0" smtClean="0"/>
              <a:t>Four prominent theories</a:t>
            </a:r>
          </a:p>
          <a:p>
            <a:pPr lvl="1"/>
            <a:r>
              <a:rPr lang="en-US" dirty="0" smtClean="0"/>
              <a:t>Formation of AGEs</a:t>
            </a:r>
          </a:p>
          <a:p>
            <a:pPr lvl="1"/>
            <a:r>
              <a:rPr lang="en-US" dirty="0" err="1" smtClean="0"/>
              <a:t>Sorbitol</a:t>
            </a:r>
            <a:r>
              <a:rPr lang="en-US" dirty="0" smtClean="0"/>
              <a:t> pathway</a:t>
            </a:r>
          </a:p>
          <a:p>
            <a:pPr lvl="1"/>
            <a:r>
              <a:rPr lang="en-US" dirty="0" smtClean="0"/>
              <a:t>Formation of </a:t>
            </a:r>
            <a:r>
              <a:rPr lang="en-US" dirty="0" err="1" smtClean="0"/>
              <a:t>diacylglycerol</a:t>
            </a:r>
            <a:endParaRPr lang="en-US" dirty="0" smtClean="0"/>
          </a:p>
          <a:p>
            <a:pPr lvl="1"/>
            <a:r>
              <a:rPr lang="en-US" dirty="0" err="1" smtClean="0"/>
              <a:t>Hexosamine</a:t>
            </a:r>
            <a:r>
              <a:rPr lang="en-US" dirty="0" smtClean="0"/>
              <a:t> pathway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Autonomic Neuropathy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Diabetic autonomic neuropathy (DAN) is classified as subclinical or clinical depending upon the presence or absence of symptoms.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Multiple organs can be involved and DAN can be classified in to four:-</a:t>
            </a:r>
          </a:p>
          <a:p>
            <a:pPr marL="731520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US" dirty="0" smtClean="0"/>
              <a:t>Peripheral DAN</a:t>
            </a:r>
          </a:p>
          <a:p>
            <a:pPr marL="731520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US" dirty="0" smtClean="0"/>
              <a:t>Cardiovascular DAN</a:t>
            </a:r>
          </a:p>
          <a:p>
            <a:pPr marL="731520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US" dirty="0" smtClean="0"/>
              <a:t>Gastrointestinal DAN</a:t>
            </a:r>
          </a:p>
          <a:p>
            <a:pPr marL="731520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US" dirty="0" smtClean="0"/>
              <a:t>Genitourinary DAN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3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of autonomic neuropathy 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" y="1577340"/>
            <a:ext cx="10702289" cy="5177789"/>
          </a:xfrm>
        </p:spPr>
      </p:pic>
    </p:spTree>
    <p:extLst>
      <p:ext uri="{BB962C8B-B14F-4D97-AF65-F5344CB8AC3E}">
        <p14:creationId xmlns:p14="http://schemas.microsoft.com/office/powerpoint/2010/main" val="5901545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DAN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</a:t>
            </a:r>
          </a:p>
          <a:p>
            <a:pPr lvl="1"/>
            <a:r>
              <a:rPr lang="en-US" dirty="0" smtClean="0"/>
              <a:t>Fluid, mineralocorticoid, </a:t>
            </a:r>
            <a:r>
              <a:rPr lang="en-US" dirty="0" err="1" smtClean="0"/>
              <a:t>desmopressin</a:t>
            </a:r>
            <a:r>
              <a:rPr lang="en-US" dirty="0" smtClean="0"/>
              <a:t>, BB</a:t>
            </a:r>
          </a:p>
          <a:p>
            <a:r>
              <a:rPr lang="en-US" dirty="0" smtClean="0"/>
              <a:t>GAN</a:t>
            </a:r>
          </a:p>
          <a:p>
            <a:pPr lvl="1"/>
            <a:r>
              <a:rPr lang="en-US" dirty="0" smtClean="0"/>
              <a:t>Small frequent meals, </a:t>
            </a:r>
            <a:r>
              <a:rPr lang="en-US" dirty="0" err="1" smtClean="0"/>
              <a:t>plasil</a:t>
            </a:r>
            <a:r>
              <a:rPr lang="en-US" dirty="0" smtClean="0"/>
              <a:t>, erythromycin</a:t>
            </a:r>
          </a:p>
          <a:p>
            <a:pPr lvl="1"/>
            <a:r>
              <a:rPr lang="en-US" dirty="0" err="1" smtClean="0"/>
              <a:t>Loperamide</a:t>
            </a:r>
            <a:r>
              <a:rPr lang="en-US" dirty="0" smtClean="0"/>
              <a:t>, </a:t>
            </a:r>
            <a:r>
              <a:rPr lang="en-US" dirty="0" err="1" smtClean="0"/>
              <a:t>octreotide</a:t>
            </a:r>
            <a:endParaRPr lang="en-US" dirty="0" smtClean="0"/>
          </a:p>
          <a:p>
            <a:pPr lvl="1"/>
            <a:r>
              <a:rPr lang="en-US" dirty="0" err="1" smtClean="0"/>
              <a:t>Abx</a:t>
            </a:r>
            <a:r>
              <a:rPr lang="en-US" dirty="0" smtClean="0"/>
              <a:t> for BO</a:t>
            </a:r>
          </a:p>
          <a:p>
            <a:r>
              <a:rPr lang="en-US" dirty="0" smtClean="0"/>
              <a:t>GUAN</a:t>
            </a:r>
          </a:p>
          <a:p>
            <a:pPr lvl="1"/>
            <a:r>
              <a:rPr lang="en-US" dirty="0" smtClean="0"/>
              <a:t>Vaginal lubricants, </a:t>
            </a:r>
            <a:r>
              <a:rPr lang="en-US" dirty="0" err="1" smtClean="0"/>
              <a:t>oestrogen</a:t>
            </a:r>
            <a:r>
              <a:rPr lang="en-US" dirty="0" smtClean="0"/>
              <a:t>, self catheterization</a:t>
            </a:r>
          </a:p>
          <a:p>
            <a:pPr lvl="1"/>
            <a:r>
              <a:rPr lang="en-US" dirty="0" smtClean="0"/>
              <a:t>Sildenafil</a:t>
            </a:r>
          </a:p>
          <a:p>
            <a:r>
              <a:rPr lang="en-US" dirty="0" smtClean="0"/>
              <a:t>PDAN</a:t>
            </a:r>
          </a:p>
          <a:p>
            <a:pPr lvl="1"/>
            <a:r>
              <a:rPr lang="en-US" dirty="0" smtClean="0"/>
              <a:t>Stop precipitants, foot elevation, supportive stocking, diuretics, </a:t>
            </a:r>
            <a:r>
              <a:rPr lang="en-US" dirty="0" err="1" smtClean="0"/>
              <a:t>sympathomimetics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5681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Williams textbook of endocrinology 13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endParaRPr lang="en-US" dirty="0" smtClean="0"/>
          </a:p>
          <a:p>
            <a:r>
              <a:rPr lang="en-US" dirty="0" err="1" smtClean="0"/>
              <a:t>Uptodate</a:t>
            </a:r>
            <a:r>
              <a:rPr lang="en-US" dirty="0" smtClean="0"/>
              <a:t> 2018</a:t>
            </a:r>
          </a:p>
          <a:p>
            <a:r>
              <a:rPr lang="en-US" dirty="0" smtClean="0"/>
              <a:t>ADA 2020 guideline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869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240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/>
              <a:t>Microvascular</a:t>
            </a:r>
            <a:r>
              <a:rPr lang="en-US" sz="5400" b="1" dirty="0" smtClean="0"/>
              <a:t> complications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Shared pathophysiologic features</a:t>
            </a:r>
            <a:endParaRPr lang="en-US" sz="3200" b="1" dirty="0"/>
          </a:p>
          <a:p>
            <a:r>
              <a:rPr lang="en-US" dirty="0" smtClean="0"/>
              <a:t>Intracellular hyperglycemia- endothelial cells are most affected cells</a:t>
            </a:r>
          </a:p>
          <a:p>
            <a:r>
              <a:rPr lang="en-US" dirty="0" smtClean="0"/>
              <a:t>Abnormal cell function</a:t>
            </a:r>
          </a:p>
          <a:p>
            <a:r>
              <a:rPr lang="en-US" dirty="0" smtClean="0"/>
              <a:t>Increase in vessel wall protein accumulation</a:t>
            </a:r>
          </a:p>
          <a:p>
            <a:r>
              <a:rPr lang="en-US" dirty="0" err="1" smtClean="0"/>
              <a:t>Microvascular</a:t>
            </a:r>
            <a:r>
              <a:rPr lang="en-US" dirty="0" smtClean="0"/>
              <a:t> cell loss</a:t>
            </a:r>
          </a:p>
          <a:p>
            <a:r>
              <a:rPr lang="en-US" dirty="0" smtClean="0"/>
              <a:t>Post hyperglycemic memory</a:t>
            </a:r>
          </a:p>
          <a:p>
            <a:r>
              <a:rPr lang="en-US" dirty="0" smtClean="0"/>
              <a:t>Genetic susceptibility</a:t>
            </a:r>
          </a:p>
          <a:p>
            <a:r>
              <a:rPr lang="en-US" dirty="0" smtClean="0"/>
              <a:t>Micro-RNAs</a:t>
            </a:r>
          </a:p>
          <a:p>
            <a:r>
              <a:rPr lang="en-US" dirty="0" smtClean="0"/>
              <a:t>Progenitor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Hyperglycemia VS </a:t>
            </a:r>
            <a:r>
              <a:rPr lang="en-US" dirty="0" err="1" smtClean="0"/>
              <a:t>complications:DCCT</a:t>
            </a:r>
            <a:r>
              <a:rPr lang="en-US" dirty="0" smtClean="0"/>
              <a:t>/EDIC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371600"/>
            <a:ext cx="10341429" cy="5301343"/>
          </a:xfrm>
        </p:spPr>
      </p:pic>
    </p:spTree>
    <p:extLst>
      <p:ext uri="{BB962C8B-B14F-4D97-AF65-F5344CB8AC3E}">
        <p14:creationId xmlns:p14="http://schemas.microsoft.com/office/powerpoint/2010/main" val="28186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1.Ocular complications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Diabetics are 25x more likely to become legally blind than individuals without DM</a:t>
            </a:r>
          </a:p>
          <a:p>
            <a:r>
              <a:rPr lang="en-US" dirty="0" smtClean="0"/>
              <a:t>Type 1 DM </a:t>
            </a:r>
            <a:r>
              <a:rPr lang="en-US" dirty="0" err="1" smtClean="0"/>
              <a:t>pts</a:t>
            </a:r>
            <a:r>
              <a:rPr lang="en-US" dirty="0" smtClean="0"/>
              <a:t> have higher risk of ocular complications</a:t>
            </a:r>
          </a:p>
          <a:p>
            <a:r>
              <a:rPr lang="en-US" dirty="0" smtClean="0"/>
              <a:t>25% of diabetic patients will have retinopathy after 5 years</a:t>
            </a:r>
          </a:p>
          <a:p>
            <a:pPr lvl="1"/>
            <a:r>
              <a:rPr lang="en-US" dirty="0" smtClean="0"/>
              <a:t>60% of them at 10 years and</a:t>
            </a:r>
          </a:p>
          <a:p>
            <a:pPr lvl="1"/>
            <a:r>
              <a:rPr lang="en-US" dirty="0" smtClean="0"/>
              <a:t>80% of them at 15 years</a:t>
            </a:r>
          </a:p>
          <a:p>
            <a:r>
              <a:rPr lang="en-US" dirty="0" smtClean="0"/>
              <a:t>67% of type 1 DM patients for &gt;35 years will have PDR</a:t>
            </a:r>
          </a:p>
          <a:p>
            <a:r>
              <a:rPr lang="en-US" dirty="0" smtClean="0"/>
              <a:t>Severe vision loss is primarily the result of </a:t>
            </a:r>
          </a:p>
          <a:p>
            <a:pPr lvl="1"/>
            <a:r>
              <a:rPr lang="en-US" dirty="0" smtClean="0"/>
              <a:t>Progressive diabetic retinopathy</a:t>
            </a:r>
          </a:p>
          <a:p>
            <a:pPr lvl="1"/>
            <a:r>
              <a:rPr lang="en-US" dirty="0" smtClean="0"/>
              <a:t>Clinically significant macular edema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4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</TotalTime>
  <Words>2138</Words>
  <Application>Microsoft Office PowerPoint</Application>
  <PresentationFormat>Custom</PresentationFormat>
  <Paragraphs>396</Paragraphs>
  <Slides>64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Chronic complications of DM(Microvascular)</vt:lpstr>
      <vt:lpstr>Outlines</vt:lpstr>
      <vt:lpstr>Introduction</vt:lpstr>
      <vt:lpstr>Classification of CXNS</vt:lpstr>
      <vt:lpstr>Classification </vt:lpstr>
      <vt:lpstr>Mechanism of CXNs</vt:lpstr>
      <vt:lpstr>Microvascular complications</vt:lpstr>
      <vt:lpstr>Hyperglycemia VS complications:DCCT/EDIC</vt:lpstr>
      <vt:lpstr>1.Ocular complications</vt:lpstr>
      <vt:lpstr> Ocular complications -manifestations</vt:lpstr>
      <vt:lpstr>Diabetic Retinopathy—Pathogenesis(1)</vt:lpstr>
      <vt:lpstr>Diabetic Retinopathy-Pathogenesis(2)</vt:lpstr>
      <vt:lpstr>Diabetic Retinopathy-Pathogenesis(3)</vt:lpstr>
      <vt:lpstr>Diabetic retinopathy -classification</vt:lpstr>
      <vt:lpstr>Diabetic Macular edema</vt:lpstr>
      <vt:lpstr>Classification…..</vt:lpstr>
      <vt:lpstr>Risk factors</vt:lpstr>
      <vt:lpstr>Screening</vt:lpstr>
      <vt:lpstr>Management of DR and DME </vt:lpstr>
      <vt:lpstr>Treatment recommendations-ADA 2020</vt:lpstr>
      <vt:lpstr>Management algorithm </vt:lpstr>
      <vt:lpstr>Follow up</vt:lpstr>
      <vt:lpstr>PowerPoint Presentation</vt:lpstr>
      <vt:lpstr>2. Diabetic Kidney disease </vt:lpstr>
      <vt:lpstr>pathogenesis</vt:lpstr>
      <vt:lpstr>pathogenesis</vt:lpstr>
      <vt:lpstr>Diabetic nephropathy- pathology</vt:lpstr>
      <vt:lpstr>Risk factors </vt:lpstr>
      <vt:lpstr>Diabetic nephropathy- natural history </vt:lpstr>
      <vt:lpstr>Manifestations </vt:lpstr>
      <vt:lpstr>Management-ADA 2020 </vt:lpstr>
      <vt:lpstr>Management- glycemic control/ADA-2020</vt:lpstr>
      <vt:lpstr>Management – Nutrition-ADA-2020</vt:lpstr>
      <vt:lpstr>Management – BP management- ADA 2020 </vt:lpstr>
      <vt:lpstr>3. Diabetic neuropathy </vt:lpstr>
      <vt:lpstr>Classification</vt:lpstr>
      <vt:lpstr>Distal Symmetric Polyneuropathy:DSP</vt:lpstr>
      <vt:lpstr>DSP: Risk Factors</vt:lpstr>
      <vt:lpstr>DSP: Pathogenesis</vt:lpstr>
      <vt:lpstr>DSP: Clinical Features</vt:lpstr>
      <vt:lpstr>DSP: Clinical Features</vt:lpstr>
      <vt:lpstr>DSP: Clinical Features</vt:lpstr>
      <vt:lpstr>DSP: Clinical Features</vt:lpstr>
      <vt:lpstr>DSP: Clinical Features</vt:lpstr>
      <vt:lpstr>DSP: Clinical Features</vt:lpstr>
      <vt:lpstr>DSP: Clinical Features</vt:lpstr>
      <vt:lpstr>DSP: Complications</vt:lpstr>
      <vt:lpstr>DSP: Diagnosis</vt:lpstr>
      <vt:lpstr>DSP: DDx</vt:lpstr>
      <vt:lpstr>Mononeuropathy</vt:lpstr>
      <vt:lpstr>Mononeuritis Multiplex</vt:lpstr>
      <vt:lpstr>Polyradiculopathy</vt:lpstr>
      <vt:lpstr>Polyradiculopathy</vt:lpstr>
      <vt:lpstr>Prevention</vt:lpstr>
      <vt:lpstr>Screening (ADA 2020)</vt:lpstr>
      <vt:lpstr>DSP: Screening test</vt:lpstr>
      <vt:lpstr>PowerPoint Presentation</vt:lpstr>
      <vt:lpstr>Treatment</vt:lpstr>
      <vt:lpstr>Treatment</vt:lpstr>
      <vt:lpstr>Autonomic Neuropathy</vt:lpstr>
      <vt:lpstr>Tests of autonomic neuropathy </vt:lpstr>
      <vt:lpstr>Treatment of DAN</vt:lpstr>
      <vt:lpstr>References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complications of DM</dc:title>
  <dc:creator>hp</dc:creator>
  <cp:lastModifiedBy>Abiot</cp:lastModifiedBy>
  <cp:revision>47</cp:revision>
  <dcterms:created xsi:type="dcterms:W3CDTF">2020-02-01T09:06:27Z</dcterms:created>
  <dcterms:modified xsi:type="dcterms:W3CDTF">2021-11-23T08:41:03Z</dcterms:modified>
</cp:coreProperties>
</file>