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30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6" r:id="rId64"/>
    <p:sldId id="343" r:id="rId65"/>
    <p:sldId id="321" r:id="rId66"/>
    <p:sldId id="322" r:id="rId67"/>
    <p:sldId id="323" r:id="rId68"/>
    <p:sldId id="324" r:id="rId69"/>
    <p:sldId id="325"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29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6C0E2-B616-4927-90A4-48B7DFE4CF92}" type="datetimeFigureOut">
              <a:rPr lang="en-US" smtClean="0"/>
              <a:pPr/>
              <a:t>11/06/2019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5AF22-4002-4854-B160-7C6F5411D8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stent</a:t>
            </a:r>
            <a:r>
              <a:rPr lang="en-US" sz="1200" b="0" i="0" kern="1200" dirty="0" smtClean="0">
                <a:solidFill>
                  <a:schemeClr val="tx1"/>
                </a:solidFill>
                <a:latin typeface="+mn-lt"/>
                <a:ea typeface="+mn-ea"/>
                <a:cs typeface="+mn-cs"/>
              </a:rPr>
              <a:t> is a tiny tube that your doctor can insert into a blocked passageway to keep it open. The </a:t>
            </a:r>
            <a:r>
              <a:rPr lang="en-US" sz="1200" b="1" i="0" kern="1200" dirty="0" smtClean="0">
                <a:solidFill>
                  <a:schemeClr val="tx1"/>
                </a:solidFill>
                <a:latin typeface="+mn-lt"/>
                <a:ea typeface="+mn-ea"/>
                <a:cs typeface="+mn-cs"/>
              </a:rPr>
              <a:t>stent</a:t>
            </a:r>
            <a:r>
              <a:rPr lang="en-US" sz="1200" b="0" i="0" kern="1200" dirty="0" smtClean="0">
                <a:solidFill>
                  <a:schemeClr val="tx1"/>
                </a:solidFill>
                <a:latin typeface="+mn-lt"/>
                <a:ea typeface="+mn-ea"/>
                <a:cs typeface="+mn-cs"/>
              </a:rPr>
              <a:t> restores the flow of blood or other fluids, depending on where it's placed. </a:t>
            </a:r>
            <a:r>
              <a:rPr lang="en-US" sz="1200" b="1" i="0" kern="1200" dirty="0" smtClean="0">
                <a:solidFill>
                  <a:schemeClr val="tx1"/>
                </a:solidFill>
                <a:latin typeface="+mn-lt"/>
                <a:ea typeface="+mn-ea"/>
                <a:cs typeface="+mn-cs"/>
              </a:rPr>
              <a:t>Stents</a:t>
            </a:r>
            <a:r>
              <a:rPr lang="en-US" sz="1200" b="0" i="0" kern="1200" dirty="0" smtClean="0">
                <a:solidFill>
                  <a:schemeClr val="tx1"/>
                </a:solidFill>
                <a:latin typeface="+mn-lt"/>
                <a:ea typeface="+mn-ea"/>
                <a:cs typeface="+mn-cs"/>
              </a:rPr>
              <a:t> are made of either metal or plastic. </a:t>
            </a:r>
            <a:r>
              <a:rPr lang="en-US" sz="1200" b="1" i="0" kern="1200" dirty="0" smtClean="0">
                <a:solidFill>
                  <a:schemeClr val="tx1"/>
                </a:solidFill>
                <a:latin typeface="+mn-lt"/>
                <a:ea typeface="+mn-ea"/>
                <a:cs typeface="+mn-cs"/>
              </a:rPr>
              <a:t>Stent</a:t>
            </a:r>
            <a:r>
              <a:rPr lang="en-US" sz="1200" b="0" i="0" kern="1200" dirty="0" smtClean="0">
                <a:solidFill>
                  <a:schemeClr val="tx1"/>
                </a:solidFill>
                <a:latin typeface="+mn-lt"/>
                <a:ea typeface="+mn-ea"/>
                <a:cs typeface="+mn-cs"/>
              </a:rPr>
              <a:t> grafts are larger </a:t>
            </a:r>
            <a:r>
              <a:rPr lang="en-US" sz="1200" b="1" i="0" kern="1200" dirty="0" smtClean="0">
                <a:solidFill>
                  <a:schemeClr val="tx1"/>
                </a:solidFill>
                <a:latin typeface="+mn-lt"/>
                <a:ea typeface="+mn-ea"/>
                <a:cs typeface="+mn-cs"/>
              </a:rPr>
              <a:t>stents</a:t>
            </a:r>
            <a:r>
              <a:rPr lang="en-US" sz="1200" b="0" i="0" kern="1200" dirty="0" smtClean="0">
                <a:solidFill>
                  <a:schemeClr val="tx1"/>
                </a:solidFill>
                <a:latin typeface="+mn-lt"/>
                <a:ea typeface="+mn-ea"/>
                <a:cs typeface="+mn-cs"/>
              </a:rPr>
              <a:t> used for larger arteries.</a:t>
            </a:r>
            <a:endParaRPr lang="en-US" dirty="0"/>
          </a:p>
        </p:txBody>
      </p:sp>
      <p:sp>
        <p:nvSpPr>
          <p:cNvPr id="4" name="Slide Number Placeholder 3"/>
          <p:cNvSpPr>
            <a:spLocks noGrp="1"/>
          </p:cNvSpPr>
          <p:nvPr>
            <p:ph type="sldNum" sz="quarter" idx="10"/>
          </p:nvPr>
        </p:nvSpPr>
        <p:spPr/>
        <p:txBody>
          <a:bodyPr/>
          <a:lstStyle/>
          <a:p>
            <a:fld id="{E9B5AF22-4002-4854-B160-7C6F5411D8F3}"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Diagnostic and Therapeutic Procedures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70C0"/>
                </a:solidFill>
              </a:rPr>
              <a:t>Samuel </a:t>
            </a:r>
            <a:r>
              <a:rPr lang="en-US" b="1" dirty="0" err="1" smtClean="0">
                <a:solidFill>
                  <a:srgbClr val="0070C0"/>
                </a:solidFill>
              </a:rPr>
              <a:t>Ngigi</a:t>
            </a:r>
            <a:r>
              <a:rPr lang="en-US" b="1" dirty="0" smtClean="0">
                <a:solidFill>
                  <a:srgbClr val="0070C0"/>
                </a:solidFill>
              </a:rPr>
              <a:t> K.</a:t>
            </a:r>
          </a:p>
          <a:p>
            <a:r>
              <a:rPr lang="en-US" b="1" dirty="0" smtClean="0">
                <a:solidFill>
                  <a:srgbClr val="0070C0"/>
                </a:solidFill>
              </a:rPr>
              <a:t>KMTC</a:t>
            </a:r>
            <a:endParaRPr lang="en-US"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Laryngoscopy</a:t>
            </a:r>
            <a:r>
              <a:rPr lang="en-US" b="1" dirty="0" smtClean="0"/>
              <a:t> </a:t>
            </a:r>
            <a:r>
              <a:rPr lang="en-US" b="1" dirty="0" err="1" smtClean="0"/>
              <a:t>Cnt’d</a:t>
            </a:r>
            <a:r>
              <a:rPr lang="en-US" b="1" dirty="0" smtClean="0"/>
              <a:t>…</a:t>
            </a:r>
            <a:endParaRPr lang="en-US" dirty="0"/>
          </a:p>
        </p:txBody>
      </p:sp>
      <p:pic>
        <p:nvPicPr>
          <p:cNvPr id="2050" name="Picture 2" descr="C:\Users\Cyrus\Desktop\KMTC\Clinical Medicine\March 2019 Class CM\1st Year 2nd Semester\Clinical Methods II\inserting-laryngoscope.png"/>
          <p:cNvPicPr>
            <a:picLocks noGrp="1" noChangeAspect="1" noChangeArrowheads="1"/>
          </p:cNvPicPr>
          <p:nvPr>
            <p:ph sz="half" idx="1"/>
          </p:nvPr>
        </p:nvPicPr>
        <p:blipFill>
          <a:blip r:embed="rId2" cstate="print"/>
          <a:srcRect/>
          <a:stretch>
            <a:fillRect/>
          </a:stretch>
        </p:blipFill>
        <p:spPr bwMode="auto">
          <a:xfrm>
            <a:off x="0" y="1600200"/>
            <a:ext cx="4495800" cy="5257800"/>
          </a:xfrm>
          <a:prstGeom prst="rect">
            <a:avLst/>
          </a:prstGeom>
          <a:noFill/>
        </p:spPr>
      </p:pic>
      <p:pic>
        <p:nvPicPr>
          <p:cNvPr id="2051" name="Picture 3" descr="C:\Users\Cyrus\Desktop\KMTC\Clinical Medicine\March 2019 Class CM\1st Year 2nd Semester\Clinical Methods II\download (1).jpg"/>
          <p:cNvPicPr>
            <a:picLocks noGrp="1" noChangeAspect="1" noChangeArrowheads="1"/>
          </p:cNvPicPr>
          <p:nvPr>
            <p:ph sz="half" idx="2"/>
          </p:nvPr>
        </p:nvPicPr>
        <p:blipFill>
          <a:blip r:embed="rId3" cstate="print"/>
          <a:srcRect/>
          <a:stretch>
            <a:fillRect/>
          </a:stretch>
        </p:blipFill>
        <p:spPr bwMode="auto">
          <a:xfrm>
            <a:off x="4419600" y="1524000"/>
            <a:ext cx="4724400" cy="533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Laryngoscopy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19200"/>
            <a:ext cx="8229600" cy="5410200"/>
          </a:xfrm>
        </p:spPr>
        <p:txBody>
          <a:bodyPr>
            <a:normAutofit fontScale="85000" lnSpcReduction="10000"/>
          </a:bodyPr>
          <a:lstStyle/>
          <a:p>
            <a:pPr algn="ctr">
              <a:buNone/>
            </a:pPr>
            <a:r>
              <a:rPr lang="en-US" b="1" dirty="0" smtClean="0"/>
              <a:t>Possible Complications</a:t>
            </a:r>
          </a:p>
          <a:p>
            <a:r>
              <a:rPr lang="en-US" dirty="0" smtClean="0"/>
              <a:t>It’s rare to have problems after a </a:t>
            </a:r>
            <a:r>
              <a:rPr lang="en-US" dirty="0" err="1" smtClean="0"/>
              <a:t>laryngoscopy</a:t>
            </a:r>
            <a:r>
              <a:rPr lang="en-US" dirty="0" smtClean="0"/>
              <a:t>, but it can still happen. Some of these complications include:</a:t>
            </a:r>
          </a:p>
          <a:p>
            <a:pPr>
              <a:buFont typeface="Wingdings" pitchFamily="2" charset="2"/>
              <a:buChar char="Ø"/>
            </a:pPr>
            <a:r>
              <a:rPr lang="en-US" dirty="0" smtClean="0"/>
              <a:t>Pain or swelling in the mouth, tongue, or throat</a:t>
            </a:r>
          </a:p>
          <a:p>
            <a:pPr>
              <a:buFont typeface="Wingdings" pitchFamily="2" charset="2"/>
              <a:buChar char="Ø"/>
            </a:pPr>
            <a:r>
              <a:rPr lang="en-US" dirty="0" smtClean="0"/>
              <a:t>Bleeding</a:t>
            </a:r>
          </a:p>
          <a:p>
            <a:pPr>
              <a:buFont typeface="Wingdings" pitchFamily="2" charset="2"/>
              <a:buChar char="Ø"/>
            </a:pPr>
            <a:r>
              <a:rPr lang="en-US" dirty="0" smtClean="0"/>
              <a:t>Hoarseness</a:t>
            </a:r>
          </a:p>
          <a:p>
            <a:pPr>
              <a:buFont typeface="Wingdings" pitchFamily="2" charset="2"/>
              <a:buChar char="Ø"/>
            </a:pPr>
            <a:r>
              <a:rPr lang="en-US" dirty="0" smtClean="0"/>
              <a:t>Gagging or vomiting</a:t>
            </a:r>
          </a:p>
          <a:p>
            <a:pPr>
              <a:buFont typeface="Wingdings" pitchFamily="2" charset="2"/>
              <a:buChar char="Ø"/>
            </a:pPr>
            <a:r>
              <a:rPr lang="en-US" dirty="0" smtClean="0"/>
              <a:t>Infection</a:t>
            </a:r>
          </a:p>
          <a:p>
            <a:r>
              <a:rPr lang="en-US" dirty="0" smtClean="0"/>
              <a:t>If you were given anesthesia, you might feel nauseous or sleepy afterward. You might have a dry mouth or a sore throat. These are common reactions to the anesthesia.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Ophthalmoscopy</a:t>
            </a:r>
            <a:endParaRPr lang="en-US" dirty="0"/>
          </a:p>
        </p:txBody>
      </p:sp>
      <p:sp>
        <p:nvSpPr>
          <p:cNvPr id="3" name="Content Placeholder 2"/>
          <p:cNvSpPr>
            <a:spLocks noGrp="1"/>
          </p:cNvSpPr>
          <p:nvPr>
            <p:ph idx="1"/>
          </p:nvPr>
        </p:nvSpPr>
        <p:spPr>
          <a:xfrm>
            <a:off x="304800" y="1295400"/>
            <a:ext cx="8534400" cy="5334000"/>
          </a:xfrm>
        </p:spPr>
        <p:txBody>
          <a:bodyPr>
            <a:normAutofit fontScale="92500" lnSpcReduction="20000"/>
          </a:bodyPr>
          <a:lstStyle/>
          <a:p>
            <a:r>
              <a:rPr lang="en-US" dirty="0" err="1" smtClean="0"/>
              <a:t>Ophthalmoscopy</a:t>
            </a:r>
            <a:r>
              <a:rPr lang="en-US" dirty="0" smtClean="0"/>
              <a:t> (also called </a:t>
            </a:r>
            <a:r>
              <a:rPr lang="en-US" dirty="0" err="1" smtClean="0"/>
              <a:t>fundoscopy</a:t>
            </a:r>
            <a:r>
              <a:rPr lang="en-US" dirty="0" smtClean="0"/>
              <a:t>) is a test that lets a doctor see inside the back of </a:t>
            </a:r>
            <a:r>
              <a:rPr lang="en-US" u="sng" dirty="0" smtClean="0"/>
              <a:t>the eye</a:t>
            </a:r>
            <a:r>
              <a:rPr lang="en-US" dirty="0" smtClean="0"/>
              <a:t>, which is called the </a:t>
            </a:r>
            <a:r>
              <a:rPr lang="en-US" dirty="0" err="1" smtClean="0"/>
              <a:t>fundus</a:t>
            </a:r>
            <a:r>
              <a:rPr lang="en-US" dirty="0" smtClean="0"/>
              <a:t>. The doctor can also see other structures in the eye. He or she uses a magnifying tool called an ophthalmoscope and a light source to see inside the eye. The test is done as part of an eye exam. It may also be done as part of a routine physical exam.</a:t>
            </a:r>
          </a:p>
          <a:p>
            <a:r>
              <a:rPr lang="en-US" dirty="0" smtClean="0"/>
              <a:t>The </a:t>
            </a:r>
            <a:r>
              <a:rPr lang="en-US" dirty="0" err="1" smtClean="0"/>
              <a:t>fundus</a:t>
            </a:r>
            <a:r>
              <a:rPr lang="en-US" dirty="0" smtClean="0"/>
              <a:t> has a lining of nerve cells called the retina. The retina detects images seen by the clear, outer covering of the eye, called the cornea. The </a:t>
            </a:r>
            <a:r>
              <a:rPr lang="en-US" dirty="0" err="1" smtClean="0"/>
              <a:t>fundus</a:t>
            </a:r>
            <a:r>
              <a:rPr lang="en-US" dirty="0" smtClean="0"/>
              <a:t> also contains blood vessels and the </a:t>
            </a:r>
            <a:r>
              <a:rPr lang="en-US" u="sng" dirty="0" smtClean="0"/>
              <a:t>optic nerve</a:t>
            </a:r>
            <a:r>
              <a:rPr lang="en-US" dirty="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Ophthalmoscopy</a:t>
            </a:r>
            <a:r>
              <a:rPr lang="en-US" b="1" dirty="0" smtClean="0"/>
              <a:t> </a:t>
            </a:r>
            <a:r>
              <a:rPr lang="en-US" b="1" dirty="0" err="1" smtClean="0"/>
              <a:t>Cnt’d</a:t>
            </a:r>
            <a:r>
              <a:rPr lang="en-US" b="1" dirty="0" smtClean="0"/>
              <a:t>…</a:t>
            </a:r>
            <a:endParaRPr lang="en-US" dirty="0"/>
          </a:p>
        </p:txBody>
      </p:sp>
      <p:pic>
        <p:nvPicPr>
          <p:cNvPr id="5" name="Content Placeholder 4" descr="conde_ophthalmoscope_002.png"/>
          <p:cNvPicPr>
            <a:picLocks noGrp="1" noChangeAspect="1"/>
          </p:cNvPicPr>
          <p:nvPr>
            <p:ph sz="half" idx="1"/>
          </p:nvPr>
        </p:nvPicPr>
        <p:blipFill>
          <a:blip r:embed="rId2" cstate="print"/>
          <a:stretch>
            <a:fillRect/>
          </a:stretch>
        </p:blipFill>
        <p:spPr>
          <a:xfrm>
            <a:off x="0" y="1524000"/>
            <a:ext cx="4495800" cy="5029199"/>
          </a:xfrm>
        </p:spPr>
      </p:pic>
      <p:pic>
        <p:nvPicPr>
          <p:cNvPr id="6" name="Content Placeholder 5" descr="h9991080.jpg"/>
          <p:cNvPicPr>
            <a:picLocks noGrp="1" noChangeAspect="1"/>
          </p:cNvPicPr>
          <p:nvPr>
            <p:ph sz="half" idx="2"/>
          </p:nvPr>
        </p:nvPicPr>
        <p:blipFill>
          <a:blip r:embed="rId3" cstate="print"/>
          <a:stretch>
            <a:fillRect/>
          </a:stretch>
        </p:blipFill>
        <p:spPr>
          <a:xfrm>
            <a:off x="4495800" y="1524000"/>
            <a:ext cx="4648200" cy="5334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Ophthalmoscopy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pPr algn="ctr">
              <a:buNone/>
            </a:pPr>
            <a:r>
              <a:rPr lang="en-US" b="1" dirty="0" smtClean="0"/>
              <a:t>How Is an </a:t>
            </a:r>
            <a:r>
              <a:rPr lang="en-US" b="1" dirty="0" err="1" smtClean="0"/>
              <a:t>Ophthalmoscopy</a:t>
            </a:r>
            <a:r>
              <a:rPr lang="en-US" b="1" dirty="0" smtClean="0"/>
              <a:t> Done?</a:t>
            </a:r>
          </a:p>
          <a:p>
            <a:r>
              <a:rPr lang="en-US" dirty="0" smtClean="0"/>
              <a:t>There are three main types:</a:t>
            </a:r>
          </a:p>
          <a:p>
            <a:r>
              <a:rPr lang="en-US" b="1" dirty="0" smtClean="0"/>
              <a:t>Direct </a:t>
            </a:r>
            <a:r>
              <a:rPr lang="en-US" b="1" dirty="0" err="1" smtClean="0"/>
              <a:t>ophthalmoscopy</a:t>
            </a:r>
            <a:r>
              <a:rPr lang="en-US" dirty="0" smtClean="0"/>
              <a:t>: Your exam takes place in a darkened room. If you wear glasses, you’ll have to take them off. Your doctor will ask you to stare directly ahead and keep your head still. Then he'll use the ophthalmoscope to shine a light straight into your eyes. It has two or three tiny lenses that allow him to see inside.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en-US" b="1" dirty="0" err="1" smtClean="0"/>
              <a:t>Ophthalmoscopy</a:t>
            </a:r>
            <a:r>
              <a:rPr lang="en-US" b="1" dirty="0" smtClean="0"/>
              <a:t> </a:t>
            </a:r>
            <a:r>
              <a:rPr lang="en-US" b="1" dirty="0" err="1" smtClean="0"/>
              <a:t>Cnt’d</a:t>
            </a:r>
            <a:r>
              <a:rPr lang="en-US" b="1" dirty="0" smtClean="0"/>
              <a:t>… </a:t>
            </a:r>
            <a:br>
              <a:rPr lang="en-US" b="1" dirty="0" smtClean="0"/>
            </a:br>
            <a:r>
              <a:rPr lang="en-US" b="1" dirty="0" smtClean="0"/>
              <a:t/>
            </a:r>
            <a:br>
              <a:rPr lang="en-US" b="1" dirty="0" smtClean="0"/>
            </a:br>
            <a:r>
              <a:rPr lang="en-US" b="1" dirty="0" smtClean="0"/>
              <a:t> </a:t>
            </a:r>
            <a:r>
              <a:rPr lang="en-US" dirty="0" smtClean="0"/>
              <a:t>Direct </a:t>
            </a:r>
            <a:r>
              <a:rPr lang="en-US" dirty="0" err="1" smtClean="0"/>
              <a:t>ophthalmoscopy</a:t>
            </a:r>
            <a:endParaRPr lang="en-US" dirty="0"/>
          </a:p>
        </p:txBody>
      </p:sp>
      <p:pic>
        <p:nvPicPr>
          <p:cNvPr id="4" name="Content Placeholder 3" descr="hqdefault (1).jpg"/>
          <p:cNvPicPr>
            <a:picLocks noGrp="1" noChangeAspect="1"/>
          </p:cNvPicPr>
          <p:nvPr>
            <p:ph idx="1"/>
          </p:nvPr>
        </p:nvPicPr>
        <p:blipFill>
          <a:blip r:embed="rId2" cstate="print"/>
          <a:stretch>
            <a:fillRect/>
          </a:stretch>
        </p:blipFill>
        <p:spPr>
          <a:xfrm>
            <a:off x="609600" y="2057400"/>
            <a:ext cx="8077200" cy="4572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Ophthalmoscopy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371601"/>
            <a:ext cx="8229600" cy="5486400"/>
          </a:xfrm>
        </p:spPr>
        <p:txBody>
          <a:bodyPr>
            <a:normAutofit lnSpcReduction="10000"/>
          </a:bodyPr>
          <a:lstStyle/>
          <a:p>
            <a:r>
              <a:rPr lang="en-US" b="1" dirty="0" smtClean="0"/>
              <a:t>Indirect </a:t>
            </a:r>
            <a:r>
              <a:rPr lang="en-US" b="1" dirty="0" err="1" smtClean="0"/>
              <a:t>ophthalmoscopy</a:t>
            </a:r>
            <a:r>
              <a:rPr lang="en-US" dirty="0" smtClean="0"/>
              <a:t>: This exam uses an indirect ophthalmoscope. It’s worn on the doctor's head and looks a lot like a miner's light. </a:t>
            </a:r>
          </a:p>
          <a:p>
            <a:r>
              <a:rPr lang="en-US" dirty="0" smtClean="0"/>
              <a:t>Your doctor will have you lie down or sit in a reclined position. He’ll hold your eye open while shining the light into your eyes. </a:t>
            </a:r>
          </a:p>
          <a:p>
            <a:r>
              <a:rPr lang="en-US" dirty="0" smtClean="0"/>
              <a:t>This method lets your doctor to get a much better look at the entire retina, including the front portions which are hard to see with the other methods.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en-US" b="1" dirty="0" err="1" smtClean="0"/>
              <a:t>Ophthalmoscopy</a:t>
            </a:r>
            <a:r>
              <a:rPr lang="en-US" b="1" dirty="0" smtClean="0"/>
              <a:t> </a:t>
            </a:r>
            <a:r>
              <a:rPr lang="en-US" b="1" dirty="0" err="1" smtClean="0"/>
              <a:t>Cnt’d</a:t>
            </a:r>
            <a:r>
              <a:rPr lang="en-US" b="1" dirty="0" smtClean="0"/>
              <a:t>…</a:t>
            </a:r>
            <a:br>
              <a:rPr lang="en-US" b="1" dirty="0" smtClean="0"/>
            </a:br>
            <a:r>
              <a:rPr lang="en-US" dirty="0" smtClean="0"/>
              <a:t/>
            </a:r>
            <a:br>
              <a:rPr lang="en-US" dirty="0" smtClean="0"/>
            </a:br>
            <a:r>
              <a:rPr lang="en-US" dirty="0" smtClean="0"/>
              <a:t> Indirect </a:t>
            </a:r>
            <a:r>
              <a:rPr lang="en-US" dirty="0" err="1" smtClean="0"/>
              <a:t>ophthalmoscopy</a:t>
            </a:r>
            <a:endParaRPr lang="en-US" dirty="0"/>
          </a:p>
        </p:txBody>
      </p:sp>
      <p:pic>
        <p:nvPicPr>
          <p:cNvPr id="4" name="Content Placeholder 3" descr="1394938242.jpg"/>
          <p:cNvPicPr>
            <a:picLocks noGrp="1" noChangeAspect="1"/>
          </p:cNvPicPr>
          <p:nvPr>
            <p:ph idx="1"/>
          </p:nvPr>
        </p:nvPicPr>
        <p:blipFill>
          <a:blip r:embed="rId2" cstate="print"/>
          <a:stretch>
            <a:fillRect/>
          </a:stretch>
        </p:blipFill>
        <p:spPr>
          <a:xfrm>
            <a:off x="1066800" y="1981200"/>
            <a:ext cx="6858000" cy="4876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Ophthalmoscopy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US" b="1" dirty="0" smtClean="0"/>
              <a:t>Slit-lamp </a:t>
            </a:r>
            <a:r>
              <a:rPr lang="en-US" b="1" dirty="0" err="1" smtClean="0"/>
              <a:t>ophthalmoscopy</a:t>
            </a:r>
            <a:r>
              <a:rPr lang="en-US" dirty="0" smtClean="0"/>
              <a:t>: In this exam, you'll sit in a chair in front of an instrument called a slit-lamp microscope. A slit lamp is a high-intensity light. </a:t>
            </a:r>
          </a:p>
          <a:p>
            <a:r>
              <a:rPr lang="en-US" dirty="0" smtClean="0"/>
              <a:t>Your doctor will have you rest your chin and forehead on something to keep your head steady. Then he'll use the microscope and a tiny lens to look into your eye. </a:t>
            </a:r>
          </a:p>
          <a:p>
            <a:r>
              <a:rPr lang="en-US" dirty="0" smtClean="0"/>
              <a:t>What the doctor sees is similar to indirect </a:t>
            </a:r>
            <a:r>
              <a:rPr lang="en-US" dirty="0" err="1" smtClean="0"/>
              <a:t>ophthalmoscopy</a:t>
            </a:r>
            <a:r>
              <a:rPr lang="en-US" dirty="0" smtClean="0"/>
              <a:t>, but the images are much bigger.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en-US" b="1" dirty="0" err="1" smtClean="0"/>
              <a:t>Ophthalmoscopy</a:t>
            </a:r>
            <a:r>
              <a:rPr lang="en-US" b="1" dirty="0" smtClean="0"/>
              <a:t> </a:t>
            </a:r>
            <a:r>
              <a:rPr lang="en-US" b="1" dirty="0" err="1" smtClean="0"/>
              <a:t>Cnt’d</a:t>
            </a:r>
            <a:r>
              <a:rPr lang="en-US" b="1" dirty="0" smtClean="0"/>
              <a:t>… </a:t>
            </a:r>
            <a:br>
              <a:rPr lang="en-US" b="1" dirty="0" smtClean="0"/>
            </a:br>
            <a:r>
              <a:rPr lang="en-US" dirty="0" smtClean="0"/>
              <a:t/>
            </a:r>
            <a:br>
              <a:rPr lang="en-US" dirty="0" smtClean="0"/>
            </a:br>
            <a:r>
              <a:rPr lang="en-US" dirty="0" smtClean="0"/>
              <a:t> Slit-lamp </a:t>
            </a:r>
            <a:r>
              <a:rPr lang="en-US" dirty="0" err="1" smtClean="0"/>
              <a:t>ophthalmoscopy</a:t>
            </a:r>
            <a:endParaRPr lang="en-US" dirty="0"/>
          </a:p>
        </p:txBody>
      </p:sp>
      <p:pic>
        <p:nvPicPr>
          <p:cNvPr id="4" name="Content Placeholder 3" descr="dr-manvi-maker-slit-lamp-exam.jpg"/>
          <p:cNvPicPr>
            <a:picLocks noGrp="1" noChangeAspect="1"/>
          </p:cNvPicPr>
          <p:nvPr>
            <p:ph idx="1"/>
          </p:nvPr>
        </p:nvPicPr>
        <p:blipFill>
          <a:blip r:embed="rId2" cstate="print"/>
          <a:stretch>
            <a:fillRect/>
          </a:stretch>
        </p:blipFill>
        <p:spPr>
          <a:xfrm>
            <a:off x="838200" y="1981200"/>
            <a:ext cx="7315200" cy="4876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b="1" dirty="0" err="1" smtClean="0"/>
              <a:t>Otoscopy</a:t>
            </a:r>
            <a:endParaRPr lang="en-US" b="1" dirty="0"/>
          </a:p>
        </p:txBody>
      </p:sp>
      <p:sp>
        <p:nvSpPr>
          <p:cNvPr id="4" name="Content Placeholder 3"/>
          <p:cNvSpPr>
            <a:spLocks noGrp="1"/>
          </p:cNvSpPr>
          <p:nvPr>
            <p:ph sz="half" idx="1"/>
          </p:nvPr>
        </p:nvSpPr>
        <p:spPr>
          <a:xfrm>
            <a:off x="0" y="1143000"/>
            <a:ext cx="4495800" cy="5715000"/>
          </a:xfrm>
        </p:spPr>
        <p:txBody>
          <a:bodyPr>
            <a:normAutofit fontScale="92500" lnSpcReduction="20000"/>
          </a:bodyPr>
          <a:lstStyle/>
          <a:p>
            <a:r>
              <a:rPr lang="en-US" dirty="0" err="1" smtClean="0"/>
              <a:t>Otoscopy</a:t>
            </a:r>
            <a:r>
              <a:rPr lang="en-US" dirty="0" smtClean="0"/>
              <a:t> is an examination that involves looking into the ear with an instrument called an </a:t>
            </a:r>
            <a:r>
              <a:rPr lang="en-US" dirty="0" err="1" smtClean="0"/>
              <a:t>otoscope</a:t>
            </a:r>
            <a:r>
              <a:rPr lang="en-US" dirty="0" smtClean="0"/>
              <a:t> (or </a:t>
            </a:r>
            <a:r>
              <a:rPr lang="en-US" dirty="0" err="1" smtClean="0"/>
              <a:t>auriscope</a:t>
            </a:r>
            <a:r>
              <a:rPr lang="en-US" dirty="0" smtClean="0"/>
              <a:t>).</a:t>
            </a:r>
          </a:p>
          <a:p>
            <a:r>
              <a:rPr lang="en-US" dirty="0" smtClean="0"/>
              <a:t>This is performed in order to examine the 'external auditory canal' – the tunnel that leads from the outer ear (</a:t>
            </a:r>
            <a:r>
              <a:rPr lang="en-US" dirty="0" err="1" smtClean="0"/>
              <a:t>pinna</a:t>
            </a:r>
            <a:r>
              <a:rPr lang="en-US" dirty="0" smtClean="0"/>
              <a:t>) to the eardrum.</a:t>
            </a:r>
          </a:p>
          <a:p>
            <a:r>
              <a:rPr lang="en-US" dirty="0" smtClean="0"/>
              <a:t>Inspection of the eardrum can also provide a lot of information about what's happening within the middle ear – the space within the skull where the hearing and balance mechanisms are situated.</a:t>
            </a:r>
          </a:p>
        </p:txBody>
      </p:sp>
      <p:pic>
        <p:nvPicPr>
          <p:cNvPr id="1026" name="Picture 2" descr="C:\Users\Cyrus\Desktop\KMTC\Clinical Medicine\March 2019 Class CM\1st Year 2nd Semester\Clinical Methods II\landscape-1446743182-g-examinations107429853.jpg"/>
          <p:cNvPicPr>
            <a:picLocks noGrp="1" noChangeAspect="1" noChangeArrowheads="1"/>
          </p:cNvPicPr>
          <p:nvPr>
            <p:ph sz="half" idx="2"/>
          </p:nvPr>
        </p:nvPicPr>
        <p:blipFill>
          <a:blip r:embed="rId2" cstate="print"/>
          <a:srcRect/>
          <a:stretch>
            <a:fillRect/>
          </a:stretch>
        </p:blipFill>
        <p:spPr bwMode="auto">
          <a:xfrm>
            <a:off x="4648200" y="1600200"/>
            <a:ext cx="4495800" cy="44957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err="1" smtClean="0"/>
              <a:t>Venepuncture</a:t>
            </a:r>
            <a:endParaRPr lang="en-US" dirty="0"/>
          </a:p>
        </p:txBody>
      </p:sp>
      <p:sp>
        <p:nvSpPr>
          <p:cNvPr id="3" name="Content Placeholder 2"/>
          <p:cNvSpPr>
            <a:spLocks noGrp="1"/>
          </p:cNvSpPr>
          <p:nvPr>
            <p:ph idx="1"/>
          </p:nvPr>
        </p:nvSpPr>
        <p:spPr>
          <a:xfrm>
            <a:off x="228600" y="838200"/>
            <a:ext cx="8686800" cy="6019800"/>
          </a:xfrm>
        </p:spPr>
        <p:txBody>
          <a:bodyPr>
            <a:normAutofit fontScale="92500"/>
          </a:bodyPr>
          <a:lstStyle/>
          <a:p>
            <a:r>
              <a:rPr lang="en-US" dirty="0" smtClean="0"/>
              <a:t>This skill involves taking blood from a patient's vein. This is then sent to the laboratory and tested for various conditions, depending upon which tests you request.</a:t>
            </a:r>
          </a:p>
          <a:p>
            <a:r>
              <a:rPr lang="en-US" dirty="0" smtClean="0"/>
              <a:t>The following slides will be demonstrating the use of the </a:t>
            </a:r>
            <a:r>
              <a:rPr lang="en-US" dirty="0" err="1" smtClean="0"/>
              <a:t>Vacutainer</a:t>
            </a:r>
            <a:r>
              <a:rPr lang="en-US" dirty="0" smtClean="0"/>
              <a:t> system. </a:t>
            </a:r>
          </a:p>
          <a:p>
            <a:r>
              <a:rPr lang="en-US" dirty="0" smtClean="0"/>
              <a:t>Remember that different hospitals may use different </a:t>
            </a:r>
            <a:r>
              <a:rPr lang="en-US" dirty="0" err="1" smtClean="0"/>
              <a:t>coloured</a:t>
            </a:r>
            <a:r>
              <a:rPr lang="en-US" dirty="0" smtClean="0"/>
              <a:t> blood tubes, so if you are asked to take a specific blood sample be sure to check which </a:t>
            </a:r>
            <a:r>
              <a:rPr lang="en-US" dirty="0" err="1" smtClean="0"/>
              <a:t>colour</a:t>
            </a:r>
            <a:r>
              <a:rPr lang="en-US" dirty="0" smtClean="0"/>
              <a:t> of tube you will require.</a:t>
            </a:r>
          </a:p>
          <a:p>
            <a:r>
              <a:rPr lang="en-US" dirty="0" smtClean="0"/>
              <a:t>This is a core clinical skill that you should be proficient in, and as such is frequently examined 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lstStyle/>
          <a:p>
            <a:pPr algn="ctr">
              <a:buNone/>
            </a:pPr>
            <a:r>
              <a:rPr lang="en-US" b="1" dirty="0" smtClean="0"/>
              <a:t>Procedure Steps</a:t>
            </a:r>
          </a:p>
          <a:p>
            <a:r>
              <a:rPr lang="en-US" b="1" dirty="0" smtClean="0"/>
              <a:t>Step 01</a:t>
            </a:r>
          </a:p>
          <a:p>
            <a:r>
              <a:rPr lang="en-US" dirty="0" smtClean="0"/>
              <a:t>Introduce yourself to the patient and confirm their identity. Explain what you are going to do and obtain consent. As this is a potentially painful procedure so explain that they may feel some discomfort and answer any questions they may have.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sz="half" idx="1"/>
          </p:nvPr>
        </p:nvSpPr>
        <p:spPr>
          <a:xfrm>
            <a:off x="0" y="1143000"/>
            <a:ext cx="4495800" cy="5715000"/>
          </a:xfrm>
        </p:spPr>
        <p:txBody>
          <a:bodyPr>
            <a:normAutofit fontScale="92500" lnSpcReduction="20000"/>
          </a:bodyPr>
          <a:lstStyle/>
          <a:p>
            <a:r>
              <a:rPr lang="en-US" b="1" dirty="0" smtClean="0"/>
              <a:t>Step 02</a:t>
            </a:r>
          </a:p>
          <a:p>
            <a:r>
              <a:rPr lang="en-US" dirty="0" smtClean="0"/>
              <a:t>Ensure that you have all of your equipment ready as follows:</a:t>
            </a:r>
          </a:p>
          <a:p>
            <a:r>
              <a:rPr lang="en-US" dirty="0" smtClean="0"/>
              <a:t>Alcohol cleanser.</a:t>
            </a:r>
          </a:p>
          <a:p>
            <a:r>
              <a:rPr lang="en-US" dirty="0" smtClean="0"/>
              <a:t>Gloves.</a:t>
            </a:r>
          </a:p>
          <a:p>
            <a:r>
              <a:rPr lang="en-US" dirty="0" smtClean="0"/>
              <a:t>An alcohol wipe.</a:t>
            </a:r>
          </a:p>
          <a:p>
            <a:r>
              <a:rPr lang="en-US" dirty="0" smtClean="0"/>
              <a:t>A disposable tourniquet.</a:t>
            </a:r>
          </a:p>
          <a:p>
            <a:r>
              <a:rPr lang="en-US" dirty="0" smtClean="0"/>
              <a:t>Needle.</a:t>
            </a:r>
          </a:p>
          <a:p>
            <a:r>
              <a:rPr lang="en-US" dirty="0" smtClean="0"/>
              <a:t>Needle holder.</a:t>
            </a:r>
          </a:p>
          <a:p>
            <a:r>
              <a:rPr lang="en-US" dirty="0" smtClean="0"/>
              <a:t>Appropriate sample tubes.</a:t>
            </a:r>
          </a:p>
          <a:p>
            <a:r>
              <a:rPr lang="en-US" dirty="0" smtClean="0"/>
              <a:t>Gauze.</a:t>
            </a:r>
          </a:p>
          <a:p>
            <a:r>
              <a:rPr lang="en-US" dirty="0" smtClean="0"/>
              <a:t>A plaster.</a:t>
            </a:r>
          </a:p>
          <a:p>
            <a:r>
              <a:rPr lang="en-US" dirty="0" smtClean="0"/>
              <a:t>A clinical waste bin.</a:t>
            </a:r>
          </a:p>
        </p:txBody>
      </p:sp>
      <p:pic>
        <p:nvPicPr>
          <p:cNvPr id="5" name="Content Placeholder 4" descr="equipment-required-for-venepuncture.jpg"/>
          <p:cNvPicPr>
            <a:picLocks noGrp="1" noChangeAspect="1"/>
          </p:cNvPicPr>
          <p:nvPr>
            <p:ph sz="half" idx="2"/>
          </p:nvPr>
        </p:nvPicPr>
        <p:blipFill>
          <a:blip r:embed="rId2" cstate="print"/>
          <a:stretch>
            <a:fillRect/>
          </a:stretch>
        </p:blipFill>
        <p:spPr>
          <a:xfrm>
            <a:off x="4343400" y="1143000"/>
            <a:ext cx="4800600" cy="5562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sz="half" idx="1"/>
          </p:nvPr>
        </p:nvSpPr>
        <p:spPr>
          <a:xfrm>
            <a:off x="457200" y="1600200"/>
            <a:ext cx="2971800" cy="4525963"/>
          </a:xfrm>
        </p:spPr>
        <p:txBody>
          <a:bodyPr/>
          <a:lstStyle/>
          <a:p>
            <a:r>
              <a:rPr lang="en-US" b="1" dirty="0" smtClean="0"/>
              <a:t>Step 03</a:t>
            </a:r>
          </a:p>
          <a:p>
            <a:r>
              <a:rPr lang="en-US" dirty="0" smtClean="0"/>
              <a:t>Wash and </a:t>
            </a:r>
            <a:r>
              <a:rPr lang="en-US" dirty="0" err="1" smtClean="0"/>
              <a:t>sanitise</a:t>
            </a:r>
            <a:r>
              <a:rPr lang="en-US" dirty="0" smtClean="0"/>
              <a:t> your hands using alcohol cleanser.</a:t>
            </a:r>
          </a:p>
        </p:txBody>
      </p:sp>
      <p:pic>
        <p:nvPicPr>
          <p:cNvPr id="5" name="Content Placeholder 4" descr="wash-your-hands-female.jpg"/>
          <p:cNvPicPr>
            <a:picLocks noGrp="1" noChangeAspect="1"/>
          </p:cNvPicPr>
          <p:nvPr>
            <p:ph sz="half" idx="2"/>
          </p:nvPr>
        </p:nvPicPr>
        <p:blipFill>
          <a:blip r:embed="rId2" cstate="print"/>
          <a:stretch>
            <a:fillRect/>
          </a:stretch>
        </p:blipFill>
        <p:spPr>
          <a:xfrm>
            <a:off x="3429000" y="1600200"/>
            <a:ext cx="5715000" cy="4724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8" name="Content Placeholder 7"/>
          <p:cNvSpPr>
            <a:spLocks noGrp="1"/>
          </p:cNvSpPr>
          <p:nvPr>
            <p:ph idx="1"/>
          </p:nvPr>
        </p:nvSpPr>
        <p:spPr/>
        <p:txBody>
          <a:bodyPr/>
          <a:lstStyle/>
          <a:p>
            <a:r>
              <a:rPr lang="en-US" b="1" dirty="0" smtClean="0"/>
              <a:t>Step 04</a:t>
            </a:r>
          </a:p>
          <a:p>
            <a:r>
              <a:rPr lang="en-US" dirty="0" smtClean="0"/>
              <a:t>Place the patient’s arm in a comfortable position so that you can identify the veins. Select a vein, apply the tourniquet and re-check the vein making sure you are comfortable with its course.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5" name="Text Placeholder 4"/>
          <p:cNvSpPr>
            <a:spLocks noGrp="1"/>
          </p:cNvSpPr>
          <p:nvPr>
            <p:ph type="body" idx="1"/>
          </p:nvPr>
        </p:nvSpPr>
        <p:spPr>
          <a:xfrm>
            <a:off x="457200" y="1219201"/>
            <a:ext cx="4040188" cy="533400"/>
          </a:xfrm>
        </p:spPr>
        <p:txBody>
          <a:bodyPr/>
          <a:lstStyle/>
          <a:p>
            <a:r>
              <a:rPr lang="en-US" b="0" dirty="0" smtClean="0"/>
              <a:t>Applying the tourniquet</a:t>
            </a:r>
            <a:endParaRPr lang="en-US" dirty="0"/>
          </a:p>
        </p:txBody>
      </p:sp>
      <p:pic>
        <p:nvPicPr>
          <p:cNvPr id="9" name="Content Placeholder 8" descr="apply-the-tourniquet-2.jpg"/>
          <p:cNvPicPr>
            <a:picLocks noGrp="1" noChangeAspect="1"/>
          </p:cNvPicPr>
          <p:nvPr>
            <p:ph sz="half" idx="2"/>
          </p:nvPr>
        </p:nvPicPr>
        <p:blipFill>
          <a:blip r:embed="rId2" cstate="print"/>
          <a:stretch>
            <a:fillRect/>
          </a:stretch>
        </p:blipFill>
        <p:spPr>
          <a:xfrm>
            <a:off x="0" y="1676400"/>
            <a:ext cx="4724400" cy="5181600"/>
          </a:xfrm>
        </p:spPr>
      </p:pic>
      <p:sp>
        <p:nvSpPr>
          <p:cNvPr id="7" name="Text Placeholder 6"/>
          <p:cNvSpPr>
            <a:spLocks noGrp="1"/>
          </p:cNvSpPr>
          <p:nvPr>
            <p:ph type="body" sz="quarter" idx="3"/>
          </p:nvPr>
        </p:nvSpPr>
        <p:spPr>
          <a:xfrm>
            <a:off x="4645025" y="1143001"/>
            <a:ext cx="4041775" cy="533400"/>
          </a:xfrm>
        </p:spPr>
        <p:txBody>
          <a:bodyPr/>
          <a:lstStyle/>
          <a:p>
            <a:r>
              <a:rPr lang="en-US" b="0" dirty="0" smtClean="0"/>
              <a:t>Re-check the vein</a:t>
            </a:r>
            <a:endParaRPr lang="en-US" dirty="0"/>
          </a:p>
        </p:txBody>
      </p:sp>
      <p:pic>
        <p:nvPicPr>
          <p:cNvPr id="10" name="Content Placeholder 9" descr="re-check-the-vein-2.jpg"/>
          <p:cNvPicPr>
            <a:picLocks noGrp="1" noChangeAspect="1"/>
          </p:cNvPicPr>
          <p:nvPr>
            <p:ph sz="quarter" idx="4"/>
          </p:nvPr>
        </p:nvPicPr>
        <p:blipFill>
          <a:blip r:embed="rId3" cstate="print"/>
          <a:stretch>
            <a:fillRect/>
          </a:stretch>
        </p:blipFill>
        <p:spPr>
          <a:xfrm>
            <a:off x="4645025" y="1676400"/>
            <a:ext cx="4498975" cy="518160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normAutofit/>
          </a:bodyPr>
          <a:lstStyle/>
          <a:p>
            <a:r>
              <a:rPr lang="en-US" b="1" dirty="0" smtClean="0"/>
              <a:t>Step 05</a:t>
            </a:r>
          </a:p>
          <a:p>
            <a:r>
              <a:rPr lang="en-US" dirty="0" smtClean="0"/>
              <a:t>Put on your gloves. This not only helps protect the patient but also yourself from any contact with blood should there be a spillage. It also reduces the risk of blood-borne virus transmission should you obtain a needle stick injury.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sz="half" idx="1"/>
          </p:nvPr>
        </p:nvSpPr>
        <p:spPr>
          <a:xfrm>
            <a:off x="0" y="1600200"/>
            <a:ext cx="4267200" cy="5257800"/>
          </a:xfrm>
        </p:spPr>
        <p:txBody>
          <a:bodyPr/>
          <a:lstStyle/>
          <a:p>
            <a:r>
              <a:rPr lang="en-US" b="1" dirty="0" smtClean="0"/>
              <a:t>Step 06</a:t>
            </a:r>
          </a:p>
          <a:p>
            <a:r>
              <a:rPr lang="en-US" dirty="0" smtClean="0"/>
              <a:t>Clean the </a:t>
            </a:r>
            <a:r>
              <a:rPr lang="en-US" dirty="0" err="1" smtClean="0"/>
              <a:t>venepuncture</a:t>
            </a:r>
            <a:r>
              <a:rPr lang="en-US" dirty="0" smtClean="0"/>
              <a:t> site using the alcohol wipe in downward strokes.</a:t>
            </a:r>
          </a:p>
        </p:txBody>
      </p:sp>
      <p:pic>
        <p:nvPicPr>
          <p:cNvPr id="5" name="Content Placeholder 4" descr="clean-the-venepuncture-site.jpg"/>
          <p:cNvPicPr>
            <a:picLocks noGrp="1" noChangeAspect="1"/>
          </p:cNvPicPr>
          <p:nvPr>
            <p:ph sz="half" idx="2"/>
          </p:nvPr>
        </p:nvPicPr>
        <p:blipFill>
          <a:blip r:embed="rId2" cstate="print"/>
          <a:stretch>
            <a:fillRect/>
          </a:stretch>
        </p:blipFill>
        <p:spPr>
          <a:xfrm>
            <a:off x="4191000" y="1524000"/>
            <a:ext cx="4953000" cy="5334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4" name="Content Placeholder 3"/>
          <p:cNvSpPr>
            <a:spLocks noGrp="1"/>
          </p:cNvSpPr>
          <p:nvPr>
            <p:ph sz="half" idx="1"/>
          </p:nvPr>
        </p:nvSpPr>
        <p:spPr>
          <a:xfrm>
            <a:off x="0" y="1600200"/>
            <a:ext cx="4343400" cy="4525963"/>
          </a:xfrm>
        </p:spPr>
        <p:txBody>
          <a:bodyPr/>
          <a:lstStyle/>
          <a:p>
            <a:r>
              <a:rPr lang="en-US" b="1" dirty="0" smtClean="0"/>
              <a:t>Step 07</a:t>
            </a:r>
          </a:p>
          <a:p>
            <a:r>
              <a:rPr lang="en-US" dirty="0" smtClean="0"/>
              <a:t>Remove the grey cap from the needle, attach the needle to the needle holder, and remove the other cap to reveal the needle.</a:t>
            </a:r>
          </a:p>
          <a:p>
            <a:r>
              <a:rPr lang="en-US" dirty="0" smtClean="0"/>
              <a:t>Remove the grey cap from the needle</a:t>
            </a:r>
          </a:p>
        </p:txBody>
      </p:sp>
      <p:pic>
        <p:nvPicPr>
          <p:cNvPr id="6" name="Content Placeholder 5" descr="remove-the-grey-cap-from-the-needle.jpg"/>
          <p:cNvPicPr>
            <a:picLocks noGrp="1" noChangeAspect="1"/>
          </p:cNvPicPr>
          <p:nvPr>
            <p:ph sz="half" idx="2"/>
          </p:nvPr>
        </p:nvPicPr>
        <p:blipFill>
          <a:blip r:embed="rId2" cstate="print"/>
          <a:stretch>
            <a:fillRect/>
          </a:stretch>
        </p:blipFill>
        <p:spPr>
          <a:xfrm>
            <a:off x="4419600" y="1600200"/>
            <a:ext cx="4724400" cy="5105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6" name="Text Placeholder 5"/>
          <p:cNvSpPr>
            <a:spLocks noGrp="1"/>
          </p:cNvSpPr>
          <p:nvPr>
            <p:ph type="body" idx="1"/>
          </p:nvPr>
        </p:nvSpPr>
        <p:spPr/>
        <p:txBody>
          <a:bodyPr>
            <a:normAutofit fontScale="92500" lnSpcReduction="20000"/>
          </a:bodyPr>
          <a:lstStyle/>
          <a:p>
            <a:r>
              <a:rPr lang="en-US" b="0" dirty="0" smtClean="0"/>
              <a:t>Attach the needle to the needle holder</a:t>
            </a:r>
            <a:endParaRPr lang="en-US" dirty="0"/>
          </a:p>
        </p:txBody>
      </p:sp>
      <p:pic>
        <p:nvPicPr>
          <p:cNvPr id="10" name="Content Placeholder 9" descr="attach-the-needle-to-the-needle-holder.jpg"/>
          <p:cNvPicPr>
            <a:picLocks noGrp="1" noChangeAspect="1"/>
          </p:cNvPicPr>
          <p:nvPr>
            <p:ph sz="half" idx="2"/>
          </p:nvPr>
        </p:nvPicPr>
        <p:blipFill>
          <a:blip r:embed="rId2" cstate="print"/>
          <a:stretch>
            <a:fillRect/>
          </a:stretch>
        </p:blipFill>
        <p:spPr>
          <a:xfrm>
            <a:off x="0" y="2133600"/>
            <a:ext cx="4572000" cy="4724400"/>
          </a:xfrm>
        </p:spPr>
      </p:pic>
      <p:sp>
        <p:nvSpPr>
          <p:cNvPr id="8" name="Text Placeholder 7"/>
          <p:cNvSpPr>
            <a:spLocks noGrp="1"/>
          </p:cNvSpPr>
          <p:nvPr>
            <p:ph type="body" sz="quarter" idx="3"/>
          </p:nvPr>
        </p:nvSpPr>
        <p:spPr/>
        <p:txBody>
          <a:bodyPr>
            <a:normAutofit fontScale="92500" lnSpcReduction="20000"/>
          </a:bodyPr>
          <a:lstStyle/>
          <a:p>
            <a:r>
              <a:rPr lang="en-US" b="0" dirty="0" smtClean="0"/>
              <a:t>Remove the other cap to reveal the needle</a:t>
            </a:r>
            <a:endParaRPr lang="en-US" dirty="0"/>
          </a:p>
        </p:txBody>
      </p:sp>
      <p:pic>
        <p:nvPicPr>
          <p:cNvPr id="11" name="Content Placeholder 10" descr="remove-the-grey-cap-from-the-needle.jpg"/>
          <p:cNvPicPr>
            <a:picLocks noGrp="1" noChangeAspect="1"/>
          </p:cNvPicPr>
          <p:nvPr>
            <p:ph sz="quarter" idx="4"/>
          </p:nvPr>
        </p:nvPicPr>
        <p:blipFill>
          <a:blip r:embed="rId3" cstate="print"/>
          <a:stretch>
            <a:fillRect/>
          </a:stretch>
        </p:blipFill>
        <p:spPr>
          <a:xfrm>
            <a:off x="4645025" y="2133600"/>
            <a:ext cx="4498975" cy="4724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Otoscopy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An </a:t>
            </a:r>
            <a:r>
              <a:rPr lang="en-US" dirty="0" err="1" smtClean="0"/>
              <a:t>otoscope</a:t>
            </a:r>
            <a:r>
              <a:rPr lang="en-US" dirty="0" smtClean="0"/>
              <a:t> consists of three parts:</a:t>
            </a:r>
          </a:p>
          <a:p>
            <a:pPr marL="514350" indent="-514350">
              <a:buFont typeface="+mj-lt"/>
              <a:buAutoNum type="arabicPeriod"/>
            </a:pPr>
            <a:r>
              <a:rPr lang="en-US" dirty="0" smtClean="0"/>
              <a:t>the handle, which contains the power for the light source</a:t>
            </a:r>
          </a:p>
          <a:p>
            <a:pPr marL="514350" indent="-514350">
              <a:buFont typeface="+mj-lt"/>
              <a:buAutoNum type="arabicPeriod"/>
            </a:pPr>
            <a:r>
              <a:rPr lang="en-US" dirty="0" smtClean="0"/>
              <a:t> the head, which contains the light bulb and magnifying lens</a:t>
            </a:r>
          </a:p>
          <a:p>
            <a:pPr marL="514350" indent="-514350">
              <a:buFont typeface="+mj-lt"/>
              <a:buAutoNum type="arabicPeriod"/>
            </a:pPr>
            <a:r>
              <a:rPr lang="en-US" dirty="0" smtClean="0"/>
              <a:t> the cone, which is inserted into the ear canal.</a:t>
            </a:r>
          </a:p>
          <a:p>
            <a:pPr algn="ctr">
              <a:buNone/>
            </a:pPr>
            <a:r>
              <a:rPr lang="en-US" b="1" dirty="0" smtClean="0"/>
              <a:t>Inspection of the outer ear</a:t>
            </a:r>
          </a:p>
          <a:p>
            <a:r>
              <a:rPr lang="en-US" dirty="0" smtClean="0"/>
              <a:t>Before inserting the </a:t>
            </a:r>
            <a:r>
              <a:rPr lang="en-US" dirty="0" err="1" smtClean="0"/>
              <a:t>otoscope</a:t>
            </a:r>
            <a:r>
              <a:rPr lang="en-US" dirty="0" smtClean="0"/>
              <a:t> cone into the ear canal, the outer ear is inspected for any signs of disease that may relate to the patient's symptoms. For example, if the complaint is of ear pain, there may be evidence of an infection of the outer ear in the form of redness or slight swelling.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lstStyle/>
          <a:p>
            <a:r>
              <a:rPr lang="en-US" b="1" dirty="0" smtClean="0"/>
              <a:t>Step 08</a:t>
            </a:r>
          </a:p>
          <a:p>
            <a:r>
              <a:rPr lang="en-US" dirty="0" smtClean="0"/>
              <a:t>Retract the skin distally, prepare the patient for a 'sharp scratch', and insert the needle into the vein bevel upwards.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6" name="Text Placeholder 5"/>
          <p:cNvSpPr>
            <a:spLocks noGrp="1"/>
          </p:cNvSpPr>
          <p:nvPr>
            <p:ph type="body" idx="1"/>
          </p:nvPr>
        </p:nvSpPr>
        <p:spPr/>
        <p:txBody>
          <a:bodyPr/>
          <a:lstStyle/>
          <a:p>
            <a:r>
              <a:rPr lang="en-US" b="0" dirty="0" smtClean="0"/>
              <a:t>Retract the skin distally</a:t>
            </a:r>
            <a:endParaRPr lang="en-US" dirty="0"/>
          </a:p>
        </p:txBody>
      </p:sp>
      <p:pic>
        <p:nvPicPr>
          <p:cNvPr id="10" name="Content Placeholder 9" descr="retract-the-skin-distally.jpg"/>
          <p:cNvPicPr>
            <a:picLocks noGrp="1" noChangeAspect="1"/>
          </p:cNvPicPr>
          <p:nvPr>
            <p:ph sz="half" idx="2"/>
          </p:nvPr>
        </p:nvPicPr>
        <p:blipFill>
          <a:blip r:embed="rId2" cstate="print"/>
          <a:stretch>
            <a:fillRect/>
          </a:stretch>
        </p:blipFill>
        <p:spPr>
          <a:xfrm>
            <a:off x="0" y="2133600"/>
            <a:ext cx="4497388" cy="4191000"/>
          </a:xfrm>
        </p:spPr>
      </p:pic>
      <p:sp>
        <p:nvSpPr>
          <p:cNvPr id="8" name="Text Placeholder 7"/>
          <p:cNvSpPr>
            <a:spLocks noGrp="1"/>
          </p:cNvSpPr>
          <p:nvPr>
            <p:ph type="body" sz="quarter" idx="3"/>
          </p:nvPr>
        </p:nvSpPr>
        <p:spPr/>
        <p:txBody>
          <a:bodyPr>
            <a:normAutofit fontScale="92500" lnSpcReduction="20000"/>
          </a:bodyPr>
          <a:lstStyle/>
          <a:p>
            <a:r>
              <a:rPr lang="en-US" b="0" dirty="0" smtClean="0"/>
              <a:t>Insert the needle into the vein bevel upwards</a:t>
            </a:r>
            <a:endParaRPr lang="en-US" dirty="0"/>
          </a:p>
        </p:txBody>
      </p:sp>
      <p:pic>
        <p:nvPicPr>
          <p:cNvPr id="11" name="Content Placeholder 10" descr="insert-the-needle-into-the-vein.jpg"/>
          <p:cNvPicPr>
            <a:picLocks noGrp="1" noChangeAspect="1"/>
          </p:cNvPicPr>
          <p:nvPr>
            <p:ph sz="quarter" idx="4"/>
          </p:nvPr>
        </p:nvPicPr>
        <p:blipFill>
          <a:blip r:embed="rId3" cstate="print"/>
          <a:stretch>
            <a:fillRect/>
          </a:stretch>
        </p:blipFill>
        <p:spPr>
          <a:xfrm>
            <a:off x="4645025" y="2133600"/>
            <a:ext cx="4498975" cy="4191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lstStyle/>
          <a:p>
            <a:r>
              <a:rPr lang="en-US" b="1" dirty="0" smtClean="0"/>
              <a:t>Step 09</a:t>
            </a:r>
          </a:p>
          <a:p>
            <a:r>
              <a:rPr lang="en-US" dirty="0" smtClean="0"/>
              <a:t>Once in the vein, attach a bottle and let it fill, changing if more than one bottle is required. Whilst the last bottle is filling, loosen the tourniquet and when full, remove it from the needle holder.</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Text Placeholder 2"/>
          <p:cNvSpPr>
            <a:spLocks noGrp="1"/>
          </p:cNvSpPr>
          <p:nvPr>
            <p:ph type="body" idx="1"/>
          </p:nvPr>
        </p:nvSpPr>
        <p:spPr/>
        <p:txBody>
          <a:bodyPr>
            <a:normAutofit fontScale="92500" lnSpcReduction="20000"/>
          </a:bodyPr>
          <a:lstStyle/>
          <a:p>
            <a:r>
              <a:rPr lang="en-US" b="0" dirty="0" smtClean="0"/>
              <a:t>once-in-the-vein-attach-a-bottle-and-let-it-fill</a:t>
            </a:r>
            <a:endParaRPr lang="en-US" b="0" dirty="0"/>
          </a:p>
        </p:txBody>
      </p:sp>
      <p:pic>
        <p:nvPicPr>
          <p:cNvPr id="7" name="Content Placeholder 6" descr="once-in-the-vein-attach-a-bottle-and-let-it-fill.jpg"/>
          <p:cNvPicPr>
            <a:picLocks noGrp="1" noChangeAspect="1"/>
          </p:cNvPicPr>
          <p:nvPr>
            <p:ph sz="half" idx="2"/>
          </p:nvPr>
        </p:nvPicPr>
        <p:blipFill>
          <a:blip r:embed="rId2" cstate="print"/>
          <a:stretch>
            <a:fillRect/>
          </a:stretch>
        </p:blipFill>
        <p:spPr>
          <a:xfrm>
            <a:off x="0" y="2133600"/>
            <a:ext cx="4497388" cy="4724400"/>
          </a:xfrm>
        </p:spPr>
      </p:pic>
      <p:sp>
        <p:nvSpPr>
          <p:cNvPr id="5" name="Text Placeholder 4"/>
          <p:cNvSpPr>
            <a:spLocks noGrp="1"/>
          </p:cNvSpPr>
          <p:nvPr>
            <p:ph type="body" sz="quarter" idx="3"/>
          </p:nvPr>
        </p:nvSpPr>
        <p:spPr/>
        <p:txBody>
          <a:bodyPr/>
          <a:lstStyle/>
          <a:p>
            <a:r>
              <a:rPr lang="en-US" b="0" dirty="0" smtClean="0"/>
              <a:t>Let the bottle fill</a:t>
            </a:r>
            <a:endParaRPr lang="en-US" dirty="0"/>
          </a:p>
        </p:txBody>
      </p:sp>
      <p:pic>
        <p:nvPicPr>
          <p:cNvPr id="8" name="Content Placeholder 7" descr="let-the-bottle-fill.jpg"/>
          <p:cNvPicPr>
            <a:picLocks noGrp="1" noChangeAspect="1"/>
          </p:cNvPicPr>
          <p:nvPr>
            <p:ph sz="quarter" idx="4"/>
          </p:nvPr>
        </p:nvPicPr>
        <p:blipFill>
          <a:blip r:embed="rId3" cstate="print"/>
          <a:stretch>
            <a:fillRect/>
          </a:stretch>
        </p:blipFill>
        <p:spPr>
          <a:xfrm>
            <a:off x="4495801" y="2209800"/>
            <a:ext cx="4648200" cy="4648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Text Placeholder 2"/>
          <p:cNvSpPr>
            <a:spLocks noGrp="1"/>
          </p:cNvSpPr>
          <p:nvPr>
            <p:ph type="body" idx="1"/>
          </p:nvPr>
        </p:nvSpPr>
        <p:spPr/>
        <p:txBody>
          <a:bodyPr>
            <a:normAutofit fontScale="92500" lnSpcReduction="20000"/>
          </a:bodyPr>
          <a:lstStyle/>
          <a:p>
            <a:r>
              <a:rPr lang="en-US" b="0" dirty="0" smtClean="0"/>
              <a:t>whilst-the-last-bottle-is-filling-loosen-the-tourniquet</a:t>
            </a:r>
            <a:endParaRPr lang="en-US" b="0" dirty="0"/>
          </a:p>
        </p:txBody>
      </p:sp>
      <p:pic>
        <p:nvPicPr>
          <p:cNvPr id="7" name="Content Placeholder 6" descr="whilst-the-last-bottle-is-filling-loosen-the-tourniquet.jpg"/>
          <p:cNvPicPr>
            <a:picLocks noGrp="1" noChangeAspect="1"/>
          </p:cNvPicPr>
          <p:nvPr>
            <p:ph sz="half" idx="2"/>
          </p:nvPr>
        </p:nvPicPr>
        <p:blipFill>
          <a:blip r:embed="rId2" cstate="print"/>
          <a:stretch>
            <a:fillRect/>
          </a:stretch>
        </p:blipFill>
        <p:spPr>
          <a:xfrm>
            <a:off x="0" y="2133600"/>
            <a:ext cx="4497388" cy="4419600"/>
          </a:xfrm>
        </p:spPr>
      </p:pic>
      <p:sp>
        <p:nvSpPr>
          <p:cNvPr id="5" name="Text Placeholder 4"/>
          <p:cNvSpPr>
            <a:spLocks noGrp="1"/>
          </p:cNvSpPr>
          <p:nvPr>
            <p:ph type="body" sz="quarter" idx="3"/>
          </p:nvPr>
        </p:nvSpPr>
        <p:spPr/>
        <p:txBody>
          <a:bodyPr>
            <a:normAutofit fontScale="92500" lnSpcReduction="20000"/>
          </a:bodyPr>
          <a:lstStyle/>
          <a:p>
            <a:r>
              <a:rPr lang="en-US" b="0" dirty="0" smtClean="0"/>
              <a:t>When the bottle is full, remove it from the needle holder</a:t>
            </a:r>
            <a:endParaRPr lang="en-US" dirty="0"/>
          </a:p>
        </p:txBody>
      </p:sp>
      <p:pic>
        <p:nvPicPr>
          <p:cNvPr id="8" name="Content Placeholder 7" descr="when-the-bottle-is-full-remove-it-from-the-needle-holder.jpg"/>
          <p:cNvPicPr>
            <a:picLocks noGrp="1" noChangeAspect="1"/>
          </p:cNvPicPr>
          <p:nvPr>
            <p:ph sz="quarter" idx="4"/>
          </p:nvPr>
        </p:nvPicPr>
        <p:blipFill>
          <a:blip r:embed="rId3" cstate="print"/>
          <a:stretch>
            <a:fillRect/>
          </a:stretch>
        </p:blipFill>
        <p:spPr>
          <a:xfrm>
            <a:off x="4645025" y="2133600"/>
            <a:ext cx="4498975" cy="44958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Step 10</a:t>
            </a:r>
          </a:p>
          <a:p>
            <a:r>
              <a:rPr lang="en-US" dirty="0" smtClean="0"/>
              <a:t>Withdraw the needle, applying the gauze over the puncture site. Ask the patient to apply pressure with the gauze, keeping their arm straight as bending the arm may increase any bruising.</a:t>
            </a:r>
          </a:p>
          <a:p>
            <a:r>
              <a:rPr lang="en-US" dirty="0" smtClean="0"/>
              <a:t>Withdraw the needle</a:t>
            </a:r>
          </a:p>
          <a:p>
            <a:endParaRPr lang="en-US" dirty="0"/>
          </a:p>
        </p:txBody>
      </p:sp>
      <p:pic>
        <p:nvPicPr>
          <p:cNvPr id="5" name="Content Placeholder 4" descr="withdraw-the-needle-applying-the-gauze.jpg"/>
          <p:cNvPicPr>
            <a:picLocks noGrp="1" noChangeAspect="1"/>
          </p:cNvPicPr>
          <p:nvPr>
            <p:ph sz="half" idx="2"/>
          </p:nvPr>
        </p:nvPicPr>
        <p:blipFill>
          <a:blip r:embed="rId2" cstate="print"/>
          <a:stretch>
            <a:fillRect/>
          </a:stretch>
        </p:blipFill>
        <p:spPr>
          <a:xfrm>
            <a:off x="4343400" y="1752600"/>
            <a:ext cx="4800600" cy="4495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Text Placeholder 2"/>
          <p:cNvSpPr>
            <a:spLocks noGrp="1"/>
          </p:cNvSpPr>
          <p:nvPr>
            <p:ph type="body" idx="1"/>
          </p:nvPr>
        </p:nvSpPr>
        <p:spPr/>
        <p:txBody>
          <a:bodyPr>
            <a:normAutofit fontScale="92500" lnSpcReduction="20000"/>
          </a:bodyPr>
          <a:lstStyle/>
          <a:p>
            <a:r>
              <a:rPr lang="en-US" b="0" dirty="0" smtClean="0"/>
              <a:t>Apply the gauze over the puncture site</a:t>
            </a:r>
            <a:endParaRPr lang="en-US" dirty="0"/>
          </a:p>
        </p:txBody>
      </p:sp>
      <p:pic>
        <p:nvPicPr>
          <p:cNvPr id="7" name="Content Placeholder 6" descr="apply-the-gauze-over-the-puncture-site.jpg"/>
          <p:cNvPicPr>
            <a:picLocks noGrp="1" noChangeAspect="1"/>
          </p:cNvPicPr>
          <p:nvPr>
            <p:ph sz="half" idx="2"/>
          </p:nvPr>
        </p:nvPicPr>
        <p:blipFill>
          <a:blip r:embed="rId2" cstate="print"/>
          <a:stretch>
            <a:fillRect/>
          </a:stretch>
        </p:blipFill>
        <p:spPr>
          <a:xfrm>
            <a:off x="0" y="2057400"/>
            <a:ext cx="4497388" cy="4648200"/>
          </a:xfrm>
        </p:spPr>
      </p:pic>
      <p:sp>
        <p:nvSpPr>
          <p:cNvPr id="5" name="Text Placeholder 4"/>
          <p:cNvSpPr>
            <a:spLocks noGrp="1"/>
          </p:cNvSpPr>
          <p:nvPr>
            <p:ph type="body" sz="quarter" idx="3"/>
          </p:nvPr>
        </p:nvSpPr>
        <p:spPr/>
        <p:txBody>
          <a:bodyPr>
            <a:normAutofit fontScale="92500" lnSpcReduction="20000"/>
          </a:bodyPr>
          <a:lstStyle/>
          <a:p>
            <a:r>
              <a:rPr lang="en-US" b="0" dirty="0" smtClean="0"/>
              <a:t>Ask the patient to apply pressure with the gauze</a:t>
            </a:r>
            <a:endParaRPr lang="en-US" dirty="0"/>
          </a:p>
        </p:txBody>
      </p:sp>
      <p:pic>
        <p:nvPicPr>
          <p:cNvPr id="8" name="Content Placeholder 7" descr="ask-the-patient-to-apply-pressure-with-the-gauze.jpg"/>
          <p:cNvPicPr>
            <a:picLocks noGrp="1" noChangeAspect="1"/>
          </p:cNvPicPr>
          <p:nvPr>
            <p:ph sz="quarter" idx="4"/>
          </p:nvPr>
        </p:nvPicPr>
        <p:blipFill>
          <a:blip r:embed="rId3" cstate="print"/>
          <a:stretch>
            <a:fillRect/>
          </a:stretch>
        </p:blipFill>
        <p:spPr>
          <a:xfrm>
            <a:off x="4645025" y="2133600"/>
            <a:ext cx="4498975" cy="4495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4" name="Content Placeholder 3"/>
          <p:cNvSpPr>
            <a:spLocks noGrp="1"/>
          </p:cNvSpPr>
          <p:nvPr>
            <p:ph sz="half" idx="1"/>
          </p:nvPr>
        </p:nvSpPr>
        <p:spPr/>
        <p:txBody>
          <a:bodyPr/>
          <a:lstStyle/>
          <a:p>
            <a:r>
              <a:rPr lang="en-US" b="1" dirty="0" smtClean="0"/>
              <a:t>Step 11</a:t>
            </a:r>
          </a:p>
          <a:p>
            <a:r>
              <a:rPr lang="en-US" dirty="0" smtClean="0"/>
              <a:t>Carefully dispose of the needle in the sharps bin.</a:t>
            </a:r>
          </a:p>
          <a:p>
            <a:endParaRPr lang="en-US" dirty="0"/>
          </a:p>
        </p:txBody>
      </p:sp>
      <p:pic>
        <p:nvPicPr>
          <p:cNvPr id="6" name="Content Placeholder 5" descr="dispose-of-the-needle-in-the-sharps-bin.jpg"/>
          <p:cNvPicPr>
            <a:picLocks noGrp="1" noChangeAspect="1"/>
          </p:cNvPicPr>
          <p:nvPr>
            <p:ph sz="half" idx="2"/>
          </p:nvPr>
        </p:nvPicPr>
        <p:blipFill>
          <a:blip r:embed="rId2" cstate="print"/>
          <a:stretch>
            <a:fillRect/>
          </a:stretch>
        </p:blipFill>
        <p:spPr>
          <a:xfrm>
            <a:off x="4419600" y="1828800"/>
            <a:ext cx="4724400" cy="4495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Venepuncture</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b="1" dirty="0" smtClean="0"/>
              <a:t>Step 12</a:t>
            </a:r>
          </a:p>
          <a:p>
            <a:r>
              <a:rPr lang="en-US" dirty="0" smtClean="0"/>
              <a:t>At this point, invert the tubes 3 times to ensure full mixing with any additives in the tubes such as heparin.</a:t>
            </a:r>
          </a:p>
          <a:p>
            <a:r>
              <a:rPr lang="en-US" b="1" dirty="0" smtClean="0"/>
              <a:t>Step 13</a:t>
            </a:r>
          </a:p>
          <a:p>
            <a:r>
              <a:rPr lang="en-US" dirty="0" smtClean="0"/>
              <a:t>Whilst still at the bedside, ensure that you complete all of the patient details required on the bottles.</a:t>
            </a:r>
          </a:p>
          <a:p>
            <a:r>
              <a:rPr lang="en-US" b="1" dirty="0" smtClean="0"/>
              <a:t>Step 14</a:t>
            </a:r>
          </a:p>
          <a:p>
            <a:r>
              <a:rPr lang="en-US" dirty="0" smtClean="0"/>
              <a:t>Ensure that any bleeding has stopped and if so, apply the plaster. Remove and dispose of your gloves, along with the remaining equipment in the clinical waste bin.</a:t>
            </a:r>
          </a:p>
          <a:p>
            <a:r>
              <a:rPr lang="en-US" dirty="0" smtClean="0"/>
              <a:t>Thank the patient.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Throat  Swab Culture</a:t>
            </a:r>
            <a:endParaRPr lang="en-US" b="1"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r>
              <a:rPr lang="en-US" dirty="0" smtClean="0"/>
              <a:t>A throat culture is a lab test that clinicians use to find and identify germs in the back of a patient’s mouth that are making him/her sick.</a:t>
            </a:r>
          </a:p>
          <a:p>
            <a:r>
              <a:rPr lang="en-US" dirty="0" smtClean="0"/>
              <a:t>A clinician will probably order this test if a patient complain of a sore throat and he/she thinks something other than a virus is to blame.</a:t>
            </a:r>
          </a:p>
          <a:p>
            <a:r>
              <a:rPr lang="en-US" dirty="0" smtClean="0"/>
              <a:t>Some of the infections that can be identified on a throat culture are:</a:t>
            </a:r>
          </a:p>
          <a:p>
            <a:pPr>
              <a:buFont typeface="Wingdings" pitchFamily="2" charset="2"/>
              <a:buChar char="ü"/>
            </a:pPr>
            <a:r>
              <a:rPr lang="en-US" dirty="0" smtClean="0"/>
              <a:t>Strep throat</a:t>
            </a:r>
          </a:p>
          <a:p>
            <a:pPr>
              <a:buFont typeface="Wingdings" pitchFamily="2" charset="2"/>
              <a:buChar char="ü"/>
            </a:pPr>
            <a:r>
              <a:rPr lang="en-US" dirty="0" smtClean="0"/>
              <a:t>Scarlet and rheumatic fever</a:t>
            </a:r>
          </a:p>
          <a:p>
            <a:pPr>
              <a:buFont typeface="Wingdings" pitchFamily="2" charset="2"/>
              <a:buChar char="ü"/>
            </a:pPr>
            <a:r>
              <a:rPr lang="en-US" dirty="0" smtClean="0"/>
              <a:t>Gonorrhea (</a:t>
            </a:r>
            <a:r>
              <a:rPr lang="en-US" dirty="0" err="1" smtClean="0"/>
              <a:t>gonococcal</a:t>
            </a:r>
            <a:r>
              <a:rPr lang="en-US" dirty="0" smtClean="0"/>
              <a:t> </a:t>
            </a:r>
            <a:r>
              <a:rPr lang="en-US" dirty="0" err="1" smtClean="0"/>
              <a:t>pharyngitis</a:t>
            </a:r>
            <a:r>
              <a:rPr lang="en-US" dirty="0" smtClean="0"/>
              <a:t>)</a:t>
            </a:r>
          </a:p>
          <a:p>
            <a:pPr>
              <a:buFont typeface="Wingdings" pitchFamily="2" charset="2"/>
              <a:buChar char="ü"/>
            </a:pPr>
            <a:r>
              <a:rPr lang="en-US" dirty="0" smtClean="0"/>
              <a:t>Thrush</a:t>
            </a:r>
          </a:p>
          <a:p>
            <a:pPr>
              <a:buFont typeface="Wingdings" pitchFamily="2" charset="2"/>
              <a:buChar char="ü"/>
            </a:pPr>
            <a:r>
              <a:rPr lang="en-US" dirty="0" smtClean="0"/>
              <a:t>Diphtheria</a:t>
            </a:r>
          </a:p>
          <a:p>
            <a:pPr>
              <a:buFont typeface="Wingdings" pitchFamily="2" charset="2"/>
              <a:buChar char="ü"/>
            </a:pPr>
            <a:r>
              <a:rPr lang="en-US" dirty="0" err="1" smtClean="0"/>
              <a:t>Pertussis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err="1" smtClean="0"/>
              <a:t>Otoscopy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0" y="685800"/>
            <a:ext cx="9144000" cy="6172200"/>
          </a:xfrm>
        </p:spPr>
        <p:txBody>
          <a:bodyPr>
            <a:noAutofit/>
          </a:bodyPr>
          <a:lstStyle/>
          <a:p>
            <a:pPr algn="ctr">
              <a:buNone/>
            </a:pPr>
            <a:r>
              <a:rPr lang="en-US" sz="2250" b="1" dirty="0" smtClean="0"/>
              <a:t>Examination of the external auditory canal</a:t>
            </a:r>
          </a:p>
          <a:p>
            <a:r>
              <a:rPr lang="en-US" sz="2250" dirty="0" smtClean="0"/>
              <a:t>The examination is performed by gently pulling the outer part of the ear upwards and backwards. This action straightens the external auditory canal, which has a natural curve, and makes it easier to see the eardrum.</a:t>
            </a:r>
          </a:p>
          <a:p>
            <a:r>
              <a:rPr lang="en-US" sz="2250" dirty="0" smtClean="0"/>
              <a:t>The normal external auditory canal has some hair, often lined with yellow to brown wax. The total length of the ear canal in adults is approximately 2cm, which gives it a resonance frequency of approximately 3400 Hz, which is an important frequency region for understanding speech.</a:t>
            </a:r>
          </a:p>
          <a:p>
            <a:pPr algn="ctr">
              <a:buNone/>
            </a:pPr>
            <a:r>
              <a:rPr lang="en-US" sz="2250" b="1" dirty="0" smtClean="0"/>
              <a:t>Abnormal findings may include:</a:t>
            </a:r>
          </a:p>
          <a:p>
            <a:pPr marL="514350" indent="-514350">
              <a:buFont typeface="+mj-lt"/>
              <a:buAutoNum type="arabicPeriod"/>
            </a:pPr>
            <a:r>
              <a:rPr lang="en-US" sz="2250" dirty="0" smtClean="0"/>
              <a:t>a dry, flaky lining suggestive of eczema. The usual symptom is of itch.</a:t>
            </a:r>
          </a:p>
          <a:p>
            <a:pPr marL="514350" indent="-514350">
              <a:buFont typeface="+mj-lt"/>
              <a:buAutoNum type="arabicPeriod"/>
            </a:pPr>
            <a:r>
              <a:rPr lang="en-US" sz="2250" dirty="0" smtClean="0"/>
              <a:t> an inflamed and swollen, narrowed canal, possibly with a discharge indicating infection (</a:t>
            </a:r>
            <a:r>
              <a:rPr lang="en-US" sz="2250" dirty="0" err="1" smtClean="0"/>
              <a:t>otitis</a:t>
            </a:r>
            <a:r>
              <a:rPr lang="en-US" sz="2250" dirty="0" smtClean="0"/>
              <a:t> </a:t>
            </a:r>
            <a:r>
              <a:rPr lang="en-US" sz="2250" dirty="0" err="1" smtClean="0"/>
              <a:t>externa</a:t>
            </a:r>
            <a:r>
              <a:rPr lang="en-US" sz="2250" dirty="0" smtClean="0"/>
              <a:t>). The usual symptoms include itch, local discomfort, a discharge and often an unpleasant smell from the ear.</a:t>
            </a:r>
          </a:p>
          <a:p>
            <a:pPr marL="514350" indent="-514350">
              <a:buFont typeface="+mj-lt"/>
              <a:buAutoNum type="arabicPeriod"/>
            </a:pPr>
            <a:r>
              <a:rPr lang="en-US" sz="2250" dirty="0" smtClean="0"/>
              <a:t> wax obscuring the eardrum.</a:t>
            </a:r>
          </a:p>
          <a:p>
            <a:pPr marL="514350" indent="-514350">
              <a:buFont typeface="+mj-lt"/>
              <a:buAutoNum type="arabicPeriod"/>
            </a:pPr>
            <a:r>
              <a:rPr lang="en-US" sz="2250" dirty="0" smtClean="0"/>
              <a:t> a foreign body in the ear, such as the rubber from the end of a pencil.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Throat  Swab Culture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pPr algn="ctr">
              <a:buNone/>
            </a:pPr>
            <a:r>
              <a:rPr lang="en-US" b="1" dirty="0" smtClean="0"/>
              <a:t>How It’s Done</a:t>
            </a:r>
          </a:p>
          <a:p>
            <a:r>
              <a:rPr lang="en-US" dirty="0" smtClean="0"/>
              <a:t>You ask the patient to tilt their head back slightly, open their mouth, and say “</a:t>
            </a:r>
            <a:r>
              <a:rPr lang="en-US" dirty="0" err="1" smtClean="0"/>
              <a:t>Ahhhh</a:t>
            </a:r>
            <a:r>
              <a:rPr lang="en-US" dirty="0" smtClean="0"/>
              <a:t>.”</a:t>
            </a:r>
          </a:p>
          <a:p>
            <a:r>
              <a:rPr lang="en-US" dirty="0" smtClean="0"/>
              <a:t>You quickly and gently move a cotton swab around the tonsil area in the back of the patient’s mouth. </a:t>
            </a:r>
          </a:p>
          <a:p>
            <a:r>
              <a:rPr lang="en-US" dirty="0" smtClean="0"/>
              <a:t>You then place it in a germ-free container and send it to a lab for testing.</a:t>
            </a:r>
          </a:p>
          <a:p>
            <a:r>
              <a:rPr lang="en-US" dirty="0" smtClean="0"/>
              <a:t>In the lab, the sample will be placed in a special container with other chemicals to make bacteria and fungi grow. The type of germs that grow, if any, shows your as a clinician what kind of infection the patient has. Then you will decide what medicine will work best for the patient.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Desktop\KMTC\Clinical Medicine\March 2019 Class CM\1st Year 2nd Semester\Clinical Methods II\throat-swab-culture_thumb.jpg"/>
          <p:cNvPicPr>
            <a:picLocks noGrp="1" noChangeAspect="1" noChangeArrowheads="1"/>
          </p:cNvPicPr>
          <p:nvPr>
            <p:ph idx="1"/>
          </p:nvPr>
        </p:nvPicPr>
        <p:blipFill>
          <a:blip r:embed="rId2" cstate="print"/>
          <a:srcRect/>
          <a:stretch>
            <a:fillRect/>
          </a:stretch>
        </p:blipFill>
        <p:spPr bwMode="auto">
          <a:xfrm>
            <a:off x="304800" y="152400"/>
            <a:ext cx="8458199" cy="597376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Endoscopy is a nonsurgical procedure used to examine a person's digestive tract. </a:t>
            </a:r>
          </a:p>
          <a:p>
            <a:r>
              <a:rPr lang="en-US" dirty="0" smtClean="0"/>
              <a:t>Using an endoscope, a flexible tube with a light and camera attached to it, a clinician can view pictures of the patient’s digestive tract on a color TV monitor.</a:t>
            </a:r>
          </a:p>
          <a:p>
            <a:r>
              <a:rPr lang="en-US" dirty="0" smtClean="0"/>
              <a:t>During an upper endoscopy, an endoscope is easily passed through the mouth and throat and into the esophagus, allowing the clinician to view the esophagus, stomach, and upper part of the small intestine.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r>
              <a:rPr lang="en-US" dirty="0" smtClean="0"/>
              <a:t>Similarly, endoscopes can be passed into the large intestine (colon) through the rectum to examine this area of the intestine. This procedure is called </a:t>
            </a:r>
            <a:r>
              <a:rPr lang="en-US" dirty="0" err="1" smtClean="0"/>
              <a:t>sigmoidoscopy</a:t>
            </a:r>
            <a:r>
              <a:rPr lang="en-US" dirty="0" smtClean="0"/>
              <a:t> or colonoscopy depending on how far up the colon is examined.</a:t>
            </a:r>
          </a:p>
          <a:p>
            <a:r>
              <a:rPr lang="en-US" dirty="0" smtClean="0"/>
              <a:t>A special form of endoscopy called endoscopic retrograde </a:t>
            </a:r>
            <a:r>
              <a:rPr lang="en-US" dirty="0" err="1" smtClean="0"/>
              <a:t>cholangiopancreaticography</a:t>
            </a:r>
            <a:r>
              <a:rPr lang="en-US" dirty="0" smtClean="0"/>
              <a:t>, or ERCP, allows pictures of the pancreas, gallbladder, and related structures to be taken. ERCP is also used for stent placement and biopsies.</a:t>
            </a:r>
          </a:p>
          <a:p>
            <a:r>
              <a:rPr lang="en-US" dirty="0" smtClean="0"/>
              <a:t>Endoscopic ultrasound or EUS combines upper endoscopy and ultrasound examination to obtain images and information about various parts of the digestive tract.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lstStyle/>
          <a:p>
            <a:r>
              <a:rPr lang="en-US" dirty="0" smtClean="0"/>
              <a:t>Doctors will often recommend endoscopy to evaluate:</a:t>
            </a:r>
          </a:p>
          <a:p>
            <a:pPr>
              <a:buFont typeface="Wingdings" pitchFamily="2" charset="2"/>
              <a:buChar char="ü"/>
            </a:pPr>
            <a:r>
              <a:rPr lang="en-US" dirty="0" smtClean="0"/>
              <a:t>Stomach pain</a:t>
            </a:r>
          </a:p>
          <a:p>
            <a:pPr>
              <a:buFont typeface="Wingdings" pitchFamily="2" charset="2"/>
              <a:buChar char="ü"/>
            </a:pPr>
            <a:r>
              <a:rPr lang="en-US" dirty="0" smtClean="0"/>
              <a:t>Ulcers, gastritis, or difficulty swallowing</a:t>
            </a:r>
          </a:p>
          <a:p>
            <a:pPr>
              <a:buFont typeface="Wingdings" pitchFamily="2" charset="2"/>
              <a:buChar char="ü"/>
            </a:pPr>
            <a:r>
              <a:rPr lang="en-US" dirty="0" smtClean="0"/>
              <a:t>Digestive tract bleeding</a:t>
            </a:r>
          </a:p>
          <a:p>
            <a:pPr>
              <a:buFont typeface="Wingdings" pitchFamily="2" charset="2"/>
              <a:buChar char="ü"/>
            </a:pPr>
            <a:r>
              <a:rPr lang="en-US" dirty="0" smtClean="0"/>
              <a:t>Changes in bowel habits (chronic constipation or diarrhea)</a:t>
            </a:r>
          </a:p>
          <a:p>
            <a:pPr>
              <a:buFont typeface="Wingdings" pitchFamily="2" charset="2"/>
              <a:buChar char="ü"/>
            </a:pPr>
            <a:r>
              <a:rPr lang="en-US" dirty="0" smtClean="0"/>
              <a:t>Polyps or growths in the colon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dirty="0" smtClean="0"/>
              <a:t>In addition, your doctor may use an endoscope to take a biopsy (removal of tissue) to look for the presence of disease.</a:t>
            </a:r>
          </a:p>
          <a:p>
            <a:r>
              <a:rPr lang="en-US" dirty="0" smtClean="0"/>
              <a:t>Endoscopy may also be used to treat a digestive tract problem. For example, the endoscope might not only detect active bleeding from an ulcer, but devices can be passed through the endoscope that can stop the bleeding. In the colon, polyps can be removed through the scope to prevent the development of colon cancer.</a:t>
            </a:r>
          </a:p>
          <a:p>
            <a:r>
              <a:rPr lang="en-US" dirty="0" smtClean="0"/>
              <a:t>Also, using ERCP, gallstones that have passed outside the gallbladder and into the bile duct can often be removed.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pPr algn="ctr">
              <a:buNone/>
            </a:pPr>
            <a:r>
              <a:rPr lang="en-US" b="1" dirty="0" smtClean="0"/>
              <a:t>Gut Preparation</a:t>
            </a:r>
            <a:r>
              <a:rPr lang="en-US" dirty="0" smtClean="0"/>
              <a:t> </a:t>
            </a:r>
          </a:p>
          <a:p>
            <a:r>
              <a:rPr lang="en-US" dirty="0" smtClean="0"/>
              <a:t>Examining the upper digestive tract (upper endoscopy or ERCP) requires nothing more than fasting for 6-8 hours prior to the procedure. </a:t>
            </a:r>
          </a:p>
          <a:p>
            <a:r>
              <a:rPr lang="en-US" dirty="0" smtClean="0"/>
              <a:t>To examine the colon, it must be cleared of stool. Therefore, a laxative( e.g. </a:t>
            </a:r>
            <a:r>
              <a:rPr lang="en-US" dirty="0" err="1" smtClean="0"/>
              <a:t>Bisacodyl</a:t>
            </a:r>
            <a:r>
              <a:rPr lang="en-US" dirty="0" smtClean="0"/>
              <a:t>, </a:t>
            </a:r>
            <a:r>
              <a:rPr lang="en-US" dirty="0" err="1" smtClean="0"/>
              <a:t>lactulose</a:t>
            </a:r>
            <a:r>
              <a:rPr lang="en-US" dirty="0" smtClean="0"/>
              <a:t>, liquid paraffin) or group of laxatives is given on the day before the procedure.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Endoscopy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algn="ctr">
              <a:buNone/>
            </a:pPr>
            <a:r>
              <a:rPr lang="en-US" b="1" dirty="0" smtClean="0"/>
              <a:t>Sedation</a:t>
            </a:r>
            <a:r>
              <a:rPr lang="en-US" dirty="0" smtClean="0"/>
              <a:t> </a:t>
            </a:r>
          </a:p>
          <a:p>
            <a:r>
              <a:rPr lang="en-US" dirty="0" smtClean="0"/>
              <a:t>For most examinations with an endoscope, a sedative is provided. This increases the comfort of the individual undergoing the examination. The sedative, which is administered via an injection into the vein, produces relaxation and light sleep. </a:t>
            </a:r>
          </a:p>
          <a:p>
            <a:r>
              <a:rPr lang="en-US" dirty="0" smtClean="0"/>
              <a:t>Patients wake up within an hour, but the effects of the medicines are more prolonged.</a:t>
            </a:r>
          </a:p>
          <a:p>
            <a:r>
              <a:rPr lang="en-US" dirty="0" smtClean="0"/>
              <a:t>General anesthesia (puts you totally asleep for a period of time) is given in only very special circumstances (in young children, and when very complex procedures are planned).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Pictures\Screenshots\Screenshot (188).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Pictures\Screenshots\Screenshot (189).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Otoscopy</a:t>
            </a:r>
            <a:r>
              <a:rPr lang="en-US" b="1" dirty="0" smtClean="0"/>
              <a:t> </a:t>
            </a:r>
            <a:r>
              <a:rPr lang="en-US" b="1" dirty="0" err="1" smtClean="0"/>
              <a:t>cnt’d</a:t>
            </a:r>
            <a:r>
              <a:rPr lang="en-US" b="1" dirty="0" smtClean="0"/>
              <a:t>…</a:t>
            </a:r>
            <a:endParaRPr lang="en-US" dirty="0"/>
          </a:p>
        </p:txBody>
      </p:sp>
      <p:pic>
        <p:nvPicPr>
          <p:cNvPr id="6" name="Content Placeholder 5" descr="penscope_oto_black.jpg"/>
          <p:cNvPicPr>
            <a:picLocks noGrp="1" noChangeAspect="1"/>
          </p:cNvPicPr>
          <p:nvPr>
            <p:ph sz="half" idx="1"/>
          </p:nvPr>
        </p:nvPicPr>
        <p:blipFill>
          <a:blip r:embed="rId2" cstate="print"/>
          <a:stretch>
            <a:fillRect/>
          </a:stretch>
        </p:blipFill>
        <p:spPr>
          <a:xfrm>
            <a:off x="457200" y="1843881"/>
            <a:ext cx="4038600" cy="4038600"/>
          </a:xfrm>
        </p:spPr>
      </p:pic>
      <p:pic>
        <p:nvPicPr>
          <p:cNvPr id="7" name="Content Placeholder 6" descr="download.jpg"/>
          <p:cNvPicPr>
            <a:picLocks noGrp="1" noChangeAspect="1"/>
          </p:cNvPicPr>
          <p:nvPr>
            <p:ph sz="half" idx="2"/>
          </p:nvPr>
        </p:nvPicPr>
        <p:blipFill>
          <a:blip r:embed="rId3" cstate="print"/>
          <a:stretch>
            <a:fillRect/>
          </a:stretch>
        </p:blipFill>
        <p:spPr>
          <a:xfrm>
            <a:off x="4038600" y="1828800"/>
            <a:ext cx="5105400" cy="4114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descr="C:\Users\Cyrus\Desktop\KMTC\Clinical Medicine\March 2019 Class CM\1st Year 2nd Semester\Clinical Methods II\190818-changsha-aug-18-2019-xinhua-doctor-xiao-yangbao-1st-l-carries-on-endoscopic-examinations-for-a-patient-at-endoscopy-center-o.jpg"/>
          <p:cNvPicPr>
            <a:picLocks noGrp="1" noChangeAspect="1" noChangeArrowheads="1"/>
          </p:cNvPicPr>
          <p:nvPr>
            <p:ph sz="half" idx="1"/>
          </p:nvPr>
        </p:nvPicPr>
        <p:blipFill>
          <a:blip r:embed="rId2" cstate="print"/>
          <a:srcRect/>
          <a:stretch>
            <a:fillRect/>
          </a:stretch>
        </p:blipFill>
        <p:spPr bwMode="auto">
          <a:xfrm>
            <a:off x="0" y="0"/>
            <a:ext cx="5410200" cy="5715000"/>
          </a:xfrm>
          <a:prstGeom prst="rect">
            <a:avLst/>
          </a:prstGeom>
          <a:noFill/>
        </p:spPr>
      </p:pic>
      <p:pic>
        <p:nvPicPr>
          <p:cNvPr id="3075" name="Picture 3" descr="C:\Users\Cyrus\Desktop\KMTC\Clinical Medicine\March 2019 Class CM\1st Year 2nd Semester\Clinical Methods II\flexible-endoscope-500x500.jpg"/>
          <p:cNvPicPr>
            <a:picLocks noGrp="1" noChangeAspect="1" noChangeArrowheads="1"/>
          </p:cNvPicPr>
          <p:nvPr>
            <p:ph sz="half" idx="2"/>
          </p:nvPr>
        </p:nvPicPr>
        <p:blipFill>
          <a:blip r:embed="rId3" cstate="print"/>
          <a:srcRect/>
          <a:stretch>
            <a:fillRect/>
          </a:stretch>
        </p:blipFill>
        <p:spPr bwMode="auto">
          <a:xfrm>
            <a:off x="4495800" y="0"/>
            <a:ext cx="4648200" cy="4038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err="1" smtClean="0"/>
              <a:t>Paracentesis</a:t>
            </a:r>
            <a:r>
              <a:rPr lang="en-US" dirty="0" smtClean="0"/>
              <a:t> is a procedure in which a needle or catheter is inserted into the peritoneal cavity to obtain </a:t>
            </a:r>
            <a:r>
              <a:rPr lang="en-US" dirty="0" err="1" smtClean="0"/>
              <a:t>ascitic</a:t>
            </a:r>
            <a:r>
              <a:rPr lang="en-US" dirty="0" smtClean="0"/>
              <a:t> fluid for diagnostic or therapeutic purposes.</a:t>
            </a:r>
            <a:r>
              <a:rPr lang="en-US" baseline="30000" dirty="0" smtClean="0"/>
              <a:t> </a:t>
            </a:r>
          </a:p>
          <a:p>
            <a:r>
              <a:rPr lang="en-US" dirty="0" err="1" smtClean="0"/>
              <a:t>Ascitic</a:t>
            </a:r>
            <a:r>
              <a:rPr lang="en-US" dirty="0" smtClean="0"/>
              <a:t> fluid may be used to help determine the etiology of </a:t>
            </a:r>
            <a:r>
              <a:rPr lang="en-US" dirty="0" err="1" smtClean="0"/>
              <a:t>ascites</a:t>
            </a:r>
            <a:r>
              <a:rPr lang="en-US" dirty="0" smtClean="0"/>
              <a:t>, as well as to evaluate for infection or presence of cancer. </a:t>
            </a:r>
          </a:p>
          <a:p>
            <a:r>
              <a:rPr lang="en-US" dirty="0" smtClean="0"/>
              <a:t>Read the Light’s criteria of differentiating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pPr>
              <a:buFont typeface="Wingdings" pitchFamily="2" charset="2"/>
              <a:buChar char="v"/>
            </a:pPr>
            <a:r>
              <a:rPr lang="en-US" dirty="0" smtClean="0"/>
              <a:t>Causes of </a:t>
            </a:r>
            <a:r>
              <a:rPr lang="en-US" dirty="0" err="1" smtClean="0"/>
              <a:t>transudative</a:t>
            </a:r>
            <a:r>
              <a:rPr lang="en-US" dirty="0" smtClean="0"/>
              <a:t> </a:t>
            </a:r>
            <a:r>
              <a:rPr lang="en-US" dirty="0" err="1" smtClean="0"/>
              <a:t>ascites</a:t>
            </a:r>
            <a:r>
              <a:rPr lang="en-US" dirty="0" smtClean="0"/>
              <a:t> include the following:</a:t>
            </a:r>
          </a:p>
          <a:p>
            <a:r>
              <a:rPr lang="en-US" dirty="0" smtClean="0"/>
              <a:t>Hepatic cirrhosis</a:t>
            </a:r>
          </a:p>
          <a:p>
            <a:r>
              <a:rPr lang="en-US" dirty="0" smtClean="0"/>
              <a:t>Alcoholic hepatitis</a:t>
            </a:r>
          </a:p>
          <a:p>
            <a:r>
              <a:rPr lang="en-US" dirty="0" smtClean="0"/>
              <a:t>Heart failure</a:t>
            </a:r>
          </a:p>
          <a:p>
            <a:r>
              <a:rPr lang="en-US" dirty="0" err="1" smtClean="0"/>
              <a:t>Fulminant</a:t>
            </a:r>
            <a:r>
              <a:rPr lang="en-US" dirty="0" smtClean="0"/>
              <a:t> hepatic failure</a:t>
            </a:r>
          </a:p>
          <a:p>
            <a:r>
              <a:rPr lang="en-US" dirty="0" err="1" smtClean="0"/>
              <a:t>Nephrotic</a:t>
            </a:r>
            <a:r>
              <a:rPr lang="en-US" dirty="0" smtClean="0"/>
              <a:t> syndrome</a:t>
            </a:r>
          </a:p>
          <a:p>
            <a:r>
              <a:rPr lang="en-US" dirty="0" smtClean="0"/>
              <a:t>Portal vein thrombosis</a:t>
            </a:r>
          </a:p>
          <a:p>
            <a:pPr>
              <a:buFont typeface="Wingdings" pitchFamily="2" charset="2"/>
              <a:buChar char="v"/>
            </a:pPr>
            <a:r>
              <a:rPr lang="en-US" dirty="0" smtClean="0"/>
              <a:t>Causes of </a:t>
            </a:r>
            <a:r>
              <a:rPr lang="en-US" dirty="0" err="1" smtClean="0"/>
              <a:t>exudative</a:t>
            </a:r>
            <a:r>
              <a:rPr lang="en-US" dirty="0" smtClean="0"/>
              <a:t> </a:t>
            </a:r>
            <a:r>
              <a:rPr lang="en-US" dirty="0" err="1" smtClean="0"/>
              <a:t>ascites</a:t>
            </a:r>
            <a:r>
              <a:rPr lang="en-US" dirty="0" smtClean="0"/>
              <a:t> include the following:</a:t>
            </a:r>
          </a:p>
          <a:p>
            <a:r>
              <a:rPr lang="en-US" dirty="0" smtClean="0"/>
              <a:t>Peritoneal </a:t>
            </a:r>
            <a:r>
              <a:rPr lang="en-US" dirty="0" err="1" smtClean="0"/>
              <a:t>carcinomatosis</a:t>
            </a:r>
            <a:endParaRPr lang="en-US" dirty="0" smtClean="0"/>
          </a:p>
          <a:p>
            <a:r>
              <a:rPr lang="en-US" dirty="0" smtClean="0"/>
              <a:t>Inflammation of the pancreas or </a:t>
            </a:r>
            <a:r>
              <a:rPr lang="en-US" dirty="0" err="1" smtClean="0"/>
              <a:t>biliary</a:t>
            </a:r>
            <a:r>
              <a:rPr lang="en-US" dirty="0" smtClean="0"/>
              <a:t> system</a:t>
            </a:r>
          </a:p>
          <a:p>
            <a:r>
              <a:rPr lang="en-US" dirty="0" smtClean="0"/>
              <a:t>Peritonitis</a:t>
            </a:r>
          </a:p>
          <a:p>
            <a:r>
              <a:rPr lang="en-US" dirty="0" smtClean="0"/>
              <a:t>Ischemic or obstructed bowel</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pPr algn="ctr">
              <a:buNone/>
            </a:pPr>
            <a:r>
              <a:rPr lang="en-US" b="1" dirty="0" smtClean="0"/>
              <a:t>Indications</a:t>
            </a:r>
          </a:p>
          <a:p>
            <a:pPr>
              <a:buFont typeface="Wingdings" pitchFamily="2" charset="2"/>
              <a:buChar char="v"/>
            </a:pPr>
            <a:r>
              <a:rPr lang="en-US" dirty="0" smtClean="0"/>
              <a:t>Diagnostic tap is used for the following:</a:t>
            </a:r>
          </a:p>
          <a:p>
            <a:r>
              <a:rPr lang="en-US" dirty="0" smtClean="0"/>
              <a:t>New-onset </a:t>
            </a:r>
            <a:r>
              <a:rPr lang="en-US" dirty="0" err="1" smtClean="0"/>
              <a:t>ascites</a:t>
            </a:r>
            <a:r>
              <a:rPr lang="en-US" dirty="0" smtClean="0"/>
              <a:t> - Fluid evaluation helps to determine etiology, differentiate </a:t>
            </a:r>
            <a:r>
              <a:rPr lang="en-US" dirty="0" err="1" smtClean="0"/>
              <a:t>transudate</a:t>
            </a:r>
            <a:r>
              <a:rPr lang="en-US" dirty="0" smtClean="0"/>
              <a:t> versus </a:t>
            </a:r>
            <a:r>
              <a:rPr lang="en-US" dirty="0" err="1" smtClean="0"/>
              <a:t>exudate</a:t>
            </a:r>
            <a:r>
              <a:rPr lang="en-US" dirty="0" smtClean="0"/>
              <a:t>, detect the presence of cancerous cells, or address other considerations</a:t>
            </a:r>
          </a:p>
          <a:p>
            <a:r>
              <a:rPr lang="en-US" dirty="0" smtClean="0"/>
              <a:t>Suspected spontaneous or secondary bacterial peritonitis</a:t>
            </a:r>
          </a:p>
          <a:p>
            <a:r>
              <a:rPr lang="en-US" dirty="0" smtClean="0"/>
              <a:t>Refractory </a:t>
            </a:r>
            <a:r>
              <a:rPr lang="en-US" dirty="0" err="1" smtClean="0"/>
              <a:t>ascites</a:t>
            </a:r>
            <a:endParaRPr lang="en-US" dirty="0" smtClean="0"/>
          </a:p>
          <a:p>
            <a:pPr>
              <a:buFont typeface="Wingdings" pitchFamily="2" charset="2"/>
              <a:buChar char="v"/>
            </a:pPr>
            <a:r>
              <a:rPr lang="en-US" dirty="0" smtClean="0"/>
              <a:t>Therapeutic tap is used for the following:</a:t>
            </a:r>
          </a:p>
          <a:p>
            <a:r>
              <a:rPr lang="en-US" dirty="0" smtClean="0"/>
              <a:t>Respiratory compromise secondary to </a:t>
            </a:r>
            <a:r>
              <a:rPr lang="en-US" dirty="0" err="1" smtClean="0"/>
              <a:t>ascites</a:t>
            </a:r>
            <a:endParaRPr lang="en-US" dirty="0" smtClean="0"/>
          </a:p>
          <a:p>
            <a:r>
              <a:rPr lang="en-US" dirty="0" smtClean="0"/>
              <a:t>Abdominal pain or pressure secondary to </a:t>
            </a:r>
            <a:r>
              <a:rPr lang="en-US" dirty="0" err="1" smtClean="0"/>
              <a:t>ascites</a:t>
            </a:r>
            <a:endParaRPr lang="en-US" dirty="0" smtClean="0"/>
          </a:p>
          <a:p>
            <a:pPr>
              <a:buFont typeface="Wingdings" pitchFamily="2" charset="2"/>
              <a:buChar char="v"/>
            </a:pPr>
            <a:r>
              <a:rPr lang="en-US" dirty="0" smtClean="0"/>
              <a:t>Read the contraindications.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lgn="ctr">
              <a:buNone/>
            </a:pPr>
            <a:r>
              <a:rPr lang="en-US" b="1" dirty="0" smtClean="0"/>
              <a:t>Procedure </a:t>
            </a:r>
          </a:p>
          <a:p>
            <a:r>
              <a:rPr lang="en-US" dirty="0" smtClean="0"/>
              <a:t>Explain the purpose, risks, benefits and steps of the procedure. </a:t>
            </a:r>
          </a:p>
          <a:p>
            <a:pPr>
              <a:buNone/>
            </a:pPr>
            <a:r>
              <a:rPr lang="en-US" dirty="0" smtClean="0"/>
              <a:t>a. Risks include perforation or laceration of abdominal/pelvic viscera, bleeding, infection, leak of </a:t>
            </a:r>
            <a:r>
              <a:rPr lang="en-US" dirty="0" err="1" smtClean="0"/>
              <a:t>ascitic</a:t>
            </a:r>
            <a:r>
              <a:rPr lang="en-US" dirty="0" smtClean="0"/>
              <a:t> fluid </a:t>
            </a:r>
          </a:p>
          <a:p>
            <a:pPr>
              <a:buNone/>
            </a:pPr>
            <a:r>
              <a:rPr lang="en-US" dirty="0" smtClean="0"/>
              <a:t>b. Benefit includes relief of pain and yielding information, which may be useful in diagnosis and /or signifying of altering treatment </a:t>
            </a:r>
          </a:p>
          <a:p>
            <a:r>
              <a:rPr lang="en-US" dirty="0" smtClean="0"/>
              <a:t>Obtain informed consent from the patient or appropriate legal designee. </a:t>
            </a:r>
          </a:p>
          <a:p>
            <a:r>
              <a:rPr lang="en-US" dirty="0" smtClean="0"/>
              <a:t>Assemble materials and prepare sterile field.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838200"/>
            <a:ext cx="8229600" cy="5791200"/>
          </a:xfrm>
        </p:spPr>
        <p:txBody>
          <a:bodyPr>
            <a:normAutofit fontScale="77500" lnSpcReduction="20000"/>
          </a:bodyPr>
          <a:lstStyle/>
          <a:p>
            <a:pPr algn="ctr">
              <a:buNone/>
            </a:pPr>
            <a:r>
              <a:rPr lang="en-US" b="1" dirty="0" smtClean="0"/>
              <a:t>Procedure </a:t>
            </a:r>
            <a:r>
              <a:rPr lang="en-US" b="1" dirty="0" err="1" smtClean="0"/>
              <a:t>Cnt’d</a:t>
            </a:r>
            <a:r>
              <a:rPr lang="en-US" b="1" dirty="0" smtClean="0"/>
              <a:t>…</a:t>
            </a:r>
          </a:p>
          <a:p>
            <a:r>
              <a:rPr lang="en-US" dirty="0" smtClean="0"/>
              <a:t>Place the patient supine at the edge of the bed (right side of the bed if you are right handed), with the trunk elevated 45 degrees. </a:t>
            </a:r>
          </a:p>
          <a:p>
            <a:r>
              <a:rPr lang="en-US" dirty="0" smtClean="0"/>
              <a:t>Access to the peritoneal space is usually midline 3 to 4 cm below the umbilicus, halfway between the </a:t>
            </a:r>
            <a:r>
              <a:rPr lang="en-US" dirty="0" err="1" smtClean="0"/>
              <a:t>symphysis</a:t>
            </a:r>
            <a:r>
              <a:rPr lang="en-US" dirty="0" smtClean="0"/>
              <a:t> pubis and the umbilicus. Alternatively, the entry site can be in the left or right lower quadrant between the umbilicus and the anterior superior iliac spine or the patient’s flank, depending on the location of the fluid as determined by percussion of fluid wave. Be sure to avoid old surgical scars since the bowel may be adherent to the abdominal wall. </a:t>
            </a:r>
          </a:p>
          <a:p>
            <a:r>
              <a:rPr lang="en-US" dirty="0" smtClean="0"/>
              <a:t>Arrange equipment on a sterile field on a bedside stand. </a:t>
            </a:r>
          </a:p>
          <a:p>
            <a:r>
              <a:rPr lang="en-US" dirty="0" smtClean="0"/>
              <a:t> Prep and drape the patient appropriately. Observe sterile technique. </a:t>
            </a:r>
          </a:p>
          <a:p>
            <a:r>
              <a:rPr lang="en-US" dirty="0" smtClean="0"/>
              <a:t>Select the </a:t>
            </a:r>
            <a:r>
              <a:rPr lang="en-US" dirty="0" err="1" smtClean="0"/>
              <a:t>paracentesis</a:t>
            </a:r>
            <a:r>
              <a:rPr lang="en-US" dirty="0" smtClean="0"/>
              <a:t> site in the midline or lower quadrant.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pPr algn="ctr">
              <a:buNone/>
            </a:pPr>
            <a:r>
              <a:rPr lang="en-US" b="1" dirty="0" smtClean="0"/>
              <a:t>Procedure </a:t>
            </a:r>
            <a:r>
              <a:rPr lang="en-US" b="1" dirty="0" err="1" smtClean="0"/>
              <a:t>Cnt’d</a:t>
            </a:r>
            <a:r>
              <a:rPr lang="en-US" b="1" dirty="0" smtClean="0"/>
              <a:t>…</a:t>
            </a:r>
            <a:endParaRPr lang="en-US" dirty="0" smtClean="0"/>
          </a:p>
          <a:p>
            <a:r>
              <a:rPr lang="en-US" dirty="0" smtClean="0"/>
              <a:t>Attach a 18-20 gauge 1½ inch needle (</a:t>
            </a:r>
            <a:r>
              <a:rPr lang="en-US" dirty="0" err="1" smtClean="0"/>
              <a:t>angiocath</a:t>
            </a:r>
            <a:r>
              <a:rPr lang="en-US" dirty="0" smtClean="0"/>
              <a:t>) to a 20-60 ml syringe. (In markedly obese patients a 3½ inch 20 or 22 gauge spinal needle may be needed). </a:t>
            </a:r>
          </a:p>
          <a:p>
            <a:r>
              <a:rPr lang="en-US" dirty="0" smtClean="0"/>
              <a:t>With the catheter mounted to the syringe, puncture the anesthetized skin. </a:t>
            </a:r>
          </a:p>
          <a:p>
            <a:r>
              <a:rPr lang="en-US" dirty="0" smtClean="0"/>
              <a:t>Keeping the needle perpendicular to the abdominal wall, advance the needle slowly until fluid flows freely into the syringe. You will meet some resistance as you enter the fascia. While advancing the syringe, maintain constant, gentle suction. When you get return of fluid, leave the catheter in place, remove the needle, and begin to aspirate, using a vacuum bottle. Sometimes it is necessary to reposition the catheter because of abutting bowel.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Paracentesis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algn="ctr">
              <a:buNone/>
            </a:pPr>
            <a:r>
              <a:rPr lang="en-US" b="1" dirty="0" smtClean="0"/>
              <a:t>Procedure </a:t>
            </a:r>
            <a:r>
              <a:rPr lang="en-US" b="1" dirty="0" err="1" smtClean="0"/>
              <a:t>Cnt’d</a:t>
            </a:r>
            <a:r>
              <a:rPr lang="en-US" b="1" dirty="0" smtClean="0"/>
              <a:t>…</a:t>
            </a:r>
          </a:p>
          <a:p>
            <a:r>
              <a:rPr lang="en-US" dirty="0" smtClean="0"/>
              <a:t>For diagnostic </a:t>
            </a:r>
            <a:r>
              <a:rPr lang="en-US" dirty="0" err="1" smtClean="0"/>
              <a:t>paracentesis</a:t>
            </a:r>
            <a:r>
              <a:rPr lang="en-US" dirty="0" smtClean="0"/>
              <a:t>, collect 50 ml of </a:t>
            </a:r>
            <a:r>
              <a:rPr lang="en-US" dirty="0" err="1" smtClean="0"/>
              <a:t>ascitic</a:t>
            </a:r>
            <a:r>
              <a:rPr lang="en-US" dirty="0" smtClean="0"/>
              <a:t> fluid. </a:t>
            </a:r>
          </a:p>
          <a:p>
            <a:r>
              <a:rPr lang="en-US" dirty="0" smtClean="0"/>
              <a:t>For a therapeutic tap, do not remove more than 500ml per in ten minutes. One liter is the maximum that should be removed at one time; this </a:t>
            </a:r>
            <a:r>
              <a:rPr lang="en-US" dirty="0" err="1" smtClean="0"/>
              <a:t>voulme</a:t>
            </a:r>
            <a:r>
              <a:rPr lang="en-US" dirty="0" smtClean="0"/>
              <a:t> permits the fluids and electrolytes  to equilibrate.</a:t>
            </a:r>
          </a:p>
          <a:p>
            <a:r>
              <a:rPr lang="en-US" dirty="0" smtClean="0"/>
              <a:t>When enough fluid has been withdrawn, quickly withdraw the catheter. Cover the insertion site with a sterile pressure dressing. If leakage of </a:t>
            </a:r>
            <a:r>
              <a:rPr lang="en-US" dirty="0" err="1" smtClean="0"/>
              <a:t>ascitic</a:t>
            </a:r>
            <a:r>
              <a:rPr lang="en-US" dirty="0" smtClean="0"/>
              <a:t> fluid occurs, close the </a:t>
            </a:r>
            <a:r>
              <a:rPr lang="en-US" dirty="0" err="1" smtClean="0"/>
              <a:t>paracentesis</a:t>
            </a:r>
            <a:r>
              <a:rPr lang="en-US" dirty="0" smtClean="0"/>
              <a:t> with a mattress stitch.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Thoracocentesis</a:t>
            </a:r>
            <a:r>
              <a:rPr lang="en-US" b="1" dirty="0" smtClean="0"/>
              <a:t> / </a:t>
            </a:r>
            <a:r>
              <a:rPr lang="en-US" b="1" dirty="0" err="1" smtClean="0"/>
              <a:t>Thoracentesis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smtClean="0"/>
              <a:t>Thoracentesis</a:t>
            </a:r>
            <a:r>
              <a:rPr lang="en-US" dirty="0" smtClean="0"/>
              <a:t> is a procedure in which a needle is inserted into the pleural space between the lungs and the chest wall to remove excess fluid from the pleural space to help you breathe easier.</a:t>
            </a:r>
          </a:p>
          <a:p>
            <a:r>
              <a:rPr lang="en-US" dirty="0" smtClean="0"/>
              <a:t>This procedure is done to remove excess fluid, known as a pleural effusion, from the pleural space to help you breathe easier. It may be done to determine the cause of your pleural effusion. Some conditions such as heart failure, lung infections, and tumors can cause pleural effusions.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Thoracocentesis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b="1" dirty="0" smtClean="0"/>
              <a:t>Indications</a:t>
            </a:r>
          </a:p>
          <a:p>
            <a:r>
              <a:rPr lang="en-US" dirty="0" smtClean="0"/>
              <a:t>Primary spontaneous </a:t>
            </a:r>
            <a:r>
              <a:rPr lang="en-US" dirty="0" err="1" smtClean="0"/>
              <a:t>pneumothorax</a:t>
            </a:r>
            <a:endParaRPr lang="en-US" dirty="0" smtClean="0"/>
          </a:p>
          <a:p>
            <a:r>
              <a:rPr lang="en-US" dirty="0" smtClean="0"/>
              <a:t>Tension </a:t>
            </a:r>
            <a:r>
              <a:rPr lang="en-US" dirty="0" err="1" smtClean="0"/>
              <a:t>pneumothorax</a:t>
            </a:r>
            <a:r>
              <a:rPr lang="en-US" dirty="0" smtClean="0"/>
              <a:t>  </a:t>
            </a:r>
          </a:p>
          <a:p>
            <a:r>
              <a:rPr lang="en-US" dirty="0" smtClean="0"/>
              <a:t>Relative Contraindications</a:t>
            </a:r>
          </a:p>
          <a:p>
            <a:pPr>
              <a:buFont typeface="Wingdings" pitchFamily="2" charset="2"/>
              <a:buChar char="v"/>
            </a:pPr>
            <a:r>
              <a:rPr lang="en-US" dirty="0" err="1" smtClean="0"/>
              <a:t>Thoracocentesis</a:t>
            </a:r>
            <a:r>
              <a:rPr lang="en-US" dirty="0" smtClean="0"/>
              <a:t> should be only considered after consultation in the following;</a:t>
            </a:r>
          </a:p>
          <a:p>
            <a:r>
              <a:rPr lang="en-US" dirty="0" smtClean="0"/>
              <a:t>Spontaneous </a:t>
            </a:r>
            <a:r>
              <a:rPr lang="en-US" dirty="0" err="1" smtClean="0"/>
              <a:t>pneumothorax</a:t>
            </a:r>
            <a:r>
              <a:rPr lang="en-US" dirty="0" smtClean="0"/>
              <a:t> in patients with underlying lung disease</a:t>
            </a:r>
          </a:p>
          <a:p>
            <a:r>
              <a:rPr lang="en-US" dirty="0" smtClean="0"/>
              <a:t>Traumatic </a:t>
            </a:r>
            <a:r>
              <a:rPr lang="en-US" dirty="0" err="1" smtClean="0"/>
              <a:t>pneumothorax</a:t>
            </a:r>
            <a:r>
              <a:rPr lang="en-US" dirty="0" smtClean="0"/>
              <a:t> without tension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Laryngoscopy</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err="1" smtClean="0"/>
              <a:t>Laryngoscopy</a:t>
            </a:r>
            <a:r>
              <a:rPr lang="en-US" dirty="0" smtClean="0"/>
              <a:t> is an examination that lets your doctor look at the back of your throat, your </a:t>
            </a:r>
            <a:r>
              <a:rPr lang="en-US" u="sng" dirty="0" smtClean="0"/>
              <a:t>voice box (larynx)</a:t>
            </a:r>
            <a:r>
              <a:rPr lang="en-US" dirty="0" smtClean="0"/>
              <a:t>, and vocal cords with a scope (laryngoscope). There are two types of </a:t>
            </a:r>
            <a:r>
              <a:rPr lang="en-US" dirty="0" err="1" smtClean="0"/>
              <a:t>laryngoscopy</a:t>
            </a:r>
            <a:r>
              <a:rPr lang="en-US" dirty="0" smtClean="0"/>
              <a:t>, and each uses different equipment.</a:t>
            </a:r>
          </a:p>
          <a:p>
            <a:r>
              <a:rPr lang="en-US" dirty="0" smtClean="0"/>
              <a:t>They may do this to figure out why you have a cough or sore throat, to find and remove something that’s stuck in there, or to take samples of your tissue to look at later.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Thoracocentesis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t>Analgesia, </a:t>
            </a:r>
            <a:r>
              <a:rPr lang="en-US" b="1" dirty="0" err="1" smtClean="0"/>
              <a:t>Anaesthesia</a:t>
            </a:r>
            <a:r>
              <a:rPr lang="en-US" b="1" dirty="0" smtClean="0"/>
              <a:t> </a:t>
            </a:r>
          </a:p>
          <a:p>
            <a:r>
              <a:rPr lang="en-US" dirty="0" smtClean="0"/>
              <a:t>Analgesia and local </a:t>
            </a:r>
            <a:r>
              <a:rPr lang="en-US" dirty="0" err="1" smtClean="0"/>
              <a:t>anaesthesia</a:t>
            </a:r>
            <a:r>
              <a:rPr lang="en-US" dirty="0" smtClean="0"/>
              <a:t> are mandatory except with tension </a:t>
            </a:r>
            <a:r>
              <a:rPr lang="en-US" dirty="0" err="1" smtClean="0"/>
              <a:t>pneumothorax</a:t>
            </a:r>
            <a:r>
              <a:rPr lang="en-US" dirty="0" smtClean="0"/>
              <a:t> which is immediately life threatening</a:t>
            </a:r>
          </a:p>
          <a:p>
            <a:r>
              <a:rPr lang="en-US" dirty="0" smtClean="0"/>
              <a:t>Use local </a:t>
            </a:r>
            <a:r>
              <a:rPr lang="en-US" dirty="0" err="1" smtClean="0"/>
              <a:t>anaesthesia</a:t>
            </a:r>
            <a:endParaRPr lang="en-US" dirty="0" smtClean="0"/>
          </a:p>
          <a:p>
            <a:r>
              <a:rPr lang="en-US" dirty="0" smtClean="0"/>
              <a:t>Consider oral or </a:t>
            </a:r>
            <a:r>
              <a:rPr lang="en-US" dirty="0" err="1" smtClean="0"/>
              <a:t>parenteral</a:t>
            </a:r>
            <a:r>
              <a:rPr lang="en-US" dirty="0" smtClean="0"/>
              <a:t> analgesia pre- and post-procedure.</a:t>
            </a:r>
          </a:p>
          <a:p>
            <a:pPr lvl="1"/>
            <a:r>
              <a:rPr lang="en-US" dirty="0" smtClean="0"/>
              <a:t>Placement and presence of an </a:t>
            </a:r>
            <a:r>
              <a:rPr lang="en-US" dirty="0" err="1" smtClean="0"/>
              <a:t>intercostal</a:t>
            </a:r>
            <a:r>
              <a:rPr lang="en-US" dirty="0" smtClean="0"/>
              <a:t> catheter device is painful.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err="1" smtClean="0"/>
              <a:t>Thoracocentesis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685800"/>
            <a:ext cx="8229600" cy="5943600"/>
          </a:xfrm>
        </p:spPr>
        <p:txBody>
          <a:bodyPr>
            <a:noAutofit/>
          </a:bodyPr>
          <a:lstStyle/>
          <a:p>
            <a:pPr algn="ctr">
              <a:buNone/>
            </a:pPr>
            <a:r>
              <a:rPr lang="en-US" sz="2400" b="1" dirty="0" smtClean="0"/>
              <a:t>Procedure  </a:t>
            </a:r>
          </a:p>
          <a:p>
            <a:r>
              <a:rPr lang="en-US" sz="2400" dirty="0" smtClean="0"/>
              <a:t>Place patient on continuous cardiac monitoring and pulse </a:t>
            </a:r>
            <a:r>
              <a:rPr lang="en-US" sz="2400" dirty="0" err="1" smtClean="0"/>
              <a:t>oximetry</a:t>
            </a:r>
            <a:endParaRPr lang="en-US" sz="2400" dirty="0" smtClean="0"/>
          </a:p>
          <a:p>
            <a:r>
              <a:rPr lang="en-US" sz="2400" dirty="0" smtClean="0"/>
              <a:t>Patient position</a:t>
            </a:r>
          </a:p>
          <a:p>
            <a:pPr lvl="1"/>
            <a:r>
              <a:rPr lang="en-US" sz="2400" dirty="0" smtClean="0"/>
              <a:t>Place trauma patient in head-up, supine position</a:t>
            </a:r>
          </a:p>
          <a:p>
            <a:pPr lvl="1"/>
            <a:r>
              <a:rPr lang="en-US" sz="2400" dirty="0" smtClean="0"/>
              <a:t>All other patients should be placed in 45-degree, sitting position</a:t>
            </a:r>
          </a:p>
          <a:p>
            <a:r>
              <a:rPr lang="en-US" sz="2400" dirty="0" smtClean="0"/>
              <a:t>Palpate landmark (2</a:t>
            </a:r>
            <a:r>
              <a:rPr lang="en-US" sz="2400" baseline="30000" dirty="0" smtClean="0"/>
              <a:t>nd</a:t>
            </a:r>
            <a:r>
              <a:rPr lang="en-US" sz="2400" dirty="0" smtClean="0"/>
              <a:t> </a:t>
            </a:r>
            <a:r>
              <a:rPr lang="en-US" sz="2400" dirty="0" err="1" smtClean="0"/>
              <a:t>intercostal</a:t>
            </a:r>
            <a:r>
              <a:rPr lang="en-US" sz="2400" dirty="0" smtClean="0"/>
              <a:t> space, at the upper border of the 3</a:t>
            </a:r>
            <a:r>
              <a:rPr lang="en-US" sz="2400" baseline="30000" dirty="0" smtClean="0"/>
              <a:t>rd</a:t>
            </a:r>
            <a:r>
              <a:rPr lang="en-US" sz="2400" dirty="0" smtClean="0"/>
              <a:t> rib in the </a:t>
            </a:r>
            <a:r>
              <a:rPr lang="en-US" sz="2400" dirty="0" err="1" smtClean="0"/>
              <a:t>midclavicular</a:t>
            </a:r>
            <a:r>
              <a:rPr lang="en-US" sz="2400" dirty="0" smtClean="0"/>
              <a:t> line) and antiseptically prepare the area</a:t>
            </a:r>
          </a:p>
          <a:p>
            <a:pPr lvl="1"/>
            <a:r>
              <a:rPr lang="en-US" sz="2400" dirty="0" smtClean="0"/>
              <a:t>Alternative landmark is the 4</a:t>
            </a:r>
            <a:r>
              <a:rPr lang="en-US" sz="2400" baseline="30000" dirty="0" smtClean="0"/>
              <a:t>th</a:t>
            </a:r>
            <a:r>
              <a:rPr lang="en-US" sz="2400" dirty="0" smtClean="0"/>
              <a:t> or 5</a:t>
            </a:r>
            <a:r>
              <a:rPr lang="en-US" sz="2400" baseline="30000" dirty="0" smtClean="0"/>
              <a:t>th</a:t>
            </a:r>
            <a:r>
              <a:rPr lang="en-US" sz="2400" dirty="0" smtClean="0"/>
              <a:t> </a:t>
            </a:r>
            <a:r>
              <a:rPr lang="en-US" sz="2400" dirty="0" err="1" smtClean="0"/>
              <a:t>intercostal</a:t>
            </a:r>
            <a:r>
              <a:rPr lang="en-US" sz="2400" dirty="0" smtClean="0"/>
              <a:t> space just anterior to mid-</a:t>
            </a:r>
            <a:r>
              <a:rPr lang="en-US" sz="2400" dirty="0" err="1" smtClean="0"/>
              <a:t>axillary</a:t>
            </a:r>
            <a:r>
              <a:rPr lang="en-US" sz="2400" dirty="0" smtClean="0"/>
              <a:t> line</a:t>
            </a:r>
          </a:p>
          <a:p>
            <a:r>
              <a:rPr lang="en-US" sz="2400" dirty="0" smtClean="0"/>
              <a:t>Attach a 5ml syringe to the catheter device (</a:t>
            </a:r>
            <a:r>
              <a:rPr lang="en-US" sz="2400" dirty="0" err="1" smtClean="0"/>
              <a:t>cannula</a:t>
            </a:r>
            <a:r>
              <a:rPr lang="en-US" sz="2400" dirty="0" smtClean="0"/>
              <a:t> or CVC or pigtail)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Thoracocentesis</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181600"/>
          </a:xfrm>
        </p:spPr>
        <p:txBody>
          <a:bodyPr>
            <a:normAutofit fontScale="77500" lnSpcReduction="20000"/>
          </a:bodyPr>
          <a:lstStyle/>
          <a:p>
            <a:pPr algn="ctr">
              <a:buNone/>
            </a:pPr>
            <a:r>
              <a:rPr lang="en-US" b="1" dirty="0" smtClean="0"/>
              <a:t>Procedure </a:t>
            </a:r>
            <a:r>
              <a:rPr lang="en-US" b="1" dirty="0" err="1" smtClean="0"/>
              <a:t>Cnt’d</a:t>
            </a:r>
            <a:r>
              <a:rPr lang="en-US" b="1" dirty="0" smtClean="0"/>
              <a:t>…</a:t>
            </a:r>
          </a:p>
          <a:p>
            <a:r>
              <a:rPr lang="en-US" dirty="0" smtClean="0"/>
              <a:t>Insert the </a:t>
            </a:r>
            <a:r>
              <a:rPr lang="en-US" dirty="0" err="1" smtClean="0"/>
              <a:t>cannula</a:t>
            </a:r>
            <a:r>
              <a:rPr lang="en-US" dirty="0" smtClean="0"/>
              <a:t> vertically into the chest wall, just above the rib below, aspirating all the time</a:t>
            </a:r>
            <a:r>
              <a:rPr lang="en-US" baseline="30000" dirty="0" smtClean="0"/>
              <a:t>2</a:t>
            </a:r>
            <a:endParaRPr lang="en-US" dirty="0" smtClean="0"/>
          </a:p>
          <a:p>
            <a:r>
              <a:rPr lang="en-US" dirty="0" smtClean="0"/>
              <a:t>In tension </a:t>
            </a:r>
            <a:r>
              <a:rPr lang="en-US" dirty="0" err="1" smtClean="0"/>
              <a:t>pneumothorax</a:t>
            </a:r>
            <a:r>
              <a:rPr lang="en-US" dirty="0" smtClean="0"/>
              <a:t>, often you will hear a pop or feel a change in resistance</a:t>
            </a:r>
          </a:p>
          <a:p>
            <a:r>
              <a:rPr lang="en-US" dirty="0" smtClean="0"/>
              <a:t>Withdraw the needle while gently advancing the </a:t>
            </a:r>
            <a:r>
              <a:rPr lang="en-US" dirty="0" err="1" smtClean="0"/>
              <a:t>cannula</a:t>
            </a:r>
            <a:r>
              <a:rPr lang="en-US" dirty="0" smtClean="0"/>
              <a:t> downwards into position</a:t>
            </a:r>
          </a:p>
          <a:p>
            <a:r>
              <a:rPr lang="en-US" dirty="0" smtClean="0"/>
              <a:t>Secure the </a:t>
            </a:r>
            <a:r>
              <a:rPr lang="en-US" dirty="0" err="1" smtClean="0"/>
              <a:t>cannula</a:t>
            </a:r>
            <a:r>
              <a:rPr lang="en-US" dirty="0" smtClean="0"/>
              <a:t> with tape/</a:t>
            </a:r>
            <a:r>
              <a:rPr lang="en-US" dirty="0" err="1" smtClean="0"/>
              <a:t>tegaderm</a:t>
            </a:r>
            <a:endParaRPr lang="en-US" dirty="0" smtClean="0"/>
          </a:p>
          <a:p>
            <a:r>
              <a:rPr lang="en-US" dirty="0" smtClean="0"/>
              <a:t>Attach 3 way tap and 20ml/50ml syringe</a:t>
            </a:r>
          </a:p>
          <a:p>
            <a:r>
              <a:rPr lang="en-US" dirty="0" smtClean="0"/>
              <a:t>Drain until no further drainage to a maximum or 30ml/kg (max 2.5L)</a:t>
            </a:r>
          </a:p>
          <a:p>
            <a:r>
              <a:rPr lang="en-US" b="1" dirty="0" smtClean="0"/>
              <a:t>Do not remove the aspiration device until decision made that the patient will not require further drainage</a:t>
            </a: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828800"/>
          </a:xfrm>
        </p:spPr>
        <p:txBody>
          <a:bodyPr/>
          <a:lstStyle/>
          <a:p>
            <a:r>
              <a:rPr lang="en-US" b="1" dirty="0" smtClean="0"/>
              <a:t>RADIOLOGICAL INVESTIGATIONS</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 RAYS/ PLAIN RADIOGRAPHY</a:t>
            </a:r>
            <a:endParaRPr lang="en-US" b="1"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pPr>
              <a:lnSpc>
                <a:spcPct val="90000"/>
              </a:lnSpc>
              <a:defRPr/>
            </a:pPr>
            <a:r>
              <a:rPr lang="en-US" dirty="0" smtClean="0"/>
              <a:t>X-rays are types of electromagnetic radiation probably most well-known for their ability to see through a person's skin and reveal images of the bones beneath it. Advances in technology have led to more powerful and focused X-ray beams as well as ever greater applications of these light waves, from imaging teensy biological cells and structural components of materials like cement to killing cancer cells.  </a:t>
            </a:r>
            <a:endParaRPr lang="en-GB" dirty="0" smtClean="0"/>
          </a:p>
          <a:p>
            <a:pPr>
              <a:lnSpc>
                <a:spcPct val="90000"/>
              </a:lnSpc>
              <a:defRPr/>
            </a:pPr>
            <a:r>
              <a:rPr lang="en-GB" dirty="0" smtClean="0"/>
              <a:t>The higher the frequency, the greater the penetration</a:t>
            </a:r>
          </a:p>
          <a:p>
            <a:pPr>
              <a:lnSpc>
                <a:spcPct val="90000"/>
              </a:lnSpc>
              <a:defRPr/>
            </a:pPr>
            <a:r>
              <a:rPr lang="en-GB" dirty="0" smtClean="0"/>
              <a:t>X-ray source is x-ray tube: electrons are accelerated across a high potential difference between the Cathode(-) and  anode (+)</a:t>
            </a:r>
          </a:p>
          <a:p>
            <a:pPr>
              <a:lnSpc>
                <a:spcPct val="90000"/>
              </a:lnSpc>
              <a:defRPr/>
            </a:pPr>
            <a:r>
              <a:rPr lang="en-GB" dirty="0" smtClean="0"/>
              <a:t>The x-ray detector is either a Radiographic film or a Digital system</a:t>
            </a:r>
          </a:p>
          <a:p>
            <a:pPr>
              <a:lnSpc>
                <a:spcPct val="90000"/>
              </a:lnSpc>
              <a:defRPr/>
            </a:pPr>
            <a:r>
              <a:rPr lang="en-GB" dirty="0" smtClean="0"/>
              <a:t>Darkroom processing—manual or automatic  film processor. Being replaced by computed radiography (CR)and digital systems</a:t>
            </a:r>
            <a:endParaRPr lang="en-US" dirty="0"/>
          </a:p>
        </p:txBody>
      </p:sp>
    </p:spTree>
    <p:extLst>
      <p:ext uri="{BB962C8B-B14F-4D97-AF65-F5344CB8AC3E}">
        <p14:creationId xmlns="" xmlns:p14="http://schemas.microsoft.com/office/powerpoint/2010/main" val="4226968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PLAIN RADIOGRAPHY</a:t>
            </a:r>
            <a:endParaRPr lang="en-US" dirty="0"/>
          </a:p>
        </p:txBody>
      </p:sp>
      <p:pic>
        <p:nvPicPr>
          <p:cNvPr id="4" name="Picture 4"/>
          <p:cNvPicPr>
            <a:picLocks noGrp="1" noChangeAspect="1" noChangeArrowheads="1"/>
          </p:cNvPicPr>
          <p:nvPr>
            <p:ph idx="1"/>
          </p:nvPr>
        </p:nvPicPr>
        <p:blipFill>
          <a:blip r:embed="rId2" cstate="print">
            <a:lum contrast="6000"/>
          </a:blip>
          <a:srcRect t="9052" b="6488"/>
          <a:stretch>
            <a:fillRect/>
          </a:stretch>
        </p:blipFill>
        <p:spPr>
          <a:xfrm>
            <a:off x="2075479" y="1600200"/>
            <a:ext cx="4993042" cy="4525963"/>
          </a:xfrm>
          <a:noFill/>
          <a:ln/>
        </p:spPr>
      </p:pic>
    </p:spTree>
    <p:extLst>
      <p:ext uri="{BB962C8B-B14F-4D97-AF65-F5344CB8AC3E}">
        <p14:creationId xmlns="" xmlns:p14="http://schemas.microsoft.com/office/powerpoint/2010/main" val="1500485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PLAIN RADIOGRAPHY</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2400300" y="2020094"/>
            <a:ext cx="4343400" cy="3686175"/>
          </a:xfrm>
          <a:prstGeom prst="rect">
            <a:avLst/>
          </a:prstGeom>
          <a:noFill/>
          <a:ln w="9525">
            <a:noFill/>
            <a:miter lim="800000"/>
            <a:headEnd/>
            <a:tailEnd/>
          </a:ln>
          <a:effectLst/>
        </p:spPr>
      </p:pic>
    </p:spTree>
    <p:extLst>
      <p:ext uri="{BB962C8B-B14F-4D97-AF65-F5344CB8AC3E}">
        <p14:creationId xmlns="" xmlns:p14="http://schemas.microsoft.com/office/powerpoint/2010/main" val="9090690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ULTRASOUND</a:t>
            </a:r>
            <a:endParaRPr lang="en-US" b="1" dirty="0"/>
          </a:p>
        </p:txBody>
      </p:sp>
      <p:sp>
        <p:nvSpPr>
          <p:cNvPr id="3" name="Content Placeholder 2"/>
          <p:cNvSpPr>
            <a:spLocks noGrp="1"/>
          </p:cNvSpPr>
          <p:nvPr>
            <p:ph idx="1"/>
          </p:nvPr>
        </p:nvSpPr>
        <p:spPr>
          <a:xfrm>
            <a:off x="457200" y="1600200"/>
            <a:ext cx="8579296" cy="5257800"/>
          </a:xfrm>
        </p:spPr>
        <p:txBody>
          <a:bodyPr>
            <a:normAutofit/>
          </a:bodyPr>
          <a:lstStyle/>
          <a:p>
            <a:pPr>
              <a:lnSpc>
                <a:spcPct val="90000"/>
              </a:lnSpc>
              <a:defRPr/>
            </a:pPr>
            <a:r>
              <a:rPr lang="en-GB" dirty="0" smtClean="0"/>
              <a:t>Ultra means beyond ( i.e. for sound </a:t>
            </a:r>
            <a:r>
              <a:rPr lang="en-GB" dirty="0"/>
              <a:t>it means beyond human range </a:t>
            </a:r>
            <a:r>
              <a:rPr lang="en-GB" dirty="0" smtClean="0"/>
              <a:t>of audibility)</a:t>
            </a:r>
          </a:p>
          <a:p>
            <a:pPr>
              <a:lnSpc>
                <a:spcPct val="90000"/>
              </a:lnSpc>
              <a:defRPr/>
            </a:pPr>
            <a:r>
              <a:rPr lang="en-GB" dirty="0" smtClean="0"/>
              <a:t>It utilises </a:t>
            </a:r>
            <a:r>
              <a:rPr lang="en-GB" dirty="0" err="1" smtClean="0"/>
              <a:t>piezo</a:t>
            </a:r>
            <a:r>
              <a:rPr lang="en-GB" dirty="0" smtClean="0"/>
              <a:t>-electric  effect</a:t>
            </a:r>
          </a:p>
          <a:p>
            <a:pPr>
              <a:lnSpc>
                <a:spcPct val="90000"/>
              </a:lnSpc>
              <a:defRPr/>
            </a:pPr>
            <a:r>
              <a:rPr lang="en-GB" dirty="0" smtClean="0"/>
              <a:t>Transducer produces and detects U/S</a:t>
            </a:r>
          </a:p>
          <a:p>
            <a:pPr>
              <a:lnSpc>
                <a:spcPct val="90000"/>
              </a:lnSpc>
              <a:defRPr/>
            </a:pPr>
            <a:r>
              <a:rPr lang="en-GB" dirty="0" smtClean="0"/>
              <a:t>Frequency range 3.0-9.5 MHZ </a:t>
            </a:r>
          </a:p>
          <a:p>
            <a:pPr>
              <a:lnSpc>
                <a:spcPct val="90000"/>
              </a:lnSpc>
              <a:defRPr/>
            </a:pPr>
            <a:r>
              <a:rPr lang="en-GB" dirty="0" smtClean="0"/>
              <a:t>The higher the frequency, the less the penetration but the higher the resolution   </a:t>
            </a:r>
          </a:p>
          <a:p>
            <a:endParaRPr lang="en-US" dirty="0"/>
          </a:p>
        </p:txBody>
      </p:sp>
    </p:spTree>
    <p:extLst>
      <p:ext uri="{BB962C8B-B14F-4D97-AF65-F5344CB8AC3E}">
        <p14:creationId xmlns="" xmlns:p14="http://schemas.microsoft.com/office/powerpoint/2010/main" val="1207362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ULTRASOUND </a:t>
            </a:r>
            <a:r>
              <a:rPr lang="en-GB" b="1" dirty="0" err="1" smtClean="0"/>
              <a:t>Cnt’d</a:t>
            </a:r>
            <a:r>
              <a:rPr lang="en-GB" b="1" dirty="0" smtClean="0"/>
              <a:t>...</a:t>
            </a:r>
            <a:endParaRPr lang="en-US" dirty="0"/>
          </a:p>
        </p:txBody>
      </p:sp>
      <p:sp>
        <p:nvSpPr>
          <p:cNvPr id="3" name="Content Placeholder 2"/>
          <p:cNvSpPr>
            <a:spLocks noGrp="1"/>
          </p:cNvSpPr>
          <p:nvPr>
            <p:ph idx="1"/>
          </p:nvPr>
        </p:nvSpPr>
        <p:spPr/>
        <p:txBody>
          <a:bodyPr>
            <a:normAutofit/>
          </a:bodyPr>
          <a:lstStyle/>
          <a:p>
            <a:pPr>
              <a:lnSpc>
                <a:spcPct val="90000"/>
              </a:lnSpc>
              <a:defRPr/>
            </a:pPr>
            <a:r>
              <a:rPr lang="en-GB" dirty="0"/>
              <a:t>Can be used to </a:t>
            </a:r>
            <a:r>
              <a:rPr lang="en-GB" dirty="0" smtClean="0"/>
              <a:t>study:</a:t>
            </a:r>
          </a:p>
          <a:p>
            <a:pPr>
              <a:lnSpc>
                <a:spcPct val="90000"/>
              </a:lnSpc>
              <a:defRPr/>
            </a:pPr>
            <a:r>
              <a:rPr lang="en-GB" dirty="0" err="1" smtClean="0"/>
              <a:t>uterus,ovaries</a:t>
            </a:r>
            <a:endParaRPr lang="en-GB" dirty="0" smtClean="0"/>
          </a:p>
          <a:p>
            <a:pPr>
              <a:lnSpc>
                <a:spcPct val="90000"/>
              </a:lnSpc>
              <a:defRPr/>
            </a:pPr>
            <a:r>
              <a:rPr lang="en-GB" dirty="0" smtClean="0"/>
              <a:t>foetus</a:t>
            </a:r>
            <a:r>
              <a:rPr lang="en-GB" dirty="0"/>
              <a:t>, </a:t>
            </a:r>
            <a:endParaRPr lang="en-GB" dirty="0" smtClean="0"/>
          </a:p>
          <a:p>
            <a:pPr>
              <a:lnSpc>
                <a:spcPct val="90000"/>
              </a:lnSpc>
              <a:defRPr/>
            </a:pPr>
            <a:r>
              <a:rPr lang="en-GB" dirty="0" err="1" smtClean="0"/>
              <a:t>kidneys,bladder</a:t>
            </a:r>
            <a:r>
              <a:rPr lang="en-GB" dirty="0"/>
              <a:t>, </a:t>
            </a:r>
            <a:r>
              <a:rPr lang="en-GB" dirty="0" err="1" smtClean="0"/>
              <a:t>liver,etc</a:t>
            </a:r>
            <a:endParaRPr lang="en-GB" dirty="0" smtClean="0"/>
          </a:p>
          <a:p>
            <a:pPr>
              <a:lnSpc>
                <a:spcPct val="90000"/>
              </a:lnSpc>
              <a:defRPr/>
            </a:pPr>
            <a:r>
              <a:rPr lang="en-GB" dirty="0" smtClean="0"/>
              <a:t>MSK</a:t>
            </a:r>
          </a:p>
          <a:p>
            <a:pPr>
              <a:lnSpc>
                <a:spcPct val="90000"/>
              </a:lnSpc>
              <a:defRPr/>
            </a:pPr>
            <a:r>
              <a:rPr lang="en-GB" dirty="0" smtClean="0"/>
              <a:t>Neonate brain </a:t>
            </a:r>
            <a:endParaRPr lang="en-GB" dirty="0"/>
          </a:p>
          <a:p>
            <a:pPr>
              <a:lnSpc>
                <a:spcPct val="90000"/>
              </a:lnSpc>
              <a:defRPr/>
            </a:pPr>
            <a:r>
              <a:rPr lang="en-GB" dirty="0"/>
              <a:t>It has no documented side effects within this range</a:t>
            </a:r>
            <a:endParaRPr lang="en-US" dirty="0"/>
          </a:p>
          <a:p>
            <a:endParaRPr lang="en-US" dirty="0"/>
          </a:p>
        </p:txBody>
      </p:sp>
    </p:spTree>
    <p:extLst>
      <p:ext uri="{BB962C8B-B14F-4D97-AF65-F5344CB8AC3E}">
        <p14:creationId xmlns="" xmlns:p14="http://schemas.microsoft.com/office/powerpoint/2010/main" val="3492649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SYSTEM</a:t>
            </a:r>
            <a:endParaRPr lang="en-US" dirty="0"/>
          </a:p>
        </p:txBody>
      </p:sp>
      <p:pic>
        <p:nvPicPr>
          <p:cNvPr id="4" name="Picture 16" descr="2013-11-07 1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51820" y="1124744"/>
            <a:ext cx="3420380" cy="5731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323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Laryngoscopy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pPr algn="ctr">
              <a:buNone/>
            </a:pPr>
            <a:r>
              <a:rPr lang="en-US" b="1" dirty="0" smtClean="0"/>
              <a:t>Indirect </a:t>
            </a:r>
            <a:r>
              <a:rPr lang="en-US" b="1" dirty="0" err="1" smtClean="0"/>
              <a:t>laryngoscopy</a:t>
            </a:r>
            <a:endParaRPr lang="en-US" b="1" dirty="0" smtClean="0"/>
          </a:p>
          <a:p>
            <a:r>
              <a:rPr lang="en-US" dirty="0" smtClean="0"/>
              <a:t>For the indirect method, you’ll sit up straight in a high back chair. Numbing medicine or a local anesthetic will usually be sprayed on your throat. Your doctor will cover your tongue with gauze and hold it to keep it from blocking their view.</a:t>
            </a:r>
          </a:p>
          <a:p>
            <a:r>
              <a:rPr lang="en-US" dirty="0" smtClean="0"/>
              <a:t>Next, your doctor will insert a mirror into your throat and explore the area. You might be asked to make a certain sound. This is designed to make your larynx move. If you have a foreign object in your throat, your doctor will remove it.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TRANSABDOMINAL PELVIC SCAN </a:t>
            </a:r>
            <a:endParaRPr lang="en-US" dirty="0"/>
          </a:p>
        </p:txBody>
      </p:sp>
      <p:pic>
        <p:nvPicPr>
          <p:cNvPr id="4" name="Picture Placeholder 4" descr="6.PNG"/>
          <p:cNvPicPr>
            <a:picLocks noGrp="1" noChangeAspect="1"/>
          </p:cNvPicPr>
          <p:nvPr>
            <p:ph idx="1"/>
          </p:nvPr>
        </p:nvPicPr>
        <p:blipFill>
          <a:blip r:embed="rId2" cstate="print"/>
          <a:srcRect t="11358" b="11358"/>
          <a:stretch>
            <a:fillRect/>
          </a:stretch>
        </p:blipFill>
        <p:spPr>
          <a:xfrm>
            <a:off x="982712" y="1397687"/>
            <a:ext cx="7178575" cy="5184576"/>
          </a:xfrm>
          <a:solidFill>
            <a:schemeClr val="bg2"/>
          </a:solidFill>
          <a:ln w="44450" cap="sq" algn="ctr">
            <a:solidFill>
              <a:srgbClr val="FFFFFF"/>
            </a:solidFill>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pic>
    </p:spTree>
    <p:extLst>
      <p:ext uri="{BB962C8B-B14F-4D97-AF65-F5344CB8AC3E}">
        <p14:creationId xmlns="" xmlns:p14="http://schemas.microsoft.com/office/powerpoint/2010/main" val="527399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FETAL SCAN</a:t>
            </a:r>
            <a:endParaRPr lang="en-US" dirty="0"/>
          </a:p>
        </p:txBody>
      </p:sp>
      <p:pic>
        <p:nvPicPr>
          <p:cNvPr id="7" name="Picture 4" descr="BabyUltrasound"/>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7624" y="1340768"/>
            <a:ext cx="6635590" cy="5517232"/>
          </a:xfrm>
        </p:spPr>
      </p:pic>
    </p:spTree>
    <p:extLst>
      <p:ext uri="{BB962C8B-B14F-4D97-AF65-F5344CB8AC3E}">
        <p14:creationId xmlns="" xmlns:p14="http://schemas.microsoft.com/office/powerpoint/2010/main" val="18900902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COMPUTERIZED TOMOGRAPHY</a:t>
            </a:r>
            <a:endParaRPr lang="en-US" dirty="0"/>
          </a:p>
        </p:txBody>
      </p:sp>
      <p:sp>
        <p:nvSpPr>
          <p:cNvPr id="3" name="Content Placeholder 2"/>
          <p:cNvSpPr>
            <a:spLocks noGrp="1"/>
          </p:cNvSpPr>
          <p:nvPr>
            <p:ph idx="1"/>
          </p:nvPr>
        </p:nvSpPr>
        <p:spPr>
          <a:xfrm>
            <a:off x="457200" y="1600200"/>
            <a:ext cx="8686800" cy="4781128"/>
          </a:xfrm>
        </p:spPr>
        <p:txBody>
          <a:bodyPr>
            <a:normAutofit/>
          </a:bodyPr>
          <a:lstStyle/>
          <a:p>
            <a:pPr>
              <a:defRPr/>
            </a:pPr>
            <a:r>
              <a:rPr lang="en-GB" dirty="0" smtClean="0"/>
              <a:t>Uses an X-ray source, narrow beam</a:t>
            </a:r>
          </a:p>
          <a:p>
            <a:pPr>
              <a:defRPr/>
            </a:pPr>
            <a:r>
              <a:rPr lang="en-GB" dirty="0" smtClean="0"/>
              <a:t>The x-rays penetrate  through an Object i.e. patient</a:t>
            </a:r>
          </a:p>
          <a:p>
            <a:pPr>
              <a:defRPr/>
            </a:pPr>
            <a:r>
              <a:rPr lang="en-GB" dirty="0" smtClean="0"/>
              <a:t>They are detected  by electronic detector array</a:t>
            </a:r>
          </a:p>
          <a:p>
            <a:pPr>
              <a:defRPr/>
            </a:pPr>
            <a:r>
              <a:rPr lang="en-GB" dirty="0" smtClean="0"/>
              <a:t>Data is acquired in different projections</a:t>
            </a:r>
          </a:p>
          <a:p>
            <a:pPr>
              <a:defRPr/>
            </a:pPr>
            <a:r>
              <a:rPr lang="en-GB" dirty="0" smtClean="0"/>
              <a:t>Data processed by computer into a cross-sectional image i.e. thin slices</a:t>
            </a:r>
            <a:endParaRPr lang="en-US" dirty="0"/>
          </a:p>
        </p:txBody>
      </p:sp>
    </p:spTree>
    <p:extLst>
      <p:ext uri="{BB962C8B-B14F-4D97-AF65-F5344CB8AC3E}">
        <p14:creationId xmlns="" xmlns:p14="http://schemas.microsoft.com/office/powerpoint/2010/main" val="29636202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Machine</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571625" y="1772444"/>
            <a:ext cx="6000750" cy="4181475"/>
          </a:xfrm>
          <a:prstGeom prst="rect">
            <a:avLst/>
          </a:prstGeom>
          <a:noFill/>
          <a:ln w="9525">
            <a:noFill/>
            <a:miter lim="800000"/>
            <a:headEnd/>
            <a:tailEnd/>
          </a:ln>
        </p:spPr>
      </p:pic>
    </p:spTree>
    <p:extLst>
      <p:ext uri="{BB962C8B-B14F-4D97-AF65-F5344CB8AC3E}">
        <p14:creationId xmlns="" xmlns:p14="http://schemas.microsoft.com/office/powerpoint/2010/main" val="368346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cstate="print"/>
          <a:srcRect/>
          <a:stretch>
            <a:fillRect/>
          </a:stretch>
        </p:blipFill>
        <p:spPr bwMode="auto">
          <a:xfrm>
            <a:off x="1115616" y="1412776"/>
            <a:ext cx="7326814" cy="5328592"/>
          </a:xfrm>
          <a:prstGeom prst="rect">
            <a:avLst/>
          </a:prstGeom>
          <a:noFill/>
          <a:ln w="9525">
            <a:noFill/>
            <a:miter lim="800000"/>
            <a:headEnd/>
            <a:tailEnd/>
          </a:ln>
        </p:spPr>
      </p:pic>
    </p:spTree>
    <p:extLst>
      <p:ext uri="{BB962C8B-B14F-4D97-AF65-F5344CB8AC3E}">
        <p14:creationId xmlns="" xmlns:p14="http://schemas.microsoft.com/office/powerpoint/2010/main" val="12504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683568" y="1052736"/>
            <a:ext cx="8028384" cy="5669333"/>
          </a:xfrm>
          <a:prstGeom prst="rect">
            <a:avLst/>
          </a:prstGeom>
          <a:noFill/>
          <a:ln w="9525">
            <a:noFill/>
            <a:miter lim="800000"/>
            <a:headEnd/>
            <a:tailEnd/>
          </a:ln>
        </p:spPr>
      </p:pic>
    </p:spTree>
    <p:extLst>
      <p:ext uri="{BB962C8B-B14F-4D97-AF65-F5344CB8AC3E}">
        <p14:creationId xmlns="" xmlns:p14="http://schemas.microsoft.com/office/powerpoint/2010/main" val="5086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tretch>
            <a:fillRect/>
          </a:stretch>
        </p:blipFill>
        <p:spPr bwMode="auto">
          <a:xfrm>
            <a:off x="323528" y="692695"/>
            <a:ext cx="8424936" cy="6019441"/>
          </a:xfrm>
          <a:prstGeom prst="rect">
            <a:avLst/>
          </a:prstGeom>
          <a:noFill/>
          <a:ln w="9525">
            <a:noFill/>
            <a:miter lim="800000"/>
            <a:headEnd/>
            <a:tailEnd/>
          </a:ln>
          <a:effectLst/>
        </p:spPr>
      </p:pic>
    </p:spTree>
    <p:extLst>
      <p:ext uri="{BB962C8B-B14F-4D97-AF65-F5344CB8AC3E}">
        <p14:creationId xmlns="" xmlns:p14="http://schemas.microsoft.com/office/powerpoint/2010/main" val="28530734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412775"/>
            <a:ext cx="7488832" cy="6015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488854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CLINICAL APPLICATION: ADVANTAGES</a:t>
            </a:r>
            <a:endParaRPr lang="en-US" dirty="0"/>
          </a:p>
        </p:txBody>
      </p:sp>
      <p:sp>
        <p:nvSpPr>
          <p:cNvPr id="3" name="Content Placeholder 2"/>
          <p:cNvSpPr>
            <a:spLocks noGrp="1"/>
          </p:cNvSpPr>
          <p:nvPr>
            <p:ph idx="1"/>
          </p:nvPr>
        </p:nvSpPr>
        <p:spPr/>
        <p:txBody>
          <a:bodyPr>
            <a:normAutofit lnSpcReduction="10000"/>
          </a:bodyPr>
          <a:lstStyle/>
          <a:p>
            <a:pPr>
              <a:defRPr/>
            </a:pPr>
            <a:r>
              <a:rPr lang="en-GB" sz="4800" dirty="0"/>
              <a:t>No ionizing radiation</a:t>
            </a:r>
          </a:p>
          <a:p>
            <a:pPr>
              <a:defRPr/>
            </a:pPr>
            <a:r>
              <a:rPr lang="en-GB" sz="4800" dirty="0" smtClean="0"/>
              <a:t>It has </a:t>
            </a:r>
            <a:r>
              <a:rPr lang="en-GB" sz="4800" dirty="0" err="1" smtClean="0"/>
              <a:t>multiplaner</a:t>
            </a:r>
            <a:r>
              <a:rPr lang="en-GB" sz="4800" dirty="0" smtClean="0"/>
              <a:t> capability</a:t>
            </a:r>
          </a:p>
          <a:p>
            <a:pPr>
              <a:defRPr/>
            </a:pPr>
            <a:r>
              <a:rPr lang="en-GB" sz="4800" dirty="0" smtClean="0"/>
              <a:t>CNS,MSK </a:t>
            </a:r>
            <a:r>
              <a:rPr lang="en-GB" sz="4800" dirty="0" err="1"/>
              <a:t>etc</a:t>
            </a:r>
            <a:r>
              <a:rPr lang="en-GB" sz="4800" dirty="0"/>
              <a:t> better definition of soft tissue anatomy</a:t>
            </a:r>
          </a:p>
          <a:p>
            <a:pPr>
              <a:defRPr/>
            </a:pPr>
            <a:r>
              <a:rPr lang="en-GB" sz="4800" dirty="0"/>
              <a:t>For certain lesions </a:t>
            </a:r>
            <a:r>
              <a:rPr lang="en-GB" sz="4800" dirty="0" smtClean="0"/>
              <a:t>MRI is </a:t>
            </a:r>
            <a:r>
              <a:rPr lang="en-GB" sz="4800" dirty="0"/>
              <a:t>superior to </a:t>
            </a:r>
            <a:r>
              <a:rPr lang="en-GB" sz="4800" dirty="0" smtClean="0"/>
              <a:t>CT</a:t>
            </a:r>
          </a:p>
          <a:p>
            <a:pPr marL="0" indent="0">
              <a:buNone/>
            </a:pPr>
            <a:endParaRPr lang="en-US" dirty="0"/>
          </a:p>
        </p:txBody>
      </p:sp>
    </p:spTree>
    <p:extLst>
      <p:ext uri="{BB962C8B-B14F-4D97-AF65-F5344CB8AC3E}">
        <p14:creationId xmlns="" xmlns:p14="http://schemas.microsoft.com/office/powerpoint/2010/main" val="11435684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PROBLEMS </a:t>
            </a:r>
            <a:endParaRPr lang="en-US" dirty="0"/>
          </a:p>
        </p:txBody>
      </p:sp>
      <p:sp>
        <p:nvSpPr>
          <p:cNvPr id="3" name="Content Placeholder 2"/>
          <p:cNvSpPr>
            <a:spLocks noGrp="1"/>
          </p:cNvSpPr>
          <p:nvPr>
            <p:ph idx="1"/>
          </p:nvPr>
        </p:nvSpPr>
        <p:spPr>
          <a:xfrm>
            <a:off x="683568" y="1700808"/>
            <a:ext cx="8229600" cy="4525963"/>
          </a:xfrm>
        </p:spPr>
        <p:txBody>
          <a:bodyPr>
            <a:normAutofit/>
          </a:bodyPr>
          <a:lstStyle/>
          <a:p>
            <a:pPr>
              <a:lnSpc>
                <a:spcPct val="80000"/>
              </a:lnSpc>
              <a:defRPr/>
            </a:pPr>
            <a:r>
              <a:rPr lang="en-GB" dirty="0"/>
              <a:t>Interference  with procedure</a:t>
            </a:r>
          </a:p>
          <a:p>
            <a:pPr>
              <a:lnSpc>
                <a:spcPct val="80000"/>
              </a:lnSpc>
              <a:defRPr/>
            </a:pPr>
            <a:r>
              <a:rPr lang="en-GB" dirty="0"/>
              <a:t>Risks to the </a:t>
            </a:r>
            <a:r>
              <a:rPr lang="en-GB" dirty="0" smtClean="0"/>
              <a:t>patient  -pace-maker</a:t>
            </a:r>
            <a:endParaRPr lang="en-GB" dirty="0"/>
          </a:p>
          <a:p>
            <a:pPr>
              <a:lnSpc>
                <a:spcPct val="80000"/>
              </a:lnSpc>
              <a:buNone/>
              <a:defRPr/>
            </a:pPr>
            <a:r>
              <a:rPr lang="en-GB" dirty="0"/>
              <a:t>                                    </a:t>
            </a:r>
            <a:r>
              <a:rPr lang="en-GB" dirty="0" smtClean="0"/>
              <a:t>    -</a:t>
            </a:r>
            <a:r>
              <a:rPr lang="en-GB" dirty="0"/>
              <a:t>metallic heart valve</a:t>
            </a:r>
          </a:p>
          <a:p>
            <a:pPr>
              <a:lnSpc>
                <a:spcPct val="80000"/>
              </a:lnSpc>
              <a:buNone/>
              <a:defRPr/>
            </a:pPr>
            <a:r>
              <a:rPr lang="en-GB" dirty="0"/>
              <a:t>                                    </a:t>
            </a:r>
            <a:r>
              <a:rPr lang="en-GB" dirty="0" smtClean="0"/>
              <a:t>    -</a:t>
            </a:r>
            <a:r>
              <a:rPr lang="en-GB" dirty="0"/>
              <a:t>prosthesis</a:t>
            </a:r>
          </a:p>
          <a:p>
            <a:pPr>
              <a:lnSpc>
                <a:spcPct val="80000"/>
              </a:lnSpc>
              <a:buNone/>
              <a:defRPr/>
            </a:pPr>
            <a:r>
              <a:rPr lang="en-GB" dirty="0"/>
              <a:t>                                    </a:t>
            </a:r>
            <a:r>
              <a:rPr lang="en-GB" dirty="0" smtClean="0"/>
              <a:t>    -</a:t>
            </a:r>
            <a:r>
              <a:rPr lang="en-GB" dirty="0"/>
              <a:t>aneurysmal </a:t>
            </a:r>
            <a:r>
              <a:rPr lang="en-GB" dirty="0" smtClean="0"/>
              <a:t>clip</a:t>
            </a:r>
          </a:p>
          <a:p>
            <a:pPr>
              <a:lnSpc>
                <a:spcPct val="80000"/>
              </a:lnSpc>
              <a:defRPr/>
            </a:pPr>
            <a:r>
              <a:rPr lang="en-GB" dirty="0" smtClean="0"/>
              <a:t>Damage </a:t>
            </a:r>
            <a:r>
              <a:rPr lang="en-GB" dirty="0"/>
              <a:t>to electronic equipment</a:t>
            </a:r>
          </a:p>
          <a:p>
            <a:pPr marL="0" indent="0">
              <a:lnSpc>
                <a:spcPct val="80000"/>
              </a:lnSpc>
              <a:buNone/>
              <a:defRPr/>
            </a:pPr>
            <a:r>
              <a:rPr lang="en-GB" dirty="0"/>
              <a:t>                                    </a:t>
            </a:r>
            <a:r>
              <a:rPr lang="en-GB" dirty="0" smtClean="0"/>
              <a:t>    -</a:t>
            </a:r>
            <a:r>
              <a:rPr lang="en-GB" dirty="0"/>
              <a:t>mobile phone</a:t>
            </a:r>
          </a:p>
          <a:p>
            <a:pPr>
              <a:lnSpc>
                <a:spcPct val="80000"/>
              </a:lnSpc>
              <a:buNone/>
              <a:defRPr/>
            </a:pPr>
            <a:r>
              <a:rPr lang="en-GB" dirty="0"/>
              <a:t>                                   </a:t>
            </a:r>
            <a:r>
              <a:rPr lang="en-GB" dirty="0" smtClean="0"/>
              <a:t>     -</a:t>
            </a:r>
            <a:r>
              <a:rPr lang="en-GB" dirty="0"/>
              <a:t>credit card</a:t>
            </a:r>
          </a:p>
          <a:p>
            <a:pPr>
              <a:lnSpc>
                <a:spcPct val="80000"/>
              </a:lnSpc>
              <a:buNone/>
              <a:defRPr/>
            </a:pPr>
            <a:r>
              <a:rPr lang="en-GB" dirty="0"/>
              <a:t>                                    </a:t>
            </a:r>
            <a:r>
              <a:rPr lang="en-GB" dirty="0" smtClean="0"/>
              <a:t>    -</a:t>
            </a:r>
            <a:r>
              <a:rPr lang="en-GB" dirty="0"/>
              <a:t>flash  disc,  </a:t>
            </a:r>
            <a:r>
              <a:rPr lang="en-GB" dirty="0" err="1"/>
              <a:t>etc</a:t>
            </a:r>
            <a:endParaRPr lang="en-GB" dirty="0"/>
          </a:p>
          <a:p>
            <a:endParaRPr lang="en-US" dirty="0"/>
          </a:p>
        </p:txBody>
      </p:sp>
    </p:spTree>
    <p:extLst>
      <p:ext uri="{BB962C8B-B14F-4D97-AF65-F5344CB8AC3E}">
        <p14:creationId xmlns="" xmlns:p14="http://schemas.microsoft.com/office/powerpoint/2010/main" val="144024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Laryngoscopy</a:t>
            </a:r>
            <a:r>
              <a:rPr lang="en-US" b="1" dirty="0" smtClean="0"/>
              <a:t> </a:t>
            </a:r>
            <a:r>
              <a:rPr lang="en-US" b="1" dirty="0" err="1" smtClean="0"/>
              <a:t>Cnt’d</a:t>
            </a:r>
            <a:r>
              <a:rPr lang="en-US" b="1" dirty="0" smtClean="0"/>
              <a:t>…</a:t>
            </a:r>
            <a:endParaRPr lang="en-US" dirty="0"/>
          </a:p>
        </p:txBody>
      </p:sp>
      <p:pic>
        <p:nvPicPr>
          <p:cNvPr id="6" name="Content Placeholder 5" descr="118q-15.jpg"/>
          <p:cNvPicPr>
            <a:picLocks noGrp="1" noChangeAspect="1"/>
          </p:cNvPicPr>
          <p:nvPr>
            <p:ph sz="half" idx="1"/>
          </p:nvPr>
        </p:nvPicPr>
        <p:blipFill>
          <a:blip r:embed="rId2" cstate="print"/>
          <a:stretch>
            <a:fillRect/>
          </a:stretch>
        </p:blipFill>
        <p:spPr>
          <a:xfrm>
            <a:off x="0" y="1219200"/>
            <a:ext cx="4495800" cy="5638800"/>
          </a:xfrm>
        </p:spPr>
      </p:pic>
      <p:pic>
        <p:nvPicPr>
          <p:cNvPr id="7" name="Content Placeholder 6" descr="hqdefault.jpg"/>
          <p:cNvPicPr>
            <a:picLocks noGrp="1" noChangeAspect="1"/>
          </p:cNvPicPr>
          <p:nvPr>
            <p:ph sz="half" idx="2"/>
          </p:nvPr>
        </p:nvPicPr>
        <p:blipFill>
          <a:blip r:embed="rId3" cstate="print"/>
          <a:stretch>
            <a:fillRect/>
          </a:stretch>
        </p:blipFill>
        <p:spPr>
          <a:xfrm>
            <a:off x="4648200" y="1295400"/>
            <a:ext cx="4495800" cy="55626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t="5650" b="5650"/>
          <a:stretch>
            <a:fillRect/>
          </a:stretch>
        </p:blipFill>
        <p:spPr bwMode="auto">
          <a:xfrm>
            <a:off x="755576" y="1340767"/>
            <a:ext cx="7200800" cy="5400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65092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196752"/>
            <a:ext cx="6912768" cy="5677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36846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t="3982" b="3982"/>
          <a:stretch>
            <a:fillRect/>
          </a:stretch>
        </p:blipFill>
        <p:spPr bwMode="auto">
          <a:xfrm>
            <a:off x="1475656" y="1484784"/>
            <a:ext cx="6048672" cy="5382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36666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t="3444" b="3444"/>
          <a:stretch>
            <a:fillRect/>
          </a:stretch>
        </p:blipFill>
        <p:spPr bwMode="auto">
          <a:xfrm>
            <a:off x="-18256" y="1556792"/>
            <a:ext cx="4518248"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l="1471" r="1471"/>
          <a:stretch>
            <a:fillRect/>
          </a:stretch>
        </p:blipFill>
        <p:spPr bwMode="auto">
          <a:xfrm>
            <a:off x="4439516" y="1556792"/>
            <a:ext cx="4704484"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31599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588963"/>
            <a:ext cx="8013837" cy="5269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83701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tretch>
            <a:fillRect/>
          </a:stretch>
        </p:blipFill>
        <p:spPr bwMode="auto">
          <a:xfrm>
            <a:off x="632231" y="1600200"/>
            <a:ext cx="7879537" cy="4525963"/>
          </a:xfrm>
          <a:prstGeom prst="rect">
            <a:avLst/>
          </a:prstGeom>
          <a:noFill/>
          <a:ln w="9525">
            <a:noFill/>
            <a:miter lim="800000"/>
            <a:headEnd/>
            <a:tailEnd/>
          </a:ln>
          <a:effectLst/>
        </p:spPr>
      </p:pic>
    </p:spTree>
    <p:extLst>
      <p:ext uri="{BB962C8B-B14F-4D97-AF65-F5344CB8AC3E}">
        <p14:creationId xmlns="" xmlns:p14="http://schemas.microsoft.com/office/powerpoint/2010/main" val="18005019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End of Presentation</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B0F0"/>
                </a:solidFill>
              </a:rPr>
              <a:t>Thank You</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Laryngoscopy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19200"/>
            <a:ext cx="8229600" cy="5334000"/>
          </a:xfrm>
        </p:spPr>
        <p:txBody>
          <a:bodyPr>
            <a:normAutofit fontScale="92500"/>
          </a:bodyPr>
          <a:lstStyle/>
          <a:p>
            <a:pPr algn="ctr">
              <a:buNone/>
            </a:pPr>
            <a:r>
              <a:rPr lang="en-US" b="1" dirty="0" smtClean="0"/>
              <a:t>Direct </a:t>
            </a:r>
            <a:r>
              <a:rPr lang="en-US" b="1" dirty="0" err="1" smtClean="0"/>
              <a:t>laryngoscopy</a:t>
            </a:r>
            <a:endParaRPr lang="en-US" b="1" dirty="0" smtClean="0"/>
          </a:p>
          <a:p>
            <a:r>
              <a:rPr lang="en-US" dirty="0" smtClean="0"/>
              <a:t>The direct </a:t>
            </a:r>
            <a:r>
              <a:rPr lang="en-US" dirty="0" err="1" smtClean="0"/>
              <a:t>laryngoscopy</a:t>
            </a:r>
            <a:r>
              <a:rPr lang="en-US" dirty="0" smtClean="0"/>
              <a:t> can happen in the hospital or your doctor’s office, and usually you’re completely sedated under expert supervision. You won’t be able to feel the test if you’re under general anesthesia.</a:t>
            </a:r>
          </a:p>
          <a:p>
            <a:r>
              <a:rPr lang="en-US" dirty="0" smtClean="0"/>
              <a:t>A special small flexible telescope goes into your nose or mouth and then down your throat. Your doctor will be able to look through the telescope to get a close view of the larynx. Your doctor can collect samples and remove growths or objects.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2549</Words>
  <Application>Microsoft Office PowerPoint</Application>
  <PresentationFormat>On-screen Show (4:3)</PresentationFormat>
  <Paragraphs>324</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Diagnostic and Therapeutic Procedures</vt:lpstr>
      <vt:lpstr>Otoscopy</vt:lpstr>
      <vt:lpstr>Otoscopy cnt’d…</vt:lpstr>
      <vt:lpstr>Otoscopy cnt’d…</vt:lpstr>
      <vt:lpstr>Otoscopy cnt’d…</vt:lpstr>
      <vt:lpstr>Laryngoscopy</vt:lpstr>
      <vt:lpstr>Laryngoscopy Cnt’d…</vt:lpstr>
      <vt:lpstr>Laryngoscopy Cnt’d…</vt:lpstr>
      <vt:lpstr>Laryngoscopy Cnt’d…</vt:lpstr>
      <vt:lpstr>Laryngoscopy Cnt’d…</vt:lpstr>
      <vt:lpstr>Laryngoscopy Cnt’d…</vt:lpstr>
      <vt:lpstr>Ophthalmoscopy</vt:lpstr>
      <vt:lpstr>Ophthalmoscopy Cnt’d…</vt:lpstr>
      <vt:lpstr>Ophthalmoscopy Cnt’d…</vt:lpstr>
      <vt:lpstr>  Ophthalmoscopy Cnt’d…    Direct ophthalmoscopy</vt:lpstr>
      <vt:lpstr>Ophthalmoscopy Cnt’d…</vt:lpstr>
      <vt:lpstr>  Ophthalmoscopy Cnt’d…   Indirect ophthalmoscopy</vt:lpstr>
      <vt:lpstr>Ophthalmoscopy Cnt’d…</vt:lpstr>
      <vt:lpstr>  Ophthalmoscopy Cnt’d…    Slit-lamp ophthalmoscopy</vt:lpstr>
      <vt:lpstr>Venepuncture</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Venepuncture Cnt’d…</vt:lpstr>
      <vt:lpstr>Throat  Swab Culture</vt:lpstr>
      <vt:lpstr>Throat  Swab Culture Cnt’d…</vt:lpstr>
      <vt:lpstr>Slide 41</vt:lpstr>
      <vt:lpstr>Endoscopy</vt:lpstr>
      <vt:lpstr>Endoscopy Cnt’d…</vt:lpstr>
      <vt:lpstr>Endoscopy Cnt’d…</vt:lpstr>
      <vt:lpstr>Endoscopy Cnt’d…</vt:lpstr>
      <vt:lpstr>Endoscopy Cnt’d…</vt:lpstr>
      <vt:lpstr>Endoscopy Cnt’d…</vt:lpstr>
      <vt:lpstr>Slide 48</vt:lpstr>
      <vt:lpstr>Slide 49</vt:lpstr>
      <vt:lpstr>Slide 50</vt:lpstr>
      <vt:lpstr>Paracentesis</vt:lpstr>
      <vt:lpstr>Paracentesis Cnt’d…</vt:lpstr>
      <vt:lpstr>Paracentesis Cnt’d…</vt:lpstr>
      <vt:lpstr>Paracentesis Cnt’d…</vt:lpstr>
      <vt:lpstr>Paracentesis Cnt’d…</vt:lpstr>
      <vt:lpstr>Paracentesis Cnt’d…</vt:lpstr>
      <vt:lpstr>Paracentesis Cnt’d…</vt:lpstr>
      <vt:lpstr>Thoracocentesis / Thoracentesis</vt:lpstr>
      <vt:lpstr>Thoracocentesis cnt’d…</vt:lpstr>
      <vt:lpstr>Thoracocentesis cnt’d…</vt:lpstr>
      <vt:lpstr>Thoracocentesis cnt’d…</vt:lpstr>
      <vt:lpstr>Thoracocentesis cnt’d…</vt:lpstr>
      <vt:lpstr>RADIOLOGICAL INVESTIGATIONS</vt:lpstr>
      <vt:lpstr>X- RAYS/ PLAIN RADIOGRAPHY</vt:lpstr>
      <vt:lpstr>PLAIN RADIOGRAPHY</vt:lpstr>
      <vt:lpstr>PLAIN RADIOGRAPHY</vt:lpstr>
      <vt:lpstr>ULTRASOUND</vt:lpstr>
      <vt:lpstr>ULTRASOUND Cnt’d...</vt:lpstr>
      <vt:lpstr>ULTRASOUND SYSTEM</vt:lpstr>
      <vt:lpstr>TRANSABDOMINAL PELVIC SCAN </vt:lpstr>
      <vt:lpstr>FETAL SCAN</vt:lpstr>
      <vt:lpstr>COMPUTERIZED TOMOGRAPHY</vt:lpstr>
      <vt:lpstr>CT Machine</vt:lpstr>
      <vt:lpstr>Slide 74</vt:lpstr>
      <vt:lpstr>Slide 75</vt:lpstr>
      <vt:lpstr>Slide 76</vt:lpstr>
      <vt:lpstr>Slide 77</vt:lpstr>
      <vt:lpstr>CLINICAL APPLICATION: ADVANTAGES</vt:lpstr>
      <vt:lpstr>POTENTIAL  PROBLEMS </vt:lpstr>
      <vt:lpstr>Slide 80</vt:lpstr>
      <vt:lpstr>Slide 81</vt:lpstr>
      <vt:lpstr>Slide 82</vt:lpstr>
      <vt:lpstr>Slide 83</vt:lpstr>
      <vt:lpstr>Slide 84</vt:lpstr>
      <vt:lpstr>Slide 85</vt:lpstr>
      <vt:lpstr>End of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and Therapeutic Procedures</dc:title>
  <dc:creator>Samuel N. Kiurire</dc:creator>
  <cp:lastModifiedBy>HP</cp:lastModifiedBy>
  <cp:revision>43</cp:revision>
  <dcterms:created xsi:type="dcterms:W3CDTF">2006-08-16T00:00:00Z</dcterms:created>
  <dcterms:modified xsi:type="dcterms:W3CDTF">2019-11-06T09:36:50Z</dcterms:modified>
</cp:coreProperties>
</file>