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2" r:id="rId4"/>
    <p:sldId id="271" r:id="rId5"/>
    <p:sldId id="258" r:id="rId6"/>
    <p:sldId id="259" r:id="rId7"/>
    <p:sldId id="260" r:id="rId8"/>
    <p:sldId id="261" r:id="rId9"/>
    <p:sldId id="262" r:id="rId10"/>
    <p:sldId id="263" r:id="rId11"/>
    <p:sldId id="264" r:id="rId12"/>
    <p:sldId id="265" r:id="rId13"/>
    <p:sldId id="266" r:id="rId14"/>
    <p:sldId id="267" r:id="rId15"/>
    <p:sldId id="269" r:id="rId16"/>
    <p:sldId id="268" r:id="rId17"/>
    <p:sldId id="27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75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50A3C6C-AEBE-44BF-A8CA-A098BF7361A3}" type="datetimeFigureOut">
              <a:rPr lang="en-GB" smtClean="0"/>
              <a:t>31/01/2020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1E3EC6-A590-453A-8C61-CE24650FDAE8}" type="slidenum">
              <a:rPr lang="en-GB" smtClean="0"/>
              <a:t>‹#›</a:t>
            </a:fld>
            <a:endParaRPr lang="en-GB"/>
          </a:p>
        </p:txBody>
      </p:sp>
    </p:spTree>
    <p:extLst>
      <p:ext uri="{BB962C8B-B14F-4D97-AF65-F5344CB8AC3E}">
        <p14:creationId xmlns:p14="http://schemas.microsoft.com/office/powerpoint/2010/main" val="3095753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50A3C6C-AEBE-44BF-A8CA-A098BF7361A3}" type="datetimeFigureOut">
              <a:rPr lang="en-GB" smtClean="0"/>
              <a:t>31/01/2020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1E3EC6-A590-453A-8C61-CE24650FDAE8}" type="slidenum">
              <a:rPr lang="en-GB" smtClean="0"/>
              <a:t>‹#›</a:t>
            </a:fld>
            <a:endParaRPr lang="en-GB"/>
          </a:p>
        </p:txBody>
      </p:sp>
    </p:spTree>
    <p:extLst>
      <p:ext uri="{BB962C8B-B14F-4D97-AF65-F5344CB8AC3E}">
        <p14:creationId xmlns:p14="http://schemas.microsoft.com/office/powerpoint/2010/main" val="3812671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50A3C6C-AEBE-44BF-A8CA-A098BF7361A3}" type="datetimeFigureOut">
              <a:rPr lang="en-GB" smtClean="0"/>
              <a:t>31/01/2020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1E3EC6-A590-453A-8C61-CE24650FDAE8}" type="slidenum">
              <a:rPr lang="en-GB" smtClean="0"/>
              <a:t>‹#›</a:t>
            </a:fld>
            <a:endParaRPr lang="en-GB"/>
          </a:p>
        </p:txBody>
      </p:sp>
    </p:spTree>
    <p:extLst>
      <p:ext uri="{BB962C8B-B14F-4D97-AF65-F5344CB8AC3E}">
        <p14:creationId xmlns:p14="http://schemas.microsoft.com/office/powerpoint/2010/main" val="3468186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50A3C6C-AEBE-44BF-A8CA-A098BF7361A3}" type="datetimeFigureOut">
              <a:rPr lang="en-GB" smtClean="0"/>
              <a:t>31/01/2020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1E3EC6-A590-453A-8C61-CE24650FDAE8}" type="slidenum">
              <a:rPr lang="en-GB" smtClean="0"/>
              <a:t>‹#›</a:t>
            </a:fld>
            <a:endParaRPr lang="en-GB"/>
          </a:p>
        </p:txBody>
      </p:sp>
    </p:spTree>
    <p:extLst>
      <p:ext uri="{BB962C8B-B14F-4D97-AF65-F5344CB8AC3E}">
        <p14:creationId xmlns:p14="http://schemas.microsoft.com/office/powerpoint/2010/main" val="2188150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0A3C6C-AEBE-44BF-A8CA-A098BF7361A3}" type="datetimeFigureOut">
              <a:rPr lang="en-GB" smtClean="0"/>
              <a:t>31/01/2020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1E3EC6-A590-453A-8C61-CE24650FDAE8}" type="slidenum">
              <a:rPr lang="en-GB" smtClean="0"/>
              <a:t>‹#›</a:t>
            </a:fld>
            <a:endParaRPr lang="en-GB"/>
          </a:p>
        </p:txBody>
      </p:sp>
    </p:spTree>
    <p:extLst>
      <p:ext uri="{BB962C8B-B14F-4D97-AF65-F5344CB8AC3E}">
        <p14:creationId xmlns:p14="http://schemas.microsoft.com/office/powerpoint/2010/main" val="867641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50A3C6C-AEBE-44BF-A8CA-A098BF7361A3}" type="datetimeFigureOut">
              <a:rPr lang="en-GB" smtClean="0"/>
              <a:t>31/01/2020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1E3EC6-A590-453A-8C61-CE24650FDAE8}" type="slidenum">
              <a:rPr lang="en-GB" smtClean="0"/>
              <a:t>‹#›</a:t>
            </a:fld>
            <a:endParaRPr lang="en-GB"/>
          </a:p>
        </p:txBody>
      </p:sp>
    </p:spTree>
    <p:extLst>
      <p:ext uri="{BB962C8B-B14F-4D97-AF65-F5344CB8AC3E}">
        <p14:creationId xmlns:p14="http://schemas.microsoft.com/office/powerpoint/2010/main" val="3765913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50A3C6C-AEBE-44BF-A8CA-A098BF7361A3}" type="datetimeFigureOut">
              <a:rPr lang="en-GB" smtClean="0"/>
              <a:t>31/01/2020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21E3EC6-A590-453A-8C61-CE24650FDAE8}" type="slidenum">
              <a:rPr lang="en-GB" smtClean="0"/>
              <a:t>‹#›</a:t>
            </a:fld>
            <a:endParaRPr lang="en-GB"/>
          </a:p>
        </p:txBody>
      </p:sp>
    </p:spTree>
    <p:extLst>
      <p:ext uri="{BB962C8B-B14F-4D97-AF65-F5344CB8AC3E}">
        <p14:creationId xmlns:p14="http://schemas.microsoft.com/office/powerpoint/2010/main" val="457692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50A3C6C-AEBE-44BF-A8CA-A098BF7361A3}" type="datetimeFigureOut">
              <a:rPr lang="en-GB" smtClean="0"/>
              <a:t>31/01/2020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21E3EC6-A590-453A-8C61-CE24650FDAE8}" type="slidenum">
              <a:rPr lang="en-GB" smtClean="0"/>
              <a:t>‹#›</a:t>
            </a:fld>
            <a:endParaRPr lang="en-GB"/>
          </a:p>
        </p:txBody>
      </p:sp>
    </p:spTree>
    <p:extLst>
      <p:ext uri="{BB962C8B-B14F-4D97-AF65-F5344CB8AC3E}">
        <p14:creationId xmlns:p14="http://schemas.microsoft.com/office/powerpoint/2010/main" val="2961539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0A3C6C-AEBE-44BF-A8CA-A098BF7361A3}" type="datetimeFigureOut">
              <a:rPr lang="en-GB" smtClean="0"/>
              <a:t>31/01/2020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21E3EC6-A590-453A-8C61-CE24650FDAE8}" type="slidenum">
              <a:rPr lang="en-GB" smtClean="0"/>
              <a:t>‹#›</a:t>
            </a:fld>
            <a:endParaRPr lang="en-GB"/>
          </a:p>
        </p:txBody>
      </p:sp>
    </p:spTree>
    <p:extLst>
      <p:ext uri="{BB962C8B-B14F-4D97-AF65-F5344CB8AC3E}">
        <p14:creationId xmlns:p14="http://schemas.microsoft.com/office/powerpoint/2010/main" val="94616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0A3C6C-AEBE-44BF-A8CA-A098BF7361A3}" type="datetimeFigureOut">
              <a:rPr lang="en-GB" smtClean="0"/>
              <a:t>31/01/2020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1E3EC6-A590-453A-8C61-CE24650FDAE8}" type="slidenum">
              <a:rPr lang="en-GB" smtClean="0"/>
              <a:t>‹#›</a:t>
            </a:fld>
            <a:endParaRPr lang="en-GB"/>
          </a:p>
        </p:txBody>
      </p:sp>
    </p:spTree>
    <p:extLst>
      <p:ext uri="{BB962C8B-B14F-4D97-AF65-F5344CB8AC3E}">
        <p14:creationId xmlns:p14="http://schemas.microsoft.com/office/powerpoint/2010/main" val="2803935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0A3C6C-AEBE-44BF-A8CA-A098BF7361A3}" type="datetimeFigureOut">
              <a:rPr lang="en-GB" smtClean="0"/>
              <a:t>31/01/2020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1E3EC6-A590-453A-8C61-CE24650FDAE8}" type="slidenum">
              <a:rPr lang="en-GB" smtClean="0"/>
              <a:t>‹#›</a:t>
            </a:fld>
            <a:endParaRPr lang="en-GB"/>
          </a:p>
        </p:txBody>
      </p:sp>
    </p:spTree>
    <p:extLst>
      <p:ext uri="{BB962C8B-B14F-4D97-AF65-F5344CB8AC3E}">
        <p14:creationId xmlns:p14="http://schemas.microsoft.com/office/powerpoint/2010/main" val="4012131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0A3C6C-AEBE-44BF-A8CA-A098BF7361A3}" type="datetimeFigureOut">
              <a:rPr lang="en-GB" smtClean="0"/>
              <a:t>31/01/2020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1E3EC6-A590-453A-8C61-CE24650FDAE8}" type="slidenum">
              <a:rPr lang="en-GB" smtClean="0"/>
              <a:t>‹#›</a:t>
            </a:fld>
            <a:endParaRPr lang="en-GB"/>
          </a:p>
        </p:txBody>
      </p:sp>
    </p:spTree>
    <p:extLst>
      <p:ext uri="{BB962C8B-B14F-4D97-AF65-F5344CB8AC3E}">
        <p14:creationId xmlns:p14="http://schemas.microsoft.com/office/powerpoint/2010/main" val="865254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DIALYSIS;</a:t>
            </a:r>
            <a:endParaRPr lang="en-GB" b="1" dirty="0"/>
          </a:p>
        </p:txBody>
      </p:sp>
      <p:sp>
        <p:nvSpPr>
          <p:cNvPr id="3" name="Subtitle 2"/>
          <p:cNvSpPr>
            <a:spLocks noGrp="1"/>
          </p:cNvSpPr>
          <p:nvPr>
            <p:ph type="subTitle" idx="1"/>
          </p:nvPr>
        </p:nvSpPr>
        <p:spPr/>
        <p:txBody>
          <a:bodyPr/>
          <a:lstStyle/>
          <a:p>
            <a:r>
              <a:rPr lang="en-US" dirty="0" err="1" smtClean="0"/>
              <a:t>Dr.ouma</a:t>
            </a:r>
            <a:r>
              <a:rPr lang="en-US" dirty="0" smtClean="0"/>
              <a:t> </a:t>
            </a:r>
            <a:r>
              <a:rPr lang="en-US" dirty="0" err="1" smtClean="0"/>
              <a:t>k.o</a:t>
            </a:r>
            <a:endParaRPr lang="en-GB" dirty="0"/>
          </a:p>
        </p:txBody>
      </p:sp>
    </p:spTree>
    <p:extLst>
      <p:ext uri="{BB962C8B-B14F-4D97-AF65-F5344CB8AC3E}">
        <p14:creationId xmlns:p14="http://schemas.microsoft.com/office/powerpoint/2010/main" val="784953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Blood delivery system to dialysis;</a:t>
            </a:r>
            <a:endParaRPr lang="en-GB" b="1" u="sng" dirty="0"/>
          </a:p>
        </p:txBody>
      </p:sp>
      <p:sp>
        <p:nvSpPr>
          <p:cNvPr id="3" name="Content Placeholder 2"/>
          <p:cNvSpPr>
            <a:spLocks noGrp="1"/>
          </p:cNvSpPr>
          <p:nvPr>
            <p:ph idx="1"/>
          </p:nvPr>
        </p:nvSpPr>
        <p:spPr>
          <a:xfrm>
            <a:off x="838200" y="1825624"/>
            <a:ext cx="10515600" cy="4765675"/>
          </a:xfrm>
        </p:spPr>
        <p:txBody>
          <a:bodyPr>
            <a:normAutofit fontScale="70000" lnSpcReduction="20000"/>
          </a:bodyPr>
          <a:lstStyle/>
          <a:p>
            <a:r>
              <a:rPr lang="en-GB" dirty="0" smtClean="0">
                <a:effectLst/>
              </a:rPr>
              <a:t>The blood delivery system is composed of;</a:t>
            </a:r>
          </a:p>
          <a:p>
            <a:pPr marL="514350" indent="-514350">
              <a:buFont typeface="+mj-lt"/>
              <a:buAutoNum type="arabicPeriod"/>
            </a:pPr>
            <a:r>
              <a:rPr lang="en-GB" dirty="0" smtClean="0">
                <a:effectLst/>
              </a:rPr>
              <a:t>The extracorporeal circuit in the dialysis machine and </a:t>
            </a:r>
          </a:p>
          <a:p>
            <a:pPr marL="514350" indent="-514350">
              <a:buFont typeface="+mj-lt"/>
              <a:buAutoNum type="arabicPeriod"/>
            </a:pPr>
            <a:r>
              <a:rPr lang="en-GB" dirty="0" smtClean="0">
                <a:effectLst/>
              </a:rPr>
              <a:t>The dialysis access.</a:t>
            </a:r>
          </a:p>
          <a:p>
            <a:r>
              <a:rPr lang="en-GB" dirty="0" smtClean="0">
                <a:effectLst/>
              </a:rPr>
              <a:t>The dialysis machine consists of </a:t>
            </a:r>
          </a:p>
          <a:p>
            <a:pPr marL="514350" indent="-514350">
              <a:buFont typeface="+mj-lt"/>
              <a:buAutoNum type="arabicParenR"/>
            </a:pPr>
            <a:r>
              <a:rPr lang="en-GB" dirty="0" smtClean="0">
                <a:effectLst/>
              </a:rPr>
              <a:t>A blood pump, </a:t>
            </a:r>
          </a:p>
          <a:p>
            <a:pPr marL="514350" indent="-514350">
              <a:buFont typeface="+mj-lt"/>
              <a:buAutoNum type="arabicParenR"/>
            </a:pPr>
            <a:r>
              <a:rPr lang="en-GB" dirty="0" smtClean="0">
                <a:effectLst/>
              </a:rPr>
              <a:t>Dialysis solution </a:t>
            </a:r>
          </a:p>
          <a:p>
            <a:pPr marL="514350" indent="-514350">
              <a:buFont typeface="+mj-lt"/>
              <a:buAutoNum type="arabicParenR"/>
            </a:pPr>
            <a:r>
              <a:rPr lang="en-GB" dirty="0" smtClean="0">
                <a:effectLst/>
              </a:rPr>
              <a:t>Delivery system, </a:t>
            </a:r>
          </a:p>
          <a:p>
            <a:pPr marL="514350" indent="-514350">
              <a:buFont typeface="+mj-lt"/>
              <a:buAutoNum type="arabicParenR"/>
            </a:pPr>
            <a:r>
              <a:rPr lang="en-GB" dirty="0" smtClean="0">
                <a:effectLst/>
              </a:rPr>
              <a:t>Various safety monitors. </a:t>
            </a:r>
          </a:p>
          <a:p>
            <a:r>
              <a:rPr lang="en-GB" dirty="0" smtClean="0">
                <a:effectLst/>
              </a:rPr>
              <a:t>The blood pump moves blood from the access site, through the dialyzer, and back to the patient. The blood flow rate may range from 250–500 mL/min, depending largely on the type and integrity of the vascular access.</a:t>
            </a:r>
          </a:p>
          <a:p>
            <a:r>
              <a:rPr lang="en-GB" dirty="0" smtClean="0">
                <a:effectLst/>
              </a:rPr>
              <a:t>Negative hydrostatic pressure on the dialysate side can be manipulated to achieve desirable fluid removal or </a:t>
            </a:r>
            <a:r>
              <a:rPr lang="en-GB" i="1" dirty="0" smtClean="0">
                <a:effectLst/>
              </a:rPr>
              <a:t>ultrafiltration.</a:t>
            </a:r>
            <a:r>
              <a:rPr lang="en-GB" dirty="0" smtClean="0">
                <a:effectLst/>
              </a:rPr>
              <a:t> Dialysis membranes have different ultrafiltration coefficients (i.e., mL removed/min per mmHg) so that along with hydrostatic changes, fluid removal can be varied. The dialysis solution delivery system dilutes the concentrated dialysate with water and monitors the temperature, conductivity, and flow of dialysate.</a:t>
            </a:r>
          </a:p>
          <a:p>
            <a:pPr marL="0" indent="0">
              <a:buNone/>
            </a:pPr>
            <a:endParaRPr lang="en-GB" dirty="0"/>
          </a:p>
        </p:txBody>
      </p:sp>
    </p:spTree>
    <p:extLst>
      <p:ext uri="{BB962C8B-B14F-4D97-AF65-F5344CB8AC3E}">
        <p14:creationId xmlns:p14="http://schemas.microsoft.com/office/powerpoint/2010/main" val="2419440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Access for dialysis;</a:t>
            </a:r>
            <a:endParaRPr lang="en-GB" b="1" u="sng" dirty="0"/>
          </a:p>
        </p:txBody>
      </p:sp>
      <p:sp>
        <p:nvSpPr>
          <p:cNvPr id="3" name="Content Placeholder 2"/>
          <p:cNvSpPr>
            <a:spLocks noGrp="1"/>
          </p:cNvSpPr>
          <p:nvPr>
            <p:ph idx="1"/>
          </p:nvPr>
        </p:nvSpPr>
        <p:spPr/>
        <p:txBody>
          <a:bodyPr>
            <a:normAutofit fontScale="92500" lnSpcReduction="10000"/>
          </a:bodyPr>
          <a:lstStyle/>
          <a:p>
            <a:r>
              <a:rPr lang="en-GB" dirty="0" smtClean="0">
                <a:effectLst/>
              </a:rPr>
              <a:t>A native fistula created by the anastomosis of an artery to a vein (e.g., the </a:t>
            </a:r>
            <a:r>
              <a:rPr lang="en-GB" b="1" u="sng" dirty="0" smtClean="0">
                <a:effectLst/>
              </a:rPr>
              <a:t>Brescia-</a:t>
            </a:r>
            <a:r>
              <a:rPr lang="en-GB" b="1" u="sng" dirty="0" err="1" smtClean="0">
                <a:effectLst/>
              </a:rPr>
              <a:t>Cimino</a:t>
            </a:r>
            <a:r>
              <a:rPr lang="en-GB" b="1" u="sng" dirty="0" smtClean="0">
                <a:effectLst/>
              </a:rPr>
              <a:t> fistula</a:t>
            </a:r>
            <a:r>
              <a:rPr lang="en-GB" dirty="0" smtClean="0">
                <a:effectLst/>
              </a:rPr>
              <a:t>, in which the cephalic vein is anastomosed end-to-side to the radial artery) results in arterialization of the vein.</a:t>
            </a:r>
          </a:p>
          <a:p>
            <a:r>
              <a:rPr lang="en-US" dirty="0" smtClean="0"/>
              <a:t>A better one is </a:t>
            </a:r>
            <a:r>
              <a:rPr lang="en-US" dirty="0" err="1" smtClean="0"/>
              <a:t>brachiobasilic</a:t>
            </a:r>
            <a:r>
              <a:rPr lang="en-US" dirty="0" smtClean="0"/>
              <a:t> fistula.</a:t>
            </a:r>
            <a:endParaRPr lang="en-GB" dirty="0" smtClean="0">
              <a:effectLst/>
            </a:endParaRPr>
          </a:p>
          <a:p>
            <a:r>
              <a:rPr lang="en-GB" dirty="0" smtClean="0">
                <a:effectLst/>
              </a:rPr>
              <a:t>This facilitates its subsequent use in the placement of large needles (typically 15 gauge) to access the circulation. </a:t>
            </a:r>
          </a:p>
          <a:p>
            <a:r>
              <a:rPr lang="en-GB" dirty="0" smtClean="0">
                <a:effectLst/>
              </a:rPr>
              <a:t>Although fistulas have the highest long-term patency rate of all dialysis access options, fistulas are created in a minority of patients.</a:t>
            </a:r>
          </a:p>
          <a:p>
            <a:r>
              <a:rPr lang="en-GB" dirty="0" smtClean="0">
                <a:effectLst/>
              </a:rPr>
              <a:t>Many patients undergo placement of an </a:t>
            </a:r>
            <a:r>
              <a:rPr lang="en-GB" dirty="0" err="1" smtClean="0">
                <a:effectLst/>
              </a:rPr>
              <a:t>arteriovenous</a:t>
            </a:r>
            <a:r>
              <a:rPr lang="en-GB" dirty="0" smtClean="0">
                <a:effectLst/>
              </a:rPr>
              <a:t> graft (i.e., the interposition of prosthetic material, usually </a:t>
            </a:r>
            <a:r>
              <a:rPr lang="en-GB" dirty="0" err="1" smtClean="0">
                <a:effectLst/>
              </a:rPr>
              <a:t>polytetrafluoroethylene</a:t>
            </a:r>
            <a:r>
              <a:rPr lang="en-GB" dirty="0" smtClean="0">
                <a:effectLst/>
              </a:rPr>
              <a:t>, between an artery and a vein) or a </a:t>
            </a:r>
            <a:r>
              <a:rPr lang="en-GB" dirty="0" err="1" smtClean="0">
                <a:effectLst/>
              </a:rPr>
              <a:t>tunneled</a:t>
            </a:r>
            <a:r>
              <a:rPr lang="en-GB" dirty="0" smtClean="0">
                <a:effectLst/>
              </a:rPr>
              <a:t> dialysis catheter.</a:t>
            </a:r>
            <a:endParaRPr lang="en-GB" dirty="0"/>
          </a:p>
        </p:txBody>
      </p:sp>
    </p:spTree>
    <p:extLst>
      <p:ext uri="{BB962C8B-B14F-4D97-AF65-F5344CB8AC3E}">
        <p14:creationId xmlns:p14="http://schemas.microsoft.com/office/powerpoint/2010/main" val="20766316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Other Dialysis access;</a:t>
            </a:r>
            <a:endParaRPr lang="en-GB" b="1" u="sng"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Intravenous large bore catheter.</a:t>
            </a:r>
          </a:p>
          <a:p>
            <a:pPr marL="514350" indent="-514350">
              <a:buFont typeface="+mj-lt"/>
              <a:buAutoNum type="arabicPeriod"/>
            </a:pPr>
            <a:r>
              <a:rPr lang="en-US" dirty="0" smtClean="0"/>
              <a:t>Tunneled catheter.</a:t>
            </a:r>
          </a:p>
          <a:p>
            <a:r>
              <a:rPr lang="en-US" dirty="0" smtClean="0"/>
              <a:t>Catheters are usually placed in a large vein commonly superior vena cava by puncturing the internal jugular vein and then advancing towards the chest.</a:t>
            </a:r>
          </a:p>
          <a:p>
            <a:r>
              <a:rPr lang="en-US" dirty="0" smtClean="0"/>
              <a:t>The femoral route is an inferior option and is prone to infection</a:t>
            </a:r>
            <a:endParaRPr lang="en-GB" dirty="0"/>
          </a:p>
        </p:txBody>
      </p:sp>
    </p:spTree>
    <p:extLst>
      <p:ext uri="{BB962C8B-B14F-4D97-AF65-F5344CB8AC3E}">
        <p14:creationId xmlns:p14="http://schemas.microsoft.com/office/powerpoint/2010/main" val="3392072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Complications of dialysis catheters;</a:t>
            </a:r>
            <a:endParaRPr lang="en-GB" b="1" u="sng"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Thrombosis.</a:t>
            </a:r>
          </a:p>
          <a:p>
            <a:pPr marL="514350" indent="-514350">
              <a:buFont typeface="+mj-lt"/>
              <a:buAutoNum type="arabicPeriod"/>
            </a:pPr>
            <a:r>
              <a:rPr lang="en-US" dirty="0" smtClean="0"/>
              <a:t>Higher infection rates in catheters than fistula/bacteremia/endocarditis.</a:t>
            </a:r>
          </a:p>
          <a:p>
            <a:pPr marL="514350" indent="-514350">
              <a:buFont typeface="+mj-lt"/>
              <a:buAutoNum type="arabicPeriod"/>
            </a:pPr>
            <a:r>
              <a:rPr lang="en-US" dirty="0" smtClean="0"/>
              <a:t>Kinking.</a:t>
            </a:r>
          </a:p>
          <a:p>
            <a:pPr marL="514350" indent="-514350">
              <a:buFont typeface="+mj-lt"/>
              <a:buAutoNum type="arabicPeriod"/>
            </a:pPr>
            <a:r>
              <a:rPr lang="en-US" dirty="0" smtClean="0"/>
              <a:t>Failure to locate the arterial wing of the catheter.</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GB" dirty="0"/>
          </a:p>
        </p:txBody>
      </p:sp>
    </p:spTree>
    <p:extLst>
      <p:ext uri="{BB962C8B-B14F-4D97-AF65-F5344CB8AC3E}">
        <p14:creationId xmlns:p14="http://schemas.microsoft.com/office/powerpoint/2010/main" val="11814900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Haemodialysis;</a:t>
            </a:r>
            <a:endParaRPr lang="en-GB" b="1" u="sng" dirty="0"/>
          </a:p>
        </p:txBody>
      </p:sp>
      <p:sp>
        <p:nvSpPr>
          <p:cNvPr id="3" name="Content Placeholder 2"/>
          <p:cNvSpPr>
            <a:spLocks noGrp="1"/>
          </p:cNvSpPr>
          <p:nvPr>
            <p:ph idx="1"/>
          </p:nvPr>
        </p:nvSpPr>
        <p:spPr/>
        <p:txBody>
          <a:bodyPr>
            <a:normAutofit/>
          </a:bodyPr>
          <a:lstStyle/>
          <a:p>
            <a:pPr marL="0" indent="0">
              <a:buNone/>
            </a:pPr>
            <a:r>
              <a:rPr lang="en-US" b="1" u="sng" dirty="0" smtClean="0"/>
              <a:t>Types of </a:t>
            </a:r>
            <a:r>
              <a:rPr lang="en-US" b="1" u="sng" dirty="0" err="1" smtClean="0"/>
              <a:t>haemodialysis</a:t>
            </a:r>
            <a:r>
              <a:rPr lang="en-US" b="1" u="sng" dirty="0" smtClean="0"/>
              <a:t>;</a:t>
            </a:r>
            <a:endParaRPr lang="en-GB" b="1" u="sng" dirty="0" smtClean="0"/>
          </a:p>
          <a:p>
            <a:pPr marL="0" indent="0">
              <a:buNone/>
            </a:pPr>
            <a:r>
              <a:rPr lang="en-GB" dirty="0" smtClean="0"/>
              <a:t>1.Conventional </a:t>
            </a:r>
            <a:r>
              <a:rPr lang="en-GB" dirty="0"/>
              <a:t>hemodialysis</a:t>
            </a:r>
          </a:p>
          <a:p>
            <a:pPr marL="0" indent="0">
              <a:buNone/>
            </a:pPr>
            <a:r>
              <a:rPr lang="en-GB" dirty="0"/>
              <a:t>2. Slow continuous ultrafiltration</a:t>
            </a:r>
          </a:p>
          <a:p>
            <a:pPr marL="0" indent="0">
              <a:buNone/>
            </a:pPr>
            <a:r>
              <a:rPr lang="en-GB" dirty="0"/>
              <a:t>3. Continuous arteriovenous hemodialysis (CAVHD)</a:t>
            </a:r>
          </a:p>
          <a:p>
            <a:pPr marL="0" indent="0">
              <a:buNone/>
            </a:pPr>
            <a:r>
              <a:rPr lang="fr-FR" dirty="0"/>
              <a:t>4. Continuous venovenous hemodialysis (CVVHD</a:t>
            </a:r>
            <a:r>
              <a:rPr lang="fr-FR" dirty="0" smtClean="0"/>
              <a:t>)</a:t>
            </a:r>
            <a:endParaRPr lang="fr-FR" dirty="0"/>
          </a:p>
        </p:txBody>
      </p:sp>
    </p:spTree>
    <p:extLst>
      <p:ext uri="{BB962C8B-B14F-4D97-AF65-F5344CB8AC3E}">
        <p14:creationId xmlns:p14="http://schemas.microsoft.com/office/powerpoint/2010/main" val="12987354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35102"/>
            <a:ext cx="10515600" cy="1325563"/>
          </a:xfrm>
        </p:spPr>
        <p:txBody>
          <a:bodyPr/>
          <a:lstStyle/>
          <a:p>
            <a:r>
              <a:rPr lang="en-US" b="1" u="sng" dirty="0" smtClean="0"/>
              <a:t>Haemodialysis;</a:t>
            </a:r>
            <a:endParaRPr lang="en-GB" b="1" u="sng" dirty="0"/>
          </a:p>
        </p:txBody>
      </p:sp>
      <p:sp>
        <p:nvSpPr>
          <p:cNvPr id="3" name="Content Placeholder 2"/>
          <p:cNvSpPr>
            <a:spLocks noGrp="1"/>
          </p:cNvSpPr>
          <p:nvPr>
            <p:ph idx="1"/>
          </p:nvPr>
        </p:nvSpPr>
        <p:spPr/>
        <p:txBody>
          <a:bodyPr>
            <a:normAutofit lnSpcReduction="10000"/>
          </a:bodyPr>
          <a:lstStyle/>
          <a:p>
            <a:pPr marL="0" indent="0">
              <a:buNone/>
            </a:pPr>
            <a:r>
              <a:rPr lang="en-GB" b="1" i="1" dirty="0" smtClean="0"/>
              <a:t>Complications:</a:t>
            </a:r>
          </a:p>
          <a:p>
            <a:pPr marL="0" indent="0">
              <a:buNone/>
            </a:pPr>
            <a:r>
              <a:rPr lang="en-GB" dirty="0" smtClean="0"/>
              <a:t>1. Infection- most common organism is Staph. aureus</a:t>
            </a:r>
          </a:p>
          <a:p>
            <a:pPr marL="0" indent="0">
              <a:buNone/>
            </a:pPr>
            <a:r>
              <a:rPr lang="en-GB" dirty="0" smtClean="0"/>
              <a:t>2. Hypotension</a:t>
            </a:r>
          </a:p>
          <a:p>
            <a:pPr marL="0" indent="0">
              <a:buNone/>
            </a:pPr>
            <a:r>
              <a:rPr lang="en-GB" dirty="0" smtClean="0"/>
              <a:t>3. Dementia- long-term</a:t>
            </a:r>
          </a:p>
          <a:p>
            <a:pPr marL="0" indent="0">
              <a:buNone/>
            </a:pPr>
            <a:r>
              <a:rPr lang="en-GB" dirty="0" smtClean="0"/>
              <a:t>4. Microcytic anemia secondary to-</a:t>
            </a:r>
          </a:p>
          <a:p>
            <a:pPr marL="0" indent="0">
              <a:buNone/>
            </a:pPr>
            <a:r>
              <a:rPr lang="en-GB" dirty="0" smtClean="0"/>
              <a:t>5. Aluminium toxicity</a:t>
            </a:r>
          </a:p>
          <a:p>
            <a:pPr marL="0" indent="0">
              <a:buNone/>
            </a:pPr>
            <a:r>
              <a:rPr lang="en-GB" dirty="0" smtClean="0"/>
              <a:t>6. Mechanical- blood leak.</a:t>
            </a:r>
            <a:endParaRPr lang="en-GB" b="1" dirty="0" smtClean="0"/>
          </a:p>
          <a:p>
            <a:pPr marL="0" indent="0">
              <a:buNone/>
            </a:pPr>
            <a:r>
              <a:rPr lang="en-GB" dirty="0" smtClean="0"/>
              <a:t>7. Cardiovascular disease</a:t>
            </a:r>
          </a:p>
          <a:p>
            <a:pPr marL="0" indent="0">
              <a:buNone/>
            </a:pPr>
            <a:r>
              <a:rPr lang="en-GB" dirty="0" smtClean="0"/>
              <a:t>8. Malnutrition</a:t>
            </a:r>
          </a:p>
          <a:p>
            <a:endParaRPr lang="en-GB" dirty="0"/>
          </a:p>
        </p:txBody>
      </p:sp>
    </p:spTree>
    <p:extLst>
      <p:ext uri="{BB962C8B-B14F-4D97-AF65-F5344CB8AC3E}">
        <p14:creationId xmlns:p14="http://schemas.microsoft.com/office/powerpoint/2010/main" val="10541913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Peritoneal dialysis;</a:t>
            </a:r>
            <a:endParaRPr lang="en-GB" b="1" u="sng" dirty="0"/>
          </a:p>
        </p:txBody>
      </p:sp>
      <p:sp>
        <p:nvSpPr>
          <p:cNvPr id="3" name="Content Placeholder 2"/>
          <p:cNvSpPr>
            <a:spLocks noGrp="1"/>
          </p:cNvSpPr>
          <p:nvPr>
            <p:ph idx="1"/>
          </p:nvPr>
        </p:nvSpPr>
        <p:spPr/>
        <p:txBody>
          <a:bodyPr>
            <a:normAutofit fontScale="92500" lnSpcReduction="10000"/>
          </a:bodyPr>
          <a:lstStyle/>
          <a:p>
            <a:r>
              <a:rPr lang="en-US" dirty="0" smtClean="0"/>
              <a:t>Access is usually via peritoneal catheter. The peritoneum acts as a SPM. It’s a cheaper option to hemodialysis.</a:t>
            </a:r>
            <a:endParaRPr lang="en-GB" dirty="0" smtClean="0"/>
          </a:p>
          <a:p>
            <a:pPr marL="0" indent="0">
              <a:buNone/>
            </a:pPr>
            <a:r>
              <a:rPr lang="en-GB" b="1" u="sng" dirty="0" smtClean="0"/>
              <a:t>Types:</a:t>
            </a:r>
          </a:p>
          <a:p>
            <a:pPr marL="0" indent="0">
              <a:buNone/>
            </a:pPr>
            <a:r>
              <a:rPr lang="en-GB" dirty="0" smtClean="0"/>
              <a:t>1. Intermittent peritoneal dialysis (IPD)</a:t>
            </a:r>
          </a:p>
          <a:p>
            <a:pPr marL="0" indent="0">
              <a:buNone/>
            </a:pPr>
            <a:r>
              <a:rPr lang="en-GB" dirty="0" smtClean="0"/>
              <a:t>2. Continuous ambulatory peritoneal dialysis (CAPD)</a:t>
            </a:r>
          </a:p>
          <a:p>
            <a:pPr marL="0" indent="0">
              <a:buNone/>
            </a:pPr>
            <a:r>
              <a:rPr lang="en-GB" dirty="0" smtClean="0"/>
              <a:t>3. Continuous cyclic peritoneal dialysis (CCPD).</a:t>
            </a:r>
          </a:p>
          <a:p>
            <a:pPr marL="0" indent="0">
              <a:buNone/>
            </a:pPr>
            <a:r>
              <a:rPr lang="en-GB" b="1" u="sng" dirty="0" smtClean="0"/>
              <a:t>Advantage:</a:t>
            </a:r>
          </a:p>
          <a:p>
            <a:pPr marL="0" indent="0">
              <a:buNone/>
            </a:pPr>
            <a:r>
              <a:rPr lang="en-GB" dirty="0" smtClean="0"/>
              <a:t>1. Avoidance of heparization and vascular surgery</a:t>
            </a:r>
          </a:p>
          <a:p>
            <a:pPr marL="0" indent="0">
              <a:buNone/>
            </a:pPr>
            <a:r>
              <a:rPr lang="en-GB" dirty="0" smtClean="0"/>
              <a:t>2. Slower clearance (helpful in cardiovascular patients)</a:t>
            </a:r>
          </a:p>
          <a:p>
            <a:pPr marL="0" indent="0">
              <a:buNone/>
            </a:pPr>
            <a:r>
              <a:rPr lang="en-GB" dirty="0" smtClean="0"/>
              <a:t>3. Self-amenable.</a:t>
            </a:r>
          </a:p>
          <a:p>
            <a:pPr marL="0" indent="0">
              <a:buNone/>
            </a:pPr>
            <a:endParaRPr lang="en-GB" dirty="0" smtClean="0"/>
          </a:p>
          <a:p>
            <a:endParaRPr lang="en-GB" dirty="0" smtClean="0"/>
          </a:p>
          <a:p>
            <a:endParaRPr lang="en-GB" dirty="0"/>
          </a:p>
        </p:txBody>
      </p:sp>
    </p:spTree>
    <p:extLst>
      <p:ext uri="{BB962C8B-B14F-4D97-AF65-F5344CB8AC3E}">
        <p14:creationId xmlns:p14="http://schemas.microsoft.com/office/powerpoint/2010/main" val="39896919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Peritoneal dialysis;</a:t>
            </a:r>
            <a:endParaRPr lang="en-GB" b="1" u="sng" dirty="0"/>
          </a:p>
        </p:txBody>
      </p:sp>
      <p:sp>
        <p:nvSpPr>
          <p:cNvPr id="3" name="Content Placeholder 2"/>
          <p:cNvSpPr>
            <a:spLocks noGrp="1"/>
          </p:cNvSpPr>
          <p:nvPr>
            <p:ph idx="1"/>
          </p:nvPr>
        </p:nvSpPr>
        <p:spPr/>
        <p:txBody>
          <a:bodyPr>
            <a:normAutofit lnSpcReduction="10000"/>
          </a:bodyPr>
          <a:lstStyle/>
          <a:p>
            <a:pPr marL="0" indent="0">
              <a:buNone/>
            </a:pPr>
            <a:r>
              <a:rPr lang="en-GB" b="1" u="sng" dirty="0" smtClean="0"/>
              <a:t>Disadvantage/complications:</a:t>
            </a:r>
          </a:p>
          <a:p>
            <a:pPr marL="0" indent="0">
              <a:buNone/>
            </a:pPr>
            <a:r>
              <a:rPr lang="en-GB" dirty="0" smtClean="0"/>
              <a:t>1. Peritonitis- most common</a:t>
            </a:r>
          </a:p>
          <a:p>
            <a:pPr marL="0" indent="0">
              <a:buNone/>
            </a:pPr>
            <a:r>
              <a:rPr lang="en-GB" dirty="0" smtClean="0"/>
              <a:t>2. Protein loss- malnutrition</a:t>
            </a:r>
          </a:p>
          <a:p>
            <a:pPr marL="0" indent="0">
              <a:buNone/>
            </a:pPr>
            <a:r>
              <a:rPr lang="en-GB" dirty="0" smtClean="0"/>
              <a:t>3. Hypercholesterolemia and hypertriglyceridemia- obesity</a:t>
            </a:r>
          </a:p>
          <a:p>
            <a:pPr marL="0" indent="0">
              <a:buNone/>
            </a:pPr>
            <a:r>
              <a:rPr lang="en-GB" b="1" u="sng" dirty="0" smtClean="0"/>
              <a:t>Contraindications:</a:t>
            </a:r>
          </a:p>
          <a:p>
            <a:pPr marL="0" indent="0">
              <a:buNone/>
            </a:pPr>
            <a:r>
              <a:rPr lang="en-GB" dirty="0" smtClean="0"/>
              <a:t>1. Pulmonary disease</a:t>
            </a:r>
          </a:p>
          <a:p>
            <a:pPr marL="0" indent="0">
              <a:buNone/>
            </a:pPr>
            <a:r>
              <a:rPr lang="en-GB" dirty="0" smtClean="0"/>
              <a:t>2. Extensive abdominal adhesion</a:t>
            </a:r>
          </a:p>
          <a:p>
            <a:pPr marL="0" indent="0">
              <a:buNone/>
            </a:pPr>
            <a:r>
              <a:rPr lang="en-GB" dirty="0" smtClean="0"/>
              <a:t>3. Scleroderma, vasculitis</a:t>
            </a:r>
          </a:p>
          <a:p>
            <a:pPr marL="0" indent="0">
              <a:buNone/>
            </a:pPr>
            <a:r>
              <a:rPr lang="en-GB" dirty="0" smtClean="0"/>
              <a:t>4. Malignant hypertension</a:t>
            </a:r>
            <a:endParaRPr lang="en-GB" dirty="0"/>
          </a:p>
        </p:txBody>
      </p:sp>
    </p:spTree>
    <p:extLst>
      <p:ext uri="{BB962C8B-B14F-4D97-AF65-F5344CB8AC3E}">
        <p14:creationId xmlns:p14="http://schemas.microsoft.com/office/powerpoint/2010/main" val="65005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Definition;</a:t>
            </a:r>
            <a:endParaRPr lang="en-GB" b="1" u="sng" dirty="0"/>
          </a:p>
        </p:txBody>
      </p:sp>
      <p:sp>
        <p:nvSpPr>
          <p:cNvPr id="3" name="Content Placeholder 2"/>
          <p:cNvSpPr>
            <a:spLocks noGrp="1"/>
          </p:cNvSpPr>
          <p:nvPr>
            <p:ph idx="1"/>
          </p:nvPr>
        </p:nvSpPr>
        <p:spPr>
          <a:xfrm>
            <a:off x="838200" y="1825625"/>
            <a:ext cx="10515600" cy="4092576"/>
          </a:xfrm>
        </p:spPr>
        <p:txBody>
          <a:bodyPr>
            <a:normAutofit/>
          </a:bodyPr>
          <a:lstStyle/>
          <a:p>
            <a:r>
              <a:rPr lang="en-GB" dirty="0" smtClean="0"/>
              <a:t>Also known as renal replacement therapy; it is Diffusion </a:t>
            </a:r>
            <a:r>
              <a:rPr lang="en-GB" dirty="0"/>
              <a:t>across a </a:t>
            </a:r>
            <a:r>
              <a:rPr lang="en-GB" dirty="0" smtClean="0"/>
              <a:t>semipermeable membrane to remove excess water, solutes and toxins from blood in end stage kidney disease.</a:t>
            </a:r>
          </a:p>
          <a:p>
            <a:r>
              <a:rPr lang="en-US" dirty="0" smtClean="0"/>
              <a:t>It can also be used as a temporary measure in acute Kidney Injury.</a:t>
            </a:r>
            <a:endParaRPr lang="en-GB" dirty="0"/>
          </a:p>
        </p:txBody>
      </p:sp>
    </p:spTree>
    <p:extLst>
      <p:ext uri="{BB962C8B-B14F-4D97-AF65-F5344CB8AC3E}">
        <p14:creationId xmlns:p14="http://schemas.microsoft.com/office/powerpoint/2010/main" val="3600839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History and background;</a:t>
            </a:r>
            <a:endParaRPr lang="en-GB" b="1" u="sng" dirty="0"/>
          </a:p>
        </p:txBody>
      </p:sp>
      <p:sp>
        <p:nvSpPr>
          <p:cNvPr id="3" name="Content Placeholder 2"/>
          <p:cNvSpPr>
            <a:spLocks noGrp="1"/>
          </p:cNvSpPr>
          <p:nvPr>
            <p:ph idx="1"/>
          </p:nvPr>
        </p:nvSpPr>
        <p:spPr/>
        <p:txBody>
          <a:bodyPr/>
          <a:lstStyle/>
          <a:p>
            <a:r>
              <a:rPr lang="en-US" dirty="0" smtClean="0"/>
              <a:t>A prototype was constructed by a Dutch physician in 1943 using improvised materials including (Sausage casing, beverage cans, washing machine and other available materials).</a:t>
            </a:r>
          </a:p>
          <a:p>
            <a:r>
              <a:rPr lang="en-US" dirty="0" smtClean="0"/>
              <a:t>It was not until 1945 that the first </a:t>
            </a:r>
            <a:r>
              <a:rPr lang="en-US" dirty="0" err="1" smtClean="0"/>
              <a:t>succesfull</a:t>
            </a:r>
            <a:r>
              <a:rPr lang="en-US" dirty="0" smtClean="0"/>
              <a:t> dialysis was performed in a 67 year old woman.</a:t>
            </a:r>
          </a:p>
          <a:p>
            <a:r>
              <a:rPr lang="en-US" dirty="0" smtClean="0"/>
              <a:t>Over the years, the dialysis machine has undergone modifications and improvements.</a:t>
            </a:r>
            <a:endParaRPr lang="en-GB" dirty="0"/>
          </a:p>
        </p:txBody>
      </p:sp>
    </p:spTree>
    <p:extLst>
      <p:ext uri="{BB962C8B-B14F-4D97-AF65-F5344CB8AC3E}">
        <p14:creationId xmlns:p14="http://schemas.microsoft.com/office/powerpoint/2010/main" val="1219687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Indications for dialysis;</a:t>
            </a:r>
            <a:endParaRPr lang="en-GB" b="1" u="sng" dirty="0"/>
          </a:p>
        </p:txBody>
      </p:sp>
      <p:sp>
        <p:nvSpPr>
          <p:cNvPr id="3" name="Content Placeholder 2"/>
          <p:cNvSpPr>
            <a:spLocks noGrp="1"/>
          </p:cNvSpPr>
          <p:nvPr>
            <p:ph idx="1"/>
          </p:nvPr>
        </p:nvSpPr>
        <p:spPr/>
        <p:txBody>
          <a:bodyPr/>
          <a:lstStyle/>
          <a:p>
            <a:pPr marL="514350" indent="-514350">
              <a:buAutoNum type="arabicPeriod"/>
            </a:pPr>
            <a:r>
              <a:rPr lang="en-US" dirty="0" smtClean="0"/>
              <a:t>A- Acidosis/</a:t>
            </a:r>
            <a:r>
              <a:rPr lang="en-US" dirty="0" err="1" smtClean="0"/>
              <a:t>intractile</a:t>
            </a:r>
            <a:r>
              <a:rPr lang="en-US" dirty="0" smtClean="0"/>
              <a:t> acidosis.</a:t>
            </a:r>
          </a:p>
          <a:p>
            <a:pPr marL="514350" indent="-514350">
              <a:buAutoNum type="arabicPeriod"/>
            </a:pPr>
            <a:r>
              <a:rPr lang="en-US" dirty="0" smtClean="0"/>
              <a:t>E-Electrolyte imbalance (</a:t>
            </a:r>
            <a:r>
              <a:rPr lang="en-US" dirty="0" err="1" smtClean="0"/>
              <a:t>Hyperkalaemia</a:t>
            </a:r>
            <a:r>
              <a:rPr lang="en-US" dirty="0" smtClean="0"/>
              <a:t>, </a:t>
            </a:r>
            <a:r>
              <a:rPr lang="en-US" dirty="0" err="1" smtClean="0"/>
              <a:t>hupernatraemia</a:t>
            </a:r>
            <a:r>
              <a:rPr lang="en-US" dirty="0" smtClean="0"/>
              <a:t>, </a:t>
            </a:r>
            <a:r>
              <a:rPr lang="en-US" dirty="0" err="1" smtClean="0"/>
              <a:t>hypercalcaemia</a:t>
            </a:r>
            <a:r>
              <a:rPr lang="en-US" dirty="0" smtClean="0"/>
              <a:t>).</a:t>
            </a:r>
          </a:p>
          <a:p>
            <a:pPr marL="514350" indent="-514350">
              <a:buAutoNum type="arabicPeriod"/>
            </a:pPr>
            <a:r>
              <a:rPr lang="en-US" dirty="0" smtClean="0"/>
              <a:t>I-Intoxicants (Methanol, ethylene glycol, Lithium, ASA)</a:t>
            </a:r>
          </a:p>
          <a:p>
            <a:pPr marL="514350" indent="-514350">
              <a:buAutoNum type="arabicPeriod"/>
            </a:pPr>
            <a:r>
              <a:rPr lang="en-US" dirty="0" smtClean="0"/>
              <a:t>O-Overload/Intractable Fluid </a:t>
            </a:r>
            <a:r>
              <a:rPr lang="en-US" dirty="0" err="1" smtClean="0"/>
              <a:t>overfload</a:t>
            </a:r>
            <a:r>
              <a:rPr lang="en-US" dirty="0" smtClean="0"/>
              <a:t>.</a:t>
            </a:r>
          </a:p>
          <a:p>
            <a:pPr marL="514350" indent="-514350">
              <a:buAutoNum type="arabicPeriod"/>
            </a:pPr>
            <a:r>
              <a:rPr lang="en-US" dirty="0" smtClean="0"/>
              <a:t>U-Uremia/Uremic symptoms-nausea, seizure, pericarditis, bleeding.</a:t>
            </a:r>
          </a:p>
          <a:p>
            <a:r>
              <a:rPr lang="en-US" dirty="0" smtClean="0"/>
              <a:t>Overall goal is to keep BUN&lt;100mg/dl and creatinine levels &lt;10mg/dl.</a:t>
            </a:r>
          </a:p>
          <a:p>
            <a:r>
              <a:rPr lang="en-US" dirty="0" smtClean="0"/>
              <a:t>Generally, dialysis is indicated in CKD/end renal disease and some cases of AKI.</a:t>
            </a:r>
            <a:endParaRPr lang="en-GB" dirty="0"/>
          </a:p>
        </p:txBody>
      </p:sp>
    </p:spTree>
    <p:extLst>
      <p:ext uri="{BB962C8B-B14F-4D97-AF65-F5344CB8AC3E}">
        <p14:creationId xmlns:p14="http://schemas.microsoft.com/office/powerpoint/2010/main" val="209600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Principle of dialysis;</a:t>
            </a:r>
            <a:endParaRPr lang="en-GB" b="1" u="sng" dirty="0"/>
          </a:p>
        </p:txBody>
      </p:sp>
      <p:sp>
        <p:nvSpPr>
          <p:cNvPr id="3" name="Content Placeholder 2"/>
          <p:cNvSpPr>
            <a:spLocks noGrp="1"/>
          </p:cNvSpPr>
          <p:nvPr>
            <p:ph idx="1"/>
          </p:nvPr>
        </p:nvSpPr>
        <p:spPr/>
        <p:txBody>
          <a:bodyPr/>
          <a:lstStyle/>
          <a:p>
            <a:r>
              <a:rPr lang="en-US" dirty="0" smtClean="0"/>
              <a:t>A dialysis machine works on the principle of osmosis and diffusion across a semipermeable membrane.</a:t>
            </a:r>
          </a:p>
          <a:p>
            <a:r>
              <a:rPr lang="en-US" dirty="0" smtClean="0"/>
              <a:t>Blood flows on one side of the semipermeable membrane while the </a:t>
            </a:r>
            <a:r>
              <a:rPr lang="en-US" dirty="0" err="1" smtClean="0"/>
              <a:t>diasylate</a:t>
            </a:r>
            <a:r>
              <a:rPr lang="en-US" dirty="0" smtClean="0"/>
              <a:t> (dialysis fluid) flows on the opposite side.</a:t>
            </a:r>
          </a:p>
          <a:p>
            <a:r>
              <a:rPr lang="en-US" dirty="0" smtClean="0"/>
              <a:t>The levels and components of the </a:t>
            </a:r>
            <a:r>
              <a:rPr lang="en-US" dirty="0" err="1" smtClean="0"/>
              <a:t>diasylate</a:t>
            </a:r>
            <a:r>
              <a:rPr lang="en-US" dirty="0" smtClean="0"/>
              <a:t> are typically prescribed by a nephrologist according to individual patient need.</a:t>
            </a:r>
            <a:endParaRPr lang="en-GB" dirty="0"/>
          </a:p>
        </p:txBody>
      </p:sp>
    </p:spTree>
    <p:extLst>
      <p:ext uri="{BB962C8B-B14F-4D97-AF65-F5344CB8AC3E}">
        <p14:creationId xmlns:p14="http://schemas.microsoft.com/office/powerpoint/2010/main" val="2480881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pic>
        <p:nvPicPr>
          <p:cNvPr id="4" name="Content Placeholder 3"/>
          <p:cNvPicPr>
            <a:picLocks noGrp="1" noChangeAspect="1"/>
          </p:cNvPicPr>
          <p:nvPr>
            <p:ph idx="1"/>
          </p:nvPr>
        </p:nvPicPr>
        <p:blipFill>
          <a:blip r:embed="rId2"/>
          <a:stretch>
            <a:fillRect/>
          </a:stretch>
        </p:blipFill>
        <p:spPr>
          <a:xfrm>
            <a:off x="419100" y="203200"/>
            <a:ext cx="11214100" cy="6337300"/>
          </a:xfrm>
          <a:prstGeom prst="rect">
            <a:avLst/>
          </a:prstGeom>
        </p:spPr>
      </p:pic>
    </p:spTree>
    <p:extLst>
      <p:ext uri="{BB962C8B-B14F-4D97-AF65-F5344CB8AC3E}">
        <p14:creationId xmlns:p14="http://schemas.microsoft.com/office/powerpoint/2010/main" val="2553073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Dialysis membranes;</a:t>
            </a:r>
            <a:endParaRPr lang="en-GB" b="1" u="sng" dirty="0"/>
          </a:p>
        </p:txBody>
      </p:sp>
      <p:sp>
        <p:nvSpPr>
          <p:cNvPr id="3" name="Content Placeholder 2"/>
          <p:cNvSpPr>
            <a:spLocks noGrp="1"/>
          </p:cNvSpPr>
          <p:nvPr>
            <p:ph idx="1"/>
          </p:nvPr>
        </p:nvSpPr>
        <p:spPr/>
        <p:txBody>
          <a:bodyPr>
            <a:normAutofit lnSpcReduction="10000"/>
          </a:bodyPr>
          <a:lstStyle/>
          <a:p>
            <a:r>
              <a:rPr lang="en-GB" dirty="0" smtClean="0">
                <a:effectLst/>
              </a:rPr>
              <a:t>There are four categories of dialysis membranes:</a:t>
            </a:r>
          </a:p>
          <a:p>
            <a:pPr marL="514350" indent="-514350">
              <a:buFont typeface="+mj-lt"/>
              <a:buAutoNum type="arabicPeriod"/>
            </a:pPr>
            <a:r>
              <a:rPr lang="en-GB" dirty="0" smtClean="0">
                <a:effectLst/>
              </a:rPr>
              <a:t>Cellulose, </a:t>
            </a:r>
          </a:p>
          <a:p>
            <a:pPr marL="514350" indent="-514350">
              <a:buFont typeface="+mj-lt"/>
              <a:buAutoNum type="arabicPeriod"/>
            </a:pPr>
            <a:r>
              <a:rPr lang="en-GB" dirty="0" smtClean="0">
                <a:effectLst/>
              </a:rPr>
              <a:t>Substituted cellulose, </a:t>
            </a:r>
          </a:p>
          <a:p>
            <a:pPr marL="514350" indent="-514350">
              <a:buFont typeface="+mj-lt"/>
              <a:buAutoNum type="arabicPeriod"/>
            </a:pPr>
            <a:r>
              <a:rPr lang="en-GB" dirty="0" err="1" smtClean="0">
                <a:effectLst/>
              </a:rPr>
              <a:t>Cellulosynthetic</a:t>
            </a:r>
            <a:r>
              <a:rPr lang="en-GB" dirty="0" smtClean="0">
                <a:effectLst/>
              </a:rPr>
              <a:t>, </a:t>
            </a:r>
          </a:p>
          <a:p>
            <a:pPr marL="514350" indent="-514350">
              <a:buFont typeface="+mj-lt"/>
              <a:buAutoNum type="arabicPeriod"/>
            </a:pPr>
            <a:r>
              <a:rPr lang="en-GB" dirty="0" smtClean="0">
                <a:effectLst/>
              </a:rPr>
              <a:t>Synthetic. </a:t>
            </a:r>
          </a:p>
          <a:p>
            <a:r>
              <a:rPr lang="en-GB" dirty="0" smtClean="0">
                <a:effectLst/>
              </a:rPr>
              <a:t>Over the past three decades, there has been a gradual switch from cellulose-derived to synthetic membranes, because the latter are more "biocompatible.“</a:t>
            </a:r>
          </a:p>
          <a:p>
            <a:r>
              <a:rPr lang="en-GB" dirty="0" smtClean="0">
                <a:effectLst/>
              </a:rPr>
              <a:t> </a:t>
            </a:r>
            <a:r>
              <a:rPr lang="en-GB" dirty="0" err="1" smtClean="0">
                <a:effectLst/>
              </a:rPr>
              <a:t>Bioincompatibility</a:t>
            </a:r>
            <a:r>
              <a:rPr lang="en-GB" dirty="0" smtClean="0">
                <a:effectLst/>
              </a:rPr>
              <a:t> is the ability of the membrane to activate the complement cascade</a:t>
            </a:r>
            <a:endParaRPr lang="en-GB" dirty="0"/>
          </a:p>
        </p:txBody>
      </p:sp>
    </p:spTree>
    <p:extLst>
      <p:ext uri="{BB962C8B-B14F-4D97-AF65-F5344CB8AC3E}">
        <p14:creationId xmlns:p14="http://schemas.microsoft.com/office/powerpoint/2010/main" val="1797610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
            <a:ext cx="11125200" cy="1117599"/>
          </a:xfrm>
        </p:spPr>
        <p:txBody>
          <a:bodyPr/>
          <a:lstStyle/>
          <a:p>
            <a:r>
              <a:rPr lang="en-US" b="1" u="sng" dirty="0" smtClean="0"/>
              <a:t>Dialysate;</a:t>
            </a:r>
            <a:endParaRPr lang="en-GB" b="1" u="sng" dirty="0"/>
          </a:p>
        </p:txBody>
      </p:sp>
      <p:sp>
        <p:nvSpPr>
          <p:cNvPr id="3" name="Content Placeholder 2"/>
          <p:cNvSpPr>
            <a:spLocks noGrp="1"/>
          </p:cNvSpPr>
          <p:nvPr>
            <p:ph idx="1"/>
          </p:nvPr>
        </p:nvSpPr>
        <p:spPr>
          <a:xfrm>
            <a:off x="228600" y="1244600"/>
            <a:ext cx="11607800" cy="5486399"/>
          </a:xfrm>
        </p:spPr>
        <p:txBody>
          <a:bodyPr>
            <a:normAutofit fontScale="62500" lnSpcReduction="20000"/>
          </a:bodyPr>
          <a:lstStyle/>
          <a:p>
            <a:pPr marL="514350" indent="-514350">
              <a:buFont typeface="+mj-lt"/>
              <a:buAutoNum type="arabicPeriod"/>
            </a:pPr>
            <a:r>
              <a:rPr lang="en-GB" dirty="0" smtClean="0">
                <a:effectLst/>
              </a:rPr>
              <a:t>Potassium concentration -may be varied from 0 to 4 </a:t>
            </a:r>
            <a:r>
              <a:rPr lang="en-GB" dirty="0" err="1" smtClean="0">
                <a:effectLst/>
              </a:rPr>
              <a:t>mmol</a:t>
            </a:r>
            <a:r>
              <a:rPr lang="en-GB" dirty="0" smtClean="0">
                <a:effectLst/>
              </a:rPr>
              <a:t>/L depending on the </a:t>
            </a:r>
            <a:r>
              <a:rPr lang="en-GB" dirty="0" err="1" smtClean="0">
                <a:effectLst/>
              </a:rPr>
              <a:t>predialysis</a:t>
            </a:r>
            <a:r>
              <a:rPr lang="en-GB" dirty="0" smtClean="0">
                <a:effectLst/>
              </a:rPr>
              <a:t> serum potassium concentration.</a:t>
            </a:r>
          </a:p>
          <a:p>
            <a:pPr marL="514350" indent="-514350">
              <a:buFont typeface="+mj-lt"/>
              <a:buAutoNum type="arabicPeriod"/>
            </a:pPr>
            <a:r>
              <a:rPr lang="en-GB" dirty="0" smtClean="0">
                <a:effectLst/>
              </a:rPr>
              <a:t>Calcium concentration -0.3-5 </a:t>
            </a:r>
            <a:r>
              <a:rPr lang="en-GB" dirty="0" err="1" smtClean="0">
                <a:effectLst/>
              </a:rPr>
              <a:t>mmol</a:t>
            </a:r>
            <a:r>
              <a:rPr lang="en-GB" dirty="0" smtClean="0">
                <a:effectLst/>
              </a:rPr>
              <a:t>/L (2.5 </a:t>
            </a:r>
            <a:r>
              <a:rPr lang="en-GB" dirty="0" err="1" smtClean="0">
                <a:effectLst/>
              </a:rPr>
              <a:t>meq</a:t>
            </a:r>
            <a:r>
              <a:rPr lang="en-GB" dirty="0" smtClean="0">
                <a:effectLst/>
              </a:rPr>
              <a:t>/L, although modification may be required in selected settings (e.g., higher dialysate calcium concentrations may be used in patients with </a:t>
            </a:r>
            <a:r>
              <a:rPr lang="en-GB" dirty="0" err="1" smtClean="0">
                <a:effectLst/>
              </a:rPr>
              <a:t>hypocalcemia</a:t>
            </a:r>
            <a:r>
              <a:rPr lang="en-GB" dirty="0" smtClean="0">
                <a:effectLst/>
              </a:rPr>
              <a:t> associated with secondary hyperparathyroidism or following </a:t>
            </a:r>
            <a:r>
              <a:rPr lang="en-GB" dirty="0" err="1" smtClean="0">
                <a:effectLst/>
              </a:rPr>
              <a:t>parathyroidectomy</a:t>
            </a:r>
            <a:r>
              <a:rPr lang="en-GB" dirty="0" smtClean="0">
                <a:effectLst/>
              </a:rPr>
              <a:t>). </a:t>
            </a:r>
          </a:p>
          <a:p>
            <a:pPr marL="514350" indent="-514350">
              <a:buFont typeface="+mj-lt"/>
              <a:buAutoNum type="arabicPeriod"/>
            </a:pPr>
            <a:r>
              <a:rPr lang="en-GB" dirty="0" smtClean="0">
                <a:effectLst/>
              </a:rPr>
              <a:t>Sodium concentration is 132-145 </a:t>
            </a:r>
            <a:r>
              <a:rPr lang="en-GB" dirty="0" err="1" smtClean="0">
                <a:effectLst/>
              </a:rPr>
              <a:t>mmol</a:t>
            </a:r>
            <a:r>
              <a:rPr lang="en-GB" dirty="0" smtClean="0">
                <a:effectLst/>
              </a:rPr>
              <a:t>/L. Lower dialysate sodium concentrations are associated with a higher frequency of hypotension, cramping, nausea, vomiting, fatigue, and dizziness in some patients, although may attenuate thirst. In patients who frequently develop hypotension during their dialysis run, "sodium </a:t>
            </a:r>
            <a:r>
              <a:rPr lang="en-GB" dirty="0" err="1" smtClean="0">
                <a:effectLst/>
              </a:rPr>
              <a:t>modeling</a:t>
            </a:r>
            <a:r>
              <a:rPr lang="en-GB" dirty="0" smtClean="0">
                <a:effectLst/>
              </a:rPr>
              <a:t>" to counterbalance urea-related </a:t>
            </a:r>
            <a:r>
              <a:rPr lang="en-GB" dirty="0" err="1" smtClean="0">
                <a:effectLst/>
              </a:rPr>
              <a:t>osmolar</a:t>
            </a:r>
            <a:r>
              <a:rPr lang="en-GB" dirty="0" smtClean="0">
                <a:effectLst/>
              </a:rPr>
              <a:t> gradients is often employed. With sodium </a:t>
            </a:r>
            <a:r>
              <a:rPr lang="en-GB" dirty="0" err="1" smtClean="0">
                <a:effectLst/>
              </a:rPr>
              <a:t>modeling</a:t>
            </a:r>
            <a:r>
              <a:rPr lang="en-GB" dirty="0" smtClean="0">
                <a:effectLst/>
              </a:rPr>
              <a:t>, the dialysate sodium concentration is gradually lowered from the range of 145–155 </a:t>
            </a:r>
            <a:r>
              <a:rPr lang="en-GB" dirty="0" err="1" smtClean="0">
                <a:effectLst/>
              </a:rPr>
              <a:t>mmol</a:t>
            </a:r>
            <a:r>
              <a:rPr lang="en-GB" dirty="0" smtClean="0">
                <a:effectLst/>
              </a:rPr>
              <a:t>/L to isotonic concentrations (140 </a:t>
            </a:r>
            <a:r>
              <a:rPr lang="en-GB" dirty="0" err="1" smtClean="0">
                <a:effectLst/>
              </a:rPr>
              <a:t>mmol</a:t>
            </a:r>
            <a:r>
              <a:rPr lang="en-GB" dirty="0" smtClean="0">
                <a:effectLst/>
              </a:rPr>
              <a:t>/L) near the end of the dialysis treatment, typically declining either in steps or in a linear or exponential fashion. Higher dialysate sodium concentrations and sodium </a:t>
            </a:r>
            <a:r>
              <a:rPr lang="en-GB" dirty="0" err="1" smtClean="0">
                <a:effectLst/>
              </a:rPr>
              <a:t>modeling</a:t>
            </a:r>
            <a:r>
              <a:rPr lang="en-GB" dirty="0" smtClean="0">
                <a:effectLst/>
              </a:rPr>
              <a:t> may predispose patients to positive sodium balance; thus, these strategies to ameliorate </a:t>
            </a:r>
            <a:r>
              <a:rPr lang="en-GB" dirty="0" err="1" smtClean="0">
                <a:effectLst/>
              </a:rPr>
              <a:t>intradialytic</a:t>
            </a:r>
            <a:r>
              <a:rPr lang="en-GB" dirty="0" smtClean="0">
                <a:effectLst/>
              </a:rPr>
              <a:t> hypotension may be undesirable in hypertensive patients or in patients with large </a:t>
            </a:r>
            <a:r>
              <a:rPr lang="en-GB" dirty="0" err="1" smtClean="0">
                <a:effectLst/>
              </a:rPr>
              <a:t>interdialytic</a:t>
            </a:r>
            <a:r>
              <a:rPr lang="en-GB" dirty="0" smtClean="0">
                <a:effectLst/>
              </a:rPr>
              <a:t> weight gains. </a:t>
            </a:r>
          </a:p>
          <a:p>
            <a:pPr marL="514350" indent="-514350">
              <a:buFont typeface="+mj-lt"/>
              <a:buAutoNum type="arabicPeriod"/>
            </a:pPr>
            <a:r>
              <a:rPr lang="en-US" dirty="0" smtClean="0"/>
              <a:t>Chloride-103-110 </a:t>
            </a:r>
            <a:r>
              <a:rPr lang="en-US" dirty="0" err="1" smtClean="0"/>
              <a:t>meq</a:t>
            </a:r>
            <a:r>
              <a:rPr lang="en-US" dirty="0" smtClean="0"/>
              <a:t>/l.</a:t>
            </a:r>
          </a:p>
          <a:p>
            <a:pPr marL="514350" indent="-514350">
              <a:buFont typeface="+mj-lt"/>
              <a:buAutoNum type="arabicPeriod"/>
            </a:pPr>
            <a:r>
              <a:rPr lang="en-US" dirty="0" smtClean="0">
                <a:effectLst/>
              </a:rPr>
              <a:t>Acetate- 2-37meq/l</a:t>
            </a:r>
          </a:p>
          <a:p>
            <a:pPr marL="514350" indent="-514350">
              <a:buFont typeface="+mj-lt"/>
              <a:buAutoNum type="arabicPeriod"/>
            </a:pPr>
            <a:r>
              <a:rPr lang="en-US" dirty="0" smtClean="0"/>
              <a:t>Glucose- 0-200mg/dl</a:t>
            </a:r>
          </a:p>
          <a:p>
            <a:pPr marL="514350" indent="-514350">
              <a:buFont typeface="+mj-lt"/>
              <a:buAutoNum type="arabicPeriod"/>
            </a:pPr>
            <a:r>
              <a:rPr lang="en-US" dirty="0" smtClean="0">
                <a:effectLst/>
              </a:rPr>
              <a:t>HCO3- 0-40 </a:t>
            </a:r>
            <a:r>
              <a:rPr lang="en-US" dirty="0" err="1" smtClean="0">
                <a:effectLst/>
              </a:rPr>
              <a:t>meq</a:t>
            </a:r>
            <a:r>
              <a:rPr lang="en-US" dirty="0" smtClean="0">
                <a:effectLst/>
              </a:rPr>
              <a:t>/l</a:t>
            </a:r>
            <a:endParaRPr lang="en-GB" dirty="0" smtClean="0">
              <a:effectLst/>
            </a:endParaRPr>
          </a:p>
          <a:p>
            <a:pPr marL="514350" indent="-514350">
              <a:buFont typeface="+mj-lt"/>
              <a:buAutoNum type="arabicPeriod"/>
            </a:pPr>
            <a:r>
              <a:rPr lang="en-GB" dirty="0" smtClean="0">
                <a:effectLst/>
              </a:rPr>
              <a:t>Water- Approximately 120 L during each dialysis treatment, water used for the dialysate is subjected to filtration, softening, deionization, and, ultimately, reverse osmosis. During the reverse osmosis process, water is forced through a semipermeable membrane at very high pressure to remove microbiologic contaminants and &gt;90% of dissolved ions.</a:t>
            </a:r>
            <a:endParaRPr lang="en-GB" dirty="0"/>
          </a:p>
        </p:txBody>
      </p:sp>
    </p:spTree>
    <p:extLst>
      <p:ext uri="{BB962C8B-B14F-4D97-AF65-F5344CB8AC3E}">
        <p14:creationId xmlns:p14="http://schemas.microsoft.com/office/powerpoint/2010/main" val="1291181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Solutes in dialysate;</a:t>
            </a:r>
            <a:endParaRPr lang="en-GB" b="1" u="sng"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Sodium Chloride.</a:t>
            </a:r>
          </a:p>
          <a:p>
            <a:pPr marL="514350" indent="-514350">
              <a:buFont typeface="+mj-lt"/>
              <a:buAutoNum type="arabicPeriod"/>
            </a:pPr>
            <a:r>
              <a:rPr lang="en-US" dirty="0" smtClean="0"/>
              <a:t>Sodium acetate or sodium bicarbonate.</a:t>
            </a:r>
          </a:p>
          <a:p>
            <a:pPr marL="514350" indent="-514350">
              <a:buFont typeface="+mj-lt"/>
              <a:buAutoNum type="arabicPeriod"/>
            </a:pPr>
            <a:r>
              <a:rPr lang="en-US" dirty="0" smtClean="0"/>
              <a:t>Calcium chloride.</a:t>
            </a:r>
          </a:p>
          <a:p>
            <a:pPr marL="514350" indent="-514350">
              <a:buFont typeface="+mj-lt"/>
              <a:buAutoNum type="arabicPeriod"/>
            </a:pPr>
            <a:r>
              <a:rPr lang="en-US" dirty="0" smtClean="0"/>
              <a:t>Potassium Chloride.</a:t>
            </a:r>
          </a:p>
          <a:p>
            <a:pPr marL="514350" indent="-514350">
              <a:buFont typeface="+mj-lt"/>
              <a:buAutoNum type="arabicPeriod"/>
            </a:pPr>
            <a:r>
              <a:rPr lang="en-US" dirty="0" smtClean="0"/>
              <a:t>Magnesium Chloride.</a:t>
            </a:r>
            <a:endParaRPr lang="en-GB" dirty="0"/>
          </a:p>
        </p:txBody>
      </p:sp>
    </p:spTree>
    <p:extLst>
      <p:ext uri="{BB962C8B-B14F-4D97-AF65-F5344CB8AC3E}">
        <p14:creationId xmlns:p14="http://schemas.microsoft.com/office/powerpoint/2010/main" val="16329972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280</TotalTime>
  <Words>1146</Words>
  <Application>Microsoft Office PowerPoint</Application>
  <PresentationFormat>Widescreen</PresentationFormat>
  <Paragraphs>109</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DIALYSIS;</vt:lpstr>
      <vt:lpstr>Definition;</vt:lpstr>
      <vt:lpstr>History and background;</vt:lpstr>
      <vt:lpstr>Indications for dialysis;</vt:lpstr>
      <vt:lpstr>Principle of dialysis;</vt:lpstr>
      <vt:lpstr>PowerPoint Presentation</vt:lpstr>
      <vt:lpstr>Dialysis membranes;</vt:lpstr>
      <vt:lpstr>Dialysate;</vt:lpstr>
      <vt:lpstr>Solutes in dialysate;</vt:lpstr>
      <vt:lpstr>Blood delivery system to dialysis;</vt:lpstr>
      <vt:lpstr>Access for dialysis;</vt:lpstr>
      <vt:lpstr>Other Dialysis access;</vt:lpstr>
      <vt:lpstr>Complications of dialysis catheters;</vt:lpstr>
      <vt:lpstr>Haemodialysis;</vt:lpstr>
      <vt:lpstr>Haemodialysis;</vt:lpstr>
      <vt:lpstr>Peritoneal dialysis;</vt:lpstr>
      <vt:lpstr>Peritoneal dialysis;</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DIALYSIS;</dc:title>
  <dc:creator>siwa ben</dc:creator>
  <cp:lastModifiedBy>Admin</cp:lastModifiedBy>
  <cp:revision>35</cp:revision>
  <dcterms:created xsi:type="dcterms:W3CDTF">2017-12-26T08:24:08Z</dcterms:created>
  <dcterms:modified xsi:type="dcterms:W3CDTF">2020-01-31T17:28:59Z</dcterms:modified>
</cp:coreProperties>
</file>