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57" r:id="rId4"/>
    <p:sldId id="261" r:id="rId5"/>
    <p:sldId id="289" r:id="rId6"/>
    <p:sldId id="260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ADF4-BEDD-4C06-9508-9FD7901D66CC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114C-DFA4-41BF-899F-EA46FB356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ADF4-BEDD-4C06-9508-9FD7901D66CC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114C-DFA4-41BF-899F-EA46FB356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ADF4-BEDD-4C06-9508-9FD7901D66CC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114C-DFA4-41BF-899F-EA46FB356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ADF4-BEDD-4C06-9508-9FD7901D66CC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114C-DFA4-41BF-899F-EA46FB356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ADF4-BEDD-4C06-9508-9FD7901D66CC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114C-DFA4-41BF-899F-EA46FB356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ADF4-BEDD-4C06-9508-9FD7901D66CC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114C-DFA4-41BF-899F-EA46FB356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ADF4-BEDD-4C06-9508-9FD7901D66CC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114C-DFA4-41BF-899F-EA46FB356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ADF4-BEDD-4C06-9508-9FD7901D66CC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114C-DFA4-41BF-899F-EA46FB356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ADF4-BEDD-4C06-9508-9FD7901D66CC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114C-DFA4-41BF-899F-EA46FB356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ADF4-BEDD-4C06-9508-9FD7901D66CC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114C-DFA4-41BF-899F-EA46FB356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ADF4-BEDD-4C06-9508-9FD7901D66CC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114C-DFA4-41BF-899F-EA46FB356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4ADF4-BEDD-4C06-9508-9FD7901D66CC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F114C-DFA4-41BF-899F-EA46FB356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 smtClean="0"/>
              <a:t>Diuretics and Drugs Acting on the Cardiovascular System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Kumuti</a:t>
            </a:r>
            <a:r>
              <a:rPr lang="en-US" dirty="0" smtClean="0"/>
              <a:t> Jacob – Lecturer</a:t>
            </a:r>
          </a:p>
          <a:p>
            <a:r>
              <a:rPr lang="en-US" dirty="0" smtClean="0"/>
              <a:t>Clinical Medicine </a:t>
            </a:r>
            <a:r>
              <a:rPr lang="en-US" dirty="0" smtClean="0"/>
              <a:t>and Surgery</a:t>
            </a:r>
          </a:p>
          <a:p>
            <a:r>
              <a:rPr lang="en-US" dirty="0" smtClean="0"/>
              <a:t>(Basic </a:t>
            </a:r>
            <a:r>
              <a:rPr lang="en-US" dirty="0" smtClean="0"/>
              <a:t>Diploma)</a:t>
            </a:r>
          </a:p>
          <a:p>
            <a:r>
              <a:rPr lang="en-US" dirty="0" smtClean="0"/>
              <a:t>Year II Semester 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sz="2400" b="1" dirty="0" err="1"/>
              <a:t>Furosemide</a:t>
            </a:r>
            <a:r>
              <a:rPr lang="en-US" sz="2400" dirty="0"/>
              <a:t> is the </a:t>
            </a:r>
            <a:r>
              <a:rPr lang="en-US" sz="2400" dirty="0" err="1"/>
              <a:t>protype</a:t>
            </a:r>
            <a:r>
              <a:rPr lang="en-US" sz="2400" dirty="0"/>
              <a:t> drug of this class.</a:t>
            </a:r>
          </a:p>
          <a:p>
            <a:pPr lvl="0">
              <a:lnSpc>
                <a:spcPct val="150000"/>
              </a:lnSpc>
            </a:pPr>
            <a:r>
              <a:rPr lang="en-US" sz="2400" dirty="0" err="1"/>
              <a:t>Furosemide</a:t>
            </a:r>
            <a:r>
              <a:rPr lang="en-US" sz="2400" dirty="0"/>
              <a:t>: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Dose: 40 – 100mg daily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Preparation: </a:t>
            </a:r>
            <a:r>
              <a:rPr lang="en-US" sz="2400" b="1" dirty="0"/>
              <a:t>tablets 40mg </a:t>
            </a:r>
            <a:r>
              <a:rPr lang="en-US" sz="2400" dirty="0"/>
              <a:t>(onset of action is 20 – 40 minutes), </a:t>
            </a:r>
            <a:r>
              <a:rPr lang="en-US" sz="2400" b="1" dirty="0"/>
              <a:t>injection 20 mg in 2mls </a:t>
            </a:r>
            <a:r>
              <a:rPr lang="en-US" sz="2400" b="1" dirty="0" err="1"/>
              <a:t>ampule</a:t>
            </a:r>
            <a:r>
              <a:rPr lang="en-US" sz="2400" dirty="0"/>
              <a:t>; onset of action for </a:t>
            </a:r>
            <a:r>
              <a:rPr lang="en-US" sz="2400" dirty="0" err="1"/>
              <a:t>i.v</a:t>
            </a:r>
            <a:r>
              <a:rPr lang="en-US" sz="2400" dirty="0"/>
              <a:t>. is 2 – 5 minutes, for </a:t>
            </a:r>
            <a:r>
              <a:rPr lang="en-US" sz="2400" dirty="0" err="1"/>
              <a:t>i.m</a:t>
            </a:r>
            <a:r>
              <a:rPr lang="en-US" sz="2400" dirty="0"/>
              <a:t>. 10 -20 minutes.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1" dirty="0" smtClean="0"/>
              <a:t>Clinical Indications 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en-US" b="1" dirty="0" err="1" smtClean="0"/>
              <a:t>Oedema</a:t>
            </a:r>
            <a:r>
              <a:rPr lang="en-US" dirty="0" smtClean="0"/>
              <a:t> </a:t>
            </a:r>
            <a:r>
              <a:rPr lang="en-US" dirty="0"/>
              <a:t>secondary to cardiac, hepatic or renal failure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en-US" b="1" dirty="0"/>
              <a:t>Acute pulmonary </a:t>
            </a:r>
            <a:r>
              <a:rPr lang="en-US" b="1" dirty="0" err="1"/>
              <a:t>oedema</a:t>
            </a:r>
            <a:endParaRPr lang="en-US" b="1" dirty="0"/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en-US" b="1" dirty="0"/>
              <a:t>Cerebral </a:t>
            </a:r>
            <a:r>
              <a:rPr lang="en-US" b="1" dirty="0" err="1"/>
              <a:t>oedema</a:t>
            </a:r>
            <a:r>
              <a:rPr lang="en-US" b="1" dirty="0"/>
              <a:t> </a:t>
            </a:r>
            <a:r>
              <a:rPr lang="en-US" dirty="0"/>
              <a:t>– used in combination with osmotic diuretics to lower ICP.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en-US" b="1" dirty="0"/>
              <a:t>Hypertension</a:t>
            </a:r>
            <a:r>
              <a:rPr lang="en-US" dirty="0"/>
              <a:t> – high ceiling diuretics are indicated in hypertension only in the presence of renal insufficiency, CHF</a:t>
            </a:r>
            <a:r>
              <a:rPr lang="en-US" dirty="0" smtClean="0"/>
              <a:t>,.</a:t>
            </a: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371600"/>
            <a:ext cx="4267200" cy="5105400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lnSpc>
                <a:spcPct val="170000"/>
              </a:lnSpc>
              <a:buNone/>
            </a:pPr>
            <a:r>
              <a:rPr lang="en-US" dirty="0" smtClean="0"/>
              <a:t>             or in resistant cases and in hypertensive emergencies; </a:t>
            </a:r>
            <a:r>
              <a:rPr lang="en-US" dirty="0" err="1" smtClean="0"/>
              <a:t>thiazides</a:t>
            </a:r>
            <a:r>
              <a:rPr lang="en-US" dirty="0" smtClean="0"/>
              <a:t> are more preferred</a:t>
            </a:r>
          </a:p>
          <a:p>
            <a:pPr marL="514350" lvl="0" indent="-514350">
              <a:lnSpc>
                <a:spcPct val="170000"/>
              </a:lnSpc>
              <a:buNone/>
            </a:pPr>
            <a:r>
              <a:rPr lang="en-US" b="1" dirty="0" smtClean="0"/>
              <a:t>5.     Along with blood transfusion </a:t>
            </a:r>
            <a:r>
              <a:rPr lang="en-US" dirty="0" smtClean="0"/>
              <a:t>in severe anemia, to prevent volume overload.</a:t>
            </a:r>
          </a:p>
          <a:p>
            <a:pPr marL="514350" lvl="0" indent="-514350">
              <a:lnSpc>
                <a:spcPct val="170000"/>
              </a:lnSpc>
              <a:buNone/>
            </a:pPr>
            <a:r>
              <a:rPr lang="en-US" b="1" dirty="0" smtClean="0"/>
              <a:t>6.     </a:t>
            </a:r>
            <a:r>
              <a:rPr lang="en-US" b="1" dirty="0" err="1" smtClean="0"/>
              <a:t>Hypercalcemia</a:t>
            </a:r>
            <a:r>
              <a:rPr lang="en-US" dirty="0" smtClean="0"/>
              <a:t> – </a:t>
            </a:r>
            <a:r>
              <a:rPr lang="en-US" dirty="0" err="1" smtClean="0"/>
              <a:t>i.v</a:t>
            </a:r>
            <a:r>
              <a:rPr lang="en-US" dirty="0" smtClean="0"/>
              <a:t>. </a:t>
            </a:r>
            <a:r>
              <a:rPr lang="en-US" dirty="0" err="1" smtClean="0"/>
              <a:t>lasix</a:t>
            </a:r>
            <a:r>
              <a:rPr lang="en-US" dirty="0" smtClean="0"/>
              <a:t> plus N/S infusion is valuable in emergency management of </a:t>
            </a:r>
            <a:r>
              <a:rPr lang="en-US" dirty="0" err="1" smtClean="0"/>
              <a:t>hypercalcemia</a:t>
            </a:r>
            <a:r>
              <a:rPr lang="en-US" dirty="0" smtClean="0"/>
              <a:t>.</a:t>
            </a:r>
          </a:p>
          <a:p>
            <a:pPr marL="514350" lvl="0" indent="-514350">
              <a:lnSpc>
                <a:spcPct val="170000"/>
              </a:lnSpc>
              <a:buNone/>
            </a:pPr>
            <a:r>
              <a:rPr lang="en-US" b="1" dirty="0" smtClean="0"/>
              <a:t>7.     Barbiturate poisoning </a:t>
            </a:r>
            <a:r>
              <a:rPr lang="en-US" dirty="0" smtClean="0"/>
              <a:t>– used to induce forced dieresis</a:t>
            </a:r>
          </a:p>
          <a:p>
            <a:pPr marL="514350" lvl="0" indent="-514350">
              <a:lnSpc>
                <a:spcPct val="170000"/>
              </a:lnSpc>
              <a:buNone/>
            </a:pPr>
            <a:r>
              <a:rPr lang="en-US" b="1" dirty="0" smtClean="0"/>
              <a:t>8.     Refractory </a:t>
            </a:r>
            <a:r>
              <a:rPr lang="en-US" b="1" dirty="0" err="1" smtClean="0"/>
              <a:t>oedema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1" dirty="0" smtClean="0"/>
              <a:t>Side effects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81400" cy="4525963"/>
          </a:xfrm>
        </p:spPr>
        <p:txBody>
          <a:bodyPr>
            <a:norm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Sulfonamide </a:t>
            </a:r>
            <a:r>
              <a:rPr lang="en-US" sz="2400" b="1" dirty="0"/>
              <a:t>hypersensitivity </a:t>
            </a:r>
            <a:r>
              <a:rPr lang="en-US" sz="2400" dirty="0"/>
              <a:t>(especially with </a:t>
            </a:r>
            <a:r>
              <a:rPr lang="en-US" sz="2400" dirty="0" err="1"/>
              <a:t>furosemide</a:t>
            </a:r>
            <a:r>
              <a:rPr lang="en-US" sz="2400" dirty="0"/>
              <a:t>)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err="1"/>
              <a:t>Hypokalemia</a:t>
            </a:r>
            <a:r>
              <a:rPr lang="en-US" sz="2400" b="1" dirty="0"/>
              <a:t> and alkalosis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err="1"/>
              <a:t>Hypocalcemia</a:t>
            </a:r>
            <a:endParaRPr lang="en-US" sz="2400" b="1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600200"/>
            <a:ext cx="4114800" cy="452596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None/>
            </a:pPr>
            <a:r>
              <a:rPr lang="en-US" sz="2400" b="1" dirty="0" smtClean="0"/>
              <a:t>4.   </a:t>
            </a:r>
            <a:r>
              <a:rPr lang="en-US" sz="2400" b="1" dirty="0" err="1" smtClean="0"/>
              <a:t>Hypomagnesemia</a:t>
            </a:r>
            <a:endParaRPr lang="en-US" sz="2400" b="1" dirty="0" smtClean="0"/>
          </a:p>
          <a:p>
            <a:pPr lvl="0">
              <a:lnSpc>
                <a:spcPct val="150000"/>
              </a:lnSpc>
              <a:buNone/>
            </a:pPr>
            <a:r>
              <a:rPr lang="en-US" sz="2400" b="1" dirty="0" smtClean="0"/>
              <a:t>5.   </a:t>
            </a:r>
            <a:r>
              <a:rPr lang="en-US" sz="2400" b="1" dirty="0" err="1" smtClean="0"/>
              <a:t>Hyperuricemia</a:t>
            </a:r>
            <a:endParaRPr lang="en-US" sz="2400" b="1" dirty="0" smtClean="0"/>
          </a:p>
          <a:p>
            <a:pPr lvl="0">
              <a:lnSpc>
                <a:spcPct val="150000"/>
              </a:lnSpc>
              <a:buNone/>
            </a:pPr>
            <a:r>
              <a:rPr lang="en-US" sz="2400" b="1" dirty="0" smtClean="0"/>
              <a:t>6.   </a:t>
            </a:r>
            <a:r>
              <a:rPr lang="en-US" sz="2400" b="1" dirty="0" err="1" smtClean="0"/>
              <a:t>Ototoxicity</a:t>
            </a:r>
            <a:r>
              <a:rPr lang="en-US" sz="2400" dirty="0" smtClean="0"/>
              <a:t> (</a:t>
            </a:r>
            <a:r>
              <a:rPr lang="en-US" sz="2400" dirty="0" err="1" smtClean="0"/>
              <a:t>ethycrynic</a:t>
            </a:r>
            <a:r>
              <a:rPr lang="en-US" sz="2400" dirty="0" smtClean="0"/>
              <a:t> acid   more than </a:t>
            </a:r>
            <a:r>
              <a:rPr lang="en-US" sz="2400" dirty="0" err="1" smtClean="0"/>
              <a:t>furosemide</a:t>
            </a:r>
            <a:r>
              <a:rPr lang="en-US" sz="2400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/>
              <a:t>Drug interactions and contraindications</a:t>
            </a:r>
            <a:endParaRPr lang="en-US" sz="2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u="sng" dirty="0" err="1"/>
              <a:t>Aminoglycosides</a:t>
            </a:r>
            <a:r>
              <a:rPr lang="en-US" sz="2400" dirty="0"/>
              <a:t> – it causes enhanced </a:t>
            </a:r>
            <a:r>
              <a:rPr lang="en-US" sz="2400" dirty="0" err="1"/>
              <a:t>ototoxicity</a:t>
            </a:r>
            <a:r>
              <a:rPr lang="en-US" sz="2400" dirty="0"/>
              <a:t> and </a:t>
            </a:r>
            <a:r>
              <a:rPr lang="en-US" sz="2400" dirty="0" err="1"/>
              <a:t>nephrotoxicity</a:t>
            </a:r>
            <a:endParaRPr lang="en-US" sz="2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u="sng" dirty="0"/>
              <a:t>Lithium </a:t>
            </a:r>
            <a:r>
              <a:rPr lang="en-US" sz="2400" dirty="0"/>
              <a:t>– chronic use of loop diuretics increases its toxicity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It enhances </a:t>
            </a:r>
            <a:r>
              <a:rPr lang="en-US" sz="2400" u="sng" dirty="0"/>
              <a:t>digitalis</a:t>
            </a:r>
            <a:r>
              <a:rPr lang="en-US" sz="2400" dirty="0"/>
              <a:t> toxicity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/>
              <a:t>Contra indicate </a:t>
            </a:r>
            <a:r>
              <a:rPr lang="en-US" sz="2400" dirty="0" err="1"/>
              <a:t>furosemide</a:t>
            </a:r>
            <a:r>
              <a:rPr lang="en-US" sz="2400" dirty="0"/>
              <a:t> use in </a:t>
            </a:r>
            <a:r>
              <a:rPr lang="en-US" sz="2400" b="1" u="sng" dirty="0"/>
              <a:t>pregnancy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sz="3200" b="1" dirty="0" smtClean="0"/>
              <a:t>II.  </a:t>
            </a:r>
            <a:r>
              <a:rPr lang="en-US" sz="3200" b="1" dirty="0" err="1" smtClean="0"/>
              <a:t>Thiazide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benzothiadiazines</a:t>
            </a:r>
            <a:r>
              <a:rPr lang="en-US" sz="3200" b="1" dirty="0" smtClean="0"/>
              <a:t>) and </a:t>
            </a:r>
            <a:r>
              <a:rPr lang="en-US" sz="3200" b="1" dirty="0" err="1" smtClean="0"/>
              <a:t>Thiazide</a:t>
            </a:r>
            <a:r>
              <a:rPr lang="en-US" sz="3200" b="1" dirty="0" smtClean="0"/>
              <a:t> – like diuretics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60000"/>
              </a:lnSpc>
              <a:buNone/>
            </a:pPr>
            <a:r>
              <a:rPr lang="en-US" b="1" dirty="0" smtClean="0"/>
              <a:t>Examples:</a:t>
            </a:r>
          </a:p>
          <a:p>
            <a:pPr lvl="0">
              <a:lnSpc>
                <a:spcPct val="160000"/>
              </a:lnSpc>
              <a:buNone/>
            </a:pPr>
            <a:r>
              <a:rPr lang="en-US" b="1" i="1" dirty="0" smtClean="0"/>
              <a:t>I. </a:t>
            </a:r>
            <a:r>
              <a:rPr lang="en-US" b="1" i="1" dirty="0" err="1" smtClean="0"/>
              <a:t>Thiazide</a:t>
            </a:r>
            <a:r>
              <a:rPr lang="en-US" b="1" i="1" dirty="0" smtClean="0"/>
              <a:t> diuretics </a:t>
            </a:r>
            <a:endParaRPr lang="en-US" b="1" i="1" dirty="0"/>
          </a:p>
          <a:p>
            <a:pPr marL="914400" lvl="1" indent="-457200">
              <a:lnSpc>
                <a:spcPct val="160000"/>
              </a:lnSpc>
              <a:buFont typeface="+mj-lt"/>
              <a:buAutoNum type="alphaLcPeriod"/>
            </a:pPr>
            <a:r>
              <a:rPr lang="en-US" b="1" dirty="0" err="1" smtClean="0"/>
              <a:t>Chlorothiazide</a:t>
            </a:r>
            <a:r>
              <a:rPr lang="en-US" b="1" dirty="0" smtClean="0"/>
              <a:t> </a:t>
            </a:r>
            <a:endParaRPr lang="en-US" b="1" dirty="0"/>
          </a:p>
          <a:p>
            <a:pPr marL="914400" lvl="1" indent="-457200">
              <a:lnSpc>
                <a:spcPct val="160000"/>
              </a:lnSpc>
              <a:buFont typeface="+mj-lt"/>
              <a:buAutoNum type="alphaLcPeriod"/>
            </a:pPr>
            <a:r>
              <a:rPr lang="en-US" dirty="0" err="1" smtClean="0"/>
              <a:t>Bendroflumethiazide</a:t>
            </a:r>
            <a:r>
              <a:rPr lang="en-US" dirty="0" smtClean="0"/>
              <a:t> </a:t>
            </a:r>
            <a:endParaRPr lang="en-US" dirty="0"/>
          </a:p>
          <a:p>
            <a:pPr marL="914400" lvl="1" indent="-457200">
              <a:lnSpc>
                <a:spcPct val="160000"/>
              </a:lnSpc>
              <a:buFont typeface="+mj-lt"/>
              <a:buAutoNum type="alphaLcPeriod"/>
            </a:pPr>
            <a:r>
              <a:rPr lang="en-US" dirty="0" err="1" smtClean="0"/>
              <a:t>Benzthiazide</a:t>
            </a:r>
            <a:r>
              <a:rPr lang="en-US" dirty="0" smtClean="0"/>
              <a:t> </a:t>
            </a:r>
            <a:endParaRPr lang="en-US" dirty="0"/>
          </a:p>
          <a:p>
            <a:pPr lvl="0">
              <a:lnSpc>
                <a:spcPct val="16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>
              <a:lnSpc>
                <a:spcPct val="160000"/>
              </a:lnSpc>
              <a:buNone/>
            </a:pPr>
            <a:endParaRPr lang="en-US" b="1" i="1" dirty="0" smtClean="0"/>
          </a:p>
          <a:p>
            <a:pPr lvl="0">
              <a:lnSpc>
                <a:spcPct val="160000"/>
              </a:lnSpc>
              <a:buNone/>
            </a:pPr>
            <a:r>
              <a:rPr lang="en-US" b="1" i="1" dirty="0" smtClean="0"/>
              <a:t>2. </a:t>
            </a:r>
            <a:r>
              <a:rPr lang="en-US" b="1" i="1" dirty="0" err="1" smtClean="0"/>
              <a:t>Thiazide</a:t>
            </a:r>
            <a:r>
              <a:rPr lang="en-US" b="1" i="1" dirty="0" smtClean="0"/>
              <a:t> – like diuretics</a:t>
            </a:r>
          </a:p>
          <a:p>
            <a:pPr marL="914400" lvl="1" indent="-457200">
              <a:lnSpc>
                <a:spcPct val="160000"/>
              </a:lnSpc>
              <a:buFont typeface="+mj-lt"/>
              <a:buAutoNum type="alphaLcPeriod"/>
            </a:pPr>
            <a:r>
              <a:rPr lang="en-US" dirty="0" err="1" smtClean="0"/>
              <a:t>Chlorthalidone</a:t>
            </a:r>
            <a:r>
              <a:rPr lang="en-US" dirty="0" smtClean="0"/>
              <a:t> </a:t>
            </a:r>
          </a:p>
          <a:p>
            <a:pPr marL="914400" lvl="1" indent="-457200">
              <a:lnSpc>
                <a:spcPct val="160000"/>
              </a:lnSpc>
              <a:buFont typeface="+mj-lt"/>
              <a:buAutoNum type="alphaLcPeriod"/>
            </a:pPr>
            <a:r>
              <a:rPr lang="en-US" dirty="0" err="1" smtClean="0"/>
              <a:t>Indapamide</a:t>
            </a:r>
            <a:endParaRPr lang="en-US" dirty="0" smtClean="0"/>
          </a:p>
          <a:p>
            <a:pPr marL="914400" lvl="1" indent="-457200">
              <a:lnSpc>
                <a:spcPct val="160000"/>
              </a:lnSpc>
              <a:buFont typeface="+mj-lt"/>
              <a:buAutoNum type="alphaLcPeriod"/>
            </a:pPr>
            <a:r>
              <a:rPr lang="en-US" dirty="0" err="1" smtClean="0"/>
              <a:t>Metolazone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114800" cy="4953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Introduction </a:t>
            </a:r>
            <a:r>
              <a:rPr lang="en-US" b="1" dirty="0"/>
              <a:t>and pharmacology</a:t>
            </a:r>
            <a:endParaRPr lang="en-US" dirty="0"/>
          </a:p>
          <a:p>
            <a:pPr lvl="0">
              <a:lnSpc>
                <a:spcPct val="170000"/>
              </a:lnSpc>
            </a:pPr>
            <a:r>
              <a:rPr lang="en-US" dirty="0"/>
              <a:t>Introduction of </a:t>
            </a:r>
            <a:r>
              <a:rPr lang="en-US" dirty="0" err="1"/>
              <a:t>thiazide</a:t>
            </a:r>
            <a:r>
              <a:rPr lang="en-US" dirty="0"/>
              <a:t> diuretics </a:t>
            </a:r>
            <a:r>
              <a:rPr lang="en-US" dirty="0" err="1"/>
              <a:t>revolutionalized</a:t>
            </a:r>
            <a:r>
              <a:rPr lang="en-US" dirty="0"/>
              <a:t> the </a:t>
            </a:r>
            <a:r>
              <a:rPr lang="en-US" b="1" dirty="0"/>
              <a:t>oral diuretic therapy.</a:t>
            </a:r>
          </a:p>
          <a:p>
            <a:pPr lvl="0">
              <a:lnSpc>
                <a:spcPct val="170000"/>
              </a:lnSpc>
            </a:pPr>
            <a:r>
              <a:rPr lang="en-US" dirty="0" err="1"/>
              <a:t>Thiazides</a:t>
            </a:r>
            <a:r>
              <a:rPr lang="en-US" b="1" dirty="0"/>
              <a:t> posses carbonic </a:t>
            </a:r>
            <a:r>
              <a:rPr lang="en-US" b="1" dirty="0" err="1"/>
              <a:t>anhydrase</a:t>
            </a:r>
            <a:r>
              <a:rPr lang="en-US" b="1" dirty="0"/>
              <a:t> inhibition properties</a:t>
            </a:r>
          </a:p>
          <a:p>
            <a:pPr lvl="0">
              <a:lnSpc>
                <a:spcPct val="170000"/>
              </a:lnSpc>
            </a:pPr>
            <a:r>
              <a:rPr lang="en-US" dirty="0"/>
              <a:t>Their </a:t>
            </a:r>
            <a:r>
              <a:rPr lang="en-US" b="1" dirty="0"/>
              <a:t>site of action is the distal convoluted tubule </a:t>
            </a:r>
            <a:r>
              <a:rPr lang="en-US" dirty="0"/>
              <a:t>of the </a:t>
            </a:r>
            <a:r>
              <a:rPr lang="en-US" dirty="0" err="1" smtClean="0"/>
              <a:t>nephrone</a:t>
            </a:r>
            <a:r>
              <a:rPr lang="en-US" dirty="0" smtClean="0"/>
              <a:t> </a:t>
            </a:r>
            <a:r>
              <a:rPr lang="en-US" dirty="0"/>
              <a:t>before Na</a:t>
            </a:r>
            <a:r>
              <a:rPr lang="en-US" baseline="30000" dirty="0"/>
              <a:t>+</a:t>
            </a:r>
            <a:r>
              <a:rPr lang="en-US" dirty="0"/>
              <a:t>/H</a:t>
            </a:r>
            <a:r>
              <a:rPr lang="en-US" baseline="30000" dirty="0"/>
              <a:t>+</a:t>
            </a:r>
            <a:r>
              <a:rPr lang="en-US" dirty="0"/>
              <a:t> exchange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876800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70000"/>
              </a:lnSpc>
            </a:pPr>
            <a:r>
              <a:rPr lang="en-US" dirty="0" smtClean="0"/>
              <a:t>They </a:t>
            </a:r>
            <a:r>
              <a:rPr lang="en-US" b="1" dirty="0" smtClean="0"/>
              <a:t>inhibit the sodium – chloride </a:t>
            </a:r>
            <a:r>
              <a:rPr lang="en-US" b="1" dirty="0" err="1" smtClean="0"/>
              <a:t>symport</a:t>
            </a:r>
            <a:r>
              <a:rPr lang="en-US" b="1" dirty="0" smtClean="0"/>
              <a:t>.</a:t>
            </a:r>
          </a:p>
          <a:p>
            <a:pPr lvl="0">
              <a:lnSpc>
                <a:spcPct val="170000"/>
              </a:lnSpc>
            </a:pPr>
            <a:r>
              <a:rPr lang="en-US" dirty="0" smtClean="0"/>
              <a:t>Their action causes </a:t>
            </a:r>
            <a:r>
              <a:rPr lang="en-US" b="1" dirty="0" smtClean="0"/>
              <a:t>inhibition of </a:t>
            </a:r>
            <a:r>
              <a:rPr lang="en-US" b="1" dirty="0" err="1" smtClean="0"/>
              <a:t>reabsorption</a:t>
            </a:r>
            <a:r>
              <a:rPr lang="en-US" b="1" dirty="0" smtClean="0"/>
              <a:t> of sodium and chloride and also causes increased excretion of potassium</a:t>
            </a:r>
          </a:p>
          <a:p>
            <a:pPr lvl="0">
              <a:lnSpc>
                <a:spcPct val="170000"/>
              </a:lnSpc>
            </a:pPr>
            <a:r>
              <a:rPr lang="en-US" dirty="0"/>
              <a:t>The </a:t>
            </a:r>
            <a:r>
              <a:rPr lang="en-US" dirty="0" err="1"/>
              <a:t>glomerular</a:t>
            </a:r>
            <a:r>
              <a:rPr lang="en-US" dirty="0"/>
              <a:t> filtration rate is </a:t>
            </a:r>
            <a:r>
              <a:rPr lang="en-US" b="1" dirty="0"/>
              <a:t>not</a:t>
            </a:r>
            <a:r>
              <a:rPr lang="en-US" dirty="0"/>
              <a:t> affected.</a:t>
            </a:r>
          </a:p>
          <a:p>
            <a:pPr lvl="0">
              <a:lnSpc>
                <a:spcPct val="170000"/>
              </a:lnSpc>
            </a:pPr>
            <a:r>
              <a:rPr lang="en-US" dirty="0"/>
              <a:t>They have a </a:t>
            </a:r>
            <a:r>
              <a:rPr lang="en-US" b="1" dirty="0"/>
              <a:t>moderate diuretic effect.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54102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sz="3800" b="1" dirty="0"/>
              <a:t>Clinical indications</a:t>
            </a:r>
            <a:endParaRPr lang="en-US" sz="3800" dirty="0"/>
          </a:p>
          <a:p>
            <a:pPr lvl="0">
              <a:lnSpc>
                <a:spcPct val="170000"/>
              </a:lnSpc>
            </a:pPr>
            <a:r>
              <a:rPr lang="en-US" sz="3800" b="1" dirty="0"/>
              <a:t>Hypertension</a:t>
            </a:r>
            <a:r>
              <a:rPr lang="en-US" sz="3800" dirty="0"/>
              <a:t> – it is used as first line drug</a:t>
            </a:r>
          </a:p>
          <a:p>
            <a:pPr lvl="0">
              <a:lnSpc>
                <a:spcPct val="170000"/>
              </a:lnSpc>
            </a:pPr>
            <a:r>
              <a:rPr lang="en-US" sz="3800" b="1" dirty="0"/>
              <a:t>Congestive heart failure</a:t>
            </a:r>
          </a:p>
          <a:p>
            <a:pPr lvl="0">
              <a:lnSpc>
                <a:spcPct val="170000"/>
              </a:lnSpc>
            </a:pPr>
            <a:r>
              <a:rPr lang="en-US" sz="3800" b="1" dirty="0" err="1"/>
              <a:t>Nephrolitiasis</a:t>
            </a:r>
            <a:r>
              <a:rPr lang="en-US" sz="3800" dirty="0"/>
              <a:t> – </a:t>
            </a:r>
            <a:r>
              <a:rPr lang="en-US" sz="3800" dirty="0" err="1"/>
              <a:t>thiazides</a:t>
            </a:r>
            <a:r>
              <a:rPr lang="en-US" sz="3800" dirty="0"/>
              <a:t> act by reducing calcium excretion.</a:t>
            </a:r>
          </a:p>
          <a:p>
            <a:pPr lvl="0">
              <a:lnSpc>
                <a:spcPct val="170000"/>
              </a:lnSpc>
            </a:pPr>
            <a:r>
              <a:rPr lang="en-US" sz="3800" b="1" dirty="0" err="1" smtClean="0"/>
              <a:t>Nephrogenic</a:t>
            </a:r>
            <a:r>
              <a:rPr lang="en-US" sz="3800" b="1" dirty="0" smtClean="0"/>
              <a:t> </a:t>
            </a:r>
            <a:r>
              <a:rPr lang="en-US" sz="3800" b="1" dirty="0"/>
              <a:t>diabetes </a:t>
            </a:r>
            <a:r>
              <a:rPr lang="en-US" sz="3800" b="1" dirty="0" err="1"/>
              <a:t>insipidus</a:t>
            </a:r>
            <a:endParaRPr lang="en-US" sz="3800" b="1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267200" cy="4525963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70000"/>
              </a:lnSpc>
            </a:pPr>
            <a:r>
              <a:rPr lang="en-US" sz="3800" dirty="0" smtClean="0"/>
              <a:t>Hydrochlorothiazide  (HCT) Preparation </a:t>
            </a:r>
          </a:p>
          <a:p>
            <a:pPr lvl="1">
              <a:lnSpc>
                <a:spcPct val="170000"/>
              </a:lnSpc>
            </a:pPr>
            <a:r>
              <a:rPr lang="en-US" sz="3800" b="1" dirty="0" smtClean="0"/>
              <a:t>Tabs</a:t>
            </a:r>
            <a:r>
              <a:rPr lang="en-US" sz="3800" dirty="0" smtClean="0"/>
              <a:t> </a:t>
            </a:r>
            <a:r>
              <a:rPr lang="en-US" sz="3800" dirty="0"/>
              <a:t>25mg, </a:t>
            </a:r>
            <a:r>
              <a:rPr lang="en-US" sz="3800" dirty="0" smtClean="0"/>
              <a:t>50mg </a:t>
            </a:r>
          </a:p>
          <a:p>
            <a:pPr lvl="1">
              <a:lnSpc>
                <a:spcPct val="170000"/>
              </a:lnSpc>
            </a:pPr>
            <a:r>
              <a:rPr lang="en-US" sz="3800" dirty="0" smtClean="0"/>
              <a:t>Dose </a:t>
            </a:r>
            <a:r>
              <a:rPr lang="en-US" sz="3800" dirty="0"/>
              <a:t>12.5mg – 25mg </a:t>
            </a:r>
            <a:r>
              <a:rPr lang="en-US" sz="3800" dirty="0" smtClean="0"/>
              <a:t>daily </a:t>
            </a:r>
          </a:p>
          <a:p>
            <a:pPr lvl="1">
              <a:lnSpc>
                <a:spcPct val="170000"/>
              </a:lnSpc>
            </a:pPr>
            <a:r>
              <a:rPr lang="en-US" sz="3800" b="1" dirty="0" smtClean="0"/>
              <a:t>Onset </a:t>
            </a:r>
            <a:r>
              <a:rPr lang="en-US" sz="3800" b="1" dirty="0"/>
              <a:t>of action is 1 </a:t>
            </a:r>
            <a:r>
              <a:rPr lang="en-US" sz="3800" b="1" dirty="0" smtClean="0"/>
              <a:t>hour</a:t>
            </a:r>
            <a:endParaRPr lang="en-US" sz="3800" dirty="0" smtClean="0"/>
          </a:p>
          <a:p>
            <a:pPr lvl="1">
              <a:lnSpc>
                <a:spcPct val="170000"/>
              </a:lnSpc>
            </a:pPr>
            <a:r>
              <a:rPr lang="en-US" sz="3800" b="1" dirty="0" smtClean="0"/>
              <a:t>Duration </a:t>
            </a:r>
            <a:r>
              <a:rPr lang="en-US" sz="3800" b="1" dirty="0"/>
              <a:t>of action is 12 – 48 hours.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/>
              <a:t>Side effects</a:t>
            </a:r>
            <a:endParaRPr lang="en-US" sz="2400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Sulfonamide hypersensitivity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/>
              <a:t>Hypokalemia</a:t>
            </a:r>
            <a:r>
              <a:rPr lang="en-US" sz="2400" dirty="0"/>
              <a:t> and alkalosis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/>
              <a:t>Hypercalcemia</a:t>
            </a:r>
            <a:r>
              <a:rPr lang="en-US" sz="2400" dirty="0"/>
              <a:t>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buNone/>
            </a:pPr>
            <a:r>
              <a:rPr lang="en-US" sz="2400" dirty="0" smtClean="0"/>
              <a:t>4.   </a:t>
            </a:r>
            <a:r>
              <a:rPr lang="en-US" sz="2400" dirty="0" err="1" smtClean="0"/>
              <a:t>Hyperuricemia</a:t>
            </a:r>
            <a:endParaRPr lang="en-US" sz="2400" dirty="0" smtClean="0"/>
          </a:p>
          <a:p>
            <a:pPr marL="457200" lvl="0" indent="-457200">
              <a:lnSpc>
                <a:spcPct val="150000"/>
              </a:lnSpc>
              <a:buAutoNum type="arabicPeriod" startAt="5"/>
            </a:pPr>
            <a:r>
              <a:rPr lang="en-US" sz="2400" dirty="0" smtClean="0"/>
              <a:t>Hyperglycemia</a:t>
            </a:r>
          </a:p>
          <a:p>
            <a:pPr marL="457200" lvl="0" indent="-457200">
              <a:lnSpc>
                <a:spcPct val="150000"/>
              </a:lnSpc>
              <a:buAutoNum type="arabicPeriod" startAt="5"/>
            </a:pPr>
            <a:r>
              <a:rPr lang="en-US" sz="2400" dirty="0" err="1" smtClean="0"/>
              <a:t>Hyperlipedemia</a:t>
            </a:r>
            <a:r>
              <a:rPr lang="en-US" sz="2400" dirty="0" smtClean="0"/>
              <a:t> (except </a:t>
            </a:r>
            <a:r>
              <a:rPr lang="en-US" sz="2400" dirty="0" err="1" smtClean="0"/>
              <a:t>indapamide</a:t>
            </a:r>
            <a:r>
              <a:rPr lang="en-US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400" b="1" dirty="0"/>
              <a:t>Drug interaction and caution</a:t>
            </a:r>
            <a:endParaRPr lang="en-US" sz="2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err="1"/>
              <a:t>Digoxin</a:t>
            </a:r>
            <a:r>
              <a:rPr lang="en-US" sz="2400" b="1" dirty="0"/>
              <a:t> toxicity </a:t>
            </a:r>
            <a:r>
              <a:rPr lang="en-US" sz="2400" dirty="0"/>
              <a:t>due to electrolyte </a:t>
            </a:r>
            <a:r>
              <a:rPr lang="en-US" sz="2400" dirty="0" err="1"/>
              <a:t>distabances</a:t>
            </a:r>
            <a:endParaRPr lang="en-US" sz="24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/>
              <a:t>Avoid</a:t>
            </a:r>
            <a:r>
              <a:rPr lang="en-US" sz="2400" dirty="0"/>
              <a:t> in patients with </a:t>
            </a:r>
            <a:r>
              <a:rPr lang="en-US" sz="2400" b="1" u="sng" dirty="0"/>
              <a:t>diabetes mellitus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3200" b="1" dirty="0" smtClean="0"/>
              <a:t>III. </a:t>
            </a:r>
            <a:r>
              <a:rPr lang="en-US" sz="3200" b="1" dirty="0" smtClean="0"/>
              <a:t>Carbonic </a:t>
            </a:r>
            <a:r>
              <a:rPr lang="en-US" sz="3200" b="1" dirty="0" err="1" smtClean="0"/>
              <a:t>Anhydrase</a:t>
            </a:r>
            <a:r>
              <a:rPr lang="en-US" sz="3200" b="1" dirty="0" smtClean="0"/>
              <a:t> Inhibitors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Examples </a:t>
            </a:r>
            <a:endParaRPr lang="en-US" sz="2400" dirty="0"/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/>
              <a:t>Acetazolamide</a:t>
            </a:r>
            <a:endParaRPr lang="en-US" sz="2400" dirty="0"/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/>
              <a:t>Dichlorphenamide</a:t>
            </a:r>
            <a:endParaRPr lang="en-US" sz="2400" dirty="0"/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/>
              <a:t>Methazolamide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3200" dirty="0" smtClean="0"/>
              <a:t>Module Units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None/>
            </a:pPr>
            <a:r>
              <a:rPr lang="en-US" sz="2400" dirty="0" smtClean="0"/>
              <a:t>Year II Semester II Module Units include:</a:t>
            </a:r>
          </a:p>
          <a:p>
            <a:pPr marL="85725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Diuretics </a:t>
            </a:r>
            <a:r>
              <a:rPr lang="en-US" sz="2400" dirty="0" smtClean="0"/>
              <a:t>and Drugs Acting on the Cardiovascular </a:t>
            </a:r>
            <a:r>
              <a:rPr lang="en-US" sz="2400" dirty="0" smtClean="0"/>
              <a:t>System</a:t>
            </a:r>
          </a:p>
          <a:p>
            <a:pPr marL="85725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Drugs acting on the Genitourinary </a:t>
            </a:r>
            <a:r>
              <a:rPr lang="en-US" sz="2400" dirty="0" smtClean="0"/>
              <a:t>System</a:t>
            </a:r>
          </a:p>
          <a:p>
            <a:pPr marL="85725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Drugs Acting on Endocrine </a:t>
            </a:r>
            <a:r>
              <a:rPr lang="en-US" sz="2400" dirty="0" smtClean="0"/>
              <a:t>System</a:t>
            </a:r>
          </a:p>
          <a:p>
            <a:pPr marL="85725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Drugs Acting on Autonomic and Central Nervous </a:t>
            </a:r>
            <a:r>
              <a:rPr lang="en-US" sz="2400" dirty="0" smtClean="0"/>
              <a:t>System</a:t>
            </a:r>
          </a:p>
          <a:p>
            <a:pPr marL="85725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Drugs used in the Treatment of Bone </a:t>
            </a:r>
            <a:r>
              <a:rPr lang="en-US" sz="2400" dirty="0" err="1" smtClean="0"/>
              <a:t>MineralDisorders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953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  <a:buNone/>
            </a:pPr>
            <a:r>
              <a:rPr lang="en-US" sz="3400" b="1" dirty="0"/>
              <a:t>Introduction and pharmacology </a:t>
            </a:r>
            <a:endParaRPr lang="en-US" sz="3400" dirty="0"/>
          </a:p>
          <a:p>
            <a:pPr lvl="0">
              <a:lnSpc>
                <a:spcPct val="160000"/>
              </a:lnSpc>
            </a:pPr>
            <a:r>
              <a:rPr lang="en-US" sz="3400" dirty="0"/>
              <a:t>The carbonic </a:t>
            </a:r>
            <a:r>
              <a:rPr lang="en-US" sz="3400" dirty="0" err="1"/>
              <a:t>anhydrase</a:t>
            </a:r>
            <a:r>
              <a:rPr lang="en-US" sz="3400" dirty="0"/>
              <a:t> inhibitors were developed in the 1940s during research aimed at synthesizing sulfonamide compounds with carbonic </a:t>
            </a:r>
            <a:r>
              <a:rPr lang="en-US" sz="3400" dirty="0" err="1"/>
              <a:t>anhydrase</a:t>
            </a:r>
            <a:r>
              <a:rPr lang="en-US" sz="3400" dirty="0"/>
              <a:t> inhibitory properties of sulfanilamide.</a:t>
            </a:r>
          </a:p>
          <a:p>
            <a:pPr lvl="0">
              <a:lnSpc>
                <a:spcPct val="160000"/>
              </a:lnSpc>
            </a:pPr>
            <a:r>
              <a:rPr lang="en-US" sz="3400" dirty="0"/>
              <a:t>Most studies have been conducted with </a:t>
            </a:r>
            <a:r>
              <a:rPr lang="en-US" sz="3400" dirty="0" err="1"/>
              <a:t>acetazolamide</a:t>
            </a:r>
            <a:r>
              <a:rPr lang="en-US" sz="3400" dirty="0"/>
              <a:t>, prototype for this class of drugs.</a:t>
            </a:r>
          </a:p>
          <a:p>
            <a:pPr lvl="0">
              <a:lnSpc>
                <a:spcPct val="160000"/>
              </a:lnSpc>
            </a:pPr>
            <a:r>
              <a:rPr lang="en-US" sz="3400" dirty="0"/>
              <a:t>Carbonic </a:t>
            </a:r>
            <a:r>
              <a:rPr lang="en-US" sz="3400" dirty="0" err="1"/>
              <a:t>anhydrase</a:t>
            </a:r>
            <a:r>
              <a:rPr lang="en-US" sz="3400" dirty="0"/>
              <a:t> inhibitors have been </a:t>
            </a:r>
            <a:r>
              <a:rPr lang="en-US" sz="3400" b="1" dirty="0"/>
              <a:t>largely replaced by </a:t>
            </a:r>
            <a:r>
              <a:rPr lang="en-US" sz="3400" b="1" dirty="0" err="1"/>
              <a:t>thiazides</a:t>
            </a:r>
            <a:r>
              <a:rPr lang="en-US" sz="3400" b="1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n-US" sz="2400" dirty="0" smtClean="0"/>
              <a:t>Carbonic </a:t>
            </a:r>
            <a:r>
              <a:rPr lang="en-US" sz="2400" dirty="0" err="1" smtClean="0"/>
              <a:t>anhydrase</a:t>
            </a:r>
            <a:r>
              <a:rPr lang="en-US" sz="2400" dirty="0" smtClean="0"/>
              <a:t> is an enzyme which catalyses the reversible reaction: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			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0 + 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====H2CO3</a:t>
            </a:r>
            <a:r>
              <a:rPr lang="en-US" sz="2400" baseline="30000" dirty="0" smtClean="0"/>
              <a:t>-</a:t>
            </a:r>
            <a:endParaRPr lang="en-US" sz="2400" dirty="0" smtClean="0"/>
          </a:p>
          <a:p>
            <a:pPr lvl="0">
              <a:lnSpc>
                <a:spcPct val="150000"/>
              </a:lnSpc>
            </a:pPr>
            <a:r>
              <a:rPr lang="en-US" sz="2400" dirty="0"/>
              <a:t>Carbonic acid spontaneously ionizes: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			H2O3 </a:t>
            </a:r>
            <a:r>
              <a:rPr lang="en-US" sz="2400" dirty="0"/>
              <a:t>=====H</a:t>
            </a:r>
            <a:r>
              <a:rPr lang="en-US" sz="2400" baseline="30000" dirty="0"/>
              <a:t>+</a:t>
            </a:r>
            <a:r>
              <a:rPr lang="en-US" sz="2400" dirty="0"/>
              <a:t> + HCO3</a:t>
            </a:r>
            <a:r>
              <a:rPr lang="en-US" sz="2400" baseline="30000" dirty="0"/>
              <a:t>-</a:t>
            </a:r>
            <a:r>
              <a:rPr lang="en-US" sz="2400" dirty="0"/>
              <a:t> </a:t>
            </a:r>
          </a:p>
          <a:p>
            <a:pPr lvl="0">
              <a:lnSpc>
                <a:spcPct val="150000"/>
              </a:lnSpc>
            </a:pPr>
            <a:r>
              <a:rPr lang="en-US" sz="2400" dirty="0"/>
              <a:t>Carbonic </a:t>
            </a:r>
            <a:r>
              <a:rPr lang="en-US" sz="2400" dirty="0" err="1"/>
              <a:t>anhydrase</a:t>
            </a:r>
            <a:r>
              <a:rPr lang="en-US" sz="2400" dirty="0"/>
              <a:t> thus functions in CO</a:t>
            </a:r>
            <a:r>
              <a:rPr lang="en-US" sz="2400" baseline="30000" dirty="0"/>
              <a:t>2</a:t>
            </a:r>
            <a:r>
              <a:rPr lang="en-US" sz="2400" dirty="0"/>
              <a:t> and HCO3</a:t>
            </a:r>
            <a:r>
              <a:rPr lang="en-US" sz="2400" baseline="30000" dirty="0"/>
              <a:t>-</a:t>
            </a:r>
            <a:r>
              <a:rPr lang="en-US" sz="2400" dirty="0"/>
              <a:t> transport and in H+ ion secretion.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029200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70000"/>
              </a:lnSpc>
            </a:pPr>
            <a:r>
              <a:rPr lang="en-US" sz="3800" dirty="0"/>
              <a:t>The enzyme is present in renal tubular cell especially ( proximal convoluted tubule), gastric mucosa, exocrine pancreas, </a:t>
            </a:r>
            <a:r>
              <a:rPr lang="en-US" sz="3800" dirty="0" err="1"/>
              <a:t>ciliary</a:t>
            </a:r>
            <a:r>
              <a:rPr lang="en-US" sz="3800" dirty="0"/>
              <a:t> body of the eye, brain and RBC.</a:t>
            </a:r>
          </a:p>
          <a:p>
            <a:pPr lvl="0">
              <a:lnSpc>
                <a:spcPct val="170000"/>
              </a:lnSpc>
            </a:pPr>
            <a:r>
              <a:rPr lang="en-US" sz="3800" dirty="0"/>
              <a:t>In these tissues a gross excess of carbonic </a:t>
            </a:r>
            <a:r>
              <a:rPr lang="en-US" sz="3800" dirty="0" err="1"/>
              <a:t>anhydrase</a:t>
            </a:r>
            <a:r>
              <a:rPr lang="en-US" sz="3800" dirty="0"/>
              <a:t> is present, more than 99% inhibition is required to produce effects.</a:t>
            </a:r>
          </a:p>
          <a:p>
            <a:pPr lvl="0">
              <a:lnSpc>
                <a:spcPct val="170000"/>
              </a:lnSpc>
            </a:pPr>
            <a:r>
              <a:rPr lang="en-US" sz="3800" dirty="0"/>
              <a:t>Carbonic </a:t>
            </a:r>
            <a:r>
              <a:rPr lang="en-US" sz="3800" dirty="0" err="1"/>
              <a:t>anhydrase</a:t>
            </a:r>
            <a:r>
              <a:rPr lang="en-US" sz="3800" dirty="0"/>
              <a:t> inhibitors </a:t>
            </a:r>
            <a:r>
              <a:rPr lang="en-US" sz="3800" b="1" dirty="0"/>
              <a:t>site of action is the proximal convoluted tubule.</a:t>
            </a:r>
          </a:p>
          <a:p>
            <a:pPr lvl="0">
              <a:lnSpc>
                <a:spcPct val="170000"/>
              </a:lnSpc>
            </a:pPr>
            <a:r>
              <a:rPr lang="en-US" sz="3800" dirty="0"/>
              <a:t>Carbonic </a:t>
            </a:r>
            <a:r>
              <a:rPr lang="en-US" sz="3800" dirty="0" err="1"/>
              <a:t>anhydrase</a:t>
            </a:r>
            <a:r>
              <a:rPr lang="en-US" sz="3800" dirty="0"/>
              <a:t> inhibitors </a:t>
            </a:r>
            <a:r>
              <a:rPr lang="en-US" sz="3800" b="1" dirty="0"/>
              <a:t>cause Na</a:t>
            </a:r>
            <a:r>
              <a:rPr lang="en-US" sz="3800" b="1" baseline="30000" dirty="0"/>
              <a:t>+</a:t>
            </a:r>
            <a:r>
              <a:rPr lang="en-US" sz="3800" b="1" dirty="0"/>
              <a:t> - H</a:t>
            </a:r>
            <a:r>
              <a:rPr lang="en-US" sz="3800" b="1" baseline="30000" dirty="0"/>
              <a:t>+</a:t>
            </a:r>
            <a:r>
              <a:rPr lang="en-US" sz="3800" b="1" dirty="0"/>
              <a:t> exchange indirectly</a:t>
            </a:r>
            <a:r>
              <a:rPr lang="en-US" sz="3800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Clinical </a:t>
            </a:r>
            <a:r>
              <a:rPr lang="en-US" dirty="0" smtClean="0"/>
              <a:t>indications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Glaucoma </a:t>
            </a:r>
            <a:r>
              <a:rPr lang="en-US" dirty="0"/>
              <a:t>(increased IOP)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Acute mountain sickness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Metabolic alkalosis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Side </a:t>
            </a:r>
            <a:r>
              <a:rPr lang="en-US" dirty="0" smtClean="0"/>
              <a:t>effects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149725"/>
          </a:xfrm>
        </p:spPr>
        <p:txBody>
          <a:bodyPr>
            <a:normAutofit lnSpcReduction="10000"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Bicarbonaturia</a:t>
            </a:r>
            <a:r>
              <a:rPr lang="en-US" dirty="0" smtClean="0"/>
              <a:t> </a:t>
            </a:r>
            <a:r>
              <a:rPr lang="en-US" dirty="0"/>
              <a:t>and acidosis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Hypokalemia</a:t>
            </a:r>
            <a:endParaRPr lang="en-US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Hyperchloremia</a:t>
            </a:r>
            <a:endParaRPr lang="en-US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Paresthesias</a:t>
            </a:r>
            <a:endParaRPr lang="en-US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Renal stones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Sulfonamide hypersensitivity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3200" b="1" dirty="0" smtClean="0"/>
              <a:t>IV.  Osmotic </a:t>
            </a:r>
            <a:r>
              <a:rPr lang="en-US" sz="3200" b="1" dirty="0"/>
              <a:t>D</a:t>
            </a:r>
            <a:r>
              <a:rPr lang="en-US" sz="3200" b="1" dirty="0" smtClean="0"/>
              <a:t>iuretics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Examples</a:t>
            </a:r>
            <a:endParaRPr lang="en-US" sz="2400" dirty="0"/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err="1"/>
              <a:t>Manitol</a:t>
            </a:r>
            <a:endParaRPr lang="en-US" sz="2400" b="1" dirty="0"/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Glycerol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Urea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7150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r>
              <a:rPr lang="en-US" sz="2400" b="1" dirty="0"/>
              <a:t>Introduction and pharmacology</a:t>
            </a:r>
            <a:endParaRPr lang="en-US" sz="2400" dirty="0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lang="en-US" sz="2400" dirty="0"/>
              <a:t>Osmotic diuretics are solutes with the following properties:</a:t>
            </a:r>
          </a:p>
          <a:p>
            <a:pPr marL="1371600" lvl="2" indent="-457200">
              <a:lnSpc>
                <a:spcPct val="170000"/>
              </a:lnSpc>
              <a:buFont typeface="+mj-lt"/>
              <a:buAutoNum type="alphaLcPeriod"/>
            </a:pPr>
            <a:r>
              <a:rPr lang="en-US" dirty="0"/>
              <a:t>They are </a:t>
            </a:r>
            <a:r>
              <a:rPr lang="en-US" b="1" dirty="0"/>
              <a:t>pharmacologically inert</a:t>
            </a:r>
          </a:p>
          <a:p>
            <a:pPr marL="1371600" lvl="2" indent="-457200">
              <a:lnSpc>
                <a:spcPct val="170000"/>
              </a:lnSpc>
              <a:buFont typeface="+mj-lt"/>
              <a:buAutoNum type="alphaLcPeriod"/>
            </a:pPr>
            <a:r>
              <a:rPr lang="en-US" dirty="0"/>
              <a:t>They are generally </a:t>
            </a:r>
            <a:r>
              <a:rPr lang="en-US" b="1" dirty="0"/>
              <a:t>non </a:t>
            </a:r>
            <a:r>
              <a:rPr lang="en-US" b="1" dirty="0" err="1"/>
              <a:t>metabolizable</a:t>
            </a:r>
            <a:endParaRPr lang="en-US" b="1" dirty="0"/>
          </a:p>
          <a:p>
            <a:pPr marL="1371600" lvl="2" indent="-457200">
              <a:lnSpc>
                <a:spcPct val="170000"/>
              </a:lnSpc>
              <a:buFont typeface="+mj-lt"/>
              <a:buAutoNum type="alphaLcPeriod"/>
            </a:pPr>
            <a:r>
              <a:rPr lang="en-US" dirty="0"/>
              <a:t>They </a:t>
            </a:r>
            <a:r>
              <a:rPr lang="en-US" b="1" dirty="0"/>
              <a:t>increase the </a:t>
            </a:r>
            <a:r>
              <a:rPr lang="en-US" b="1" dirty="0" err="1"/>
              <a:t>osmolality</a:t>
            </a:r>
            <a:r>
              <a:rPr lang="en-US" b="1" dirty="0"/>
              <a:t> </a:t>
            </a:r>
            <a:r>
              <a:rPr lang="en-US" dirty="0"/>
              <a:t>of plasma and tubular fluid</a:t>
            </a:r>
          </a:p>
          <a:p>
            <a:pPr marL="1371600" lvl="2" indent="-457200">
              <a:lnSpc>
                <a:spcPct val="170000"/>
              </a:lnSpc>
              <a:buFont typeface="+mj-lt"/>
              <a:buAutoNum type="alphaLcPeriod"/>
            </a:pPr>
            <a:r>
              <a:rPr lang="en-US" dirty="0"/>
              <a:t>They </a:t>
            </a:r>
            <a:r>
              <a:rPr lang="en-US" b="1" dirty="0"/>
              <a:t>freely filtered </a:t>
            </a:r>
            <a:r>
              <a:rPr lang="en-US" dirty="0"/>
              <a:t>at the </a:t>
            </a:r>
            <a:r>
              <a:rPr lang="en-US" dirty="0" err="1"/>
              <a:t>glomerulus</a:t>
            </a:r>
            <a:endParaRPr lang="en-US" dirty="0"/>
          </a:p>
          <a:p>
            <a:pPr marL="1371600" lvl="2" indent="-457200">
              <a:lnSpc>
                <a:spcPct val="170000"/>
              </a:lnSpc>
              <a:buFont typeface="+mj-lt"/>
              <a:buAutoNum type="alphaLcPeriod"/>
            </a:pPr>
            <a:r>
              <a:rPr lang="en-US" dirty="0"/>
              <a:t>They are </a:t>
            </a:r>
            <a:r>
              <a:rPr lang="en-US" b="1" dirty="0"/>
              <a:t>not significantly reabsorbed </a:t>
            </a:r>
            <a:r>
              <a:rPr lang="en-US" dirty="0"/>
              <a:t>at the renal </a:t>
            </a:r>
            <a:r>
              <a:rPr lang="en-US" dirty="0" smtClean="0"/>
              <a:t>tubules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lnSpc>
                <a:spcPct val="170000"/>
              </a:lnSpc>
            </a:pPr>
            <a:r>
              <a:rPr lang="en-US" sz="2600" dirty="0" smtClean="0"/>
              <a:t>The </a:t>
            </a:r>
            <a:r>
              <a:rPr lang="en-US" sz="2600" b="1" dirty="0" smtClean="0"/>
              <a:t>site of action </a:t>
            </a:r>
            <a:r>
              <a:rPr lang="en-US" sz="2600" dirty="0" smtClean="0"/>
              <a:t>of osmotic diuretics is the </a:t>
            </a:r>
            <a:r>
              <a:rPr lang="en-US" sz="2600" b="1" dirty="0" smtClean="0"/>
              <a:t>loop of </a:t>
            </a:r>
            <a:r>
              <a:rPr lang="en-US" sz="2600" b="1" dirty="0" err="1" smtClean="0"/>
              <a:t>Henle</a:t>
            </a:r>
            <a:r>
              <a:rPr lang="en-US" sz="2600" b="1" dirty="0" smtClean="0"/>
              <a:t> and proximal convoluted tubule.</a:t>
            </a:r>
          </a:p>
          <a:p>
            <a:pPr lvl="0">
              <a:lnSpc>
                <a:spcPct val="170000"/>
              </a:lnSpc>
            </a:pPr>
            <a:r>
              <a:rPr lang="en-US" sz="2600" dirty="0" smtClean="0"/>
              <a:t>The osmotic diuretics </a:t>
            </a:r>
            <a:r>
              <a:rPr lang="en-US" sz="2600" b="1" dirty="0" smtClean="0"/>
              <a:t>elevate osmotic pressure of the </a:t>
            </a:r>
            <a:r>
              <a:rPr lang="en-US" sz="2600" b="1" dirty="0" err="1" smtClean="0"/>
              <a:t>glomerular</a:t>
            </a:r>
            <a:r>
              <a:rPr lang="en-US" sz="2600" b="1" dirty="0" smtClean="0"/>
              <a:t> filtrate</a:t>
            </a:r>
            <a:r>
              <a:rPr lang="en-US" sz="2600" dirty="0" smtClean="0"/>
              <a:t>, thereby hindering tubular </a:t>
            </a:r>
            <a:r>
              <a:rPr lang="en-US" sz="2600" dirty="0" err="1" smtClean="0"/>
              <a:t>reabsorption</a:t>
            </a:r>
            <a:r>
              <a:rPr lang="en-US" sz="2600" dirty="0" smtClean="0"/>
              <a:t> of solutes and water and </a:t>
            </a:r>
            <a:r>
              <a:rPr lang="en-US" sz="2600" b="1" dirty="0" smtClean="0"/>
              <a:t>promoting renal excretion</a:t>
            </a:r>
            <a:r>
              <a:rPr lang="en-US" sz="2600" dirty="0" smtClean="0"/>
              <a:t> of </a:t>
            </a:r>
            <a:r>
              <a:rPr lang="en-US" sz="2600" u="sng" dirty="0" smtClean="0"/>
              <a:t>water, sodium, chloride, calcium, phosphorus, magnesium and uric acid.</a:t>
            </a:r>
          </a:p>
          <a:p>
            <a:pPr lvl="0">
              <a:lnSpc>
                <a:spcPct val="170000"/>
              </a:lnSpc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70000"/>
              </a:lnSpc>
            </a:pPr>
            <a:r>
              <a:rPr lang="en-US" sz="2400" dirty="0" smtClean="0"/>
              <a:t>Osmotic diuretics also </a:t>
            </a:r>
            <a:r>
              <a:rPr lang="en-US" sz="2400" b="1" dirty="0" smtClean="0"/>
              <a:t>elevate osmotic pressure in blood </a:t>
            </a:r>
            <a:r>
              <a:rPr lang="en-US" sz="2400" dirty="0" smtClean="0"/>
              <a:t>and </a:t>
            </a:r>
            <a:r>
              <a:rPr lang="en-US" sz="2400" dirty="0" err="1" smtClean="0"/>
              <a:t>and</a:t>
            </a:r>
            <a:r>
              <a:rPr lang="en-US" sz="2400" dirty="0" smtClean="0"/>
              <a:t> </a:t>
            </a:r>
            <a:r>
              <a:rPr lang="en-US" sz="2400" b="1" dirty="0" smtClean="0"/>
              <a:t>promote</a:t>
            </a:r>
            <a:r>
              <a:rPr lang="en-US" sz="2400" dirty="0" smtClean="0"/>
              <a:t> the </a:t>
            </a:r>
            <a:r>
              <a:rPr lang="en-US" sz="2400" u="sng" dirty="0" smtClean="0"/>
              <a:t>shift of intracellular water into blood</a:t>
            </a:r>
            <a:r>
              <a:rPr lang="en-US" sz="2400" dirty="0" smtClean="0"/>
              <a:t>.</a:t>
            </a:r>
          </a:p>
          <a:p>
            <a:pPr lvl="0">
              <a:lnSpc>
                <a:spcPct val="170000"/>
              </a:lnSpc>
            </a:pPr>
            <a:r>
              <a:rPr lang="en-US" sz="2400" dirty="0" smtClean="0"/>
              <a:t>They are </a:t>
            </a:r>
            <a:r>
              <a:rPr lang="en-US" sz="2400" b="1" dirty="0" smtClean="0"/>
              <a:t>not</a:t>
            </a:r>
            <a:r>
              <a:rPr lang="en-US" sz="2400" dirty="0" smtClean="0"/>
              <a:t> absorbed orally</a:t>
            </a:r>
          </a:p>
          <a:p>
            <a:pPr lvl="0">
              <a:lnSpc>
                <a:spcPct val="170000"/>
              </a:lnSpc>
            </a:pPr>
            <a:r>
              <a:rPr lang="en-US" sz="2400" dirty="0" err="1" smtClean="0"/>
              <a:t>Manitol</a:t>
            </a:r>
            <a:r>
              <a:rPr lang="en-US" sz="2400" dirty="0" smtClean="0"/>
              <a:t> </a:t>
            </a:r>
            <a:r>
              <a:rPr lang="en-US" sz="2400" dirty="0" err="1" smtClean="0"/>
              <a:t>i.v</a:t>
            </a:r>
            <a:r>
              <a:rPr lang="en-US" sz="2400" dirty="0" smtClean="0"/>
              <a:t>. 10 – 20% solution 500 – 1000mls in 24 hours.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Clinical indications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225925"/>
          </a:xfrm>
        </p:spPr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Barbiturate </a:t>
            </a:r>
            <a:r>
              <a:rPr lang="en-US" dirty="0"/>
              <a:t>poisoning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Impending acute renal failure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Raised intraocular pressure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Raised intracranial pressure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Rhabdomyolysis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Side effects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Acute </a:t>
            </a:r>
            <a:r>
              <a:rPr lang="en-US" dirty="0" err="1"/>
              <a:t>hypovolemia</a:t>
            </a:r>
            <a:endParaRPr lang="en-US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Headache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Nausea and vomiting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Hypersensitivity reactions – rare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3200" b="1" dirty="0" smtClean="0"/>
              <a:t>V.  Potassium - sparing </a:t>
            </a:r>
            <a:r>
              <a:rPr lang="en-US" sz="3200" b="1" dirty="0"/>
              <a:t>D</a:t>
            </a:r>
            <a:r>
              <a:rPr lang="en-US" sz="3200" b="1" dirty="0" smtClean="0"/>
              <a:t>iuretics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Examples </a:t>
            </a:r>
            <a:endParaRPr lang="en-US" sz="2400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u="sng" dirty="0" err="1" smtClean="0"/>
              <a:t>Aldosterone</a:t>
            </a:r>
            <a:r>
              <a:rPr lang="en-US" sz="2400" u="sng" dirty="0" smtClean="0"/>
              <a:t> </a:t>
            </a:r>
            <a:r>
              <a:rPr lang="en-US" sz="2400" u="sng" dirty="0"/>
              <a:t>receptor antagonists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LcPeriod"/>
            </a:pPr>
            <a:r>
              <a:rPr lang="en-US" b="1" dirty="0" err="1"/>
              <a:t>Spirinolactone</a:t>
            </a:r>
            <a:r>
              <a:rPr lang="en-US" b="1" dirty="0"/>
              <a:t> (</a:t>
            </a:r>
            <a:r>
              <a:rPr lang="en-US" b="1" dirty="0" err="1"/>
              <a:t>aldactone</a:t>
            </a:r>
            <a:r>
              <a:rPr lang="en-US" b="1" dirty="0"/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LcPeriod"/>
            </a:pPr>
            <a:r>
              <a:rPr lang="en-US" dirty="0"/>
              <a:t>Potassium </a:t>
            </a:r>
            <a:r>
              <a:rPr lang="en-US" dirty="0" err="1"/>
              <a:t>canreonate</a:t>
            </a:r>
            <a:endParaRPr lang="en-US" dirty="0"/>
          </a:p>
          <a:p>
            <a:pPr marL="914400" lvl="1" indent="-457200">
              <a:lnSpc>
                <a:spcPct val="150000"/>
              </a:lnSpc>
              <a:buFont typeface="+mj-lt"/>
              <a:buAutoNum type="alphaLcPeriod"/>
            </a:pPr>
            <a:r>
              <a:rPr lang="en-US" dirty="0" err="1"/>
              <a:t>Eplerenone</a:t>
            </a:r>
            <a:r>
              <a:rPr lang="en-US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lvl="0" indent="-514350">
              <a:lnSpc>
                <a:spcPct val="150000"/>
              </a:lnSpc>
              <a:buNone/>
            </a:pPr>
            <a:r>
              <a:rPr lang="en-US" dirty="0" smtClean="0"/>
              <a:t>2.   </a:t>
            </a:r>
            <a:r>
              <a:rPr lang="en-US" sz="2400" u="sng" dirty="0" smtClean="0"/>
              <a:t>Renal epithelial sodium channel inhibitors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LcPeriod"/>
            </a:pPr>
            <a:r>
              <a:rPr lang="en-US" dirty="0" err="1" smtClean="0"/>
              <a:t>Triamterene</a:t>
            </a:r>
            <a:r>
              <a:rPr lang="en-US" dirty="0" smtClean="0"/>
              <a:t>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LcPeriod"/>
            </a:pPr>
            <a:r>
              <a:rPr lang="en-US" b="1" dirty="0" err="1" smtClean="0"/>
              <a:t>Amiloride</a:t>
            </a:r>
            <a:r>
              <a:rPr lang="en-US" b="1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dirty="0" smtClean="0">
                <a:latin typeface="+mj-lt"/>
              </a:rPr>
              <a:t>Diuretics and Drugs Acting on the Cardiovascular System</a:t>
            </a:r>
            <a:endParaRPr lang="en-US" sz="32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pPr marL="457200" indent="-457200">
              <a:lnSpc>
                <a:spcPct val="170000"/>
              </a:lnSpc>
              <a:buFont typeface="+mj-lt"/>
              <a:buAutoNum type="arabicPeriod"/>
            </a:pPr>
            <a:r>
              <a:rPr lang="en-US" sz="2400" b="1" dirty="0"/>
              <a:t>D</a:t>
            </a:r>
            <a:r>
              <a:rPr lang="en-US" sz="2400" b="1" dirty="0" smtClean="0"/>
              <a:t>iuretics</a:t>
            </a:r>
            <a:r>
              <a:rPr lang="en-US" sz="2400" dirty="0" smtClean="0"/>
              <a:t> </a:t>
            </a:r>
            <a:r>
              <a:rPr lang="en-US" sz="2400" dirty="0" smtClean="0"/>
              <a:t>(Classification</a:t>
            </a:r>
            <a:r>
              <a:rPr lang="en-US" sz="2400" dirty="0"/>
              <a:t>, </a:t>
            </a:r>
            <a:r>
              <a:rPr lang="en-US" sz="2400" dirty="0" smtClean="0"/>
              <a:t>Osmotic</a:t>
            </a:r>
            <a:r>
              <a:rPr lang="en-US" sz="2400" dirty="0"/>
              <a:t>, </a:t>
            </a:r>
            <a:r>
              <a:rPr lang="en-US" sz="2400" dirty="0" smtClean="0"/>
              <a:t>Mercurial </a:t>
            </a:r>
            <a:r>
              <a:rPr lang="en-US" sz="2400" dirty="0"/>
              <a:t>and </a:t>
            </a:r>
            <a:r>
              <a:rPr lang="en-US" sz="2400" dirty="0" smtClean="0"/>
              <a:t>Carbonic </a:t>
            </a:r>
            <a:r>
              <a:rPr lang="en-US" sz="2400" dirty="0" err="1"/>
              <a:t>anhydrase</a:t>
            </a:r>
            <a:r>
              <a:rPr lang="en-US" sz="2400" dirty="0"/>
              <a:t> inhibitors, </a:t>
            </a:r>
            <a:r>
              <a:rPr lang="en-US" sz="2400" dirty="0" err="1"/>
              <a:t>T</a:t>
            </a:r>
            <a:r>
              <a:rPr lang="en-US" sz="2400" dirty="0" err="1" smtClean="0"/>
              <a:t>hiazides</a:t>
            </a:r>
            <a:r>
              <a:rPr lang="en-US" sz="2400" dirty="0"/>
              <a:t>, </a:t>
            </a:r>
            <a:r>
              <a:rPr lang="en-US" sz="2400" dirty="0" smtClean="0"/>
              <a:t>Loop </a:t>
            </a:r>
            <a:r>
              <a:rPr lang="en-US" sz="2400" dirty="0"/>
              <a:t>diuretics and </a:t>
            </a:r>
            <a:r>
              <a:rPr lang="en-US" sz="2400" dirty="0" smtClean="0"/>
              <a:t>Potassium </a:t>
            </a:r>
            <a:r>
              <a:rPr lang="en-US" sz="2400" dirty="0"/>
              <a:t>sparing diuretics</a:t>
            </a:r>
            <a:r>
              <a:rPr lang="en-US" sz="2400" dirty="0" smtClean="0"/>
              <a:t>)</a:t>
            </a:r>
          </a:p>
          <a:p>
            <a:pPr marL="457200" indent="-457200">
              <a:lnSpc>
                <a:spcPct val="170000"/>
              </a:lnSpc>
              <a:buFont typeface="+mj-lt"/>
              <a:buAutoNum type="arabicPeriod"/>
            </a:pPr>
            <a:r>
              <a:rPr lang="en-US" sz="2400" b="1" dirty="0" smtClean="0"/>
              <a:t>Cardiovascular drugs</a:t>
            </a:r>
            <a:endParaRPr lang="en-US" sz="2400" b="1" i="1" dirty="0" smtClean="0"/>
          </a:p>
          <a:p>
            <a:pPr marL="857250" lvl="1" indent="-457200">
              <a:lnSpc>
                <a:spcPct val="170000"/>
              </a:lnSpc>
              <a:buFont typeface="Arial" pitchFamily="34" charset="0"/>
              <a:buChar char="•"/>
            </a:pPr>
            <a:r>
              <a:rPr lang="en-US" sz="2400" dirty="0" smtClean="0"/>
              <a:t>Cardiac glycosides</a:t>
            </a:r>
          </a:p>
          <a:p>
            <a:pPr marL="857250" lvl="1" indent="-457200">
              <a:lnSpc>
                <a:spcPct val="170000"/>
              </a:lnSpc>
              <a:buFont typeface="Arial" pitchFamily="34" charset="0"/>
              <a:buChar char="•"/>
            </a:pPr>
            <a:r>
              <a:rPr lang="en-US" sz="2400" dirty="0" smtClean="0"/>
              <a:t>Anti-angina drugs</a:t>
            </a:r>
          </a:p>
          <a:p>
            <a:pPr marL="857250" lvl="1" indent="-457200">
              <a:lnSpc>
                <a:spcPct val="170000"/>
              </a:lnSpc>
              <a:buFont typeface="Arial" pitchFamily="34" charset="0"/>
              <a:buChar char="•"/>
            </a:pPr>
            <a:r>
              <a:rPr lang="en-US" sz="2400" dirty="0" smtClean="0"/>
              <a:t>Anti-arrhythmic drugs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sz="3100" b="1" dirty="0"/>
              <a:t>Introduction and pharmacology</a:t>
            </a:r>
            <a:endParaRPr lang="en-US" sz="3100" dirty="0"/>
          </a:p>
          <a:p>
            <a:pPr lvl="0">
              <a:lnSpc>
                <a:spcPct val="170000"/>
              </a:lnSpc>
            </a:pPr>
            <a:r>
              <a:rPr lang="en-US" sz="3100" dirty="0"/>
              <a:t>These agents </a:t>
            </a:r>
            <a:r>
              <a:rPr lang="en-US" sz="3100" b="1" dirty="0"/>
              <a:t>inhibit sodium absorption </a:t>
            </a:r>
            <a:r>
              <a:rPr lang="en-US" sz="3100" dirty="0"/>
              <a:t>in the </a:t>
            </a:r>
            <a:r>
              <a:rPr lang="en-US" sz="3100" u="sng" dirty="0"/>
              <a:t>later parts of distal convoluted tubule, collecting ducts</a:t>
            </a:r>
            <a:r>
              <a:rPr lang="en-US" sz="3100" dirty="0"/>
              <a:t> and concomitantly, indirectly </a:t>
            </a:r>
            <a:r>
              <a:rPr lang="en-US" sz="3100" b="1" dirty="0"/>
              <a:t>suppress </a:t>
            </a:r>
            <a:r>
              <a:rPr lang="en-US" sz="3100" dirty="0"/>
              <a:t>the </a:t>
            </a:r>
            <a:r>
              <a:rPr lang="en-US" sz="3100" u="sng" dirty="0"/>
              <a:t>secretion of potassium and H</a:t>
            </a:r>
            <a:r>
              <a:rPr lang="en-US" sz="3100" u="sng" baseline="30000" dirty="0"/>
              <a:t>+</a:t>
            </a:r>
            <a:r>
              <a:rPr lang="en-US" sz="3100" u="sng" dirty="0"/>
              <a:t>, </a:t>
            </a:r>
            <a:r>
              <a:rPr lang="en-US" sz="3100" dirty="0"/>
              <a:t>thus </a:t>
            </a:r>
            <a:r>
              <a:rPr lang="en-US" sz="3100" u="sng" dirty="0"/>
              <a:t>preventing potassium loss</a:t>
            </a:r>
            <a:r>
              <a:rPr lang="en-US" sz="3100" dirty="0"/>
              <a:t>.</a:t>
            </a:r>
          </a:p>
          <a:p>
            <a:pPr lvl="0">
              <a:lnSpc>
                <a:spcPct val="170000"/>
              </a:lnSpc>
            </a:pPr>
            <a:r>
              <a:rPr lang="en-US" sz="3100" dirty="0"/>
              <a:t>They are </a:t>
            </a:r>
            <a:r>
              <a:rPr lang="en-US" sz="3100" b="1" dirty="0"/>
              <a:t>weak diuretics</a:t>
            </a:r>
            <a:r>
              <a:rPr lang="en-US" sz="3100" dirty="0"/>
              <a:t>, however because they protect potassium loss, they are </a:t>
            </a:r>
            <a:r>
              <a:rPr lang="en-US" sz="3100" b="1" dirty="0"/>
              <a:t>used as adjuncts with other more potent diuretics</a:t>
            </a:r>
            <a:r>
              <a:rPr lang="en-US" sz="3100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  <a:buNone/>
            </a:pPr>
            <a:r>
              <a:rPr lang="en-US" b="1" dirty="0"/>
              <a:t>Clinical indications</a:t>
            </a:r>
            <a:endParaRPr lang="en-US" dirty="0"/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lang="en-US" dirty="0"/>
              <a:t>To </a:t>
            </a:r>
            <a:r>
              <a:rPr lang="en-US" b="1" dirty="0"/>
              <a:t>counteract K+ loss </a:t>
            </a:r>
            <a:r>
              <a:rPr lang="en-US" dirty="0"/>
              <a:t>due to </a:t>
            </a:r>
            <a:r>
              <a:rPr lang="en-US" dirty="0" err="1"/>
              <a:t>thiazide</a:t>
            </a:r>
            <a:r>
              <a:rPr lang="en-US" dirty="0"/>
              <a:t> and loop diuretics.</a:t>
            </a:r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lang="en-US" b="1" dirty="0" err="1"/>
              <a:t>Oedema</a:t>
            </a:r>
            <a:r>
              <a:rPr lang="en-US" b="1" dirty="0"/>
              <a:t> </a:t>
            </a:r>
            <a:r>
              <a:rPr lang="en-US" dirty="0"/>
              <a:t>: </a:t>
            </a:r>
            <a:r>
              <a:rPr lang="en-US" dirty="0" smtClean="0"/>
              <a:t>Especially </a:t>
            </a:r>
            <a:r>
              <a:rPr lang="en-US" dirty="0"/>
              <a:t>useful in cirrhotic and nephritic </a:t>
            </a:r>
            <a:r>
              <a:rPr lang="en-US" dirty="0" err="1"/>
              <a:t>oedema</a:t>
            </a:r>
            <a:r>
              <a:rPr lang="en-US" dirty="0"/>
              <a:t>.</a:t>
            </a:r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lang="en-US" b="1" dirty="0"/>
              <a:t>Hypertension</a:t>
            </a:r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lang="en-US" b="1" dirty="0"/>
              <a:t>Congestive heart failure</a:t>
            </a:r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lang="en-US" b="1" dirty="0" err="1"/>
              <a:t>Antiandrogenic</a:t>
            </a:r>
            <a:r>
              <a:rPr lang="en-US" b="1" dirty="0"/>
              <a:t> uses </a:t>
            </a:r>
            <a:r>
              <a:rPr lang="en-US" dirty="0"/>
              <a:t>(female </a:t>
            </a:r>
            <a:r>
              <a:rPr lang="en-US" dirty="0" err="1"/>
              <a:t>hirsutism</a:t>
            </a:r>
            <a:r>
              <a:rPr lang="en-US" dirty="0"/>
              <a:t>) especially </a:t>
            </a:r>
            <a:r>
              <a:rPr lang="en-US" dirty="0" err="1"/>
              <a:t>spirinolactone</a:t>
            </a:r>
            <a:r>
              <a:rPr lang="en-US" dirty="0"/>
              <a:t>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Side effects</a:t>
            </a:r>
            <a:endParaRPr lang="en-US" sz="2400" dirty="0" smtClean="0"/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/>
              <a:t>Hyperkalemia</a:t>
            </a:r>
            <a:r>
              <a:rPr lang="en-US" sz="2400" dirty="0" smtClean="0"/>
              <a:t> and acidosis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Nausea and vomiting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Headache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Drugs used in the disorders of coagulation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Haematinics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Anti-</a:t>
            </a:r>
            <a:r>
              <a:rPr lang="en-US" sz="2400" dirty="0" err="1" smtClean="0"/>
              <a:t>hypertensives</a:t>
            </a:r>
            <a:r>
              <a:rPr lang="en-US" sz="2400" dirty="0" smtClean="0"/>
              <a:t> (vasodilators, adrenergic </a:t>
            </a:r>
            <a:r>
              <a:rPr lang="en-US" sz="2400" dirty="0" err="1" smtClean="0"/>
              <a:t>neurone</a:t>
            </a:r>
            <a:r>
              <a:rPr lang="en-US" sz="2400" dirty="0" smtClean="0"/>
              <a:t> blocking agents / alpha </a:t>
            </a:r>
            <a:r>
              <a:rPr lang="en-US" sz="2400" dirty="0" err="1" smtClean="0"/>
              <a:t>adreno</a:t>
            </a:r>
            <a:r>
              <a:rPr lang="en-US" sz="2400" dirty="0" smtClean="0"/>
              <a:t>-receptor blockers)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Drugs for </a:t>
            </a:r>
            <a:r>
              <a:rPr lang="en-US" sz="2400" dirty="0" err="1" smtClean="0"/>
              <a:t>dyslipidaemia</a:t>
            </a:r>
            <a:r>
              <a:rPr lang="en-US" sz="2400" dirty="0" smtClean="0"/>
              <a:t> (</a:t>
            </a:r>
            <a:r>
              <a:rPr lang="en-US" sz="2400" dirty="0" err="1" smtClean="0"/>
              <a:t>statins</a:t>
            </a:r>
            <a:r>
              <a:rPr lang="en-US" sz="2400" dirty="0" smtClean="0"/>
              <a:t>, bile acid binding resins, </a:t>
            </a:r>
            <a:r>
              <a:rPr lang="en-US" sz="2400" dirty="0" err="1" smtClean="0"/>
              <a:t>fibrates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sz="3200" dirty="0" smtClean="0"/>
              <a:t>Diuretics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Learning Outcome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By the end of this lesson, you should be able to: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Define diuretics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Classify diuretics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Discuss the pharmacology of diuretics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3200" b="1" dirty="0" smtClean="0"/>
              <a:t>Diuretics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Definition</a:t>
            </a:r>
            <a:endParaRPr lang="en-US" sz="2400" dirty="0" smtClean="0"/>
          </a:p>
          <a:p>
            <a:pPr lvl="0">
              <a:lnSpc>
                <a:spcPct val="150000"/>
              </a:lnSpc>
            </a:pPr>
            <a:r>
              <a:rPr lang="en-US" sz="2400" dirty="0" smtClean="0"/>
              <a:t>Diuretics are drugs which cause </a:t>
            </a:r>
            <a:r>
              <a:rPr lang="en-US" sz="2400" b="1" dirty="0" smtClean="0"/>
              <a:t>net loss of sodium and water </a:t>
            </a:r>
            <a:r>
              <a:rPr lang="en-US" sz="2400" dirty="0" smtClean="0"/>
              <a:t>in urine. 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/>
              <a:t>They </a:t>
            </a:r>
            <a:r>
              <a:rPr lang="en-US" sz="2400" b="1" dirty="0" smtClean="0"/>
              <a:t>increase</a:t>
            </a:r>
            <a:r>
              <a:rPr lang="en-US" sz="2400" dirty="0" smtClean="0"/>
              <a:t> the rate of urine formation together with </a:t>
            </a:r>
            <a:r>
              <a:rPr lang="en-US" sz="2400" dirty="0" err="1" smtClean="0"/>
              <a:t>natriuresis</a:t>
            </a:r>
            <a:r>
              <a:rPr lang="en-US" sz="24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3200" b="1" dirty="0" smtClean="0"/>
              <a:t>Classification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257800"/>
          </a:xfrm>
        </p:spPr>
        <p:txBody>
          <a:bodyPr>
            <a:noAutofit/>
          </a:bodyPr>
          <a:lstStyle/>
          <a:p>
            <a:pPr marL="571500" lvl="0" indent="-571500">
              <a:lnSpc>
                <a:spcPct val="150000"/>
              </a:lnSpc>
              <a:buFont typeface="+mj-lt"/>
              <a:buAutoNum type="romanUcPeriod"/>
            </a:pPr>
            <a:r>
              <a:rPr lang="en-US" sz="2400" b="1" dirty="0" smtClean="0"/>
              <a:t>Weak </a:t>
            </a:r>
            <a:r>
              <a:rPr lang="en-US" sz="2400" b="1" dirty="0"/>
              <a:t>diuretics</a:t>
            </a:r>
          </a:p>
          <a:p>
            <a:pPr marL="971550" lvl="1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Osmotic diuretics</a:t>
            </a:r>
          </a:p>
          <a:p>
            <a:pPr marL="971550" lvl="1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Carbonic </a:t>
            </a:r>
            <a:r>
              <a:rPr lang="en-US" dirty="0" err="1"/>
              <a:t>anhydrase</a:t>
            </a:r>
            <a:r>
              <a:rPr lang="en-US" dirty="0"/>
              <a:t> inhibitors</a:t>
            </a:r>
          </a:p>
          <a:p>
            <a:pPr marL="971550" lvl="1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/>
              <a:t>Xanthine</a:t>
            </a:r>
            <a:r>
              <a:rPr lang="en-US" dirty="0"/>
              <a:t> derivatives</a:t>
            </a:r>
          </a:p>
          <a:p>
            <a:pPr marL="571500" lvl="0" indent="-571500">
              <a:lnSpc>
                <a:spcPct val="150000"/>
              </a:lnSpc>
              <a:buFont typeface="+mj-lt"/>
              <a:buAutoNum type="romanUcPeriod"/>
            </a:pPr>
            <a:r>
              <a:rPr lang="en-US" sz="2400" b="1" dirty="0"/>
              <a:t>Medium/moderate efficacy diuretics</a:t>
            </a:r>
          </a:p>
          <a:p>
            <a:pPr marL="971550" lvl="1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/>
              <a:t>Thiazide</a:t>
            </a:r>
            <a:r>
              <a:rPr lang="en-US" dirty="0"/>
              <a:t> and </a:t>
            </a:r>
            <a:r>
              <a:rPr lang="en-US" dirty="0" err="1"/>
              <a:t>thiazide</a:t>
            </a:r>
            <a:r>
              <a:rPr lang="en-US" dirty="0"/>
              <a:t> – like </a:t>
            </a:r>
            <a:r>
              <a:rPr lang="en-US" dirty="0" smtClean="0"/>
              <a:t>diuretics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181600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60000"/>
              </a:lnSpc>
              <a:buNone/>
            </a:pPr>
            <a:r>
              <a:rPr lang="en-US" sz="2600" b="1" dirty="0" smtClean="0"/>
              <a:t>III.  High efficacy diuretics</a:t>
            </a:r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lang="en-US" sz="2600" dirty="0" smtClean="0"/>
              <a:t>High ceiling diuretics (loop diuretics)</a:t>
            </a:r>
          </a:p>
          <a:p>
            <a:pPr lvl="0">
              <a:lnSpc>
                <a:spcPct val="160000"/>
              </a:lnSpc>
              <a:buNone/>
            </a:pPr>
            <a:r>
              <a:rPr lang="en-US" sz="2600" b="1" dirty="0" smtClean="0"/>
              <a:t>IV.  Potassium sparing diuretics</a:t>
            </a:r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lang="en-US" sz="2600" dirty="0" err="1" smtClean="0"/>
              <a:t>Aldosterone</a:t>
            </a:r>
            <a:r>
              <a:rPr lang="en-US" sz="2600" dirty="0" smtClean="0"/>
              <a:t> receptor antagonists</a:t>
            </a:r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lang="en-US" sz="2600" dirty="0" smtClean="0"/>
              <a:t>Renal epithelium sodium channel inhibitors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3200" b="1" dirty="0" smtClean="0"/>
              <a:t>I.  Loop diuretics </a:t>
            </a:r>
            <a:r>
              <a:rPr lang="en-US" sz="3200" b="1" dirty="0" smtClean="0"/>
              <a:t>(High </a:t>
            </a:r>
            <a:r>
              <a:rPr lang="en-US" sz="3200" b="1" dirty="0" smtClean="0"/>
              <a:t>ceiling diuretics)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/>
              <a:t>Examples</a:t>
            </a:r>
            <a:endParaRPr lang="en-US" sz="2400" dirty="0"/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/>
              <a:t>Bumetanide</a:t>
            </a:r>
            <a:r>
              <a:rPr lang="en-US" sz="2400" dirty="0"/>
              <a:t>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/>
              <a:t>Ethacrynate</a:t>
            </a:r>
            <a:r>
              <a:rPr lang="en-US" sz="2400" dirty="0"/>
              <a:t> sodium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/>
              <a:t>Ethycrynic</a:t>
            </a:r>
            <a:r>
              <a:rPr lang="en-US" sz="2400" dirty="0"/>
              <a:t> acid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err="1"/>
              <a:t>Furosemide</a:t>
            </a:r>
            <a:r>
              <a:rPr lang="en-US" sz="2400" b="1" dirty="0"/>
              <a:t> (</a:t>
            </a:r>
            <a:r>
              <a:rPr lang="en-US" sz="2400" b="1" dirty="0" err="1"/>
              <a:t>lasix</a:t>
            </a:r>
            <a:r>
              <a:rPr lang="en-US" sz="2400" b="1" dirty="0"/>
              <a:t>)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/>
              <a:t>Torsemide</a:t>
            </a:r>
            <a:r>
              <a:rPr lang="en-US" sz="2400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1" dirty="0" smtClean="0"/>
              <a:t>Introduction and pharmacology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029200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70000"/>
              </a:lnSpc>
            </a:pPr>
            <a:r>
              <a:rPr lang="en-US" dirty="0" smtClean="0"/>
              <a:t>Loop </a:t>
            </a:r>
            <a:r>
              <a:rPr lang="en-US" dirty="0"/>
              <a:t>diuretics produce a </a:t>
            </a:r>
            <a:r>
              <a:rPr lang="en-US" b="1" dirty="0" smtClean="0"/>
              <a:t>peak </a:t>
            </a:r>
            <a:r>
              <a:rPr lang="en-US" dirty="0" err="1" smtClean="0"/>
              <a:t>diuresis</a:t>
            </a:r>
            <a:r>
              <a:rPr lang="en-US" dirty="0" smtClean="0"/>
              <a:t> </a:t>
            </a:r>
            <a:r>
              <a:rPr lang="en-US" dirty="0"/>
              <a:t>greater than that produced by other agents.</a:t>
            </a:r>
          </a:p>
          <a:p>
            <a:pPr lvl="0">
              <a:lnSpc>
                <a:spcPct val="170000"/>
              </a:lnSpc>
            </a:pPr>
            <a:r>
              <a:rPr lang="en-US" dirty="0"/>
              <a:t>They </a:t>
            </a:r>
            <a:r>
              <a:rPr lang="en-US" b="1" dirty="0"/>
              <a:t>inhibit Na</a:t>
            </a:r>
            <a:r>
              <a:rPr lang="en-US" b="1" baseline="30000" dirty="0"/>
              <a:t>+</a:t>
            </a:r>
            <a:r>
              <a:rPr lang="en-US" b="1" dirty="0"/>
              <a:t> - K</a:t>
            </a:r>
            <a:r>
              <a:rPr lang="en-US" b="1" baseline="30000" dirty="0"/>
              <a:t>+</a:t>
            </a:r>
            <a:r>
              <a:rPr lang="en-US" b="1" dirty="0"/>
              <a:t> - 2Cl</a:t>
            </a:r>
            <a:r>
              <a:rPr lang="en-US" b="1" baseline="30000" dirty="0"/>
              <a:t>-</a:t>
            </a:r>
            <a:r>
              <a:rPr lang="en-US" b="1" dirty="0"/>
              <a:t> </a:t>
            </a:r>
            <a:r>
              <a:rPr lang="en-US" b="1" dirty="0" err="1"/>
              <a:t>symport</a:t>
            </a:r>
            <a:r>
              <a:rPr lang="en-US" b="1" dirty="0"/>
              <a:t>.</a:t>
            </a:r>
          </a:p>
          <a:p>
            <a:pPr lvl="0">
              <a:lnSpc>
                <a:spcPct val="170000"/>
              </a:lnSpc>
            </a:pPr>
            <a:r>
              <a:rPr lang="en-US" dirty="0"/>
              <a:t>They have a </a:t>
            </a:r>
            <a:r>
              <a:rPr lang="en-US" b="1" dirty="0"/>
              <a:t>rapid onset and short duration of action.</a:t>
            </a:r>
          </a:p>
          <a:p>
            <a:pPr lvl="0">
              <a:lnSpc>
                <a:spcPct val="170000"/>
              </a:lnSpc>
            </a:pPr>
            <a:r>
              <a:rPr lang="en-US" dirty="0" smtClean="0"/>
              <a:t>They cause excretion of 15 – 20% of the filtered sodium chloride.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5029200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70000"/>
              </a:lnSpc>
            </a:pPr>
            <a:r>
              <a:rPr lang="en-US" dirty="0" smtClean="0"/>
              <a:t>They </a:t>
            </a:r>
            <a:r>
              <a:rPr lang="en-US" dirty="0"/>
              <a:t>are effective even in the presence of markedly reduced </a:t>
            </a:r>
            <a:r>
              <a:rPr lang="en-US" b="1" dirty="0" err="1"/>
              <a:t>glomerular</a:t>
            </a:r>
            <a:r>
              <a:rPr lang="en-US" b="1" dirty="0"/>
              <a:t> filtration rate.</a:t>
            </a:r>
          </a:p>
          <a:p>
            <a:pPr lvl="0">
              <a:lnSpc>
                <a:spcPct val="170000"/>
              </a:lnSpc>
            </a:pPr>
            <a:r>
              <a:rPr lang="en-US" dirty="0"/>
              <a:t>They </a:t>
            </a:r>
            <a:r>
              <a:rPr lang="en-US" b="1" dirty="0"/>
              <a:t>act the thick ascending limp of loop of </a:t>
            </a:r>
            <a:r>
              <a:rPr lang="en-US" b="1" dirty="0" err="1"/>
              <a:t>Henle</a:t>
            </a:r>
            <a:r>
              <a:rPr lang="en-US" b="1" dirty="0"/>
              <a:t> </a:t>
            </a:r>
            <a:r>
              <a:rPr lang="en-US" dirty="0"/>
              <a:t>of the nephron.</a:t>
            </a:r>
          </a:p>
          <a:p>
            <a:pPr lvl="0">
              <a:lnSpc>
                <a:spcPct val="170000"/>
              </a:lnSpc>
            </a:pPr>
            <a:r>
              <a:rPr lang="en-US" dirty="0"/>
              <a:t>They cause </a:t>
            </a:r>
            <a:r>
              <a:rPr lang="en-US" b="1" dirty="0"/>
              <a:t>inhibition of </a:t>
            </a:r>
            <a:r>
              <a:rPr lang="en-US" b="1" dirty="0" err="1" smtClean="0"/>
              <a:t>reabsorption</a:t>
            </a:r>
            <a:r>
              <a:rPr lang="en-US" b="1" dirty="0" smtClean="0"/>
              <a:t> </a:t>
            </a:r>
            <a:r>
              <a:rPr lang="en-US" b="1" dirty="0"/>
              <a:t>of sodium and chloride and increase excretion of potassium.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1252</Words>
  <Application>Microsoft Office PowerPoint</Application>
  <PresentationFormat>On-screen Show (4:3)</PresentationFormat>
  <Paragraphs>203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Diuretics and Drugs Acting on the Cardiovascular System</vt:lpstr>
      <vt:lpstr>Module Units</vt:lpstr>
      <vt:lpstr>Diuretics and Drugs Acting on the Cardiovascular System</vt:lpstr>
      <vt:lpstr>Slide 4</vt:lpstr>
      <vt:lpstr>Diuretics </vt:lpstr>
      <vt:lpstr>Diuretics</vt:lpstr>
      <vt:lpstr>Classification</vt:lpstr>
      <vt:lpstr>I.  Loop diuretics (High ceiling diuretics)</vt:lpstr>
      <vt:lpstr>Introduction and pharmacology</vt:lpstr>
      <vt:lpstr>Slide 10</vt:lpstr>
      <vt:lpstr>Clinical Indications </vt:lpstr>
      <vt:lpstr>Side effects</vt:lpstr>
      <vt:lpstr>Slide 13</vt:lpstr>
      <vt:lpstr>II.  Thiazide (benzothiadiazines) and Thiazide – like diuretics</vt:lpstr>
      <vt:lpstr>Slide 15</vt:lpstr>
      <vt:lpstr>Slide 16</vt:lpstr>
      <vt:lpstr>Slide 17</vt:lpstr>
      <vt:lpstr>Slide 18</vt:lpstr>
      <vt:lpstr>III. Carbonic Anhydrase Inhibitors</vt:lpstr>
      <vt:lpstr>Slide 20</vt:lpstr>
      <vt:lpstr>Slide 21</vt:lpstr>
      <vt:lpstr>Slide 22</vt:lpstr>
      <vt:lpstr>Slide 23</vt:lpstr>
      <vt:lpstr>IV.  Osmotic Diuretics</vt:lpstr>
      <vt:lpstr>Slide 25</vt:lpstr>
      <vt:lpstr>Slide 26</vt:lpstr>
      <vt:lpstr>Slide 27</vt:lpstr>
      <vt:lpstr>Slide 28</vt:lpstr>
      <vt:lpstr>V.  Potassium - sparing Diuretics</vt:lpstr>
      <vt:lpstr>Slide 30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Diuretics and Drugs Acting on the Cardiovascular System</dc:title>
  <dc:creator>ADMIN</dc:creator>
  <cp:lastModifiedBy>ADMIN</cp:lastModifiedBy>
  <cp:revision>32</cp:revision>
  <dcterms:created xsi:type="dcterms:W3CDTF">2021-04-06T17:40:00Z</dcterms:created>
  <dcterms:modified xsi:type="dcterms:W3CDTF">2021-04-08T09:59:25Z</dcterms:modified>
</cp:coreProperties>
</file>