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8" autoAdjust="0"/>
    <p:restoredTop sz="94660"/>
  </p:normalViewPr>
  <p:slideViewPr>
    <p:cSldViewPr snapToGrid="0">
      <p:cViewPr varScale="1">
        <p:scale>
          <a:sx n="88" d="100"/>
          <a:sy n="88" d="100"/>
        </p:scale>
        <p:origin x="403"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897C306-F8E3-4517-9398-832AC2531913}" type="datetimeFigureOut">
              <a:rPr lang="en-US" smtClean="0"/>
              <a:t>7/13/2023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B94969-1AB9-466D-9A5C-64C566C2B601}"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14273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C897C306-F8E3-4517-9398-832AC2531913}" type="datetimeFigureOut">
              <a:rPr lang="en-US" smtClean="0"/>
              <a:t>7/13/2023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B94969-1AB9-466D-9A5C-64C566C2B601}" type="slidenum">
              <a:rPr lang="en-US" smtClean="0"/>
              <a:t>‹#›</a:t>
            </a:fld>
            <a:endParaRPr lang="en-US"/>
          </a:p>
        </p:txBody>
      </p:sp>
    </p:spTree>
    <p:extLst>
      <p:ext uri="{BB962C8B-B14F-4D97-AF65-F5344CB8AC3E}">
        <p14:creationId xmlns:p14="http://schemas.microsoft.com/office/powerpoint/2010/main" val="1488445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97C306-F8E3-4517-9398-832AC2531913}" type="datetimeFigureOut">
              <a:rPr lang="en-US" smtClean="0"/>
              <a:t>7/13/2023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B94969-1AB9-466D-9A5C-64C566C2B601}" type="slidenum">
              <a:rPr lang="en-US" smtClean="0"/>
              <a:t>‹#›</a:t>
            </a:fld>
            <a:endParaRPr lang="en-US"/>
          </a:p>
        </p:txBody>
      </p:sp>
    </p:spTree>
    <p:extLst>
      <p:ext uri="{BB962C8B-B14F-4D97-AF65-F5344CB8AC3E}">
        <p14:creationId xmlns:p14="http://schemas.microsoft.com/office/powerpoint/2010/main" val="5449703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97C306-F8E3-4517-9398-832AC2531913}" type="datetimeFigureOut">
              <a:rPr lang="en-US" smtClean="0"/>
              <a:t>7/13/2023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B94969-1AB9-466D-9A5C-64C566C2B601}"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8916511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97C306-F8E3-4517-9398-832AC2531913}" type="datetimeFigureOut">
              <a:rPr lang="en-US" smtClean="0"/>
              <a:t>7/13/2023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B94969-1AB9-466D-9A5C-64C566C2B601}" type="slidenum">
              <a:rPr lang="en-US" smtClean="0"/>
              <a:t>‹#›</a:t>
            </a:fld>
            <a:endParaRPr lang="en-US"/>
          </a:p>
        </p:txBody>
      </p:sp>
    </p:spTree>
    <p:extLst>
      <p:ext uri="{BB962C8B-B14F-4D97-AF65-F5344CB8AC3E}">
        <p14:creationId xmlns:p14="http://schemas.microsoft.com/office/powerpoint/2010/main" val="13825936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97C306-F8E3-4517-9398-832AC2531913}" type="datetimeFigureOut">
              <a:rPr lang="en-US" smtClean="0"/>
              <a:t>7/13/2023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B94969-1AB9-466D-9A5C-64C566C2B601}"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2666916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97C306-F8E3-4517-9398-832AC2531913}" type="datetimeFigureOut">
              <a:rPr lang="en-US" smtClean="0"/>
              <a:t>7/13/2023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B94969-1AB9-466D-9A5C-64C566C2B601}" type="slidenum">
              <a:rPr lang="en-US" smtClean="0"/>
              <a:t>‹#›</a:t>
            </a:fld>
            <a:endParaRPr lang="en-US"/>
          </a:p>
        </p:txBody>
      </p:sp>
    </p:spTree>
    <p:extLst>
      <p:ext uri="{BB962C8B-B14F-4D97-AF65-F5344CB8AC3E}">
        <p14:creationId xmlns:p14="http://schemas.microsoft.com/office/powerpoint/2010/main" val="24910580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897C306-F8E3-4517-9398-832AC2531913}" type="datetimeFigureOut">
              <a:rPr lang="en-US" smtClean="0"/>
              <a:t>7/13/2023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B94969-1AB9-466D-9A5C-64C566C2B601}" type="slidenum">
              <a:rPr lang="en-US" smtClean="0"/>
              <a:t>‹#›</a:t>
            </a:fld>
            <a:endParaRPr lang="en-US"/>
          </a:p>
        </p:txBody>
      </p:sp>
    </p:spTree>
    <p:extLst>
      <p:ext uri="{BB962C8B-B14F-4D97-AF65-F5344CB8AC3E}">
        <p14:creationId xmlns:p14="http://schemas.microsoft.com/office/powerpoint/2010/main" val="9464949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897C306-F8E3-4517-9398-832AC2531913}" type="datetimeFigureOut">
              <a:rPr lang="en-US" smtClean="0"/>
              <a:t>7/13/2023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B94969-1AB9-466D-9A5C-64C566C2B601}" type="slidenum">
              <a:rPr lang="en-US" smtClean="0"/>
              <a:t>‹#›</a:t>
            </a:fld>
            <a:endParaRPr lang="en-US"/>
          </a:p>
        </p:txBody>
      </p:sp>
    </p:spTree>
    <p:extLst>
      <p:ext uri="{BB962C8B-B14F-4D97-AF65-F5344CB8AC3E}">
        <p14:creationId xmlns:p14="http://schemas.microsoft.com/office/powerpoint/2010/main" val="257683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897C306-F8E3-4517-9398-832AC2531913}" type="datetimeFigureOut">
              <a:rPr lang="en-US" smtClean="0"/>
              <a:t>7/13/2023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B94969-1AB9-466D-9A5C-64C566C2B601}" type="slidenum">
              <a:rPr lang="en-US" smtClean="0"/>
              <a:t>‹#›</a:t>
            </a:fld>
            <a:endParaRPr lang="en-US"/>
          </a:p>
        </p:txBody>
      </p:sp>
    </p:spTree>
    <p:extLst>
      <p:ext uri="{BB962C8B-B14F-4D97-AF65-F5344CB8AC3E}">
        <p14:creationId xmlns:p14="http://schemas.microsoft.com/office/powerpoint/2010/main" val="2541462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97C306-F8E3-4517-9398-832AC2531913}" type="datetimeFigureOut">
              <a:rPr lang="en-US" smtClean="0"/>
              <a:t>7/13/2023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B94969-1AB9-466D-9A5C-64C566C2B601}" type="slidenum">
              <a:rPr lang="en-US" smtClean="0"/>
              <a:t>‹#›</a:t>
            </a:fld>
            <a:endParaRPr lang="en-US"/>
          </a:p>
        </p:txBody>
      </p:sp>
    </p:spTree>
    <p:extLst>
      <p:ext uri="{BB962C8B-B14F-4D97-AF65-F5344CB8AC3E}">
        <p14:creationId xmlns:p14="http://schemas.microsoft.com/office/powerpoint/2010/main" val="685354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897C306-F8E3-4517-9398-832AC2531913}" type="datetimeFigureOut">
              <a:rPr lang="en-US" smtClean="0"/>
              <a:t>7/13/2023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B94969-1AB9-466D-9A5C-64C566C2B601}" type="slidenum">
              <a:rPr lang="en-US" smtClean="0"/>
              <a:t>‹#›</a:t>
            </a:fld>
            <a:endParaRPr lang="en-US"/>
          </a:p>
        </p:txBody>
      </p:sp>
    </p:spTree>
    <p:extLst>
      <p:ext uri="{BB962C8B-B14F-4D97-AF65-F5344CB8AC3E}">
        <p14:creationId xmlns:p14="http://schemas.microsoft.com/office/powerpoint/2010/main" val="1334732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897C306-F8E3-4517-9398-832AC2531913}" type="datetimeFigureOut">
              <a:rPr lang="en-US" smtClean="0"/>
              <a:t>7/13/2023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B94969-1AB9-466D-9A5C-64C566C2B601}" type="slidenum">
              <a:rPr lang="en-US" smtClean="0"/>
              <a:t>‹#›</a:t>
            </a:fld>
            <a:endParaRPr lang="en-US"/>
          </a:p>
        </p:txBody>
      </p:sp>
    </p:spTree>
    <p:extLst>
      <p:ext uri="{BB962C8B-B14F-4D97-AF65-F5344CB8AC3E}">
        <p14:creationId xmlns:p14="http://schemas.microsoft.com/office/powerpoint/2010/main" val="3987673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897C306-F8E3-4517-9398-832AC2531913}" type="datetimeFigureOut">
              <a:rPr lang="en-US" smtClean="0"/>
              <a:t>7/13/2023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B94969-1AB9-466D-9A5C-64C566C2B601}" type="slidenum">
              <a:rPr lang="en-US" smtClean="0"/>
              <a:t>‹#›</a:t>
            </a:fld>
            <a:endParaRPr lang="en-US"/>
          </a:p>
        </p:txBody>
      </p:sp>
    </p:spTree>
    <p:extLst>
      <p:ext uri="{BB962C8B-B14F-4D97-AF65-F5344CB8AC3E}">
        <p14:creationId xmlns:p14="http://schemas.microsoft.com/office/powerpoint/2010/main" val="2245051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97C306-F8E3-4517-9398-832AC2531913}" type="datetimeFigureOut">
              <a:rPr lang="en-US" smtClean="0"/>
              <a:t>7/13/2023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B94969-1AB9-466D-9A5C-64C566C2B601}" type="slidenum">
              <a:rPr lang="en-US" smtClean="0"/>
              <a:t>‹#›</a:t>
            </a:fld>
            <a:endParaRPr lang="en-US"/>
          </a:p>
        </p:txBody>
      </p:sp>
    </p:spTree>
    <p:extLst>
      <p:ext uri="{BB962C8B-B14F-4D97-AF65-F5344CB8AC3E}">
        <p14:creationId xmlns:p14="http://schemas.microsoft.com/office/powerpoint/2010/main" val="3757105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97C306-F8E3-4517-9398-832AC2531913}" type="datetimeFigureOut">
              <a:rPr lang="en-US" smtClean="0"/>
              <a:t>7/13/2023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B94969-1AB9-466D-9A5C-64C566C2B601}" type="slidenum">
              <a:rPr lang="en-US" smtClean="0"/>
              <a:t>‹#›</a:t>
            </a:fld>
            <a:endParaRPr lang="en-US"/>
          </a:p>
        </p:txBody>
      </p:sp>
    </p:spTree>
    <p:extLst>
      <p:ext uri="{BB962C8B-B14F-4D97-AF65-F5344CB8AC3E}">
        <p14:creationId xmlns:p14="http://schemas.microsoft.com/office/powerpoint/2010/main" val="3705542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97C306-F8E3-4517-9398-832AC2531913}" type="datetimeFigureOut">
              <a:rPr lang="en-US" smtClean="0"/>
              <a:t>7/13/2023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B94969-1AB9-466D-9A5C-64C566C2B601}" type="slidenum">
              <a:rPr lang="en-US" smtClean="0"/>
              <a:t>‹#›</a:t>
            </a:fld>
            <a:endParaRPr lang="en-US"/>
          </a:p>
        </p:txBody>
      </p:sp>
    </p:spTree>
    <p:extLst>
      <p:ext uri="{BB962C8B-B14F-4D97-AF65-F5344CB8AC3E}">
        <p14:creationId xmlns:p14="http://schemas.microsoft.com/office/powerpoint/2010/main" val="3812903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C897C306-F8E3-4517-9398-832AC2531913}" type="datetimeFigureOut">
              <a:rPr lang="en-US" smtClean="0"/>
              <a:t>7/13/2023</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BB94969-1AB9-466D-9A5C-64C566C2B601}" type="slidenum">
              <a:rPr lang="en-US" smtClean="0"/>
              <a:t>‹#›</a:t>
            </a:fld>
            <a:endParaRPr lang="en-US"/>
          </a:p>
        </p:txBody>
      </p:sp>
    </p:spTree>
    <p:extLst>
      <p:ext uri="{BB962C8B-B14F-4D97-AF65-F5344CB8AC3E}">
        <p14:creationId xmlns:p14="http://schemas.microsoft.com/office/powerpoint/2010/main" val="3318972437"/>
      </p:ext>
    </p:extLst>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27031" y="414025"/>
            <a:ext cx="8959403" cy="1260229"/>
          </a:xfrm>
        </p:spPr>
        <p:txBody>
          <a:bodyPr>
            <a:normAutofit fontScale="90000"/>
          </a:bodyPr>
          <a:lstStyle/>
          <a:p>
            <a:pPr algn="ctr"/>
            <a:r>
              <a:rPr lang="en-US" b="1" dirty="0" smtClean="0"/>
              <a:t>Community Diagnosis and SOCIAL Mobilization</a:t>
            </a:r>
            <a:endParaRPr lang="en-US" b="1" dirty="0"/>
          </a:p>
        </p:txBody>
      </p:sp>
      <p:sp>
        <p:nvSpPr>
          <p:cNvPr id="3" name="Subtitle 2"/>
          <p:cNvSpPr>
            <a:spLocks noGrp="1"/>
          </p:cNvSpPr>
          <p:nvPr>
            <p:ph type="subTitle" idx="1"/>
          </p:nvPr>
        </p:nvSpPr>
        <p:spPr>
          <a:xfrm>
            <a:off x="860812" y="1893195"/>
            <a:ext cx="10255727" cy="1558343"/>
          </a:xfrm>
        </p:spPr>
        <p:txBody>
          <a:bodyPr>
            <a:normAutofit lnSpcReduction="10000"/>
          </a:bodyPr>
          <a:lstStyle/>
          <a:p>
            <a:r>
              <a:rPr lang="en-US" sz="2800" b="1" dirty="0" smtClean="0">
                <a:solidFill>
                  <a:schemeClr val="tx1"/>
                </a:solidFill>
              </a:rPr>
              <a:t>Definition of Community? </a:t>
            </a:r>
          </a:p>
          <a:p>
            <a:r>
              <a:rPr lang="en-US" sz="2800" b="1" dirty="0" smtClean="0"/>
              <a:t>A group of people with a common characteristic or interest living together within a larger society</a:t>
            </a:r>
          </a:p>
          <a:p>
            <a:endParaRPr lang="en-US" sz="2800" dirty="0" smtClean="0"/>
          </a:p>
          <a:p>
            <a:endParaRPr lang="en-US" dirty="0"/>
          </a:p>
        </p:txBody>
      </p:sp>
      <p:sp>
        <p:nvSpPr>
          <p:cNvPr id="4" name="Subtitle 2"/>
          <p:cNvSpPr txBox="1">
            <a:spLocks/>
          </p:cNvSpPr>
          <p:nvPr/>
        </p:nvSpPr>
        <p:spPr>
          <a:xfrm>
            <a:off x="860812" y="3721995"/>
            <a:ext cx="10255727" cy="2356833"/>
          </a:xfrm>
          <a:prstGeom prst="rect">
            <a:avLst/>
          </a:prstGeom>
        </p:spPr>
        <p:txBody>
          <a:bodyPr vert="horz" lIns="91440" tIns="45720" rIns="91440" bIns="45720" rtlCol="0" anchor="t">
            <a:normAutofit fontScale="92500"/>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2100" kern="1200" cap="none">
                <a:solidFill>
                  <a:schemeClr val="bg2">
                    <a:lumMod val="75000"/>
                  </a:schemeClr>
                </a:solidFill>
                <a:effectLst/>
                <a:latin typeface="+mn-lt"/>
                <a:ea typeface="+mn-ea"/>
                <a:cs typeface="+mn-cs"/>
              </a:defRPr>
            </a:lvl1pPr>
            <a:lvl2pPr marL="4572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r>
              <a:rPr lang="en-US" sz="2800" b="1" dirty="0" smtClean="0">
                <a:solidFill>
                  <a:schemeClr val="tx1"/>
                </a:solidFill>
              </a:rPr>
              <a:t>Definition of Community Diagnosis? </a:t>
            </a:r>
          </a:p>
          <a:p>
            <a:r>
              <a:rPr lang="en-US" sz="2800" b="1" dirty="0" smtClean="0"/>
              <a:t>The identification and quantification of health problems in a community as a whole in terms of mortality and morbidity rates and ratios, and identification of their correlates for the purpose of defining those at risk or those in need of health care</a:t>
            </a:r>
            <a:r>
              <a:rPr lang="en-US" sz="2800" dirty="0" smtClean="0"/>
              <a:t>.</a:t>
            </a:r>
          </a:p>
          <a:p>
            <a:endParaRPr lang="en-US" dirty="0"/>
          </a:p>
        </p:txBody>
      </p:sp>
    </p:spTree>
    <p:extLst>
      <p:ext uri="{BB962C8B-B14F-4D97-AF65-F5344CB8AC3E}">
        <p14:creationId xmlns:p14="http://schemas.microsoft.com/office/powerpoint/2010/main" val="5879444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p:cNvSpPr txBox="1">
            <a:spLocks/>
          </p:cNvSpPr>
          <p:nvPr/>
        </p:nvSpPr>
        <p:spPr>
          <a:xfrm>
            <a:off x="684212" y="252550"/>
            <a:ext cx="11087078" cy="6405828"/>
          </a:xfrm>
          <a:prstGeom prst="rect">
            <a:avLst/>
          </a:prstGeom>
        </p:spPr>
        <p:txBody>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gn="ctr">
              <a:buNone/>
            </a:pPr>
            <a:r>
              <a:rPr lang="en-US" sz="2800" b="1" dirty="0">
                <a:solidFill>
                  <a:schemeClr val="tx1"/>
                </a:solidFill>
                <a:latin typeface="-apple-system"/>
              </a:rPr>
              <a:t>Resource Mobilization</a:t>
            </a:r>
            <a:endParaRPr lang="en-US" sz="2800" b="1" dirty="0" smtClean="0">
              <a:solidFill>
                <a:srgbClr val="050E17"/>
              </a:solidFill>
              <a:latin typeface="-apple-system"/>
            </a:endParaRPr>
          </a:p>
          <a:p>
            <a:pPr marL="0" indent="0">
              <a:buNone/>
            </a:pPr>
            <a:endParaRPr lang="en-US" sz="2800" dirty="0">
              <a:solidFill>
                <a:srgbClr val="050E17"/>
              </a:solidFill>
              <a:latin typeface="-apple-system"/>
            </a:endParaRPr>
          </a:p>
          <a:p>
            <a:pPr marL="0" indent="0">
              <a:buNone/>
            </a:pPr>
            <a:endParaRPr lang="en-US" sz="2800" dirty="0" smtClean="0">
              <a:solidFill>
                <a:srgbClr val="050E17"/>
              </a:solidFill>
              <a:latin typeface="-apple-system"/>
            </a:endParaRPr>
          </a:p>
          <a:p>
            <a:pPr marL="0" indent="0">
              <a:buNone/>
            </a:pPr>
            <a:r>
              <a:rPr lang="en-US" sz="2800" dirty="0" smtClean="0">
                <a:solidFill>
                  <a:srgbClr val="050E17"/>
                </a:solidFill>
                <a:latin typeface="-apple-system"/>
              </a:rPr>
              <a:t>The </a:t>
            </a:r>
            <a:r>
              <a:rPr lang="en-US" sz="2800" dirty="0">
                <a:solidFill>
                  <a:srgbClr val="050E17"/>
                </a:solidFill>
                <a:latin typeface="-apple-system"/>
              </a:rPr>
              <a:t>first step in resource mobilization is to identify the resources that are needed to address the health issues identified during the community diagnosis process. This may include financial resources, human resources, and material resources such as medical supplies and equipment. Once the resources have been identified, the next step is to develop strategies to obtain and utilize those resources.</a:t>
            </a:r>
            <a:endParaRPr lang="en-US" sz="2800" dirty="0"/>
          </a:p>
        </p:txBody>
      </p:sp>
    </p:spTree>
    <p:extLst>
      <p:ext uri="{BB962C8B-B14F-4D97-AF65-F5344CB8AC3E}">
        <p14:creationId xmlns:p14="http://schemas.microsoft.com/office/powerpoint/2010/main" val="2728929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p:cNvSpPr txBox="1">
            <a:spLocks/>
          </p:cNvSpPr>
          <p:nvPr/>
        </p:nvSpPr>
        <p:spPr>
          <a:xfrm>
            <a:off x="684212" y="412124"/>
            <a:ext cx="11087078" cy="6246253"/>
          </a:xfrm>
          <a:prstGeom prst="rect">
            <a:avLst/>
          </a:prstGeom>
        </p:spPr>
        <p:txBody>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buNone/>
            </a:pPr>
            <a:endParaRPr lang="en-US" sz="2800" dirty="0">
              <a:solidFill>
                <a:schemeClr val="bg1"/>
              </a:solidFill>
            </a:endParaRPr>
          </a:p>
        </p:txBody>
      </p:sp>
      <p:sp>
        <p:nvSpPr>
          <p:cNvPr id="3" name="Rectangle 2"/>
          <p:cNvSpPr/>
          <p:nvPr/>
        </p:nvSpPr>
        <p:spPr>
          <a:xfrm>
            <a:off x="231820" y="2334921"/>
            <a:ext cx="11539469" cy="2246769"/>
          </a:xfrm>
          <a:prstGeom prst="rect">
            <a:avLst/>
          </a:prstGeom>
        </p:spPr>
        <p:txBody>
          <a:bodyPr wrap="square">
            <a:spAutoFit/>
          </a:bodyPr>
          <a:lstStyle/>
          <a:p>
            <a:r>
              <a:rPr lang="en-US" sz="2800" dirty="0" smtClean="0">
                <a:solidFill>
                  <a:schemeClr val="bg1"/>
                </a:solidFill>
              </a:rPr>
              <a:t>One strategy for resource mobilization is to involve community members in the process. This can include engaging community members in fundraising efforts, recruiting volunteers to assist with health initiatives, and utilizing community networks to identify and access resources.</a:t>
            </a:r>
            <a:endParaRPr lang="en-US" sz="2800" dirty="0">
              <a:solidFill>
                <a:schemeClr val="bg1"/>
              </a:solidFill>
            </a:endParaRPr>
          </a:p>
        </p:txBody>
      </p:sp>
      <p:sp>
        <p:nvSpPr>
          <p:cNvPr id="5" name="TextBox 4"/>
          <p:cNvSpPr txBox="1"/>
          <p:nvPr/>
        </p:nvSpPr>
        <p:spPr>
          <a:xfrm>
            <a:off x="3706845" y="644434"/>
            <a:ext cx="4589417" cy="646331"/>
          </a:xfrm>
          <a:prstGeom prst="rect">
            <a:avLst/>
          </a:prstGeom>
          <a:noFill/>
        </p:spPr>
        <p:txBody>
          <a:bodyPr wrap="square" rtlCol="0">
            <a:spAutoFit/>
          </a:bodyPr>
          <a:lstStyle/>
          <a:p>
            <a:r>
              <a:rPr lang="en-US" b="1" dirty="0">
                <a:latin typeface="-apple-system"/>
              </a:rPr>
              <a:t>Resource Mobilization</a:t>
            </a:r>
            <a:endParaRPr lang="en-US" b="1" dirty="0">
              <a:solidFill>
                <a:srgbClr val="050E17"/>
              </a:solidFill>
              <a:latin typeface="-apple-system"/>
            </a:endParaRPr>
          </a:p>
          <a:p>
            <a:endParaRPr lang="en-US" dirty="0"/>
          </a:p>
        </p:txBody>
      </p:sp>
    </p:spTree>
    <p:extLst>
      <p:ext uri="{BB962C8B-B14F-4D97-AF65-F5344CB8AC3E}">
        <p14:creationId xmlns:p14="http://schemas.microsoft.com/office/powerpoint/2010/main" val="40649735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31820" y="2551837"/>
            <a:ext cx="11655380" cy="2246769"/>
          </a:xfrm>
          <a:prstGeom prst="rect">
            <a:avLst/>
          </a:prstGeom>
        </p:spPr>
        <p:txBody>
          <a:bodyPr wrap="square">
            <a:spAutoFit/>
          </a:bodyPr>
          <a:lstStyle/>
          <a:p>
            <a:r>
              <a:rPr lang="en-US" sz="2800" b="0" i="0" dirty="0" smtClean="0">
                <a:solidFill>
                  <a:srgbClr val="050E17"/>
                </a:solidFill>
                <a:effectLst/>
                <a:latin typeface="-apple-system"/>
              </a:rPr>
              <a:t>Another strategy for resource mobilization is to partner with local organizations and institutions. This can include partnering with local hospitals and clinics to access medical supplies and equipment, or partnering with local businesses to provide financial support for health initiatives.</a:t>
            </a:r>
            <a:endParaRPr lang="en-US" sz="2800" dirty="0"/>
          </a:p>
        </p:txBody>
      </p:sp>
      <p:sp>
        <p:nvSpPr>
          <p:cNvPr id="2" name="TextBox 1"/>
          <p:cNvSpPr txBox="1"/>
          <p:nvPr/>
        </p:nvSpPr>
        <p:spPr>
          <a:xfrm>
            <a:off x="3169920" y="566057"/>
            <a:ext cx="5599611" cy="646331"/>
          </a:xfrm>
          <a:prstGeom prst="rect">
            <a:avLst/>
          </a:prstGeom>
          <a:noFill/>
        </p:spPr>
        <p:txBody>
          <a:bodyPr wrap="square" rtlCol="0">
            <a:spAutoFit/>
          </a:bodyPr>
          <a:lstStyle/>
          <a:p>
            <a:r>
              <a:rPr lang="en-US" b="1" dirty="0">
                <a:latin typeface="-apple-system"/>
              </a:rPr>
              <a:t>Resource Mobilization</a:t>
            </a:r>
            <a:endParaRPr lang="en-US" b="1" dirty="0">
              <a:solidFill>
                <a:srgbClr val="050E17"/>
              </a:solidFill>
              <a:latin typeface="-apple-system"/>
            </a:endParaRPr>
          </a:p>
          <a:p>
            <a:endParaRPr lang="en-US" dirty="0"/>
          </a:p>
        </p:txBody>
      </p:sp>
    </p:spTree>
    <p:extLst>
      <p:ext uri="{BB962C8B-B14F-4D97-AF65-F5344CB8AC3E}">
        <p14:creationId xmlns:p14="http://schemas.microsoft.com/office/powerpoint/2010/main" val="10358386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3335" y="2551837"/>
            <a:ext cx="11668259" cy="2246769"/>
          </a:xfrm>
          <a:prstGeom prst="rect">
            <a:avLst/>
          </a:prstGeom>
        </p:spPr>
        <p:txBody>
          <a:bodyPr wrap="square">
            <a:spAutoFit/>
          </a:bodyPr>
          <a:lstStyle/>
          <a:p>
            <a:r>
              <a:rPr lang="en-US" sz="2800" b="0" i="0" dirty="0" smtClean="0">
                <a:solidFill>
                  <a:srgbClr val="050E17"/>
                </a:solidFill>
                <a:effectLst/>
                <a:latin typeface="-apple-system"/>
              </a:rPr>
              <a:t>Finally, it is important to develop a plan for the sustainable utilization of resources. This may include developing systems for the maintenance and repair of medical equipment, or developing training programs to ensure that community members are able to provide ongoing support for health initiatives.</a:t>
            </a:r>
            <a:endParaRPr lang="en-US" sz="2800" dirty="0"/>
          </a:p>
        </p:txBody>
      </p:sp>
      <p:sp>
        <p:nvSpPr>
          <p:cNvPr id="3" name="TextBox 2"/>
          <p:cNvSpPr txBox="1"/>
          <p:nvPr/>
        </p:nvSpPr>
        <p:spPr>
          <a:xfrm>
            <a:off x="4267200" y="357051"/>
            <a:ext cx="4824549" cy="646331"/>
          </a:xfrm>
          <a:prstGeom prst="rect">
            <a:avLst/>
          </a:prstGeom>
          <a:noFill/>
        </p:spPr>
        <p:txBody>
          <a:bodyPr wrap="square" rtlCol="0">
            <a:spAutoFit/>
          </a:bodyPr>
          <a:lstStyle/>
          <a:p>
            <a:r>
              <a:rPr lang="en-US" b="1" dirty="0">
                <a:latin typeface="-apple-system"/>
              </a:rPr>
              <a:t>Resource Mobilization</a:t>
            </a:r>
            <a:endParaRPr lang="en-US" b="1" dirty="0">
              <a:solidFill>
                <a:srgbClr val="050E17"/>
              </a:solidFill>
              <a:latin typeface="-apple-system"/>
            </a:endParaRPr>
          </a:p>
          <a:p>
            <a:endParaRPr lang="en-US" dirty="0"/>
          </a:p>
        </p:txBody>
      </p:sp>
    </p:spTree>
    <p:extLst>
      <p:ext uri="{BB962C8B-B14F-4D97-AF65-F5344CB8AC3E}">
        <p14:creationId xmlns:p14="http://schemas.microsoft.com/office/powerpoint/2010/main" val="39424384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9093" y="2274838"/>
            <a:ext cx="11410681" cy="3108543"/>
          </a:xfrm>
          <a:prstGeom prst="rect">
            <a:avLst/>
          </a:prstGeom>
        </p:spPr>
        <p:txBody>
          <a:bodyPr wrap="square">
            <a:spAutoFit/>
          </a:bodyPr>
          <a:lstStyle/>
          <a:p>
            <a:r>
              <a:rPr lang="en-US" sz="2800" b="0" i="0" dirty="0" smtClean="0">
                <a:solidFill>
                  <a:srgbClr val="050E17"/>
                </a:solidFill>
                <a:effectLst/>
                <a:latin typeface="-apple-system"/>
              </a:rPr>
              <a:t>In summary, resource mobilization is a critical component of community diagnosis, as it allows communities to identify and utilize the resources necessary to address the health issues they face. By involving community members and partnering with local organizations, communities can develop sustainable strategies for resource mobilization and utilize those resources to improve the health and well-being of their members.</a:t>
            </a:r>
            <a:endParaRPr lang="en-US" sz="2800" dirty="0"/>
          </a:p>
        </p:txBody>
      </p:sp>
      <p:sp>
        <p:nvSpPr>
          <p:cNvPr id="2" name="TextBox 1"/>
          <p:cNvSpPr txBox="1"/>
          <p:nvPr/>
        </p:nvSpPr>
        <p:spPr>
          <a:xfrm>
            <a:off x="3474720" y="801189"/>
            <a:ext cx="6270171" cy="646331"/>
          </a:xfrm>
          <a:prstGeom prst="rect">
            <a:avLst/>
          </a:prstGeom>
          <a:noFill/>
        </p:spPr>
        <p:txBody>
          <a:bodyPr wrap="square" rtlCol="0">
            <a:spAutoFit/>
          </a:bodyPr>
          <a:lstStyle/>
          <a:p>
            <a:r>
              <a:rPr lang="en-US" b="1" dirty="0">
                <a:latin typeface="-apple-system"/>
              </a:rPr>
              <a:t>Resource Mobilization</a:t>
            </a:r>
            <a:endParaRPr lang="en-US" b="1" dirty="0">
              <a:solidFill>
                <a:srgbClr val="050E17"/>
              </a:solidFill>
              <a:latin typeface="-apple-system"/>
            </a:endParaRPr>
          </a:p>
          <a:p>
            <a:endParaRPr lang="en-US" dirty="0"/>
          </a:p>
        </p:txBody>
      </p:sp>
    </p:spTree>
    <p:extLst>
      <p:ext uri="{BB962C8B-B14F-4D97-AF65-F5344CB8AC3E}">
        <p14:creationId xmlns:p14="http://schemas.microsoft.com/office/powerpoint/2010/main" val="7951946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8941" y="2274838"/>
            <a:ext cx="11603865" cy="3170099"/>
          </a:xfrm>
          <a:prstGeom prst="rect">
            <a:avLst/>
          </a:prstGeom>
        </p:spPr>
        <p:txBody>
          <a:bodyPr wrap="square">
            <a:spAutoFit/>
          </a:bodyPr>
          <a:lstStyle/>
          <a:p>
            <a:pPr algn="ctr"/>
            <a:r>
              <a:rPr lang="en-US" sz="3200" b="0" i="0" dirty="0" smtClean="0">
                <a:effectLst/>
                <a:latin typeface="-apple-system"/>
              </a:rPr>
              <a:t>Management:</a:t>
            </a:r>
          </a:p>
          <a:p>
            <a:endParaRPr lang="en-US" sz="2800" dirty="0">
              <a:solidFill>
                <a:srgbClr val="050E17"/>
              </a:solidFill>
              <a:latin typeface="-apple-system"/>
            </a:endParaRPr>
          </a:p>
          <a:p>
            <a:r>
              <a:rPr lang="en-US" sz="2800" b="0" i="0" dirty="0" smtClean="0">
                <a:solidFill>
                  <a:srgbClr val="050E17"/>
                </a:solidFill>
                <a:effectLst/>
                <a:latin typeface="-apple-system"/>
              </a:rPr>
              <a:t>Management is an essential aspect of community diagnosis as it involves the planning, organization, and coordination of resources and activities to achieve the goals of the diagnosis process. Effective management of community diagnosis can help to ensure that the process runs smoothly, efficiently, and effectively.</a:t>
            </a:r>
            <a:endParaRPr lang="en-US" sz="2800" dirty="0"/>
          </a:p>
        </p:txBody>
      </p:sp>
    </p:spTree>
    <p:extLst>
      <p:ext uri="{BB962C8B-B14F-4D97-AF65-F5344CB8AC3E}">
        <p14:creationId xmlns:p14="http://schemas.microsoft.com/office/powerpoint/2010/main" val="37353277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44698" y="980408"/>
            <a:ext cx="11681138" cy="3970318"/>
          </a:xfrm>
          <a:prstGeom prst="rect">
            <a:avLst/>
          </a:prstGeom>
        </p:spPr>
        <p:txBody>
          <a:bodyPr wrap="square">
            <a:spAutoFit/>
          </a:bodyPr>
          <a:lstStyle/>
          <a:p>
            <a:r>
              <a:rPr lang="en-US" sz="2800" b="1" dirty="0">
                <a:solidFill>
                  <a:schemeClr val="bg1"/>
                </a:solidFill>
              </a:rPr>
              <a:t>K</a:t>
            </a:r>
            <a:r>
              <a:rPr lang="en-US" sz="2800" b="1" dirty="0" smtClean="0">
                <a:solidFill>
                  <a:schemeClr val="bg1"/>
                </a:solidFill>
              </a:rPr>
              <a:t>ey aspect of management in community diagnosis is stakeholder engagement. This involves identifying and engaging with key stakeholders, including community members, health care providers, and local organizations, to ensure that they are informed and involved in the diagnosis process. Effective stakeholder engagement can help to build support for the diagnosis process, identify potential barriers to success, and ensure that the needs and perspectives of all stakeholders are taken into account.</a:t>
            </a:r>
            <a:endParaRPr lang="en-US" sz="2800" b="1" dirty="0">
              <a:solidFill>
                <a:schemeClr val="bg1"/>
              </a:solidFill>
            </a:endParaRPr>
          </a:p>
        </p:txBody>
      </p:sp>
      <p:sp>
        <p:nvSpPr>
          <p:cNvPr id="2" name="TextBox 1"/>
          <p:cNvSpPr txBox="1"/>
          <p:nvPr/>
        </p:nvSpPr>
        <p:spPr>
          <a:xfrm>
            <a:off x="3944983" y="287383"/>
            <a:ext cx="4720046" cy="369332"/>
          </a:xfrm>
          <a:prstGeom prst="rect">
            <a:avLst/>
          </a:prstGeom>
          <a:noFill/>
        </p:spPr>
        <p:txBody>
          <a:bodyPr wrap="square" rtlCol="0">
            <a:spAutoFit/>
          </a:bodyPr>
          <a:lstStyle/>
          <a:p>
            <a:r>
              <a:rPr lang="en-US" dirty="0">
                <a:latin typeface="-apple-system"/>
              </a:rPr>
              <a:t>Management</a:t>
            </a:r>
            <a:endParaRPr lang="en-US" dirty="0"/>
          </a:p>
        </p:txBody>
      </p:sp>
    </p:spTree>
    <p:extLst>
      <p:ext uri="{BB962C8B-B14F-4D97-AF65-F5344CB8AC3E}">
        <p14:creationId xmlns:p14="http://schemas.microsoft.com/office/powerpoint/2010/main" val="15155021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9398" y="1399075"/>
            <a:ext cx="11075830" cy="3108543"/>
          </a:xfrm>
          <a:prstGeom prst="rect">
            <a:avLst/>
          </a:prstGeom>
        </p:spPr>
        <p:txBody>
          <a:bodyPr wrap="square">
            <a:spAutoFit/>
          </a:bodyPr>
          <a:lstStyle/>
          <a:p>
            <a:r>
              <a:rPr lang="en-US" sz="2800" dirty="0" smtClean="0">
                <a:solidFill>
                  <a:schemeClr val="bg1"/>
                </a:solidFill>
              </a:rPr>
              <a:t>Data management is also an important aspect of management in community diagnosis. This involves collecting, analyzing, and disseminating data related to the health issues affecting the community. Effective data management can help to ensure that the data collected is accurate, reliable, and relevant, and that it is used to inform decision-making and resource allocation.</a:t>
            </a:r>
            <a:endParaRPr lang="en-US" sz="2800" dirty="0">
              <a:solidFill>
                <a:schemeClr val="bg1"/>
              </a:solidFill>
            </a:endParaRPr>
          </a:p>
        </p:txBody>
      </p:sp>
      <p:sp>
        <p:nvSpPr>
          <p:cNvPr id="3" name="TextBox 2"/>
          <p:cNvSpPr txBox="1"/>
          <p:nvPr/>
        </p:nvSpPr>
        <p:spPr>
          <a:xfrm>
            <a:off x="3596640" y="322217"/>
            <a:ext cx="5425440" cy="369332"/>
          </a:xfrm>
          <a:prstGeom prst="rect">
            <a:avLst/>
          </a:prstGeom>
          <a:noFill/>
        </p:spPr>
        <p:txBody>
          <a:bodyPr wrap="square" rtlCol="0">
            <a:spAutoFit/>
          </a:bodyPr>
          <a:lstStyle/>
          <a:p>
            <a:r>
              <a:rPr lang="en-US" dirty="0">
                <a:latin typeface="-apple-system"/>
              </a:rPr>
              <a:t>Management</a:t>
            </a:r>
            <a:endParaRPr lang="en-US" dirty="0"/>
          </a:p>
        </p:txBody>
      </p:sp>
    </p:spTree>
    <p:extLst>
      <p:ext uri="{BB962C8B-B14F-4D97-AF65-F5344CB8AC3E}">
        <p14:creationId xmlns:p14="http://schemas.microsoft.com/office/powerpoint/2010/main" val="39169734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4851" y="1991503"/>
            <a:ext cx="11449317" cy="3108543"/>
          </a:xfrm>
          <a:prstGeom prst="rect">
            <a:avLst/>
          </a:prstGeom>
        </p:spPr>
        <p:txBody>
          <a:bodyPr wrap="square">
            <a:spAutoFit/>
          </a:bodyPr>
          <a:lstStyle/>
          <a:p>
            <a:r>
              <a:rPr lang="en-US" sz="2800" dirty="0" smtClean="0">
                <a:solidFill>
                  <a:schemeClr val="bg1"/>
                </a:solidFill>
              </a:rPr>
              <a:t>In summary, effective management is critical to the success of community diagnosis, as it helps to ensure that the process is well-planned, well-organized, and well-executed. By focusing on project management, stakeholder engagement, data management, and financial management, communities can successfully diagnose and address the health issues affecting their members.</a:t>
            </a:r>
            <a:endParaRPr lang="en-US" sz="2800" dirty="0">
              <a:solidFill>
                <a:schemeClr val="bg1"/>
              </a:solidFill>
            </a:endParaRPr>
          </a:p>
        </p:txBody>
      </p:sp>
      <p:sp>
        <p:nvSpPr>
          <p:cNvPr id="3" name="TextBox 2"/>
          <p:cNvSpPr txBox="1"/>
          <p:nvPr/>
        </p:nvSpPr>
        <p:spPr>
          <a:xfrm>
            <a:off x="3387634" y="339634"/>
            <a:ext cx="5773783" cy="369332"/>
          </a:xfrm>
          <a:prstGeom prst="rect">
            <a:avLst/>
          </a:prstGeom>
          <a:noFill/>
        </p:spPr>
        <p:txBody>
          <a:bodyPr wrap="square" rtlCol="0">
            <a:spAutoFit/>
          </a:bodyPr>
          <a:lstStyle/>
          <a:p>
            <a:r>
              <a:rPr lang="en-US" dirty="0">
                <a:latin typeface="-apple-system"/>
              </a:rPr>
              <a:t>Management</a:t>
            </a:r>
            <a:endParaRPr lang="en-US" dirty="0"/>
          </a:p>
        </p:txBody>
      </p:sp>
    </p:spTree>
    <p:extLst>
      <p:ext uri="{BB962C8B-B14F-4D97-AF65-F5344CB8AC3E}">
        <p14:creationId xmlns:p14="http://schemas.microsoft.com/office/powerpoint/2010/main" val="25477675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8302" y="325192"/>
            <a:ext cx="11061320" cy="1220274"/>
          </a:xfrm>
        </p:spPr>
        <p:txBody>
          <a:bodyPr>
            <a:noAutofit/>
          </a:bodyPr>
          <a:lstStyle/>
          <a:p>
            <a:r>
              <a:rPr lang="en-US" sz="3600" dirty="0" smtClean="0"/>
              <a:t>Data collection analysis and report writing</a:t>
            </a:r>
            <a:endParaRPr lang="en-US" sz="3600" dirty="0"/>
          </a:p>
        </p:txBody>
      </p:sp>
      <p:sp>
        <p:nvSpPr>
          <p:cNvPr id="3" name="Subtitle 2"/>
          <p:cNvSpPr>
            <a:spLocks noGrp="1"/>
          </p:cNvSpPr>
          <p:nvPr>
            <p:ph type="subTitle" idx="1"/>
          </p:nvPr>
        </p:nvSpPr>
        <p:spPr>
          <a:xfrm>
            <a:off x="684211" y="1545467"/>
            <a:ext cx="11125715" cy="4245734"/>
          </a:xfrm>
        </p:spPr>
        <p:txBody>
          <a:bodyPr>
            <a:normAutofit/>
          </a:bodyPr>
          <a:lstStyle/>
          <a:p>
            <a:r>
              <a:rPr lang="en-US" sz="4000" dirty="0" smtClean="0">
                <a:solidFill>
                  <a:schemeClr val="tx1"/>
                </a:solidFill>
              </a:rPr>
              <a:t>Data Collection</a:t>
            </a:r>
          </a:p>
          <a:p>
            <a:r>
              <a:rPr lang="en-US" sz="2800" dirty="0" smtClean="0">
                <a:solidFill>
                  <a:schemeClr val="bg1"/>
                </a:solidFill>
              </a:rPr>
              <a:t>Data </a:t>
            </a:r>
            <a:r>
              <a:rPr lang="en-US" sz="2800" dirty="0">
                <a:solidFill>
                  <a:schemeClr val="bg1"/>
                </a:solidFill>
              </a:rPr>
              <a:t>collection is an essential aspect of community diagnosis and social mobilization, as it helps to identify and understand the health issues affecting a community, and to develop strategies to address those issues. There are several methods of data collection that can be used in community diagnosis and social mobilization.</a:t>
            </a:r>
          </a:p>
        </p:txBody>
      </p:sp>
    </p:spTree>
    <p:extLst>
      <p:ext uri="{BB962C8B-B14F-4D97-AF65-F5344CB8AC3E}">
        <p14:creationId xmlns:p14="http://schemas.microsoft.com/office/powerpoint/2010/main" val="41420345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7243" y="350949"/>
            <a:ext cx="10352982" cy="1928612"/>
          </a:xfrm>
        </p:spPr>
        <p:txBody>
          <a:bodyPr>
            <a:normAutofit/>
          </a:bodyPr>
          <a:lstStyle/>
          <a:p>
            <a:r>
              <a:rPr lang="en-US" sz="2800" b="1" dirty="0"/>
              <a:t>Definition </a:t>
            </a:r>
            <a:r>
              <a:rPr lang="en-US" sz="2800" b="1" dirty="0" smtClean="0"/>
              <a:t>of  social mobilization  </a:t>
            </a:r>
            <a:r>
              <a:rPr lang="en-US" b="1" dirty="0"/>
              <a:t/>
            </a:r>
            <a:br>
              <a:rPr lang="en-US" b="1" dirty="0"/>
            </a:br>
            <a:endParaRPr lang="en-US" dirty="0"/>
          </a:p>
        </p:txBody>
      </p:sp>
      <p:sp>
        <p:nvSpPr>
          <p:cNvPr id="3" name="Subtitle 2"/>
          <p:cNvSpPr>
            <a:spLocks noGrp="1"/>
          </p:cNvSpPr>
          <p:nvPr>
            <p:ph type="subTitle" idx="1"/>
          </p:nvPr>
        </p:nvSpPr>
        <p:spPr>
          <a:xfrm>
            <a:off x="787243" y="1918952"/>
            <a:ext cx="10249951" cy="3691944"/>
          </a:xfrm>
        </p:spPr>
        <p:txBody>
          <a:bodyPr>
            <a:normAutofit/>
          </a:bodyPr>
          <a:lstStyle/>
          <a:p>
            <a:r>
              <a:rPr lang="en-US" sz="2800" b="1" dirty="0"/>
              <a:t>A process of motivating communities to organize in a cohesive group for an active participation towards their own development.</a:t>
            </a:r>
          </a:p>
        </p:txBody>
      </p:sp>
    </p:spTree>
    <p:extLst>
      <p:ext uri="{BB962C8B-B14F-4D97-AF65-F5344CB8AC3E}">
        <p14:creationId xmlns:p14="http://schemas.microsoft.com/office/powerpoint/2010/main" val="10782692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7577" y="1997839"/>
            <a:ext cx="11694017" cy="3539430"/>
          </a:xfrm>
          <a:prstGeom prst="rect">
            <a:avLst/>
          </a:prstGeom>
        </p:spPr>
        <p:txBody>
          <a:bodyPr wrap="square">
            <a:spAutoFit/>
          </a:bodyPr>
          <a:lstStyle/>
          <a:p>
            <a:pPr marL="457200" indent="-457200">
              <a:buFont typeface="Wingdings" panose="05000000000000000000" pitchFamily="2" charset="2"/>
              <a:buChar char="q"/>
            </a:pPr>
            <a:r>
              <a:rPr lang="en-US" sz="2800" dirty="0" smtClean="0">
                <a:solidFill>
                  <a:schemeClr val="bg1"/>
                </a:solidFill>
              </a:rPr>
              <a:t>One method of data collection is survey research. Surveys can be used to collect information from community members about their health status, behaviors, and attitudes toward health issues. Surveys can be conducted using paper questionnaires, phone interviews, or online surveys. The results of surveys can help to identify the prevalence of health issues in the community and to understand the factors that contribute to those issues.</a:t>
            </a:r>
            <a:endParaRPr lang="en-US" sz="2800" dirty="0">
              <a:solidFill>
                <a:schemeClr val="bg1"/>
              </a:solidFill>
            </a:endParaRPr>
          </a:p>
        </p:txBody>
      </p:sp>
      <p:sp>
        <p:nvSpPr>
          <p:cNvPr id="4" name="TextBox 3"/>
          <p:cNvSpPr txBox="1"/>
          <p:nvPr/>
        </p:nvSpPr>
        <p:spPr>
          <a:xfrm>
            <a:off x="3439886" y="557349"/>
            <a:ext cx="5643154" cy="646331"/>
          </a:xfrm>
          <a:prstGeom prst="rect">
            <a:avLst/>
          </a:prstGeom>
          <a:noFill/>
        </p:spPr>
        <p:txBody>
          <a:bodyPr wrap="square" rtlCol="0">
            <a:spAutoFit/>
          </a:bodyPr>
          <a:lstStyle/>
          <a:p>
            <a:r>
              <a:rPr lang="en-US" dirty="0"/>
              <a:t>Data Collection</a:t>
            </a:r>
          </a:p>
          <a:p>
            <a:endParaRPr lang="en-US" dirty="0"/>
          </a:p>
        </p:txBody>
      </p:sp>
    </p:spTree>
    <p:extLst>
      <p:ext uri="{BB962C8B-B14F-4D97-AF65-F5344CB8AC3E}">
        <p14:creationId xmlns:p14="http://schemas.microsoft.com/office/powerpoint/2010/main" val="8216437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6214" y="2136339"/>
            <a:ext cx="11565228" cy="3539430"/>
          </a:xfrm>
          <a:prstGeom prst="rect">
            <a:avLst/>
          </a:prstGeom>
        </p:spPr>
        <p:txBody>
          <a:bodyPr wrap="square">
            <a:spAutoFit/>
          </a:bodyPr>
          <a:lstStyle/>
          <a:p>
            <a:pPr marL="457200" indent="-457200">
              <a:buFont typeface="Wingdings" panose="05000000000000000000" pitchFamily="2" charset="2"/>
              <a:buChar char="q"/>
            </a:pPr>
            <a:r>
              <a:rPr lang="en-US" sz="2800" dirty="0" smtClean="0">
                <a:solidFill>
                  <a:schemeClr val="bg1"/>
                </a:solidFill>
              </a:rPr>
              <a:t>Another method of data collection is focus groups. Focus groups involve bringing together small groups of community members to discuss specific health issues. Focus groups can provide in-depth information about the attitudes, beliefs, and behaviors of community members related to health issues. The results of focus groups can be used to develop targeted interventions that address the specific needs and concerns of the community.</a:t>
            </a:r>
            <a:endParaRPr lang="en-US" sz="2800" dirty="0">
              <a:solidFill>
                <a:schemeClr val="bg1"/>
              </a:solidFill>
            </a:endParaRPr>
          </a:p>
        </p:txBody>
      </p:sp>
      <p:sp>
        <p:nvSpPr>
          <p:cNvPr id="3" name="TextBox 2"/>
          <p:cNvSpPr txBox="1"/>
          <p:nvPr/>
        </p:nvSpPr>
        <p:spPr>
          <a:xfrm>
            <a:off x="2804160" y="531223"/>
            <a:ext cx="5120640" cy="646331"/>
          </a:xfrm>
          <a:prstGeom prst="rect">
            <a:avLst/>
          </a:prstGeom>
          <a:noFill/>
        </p:spPr>
        <p:txBody>
          <a:bodyPr wrap="square" rtlCol="0">
            <a:spAutoFit/>
          </a:bodyPr>
          <a:lstStyle/>
          <a:p>
            <a:r>
              <a:rPr lang="en-US" dirty="0"/>
              <a:t>Data Collection</a:t>
            </a:r>
          </a:p>
          <a:p>
            <a:endParaRPr lang="en-US" dirty="0"/>
          </a:p>
        </p:txBody>
      </p:sp>
    </p:spTree>
    <p:extLst>
      <p:ext uri="{BB962C8B-B14F-4D97-AF65-F5344CB8AC3E}">
        <p14:creationId xmlns:p14="http://schemas.microsoft.com/office/powerpoint/2010/main" val="8073076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9094" y="1402243"/>
            <a:ext cx="11578106" cy="3539430"/>
          </a:xfrm>
          <a:prstGeom prst="rect">
            <a:avLst/>
          </a:prstGeom>
        </p:spPr>
        <p:txBody>
          <a:bodyPr wrap="square">
            <a:spAutoFit/>
          </a:bodyPr>
          <a:lstStyle/>
          <a:p>
            <a:pPr marL="457200" indent="-457200">
              <a:buFont typeface="Wingdings" panose="05000000000000000000" pitchFamily="2" charset="2"/>
              <a:buChar char="q"/>
            </a:pPr>
            <a:r>
              <a:rPr lang="en-US" sz="2800" dirty="0" smtClean="0">
                <a:solidFill>
                  <a:schemeClr val="bg1"/>
                </a:solidFill>
              </a:rPr>
              <a:t>Community-based participatory research (CBPR) is another method of data collection that involves collaboration between researchers and community members. CBPR involves engaging community members in all aspects of the research process, from identifying research questions to collecting and analyzing data. CBPR can help to build trust and facilitate social mobilization by involving community members in the process of addressing health issues.</a:t>
            </a:r>
            <a:endParaRPr lang="en-US" sz="2800" dirty="0">
              <a:solidFill>
                <a:schemeClr val="bg1"/>
              </a:solidFill>
            </a:endParaRPr>
          </a:p>
        </p:txBody>
      </p:sp>
      <p:sp>
        <p:nvSpPr>
          <p:cNvPr id="3" name="TextBox 2"/>
          <p:cNvSpPr txBox="1"/>
          <p:nvPr/>
        </p:nvSpPr>
        <p:spPr>
          <a:xfrm>
            <a:off x="3239589" y="400594"/>
            <a:ext cx="5286102" cy="646331"/>
          </a:xfrm>
          <a:prstGeom prst="rect">
            <a:avLst/>
          </a:prstGeom>
          <a:noFill/>
        </p:spPr>
        <p:txBody>
          <a:bodyPr wrap="square" rtlCol="0">
            <a:spAutoFit/>
          </a:bodyPr>
          <a:lstStyle/>
          <a:p>
            <a:r>
              <a:rPr lang="en-US" dirty="0"/>
              <a:t>Data Collection</a:t>
            </a:r>
          </a:p>
          <a:p>
            <a:endParaRPr lang="en-US" dirty="0"/>
          </a:p>
        </p:txBody>
      </p:sp>
    </p:spTree>
    <p:extLst>
      <p:ext uri="{BB962C8B-B14F-4D97-AF65-F5344CB8AC3E}">
        <p14:creationId xmlns:p14="http://schemas.microsoft.com/office/powerpoint/2010/main" val="16742720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5003" y="925725"/>
            <a:ext cx="11603864" cy="3539430"/>
          </a:xfrm>
          <a:prstGeom prst="rect">
            <a:avLst/>
          </a:prstGeom>
        </p:spPr>
        <p:txBody>
          <a:bodyPr wrap="square">
            <a:spAutoFit/>
          </a:bodyPr>
          <a:lstStyle/>
          <a:p>
            <a:r>
              <a:rPr lang="en-US" sz="2800" dirty="0" smtClean="0">
                <a:solidFill>
                  <a:schemeClr val="bg1"/>
                </a:solidFill>
              </a:rPr>
              <a:t>In summary, data collection is a critical aspect of community diagnosis and social mobilization, as it provides the information needed to identify and understand health issues in the community, and to develop strategies to address those issues. By using a variety of methods, including surveys, focus groups, CBPR, and CHAs, communities can collect comprehensive and accurate data that can inform effective interventions and social mobilization efforts.</a:t>
            </a:r>
            <a:endParaRPr lang="en-US" sz="2800" dirty="0">
              <a:solidFill>
                <a:schemeClr val="bg1"/>
              </a:solidFill>
            </a:endParaRPr>
          </a:p>
        </p:txBody>
      </p:sp>
    </p:spTree>
    <p:extLst>
      <p:ext uri="{BB962C8B-B14F-4D97-AF65-F5344CB8AC3E}">
        <p14:creationId xmlns:p14="http://schemas.microsoft.com/office/powerpoint/2010/main" val="39480407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800"/>
            <a:ext cx="10932532" cy="833908"/>
          </a:xfrm>
        </p:spPr>
        <p:txBody>
          <a:bodyPr>
            <a:normAutofit/>
          </a:bodyPr>
          <a:lstStyle/>
          <a:p>
            <a:r>
              <a:rPr lang="en-US" sz="4000" dirty="0" smtClean="0"/>
              <a:t>Data analysis</a:t>
            </a:r>
            <a:endParaRPr lang="en-US" sz="4000" dirty="0"/>
          </a:p>
        </p:txBody>
      </p:sp>
      <p:sp>
        <p:nvSpPr>
          <p:cNvPr id="3" name="Subtitle 2"/>
          <p:cNvSpPr>
            <a:spLocks noGrp="1"/>
          </p:cNvSpPr>
          <p:nvPr>
            <p:ph type="subTitle" idx="1"/>
          </p:nvPr>
        </p:nvSpPr>
        <p:spPr>
          <a:xfrm>
            <a:off x="684211" y="1519709"/>
            <a:ext cx="11190109" cy="4271492"/>
          </a:xfrm>
        </p:spPr>
        <p:txBody>
          <a:bodyPr>
            <a:normAutofit/>
          </a:bodyPr>
          <a:lstStyle/>
          <a:p>
            <a:r>
              <a:rPr lang="en-US" sz="2800" dirty="0">
                <a:solidFill>
                  <a:schemeClr val="bg1"/>
                </a:solidFill>
              </a:rPr>
              <a:t>Analysis is a critical aspect of community diagnosis and social mobilization, as it involves interpreting the data collected during the diagnosis process to identify the underlying causes of health issues and to develop effective strategies for addressing those issues. There are several methods of analysis that can be used in community diagnosis and social mobilization.</a:t>
            </a:r>
          </a:p>
        </p:txBody>
      </p:sp>
    </p:spTree>
    <p:extLst>
      <p:ext uri="{BB962C8B-B14F-4D97-AF65-F5344CB8AC3E}">
        <p14:creationId xmlns:p14="http://schemas.microsoft.com/office/powerpoint/2010/main" val="21732698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1973" y="185498"/>
            <a:ext cx="11552348" cy="6555641"/>
          </a:xfrm>
          <a:prstGeom prst="rect">
            <a:avLst/>
          </a:prstGeom>
        </p:spPr>
        <p:txBody>
          <a:bodyPr wrap="square">
            <a:spAutoFit/>
          </a:bodyPr>
          <a:lstStyle/>
          <a:p>
            <a:pPr marL="285750" indent="-285750">
              <a:buFont typeface="Wingdings" panose="05000000000000000000" pitchFamily="2" charset="2"/>
              <a:buChar char="q"/>
            </a:pPr>
            <a:r>
              <a:rPr lang="en-US" sz="2800" dirty="0" smtClean="0">
                <a:solidFill>
                  <a:schemeClr val="bg1"/>
                </a:solidFill>
              </a:rPr>
              <a:t> One method of analysis is descriptive analysis, which involves summarizing and describing the data collected during the diagnosis process.</a:t>
            </a:r>
          </a:p>
          <a:p>
            <a:pPr marL="285750" indent="-285750">
              <a:buFont typeface="Wingdings" panose="05000000000000000000" pitchFamily="2" charset="2"/>
              <a:buChar char="q"/>
            </a:pPr>
            <a:r>
              <a:rPr lang="en-US" sz="2800" dirty="0" smtClean="0">
                <a:solidFill>
                  <a:schemeClr val="bg1"/>
                </a:solidFill>
              </a:rPr>
              <a:t> Another method of analysis is inferential analysis, which involves testing hypotheses and making predictions based on the data collected. Inferential analysis can be used to identify the underlying causes of health issues, to develop targeted interventions, and to evaluate the effectiveness of those interventions over time.</a:t>
            </a:r>
          </a:p>
          <a:p>
            <a:pPr marL="285750" indent="-285750">
              <a:buFont typeface="Wingdings" panose="05000000000000000000" pitchFamily="2" charset="2"/>
              <a:buChar char="q"/>
            </a:pPr>
            <a:r>
              <a:rPr lang="en-US" sz="2800" dirty="0" smtClean="0">
                <a:solidFill>
                  <a:schemeClr val="bg1"/>
                </a:solidFill>
              </a:rPr>
              <a:t> Social network analysis is another method of analysis that can be used in community diagnosis and social mobilization. Social network analysis involves mapping the relationships between individuals and organizations in the community to identify key stakeholders and to understand how information and resources flow through the community.</a:t>
            </a:r>
            <a:endParaRPr lang="en-US" sz="2800" dirty="0">
              <a:solidFill>
                <a:schemeClr val="bg1"/>
              </a:solidFill>
            </a:endParaRPr>
          </a:p>
        </p:txBody>
      </p:sp>
    </p:spTree>
    <p:extLst>
      <p:ext uri="{BB962C8B-B14F-4D97-AF65-F5344CB8AC3E}">
        <p14:creationId xmlns:p14="http://schemas.microsoft.com/office/powerpoint/2010/main" val="112343529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3183" y="610296"/>
            <a:ext cx="11603865" cy="4832092"/>
          </a:xfrm>
          <a:prstGeom prst="rect">
            <a:avLst/>
          </a:prstGeom>
        </p:spPr>
        <p:txBody>
          <a:bodyPr wrap="square">
            <a:spAutoFit/>
          </a:bodyPr>
          <a:lstStyle/>
          <a:p>
            <a:pPr marL="457200" indent="-457200">
              <a:buFont typeface="Wingdings" panose="05000000000000000000" pitchFamily="2" charset="2"/>
              <a:buChar char="q"/>
            </a:pPr>
            <a:r>
              <a:rPr lang="en-US" sz="2800" dirty="0" smtClean="0">
                <a:solidFill>
                  <a:schemeClr val="bg1"/>
                </a:solidFill>
              </a:rPr>
              <a:t>Finally, participatory data analysis is a method of analysis that involves engaging community members in the process of analyzing and interpreting the data collected during the diagnosis process. Participatory data analysis can help to build trust and facilitate social mobilization by involving community members in the process of addressing health issues.</a:t>
            </a:r>
          </a:p>
          <a:p>
            <a:pPr marL="457200" indent="-457200">
              <a:buFont typeface="Wingdings" panose="05000000000000000000" pitchFamily="2" charset="2"/>
              <a:buChar char="q"/>
            </a:pPr>
            <a:endParaRPr lang="en-US" sz="2800" dirty="0">
              <a:solidFill>
                <a:schemeClr val="bg1"/>
              </a:solidFill>
            </a:endParaRPr>
          </a:p>
          <a:p>
            <a:r>
              <a:rPr lang="en-US" sz="2800" dirty="0" smtClean="0">
                <a:solidFill>
                  <a:schemeClr val="bg1"/>
                </a:solidFill>
              </a:rPr>
              <a:t>In summary, analysis is a critical aspect of community diagnosis and social mobilization, as it helps to interpret the data collected during the diagnosis process and to develop effective strategies for addressing health issues in the community.</a:t>
            </a:r>
            <a:endParaRPr lang="en-US" sz="2800" dirty="0">
              <a:solidFill>
                <a:schemeClr val="bg1"/>
              </a:solidFill>
            </a:endParaRPr>
          </a:p>
        </p:txBody>
      </p:sp>
    </p:spTree>
    <p:extLst>
      <p:ext uri="{BB962C8B-B14F-4D97-AF65-F5344CB8AC3E}">
        <p14:creationId xmlns:p14="http://schemas.microsoft.com/office/powerpoint/2010/main" val="286032720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800"/>
            <a:ext cx="8001000" cy="821028"/>
          </a:xfrm>
        </p:spPr>
        <p:txBody>
          <a:bodyPr>
            <a:normAutofit fontScale="90000"/>
          </a:bodyPr>
          <a:lstStyle/>
          <a:p>
            <a:r>
              <a:rPr lang="en-US" dirty="0" smtClean="0"/>
              <a:t>Report and writing</a:t>
            </a:r>
            <a:endParaRPr lang="en-US" dirty="0"/>
          </a:p>
        </p:txBody>
      </p:sp>
      <p:sp>
        <p:nvSpPr>
          <p:cNvPr id="3" name="Subtitle 2"/>
          <p:cNvSpPr>
            <a:spLocks noGrp="1"/>
          </p:cNvSpPr>
          <p:nvPr>
            <p:ph type="subTitle" idx="1"/>
          </p:nvPr>
        </p:nvSpPr>
        <p:spPr>
          <a:xfrm>
            <a:off x="476518" y="1506828"/>
            <a:ext cx="11384924" cy="5048517"/>
          </a:xfrm>
        </p:spPr>
        <p:txBody>
          <a:bodyPr>
            <a:normAutofit/>
          </a:bodyPr>
          <a:lstStyle/>
          <a:p>
            <a:r>
              <a:rPr lang="en-US" sz="2800" dirty="0">
                <a:solidFill>
                  <a:schemeClr val="bg1"/>
                </a:solidFill>
              </a:rPr>
              <a:t>Report writing is a critical aspect of community diagnosis and social mobilization, as it involves communicating the findings of the diagnosis process and the strategies developed for addressing health issues to a wide range of stakeholders. Effective report writing is essential for building support for interventions and mobilizing resources to address health issues in the community</a:t>
            </a:r>
            <a:r>
              <a:rPr lang="en-US" sz="2800" dirty="0" smtClean="0">
                <a:solidFill>
                  <a:schemeClr val="bg1"/>
                </a:solidFill>
              </a:rPr>
              <a:t>.</a:t>
            </a:r>
          </a:p>
          <a:p>
            <a:r>
              <a:rPr lang="en-US" sz="2800" dirty="0">
                <a:solidFill>
                  <a:schemeClr val="bg1"/>
                </a:solidFill>
              </a:rPr>
              <a:t>There are several key components of effective report writing in the context of community diagnosis and social </a:t>
            </a:r>
            <a:r>
              <a:rPr lang="en-US" sz="2800" dirty="0" smtClean="0">
                <a:solidFill>
                  <a:schemeClr val="bg1"/>
                </a:solidFill>
              </a:rPr>
              <a:t>mobilization:</a:t>
            </a:r>
            <a:endParaRPr lang="en-US" sz="2800" dirty="0">
              <a:solidFill>
                <a:schemeClr val="bg1"/>
              </a:solidFill>
            </a:endParaRPr>
          </a:p>
        </p:txBody>
      </p:sp>
    </p:spTree>
    <p:extLst>
      <p:ext uri="{BB962C8B-B14F-4D97-AF65-F5344CB8AC3E}">
        <p14:creationId xmlns:p14="http://schemas.microsoft.com/office/powerpoint/2010/main" val="385489439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6366" y="346382"/>
            <a:ext cx="11513712" cy="6124754"/>
          </a:xfrm>
          <a:prstGeom prst="rect">
            <a:avLst/>
          </a:prstGeom>
        </p:spPr>
        <p:txBody>
          <a:bodyPr wrap="square">
            <a:spAutoFit/>
          </a:bodyPr>
          <a:lstStyle/>
          <a:p>
            <a:pPr marL="514350" indent="-514350">
              <a:buFont typeface="Wingdings" panose="05000000000000000000" pitchFamily="2" charset="2"/>
              <a:buChar char="q"/>
            </a:pPr>
            <a:r>
              <a:rPr lang="en-US" sz="2800" dirty="0" smtClean="0">
                <a:solidFill>
                  <a:schemeClr val="bg1"/>
                </a:solidFill>
              </a:rPr>
              <a:t>First, reports should be clear, concise, and well-organized, with a clear structure that includes an executive summary, an introduction, a methods section, a results section, a discussion section, and a conclusion.</a:t>
            </a:r>
          </a:p>
          <a:p>
            <a:pPr marL="514350" indent="-514350">
              <a:buFont typeface="Wingdings" panose="05000000000000000000" pitchFamily="2" charset="2"/>
              <a:buChar char="q"/>
            </a:pPr>
            <a:r>
              <a:rPr lang="en-US" sz="2800" dirty="0" smtClean="0">
                <a:solidFill>
                  <a:schemeClr val="bg1"/>
                </a:solidFill>
              </a:rPr>
              <a:t>Second, reports should be written in language that is accessible and understandable to a wide range of stakeholders, including community members, health care providers, policymakers, and funders. Avoiding technical jargon and using plain language can help to ensure that the report is accessible and understandable to all stakeholders.</a:t>
            </a:r>
          </a:p>
          <a:p>
            <a:pPr marL="514350" indent="-514350">
              <a:buFont typeface="Wingdings" panose="05000000000000000000" pitchFamily="2" charset="2"/>
              <a:buChar char="q"/>
            </a:pPr>
            <a:r>
              <a:rPr lang="en-US" sz="2800" dirty="0" smtClean="0">
                <a:solidFill>
                  <a:schemeClr val="bg1"/>
                </a:solidFill>
              </a:rPr>
              <a:t>Third, reports should be evidence-based, drawing on the data collected during the diagnosis process and the best available research and evidence to support the strategies developed for addressing health issues in the community.</a:t>
            </a:r>
            <a:endParaRPr lang="en-US" sz="2800" dirty="0">
              <a:solidFill>
                <a:schemeClr val="bg1"/>
              </a:solidFill>
            </a:endParaRPr>
          </a:p>
        </p:txBody>
      </p:sp>
    </p:spTree>
    <p:extLst>
      <p:ext uri="{BB962C8B-B14F-4D97-AF65-F5344CB8AC3E}">
        <p14:creationId xmlns:p14="http://schemas.microsoft.com/office/powerpoint/2010/main" val="38286685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9246" y="385017"/>
            <a:ext cx="11500833" cy="6124754"/>
          </a:xfrm>
          <a:prstGeom prst="rect">
            <a:avLst/>
          </a:prstGeom>
        </p:spPr>
        <p:txBody>
          <a:bodyPr wrap="square">
            <a:spAutoFit/>
          </a:bodyPr>
          <a:lstStyle/>
          <a:p>
            <a:pPr marL="457200" indent="-457200">
              <a:buFont typeface="Wingdings" panose="05000000000000000000" pitchFamily="2" charset="2"/>
              <a:buChar char="q"/>
            </a:pPr>
            <a:r>
              <a:rPr lang="en-US" sz="2800" dirty="0" smtClean="0">
                <a:solidFill>
                  <a:schemeClr val="bg1"/>
                </a:solidFill>
              </a:rPr>
              <a:t>Fourth, reports should be visually appealing and use graphics, tables, and charts to present data in a clear and understandable way. This can help to make the report more engaging and accessible to stakeholders.</a:t>
            </a:r>
          </a:p>
          <a:p>
            <a:pPr marL="457200" indent="-457200">
              <a:buFont typeface="Wingdings" panose="05000000000000000000" pitchFamily="2" charset="2"/>
              <a:buChar char="q"/>
            </a:pPr>
            <a:r>
              <a:rPr lang="en-US" sz="2800" dirty="0" smtClean="0">
                <a:solidFill>
                  <a:schemeClr val="bg1"/>
                </a:solidFill>
              </a:rPr>
              <a:t>Finally, reports should be disseminated widely, using a variety of channels and formats to reach a diverse range of stakeholders. This can include online platforms, social media, print materials, and presentations to community groups, health care providers, and policymakers.</a:t>
            </a:r>
          </a:p>
          <a:p>
            <a:pPr marL="457200" indent="-457200">
              <a:buFont typeface="Wingdings" panose="05000000000000000000" pitchFamily="2" charset="2"/>
              <a:buChar char="q"/>
            </a:pPr>
            <a:r>
              <a:rPr lang="en-US" sz="2800" dirty="0" smtClean="0">
                <a:solidFill>
                  <a:schemeClr val="bg1"/>
                </a:solidFill>
              </a:rPr>
              <a:t>Finally, reports should be disseminated widely, using a variety of channels and formats to reach a diverse range of stakeholders. This can include online platforms, social media, print materials, and presentations to community groups, health care providers, and policymakers.</a:t>
            </a:r>
            <a:endParaRPr lang="en-US" sz="2800" dirty="0">
              <a:solidFill>
                <a:schemeClr val="bg1"/>
              </a:solidFill>
            </a:endParaRPr>
          </a:p>
        </p:txBody>
      </p:sp>
    </p:spTree>
    <p:extLst>
      <p:ext uri="{BB962C8B-B14F-4D97-AF65-F5344CB8AC3E}">
        <p14:creationId xmlns:p14="http://schemas.microsoft.com/office/powerpoint/2010/main" val="16030202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800"/>
            <a:ext cx="8001000" cy="975575"/>
          </a:xfrm>
        </p:spPr>
        <p:txBody>
          <a:bodyPr/>
          <a:lstStyle/>
          <a:p>
            <a:r>
              <a:rPr lang="en-US" dirty="0" smtClean="0"/>
              <a:t>COMMUNITY ENTRY</a:t>
            </a:r>
            <a:endParaRPr lang="en-US" dirty="0"/>
          </a:p>
        </p:txBody>
      </p:sp>
      <p:sp>
        <p:nvSpPr>
          <p:cNvPr id="3" name="Subtitle 2"/>
          <p:cNvSpPr>
            <a:spLocks noGrp="1"/>
          </p:cNvSpPr>
          <p:nvPr>
            <p:ph type="subTitle" idx="1"/>
          </p:nvPr>
        </p:nvSpPr>
        <p:spPr>
          <a:xfrm>
            <a:off x="491029" y="1770369"/>
            <a:ext cx="11344656" cy="4926645"/>
          </a:xfrm>
        </p:spPr>
        <p:txBody>
          <a:bodyPr>
            <a:noAutofit/>
          </a:bodyPr>
          <a:lstStyle/>
          <a:p>
            <a:r>
              <a:rPr lang="en-US" sz="2800" dirty="0">
                <a:solidFill>
                  <a:srgbClr val="202124"/>
                </a:solidFill>
                <a:latin typeface="Google Sans"/>
              </a:rPr>
              <a:t>Community entry is </a:t>
            </a:r>
            <a:r>
              <a:rPr lang="en-US" sz="2800" dirty="0">
                <a:solidFill>
                  <a:srgbClr val="040C28"/>
                </a:solidFill>
                <a:latin typeface="Google Sans"/>
              </a:rPr>
              <a:t>a process of initiating, nurturing, and sustaining a desirable relationship with the community, to secure and sustain the community's interest</a:t>
            </a:r>
            <a:r>
              <a:rPr lang="en-US" sz="2800" dirty="0" smtClean="0">
                <a:solidFill>
                  <a:srgbClr val="202124"/>
                </a:solidFill>
                <a:latin typeface="Google Sans"/>
              </a:rPr>
              <a:t>. </a:t>
            </a:r>
          </a:p>
          <a:p>
            <a:r>
              <a:rPr lang="en-US" sz="2800" dirty="0" smtClean="0">
                <a:solidFill>
                  <a:schemeClr val="bg1"/>
                </a:solidFill>
                <a:latin typeface="Google Sans"/>
              </a:rPr>
              <a:t>“The </a:t>
            </a:r>
            <a:r>
              <a:rPr lang="en-US" sz="2800" dirty="0">
                <a:solidFill>
                  <a:schemeClr val="bg1"/>
                </a:solidFill>
                <a:latin typeface="Google Sans"/>
              </a:rPr>
              <a:t>ultimate goal during this process is to engage community members to actively participate in an intervention planning process (no matter what type of intervention it might be</a:t>
            </a:r>
            <a:r>
              <a:rPr lang="en-US" sz="2800" dirty="0" smtClean="0">
                <a:solidFill>
                  <a:schemeClr val="bg1"/>
                </a:solidFill>
                <a:latin typeface="Google Sans"/>
              </a:rPr>
              <a:t>).” </a:t>
            </a:r>
          </a:p>
          <a:p>
            <a:endParaRPr lang="en-US" sz="2800" dirty="0" smtClean="0">
              <a:solidFill>
                <a:schemeClr val="bg1"/>
              </a:solidFill>
              <a:latin typeface="Google Sans"/>
            </a:endParaRPr>
          </a:p>
        </p:txBody>
      </p:sp>
    </p:spTree>
    <p:extLst>
      <p:ext uri="{BB962C8B-B14F-4D97-AF65-F5344CB8AC3E}">
        <p14:creationId xmlns:p14="http://schemas.microsoft.com/office/powerpoint/2010/main" val="358387625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2544" y="144887"/>
            <a:ext cx="11087078" cy="1413457"/>
          </a:xfrm>
        </p:spPr>
        <p:txBody>
          <a:bodyPr>
            <a:normAutofit/>
          </a:bodyPr>
          <a:lstStyle/>
          <a:p>
            <a:r>
              <a:rPr lang="en-US" sz="4000" dirty="0" smtClean="0"/>
              <a:t>Feedback and community health action</a:t>
            </a:r>
            <a:endParaRPr lang="en-US" sz="4000" dirty="0"/>
          </a:p>
        </p:txBody>
      </p:sp>
      <p:sp>
        <p:nvSpPr>
          <p:cNvPr id="3" name="Subtitle 2"/>
          <p:cNvSpPr>
            <a:spLocks noGrp="1"/>
          </p:cNvSpPr>
          <p:nvPr>
            <p:ph type="subTitle" idx="1"/>
          </p:nvPr>
        </p:nvSpPr>
        <p:spPr>
          <a:xfrm>
            <a:off x="684212" y="1558345"/>
            <a:ext cx="10945410" cy="4623514"/>
          </a:xfrm>
        </p:spPr>
        <p:txBody>
          <a:bodyPr>
            <a:normAutofit/>
          </a:bodyPr>
          <a:lstStyle/>
          <a:p>
            <a:pPr marL="457200" indent="-457200">
              <a:buFont typeface="Wingdings" panose="05000000000000000000" pitchFamily="2" charset="2"/>
              <a:buChar char="v"/>
            </a:pPr>
            <a:r>
              <a:rPr lang="en-US" sz="2800" dirty="0">
                <a:solidFill>
                  <a:schemeClr val="bg1"/>
                </a:solidFill>
              </a:rPr>
              <a:t>Feedback is the process of receiving input from community members on the diagnosis process and the strategies developed for addressing health issues. This can be done through surveys, focus groups, town hall meetings, or other community engagement methods. Feedback helps to ensure that the diagnosis process is responsive to the needs and concerns of the community and that the strategies developed are relevant and effective</a:t>
            </a:r>
            <a:r>
              <a:rPr lang="en-US" sz="2800" dirty="0" smtClean="0">
                <a:solidFill>
                  <a:schemeClr val="bg1"/>
                </a:solidFill>
              </a:rPr>
              <a:t>.</a:t>
            </a:r>
          </a:p>
        </p:txBody>
      </p:sp>
    </p:spTree>
    <p:extLst>
      <p:ext uri="{BB962C8B-B14F-4D97-AF65-F5344CB8AC3E}">
        <p14:creationId xmlns:p14="http://schemas.microsoft.com/office/powerpoint/2010/main" val="68013237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2277" y="581163"/>
            <a:ext cx="11372044" cy="3970318"/>
          </a:xfrm>
          <a:prstGeom prst="rect">
            <a:avLst/>
          </a:prstGeom>
        </p:spPr>
        <p:txBody>
          <a:bodyPr wrap="square">
            <a:spAutoFit/>
          </a:bodyPr>
          <a:lstStyle/>
          <a:p>
            <a:pPr marL="457200" indent="-457200">
              <a:buFont typeface="Wingdings" panose="05000000000000000000" pitchFamily="2" charset="2"/>
              <a:buChar char="v"/>
            </a:pPr>
            <a:r>
              <a:rPr lang="en-US" sz="2800" dirty="0" smtClean="0">
                <a:solidFill>
                  <a:schemeClr val="bg1"/>
                </a:solidFill>
              </a:rPr>
              <a:t>Community health action involves implementing the strategies developed during the diagnosis process to address health issues in the community. This can include implementing targeted interventions, developing health education programs, advocating for policy change, or mobilizing resources to address health disparities. Community health action is critical for ensuring that the diagnosis process results in tangible improvements in the health of community members.</a:t>
            </a:r>
            <a:endParaRPr lang="en-US" sz="2800" dirty="0">
              <a:solidFill>
                <a:schemeClr val="bg1"/>
              </a:solidFill>
            </a:endParaRPr>
          </a:p>
        </p:txBody>
      </p:sp>
    </p:spTree>
    <p:extLst>
      <p:ext uri="{BB962C8B-B14F-4D97-AF65-F5344CB8AC3E}">
        <p14:creationId xmlns:p14="http://schemas.microsoft.com/office/powerpoint/2010/main" val="140034552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8186" y="825862"/>
            <a:ext cx="11410682" cy="3539430"/>
          </a:xfrm>
          <a:prstGeom prst="rect">
            <a:avLst/>
          </a:prstGeom>
        </p:spPr>
        <p:txBody>
          <a:bodyPr wrap="square">
            <a:spAutoFit/>
          </a:bodyPr>
          <a:lstStyle/>
          <a:p>
            <a:pPr marL="457200" indent="-457200">
              <a:buFont typeface="Wingdings" panose="05000000000000000000" pitchFamily="2" charset="2"/>
              <a:buChar char="v"/>
            </a:pPr>
            <a:r>
              <a:rPr lang="en-US" sz="2800" dirty="0" smtClean="0">
                <a:solidFill>
                  <a:schemeClr val="bg1"/>
                </a:solidFill>
              </a:rPr>
              <a:t>Effective feedback and community health action require ongoing communication and engagement with community members. This can include regular updates on the progress of interventions, opportunities for community members to provide feedback on the effectiveness of interventions, and ongoing collaboration between community members and health care providers to ensure that interventions are tailored to the needs of the community.</a:t>
            </a:r>
            <a:endParaRPr lang="en-US" sz="2800" dirty="0">
              <a:solidFill>
                <a:schemeClr val="bg1"/>
              </a:solidFill>
            </a:endParaRPr>
          </a:p>
        </p:txBody>
      </p:sp>
    </p:spTree>
    <p:extLst>
      <p:ext uri="{BB962C8B-B14F-4D97-AF65-F5344CB8AC3E}">
        <p14:creationId xmlns:p14="http://schemas.microsoft.com/office/powerpoint/2010/main" val="101673155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9092" y="581163"/>
            <a:ext cx="11539471" cy="3970318"/>
          </a:xfrm>
          <a:prstGeom prst="rect">
            <a:avLst/>
          </a:prstGeom>
        </p:spPr>
        <p:txBody>
          <a:bodyPr wrap="square">
            <a:spAutoFit/>
          </a:bodyPr>
          <a:lstStyle/>
          <a:p>
            <a:pPr marL="457200" indent="-457200">
              <a:buFont typeface="Wingdings" panose="05000000000000000000" pitchFamily="2" charset="2"/>
              <a:buChar char="v"/>
            </a:pPr>
            <a:r>
              <a:rPr lang="en-US" sz="2800" dirty="0" smtClean="0">
                <a:solidFill>
                  <a:schemeClr val="bg1"/>
                </a:solidFill>
              </a:rPr>
              <a:t>In summary, feedback and community health action are critical components of community diagnosis and social mobilization, as they involve engaging with community members to ensure that the strategies developed are relevant and effective in addressing their health needs. By focusing on ongoing communication and engagement with community members, communities can develop and implement effective interventions that improve the health and well-being of their members.</a:t>
            </a:r>
            <a:endParaRPr lang="en-US" sz="2800" dirty="0">
              <a:solidFill>
                <a:schemeClr val="bg1"/>
              </a:solidFill>
            </a:endParaRPr>
          </a:p>
        </p:txBody>
      </p:sp>
    </p:spTree>
    <p:extLst>
      <p:ext uri="{BB962C8B-B14F-4D97-AF65-F5344CB8AC3E}">
        <p14:creationId xmlns:p14="http://schemas.microsoft.com/office/powerpoint/2010/main" val="334529807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28139" y="2467353"/>
            <a:ext cx="6295313" cy="1569660"/>
          </a:xfrm>
          <a:prstGeom prst="rect">
            <a:avLst/>
          </a:prstGeom>
        </p:spPr>
        <p:txBody>
          <a:bodyPr wrap="none">
            <a:spAutoFit/>
          </a:bodyPr>
          <a:lstStyle/>
          <a:p>
            <a:pPr algn="ctr"/>
            <a:r>
              <a:rPr lang="en-US" sz="9600" b="1" dirty="0" smtClean="0">
                <a:solidFill>
                  <a:schemeClr val="bg1"/>
                </a:solidFill>
              </a:rPr>
              <a:t>Thank you</a:t>
            </a:r>
            <a:endParaRPr lang="en-US" sz="9600" b="1" dirty="0">
              <a:solidFill>
                <a:schemeClr val="bg1"/>
              </a:solidFill>
            </a:endParaRPr>
          </a:p>
        </p:txBody>
      </p:sp>
    </p:spTree>
    <p:extLst>
      <p:ext uri="{BB962C8B-B14F-4D97-AF65-F5344CB8AC3E}">
        <p14:creationId xmlns:p14="http://schemas.microsoft.com/office/powerpoint/2010/main" val="21737987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800"/>
            <a:ext cx="8001000" cy="511936"/>
          </a:xfrm>
        </p:spPr>
        <p:txBody>
          <a:bodyPr>
            <a:noAutofit/>
          </a:bodyPr>
          <a:lstStyle/>
          <a:p>
            <a:r>
              <a:rPr lang="en-US" sz="3200" b="1" dirty="0" smtClean="0"/>
              <a:t>Steps in community entry process</a:t>
            </a:r>
            <a:endParaRPr lang="en-US" sz="3200" b="1" dirty="0"/>
          </a:p>
        </p:txBody>
      </p:sp>
      <p:sp>
        <p:nvSpPr>
          <p:cNvPr id="3" name="Subtitle 2"/>
          <p:cNvSpPr>
            <a:spLocks noGrp="1"/>
          </p:cNvSpPr>
          <p:nvPr>
            <p:ph type="subTitle" idx="1"/>
          </p:nvPr>
        </p:nvSpPr>
        <p:spPr>
          <a:xfrm>
            <a:off x="684211" y="1197736"/>
            <a:ext cx="11396171" cy="4121239"/>
          </a:xfrm>
        </p:spPr>
        <p:txBody>
          <a:bodyPr/>
          <a:lstStyle/>
          <a:p>
            <a:r>
              <a:rPr lang="en-US" sz="2800" b="1" dirty="0" smtClean="0">
                <a:solidFill>
                  <a:schemeClr val="bg1"/>
                </a:solidFill>
              </a:rPr>
              <a:t>1. PLANNING:</a:t>
            </a:r>
          </a:p>
          <a:p>
            <a:pPr marL="514350" indent="-514350">
              <a:buFont typeface="+mj-lt"/>
              <a:buAutoNum type="romanUcPeriod"/>
            </a:pPr>
            <a:r>
              <a:rPr lang="en-US" sz="2800" dirty="0" smtClean="0">
                <a:solidFill>
                  <a:schemeClr val="bg1"/>
                </a:solidFill>
              </a:rPr>
              <a:t>Get </a:t>
            </a:r>
            <a:r>
              <a:rPr lang="en-US" sz="2800" dirty="0">
                <a:solidFill>
                  <a:schemeClr val="bg1"/>
                </a:solidFill>
              </a:rPr>
              <a:t>ready. </a:t>
            </a:r>
            <a:endParaRPr lang="en-US" sz="2800" dirty="0" smtClean="0">
              <a:solidFill>
                <a:schemeClr val="bg1"/>
              </a:solidFill>
            </a:endParaRPr>
          </a:p>
          <a:p>
            <a:pPr marL="514350" indent="-514350">
              <a:buFont typeface="+mj-lt"/>
              <a:buAutoNum type="romanUcPeriod"/>
            </a:pPr>
            <a:r>
              <a:rPr lang="en-US" sz="2800" dirty="0" smtClean="0">
                <a:solidFill>
                  <a:schemeClr val="bg1"/>
                </a:solidFill>
              </a:rPr>
              <a:t>Select </a:t>
            </a:r>
            <a:r>
              <a:rPr lang="en-US" sz="2800" dirty="0">
                <a:solidFill>
                  <a:schemeClr val="bg1"/>
                </a:solidFill>
              </a:rPr>
              <a:t>a </a:t>
            </a:r>
            <a:r>
              <a:rPr lang="en-US" sz="2800" dirty="0" smtClean="0">
                <a:solidFill>
                  <a:schemeClr val="bg1"/>
                </a:solidFill>
              </a:rPr>
              <a:t>community.</a:t>
            </a:r>
          </a:p>
          <a:p>
            <a:pPr marL="514350" indent="-514350">
              <a:buFont typeface="+mj-lt"/>
              <a:buAutoNum type="romanUcPeriod"/>
            </a:pPr>
            <a:r>
              <a:rPr lang="en-US" sz="2800" dirty="0" smtClean="0">
                <a:solidFill>
                  <a:schemeClr val="bg1"/>
                </a:solidFill>
              </a:rPr>
              <a:t>Identify </a:t>
            </a:r>
            <a:r>
              <a:rPr lang="en-US" sz="2800" dirty="0">
                <a:solidFill>
                  <a:schemeClr val="bg1"/>
                </a:solidFill>
              </a:rPr>
              <a:t>influencers/leaders who will support SYFF (reference groups</a:t>
            </a:r>
            <a:r>
              <a:rPr lang="en-US" sz="2800" dirty="0" smtClean="0">
                <a:solidFill>
                  <a:schemeClr val="bg1"/>
                </a:solidFill>
              </a:rPr>
              <a:t>).(securing your Family Future)</a:t>
            </a:r>
            <a:endParaRPr lang="en-US" sz="2800" dirty="0" smtClean="0">
              <a:solidFill>
                <a:schemeClr val="bg1"/>
              </a:solidFill>
            </a:endParaRPr>
          </a:p>
          <a:p>
            <a:pPr marL="514350" indent="-514350">
              <a:buFont typeface="+mj-lt"/>
              <a:buAutoNum type="romanUcPeriod"/>
            </a:pPr>
            <a:r>
              <a:rPr lang="en-US" sz="2800" dirty="0" smtClean="0">
                <a:solidFill>
                  <a:schemeClr val="bg1"/>
                </a:solidFill>
              </a:rPr>
              <a:t>Decide </a:t>
            </a:r>
            <a:r>
              <a:rPr lang="en-US" sz="2800" dirty="0">
                <a:solidFill>
                  <a:schemeClr val="bg1"/>
                </a:solidFill>
              </a:rPr>
              <a:t>on a community entry </a:t>
            </a:r>
            <a:r>
              <a:rPr lang="en-US" sz="2800" dirty="0" smtClean="0">
                <a:solidFill>
                  <a:schemeClr val="bg1"/>
                </a:solidFill>
              </a:rPr>
              <a:t>strategy.</a:t>
            </a:r>
          </a:p>
          <a:p>
            <a:pPr marL="514350" indent="-514350">
              <a:buFont typeface="+mj-lt"/>
              <a:buAutoNum type="romanUcPeriod"/>
            </a:pPr>
            <a:r>
              <a:rPr lang="en-US" sz="2800" dirty="0" smtClean="0">
                <a:solidFill>
                  <a:schemeClr val="bg1"/>
                </a:solidFill>
              </a:rPr>
              <a:t>Prepare </a:t>
            </a:r>
            <a:r>
              <a:rPr lang="en-US" sz="2800" dirty="0">
                <a:solidFill>
                  <a:schemeClr val="bg1"/>
                </a:solidFill>
              </a:rPr>
              <a:t>SYFF information materials for key audiences.</a:t>
            </a:r>
            <a:endParaRPr lang="en-US" sz="2800" b="1" dirty="0" smtClean="0">
              <a:solidFill>
                <a:schemeClr val="bg1"/>
              </a:solidFill>
            </a:endParaRPr>
          </a:p>
          <a:p>
            <a:endParaRPr lang="en-US" b="1" dirty="0"/>
          </a:p>
        </p:txBody>
      </p:sp>
    </p:spTree>
    <p:extLst>
      <p:ext uri="{BB962C8B-B14F-4D97-AF65-F5344CB8AC3E}">
        <p14:creationId xmlns:p14="http://schemas.microsoft.com/office/powerpoint/2010/main" val="2735493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763073"/>
            <a:ext cx="8001000" cy="833908"/>
          </a:xfrm>
        </p:spPr>
        <p:txBody>
          <a:bodyPr>
            <a:normAutofit/>
          </a:bodyPr>
          <a:lstStyle/>
          <a:p>
            <a:r>
              <a:rPr lang="en-US" sz="2800" b="1" dirty="0" smtClean="0">
                <a:solidFill>
                  <a:schemeClr val="bg1"/>
                </a:solidFill>
              </a:rPr>
              <a:t>2. ENTERYNG THE COMMUNITY</a:t>
            </a:r>
            <a:endParaRPr lang="en-US" sz="2800" b="1" dirty="0">
              <a:solidFill>
                <a:schemeClr val="bg1"/>
              </a:solidFill>
            </a:endParaRPr>
          </a:p>
        </p:txBody>
      </p:sp>
      <p:sp>
        <p:nvSpPr>
          <p:cNvPr id="3" name="Subtitle 2"/>
          <p:cNvSpPr>
            <a:spLocks noGrp="1"/>
          </p:cNvSpPr>
          <p:nvPr>
            <p:ph type="subTitle" idx="1"/>
          </p:nvPr>
        </p:nvSpPr>
        <p:spPr>
          <a:xfrm>
            <a:off x="684212" y="1815921"/>
            <a:ext cx="11112836" cy="3975279"/>
          </a:xfrm>
        </p:spPr>
        <p:txBody>
          <a:bodyPr>
            <a:normAutofit/>
          </a:bodyPr>
          <a:lstStyle/>
          <a:p>
            <a:pPr marL="514350" indent="-514350">
              <a:buFont typeface="+mj-lt"/>
              <a:buAutoNum type="romanUcPeriod"/>
            </a:pPr>
            <a:r>
              <a:rPr lang="en-US" sz="2800" dirty="0" smtClean="0">
                <a:solidFill>
                  <a:schemeClr val="bg1"/>
                </a:solidFill>
              </a:rPr>
              <a:t>Meet </a:t>
            </a:r>
            <a:r>
              <a:rPr lang="en-US" sz="2800" dirty="0">
                <a:solidFill>
                  <a:schemeClr val="bg1"/>
                </a:solidFill>
              </a:rPr>
              <a:t>with the community.</a:t>
            </a:r>
          </a:p>
          <a:p>
            <a:pPr marL="514350" indent="-514350">
              <a:buFont typeface="+mj-lt"/>
              <a:buAutoNum type="romanUcPeriod"/>
            </a:pPr>
            <a:r>
              <a:rPr lang="en-US" sz="2800" dirty="0" smtClean="0">
                <a:solidFill>
                  <a:schemeClr val="bg1"/>
                </a:solidFill>
              </a:rPr>
              <a:t>Be </a:t>
            </a:r>
            <a:r>
              <a:rPr lang="en-US" sz="2800" dirty="0">
                <a:solidFill>
                  <a:schemeClr val="bg1"/>
                </a:solidFill>
              </a:rPr>
              <a:t>ready to answer questions.</a:t>
            </a:r>
          </a:p>
          <a:p>
            <a:pPr marL="514350" indent="-514350">
              <a:buFont typeface="+mj-lt"/>
              <a:buAutoNum type="romanUcPeriod"/>
            </a:pPr>
            <a:r>
              <a:rPr lang="en-US" sz="2800" dirty="0" smtClean="0">
                <a:solidFill>
                  <a:schemeClr val="bg1"/>
                </a:solidFill>
              </a:rPr>
              <a:t>Leave </a:t>
            </a:r>
            <a:r>
              <a:rPr lang="en-US" sz="2800" dirty="0">
                <a:solidFill>
                  <a:schemeClr val="bg1"/>
                </a:solidFill>
              </a:rPr>
              <a:t>meeting with a clear list of next steps and commitments. Meet with the community</a:t>
            </a:r>
            <a:r>
              <a:rPr lang="en-US" sz="2800" dirty="0" smtClean="0">
                <a:solidFill>
                  <a:schemeClr val="bg1"/>
                </a:solidFill>
              </a:rPr>
              <a:t>. </a:t>
            </a:r>
          </a:p>
        </p:txBody>
      </p:sp>
    </p:spTree>
    <p:extLst>
      <p:ext uri="{BB962C8B-B14F-4D97-AF65-F5344CB8AC3E}">
        <p14:creationId xmlns:p14="http://schemas.microsoft.com/office/powerpoint/2010/main" val="16993390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988455"/>
          </a:xfrm>
        </p:spPr>
        <p:txBody>
          <a:bodyPr>
            <a:normAutofit/>
          </a:bodyPr>
          <a:lstStyle/>
          <a:p>
            <a:r>
              <a:rPr lang="en-US" sz="2800" b="1" dirty="0" smtClean="0">
                <a:solidFill>
                  <a:schemeClr val="bg1"/>
                </a:solidFill>
              </a:rPr>
              <a:t>3. </a:t>
            </a:r>
            <a:r>
              <a:rPr lang="en-US" sz="2800" b="1" dirty="0">
                <a:solidFill>
                  <a:schemeClr val="bg1"/>
                </a:solidFill>
              </a:rPr>
              <a:t>Following-up and Continued Nurturing of Relationships</a:t>
            </a:r>
          </a:p>
        </p:txBody>
      </p:sp>
      <p:sp>
        <p:nvSpPr>
          <p:cNvPr id="3" name="Subtitle 2"/>
          <p:cNvSpPr>
            <a:spLocks noGrp="1"/>
          </p:cNvSpPr>
          <p:nvPr>
            <p:ph type="subTitle" idx="1"/>
          </p:nvPr>
        </p:nvSpPr>
        <p:spPr>
          <a:xfrm>
            <a:off x="684211" y="1584101"/>
            <a:ext cx="11125715" cy="592429"/>
          </a:xfrm>
        </p:spPr>
        <p:txBody>
          <a:bodyPr>
            <a:normAutofit/>
          </a:bodyPr>
          <a:lstStyle/>
          <a:p>
            <a:pPr marL="514350" indent="-514350">
              <a:buFont typeface="+mj-lt"/>
              <a:buAutoNum type="romanUcPeriod"/>
            </a:pPr>
            <a:r>
              <a:rPr lang="en-US" sz="2800" dirty="0">
                <a:solidFill>
                  <a:schemeClr val="bg1"/>
                </a:solidFill>
              </a:rPr>
              <a:t>Nurture relationships with reference groups.</a:t>
            </a:r>
          </a:p>
        </p:txBody>
      </p:sp>
    </p:spTree>
    <p:extLst>
      <p:ext uri="{BB962C8B-B14F-4D97-AF65-F5344CB8AC3E}">
        <p14:creationId xmlns:p14="http://schemas.microsoft.com/office/powerpoint/2010/main" val="23370471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910" y="325191"/>
            <a:ext cx="12076090" cy="1271789"/>
          </a:xfrm>
        </p:spPr>
        <p:txBody>
          <a:bodyPr>
            <a:normAutofit fontScale="90000"/>
          </a:bodyPr>
          <a:lstStyle/>
          <a:p>
            <a:r>
              <a:rPr lang="en-US" sz="4000" b="1" dirty="0"/>
              <a:t>What benefits does an effective community entry process </a:t>
            </a:r>
            <a:r>
              <a:rPr lang="en-US" sz="4000" b="1" dirty="0" smtClean="0"/>
              <a:t>offer? </a:t>
            </a:r>
            <a:endParaRPr lang="en-US" sz="4000" b="1" dirty="0"/>
          </a:p>
        </p:txBody>
      </p:sp>
      <p:sp>
        <p:nvSpPr>
          <p:cNvPr id="3" name="Subtitle 2"/>
          <p:cNvSpPr>
            <a:spLocks noGrp="1"/>
          </p:cNvSpPr>
          <p:nvPr>
            <p:ph type="subTitle" idx="1"/>
          </p:nvPr>
        </p:nvSpPr>
        <p:spPr>
          <a:xfrm>
            <a:off x="220573" y="1596979"/>
            <a:ext cx="11164350" cy="5087155"/>
          </a:xfrm>
        </p:spPr>
        <p:txBody>
          <a:bodyPr>
            <a:normAutofit/>
          </a:bodyPr>
          <a:lstStyle/>
          <a:p>
            <a:pPr marL="342900" indent="-342900">
              <a:buFont typeface="Wingdings" panose="05000000000000000000" pitchFamily="2" charset="2"/>
              <a:buChar char="§"/>
            </a:pPr>
            <a:r>
              <a:rPr lang="en-US" sz="2800" dirty="0">
                <a:solidFill>
                  <a:schemeClr val="bg1"/>
                </a:solidFill>
              </a:rPr>
              <a:t>Assessing for and better understanding community needs and </a:t>
            </a:r>
            <a:r>
              <a:rPr lang="en-US" sz="2800" dirty="0" smtClean="0">
                <a:solidFill>
                  <a:schemeClr val="bg1"/>
                </a:solidFill>
              </a:rPr>
              <a:t>assets.</a:t>
            </a:r>
          </a:p>
          <a:p>
            <a:pPr marL="342900" indent="-342900">
              <a:buFont typeface="Wingdings" panose="05000000000000000000" pitchFamily="2" charset="2"/>
              <a:buChar char="§"/>
            </a:pPr>
            <a:r>
              <a:rPr lang="en-US" sz="2800" dirty="0" smtClean="0">
                <a:solidFill>
                  <a:schemeClr val="bg1"/>
                </a:solidFill>
              </a:rPr>
              <a:t>Building </a:t>
            </a:r>
            <a:r>
              <a:rPr lang="en-US" sz="2800" dirty="0">
                <a:solidFill>
                  <a:schemeClr val="bg1"/>
                </a:solidFill>
              </a:rPr>
              <a:t>a sense of ownership and commitment among community members to </a:t>
            </a:r>
            <a:r>
              <a:rPr lang="en-US" sz="2800" dirty="0" smtClean="0">
                <a:solidFill>
                  <a:schemeClr val="bg1"/>
                </a:solidFill>
              </a:rPr>
              <a:t>our goals.</a:t>
            </a:r>
          </a:p>
          <a:p>
            <a:pPr marL="342900" indent="-342900">
              <a:buFont typeface="Wingdings" panose="05000000000000000000" pitchFamily="2" charset="2"/>
              <a:buChar char="§"/>
            </a:pPr>
            <a:r>
              <a:rPr lang="en-US" sz="2800" dirty="0" smtClean="0">
                <a:solidFill>
                  <a:schemeClr val="bg1"/>
                </a:solidFill>
              </a:rPr>
              <a:t>Securing </a:t>
            </a:r>
            <a:r>
              <a:rPr lang="en-US" sz="2800" dirty="0">
                <a:solidFill>
                  <a:schemeClr val="bg1"/>
                </a:solidFill>
              </a:rPr>
              <a:t>support for planning logistics such as </a:t>
            </a:r>
            <a:r>
              <a:rPr lang="en-US" sz="2800" dirty="0" smtClean="0">
                <a:solidFill>
                  <a:schemeClr val="bg1"/>
                </a:solidFill>
              </a:rPr>
              <a:t>recruiting </a:t>
            </a:r>
            <a:r>
              <a:rPr lang="en-US" sz="2800" dirty="0">
                <a:solidFill>
                  <a:schemeClr val="bg1"/>
                </a:solidFill>
              </a:rPr>
              <a:t>participants, promoting </a:t>
            </a:r>
            <a:r>
              <a:rPr lang="en-US" sz="2800" dirty="0" smtClean="0">
                <a:solidFill>
                  <a:schemeClr val="bg1"/>
                </a:solidFill>
              </a:rPr>
              <a:t>the courses</a:t>
            </a:r>
            <a:r>
              <a:rPr lang="en-US" sz="2800" dirty="0">
                <a:solidFill>
                  <a:schemeClr val="bg1"/>
                </a:solidFill>
              </a:rPr>
              <a:t>, securing a venue to deliver the sessions, </a:t>
            </a:r>
            <a:r>
              <a:rPr lang="en-US" sz="2800" dirty="0" smtClean="0">
                <a:solidFill>
                  <a:schemeClr val="bg1"/>
                </a:solidFill>
              </a:rPr>
              <a:t>etc.</a:t>
            </a:r>
          </a:p>
          <a:p>
            <a:pPr marL="342900" indent="-342900">
              <a:buFont typeface="Wingdings" panose="05000000000000000000" pitchFamily="2" charset="2"/>
              <a:buChar char="§"/>
            </a:pPr>
            <a:r>
              <a:rPr lang="en-US" sz="2800" dirty="0" smtClean="0">
                <a:solidFill>
                  <a:schemeClr val="bg1"/>
                </a:solidFill>
              </a:rPr>
              <a:t>Preventing </a:t>
            </a:r>
            <a:r>
              <a:rPr lang="en-US" sz="2800" dirty="0">
                <a:solidFill>
                  <a:schemeClr val="bg1"/>
                </a:solidFill>
              </a:rPr>
              <a:t>delays/project </a:t>
            </a:r>
            <a:r>
              <a:rPr lang="en-US" sz="2800" dirty="0" smtClean="0">
                <a:solidFill>
                  <a:schemeClr val="bg1"/>
                </a:solidFill>
              </a:rPr>
              <a:t>stalling.</a:t>
            </a:r>
          </a:p>
          <a:p>
            <a:pPr marL="342900" indent="-342900">
              <a:buFont typeface="Wingdings" panose="05000000000000000000" pitchFamily="2" charset="2"/>
              <a:buChar char="§"/>
            </a:pPr>
            <a:r>
              <a:rPr lang="en-US" sz="2800" dirty="0" smtClean="0">
                <a:solidFill>
                  <a:schemeClr val="bg1"/>
                </a:solidFill>
              </a:rPr>
              <a:t>Trouble </a:t>
            </a:r>
            <a:r>
              <a:rPr lang="en-US" sz="2800" dirty="0">
                <a:solidFill>
                  <a:schemeClr val="bg1"/>
                </a:solidFill>
              </a:rPr>
              <a:t>shooting</a:t>
            </a:r>
            <a:r>
              <a:rPr lang="en-US" sz="2800" dirty="0" smtClean="0">
                <a:solidFill>
                  <a:schemeClr val="bg1"/>
                </a:solidFill>
              </a:rPr>
              <a:t>.(solving a problem right from the source)</a:t>
            </a:r>
            <a:endParaRPr lang="en-US" sz="2800" dirty="0">
              <a:solidFill>
                <a:schemeClr val="bg1"/>
              </a:solidFill>
            </a:endParaRPr>
          </a:p>
        </p:txBody>
      </p:sp>
    </p:spTree>
    <p:extLst>
      <p:ext uri="{BB962C8B-B14F-4D97-AF65-F5344CB8AC3E}">
        <p14:creationId xmlns:p14="http://schemas.microsoft.com/office/powerpoint/2010/main" val="6383914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p:cNvSpPr txBox="1">
            <a:spLocks/>
          </p:cNvSpPr>
          <p:nvPr/>
        </p:nvSpPr>
        <p:spPr>
          <a:xfrm>
            <a:off x="194815" y="618187"/>
            <a:ext cx="11164350" cy="5164427"/>
          </a:xfrm>
          <a:prstGeom prst="rect">
            <a:avLst/>
          </a:prstGeom>
        </p:spPr>
        <p:txBody>
          <a:bodyP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342900" indent="-342900">
              <a:buFont typeface="Wingdings" panose="05000000000000000000" pitchFamily="2" charset="2"/>
              <a:buChar char="§"/>
            </a:pPr>
            <a:r>
              <a:rPr lang="en-US" sz="2800" dirty="0" smtClean="0">
                <a:solidFill>
                  <a:schemeClr val="bg1"/>
                </a:solidFill>
              </a:rPr>
              <a:t>Increasing </a:t>
            </a:r>
            <a:r>
              <a:rPr lang="en-US" sz="2800" dirty="0">
                <a:solidFill>
                  <a:schemeClr val="bg1"/>
                </a:solidFill>
              </a:rPr>
              <a:t>program </a:t>
            </a:r>
            <a:r>
              <a:rPr lang="en-US" sz="2800" dirty="0" smtClean="0">
                <a:solidFill>
                  <a:schemeClr val="bg1"/>
                </a:solidFill>
              </a:rPr>
              <a:t>participation.</a:t>
            </a:r>
          </a:p>
          <a:p>
            <a:pPr marL="342900" indent="-342900">
              <a:buFont typeface="Wingdings" panose="05000000000000000000" pitchFamily="2" charset="2"/>
              <a:buChar char="§"/>
            </a:pPr>
            <a:r>
              <a:rPr lang="en-US" sz="2800" dirty="0" smtClean="0">
                <a:solidFill>
                  <a:schemeClr val="bg1"/>
                </a:solidFill>
              </a:rPr>
              <a:t>Building </a:t>
            </a:r>
            <a:r>
              <a:rPr lang="en-US" sz="2800" dirty="0">
                <a:solidFill>
                  <a:schemeClr val="bg1"/>
                </a:solidFill>
              </a:rPr>
              <a:t>community </a:t>
            </a:r>
            <a:r>
              <a:rPr lang="en-US" sz="2800" dirty="0" smtClean="0">
                <a:solidFill>
                  <a:schemeClr val="bg1"/>
                </a:solidFill>
              </a:rPr>
              <a:t>capacity.</a:t>
            </a:r>
          </a:p>
          <a:p>
            <a:pPr marL="342900" indent="-342900">
              <a:buFont typeface="Wingdings" panose="05000000000000000000" pitchFamily="2" charset="2"/>
              <a:buChar char="§"/>
            </a:pPr>
            <a:r>
              <a:rPr lang="en-US" sz="2800" dirty="0" smtClean="0">
                <a:solidFill>
                  <a:schemeClr val="bg1"/>
                </a:solidFill>
              </a:rPr>
              <a:t>Mobilizing </a:t>
            </a:r>
            <a:r>
              <a:rPr lang="en-US" sz="2800" dirty="0">
                <a:solidFill>
                  <a:schemeClr val="bg1"/>
                </a:solidFill>
              </a:rPr>
              <a:t>and empowering the </a:t>
            </a:r>
            <a:r>
              <a:rPr lang="en-US" sz="2800" dirty="0" smtClean="0">
                <a:solidFill>
                  <a:schemeClr val="bg1"/>
                </a:solidFill>
              </a:rPr>
              <a:t>community.</a:t>
            </a:r>
          </a:p>
          <a:p>
            <a:pPr marL="342900" indent="-342900">
              <a:buFont typeface="Wingdings" panose="05000000000000000000" pitchFamily="2" charset="2"/>
              <a:buChar char="§"/>
            </a:pPr>
            <a:r>
              <a:rPr lang="en-US" sz="2800" dirty="0" smtClean="0">
                <a:solidFill>
                  <a:schemeClr val="bg1"/>
                </a:solidFill>
              </a:rPr>
              <a:t>Building </a:t>
            </a:r>
            <a:r>
              <a:rPr lang="en-US" sz="2800" dirty="0">
                <a:solidFill>
                  <a:schemeClr val="bg1"/>
                </a:solidFill>
              </a:rPr>
              <a:t>support in shifting social </a:t>
            </a:r>
            <a:r>
              <a:rPr lang="en-US" sz="2800" dirty="0" smtClean="0">
                <a:solidFill>
                  <a:schemeClr val="bg1"/>
                </a:solidFill>
              </a:rPr>
              <a:t>norms.</a:t>
            </a:r>
          </a:p>
          <a:p>
            <a:pPr marL="342900" indent="-342900">
              <a:buFont typeface="Wingdings" panose="05000000000000000000" pitchFamily="2" charset="2"/>
              <a:buChar char="§"/>
            </a:pPr>
            <a:r>
              <a:rPr lang="en-US" sz="2800" dirty="0" smtClean="0">
                <a:solidFill>
                  <a:schemeClr val="bg1"/>
                </a:solidFill>
              </a:rPr>
              <a:t>Evaluating </a:t>
            </a:r>
            <a:r>
              <a:rPr lang="en-US" sz="2800" dirty="0">
                <a:solidFill>
                  <a:schemeClr val="bg1"/>
                </a:solidFill>
              </a:rPr>
              <a:t>the </a:t>
            </a:r>
            <a:r>
              <a:rPr lang="en-US" sz="2800" dirty="0" smtClean="0">
                <a:solidFill>
                  <a:schemeClr val="bg1"/>
                </a:solidFill>
              </a:rPr>
              <a:t>program.</a:t>
            </a:r>
          </a:p>
          <a:p>
            <a:pPr marL="342900" indent="-342900">
              <a:buFont typeface="Wingdings" panose="05000000000000000000" pitchFamily="2" charset="2"/>
              <a:buChar char="§"/>
            </a:pPr>
            <a:r>
              <a:rPr lang="en-US" sz="2800" dirty="0" smtClean="0">
                <a:solidFill>
                  <a:schemeClr val="bg1"/>
                </a:solidFill>
              </a:rPr>
              <a:t>Following </a:t>
            </a:r>
            <a:r>
              <a:rPr lang="en-US" sz="2800" dirty="0">
                <a:solidFill>
                  <a:schemeClr val="bg1"/>
                </a:solidFill>
              </a:rPr>
              <a:t>up </a:t>
            </a:r>
            <a:r>
              <a:rPr lang="en-US" sz="2800" dirty="0" smtClean="0">
                <a:solidFill>
                  <a:schemeClr val="bg1"/>
                </a:solidFill>
              </a:rPr>
              <a:t>on </a:t>
            </a:r>
            <a:r>
              <a:rPr lang="en-US" sz="2800" dirty="0">
                <a:solidFill>
                  <a:schemeClr val="bg1"/>
                </a:solidFill>
              </a:rPr>
              <a:t>activities (e.g., reminding and/or helping participants access support to write a will, navigate land management organizations, reinforce </a:t>
            </a:r>
            <a:r>
              <a:rPr lang="en-US" sz="2800" dirty="0" smtClean="0">
                <a:solidFill>
                  <a:schemeClr val="bg1"/>
                </a:solidFill>
              </a:rPr>
              <a:t>key </a:t>
            </a:r>
            <a:r>
              <a:rPr lang="en-US" sz="2800" dirty="0">
                <a:solidFill>
                  <a:schemeClr val="bg1"/>
                </a:solidFill>
              </a:rPr>
              <a:t>messages, etc</a:t>
            </a:r>
            <a:r>
              <a:rPr lang="en-US" sz="2800" dirty="0" smtClean="0">
                <a:solidFill>
                  <a:schemeClr val="bg1"/>
                </a:solidFill>
              </a:rPr>
              <a:t>.).</a:t>
            </a:r>
          </a:p>
          <a:p>
            <a:pPr marL="342900" indent="-342900">
              <a:buFont typeface="Wingdings" panose="05000000000000000000" pitchFamily="2" charset="2"/>
              <a:buChar char="§"/>
            </a:pPr>
            <a:r>
              <a:rPr lang="en-US" sz="2800" dirty="0" smtClean="0">
                <a:solidFill>
                  <a:schemeClr val="bg1"/>
                </a:solidFill>
              </a:rPr>
              <a:t>Sustaining </a:t>
            </a:r>
            <a:r>
              <a:rPr lang="en-US" sz="2800" dirty="0">
                <a:solidFill>
                  <a:schemeClr val="bg1"/>
                </a:solidFill>
              </a:rPr>
              <a:t>and/or building </a:t>
            </a:r>
            <a:r>
              <a:rPr lang="en-US" sz="2800" dirty="0" smtClean="0">
                <a:solidFill>
                  <a:schemeClr val="bg1"/>
                </a:solidFill>
              </a:rPr>
              <a:t>upon our activities </a:t>
            </a:r>
            <a:r>
              <a:rPr lang="en-US" sz="2800" dirty="0">
                <a:solidFill>
                  <a:schemeClr val="bg1"/>
                </a:solidFill>
              </a:rPr>
              <a:t>in the future.</a:t>
            </a:r>
          </a:p>
        </p:txBody>
      </p:sp>
    </p:spTree>
    <p:extLst>
      <p:ext uri="{BB962C8B-B14F-4D97-AF65-F5344CB8AC3E}">
        <p14:creationId xmlns:p14="http://schemas.microsoft.com/office/powerpoint/2010/main" val="29901681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505494"/>
            <a:ext cx="11087078" cy="1233154"/>
          </a:xfrm>
        </p:spPr>
        <p:txBody>
          <a:bodyPr>
            <a:noAutofit/>
          </a:bodyPr>
          <a:lstStyle/>
          <a:p>
            <a:r>
              <a:rPr lang="en-US" sz="4000" b="1" dirty="0" smtClean="0"/>
              <a:t>Resource mobilization and management</a:t>
            </a:r>
            <a:endParaRPr lang="en-US" sz="4000" b="1" dirty="0"/>
          </a:p>
        </p:txBody>
      </p:sp>
      <p:sp>
        <p:nvSpPr>
          <p:cNvPr id="5" name="Subtitle 2"/>
          <p:cNvSpPr>
            <a:spLocks noGrp="1"/>
          </p:cNvSpPr>
          <p:nvPr>
            <p:ph type="subTitle" idx="1"/>
          </p:nvPr>
        </p:nvSpPr>
        <p:spPr>
          <a:xfrm>
            <a:off x="684213" y="1635125"/>
            <a:ext cx="11087100" cy="4405067"/>
          </a:xfrm>
        </p:spPr>
        <p:txBody>
          <a:bodyPr>
            <a:normAutofit/>
          </a:bodyPr>
          <a:lstStyle/>
          <a:p>
            <a:r>
              <a:rPr lang="en-US" sz="3200" dirty="0" smtClean="0">
                <a:solidFill>
                  <a:schemeClr val="tx1"/>
                </a:solidFill>
                <a:latin typeface="-apple-system"/>
              </a:rPr>
              <a:t>Resource Mobilization:</a:t>
            </a:r>
          </a:p>
          <a:p>
            <a:r>
              <a:rPr lang="en-US" sz="3200" dirty="0" smtClean="0">
                <a:solidFill>
                  <a:srgbClr val="050E17"/>
                </a:solidFill>
                <a:latin typeface="-apple-system"/>
              </a:rPr>
              <a:t>Resource </a:t>
            </a:r>
            <a:r>
              <a:rPr lang="en-US" sz="3200" dirty="0">
                <a:solidFill>
                  <a:srgbClr val="050E17"/>
                </a:solidFill>
                <a:latin typeface="-apple-system"/>
              </a:rPr>
              <a:t>mobilization is the process of identifying, </a:t>
            </a:r>
            <a:r>
              <a:rPr lang="en-US" sz="3200" dirty="0" smtClean="0">
                <a:solidFill>
                  <a:srgbClr val="050E17"/>
                </a:solidFill>
                <a:latin typeface="-apple-system"/>
              </a:rPr>
              <a:t>organizing</a:t>
            </a:r>
            <a:r>
              <a:rPr lang="en-US" sz="3200" dirty="0">
                <a:solidFill>
                  <a:srgbClr val="050E17"/>
                </a:solidFill>
                <a:latin typeface="-apple-system"/>
              </a:rPr>
              <a:t>, and utilizing resources to meet the needs of a community. In the context of community diagnosis, resource mobilization involves identifying the resources needed to address the health issues identified during the diagnosis process, and then developing strategies to obtain and utilize those resources.</a:t>
            </a:r>
            <a:endParaRPr lang="en-US" sz="3200" dirty="0"/>
          </a:p>
        </p:txBody>
      </p:sp>
    </p:spTree>
    <p:extLst>
      <p:ext uri="{BB962C8B-B14F-4D97-AF65-F5344CB8AC3E}">
        <p14:creationId xmlns:p14="http://schemas.microsoft.com/office/powerpoint/2010/main" val="2836314229"/>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346</TotalTime>
  <Words>2240</Words>
  <Application>Microsoft Office PowerPoint</Application>
  <PresentationFormat>Widescreen</PresentationFormat>
  <Paragraphs>93</Paragraphs>
  <Slides>34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-apple-system</vt:lpstr>
      <vt:lpstr>Century Gothic</vt:lpstr>
      <vt:lpstr>Google Sans</vt:lpstr>
      <vt:lpstr>Wingdings</vt:lpstr>
      <vt:lpstr>Wingdings 3</vt:lpstr>
      <vt:lpstr>Slice</vt:lpstr>
      <vt:lpstr>Community Diagnosis and SOCIAL Mobilization</vt:lpstr>
      <vt:lpstr>Definition of  social mobilization   </vt:lpstr>
      <vt:lpstr>COMMUNITY ENTRY</vt:lpstr>
      <vt:lpstr>Steps in community entry process</vt:lpstr>
      <vt:lpstr>2. ENTERYNG THE COMMUNITY</vt:lpstr>
      <vt:lpstr>3. Following-up and Continued Nurturing of Relationships</vt:lpstr>
      <vt:lpstr>What benefits does an effective community entry process offer? </vt:lpstr>
      <vt:lpstr>PowerPoint Presentation</vt:lpstr>
      <vt:lpstr>Resource mobilization and management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Data collection analysis and report writing</vt:lpstr>
      <vt:lpstr>PowerPoint Presentation</vt:lpstr>
      <vt:lpstr>PowerPoint Presentation</vt:lpstr>
      <vt:lpstr>PowerPoint Presentation</vt:lpstr>
      <vt:lpstr>PowerPoint Presentation</vt:lpstr>
      <vt:lpstr>Data analysis</vt:lpstr>
      <vt:lpstr>PowerPoint Presentation</vt:lpstr>
      <vt:lpstr>PowerPoint Presentation</vt:lpstr>
      <vt:lpstr>Report and writing</vt:lpstr>
      <vt:lpstr>PowerPoint Presentation</vt:lpstr>
      <vt:lpstr>PowerPoint Presentation</vt:lpstr>
      <vt:lpstr>Feedback and community health action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KOLONTECH CYBER</dc:creator>
  <cp:lastModifiedBy>user</cp:lastModifiedBy>
  <cp:revision>40</cp:revision>
  <dcterms:created xsi:type="dcterms:W3CDTF">2023-07-11T12:57:40Z</dcterms:created>
  <dcterms:modified xsi:type="dcterms:W3CDTF">2023-07-13T08:14:44Z</dcterms:modified>
</cp:coreProperties>
</file>