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1F4075-C3F1-4692-8031-90AF908DF2B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340798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F4075-C3F1-4692-8031-90AF908DF2B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16324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F4075-C3F1-4692-8031-90AF908DF2B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378497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F4075-C3F1-4692-8031-90AF908DF2B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402917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F4075-C3F1-4692-8031-90AF908DF2B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479460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1F4075-C3F1-4692-8031-90AF908DF2B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1210032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1F4075-C3F1-4692-8031-90AF908DF2B9}" type="datetimeFigureOut">
              <a:rPr lang="en-US" smtClean="0"/>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207810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1F4075-C3F1-4692-8031-90AF908DF2B9}" type="datetimeFigureOut">
              <a:rPr lang="en-US" smtClean="0"/>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166780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F4075-C3F1-4692-8031-90AF908DF2B9}" type="datetimeFigureOut">
              <a:rPr lang="en-US" smtClean="0"/>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266014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F4075-C3F1-4692-8031-90AF908DF2B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388615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F4075-C3F1-4692-8031-90AF908DF2B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7710E-38BB-4E37-B942-95181E3A2F0E}" type="slidenum">
              <a:rPr lang="en-US" smtClean="0"/>
              <a:t>‹#›</a:t>
            </a:fld>
            <a:endParaRPr lang="en-US"/>
          </a:p>
        </p:txBody>
      </p:sp>
    </p:spTree>
    <p:extLst>
      <p:ext uri="{BB962C8B-B14F-4D97-AF65-F5344CB8AC3E}">
        <p14:creationId xmlns:p14="http://schemas.microsoft.com/office/powerpoint/2010/main" val="3056093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F4075-C3F1-4692-8031-90AF908DF2B9}" type="datetimeFigureOut">
              <a:rPr lang="en-US" smtClean="0"/>
              <a:t>10/2/2020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7710E-38BB-4E37-B942-95181E3A2F0E}" type="slidenum">
              <a:rPr lang="en-US" smtClean="0"/>
              <a:t>‹#›</a:t>
            </a:fld>
            <a:endParaRPr lang="en-US"/>
          </a:p>
        </p:txBody>
      </p:sp>
    </p:spTree>
    <p:extLst>
      <p:ext uri="{BB962C8B-B14F-4D97-AF65-F5344CB8AC3E}">
        <p14:creationId xmlns:p14="http://schemas.microsoft.com/office/powerpoint/2010/main" val="1879645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Dorothea Orem’s Self-Care Deficit Theory</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38575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Self-Care</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Self-care is the performance or practice of activities that individuals initiate and perform on their own behalf to maintain life, health, and well-being</a:t>
            </a:r>
          </a:p>
          <a:p>
            <a:endParaRPr lang="en-US" dirty="0"/>
          </a:p>
        </p:txBody>
      </p:sp>
    </p:spTree>
    <p:extLst>
      <p:ext uri="{BB962C8B-B14F-4D97-AF65-F5344CB8AC3E}">
        <p14:creationId xmlns:p14="http://schemas.microsoft.com/office/powerpoint/2010/main" val="2966372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rem's Self-Care Theory: Interrelationship among concepts. Click to en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912" y="746975"/>
            <a:ext cx="10676587" cy="5254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49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dirty="0">
                <a:latin typeface="Times New Roman" panose="02020603050405020304" pitchFamily="18" charset="0"/>
                <a:cs typeface="Times New Roman" panose="02020603050405020304" pitchFamily="18" charset="0"/>
              </a:rPr>
              <a:t>Self-care agency is the human’s ability or power to engage in self-care and is affected by basic conditioning factors.</a:t>
            </a:r>
          </a:p>
          <a:p>
            <a:pPr marL="0" indent="0" algn="just">
              <a:buNone/>
            </a:pPr>
            <a:r>
              <a:rPr lang="en-US" sz="3200" b="1" dirty="0">
                <a:latin typeface="Times New Roman" panose="02020603050405020304" pitchFamily="18" charset="0"/>
                <a:cs typeface="Times New Roman" panose="02020603050405020304" pitchFamily="18" charset="0"/>
              </a:rPr>
              <a:t>Basic Conditioning Factors</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Basic conditioning factors are age, gender, developmental state, health state, socio-cultural orientation, health care system factors, family system factors, patterns of living, environmental factors, and resource adequacy and availability</a:t>
            </a:r>
          </a:p>
          <a:p>
            <a:endParaRPr lang="en-US" dirty="0"/>
          </a:p>
        </p:txBody>
      </p:sp>
    </p:spTree>
    <p:extLst>
      <p:ext uri="{BB962C8B-B14F-4D97-AF65-F5344CB8AC3E}">
        <p14:creationId xmlns:p14="http://schemas.microsoft.com/office/powerpoint/2010/main" val="14441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Orem's Self-Care Theory - Conceptual Framework. Click to en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682580"/>
            <a:ext cx="11538442" cy="546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25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Therapeutic Self-care Demand </a:t>
            </a:r>
            <a:r>
              <a:rPr lang="en-US" dirty="0">
                <a:latin typeface="Times New Roman" panose="02020603050405020304" pitchFamily="18" charset="0"/>
                <a:cs typeface="Times New Roman" panose="02020603050405020304" pitchFamily="18" charset="0"/>
              </a:rPr>
              <a:t>is the totality of “self-care actions to be performed for some duration in order to meet known self-care requisites by using valid methods and related sets of actions and operations</a:t>
            </a:r>
            <a:r>
              <a:rPr lang="en-US" dirty="0" smtClean="0">
                <a:latin typeface="Times New Roman" panose="02020603050405020304" pitchFamily="18" charset="0"/>
                <a:cs typeface="Times New Roman" panose="02020603050405020304" pitchFamily="18" charset="0"/>
              </a:rPr>
              <a:t>.”</a:t>
            </a:r>
          </a:p>
          <a:p>
            <a:pPr marL="0" indent="0" algn="just">
              <a:buNone/>
            </a:pPr>
            <a:r>
              <a:rPr lang="en-US" b="1" dirty="0" smtClean="0">
                <a:latin typeface="Times New Roman" panose="02020603050405020304" pitchFamily="18" charset="0"/>
                <a:cs typeface="Times New Roman" panose="02020603050405020304" pitchFamily="18" charset="0"/>
              </a:rPr>
              <a:t>Self-Care Deficit</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Self-care </a:t>
            </a:r>
            <a:r>
              <a:rPr lang="en-US" dirty="0">
                <a:latin typeface="Times New Roman" panose="02020603050405020304" pitchFamily="18" charset="0"/>
                <a:cs typeface="Times New Roman" panose="02020603050405020304" pitchFamily="18" charset="0"/>
              </a:rPr>
              <a:t>Deficit delineates when nursing is needed. Nursing is required when an adult (or in the case of a dependent, the parent or guardian) is incapable of or limited in the provision of continuous effective self-care</a:t>
            </a:r>
          </a:p>
          <a:p>
            <a:endParaRPr lang="en-US" dirty="0"/>
          </a:p>
        </p:txBody>
      </p:sp>
    </p:spTree>
    <p:extLst>
      <p:ext uri="{BB962C8B-B14F-4D97-AF65-F5344CB8AC3E}">
        <p14:creationId xmlns:p14="http://schemas.microsoft.com/office/powerpoint/2010/main" val="1554119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Nursing Agency</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Nursing Agency is a complex property or attribute of people educated and trained as nurses that enables them to act, to know, and to help others meet their therapeutic self-care demands by exercising or developing their own self-care agency.</a:t>
            </a:r>
          </a:p>
          <a:p>
            <a:endParaRPr lang="en-US" dirty="0"/>
          </a:p>
        </p:txBody>
      </p:sp>
    </p:spTree>
    <p:extLst>
      <p:ext uri="{BB962C8B-B14F-4D97-AF65-F5344CB8AC3E}">
        <p14:creationId xmlns:p14="http://schemas.microsoft.com/office/powerpoint/2010/main" val="350196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Theories</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Self-Care or Self-Care Deficit Theory of Nursing is composed of three interrelated theories</a:t>
            </a:r>
            <a:r>
              <a:rPr lang="en-US" sz="3200" dirty="0" smtClean="0">
                <a:latin typeface="Times New Roman" panose="02020603050405020304" pitchFamily="18" charset="0"/>
                <a:cs typeface="Times New Roman" panose="02020603050405020304" pitchFamily="18" charset="0"/>
              </a:rPr>
              <a:t>:</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(1) the theory of </a:t>
            </a:r>
            <a:r>
              <a:rPr lang="en-US" sz="3200" b="1" dirty="0" smtClean="0">
                <a:latin typeface="Times New Roman" panose="02020603050405020304" pitchFamily="18" charset="0"/>
                <a:cs typeface="Times New Roman" panose="02020603050405020304" pitchFamily="18" charset="0"/>
              </a:rPr>
              <a:t>self-care</a:t>
            </a:r>
            <a:endParaRPr lang="en-US" sz="3200" b="1" dirty="0">
              <a:latin typeface="Times New Roman" panose="02020603050405020304" pitchFamily="18" charset="0"/>
              <a:cs typeface="Times New Roman" panose="02020603050405020304" pitchFamily="18" charset="0"/>
            </a:endParaRPr>
          </a:p>
          <a:p>
            <a:pPr marL="0" indent="0" algn="just">
              <a:buNone/>
            </a:pPr>
            <a:r>
              <a:rPr lang="en-US" sz="3200" b="1" dirty="0" smtClean="0">
                <a:latin typeface="Times New Roman" panose="02020603050405020304" pitchFamily="18" charset="0"/>
                <a:cs typeface="Times New Roman" panose="02020603050405020304" pitchFamily="18" charset="0"/>
              </a:rPr>
              <a:t>(2</a:t>
            </a:r>
            <a:r>
              <a:rPr lang="en-US" sz="3200" b="1" dirty="0">
                <a:latin typeface="Times New Roman" panose="02020603050405020304" pitchFamily="18" charset="0"/>
                <a:cs typeface="Times New Roman" panose="02020603050405020304" pitchFamily="18" charset="0"/>
              </a:rPr>
              <a:t>) the self-care deficit theory, and </a:t>
            </a:r>
            <a:endParaRPr lang="en-US" sz="3200" b="1" dirty="0" smtClean="0">
              <a:latin typeface="Times New Roman" panose="02020603050405020304" pitchFamily="18" charset="0"/>
              <a:cs typeface="Times New Roman" panose="02020603050405020304" pitchFamily="18" charset="0"/>
            </a:endParaRPr>
          </a:p>
          <a:p>
            <a:pPr marL="0" indent="0" algn="just">
              <a:buNone/>
            </a:pPr>
            <a:r>
              <a:rPr lang="en-US" sz="3200" b="1" dirty="0" smtClean="0">
                <a:latin typeface="Times New Roman" panose="02020603050405020304" pitchFamily="18" charset="0"/>
                <a:cs typeface="Times New Roman" panose="02020603050405020304" pitchFamily="18" charset="0"/>
              </a:rPr>
              <a:t>(</a:t>
            </a:r>
            <a:r>
              <a:rPr lang="en-US" sz="3200" b="1" dirty="0">
                <a:latin typeface="Times New Roman" panose="02020603050405020304" pitchFamily="18" charset="0"/>
                <a:cs typeface="Times New Roman" panose="02020603050405020304" pitchFamily="18" charset="0"/>
              </a:rPr>
              <a:t>3) the theory of nursing systems,</a:t>
            </a:r>
            <a:r>
              <a:rPr lang="en-US" sz="3200" dirty="0">
                <a:latin typeface="Times New Roman" panose="02020603050405020304" pitchFamily="18" charset="0"/>
                <a:cs typeface="Times New Roman" panose="02020603050405020304" pitchFamily="18" charset="0"/>
              </a:rPr>
              <a:t> which is further classified into </a:t>
            </a:r>
            <a:r>
              <a:rPr lang="en-US" sz="3200" i="1" dirty="0">
                <a:latin typeface="Times New Roman" panose="02020603050405020304" pitchFamily="18" charset="0"/>
                <a:cs typeface="Times New Roman" panose="02020603050405020304" pitchFamily="18" charset="0"/>
              </a:rPr>
              <a:t>wholly compensatory</a:t>
            </a:r>
            <a:r>
              <a:rPr lang="en-US" sz="3200" dirty="0">
                <a:latin typeface="Times New Roman" panose="02020603050405020304" pitchFamily="18" charset="0"/>
                <a:cs typeface="Times New Roman" panose="02020603050405020304" pitchFamily="18" charset="0"/>
              </a:rPr>
              <a:t>,</a:t>
            </a:r>
            <a:r>
              <a:rPr lang="en-US" sz="3200" i="1" dirty="0">
                <a:latin typeface="Times New Roman" panose="02020603050405020304" pitchFamily="18" charset="0"/>
                <a:cs typeface="Times New Roman" panose="02020603050405020304" pitchFamily="18" charset="0"/>
              </a:rPr>
              <a:t> partial compensatory</a:t>
            </a:r>
            <a:r>
              <a:rPr lang="en-US" sz="3200" dirty="0">
                <a:latin typeface="Times New Roman" panose="02020603050405020304" pitchFamily="18" charset="0"/>
                <a:cs typeface="Times New Roman" panose="02020603050405020304" pitchFamily="18" charset="0"/>
              </a:rPr>
              <a:t> and </a:t>
            </a:r>
            <a:r>
              <a:rPr lang="en-US" sz="3200" i="1" dirty="0">
                <a:latin typeface="Times New Roman" panose="02020603050405020304" pitchFamily="18" charset="0"/>
                <a:cs typeface="Times New Roman" panose="02020603050405020304" pitchFamily="18" charset="0"/>
              </a:rPr>
              <a:t>supportive-educative</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6214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Theory of Self-Care</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This theory focuses on the performance or practice of activities that individuals initiate and perform on their own behalf to maintain life, health and well-being.</a:t>
            </a:r>
          </a:p>
          <a:p>
            <a:pPr marL="0" indent="0" algn="just">
              <a:buNone/>
            </a:pPr>
            <a:r>
              <a:rPr lang="en-US" b="1" dirty="0">
                <a:latin typeface="Times New Roman" panose="02020603050405020304" pitchFamily="18" charset="0"/>
                <a:cs typeface="Times New Roman" panose="02020603050405020304" pitchFamily="18" charset="0"/>
              </a:rPr>
              <a:t>Self-Care Requisites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Self-care Requisites or requirements can be defined as actions directed toward the provision of self-care. It is presented in three categories:</a:t>
            </a:r>
          </a:p>
          <a:p>
            <a:endParaRPr lang="en-US" dirty="0"/>
          </a:p>
        </p:txBody>
      </p:sp>
    </p:spTree>
    <p:extLst>
      <p:ext uri="{BB962C8B-B14F-4D97-AF65-F5344CB8AC3E}">
        <p14:creationId xmlns:p14="http://schemas.microsoft.com/office/powerpoint/2010/main" val="2321022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Universal Self-Care Requisites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Universal </a:t>
            </a:r>
            <a:r>
              <a:rPr lang="en-US" sz="3200" dirty="0">
                <a:latin typeface="Times New Roman" panose="02020603050405020304" pitchFamily="18" charset="0"/>
                <a:cs typeface="Times New Roman" panose="02020603050405020304" pitchFamily="18" charset="0"/>
              </a:rPr>
              <a:t>self-care requisites are associated with life processes and the maintenance of the integrity of human structure and functioning.</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maintenance of a sufficient intake of air</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maintenance of a sufficient intake of water</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maintenance of a sufficient intake of food</a:t>
            </a:r>
          </a:p>
        </p:txBody>
      </p:sp>
    </p:spTree>
    <p:extLst>
      <p:ext uri="{BB962C8B-B14F-4D97-AF65-F5344CB8AC3E}">
        <p14:creationId xmlns:p14="http://schemas.microsoft.com/office/powerpoint/2010/main" val="3020945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provision of care associated with elimination process and excrements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maintenance of a balance between activity and rest</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maintenance of a balance between solitude and social interaction</a:t>
            </a:r>
          </a:p>
          <a:p>
            <a:pPr marL="0" indent="0">
              <a:buNone/>
            </a:pPr>
            <a:endParaRPr lang="en-US" dirty="0"/>
          </a:p>
        </p:txBody>
      </p:sp>
    </p:spTree>
    <p:extLst>
      <p:ext uri="{BB962C8B-B14F-4D97-AF65-F5344CB8AC3E}">
        <p14:creationId xmlns:p14="http://schemas.microsoft.com/office/powerpoint/2010/main" val="2110470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INTRODUCTION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There are instances </a:t>
            </a:r>
            <a:r>
              <a:rPr lang="en-US" sz="3200" dirty="0" smtClean="0">
                <a:latin typeface="Times New Roman" panose="02020603050405020304" pitchFamily="18" charset="0"/>
                <a:cs typeface="Times New Roman" panose="02020603050405020304" pitchFamily="18" charset="0"/>
              </a:rPr>
              <a:t>where  </a:t>
            </a:r>
            <a:r>
              <a:rPr lang="en-US" sz="3200" dirty="0">
                <a:latin typeface="Times New Roman" panose="02020603050405020304" pitchFamily="18" charset="0"/>
                <a:cs typeface="Times New Roman" panose="02020603050405020304" pitchFamily="18" charset="0"/>
              </a:rPr>
              <a:t>patients are encouraged to bring out the best in them despite being ill for a period of time.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very particular in rehabilitation settings, in which patients are entitled to be more independent after being cared for by physicians and nurses. </a:t>
            </a:r>
          </a:p>
        </p:txBody>
      </p:sp>
    </p:spTree>
    <p:extLst>
      <p:ext uri="{BB962C8B-B14F-4D97-AF65-F5344CB8AC3E}">
        <p14:creationId xmlns:p14="http://schemas.microsoft.com/office/powerpoint/2010/main" val="270783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prevention of hazards to human life, human functioning, and human well-being</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promotion of human functioning and development within social groups in accord with human potential, known human limitations, and the human desire to be normal</a:t>
            </a:r>
          </a:p>
          <a:p>
            <a:endParaRPr lang="en-US" dirty="0"/>
          </a:p>
        </p:txBody>
      </p:sp>
    </p:spTree>
    <p:extLst>
      <p:ext uri="{BB962C8B-B14F-4D97-AF65-F5344CB8AC3E}">
        <p14:creationId xmlns:p14="http://schemas.microsoft.com/office/powerpoint/2010/main" val="4199880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i="1" dirty="0">
                <a:latin typeface="Times New Roman" panose="02020603050405020304" pitchFamily="18" charset="0"/>
                <a:cs typeface="Times New Roman" panose="02020603050405020304" pitchFamily="18" charset="0"/>
              </a:rPr>
              <a:t>Normalcy</a:t>
            </a:r>
            <a:r>
              <a:rPr lang="en-US" dirty="0">
                <a:latin typeface="Times New Roman" panose="02020603050405020304" pitchFamily="18" charset="0"/>
                <a:cs typeface="Times New Roman" panose="02020603050405020304" pitchFamily="18" charset="0"/>
              </a:rPr>
              <a:t> is used in the sense of that which is essentially human and that which is in accord with the genetic and constitutional characteristics and the talents of individuals.</a:t>
            </a:r>
          </a:p>
          <a:p>
            <a:pPr marL="0" indent="0" algn="just">
              <a:buNone/>
            </a:pPr>
            <a:r>
              <a:rPr lang="en-US" b="1" dirty="0">
                <a:latin typeface="Times New Roman" panose="02020603050405020304" pitchFamily="18" charset="0"/>
                <a:cs typeface="Times New Roman" panose="02020603050405020304" pitchFamily="18" charset="0"/>
              </a:rPr>
              <a:t>Developmental self-care requisites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Developmental self-care requisites are “either specialized expressions of universal self-care requisites that have been particularized for developmental processes or they are new requisites derived from a condition or associated with an event.”</a:t>
            </a:r>
          </a:p>
          <a:p>
            <a:endParaRPr lang="en-US" dirty="0"/>
          </a:p>
        </p:txBody>
      </p:sp>
    </p:spTree>
    <p:extLst>
      <p:ext uri="{BB962C8B-B14F-4D97-AF65-F5344CB8AC3E}">
        <p14:creationId xmlns:p14="http://schemas.microsoft.com/office/powerpoint/2010/main" val="286838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Health deviation self-care </a:t>
            </a:r>
            <a:r>
              <a:rPr lang="en-US" b="1" dirty="0" smtClean="0">
                <a:latin typeface="Times New Roman" panose="02020603050405020304" pitchFamily="18" charset="0"/>
                <a:cs typeface="Times New Roman" panose="02020603050405020304" pitchFamily="18" charset="0"/>
              </a:rPr>
              <a:t>requisites</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Health </a:t>
            </a:r>
            <a:r>
              <a:rPr lang="en-US" dirty="0">
                <a:latin typeface="Times New Roman" panose="02020603050405020304" pitchFamily="18" charset="0"/>
                <a:cs typeface="Times New Roman" panose="02020603050405020304" pitchFamily="18" charset="0"/>
              </a:rPr>
              <a:t>deviation self-care requisites are required in conditions of illness, injury, or disease or may result from medical measures required to diagnose and correct the </a:t>
            </a:r>
            <a:r>
              <a:rPr lang="en-US" dirty="0" smtClean="0">
                <a:latin typeface="Times New Roman" panose="02020603050405020304" pitchFamily="18" charset="0"/>
                <a:cs typeface="Times New Roman" panose="02020603050405020304" pitchFamily="18" charset="0"/>
              </a:rPr>
              <a:t>condition.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Seeking </a:t>
            </a:r>
            <a:r>
              <a:rPr lang="en-US" dirty="0">
                <a:latin typeface="Times New Roman" panose="02020603050405020304" pitchFamily="18" charset="0"/>
                <a:cs typeface="Times New Roman" panose="02020603050405020304" pitchFamily="18" charset="0"/>
              </a:rPr>
              <a:t>and securing appropriate medical </a:t>
            </a:r>
            <a:r>
              <a:rPr lang="en-US" dirty="0" smtClean="0">
                <a:latin typeface="Times New Roman" panose="02020603050405020304" pitchFamily="18" charset="0"/>
                <a:cs typeface="Times New Roman" panose="02020603050405020304" pitchFamily="18" charset="0"/>
              </a:rPr>
              <a:t>assistance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Being </a:t>
            </a:r>
            <a:r>
              <a:rPr lang="en-US" dirty="0">
                <a:latin typeface="Times New Roman" panose="02020603050405020304" pitchFamily="18" charset="0"/>
                <a:cs typeface="Times New Roman" panose="02020603050405020304" pitchFamily="18" charset="0"/>
              </a:rPr>
              <a:t>aware of and attending to the effects and results of pathologic conditions and </a:t>
            </a:r>
            <a:r>
              <a:rPr lang="en-US" dirty="0" smtClean="0">
                <a:latin typeface="Times New Roman" panose="02020603050405020304" pitchFamily="18" charset="0"/>
                <a:cs typeface="Times New Roman" panose="02020603050405020304" pitchFamily="18" charset="0"/>
              </a:rPr>
              <a:t>states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Effectively </a:t>
            </a:r>
            <a:r>
              <a:rPr lang="en-US" dirty="0">
                <a:latin typeface="Times New Roman" panose="02020603050405020304" pitchFamily="18" charset="0"/>
                <a:cs typeface="Times New Roman" panose="02020603050405020304" pitchFamily="18" charset="0"/>
              </a:rPr>
              <a:t>carrying out medically prescribed diagnostic, therapeutic, and rehabilitative measures</a:t>
            </a:r>
          </a:p>
          <a:p>
            <a:endParaRPr lang="en-US" dirty="0"/>
          </a:p>
        </p:txBody>
      </p:sp>
    </p:spTree>
    <p:extLst>
      <p:ext uri="{BB962C8B-B14F-4D97-AF65-F5344CB8AC3E}">
        <p14:creationId xmlns:p14="http://schemas.microsoft.com/office/powerpoint/2010/main" val="3866258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Being aware of and attending to or regulating the discomforting or deleterious effects of prescribed medical measures</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Modifying the self-concept (and self-image) in accepting oneself as being in a particular state of health and in need of specific forms of health care</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Learning to live with the effects of pathologic conditions and states and the effects of medical diagnostic and treatment measures in a lifestyle that promotes continued personal development</a:t>
            </a:r>
          </a:p>
          <a:p>
            <a:endParaRPr lang="en-US" dirty="0"/>
          </a:p>
        </p:txBody>
      </p:sp>
    </p:spTree>
    <p:extLst>
      <p:ext uri="{BB962C8B-B14F-4D97-AF65-F5344CB8AC3E}">
        <p14:creationId xmlns:p14="http://schemas.microsoft.com/office/powerpoint/2010/main" val="2565633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Theory of Self-Care Deficit</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This theory delineates when nursing is needed. Nursing is required when an adult (or in the case of a dependent, the parent or guardian) is incapable of or limited in the provision of continuous effective self-care.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Orem </a:t>
            </a:r>
            <a:r>
              <a:rPr lang="en-US" sz="3200" dirty="0">
                <a:latin typeface="Times New Roman" panose="02020603050405020304" pitchFamily="18" charset="0"/>
                <a:cs typeface="Times New Roman" panose="02020603050405020304" pitchFamily="18" charset="0"/>
              </a:rPr>
              <a:t>identified 5 methods of helping:</a:t>
            </a:r>
          </a:p>
          <a:p>
            <a:endParaRPr lang="en-US" dirty="0"/>
          </a:p>
        </p:txBody>
      </p:sp>
    </p:spTree>
    <p:extLst>
      <p:ext uri="{BB962C8B-B14F-4D97-AF65-F5344CB8AC3E}">
        <p14:creationId xmlns:p14="http://schemas.microsoft.com/office/powerpoint/2010/main" val="2177113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Acting for and doing for others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Guiding others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Supporting another</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Providing an environment promoting personal development in relation to meet future demands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Teaching another</a:t>
            </a:r>
          </a:p>
          <a:p>
            <a:endParaRPr lang="en-US" dirty="0"/>
          </a:p>
        </p:txBody>
      </p:sp>
    </p:spTree>
    <p:extLst>
      <p:ext uri="{BB962C8B-B14F-4D97-AF65-F5344CB8AC3E}">
        <p14:creationId xmlns:p14="http://schemas.microsoft.com/office/powerpoint/2010/main" val="840766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Theory of Nursing System</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Theory of Nursing System</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This theory is the product of a series of relations between the persons: legitimate nurse and legitimate client. This system is activated when the client’s therapeutic self-care demand exceeds available self-care agency, leading to the need for nursing</a:t>
            </a:r>
          </a:p>
          <a:p>
            <a:endParaRPr lang="en-US" dirty="0"/>
          </a:p>
        </p:txBody>
      </p:sp>
    </p:spTree>
    <p:extLst>
      <p:ext uri="{BB962C8B-B14F-4D97-AF65-F5344CB8AC3E}">
        <p14:creationId xmlns:p14="http://schemas.microsoft.com/office/powerpoint/2010/main" val="834253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Wholly Compensatory Nursing System</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This is represented by a situation in which the individual is unable “to engage in those self-care actions requiring self-directed and controlled ambulation and manipulative movement or the medical prescription to refrain from such activity… Persons with these limitations are socially dependent on others for their continued existence and well-being.”</a:t>
            </a:r>
          </a:p>
          <a:p>
            <a:endParaRPr lang="en-US" dirty="0"/>
          </a:p>
        </p:txBody>
      </p:sp>
    </p:spTree>
    <p:extLst>
      <p:ext uri="{BB962C8B-B14F-4D97-AF65-F5344CB8AC3E}">
        <p14:creationId xmlns:p14="http://schemas.microsoft.com/office/powerpoint/2010/main" val="2800644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200" b="1" dirty="0">
                <a:latin typeface="Times New Roman" panose="02020603050405020304" pitchFamily="18" charset="0"/>
                <a:cs typeface="Times New Roman" panose="02020603050405020304" pitchFamily="18" charset="0"/>
              </a:rPr>
              <a:t>Partial Compensatory Nursing System</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This is represented by a situation in which “both nurse and perform care measures or other actions involving manipulative tasks or ambulation… [Either] the patient or the nurse may have a major role in the performance of care measures.”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Example: Nurse can assist postoperative client to ambulate, Nurse can bring a meal tray for client who can feed himself</a:t>
            </a:r>
          </a:p>
          <a:p>
            <a:endParaRPr lang="en-US" dirty="0"/>
          </a:p>
        </p:txBody>
      </p:sp>
    </p:spTree>
    <p:extLst>
      <p:ext uri="{BB962C8B-B14F-4D97-AF65-F5344CB8AC3E}">
        <p14:creationId xmlns:p14="http://schemas.microsoft.com/office/powerpoint/2010/main" val="938612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Supportive-Educative System</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This is also known as supportive-developmental system, the person “is able to perform or can and should learn to perform required measures of externally or internally oriented therapeutic self-care but cannot do so without assistance.”</a:t>
            </a:r>
          </a:p>
          <a:p>
            <a:pPr algn="just"/>
            <a:r>
              <a:rPr lang="en-US" dirty="0">
                <a:latin typeface="Times New Roman" panose="02020603050405020304" pitchFamily="18" charset="0"/>
                <a:cs typeface="Times New Roman" panose="02020603050405020304" pitchFamily="18" charset="0"/>
              </a:rPr>
              <a:t>Example: Nurse guides a mother how to breastfeed her baby, Counseling a psychiatric client on more adaptive coping strategies</a:t>
            </a:r>
            <a:r>
              <a:rPr lang="en-US" dirty="0"/>
              <a:t>.</a:t>
            </a:r>
          </a:p>
          <a:p>
            <a:endParaRPr lang="en-US" dirty="0"/>
          </a:p>
        </p:txBody>
      </p:sp>
    </p:spTree>
    <p:extLst>
      <p:ext uri="{BB962C8B-B14F-4D97-AF65-F5344CB8AC3E}">
        <p14:creationId xmlns:p14="http://schemas.microsoft.com/office/powerpoint/2010/main" val="91684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Through these, the </a:t>
            </a:r>
            <a:r>
              <a:rPr lang="en-US" sz="3200" b="1" dirty="0" smtClean="0">
                <a:latin typeface="Times New Roman" panose="02020603050405020304" pitchFamily="18" charset="0"/>
                <a:cs typeface="Times New Roman" panose="02020603050405020304" pitchFamily="18" charset="0"/>
              </a:rPr>
              <a:t>Self-Care Nursing Theory </a:t>
            </a:r>
            <a:r>
              <a:rPr lang="en-US" sz="3200" dirty="0" smtClean="0">
                <a:latin typeface="Times New Roman" panose="02020603050405020304" pitchFamily="18" charset="0"/>
                <a:cs typeface="Times New Roman" panose="02020603050405020304" pitchFamily="18" charset="0"/>
              </a:rPr>
              <a:t>or the </a:t>
            </a:r>
            <a:r>
              <a:rPr lang="en-US" sz="3200" b="1" dirty="0" smtClean="0">
                <a:latin typeface="Times New Roman" panose="02020603050405020304" pitchFamily="18" charset="0"/>
                <a:cs typeface="Times New Roman" panose="02020603050405020304" pitchFamily="18" charset="0"/>
              </a:rPr>
              <a:t>Orem Model of Nursing</a:t>
            </a:r>
            <a:r>
              <a:rPr lang="en-US" sz="3200" dirty="0" smtClean="0">
                <a:latin typeface="Times New Roman" panose="02020603050405020304" pitchFamily="18" charset="0"/>
                <a:cs typeface="Times New Roman" panose="02020603050405020304" pitchFamily="18" charset="0"/>
              </a:rPr>
              <a:t> was developed by Dorothea Orem between 1959 and 2001.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is considered a grand nursing theory, which means the theory covers a broad scope with general concepts that can be applied to all instances of nursing</a:t>
            </a:r>
          </a:p>
          <a:p>
            <a:endParaRPr lang="en-US" dirty="0"/>
          </a:p>
        </p:txBody>
      </p:sp>
    </p:spTree>
    <p:extLst>
      <p:ext uri="{BB962C8B-B14F-4D97-AF65-F5344CB8AC3E}">
        <p14:creationId xmlns:p14="http://schemas.microsoft.com/office/powerpoint/2010/main" val="199535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Strengths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major strength of Dorothea Orem’s theory is that it is applicable for nursing by the beginning practitioner as well as the advanced clinicians.</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Orem’s theory provides a comprehensive basis for nursing practice. It has utility for professional nursing in the areas of nursing practice, nursing education and administration.</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terms </a:t>
            </a:r>
            <a:r>
              <a:rPr lang="en-US" i="1" dirty="0">
                <a:latin typeface="Times New Roman" panose="02020603050405020304" pitchFamily="18" charset="0"/>
                <a:cs typeface="Times New Roman" panose="02020603050405020304" pitchFamily="18" charset="0"/>
              </a:rPr>
              <a:t>self-care, nursing systems,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self-care deficit</a:t>
            </a:r>
            <a:r>
              <a:rPr lang="en-US" dirty="0">
                <a:latin typeface="Times New Roman" panose="02020603050405020304" pitchFamily="18" charset="0"/>
                <a:cs typeface="Times New Roman" panose="02020603050405020304" pitchFamily="18" charset="0"/>
              </a:rPr>
              <a:t> are easily understood by the beginning student nurse and can be explored in greater depth as the nurse gains more knowledge and experience</a:t>
            </a:r>
          </a:p>
          <a:p>
            <a:endParaRPr lang="en-US" dirty="0"/>
          </a:p>
        </p:txBody>
      </p:sp>
    </p:spTree>
    <p:extLst>
      <p:ext uri="{BB962C8B-B14F-4D97-AF65-F5344CB8AC3E}">
        <p14:creationId xmlns:p14="http://schemas.microsoft.com/office/powerpoint/2010/main" val="2993180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She specifically defines when nursing is needed: Nursing is needed when the individual cannot maintain continuously that amount and quality of self-care necessary to sustain life and health, recover from disease or injury, or cope with their effects.</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Her self-care approach is contemporary with the concepts of health promotion and health maintenance.</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Three identifiable nursing systems were clearly delineated and are easily understood</a:t>
            </a:r>
          </a:p>
          <a:p>
            <a:endParaRPr lang="en-US" dirty="0"/>
          </a:p>
        </p:txBody>
      </p:sp>
    </p:spTree>
    <p:extLst>
      <p:ext uri="{BB962C8B-B14F-4D97-AF65-F5344CB8AC3E}">
        <p14:creationId xmlns:p14="http://schemas.microsoft.com/office/powerpoint/2010/main" val="946256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Limitations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Orem’s </a:t>
            </a:r>
            <a:r>
              <a:rPr lang="en-US" sz="3200" dirty="0">
                <a:latin typeface="Times New Roman" panose="02020603050405020304" pitchFamily="18" charset="0"/>
                <a:cs typeface="Times New Roman" panose="02020603050405020304" pitchFamily="18" charset="0"/>
              </a:rPr>
              <a:t>theory, in general, is viewed as a single whole thing while Orem defines a system as a single whole thing.</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Orem’s theory is simple yet complex. The use of self-care in multitudes of terms, such as self-care agency, self-care demand, self-care deficit, self-care requisites, and universal self-care, can be very confusing to the reader</a:t>
            </a:r>
          </a:p>
          <a:p>
            <a:endParaRPr lang="en-US" dirty="0"/>
          </a:p>
        </p:txBody>
      </p:sp>
    </p:spTree>
    <p:extLst>
      <p:ext uri="{BB962C8B-B14F-4D97-AF65-F5344CB8AC3E}">
        <p14:creationId xmlns:p14="http://schemas.microsoft.com/office/powerpoint/2010/main" val="3763526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Orem’s definition of health was confined in three static conditions which she refers to a “concrete nursing system,” which connotes rigidity.</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Throughout her work, there is limited acknowledgement of the individual’s emotional needs.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Health is often viewed as dynamic and ever-changing</a:t>
            </a:r>
          </a:p>
          <a:p>
            <a:endParaRPr lang="en-US" dirty="0"/>
          </a:p>
        </p:txBody>
      </p:sp>
    </p:spTree>
    <p:extLst>
      <p:ext uri="{BB962C8B-B14F-4D97-AF65-F5344CB8AC3E}">
        <p14:creationId xmlns:p14="http://schemas.microsoft.com/office/powerpoint/2010/main" val="20021598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smtClean="0">
                <a:latin typeface="Times New Roman" panose="02020603050405020304" pitchFamily="18" charset="0"/>
                <a:cs typeface="Times New Roman" panose="02020603050405020304" pitchFamily="18" charset="0"/>
              </a:rPr>
              <a:t>Conclusion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Orem’s </a:t>
            </a:r>
            <a:r>
              <a:rPr lang="en-US" dirty="0">
                <a:latin typeface="Times New Roman" panose="02020603050405020304" pitchFamily="18" charset="0"/>
                <a:cs typeface="Times New Roman" panose="02020603050405020304" pitchFamily="18" charset="0"/>
              </a:rPr>
              <a:t>theory is relatively simple, but generalizable to apply to a wide variety of patients. It explains the terms self-care, nursing systems, and self-care deficit which are very essential to students who plan to start their career in nursing</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Moreover</a:t>
            </a:r>
            <a:r>
              <a:rPr lang="en-US" dirty="0">
                <a:latin typeface="Times New Roman" panose="02020603050405020304" pitchFamily="18" charset="0"/>
                <a:cs typeface="Times New Roman" panose="02020603050405020304" pitchFamily="18" charset="0"/>
              </a:rPr>
              <a:t>, this theory signifies that all patients want to care for themselves, and they are able to recover more quickly and holistically by performing their own self-care as much as they’re able. This theory is particularly used in rehabilitation and primary care or other settings in which patients are encouraged to be independent</a:t>
            </a:r>
          </a:p>
          <a:p>
            <a:endParaRPr lang="en-US" dirty="0"/>
          </a:p>
        </p:txBody>
      </p:sp>
    </p:spTree>
    <p:extLst>
      <p:ext uri="{BB962C8B-B14F-4D97-AF65-F5344CB8AC3E}">
        <p14:creationId xmlns:p14="http://schemas.microsoft.com/office/powerpoint/2010/main" val="1135536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01521" y="1287887"/>
            <a:ext cx="10212947" cy="4726651"/>
          </a:xfrm>
          <a:prstGeom prst="rect">
            <a:avLst/>
          </a:prstGeom>
        </p:spPr>
      </p:pic>
    </p:spTree>
    <p:extLst>
      <p:ext uri="{BB962C8B-B14F-4D97-AF65-F5344CB8AC3E}">
        <p14:creationId xmlns:p14="http://schemas.microsoft.com/office/powerpoint/2010/main" val="1497333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81825" y="1300766"/>
            <a:ext cx="10032643" cy="4876197"/>
          </a:xfrm>
          <a:prstGeom prst="rect">
            <a:avLst/>
          </a:prstGeom>
        </p:spPr>
      </p:pic>
      <p:pic>
        <p:nvPicPr>
          <p:cNvPr id="3" name="Content Placeholder 3"/>
          <p:cNvPicPr>
            <a:picLocks noChangeAspect="1"/>
          </p:cNvPicPr>
          <p:nvPr/>
        </p:nvPicPr>
        <p:blipFill>
          <a:blip r:embed="rId2"/>
          <a:stretch>
            <a:fillRect/>
          </a:stretch>
        </p:blipFill>
        <p:spPr>
          <a:xfrm>
            <a:off x="1234225" y="1453166"/>
            <a:ext cx="10032643" cy="4876197"/>
          </a:xfrm>
          <a:prstGeom prst="rect">
            <a:avLst/>
          </a:prstGeom>
        </p:spPr>
      </p:pic>
    </p:spTree>
    <p:extLst>
      <p:ext uri="{BB962C8B-B14F-4D97-AF65-F5344CB8AC3E}">
        <p14:creationId xmlns:p14="http://schemas.microsoft.com/office/powerpoint/2010/main" val="212968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Description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Dorothea </a:t>
            </a:r>
            <a:r>
              <a:rPr lang="en-US" dirty="0">
                <a:latin typeface="Times New Roman" panose="02020603050405020304" pitchFamily="18" charset="0"/>
                <a:cs typeface="Times New Roman" panose="02020603050405020304" pitchFamily="18" charset="0"/>
              </a:rPr>
              <a:t>Orem’s Self-Care Deficit Theory defined Nursing as </a:t>
            </a:r>
            <a:r>
              <a:rPr lang="en-US" i="1" dirty="0">
                <a:latin typeface="Times New Roman" panose="02020603050405020304" pitchFamily="18" charset="0"/>
                <a:cs typeface="Times New Roman" panose="02020603050405020304" pitchFamily="18" charset="0"/>
              </a:rPr>
              <a:t>“The act of assisting others in the provision and management of self-care to maintain or improve human functioning at home level of effectiveness.”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focuses on each individual’s ability to perform self-care, defined as </a:t>
            </a:r>
            <a:r>
              <a:rPr lang="en-US" i="1" dirty="0">
                <a:latin typeface="Times New Roman" panose="02020603050405020304" pitchFamily="18" charset="0"/>
                <a:cs typeface="Times New Roman" panose="02020603050405020304" pitchFamily="18" charset="0"/>
              </a:rPr>
              <a:t>“the practice of activities that individuals initiate and perform on their own behalf in maintaining life, health, and well-being.”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4249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condition that validates the existence of a requirement for nursing in an adult is the absence of the ability to maintain continuously that amount and quality of self-care which is therapeutic in sustaining life and health, in recovering from disease or injury, or in coping with their effects.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With </a:t>
            </a:r>
            <a:r>
              <a:rPr lang="en-US" sz="3200" dirty="0">
                <a:latin typeface="Times New Roman" panose="02020603050405020304" pitchFamily="18" charset="0"/>
                <a:cs typeface="Times New Roman" panose="02020603050405020304" pitchFamily="18" charset="0"/>
              </a:rPr>
              <a:t>children, the condition is the inability of the parent (or guardian) to maintain continuously for the child the amount and quality of care that is therapeutic.” (Orem, 1991)</a:t>
            </a:r>
          </a:p>
        </p:txBody>
      </p:sp>
    </p:spTree>
    <p:extLst>
      <p:ext uri="{BB962C8B-B14F-4D97-AF65-F5344CB8AC3E}">
        <p14:creationId xmlns:p14="http://schemas.microsoft.com/office/powerpoint/2010/main" val="264528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Assumptions of the Self-Care Deficit Theory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assumptions of Dorothea Orem’s Self-Care Theory are: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1) In order to stay alive and remain functional, humans engage in constant communication and connect among themselves and their environment.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2) The power to act deliberately is exercised to identify needs and to make needed judgments. </a:t>
            </a:r>
            <a:endParaRPr lang="en-US"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26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(3) Mature human beings experience privations in the form of action in care of self and others involving making life-sustaining and function-regulating actions. </a:t>
            </a:r>
          </a:p>
          <a:p>
            <a:pPr marL="0" indent="0" algn="just">
              <a:buNone/>
            </a:pPr>
            <a:r>
              <a:rPr lang="en-US" sz="3200" dirty="0" smtClean="0">
                <a:latin typeface="Times New Roman" panose="02020603050405020304" pitchFamily="18" charset="0"/>
                <a:cs typeface="Times New Roman" panose="02020603050405020304" pitchFamily="18" charset="0"/>
              </a:rPr>
              <a:t>(4) Human agency is exercised in discovering, developing, and transmitting </a:t>
            </a:r>
            <a:r>
              <a:rPr lang="en-US" sz="3200" dirty="0">
                <a:latin typeface="Times New Roman" panose="02020603050405020304" pitchFamily="18" charset="0"/>
                <a:cs typeface="Times New Roman" panose="02020603050405020304" pitchFamily="18" charset="0"/>
              </a:rPr>
              <a:t>others ways and means to identify needs for, and make inputs into, self and others. </a:t>
            </a: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5) Groups of human beings with structured relationships cluster tasks and allocate responsibilities for providing care to group members.</a:t>
            </a:r>
          </a:p>
        </p:txBody>
      </p:sp>
    </p:spTree>
    <p:extLst>
      <p:ext uri="{BB962C8B-B14F-4D97-AF65-F5344CB8AC3E}">
        <p14:creationId xmlns:p14="http://schemas.microsoft.com/office/powerpoint/2010/main" val="2008281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Major Concepts of the Self-Care Deficit Theory</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In this section are the definitions of the major concepts of Dorothea Orem’s Self-Care Deficit Theory:</a:t>
            </a:r>
          </a:p>
          <a:p>
            <a:pPr marL="0" indent="0" algn="just">
              <a:buNone/>
            </a:pPr>
            <a:r>
              <a:rPr lang="en-US" b="1" dirty="0">
                <a:latin typeface="Times New Roman" panose="02020603050405020304" pitchFamily="18" charset="0"/>
                <a:cs typeface="Times New Roman" panose="02020603050405020304" pitchFamily="18" charset="0"/>
              </a:rPr>
              <a:t>Nursing</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Nursing is an art through which the practitioner of nursing gives specialized assistance to persons with disabilities which makes more than ordinary assistance necessary to meet needs for self-care.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nurse also intelligently participates in the medical care the individual receives from the physician</a:t>
            </a:r>
          </a:p>
          <a:p>
            <a:pPr marL="0" indent="0">
              <a:buNone/>
            </a:pPr>
            <a:endParaRPr lang="en-US" dirty="0"/>
          </a:p>
        </p:txBody>
      </p:sp>
    </p:spTree>
    <p:extLst>
      <p:ext uri="{BB962C8B-B14F-4D97-AF65-F5344CB8AC3E}">
        <p14:creationId xmlns:p14="http://schemas.microsoft.com/office/powerpoint/2010/main" val="320522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Environment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environment has physical, chemical and biological features. It includes the family, culture, and community.</a:t>
            </a:r>
          </a:p>
          <a:p>
            <a:pPr marL="0" indent="0" algn="just">
              <a:buNone/>
            </a:pPr>
            <a:r>
              <a:rPr lang="en-US" b="1" dirty="0">
                <a:latin typeface="Times New Roman" panose="02020603050405020304" pitchFamily="18" charset="0"/>
                <a:cs typeface="Times New Roman" panose="02020603050405020304" pitchFamily="18" charset="0"/>
              </a:rPr>
              <a:t>Health</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Health is “being structurally and functionally whole or sound.” Also, health is a state that encompasses both the health of individuals and of groups, and human health is the ability to reflect on one’s self, to symbolize experience, and to communicate with others.</a:t>
            </a:r>
          </a:p>
          <a:p>
            <a:endParaRPr lang="en-US" dirty="0"/>
          </a:p>
        </p:txBody>
      </p:sp>
    </p:spTree>
    <p:extLst>
      <p:ext uri="{BB962C8B-B14F-4D97-AF65-F5344CB8AC3E}">
        <p14:creationId xmlns:p14="http://schemas.microsoft.com/office/powerpoint/2010/main" val="425778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1516</Words>
  <Application>Microsoft Office PowerPoint</Application>
  <PresentationFormat>Widescreen</PresentationFormat>
  <Paragraphs>102</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Times New Roman</vt:lpstr>
      <vt:lpstr>Wingdings</vt:lpstr>
      <vt:lpstr>Office Theme</vt:lpstr>
      <vt:lpstr>Dorothea Orem’s Self-Care Deficit Theory</vt:lpstr>
      <vt:lpstr>INTRODUCTION </vt:lpstr>
      <vt:lpstr>PowerPoint Presentation</vt:lpstr>
      <vt:lpstr>Description</vt:lpstr>
      <vt:lpstr>PowerPoint Presentation</vt:lpstr>
      <vt:lpstr>Assumptions of the Self-Care Deficit Theory</vt:lpstr>
      <vt:lpstr>PowerPoint Presentation</vt:lpstr>
      <vt:lpstr>Major Concepts of the Self-Care Deficit Theory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Universal Self-Care Requisites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Theory of Nursing System </vt:lpstr>
      <vt:lpstr>PowerPoint Presentation</vt:lpstr>
      <vt:lpstr>PowerPoint Presentation</vt:lpstr>
      <vt:lpstr>PowerPoint Presentation</vt:lpstr>
      <vt:lpstr>Strengths</vt:lpstr>
      <vt:lpstr>PowerPoint Presentation</vt:lpstr>
      <vt:lpstr>Limitations</vt:lpstr>
      <vt:lpstr>PowerPoint Presentation</vt:lpstr>
      <vt:lpstr>Conclusion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Dorothea Orem’s Self-Care Deficit Theory</dc:title>
  <dc:creator>MUHAMED</dc:creator>
  <cp:lastModifiedBy>MUHAMED</cp:lastModifiedBy>
  <cp:revision>8</cp:revision>
  <dcterms:created xsi:type="dcterms:W3CDTF">2020-10-02T11:46:55Z</dcterms:created>
  <dcterms:modified xsi:type="dcterms:W3CDTF">2020-10-02T13:04:24Z</dcterms:modified>
</cp:coreProperties>
</file>