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9" r:id="rId5"/>
    <p:sldId id="263" r:id="rId6"/>
    <p:sldId id="303" r:id="rId7"/>
    <p:sldId id="264" r:id="rId8"/>
    <p:sldId id="265" r:id="rId9"/>
    <p:sldId id="266" r:id="rId10"/>
    <p:sldId id="261" r:id="rId11"/>
    <p:sldId id="262" r:id="rId12"/>
    <p:sldId id="25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01" r:id="rId24"/>
    <p:sldId id="302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12" r:id="rId48"/>
    <p:sldId id="320" r:id="rId49"/>
    <p:sldId id="313" r:id="rId50"/>
    <p:sldId id="314" r:id="rId51"/>
    <p:sldId id="315" r:id="rId52"/>
    <p:sldId id="316" r:id="rId53"/>
    <p:sldId id="317" r:id="rId54"/>
    <p:sldId id="318" r:id="rId55"/>
    <p:sldId id="319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C06B-C1AB-41BE-ACB9-FF7ACB8D1291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2898-D0DC-46D4-95BE-9D2758E84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Drugs used in the Disorders of Coagulation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Kumuti</a:t>
            </a:r>
            <a:r>
              <a:rPr lang="en-US" dirty="0" smtClean="0"/>
              <a:t> Jacob – Lecturer</a:t>
            </a:r>
          </a:p>
          <a:p>
            <a:r>
              <a:rPr lang="en-US" dirty="0" smtClean="0"/>
              <a:t>Clinical Medicine Department</a:t>
            </a:r>
          </a:p>
          <a:p>
            <a:r>
              <a:rPr lang="en-US" dirty="0" smtClean="0"/>
              <a:t>Year II Semester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Clotting disorders </a:t>
            </a:r>
            <a:r>
              <a:rPr lang="en-US" sz="2400" dirty="0" smtClean="0"/>
              <a:t>include: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/>
              <a:t>Congenital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err="1" smtClean="0"/>
              <a:t>Haemophilia</a:t>
            </a:r>
            <a:r>
              <a:rPr lang="en-US" dirty="0" smtClean="0"/>
              <a:t> A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err="1" smtClean="0"/>
              <a:t>Haemophilia</a:t>
            </a:r>
            <a:r>
              <a:rPr lang="en-US" dirty="0" smtClean="0"/>
              <a:t> B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Von </a:t>
            </a:r>
            <a:r>
              <a:rPr lang="en-US" dirty="0" err="1" smtClean="0"/>
              <a:t>Willbrand’s</a:t>
            </a:r>
            <a:r>
              <a:rPr lang="en-US" dirty="0" smtClean="0"/>
              <a:t> disease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/>
              <a:t>Acquired 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romanLcPeriod"/>
            </a:pPr>
            <a:r>
              <a:rPr lang="en-US" u="sng" dirty="0" smtClean="0"/>
              <a:t>Secondary to drugs</a:t>
            </a:r>
          </a:p>
          <a:p>
            <a:pPr marL="1828800" lvl="3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/>
              <a:t>Heparin</a:t>
            </a:r>
          </a:p>
          <a:p>
            <a:pPr marL="1828800" lvl="3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/>
              <a:t>Coumarin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2400" dirty="0" smtClean="0"/>
              <a:t>ii.  </a:t>
            </a:r>
            <a:r>
              <a:rPr lang="en-US" sz="2400" u="sng" dirty="0" smtClean="0"/>
              <a:t>Disease related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Vitamin K deficiency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Liver disorders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DIC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err="1" smtClean="0"/>
              <a:t>Fibrinolytic</a:t>
            </a:r>
            <a:r>
              <a:rPr lang="en-US" dirty="0" smtClean="0"/>
              <a:t> disorders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Normal values for coagulation Tests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Bleeding </a:t>
            </a:r>
            <a:r>
              <a:rPr lang="en-US" sz="2400" dirty="0"/>
              <a:t>Time: </a:t>
            </a:r>
            <a:r>
              <a:rPr lang="en-US" sz="2400" b="1" dirty="0"/>
              <a:t>2-9minutes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Clotting </a:t>
            </a:r>
            <a:r>
              <a:rPr lang="en-US" sz="2400" dirty="0"/>
              <a:t>Time: </a:t>
            </a:r>
            <a:r>
              <a:rPr lang="en-US" sz="2400" b="1" dirty="0"/>
              <a:t>3-11minutes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PTT</a:t>
            </a:r>
            <a:r>
              <a:rPr lang="en-US" sz="2400" dirty="0"/>
              <a:t>: </a:t>
            </a:r>
            <a:r>
              <a:rPr lang="en-US" sz="2400" b="1" dirty="0" smtClean="0"/>
              <a:t>35-45seconds </a:t>
            </a:r>
            <a:r>
              <a:rPr lang="en-US" sz="2400" b="1" dirty="0"/>
              <a:t>(Tests intrinsic system)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Platelet </a:t>
            </a:r>
            <a:r>
              <a:rPr lang="en-US" sz="2400" dirty="0"/>
              <a:t>count: </a:t>
            </a:r>
            <a:r>
              <a:rPr lang="en-US" sz="2400" b="1" dirty="0"/>
              <a:t>150-400x10</a:t>
            </a:r>
            <a:r>
              <a:rPr lang="en-US" sz="2400" b="1" baseline="30000" dirty="0"/>
              <a:t>9</a:t>
            </a:r>
            <a:endParaRPr lang="en-US" sz="2400" b="1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PT</a:t>
            </a:r>
            <a:r>
              <a:rPr lang="en-US" sz="2400" dirty="0"/>
              <a:t>: </a:t>
            </a:r>
            <a:r>
              <a:rPr lang="en-US" sz="2400" b="1" dirty="0"/>
              <a:t>12-15 seconds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INR (International Normalized Ratio): </a:t>
            </a:r>
          </a:p>
          <a:p>
            <a:pPr marL="1828800" lvl="3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/>
              <a:t>1.0-1.2 </a:t>
            </a:r>
            <a:r>
              <a:rPr lang="en-US" sz="2400" b="1" dirty="0"/>
              <a:t>normal range</a:t>
            </a:r>
            <a:r>
              <a:rPr lang="en-US" sz="2400" dirty="0"/>
              <a:t>, </a:t>
            </a:r>
          </a:p>
          <a:p>
            <a:pPr marL="1828800" lvl="3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/>
              <a:t>2-4 </a:t>
            </a:r>
            <a:r>
              <a:rPr lang="en-US" sz="2400" b="1" dirty="0"/>
              <a:t>Therapeutic range (Tests Extrinsic system)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dirty="0" smtClean="0"/>
              <a:t>Classification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Drugs used in the disorders of coagulation can be classified into: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Coagulants 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Anticoagulants 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Fibrinolytics</a:t>
            </a:r>
            <a:r>
              <a:rPr lang="en-US" dirty="0" smtClean="0"/>
              <a:t> (thrombolytic)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Antifibrinolytics</a:t>
            </a:r>
            <a:endParaRPr lang="en-US" dirty="0" smtClean="0"/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Antiplatelet</a:t>
            </a:r>
            <a:r>
              <a:rPr lang="en-US" dirty="0" smtClean="0"/>
              <a:t> drugs (Antithrombotic drugs)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200" dirty="0" smtClean="0">
                <a:latin typeface="+mj-lt"/>
              </a:rPr>
              <a:t>I.  Coagulants </a:t>
            </a:r>
            <a:endParaRPr lang="en-US" sz="32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A coagulant is an </a:t>
            </a:r>
            <a:r>
              <a:rPr lang="en-US" sz="2400" b="1" dirty="0" smtClean="0"/>
              <a:t>agent that produces blood coagulation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Coagulation is the process by which </a:t>
            </a:r>
            <a:r>
              <a:rPr lang="en-US" sz="2400" b="1" dirty="0" smtClean="0"/>
              <a:t>blood forms clots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Examples: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Vitamin K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Plasma fractions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Cryoprecipitate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4.  </a:t>
            </a:r>
            <a:r>
              <a:rPr lang="en-US" sz="2400" dirty="0" err="1" smtClean="0"/>
              <a:t>Desmopressin</a:t>
            </a:r>
            <a:r>
              <a:rPr lang="en-US" sz="2400" dirty="0" smtClean="0"/>
              <a:t> acetate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5.  </a:t>
            </a:r>
            <a:r>
              <a:rPr lang="en-US" sz="2400" dirty="0" err="1" smtClean="0"/>
              <a:t>Fibrinolytic</a:t>
            </a:r>
            <a:r>
              <a:rPr lang="en-US" sz="2400" dirty="0" smtClean="0"/>
              <a:t> inhibitors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Aminocaproic</a:t>
            </a:r>
            <a:r>
              <a:rPr lang="en-US" dirty="0" smtClean="0"/>
              <a:t> acid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Tranexamic</a:t>
            </a:r>
            <a:r>
              <a:rPr lang="en-US" dirty="0" smtClean="0"/>
              <a:t> acid</a:t>
            </a:r>
          </a:p>
          <a:p>
            <a:pPr marL="457200" indent="-457200">
              <a:lnSpc>
                <a:spcPct val="150000"/>
              </a:lnSpc>
              <a:buAutoNum type="arabicPeriod" startAt="6"/>
            </a:pPr>
            <a:r>
              <a:rPr lang="en-US" sz="2400" dirty="0" smtClean="0"/>
              <a:t>Serine protease inhibitors</a:t>
            </a:r>
          </a:p>
          <a:p>
            <a:pPr marL="1314450" lvl="2" indent="-514350">
              <a:lnSpc>
                <a:spcPct val="150000"/>
              </a:lnSpc>
            </a:pPr>
            <a:r>
              <a:rPr lang="en-US" dirty="0" err="1" smtClean="0"/>
              <a:t>Aprotinin</a:t>
            </a:r>
            <a:r>
              <a:rPr lang="en-US" dirty="0" smtClean="0"/>
              <a:t> </a:t>
            </a:r>
          </a:p>
          <a:p>
            <a:pPr marL="514350" indent="-514350">
              <a:lnSpc>
                <a:spcPct val="150000"/>
              </a:lnSpc>
              <a:buAutoNum type="arabicPeriod" startAt="6"/>
            </a:pPr>
            <a:r>
              <a:rPr lang="en-US" sz="2400" dirty="0" smtClean="0"/>
              <a:t>Fresh whole blood/Fresh frozen plasma provide all the factors needed for coagulation and are the best therapy for deficiency of any clotting factors. They also act immediately.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Vitamin K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400" b="1" dirty="0" smtClean="0"/>
              <a:t>Mechanism of action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Vitamin K is a </a:t>
            </a:r>
            <a:r>
              <a:rPr lang="en-US" sz="2400" b="1" dirty="0" smtClean="0"/>
              <a:t>lipid soluble vitamin </a:t>
            </a:r>
            <a:r>
              <a:rPr lang="en-US" sz="2400" dirty="0" smtClean="0"/>
              <a:t>that </a:t>
            </a:r>
            <a:r>
              <a:rPr lang="en-US" sz="2400" u="sng" dirty="0" smtClean="0"/>
              <a:t>promotes hepatic formation of active </a:t>
            </a:r>
            <a:r>
              <a:rPr lang="en-US" sz="2400" u="sng" dirty="0" err="1" smtClean="0"/>
              <a:t>prothrombin</a:t>
            </a:r>
            <a:r>
              <a:rPr lang="en-US" sz="2400" u="sng" dirty="0" smtClean="0"/>
              <a:t> and coagulation factors vii, ix and x.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Vitamin K </a:t>
            </a:r>
            <a:r>
              <a:rPr lang="en-US" sz="2400" u="sng" dirty="0" smtClean="0"/>
              <a:t>does not counteract the action of heparin</a:t>
            </a:r>
            <a:endParaRPr lang="en-US" sz="2400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Clinical uses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Dietary deficiency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Prolongation of antimicrobial therapy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Obstructive jaundice and </a:t>
            </a:r>
            <a:r>
              <a:rPr lang="en-US" sz="2400" dirty="0" err="1" smtClean="0"/>
              <a:t>malabsorption</a:t>
            </a:r>
            <a:r>
              <a:rPr lang="en-US" sz="2400" dirty="0" smtClean="0"/>
              <a:t> syndrome (give 10mg </a:t>
            </a:r>
            <a:r>
              <a:rPr lang="en-US" sz="2400" dirty="0" err="1" smtClean="0"/>
              <a:t>im</a:t>
            </a:r>
            <a:r>
              <a:rPr lang="en-US" sz="2400" dirty="0" smtClean="0"/>
              <a:t> daily)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Liver disease: cirrhosis/viral hepatitis)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New born/</a:t>
            </a:r>
            <a:r>
              <a:rPr lang="en-US" sz="2400" dirty="0" err="1" smtClean="0"/>
              <a:t>HDNB:Vitamin</a:t>
            </a:r>
            <a:r>
              <a:rPr lang="en-US" sz="2400" dirty="0" smtClean="0"/>
              <a:t> K 1mg is recommended routinely soon after birth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Overdose of oral anticoagulants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Prolongation of high dose </a:t>
            </a:r>
            <a:r>
              <a:rPr lang="en-US" sz="2400" dirty="0" err="1" smtClean="0"/>
              <a:t>salicylate</a:t>
            </a:r>
            <a:r>
              <a:rPr lang="en-US" sz="2400" dirty="0" smtClean="0"/>
              <a:t> therapy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Adverse effects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Skin flushing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Breathlesness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 sense of chest constriction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Fall in blood pressure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sz="3200" dirty="0" smtClean="0"/>
              <a:t>II.  Anticoagulants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Definition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Anticoagulants are drugs that help to </a:t>
            </a:r>
            <a:r>
              <a:rPr lang="en-US" sz="2400" b="1" dirty="0" smtClean="0"/>
              <a:t>prevent blood clotting (coagulation)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These drugs tend to </a:t>
            </a:r>
            <a:r>
              <a:rPr lang="en-US" sz="2400" b="1" dirty="0"/>
              <a:t>prevent new clots from forming or an existing clot from enlarging.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They </a:t>
            </a:r>
            <a:r>
              <a:rPr lang="en-US" sz="2400" b="1" dirty="0"/>
              <a:t>don’t dissolve a blood clot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Learning outcome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By the end of this topic, you should be able to: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Review the coagulation physiology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Classify drugs used in the disorders of coagulation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Discuss the pharmacology of drugs used in the disorders of coagulation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en-US" sz="2400" b="1" dirty="0" smtClean="0"/>
              <a:t>Classification and examples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err="1" smtClean="0"/>
              <a:t>Parenteral</a:t>
            </a:r>
            <a:r>
              <a:rPr lang="en-US" sz="2400" dirty="0" smtClean="0"/>
              <a:t> anticoagulants (</a:t>
            </a:r>
            <a:r>
              <a:rPr lang="en-US" sz="2400" dirty="0"/>
              <a:t>Direct acting anticoagulants or Direct Thrombin inhibitors</a:t>
            </a:r>
            <a:r>
              <a:rPr lang="en-US" sz="2400" dirty="0" smtClean="0"/>
              <a:t>)</a:t>
            </a:r>
          </a:p>
          <a:p>
            <a:pPr marL="1885950" lvl="3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400" b="1" dirty="0" smtClean="0"/>
              <a:t>Heparin</a:t>
            </a:r>
            <a:r>
              <a:rPr lang="en-US" sz="2400" dirty="0" smtClean="0"/>
              <a:t>.</a:t>
            </a:r>
            <a:endParaRPr lang="en-US" sz="2400" dirty="0"/>
          </a:p>
          <a:p>
            <a:pPr marL="1885950" lvl="3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400" dirty="0" err="1" smtClean="0"/>
              <a:t>Heparinoids-Heparan</a:t>
            </a:r>
            <a:r>
              <a:rPr lang="en-US" sz="2400" dirty="0" smtClean="0"/>
              <a:t> </a:t>
            </a:r>
            <a:r>
              <a:rPr lang="en-US" sz="2400" dirty="0"/>
              <a:t>Sulfate</a:t>
            </a:r>
          </a:p>
          <a:p>
            <a:pPr marL="1885950" lvl="3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400" dirty="0" err="1" smtClean="0"/>
              <a:t>Danaporoid</a:t>
            </a:r>
            <a:r>
              <a:rPr lang="en-US" sz="2400" dirty="0"/>
              <a:t>, </a:t>
            </a:r>
            <a:r>
              <a:rPr lang="en-US" sz="2400" dirty="0" err="1"/>
              <a:t>Lepirudin</a:t>
            </a:r>
            <a:r>
              <a:rPr lang="en-US" sz="2400" dirty="0"/>
              <a:t>, </a:t>
            </a:r>
            <a:r>
              <a:rPr lang="en-US" sz="2400" dirty="0" err="1"/>
              <a:t>Ancrod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marL="971550" lvl="1" indent="-514350">
              <a:lnSpc>
                <a:spcPct val="150000"/>
              </a:lnSpc>
              <a:buNone/>
            </a:pPr>
            <a:r>
              <a:rPr lang="en-US" sz="2400" dirty="0" smtClean="0"/>
              <a:t>b.  Oral anticoagulants(indirect thrombin inhibitors or indirect acting anticoagulants)</a:t>
            </a:r>
          </a:p>
          <a:p>
            <a:pPr lvl="3">
              <a:lnSpc>
                <a:spcPct val="150000"/>
              </a:lnSpc>
            </a:pPr>
            <a:r>
              <a:rPr lang="en-US" sz="2400" b="1" dirty="0" err="1" smtClean="0"/>
              <a:t>Coumarin</a:t>
            </a:r>
            <a:r>
              <a:rPr lang="en-US" sz="2400" b="1" dirty="0" smtClean="0"/>
              <a:t>  derivatives </a:t>
            </a:r>
          </a:p>
          <a:p>
            <a:pPr lvl="4">
              <a:lnSpc>
                <a:spcPct val="150000"/>
              </a:lnSpc>
            </a:pPr>
            <a:r>
              <a:rPr lang="en-US" sz="2400" b="1" dirty="0" err="1" smtClean="0"/>
              <a:t>Warfarin</a:t>
            </a:r>
            <a:r>
              <a:rPr lang="en-US" sz="2400" b="1" dirty="0" smtClean="0"/>
              <a:t> </a:t>
            </a:r>
          </a:p>
          <a:p>
            <a:pPr lvl="4">
              <a:lnSpc>
                <a:spcPct val="150000"/>
              </a:lnSpc>
            </a:pPr>
            <a:r>
              <a:rPr lang="en-US" sz="2400" dirty="0" err="1" smtClean="0"/>
              <a:t>Bishydroxycoumarin</a:t>
            </a:r>
            <a:r>
              <a:rPr lang="en-US" sz="2400" dirty="0" smtClean="0"/>
              <a:t> (</a:t>
            </a:r>
            <a:r>
              <a:rPr lang="en-US" sz="2400" dirty="0" err="1" smtClean="0"/>
              <a:t>Dicumarol</a:t>
            </a:r>
            <a:r>
              <a:rPr lang="en-US" sz="2400" dirty="0" smtClean="0"/>
              <a:t>)</a:t>
            </a:r>
          </a:p>
          <a:p>
            <a:pPr lvl="4">
              <a:lnSpc>
                <a:spcPct val="150000"/>
              </a:lnSpc>
            </a:pPr>
            <a:r>
              <a:rPr lang="en-US" sz="2400" dirty="0" err="1" smtClean="0"/>
              <a:t>Acenocoumarol</a:t>
            </a:r>
            <a:r>
              <a:rPr lang="en-US" sz="2400" dirty="0" smtClean="0"/>
              <a:t> (</a:t>
            </a:r>
            <a:r>
              <a:rPr lang="en-US" sz="2400" dirty="0" err="1" smtClean="0"/>
              <a:t>Nicoumalone</a:t>
            </a:r>
            <a:r>
              <a:rPr lang="en-US" sz="2400" dirty="0" smtClean="0"/>
              <a:t> )</a:t>
            </a:r>
          </a:p>
          <a:p>
            <a:pPr lvl="4">
              <a:lnSpc>
                <a:spcPct val="150000"/>
              </a:lnSpc>
            </a:pPr>
            <a:r>
              <a:rPr lang="en-US" sz="2400" dirty="0" err="1" smtClean="0"/>
              <a:t>Ethylbiscoumacetate</a:t>
            </a:r>
            <a:endParaRPr lang="en-US" sz="2400" dirty="0" smtClean="0"/>
          </a:p>
          <a:p>
            <a:pPr lvl="3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b="1" dirty="0" err="1" smtClean="0"/>
              <a:t>Indandion</a:t>
            </a:r>
            <a:r>
              <a:rPr lang="en-US" sz="2400" b="1" dirty="0" smtClean="0"/>
              <a:t>  Derivative </a:t>
            </a:r>
          </a:p>
          <a:p>
            <a:pPr lvl="4">
              <a:lnSpc>
                <a:spcPct val="150000"/>
              </a:lnSpc>
            </a:pPr>
            <a:r>
              <a:rPr lang="en-US" sz="2400" dirty="0" err="1" smtClean="0"/>
              <a:t>Pheninondione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Heparin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It is a </a:t>
            </a:r>
            <a:r>
              <a:rPr lang="en-US" sz="2400" b="1" dirty="0" err="1" smtClean="0"/>
              <a:t>glycosaminoglycan</a:t>
            </a:r>
            <a:endParaRPr lang="en-US" sz="2400" b="1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Commonly extracted from </a:t>
            </a:r>
            <a:r>
              <a:rPr lang="en-US" sz="2400" b="1" dirty="0" smtClean="0"/>
              <a:t>porcine intestinal mucosa or bovine lung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Heparin </a:t>
            </a:r>
            <a:r>
              <a:rPr lang="en-US" sz="2400" u="sng" dirty="0"/>
              <a:t>accelerates formation of </a:t>
            </a:r>
            <a:r>
              <a:rPr lang="en-US" sz="2400" u="sng" dirty="0" err="1"/>
              <a:t>antithrombin</a:t>
            </a:r>
            <a:r>
              <a:rPr lang="en-US" sz="2400" u="sng" dirty="0"/>
              <a:t> </a:t>
            </a:r>
            <a:r>
              <a:rPr lang="en-US" sz="2400" u="sng" dirty="0" smtClean="0"/>
              <a:t>iii - Thrombin </a:t>
            </a:r>
            <a:r>
              <a:rPr lang="en-US" sz="2400" u="sng" dirty="0"/>
              <a:t>Complex </a:t>
            </a:r>
            <a:r>
              <a:rPr lang="en-US" sz="2400" dirty="0"/>
              <a:t>and </a:t>
            </a:r>
            <a:r>
              <a:rPr lang="en-US" sz="2400" u="sng" dirty="0"/>
              <a:t>inactivates </a:t>
            </a:r>
            <a:r>
              <a:rPr lang="en-US" sz="2400" u="sng" dirty="0" smtClean="0"/>
              <a:t>thrombin </a:t>
            </a:r>
            <a:r>
              <a:rPr lang="en-US" sz="2400" dirty="0" smtClean="0"/>
              <a:t>and </a:t>
            </a:r>
            <a:r>
              <a:rPr lang="en-US" sz="2400" u="sng" dirty="0"/>
              <a:t>conversion of fibrinogen to fibrin</a:t>
            </a:r>
            <a:r>
              <a:rPr lang="en-US" sz="2400" dirty="0"/>
              <a:t>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/>
              <a:t>Low concentrations </a:t>
            </a:r>
            <a:r>
              <a:rPr lang="en-US" sz="2400" dirty="0"/>
              <a:t>of heparin </a:t>
            </a:r>
            <a:r>
              <a:rPr lang="en-US" sz="2400" b="1" dirty="0"/>
              <a:t>prolong </a:t>
            </a:r>
            <a:r>
              <a:rPr lang="en-US" sz="2400" b="1" dirty="0" err="1" smtClean="0"/>
              <a:t>aPTT</a:t>
            </a:r>
            <a:r>
              <a:rPr lang="en-US" sz="2400" b="1" dirty="0" smtClean="0"/>
              <a:t> </a:t>
            </a:r>
            <a:r>
              <a:rPr lang="en-US" sz="2400" dirty="0"/>
              <a:t>without significantly prolonging PT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/>
              <a:t>High </a:t>
            </a:r>
            <a:r>
              <a:rPr lang="en-US" sz="2400" b="1" dirty="0"/>
              <a:t>concentrations prolong both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Heparin is </a:t>
            </a:r>
            <a:r>
              <a:rPr lang="en-US" sz="2400" b="1" dirty="0"/>
              <a:t>effective both in </a:t>
            </a:r>
            <a:r>
              <a:rPr lang="en-US" sz="2400" b="1" dirty="0" smtClean="0"/>
              <a:t>vivo </a:t>
            </a:r>
            <a:r>
              <a:rPr lang="en-US" sz="2400" b="1" dirty="0"/>
              <a:t>and in vitro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Pharmacokinetics</a:t>
            </a:r>
            <a:r>
              <a:rPr lang="en-US" sz="2400" dirty="0" smtClean="0"/>
              <a:t>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Has no oral route, </a:t>
            </a:r>
            <a:r>
              <a:rPr lang="en-US" sz="2400" b="1" dirty="0" smtClean="0"/>
              <a:t>not absorbed through GI mucosa</a:t>
            </a:r>
            <a:r>
              <a:rPr lang="en-US" sz="2400" dirty="0" smtClean="0"/>
              <a:t>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 smtClean="0"/>
              <a:t>Intravenous onset of action is immediate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s/c route has delayed onset of action for 1 – 2hrs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Halflife</a:t>
            </a:r>
            <a:r>
              <a:rPr lang="en-US" sz="2400" dirty="0" smtClean="0"/>
              <a:t> is 1 – 5 hrs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It’s the </a:t>
            </a:r>
            <a:r>
              <a:rPr lang="en-US" sz="2400" u="sng" dirty="0" smtClean="0"/>
              <a:t>anticoagulant of choice in pregnancy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Heparin is prepared as: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Unfractinated</a:t>
            </a:r>
            <a:r>
              <a:rPr lang="en-US" dirty="0" smtClean="0"/>
              <a:t> Heparin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/>
              <a:t>Low Molecular Weight (LMW) Heparin – commonly used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533400"/>
            <a:ext cx="4191000" cy="6096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b="1" dirty="0" err="1" smtClean="0"/>
              <a:t>Unfractionated</a:t>
            </a:r>
            <a:r>
              <a:rPr lang="en-US" b="1" dirty="0" smtClean="0"/>
              <a:t> Heparin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High molecular weight (10000 – 20000)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s/c </a:t>
            </a:r>
            <a:r>
              <a:rPr lang="en-US" dirty="0" err="1" smtClean="0"/>
              <a:t>bioavailabilty</a:t>
            </a:r>
            <a:r>
              <a:rPr lang="en-US" dirty="0" smtClean="0"/>
              <a:t> is variable</a:t>
            </a:r>
          </a:p>
          <a:p>
            <a:pPr>
              <a:lnSpc>
                <a:spcPct val="170000"/>
              </a:lnSpc>
            </a:pPr>
            <a:r>
              <a:rPr lang="en-US" dirty="0" err="1" smtClean="0"/>
              <a:t>aPTT</a:t>
            </a:r>
            <a:r>
              <a:rPr lang="en-US" dirty="0" smtClean="0"/>
              <a:t> monitoring required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Short duration of action</a:t>
            </a:r>
          </a:p>
          <a:p>
            <a:pPr>
              <a:lnSpc>
                <a:spcPct val="170000"/>
              </a:lnSpc>
            </a:pPr>
            <a:r>
              <a:rPr lang="en-US" dirty="0" err="1" smtClean="0"/>
              <a:t>Interracts</a:t>
            </a:r>
            <a:r>
              <a:rPr lang="en-US" dirty="0" smtClean="0"/>
              <a:t> with platelets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Antigenic, can cause thrombocytopenia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Cheap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038600" cy="6019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en-US" b="1" dirty="0" smtClean="0"/>
              <a:t>LMW Heparin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Low molecular weight (3000 – 7000)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Better s/c bioavailability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Longer duration of action</a:t>
            </a:r>
          </a:p>
          <a:p>
            <a:pPr>
              <a:lnSpc>
                <a:spcPct val="160000"/>
              </a:lnSpc>
            </a:pPr>
            <a:r>
              <a:rPr lang="en-US" dirty="0" err="1" smtClean="0"/>
              <a:t>aPTT</a:t>
            </a:r>
            <a:r>
              <a:rPr lang="en-US" dirty="0" smtClean="0"/>
              <a:t> monitoring not required</a:t>
            </a:r>
          </a:p>
          <a:p>
            <a:pPr>
              <a:lnSpc>
                <a:spcPct val="160000"/>
              </a:lnSpc>
            </a:pPr>
            <a:r>
              <a:rPr lang="en-US" dirty="0" err="1" smtClean="0"/>
              <a:t>Interracts</a:t>
            </a:r>
            <a:r>
              <a:rPr lang="en-US" dirty="0" smtClean="0"/>
              <a:t> less with platelets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No </a:t>
            </a:r>
            <a:r>
              <a:rPr lang="en-US" dirty="0" err="1" smtClean="0"/>
              <a:t>throbocytopenia</a:t>
            </a:r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 smtClean="0"/>
              <a:t>Slightly expensive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Clinical </a:t>
            </a:r>
            <a:r>
              <a:rPr lang="en-US" sz="2400" b="1" dirty="0" smtClean="0"/>
              <a:t>Indications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/>
              <a:t>Deep vein </a:t>
            </a:r>
            <a:r>
              <a:rPr lang="en-US" sz="2400" b="1" dirty="0" smtClean="0"/>
              <a:t>thrombosis (DVT)</a:t>
            </a:r>
            <a:endParaRPr lang="en-US" sz="2400" b="1" dirty="0"/>
          </a:p>
          <a:p>
            <a:pPr lvl="2">
              <a:lnSpc>
                <a:spcPct val="150000"/>
              </a:lnSpc>
            </a:pPr>
            <a:r>
              <a:rPr lang="en-US" dirty="0" err="1" smtClean="0"/>
              <a:t>Adults;I.V</a:t>
            </a:r>
            <a:r>
              <a:rPr lang="en-US" dirty="0" smtClean="0"/>
              <a:t> </a:t>
            </a:r>
            <a:r>
              <a:rPr lang="en-US" dirty="0"/>
              <a:t>5000-7500 </a:t>
            </a:r>
            <a:r>
              <a:rPr lang="en-US" dirty="0" smtClean="0"/>
              <a:t>Units</a:t>
            </a:r>
            <a:endParaRPr lang="en-US" dirty="0"/>
          </a:p>
          <a:p>
            <a:pPr lvl="2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NB</a:t>
            </a:r>
            <a:r>
              <a:rPr lang="en-US" dirty="0"/>
              <a:t>; Adjust according to partial thrombosis Time, PTT)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Children; 1.V.  50 I u/kg (I.V. drip)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/>
              <a:t>Pulmonary </a:t>
            </a:r>
            <a:r>
              <a:rPr lang="en-US" sz="2400" b="1" dirty="0" smtClean="0"/>
              <a:t>Embolism</a:t>
            </a:r>
            <a:r>
              <a:rPr lang="en-US" sz="2400" dirty="0" smtClean="0"/>
              <a:t>: Dosage; As </a:t>
            </a:r>
            <a:r>
              <a:rPr lang="en-US" sz="2400" dirty="0"/>
              <a:t>for DVT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/>
              <a:t>Embolism </a:t>
            </a:r>
            <a:r>
              <a:rPr lang="en-US" sz="2400" b="1" dirty="0" smtClean="0"/>
              <a:t>prophylaxis</a:t>
            </a:r>
            <a:r>
              <a:rPr lang="en-US" sz="2400" dirty="0" smtClean="0"/>
              <a:t>: Dosage </a:t>
            </a:r>
            <a:r>
              <a:rPr lang="en-US" sz="2400" dirty="0"/>
              <a:t>5000 </a:t>
            </a:r>
            <a:r>
              <a:rPr lang="en-US" sz="2400" dirty="0" err="1"/>
              <a:t>i</a:t>
            </a:r>
            <a:r>
              <a:rPr lang="en-US" sz="2400" dirty="0"/>
              <a:t> units s/c BD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 smtClean="0"/>
              <a:t>Open-Heart Surgery: Dosage;150-300 units/kg </a:t>
            </a:r>
            <a:r>
              <a:rPr lang="en-US" sz="2400" dirty="0" err="1" smtClean="0"/>
              <a:t>continous</a:t>
            </a:r>
            <a:r>
              <a:rPr lang="en-US" sz="2400" dirty="0"/>
              <a:t> </a:t>
            </a:r>
            <a:r>
              <a:rPr lang="en-US" sz="2400" dirty="0" smtClean="0"/>
              <a:t>I.V Infusion.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Disseminated Intra-Vascular coagulation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Patency Maintenance of I.V Indwelling catheters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400" dirty="0" smtClean="0"/>
              <a:t>Dosage10-100 units I.V flush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Haemodialysis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Coronary angiography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Cerebral clots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Contra indications  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Hypersensitivity to heparin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Bleeding disorders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Thrombocytopenia 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Severe </a:t>
            </a:r>
            <a:r>
              <a:rPr lang="en-US" sz="2400" dirty="0" smtClean="0"/>
              <a:t>hypertension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/>
              <a:t>Threthened</a:t>
            </a:r>
            <a:r>
              <a:rPr lang="en-US" sz="2400" dirty="0"/>
              <a:t> </a:t>
            </a:r>
            <a:r>
              <a:rPr lang="en-US" sz="2400" dirty="0" smtClean="0"/>
              <a:t>abortion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Piles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PUD </a:t>
            </a:r>
            <a:r>
              <a:rPr lang="en-US" sz="2400" dirty="0"/>
              <a:t>- risk of aggravated bleeding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/>
              <a:t>Subacute</a:t>
            </a:r>
            <a:r>
              <a:rPr lang="en-US" sz="2400" dirty="0"/>
              <a:t>  Bacterial  </a:t>
            </a:r>
            <a:r>
              <a:rPr lang="en-US" sz="2400" dirty="0" err="1"/>
              <a:t>Endocarditis</a:t>
            </a:r>
            <a:r>
              <a:rPr lang="en-US" sz="2400" dirty="0"/>
              <a:t>  (risk  of  Embolism 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Large  malignancies  (risk of  bleeding  in the central  </a:t>
            </a:r>
            <a:r>
              <a:rPr lang="en-US" sz="2400" dirty="0" err="1" smtClean="0"/>
              <a:t>necrosed</a:t>
            </a:r>
            <a:r>
              <a:rPr lang="en-US" sz="2400" dirty="0" smtClean="0"/>
              <a:t>  area  of the  </a:t>
            </a:r>
            <a:r>
              <a:rPr lang="en-US" sz="2400" dirty="0" err="1" smtClean="0"/>
              <a:t>tumour</a:t>
            </a:r>
            <a:r>
              <a:rPr lang="en-US" sz="2400" dirty="0" smtClean="0"/>
              <a:t>).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Ocular and neurosurgery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Lumbar   puncture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Chronic Alcoholics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Cirrhosis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Renal Failure 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Aspirin and other </a:t>
            </a:r>
            <a:r>
              <a:rPr lang="en-US" sz="2400" dirty="0" err="1" smtClean="0"/>
              <a:t>Antiplatelet</a:t>
            </a:r>
            <a:r>
              <a:rPr lang="en-US" sz="2400" dirty="0" smtClean="0"/>
              <a:t> drugs should be used very cautiously during Heparin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Adverse Reactions 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Haemorrhage</a:t>
            </a:r>
            <a:r>
              <a:rPr lang="en-US" sz="2400" dirty="0" smtClean="0"/>
              <a:t> </a:t>
            </a:r>
            <a:r>
              <a:rPr lang="en-US" sz="2400" dirty="0"/>
              <a:t>with excessive dosage -  </a:t>
            </a:r>
            <a:r>
              <a:rPr lang="en-US" sz="2400" dirty="0" err="1"/>
              <a:t>haematuria</a:t>
            </a:r>
            <a:r>
              <a:rPr lang="en-US" sz="2400" dirty="0"/>
              <a:t>   is generally   the first sign.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Thrombocytopenia -  occurs due to aggregation of platelets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Alopecia transient and reversible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Osteoporosis   on long term use which is relatively high doses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Hypersensitivity reaction tissue irritation, </a:t>
            </a:r>
            <a:r>
              <a:rPr lang="en-US" sz="2400" dirty="0" err="1"/>
              <a:t>urticaria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200" dirty="0" smtClean="0">
                <a:latin typeface="+mj-lt"/>
              </a:rPr>
              <a:t>Review of the Coagulation Physiology</a:t>
            </a:r>
            <a:endParaRPr lang="en-US" sz="32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Coagulation is the process of blood clotting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Haemostasis</a:t>
            </a:r>
            <a:r>
              <a:rPr lang="en-US" sz="2400" dirty="0" smtClean="0"/>
              <a:t> (arrest of bleeding)process involves three main steps: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Primary </a:t>
            </a:r>
            <a:r>
              <a:rPr lang="en-US" sz="2400" dirty="0" err="1" smtClean="0"/>
              <a:t>haemostasis</a:t>
            </a:r>
            <a:r>
              <a:rPr lang="en-US" sz="2400" dirty="0" smtClean="0"/>
              <a:t>: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lphaLcPeriod"/>
            </a:pPr>
            <a:r>
              <a:rPr lang="en-US" b="1" dirty="0" smtClean="0"/>
              <a:t>Local vasoconstriction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lphaLcPeriod"/>
            </a:pPr>
            <a:r>
              <a:rPr lang="en-US" b="1" dirty="0" smtClean="0"/>
              <a:t>Platelet plug formation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Secondary </a:t>
            </a:r>
            <a:r>
              <a:rPr lang="en-US" sz="2400" dirty="0" err="1" smtClean="0"/>
              <a:t>haemostasis</a:t>
            </a:r>
            <a:r>
              <a:rPr lang="en-US" sz="2400" dirty="0" smtClean="0"/>
              <a:t>: </a:t>
            </a:r>
            <a:r>
              <a:rPr lang="en-US" sz="2400" b="1" dirty="0" smtClean="0"/>
              <a:t>Blood clot formation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Tertiary </a:t>
            </a:r>
            <a:r>
              <a:rPr lang="en-US" sz="2400" dirty="0" err="1" smtClean="0"/>
              <a:t>haemostsis</a:t>
            </a:r>
            <a:r>
              <a:rPr lang="en-US" sz="2400" dirty="0" smtClean="0"/>
              <a:t>: </a:t>
            </a:r>
            <a:r>
              <a:rPr lang="en-US" sz="2400" b="1" dirty="0" smtClean="0"/>
              <a:t>Clot retraction and </a:t>
            </a:r>
            <a:r>
              <a:rPr lang="en-US" sz="2400" b="1" dirty="0" err="1" smtClean="0"/>
              <a:t>Fibrinolysis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Heparin Antagonists 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I.V.   </a:t>
            </a:r>
            <a:r>
              <a:rPr lang="en-US" sz="2400" dirty="0" err="1"/>
              <a:t>protamine</a:t>
            </a:r>
            <a:r>
              <a:rPr lang="en-US" sz="2400" dirty="0"/>
              <a:t>  </a:t>
            </a:r>
            <a:r>
              <a:rPr lang="en-US" sz="2400" dirty="0" err="1"/>
              <a:t>sulphate</a:t>
            </a:r>
            <a:r>
              <a:rPr lang="en-US" sz="2400" dirty="0"/>
              <a:t>  1 mg  (slow &gt; 3 </a:t>
            </a:r>
            <a:r>
              <a:rPr lang="en-US" sz="2400" dirty="0" smtClean="0"/>
              <a:t>m)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Protamine</a:t>
            </a:r>
            <a:r>
              <a:rPr lang="en-US" sz="2400" dirty="0" smtClean="0"/>
              <a:t>  </a:t>
            </a:r>
            <a:r>
              <a:rPr lang="en-US" sz="2400" dirty="0"/>
              <a:t>is a protein  obtained  from  fish </a:t>
            </a:r>
            <a:r>
              <a:rPr lang="en-US" sz="2400" dirty="0" smtClean="0"/>
              <a:t>sperm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en-US" sz="2400" b="1" dirty="0" err="1" smtClean="0"/>
              <a:t>Warfarin</a:t>
            </a:r>
            <a:endParaRPr lang="en-US" sz="2400" b="1" dirty="0" smtClean="0"/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400" dirty="0" err="1" smtClean="0"/>
              <a:t>Warfarin</a:t>
            </a:r>
            <a:r>
              <a:rPr lang="en-US" sz="2400" dirty="0" smtClean="0"/>
              <a:t>  and its  </a:t>
            </a:r>
            <a:r>
              <a:rPr lang="en-US" sz="2400" dirty="0" err="1" smtClean="0"/>
              <a:t>congenes</a:t>
            </a:r>
            <a:r>
              <a:rPr lang="en-US" sz="2400" dirty="0" smtClean="0"/>
              <a:t> act as  anticoagulants  </a:t>
            </a:r>
            <a:r>
              <a:rPr lang="en-US" sz="2400" b="1" dirty="0" smtClean="0"/>
              <a:t>only in  Vivo </a:t>
            </a:r>
            <a:r>
              <a:rPr lang="en-US" sz="2400" dirty="0" smtClean="0"/>
              <a:t>, and  </a:t>
            </a:r>
            <a:r>
              <a:rPr lang="en-US" sz="2400" u="sng" dirty="0" smtClean="0"/>
              <a:t>not in  Vitro .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400" dirty="0" err="1" smtClean="0"/>
              <a:t>Warfarin</a:t>
            </a:r>
            <a:r>
              <a:rPr lang="en-US" sz="2400" dirty="0" smtClean="0"/>
              <a:t>  </a:t>
            </a:r>
            <a:r>
              <a:rPr lang="en-US" sz="2400" b="1" dirty="0" smtClean="0"/>
              <a:t>inhibits  vitamin  K dependent   activation  of clotting  factors  II,VI, IX  and X  </a:t>
            </a:r>
            <a:r>
              <a:rPr lang="en-US" sz="2400" dirty="0" smtClean="0"/>
              <a:t>which  are formed  in the liver. 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400" dirty="0" smtClean="0"/>
              <a:t>It </a:t>
            </a:r>
            <a:r>
              <a:rPr lang="en-US" sz="2400" u="sng" dirty="0" smtClean="0"/>
              <a:t>has no  direct  effect  on established  thrombi  </a:t>
            </a:r>
            <a:r>
              <a:rPr lang="en-US" sz="2400" dirty="0" smtClean="0"/>
              <a:t>and  </a:t>
            </a:r>
            <a:r>
              <a:rPr lang="en-US" sz="2400" u="sng" dirty="0" smtClean="0"/>
              <a:t>cannot  reverse   </a:t>
            </a:r>
            <a:r>
              <a:rPr lang="en-US" sz="2400" u="sng" dirty="0" err="1" smtClean="0"/>
              <a:t>Ischaemic</a:t>
            </a:r>
            <a:r>
              <a:rPr lang="en-US" sz="2400" u="sng" dirty="0" smtClean="0"/>
              <a:t>  tissue   damage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400" dirty="0" smtClean="0"/>
              <a:t>However ,</a:t>
            </a:r>
            <a:r>
              <a:rPr lang="en-US" sz="2400" dirty="0" err="1" smtClean="0"/>
              <a:t>Warfarin</a:t>
            </a:r>
            <a:r>
              <a:rPr lang="en-US" sz="2400" dirty="0" smtClean="0"/>
              <a:t>  may  </a:t>
            </a:r>
            <a:r>
              <a:rPr lang="en-US" sz="2400" u="sng" dirty="0" smtClean="0"/>
              <a:t>prevent  additional  clot  formation, extension  of formed thrombus  </a:t>
            </a:r>
            <a:r>
              <a:rPr lang="en-US" sz="2400" dirty="0" smtClean="0"/>
              <a:t>and secondarily  </a:t>
            </a:r>
            <a:r>
              <a:rPr lang="en-US" sz="2400" u="sng" dirty="0" smtClean="0"/>
              <a:t>prolongs  both PTT and PT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6477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Clinical indications</a:t>
            </a:r>
            <a:endParaRPr lang="en-US" sz="2400" dirty="0"/>
          </a:p>
          <a:p>
            <a:pPr marL="1428750" lvl="2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Pulmonary Emboli</a:t>
            </a:r>
          </a:p>
          <a:p>
            <a:pPr marL="1428750" lvl="2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Deep venous  thrombosis </a:t>
            </a:r>
          </a:p>
          <a:p>
            <a:pPr marL="1428750" lvl="2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Myocardial infarction </a:t>
            </a:r>
          </a:p>
          <a:p>
            <a:pPr marL="1428750" lvl="2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Rheumatic  Heart disease with  </a:t>
            </a:r>
            <a:r>
              <a:rPr lang="en-US" dirty="0" err="1"/>
              <a:t>valvular</a:t>
            </a:r>
            <a:r>
              <a:rPr lang="en-US" dirty="0"/>
              <a:t>  heart  </a:t>
            </a:r>
            <a:r>
              <a:rPr lang="en-US" dirty="0" smtClean="0"/>
              <a:t>damage, </a:t>
            </a:r>
            <a:r>
              <a:rPr lang="en-US" dirty="0" err="1" smtClean="0"/>
              <a:t>Atrial</a:t>
            </a:r>
            <a:r>
              <a:rPr lang="en-US" dirty="0" smtClean="0"/>
              <a:t> Arrhythmias </a:t>
            </a:r>
            <a:r>
              <a:rPr lang="en-US" dirty="0"/>
              <a:t>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Dose PO 5-10mg  </a:t>
            </a:r>
            <a:r>
              <a:rPr lang="en-US" sz="2400" dirty="0"/>
              <a:t>OD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/>
              <a:t>Heparin  and  </a:t>
            </a:r>
            <a:r>
              <a:rPr lang="en-US" sz="2400" u="sng" dirty="0" err="1"/>
              <a:t>Wafarin</a:t>
            </a:r>
            <a:r>
              <a:rPr lang="en-US" sz="2400" u="sng" dirty="0"/>
              <a:t>  </a:t>
            </a:r>
            <a:r>
              <a:rPr lang="en-US" sz="2400" dirty="0"/>
              <a:t>are generally  </a:t>
            </a:r>
            <a:r>
              <a:rPr lang="en-US" sz="2400" b="1" dirty="0"/>
              <a:t>administered  </a:t>
            </a:r>
            <a:r>
              <a:rPr lang="en-US" sz="2400" b="1" dirty="0" smtClean="0"/>
              <a:t>together</a:t>
            </a:r>
            <a:r>
              <a:rPr lang="en-US" sz="2400" dirty="0" smtClean="0"/>
              <a:t>, however </a:t>
            </a:r>
            <a:r>
              <a:rPr lang="en-US" sz="2400" dirty="0"/>
              <a:t>Heparin  is  discontinued </a:t>
            </a:r>
            <a:r>
              <a:rPr lang="en-US" sz="2400" dirty="0" smtClean="0"/>
              <a:t>after 3- </a:t>
            </a:r>
            <a:r>
              <a:rPr lang="en-US" sz="2400" dirty="0"/>
              <a:t>7 </a:t>
            </a:r>
            <a:r>
              <a:rPr lang="en-US" sz="2400" dirty="0" smtClean="0"/>
              <a:t>days when </a:t>
            </a:r>
            <a:r>
              <a:rPr lang="en-US" sz="2400" dirty="0" err="1" smtClean="0"/>
              <a:t>Warfarin</a:t>
            </a:r>
            <a:r>
              <a:rPr lang="en-US" sz="2400" dirty="0" smtClean="0"/>
              <a:t>  </a:t>
            </a:r>
            <a:r>
              <a:rPr lang="en-US" sz="2400" dirty="0"/>
              <a:t>has taken </a:t>
            </a:r>
            <a:r>
              <a:rPr lang="en-US" sz="2400" dirty="0" smtClean="0"/>
              <a:t>effect</a:t>
            </a:r>
            <a:r>
              <a:rPr lang="en-US" sz="2400" dirty="0"/>
              <a:t>.  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/>
              <a:t>Wafrarin</a:t>
            </a:r>
            <a:r>
              <a:rPr lang="en-US" sz="2400" dirty="0"/>
              <a:t> onset of action </a:t>
            </a:r>
            <a:r>
              <a:rPr lang="en-US" sz="2400" dirty="0" smtClean="0"/>
              <a:t>is 72 </a:t>
            </a:r>
            <a:r>
              <a:rPr lang="en-US" sz="2400" dirty="0"/>
              <a:t>hrs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Contra indications </a:t>
            </a:r>
            <a:r>
              <a:rPr lang="en-US" sz="2400" dirty="0"/>
              <a:t> 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/>
              <a:t>Pregnancy (can cause abortion) 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/>
              <a:t>Others  </a:t>
            </a:r>
            <a:r>
              <a:rPr lang="en-US" sz="2400" dirty="0" smtClean="0"/>
              <a:t>are as for </a:t>
            </a:r>
            <a:r>
              <a:rPr lang="en-US" sz="2400" dirty="0"/>
              <a:t>heparin 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/>
              <a:t>Adverse </a:t>
            </a:r>
            <a:r>
              <a:rPr lang="en-US" sz="2400" b="1" dirty="0" smtClean="0"/>
              <a:t>reactions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err="1"/>
              <a:t>Haemorrhage</a:t>
            </a:r>
            <a:r>
              <a:rPr lang="en-US" sz="2400" dirty="0"/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/>
              <a:t>Frequent  </a:t>
            </a:r>
            <a:r>
              <a:rPr lang="en-US" sz="2400" dirty="0" err="1"/>
              <a:t>Git</a:t>
            </a:r>
            <a:r>
              <a:rPr lang="en-US" sz="2400" dirty="0"/>
              <a:t>  </a:t>
            </a:r>
            <a:r>
              <a:rPr lang="en-US" sz="2400" dirty="0" smtClean="0"/>
              <a:t>disturbance, N/V </a:t>
            </a:r>
            <a:r>
              <a:rPr lang="en-US" sz="2400" dirty="0" err="1"/>
              <a:t>annurexia</a:t>
            </a:r>
            <a:r>
              <a:rPr lang="en-US" sz="2400" dirty="0"/>
              <a:t>  </a:t>
            </a:r>
            <a:r>
              <a:rPr lang="en-US" sz="2400" dirty="0" err="1"/>
              <a:t>abd</a:t>
            </a:r>
            <a:r>
              <a:rPr lang="en-US" sz="2400" dirty="0"/>
              <a:t>  cramps  diarrhea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/>
              <a:t>Dermatitis, </a:t>
            </a:r>
            <a:r>
              <a:rPr lang="en-US" sz="2400" dirty="0" err="1" smtClean="0"/>
              <a:t>unticaria</a:t>
            </a:r>
            <a:r>
              <a:rPr lang="en-US" sz="2400" dirty="0" smtClean="0"/>
              <a:t> 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/>
              <a:t>Alopecia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err="1" smtClean="0"/>
              <a:t>Leukopemia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0">
              <a:lnSpc>
                <a:spcPct val="150000"/>
              </a:lnSpc>
              <a:buNone/>
            </a:pPr>
            <a:r>
              <a:rPr lang="en-US" sz="2400" b="1" dirty="0" err="1" smtClean="0"/>
              <a:t>Warfarin</a:t>
            </a:r>
            <a:r>
              <a:rPr lang="en-US" sz="2400" b="1" dirty="0" smtClean="0"/>
              <a:t>  Antidote 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Vitamin </a:t>
            </a:r>
            <a:r>
              <a:rPr lang="en-US" sz="2400" dirty="0"/>
              <a:t>K (</a:t>
            </a:r>
            <a:r>
              <a:rPr lang="en-US" sz="2400" dirty="0" err="1" smtClean="0"/>
              <a:t>phytonadione</a:t>
            </a:r>
            <a:r>
              <a:rPr lang="en-US" sz="2400" dirty="0" smtClean="0"/>
              <a:t>) </a:t>
            </a:r>
            <a:r>
              <a:rPr lang="en-US" sz="2400" dirty="0"/>
              <a:t>10 mg  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dirty="0" smtClean="0"/>
              <a:t>III. Thrombolytic (</a:t>
            </a:r>
            <a:r>
              <a:rPr lang="en-US" sz="3200" dirty="0" err="1" smtClean="0"/>
              <a:t>Fibrinolytic</a:t>
            </a:r>
            <a:r>
              <a:rPr lang="en-US" sz="3200" dirty="0" smtClean="0"/>
              <a:t>) Drugs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Definition and introduction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Thrombolytic  </a:t>
            </a:r>
            <a:r>
              <a:rPr lang="en-US" sz="2400" dirty="0"/>
              <a:t>drugs  are used  to </a:t>
            </a:r>
            <a:r>
              <a:rPr lang="en-US" sz="2400" b="1" dirty="0"/>
              <a:t>dissolve  (</a:t>
            </a:r>
            <a:r>
              <a:rPr lang="en-US" sz="2400" b="1" dirty="0" err="1"/>
              <a:t>lyse</a:t>
            </a:r>
            <a:r>
              <a:rPr lang="en-US" sz="2400" b="1" dirty="0"/>
              <a:t>) blood clots (thrombi ) </a:t>
            </a:r>
            <a:r>
              <a:rPr lang="en-US" sz="2400" b="1" dirty="0" smtClean="0"/>
              <a:t>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Blood  </a:t>
            </a:r>
            <a:r>
              <a:rPr lang="en-US" sz="2400" dirty="0"/>
              <a:t>clots  can  occur  in any  vascular bed ,however  when they  occur  in coronary vascular or pulmonary  </a:t>
            </a:r>
            <a:r>
              <a:rPr lang="en-US" sz="2400" dirty="0" smtClean="0"/>
              <a:t>vessels, they </a:t>
            </a:r>
            <a:r>
              <a:rPr lang="en-US" sz="2400" dirty="0"/>
              <a:t>can be </a:t>
            </a:r>
            <a:r>
              <a:rPr lang="en-US" sz="2400" b="1" dirty="0"/>
              <a:t>immediately  </a:t>
            </a:r>
            <a:r>
              <a:rPr lang="en-US" sz="2400" b="1" dirty="0" smtClean="0"/>
              <a:t>life – threatening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 smtClean="0"/>
              <a:t>Coronary  </a:t>
            </a:r>
            <a:r>
              <a:rPr lang="en-US" sz="2400" u="sng" dirty="0"/>
              <a:t>thrombi  </a:t>
            </a:r>
            <a:r>
              <a:rPr lang="en-US" sz="2400" dirty="0"/>
              <a:t>are  the  cause  of  </a:t>
            </a:r>
            <a:r>
              <a:rPr lang="en-US" sz="2400" b="1" dirty="0"/>
              <a:t>myocardial  </a:t>
            </a:r>
            <a:r>
              <a:rPr lang="en-US" sz="2400" b="1" dirty="0" smtClean="0"/>
              <a:t>infarctions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 err="1" smtClean="0"/>
              <a:t>Cerebrovascular</a:t>
            </a:r>
            <a:r>
              <a:rPr lang="en-US" sz="2400" u="sng" dirty="0" smtClean="0"/>
              <a:t>  thrombi  </a:t>
            </a:r>
            <a:r>
              <a:rPr lang="en-US" sz="2400" dirty="0" smtClean="0"/>
              <a:t>produce  </a:t>
            </a:r>
            <a:r>
              <a:rPr lang="en-US" sz="2400" b="1" dirty="0" smtClean="0"/>
              <a:t>strokes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 smtClean="0"/>
              <a:t>Pulmonary  </a:t>
            </a:r>
            <a:r>
              <a:rPr lang="en-US" sz="2400" u="sng" dirty="0" err="1" smtClean="0"/>
              <a:t>thrombo</a:t>
            </a:r>
            <a:r>
              <a:rPr lang="en-US" sz="2400" u="sng" dirty="0" smtClean="0"/>
              <a:t> - emboli  </a:t>
            </a:r>
            <a:r>
              <a:rPr lang="en-US" sz="2400" dirty="0" smtClean="0"/>
              <a:t>can  lead </a:t>
            </a:r>
            <a:r>
              <a:rPr lang="en-US" sz="2400" b="1" dirty="0" smtClean="0"/>
              <a:t>to respiratory </a:t>
            </a:r>
            <a:r>
              <a:rPr lang="en-US" sz="2400" dirty="0" smtClean="0"/>
              <a:t>and</a:t>
            </a:r>
            <a:r>
              <a:rPr lang="en-US" sz="2400" b="1" dirty="0" smtClean="0"/>
              <a:t> cardiac  failure.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It is  important  to  rapidly  diagnose  and  treat blood clots</a:t>
            </a:r>
            <a:endParaRPr lang="en-US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Classification </a:t>
            </a:r>
            <a:r>
              <a:rPr lang="en-US" sz="2400" dirty="0"/>
              <a:t> 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These are three major classes of </a:t>
            </a:r>
            <a:r>
              <a:rPr lang="en-US" sz="2400" dirty="0" err="1"/>
              <a:t>fibrinolytic</a:t>
            </a:r>
            <a:r>
              <a:rPr lang="en-US" sz="2400" dirty="0"/>
              <a:t> drugs 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/>
              <a:t>Tissue </a:t>
            </a:r>
            <a:r>
              <a:rPr lang="en-US" b="1" dirty="0" err="1"/>
              <a:t>plasminogen</a:t>
            </a:r>
            <a:r>
              <a:rPr lang="en-US" b="1" dirty="0"/>
              <a:t> Activator  </a:t>
            </a:r>
            <a:r>
              <a:rPr lang="en-US" dirty="0"/>
              <a:t>(</a:t>
            </a:r>
            <a:r>
              <a:rPr lang="en-US" dirty="0" err="1"/>
              <a:t>tPA</a:t>
            </a:r>
            <a:r>
              <a:rPr lang="en-US" dirty="0"/>
              <a:t>) e.g. </a:t>
            </a:r>
            <a:r>
              <a:rPr lang="en-US" dirty="0" err="1" smtClean="0"/>
              <a:t>Alteplase</a:t>
            </a:r>
            <a:r>
              <a:rPr lang="en-US" dirty="0"/>
              <a:t>, </a:t>
            </a:r>
            <a:r>
              <a:rPr lang="en-US" dirty="0" err="1"/>
              <a:t>retaplase</a:t>
            </a:r>
            <a:r>
              <a:rPr lang="en-US" dirty="0"/>
              <a:t>, </a:t>
            </a:r>
            <a:r>
              <a:rPr lang="en-US" dirty="0" err="1"/>
              <a:t>tenecteplase</a:t>
            </a:r>
            <a:r>
              <a:rPr lang="en-US" dirty="0"/>
              <a:t>   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/>
              <a:t>Streptokinase</a:t>
            </a:r>
            <a:r>
              <a:rPr lang="en-US" dirty="0"/>
              <a:t> (SK) </a:t>
            </a:r>
            <a:r>
              <a:rPr lang="en-US" dirty="0" smtClean="0"/>
              <a:t>e.g. </a:t>
            </a:r>
            <a:r>
              <a:rPr lang="en-US" dirty="0"/>
              <a:t>Natural  Streptokinase, </a:t>
            </a:r>
            <a:r>
              <a:rPr lang="en-US" dirty="0" err="1"/>
              <a:t>Anistreplase</a:t>
            </a:r>
            <a:r>
              <a:rPr lang="en-US" dirty="0"/>
              <a:t> 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/>
              <a:t>Urokinase</a:t>
            </a:r>
            <a:r>
              <a:rPr lang="en-US" dirty="0"/>
              <a:t> (UK) e.g.  </a:t>
            </a:r>
            <a:r>
              <a:rPr lang="en-US" dirty="0" err="1"/>
              <a:t>Urokinase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Mechanism of action 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While </a:t>
            </a:r>
            <a:r>
              <a:rPr lang="en-US" sz="2400" dirty="0" smtClean="0"/>
              <a:t>drugs of the three classes  </a:t>
            </a:r>
            <a:r>
              <a:rPr lang="en-US" sz="2400" dirty="0"/>
              <a:t>all </a:t>
            </a:r>
            <a:r>
              <a:rPr lang="en-US" sz="2400" b="1" dirty="0"/>
              <a:t>have  the  ability to </a:t>
            </a:r>
            <a:r>
              <a:rPr lang="en-US" sz="2400" b="1" dirty="0" smtClean="0"/>
              <a:t>effectively dissolve blood clots, </a:t>
            </a:r>
            <a:r>
              <a:rPr lang="en-US" sz="2400" dirty="0" smtClean="0"/>
              <a:t>they  </a:t>
            </a:r>
            <a:r>
              <a:rPr lang="en-US" sz="2400" dirty="0"/>
              <a:t>differ  in their  detailed </a:t>
            </a:r>
            <a:r>
              <a:rPr lang="en-US" sz="2400" dirty="0" smtClean="0"/>
              <a:t>mechanism in </a:t>
            </a:r>
            <a:r>
              <a:rPr lang="en-US" sz="2400" dirty="0"/>
              <a:t>ways  that alter their selectivity  for fibrin clots 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/>
              <a:t>Derivatives </a:t>
            </a:r>
            <a:r>
              <a:rPr lang="en-US" sz="2400" b="1" dirty="0" smtClean="0"/>
              <a:t>of </a:t>
            </a:r>
            <a:r>
              <a:rPr lang="en-US" sz="2400" b="1" dirty="0"/>
              <a:t>tissue </a:t>
            </a:r>
            <a:r>
              <a:rPr lang="en-US" sz="2400" b="1" dirty="0" err="1" smtClean="0"/>
              <a:t>plasminogen</a:t>
            </a:r>
            <a:r>
              <a:rPr lang="en-US" sz="2400" b="1" dirty="0" smtClean="0"/>
              <a:t> Activator  </a:t>
            </a:r>
            <a:r>
              <a:rPr lang="en-US" sz="2400" dirty="0"/>
              <a:t>are </a:t>
            </a:r>
            <a:r>
              <a:rPr lang="en-US" sz="2400" dirty="0" smtClean="0"/>
              <a:t>the most </a:t>
            </a:r>
            <a:r>
              <a:rPr lang="en-US" sz="2400" dirty="0"/>
              <a:t>commonly </a:t>
            </a:r>
            <a:r>
              <a:rPr lang="en-US" sz="2400" dirty="0" smtClean="0"/>
              <a:t>used thrombolytic, especially for coronary and </a:t>
            </a:r>
            <a:r>
              <a:rPr lang="en-US" sz="2400" dirty="0"/>
              <a:t>cerebral </a:t>
            </a:r>
            <a:r>
              <a:rPr lang="en-US" sz="2400" dirty="0" smtClean="0"/>
              <a:t>vascular  clots, because of </a:t>
            </a:r>
            <a:r>
              <a:rPr lang="en-US" sz="2400" dirty="0"/>
              <a:t>their </a:t>
            </a:r>
            <a:r>
              <a:rPr lang="en-US" sz="2400" dirty="0" smtClean="0"/>
              <a:t>selectively for </a:t>
            </a:r>
            <a:r>
              <a:rPr lang="en-US" sz="2400" dirty="0"/>
              <a:t>activating  </a:t>
            </a:r>
            <a:r>
              <a:rPr lang="en-US" sz="2400" dirty="0" smtClean="0"/>
              <a:t>fibrin-bound  </a:t>
            </a:r>
            <a:r>
              <a:rPr lang="en-US" sz="2400" dirty="0" err="1"/>
              <a:t>plasminogen</a:t>
            </a:r>
            <a:r>
              <a:rPr lang="en-US" sz="2400" dirty="0"/>
              <a:t>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Tissue </a:t>
            </a:r>
            <a:r>
              <a:rPr lang="en-US" sz="2400" dirty="0" err="1"/>
              <a:t>plasminogen</a:t>
            </a:r>
            <a:r>
              <a:rPr lang="en-US" sz="2400" dirty="0"/>
              <a:t> activator </a:t>
            </a:r>
            <a:r>
              <a:rPr lang="en-US" sz="2400" dirty="0" smtClean="0"/>
              <a:t>produces clot  </a:t>
            </a:r>
            <a:r>
              <a:rPr lang="en-US" sz="2400" dirty="0" err="1"/>
              <a:t>lysis</a:t>
            </a:r>
            <a:r>
              <a:rPr lang="en-US" sz="2400" dirty="0"/>
              <a:t> </a:t>
            </a:r>
            <a:r>
              <a:rPr lang="en-US" sz="2400" dirty="0" smtClean="0"/>
              <a:t>through the </a:t>
            </a:r>
            <a:r>
              <a:rPr lang="en-US" sz="2400" dirty="0"/>
              <a:t>following </a:t>
            </a:r>
            <a:r>
              <a:rPr lang="en-US" sz="2400" dirty="0" smtClean="0"/>
              <a:t>sequence</a:t>
            </a:r>
            <a:r>
              <a:rPr lang="en-US" sz="2400" dirty="0"/>
              <a:t>.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sz="2400" dirty="0" err="1" smtClean="0"/>
              <a:t>tPA</a:t>
            </a:r>
            <a:r>
              <a:rPr lang="en-US" sz="2400" dirty="0" smtClean="0"/>
              <a:t> binds  </a:t>
            </a:r>
            <a:r>
              <a:rPr lang="en-US" sz="2400" dirty="0"/>
              <a:t>to fibrin on the surface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en-US" sz="2400" dirty="0" smtClean="0"/>
              <a:t>clot </a:t>
            </a:r>
            <a:endParaRPr lang="en-US" sz="2400" dirty="0"/>
          </a:p>
          <a:p>
            <a:pPr marL="102870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sz="2400" dirty="0"/>
              <a:t>Activates </a:t>
            </a:r>
            <a:r>
              <a:rPr lang="en-US" sz="2400" dirty="0" smtClean="0"/>
              <a:t>fibrin - bound </a:t>
            </a:r>
            <a:r>
              <a:rPr lang="en-US" sz="2400" dirty="0" err="1"/>
              <a:t>plasminogen</a:t>
            </a:r>
            <a:r>
              <a:rPr lang="en-US" sz="2400" dirty="0"/>
              <a:t>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sz="2400" dirty="0" err="1"/>
              <a:t>Plasmin</a:t>
            </a:r>
            <a:r>
              <a:rPr lang="en-US" sz="2400" dirty="0"/>
              <a:t> is cleaved from the  </a:t>
            </a:r>
            <a:r>
              <a:rPr lang="en-US" sz="2400" dirty="0" err="1"/>
              <a:t>plasminogen</a:t>
            </a:r>
            <a:r>
              <a:rPr lang="en-US" sz="2400" dirty="0"/>
              <a:t>  associated  with the fibrin.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sz="2400" dirty="0"/>
              <a:t>Fibrin molecules are broken apart by the </a:t>
            </a:r>
            <a:r>
              <a:rPr lang="en-US" sz="2400" dirty="0" err="1"/>
              <a:t>Plasmin</a:t>
            </a:r>
            <a:r>
              <a:rPr lang="en-US" sz="2400" dirty="0"/>
              <a:t> and the clot dissolves.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b="1" dirty="0" smtClean="0"/>
              <a:t>NB:</a:t>
            </a:r>
            <a:r>
              <a:rPr lang="en-US" sz="2400" dirty="0" smtClean="0"/>
              <a:t>   </a:t>
            </a:r>
            <a:r>
              <a:rPr lang="en-US" sz="2400" dirty="0" err="1"/>
              <a:t>Plasmin</a:t>
            </a:r>
            <a:r>
              <a:rPr lang="en-US" sz="2400" dirty="0"/>
              <a:t>  is  a protease  that is capable  of breaking  apart  fibrin  </a:t>
            </a:r>
            <a:r>
              <a:rPr lang="en-US" sz="2400" dirty="0" smtClean="0"/>
              <a:t>molecules, thereby </a:t>
            </a:r>
            <a:r>
              <a:rPr lang="en-US" sz="2400" dirty="0"/>
              <a:t>dissolving  the clot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"/>
            <a:ext cx="4038600" cy="6400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Coagulation factors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I . Fibrinogen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II. </a:t>
            </a:r>
            <a:r>
              <a:rPr lang="en-US" dirty="0" err="1" smtClean="0"/>
              <a:t>Prothrombin</a:t>
            </a:r>
            <a:endParaRPr lang="en-US" dirty="0" smtClean="0"/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III. Tissue factor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IV. Calcium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V. </a:t>
            </a:r>
            <a:r>
              <a:rPr lang="en-US" dirty="0" err="1" smtClean="0"/>
              <a:t>Proaccelerin</a:t>
            </a:r>
            <a:r>
              <a:rPr lang="en-US" dirty="0" smtClean="0"/>
              <a:t>, labile factor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VI. </a:t>
            </a:r>
            <a:r>
              <a:rPr lang="en-US" dirty="0" err="1" smtClean="0"/>
              <a:t>Accelerin</a:t>
            </a:r>
            <a:endParaRPr lang="en-US" dirty="0" smtClean="0"/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VII. Stable factor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VIII. </a:t>
            </a:r>
            <a:r>
              <a:rPr lang="en-US" dirty="0" err="1" smtClean="0"/>
              <a:t>Antihaemophilic</a:t>
            </a:r>
            <a:r>
              <a:rPr lang="en-US" dirty="0" smtClean="0"/>
              <a:t> factor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IX. </a:t>
            </a:r>
            <a:r>
              <a:rPr lang="en-US" sz="2400" dirty="0" err="1" smtClean="0"/>
              <a:t>Chrismas</a:t>
            </a:r>
            <a:r>
              <a:rPr lang="en-US" sz="2400" dirty="0" smtClean="0"/>
              <a:t> factor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X. Stuart – Prowers factor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XI. Plasma </a:t>
            </a:r>
            <a:r>
              <a:rPr lang="en-US" sz="2400" dirty="0" err="1" smtClean="0"/>
              <a:t>Thromboplastin</a:t>
            </a:r>
            <a:r>
              <a:rPr lang="en-US" sz="2400" dirty="0"/>
              <a:t> </a:t>
            </a:r>
            <a:r>
              <a:rPr lang="en-US" sz="2400" dirty="0" smtClean="0"/>
              <a:t>antecedent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XII. Hageman factor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XIII. Fibrin stabilizing factor</a:t>
            </a:r>
            <a:endParaRPr lang="en-US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6019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sz="3400" dirty="0"/>
              <a:t>Streptokinase </a:t>
            </a:r>
            <a:r>
              <a:rPr lang="en-US" sz="3400" dirty="0" smtClean="0"/>
              <a:t>is </a:t>
            </a:r>
            <a:r>
              <a:rPr lang="en-US" sz="3400" b="1" dirty="0"/>
              <a:t>obtained </a:t>
            </a:r>
            <a:r>
              <a:rPr lang="en-US" sz="3400" b="1" dirty="0" smtClean="0"/>
              <a:t>from B </a:t>
            </a:r>
            <a:r>
              <a:rPr lang="en-US" sz="3400" b="1" dirty="0" err="1" smtClean="0"/>
              <a:t>haemolytic</a:t>
            </a:r>
            <a:r>
              <a:rPr lang="en-US" sz="3400" b="1" dirty="0" smtClean="0"/>
              <a:t>  </a:t>
            </a:r>
            <a:r>
              <a:rPr lang="en-US" sz="3400" b="1" dirty="0"/>
              <a:t>streptococci </a:t>
            </a:r>
            <a:r>
              <a:rPr lang="en-US" sz="3400" b="1" dirty="0" smtClean="0"/>
              <a:t>group C </a:t>
            </a:r>
            <a:endParaRPr lang="en-US" sz="3400" b="1" dirty="0"/>
          </a:p>
          <a:p>
            <a:pPr>
              <a:lnSpc>
                <a:spcPct val="170000"/>
              </a:lnSpc>
            </a:pPr>
            <a:r>
              <a:rPr lang="en-US" sz="3400" dirty="0" err="1"/>
              <a:t>Sk</a:t>
            </a:r>
            <a:r>
              <a:rPr lang="en-US" sz="3400" dirty="0"/>
              <a:t> is not </a:t>
            </a:r>
            <a:r>
              <a:rPr lang="en-US" sz="3400" dirty="0" smtClean="0"/>
              <a:t>a </a:t>
            </a:r>
            <a:r>
              <a:rPr lang="en-US" sz="3400" dirty="0"/>
              <a:t>protease </a:t>
            </a:r>
            <a:r>
              <a:rPr lang="en-US" sz="3400" dirty="0" smtClean="0"/>
              <a:t>and </a:t>
            </a:r>
            <a:r>
              <a:rPr lang="en-US" sz="3400" dirty="0"/>
              <a:t>has no </a:t>
            </a:r>
            <a:r>
              <a:rPr lang="en-US" sz="3400" dirty="0" err="1" smtClean="0"/>
              <a:t>enzymymatic</a:t>
            </a:r>
            <a:r>
              <a:rPr lang="en-US" sz="3400" dirty="0" smtClean="0"/>
              <a:t>  activity; </a:t>
            </a:r>
            <a:r>
              <a:rPr lang="en-US" sz="3400" dirty="0"/>
              <a:t>however it </a:t>
            </a:r>
            <a:r>
              <a:rPr lang="en-US" sz="3400" b="1" dirty="0"/>
              <a:t>forms </a:t>
            </a:r>
            <a:r>
              <a:rPr lang="en-US" sz="3400" b="1" dirty="0" smtClean="0"/>
              <a:t>a </a:t>
            </a:r>
            <a:r>
              <a:rPr lang="en-US" sz="3400" b="1" dirty="0"/>
              <a:t>complex </a:t>
            </a:r>
            <a:r>
              <a:rPr lang="en-US" sz="3400" b="1" dirty="0" smtClean="0"/>
              <a:t>with  </a:t>
            </a:r>
            <a:r>
              <a:rPr lang="en-US" sz="3400" b="1" dirty="0" err="1"/>
              <a:t>plasminogen</a:t>
            </a:r>
            <a:r>
              <a:rPr lang="en-US" sz="3400" b="1" dirty="0"/>
              <a:t> </a:t>
            </a:r>
            <a:r>
              <a:rPr lang="en-US" sz="3400" b="1" dirty="0" smtClean="0"/>
              <a:t>that </a:t>
            </a:r>
            <a:r>
              <a:rPr lang="en-US" sz="3400" b="1" dirty="0"/>
              <a:t>releases </a:t>
            </a:r>
            <a:r>
              <a:rPr lang="en-US" sz="3400" b="1" dirty="0" err="1" smtClean="0"/>
              <a:t>plasmin</a:t>
            </a:r>
            <a:r>
              <a:rPr lang="en-US" sz="3400" b="1" dirty="0" smtClean="0"/>
              <a:t> </a:t>
            </a:r>
            <a:r>
              <a:rPr lang="en-US" sz="3400" dirty="0"/>
              <a:t>.</a:t>
            </a:r>
          </a:p>
          <a:p>
            <a:pPr>
              <a:lnSpc>
                <a:spcPct val="170000"/>
              </a:lnSpc>
            </a:pPr>
            <a:r>
              <a:rPr lang="en-US" sz="3400" dirty="0"/>
              <a:t>Unlike </a:t>
            </a:r>
            <a:r>
              <a:rPr lang="en-US" sz="3400" dirty="0" err="1" smtClean="0"/>
              <a:t>tPA</a:t>
            </a:r>
            <a:r>
              <a:rPr lang="en-US" sz="3400" dirty="0" smtClean="0"/>
              <a:t> </a:t>
            </a:r>
            <a:r>
              <a:rPr lang="en-US" sz="3400" dirty="0"/>
              <a:t>it does </a:t>
            </a:r>
            <a:r>
              <a:rPr lang="en-US" sz="3400" dirty="0" smtClean="0"/>
              <a:t>not bind </a:t>
            </a:r>
            <a:r>
              <a:rPr lang="en-US" sz="3400" dirty="0" err="1" smtClean="0"/>
              <a:t>prefentially</a:t>
            </a:r>
            <a:r>
              <a:rPr lang="en-US" sz="3400" dirty="0" smtClean="0"/>
              <a:t> to clot - associated fibrin and therefore </a:t>
            </a:r>
            <a:r>
              <a:rPr lang="en-US" sz="3400" b="1" dirty="0" smtClean="0"/>
              <a:t>binds equally to </a:t>
            </a:r>
            <a:r>
              <a:rPr lang="en-US" sz="3400" b="1" dirty="0"/>
              <a:t>circulating </a:t>
            </a:r>
            <a:r>
              <a:rPr lang="en-US" sz="3400" b="1" dirty="0" smtClean="0"/>
              <a:t>and </a:t>
            </a:r>
            <a:r>
              <a:rPr lang="en-US" sz="3400" b="1" dirty="0"/>
              <a:t>non </a:t>
            </a:r>
            <a:r>
              <a:rPr lang="en-US" sz="3400" b="1" dirty="0" smtClean="0"/>
              <a:t>circulating </a:t>
            </a:r>
            <a:r>
              <a:rPr lang="en-US" sz="3400" b="1" dirty="0" err="1" smtClean="0"/>
              <a:t>plasminogen</a:t>
            </a:r>
            <a:r>
              <a:rPr lang="en-US" sz="3400" b="1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sz="3400" dirty="0" smtClean="0"/>
              <a:t>Therefore </a:t>
            </a:r>
            <a:r>
              <a:rPr lang="en-US" sz="3400" b="1" dirty="0" smtClean="0"/>
              <a:t>SK </a:t>
            </a:r>
            <a:r>
              <a:rPr lang="en-US" sz="3400" b="1" dirty="0"/>
              <a:t>produces </a:t>
            </a:r>
            <a:r>
              <a:rPr lang="en-US" sz="3400" b="1" dirty="0" smtClean="0"/>
              <a:t>significant </a:t>
            </a:r>
            <a:r>
              <a:rPr lang="en-US" sz="3400" b="1" dirty="0" err="1" smtClean="0"/>
              <a:t>fibrinogenolysis</a:t>
            </a:r>
            <a:r>
              <a:rPr lang="en-US" sz="3400" b="1" dirty="0" smtClean="0"/>
              <a:t>  </a:t>
            </a:r>
            <a:r>
              <a:rPr lang="en-US" sz="3400" b="1" dirty="0"/>
              <a:t>along </a:t>
            </a:r>
            <a:r>
              <a:rPr lang="en-US" sz="3400" b="1" dirty="0" smtClean="0"/>
              <a:t>with </a:t>
            </a:r>
            <a:r>
              <a:rPr lang="en-US" sz="3400" b="1" dirty="0"/>
              <a:t>clot </a:t>
            </a:r>
            <a:r>
              <a:rPr lang="en-US" sz="3400" b="1" dirty="0" err="1" smtClean="0"/>
              <a:t>fibrinolytic</a:t>
            </a:r>
            <a:r>
              <a:rPr lang="en-US" sz="3400" b="1" dirty="0" smtClean="0"/>
              <a:t>.</a:t>
            </a:r>
          </a:p>
          <a:p>
            <a:pPr>
              <a:lnSpc>
                <a:spcPct val="170000"/>
              </a:lnSpc>
            </a:pPr>
            <a:endParaRPr lang="en-US" sz="3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86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800" dirty="0" smtClean="0"/>
              <a:t>For this  reason, </a:t>
            </a:r>
            <a:r>
              <a:rPr lang="en-US" sz="3800" dirty="0" err="1" smtClean="0"/>
              <a:t>tPA</a:t>
            </a:r>
            <a:r>
              <a:rPr lang="en-US" sz="3800" dirty="0" smtClean="0"/>
              <a:t> is generally preferred as a thrombolytic agent over SK especially when used  for dissolving coronary and cerebral vascular thrombi</a:t>
            </a:r>
          </a:p>
          <a:p>
            <a:pPr>
              <a:lnSpc>
                <a:spcPct val="170000"/>
              </a:lnSpc>
            </a:pPr>
            <a:r>
              <a:rPr lang="en-US" sz="3800" dirty="0"/>
              <a:t>Because  SK is </a:t>
            </a:r>
            <a:r>
              <a:rPr lang="en-US" sz="3800" dirty="0" smtClean="0"/>
              <a:t>derived  </a:t>
            </a:r>
            <a:r>
              <a:rPr lang="en-US" sz="3800" dirty="0"/>
              <a:t>from  </a:t>
            </a:r>
            <a:r>
              <a:rPr lang="en-US" sz="3800" dirty="0" smtClean="0"/>
              <a:t>streptococci,  </a:t>
            </a:r>
            <a:r>
              <a:rPr lang="en-US" sz="3800" u="sng" dirty="0" smtClean="0"/>
              <a:t>patients  </a:t>
            </a:r>
            <a:r>
              <a:rPr lang="en-US" sz="3800" u="sng" dirty="0"/>
              <a:t>who have  had  recent  streptococci  infections  can  require  significantly higher doses  of SK to produce  </a:t>
            </a:r>
            <a:r>
              <a:rPr lang="en-US" sz="3800" u="sng" dirty="0" err="1"/>
              <a:t>thrombolysis</a:t>
            </a:r>
            <a:r>
              <a:rPr lang="en-US" sz="3800" u="sng" dirty="0" smtClean="0"/>
              <a:t>.</a:t>
            </a:r>
            <a:r>
              <a:rPr lang="en-US" sz="3800" u="sng" dirty="0"/>
              <a:t> </a:t>
            </a:r>
          </a:p>
          <a:p>
            <a:pPr>
              <a:lnSpc>
                <a:spcPct val="170000"/>
              </a:lnSpc>
            </a:pPr>
            <a:r>
              <a:rPr lang="en-US" sz="3800" dirty="0" err="1"/>
              <a:t>Urokinase</a:t>
            </a:r>
            <a:r>
              <a:rPr lang="en-US" sz="3800" dirty="0"/>
              <a:t>  is sometimes  referred to  as </a:t>
            </a:r>
            <a:r>
              <a:rPr lang="en-US" sz="3800" b="1" dirty="0"/>
              <a:t>urinary  type </a:t>
            </a:r>
            <a:r>
              <a:rPr lang="en-US" sz="3800" b="1" dirty="0" err="1"/>
              <a:t>plasminogen</a:t>
            </a:r>
            <a:r>
              <a:rPr lang="en-US" sz="3800" b="1" dirty="0"/>
              <a:t>  activator (UPA )</a:t>
            </a:r>
            <a:r>
              <a:rPr lang="en-US" sz="3800" dirty="0"/>
              <a:t> because  it is  </a:t>
            </a:r>
            <a:r>
              <a:rPr lang="en-US" sz="3800" u="sng" dirty="0"/>
              <a:t>formed  by the  kidneys  and is  found in  urine </a:t>
            </a:r>
            <a:r>
              <a:rPr lang="en-US" sz="3800" u="sng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sz="3800" dirty="0" smtClean="0"/>
              <a:t>It </a:t>
            </a:r>
            <a:r>
              <a:rPr lang="en-US" sz="3800" dirty="0"/>
              <a:t>has  limited  clinical  use  because like SK, </a:t>
            </a:r>
            <a:r>
              <a:rPr lang="en-US" sz="3800" dirty="0" smtClean="0"/>
              <a:t>it produces  </a:t>
            </a:r>
            <a:r>
              <a:rPr lang="en-US" sz="3800" dirty="0"/>
              <a:t>considerable  </a:t>
            </a:r>
            <a:r>
              <a:rPr lang="en-US" sz="3800" dirty="0" err="1" smtClean="0"/>
              <a:t>fibrinogenolysis</a:t>
            </a:r>
            <a:r>
              <a:rPr lang="en-US" sz="3800" dirty="0" smtClean="0"/>
              <a:t>; </a:t>
            </a:r>
            <a:r>
              <a:rPr lang="en-US" sz="3800" dirty="0"/>
              <a:t>however it is </a:t>
            </a:r>
            <a:r>
              <a:rPr lang="en-US" sz="3800" b="1" dirty="0" smtClean="0"/>
              <a:t>used </a:t>
            </a:r>
            <a:r>
              <a:rPr lang="en-US" sz="3800" b="1" dirty="0"/>
              <a:t>for  pulmonary embolism</a:t>
            </a:r>
            <a:r>
              <a:rPr lang="en-US" sz="3800" dirty="0" smtClean="0"/>
              <a:t>.</a:t>
            </a:r>
            <a:r>
              <a:rPr lang="en-US" sz="3800" dirty="0"/>
              <a:t> </a:t>
            </a:r>
          </a:p>
          <a:p>
            <a:pPr>
              <a:lnSpc>
                <a:spcPct val="170000"/>
              </a:lnSpc>
            </a:pPr>
            <a:r>
              <a:rPr lang="en-US" sz="3800" dirty="0"/>
              <a:t>One benefit over SK is </a:t>
            </a:r>
            <a:r>
              <a:rPr lang="en-US" sz="3800" dirty="0" smtClean="0"/>
              <a:t>that </a:t>
            </a:r>
            <a:r>
              <a:rPr lang="en-US" sz="3800" dirty="0"/>
              <a:t>UK is </a:t>
            </a:r>
            <a:r>
              <a:rPr lang="en-US" sz="3800" b="1" dirty="0"/>
              <a:t>non-antigenic</a:t>
            </a:r>
            <a:r>
              <a:rPr lang="en-US" sz="3800" dirty="0"/>
              <a:t>. 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Clinical indications 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Acute  </a:t>
            </a:r>
            <a:r>
              <a:rPr lang="en-US" sz="2400" dirty="0" smtClean="0"/>
              <a:t>Myocardial </a:t>
            </a:r>
            <a:r>
              <a:rPr lang="en-US" sz="2400" dirty="0"/>
              <a:t>I</a:t>
            </a:r>
            <a:r>
              <a:rPr lang="en-US" sz="2400" dirty="0" smtClean="0"/>
              <a:t>nfarction 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D</a:t>
            </a:r>
            <a:r>
              <a:rPr lang="en-US" sz="2400" dirty="0" smtClean="0"/>
              <a:t>eep  </a:t>
            </a:r>
            <a:r>
              <a:rPr lang="en-US" sz="2400" dirty="0"/>
              <a:t>Vein  </a:t>
            </a:r>
            <a:r>
              <a:rPr lang="en-US" sz="2400" dirty="0" smtClean="0"/>
              <a:t>Thrombosis 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P</a:t>
            </a:r>
            <a:r>
              <a:rPr lang="en-US" sz="2400" dirty="0" smtClean="0"/>
              <a:t>eripheral </a:t>
            </a:r>
            <a:r>
              <a:rPr lang="en-US" sz="2400" dirty="0"/>
              <a:t>Arterial  Occlusion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Stroke  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Contra  </a:t>
            </a:r>
            <a:r>
              <a:rPr lang="en-US" sz="2400" b="1" dirty="0"/>
              <a:t>-indications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C /I in all  situations  where  the risk of  bleeding  is increased, such as recent  trauma, surgery  biopsies, hemorrhagic stroke  of  peptic  ulcer, severe  hypertension, aneurysms, bleeding  disorders, diabetes, acute pancreatitis etc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Adverse Reaction 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Bleeding  complications related  to systemic  </a:t>
            </a:r>
            <a:r>
              <a:rPr lang="en-US" sz="2400" dirty="0" err="1"/>
              <a:t>fibrinogenolysis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dirty="0" err="1"/>
              <a:t>lysis</a:t>
            </a:r>
            <a:r>
              <a:rPr lang="en-US" sz="2400" dirty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normal  haemostatic </a:t>
            </a:r>
            <a:r>
              <a:rPr lang="en-US" sz="2400" dirty="0" smtClean="0"/>
              <a:t>plug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dirty="0" smtClean="0"/>
              <a:t>IV.  </a:t>
            </a:r>
            <a:r>
              <a:rPr lang="en-US" sz="3200" dirty="0" err="1" smtClean="0"/>
              <a:t>Antifibrinolytics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These  </a:t>
            </a:r>
            <a:r>
              <a:rPr lang="en-US" sz="2400" dirty="0"/>
              <a:t>are drugs  which  inhibit  </a:t>
            </a:r>
            <a:r>
              <a:rPr lang="en-US" sz="2400" dirty="0" err="1"/>
              <a:t>plasminogen</a:t>
            </a:r>
            <a:r>
              <a:rPr lang="en-US" sz="2400" dirty="0"/>
              <a:t>  </a:t>
            </a:r>
            <a:r>
              <a:rPr lang="en-US" sz="2400" dirty="0" err="1" smtClean="0"/>
              <a:t>Ativation</a:t>
            </a:r>
            <a:r>
              <a:rPr lang="en-US" sz="2400" dirty="0" smtClean="0"/>
              <a:t>  </a:t>
            </a:r>
            <a:r>
              <a:rPr lang="en-US" sz="2400" dirty="0"/>
              <a:t>and  dissolution  of   </a:t>
            </a:r>
            <a:r>
              <a:rPr lang="en-US" sz="2400" dirty="0" smtClean="0"/>
              <a:t>a </a:t>
            </a:r>
            <a:r>
              <a:rPr lang="en-US" sz="2400" dirty="0"/>
              <a:t>clot  </a:t>
            </a:r>
            <a:r>
              <a:rPr lang="en-US" sz="2400" dirty="0" err="1"/>
              <a:t>i.e</a:t>
            </a:r>
            <a:r>
              <a:rPr lang="en-US" sz="2400" dirty="0"/>
              <a:t>  </a:t>
            </a:r>
            <a:r>
              <a:rPr lang="en-US" sz="2400" b="1" dirty="0"/>
              <a:t>promotes  blood </a:t>
            </a:r>
            <a:r>
              <a:rPr lang="en-US" sz="2400" b="1" dirty="0" err="1"/>
              <a:t>cloting</a:t>
            </a:r>
            <a:r>
              <a:rPr lang="en-US" sz="2400" b="1" dirty="0"/>
              <a:t>  Activity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/>
              <a:t>Examples</a:t>
            </a:r>
            <a:r>
              <a:rPr lang="en-US" sz="2400" dirty="0"/>
              <a:t>  		</a:t>
            </a:r>
            <a:endParaRPr lang="en-US" sz="2400" dirty="0" smtClean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Tranexaemic</a:t>
            </a:r>
            <a:r>
              <a:rPr lang="en-US" sz="2400" dirty="0" smtClean="0"/>
              <a:t> </a:t>
            </a:r>
            <a:r>
              <a:rPr lang="en-US" sz="2400" dirty="0"/>
              <a:t>acid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Eplision</a:t>
            </a:r>
            <a:r>
              <a:rPr lang="en-US" sz="2400" dirty="0"/>
              <a:t>  </a:t>
            </a:r>
            <a:r>
              <a:rPr lang="en-US" sz="2400" dirty="0" err="1" smtClean="0"/>
              <a:t>aminocarproic</a:t>
            </a:r>
            <a:r>
              <a:rPr lang="en-US" sz="2400" dirty="0" smtClean="0"/>
              <a:t> </a:t>
            </a:r>
            <a:r>
              <a:rPr lang="en-US" sz="2400" dirty="0"/>
              <a:t>acid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Mechanism of action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Antifibrinolytic</a:t>
            </a:r>
            <a:r>
              <a:rPr lang="en-US" sz="2400" dirty="0" smtClean="0"/>
              <a:t> </a:t>
            </a:r>
            <a:r>
              <a:rPr lang="en-US" sz="2400" b="1" dirty="0" smtClean="0"/>
              <a:t>agents binds to </a:t>
            </a:r>
            <a:r>
              <a:rPr lang="en-US" sz="2400" b="1" dirty="0"/>
              <a:t>lysine  binding  sites  of  </a:t>
            </a:r>
            <a:r>
              <a:rPr lang="en-US" sz="2400" b="1" dirty="0" err="1"/>
              <a:t>plasminogen</a:t>
            </a:r>
            <a:r>
              <a:rPr lang="en-US" sz="2400" b="1" dirty="0"/>
              <a:t>  and </a:t>
            </a:r>
            <a:r>
              <a:rPr lang="en-US" sz="2400" b="1" dirty="0" err="1"/>
              <a:t>plasmin</a:t>
            </a:r>
            <a:r>
              <a:rPr lang="en-US" sz="2400" b="1" dirty="0"/>
              <a:t>  </a:t>
            </a:r>
            <a:r>
              <a:rPr lang="en-US" sz="2400" dirty="0"/>
              <a:t>so that  the latter  is not  able  to bind  fibrin  and </a:t>
            </a:r>
            <a:r>
              <a:rPr lang="en-US" sz="2400" dirty="0" err="1"/>
              <a:t>lyse</a:t>
            </a:r>
            <a:r>
              <a:rPr lang="en-US" sz="2400" dirty="0"/>
              <a:t>  it 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They are specific </a:t>
            </a:r>
            <a:r>
              <a:rPr lang="en-US" sz="2400" b="1" dirty="0" smtClean="0"/>
              <a:t>Antidotes </a:t>
            </a:r>
            <a:r>
              <a:rPr lang="en-US" sz="2400" b="1" dirty="0"/>
              <a:t>to </a:t>
            </a:r>
            <a:r>
              <a:rPr lang="en-US" sz="2400" b="1" dirty="0" err="1" smtClean="0"/>
              <a:t>fibrinolytic</a:t>
            </a:r>
            <a:r>
              <a:rPr lang="en-US" sz="2400" b="1" dirty="0" smtClean="0"/>
              <a:t> agents 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/>
              <a:t>Clinical indications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Overdose  of  </a:t>
            </a:r>
            <a:r>
              <a:rPr lang="en-US" sz="2400" dirty="0" err="1"/>
              <a:t>fibrinolytics</a:t>
            </a:r>
            <a:r>
              <a:rPr lang="en-US" sz="2400" dirty="0"/>
              <a:t>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Certain  traumatic and </a:t>
            </a:r>
            <a:r>
              <a:rPr lang="en-US" sz="2400" dirty="0" smtClean="0"/>
              <a:t>surgical  </a:t>
            </a:r>
            <a:r>
              <a:rPr lang="en-US" sz="2400" dirty="0"/>
              <a:t>bleeding </a:t>
            </a:r>
            <a:r>
              <a:rPr lang="en-US" sz="2400" dirty="0" smtClean="0"/>
              <a:t>(</a:t>
            </a:r>
            <a:r>
              <a:rPr lang="en-US" sz="2400" dirty="0" err="1" smtClean="0"/>
              <a:t>e.g</a:t>
            </a:r>
            <a:r>
              <a:rPr lang="en-US" sz="2400" dirty="0" smtClean="0"/>
              <a:t>  prostatectomy, tooth </a:t>
            </a:r>
            <a:r>
              <a:rPr lang="en-US" sz="2400" dirty="0"/>
              <a:t>extraction  in </a:t>
            </a:r>
            <a:r>
              <a:rPr lang="en-US" sz="2400" dirty="0" err="1" smtClean="0"/>
              <a:t>haemophilics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150000"/>
              </a:lnSpc>
              <a:buNone/>
            </a:pPr>
            <a:r>
              <a:rPr lang="en-US" sz="2400" b="1" dirty="0"/>
              <a:t>Adverse  Reaction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Arrhytmias</a:t>
            </a:r>
            <a:r>
              <a:rPr lang="en-US" sz="2400" dirty="0" smtClean="0"/>
              <a:t>, hypotension, Nausea, diarrhea, headache 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dirty="0" smtClean="0"/>
              <a:t>V.  </a:t>
            </a:r>
            <a:r>
              <a:rPr lang="en-US" sz="3200" dirty="0" err="1" smtClean="0"/>
              <a:t>Antiplatelet</a:t>
            </a:r>
            <a:r>
              <a:rPr lang="en-US" sz="3200" dirty="0" smtClean="0"/>
              <a:t> (Antithrombotic) Agents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lang="en-US" sz="2400" b="1" dirty="0" smtClean="0"/>
              <a:t>Introduction 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400" dirty="0" smtClean="0"/>
              <a:t>This </a:t>
            </a:r>
            <a:r>
              <a:rPr lang="en-US" sz="2400" dirty="0"/>
              <a:t>are drugs which </a:t>
            </a:r>
            <a:r>
              <a:rPr lang="en-US" sz="2400" b="1" dirty="0"/>
              <a:t>interfere </a:t>
            </a:r>
            <a:r>
              <a:rPr lang="en-US" sz="2400" b="1" dirty="0" smtClean="0"/>
              <a:t>with </a:t>
            </a:r>
            <a:r>
              <a:rPr lang="en-US" sz="2400" b="1" dirty="0"/>
              <a:t>the </a:t>
            </a:r>
            <a:r>
              <a:rPr lang="en-US" sz="2400" b="1" dirty="0" smtClean="0"/>
              <a:t>platelets  </a:t>
            </a:r>
            <a:r>
              <a:rPr lang="en-US" sz="2400" b="1" dirty="0"/>
              <a:t>function </a:t>
            </a:r>
            <a:r>
              <a:rPr lang="en-US" sz="2400" dirty="0" smtClean="0"/>
              <a:t>and </a:t>
            </a:r>
            <a:r>
              <a:rPr lang="en-US" sz="2400" dirty="0"/>
              <a:t>are </a:t>
            </a:r>
            <a:r>
              <a:rPr lang="en-US" sz="2400" u="sng" dirty="0" err="1" smtClean="0"/>
              <a:t>usefull</a:t>
            </a:r>
            <a:r>
              <a:rPr lang="en-US" sz="2400" u="sng" dirty="0" smtClean="0"/>
              <a:t> </a:t>
            </a:r>
            <a:r>
              <a:rPr lang="en-US" sz="2400" u="sng" dirty="0"/>
              <a:t>in the  prophylaxis  </a:t>
            </a:r>
            <a:r>
              <a:rPr lang="en-US" sz="2400" u="sng" dirty="0" smtClean="0"/>
              <a:t>of </a:t>
            </a:r>
            <a:r>
              <a:rPr lang="en-US" sz="2400" u="sng" dirty="0" err="1" smtClean="0"/>
              <a:t>thromboembolism</a:t>
            </a:r>
            <a:r>
              <a:rPr lang="en-US" sz="2400" dirty="0" smtClean="0"/>
              <a:t>. </a:t>
            </a:r>
            <a:r>
              <a:rPr lang="en-US" sz="2400" dirty="0"/>
              <a:t> </a:t>
            </a:r>
            <a:endParaRPr lang="en-US" sz="2400" dirty="0" smtClean="0"/>
          </a:p>
          <a:p>
            <a:pPr marL="742950" lvl="2" indent="-342900">
              <a:lnSpc>
                <a:spcPct val="160000"/>
              </a:lnSpc>
            </a:pPr>
            <a:r>
              <a:rPr lang="en-US" dirty="0" smtClean="0"/>
              <a:t>The </a:t>
            </a:r>
            <a:r>
              <a:rPr lang="en-US" u="sng" dirty="0" smtClean="0"/>
              <a:t>principal function of platelets </a:t>
            </a:r>
            <a:r>
              <a:rPr lang="en-US" dirty="0" smtClean="0"/>
              <a:t>is to </a:t>
            </a:r>
            <a:r>
              <a:rPr lang="en-US" b="1" dirty="0" smtClean="0"/>
              <a:t>prevent bleeding by thrombus formation</a:t>
            </a:r>
            <a:r>
              <a:rPr lang="en-US" b="1" dirty="0" smtClean="0"/>
              <a:t>.</a:t>
            </a:r>
            <a:endParaRPr lang="en-US" dirty="0"/>
          </a:p>
          <a:p>
            <a:pPr>
              <a:lnSpc>
                <a:spcPct val="16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Antiplatelet</a:t>
            </a:r>
            <a:r>
              <a:rPr lang="en-US" sz="2400" dirty="0" smtClean="0"/>
              <a:t> therapy with one or more of these drugs </a:t>
            </a:r>
            <a:r>
              <a:rPr lang="en-US" sz="2400" b="1" dirty="0" smtClean="0"/>
              <a:t>decreases the ability of blood clots to form </a:t>
            </a:r>
            <a:r>
              <a:rPr lang="en-US" sz="2400" u="sng" dirty="0" smtClean="0"/>
              <a:t>by interfering with the platelet activation process in primary </a:t>
            </a:r>
            <a:r>
              <a:rPr lang="en-US" sz="2400" u="sng" dirty="0" err="1" smtClean="0"/>
              <a:t>hemostasis</a:t>
            </a:r>
            <a:r>
              <a:rPr lang="en-US" sz="2400" u="sng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Antiplatelet</a:t>
            </a:r>
            <a:r>
              <a:rPr lang="en-US" sz="2400" dirty="0" smtClean="0"/>
              <a:t> </a:t>
            </a:r>
            <a:r>
              <a:rPr lang="en-US" sz="2400" dirty="0" smtClean="0"/>
              <a:t>drugs can </a:t>
            </a:r>
            <a:r>
              <a:rPr lang="en-US" sz="2400" b="1" dirty="0" smtClean="0"/>
              <a:t>reversibly or irreversibly inhibit </a:t>
            </a:r>
            <a:r>
              <a:rPr lang="en-US" sz="2400" dirty="0" smtClean="0"/>
              <a:t>the process involved in platelet activation resulting in decreased tendency of platelets to adhere to one another and to damaged blood vessels' endothelium. </a:t>
            </a:r>
            <a:endParaRPr lang="en-US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Classification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Antiplatelet</a:t>
            </a:r>
            <a:r>
              <a:rPr lang="en-US" sz="2400" dirty="0" smtClean="0"/>
              <a:t> are classified into</a:t>
            </a:r>
            <a:r>
              <a:rPr lang="en-US" sz="2400" b="1" dirty="0" smtClean="0"/>
              <a:t>:</a:t>
            </a:r>
            <a:endParaRPr lang="en-US" sz="2400" dirty="0" smtClean="0"/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Arachidonic</a:t>
            </a:r>
            <a:r>
              <a:rPr lang="en-US" dirty="0" smtClean="0"/>
              <a:t> </a:t>
            </a:r>
            <a:r>
              <a:rPr lang="en-US" dirty="0" smtClean="0"/>
              <a:t>acid pathway </a:t>
            </a:r>
            <a:r>
              <a:rPr lang="en-US" dirty="0" smtClean="0"/>
              <a:t>inhibitors: </a:t>
            </a:r>
            <a:r>
              <a:rPr lang="en-US" b="1" dirty="0" smtClean="0"/>
              <a:t>Aspirin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Phosphodiesterase</a:t>
            </a:r>
            <a:r>
              <a:rPr lang="en-US" dirty="0" smtClean="0"/>
              <a:t> inhibitors: </a:t>
            </a:r>
            <a:r>
              <a:rPr lang="en-US" dirty="0" err="1" smtClean="0"/>
              <a:t>Dipyridamole</a:t>
            </a:r>
            <a:endParaRPr lang="en-US" dirty="0" smtClean="0"/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ADP </a:t>
            </a:r>
            <a:r>
              <a:rPr lang="en-US" dirty="0" smtClean="0"/>
              <a:t>inhibitors </a:t>
            </a:r>
            <a:r>
              <a:rPr lang="en-US" dirty="0" err="1" smtClean="0"/>
              <a:t>Ticlopidine</a:t>
            </a:r>
            <a:r>
              <a:rPr lang="en-US" dirty="0" smtClean="0"/>
              <a:t>: </a:t>
            </a:r>
            <a:r>
              <a:rPr lang="en-US" b="1" dirty="0" err="1" smtClean="0"/>
              <a:t>Clopidogrel</a:t>
            </a:r>
            <a:endParaRPr lang="en-US" b="1" dirty="0" smtClean="0"/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Glycoprotein </a:t>
            </a:r>
            <a:r>
              <a:rPr lang="en-US" dirty="0" err="1" smtClean="0"/>
              <a:t>IIb</a:t>
            </a:r>
            <a:r>
              <a:rPr lang="en-US" dirty="0" smtClean="0"/>
              <a:t>/</a:t>
            </a:r>
            <a:r>
              <a:rPr lang="en-US" dirty="0" err="1" smtClean="0"/>
              <a:t>IIIa</a:t>
            </a:r>
            <a:r>
              <a:rPr lang="en-US" dirty="0" smtClean="0"/>
              <a:t> </a:t>
            </a:r>
            <a:r>
              <a:rPr lang="en-US" dirty="0" smtClean="0"/>
              <a:t>inhibitors: </a:t>
            </a:r>
            <a:r>
              <a:rPr lang="en-US" dirty="0" err="1" smtClean="0"/>
              <a:t>Abciximab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553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I. </a:t>
            </a:r>
            <a:r>
              <a:rPr lang="en-US" sz="2400" b="1" dirty="0" err="1" smtClean="0"/>
              <a:t>Arachidonic</a:t>
            </a:r>
            <a:r>
              <a:rPr lang="en-US" sz="2400" b="1" dirty="0" smtClean="0"/>
              <a:t> </a:t>
            </a:r>
            <a:r>
              <a:rPr lang="en-US" sz="2400" b="1" dirty="0" smtClean="0"/>
              <a:t>acid pathway inhibitors ( Aspirin ) Acetylsalicylic </a:t>
            </a:r>
            <a:r>
              <a:rPr lang="en-US" sz="2400" b="1" dirty="0" smtClean="0"/>
              <a:t>Acid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400" b="1" dirty="0" smtClean="0"/>
              <a:t>Mechanism of </a:t>
            </a:r>
            <a:r>
              <a:rPr lang="en-US" sz="2400" b="1" dirty="0" smtClean="0"/>
              <a:t>action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Irreversible inhibition of </a:t>
            </a:r>
            <a:r>
              <a:rPr lang="en-US" dirty="0" err="1" smtClean="0"/>
              <a:t>cyclooxygenase</a:t>
            </a:r>
            <a:r>
              <a:rPr lang="en-US" dirty="0" smtClean="0"/>
              <a:t> enzyme ( COX-1 ) via </a:t>
            </a:r>
            <a:r>
              <a:rPr lang="en-US" dirty="0" err="1" smtClean="0"/>
              <a:t>acetylation</a:t>
            </a:r>
            <a:r>
              <a:rPr lang="en-US" dirty="0" smtClean="0"/>
              <a:t>. </a:t>
            </a: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Small </a:t>
            </a:r>
            <a:r>
              <a:rPr lang="en-US" dirty="0" smtClean="0"/>
              <a:t>dose inhibits </a:t>
            </a:r>
            <a:r>
              <a:rPr lang="en-US" dirty="0" err="1" smtClean="0"/>
              <a:t>thromboxane</a:t>
            </a:r>
            <a:r>
              <a:rPr lang="en-US" dirty="0" smtClean="0"/>
              <a:t> (TXA2) synthesis in platelets But not </a:t>
            </a:r>
            <a:r>
              <a:rPr lang="en-US" dirty="0" err="1" smtClean="0"/>
              <a:t>prostacyclin</a:t>
            </a:r>
            <a:r>
              <a:rPr lang="en-US" dirty="0" smtClean="0"/>
              <a:t> (PGI2 ) synthesis in endothelium (larger dose</a:t>
            </a:r>
            <a:r>
              <a:rPr lang="en-US" dirty="0" smtClean="0"/>
              <a:t>).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400" b="1" dirty="0" smtClean="0"/>
              <a:t>Side </a:t>
            </a:r>
            <a:r>
              <a:rPr lang="en-US" sz="2400" b="1" dirty="0" smtClean="0"/>
              <a:t>effects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Risk of peptic ulcer. </a:t>
            </a: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Increased </a:t>
            </a:r>
            <a:r>
              <a:rPr lang="en-US" dirty="0" smtClean="0"/>
              <a:t>incidence of GIT bleeding (aspirin prolongs bleeding time)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Sequence of events in </a:t>
            </a:r>
            <a:r>
              <a:rPr lang="en-US" sz="2400" b="1" dirty="0" err="1" smtClean="0"/>
              <a:t>haemostasis</a:t>
            </a:r>
            <a:endParaRPr lang="en-US" sz="2400" b="1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Platelet adherence to collagen in damaged vessel wall (promoted by </a:t>
            </a:r>
            <a:r>
              <a:rPr lang="en-US" sz="2400" b="1" dirty="0" smtClean="0"/>
              <a:t>calcium ions and ADP</a:t>
            </a:r>
            <a:r>
              <a:rPr lang="en-US" sz="2400" dirty="0" smtClean="0"/>
              <a:t>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ATP is converted to ADP by </a:t>
            </a:r>
            <a:r>
              <a:rPr lang="en-US" sz="2400" dirty="0" err="1" smtClean="0"/>
              <a:t>Atpase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ADP is released and promotes aggregation of passing platelets (</a:t>
            </a:r>
            <a:r>
              <a:rPr lang="en-US" sz="2400" b="1" dirty="0" smtClean="0"/>
              <a:t>formation of platelet plug</a:t>
            </a:r>
            <a:r>
              <a:rPr lang="en-US" sz="2400" dirty="0" smtClean="0"/>
              <a:t>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Release of tissue factor from damaged vessels and phospholipids from platelets will </a:t>
            </a:r>
            <a:r>
              <a:rPr lang="en-US" sz="2400" b="1" dirty="0" smtClean="0"/>
              <a:t>promote thrombin formation (coagulation)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Firm clot seals the vessel permanently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Clinical Uses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/>
              <a:t>Prophylaxis of </a:t>
            </a:r>
            <a:r>
              <a:rPr lang="en-US" sz="2400" b="1" dirty="0" err="1" smtClean="0"/>
              <a:t>thromboembolism</a:t>
            </a:r>
            <a:r>
              <a:rPr lang="en-US" sz="2400" b="1" dirty="0" smtClean="0"/>
              <a:t> </a:t>
            </a:r>
            <a:r>
              <a:rPr lang="en-US" sz="2400" dirty="0" smtClean="0"/>
              <a:t>e.g. prevention of transient ischemic attack, ischemic stroke and myocardial infarction.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/>
              <a:t>Prevention </a:t>
            </a:r>
            <a:r>
              <a:rPr lang="en-US" sz="2400" b="1" dirty="0" smtClean="0"/>
              <a:t>of ischemic events </a:t>
            </a:r>
            <a:r>
              <a:rPr lang="en-US" sz="2400" dirty="0" smtClean="0"/>
              <a:t>in patients with unstable angina pectoris</a:t>
            </a:r>
            <a:r>
              <a:rPr lang="en-US" sz="2400" dirty="0" smtClean="0"/>
              <a:t>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/>
              <a:t>Can </a:t>
            </a:r>
            <a:r>
              <a:rPr lang="en-US" sz="2400" b="1" dirty="0" smtClean="0"/>
              <a:t>be combined with other </a:t>
            </a:r>
            <a:r>
              <a:rPr lang="en-US" sz="2400" b="1" dirty="0" err="1" smtClean="0"/>
              <a:t>antiplatelet</a:t>
            </a:r>
            <a:r>
              <a:rPr lang="en-US" sz="2400" b="1" dirty="0" smtClean="0"/>
              <a:t> drugs </a:t>
            </a:r>
            <a:r>
              <a:rPr lang="en-US" sz="2400" dirty="0" smtClean="0"/>
              <a:t>(</a:t>
            </a:r>
            <a:r>
              <a:rPr lang="en-US" sz="2400" dirty="0" err="1" smtClean="0"/>
              <a:t>clopidogrel</a:t>
            </a:r>
            <a:r>
              <a:rPr lang="en-US" sz="2400" dirty="0" smtClean="0"/>
              <a:t>) or anticoagulants (heparin).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/>
              <a:t>Dose</a:t>
            </a:r>
            <a:r>
              <a:rPr lang="en-US" sz="2400" b="1" dirty="0" smtClean="0"/>
              <a:t>:</a:t>
            </a:r>
            <a:r>
              <a:rPr lang="en-US" sz="2400" dirty="0" smtClean="0"/>
              <a:t> Low-dose aspirin </a:t>
            </a:r>
            <a:r>
              <a:rPr lang="en-US" sz="2400" dirty="0" smtClean="0"/>
              <a:t>‘’</a:t>
            </a:r>
            <a:r>
              <a:rPr lang="en-US" sz="2400" dirty="0" err="1" smtClean="0"/>
              <a:t>Paediatric</a:t>
            </a:r>
            <a:r>
              <a:rPr lang="en-US" sz="2400" dirty="0" smtClean="0"/>
              <a:t> </a:t>
            </a:r>
            <a:r>
              <a:rPr lang="en-US" sz="2400" dirty="0" smtClean="0"/>
              <a:t>aspirin’’ </a:t>
            </a:r>
            <a:r>
              <a:rPr lang="en-US" sz="2400" dirty="0" smtClean="0"/>
              <a:t>(75 </a:t>
            </a:r>
            <a:r>
              <a:rPr lang="en-US" sz="2400" dirty="0" smtClean="0"/>
              <a:t>mg enteric coated tablet/day ) is the most common dose used to prevent a heart attack or a stroke.</a:t>
            </a:r>
            <a:endParaRPr lang="en-US" sz="2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II. ADP </a:t>
            </a:r>
            <a:r>
              <a:rPr lang="en-US" sz="2400" b="1" dirty="0" smtClean="0"/>
              <a:t>pathway inhibitors </a:t>
            </a:r>
            <a:r>
              <a:rPr lang="en-US" sz="2400" b="1" dirty="0" err="1" smtClean="0"/>
              <a:t>Ticlopidine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Clopidogrel</a:t>
            </a:r>
            <a:endParaRPr lang="en-US" sz="2400" b="1" dirty="0" smtClean="0"/>
          </a:p>
          <a:p>
            <a:pPr lvl="1">
              <a:lnSpc>
                <a:spcPct val="150000"/>
              </a:lnSpc>
              <a:buNone/>
            </a:pPr>
            <a:r>
              <a:rPr lang="en-US" sz="2400" b="1" dirty="0" smtClean="0"/>
              <a:t>Mechanism of action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These </a:t>
            </a:r>
            <a:r>
              <a:rPr lang="en-US" dirty="0" smtClean="0"/>
              <a:t>drugs specifically and irreversibly inhibit ADP receptor of subtype P2Y12, which is required for platelets activation thus prevent platelet aggregation</a:t>
            </a:r>
            <a:r>
              <a:rPr lang="en-US" dirty="0" smtClean="0"/>
              <a:t>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P2Y12 </a:t>
            </a:r>
            <a:r>
              <a:rPr lang="en-US" dirty="0" smtClean="0"/>
              <a:t>is </a:t>
            </a:r>
            <a:r>
              <a:rPr lang="en-US" dirty="0" err="1" smtClean="0"/>
              <a:t>purinergic</a:t>
            </a:r>
            <a:r>
              <a:rPr lang="en-US" dirty="0" smtClean="0"/>
              <a:t> receptor and is a chemoreceptor for adenosine </a:t>
            </a:r>
            <a:r>
              <a:rPr lang="en-US" dirty="0" err="1" smtClean="0"/>
              <a:t>diphosphate</a:t>
            </a:r>
            <a:r>
              <a:rPr lang="en-US" dirty="0" smtClean="0"/>
              <a:t> (ADP).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553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Side effects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Severe </a:t>
            </a:r>
            <a:r>
              <a:rPr lang="en-US" sz="2400" dirty="0" err="1" smtClean="0"/>
              <a:t>neutropenia</a:t>
            </a:r>
            <a:r>
              <a:rPr lang="en-US" sz="2400" dirty="0" smtClean="0"/>
              <a:t>, (CBC should be done monthly during treatment.)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Bleeding </a:t>
            </a:r>
            <a:r>
              <a:rPr lang="en-US" sz="2400" dirty="0" smtClean="0"/>
              <a:t>( prolong bleeding time ).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G.I.T </a:t>
            </a:r>
            <a:r>
              <a:rPr lang="en-US" sz="2400" dirty="0" smtClean="0"/>
              <a:t>: nausea, dyspepsia, diarrhea.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Allergic </a:t>
            </a:r>
            <a:r>
              <a:rPr lang="en-US" sz="2400" dirty="0" smtClean="0"/>
              <a:t>reactions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Pharmacokinetics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Are </a:t>
            </a:r>
            <a:r>
              <a:rPr lang="en-US" sz="2400" dirty="0" smtClean="0"/>
              <a:t>given orally.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H</a:t>
            </a:r>
            <a:r>
              <a:rPr lang="en-US" sz="2400" dirty="0" smtClean="0"/>
              <a:t>ave </a:t>
            </a:r>
            <a:r>
              <a:rPr lang="en-US" sz="2400" dirty="0" smtClean="0"/>
              <a:t>slow onset of action (3 - 5 days).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en-US" sz="2400" dirty="0" smtClean="0"/>
              <a:t>ro-drugs</a:t>
            </a:r>
            <a:r>
              <a:rPr lang="en-US" sz="2400" dirty="0" smtClean="0"/>
              <a:t>, they have to be activated in the liver</a:t>
            </a:r>
            <a:r>
              <a:rPr lang="en-US" sz="2400" dirty="0" smtClean="0"/>
              <a:t>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B</a:t>
            </a:r>
            <a:r>
              <a:rPr lang="en-US" sz="2400" dirty="0" smtClean="0"/>
              <a:t>ound </a:t>
            </a:r>
            <a:r>
              <a:rPr lang="en-US" sz="2400" dirty="0" smtClean="0"/>
              <a:t>to plasma proteins</a:t>
            </a:r>
            <a:endParaRPr lang="en-US" sz="2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III. Clinical </a:t>
            </a:r>
            <a:r>
              <a:rPr lang="en-US" sz="2400" b="1" dirty="0" smtClean="0"/>
              <a:t>Uses of ADP inhibitors </a:t>
            </a:r>
            <a:endParaRPr lang="en-US" sz="2400" b="1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Secondary </a:t>
            </a:r>
            <a:r>
              <a:rPr lang="en-US" sz="2400" dirty="0" smtClean="0"/>
              <a:t>prevention of ischemic complications after myocardial infarction, ischemic stroke and unstable angina</a:t>
            </a:r>
            <a:r>
              <a:rPr lang="en-US" sz="2400" dirty="0" smtClean="0"/>
              <a:t>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 smtClean="0"/>
              <a:t>Secondary </a:t>
            </a:r>
            <a:r>
              <a:rPr lang="en-US" sz="2400" u="sng" dirty="0" smtClean="0"/>
              <a:t>prevention </a:t>
            </a:r>
            <a:r>
              <a:rPr lang="en-US" sz="2400" dirty="0" smtClean="0"/>
              <a:t>: means </a:t>
            </a:r>
            <a:r>
              <a:rPr lang="en-US" sz="2400" dirty="0" smtClean="0"/>
              <a:t>patient </a:t>
            </a:r>
            <a:r>
              <a:rPr lang="en-US" sz="2400" dirty="0" smtClean="0"/>
              <a:t>had no thrombus, </a:t>
            </a:r>
            <a:r>
              <a:rPr lang="en-US" sz="2400" dirty="0" smtClean="0"/>
              <a:t>but </a:t>
            </a:r>
            <a:r>
              <a:rPr lang="en-US" sz="2400" dirty="0" smtClean="0"/>
              <a:t>could have </a:t>
            </a:r>
            <a:r>
              <a:rPr lang="en-US" sz="2400" dirty="0" smtClean="0"/>
              <a:t>it.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 smtClean="0"/>
              <a:t>Primary </a:t>
            </a:r>
            <a:r>
              <a:rPr lang="en-US" sz="2400" u="sng" dirty="0" smtClean="0"/>
              <a:t>prevention </a:t>
            </a:r>
            <a:r>
              <a:rPr lang="en-US" sz="2400" dirty="0" smtClean="0"/>
              <a:t>: </a:t>
            </a:r>
            <a:r>
              <a:rPr lang="en-US" sz="2400" dirty="0" smtClean="0"/>
              <a:t>Patient </a:t>
            </a:r>
            <a:r>
              <a:rPr lang="en-US" sz="2400" dirty="0" smtClean="0"/>
              <a:t>had cured from thrombus and this for prevention from another </a:t>
            </a:r>
            <a:r>
              <a:rPr lang="en-US" sz="2400" dirty="0" smtClean="0"/>
              <a:t>thrombus.</a:t>
            </a:r>
            <a:endParaRPr lang="en-US" sz="24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err="1" smtClean="0"/>
              <a:t>Clopidegrel</a:t>
            </a:r>
            <a:r>
              <a:rPr lang="en-US" sz="2400" b="1" dirty="0" smtClean="0"/>
              <a:t>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Is </a:t>
            </a:r>
            <a:r>
              <a:rPr lang="en-US" sz="2400" dirty="0" smtClean="0"/>
              <a:t>more potent than </a:t>
            </a:r>
            <a:r>
              <a:rPr lang="en-US" sz="2400" dirty="0" err="1" smtClean="0"/>
              <a:t>ticlopidine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Longer </a:t>
            </a:r>
            <a:r>
              <a:rPr lang="en-US" sz="2400" dirty="0" smtClean="0"/>
              <a:t>duration of action than </a:t>
            </a:r>
            <a:r>
              <a:rPr lang="en-US" sz="2400" dirty="0" err="1" smtClean="0"/>
              <a:t>ticlopidine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Less </a:t>
            </a:r>
            <a:r>
              <a:rPr lang="en-US" sz="2400" dirty="0" smtClean="0"/>
              <a:t>frequency of administration (given once daily ).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Less </a:t>
            </a:r>
            <a:r>
              <a:rPr lang="en-US" sz="2400" dirty="0" smtClean="0"/>
              <a:t>side effects (less </a:t>
            </a:r>
            <a:r>
              <a:rPr lang="en-US" sz="2400" dirty="0" err="1" smtClean="0"/>
              <a:t>neutropenia</a:t>
            </a:r>
            <a:r>
              <a:rPr lang="en-US" sz="2400" dirty="0" smtClean="0"/>
              <a:t>).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Bioavailability </a:t>
            </a:r>
            <a:r>
              <a:rPr lang="en-US" sz="2400" dirty="0" smtClean="0"/>
              <a:t>is unaffected by food.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Clopidogrel</a:t>
            </a:r>
            <a:r>
              <a:rPr lang="en-US" sz="2400" dirty="0" smtClean="0"/>
              <a:t> </a:t>
            </a:r>
            <a:r>
              <a:rPr lang="en-US" sz="2400" dirty="0" smtClean="0"/>
              <a:t>has replaced </a:t>
            </a:r>
            <a:r>
              <a:rPr lang="en-US" sz="2400" dirty="0" err="1" smtClean="0"/>
              <a:t>ticlopidine</a:t>
            </a:r>
            <a:endParaRPr lang="en-US" sz="24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Indications: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For </a:t>
            </a:r>
            <a:r>
              <a:rPr lang="en-US" sz="2400" dirty="0" smtClean="0"/>
              <a:t>patients with a history of recent myocardial infarction (MI), recent stroke, or established peripheral arterial disease. 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For </a:t>
            </a:r>
            <a:r>
              <a:rPr lang="en-US" sz="2400" dirty="0" smtClean="0"/>
              <a:t>patients with acute coronary syndrome (unstable angina/ MI): either those managed medically or with </a:t>
            </a:r>
            <a:r>
              <a:rPr lang="en-US" sz="2400" dirty="0" err="1" smtClean="0"/>
              <a:t>percutaneous</a:t>
            </a:r>
            <a:r>
              <a:rPr lang="en-US" sz="2400" dirty="0" smtClean="0"/>
              <a:t> coronary intervention ( PCI ) with or without stent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substances released by the platelets are: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 smtClean="0"/>
              <a:t>Adenosine </a:t>
            </a:r>
            <a:r>
              <a:rPr lang="en-US" sz="2400" b="1" dirty="0" err="1" smtClean="0"/>
              <a:t>Diphosphate</a:t>
            </a:r>
            <a:r>
              <a:rPr lang="en-US" sz="2400" b="1" dirty="0" smtClean="0"/>
              <a:t> (ADP), </a:t>
            </a:r>
            <a:r>
              <a:rPr lang="en-US" sz="2400" dirty="0" smtClean="0"/>
              <a:t>which </a:t>
            </a:r>
            <a:r>
              <a:rPr lang="en-US" sz="2400" u="sng" dirty="0" smtClean="0"/>
              <a:t>helps additional platelets to adhere to the injury site, reinforcing and expanding the platelet plug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 smtClean="0"/>
              <a:t>Serotonin,</a:t>
            </a:r>
            <a:r>
              <a:rPr lang="en-US" sz="2400" dirty="0" smtClean="0"/>
              <a:t> which </a:t>
            </a:r>
            <a:r>
              <a:rPr lang="en-US" sz="2400" u="sng" dirty="0" smtClean="0"/>
              <a:t>maintains vasoconstriction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 smtClean="0"/>
              <a:t>Prostaglandins and phospholipids</a:t>
            </a:r>
            <a:r>
              <a:rPr lang="en-US" sz="2400" dirty="0" smtClean="0"/>
              <a:t>, which also maintain </a:t>
            </a:r>
            <a:r>
              <a:rPr lang="en-US" sz="2400" u="sng" dirty="0" smtClean="0"/>
              <a:t>vasoconstriction and help to activate further clotting chemicals.</a:t>
            </a:r>
            <a:endParaRPr lang="en-US" sz="24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610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7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2052</Words>
  <Application>Microsoft Office PowerPoint</Application>
  <PresentationFormat>On-screen Show (4:3)</PresentationFormat>
  <Paragraphs>320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Drugs used in the Disorders of Coagulation</vt:lpstr>
      <vt:lpstr>Slide 2</vt:lpstr>
      <vt:lpstr>Review of the Coagulation Physiology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Classification</vt:lpstr>
      <vt:lpstr>I.  Coagulants </vt:lpstr>
      <vt:lpstr>Slide 15</vt:lpstr>
      <vt:lpstr>Slide 16</vt:lpstr>
      <vt:lpstr>Slide 17</vt:lpstr>
      <vt:lpstr>Slide 18</vt:lpstr>
      <vt:lpstr>II.  Anticoagulants 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III. Thrombolytic (Fibrinolytic) Drugs 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IV.  Antifibrinolytics</vt:lpstr>
      <vt:lpstr>Slide 45</vt:lpstr>
      <vt:lpstr>V.  Antiplatelet (Antithrombotic) Agents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used in the Disorders of Coagulation</dc:title>
  <dc:creator>ADMIN</dc:creator>
  <cp:lastModifiedBy>ADMIN</cp:lastModifiedBy>
  <cp:revision>72</cp:revision>
  <dcterms:created xsi:type="dcterms:W3CDTF">2021-05-09T06:41:13Z</dcterms:created>
  <dcterms:modified xsi:type="dcterms:W3CDTF">2021-05-10T11:06:12Z</dcterms:modified>
</cp:coreProperties>
</file>