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64" r:id="rId12"/>
    <p:sldId id="270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373BD0-F778-41B3-A5BC-A11493528CAA}" type="datetimeFigureOut">
              <a:rPr lang="en-US" smtClean="0"/>
              <a:pPr/>
              <a:t>7/2/2021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11FA20-0ED1-4F59-81D0-0DAA161D6C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373BD0-F778-41B3-A5BC-A11493528CAA}" type="datetimeFigureOut">
              <a:rPr lang="en-US" smtClean="0"/>
              <a:pPr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11FA20-0ED1-4F59-81D0-0DAA161D6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373BD0-F778-41B3-A5BC-A11493528CAA}" type="datetimeFigureOut">
              <a:rPr lang="en-US" smtClean="0"/>
              <a:pPr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11FA20-0ED1-4F59-81D0-0DAA161D6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373BD0-F778-41B3-A5BC-A11493528CAA}" type="datetimeFigureOut">
              <a:rPr lang="en-US" smtClean="0"/>
              <a:pPr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11FA20-0ED1-4F59-81D0-0DAA161D6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373BD0-F778-41B3-A5BC-A11493528CAA}" type="datetimeFigureOut">
              <a:rPr lang="en-US" smtClean="0"/>
              <a:pPr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11FA20-0ED1-4F59-81D0-0DAA161D6C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373BD0-F778-41B3-A5BC-A11493528CAA}" type="datetimeFigureOut">
              <a:rPr lang="en-US" smtClean="0"/>
              <a:pPr/>
              <a:t>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11FA20-0ED1-4F59-81D0-0DAA161D6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373BD0-F778-41B3-A5BC-A11493528CAA}" type="datetimeFigureOut">
              <a:rPr lang="en-US" smtClean="0"/>
              <a:pPr/>
              <a:t>7/2/2021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11FA20-0ED1-4F59-81D0-0DAA161D6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373BD0-F778-41B3-A5BC-A11493528CAA}" type="datetimeFigureOut">
              <a:rPr lang="en-US" smtClean="0"/>
              <a:pPr/>
              <a:t>7/2/2021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11FA20-0ED1-4F59-81D0-0DAA161D6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373BD0-F778-41B3-A5BC-A11493528CAA}" type="datetimeFigureOut">
              <a:rPr lang="en-US" smtClean="0"/>
              <a:pPr/>
              <a:t>7/2/2021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11FA20-0ED1-4F59-81D0-0DAA161D6C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373BD0-F778-41B3-A5BC-A11493528CAA}" type="datetimeFigureOut">
              <a:rPr lang="en-US" smtClean="0"/>
              <a:pPr/>
              <a:t>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11FA20-0ED1-4F59-81D0-0DAA161D6C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373BD0-F778-41B3-A5BC-A11493528CAA}" type="datetimeFigureOut">
              <a:rPr lang="en-US" smtClean="0"/>
              <a:pPr/>
              <a:t>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11FA20-0ED1-4F59-81D0-0DAA161D6C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8373BD0-F778-41B3-A5BC-A11493528CAA}" type="datetimeFigureOut">
              <a:rPr lang="en-US" smtClean="0"/>
              <a:pPr/>
              <a:t>7/2/2021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E11FA20-0ED1-4F59-81D0-0DAA161D6C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ECLAMPSIA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ALI MUMBO</a:t>
            </a:r>
          </a:p>
          <a:p>
            <a:r>
              <a:rPr lang="en-US" dirty="0" smtClean="0"/>
              <a:t>REPRODUCTIVE HEALTH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53762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of seizures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Phenytoin = 2</a:t>
            </a:r>
            <a:r>
              <a:rPr lang="en-US" baseline="30000" dirty="0" smtClean="0"/>
              <a:t>nd</a:t>
            </a:r>
            <a:r>
              <a:rPr lang="en-US" dirty="0" smtClean="0"/>
              <a:t> line – 10mg/kg loading dose slow infusion (up to 50mg/min)</a:t>
            </a:r>
          </a:p>
          <a:p>
            <a:r>
              <a:rPr lang="en-US" dirty="0" smtClean="0"/>
              <a:t>Maintenance dose = 5mg/kg, then orally for several days</a:t>
            </a:r>
          </a:p>
          <a:p>
            <a:r>
              <a:rPr lang="en-US" dirty="0" smtClean="0"/>
              <a:t>Cardiac monitoring needed due to risk of </a:t>
            </a:r>
            <a:r>
              <a:rPr lang="en-US" dirty="0" err="1" smtClean="0"/>
              <a:t>bradycardia</a:t>
            </a:r>
            <a:r>
              <a:rPr lang="en-US" dirty="0" smtClean="0"/>
              <a:t> and hypotension </a:t>
            </a:r>
          </a:p>
          <a:p>
            <a:r>
              <a:rPr lang="en-US" dirty="0" smtClean="0"/>
              <a:t>Diazepam = 3</a:t>
            </a:r>
            <a:r>
              <a:rPr lang="en-US" baseline="30000" dirty="0" smtClean="0"/>
              <a:t>rd</a:t>
            </a:r>
            <a:r>
              <a:rPr lang="en-US" dirty="0" smtClean="0"/>
              <a:t> line – 20mg IV slowly over 2min. Then 40mg in 500ml N/S or Ringers lactate – no more than 100mg in 24 hours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03469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of BP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Prevents cerebrovascular and cardiac complications, improves utero-placental circulation</a:t>
            </a:r>
          </a:p>
          <a:p>
            <a:r>
              <a:rPr lang="en-US" dirty="0"/>
              <a:t>Indicated for BP &gt;/= 160/105 mmHg</a:t>
            </a:r>
          </a:p>
          <a:p>
            <a:r>
              <a:rPr lang="en-US" dirty="0"/>
              <a:t>Those with a lower BP but with other features of severe PET also indicated</a:t>
            </a:r>
          </a:p>
          <a:p>
            <a:r>
              <a:rPr lang="en-US" dirty="0"/>
              <a:t>Aim to maintain BP at 140-155/90-100m. </a:t>
            </a:r>
          </a:p>
          <a:p>
            <a:r>
              <a:rPr lang="en-US" dirty="0"/>
              <a:t>First line drugs: - Labetalol PO or IV, </a:t>
            </a:r>
            <a:r>
              <a:rPr lang="en-US" dirty="0" err="1"/>
              <a:t>Nifedipine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dirty="0" err="1" smtClean="0"/>
              <a:t>Aldomet,Hydrallazine</a:t>
            </a:r>
            <a:r>
              <a:rPr lang="en-US" dirty="0" smtClean="0"/>
              <a:t> </a:t>
            </a:r>
            <a:r>
              <a:rPr lang="en-US" dirty="0" smtClean="0"/>
              <a:t>– 5mg IV slowly over 10min, repeat every 20min up to a max. of 20mg </a:t>
            </a:r>
          </a:p>
          <a:p>
            <a:r>
              <a:rPr lang="en-US" dirty="0" smtClean="0"/>
              <a:t>Labetalol – 20mg bolus IV, then 40mg, 80 mg etc. at 10-20minup to a max of 300mg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35349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Laboratory work-up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</a:t>
            </a:r>
            <a:r>
              <a:rPr lang="en-US" dirty="0" err="1" smtClean="0"/>
              <a:t>haemogram</a:t>
            </a:r>
            <a:endParaRPr lang="en-US" dirty="0" smtClean="0"/>
          </a:p>
          <a:p>
            <a:r>
              <a:rPr lang="en-US" dirty="0" smtClean="0"/>
              <a:t>Liver function tests</a:t>
            </a:r>
          </a:p>
          <a:p>
            <a:r>
              <a:rPr lang="en-US" dirty="0" smtClean="0"/>
              <a:t>Serum </a:t>
            </a:r>
            <a:r>
              <a:rPr lang="en-US" dirty="0" err="1" smtClean="0"/>
              <a:t>creatinine</a:t>
            </a:r>
            <a:r>
              <a:rPr lang="en-US" dirty="0" smtClean="0"/>
              <a:t>/U&amp;E’s, Uric acid </a:t>
            </a:r>
          </a:p>
          <a:p>
            <a:r>
              <a:rPr lang="en-US" dirty="0" smtClean="0"/>
              <a:t>Urinalysis </a:t>
            </a:r>
          </a:p>
          <a:p>
            <a:r>
              <a:rPr lang="en-US" dirty="0" smtClean="0"/>
              <a:t>Coagulation profiles</a:t>
            </a:r>
          </a:p>
          <a:p>
            <a:r>
              <a:rPr lang="en-US" dirty="0" smtClean="0"/>
              <a:t>U/S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97935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Fluid and electrolyte 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Intravascular volume depleted – avoid diuretics</a:t>
            </a:r>
          </a:p>
          <a:p>
            <a:r>
              <a:rPr lang="en-US" dirty="0" smtClean="0"/>
              <a:t>Aggressive volume resuscitation – pulmonary edema </a:t>
            </a:r>
          </a:p>
          <a:p>
            <a:r>
              <a:rPr lang="en-US" dirty="0" smtClean="0"/>
              <a:t>Limit fluids to 80ml/hour or 1ml/kg/hour – Ringers lactate or Normal saline</a:t>
            </a:r>
          </a:p>
          <a:p>
            <a:r>
              <a:rPr lang="en-US" dirty="0" smtClean="0"/>
              <a:t>Maintain input/output chart strictly </a:t>
            </a:r>
          </a:p>
          <a:p>
            <a:r>
              <a:rPr lang="en-US" dirty="0" smtClean="0"/>
              <a:t>Many patients have a brief period of Oliguria following delivery </a:t>
            </a:r>
          </a:p>
          <a:p>
            <a:r>
              <a:rPr lang="en-US" dirty="0" smtClean="0"/>
              <a:t>Electrolytes according to lab results </a:t>
            </a:r>
          </a:p>
          <a:p>
            <a:r>
              <a:rPr lang="en-US" dirty="0" smtClean="0"/>
              <a:t>BGA’s necessary for those in coma, drowsiness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23467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Is the definitive treatment</a:t>
            </a:r>
          </a:p>
          <a:p>
            <a:r>
              <a:rPr lang="en-US" dirty="0" smtClean="0"/>
              <a:t>Considered after stabilizing mother – 6-8 hours after fit or within 12 hours of admission</a:t>
            </a:r>
          </a:p>
          <a:p>
            <a:r>
              <a:rPr lang="en-US" dirty="0" smtClean="0"/>
              <a:t>Evaluate gestational age, </a:t>
            </a:r>
            <a:r>
              <a:rPr lang="en-US" dirty="0"/>
              <a:t>status of </a:t>
            </a:r>
            <a:r>
              <a:rPr lang="en-US" dirty="0" smtClean="0"/>
              <a:t>fetus, cervix</a:t>
            </a:r>
          </a:p>
          <a:p>
            <a:r>
              <a:rPr lang="en-US" dirty="0" smtClean="0"/>
              <a:t>Favorable  cervix , live fetus – already in labor – augment</a:t>
            </a:r>
          </a:p>
          <a:p>
            <a:r>
              <a:rPr lang="en-US" dirty="0" smtClean="0"/>
              <a:t>Poor score – Caesarian section</a:t>
            </a:r>
          </a:p>
          <a:p>
            <a:r>
              <a:rPr lang="en-US" dirty="0" smtClean="0"/>
              <a:t>Fetus succumbed – induction of labor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12566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Abruptio</a:t>
            </a:r>
            <a:r>
              <a:rPr lang="en-US" dirty="0" smtClean="0"/>
              <a:t> placenta with DIC</a:t>
            </a:r>
          </a:p>
          <a:p>
            <a:r>
              <a:rPr lang="en-US" dirty="0" smtClean="0"/>
              <a:t>Renal insufficiency or failure</a:t>
            </a:r>
          </a:p>
          <a:p>
            <a:r>
              <a:rPr lang="en-US" dirty="0" smtClean="0"/>
              <a:t>HELLP syndrome</a:t>
            </a:r>
          </a:p>
          <a:p>
            <a:r>
              <a:rPr lang="en-US" dirty="0" smtClean="0"/>
              <a:t>Cerebral hemorrhage</a:t>
            </a:r>
          </a:p>
          <a:p>
            <a:r>
              <a:rPr lang="en-US" dirty="0" smtClean="0"/>
              <a:t>Maternal/Fetal demise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9611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Definition</a:t>
            </a:r>
          </a:p>
          <a:p>
            <a:r>
              <a:rPr lang="en-US" dirty="0" smtClean="0"/>
              <a:t>Impending </a:t>
            </a:r>
            <a:r>
              <a:rPr lang="en-US" dirty="0" err="1" smtClean="0"/>
              <a:t>eclampsia</a:t>
            </a:r>
            <a:endParaRPr lang="en-US" dirty="0" smtClean="0"/>
          </a:p>
          <a:p>
            <a:r>
              <a:rPr lang="en-US" dirty="0" smtClean="0"/>
              <a:t>Characteristics of </a:t>
            </a:r>
            <a:r>
              <a:rPr lang="en-US" dirty="0" err="1" smtClean="0"/>
              <a:t>eclamptic</a:t>
            </a:r>
            <a:r>
              <a:rPr lang="en-US" dirty="0" smtClean="0"/>
              <a:t> fits</a:t>
            </a:r>
          </a:p>
          <a:p>
            <a:r>
              <a:rPr lang="en-US" dirty="0" smtClean="0"/>
              <a:t>Differential diagnosis</a:t>
            </a:r>
          </a:p>
          <a:p>
            <a:r>
              <a:rPr lang="en-US" dirty="0" smtClean="0"/>
              <a:t>Approach to management</a:t>
            </a:r>
          </a:p>
          <a:p>
            <a:r>
              <a:rPr lang="en-US" dirty="0" smtClean="0"/>
              <a:t>Control of seizures</a:t>
            </a:r>
          </a:p>
          <a:p>
            <a:r>
              <a:rPr lang="en-US" dirty="0" smtClean="0"/>
              <a:t>Control of BP</a:t>
            </a:r>
          </a:p>
          <a:p>
            <a:r>
              <a:rPr lang="en-US" dirty="0" smtClean="0"/>
              <a:t>Fluid and electrolyte balance</a:t>
            </a:r>
          </a:p>
          <a:p>
            <a:r>
              <a:rPr lang="en-US" dirty="0" smtClean="0"/>
              <a:t>Delivery </a:t>
            </a:r>
          </a:p>
          <a:p>
            <a:r>
              <a:rPr lang="en-US" smtClean="0"/>
              <a:t>Complications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02523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Convulsions (fits) occurring in a woman with pre-</a:t>
            </a:r>
            <a:r>
              <a:rPr lang="en-US" dirty="0" err="1" smtClean="0"/>
              <a:t>eclampsia</a:t>
            </a:r>
            <a:r>
              <a:rPr lang="en-US" dirty="0" smtClean="0"/>
              <a:t> in the absence medical conditions associated with convulsions</a:t>
            </a:r>
          </a:p>
          <a:p>
            <a:r>
              <a:rPr lang="en-US" dirty="0" smtClean="0"/>
              <a:t>Pre-</a:t>
            </a:r>
            <a:r>
              <a:rPr lang="en-US" dirty="0" err="1" smtClean="0"/>
              <a:t>eclampsia</a:t>
            </a:r>
            <a:r>
              <a:rPr lang="en-US" dirty="0" smtClean="0"/>
              <a:t> = hypertension and proteinuria with or without pathological edema after 20 weeks of gestation</a:t>
            </a:r>
          </a:p>
          <a:p>
            <a:r>
              <a:rPr lang="en-US" dirty="0" smtClean="0"/>
              <a:t>Sometimes convulsions occur prior to a known diagnosis of pre-</a:t>
            </a:r>
            <a:r>
              <a:rPr lang="en-US" dirty="0" err="1" smtClean="0"/>
              <a:t>eclampsia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63946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Impending </a:t>
            </a:r>
            <a:r>
              <a:rPr lang="en-US" dirty="0" err="1" smtClean="0"/>
              <a:t>eclampsia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Signs and symptoms that fits likely to occur very soon </a:t>
            </a:r>
          </a:p>
          <a:p>
            <a:r>
              <a:rPr lang="en-US" dirty="0" smtClean="0"/>
              <a:t>Include:</a:t>
            </a:r>
          </a:p>
          <a:p>
            <a:pPr lvl="1"/>
            <a:r>
              <a:rPr lang="en-US" dirty="0" smtClean="0"/>
              <a:t>Severe headache</a:t>
            </a:r>
          </a:p>
          <a:p>
            <a:pPr lvl="1"/>
            <a:r>
              <a:rPr lang="en-US" dirty="0" smtClean="0"/>
              <a:t>Mental confusion, drowsiness, hyper-</a:t>
            </a:r>
            <a:r>
              <a:rPr lang="en-US" dirty="0" err="1" smtClean="0"/>
              <a:t>reflexia</a:t>
            </a:r>
            <a:endParaRPr lang="en-US" dirty="0" smtClean="0"/>
          </a:p>
          <a:p>
            <a:pPr lvl="1"/>
            <a:r>
              <a:rPr lang="en-US" dirty="0" smtClean="0"/>
              <a:t>Visual disturbance – blurred vision, flashes of light</a:t>
            </a:r>
          </a:p>
          <a:p>
            <a:pPr lvl="1"/>
            <a:r>
              <a:rPr lang="en-US" dirty="0" err="1" smtClean="0"/>
              <a:t>Epigastric</a:t>
            </a:r>
            <a:r>
              <a:rPr lang="en-US" dirty="0" smtClean="0"/>
              <a:t> pain, Nausea/vomiting</a:t>
            </a:r>
          </a:p>
          <a:p>
            <a:pPr lvl="1"/>
            <a:r>
              <a:rPr lang="en-US" dirty="0" smtClean="0"/>
              <a:t>A sharp rise in blood pressure</a:t>
            </a:r>
          </a:p>
          <a:p>
            <a:pPr lvl="1"/>
            <a:r>
              <a:rPr lang="en-US" dirty="0" smtClean="0"/>
              <a:t>Decreased urinary output</a:t>
            </a:r>
          </a:p>
          <a:p>
            <a:pPr lvl="1"/>
            <a:r>
              <a:rPr lang="en-US" dirty="0" smtClean="0"/>
              <a:t>Increased proteinuria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91728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</a:t>
            </a:r>
            <a:r>
              <a:rPr lang="en-US" dirty="0" err="1" smtClean="0"/>
              <a:t>eclamptic</a:t>
            </a:r>
            <a:r>
              <a:rPr lang="en-US" dirty="0" smtClean="0"/>
              <a:t> 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Fits difficult to predict – not always follow signs of impending </a:t>
            </a:r>
            <a:r>
              <a:rPr lang="en-US" dirty="0" err="1" smtClean="0"/>
              <a:t>eclampsia</a:t>
            </a:r>
            <a:endParaRPr lang="en-US" dirty="0" smtClean="0"/>
          </a:p>
          <a:p>
            <a:r>
              <a:rPr lang="en-US" dirty="0" smtClean="0"/>
              <a:t>Convulsions are tonic-</a:t>
            </a:r>
            <a:r>
              <a:rPr lang="en-US" dirty="0" err="1" smtClean="0"/>
              <a:t>clonic</a:t>
            </a:r>
            <a:r>
              <a:rPr lang="en-US" dirty="0" smtClean="0"/>
              <a:t>  = grand-mal</a:t>
            </a:r>
          </a:p>
          <a:p>
            <a:r>
              <a:rPr lang="en-US" dirty="0" smtClean="0"/>
              <a:t>May occur singly or in rapid sequence as in status </a:t>
            </a:r>
            <a:r>
              <a:rPr lang="en-US" dirty="0" err="1" smtClean="0"/>
              <a:t>epilepticus</a:t>
            </a:r>
            <a:r>
              <a:rPr lang="en-US" dirty="0" smtClean="0"/>
              <a:t> </a:t>
            </a:r>
          </a:p>
          <a:p>
            <a:r>
              <a:rPr lang="en-US" dirty="0" smtClean="0"/>
              <a:t>May be followed by coma that lasts minutes or hours </a:t>
            </a:r>
          </a:p>
          <a:p>
            <a:r>
              <a:rPr lang="en-US" dirty="0" smtClean="0"/>
              <a:t>25% of fits occur post-partum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8848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Conditions associated with convulsions:</a:t>
            </a:r>
          </a:p>
          <a:p>
            <a:pPr lvl="1"/>
            <a:r>
              <a:rPr lang="en-US" dirty="0" smtClean="0"/>
              <a:t>Epilepsy</a:t>
            </a:r>
          </a:p>
          <a:p>
            <a:pPr lvl="1"/>
            <a:r>
              <a:rPr lang="en-US" dirty="0" smtClean="0"/>
              <a:t>Cerebral malaria</a:t>
            </a:r>
          </a:p>
          <a:p>
            <a:pPr lvl="1"/>
            <a:r>
              <a:rPr lang="en-US" dirty="0" smtClean="0"/>
              <a:t>Meningitis, encephalitis </a:t>
            </a:r>
          </a:p>
          <a:p>
            <a:pPr lvl="1"/>
            <a:r>
              <a:rPr lang="en-US" dirty="0" smtClean="0"/>
              <a:t>Head injury, CVA, hypertensive encephalopathy</a:t>
            </a:r>
          </a:p>
          <a:p>
            <a:pPr lvl="1"/>
            <a:r>
              <a:rPr lang="en-US" dirty="0" smtClean="0"/>
              <a:t>Intoxication – alcohol, drugs, poisons</a:t>
            </a:r>
          </a:p>
          <a:p>
            <a:pPr lvl="1"/>
            <a:r>
              <a:rPr lang="en-US" dirty="0" smtClean="0"/>
              <a:t>Drug withdrawal </a:t>
            </a:r>
          </a:p>
          <a:p>
            <a:pPr lvl="1"/>
            <a:r>
              <a:rPr lang="en-US" dirty="0" smtClean="0"/>
              <a:t>Metabolic disorders e.g. </a:t>
            </a:r>
            <a:r>
              <a:rPr lang="en-US" dirty="0" err="1" smtClean="0"/>
              <a:t>ureamia</a:t>
            </a:r>
            <a:endParaRPr lang="en-US" dirty="0" smtClean="0"/>
          </a:p>
          <a:p>
            <a:pPr lvl="1"/>
            <a:r>
              <a:rPr lang="en-US" dirty="0" smtClean="0"/>
              <a:t>Water intoxication</a:t>
            </a:r>
          </a:p>
          <a:p>
            <a:pPr lvl="1"/>
            <a:r>
              <a:rPr lang="en-US" dirty="0" smtClean="0"/>
              <a:t>Hysteria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42193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to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Position patient to avoid self injury, aspiration</a:t>
            </a:r>
          </a:p>
          <a:p>
            <a:r>
              <a:rPr lang="en-US" dirty="0" smtClean="0"/>
              <a:t>Control fits</a:t>
            </a:r>
          </a:p>
          <a:p>
            <a:r>
              <a:rPr lang="en-US" dirty="0" smtClean="0"/>
              <a:t>Provide oxygen by mask</a:t>
            </a:r>
          </a:p>
          <a:p>
            <a:r>
              <a:rPr lang="en-US" dirty="0" smtClean="0"/>
              <a:t>Insert in-dwelling catheter – monitor output, urinalysis</a:t>
            </a:r>
          </a:p>
          <a:p>
            <a:r>
              <a:rPr lang="en-US" dirty="0" smtClean="0"/>
              <a:t>Control of BP</a:t>
            </a:r>
          </a:p>
          <a:p>
            <a:r>
              <a:rPr lang="en-US" dirty="0" smtClean="0"/>
              <a:t>Fluid and electrolyte balance</a:t>
            </a:r>
          </a:p>
          <a:p>
            <a:r>
              <a:rPr lang="en-US" dirty="0" smtClean="0"/>
              <a:t>Laboratory work-up</a:t>
            </a:r>
          </a:p>
          <a:p>
            <a:r>
              <a:rPr lang="en-US" dirty="0" smtClean="0"/>
              <a:t>Delivery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50999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of seizures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IV Magnesium </a:t>
            </a:r>
            <a:r>
              <a:rPr lang="en-US" dirty="0" err="1" smtClean="0"/>
              <a:t>sulphate</a:t>
            </a:r>
            <a:r>
              <a:rPr lang="en-US" dirty="0" smtClean="0"/>
              <a:t> = 1</a:t>
            </a:r>
            <a:r>
              <a:rPr lang="en-US" baseline="30000" dirty="0" smtClean="0"/>
              <a:t>st</a:t>
            </a:r>
            <a:r>
              <a:rPr lang="en-US" dirty="0" smtClean="0"/>
              <a:t> choice for active fits</a:t>
            </a:r>
          </a:p>
          <a:p>
            <a:r>
              <a:rPr lang="en-US" dirty="0" smtClean="0"/>
              <a:t>Also given as prophylaxis in those with severe features</a:t>
            </a:r>
          </a:p>
          <a:p>
            <a:r>
              <a:rPr lang="en-US" dirty="0" smtClean="0"/>
              <a:t>Loading dose:</a:t>
            </a:r>
          </a:p>
          <a:p>
            <a:pPr lvl="1"/>
            <a:r>
              <a:rPr lang="en-US" dirty="0" smtClean="0"/>
              <a:t>4gm of 20% solution given IV over 5 min followed by 10g of 50% sol as 5 g in each buttock IM with Lignocaine</a:t>
            </a:r>
          </a:p>
          <a:p>
            <a:pPr lvl="1"/>
            <a:r>
              <a:rPr lang="en-US" dirty="0" smtClean="0"/>
              <a:t>Another 2gm of 50% given IV over 5 min if a fit occurs after 15 min of </a:t>
            </a:r>
            <a:r>
              <a:rPr lang="en-US" dirty="0"/>
              <a:t>1</a:t>
            </a:r>
            <a:r>
              <a:rPr lang="en-US" dirty="0" smtClean="0"/>
              <a:t>st loading dose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22022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of seizures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Maintenance dose:</a:t>
            </a:r>
          </a:p>
          <a:p>
            <a:pPr lvl="1"/>
            <a:r>
              <a:rPr lang="en-US" dirty="0" smtClean="0"/>
              <a:t>1gm/hr. of 20% solution x 24 hours – last fit or delivery </a:t>
            </a:r>
          </a:p>
          <a:p>
            <a:pPr lvl="1"/>
            <a:r>
              <a:rPr lang="en-US" dirty="0" smtClean="0"/>
              <a:t>5g of 50% IM in each alternate buttock with 1ml lignocaine 4 hourly</a:t>
            </a:r>
          </a:p>
          <a:p>
            <a:r>
              <a:rPr lang="en-US" dirty="0" smtClean="0"/>
              <a:t>Monitor Resp. rate, Reflexes, urinary output</a:t>
            </a:r>
          </a:p>
          <a:p>
            <a:r>
              <a:rPr lang="en-US" dirty="0" smtClean="0"/>
              <a:t>Withhold or delay drug if RR&lt; 16/min, Patellar reflexes absent, urine output &lt; 30ml/hr. over the preceding 4 hours</a:t>
            </a:r>
          </a:p>
          <a:p>
            <a:r>
              <a:rPr lang="en-US" dirty="0" smtClean="0"/>
              <a:t>Antidote = Calcium </a:t>
            </a:r>
            <a:r>
              <a:rPr lang="en-US" dirty="0" err="1" smtClean="0"/>
              <a:t>gluconate</a:t>
            </a:r>
            <a:r>
              <a:rPr lang="en-US" dirty="0" smtClean="0"/>
              <a:t> IV  - 10ml IV slowly 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997818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166</TotalTime>
  <Words>680</Words>
  <Application>Microsoft Office PowerPoint</Application>
  <PresentationFormat>On-screen Show (4:3)</PresentationFormat>
  <Paragraphs>107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Solstice</vt:lpstr>
      <vt:lpstr>ECLAMPSIA </vt:lpstr>
      <vt:lpstr>Outline </vt:lpstr>
      <vt:lpstr>Definition </vt:lpstr>
      <vt:lpstr>Impending eclampsia</vt:lpstr>
      <vt:lpstr>Characteristics of eclamptic fits</vt:lpstr>
      <vt:lpstr>Differential diagnosis</vt:lpstr>
      <vt:lpstr>Approach to management</vt:lpstr>
      <vt:lpstr>Control of seizures</vt:lpstr>
      <vt:lpstr>Control of seizures - 2</vt:lpstr>
      <vt:lpstr>Control of seizures 3</vt:lpstr>
      <vt:lpstr>Control of BP</vt:lpstr>
      <vt:lpstr>Laboratory work-up</vt:lpstr>
      <vt:lpstr>Fluid and electrolyte balance</vt:lpstr>
      <vt:lpstr>Delivery </vt:lpstr>
      <vt:lpstr>Complications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ECLAMPSIA</dc:title>
  <dc:creator>Dr. Aswani</dc:creator>
  <cp:lastModifiedBy>lenovo</cp:lastModifiedBy>
  <cp:revision>17</cp:revision>
  <dcterms:created xsi:type="dcterms:W3CDTF">2015-06-10T18:33:50Z</dcterms:created>
  <dcterms:modified xsi:type="dcterms:W3CDTF">2021-07-02T04:16:38Z</dcterms:modified>
</cp:coreProperties>
</file>