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2" r:id="rId5"/>
    <p:sldId id="258" r:id="rId6"/>
    <p:sldId id="259" r:id="rId7"/>
    <p:sldId id="260" r:id="rId8"/>
    <p:sldId id="261" r:id="rId9"/>
    <p:sldId id="274" r:id="rId10"/>
    <p:sldId id="262" r:id="rId11"/>
    <p:sldId id="275" r:id="rId12"/>
    <p:sldId id="276" r:id="rId13"/>
    <p:sldId id="263" r:id="rId14"/>
    <p:sldId id="277" r:id="rId15"/>
    <p:sldId id="278" r:id="rId16"/>
    <p:sldId id="279" r:id="rId17"/>
    <p:sldId id="280" r:id="rId18"/>
    <p:sldId id="281" r:id="rId19"/>
    <p:sldId id="282" r:id="rId20"/>
    <p:sldId id="283" r:id="rId21"/>
    <p:sldId id="264" r:id="rId22"/>
    <p:sldId id="284" r:id="rId23"/>
    <p:sldId id="285" r:id="rId24"/>
    <p:sldId id="286" r:id="rId25"/>
    <p:sldId id="287" r:id="rId26"/>
    <p:sldId id="288" r:id="rId27"/>
    <p:sldId id="289" r:id="rId28"/>
    <p:sldId id="290" r:id="rId29"/>
    <p:sldId id="291" r:id="rId30"/>
    <p:sldId id="292" r:id="rId31"/>
    <p:sldId id="265" r:id="rId32"/>
    <p:sldId id="266" r:id="rId33"/>
    <p:sldId id="267" r:id="rId34"/>
    <p:sldId id="268" r:id="rId35"/>
    <p:sldId id="270" r:id="rId36"/>
    <p:sldId id="269" r:id="rId37"/>
    <p:sldId id="27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BA44C-F9FB-4C47-8D83-4D6C1630627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16396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BA44C-F9FB-4C47-8D83-4D6C1630627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231671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BA44C-F9FB-4C47-8D83-4D6C1630627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34516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BA44C-F9FB-4C47-8D83-4D6C1630627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353014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BA44C-F9FB-4C47-8D83-4D6C1630627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33854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BA44C-F9FB-4C47-8D83-4D6C16306271}"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355699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BA44C-F9FB-4C47-8D83-4D6C16306271}"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38426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BA44C-F9FB-4C47-8D83-4D6C16306271}"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403125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BA44C-F9FB-4C47-8D83-4D6C16306271}"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181948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BA44C-F9FB-4C47-8D83-4D6C16306271}"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382392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BA44C-F9FB-4C47-8D83-4D6C16306271}"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29AA-2AD2-4E23-8BBE-8EDCEB12822D}" type="slidenum">
              <a:rPr lang="en-US" smtClean="0"/>
              <a:t>‹#›</a:t>
            </a:fld>
            <a:endParaRPr lang="en-US"/>
          </a:p>
        </p:txBody>
      </p:sp>
    </p:spTree>
    <p:extLst>
      <p:ext uri="{BB962C8B-B14F-4D97-AF65-F5344CB8AC3E}">
        <p14:creationId xmlns:p14="http://schemas.microsoft.com/office/powerpoint/2010/main" val="120596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BA44C-F9FB-4C47-8D83-4D6C16306271}" type="datetimeFigureOut">
              <a:rPr lang="en-US" smtClean="0"/>
              <a:t>8/30/2019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729AA-2AD2-4E23-8BBE-8EDCEB12822D}" type="slidenum">
              <a:rPr lang="en-US" smtClean="0"/>
              <a:t>‹#›</a:t>
            </a:fld>
            <a:endParaRPr lang="en-US"/>
          </a:p>
        </p:txBody>
      </p:sp>
    </p:spTree>
    <p:extLst>
      <p:ext uri="{BB962C8B-B14F-4D97-AF65-F5344CB8AC3E}">
        <p14:creationId xmlns:p14="http://schemas.microsoft.com/office/powerpoint/2010/main" val="361651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EMBRYOLOGY</a:t>
            </a:r>
            <a:endParaRPr lang="en-US" dirty="0"/>
          </a:p>
        </p:txBody>
      </p:sp>
      <p:sp>
        <p:nvSpPr>
          <p:cNvPr id="3" name="Subtitle 2"/>
          <p:cNvSpPr>
            <a:spLocks noGrp="1"/>
          </p:cNvSpPr>
          <p:nvPr>
            <p:ph type="subTitle" idx="1"/>
          </p:nvPr>
        </p:nvSpPr>
        <p:spPr/>
        <p:txBody>
          <a:bodyPr/>
          <a:lstStyle/>
          <a:p>
            <a:r>
              <a:rPr lang="en-US" dirty="0" smtClean="0"/>
              <a:t>BY F.R.KURIA</a:t>
            </a:r>
            <a:endParaRPr lang="en-US" dirty="0"/>
          </a:p>
        </p:txBody>
      </p:sp>
    </p:spTree>
    <p:extLst>
      <p:ext uri="{BB962C8B-B14F-4D97-AF65-F5344CB8AC3E}">
        <p14:creationId xmlns:p14="http://schemas.microsoft.com/office/powerpoint/2010/main" val="175928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Blastocyst</a:t>
            </a:r>
            <a:r>
              <a:rPr lang="en-US" dirty="0" smtClean="0"/>
              <a:t> (Gr. </a:t>
            </a:r>
            <a:r>
              <a:rPr lang="en-US" i="1" dirty="0" err="1" smtClean="0"/>
              <a:t>blastos</a:t>
            </a:r>
            <a:r>
              <a:rPr lang="en-US" dirty="0" smtClean="0"/>
              <a:t>, germ + </a:t>
            </a:r>
            <a:r>
              <a:rPr lang="en-US" i="1" dirty="0" err="1" smtClean="0"/>
              <a:t>kystis</a:t>
            </a:r>
            <a:r>
              <a:rPr lang="en-US" dirty="0" smtClean="0"/>
              <a:t>, bladder). After 2 to 3 days, the </a:t>
            </a:r>
            <a:r>
              <a:rPr lang="en-US" dirty="0" err="1" smtClean="0"/>
              <a:t>morula</a:t>
            </a:r>
            <a:r>
              <a:rPr lang="en-US" dirty="0" smtClean="0"/>
              <a:t> enters the uterus from the fallopian tube. Soon a fluid-filled cavity, the </a:t>
            </a:r>
            <a:r>
              <a:rPr lang="en-US" b="1" i="1" dirty="0" err="1" smtClean="0"/>
              <a:t>blastocystic</a:t>
            </a:r>
            <a:r>
              <a:rPr lang="en-US" b="1" i="1" dirty="0" smtClean="0"/>
              <a:t> cavity</a:t>
            </a:r>
            <a:r>
              <a:rPr lang="en-US" dirty="0" smtClean="0"/>
              <a:t>, develops inside it. This change converts the </a:t>
            </a:r>
            <a:r>
              <a:rPr lang="en-US" dirty="0" err="1" smtClean="0"/>
              <a:t>morula</a:t>
            </a:r>
            <a:r>
              <a:rPr lang="en-US" dirty="0" smtClean="0"/>
              <a:t> into a blastocyst. Its centrally located cells, </a:t>
            </a:r>
            <a:r>
              <a:rPr lang="en-US" b="1" dirty="0" smtClean="0"/>
              <a:t>the </a:t>
            </a:r>
            <a:r>
              <a:rPr lang="en-US" b="1" i="1" dirty="0" smtClean="0"/>
              <a:t>inner cell mass</a:t>
            </a:r>
            <a:r>
              <a:rPr lang="en-US" b="1" dirty="0" smtClean="0"/>
              <a:t> or </a:t>
            </a:r>
            <a:r>
              <a:rPr lang="en-US" b="1" i="1" dirty="0" err="1" smtClean="0"/>
              <a:t>embryoblast</a:t>
            </a:r>
            <a:r>
              <a:rPr lang="en-US" dirty="0" smtClean="0"/>
              <a:t>, is the embryonic part of the embryo. </a:t>
            </a:r>
            <a:endParaRPr lang="en-US" dirty="0"/>
          </a:p>
        </p:txBody>
      </p:sp>
    </p:spTree>
    <p:extLst>
      <p:ext uri="{BB962C8B-B14F-4D97-AF65-F5344CB8AC3E}">
        <p14:creationId xmlns:p14="http://schemas.microsoft.com/office/powerpoint/2010/main" val="229421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p17_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56" t="11905"/>
          <a:stretch>
            <a:fillRect/>
          </a:stretch>
        </p:blipFill>
        <p:spPr bwMode="auto">
          <a:xfrm>
            <a:off x="3640015" y="304800"/>
            <a:ext cx="5199185" cy="633911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34815" y="762000"/>
            <a:ext cx="3505200" cy="5713552"/>
          </a:xfrm>
          <a:prstGeom prst="rect">
            <a:avLst/>
          </a:prstGeom>
        </p:spPr>
        <p:txBody>
          <a:bodyPr wrap="square">
            <a:spAutoFit/>
          </a:bodyPr>
          <a:lstStyle/>
          <a:p>
            <a:pPr>
              <a:lnSpc>
                <a:spcPct val="80000"/>
              </a:lnSpc>
              <a:buFont typeface="Arial" charset="0"/>
              <a:buChar char="•"/>
              <a:defRPr/>
            </a:pPr>
            <a:r>
              <a:rPr lang="en-US" sz="2400" b="1" i="1" u="sng" dirty="0">
                <a:solidFill>
                  <a:srgbClr val="0066FF"/>
                </a:solidFill>
              </a:rPr>
              <a:t>Formation of blastocyst :</a:t>
            </a:r>
          </a:p>
          <a:p>
            <a:pPr>
              <a:lnSpc>
                <a:spcPct val="80000"/>
              </a:lnSpc>
              <a:buFont typeface="Arial" charset="0"/>
              <a:buChar char="•"/>
              <a:defRPr/>
            </a:pPr>
            <a:r>
              <a:rPr lang="en-US" sz="2400" b="1" u="sng" dirty="0"/>
              <a:t>The </a:t>
            </a:r>
            <a:r>
              <a:rPr lang="en-US" sz="2400" b="1" u="sng" dirty="0" err="1"/>
              <a:t>Morula</a:t>
            </a:r>
            <a:r>
              <a:rPr lang="en-US" sz="2400" dirty="0"/>
              <a:t> reaches the uterine cavity </a:t>
            </a:r>
            <a:r>
              <a:rPr lang="en-US" sz="2400" u="sng" dirty="0"/>
              <a:t>by the </a:t>
            </a:r>
            <a:r>
              <a:rPr lang="en-US" sz="2400" u="sng" dirty="0" smtClean="0"/>
              <a:t>3</a:t>
            </a:r>
            <a:r>
              <a:rPr lang="en-US" sz="2400" dirty="0" smtClean="0"/>
              <a:t> </a:t>
            </a:r>
            <a:r>
              <a:rPr lang="en-US" sz="2400" u="sng" dirty="0"/>
              <a:t>day after fertilization</a:t>
            </a:r>
            <a:r>
              <a:rPr lang="en-US" sz="2400" dirty="0"/>
              <a:t>, &amp; remains free for one or two days.</a:t>
            </a:r>
          </a:p>
          <a:p>
            <a:pPr>
              <a:lnSpc>
                <a:spcPct val="80000"/>
              </a:lnSpc>
              <a:defRPr/>
            </a:pPr>
            <a:r>
              <a:rPr lang="en-US" sz="2400" dirty="0">
                <a:solidFill>
                  <a:srgbClr val="000000"/>
                </a:solidFill>
              </a:rPr>
              <a:t>   </a:t>
            </a:r>
            <a:r>
              <a:rPr lang="en-US" sz="2400" dirty="0"/>
              <a:t>Fluid passes from uterine cavity to the </a:t>
            </a:r>
            <a:r>
              <a:rPr lang="en-US" sz="2400" dirty="0" err="1"/>
              <a:t>Morula</a:t>
            </a:r>
            <a:r>
              <a:rPr lang="en-US" sz="2400" dirty="0"/>
              <a:t>. </a:t>
            </a:r>
          </a:p>
          <a:p>
            <a:pPr>
              <a:lnSpc>
                <a:spcPct val="80000"/>
              </a:lnSpc>
              <a:buFont typeface="Arial" charset="0"/>
              <a:buChar char="•"/>
              <a:defRPr/>
            </a:pPr>
            <a:r>
              <a:rPr lang="en-US" sz="2400" dirty="0"/>
              <a:t>Now the </a:t>
            </a:r>
            <a:r>
              <a:rPr lang="en-US" sz="2400" dirty="0" err="1"/>
              <a:t>Morula</a:t>
            </a:r>
            <a:r>
              <a:rPr lang="en-US" sz="2400" dirty="0"/>
              <a:t> is called </a:t>
            </a:r>
            <a:r>
              <a:rPr lang="en-US" sz="2400" b="1" i="1" u="sng" dirty="0">
                <a:solidFill>
                  <a:srgbClr val="000000"/>
                </a:solidFill>
              </a:rPr>
              <a:t>Blastocyst</a:t>
            </a:r>
            <a:r>
              <a:rPr lang="en-US" sz="2400" dirty="0"/>
              <a:t>, its cavity is called </a:t>
            </a:r>
            <a:r>
              <a:rPr lang="en-US" sz="2400" u="sng" dirty="0" err="1"/>
              <a:t>blastocystic</a:t>
            </a:r>
            <a:r>
              <a:rPr lang="en-US" sz="2400" u="sng" dirty="0"/>
              <a:t> cavity</a:t>
            </a:r>
            <a:r>
              <a:rPr lang="en-US" sz="2400" dirty="0"/>
              <a:t>, its cells divided into </a:t>
            </a:r>
            <a:r>
              <a:rPr lang="en-US" sz="2400" b="1" dirty="0" err="1">
                <a:solidFill>
                  <a:srgbClr val="FB2136"/>
                </a:solidFill>
              </a:rPr>
              <a:t>Embryoblast</a:t>
            </a:r>
            <a:r>
              <a:rPr lang="en-US" sz="2400" dirty="0"/>
              <a:t> &amp; </a:t>
            </a:r>
            <a:r>
              <a:rPr lang="en-US" sz="2400" b="1" dirty="0" err="1">
                <a:solidFill>
                  <a:srgbClr val="FB2136"/>
                </a:solidFill>
              </a:rPr>
              <a:t>Trophoblast</a:t>
            </a:r>
            <a:r>
              <a:rPr lang="en-US" sz="2400" b="1" dirty="0">
                <a:solidFill>
                  <a:srgbClr val="FB2136"/>
                </a:solidFill>
              </a:rPr>
              <a:t>.</a:t>
            </a:r>
          </a:p>
          <a:p>
            <a:pPr>
              <a:lnSpc>
                <a:spcPct val="80000"/>
              </a:lnSpc>
              <a:buFont typeface="Arial" charset="0"/>
              <a:buChar char="•"/>
              <a:defRPr/>
            </a:pPr>
            <a:endParaRPr lang="en-US" sz="2400" b="1" dirty="0">
              <a:solidFill>
                <a:srgbClr val="FB2136"/>
              </a:solidFill>
            </a:endParaRPr>
          </a:p>
          <a:p>
            <a:pPr>
              <a:lnSpc>
                <a:spcPct val="80000"/>
              </a:lnSpc>
              <a:buFont typeface="Arial" charset="0"/>
              <a:buChar char="•"/>
              <a:defRPr/>
            </a:pPr>
            <a:endParaRPr lang="en-US" sz="2400" dirty="0"/>
          </a:p>
          <a:p>
            <a:pPr>
              <a:lnSpc>
                <a:spcPct val="80000"/>
              </a:lnSpc>
              <a:buFont typeface="Arial" charset="0"/>
              <a:buChar char="•"/>
              <a:defRPr/>
            </a:pPr>
            <a:endParaRPr lang="en-US" sz="2400" dirty="0"/>
          </a:p>
          <a:p>
            <a:pPr>
              <a:lnSpc>
                <a:spcPct val="80000"/>
              </a:lnSpc>
              <a:buFont typeface="Arial" charset="0"/>
              <a:buChar char="•"/>
              <a:defRPr/>
            </a:pPr>
            <a:endParaRPr lang="en-US" sz="2400" dirty="0"/>
          </a:p>
        </p:txBody>
      </p:sp>
    </p:spTree>
    <p:extLst>
      <p:ext uri="{BB962C8B-B14F-4D97-AF65-F5344CB8AC3E}">
        <p14:creationId xmlns:p14="http://schemas.microsoft.com/office/powerpoint/2010/main" val="371725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endParaRPr lang="en-US" dirty="0"/>
          </a:p>
        </p:txBody>
      </p:sp>
      <p:sp>
        <p:nvSpPr>
          <p:cNvPr id="4" name="Rectangle 2"/>
          <p:cNvSpPr txBox="1">
            <a:spLocks noRot="1"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rgbClr val="FF3300"/>
                </a:solidFill>
                <a:effectLst>
                  <a:outerShdw blurRad="38100" dist="38100" dir="2700000" algn="tl">
                    <a:srgbClr val="C0C0C0"/>
                  </a:outerShdw>
                </a:effectLst>
              </a:rPr>
              <a:t>BLASTOCYST</a:t>
            </a:r>
            <a:endParaRPr lang="en-US" dirty="0">
              <a:solidFill>
                <a:srgbClr val="FF3300"/>
              </a:solidFill>
              <a:effectLst>
                <a:outerShdw blurRad="38100" dist="38100" dir="2700000" algn="tl">
                  <a:srgbClr val="C0C0C0"/>
                </a:outerShdw>
              </a:effectLst>
            </a:endParaRPr>
          </a:p>
        </p:txBody>
      </p:sp>
      <p:sp>
        <p:nvSpPr>
          <p:cNvPr id="5" name="Rectangle 4"/>
          <p:cNvSpPr txBox="1">
            <a:spLocks noRot="1" noChangeArrowheads="1"/>
          </p:cNvSpPr>
          <p:nvPr/>
        </p:nvSpPr>
        <p:spPr>
          <a:xfrm>
            <a:off x="5029200" y="1157061"/>
            <a:ext cx="3810000" cy="4969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800" u="sng" dirty="0" smtClean="0">
                <a:effectLst>
                  <a:outerShdw blurRad="38100" dist="38100" dir="2700000" algn="tl">
                    <a:srgbClr val="C0C0C0"/>
                  </a:outerShdw>
                </a:effectLst>
              </a:rPr>
              <a:t>It is formed of :</a:t>
            </a:r>
          </a:p>
          <a:p>
            <a:pPr>
              <a:buFont typeface="Arial" charset="0"/>
              <a:buChar char="•"/>
              <a:defRPr/>
            </a:pPr>
            <a:r>
              <a:rPr lang="en-US" sz="2800" dirty="0" smtClean="0">
                <a:effectLst>
                  <a:outerShdw blurRad="38100" dist="38100" dir="2700000" algn="tl">
                    <a:srgbClr val="C0C0C0"/>
                  </a:outerShdw>
                </a:effectLst>
              </a:rPr>
              <a:t>(1) </a:t>
            </a:r>
            <a:r>
              <a:rPr lang="en-US" sz="2800" dirty="0" err="1" smtClean="0">
                <a:effectLst>
                  <a:outerShdw blurRad="38100" dist="38100" dir="2700000" algn="tl">
                    <a:srgbClr val="C0C0C0"/>
                  </a:outerShdw>
                </a:effectLst>
              </a:rPr>
              <a:t>Trophoblast</a:t>
            </a:r>
            <a:r>
              <a:rPr lang="en-US" sz="2800" dirty="0" smtClean="0">
                <a:effectLst>
                  <a:outerShdw blurRad="38100" dist="38100" dir="2700000" algn="tl">
                    <a:srgbClr val="C0C0C0"/>
                  </a:outerShdw>
                </a:effectLst>
              </a:rPr>
              <a:t> .</a:t>
            </a:r>
          </a:p>
          <a:p>
            <a:pPr>
              <a:buFont typeface="Arial" charset="0"/>
              <a:buChar char="•"/>
              <a:defRPr/>
            </a:pPr>
            <a:r>
              <a:rPr lang="en-US" sz="2800" dirty="0" smtClean="0">
                <a:effectLst>
                  <a:outerShdw blurRad="38100" dist="38100" dir="2700000" algn="tl">
                    <a:srgbClr val="C0C0C0"/>
                  </a:outerShdw>
                </a:effectLst>
              </a:rPr>
              <a:t>(2) Inner cell mass. </a:t>
            </a:r>
          </a:p>
          <a:p>
            <a:pPr>
              <a:buFont typeface="Arial" charset="0"/>
              <a:buChar char="•"/>
              <a:defRPr/>
            </a:pPr>
            <a:r>
              <a:rPr lang="en-US" sz="2800" dirty="0" smtClean="0">
                <a:effectLst>
                  <a:outerShdw blurRad="38100" dist="38100" dir="2700000" algn="tl">
                    <a:srgbClr val="C0C0C0"/>
                  </a:outerShdw>
                </a:effectLst>
              </a:rPr>
              <a:t>(3) Blastocyst cavity.</a:t>
            </a:r>
            <a:endParaRPr lang="en-US" sz="2800" dirty="0">
              <a:effectLst>
                <a:outerShdw blurRad="38100" dist="38100" dir="2700000" algn="tl">
                  <a:srgbClr val="C0C0C0"/>
                </a:outerShdw>
              </a:effectLst>
            </a:endParaRPr>
          </a:p>
        </p:txBody>
      </p:sp>
      <p:pic>
        <p:nvPicPr>
          <p:cNvPr id="6" name="Picture 5" descr="D162DD8C"/>
          <p:cNvPicPr>
            <a:picLocks noChangeAspect="1" noChangeArrowheads="1"/>
          </p:cNvPicPr>
          <p:nvPr/>
        </p:nvPicPr>
        <p:blipFill>
          <a:blip r:embed="rId2">
            <a:extLst>
              <a:ext uri="{28A0092B-C50C-407E-A947-70E740481C1C}">
                <a14:useLocalDpi xmlns:a14="http://schemas.microsoft.com/office/drawing/2010/main" val="0"/>
              </a:ext>
            </a:extLst>
          </a:blip>
          <a:srcRect t="65454"/>
          <a:stretch>
            <a:fillRect/>
          </a:stretch>
        </p:blipFill>
        <p:spPr>
          <a:xfrm>
            <a:off x="457200" y="1157061"/>
            <a:ext cx="4588477" cy="4862739"/>
          </a:xfrm>
          <a:prstGeom prst="rect">
            <a:avLst/>
          </a:prstGeom>
          <a:noFill/>
        </p:spPr>
      </p:pic>
    </p:spTree>
    <p:extLst>
      <p:ext uri="{BB962C8B-B14F-4D97-AF65-F5344CB8AC3E}">
        <p14:creationId xmlns:p14="http://schemas.microsoft.com/office/powerpoint/2010/main" val="158758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Implantation</a:t>
            </a:r>
            <a:r>
              <a:rPr lang="en-US" dirty="0" smtClean="0"/>
              <a:t>.</a:t>
            </a:r>
            <a:endParaRPr lang="en-US" dirty="0"/>
          </a:p>
        </p:txBody>
      </p:sp>
      <p:sp>
        <p:nvSpPr>
          <p:cNvPr id="3" name="Content Placeholder 2"/>
          <p:cNvSpPr>
            <a:spLocks noGrp="1"/>
          </p:cNvSpPr>
          <p:nvPr>
            <p:ph idx="1"/>
          </p:nvPr>
        </p:nvSpPr>
        <p:spPr>
          <a:xfrm>
            <a:off x="457200" y="1143000"/>
            <a:ext cx="8229600" cy="5562600"/>
          </a:xfrm>
        </p:spPr>
        <p:txBody>
          <a:bodyPr>
            <a:normAutofit lnSpcReduction="10000"/>
          </a:bodyPr>
          <a:lstStyle/>
          <a:p>
            <a:pPr>
              <a:lnSpc>
                <a:spcPct val="90000"/>
              </a:lnSpc>
              <a:buFont typeface="Arial" charset="0"/>
              <a:buChar char="•"/>
              <a:defRPr/>
            </a:pPr>
            <a:r>
              <a:rPr lang="en-US" dirty="0">
                <a:solidFill>
                  <a:srgbClr val="000000"/>
                </a:solidFill>
              </a:rPr>
              <a:t>It </a:t>
            </a:r>
            <a:r>
              <a:rPr lang="en-US" b="1" dirty="0">
                <a:solidFill>
                  <a:srgbClr val="FF0000"/>
                </a:solidFill>
              </a:rPr>
              <a:t>begins</a:t>
            </a:r>
            <a:r>
              <a:rPr lang="en-US" dirty="0">
                <a:solidFill>
                  <a:srgbClr val="000000"/>
                </a:solidFill>
              </a:rPr>
              <a:t> about the </a:t>
            </a:r>
            <a:r>
              <a:rPr lang="en-US" b="1" dirty="0">
                <a:solidFill>
                  <a:srgbClr val="000000"/>
                </a:solidFill>
              </a:rPr>
              <a:t>6</a:t>
            </a:r>
            <a:r>
              <a:rPr lang="en-US" b="1" baseline="30000" dirty="0">
                <a:solidFill>
                  <a:srgbClr val="000000"/>
                </a:solidFill>
              </a:rPr>
              <a:t>th</a:t>
            </a:r>
            <a:r>
              <a:rPr lang="en-US" b="1" dirty="0">
                <a:solidFill>
                  <a:srgbClr val="000000"/>
                </a:solidFill>
              </a:rPr>
              <a:t> day </a:t>
            </a:r>
            <a:r>
              <a:rPr lang="en-US" dirty="0">
                <a:solidFill>
                  <a:srgbClr val="000000"/>
                </a:solidFill>
              </a:rPr>
              <a:t>after fertilization.</a:t>
            </a:r>
          </a:p>
          <a:p>
            <a:pPr>
              <a:lnSpc>
                <a:spcPct val="90000"/>
              </a:lnSpc>
              <a:buFont typeface="Arial" charset="0"/>
              <a:buChar char="•"/>
              <a:defRPr/>
            </a:pPr>
            <a:r>
              <a:rPr lang="en-US" dirty="0">
                <a:solidFill>
                  <a:srgbClr val="000000"/>
                </a:solidFill>
              </a:rPr>
              <a:t>It is </a:t>
            </a:r>
            <a:r>
              <a:rPr lang="en-US" b="1" dirty="0">
                <a:solidFill>
                  <a:srgbClr val="33CC33"/>
                </a:solidFill>
              </a:rPr>
              <a:t>completed </a:t>
            </a:r>
            <a:r>
              <a:rPr lang="en-US" dirty="0">
                <a:solidFill>
                  <a:srgbClr val="000000"/>
                </a:solidFill>
              </a:rPr>
              <a:t>by the </a:t>
            </a:r>
            <a:r>
              <a:rPr lang="en-US" u="sng" dirty="0">
                <a:solidFill>
                  <a:srgbClr val="000000"/>
                </a:solidFill>
              </a:rPr>
              <a:t>11th or 12th</a:t>
            </a:r>
            <a:r>
              <a:rPr lang="en-US" dirty="0">
                <a:solidFill>
                  <a:srgbClr val="000000"/>
                </a:solidFill>
              </a:rPr>
              <a:t> day</a:t>
            </a:r>
            <a:endParaRPr lang="en-US" b="1" dirty="0" smtClean="0"/>
          </a:p>
          <a:p>
            <a:r>
              <a:rPr lang="en-US" b="1" dirty="0" smtClean="0"/>
              <a:t>Its </a:t>
            </a:r>
            <a:r>
              <a:rPr lang="en-US" dirty="0" smtClean="0"/>
              <a:t>The process during which the blastocyst attaches to the </a:t>
            </a:r>
            <a:r>
              <a:rPr lang="en-US" i="1" dirty="0" smtClean="0"/>
              <a:t>endometrium</a:t>
            </a:r>
            <a:r>
              <a:rPr lang="en-US" dirty="0" smtClean="0"/>
              <a:t>, lining of uterus, and subsequently embeds in it. </a:t>
            </a:r>
          </a:p>
          <a:p>
            <a:r>
              <a:rPr lang="en-US" dirty="0" smtClean="0">
                <a:solidFill>
                  <a:srgbClr val="000000"/>
                </a:solidFill>
              </a:rPr>
              <a:t>normal site of </a:t>
            </a:r>
            <a:r>
              <a:rPr lang="en-US" i="1" dirty="0" smtClean="0"/>
              <a:t>implantation</a:t>
            </a:r>
            <a:r>
              <a:rPr lang="en-US" dirty="0" smtClean="0">
                <a:solidFill>
                  <a:srgbClr val="000000"/>
                </a:solidFill>
              </a:rPr>
              <a:t> is the</a:t>
            </a:r>
            <a:r>
              <a:rPr lang="en-US" b="1" dirty="0" smtClean="0">
                <a:solidFill>
                  <a:srgbClr val="000000"/>
                </a:solidFill>
              </a:rPr>
              <a:t> </a:t>
            </a:r>
            <a:r>
              <a:rPr lang="en-US" sz="2800" i="1" dirty="0" smtClean="0">
                <a:solidFill>
                  <a:srgbClr val="002060"/>
                </a:solidFill>
                <a:latin typeface="BankGothic Md BT" pitchFamily="34" charset="0"/>
              </a:rPr>
              <a:t>posterior wall of the uterus near the fundus</a:t>
            </a:r>
            <a:r>
              <a:rPr lang="en-US" dirty="0" smtClean="0">
                <a:solidFill>
                  <a:srgbClr val="002060"/>
                </a:solidFill>
              </a:rPr>
              <a:t>. </a:t>
            </a:r>
            <a:endParaRPr lang="en-US" dirty="0" smtClean="0"/>
          </a:p>
          <a:p>
            <a:r>
              <a:rPr lang="en-US" dirty="0" smtClean="0"/>
              <a:t>The pre-implantation period of embryonic development is the time between fertilization and the beginning of implantation, a period of approximately 6 days</a:t>
            </a:r>
            <a:endParaRPr lang="en-US" dirty="0"/>
          </a:p>
        </p:txBody>
      </p:sp>
    </p:spTree>
    <p:extLst>
      <p:ext uri="{BB962C8B-B14F-4D97-AF65-F5344CB8AC3E}">
        <p14:creationId xmlns:p14="http://schemas.microsoft.com/office/powerpoint/2010/main" val="188007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p17_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08" r="49039" b="16280"/>
          <a:stretch>
            <a:fillRect/>
          </a:stretch>
        </p:blipFill>
        <p:spPr bwMode="auto">
          <a:xfrm>
            <a:off x="685800" y="1600200"/>
            <a:ext cx="7162800" cy="495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029200" cy="6324600"/>
          </a:xfrm>
        </p:spPr>
        <p:txBody>
          <a:bodyPr>
            <a:normAutofit fontScale="70000" lnSpcReduction="20000"/>
          </a:bodyPr>
          <a:lstStyle/>
          <a:p>
            <a:pPr>
              <a:buFont typeface="Arial" charset="0"/>
              <a:buChar char="•"/>
              <a:defRPr/>
            </a:pPr>
            <a:r>
              <a:rPr lang="en-US" sz="3600" b="1" i="1" dirty="0" smtClean="0">
                <a:solidFill>
                  <a:srgbClr val="FB2136"/>
                </a:solidFill>
              </a:rPr>
              <a:t>The </a:t>
            </a:r>
            <a:r>
              <a:rPr lang="en-US" sz="3600" b="1" i="1" dirty="0" err="1">
                <a:solidFill>
                  <a:srgbClr val="FB2136"/>
                </a:solidFill>
              </a:rPr>
              <a:t>embryoblast</a:t>
            </a:r>
            <a:r>
              <a:rPr lang="en-US" dirty="0">
                <a:solidFill>
                  <a:srgbClr val="000000"/>
                </a:solidFill>
              </a:rPr>
              <a:t> projects </a:t>
            </a:r>
            <a:r>
              <a:rPr lang="en-US" u="sng" dirty="0">
                <a:solidFill>
                  <a:srgbClr val="000000"/>
                </a:solidFill>
              </a:rPr>
              <a:t>into the </a:t>
            </a:r>
            <a:r>
              <a:rPr lang="en-US" u="sng" dirty="0" err="1">
                <a:solidFill>
                  <a:srgbClr val="000000"/>
                </a:solidFill>
              </a:rPr>
              <a:t>blastocystic</a:t>
            </a:r>
            <a:r>
              <a:rPr lang="en-US" u="sng" dirty="0">
                <a:solidFill>
                  <a:srgbClr val="000000"/>
                </a:solidFill>
              </a:rPr>
              <a:t> cavity</a:t>
            </a:r>
            <a:r>
              <a:rPr lang="en-US" dirty="0">
                <a:solidFill>
                  <a:srgbClr val="000000"/>
                </a:solidFill>
              </a:rPr>
              <a:t>, while </a:t>
            </a:r>
            <a:r>
              <a:rPr lang="en-US" b="1" dirty="0">
                <a:solidFill>
                  <a:srgbClr val="FB2136"/>
                </a:solidFill>
              </a:rPr>
              <a:t>the </a:t>
            </a:r>
            <a:r>
              <a:rPr lang="en-US" b="1" dirty="0" err="1">
                <a:solidFill>
                  <a:srgbClr val="FB2136"/>
                </a:solidFill>
              </a:rPr>
              <a:t>trophoblast</a:t>
            </a:r>
            <a:r>
              <a:rPr lang="en-US" b="1" dirty="0">
                <a:solidFill>
                  <a:srgbClr val="0066FF"/>
                </a:solidFill>
              </a:rPr>
              <a:t> </a:t>
            </a:r>
            <a:r>
              <a:rPr lang="en-US" dirty="0">
                <a:solidFill>
                  <a:srgbClr val="000000"/>
                </a:solidFill>
              </a:rPr>
              <a:t>forms </a:t>
            </a:r>
            <a:r>
              <a:rPr lang="en-US" u="sng" dirty="0">
                <a:solidFill>
                  <a:srgbClr val="000000"/>
                </a:solidFill>
              </a:rPr>
              <a:t>the wall of the blastocyst.</a:t>
            </a:r>
          </a:p>
          <a:p>
            <a:pPr>
              <a:buFont typeface="Arial" charset="0"/>
              <a:buChar char="•"/>
              <a:defRPr/>
            </a:pPr>
            <a:r>
              <a:rPr lang="en-US" b="1" dirty="0">
                <a:solidFill>
                  <a:srgbClr val="FB2136"/>
                </a:solidFill>
              </a:rPr>
              <a:t>By 6</a:t>
            </a:r>
            <a:r>
              <a:rPr lang="en-US" b="1" baseline="30000" dirty="0">
                <a:solidFill>
                  <a:srgbClr val="FB2136"/>
                </a:solidFill>
              </a:rPr>
              <a:t>th</a:t>
            </a:r>
            <a:r>
              <a:rPr lang="en-US" b="1" dirty="0">
                <a:solidFill>
                  <a:srgbClr val="FB2136"/>
                </a:solidFill>
              </a:rPr>
              <a:t> day</a:t>
            </a:r>
            <a:r>
              <a:rPr lang="en-US" dirty="0">
                <a:solidFill>
                  <a:srgbClr val="000000"/>
                </a:solidFill>
              </a:rPr>
              <a:t> the blastocyst adheres to the </a:t>
            </a:r>
            <a:r>
              <a:rPr lang="en-US" u="sng" dirty="0">
                <a:solidFill>
                  <a:srgbClr val="000000"/>
                </a:solidFill>
              </a:rPr>
              <a:t>endometrium.</a:t>
            </a:r>
          </a:p>
          <a:p>
            <a:pPr>
              <a:buFont typeface="Arial" charset="0"/>
              <a:buChar char="•"/>
              <a:defRPr/>
            </a:pPr>
            <a:r>
              <a:rPr lang="en-US" b="1" dirty="0">
                <a:solidFill>
                  <a:srgbClr val="FB2136"/>
                </a:solidFill>
              </a:rPr>
              <a:t>By 7</a:t>
            </a:r>
            <a:r>
              <a:rPr lang="en-US" b="1" baseline="30000" dirty="0">
                <a:solidFill>
                  <a:srgbClr val="FB2136"/>
                </a:solidFill>
              </a:rPr>
              <a:t>th</a:t>
            </a:r>
            <a:r>
              <a:rPr lang="en-US" b="1" dirty="0">
                <a:solidFill>
                  <a:srgbClr val="FB2136"/>
                </a:solidFill>
              </a:rPr>
              <a:t> day,</a:t>
            </a:r>
            <a:r>
              <a:rPr lang="en-US" dirty="0">
                <a:solidFill>
                  <a:srgbClr val="000000"/>
                </a:solidFill>
              </a:rPr>
              <a:t> </a:t>
            </a:r>
            <a:r>
              <a:rPr lang="en-US" u="sng" dirty="0" err="1">
                <a:solidFill>
                  <a:srgbClr val="000000"/>
                </a:solidFill>
              </a:rPr>
              <a:t>T</a:t>
            </a:r>
            <a:r>
              <a:rPr lang="en-US" i="1" u="sng" dirty="0" err="1">
                <a:solidFill>
                  <a:srgbClr val="000000"/>
                </a:solidFill>
              </a:rPr>
              <a:t>rophoblast</a:t>
            </a:r>
            <a:r>
              <a:rPr lang="en-US" b="1" i="1" u="sng" dirty="0">
                <a:solidFill>
                  <a:srgbClr val="000000"/>
                </a:solidFill>
              </a:rPr>
              <a:t> </a:t>
            </a:r>
            <a:r>
              <a:rPr lang="en-US" u="sng" dirty="0">
                <a:solidFill>
                  <a:srgbClr val="000000"/>
                </a:solidFill>
              </a:rPr>
              <a:t>differentiates into 2 layers:</a:t>
            </a:r>
          </a:p>
          <a:p>
            <a:pPr>
              <a:buNone/>
              <a:defRPr/>
            </a:pPr>
            <a:r>
              <a:rPr lang="en-US" dirty="0">
                <a:solidFill>
                  <a:srgbClr val="000000"/>
                </a:solidFill>
              </a:rPr>
              <a:t>    </a:t>
            </a:r>
            <a:r>
              <a:rPr lang="en-US" b="1" u="sng" dirty="0" err="1">
                <a:solidFill>
                  <a:srgbClr val="0066FF"/>
                </a:solidFill>
              </a:rPr>
              <a:t>Cytotrophblast</a:t>
            </a:r>
            <a:r>
              <a:rPr lang="en-US" b="1" dirty="0">
                <a:solidFill>
                  <a:srgbClr val="0066FF"/>
                </a:solidFill>
              </a:rPr>
              <a:t>,</a:t>
            </a:r>
            <a:r>
              <a:rPr lang="en-US" dirty="0">
                <a:solidFill>
                  <a:srgbClr val="000000"/>
                </a:solidFill>
              </a:rPr>
              <a:t> inner layer, </a:t>
            </a:r>
            <a:r>
              <a:rPr lang="en-US" dirty="0" err="1">
                <a:solidFill>
                  <a:srgbClr val="000000"/>
                </a:solidFill>
              </a:rPr>
              <a:t>mononucleated</a:t>
            </a:r>
            <a:r>
              <a:rPr lang="en-US" dirty="0">
                <a:solidFill>
                  <a:srgbClr val="000000"/>
                </a:solidFill>
              </a:rPr>
              <a:t> mitotically active cells.</a:t>
            </a:r>
          </a:p>
          <a:p>
            <a:pPr>
              <a:buNone/>
              <a:defRPr/>
            </a:pPr>
            <a:r>
              <a:rPr lang="en-US" b="1" dirty="0">
                <a:solidFill>
                  <a:srgbClr val="0066FF"/>
                </a:solidFill>
              </a:rPr>
              <a:t>    </a:t>
            </a:r>
            <a:r>
              <a:rPr lang="en-US" b="1" u="sng" dirty="0" err="1">
                <a:solidFill>
                  <a:srgbClr val="0066FF"/>
                </a:solidFill>
              </a:rPr>
              <a:t>Syncytiotrophoblast</a:t>
            </a:r>
            <a:r>
              <a:rPr lang="en-US" u="sng" dirty="0">
                <a:solidFill>
                  <a:srgbClr val="000000"/>
                </a:solidFill>
              </a:rPr>
              <a:t> </a:t>
            </a:r>
            <a:r>
              <a:rPr lang="en-US" dirty="0">
                <a:solidFill>
                  <a:srgbClr val="000000"/>
                </a:solidFill>
              </a:rPr>
              <a:t>(outer multinucleated mass, with </a:t>
            </a:r>
            <a:r>
              <a:rPr lang="en-US" i="1" u="sng" dirty="0">
                <a:solidFill>
                  <a:srgbClr val="000000"/>
                </a:solidFill>
              </a:rPr>
              <a:t>indistinct</a:t>
            </a:r>
            <a:r>
              <a:rPr lang="en-US" dirty="0">
                <a:solidFill>
                  <a:srgbClr val="000000"/>
                </a:solidFill>
              </a:rPr>
              <a:t> cell boundary.</a:t>
            </a:r>
          </a:p>
          <a:p>
            <a:pPr>
              <a:buClr>
                <a:srgbClr val="FB2136"/>
              </a:buClr>
              <a:buFontTx/>
              <a:buChar char="•"/>
              <a:defRPr/>
            </a:pPr>
            <a:r>
              <a:rPr lang="en-US" b="1" dirty="0">
                <a:solidFill>
                  <a:srgbClr val="FB2136"/>
                </a:solidFill>
              </a:rPr>
              <a:t> By 8</a:t>
            </a:r>
            <a:r>
              <a:rPr lang="en-US" b="1" baseline="30000" dirty="0">
                <a:solidFill>
                  <a:srgbClr val="FB2136"/>
                </a:solidFill>
              </a:rPr>
              <a:t>th</a:t>
            </a:r>
            <a:r>
              <a:rPr lang="en-US" b="1" dirty="0">
                <a:solidFill>
                  <a:srgbClr val="FB2136"/>
                </a:solidFill>
              </a:rPr>
              <a:t> day</a:t>
            </a:r>
            <a:r>
              <a:rPr lang="en-US" dirty="0">
                <a:solidFill>
                  <a:srgbClr val="000000"/>
                </a:solidFill>
              </a:rPr>
              <a:t> the blastocyst is </a:t>
            </a:r>
            <a:r>
              <a:rPr lang="en-US" u="sng" dirty="0">
                <a:solidFill>
                  <a:srgbClr val="000000"/>
                </a:solidFill>
              </a:rPr>
              <a:t>superficially embedded</a:t>
            </a:r>
            <a:r>
              <a:rPr lang="en-US" dirty="0">
                <a:solidFill>
                  <a:srgbClr val="000000"/>
                </a:solidFill>
              </a:rPr>
              <a:t> in the </a:t>
            </a:r>
            <a:r>
              <a:rPr lang="en-US" u="sng" dirty="0">
                <a:solidFill>
                  <a:srgbClr val="000000"/>
                </a:solidFill>
              </a:rPr>
              <a:t>compact layer of the endometrium</a:t>
            </a:r>
            <a:r>
              <a:rPr lang="en-US" u="sng" dirty="0"/>
              <a:t> </a:t>
            </a:r>
            <a:r>
              <a:rPr lang="en-US" dirty="0"/>
              <a:t>(by the end of 1</a:t>
            </a:r>
            <a:r>
              <a:rPr lang="en-US" baseline="30000" dirty="0"/>
              <a:t>st</a:t>
            </a:r>
            <a:r>
              <a:rPr lang="en-US" dirty="0"/>
              <a:t> </a:t>
            </a:r>
            <a:r>
              <a:rPr lang="en-US" dirty="0" err="1"/>
              <a:t>week,the</a:t>
            </a:r>
            <a:r>
              <a:rPr lang="en-US" dirty="0"/>
              <a:t> blastocyst is superficially implanted in endometrium).</a:t>
            </a:r>
            <a:endParaRPr lang="en-US" sz="4000" dirty="0"/>
          </a:p>
          <a:p>
            <a:pPr>
              <a:buFont typeface="Arial" charset="0"/>
              <a:buChar char="•"/>
              <a:defRPr/>
            </a:pPr>
            <a:endParaRPr lang="en-US" sz="4000" dirty="0"/>
          </a:p>
          <a:p>
            <a:pPr>
              <a:buFont typeface="Arial" charset="0"/>
              <a:buChar char="•"/>
              <a:defRPr/>
            </a:pPr>
            <a:endParaRPr lang="en-US" sz="4000" dirty="0"/>
          </a:p>
          <a:p>
            <a:endParaRPr lang="en-US" dirty="0"/>
          </a:p>
        </p:txBody>
      </p:sp>
      <p:pic>
        <p:nvPicPr>
          <p:cNvPr id="4" name="Picture 3" descr="sp17_001"/>
          <p:cNvPicPr>
            <a:picLocks noChangeAspect="1" noChangeArrowheads="1"/>
          </p:cNvPicPr>
          <p:nvPr/>
        </p:nvPicPr>
        <p:blipFill>
          <a:blip r:embed="rId2">
            <a:extLst>
              <a:ext uri="{28A0092B-C50C-407E-A947-70E740481C1C}">
                <a14:useLocalDpi xmlns:a14="http://schemas.microsoft.com/office/drawing/2010/main" val="0"/>
              </a:ext>
            </a:extLst>
          </a:blip>
          <a:srcRect l="54808" t="8000" b="2000"/>
          <a:stretch>
            <a:fillRect/>
          </a:stretch>
        </p:blipFill>
        <p:spPr bwMode="auto">
          <a:xfrm>
            <a:off x="5486400" y="685800"/>
            <a:ext cx="3602567"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8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191000" cy="6248400"/>
          </a:xfrm>
        </p:spPr>
        <p:txBody>
          <a:bodyPr>
            <a:normAutofit fontScale="85000" lnSpcReduction="20000"/>
          </a:bodyPr>
          <a:lstStyle/>
          <a:p>
            <a:pPr>
              <a:lnSpc>
                <a:spcPct val="80000"/>
              </a:lnSpc>
              <a:buFont typeface="Arial" charset="0"/>
              <a:buChar char="•"/>
              <a:defRPr/>
            </a:pPr>
            <a:r>
              <a:rPr lang="en-US" b="1" dirty="0">
                <a:solidFill>
                  <a:srgbClr val="0066FF"/>
                </a:solidFill>
              </a:rPr>
              <a:t>Blood-filled Lacunae</a:t>
            </a:r>
            <a:r>
              <a:rPr lang="en-US" dirty="0"/>
              <a:t> appear in the  </a:t>
            </a:r>
            <a:r>
              <a:rPr lang="en-US" b="1" dirty="0" err="1"/>
              <a:t>Syncytiotrophoblast</a:t>
            </a:r>
            <a:r>
              <a:rPr lang="en-US" b="1" dirty="0"/>
              <a:t> </a:t>
            </a:r>
            <a:r>
              <a:rPr lang="en-US" dirty="0"/>
              <a:t>which communicate forming </a:t>
            </a:r>
            <a:r>
              <a:rPr lang="en-US" b="1" u="sng" dirty="0">
                <a:solidFill>
                  <a:srgbClr val="0066FF"/>
                </a:solidFill>
              </a:rPr>
              <a:t>a network</a:t>
            </a:r>
            <a:r>
              <a:rPr lang="en-US" b="1" dirty="0">
                <a:solidFill>
                  <a:srgbClr val="0066FF"/>
                </a:solidFill>
              </a:rPr>
              <a:t> by the 10th day or 11</a:t>
            </a:r>
            <a:r>
              <a:rPr lang="en-US" b="1" baseline="30000" dirty="0">
                <a:solidFill>
                  <a:srgbClr val="0066FF"/>
                </a:solidFill>
              </a:rPr>
              <a:t>th</a:t>
            </a:r>
            <a:r>
              <a:rPr lang="en-US" b="1" dirty="0">
                <a:solidFill>
                  <a:srgbClr val="0066FF"/>
                </a:solidFill>
              </a:rPr>
              <a:t> day.</a:t>
            </a:r>
          </a:p>
          <a:p>
            <a:pPr>
              <a:lnSpc>
                <a:spcPct val="80000"/>
              </a:lnSpc>
              <a:buFont typeface="Arial" charset="0"/>
              <a:buChar char="•"/>
              <a:defRPr/>
            </a:pPr>
            <a:r>
              <a:rPr lang="en-US" b="1" dirty="0" err="1">
                <a:solidFill>
                  <a:srgbClr val="000000"/>
                </a:solidFill>
              </a:rPr>
              <a:t>Syncytiotrophoblast</a:t>
            </a:r>
            <a:r>
              <a:rPr lang="en-US" b="1" dirty="0">
                <a:solidFill>
                  <a:srgbClr val="000000"/>
                </a:solidFill>
              </a:rPr>
              <a:t> </a:t>
            </a:r>
            <a:r>
              <a:rPr lang="en-US" b="1" dirty="0">
                <a:solidFill>
                  <a:srgbClr val="FF0000"/>
                </a:solidFill>
              </a:rPr>
              <a:t>erodes</a:t>
            </a:r>
            <a:r>
              <a:rPr lang="en-US" dirty="0"/>
              <a:t> the </a:t>
            </a:r>
            <a:r>
              <a:rPr lang="en-US" u="sng" dirty="0"/>
              <a:t>endothelial lining</a:t>
            </a:r>
            <a:r>
              <a:rPr lang="en-US" dirty="0"/>
              <a:t> of the </a:t>
            </a:r>
            <a:r>
              <a:rPr lang="en-US" u="sng" dirty="0"/>
              <a:t>maternal capillaries</a:t>
            </a:r>
            <a:r>
              <a:rPr lang="en-US" dirty="0"/>
              <a:t> which are known as sinusoids. </a:t>
            </a:r>
            <a:r>
              <a:rPr lang="en-US" b="1" dirty="0"/>
              <a:t>Now</a:t>
            </a:r>
            <a:r>
              <a:rPr lang="en-US" dirty="0"/>
              <a:t> blood of maternal capillaries reaches the lacunae so </a:t>
            </a:r>
            <a:r>
              <a:rPr lang="en-US" b="1" u="sng" dirty="0" err="1">
                <a:solidFill>
                  <a:srgbClr val="FF0000"/>
                </a:solidFill>
              </a:rPr>
              <a:t>Uteroplacental</a:t>
            </a:r>
            <a:r>
              <a:rPr lang="en-US" b="1" u="sng" dirty="0">
                <a:solidFill>
                  <a:srgbClr val="FF0000"/>
                </a:solidFill>
              </a:rPr>
              <a:t> circulation </a:t>
            </a:r>
          </a:p>
          <a:p>
            <a:pPr>
              <a:lnSpc>
                <a:spcPct val="80000"/>
              </a:lnSpc>
              <a:buNone/>
              <a:defRPr/>
            </a:pPr>
            <a:r>
              <a:rPr lang="en-US" b="1" dirty="0">
                <a:solidFill>
                  <a:srgbClr val="000000"/>
                </a:solidFill>
              </a:rPr>
              <a:t>    </a:t>
            </a:r>
            <a:r>
              <a:rPr lang="en-US" dirty="0"/>
              <a:t>is established by </a:t>
            </a:r>
            <a:r>
              <a:rPr lang="en-US" b="1" dirty="0">
                <a:solidFill>
                  <a:srgbClr val="002060"/>
                </a:solidFill>
              </a:rPr>
              <a:t>11</a:t>
            </a:r>
            <a:r>
              <a:rPr lang="en-US" b="1" baseline="30000" dirty="0">
                <a:solidFill>
                  <a:srgbClr val="002060"/>
                </a:solidFill>
              </a:rPr>
              <a:t>th</a:t>
            </a:r>
            <a:r>
              <a:rPr lang="en-US" b="1" dirty="0">
                <a:solidFill>
                  <a:srgbClr val="002060"/>
                </a:solidFill>
              </a:rPr>
              <a:t> or 12</a:t>
            </a:r>
            <a:r>
              <a:rPr lang="en-US" b="1" baseline="30000" dirty="0">
                <a:solidFill>
                  <a:srgbClr val="002060"/>
                </a:solidFill>
              </a:rPr>
              <a:t>th</a:t>
            </a:r>
            <a:r>
              <a:rPr lang="en-US" b="1" dirty="0">
                <a:solidFill>
                  <a:srgbClr val="002060"/>
                </a:solidFill>
              </a:rPr>
              <a:t> </a:t>
            </a:r>
            <a:r>
              <a:rPr lang="en-US" b="1" dirty="0"/>
              <a:t>day.</a:t>
            </a:r>
          </a:p>
          <a:p>
            <a:pPr>
              <a:lnSpc>
                <a:spcPct val="80000"/>
              </a:lnSpc>
              <a:buNone/>
              <a:defRPr/>
            </a:pPr>
            <a:endParaRPr lang="en-US" dirty="0"/>
          </a:p>
          <a:p>
            <a:pPr>
              <a:lnSpc>
                <a:spcPct val="80000"/>
              </a:lnSpc>
              <a:buNone/>
              <a:defRPr/>
            </a:pPr>
            <a:r>
              <a:rPr lang="en-US" dirty="0"/>
              <a:t>  </a:t>
            </a:r>
          </a:p>
          <a:p>
            <a:pPr>
              <a:lnSpc>
                <a:spcPct val="80000"/>
              </a:lnSpc>
              <a:buNone/>
              <a:defRPr/>
            </a:pPr>
            <a:r>
              <a:rPr lang="en-US" dirty="0"/>
              <a:t> </a:t>
            </a:r>
          </a:p>
          <a:p>
            <a:endParaRPr lang="en-US" dirty="0"/>
          </a:p>
        </p:txBody>
      </p:sp>
      <p:pic>
        <p:nvPicPr>
          <p:cNvPr id="4" name="Picture 4" descr="B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114800" cy="6248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u="sng" dirty="0"/>
              <a:t/>
            </a:r>
            <a:br>
              <a:rPr lang="en-US" u="sng" dirty="0"/>
            </a:br>
            <a:r>
              <a:rPr lang="en-US" b="1" dirty="0"/>
              <a:t>Formation of The Primary Chorionic villi</a:t>
            </a:r>
            <a:r>
              <a:rPr lang="en-US" dirty="0"/>
              <a:t/>
            </a:r>
            <a:br>
              <a:rPr lang="en-US" dirty="0"/>
            </a:br>
            <a:endParaRPr lang="en-US" dirty="0"/>
          </a:p>
        </p:txBody>
      </p:sp>
      <p:sp>
        <p:nvSpPr>
          <p:cNvPr id="3" name="Content Placeholder 2"/>
          <p:cNvSpPr>
            <a:spLocks noGrp="1"/>
          </p:cNvSpPr>
          <p:nvPr>
            <p:ph idx="1"/>
          </p:nvPr>
        </p:nvSpPr>
        <p:spPr>
          <a:xfrm>
            <a:off x="457200" y="1295400"/>
            <a:ext cx="3124200" cy="4830763"/>
          </a:xfrm>
        </p:spPr>
        <p:txBody>
          <a:bodyPr>
            <a:normAutofit lnSpcReduction="10000"/>
          </a:bodyPr>
          <a:lstStyle/>
          <a:p>
            <a:pPr>
              <a:buFont typeface="Arial" charset="0"/>
              <a:buChar char="•"/>
              <a:defRPr/>
            </a:pPr>
            <a:r>
              <a:rPr lang="en-US" b="1" dirty="0">
                <a:solidFill>
                  <a:srgbClr val="FB2136"/>
                </a:solidFill>
              </a:rPr>
              <a:t>By the 13</a:t>
            </a:r>
            <a:r>
              <a:rPr lang="en-US" b="1" baseline="30000" dirty="0">
                <a:solidFill>
                  <a:srgbClr val="FB2136"/>
                </a:solidFill>
              </a:rPr>
              <a:t>th</a:t>
            </a:r>
            <a:r>
              <a:rPr lang="en-US" b="1" dirty="0">
                <a:solidFill>
                  <a:srgbClr val="FB2136"/>
                </a:solidFill>
              </a:rPr>
              <a:t> day</a:t>
            </a:r>
            <a:r>
              <a:rPr lang="en-US" dirty="0"/>
              <a:t> </a:t>
            </a:r>
            <a:r>
              <a:rPr lang="en-US" i="1" u="sng" dirty="0"/>
              <a:t>Proliferation</a:t>
            </a:r>
            <a:r>
              <a:rPr lang="en-US" u="sng" dirty="0"/>
              <a:t> of </a:t>
            </a:r>
            <a:r>
              <a:rPr lang="en-US" u="sng" dirty="0" err="1"/>
              <a:t>Cytotrophblast</a:t>
            </a:r>
            <a:r>
              <a:rPr lang="en-US" dirty="0"/>
              <a:t> </a:t>
            </a:r>
            <a:r>
              <a:rPr lang="en-US" u="sng" dirty="0"/>
              <a:t>cells </a:t>
            </a:r>
            <a:r>
              <a:rPr lang="en-US" dirty="0"/>
              <a:t>produce </a:t>
            </a:r>
            <a:r>
              <a:rPr lang="en-US" u="sng" dirty="0"/>
              <a:t>extension</a:t>
            </a:r>
            <a:r>
              <a:rPr lang="en-US" dirty="0"/>
              <a:t> inside the </a:t>
            </a:r>
            <a:r>
              <a:rPr lang="en-US" dirty="0" err="1"/>
              <a:t>Syncytiotropho</a:t>
            </a:r>
            <a:r>
              <a:rPr lang="en-US" dirty="0"/>
              <a:t>-blast to form</a:t>
            </a:r>
            <a:r>
              <a:rPr lang="en-US" b="1" dirty="0">
                <a:solidFill>
                  <a:srgbClr val="FB2136"/>
                </a:solidFill>
              </a:rPr>
              <a:t> the</a:t>
            </a:r>
            <a:r>
              <a:rPr lang="en-US" dirty="0"/>
              <a:t> </a:t>
            </a:r>
            <a:r>
              <a:rPr lang="en-US" b="1" dirty="0">
                <a:solidFill>
                  <a:srgbClr val="FB2136"/>
                </a:solidFill>
              </a:rPr>
              <a:t>primary chorionic villi.</a:t>
            </a:r>
          </a:p>
          <a:p>
            <a:pPr>
              <a:buFont typeface="Arial" charset="0"/>
              <a:buChar char="•"/>
              <a:defRPr/>
            </a:pPr>
            <a:endParaRPr lang="en-US" b="1" dirty="0">
              <a:solidFill>
                <a:srgbClr val="FB2136"/>
              </a:solidFill>
            </a:endParaRPr>
          </a:p>
          <a:p>
            <a:endParaRPr lang="en-US" dirty="0"/>
          </a:p>
        </p:txBody>
      </p:sp>
      <p:pic>
        <p:nvPicPr>
          <p:cNvPr id="4" name="Picture 5" descr="sp17_007"/>
          <p:cNvPicPr>
            <a:picLocks noChangeAspect="1" noChangeArrowheads="1"/>
          </p:cNvPicPr>
          <p:nvPr/>
        </p:nvPicPr>
        <p:blipFill>
          <a:blip r:embed="rId2">
            <a:extLst>
              <a:ext uri="{28A0092B-C50C-407E-A947-70E740481C1C}">
                <a14:useLocalDpi xmlns:a14="http://schemas.microsoft.com/office/drawing/2010/main" val="0"/>
              </a:ext>
            </a:extLst>
          </a:blip>
          <a:srcRect l="1370" t="2667" r="2740" b="2667"/>
          <a:stretch>
            <a:fillRect/>
          </a:stretch>
        </p:blipFill>
        <p:spPr>
          <a:xfrm>
            <a:off x="3733800" y="1295400"/>
            <a:ext cx="5257800" cy="54102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36433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Differentation</a:t>
            </a:r>
            <a:endParaRPr lang="en-US" dirty="0"/>
          </a:p>
        </p:txBody>
      </p:sp>
      <p:sp>
        <p:nvSpPr>
          <p:cNvPr id="3" name="Content Placeholder 2"/>
          <p:cNvSpPr>
            <a:spLocks noGrp="1"/>
          </p:cNvSpPr>
          <p:nvPr>
            <p:ph idx="1"/>
          </p:nvPr>
        </p:nvSpPr>
        <p:spPr/>
        <p:txBody>
          <a:bodyPr/>
          <a:lstStyle/>
          <a:p>
            <a:r>
              <a:rPr lang="en-US" b="1" dirty="0">
                <a:solidFill>
                  <a:schemeClr val="hlink"/>
                </a:solidFill>
              </a:rPr>
              <a:t>Gastrulation</a:t>
            </a:r>
            <a:r>
              <a:rPr lang="en-US" dirty="0"/>
              <a:t>:  The process of differentiation in the embryo in which one side of the blastula </a:t>
            </a:r>
            <a:r>
              <a:rPr lang="en-US" dirty="0" err="1"/>
              <a:t>invaginates</a:t>
            </a:r>
            <a:r>
              <a:rPr lang="en-US" dirty="0"/>
              <a:t> (indents) forming a gastrula.</a:t>
            </a:r>
          </a:p>
          <a:p>
            <a:r>
              <a:rPr lang="en-US" dirty="0"/>
              <a:t>Three cell layers form.</a:t>
            </a:r>
          </a:p>
          <a:p>
            <a:endParaRPr lang="en-US" dirty="0" smtClean="0"/>
          </a:p>
          <a:p>
            <a:pPr>
              <a:buFont typeface="Wingdings" pitchFamily="2" charset="2"/>
              <a:buNone/>
            </a:pPr>
            <a:endParaRPr lang="en-US" sz="1600" dirty="0"/>
          </a:p>
          <a:p>
            <a:pPr>
              <a:buFont typeface="Wingdings" pitchFamily="2" charset="2"/>
              <a:buNone/>
            </a:pPr>
            <a:endParaRPr lang="en-US" dirty="0"/>
          </a:p>
          <a:p>
            <a:endParaRPr lang="en-US" dirty="0"/>
          </a:p>
        </p:txBody>
      </p:sp>
      <p:pic>
        <p:nvPicPr>
          <p:cNvPr id="4" name="Picture 5" descr="Early gastr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528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53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Embryonic Development</a:t>
            </a:r>
          </a:p>
        </p:txBody>
      </p:sp>
      <p:sp>
        <p:nvSpPr>
          <p:cNvPr id="3" name="Content Placeholder 2"/>
          <p:cNvSpPr>
            <a:spLocks noGrp="1"/>
          </p:cNvSpPr>
          <p:nvPr>
            <p:ph idx="1"/>
          </p:nvPr>
        </p:nvSpPr>
        <p:spPr>
          <a:xfrm>
            <a:off x="457200" y="1600200"/>
            <a:ext cx="4419600" cy="4525963"/>
          </a:xfrm>
        </p:spPr>
        <p:txBody>
          <a:bodyPr/>
          <a:lstStyle/>
          <a:p>
            <a:pPr>
              <a:lnSpc>
                <a:spcPct val="90000"/>
              </a:lnSpc>
            </a:pPr>
            <a:r>
              <a:rPr lang="en-US" sz="2400" u="sng" dirty="0">
                <a:solidFill>
                  <a:schemeClr val="folHlink"/>
                </a:solidFill>
              </a:rPr>
              <a:t>Gastrulation</a:t>
            </a:r>
            <a:r>
              <a:rPr lang="en-US" sz="2400" dirty="0"/>
              <a:t> is the second major phase of embryonic development</a:t>
            </a:r>
          </a:p>
          <a:p>
            <a:pPr>
              <a:lnSpc>
                <a:spcPct val="90000"/>
              </a:lnSpc>
              <a:spcAft>
                <a:spcPct val="20000"/>
              </a:spcAft>
              <a:buClr>
                <a:srgbClr val="FFFFCC"/>
              </a:buClr>
            </a:pPr>
            <a:r>
              <a:rPr lang="en-US" sz="2000" dirty="0"/>
              <a:t>The cells at one end of the blastula move inward, </a:t>
            </a:r>
            <a:endParaRPr lang="en-US" sz="2400" dirty="0"/>
          </a:p>
          <a:p>
            <a:pPr lvl="1">
              <a:lnSpc>
                <a:spcPct val="90000"/>
              </a:lnSpc>
            </a:pPr>
            <a:r>
              <a:rPr lang="en-US" sz="2200" dirty="0">
                <a:solidFill>
                  <a:schemeClr val="accent2"/>
                </a:solidFill>
              </a:rPr>
              <a:t>It adds more cells to the embryo</a:t>
            </a:r>
          </a:p>
          <a:p>
            <a:pPr lvl="1">
              <a:lnSpc>
                <a:spcPct val="90000"/>
              </a:lnSpc>
            </a:pPr>
            <a:r>
              <a:rPr lang="en-US" sz="2200" dirty="0">
                <a:solidFill>
                  <a:schemeClr val="accent2"/>
                </a:solidFill>
              </a:rPr>
              <a:t>It sorts all cells into three distinct cell layers</a:t>
            </a:r>
          </a:p>
          <a:p>
            <a:pPr lvl="1">
              <a:lnSpc>
                <a:spcPct val="90000"/>
              </a:lnSpc>
            </a:pPr>
            <a:r>
              <a:rPr lang="en-US" sz="2200" dirty="0">
                <a:solidFill>
                  <a:schemeClr val="accent2"/>
                </a:solidFill>
              </a:rPr>
              <a:t>The embryo is transformed from the blastula into the gastrula</a:t>
            </a:r>
          </a:p>
          <a:p>
            <a:pPr>
              <a:lnSpc>
                <a:spcPct val="90000"/>
              </a:lnSpc>
            </a:pPr>
            <a:endParaRPr lang="en-US" sz="2400" dirty="0">
              <a:solidFill>
                <a:schemeClr val="accent2"/>
              </a:solidFill>
            </a:endParaRPr>
          </a:p>
          <a:p>
            <a:endParaRPr lang="en-US" dirty="0"/>
          </a:p>
        </p:txBody>
      </p:sp>
      <p:pic>
        <p:nvPicPr>
          <p:cNvPr id="4"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81600" y="2133600"/>
            <a:ext cx="3810000" cy="3327400"/>
          </a:xfrm>
          <a:prstGeom prst="rect">
            <a:avLst/>
          </a:prstGeom>
          <a:noFill/>
        </p:spPr>
      </p:pic>
    </p:spTree>
    <p:extLst>
      <p:ext uri="{BB962C8B-B14F-4D97-AF65-F5344CB8AC3E}">
        <p14:creationId xmlns:p14="http://schemas.microsoft.com/office/powerpoint/2010/main" val="191128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embryology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EMBRYOLOGY</a:t>
            </a:r>
            <a:r>
              <a:rPr lang="en-US" dirty="0" smtClean="0"/>
              <a:t> is the study of embryos and fetuses.</a:t>
            </a:r>
            <a:endParaRPr lang="en-US" i="1" dirty="0" smtClean="0"/>
          </a:p>
          <a:p>
            <a:r>
              <a:rPr lang="en-US" i="1" dirty="0" smtClean="0"/>
              <a:t>is a continuous process</a:t>
            </a:r>
            <a:r>
              <a:rPr lang="en-US" dirty="0" smtClean="0"/>
              <a:t> that begins when an </a:t>
            </a:r>
            <a:r>
              <a:rPr lang="en-US" b="1" dirty="0" smtClean="0"/>
              <a:t>oocyte</a:t>
            </a:r>
            <a:r>
              <a:rPr lang="en-US" dirty="0" smtClean="0"/>
              <a:t> (ovum) from a female is </a:t>
            </a:r>
            <a:r>
              <a:rPr lang="en-US" b="1" dirty="0" smtClean="0">
                <a:solidFill>
                  <a:srgbClr val="FF0000"/>
                </a:solidFill>
              </a:rPr>
              <a:t>fertilized</a:t>
            </a:r>
            <a:r>
              <a:rPr lang="en-US" dirty="0" smtClean="0"/>
              <a:t> by a </a:t>
            </a:r>
            <a:r>
              <a:rPr lang="en-US" b="1" dirty="0" smtClean="0"/>
              <a:t>sperm</a:t>
            </a:r>
            <a:r>
              <a:rPr lang="en-US" dirty="0" smtClean="0"/>
              <a:t> (spermatozoon) from a male. </a:t>
            </a:r>
          </a:p>
          <a:p>
            <a:pPr>
              <a:defRPr/>
            </a:pPr>
            <a:r>
              <a:rPr lang="en-US" sz="2000" dirty="0" smtClean="0">
                <a:solidFill>
                  <a:srgbClr val="FFFF00"/>
                </a:solidFill>
              </a:rPr>
              <a:t>. </a:t>
            </a:r>
            <a:endParaRPr lang="en-US" sz="2000" dirty="0">
              <a:solidFill>
                <a:srgbClr val="FFFF00"/>
              </a:solidFill>
            </a:endParaRPr>
          </a:p>
          <a:p>
            <a:pPr>
              <a:defRPr/>
            </a:pPr>
            <a:r>
              <a:rPr lang="en-US" sz="2200" dirty="0"/>
              <a:t>This is followed by continuous Cell division, cell migration, programmed cell death, differentiation, growth, and cell rearrangement  that transform the </a:t>
            </a:r>
            <a:r>
              <a:rPr lang="en-US" sz="2200" b="1" dirty="0"/>
              <a:t>zygote</a:t>
            </a:r>
            <a:r>
              <a:rPr lang="en-US" sz="2200" dirty="0"/>
              <a:t>, into a multicellular human being.</a:t>
            </a:r>
          </a:p>
          <a:p>
            <a:pPr>
              <a:defRPr/>
            </a:pPr>
            <a:endParaRPr lang="en-US" sz="2200" dirty="0"/>
          </a:p>
          <a:p>
            <a:pPr>
              <a:defRPr/>
            </a:pPr>
            <a:endParaRPr lang="en-US" sz="2200" dirty="0"/>
          </a:p>
          <a:p>
            <a:pPr>
              <a:defRPr/>
            </a:pPr>
            <a:r>
              <a:rPr lang="en-US" sz="2200" i="1" dirty="0"/>
              <a:t>NB &gt;Development does not stop at birth.</a:t>
            </a:r>
            <a:r>
              <a:rPr lang="en-US" sz="2200" dirty="0"/>
              <a:t> Important changes, in addition to growth, occur after birth (e.g., development of teeth and female breasts).</a:t>
            </a:r>
          </a:p>
          <a:p>
            <a:pPr lvl="1">
              <a:buFontTx/>
              <a:buNone/>
              <a:defRPr/>
            </a:pPr>
            <a:endParaRPr lang="en-US" dirty="0"/>
          </a:p>
          <a:p>
            <a:endParaRPr lang="en-US" dirty="0"/>
          </a:p>
        </p:txBody>
      </p:sp>
    </p:spTree>
    <p:extLst>
      <p:ext uri="{BB962C8B-B14F-4D97-AF65-F5344CB8AC3E}">
        <p14:creationId xmlns:p14="http://schemas.microsoft.com/office/powerpoint/2010/main" val="40848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Embryonic Development</a:t>
            </a:r>
          </a:p>
        </p:txBody>
      </p:sp>
      <p:sp>
        <p:nvSpPr>
          <p:cNvPr id="3" name="Content Placeholder 2"/>
          <p:cNvSpPr>
            <a:spLocks noGrp="1"/>
          </p:cNvSpPr>
          <p:nvPr>
            <p:ph idx="1"/>
          </p:nvPr>
        </p:nvSpPr>
        <p:spPr>
          <a:xfrm>
            <a:off x="457200" y="1600200"/>
            <a:ext cx="4419600" cy="4525963"/>
          </a:xfrm>
        </p:spPr>
        <p:txBody>
          <a:bodyPr/>
          <a:lstStyle/>
          <a:p>
            <a:pPr>
              <a:lnSpc>
                <a:spcPct val="90000"/>
              </a:lnSpc>
            </a:pPr>
            <a:r>
              <a:rPr lang="en-US" sz="2400" dirty="0"/>
              <a:t>The three layers produced in </a:t>
            </a:r>
            <a:r>
              <a:rPr lang="en-US" sz="2400" dirty="0">
                <a:solidFill>
                  <a:schemeClr val="folHlink"/>
                </a:solidFill>
              </a:rPr>
              <a:t>gastrulation</a:t>
            </a:r>
          </a:p>
          <a:p>
            <a:pPr>
              <a:lnSpc>
                <a:spcPct val="90000"/>
              </a:lnSpc>
            </a:pPr>
            <a:endParaRPr lang="en-US" sz="2400" dirty="0">
              <a:solidFill>
                <a:schemeClr val="folHlink"/>
              </a:solidFill>
            </a:endParaRPr>
          </a:p>
          <a:p>
            <a:pPr lvl="1">
              <a:lnSpc>
                <a:spcPct val="90000"/>
              </a:lnSpc>
            </a:pPr>
            <a:r>
              <a:rPr lang="en-US" sz="2200" dirty="0">
                <a:solidFill>
                  <a:srgbClr val="FF9900"/>
                </a:solidFill>
              </a:rPr>
              <a:t>Ectoderm</a:t>
            </a:r>
            <a:r>
              <a:rPr lang="en-US" sz="2200" dirty="0"/>
              <a:t>, the outer layer</a:t>
            </a:r>
          </a:p>
          <a:p>
            <a:pPr lvl="1">
              <a:lnSpc>
                <a:spcPct val="90000"/>
              </a:lnSpc>
            </a:pPr>
            <a:r>
              <a:rPr lang="en-US" sz="2200" dirty="0">
                <a:solidFill>
                  <a:srgbClr val="008000"/>
                </a:solidFill>
              </a:rPr>
              <a:t>Endoderm</a:t>
            </a:r>
            <a:r>
              <a:rPr lang="en-US" sz="2200" dirty="0"/>
              <a:t>, an embryonic digestive tract </a:t>
            </a:r>
          </a:p>
          <a:p>
            <a:pPr lvl="1">
              <a:lnSpc>
                <a:spcPct val="90000"/>
              </a:lnSpc>
            </a:pPr>
            <a:r>
              <a:rPr lang="en-US" sz="2200" dirty="0">
                <a:solidFill>
                  <a:srgbClr val="FF0000"/>
                </a:solidFill>
              </a:rPr>
              <a:t>Mesoderm</a:t>
            </a:r>
            <a:r>
              <a:rPr lang="en-US" sz="2200" dirty="0"/>
              <a:t>, which partly fills the space between the ectoderm and endoderm</a:t>
            </a:r>
          </a:p>
          <a:p>
            <a:pPr>
              <a:lnSpc>
                <a:spcPct val="90000"/>
              </a:lnSpc>
            </a:pPr>
            <a:endParaRPr lang="en-US" sz="2400" dirty="0"/>
          </a:p>
          <a:p>
            <a:endParaRPr lang="en-US" dirty="0"/>
          </a:p>
        </p:txBody>
      </p:sp>
      <p:pic>
        <p:nvPicPr>
          <p:cNvPr id="4" name="Picture 10"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05400" y="1981200"/>
            <a:ext cx="3810000" cy="4419600"/>
          </a:xfrm>
          <a:prstGeom prst="rect">
            <a:avLst/>
          </a:prstGeom>
          <a:noFill/>
        </p:spPr>
      </p:pic>
    </p:spTree>
    <p:extLst>
      <p:ext uri="{BB962C8B-B14F-4D97-AF65-F5344CB8AC3E}">
        <p14:creationId xmlns:p14="http://schemas.microsoft.com/office/powerpoint/2010/main" val="19755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lnSpcReduction="10000"/>
          </a:bodyPr>
          <a:lstStyle/>
          <a:p>
            <a:r>
              <a:rPr lang="en-US" b="1" dirty="0" smtClean="0"/>
              <a:t>Gastrula</a:t>
            </a:r>
            <a:r>
              <a:rPr lang="en-US" dirty="0" smtClean="0"/>
              <a:t> (Gr. </a:t>
            </a:r>
            <a:r>
              <a:rPr lang="en-US" i="1" dirty="0" err="1" smtClean="0"/>
              <a:t>gaster</a:t>
            </a:r>
            <a:r>
              <a:rPr lang="en-US" dirty="0" smtClean="0"/>
              <a:t>, stomach). During gastrulation (transformation of a blastocyst into a gastrula), a three-layered embryonic disc forms (third week). </a:t>
            </a:r>
          </a:p>
          <a:p>
            <a:r>
              <a:rPr lang="en-US" dirty="0" smtClean="0"/>
              <a:t>The three germ layers of the gastrula (ectoderm, mesoderm, and endoderm) subsequently differentiate into the tissues and organs of the embryo.</a:t>
            </a:r>
          </a:p>
          <a:p>
            <a:r>
              <a:rPr lang="en-US" b="1" dirty="0" err="1" smtClean="0"/>
              <a:t>Neurula</a:t>
            </a:r>
            <a:r>
              <a:rPr lang="en-US" dirty="0" smtClean="0"/>
              <a:t> (Gr. </a:t>
            </a:r>
            <a:r>
              <a:rPr lang="en-US" i="1" dirty="0" smtClean="0"/>
              <a:t>neuron</a:t>
            </a:r>
            <a:r>
              <a:rPr lang="en-US" dirty="0" smtClean="0"/>
              <a:t>, nerve). The early embryo during the third and fourth weeks when the neural tube is developing from the neural plate .It is the first appearance of the nervous system and the next stage after the gastrula</a:t>
            </a:r>
            <a:endParaRPr lang="en-US" dirty="0"/>
          </a:p>
        </p:txBody>
      </p:sp>
    </p:spTree>
    <p:extLst>
      <p:ext uri="{BB962C8B-B14F-4D97-AF65-F5344CB8AC3E}">
        <p14:creationId xmlns:p14="http://schemas.microsoft.com/office/powerpoint/2010/main" val="80199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95263" y="228600"/>
            <a:ext cx="8015287"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Embryonic Development</a:t>
            </a:r>
            <a:endParaRPr lang="en-US" smtClean="0"/>
          </a:p>
        </p:txBody>
      </p:sp>
      <p:sp>
        <p:nvSpPr>
          <p:cNvPr id="5" name="Rectangle 6"/>
          <p:cNvSpPr txBox="1">
            <a:spLocks noChangeArrowheads="1"/>
          </p:cNvSpPr>
          <p:nvPr/>
        </p:nvSpPr>
        <p:spPr>
          <a:xfrm>
            <a:off x="4648200" y="1219200"/>
            <a:ext cx="38862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folHlink"/>
                </a:solidFill>
              </a:rPr>
              <a:t>ectoderm cells</a:t>
            </a:r>
            <a:r>
              <a:rPr lang="en-US" sz="2000" dirty="0" smtClean="0"/>
              <a:t>~ eventually they develop into the skin and nervous tissue of the animal</a:t>
            </a:r>
          </a:p>
          <a:p>
            <a:r>
              <a:rPr lang="en-US" sz="2000" dirty="0" smtClean="0">
                <a:solidFill>
                  <a:schemeClr val="folHlink"/>
                </a:solidFill>
              </a:rPr>
              <a:t>endoderm cells</a:t>
            </a:r>
            <a:r>
              <a:rPr lang="en-US" sz="2000" dirty="0" smtClean="0"/>
              <a:t> ~develop into the lining of the animal’s digestive tract and into organs associated with digestion.</a:t>
            </a:r>
          </a:p>
          <a:p>
            <a:pPr>
              <a:lnSpc>
                <a:spcPct val="90000"/>
              </a:lnSpc>
              <a:spcAft>
                <a:spcPct val="20000"/>
              </a:spcAft>
              <a:buClr>
                <a:srgbClr val="FFFFCC"/>
              </a:buClr>
            </a:pPr>
            <a:r>
              <a:rPr lang="en-US" sz="2000" dirty="0" smtClean="0">
                <a:solidFill>
                  <a:schemeClr val="folHlink"/>
                </a:solidFill>
              </a:rPr>
              <a:t>mesoderm cells</a:t>
            </a:r>
            <a:r>
              <a:rPr lang="en-US" sz="2000" dirty="0" smtClean="0"/>
              <a:t> ~develop into the muscles, circulatory system, excretory system, and, in some animals, the respiratory system.</a:t>
            </a:r>
          </a:p>
          <a:p>
            <a:endParaRPr lang="en-US" sz="2000" dirty="0" smtClean="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b="4662"/>
          <a:stretch>
            <a:fillRect/>
          </a:stretch>
        </p:blipFill>
        <p:spPr>
          <a:xfrm>
            <a:off x="609600" y="1371600"/>
            <a:ext cx="3886200" cy="5029199"/>
          </a:xfrm>
          <a:prstGeom prst="rect">
            <a:avLst/>
          </a:prstGeom>
          <a:noFill/>
        </p:spPr>
      </p:pic>
    </p:spTree>
    <p:extLst>
      <p:ext uri="{BB962C8B-B14F-4D97-AF65-F5344CB8AC3E}">
        <p14:creationId xmlns:p14="http://schemas.microsoft.com/office/powerpoint/2010/main" val="307603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Embryonic induction initiates organ formation</a:t>
            </a:r>
          </a:p>
        </p:txBody>
      </p:sp>
      <p:sp>
        <p:nvSpPr>
          <p:cNvPr id="3" name="Content Placeholder 2"/>
          <p:cNvSpPr>
            <a:spLocks noGrp="1"/>
          </p:cNvSpPr>
          <p:nvPr>
            <p:ph idx="1"/>
          </p:nvPr>
        </p:nvSpPr>
        <p:spPr/>
        <p:txBody>
          <a:bodyPr/>
          <a:lstStyle/>
          <a:p>
            <a:r>
              <a:rPr lang="en-US" sz="3600" dirty="0">
                <a:solidFill>
                  <a:schemeClr val="folHlink"/>
                </a:solidFill>
              </a:rPr>
              <a:t>Induction</a:t>
            </a:r>
            <a:r>
              <a:rPr lang="en-US" sz="3600" dirty="0"/>
              <a:t> is the mechanism by which one group of cells influences the development of tissues and organs from ectoderm, endoderm, and mesoderm</a:t>
            </a:r>
          </a:p>
          <a:p>
            <a:pPr lvl="1"/>
            <a:r>
              <a:rPr lang="en-US" sz="3200" dirty="0"/>
              <a:t>Adjacent cells and cell layers use chemical signals to influence differentiation </a:t>
            </a:r>
          </a:p>
          <a:p>
            <a:endParaRPr lang="en-US" dirty="0"/>
          </a:p>
        </p:txBody>
      </p:sp>
    </p:spTree>
    <p:extLst>
      <p:ext uri="{BB962C8B-B14F-4D97-AF65-F5344CB8AC3E}">
        <p14:creationId xmlns:p14="http://schemas.microsoft.com/office/powerpoint/2010/main" val="2083571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Pattern formation organizes the human body</a:t>
            </a:r>
          </a:p>
        </p:txBody>
      </p:sp>
      <p:sp>
        <p:nvSpPr>
          <p:cNvPr id="3" name="Content Placeholder 2"/>
          <p:cNvSpPr>
            <a:spLocks noGrp="1"/>
          </p:cNvSpPr>
          <p:nvPr>
            <p:ph idx="1"/>
          </p:nvPr>
        </p:nvSpPr>
        <p:spPr/>
        <p:txBody>
          <a:bodyPr/>
          <a:lstStyle/>
          <a:p>
            <a:r>
              <a:rPr lang="en-US" dirty="0"/>
              <a:t>Pattern formation is the emergence of a body form with structures in their correct relative positions</a:t>
            </a:r>
          </a:p>
          <a:p>
            <a:pPr lvl="1"/>
            <a:r>
              <a:rPr lang="en-US" dirty="0"/>
              <a:t>It involves the response of genes to spatial variations of chemicals in the embryo</a:t>
            </a:r>
          </a:p>
          <a:p>
            <a:endParaRPr lang="en-US" dirty="0"/>
          </a:p>
          <a:p>
            <a:endParaRPr lang="en-US" dirty="0"/>
          </a:p>
        </p:txBody>
      </p:sp>
    </p:spTree>
    <p:extLst>
      <p:ext uri="{BB962C8B-B14F-4D97-AF65-F5344CB8AC3E}">
        <p14:creationId xmlns:p14="http://schemas.microsoft.com/office/powerpoint/2010/main" val="334888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124200" cy="4525963"/>
          </a:xfrm>
        </p:spPr>
        <p:txBody>
          <a:bodyPr>
            <a:normAutofit lnSpcReduction="10000"/>
          </a:bodyPr>
          <a:lstStyle/>
          <a:p>
            <a:pPr>
              <a:lnSpc>
                <a:spcPct val="90000"/>
              </a:lnSpc>
            </a:pPr>
            <a:r>
              <a:rPr lang="en-US" sz="2000" dirty="0">
                <a:solidFill>
                  <a:srgbClr val="000000"/>
                </a:solidFill>
              </a:rPr>
              <a:t>Meanwhile, the four embryonic membranes develop</a:t>
            </a:r>
          </a:p>
          <a:p>
            <a:pPr lvl="1">
              <a:lnSpc>
                <a:spcPct val="90000"/>
              </a:lnSpc>
            </a:pPr>
            <a:r>
              <a:rPr lang="en-US" sz="2000" u="sng" dirty="0" err="1">
                <a:solidFill>
                  <a:srgbClr val="0066FF"/>
                </a:solidFill>
              </a:rPr>
              <a:t>Amnion</a:t>
            </a:r>
            <a:r>
              <a:rPr lang="en-US" sz="2000" dirty="0" err="1"/>
              <a:t>~</a:t>
            </a:r>
            <a:r>
              <a:rPr lang="en-US" sz="2000" i="1" dirty="0" err="1"/>
              <a:t>fluid</a:t>
            </a:r>
            <a:r>
              <a:rPr lang="en-US" sz="2000" i="1" dirty="0"/>
              <a:t> filled sac for protection</a:t>
            </a:r>
            <a:endParaRPr lang="en-US" sz="2000" dirty="0"/>
          </a:p>
          <a:p>
            <a:pPr lvl="1">
              <a:lnSpc>
                <a:spcPct val="90000"/>
              </a:lnSpc>
            </a:pPr>
            <a:r>
              <a:rPr lang="en-US" sz="2000" u="sng" dirty="0" err="1">
                <a:solidFill>
                  <a:srgbClr val="0066FF"/>
                </a:solidFill>
              </a:rPr>
              <a:t>Chorion</a:t>
            </a:r>
            <a:r>
              <a:rPr lang="en-US" sz="2000" u="sng" dirty="0">
                <a:solidFill>
                  <a:schemeClr val="folHlink"/>
                </a:solidFill>
              </a:rPr>
              <a:t> </a:t>
            </a:r>
            <a:r>
              <a:rPr lang="en-US" sz="2000" dirty="0">
                <a:solidFill>
                  <a:schemeClr val="folHlink"/>
                </a:solidFill>
              </a:rPr>
              <a:t>~ </a:t>
            </a:r>
            <a:r>
              <a:rPr lang="en-US" sz="2000" i="1" dirty="0"/>
              <a:t>will form the  embryo’s part of the </a:t>
            </a:r>
            <a:r>
              <a:rPr lang="en-US" sz="2000" i="1" dirty="0">
                <a:solidFill>
                  <a:schemeClr val="hlink"/>
                </a:solidFill>
              </a:rPr>
              <a:t>placenta </a:t>
            </a:r>
          </a:p>
          <a:p>
            <a:pPr lvl="1">
              <a:lnSpc>
                <a:spcPct val="90000"/>
              </a:lnSpc>
            </a:pPr>
            <a:r>
              <a:rPr lang="en-US" sz="2000" u="sng" dirty="0">
                <a:solidFill>
                  <a:srgbClr val="0066FF"/>
                </a:solidFill>
              </a:rPr>
              <a:t>Yolk sac</a:t>
            </a:r>
            <a:r>
              <a:rPr lang="en-US" sz="2000" dirty="0">
                <a:solidFill>
                  <a:srgbClr val="0066FF"/>
                </a:solidFill>
              </a:rPr>
              <a:t> </a:t>
            </a:r>
            <a:r>
              <a:rPr lang="en-US" sz="2000" dirty="0">
                <a:solidFill>
                  <a:schemeClr val="folHlink"/>
                </a:solidFill>
              </a:rPr>
              <a:t>~ </a:t>
            </a:r>
            <a:r>
              <a:rPr lang="en-US" sz="2000" i="1" dirty="0"/>
              <a:t>produces first blood cells &amp;germ cells</a:t>
            </a:r>
          </a:p>
          <a:p>
            <a:pPr lvl="1">
              <a:lnSpc>
                <a:spcPct val="90000"/>
              </a:lnSpc>
            </a:pPr>
            <a:r>
              <a:rPr lang="en-US" sz="2000" u="sng" dirty="0">
                <a:solidFill>
                  <a:srgbClr val="0066FF"/>
                </a:solidFill>
              </a:rPr>
              <a:t>Allantois</a:t>
            </a:r>
            <a:r>
              <a:rPr lang="en-US" sz="2000" dirty="0">
                <a:solidFill>
                  <a:schemeClr val="folHlink"/>
                </a:solidFill>
              </a:rPr>
              <a:t> ~ </a:t>
            </a:r>
            <a:r>
              <a:rPr lang="en-US" sz="2000" i="1" dirty="0"/>
              <a:t>will form the </a:t>
            </a:r>
            <a:r>
              <a:rPr lang="en-US" sz="2000" i="1" dirty="0">
                <a:solidFill>
                  <a:schemeClr val="hlink"/>
                </a:solidFill>
              </a:rPr>
              <a:t>umbilical cord (</a:t>
            </a:r>
            <a:r>
              <a:rPr lang="en-US" sz="2000" dirty="0">
                <a:solidFill>
                  <a:srgbClr val="008000"/>
                </a:solidFill>
              </a:rPr>
              <a:t>ropelike structure that attaches embryo to uterus</a:t>
            </a:r>
            <a:r>
              <a:rPr lang="en-US" sz="2000" dirty="0">
                <a:solidFill>
                  <a:schemeClr val="hlink"/>
                </a:solidFill>
              </a:rPr>
              <a:t>)</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b="3925"/>
          <a:stretch>
            <a:fillRect/>
          </a:stretch>
        </p:blipFill>
        <p:spPr>
          <a:xfrm>
            <a:off x="4724400" y="2057400"/>
            <a:ext cx="3886200" cy="3657600"/>
          </a:xfrm>
          <a:prstGeom prst="rect">
            <a:avLst/>
          </a:prstGeom>
          <a:noFill/>
        </p:spPr>
      </p:pic>
      <p:sp>
        <p:nvSpPr>
          <p:cNvPr id="5" name="Line 12"/>
          <p:cNvSpPr>
            <a:spLocks noChangeShapeType="1"/>
          </p:cNvSpPr>
          <p:nvPr/>
        </p:nvSpPr>
        <p:spPr bwMode="auto">
          <a:xfrm>
            <a:off x="5181600" y="2362200"/>
            <a:ext cx="685800" cy="4572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p:cNvSpPr/>
          <p:nvPr/>
        </p:nvSpPr>
        <p:spPr>
          <a:xfrm>
            <a:off x="4419600" y="2221468"/>
            <a:ext cx="938077" cy="369332"/>
          </a:xfrm>
          <a:prstGeom prst="rect">
            <a:avLst/>
          </a:prstGeom>
        </p:spPr>
        <p:txBody>
          <a:bodyPr wrap="none">
            <a:spAutoFit/>
          </a:bodyPr>
          <a:lstStyle/>
          <a:p>
            <a:r>
              <a:rPr lang="en-US" b="1" dirty="0" err="1"/>
              <a:t>Chorion</a:t>
            </a:r>
            <a:endParaRPr lang="en-US" b="1" dirty="0"/>
          </a:p>
        </p:txBody>
      </p:sp>
      <p:sp>
        <p:nvSpPr>
          <p:cNvPr id="7" name="Rectangle 6"/>
          <p:cNvSpPr/>
          <p:nvPr/>
        </p:nvSpPr>
        <p:spPr>
          <a:xfrm>
            <a:off x="4419599" y="2819400"/>
            <a:ext cx="938077" cy="341632"/>
          </a:xfrm>
          <a:prstGeom prst="rect">
            <a:avLst/>
          </a:prstGeom>
        </p:spPr>
        <p:txBody>
          <a:bodyPr wrap="none">
            <a:spAutoFit/>
          </a:bodyPr>
          <a:lstStyle/>
          <a:p>
            <a:pPr>
              <a:lnSpc>
                <a:spcPct val="90000"/>
              </a:lnSpc>
            </a:pPr>
            <a:r>
              <a:rPr lang="en-US" b="1" dirty="0"/>
              <a:t>Amnion</a:t>
            </a:r>
            <a:endParaRPr lang="en-US" b="1" dirty="0"/>
          </a:p>
        </p:txBody>
      </p:sp>
      <p:sp>
        <p:nvSpPr>
          <p:cNvPr id="8" name="Line 14"/>
          <p:cNvSpPr>
            <a:spLocks noChangeShapeType="1"/>
          </p:cNvSpPr>
          <p:nvPr/>
        </p:nvSpPr>
        <p:spPr bwMode="auto">
          <a:xfrm>
            <a:off x="5334000" y="2971800"/>
            <a:ext cx="1066800" cy="533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8"/>
          <p:cNvSpPr/>
          <p:nvPr/>
        </p:nvSpPr>
        <p:spPr>
          <a:xfrm>
            <a:off x="4048033" y="3613666"/>
            <a:ext cx="930704" cy="369332"/>
          </a:xfrm>
          <a:prstGeom prst="rect">
            <a:avLst/>
          </a:prstGeom>
        </p:spPr>
        <p:txBody>
          <a:bodyPr wrap="none">
            <a:spAutoFit/>
          </a:bodyPr>
          <a:lstStyle/>
          <a:p>
            <a:r>
              <a:rPr lang="en-US" b="1" dirty="0"/>
              <a:t>Yolk sac</a:t>
            </a:r>
            <a:endParaRPr lang="en-US" b="1" dirty="0"/>
          </a:p>
        </p:txBody>
      </p:sp>
      <p:sp>
        <p:nvSpPr>
          <p:cNvPr id="10" name="Line 10"/>
          <p:cNvSpPr>
            <a:spLocks noChangeShapeType="1"/>
          </p:cNvSpPr>
          <p:nvPr/>
        </p:nvSpPr>
        <p:spPr bwMode="auto">
          <a:xfrm>
            <a:off x="4978737" y="3798332"/>
            <a:ext cx="1345863" cy="8786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p:cNvSpPr/>
          <p:nvPr/>
        </p:nvSpPr>
        <p:spPr>
          <a:xfrm>
            <a:off x="7660659" y="3087368"/>
            <a:ext cx="1020279" cy="341632"/>
          </a:xfrm>
          <a:prstGeom prst="rect">
            <a:avLst/>
          </a:prstGeom>
        </p:spPr>
        <p:txBody>
          <a:bodyPr wrap="none">
            <a:spAutoFit/>
          </a:bodyPr>
          <a:lstStyle/>
          <a:p>
            <a:pPr>
              <a:lnSpc>
                <a:spcPct val="90000"/>
              </a:lnSpc>
            </a:pPr>
            <a:r>
              <a:rPr lang="en-US" b="1" dirty="0"/>
              <a:t>Allantois</a:t>
            </a:r>
            <a:endParaRPr lang="en-US" b="1" dirty="0"/>
          </a:p>
        </p:txBody>
      </p:sp>
      <p:sp>
        <p:nvSpPr>
          <p:cNvPr id="12" name="Line 16"/>
          <p:cNvSpPr>
            <a:spLocks noChangeShapeType="1"/>
          </p:cNvSpPr>
          <p:nvPr/>
        </p:nvSpPr>
        <p:spPr bwMode="auto">
          <a:xfrm flipV="1">
            <a:off x="6629399" y="3238500"/>
            <a:ext cx="1031259" cy="1905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743052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DEVELOPMENT</a:t>
            </a:r>
          </a:p>
        </p:txBody>
      </p:sp>
      <p:sp>
        <p:nvSpPr>
          <p:cNvPr id="5" name="Rectangle 5"/>
          <p:cNvSpPr txBox="1">
            <a:spLocks noChangeArrowheads="1"/>
          </p:cNvSpPr>
          <p:nvPr/>
        </p:nvSpPr>
        <p:spPr>
          <a:xfrm>
            <a:off x="1182688" y="2017713"/>
            <a:ext cx="3810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smtClean="0"/>
              <a:t>The embryo floats in the fluid-filled amniotic cavity, </a:t>
            </a:r>
          </a:p>
          <a:p>
            <a:r>
              <a:rPr lang="en-US" sz="2600" smtClean="0"/>
              <a:t>The </a:t>
            </a:r>
            <a:r>
              <a:rPr lang="en-US" sz="2600" smtClean="0">
                <a:solidFill>
                  <a:schemeClr val="folHlink"/>
                </a:solidFill>
              </a:rPr>
              <a:t>placenta’s</a:t>
            </a:r>
            <a:r>
              <a:rPr lang="en-US" sz="2600" smtClean="0"/>
              <a:t> </a:t>
            </a:r>
            <a:r>
              <a:rPr lang="en-US" sz="2600" smtClean="0">
                <a:solidFill>
                  <a:schemeClr val="hlink"/>
                </a:solidFill>
              </a:rPr>
              <a:t>chorionic villi</a:t>
            </a:r>
            <a:r>
              <a:rPr lang="en-US" sz="2600" smtClean="0"/>
              <a:t> absorb food and oxygen from the mother’s blood </a:t>
            </a:r>
          </a:p>
          <a:p>
            <a:endParaRPr lang="en-US" sz="2800" dirty="0" smtClean="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a:xfrm>
            <a:off x="4991100" y="2057400"/>
            <a:ext cx="4038600" cy="3657600"/>
          </a:xfrm>
          <a:prstGeom prst="rect">
            <a:avLst/>
          </a:prstGeom>
          <a:noFill/>
        </p:spPr>
      </p:pic>
      <p:sp>
        <p:nvSpPr>
          <p:cNvPr id="7" name="Rectangle 9"/>
          <p:cNvSpPr>
            <a:spLocks noChangeArrowheads="1"/>
          </p:cNvSpPr>
          <p:nvPr/>
        </p:nvSpPr>
        <p:spPr bwMode="auto">
          <a:xfrm>
            <a:off x="4572000" y="2209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t>Placenta</a:t>
            </a:r>
          </a:p>
        </p:txBody>
      </p:sp>
      <p:sp>
        <p:nvSpPr>
          <p:cNvPr id="8" name="Line 10"/>
          <p:cNvSpPr>
            <a:spLocks noChangeShapeType="1"/>
          </p:cNvSpPr>
          <p:nvPr/>
        </p:nvSpPr>
        <p:spPr bwMode="auto">
          <a:xfrm>
            <a:off x="5562600" y="2362200"/>
            <a:ext cx="381000" cy="381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11"/>
          <p:cNvSpPr>
            <a:spLocks noChangeArrowheads="1"/>
          </p:cNvSpPr>
          <p:nvPr/>
        </p:nvSpPr>
        <p:spPr bwMode="auto">
          <a:xfrm flipH="1">
            <a:off x="7467600" y="315595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b="1"/>
              <a:t>Amniotic</a:t>
            </a:r>
            <a:br>
              <a:rPr lang="en-US" sz="1600" b="1"/>
            </a:br>
            <a:r>
              <a:rPr lang="en-US" sz="1600" b="1"/>
              <a:t>cavity</a:t>
            </a:r>
          </a:p>
        </p:txBody>
      </p:sp>
      <p:sp>
        <p:nvSpPr>
          <p:cNvPr id="10" name="Line 12"/>
          <p:cNvSpPr>
            <a:spLocks noChangeShapeType="1"/>
          </p:cNvSpPr>
          <p:nvPr/>
        </p:nvSpPr>
        <p:spPr bwMode="auto">
          <a:xfrm flipH="1">
            <a:off x="6705600" y="3352800"/>
            <a:ext cx="838200" cy="3048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3"/>
          <p:cNvSpPr>
            <a:spLocks noChangeArrowheads="1"/>
          </p:cNvSpPr>
          <p:nvPr/>
        </p:nvSpPr>
        <p:spPr bwMode="auto">
          <a:xfrm flipH="1">
            <a:off x="7315200" y="4267200"/>
            <a:ext cx="1143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b="1"/>
              <a:t>Chorion</a:t>
            </a:r>
          </a:p>
        </p:txBody>
      </p:sp>
      <p:sp>
        <p:nvSpPr>
          <p:cNvPr id="12" name="Line 14"/>
          <p:cNvSpPr>
            <a:spLocks noChangeShapeType="1"/>
          </p:cNvSpPr>
          <p:nvPr/>
        </p:nvSpPr>
        <p:spPr bwMode="auto">
          <a:xfrm flipH="1" flipV="1">
            <a:off x="6858000" y="4267200"/>
            <a:ext cx="533400" cy="152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15"/>
          <p:cNvSpPr>
            <a:spLocks noChangeArrowheads="1"/>
          </p:cNvSpPr>
          <p:nvPr/>
        </p:nvSpPr>
        <p:spPr bwMode="auto">
          <a:xfrm>
            <a:off x="7239000" y="4648200"/>
            <a:ext cx="11318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600" b="1"/>
              <a:t>Chorionic</a:t>
            </a:r>
            <a:br>
              <a:rPr lang="en-US" sz="1600" b="1"/>
            </a:br>
            <a:r>
              <a:rPr lang="en-US" sz="1600" b="1"/>
              <a:t>villi</a:t>
            </a:r>
          </a:p>
        </p:txBody>
      </p:sp>
      <p:sp>
        <p:nvSpPr>
          <p:cNvPr id="14" name="Line 16"/>
          <p:cNvSpPr>
            <a:spLocks noChangeShapeType="1"/>
          </p:cNvSpPr>
          <p:nvPr/>
        </p:nvSpPr>
        <p:spPr bwMode="auto">
          <a:xfrm flipH="1" flipV="1">
            <a:off x="7010400" y="4724400"/>
            <a:ext cx="381000" cy="762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17"/>
          <p:cNvSpPr>
            <a:spLocks noChangeArrowheads="1"/>
          </p:cNvSpPr>
          <p:nvPr/>
        </p:nvSpPr>
        <p:spPr bwMode="auto">
          <a:xfrm>
            <a:off x="4191000" y="3124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t>Yolk sac</a:t>
            </a:r>
          </a:p>
        </p:txBody>
      </p:sp>
      <p:sp>
        <p:nvSpPr>
          <p:cNvPr id="16" name="Line 18"/>
          <p:cNvSpPr>
            <a:spLocks noChangeShapeType="1"/>
          </p:cNvSpPr>
          <p:nvPr/>
        </p:nvSpPr>
        <p:spPr bwMode="auto">
          <a:xfrm>
            <a:off x="5105400" y="3276600"/>
            <a:ext cx="685800" cy="1143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9"/>
          <p:cNvSpPr>
            <a:spLocks noChangeArrowheads="1"/>
          </p:cNvSpPr>
          <p:nvPr/>
        </p:nvSpPr>
        <p:spPr bwMode="auto">
          <a:xfrm flipH="1">
            <a:off x="7239000" y="2057400"/>
            <a:ext cx="1524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b="1"/>
              <a:t>Mother’s blood</a:t>
            </a:r>
            <a:br>
              <a:rPr lang="en-US" sz="1600" b="1"/>
            </a:br>
            <a:r>
              <a:rPr lang="en-US" sz="1600" b="1"/>
              <a:t>vessels</a:t>
            </a:r>
          </a:p>
        </p:txBody>
      </p:sp>
      <p:sp>
        <p:nvSpPr>
          <p:cNvPr id="18" name="Rectangle 20"/>
          <p:cNvSpPr>
            <a:spLocks noChangeArrowheads="1"/>
          </p:cNvSpPr>
          <p:nvPr/>
        </p:nvSpPr>
        <p:spPr bwMode="auto">
          <a:xfrm flipH="1">
            <a:off x="7772400" y="3886200"/>
            <a:ext cx="990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b="1"/>
              <a:t>Embryo</a:t>
            </a:r>
          </a:p>
        </p:txBody>
      </p:sp>
      <p:sp>
        <p:nvSpPr>
          <p:cNvPr id="19" name="Line 21"/>
          <p:cNvSpPr>
            <a:spLocks noChangeShapeType="1"/>
          </p:cNvSpPr>
          <p:nvPr/>
        </p:nvSpPr>
        <p:spPr bwMode="auto">
          <a:xfrm flipH="1">
            <a:off x="6629400" y="4038600"/>
            <a:ext cx="1143000" cy="762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22"/>
          <p:cNvSpPr>
            <a:spLocks noChangeArrowheads="1"/>
          </p:cNvSpPr>
          <p:nvPr/>
        </p:nvSpPr>
        <p:spPr bwMode="auto">
          <a:xfrm flipH="1">
            <a:off x="8229600" y="3505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t>Amnion</a:t>
            </a:r>
          </a:p>
        </p:txBody>
      </p:sp>
      <p:sp>
        <p:nvSpPr>
          <p:cNvPr id="21" name="Line 23"/>
          <p:cNvSpPr>
            <a:spLocks noChangeShapeType="1"/>
          </p:cNvSpPr>
          <p:nvPr/>
        </p:nvSpPr>
        <p:spPr bwMode="auto">
          <a:xfrm flipH="1">
            <a:off x="6934200" y="3733800"/>
            <a:ext cx="1371600" cy="152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1647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65113" y="533400"/>
            <a:ext cx="8015287"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smtClean="0"/>
              <a:t>Human development from conception to birth is divided into three trimesters</a:t>
            </a:r>
            <a:endParaRPr lang="en-US" sz="3400" dirty="0" smtClean="0"/>
          </a:p>
        </p:txBody>
      </p:sp>
      <p:sp>
        <p:nvSpPr>
          <p:cNvPr id="5" name="Rectangle 4"/>
          <p:cNvSpPr txBox="1">
            <a:spLocks noChangeArrowheads="1"/>
          </p:cNvSpPr>
          <p:nvPr/>
        </p:nvSpPr>
        <p:spPr>
          <a:xfrm>
            <a:off x="381000" y="1447800"/>
            <a:ext cx="86106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folHlink"/>
                </a:solidFill>
              </a:rPr>
              <a:t>First trimester</a:t>
            </a:r>
          </a:p>
          <a:p>
            <a:pPr lvl="1"/>
            <a:r>
              <a:rPr lang="en-US" sz="2600" dirty="0" smtClean="0"/>
              <a:t>First three months</a:t>
            </a:r>
          </a:p>
          <a:p>
            <a:pPr lvl="1"/>
            <a:r>
              <a:rPr lang="en-US" sz="2600" dirty="0" smtClean="0"/>
              <a:t>The most rapid changes occur during the first trimester </a:t>
            </a:r>
          </a:p>
          <a:p>
            <a:r>
              <a:rPr lang="en-US" sz="2800" b="1" dirty="0" smtClean="0">
                <a:solidFill>
                  <a:srgbClr val="0F116A"/>
                </a:solidFill>
              </a:rPr>
              <a:t>                                      </a:t>
            </a:r>
            <a:r>
              <a:rPr lang="en-US" sz="2400" b="1" dirty="0" smtClean="0">
                <a:solidFill>
                  <a:srgbClr val="0F116A"/>
                </a:solidFill>
              </a:rPr>
              <a:t>7 weeks                    </a:t>
            </a:r>
            <a:r>
              <a:rPr lang="en-US" sz="2800" b="1" dirty="0" smtClean="0">
                <a:solidFill>
                  <a:srgbClr val="7030A0"/>
                </a:solidFill>
              </a:rPr>
              <a:t>10 weeks</a:t>
            </a:r>
            <a:endParaRPr lang="en-US" sz="2800" b="1" dirty="0" smtClean="0">
              <a:solidFill>
                <a:schemeClr val="bg1"/>
              </a:solidFill>
            </a:endParaRPr>
          </a:p>
          <a:p>
            <a:endParaRPr lang="en-US" sz="2800" b="1" dirty="0" smtClean="0">
              <a:solidFill>
                <a:srgbClr val="0F116A"/>
              </a:solidFill>
            </a:endParaRPr>
          </a:p>
          <a:p>
            <a:endParaRPr lang="en-US" sz="2800" b="1" dirty="0" smtClean="0">
              <a:solidFill>
                <a:srgbClr val="0F116A"/>
              </a:solidFill>
            </a:endParaRPr>
          </a:p>
          <a:p>
            <a:endParaRPr lang="en-US" sz="2800" dirty="0" smtClean="0"/>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505200" y="3810000"/>
            <a:ext cx="2438400" cy="2209800"/>
          </a:xfrm>
          <a:prstGeom prst="rect">
            <a:avLst/>
          </a:prstGeom>
          <a:noFill/>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86200"/>
            <a:ext cx="2209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t="14999" b="14999"/>
          <a:stretch>
            <a:fillRect/>
          </a:stretch>
        </p:blipFill>
        <p:spPr bwMode="auto">
          <a:xfrm>
            <a:off x="304800" y="3733800"/>
            <a:ext cx="594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219200" y="33528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0F116A"/>
                </a:solidFill>
              </a:rPr>
              <a:t>4 weeks</a:t>
            </a:r>
          </a:p>
        </p:txBody>
      </p:sp>
    </p:spTree>
    <p:extLst>
      <p:ext uri="{BB962C8B-B14F-4D97-AF65-F5344CB8AC3E}">
        <p14:creationId xmlns:p14="http://schemas.microsoft.com/office/powerpoint/2010/main" val="673471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34963" y="609600"/>
            <a:ext cx="8015287"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smtClean="0"/>
              <a:t>Human development from conception to birth is divided into three trimesters</a:t>
            </a:r>
            <a:endParaRPr lang="en-US" sz="3400" smtClean="0"/>
          </a:p>
        </p:txBody>
      </p:sp>
      <p:sp>
        <p:nvSpPr>
          <p:cNvPr id="5" name="Rectangle 5"/>
          <p:cNvSpPr txBox="1">
            <a:spLocks noChangeArrowheads="1"/>
          </p:cNvSpPr>
          <p:nvPr/>
        </p:nvSpPr>
        <p:spPr>
          <a:xfrm>
            <a:off x="609600" y="1600200"/>
            <a:ext cx="79248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smtClean="0"/>
              <a:t>Second trimester</a:t>
            </a:r>
          </a:p>
          <a:p>
            <a:pPr lvl="1">
              <a:lnSpc>
                <a:spcPct val="90000"/>
              </a:lnSpc>
            </a:pPr>
            <a:r>
              <a:rPr lang="en-US" sz="2600" smtClean="0"/>
              <a:t>Increase in size of fetus</a:t>
            </a:r>
          </a:p>
          <a:p>
            <a:pPr lvl="1">
              <a:lnSpc>
                <a:spcPct val="90000"/>
              </a:lnSpc>
            </a:pPr>
            <a:r>
              <a:rPr lang="en-US" sz="2600" smtClean="0"/>
              <a:t>General refinement of human features</a:t>
            </a:r>
          </a:p>
          <a:p>
            <a:endParaRPr lang="en-US" sz="2800" dirty="0" smtClean="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95400" y="3429000"/>
            <a:ext cx="2895600" cy="2590800"/>
          </a:xfrm>
          <a:prstGeom prst="rect">
            <a:avLst/>
          </a:prstGeom>
          <a:noFill/>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403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133600" y="3352800"/>
            <a:ext cx="3036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bg1"/>
                </a:solidFill>
              </a:rPr>
              <a:t>12 weeks</a:t>
            </a:r>
          </a:p>
        </p:txBody>
      </p:sp>
    </p:spTree>
    <p:extLst>
      <p:ext uri="{BB962C8B-B14F-4D97-AF65-F5344CB8AC3E}">
        <p14:creationId xmlns:p14="http://schemas.microsoft.com/office/powerpoint/2010/main" val="272634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Human fetal development</a:t>
            </a:r>
            <a:endParaRPr lang="en-US" smtClean="0"/>
          </a:p>
        </p:txBody>
      </p:sp>
      <p:sp>
        <p:nvSpPr>
          <p:cNvPr id="5" name="Rectangle 3" descr="Rectangle: Click to edit Master text styles&#10;Second level&#10;Third level&#10;Fourth level&#10;Fifth level"/>
          <p:cNvSpPr txBox="1">
            <a:spLocks noChangeArrowheads="1"/>
          </p:cNvSpPr>
          <p:nvPr/>
        </p:nvSpPr>
        <p:spPr>
          <a:xfrm>
            <a:off x="838200" y="1371600"/>
            <a:ext cx="77724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smtClean="0"/>
              <a:t>The fetus just spends much of the 2</a:t>
            </a:r>
            <a:r>
              <a:rPr lang="en-US" sz="2800" baseline="30000" smtClean="0"/>
              <a:t>nd</a:t>
            </a:r>
            <a:r>
              <a:rPr lang="en-US" sz="2800" smtClean="0"/>
              <a:t> &amp; 3</a:t>
            </a:r>
            <a:r>
              <a:rPr lang="en-US" sz="2800" baseline="30000" smtClean="0"/>
              <a:t>rd</a:t>
            </a:r>
            <a:r>
              <a:rPr lang="en-US" sz="2800" smtClean="0"/>
              <a:t> trimesters just growing </a:t>
            </a:r>
          </a:p>
          <a:p>
            <a:pPr lvl="1" indent="6350">
              <a:lnSpc>
                <a:spcPct val="90000"/>
              </a:lnSpc>
              <a:buFont typeface="Wingdings" pitchFamily="2" charset="2"/>
              <a:buNone/>
            </a:pPr>
            <a:r>
              <a:rPr lang="en-US" sz="2600" smtClean="0"/>
              <a:t>…and doing various flip-turns &amp; kicks inside amniotic fluid</a:t>
            </a:r>
          </a:p>
          <a:p>
            <a:pPr>
              <a:lnSpc>
                <a:spcPct val="90000"/>
              </a:lnSpc>
            </a:pPr>
            <a:endParaRPr lang="en-US"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76600"/>
            <a:ext cx="2781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886200" y="3429000"/>
            <a:ext cx="17097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0F116A"/>
                </a:solidFill>
                <a:latin typeface="AppleGothic" pitchFamily="48" charset="-127"/>
              </a:rPr>
              <a:t/>
            </a:r>
            <a:r>
              <a:rPr lang="en-US" sz="3000" b="1">
                <a:solidFill>
                  <a:srgbClr val="0F116A"/>
                </a:solidFill>
              </a:rPr>
              <a:t>Week 20</a:t>
            </a:r>
            <a:endParaRPr lang="en-US" b="1">
              <a:solidFill>
                <a:srgbClr val="0F116A"/>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l="27562" t="4500" r="27000" b="1500"/>
          <a:stretch>
            <a:fillRect/>
          </a:stretch>
        </p:blipFill>
        <p:spPr bwMode="auto">
          <a:xfrm>
            <a:off x="1447800" y="3124200"/>
            <a:ext cx="2317750" cy="3600450"/>
          </a:xfrm>
          <a:prstGeom prst="rect">
            <a:avLst/>
          </a:prstGeom>
          <a:noFill/>
          <a:ln w="9525">
            <a:solidFill>
              <a:srgbClr val="01010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Fertilization</a:t>
            </a:r>
            <a:endParaRPr lang="en-US" dirty="0">
              <a:solidFill>
                <a:srgbClr val="FF0000"/>
              </a:solidFill>
            </a:endParaRPr>
          </a:p>
        </p:txBody>
      </p:sp>
      <p:pic>
        <p:nvPicPr>
          <p:cNvPr id="4" name="Picture 4" descr="Fertilization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319" r="13831" b="60092"/>
          <a:stretch>
            <a:fillRect/>
          </a:stretch>
        </p:blipFill>
        <p:spPr bwMode="auto">
          <a:xfrm>
            <a:off x="4038600" y="1828800"/>
            <a:ext cx="4258324" cy="27441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1905000"/>
            <a:ext cx="3657600" cy="1588127"/>
          </a:xfrm>
          <a:prstGeom prst="rect">
            <a:avLst/>
          </a:prstGeom>
        </p:spPr>
        <p:txBody>
          <a:bodyPr wrap="square">
            <a:spAutoFit/>
          </a:bodyPr>
          <a:lstStyle/>
          <a:p>
            <a:pPr>
              <a:lnSpc>
                <a:spcPct val="90000"/>
              </a:lnSpc>
              <a:buFontTx/>
              <a:buNone/>
              <a:defRPr/>
            </a:pPr>
            <a:endParaRPr lang="en-US" dirty="0"/>
          </a:p>
          <a:p>
            <a:pPr>
              <a:lnSpc>
                <a:spcPct val="90000"/>
              </a:lnSpc>
              <a:buFontTx/>
              <a:buChar char="•"/>
              <a:defRPr/>
            </a:pPr>
            <a:r>
              <a:rPr lang="en-US" dirty="0"/>
              <a:t>Begins with a </a:t>
            </a:r>
            <a:r>
              <a:rPr lang="en-US" b="1" dirty="0">
                <a:solidFill>
                  <a:srgbClr val="FF1111"/>
                </a:solidFill>
              </a:rPr>
              <a:t>contact</a:t>
            </a:r>
            <a:r>
              <a:rPr lang="en-US" dirty="0"/>
              <a:t> between the sperm &amp; the ovum.</a:t>
            </a:r>
          </a:p>
          <a:p>
            <a:pPr>
              <a:lnSpc>
                <a:spcPct val="90000"/>
              </a:lnSpc>
              <a:buFontTx/>
              <a:buChar char="•"/>
              <a:defRPr/>
            </a:pPr>
            <a:r>
              <a:rPr lang="en-US" dirty="0"/>
              <a:t>Ends up with </a:t>
            </a:r>
            <a:r>
              <a:rPr lang="en-US" b="1" u="sng" dirty="0"/>
              <a:t>intermingling</a:t>
            </a:r>
            <a:r>
              <a:rPr lang="en-US" u="sng" dirty="0"/>
              <a:t> </a:t>
            </a:r>
            <a:r>
              <a:rPr lang="en-US" dirty="0"/>
              <a:t>of the </a:t>
            </a:r>
            <a:r>
              <a:rPr lang="en-US" u="sng" dirty="0"/>
              <a:t>maternal</a:t>
            </a:r>
            <a:r>
              <a:rPr lang="en-US" dirty="0"/>
              <a:t> and </a:t>
            </a:r>
            <a:r>
              <a:rPr lang="en-US" u="sng" dirty="0"/>
              <a:t>paternal</a:t>
            </a:r>
            <a:r>
              <a:rPr lang="en-US" dirty="0"/>
              <a:t> chromosomes.</a:t>
            </a:r>
          </a:p>
        </p:txBody>
      </p:sp>
    </p:spTree>
    <p:extLst>
      <p:ext uri="{BB962C8B-B14F-4D97-AF65-F5344CB8AC3E}">
        <p14:creationId xmlns:p14="http://schemas.microsoft.com/office/powerpoint/2010/main" val="2184542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r>
              <a:rPr lang="en-US" dirty="0" smtClean="0"/>
              <a:t>SUMMARY</a:t>
            </a:r>
            <a:endParaRPr lang="en-US" dirty="0"/>
          </a:p>
        </p:txBody>
      </p:sp>
    </p:spTree>
    <p:extLst>
      <p:ext uri="{BB962C8B-B14F-4D97-AF65-F5344CB8AC3E}">
        <p14:creationId xmlns:p14="http://schemas.microsoft.com/office/powerpoint/2010/main" val="209718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US" b="1" u="sng" dirty="0" smtClean="0"/>
              <a:t>embryonic period</a:t>
            </a:r>
            <a:r>
              <a:rPr lang="en-US" b="1" i="1" dirty="0" smtClean="0"/>
              <a:t>:- </a:t>
            </a:r>
            <a:r>
              <a:rPr lang="en-US" dirty="0" smtClean="0"/>
              <a:t>it is the  period that  extends to the end of the eighth week (56 days), and marks  the beginnings of all major organs </a:t>
            </a:r>
          </a:p>
          <a:p>
            <a:pPr>
              <a:buFont typeface="Wingdings" pitchFamily="2" charset="2"/>
              <a:buNone/>
              <a:defRPr/>
            </a:pPr>
            <a:r>
              <a:rPr lang="en-US" b="1" u="sng" dirty="0"/>
              <a:t>Stages of Prenatal Development</a:t>
            </a:r>
            <a:r>
              <a:rPr lang="en-US" b="1" dirty="0"/>
              <a:t>.  </a:t>
            </a:r>
            <a:r>
              <a:rPr lang="en-US" dirty="0"/>
              <a:t>We shall study it in the following stages of development: </a:t>
            </a:r>
          </a:p>
          <a:p>
            <a:pPr>
              <a:defRPr/>
            </a:pPr>
            <a:r>
              <a:rPr lang="en-US" b="1" i="1" dirty="0"/>
              <a:t>Stage 1</a:t>
            </a:r>
            <a:r>
              <a:rPr lang="en-US" i="1" dirty="0">
                <a:solidFill>
                  <a:srgbClr val="FFC000"/>
                </a:solidFill>
              </a:rPr>
              <a:t>:-</a:t>
            </a:r>
            <a:r>
              <a:rPr lang="en-US" dirty="0">
                <a:solidFill>
                  <a:srgbClr val="FFC000"/>
                </a:solidFill>
              </a:rPr>
              <a:t> </a:t>
            </a:r>
            <a:r>
              <a:rPr lang="en-US" dirty="0">
                <a:solidFill>
                  <a:srgbClr val="FF0000"/>
                </a:solidFill>
              </a:rPr>
              <a:t>embryonic </a:t>
            </a:r>
            <a:r>
              <a:rPr lang="en-US" dirty="0" smtClean="0">
                <a:solidFill>
                  <a:srgbClr val="FF0000"/>
                </a:solidFill>
              </a:rPr>
              <a:t>stage </a:t>
            </a:r>
            <a:r>
              <a:rPr lang="en-US" b="1" dirty="0" smtClean="0"/>
              <a:t>its</a:t>
            </a:r>
            <a:r>
              <a:rPr lang="en-US" dirty="0" smtClean="0">
                <a:solidFill>
                  <a:srgbClr val="FFC000"/>
                </a:solidFill>
              </a:rPr>
              <a:t> </a:t>
            </a:r>
            <a:r>
              <a:rPr lang="en-US" dirty="0" smtClean="0"/>
              <a:t>from </a:t>
            </a:r>
            <a:r>
              <a:rPr lang="en-US" dirty="0"/>
              <a:t>fertilization and embryonic development up to day 56.  </a:t>
            </a:r>
          </a:p>
          <a:p>
            <a:pPr>
              <a:defRPr/>
            </a:pPr>
            <a:r>
              <a:rPr lang="en-US" b="1" dirty="0"/>
              <a:t>Stage 2</a:t>
            </a:r>
            <a:r>
              <a:rPr lang="en-US" dirty="0">
                <a:solidFill>
                  <a:srgbClr val="FFC000"/>
                </a:solidFill>
              </a:rPr>
              <a:t>:- </a:t>
            </a:r>
            <a:r>
              <a:rPr lang="en-US" dirty="0">
                <a:solidFill>
                  <a:srgbClr val="FF0000"/>
                </a:solidFill>
              </a:rPr>
              <a:t>the fetal stage</a:t>
            </a:r>
            <a:r>
              <a:rPr lang="en-US" dirty="0">
                <a:solidFill>
                  <a:srgbClr val="FFC000"/>
                </a:solidFill>
              </a:rPr>
              <a:t>: </a:t>
            </a:r>
            <a:r>
              <a:rPr lang="en-US" dirty="0"/>
              <a:t>The </a:t>
            </a:r>
            <a:r>
              <a:rPr lang="en-US" i="1" dirty="0"/>
              <a:t>fetal period</a:t>
            </a:r>
            <a:r>
              <a:rPr lang="en-US" dirty="0"/>
              <a:t> begins on day 57 and ends when the fetus is completely outside the </a:t>
            </a:r>
            <a:r>
              <a:rPr lang="en-US" dirty="0" smtClean="0"/>
              <a:t>mother.</a:t>
            </a:r>
            <a:endParaRPr lang="en-US" dirty="0"/>
          </a:p>
          <a:p>
            <a:endParaRPr lang="en-US" dirty="0"/>
          </a:p>
        </p:txBody>
      </p:sp>
    </p:spTree>
    <p:extLst>
      <p:ext uri="{BB962C8B-B14F-4D97-AF65-F5344CB8AC3E}">
        <p14:creationId xmlns:p14="http://schemas.microsoft.com/office/powerpoint/2010/main" val="7484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u="sng" dirty="0" err="1" smtClean="0"/>
              <a:t>Conceptus</a:t>
            </a:r>
            <a:r>
              <a:rPr lang="en-US" b="1" u="sng" dirty="0" smtClean="0"/>
              <a:t> </a:t>
            </a:r>
            <a:r>
              <a:rPr lang="en-US" b="1" u="sng" dirty="0" smtClean="0">
                <a:solidFill>
                  <a:srgbClr val="FFFF00"/>
                </a:solidFill>
              </a:rPr>
              <a:t>:- </a:t>
            </a:r>
            <a:r>
              <a:rPr lang="en-US" dirty="0" smtClean="0"/>
              <a:t>The embryo and its or associated membranes. </a:t>
            </a:r>
            <a:r>
              <a:rPr lang="en-US" dirty="0" err="1" smtClean="0"/>
              <a:t>i.e</a:t>
            </a:r>
            <a:r>
              <a:rPr lang="en-US" dirty="0" smtClean="0">
                <a:solidFill>
                  <a:srgbClr val="FFC000"/>
                </a:solidFill>
              </a:rPr>
              <a:t> </a:t>
            </a:r>
            <a:r>
              <a:rPr lang="en-US" dirty="0" smtClean="0">
                <a:solidFill>
                  <a:srgbClr val="FF0000"/>
                </a:solidFill>
              </a:rPr>
              <a:t>amnion, chorionic (gestational) sac, and umbilical vesicle or yolk sac. </a:t>
            </a:r>
          </a:p>
          <a:p>
            <a:r>
              <a:rPr lang="en-US" dirty="0" smtClean="0"/>
              <a:t>The </a:t>
            </a:r>
            <a:r>
              <a:rPr lang="en-US" dirty="0" err="1" smtClean="0"/>
              <a:t>conceptus</a:t>
            </a:r>
            <a:r>
              <a:rPr lang="en-US" dirty="0" smtClean="0"/>
              <a:t> includes all structures that develop from the zygote, both embryonic and </a:t>
            </a:r>
            <a:r>
              <a:rPr lang="en-US" dirty="0" err="1" smtClean="0"/>
              <a:t>extraembryonic</a:t>
            </a:r>
            <a:r>
              <a:rPr lang="en-US" dirty="0" smtClean="0"/>
              <a:t>.</a:t>
            </a:r>
            <a:endParaRPr lang="en-US" dirty="0"/>
          </a:p>
        </p:txBody>
      </p:sp>
    </p:spTree>
    <p:extLst>
      <p:ext uri="{BB962C8B-B14F-4D97-AF65-F5344CB8AC3E}">
        <p14:creationId xmlns:p14="http://schemas.microsoft.com/office/powerpoint/2010/main" val="118458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a:solidFill>
            <a:schemeClr val="bg1"/>
          </a:solidFill>
        </p:spPr>
        <p:txBody>
          <a:bodyPr/>
          <a:lstStyle/>
          <a:p>
            <a:r>
              <a:rPr lang="en-US" b="1" u="sng" dirty="0" err="1" smtClean="0"/>
              <a:t>Primordium</a:t>
            </a:r>
            <a:r>
              <a:rPr lang="en-US" u="sng" dirty="0" smtClean="0"/>
              <a:t> -</a:t>
            </a:r>
            <a:r>
              <a:rPr lang="en-US" dirty="0" smtClean="0"/>
              <a:t>The beginning or first discernible indication of an organ or structure. </a:t>
            </a:r>
          </a:p>
          <a:p>
            <a:pPr marL="0" indent="0">
              <a:buNone/>
            </a:pPr>
            <a:r>
              <a:rPr lang="en-US" dirty="0"/>
              <a:t>-</a:t>
            </a:r>
            <a:r>
              <a:rPr lang="en-US" dirty="0" err="1" smtClean="0"/>
              <a:t>Eg</a:t>
            </a:r>
            <a:r>
              <a:rPr lang="en-US" dirty="0" smtClean="0"/>
              <a:t> the </a:t>
            </a:r>
            <a:r>
              <a:rPr lang="en-US" dirty="0" err="1" smtClean="0"/>
              <a:t>primordium</a:t>
            </a:r>
            <a:r>
              <a:rPr lang="en-US" dirty="0" smtClean="0"/>
              <a:t> of the upper limb appears as a bud on day 26 .</a:t>
            </a:r>
          </a:p>
          <a:p>
            <a:pPr marL="0" indent="0">
              <a:buNone/>
            </a:pPr>
            <a:r>
              <a:rPr lang="en-US" b="1" u="sng" dirty="0" smtClean="0"/>
              <a:t>Fetus (unborn offspring</a:t>
            </a:r>
            <a:r>
              <a:rPr lang="en-US" dirty="0" smtClean="0"/>
              <a:t>)- After the embryonic period (8 weeks) and until birth, the developing human is called a </a:t>
            </a:r>
            <a:r>
              <a:rPr lang="en-US" b="1" dirty="0" smtClean="0"/>
              <a:t>fetus.</a:t>
            </a:r>
          </a:p>
          <a:p>
            <a:endParaRPr lang="en-US" dirty="0"/>
          </a:p>
        </p:txBody>
      </p:sp>
    </p:spTree>
    <p:extLst>
      <p:ext uri="{BB962C8B-B14F-4D97-AF65-F5344CB8AC3E}">
        <p14:creationId xmlns:p14="http://schemas.microsoft.com/office/powerpoint/2010/main" val="258877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ea typeface="굴림" charset="-127"/>
              </a:rPr>
              <a:t>Early Human Development </a:t>
            </a:r>
            <a:endParaRPr lang="en-US" b="1" dirty="0"/>
          </a:p>
        </p:txBody>
      </p:sp>
      <p:sp>
        <p:nvSpPr>
          <p:cNvPr id="3" name="Content Placeholder 2"/>
          <p:cNvSpPr>
            <a:spLocks noGrp="1"/>
          </p:cNvSpPr>
          <p:nvPr>
            <p:ph idx="1"/>
          </p:nvPr>
        </p:nvSpPr>
        <p:spPr/>
        <p:txBody>
          <a:bodyPr/>
          <a:lstStyle/>
          <a:p>
            <a:pPr>
              <a:defRPr/>
            </a:pPr>
            <a:r>
              <a:rPr lang="en-US" altLang="ko-KR" dirty="0">
                <a:ea typeface="굴림" charset="-127"/>
              </a:rPr>
              <a:t>Zygote</a:t>
            </a:r>
          </a:p>
          <a:p>
            <a:pPr>
              <a:defRPr/>
            </a:pPr>
            <a:r>
              <a:rPr lang="en-US" altLang="ko-KR" dirty="0" err="1">
                <a:ea typeface="굴림" charset="-127"/>
              </a:rPr>
              <a:t>Blastomeres</a:t>
            </a:r>
            <a:endParaRPr lang="en-US" altLang="ko-KR" dirty="0">
              <a:ea typeface="굴림" charset="-127"/>
            </a:endParaRPr>
          </a:p>
          <a:p>
            <a:pPr>
              <a:defRPr/>
            </a:pPr>
            <a:r>
              <a:rPr lang="en-US" altLang="ko-KR" dirty="0" err="1">
                <a:ea typeface="굴림" charset="-127"/>
              </a:rPr>
              <a:t>Morula</a:t>
            </a:r>
            <a:endParaRPr lang="en-US" altLang="ko-KR" dirty="0">
              <a:ea typeface="굴림" charset="-127"/>
            </a:endParaRPr>
          </a:p>
          <a:p>
            <a:pPr>
              <a:defRPr/>
            </a:pPr>
            <a:r>
              <a:rPr lang="en-US" altLang="ko-KR" dirty="0">
                <a:ea typeface="굴림" charset="-127"/>
              </a:rPr>
              <a:t>Blastocyst</a:t>
            </a:r>
          </a:p>
          <a:p>
            <a:pPr>
              <a:defRPr/>
            </a:pPr>
            <a:r>
              <a:rPr lang="en-US" altLang="ko-KR" dirty="0">
                <a:ea typeface="굴림" charset="-127"/>
              </a:rPr>
              <a:t>Embryo</a:t>
            </a:r>
          </a:p>
          <a:p>
            <a:pPr>
              <a:defRPr/>
            </a:pPr>
            <a:r>
              <a:rPr lang="en-US" altLang="ko-KR" dirty="0">
                <a:ea typeface="굴림" charset="-127"/>
              </a:rPr>
              <a:t>Fetus</a:t>
            </a:r>
          </a:p>
          <a:p>
            <a:pPr>
              <a:defRPr/>
            </a:pPr>
            <a:r>
              <a:rPr lang="en-US" altLang="ko-KR" dirty="0" err="1">
                <a:ea typeface="굴림" charset="-127"/>
              </a:rPr>
              <a:t>Conceptus</a:t>
            </a:r>
            <a:endParaRPr lang="en-US" altLang="ko-KR" dirty="0">
              <a:ea typeface="굴림" charset="-127"/>
            </a:endParaRPr>
          </a:p>
          <a:p>
            <a:endParaRPr lang="en-US" dirty="0"/>
          </a:p>
        </p:txBody>
      </p:sp>
      <p:pic>
        <p:nvPicPr>
          <p:cNvPr id="4" name="Picture 4" descr="Scan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76400"/>
            <a:ext cx="52578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656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4" name="Group 7"/>
          <p:cNvGrpSpPr>
            <a:grpSpLocks/>
          </p:cNvGrpSpPr>
          <p:nvPr/>
        </p:nvGrpSpPr>
        <p:grpSpPr bwMode="auto">
          <a:xfrm>
            <a:off x="381000" y="304800"/>
            <a:ext cx="8610600" cy="6400800"/>
            <a:chOff x="505" y="408"/>
            <a:chExt cx="4758" cy="3482"/>
          </a:xfrm>
        </p:grpSpPr>
        <p:sp>
          <p:nvSpPr>
            <p:cNvPr id="5" name="Rectangle 8"/>
            <p:cNvSpPr>
              <a:spLocks noChangeArrowheads="1"/>
            </p:cNvSpPr>
            <p:nvPr/>
          </p:nvSpPr>
          <p:spPr bwMode="auto">
            <a:xfrm>
              <a:off x="505" y="408"/>
              <a:ext cx="4758" cy="3482"/>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sw-KE">
                <a:solidFill>
                  <a:schemeClr val="bg1"/>
                </a:solidFill>
              </a:endParaRPr>
            </a:p>
          </p:txBody>
        </p:sp>
        <p:pic>
          <p:nvPicPr>
            <p:cNvPr id="6" name="Picture 9" descr="_Pic190"/>
            <p:cNvPicPr>
              <a:picLocks noChangeAspect="1" noChangeArrowheads="1"/>
            </p:cNvPicPr>
            <p:nvPr/>
          </p:nvPicPr>
          <p:blipFill>
            <a:blip r:embed="rId2">
              <a:clrChange>
                <a:clrFrom>
                  <a:srgbClr val="EFF4FF"/>
                </a:clrFrom>
                <a:clrTo>
                  <a:srgbClr val="EFF4FF">
                    <a:alpha val="0"/>
                  </a:srgbClr>
                </a:clrTo>
              </a:clrChange>
              <a:extLst>
                <a:ext uri="{28A0092B-C50C-407E-A947-70E740481C1C}">
                  <a14:useLocalDpi xmlns:a14="http://schemas.microsoft.com/office/drawing/2010/main" val="0"/>
                </a:ext>
              </a:extLst>
            </a:blip>
            <a:srcRect l="894" r="894" b="59837"/>
            <a:stretch>
              <a:fillRect/>
            </a:stretch>
          </p:blipFill>
          <p:spPr bwMode="auto">
            <a:xfrm>
              <a:off x="1104" y="453"/>
              <a:ext cx="3560" cy="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533" y="3287"/>
              <a:ext cx="470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sw-KE">
                <a:solidFill>
                  <a:srgbClr val="FFFF00"/>
                </a:solidFill>
                <a:latin typeface="Arial" pitchFamily="34" charset="0"/>
              </a:endParaRPr>
            </a:p>
          </p:txBody>
        </p:sp>
      </p:grpSp>
    </p:spTree>
    <p:extLst>
      <p:ext uri="{BB962C8B-B14F-4D97-AF65-F5344CB8AC3E}">
        <p14:creationId xmlns:p14="http://schemas.microsoft.com/office/powerpoint/2010/main" val="330065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7432"/>
            <a:ext cx="8839200" cy="666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288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2667000"/>
            <a:ext cx="3352800" cy="3459163"/>
          </a:xfrm>
        </p:spPr>
        <p:txBody>
          <a:bodyPr/>
          <a:lstStyle/>
          <a:p>
            <a:r>
              <a:rPr lang="en-US" dirty="0" smtClean="0"/>
              <a:t>GOD BLESS YOU</a:t>
            </a:r>
            <a:endParaRPr lang="en-US" dirty="0"/>
          </a:p>
        </p:txBody>
      </p:sp>
    </p:spTree>
    <p:extLst>
      <p:ext uri="{BB962C8B-B14F-4D97-AF65-F5344CB8AC3E}">
        <p14:creationId xmlns:p14="http://schemas.microsoft.com/office/powerpoint/2010/main" val="47126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p27_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99" t="2817" r="2000" b="1408"/>
          <a:stretch>
            <a:fillRect/>
          </a:stretch>
        </p:blipFill>
        <p:spPr bwMode="auto">
          <a:xfrm>
            <a:off x="609600" y="228600"/>
            <a:ext cx="845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6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Branches of embryology</a:t>
            </a:r>
            <a:endParaRPr lang="en-US" b="1" dirty="0"/>
          </a:p>
        </p:txBody>
      </p:sp>
      <p:sp>
        <p:nvSpPr>
          <p:cNvPr id="3" name="Content Placeholder 2"/>
          <p:cNvSpPr>
            <a:spLocks noGrp="1"/>
          </p:cNvSpPr>
          <p:nvPr>
            <p:ph idx="1"/>
          </p:nvPr>
        </p:nvSpPr>
        <p:spPr/>
        <p:txBody>
          <a:bodyPr>
            <a:normAutofit lnSpcReduction="10000"/>
          </a:bodyPr>
          <a:lstStyle/>
          <a:p>
            <a:pPr>
              <a:defRPr/>
            </a:pPr>
            <a:r>
              <a:rPr lang="en-US" b="1" dirty="0">
                <a:solidFill>
                  <a:srgbClr val="FF0000"/>
                </a:solidFill>
              </a:rPr>
              <a:t>Developmental anatomy</a:t>
            </a:r>
            <a:r>
              <a:rPr lang="en-US" dirty="0">
                <a:solidFill>
                  <a:srgbClr val="FF0000"/>
                </a:solidFill>
              </a:rPr>
              <a:t> </a:t>
            </a:r>
            <a:r>
              <a:rPr lang="en-US" dirty="0"/>
              <a:t>is the field of embryology concerned with the changes that cells, tissues, organs, and the body as a whole undergo from a germ cell of each parent to the resulting adult.</a:t>
            </a:r>
          </a:p>
          <a:p>
            <a:pPr>
              <a:defRPr/>
            </a:pPr>
            <a:r>
              <a:rPr lang="en-US" dirty="0"/>
              <a:t> </a:t>
            </a:r>
            <a:r>
              <a:rPr lang="en-US" b="1" dirty="0">
                <a:solidFill>
                  <a:srgbClr val="FF0000"/>
                </a:solidFill>
              </a:rPr>
              <a:t>Teratology</a:t>
            </a:r>
            <a:r>
              <a:rPr lang="en-US" dirty="0"/>
              <a:t> (Gr. </a:t>
            </a:r>
            <a:r>
              <a:rPr lang="en-US" i="1" dirty="0" err="1"/>
              <a:t>teratos</a:t>
            </a:r>
            <a:r>
              <a:rPr lang="en-US" dirty="0"/>
              <a:t>, monster) is the division of embryology and pathology that deals with abnormal development (</a:t>
            </a:r>
            <a:r>
              <a:rPr lang="en-US" dirty="0">
                <a:solidFill>
                  <a:srgbClr val="FF0000"/>
                </a:solidFill>
              </a:rPr>
              <a:t>birth defects). </a:t>
            </a:r>
          </a:p>
          <a:p>
            <a:endParaRPr lang="en-US" dirty="0"/>
          </a:p>
        </p:txBody>
      </p:sp>
    </p:spTree>
    <p:extLst>
      <p:ext uri="{BB962C8B-B14F-4D97-AF65-F5344CB8AC3E}">
        <p14:creationId xmlns:p14="http://schemas.microsoft.com/office/powerpoint/2010/main" val="117977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PERIODS </a:t>
            </a:r>
            <a:endParaRPr lang="en-US" dirty="0"/>
          </a:p>
        </p:txBody>
      </p:sp>
      <p:sp>
        <p:nvSpPr>
          <p:cNvPr id="3" name="Content Placeholder 2"/>
          <p:cNvSpPr>
            <a:spLocks noGrp="1"/>
          </p:cNvSpPr>
          <p:nvPr>
            <p:ph idx="1"/>
          </p:nvPr>
        </p:nvSpPr>
        <p:spPr>
          <a:solidFill>
            <a:schemeClr val="bg1"/>
          </a:solidFill>
        </p:spPr>
        <p:txBody>
          <a:bodyPr>
            <a:normAutofit fontScale="85000" lnSpcReduction="20000"/>
          </a:bodyPr>
          <a:lstStyle/>
          <a:p>
            <a:pPr>
              <a:defRPr/>
            </a:pPr>
            <a:r>
              <a:rPr lang="en-US" dirty="0"/>
              <a:t>Human development is usually </a:t>
            </a:r>
            <a:r>
              <a:rPr lang="en-US" dirty="0" smtClean="0"/>
              <a:t>divided </a:t>
            </a:r>
            <a:r>
              <a:rPr lang="en-US" dirty="0"/>
              <a:t>into two broad periods:</a:t>
            </a:r>
          </a:p>
          <a:p>
            <a:pPr marL="514350" indent="-514350">
              <a:buFont typeface="Wingdings" pitchFamily="2" charset="2"/>
              <a:buNone/>
              <a:defRPr/>
            </a:pPr>
            <a:r>
              <a:rPr lang="en-US" i="1" dirty="0">
                <a:solidFill>
                  <a:srgbClr val="FFFF00"/>
                </a:solidFill>
              </a:rPr>
              <a:t>1. </a:t>
            </a:r>
            <a:r>
              <a:rPr lang="en-US" b="1" i="1" u="sng" dirty="0"/>
              <a:t>prenatal</a:t>
            </a:r>
            <a:r>
              <a:rPr lang="en-US" b="1" u="sng" dirty="0"/>
              <a:t>  development- </a:t>
            </a:r>
            <a:r>
              <a:rPr lang="en-US" u="sng" dirty="0"/>
              <a:t>(</a:t>
            </a:r>
            <a:r>
              <a:rPr lang="en-US" u="sng" dirty="0">
                <a:solidFill>
                  <a:srgbClr val="FF0000"/>
                </a:solidFill>
              </a:rPr>
              <a:t>before birth</a:t>
            </a:r>
            <a:r>
              <a:rPr lang="en-US" dirty="0"/>
              <a:t>):  </a:t>
            </a:r>
          </a:p>
          <a:p>
            <a:pPr marL="514350" indent="-514350">
              <a:buFont typeface="Wingdings" pitchFamily="2" charset="2"/>
              <a:buNone/>
              <a:defRPr/>
            </a:pPr>
            <a:r>
              <a:rPr lang="en-US" dirty="0"/>
              <a:t>	- most visible advances occur during the third to eighth weeks </a:t>
            </a:r>
            <a:r>
              <a:rPr lang="en-US" dirty="0" err="1"/>
              <a:t>a.k.a</a:t>
            </a:r>
            <a:r>
              <a:rPr lang="en-US" dirty="0"/>
              <a:t> </a:t>
            </a:r>
            <a:r>
              <a:rPr lang="en-US" dirty="0">
                <a:solidFill>
                  <a:srgbClr val="FFC000"/>
                </a:solidFill>
              </a:rPr>
              <a:t>embryonic period</a:t>
            </a:r>
            <a:r>
              <a:rPr lang="en-US" dirty="0"/>
              <a:t>. </a:t>
            </a:r>
          </a:p>
          <a:p>
            <a:pPr marL="514350" indent="-514350">
              <a:buFont typeface="Wingdings" pitchFamily="2" charset="2"/>
              <a:buNone/>
              <a:defRPr/>
            </a:pPr>
            <a:r>
              <a:rPr lang="en-US" dirty="0"/>
              <a:t>	-	after 8</a:t>
            </a:r>
            <a:r>
              <a:rPr lang="en-US" baseline="30000" dirty="0"/>
              <a:t>th</a:t>
            </a:r>
            <a:r>
              <a:rPr lang="en-US" dirty="0"/>
              <a:t> weeks  </a:t>
            </a:r>
            <a:r>
              <a:rPr lang="en-US" dirty="0">
                <a:solidFill>
                  <a:srgbClr val="FFC000"/>
                </a:solidFill>
              </a:rPr>
              <a:t>the fetal period</a:t>
            </a:r>
            <a:r>
              <a:rPr lang="en-US" dirty="0"/>
              <a:t>, is characterized with differentiation and growth of tissues and organs occur. The rate of body growth increases during this period</a:t>
            </a:r>
          </a:p>
          <a:p>
            <a:pPr>
              <a:buFont typeface="Wingdings" pitchFamily="2" charset="2"/>
              <a:buNone/>
              <a:defRPr/>
            </a:pPr>
            <a:r>
              <a:rPr lang="en-US" i="1" dirty="0">
                <a:solidFill>
                  <a:srgbClr val="FFC000"/>
                </a:solidFill>
              </a:rPr>
              <a:t>2. </a:t>
            </a:r>
            <a:r>
              <a:rPr lang="en-US" b="1" i="1" u="sng" dirty="0"/>
              <a:t>postnatal</a:t>
            </a:r>
            <a:r>
              <a:rPr lang="en-US" b="1" u="sng" dirty="0"/>
              <a:t> development- </a:t>
            </a:r>
            <a:r>
              <a:rPr lang="en-US" u="sng" dirty="0"/>
              <a:t>(</a:t>
            </a:r>
            <a:r>
              <a:rPr lang="en-US" u="sng" dirty="0">
                <a:solidFill>
                  <a:srgbClr val="FF0000"/>
                </a:solidFill>
              </a:rPr>
              <a:t>after birth</a:t>
            </a:r>
            <a:r>
              <a:rPr lang="en-US" u="sng" dirty="0"/>
              <a:t>): </a:t>
            </a:r>
            <a:r>
              <a:rPr lang="en-US" dirty="0"/>
              <a:t>further differentiation of organs and specializations of body tissues</a:t>
            </a:r>
          </a:p>
          <a:p>
            <a:endParaRPr lang="en-US" dirty="0"/>
          </a:p>
        </p:txBody>
      </p:sp>
    </p:spTree>
    <p:extLst>
      <p:ext uri="{BB962C8B-B14F-4D97-AF65-F5344CB8AC3E}">
        <p14:creationId xmlns:p14="http://schemas.microsoft.com/office/powerpoint/2010/main" val="383348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Embryonic terminologies</a:t>
            </a:r>
            <a:endParaRPr lang="en-US" dirty="0"/>
          </a:p>
        </p:txBody>
      </p:sp>
      <p:sp>
        <p:nvSpPr>
          <p:cNvPr id="3" name="Content Placeholder 2"/>
          <p:cNvSpPr>
            <a:spLocks noGrp="1"/>
          </p:cNvSpPr>
          <p:nvPr>
            <p:ph idx="1"/>
          </p:nvPr>
        </p:nvSpPr>
        <p:spPr/>
        <p:txBody>
          <a:bodyPr>
            <a:normAutofit/>
          </a:bodyPr>
          <a:lstStyle/>
          <a:p>
            <a:r>
              <a:rPr lang="en-US" b="1" dirty="0" smtClean="0"/>
              <a:t>Oocyte</a:t>
            </a:r>
            <a:r>
              <a:rPr lang="en-US" dirty="0" smtClean="0"/>
              <a:t> (</a:t>
            </a:r>
            <a:r>
              <a:rPr lang="en-US" i="1" dirty="0" smtClean="0"/>
              <a:t>L. ovum</a:t>
            </a:r>
            <a:r>
              <a:rPr lang="en-US" dirty="0" smtClean="0"/>
              <a:t>, egg). The female germ or sex cells  which are produced in the </a:t>
            </a:r>
            <a:r>
              <a:rPr lang="en-US" i="1" dirty="0" smtClean="0"/>
              <a:t>ovaries.</a:t>
            </a:r>
          </a:p>
          <a:p>
            <a:r>
              <a:rPr lang="en-US" b="1" dirty="0" smtClean="0"/>
              <a:t>Sperm</a:t>
            </a:r>
            <a:r>
              <a:rPr lang="en-US" dirty="0" smtClean="0"/>
              <a:t> (Gr. </a:t>
            </a:r>
            <a:r>
              <a:rPr lang="en-US" i="1" dirty="0" err="1" smtClean="0"/>
              <a:t>sperma</a:t>
            </a:r>
            <a:r>
              <a:rPr lang="en-US" dirty="0" smtClean="0"/>
              <a:t>, seed). The sperm, or spermatozoon, refers to the male germ cell produced in the testes (testicles)</a:t>
            </a:r>
          </a:p>
          <a:p>
            <a:r>
              <a:rPr lang="en-US" b="1" dirty="0" smtClean="0"/>
              <a:t>Zygote</a:t>
            </a:r>
            <a:r>
              <a:rPr lang="en-US" dirty="0" smtClean="0"/>
              <a:t>. results of the union of an oocyte and a sperm during fertilization. A zygote or embryo is the beginning of a new human being. </a:t>
            </a:r>
            <a:endParaRPr lang="en-US" dirty="0"/>
          </a:p>
        </p:txBody>
      </p:sp>
    </p:spTree>
    <p:extLst>
      <p:ext uri="{BB962C8B-B14F-4D97-AF65-F5344CB8AC3E}">
        <p14:creationId xmlns:p14="http://schemas.microsoft.com/office/powerpoint/2010/main" val="201461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b="1" dirty="0" smtClean="0"/>
              <a:t>Gestational Age</a:t>
            </a:r>
            <a:r>
              <a:rPr lang="en-US" dirty="0" smtClean="0"/>
              <a:t>. - it is the period from fertilization to birth: it is usually divided into three trimesters (I,II,III)</a:t>
            </a:r>
          </a:p>
          <a:p>
            <a:r>
              <a:rPr lang="en-US" b="1" dirty="0" smtClean="0"/>
              <a:t>Cleavage</a:t>
            </a:r>
            <a:r>
              <a:rPr lang="en-US" dirty="0" smtClean="0"/>
              <a:t>. This is the </a:t>
            </a:r>
            <a:r>
              <a:rPr lang="en-US" i="1" dirty="0" smtClean="0"/>
              <a:t>series of mitotic cell divisions of the zygote</a:t>
            </a:r>
            <a:r>
              <a:rPr lang="en-US" dirty="0" smtClean="0"/>
              <a:t> that result in the formation of early embryonic cells, </a:t>
            </a:r>
            <a:r>
              <a:rPr lang="en-US" i="1" dirty="0" err="1" smtClean="0"/>
              <a:t>blastomeres</a:t>
            </a:r>
            <a:r>
              <a:rPr lang="en-US" i="1" dirty="0" smtClean="0"/>
              <a:t>.</a:t>
            </a:r>
          </a:p>
          <a:p>
            <a:r>
              <a:rPr lang="en-US" b="1" dirty="0" err="1" smtClean="0"/>
              <a:t>Morula</a:t>
            </a:r>
            <a:r>
              <a:rPr lang="en-US" dirty="0" smtClean="0"/>
              <a:t> (L. </a:t>
            </a:r>
            <a:r>
              <a:rPr lang="en-US" i="1" dirty="0" err="1" smtClean="0"/>
              <a:t>morus</a:t>
            </a:r>
            <a:r>
              <a:rPr lang="en-US" dirty="0" smtClean="0"/>
              <a:t>, mulberry). This solid mass of 12 to approximately 32 </a:t>
            </a:r>
            <a:r>
              <a:rPr lang="en-US" dirty="0" err="1" smtClean="0"/>
              <a:t>blastomeres</a:t>
            </a:r>
            <a:r>
              <a:rPr lang="en-US" dirty="0" smtClean="0"/>
              <a:t> is formed by cleavage of a zygote(The </a:t>
            </a:r>
            <a:r>
              <a:rPr lang="en-US" dirty="0" err="1" smtClean="0"/>
              <a:t>morula</a:t>
            </a:r>
            <a:r>
              <a:rPr lang="en-US" dirty="0" smtClean="0"/>
              <a:t> stage occurs 3 to 4 days after fertilization)</a:t>
            </a:r>
            <a:endParaRPr lang="en-US" dirty="0"/>
          </a:p>
        </p:txBody>
      </p:sp>
    </p:spTree>
    <p:extLst>
      <p:ext uri="{BB962C8B-B14F-4D97-AF65-F5344CB8AC3E}">
        <p14:creationId xmlns:p14="http://schemas.microsoft.com/office/powerpoint/2010/main" val="416070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3276600" cy="5059363"/>
          </a:xfrm>
        </p:spPr>
        <p:txBody>
          <a:bodyPr>
            <a:normAutofit/>
          </a:bodyPr>
          <a:lstStyle/>
          <a:p>
            <a:r>
              <a:rPr lang="en-US" dirty="0" smtClean="0">
                <a:solidFill>
                  <a:srgbClr val="000000"/>
                </a:solidFill>
              </a:rPr>
              <a:t>Cleavage of Zygote</a:t>
            </a:r>
          </a:p>
          <a:p>
            <a:pPr>
              <a:lnSpc>
                <a:spcPct val="80000"/>
              </a:lnSpc>
              <a:buFontTx/>
              <a:buChar char="•"/>
              <a:defRPr/>
            </a:pPr>
            <a:r>
              <a:rPr lang="en-US" dirty="0">
                <a:solidFill>
                  <a:srgbClr val="000000"/>
                </a:solidFill>
              </a:rPr>
              <a:t>It begins about </a:t>
            </a:r>
            <a:r>
              <a:rPr lang="en-US" b="1" dirty="0">
                <a:solidFill>
                  <a:srgbClr val="FF0000"/>
                </a:solidFill>
              </a:rPr>
              <a:t>30</a:t>
            </a:r>
            <a:r>
              <a:rPr lang="en-US" dirty="0">
                <a:solidFill>
                  <a:srgbClr val="000000"/>
                </a:solidFill>
              </a:rPr>
              <a:t> hours </a:t>
            </a:r>
            <a:r>
              <a:rPr lang="en-US" u="sng" dirty="0">
                <a:solidFill>
                  <a:srgbClr val="000000"/>
                </a:solidFill>
              </a:rPr>
              <a:t>after fertilization.</a:t>
            </a:r>
          </a:p>
          <a:p>
            <a:pPr>
              <a:lnSpc>
                <a:spcPct val="80000"/>
              </a:lnSpc>
              <a:buFontTx/>
              <a:buChar char="•"/>
              <a:defRPr/>
            </a:pPr>
            <a:r>
              <a:rPr lang="en-US" dirty="0">
                <a:solidFill>
                  <a:srgbClr val="000000"/>
                </a:solidFill>
              </a:rPr>
              <a:t>Zygote divides into 2, then 4, then 8, then 16 cells.</a:t>
            </a:r>
          </a:p>
          <a:p>
            <a:pPr marL="0" indent="0">
              <a:lnSpc>
                <a:spcPct val="80000"/>
              </a:lnSpc>
              <a:buNone/>
              <a:defRPr/>
            </a:pPr>
            <a:endParaRPr lang="en-US" u="sng" dirty="0">
              <a:solidFill>
                <a:srgbClr val="000000"/>
              </a:solidFill>
            </a:endParaRPr>
          </a:p>
          <a:p>
            <a:endParaRPr lang="en-US" dirty="0"/>
          </a:p>
        </p:txBody>
      </p:sp>
      <p:pic>
        <p:nvPicPr>
          <p:cNvPr id="4"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
            <a:ext cx="4953000" cy="6400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8096</TotalTime>
  <Words>1509</Words>
  <Application>Microsoft Office PowerPoint</Application>
  <PresentationFormat>On-screen Show (4:3)</PresentationFormat>
  <Paragraphs>151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EMBRYOLOGY</vt:lpstr>
      <vt:lpstr>Human embryology</vt:lpstr>
      <vt:lpstr>Fertilization</vt:lpstr>
      <vt:lpstr>PowerPoint Presentation</vt:lpstr>
      <vt:lpstr>Branches of embryology</vt:lpstr>
      <vt:lpstr>DEVELOPMENTAL PERIODS </vt:lpstr>
      <vt:lpstr>Embryonic terminologies</vt:lpstr>
      <vt:lpstr>PowerPoint Presentation</vt:lpstr>
      <vt:lpstr>PowerPoint Presentation</vt:lpstr>
      <vt:lpstr>PowerPoint Presentation</vt:lpstr>
      <vt:lpstr>PowerPoint Presentation</vt:lpstr>
      <vt:lpstr>PowerPoint Presentation</vt:lpstr>
      <vt:lpstr>Implantation.</vt:lpstr>
      <vt:lpstr>PowerPoint Presentation</vt:lpstr>
      <vt:lpstr>PowerPoint Presentation</vt:lpstr>
      <vt:lpstr>PowerPoint Presentation</vt:lpstr>
      <vt:lpstr> Formation of The Primary Chorionic villi </vt:lpstr>
      <vt:lpstr>Differentation</vt:lpstr>
      <vt:lpstr>Embryonic Development</vt:lpstr>
      <vt:lpstr>Embryonic Development</vt:lpstr>
      <vt:lpstr>PowerPoint Presentation</vt:lpstr>
      <vt:lpstr>PowerPoint Presentation</vt:lpstr>
      <vt:lpstr>Embryonic induction initiates organ formation</vt:lpstr>
      <vt:lpstr>Pattern formation organizes the human body</vt:lpstr>
      <vt:lpstr>PowerPoint Presentation</vt:lpstr>
      <vt:lpstr>HUMAN DEVELOPMENT</vt:lpstr>
      <vt:lpstr>PowerPoint Presentation</vt:lpstr>
      <vt:lpstr>PowerPoint Presentation</vt:lpstr>
      <vt:lpstr>PowerPoint Presentation</vt:lpstr>
      <vt:lpstr>SUMMARY</vt:lpstr>
      <vt:lpstr>PowerPoint Presentation</vt:lpstr>
      <vt:lpstr>PowerPoint Presentation</vt:lpstr>
      <vt:lpstr>PowerPoint Presentation</vt:lpstr>
      <vt:lpstr>Early Human Development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EMBRYOLOGY</dc:title>
  <dc:creator>user</dc:creator>
  <cp:lastModifiedBy>user</cp:lastModifiedBy>
  <cp:revision>19</cp:revision>
  <dcterms:created xsi:type="dcterms:W3CDTF">2019-08-22T03:08:09Z</dcterms:created>
  <dcterms:modified xsi:type="dcterms:W3CDTF">2019-08-30T21:55:44Z</dcterms:modified>
</cp:coreProperties>
</file>