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8"/>
  </p:notesMasterIdLst>
  <p:sldIdLst>
    <p:sldId id="256" r:id="rId2"/>
    <p:sldId id="257" r:id="rId3"/>
    <p:sldId id="258" r:id="rId4"/>
    <p:sldId id="260" r:id="rId5"/>
    <p:sldId id="261" r:id="rId6"/>
    <p:sldId id="262" r:id="rId7"/>
    <p:sldId id="264" r:id="rId8"/>
    <p:sldId id="265" r:id="rId9"/>
    <p:sldId id="266" r:id="rId10"/>
    <p:sldId id="267" r:id="rId11"/>
    <p:sldId id="268" r:id="rId12"/>
    <p:sldId id="269" r:id="rId13"/>
    <p:sldId id="270" r:id="rId14"/>
    <p:sldId id="271" r:id="rId15"/>
    <p:sldId id="272" r:id="rId16"/>
    <p:sldId id="273"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0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E8A4F16-EF56-4C80-ADA4-DB88C91C6196}" type="datetimeFigureOut">
              <a:rPr lang="en-US" smtClean="0"/>
              <a:t>6/28/2022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6092FC5-CD1E-4397-B783-7363C9C4948C}" type="slidenum">
              <a:rPr lang="en-US" smtClean="0"/>
              <a:t>‹#›</a:t>
            </a:fld>
            <a:endParaRPr lang="en-US"/>
          </a:p>
        </p:txBody>
      </p:sp>
    </p:spTree>
    <p:extLst>
      <p:ext uri="{BB962C8B-B14F-4D97-AF65-F5344CB8AC3E}">
        <p14:creationId xmlns:p14="http://schemas.microsoft.com/office/powerpoint/2010/main" val="34030429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092FC5-CD1E-4397-B783-7363C9C4948C}" type="slidenum">
              <a:rPr lang="en-US" smtClean="0"/>
              <a:t>9</a:t>
            </a:fld>
            <a:endParaRPr lang="en-US"/>
          </a:p>
        </p:txBody>
      </p:sp>
    </p:spTree>
    <p:extLst>
      <p:ext uri="{BB962C8B-B14F-4D97-AF65-F5344CB8AC3E}">
        <p14:creationId xmlns:p14="http://schemas.microsoft.com/office/powerpoint/2010/main" val="34881091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24652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180687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292817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97668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726979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05106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6/28/2022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07930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6/28/2022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11997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35717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806816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4458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6/28/2022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418113421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psychologynoteshq.com/jameslangetheoryofemotio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psychologynoteshq.com/cannon-bard-theory-of-emotio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EMOTIONS</a:t>
            </a:r>
            <a:endParaRPr lang="en-US" dirty="0"/>
          </a:p>
        </p:txBody>
      </p:sp>
      <p:sp>
        <p:nvSpPr>
          <p:cNvPr id="4" name="Subtitle 3"/>
          <p:cNvSpPr>
            <a:spLocks noGrp="1"/>
          </p:cNvSpPr>
          <p:nvPr>
            <p:ph type="subTitle" idx="1"/>
          </p:nvPr>
        </p:nvSpPr>
        <p:spPr/>
        <p:txBody>
          <a:bodyPr/>
          <a:lstStyle/>
          <a:p>
            <a:r>
              <a:rPr lang="en-US" dirty="0" err="1" smtClean="0"/>
              <a:t>sophia</a:t>
            </a:r>
            <a:endParaRPr lang="en-US" dirty="0"/>
          </a:p>
        </p:txBody>
      </p:sp>
    </p:spTree>
    <p:extLst>
      <p:ext uri="{BB962C8B-B14F-4D97-AF65-F5344CB8AC3E}">
        <p14:creationId xmlns:p14="http://schemas.microsoft.com/office/powerpoint/2010/main" val="15780749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ctnd</a:t>
            </a:r>
            <a:endParaRPr lang="en-US" dirty="0"/>
          </a:p>
        </p:txBody>
      </p:sp>
      <p:sp>
        <p:nvSpPr>
          <p:cNvPr id="3" name="Content Placeholder 2"/>
          <p:cNvSpPr>
            <a:spLocks noGrp="1"/>
          </p:cNvSpPr>
          <p:nvPr>
            <p:ph idx="1"/>
          </p:nvPr>
        </p:nvSpPr>
        <p:spPr/>
        <p:txBody>
          <a:bodyPr>
            <a:normAutofit/>
          </a:bodyPr>
          <a:lstStyle/>
          <a:p>
            <a:r>
              <a:rPr lang="en-US" dirty="0"/>
              <a:t>(iii) During an emotional state tremendous amount of energy is released </a:t>
            </a:r>
            <a:r>
              <a:rPr lang="en-US" dirty="0" smtClean="0"/>
              <a:t>which helps </a:t>
            </a:r>
            <a:r>
              <a:rPr lang="en-US" dirty="0"/>
              <a:t>facing critical situations. For example if a dog runs after you, you run </a:t>
            </a:r>
            <a:r>
              <a:rPr lang="en-US" dirty="0" smtClean="0"/>
              <a:t>at a </a:t>
            </a:r>
            <a:r>
              <a:rPr lang="en-US" dirty="0"/>
              <a:t>much higher speed than the normal speed.</a:t>
            </a:r>
          </a:p>
          <a:p>
            <a:r>
              <a:rPr lang="en-US" dirty="0"/>
              <a:t>(iv) Both maturation and learning play an important role in development and</a:t>
            </a:r>
          </a:p>
          <a:p>
            <a:r>
              <a:rPr lang="en-US" dirty="0"/>
              <a:t>expression of emotions</a:t>
            </a:r>
            <a:r>
              <a:rPr lang="en-US" dirty="0" smtClean="0"/>
              <a:t>.</a:t>
            </a:r>
            <a:endParaRPr lang="en-US" dirty="0"/>
          </a:p>
        </p:txBody>
      </p:sp>
    </p:spTree>
    <p:extLst>
      <p:ext uri="{BB962C8B-B14F-4D97-AF65-F5344CB8AC3E}">
        <p14:creationId xmlns:p14="http://schemas.microsoft.com/office/powerpoint/2010/main" val="30951795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ctnd</a:t>
            </a:r>
            <a:endParaRPr lang="en-US" dirty="0"/>
          </a:p>
        </p:txBody>
      </p:sp>
      <p:sp>
        <p:nvSpPr>
          <p:cNvPr id="3" name="Content Placeholder 2"/>
          <p:cNvSpPr>
            <a:spLocks noGrp="1"/>
          </p:cNvSpPr>
          <p:nvPr>
            <p:ph idx="1"/>
          </p:nvPr>
        </p:nvSpPr>
        <p:spPr/>
        <p:txBody>
          <a:bodyPr>
            <a:normAutofit lnSpcReduction="10000"/>
          </a:bodyPr>
          <a:lstStyle/>
          <a:p>
            <a:r>
              <a:rPr lang="en-US" dirty="0"/>
              <a:t>(v) When you have pleasant emotional experiences you will be in a happy, </a:t>
            </a:r>
            <a:r>
              <a:rPr lang="en-US" dirty="0" smtClean="0"/>
              <a:t>good or </a:t>
            </a:r>
            <a:r>
              <a:rPr lang="en-US" dirty="0"/>
              <a:t>positive mood. In contrast, unpleasant emotional experiences would </a:t>
            </a:r>
            <a:r>
              <a:rPr lang="en-US" dirty="0" smtClean="0"/>
              <a:t>lead to </a:t>
            </a:r>
            <a:r>
              <a:rPr lang="en-US" dirty="0"/>
              <a:t>sad or negative moods.</a:t>
            </a:r>
          </a:p>
          <a:p>
            <a:r>
              <a:rPr lang="en-US" dirty="0"/>
              <a:t>(vi) The experience of emotion can first increase your performance to some </a:t>
            </a:r>
            <a:r>
              <a:rPr lang="en-US" dirty="0" smtClean="0"/>
              <a:t>extent but </a:t>
            </a:r>
            <a:r>
              <a:rPr lang="en-US" dirty="0"/>
              <a:t>if heightened and prolonged it will decrease the level of performance.</a:t>
            </a:r>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20530496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EMOTIONS VS MOTIVATION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a:t>Motivation is present along with emotion in </a:t>
            </a:r>
            <a:r>
              <a:rPr lang="en-US" dirty="0" smtClean="0"/>
              <a:t>every day </a:t>
            </a:r>
            <a:r>
              <a:rPr lang="en-US" dirty="0"/>
              <a:t>experience in our life. </a:t>
            </a:r>
            <a:r>
              <a:rPr lang="en-US" dirty="0" smtClean="0"/>
              <a:t> </a:t>
            </a:r>
            <a:r>
              <a:rPr lang="en-US" dirty="0"/>
              <a:t>In this situation fear is an emotion which leads to goal </a:t>
            </a:r>
            <a:r>
              <a:rPr lang="en-US" dirty="0" smtClean="0"/>
              <a:t>directed</a:t>
            </a:r>
          </a:p>
          <a:p>
            <a:pPr marL="0" indent="0">
              <a:buNone/>
            </a:pPr>
            <a:r>
              <a:rPr lang="en-US" dirty="0" smtClean="0"/>
              <a:t>.</a:t>
            </a:r>
            <a:endParaRPr lang="en-US" dirty="0"/>
          </a:p>
          <a:p>
            <a:r>
              <a:rPr lang="en-US" dirty="0"/>
              <a:t>You are motivated to do things which give pleasant emotional experiences </a:t>
            </a:r>
            <a:r>
              <a:rPr lang="en-US" dirty="0" smtClean="0"/>
              <a:t>and avoid </a:t>
            </a:r>
            <a:r>
              <a:rPr lang="en-US" dirty="0"/>
              <a:t>doing things which make you unhappy or sad</a:t>
            </a:r>
            <a:r>
              <a:rPr lang="en-US" dirty="0" smtClean="0"/>
              <a:t>.</a:t>
            </a:r>
          </a:p>
          <a:p>
            <a:r>
              <a:rPr lang="en-US" dirty="0" smtClean="0"/>
              <a:t> </a:t>
            </a:r>
            <a:r>
              <a:rPr lang="en-US" dirty="0"/>
              <a:t>Emotions provide energy </a:t>
            </a:r>
            <a:r>
              <a:rPr lang="en-US" dirty="0" smtClean="0"/>
              <a:t>for motives</a:t>
            </a:r>
            <a:r>
              <a:rPr lang="en-US" dirty="0"/>
              <a:t>. The stronger the emotion, the greater will be the level of motivation. </a:t>
            </a:r>
          </a:p>
        </p:txBody>
      </p:sp>
    </p:spTree>
    <p:extLst>
      <p:ext uri="{BB962C8B-B14F-4D97-AF65-F5344CB8AC3E}">
        <p14:creationId xmlns:p14="http://schemas.microsoft.com/office/powerpoint/2010/main" val="40809583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EMOTION AND PHYSIOLOGY</a:t>
            </a:r>
            <a:endParaRPr lang="en-US" dirty="0"/>
          </a:p>
        </p:txBody>
      </p:sp>
      <p:sp>
        <p:nvSpPr>
          <p:cNvPr id="3" name="Content Placeholder 2"/>
          <p:cNvSpPr>
            <a:spLocks noGrp="1"/>
          </p:cNvSpPr>
          <p:nvPr>
            <p:ph idx="1"/>
          </p:nvPr>
        </p:nvSpPr>
        <p:spPr/>
        <p:txBody>
          <a:bodyPr>
            <a:normAutofit lnSpcReduction="10000"/>
          </a:bodyPr>
          <a:lstStyle/>
          <a:p>
            <a:r>
              <a:rPr lang="en-US" dirty="0">
                <a:latin typeface="Times-Roman"/>
              </a:rPr>
              <a:t>Physiological changes that take place during emotional state are produced by the</a:t>
            </a:r>
          </a:p>
          <a:p>
            <a:r>
              <a:rPr lang="en-US" dirty="0">
                <a:latin typeface="Times-Roman"/>
              </a:rPr>
              <a:t>activities of all the internal organs and nervous system</a:t>
            </a:r>
            <a:r>
              <a:rPr lang="en-US" dirty="0" smtClean="0">
                <a:latin typeface="Times-Roman"/>
              </a:rPr>
              <a:t>.</a:t>
            </a:r>
          </a:p>
          <a:p>
            <a:r>
              <a:rPr lang="en-US" dirty="0" smtClean="0">
                <a:latin typeface="Times-Roman"/>
              </a:rPr>
              <a:t> </a:t>
            </a:r>
            <a:r>
              <a:rPr lang="en-US" dirty="0">
                <a:latin typeface="Times-Roman"/>
              </a:rPr>
              <a:t>the organs </a:t>
            </a:r>
            <a:r>
              <a:rPr lang="en-US" dirty="0" smtClean="0">
                <a:latin typeface="Times-Roman"/>
              </a:rPr>
              <a:t>which are </a:t>
            </a:r>
            <a:r>
              <a:rPr lang="en-US" dirty="0">
                <a:latin typeface="Times-Roman"/>
              </a:rPr>
              <a:t>closely related with emotional experiences are hypothalamus, autonomic </a:t>
            </a:r>
            <a:r>
              <a:rPr lang="en-US" dirty="0" smtClean="0">
                <a:latin typeface="Times-Roman"/>
              </a:rPr>
              <a:t>nervous system</a:t>
            </a:r>
            <a:r>
              <a:rPr lang="en-US" dirty="0">
                <a:latin typeface="Times-Roman"/>
              </a:rPr>
              <a:t>, and adrenal gland. </a:t>
            </a:r>
            <a:endParaRPr lang="en-US" dirty="0"/>
          </a:p>
        </p:txBody>
      </p:sp>
    </p:spTree>
    <p:extLst>
      <p:ext uri="{BB962C8B-B14F-4D97-AF65-F5344CB8AC3E}">
        <p14:creationId xmlns:p14="http://schemas.microsoft.com/office/powerpoint/2010/main" val="21773839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500" b="1" dirty="0" smtClean="0">
                <a:solidFill>
                  <a:prstClr val="black"/>
                </a:solidFill>
                <a:latin typeface="Times-Bold"/>
                <a:ea typeface="+mn-ea"/>
                <a:cs typeface="+mn-cs"/>
              </a:rPr>
              <a:t>i Adrenal </a:t>
            </a:r>
            <a:r>
              <a:rPr lang="en-US" sz="2500" b="1" dirty="0">
                <a:solidFill>
                  <a:prstClr val="black"/>
                </a:solidFill>
                <a:latin typeface="Times-Bold"/>
                <a:ea typeface="+mn-ea"/>
                <a:cs typeface="+mn-cs"/>
              </a:rPr>
              <a:t>Glands</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latin typeface="Times-Bold"/>
              </a:rPr>
              <a:t> </a:t>
            </a:r>
            <a:r>
              <a:rPr lang="en-US" dirty="0">
                <a:latin typeface="Times-Roman"/>
              </a:rPr>
              <a:t>These glands are located near the kidneys. They secrete a</a:t>
            </a:r>
          </a:p>
          <a:p>
            <a:r>
              <a:rPr lang="en-US" dirty="0" smtClean="0">
                <a:latin typeface="Times-Roman"/>
              </a:rPr>
              <a:t>hormone </a:t>
            </a:r>
            <a:r>
              <a:rPr lang="en-US" dirty="0">
                <a:latin typeface="Times-Roman"/>
              </a:rPr>
              <a:t>called adrenalin. The various physiological changes that occur </a:t>
            </a:r>
            <a:r>
              <a:rPr lang="en-US" dirty="0" smtClean="0">
                <a:latin typeface="Times-Roman"/>
              </a:rPr>
              <a:t>under emotional </a:t>
            </a:r>
            <a:r>
              <a:rPr lang="en-US" dirty="0">
                <a:latin typeface="Times-Roman"/>
              </a:rPr>
              <a:t>arousal are produced by the secretion of </a:t>
            </a:r>
            <a:r>
              <a:rPr lang="en-US" i="1" dirty="0">
                <a:latin typeface="Times-Italic"/>
              </a:rPr>
              <a:t>adrenalin. </a:t>
            </a:r>
            <a:r>
              <a:rPr lang="en-US" dirty="0">
                <a:latin typeface="Times-Roman"/>
              </a:rPr>
              <a:t>They </a:t>
            </a:r>
            <a:r>
              <a:rPr lang="en-US" dirty="0" smtClean="0">
                <a:latin typeface="Times-Roman"/>
              </a:rPr>
              <a:t>include dilation </a:t>
            </a:r>
            <a:r>
              <a:rPr lang="en-US" dirty="0">
                <a:latin typeface="Times-Roman"/>
              </a:rPr>
              <a:t>of air passage of lungs, increase in heart beat and blood pressure </a:t>
            </a:r>
            <a:r>
              <a:rPr lang="en-US" dirty="0" smtClean="0">
                <a:latin typeface="Times-Roman"/>
              </a:rPr>
              <a:t>and slowing </a:t>
            </a:r>
            <a:r>
              <a:rPr lang="en-US" dirty="0">
                <a:latin typeface="Times-Roman"/>
              </a:rPr>
              <a:t>down of digestive process. </a:t>
            </a:r>
            <a:endParaRPr lang="en-US" dirty="0" smtClean="0">
              <a:latin typeface="Times-Roman"/>
            </a:endParaRPr>
          </a:p>
          <a:p>
            <a:r>
              <a:rPr lang="en-US" dirty="0" smtClean="0">
                <a:latin typeface="Times-Roman"/>
              </a:rPr>
              <a:t>These </a:t>
            </a:r>
            <a:r>
              <a:rPr lang="en-US" dirty="0">
                <a:latin typeface="Times-Roman"/>
              </a:rPr>
              <a:t>glands play a significant role </a:t>
            </a:r>
            <a:r>
              <a:rPr lang="en-US" dirty="0" smtClean="0">
                <a:latin typeface="Times-Roman"/>
              </a:rPr>
              <a:t>in preparing </a:t>
            </a:r>
            <a:r>
              <a:rPr lang="en-US" dirty="0">
                <a:latin typeface="Times-Roman"/>
              </a:rPr>
              <a:t>the organism for emergency reactions, when we are charged </a:t>
            </a:r>
            <a:r>
              <a:rPr lang="en-US" dirty="0" smtClean="0">
                <a:latin typeface="Times-Roman"/>
              </a:rPr>
              <a:t>with emotions</a:t>
            </a:r>
            <a:r>
              <a:rPr lang="en-US" dirty="0">
                <a:latin typeface="Times-Roman"/>
              </a:rPr>
              <a:t>. These are stimulated by hypothalamus through sympathetic nervous</a:t>
            </a:r>
          </a:p>
          <a:p>
            <a:pPr marL="0" indent="0">
              <a:buNone/>
            </a:pPr>
            <a:endParaRPr lang="en-US" dirty="0"/>
          </a:p>
        </p:txBody>
      </p:sp>
    </p:spTree>
    <p:extLst>
      <p:ext uri="{BB962C8B-B14F-4D97-AF65-F5344CB8AC3E}">
        <p14:creationId xmlns:p14="http://schemas.microsoft.com/office/powerpoint/2010/main" val="40657508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solidFill>
                  <a:prstClr val="black"/>
                </a:solidFill>
                <a:latin typeface="Times-Bold"/>
                <a:ea typeface="+mn-ea"/>
                <a:cs typeface="+mn-cs"/>
              </a:rPr>
              <a:t> ii Autonomic </a:t>
            </a:r>
            <a:r>
              <a:rPr lang="en-US" sz="3200" b="1" dirty="0">
                <a:solidFill>
                  <a:prstClr val="black"/>
                </a:solidFill>
                <a:latin typeface="Times-Bold"/>
                <a:ea typeface="+mn-ea"/>
                <a:cs typeface="+mn-cs"/>
              </a:rPr>
              <a:t>Nervous System</a:t>
            </a:r>
            <a:endParaRPr lang="en-US" dirty="0"/>
          </a:p>
        </p:txBody>
      </p:sp>
      <p:sp>
        <p:nvSpPr>
          <p:cNvPr id="3" name="Content Placeholder 2"/>
          <p:cNvSpPr>
            <a:spLocks noGrp="1"/>
          </p:cNvSpPr>
          <p:nvPr>
            <p:ph idx="1"/>
          </p:nvPr>
        </p:nvSpPr>
        <p:spPr/>
        <p:txBody>
          <a:bodyPr>
            <a:normAutofit fontScale="70000" lnSpcReduction="20000"/>
          </a:bodyPr>
          <a:lstStyle/>
          <a:p>
            <a:r>
              <a:rPr lang="en-US" b="1" dirty="0" smtClean="0">
                <a:latin typeface="Times-Bold"/>
              </a:rPr>
              <a:t>: </a:t>
            </a:r>
            <a:r>
              <a:rPr lang="en-US" dirty="0">
                <a:latin typeface="Times-Roman"/>
              </a:rPr>
              <a:t>It consists of many nerves leading from </a:t>
            </a:r>
            <a:r>
              <a:rPr lang="en-US" dirty="0" smtClean="0">
                <a:latin typeface="Times-Roman"/>
              </a:rPr>
              <a:t>the brain </a:t>
            </a:r>
            <a:r>
              <a:rPr lang="en-US" dirty="0">
                <a:latin typeface="Times-Roman"/>
              </a:rPr>
              <a:t>and spinal cord to various organs of the body. The Autonomic Nervous</a:t>
            </a:r>
          </a:p>
          <a:p>
            <a:r>
              <a:rPr lang="en-US" dirty="0">
                <a:latin typeface="Times-Roman"/>
              </a:rPr>
              <a:t>System </a:t>
            </a:r>
            <a:r>
              <a:rPr lang="en-US" dirty="0" smtClean="0">
                <a:latin typeface="Times-Roman"/>
              </a:rPr>
              <a:t>ha</a:t>
            </a:r>
          </a:p>
          <a:p>
            <a:r>
              <a:rPr lang="en-US" b="1" dirty="0" smtClean="0">
                <a:latin typeface="Times-Bold"/>
              </a:rPr>
              <a:t> </a:t>
            </a:r>
            <a:r>
              <a:rPr lang="en-US" b="1" dirty="0">
                <a:latin typeface="Times-Bold"/>
              </a:rPr>
              <a:t>Sympathetic System: </a:t>
            </a:r>
            <a:r>
              <a:rPr lang="en-US" dirty="0">
                <a:latin typeface="Times-Roman"/>
              </a:rPr>
              <a:t>This system is active during aroused states and </a:t>
            </a:r>
            <a:r>
              <a:rPr lang="en-US" dirty="0" smtClean="0">
                <a:latin typeface="Times-Roman"/>
              </a:rPr>
              <a:t>prepares the </a:t>
            </a:r>
            <a:r>
              <a:rPr lang="en-US" dirty="0">
                <a:latin typeface="Times-Roman"/>
              </a:rPr>
              <a:t>body for </a:t>
            </a:r>
            <a:r>
              <a:rPr lang="en-US" dirty="0" err="1">
                <a:latin typeface="Times-Roman"/>
              </a:rPr>
              <a:t>mobilisation</a:t>
            </a:r>
            <a:r>
              <a:rPr lang="en-US" dirty="0">
                <a:latin typeface="Times-Roman"/>
              </a:rPr>
              <a:t> of actions needed in various situations. It </a:t>
            </a:r>
            <a:r>
              <a:rPr lang="en-US" dirty="0" smtClean="0">
                <a:latin typeface="Times-Roman"/>
              </a:rPr>
              <a:t>brings about </a:t>
            </a:r>
            <a:r>
              <a:rPr lang="en-US" dirty="0">
                <a:latin typeface="Times-Roman"/>
              </a:rPr>
              <a:t>the dilation of the pupil, increased sweating and heartbeat, dryness </a:t>
            </a:r>
            <a:r>
              <a:rPr lang="en-US" dirty="0" smtClean="0">
                <a:latin typeface="Times-Roman"/>
              </a:rPr>
              <a:t>of mouth </a:t>
            </a:r>
            <a:r>
              <a:rPr lang="en-US" dirty="0">
                <a:latin typeface="Times-Roman"/>
              </a:rPr>
              <a:t>etc.</a:t>
            </a:r>
          </a:p>
          <a:p>
            <a:r>
              <a:rPr lang="en-US" b="1" dirty="0">
                <a:latin typeface="Times-Bold"/>
              </a:rPr>
              <a:t>Parasympathetic System: </a:t>
            </a:r>
            <a:r>
              <a:rPr lang="en-US" dirty="0">
                <a:latin typeface="Times-Roman"/>
              </a:rPr>
              <a:t>This system is active when we are calm </a:t>
            </a:r>
            <a:r>
              <a:rPr lang="en-US" dirty="0" smtClean="0">
                <a:latin typeface="Times-Roman"/>
              </a:rPr>
              <a:t>and relaxed</a:t>
            </a:r>
            <a:r>
              <a:rPr lang="en-US" dirty="0">
                <a:latin typeface="Times-Roman"/>
              </a:rPr>
              <a:t>. Activation of this system decreases the heart rate and blood </a:t>
            </a:r>
            <a:r>
              <a:rPr lang="en-US" dirty="0" smtClean="0">
                <a:latin typeface="Times-Roman"/>
              </a:rPr>
              <a:t>pressure and </a:t>
            </a:r>
            <a:r>
              <a:rPr lang="en-US" dirty="0">
                <a:latin typeface="Times-Roman"/>
              </a:rPr>
              <a:t>increases digestive activity. All the changes caused by sympathetic </a:t>
            </a:r>
            <a:r>
              <a:rPr lang="en-US" dirty="0" smtClean="0">
                <a:latin typeface="Times-Roman"/>
              </a:rPr>
              <a:t>system during </a:t>
            </a:r>
            <a:r>
              <a:rPr lang="en-US" dirty="0">
                <a:latin typeface="Times-Roman"/>
              </a:rPr>
              <a:t>emotional arousal are brought back to a normal state of functioning of</a:t>
            </a:r>
          </a:p>
          <a:p>
            <a:r>
              <a:rPr lang="en-US" dirty="0">
                <a:latin typeface="Times-Roman"/>
              </a:rPr>
              <a:t>this system.</a:t>
            </a:r>
          </a:p>
          <a:p>
            <a:pPr marL="0" indent="0">
              <a:buNone/>
            </a:pPr>
            <a:endParaRPr lang="en-US" dirty="0"/>
          </a:p>
        </p:txBody>
      </p:sp>
    </p:spTree>
    <p:extLst>
      <p:ext uri="{BB962C8B-B14F-4D97-AF65-F5344CB8AC3E}">
        <p14:creationId xmlns:p14="http://schemas.microsoft.com/office/powerpoint/2010/main" val="4902556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prstClr val="black"/>
                </a:solidFill>
                <a:latin typeface="Times-Roman"/>
                <a:ea typeface="+mn-ea"/>
                <a:cs typeface="+mn-cs"/>
              </a:rPr>
              <a:t>(iii) </a:t>
            </a:r>
            <a:r>
              <a:rPr lang="en-US" sz="3200" b="1" dirty="0">
                <a:solidFill>
                  <a:prstClr val="black"/>
                </a:solidFill>
                <a:latin typeface="Times-Bold"/>
                <a:ea typeface="+mn-ea"/>
                <a:cs typeface="+mn-cs"/>
              </a:rPr>
              <a:t>Hypothalamus</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latin typeface="Times-Bold"/>
              </a:rPr>
              <a:t>: </a:t>
            </a:r>
            <a:r>
              <a:rPr lang="en-US" dirty="0" smtClean="0">
                <a:latin typeface="Times-Roman"/>
              </a:rPr>
              <a:t>The </a:t>
            </a:r>
            <a:r>
              <a:rPr lang="en-US" dirty="0">
                <a:latin typeface="Times-Roman"/>
              </a:rPr>
              <a:t>physiological expressions during emotion are activated</a:t>
            </a:r>
          </a:p>
          <a:p>
            <a:r>
              <a:rPr lang="en-US" dirty="0">
                <a:latin typeface="Times-Roman"/>
              </a:rPr>
              <a:t>by hypothalamus. It sends impulses to muscles and glands. The individual</a:t>
            </a:r>
          </a:p>
          <a:p>
            <a:r>
              <a:rPr lang="en-US" dirty="0">
                <a:latin typeface="Times-Roman"/>
              </a:rPr>
              <a:t>whose hypothalamus is injured becomes incapable of experiencing any </a:t>
            </a:r>
            <a:r>
              <a:rPr lang="en-US" dirty="0" smtClean="0">
                <a:latin typeface="Times-Roman"/>
              </a:rPr>
              <a:t>emotion</a:t>
            </a:r>
          </a:p>
          <a:p>
            <a:endParaRPr lang="en-US" dirty="0">
              <a:latin typeface="Times-Roman"/>
            </a:endParaRPr>
          </a:p>
          <a:p>
            <a:r>
              <a:rPr lang="en-US" smtClean="0"/>
              <a:t> </a:t>
            </a:r>
            <a:r>
              <a:rPr lang="en-US" smtClean="0"/>
              <a:t>    ~~~~~~~~~~~~~~~~~~~~~~~~~~~~~~~~~~~~~~~~</a:t>
            </a:r>
            <a:endParaRPr lang="en-US" smtClean="0">
              <a:latin typeface="Times-Roman"/>
            </a:endParaRPr>
          </a:p>
        </p:txBody>
      </p:sp>
    </p:spTree>
    <p:extLst>
      <p:ext uri="{BB962C8B-B14F-4D97-AF65-F5344CB8AC3E}">
        <p14:creationId xmlns:p14="http://schemas.microsoft.com/office/powerpoint/2010/main" val="2331120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Emotion</a:t>
            </a:r>
            <a:endParaRPr lang="en-US" dirty="0"/>
          </a:p>
        </p:txBody>
      </p:sp>
      <p:sp>
        <p:nvSpPr>
          <p:cNvPr id="3" name="Content Placeholder 2"/>
          <p:cNvSpPr>
            <a:spLocks noGrp="1"/>
          </p:cNvSpPr>
          <p:nvPr>
            <p:ph idx="1"/>
          </p:nvPr>
        </p:nvSpPr>
        <p:spPr/>
        <p:txBody>
          <a:bodyPr/>
          <a:lstStyle/>
          <a:p>
            <a:r>
              <a:rPr lang="en-US" dirty="0" smtClean="0"/>
              <a:t>This is a relatively brief </a:t>
            </a:r>
            <a:r>
              <a:rPr lang="en-US" dirty="0" err="1" smtClean="0"/>
              <a:t>concious</a:t>
            </a:r>
            <a:r>
              <a:rPr lang="en-US" dirty="0" smtClean="0"/>
              <a:t> experience characterized by intense mental activity and a high degree of pleasure or displeasure.</a:t>
            </a:r>
            <a:endParaRPr lang="en-US" dirty="0"/>
          </a:p>
        </p:txBody>
      </p:sp>
    </p:spTree>
    <p:extLst>
      <p:ext uri="{BB962C8B-B14F-4D97-AF65-F5344CB8AC3E}">
        <p14:creationId xmlns:p14="http://schemas.microsoft.com/office/powerpoint/2010/main" val="25245505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UNDERSTAN</a:t>
            </a:r>
            <a:br>
              <a:rPr lang="en-US" dirty="0" smtClean="0"/>
            </a:br>
            <a:r>
              <a:rPr lang="en-US" dirty="0" smtClean="0"/>
              <a:t>TING EMOTION</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UNDERTANDING EMOTION</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endParaRPr lang="en-US" dirty="0"/>
          </a:p>
        </p:txBody>
      </p:sp>
      <p:sp>
        <p:nvSpPr>
          <p:cNvPr id="3" name="Content Placeholder 2"/>
          <p:cNvSpPr>
            <a:spLocks noGrp="1"/>
          </p:cNvSpPr>
          <p:nvPr>
            <p:ph idx="1"/>
          </p:nvPr>
        </p:nvSpPr>
        <p:spPr/>
        <p:txBody>
          <a:bodyPr/>
          <a:lstStyle/>
          <a:p>
            <a:r>
              <a:rPr lang="en-US" b="1" dirty="0"/>
              <a:t>Cognitive aspect: </a:t>
            </a:r>
            <a:r>
              <a:rPr lang="en-US" dirty="0"/>
              <a:t>It involves thoughts, beliefs and expectations that </a:t>
            </a:r>
            <a:r>
              <a:rPr lang="en-US" dirty="0" smtClean="0"/>
              <a:t>are involved </a:t>
            </a:r>
            <a:r>
              <a:rPr lang="en-US" dirty="0"/>
              <a:t>when we experience emotions</a:t>
            </a:r>
            <a:r>
              <a:rPr lang="en-US" dirty="0" smtClean="0"/>
              <a:t>.</a:t>
            </a:r>
            <a:r>
              <a:rPr lang="en-US" b="1" dirty="0"/>
              <a:t> </a:t>
            </a:r>
            <a:endParaRPr lang="en-US" b="1" dirty="0" smtClean="0"/>
          </a:p>
          <a:p>
            <a:r>
              <a:rPr lang="en-US" b="1" dirty="0" smtClean="0"/>
              <a:t>Physiological </a:t>
            </a:r>
            <a:r>
              <a:rPr lang="en-US" b="1" dirty="0"/>
              <a:t>aspect: </a:t>
            </a:r>
            <a:r>
              <a:rPr lang="en-US" dirty="0"/>
              <a:t>It involves physiological activation. When </a:t>
            </a:r>
            <a:r>
              <a:rPr lang="en-US" dirty="0" smtClean="0"/>
              <a:t>you experience </a:t>
            </a:r>
            <a:r>
              <a:rPr lang="en-US" dirty="0"/>
              <a:t>emotions such as fear or anger, you experience an increase </a:t>
            </a:r>
            <a:r>
              <a:rPr lang="en-US" dirty="0" smtClean="0"/>
              <a:t>in pulse </a:t>
            </a:r>
            <a:r>
              <a:rPr lang="en-US" dirty="0"/>
              <a:t>rate, blood pressure and respiration</a:t>
            </a:r>
            <a:endParaRPr lang="en-US" dirty="0" smtClean="0"/>
          </a:p>
          <a:p>
            <a:endParaRPr lang="en-US" dirty="0"/>
          </a:p>
        </p:txBody>
      </p:sp>
    </p:spTree>
    <p:extLst>
      <p:ext uri="{BB962C8B-B14F-4D97-AF65-F5344CB8AC3E}">
        <p14:creationId xmlns:p14="http://schemas.microsoft.com/office/powerpoint/2010/main" val="16031178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ctnd</a:t>
            </a:r>
            <a:endParaRPr lang="en-US" dirty="0"/>
          </a:p>
        </p:txBody>
      </p:sp>
      <p:sp>
        <p:nvSpPr>
          <p:cNvPr id="3" name="Content Placeholder 2"/>
          <p:cNvSpPr>
            <a:spLocks noGrp="1"/>
          </p:cNvSpPr>
          <p:nvPr>
            <p:ph idx="1"/>
          </p:nvPr>
        </p:nvSpPr>
        <p:spPr/>
        <p:txBody>
          <a:bodyPr/>
          <a:lstStyle/>
          <a:p>
            <a:r>
              <a:rPr lang="en-US" b="1" dirty="0" err="1"/>
              <a:t>Behavioural</a:t>
            </a:r>
            <a:r>
              <a:rPr lang="en-US" b="1" dirty="0"/>
              <a:t> aspect: </a:t>
            </a:r>
            <a:r>
              <a:rPr lang="en-US" dirty="0"/>
              <a:t>It includes various forms of emotional expressions. </a:t>
            </a:r>
            <a:r>
              <a:rPr lang="en-US" dirty="0" smtClean="0"/>
              <a:t>E.g. in anger or </a:t>
            </a:r>
            <a:r>
              <a:rPr lang="en-US" dirty="0"/>
              <a:t>happiness </a:t>
            </a:r>
            <a:r>
              <a:rPr lang="en-US" dirty="0" smtClean="0"/>
              <a:t>your facial </a:t>
            </a:r>
            <a:r>
              <a:rPr lang="en-US" dirty="0"/>
              <a:t>expressions, bodily postures and tone of voice vary with </a:t>
            </a:r>
            <a:r>
              <a:rPr lang="en-US" dirty="0" smtClean="0"/>
              <a:t>anger, joy </a:t>
            </a:r>
            <a:r>
              <a:rPr lang="en-US" dirty="0"/>
              <a:t>and other emotions.</a:t>
            </a:r>
            <a:endParaRPr lang="en-US" dirty="0"/>
          </a:p>
        </p:txBody>
      </p:sp>
    </p:spTree>
    <p:extLst>
      <p:ext uri="{BB962C8B-B14F-4D97-AF65-F5344CB8AC3E}">
        <p14:creationId xmlns:p14="http://schemas.microsoft.com/office/powerpoint/2010/main" val="28561279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THEORIES OF EMOTION</a:t>
            </a:r>
            <a:endParaRPr lang="en-US" dirty="0"/>
          </a:p>
        </p:txBody>
      </p:sp>
      <p:sp>
        <p:nvSpPr>
          <p:cNvPr id="3" name="Content Placeholder 2"/>
          <p:cNvSpPr>
            <a:spLocks noGrp="1"/>
          </p:cNvSpPr>
          <p:nvPr>
            <p:ph idx="1"/>
          </p:nvPr>
        </p:nvSpPr>
        <p:spPr/>
        <p:txBody>
          <a:bodyPr>
            <a:normAutofit fontScale="92500" lnSpcReduction="10000"/>
          </a:bodyPr>
          <a:lstStyle/>
          <a:p>
            <a:r>
              <a:rPr lang="en-US" b="1" dirty="0"/>
              <a:t>James-Lange Theory</a:t>
            </a:r>
            <a:endParaRPr lang="en-US" dirty="0"/>
          </a:p>
          <a:p>
            <a:r>
              <a:rPr lang="en-US" u="sng" dirty="0">
                <a:hlinkClick r:id="rId2"/>
              </a:rPr>
              <a:t>The James-Lange theory of emotion</a:t>
            </a:r>
            <a:r>
              <a:rPr lang="en-US" dirty="0"/>
              <a:t> was proposed by psychologists William James and Carl Lange. According to this theory, as we experience different events, our nervous system develops physical reactions to these events. Examples of these reactions include increased heart rate, trembling, upset stomach, etc. These physical reactions in turn create emotional reactions such as anger, fear and sadness.</a:t>
            </a:r>
          </a:p>
        </p:txBody>
      </p:sp>
    </p:spTree>
    <p:extLst>
      <p:ext uri="{BB962C8B-B14F-4D97-AF65-F5344CB8AC3E}">
        <p14:creationId xmlns:p14="http://schemas.microsoft.com/office/powerpoint/2010/main" val="39001624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ctnd</a:t>
            </a:r>
            <a:endParaRPr lang="en-US" dirty="0"/>
          </a:p>
        </p:txBody>
      </p:sp>
      <p:sp>
        <p:nvSpPr>
          <p:cNvPr id="3" name="Content Placeholder 2"/>
          <p:cNvSpPr>
            <a:spLocks noGrp="1"/>
          </p:cNvSpPr>
          <p:nvPr>
            <p:ph idx="1"/>
          </p:nvPr>
        </p:nvSpPr>
        <p:spPr/>
        <p:txBody>
          <a:bodyPr/>
          <a:lstStyle/>
          <a:p>
            <a:r>
              <a:rPr lang="en-US" b="1" dirty="0"/>
              <a:t>Cannon-Bard Theory</a:t>
            </a:r>
            <a:endParaRPr lang="en-US" dirty="0"/>
          </a:p>
          <a:p>
            <a:r>
              <a:rPr lang="en-US" u="sng" dirty="0">
                <a:hlinkClick r:id="rId2"/>
              </a:rPr>
              <a:t>The Cannon-Bard theory of emotion</a:t>
            </a:r>
            <a:r>
              <a:rPr lang="en-US" dirty="0"/>
              <a:t> was developed by physiologists Walter Cannon and Philip Bard. According to this theory, we feel the emotions and experience the physiological reactions such as sweating, trembling and muscle tension simultaneously.</a:t>
            </a:r>
            <a:br>
              <a:rPr lang="en-US" dirty="0"/>
            </a:br>
            <a:endParaRPr lang="en-US" dirty="0"/>
          </a:p>
        </p:txBody>
      </p:sp>
    </p:spTree>
    <p:extLst>
      <p:ext uri="{BB962C8B-B14F-4D97-AF65-F5344CB8AC3E}">
        <p14:creationId xmlns:p14="http://schemas.microsoft.com/office/powerpoint/2010/main" val="35329452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ctnd</a:t>
            </a:r>
            <a:endParaRPr lang="en-US" dirty="0"/>
          </a:p>
        </p:txBody>
      </p:sp>
      <p:sp>
        <p:nvSpPr>
          <p:cNvPr id="3" name="Content Placeholder 2"/>
          <p:cNvSpPr>
            <a:spLocks noGrp="1"/>
          </p:cNvSpPr>
          <p:nvPr>
            <p:ph idx="1"/>
          </p:nvPr>
        </p:nvSpPr>
        <p:spPr/>
        <p:txBody>
          <a:bodyPr>
            <a:normAutofit lnSpcReduction="10000"/>
          </a:bodyPr>
          <a:lstStyle/>
          <a:p>
            <a:r>
              <a:rPr lang="en-US" b="1" dirty="0" err="1"/>
              <a:t>Schachter</a:t>
            </a:r>
            <a:r>
              <a:rPr lang="en-US" b="1" dirty="0"/>
              <a:t>-Singer’s Two-Factor Theory</a:t>
            </a:r>
            <a:endParaRPr lang="en-US" dirty="0"/>
          </a:p>
          <a:p>
            <a:r>
              <a:rPr lang="en-US" dirty="0"/>
              <a:t>This theory focuses on the role of physiological arousal as a primary factor in emotions. However, it also suggests that physical arousals alone cannot be responsible for all the emotional responses. Therefore, it takes into account the cognitive aspect of the emotional reaction.</a:t>
            </a:r>
            <a:br>
              <a:rPr lang="en-US" dirty="0"/>
            </a:br>
            <a:endParaRPr lang="en-US" dirty="0"/>
          </a:p>
          <a:p>
            <a:endParaRPr lang="en-US" dirty="0"/>
          </a:p>
        </p:txBody>
      </p:sp>
    </p:spTree>
    <p:extLst>
      <p:ext uri="{BB962C8B-B14F-4D97-AF65-F5344CB8AC3E}">
        <p14:creationId xmlns:p14="http://schemas.microsoft.com/office/powerpoint/2010/main" val="12547421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For example, you are sitting in a dark room all by yourself and all of a sudden you hear breathing sound behind you. Your heart rate increases and you begin to tremble. Upon noticing these physical reactions, you realize that they come from the fact that you are all alone in a dark room. You think that you may be in danger, and you feel the emotion of fear</a:t>
            </a:r>
          </a:p>
          <a:p>
            <a:endParaRPr lang="en-US" dirty="0"/>
          </a:p>
        </p:txBody>
      </p:sp>
    </p:spTree>
    <p:extLst>
      <p:ext uri="{BB962C8B-B14F-4D97-AF65-F5344CB8AC3E}">
        <p14:creationId xmlns:p14="http://schemas.microsoft.com/office/powerpoint/2010/main" val="7151339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Important Features of Emotions</a:t>
            </a:r>
            <a:br>
              <a:rPr lang="en-US" b="1" dirty="0"/>
            </a:br>
            <a:endParaRPr lang="en-US" dirty="0"/>
          </a:p>
        </p:txBody>
      </p:sp>
      <p:sp>
        <p:nvSpPr>
          <p:cNvPr id="3" name="Content Placeholder 2"/>
          <p:cNvSpPr>
            <a:spLocks noGrp="1"/>
          </p:cNvSpPr>
          <p:nvPr>
            <p:ph idx="1"/>
          </p:nvPr>
        </p:nvSpPr>
        <p:spPr/>
        <p:txBody>
          <a:bodyPr>
            <a:normAutofit fontScale="92500"/>
          </a:bodyPr>
          <a:lstStyle/>
          <a:p>
            <a:r>
              <a:rPr lang="en-US" b="1" dirty="0" smtClean="0"/>
              <a:t> </a:t>
            </a:r>
            <a:r>
              <a:rPr lang="en-US" dirty="0" smtClean="0"/>
              <a:t>(</a:t>
            </a:r>
            <a:r>
              <a:rPr lang="en-US" dirty="0"/>
              <a:t>i) You will experience an emotion when any of your basic needs are not </a:t>
            </a:r>
            <a:r>
              <a:rPr lang="en-US" dirty="0" smtClean="0"/>
              <a:t>satisfied or </a:t>
            </a:r>
            <a:r>
              <a:rPr lang="en-US" dirty="0"/>
              <a:t>satisfaction </a:t>
            </a:r>
            <a:r>
              <a:rPr lang="en-US" dirty="0"/>
              <a:t>.</a:t>
            </a:r>
            <a:endParaRPr lang="en-US" dirty="0"/>
          </a:p>
          <a:p>
            <a:r>
              <a:rPr lang="en-US" dirty="0"/>
              <a:t>(</a:t>
            </a:r>
            <a:r>
              <a:rPr lang="en-US" dirty="0" smtClean="0"/>
              <a:t>ii) the </a:t>
            </a:r>
            <a:r>
              <a:rPr lang="en-US" dirty="0"/>
              <a:t>influence of an emotion you experience physiological changes </a:t>
            </a:r>
            <a:r>
              <a:rPr lang="en-US" dirty="0" smtClean="0"/>
              <a:t>such as </a:t>
            </a:r>
            <a:r>
              <a:rPr lang="en-US" dirty="0"/>
              <a:t>facial expressions, gestures, change in the rhythm of the heartbeat, </a:t>
            </a:r>
            <a:r>
              <a:rPr lang="en-US" dirty="0" smtClean="0"/>
              <a:t>blood pressure</a:t>
            </a:r>
            <a:r>
              <a:rPr lang="en-US" dirty="0"/>
              <a:t>, and breathing pattern.</a:t>
            </a:r>
          </a:p>
          <a:p>
            <a:r>
              <a:rPr lang="en-US" dirty="0"/>
              <a:t>(iii) Your thinking, reasoning, memory and other psychological functions </a:t>
            </a:r>
            <a:r>
              <a:rPr lang="en-US" dirty="0" smtClean="0"/>
              <a:t>are affected </a:t>
            </a:r>
            <a:r>
              <a:rPr lang="en-US" dirty="0"/>
              <a:t>by emotions</a:t>
            </a:r>
            <a:r>
              <a:rPr lang="en-US" dirty="0" smtClean="0"/>
              <a:t>.</a:t>
            </a:r>
            <a:endParaRPr lang="en-US" dirty="0"/>
          </a:p>
        </p:txBody>
      </p:sp>
    </p:spTree>
    <p:extLst>
      <p:ext uri="{BB962C8B-B14F-4D97-AF65-F5344CB8AC3E}">
        <p14:creationId xmlns:p14="http://schemas.microsoft.com/office/powerpoint/2010/main" val="14400253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89</TotalTime>
  <Words>828</Words>
  <Application>Microsoft Office PowerPoint</Application>
  <PresentationFormat>On-screen Show (4:3)</PresentationFormat>
  <Paragraphs>57</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EMOTIONS</vt:lpstr>
      <vt:lpstr>What is Emotion</vt:lpstr>
      <vt:lpstr>UNDERSTAN TING EMOTION                                          UNDERTANDING EMOTION                                          </vt:lpstr>
      <vt:lpstr>ctnd</vt:lpstr>
      <vt:lpstr>THEORIES OF EMOTION</vt:lpstr>
      <vt:lpstr>ctnd</vt:lpstr>
      <vt:lpstr>ctnd</vt:lpstr>
      <vt:lpstr>PowerPoint Presentation</vt:lpstr>
      <vt:lpstr>Important Features of Emotions </vt:lpstr>
      <vt:lpstr>ctnd</vt:lpstr>
      <vt:lpstr>ctnd</vt:lpstr>
      <vt:lpstr>EMOTIONS VS MOTIVATION</vt:lpstr>
      <vt:lpstr>EMOTION AND PHYSIOLOGY</vt:lpstr>
      <vt:lpstr>i Adrenal Glands</vt:lpstr>
      <vt:lpstr> ii Autonomic Nervous System</vt:lpstr>
      <vt:lpstr>(iii) Hypothalamus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EMOTIONS</dc:title>
  <dc:creator>hp</dc:creator>
  <cp:lastModifiedBy>hp</cp:lastModifiedBy>
  <cp:revision>15</cp:revision>
  <dcterms:created xsi:type="dcterms:W3CDTF">2006-08-16T00:00:00Z</dcterms:created>
  <dcterms:modified xsi:type="dcterms:W3CDTF">2022-06-28T18:18:19Z</dcterms:modified>
</cp:coreProperties>
</file>