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9" r:id="rId4"/>
    <p:sldId id="268" r:id="rId5"/>
    <p:sldId id="339" r:id="rId6"/>
    <p:sldId id="265" r:id="rId7"/>
    <p:sldId id="270" r:id="rId8"/>
    <p:sldId id="342" r:id="rId9"/>
    <p:sldId id="344" r:id="rId10"/>
    <p:sldId id="347" r:id="rId11"/>
    <p:sldId id="348" r:id="rId12"/>
    <p:sldId id="349" r:id="rId13"/>
    <p:sldId id="350" r:id="rId14"/>
    <p:sldId id="351" r:id="rId15"/>
    <p:sldId id="353" r:id="rId16"/>
    <p:sldId id="354" r:id="rId17"/>
    <p:sldId id="355" r:id="rId18"/>
    <p:sldId id="360" r:id="rId19"/>
    <p:sldId id="361" r:id="rId20"/>
    <p:sldId id="363" r:id="rId21"/>
    <p:sldId id="364" r:id="rId22"/>
    <p:sldId id="274" r:id="rId23"/>
    <p:sldId id="277" r:id="rId24"/>
    <p:sldId id="280" r:id="rId25"/>
    <p:sldId id="284" r:id="rId26"/>
    <p:sldId id="275" r:id="rId27"/>
    <p:sldId id="281" r:id="rId28"/>
    <p:sldId id="286" r:id="rId29"/>
    <p:sldId id="287" r:id="rId30"/>
    <p:sldId id="282" r:id="rId31"/>
    <p:sldId id="258" r:id="rId32"/>
    <p:sldId id="260" r:id="rId33"/>
    <p:sldId id="365" r:id="rId34"/>
    <p:sldId id="288" r:id="rId35"/>
    <p:sldId id="369" r:id="rId36"/>
    <p:sldId id="370" r:id="rId37"/>
    <p:sldId id="293" r:id="rId38"/>
    <p:sldId id="289" r:id="rId39"/>
    <p:sldId id="294" r:id="rId40"/>
    <p:sldId id="290" r:id="rId41"/>
    <p:sldId id="291" r:id="rId42"/>
    <p:sldId id="292" r:id="rId43"/>
    <p:sldId id="366" r:id="rId44"/>
    <p:sldId id="367" r:id="rId45"/>
    <p:sldId id="368" r:id="rId46"/>
    <p:sldId id="295" r:id="rId47"/>
    <p:sldId id="395" r:id="rId48"/>
    <p:sldId id="304" r:id="rId49"/>
    <p:sldId id="296" r:id="rId50"/>
    <p:sldId id="303" r:id="rId51"/>
    <p:sldId id="305" r:id="rId52"/>
    <p:sldId id="306" r:id="rId53"/>
    <p:sldId id="307" r:id="rId54"/>
    <p:sldId id="308" r:id="rId55"/>
    <p:sldId id="309" r:id="rId56"/>
    <p:sldId id="396" r:id="rId57"/>
    <p:sldId id="401" r:id="rId58"/>
    <p:sldId id="399" r:id="rId59"/>
    <p:sldId id="403" r:id="rId60"/>
    <p:sldId id="413" r:id="rId61"/>
    <p:sldId id="422" r:id="rId62"/>
    <p:sldId id="412" r:id="rId63"/>
    <p:sldId id="404" r:id="rId64"/>
    <p:sldId id="416" r:id="rId65"/>
    <p:sldId id="417" r:id="rId66"/>
    <p:sldId id="423" r:id="rId67"/>
    <p:sldId id="397" r:id="rId68"/>
    <p:sldId id="405" r:id="rId69"/>
    <p:sldId id="425" r:id="rId70"/>
    <p:sldId id="409" r:id="rId71"/>
    <p:sldId id="419" r:id="rId72"/>
    <p:sldId id="410" r:id="rId73"/>
    <p:sldId id="420" r:id="rId74"/>
    <p:sldId id="421" r:id="rId75"/>
    <p:sldId id="426" r:id="rId76"/>
    <p:sldId id="408" r:id="rId77"/>
    <p:sldId id="392" r:id="rId7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9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3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44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2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952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2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3340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0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64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8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5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6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1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3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9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7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5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7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9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5623" y="772732"/>
            <a:ext cx="9018989" cy="4004649"/>
          </a:xfrm>
        </p:spPr>
        <p:txBody>
          <a:bodyPr>
            <a:noAutofit/>
          </a:bodyPr>
          <a:lstStyle/>
          <a:p>
            <a:r>
              <a:rPr lang="en-US" sz="9600" dirty="0" smtClean="0"/>
              <a:t>THYROID DISORDERS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800" dirty="0" smtClean="0"/>
              <a:t>           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                                     ANNE OBUOYO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519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1" y="260351"/>
            <a:ext cx="7777163" cy="1368425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solidFill>
                  <a:schemeClr val="accent2"/>
                </a:solidFill>
              </a:rPr>
              <a:t>Clinical Manifestations of </a:t>
            </a:r>
            <a:r>
              <a:rPr lang="en-US" altLang="zh-TW" sz="3200" dirty="0" smtClean="0">
                <a:solidFill>
                  <a:schemeClr val="accent2"/>
                </a:solidFill>
              </a:rPr>
              <a:t>Hypothyroidism- </a:t>
            </a:r>
            <a:r>
              <a:rPr lang="en-US" altLang="zh-TW" sz="3200" dirty="0">
                <a:solidFill>
                  <a:schemeClr val="accent2"/>
                </a:solidFill>
              </a:rPr>
              <a:t>Respiratory System</a:t>
            </a:r>
            <a:r>
              <a:rPr lang="en-US" altLang="zh-TW" sz="38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2" y="1628776"/>
            <a:ext cx="8942387" cy="436562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zh-TW" sz="3200" dirty="0" smtClean="0"/>
              <a:t>Fatigue, shortness of breath on exertion, and decreased exercise capacity </a:t>
            </a:r>
            <a:r>
              <a:rPr lang="en-US" altLang="zh-TW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due to</a:t>
            </a:r>
            <a:r>
              <a:rPr lang="en-US" altLang="zh-TW" sz="3200" dirty="0" smtClean="0">
                <a:solidFill>
                  <a:schemeClr val="tx1"/>
                </a:solidFill>
              </a:rPr>
              <a:t> </a:t>
            </a:r>
            <a:r>
              <a:rPr lang="en-US" altLang="zh-TW" sz="3200" dirty="0" smtClean="0"/>
              <a:t>impaired respiratory function and cardiovascular disease.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zh-TW" sz="3200" dirty="0" smtClean="0">
                <a:solidFill>
                  <a:srgbClr val="FF0000"/>
                </a:solidFill>
              </a:rPr>
              <a:t>Hypoventilation</a:t>
            </a:r>
            <a:r>
              <a:rPr lang="en-US" altLang="zh-TW" sz="3200" dirty="0" smtClean="0"/>
              <a:t> (shallow and slow respirations) </a:t>
            </a:r>
            <a:r>
              <a:rPr lang="en-US" altLang="zh-TW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due to</a:t>
            </a:r>
            <a:r>
              <a:rPr lang="en-US" altLang="zh-TW" sz="3200" dirty="0" smtClean="0">
                <a:solidFill>
                  <a:schemeClr val="tx1"/>
                </a:solidFill>
              </a:rPr>
              <a:t> </a:t>
            </a:r>
            <a:r>
              <a:rPr lang="en-US" altLang="zh-TW" sz="3200" dirty="0" smtClean="0"/>
              <a:t>respiratory muscle weakness and reduced pulmonary responses to hypoxia and hypercapnia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zh-TW" sz="3200" dirty="0" smtClean="0">
                <a:solidFill>
                  <a:srgbClr val="FF0000"/>
                </a:solidFill>
              </a:rPr>
              <a:t>Obstructive sleep apnea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20998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312738"/>
            <a:ext cx="7632700" cy="1244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200" dirty="0">
                <a:solidFill>
                  <a:schemeClr val="accent2"/>
                </a:solidFill>
              </a:rPr>
              <a:t>Clinical Manifestations of Hypothyroidism </a:t>
            </a:r>
            <a:r>
              <a:rPr lang="en-US" altLang="zh-TW" sz="3200" dirty="0" smtClean="0">
                <a:solidFill>
                  <a:schemeClr val="accent2"/>
                </a:solidFill>
              </a:rPr>
              <a:t>- </a:t>
            </a:r>
            <a:r>
              <a:rPr lang="en-US" altLang="zh-TW" sz="3200" dirty="0">
                <a:solidFill>
                  <a:schemeClr val="accent2"/>
                </a:solidFill>
              </a:rPr>
              <a:t>Gastrointestinal Disorders</a:t>
            </a:r>
            <a:r>
              <a:rPr lang="en-US" altLang="zh-TW" sz="38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7900" y="1676400"/>
            <a:ext cx="9283699" cy="48641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3600" dirty="0" smtClean="0">
                <a:solidFill>
                  <a:srgbClr val="3399FF"/>
                </a:solidFill>
              </a:rPr>
              <a:t>Constipation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3600" dirty="0" smtClean="0"/>
              <a:t>Decreased </a:t>
            </a:r>
            <a:r>
              <a:rPr lang="en-US" altLang="zh-TW" sz="3600" dirty="0"/>
              <a:t>taste </a:t>
            </a:r>
            <a:r>
              <a:rPr lang="en-US" altLang="zh-TW" sz="3600" dirty="0" smtClean="0"/>
              <a:t>sensation.</a:t>
            </a:r>
            <a:endParaRPr lang="en-US" altLang="zh-TW" sz="36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3600" dirty="0" smtClean="0">
                <a:solidFill>
                  <a:srgbClr val="3399FF"/>
                </a:solidFill>
              </a:rPr>
              <a:t>Weight </a:t>
            </a:r>
            <a:r>
              <a:rPr lang="en-US" altLang="zh-TW" sz="3600" dirty="0">
                <a:solidFill>
                  <a:srgbClr val="3399FF"/>
                </a:solidFill>
              </a:rPr>
              <a:t>gain</a:t>
            </a:r>
            <a:r>
              <a:rPr lang="en-US" altLang="zh-TW" sz="3600" dirty="0"/>
              <a:t> </a:t>
            </a:r>
            <a:r>
              <a:rPr lang="en-US" altLang="zh-TW" sz="3600" dirty="0" smtClean="0">
                <a:solidFill>
                  <a:schemeClr val="tx1"/>
                </a:solidFill>
                <a:sym typeface="Wingdings" panose="05000000000000000000" pitchFamily="2" charset="2"/>
              </a:rPr>
              <a:t>due to</a:t>
            </a:r>
            <a:r>
              <a:rPr lang="en-US" altLang="zh-TW" sz="3600" dirty="0" smtClean="0">
                <a:solidFill>
                  <a:schemeClr val="tx1"/>
                </a:solidFill>
              </a:rPr>
              <a:t> </a:t>
            </a:r>
            <a:r>
              <a:rPr lang="en-US" altLang="zh-TW" sz="3600" dirty="0" smtClean="0"/>
              <a:t>decreased </a:t>
            </a:r>
            <a:r>
              <a:rPr lang="en-US" altLang="zh-TW" sz="3600" dirty="0"/>
              <a:t>metabolic rate </a:t>
            </a:r>
            <a:r>
              <a:rPr lang="en-US" altLang="zh-TW" sz="3600" dirty="0" smtClean="0"/>
              <a:t>and </a:t>
            </a:r>
            <a:r>
              <a:rPr lang="en-US" altLang="zh-TW" sz="3600" dirty="0"/>
              <a:t>accumulation of fluid (nonpitting edema) that is rich in </a:t>
            </a:r>
            <a:r>
              <a:rPr lang="en-US" altLang="zh-TW" sz="3600" dirty="0" smtClean="0"/>
              <a:t>glycosaminoglycans.</a:t>
            </a:r>
            <a:endParaRPr lang="en-US" altLang="zh-TW" sz="36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3600" dirty="0"/>
              <a:t>Ascites, </a:t>
            </a:r>
            <a:r>
              <a:rPr lang="en-US" altLang="zh-TW" sz="3600" dirty="0" smtClean="0"/>
              <a:t>rare.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0996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4" y="277813"/>
            <a:ext cx="7704137" cy="1143000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solidFill>
                  <a:schemeClr val="accent2"/>
                </a:solidFill>
              </a:rPr>
              <a:t>Clinical Manifestations of </a:t>
            </a:r>
            <a:r>
              <a:rPr lang="en-US" altLang="zh-TW" sz="3200" dirty="0" smtClean="0">
                <a:solidFill>
                  <a:schemeClr val="accent2"/>
                </a:solidFill>
              </a:rPr>
              <a:t>Hypothyroidism- </a:t>
            </a:r>
            <a:r>
              <a:rPr lang="en-US" altLang="zh-TW" sz="3200" dirty="0">
                <a:solidFill>
                  <a:schemeClr val="accent2"/>
                </a:solidFill>
              </a:rPr>
              <a:t>Renal Function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7900" y="1773239"/>
            <a:ext cx="9359900" cy="435768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zh-TW" sz="3600" dirty="0" smtClean="0"/>
              <a:t>Decreased glomerular filtration rate (</a:t>
            </a:r>
            <a:r>
              <a:rPr lang="en-US" altLang="zh-TW" sz="3600" dirty="0" smtClean="0">
                <a:solidFill>
                  <a:srgbClr val="FF0000"/>
                </a:solidFill>
              </a:rPr>
              <a:t>GFR </a:t>
            </a:r>
            <a:r>
              <a:rPr lang="en-US" altLang="zh-TW" sz="36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</a:t>
            </a:r>
            <a:r>
              <a:rPr lang="en-US" altLang="zh-TW" sz="3600" dirty="0" smtClean="0"/>
              <a:t>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zh-TW" sz="3600" dirty="0" smtClean="0"/>
              <a:t>Impaired ability to excrete a water load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zh-TW" sz="3600" dirty="0" smtClean="0"/>
              <a:t>The </a:t>
            </a:r>
            <a:r>
              <a:rPr lang="en-US" altLang="zh-TW" sz="3600" dirty="0" smtClean="0">
                <a:solidFill>
                  <a:srgbClr val="3399FF"/>
                </a:solidFill>
              </a:rPr>
              <a:t>drug clearance</a:t>
            </a:r>
            <a:r>
              <a:rPr lang="en-US" altLang="zh-TW" sz="3600" dirty="0" smtClean="0"/>
              <a:t> (e.g. antiepileptic, anticoagulant, hypnotic and opioid drugs), is </a:t>
            </a:r>
            <a:r>
              <a:rPr lang="en-US" altLang="zh-TW" sz="3600" dirty="0" smtClean="0">
                <a:solidFill>
                  <a:srgbClr val="3399FF"/>
                </a:solidFill>
              </a:rPr>
              <a:t>decreased</a:t>
            </a:r>
            <a:r>
              <a:rPr lang="en-US" altLang="zh-TW" sz="3600" dirty="0" smtClean="0"/>
              <a:t>. Drug toxicity may occur if drug dosage is not reduced. </a:t>
            </a:r>
          </a:p>
        </p:txBody>
      </p:sp>
    </p:spTree>
    <p:extLst>
      <p:ext uri="{BB962C8B-B14F-4D97-AF65-F5344CB8AC3E}">
        <p14:creationId xmlns:p14="http://schemas.microsoft.com/office/powerpoint/2010/main" val="34466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46986" y="443805"/>
            <a:ext cx="9057626" cy="1280890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solidFill>
                  <a:schemeClr val="accent2"/>
                </a:solidFill>
              </a:rPr>
              <a:t>Clinical Manifestations of </a:t>
            </a:r>
            <a:r>
              <a:rPr lang="en-US" altLang="zh-TW" sz="3200" dirty="0" smtClean="0">
                <a:solidFill>
                  <a:schemeClr val="accent2"/>
                </a:solidFill>
              </a:rPr>
              <a:t>Hypothyroidism- </a:t>
            </a:r>
            <a:r>
              <a:rPr lang="en-US" altLang="zh-TW" sz="3200" dirty="0">
                <a:solidFill>
                  <a:schemeClr val="accent2"/>
                </a:solidFill>
              </a:rPr>
              <a:t>Anemia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815921"/>
            <a:ext cx="9294812" cy="4534079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800" dirty="0" smtClean="0"/>
              <a:t>Impaired </a:t>
            </a:r>
            <a:r>
              <a:rPr lang="en-US" altLang="zh-TW" sz="2800" dirty="0" smtClean="0">
                <a:solidFill>
                  <a:srgbClr val="3399FF"/>
                </a:solidFill>
              </a:rPr>
              <a:t>hemoglobin</a:t>
            </a:r>
            <a:r>
              <a:rPr lang="en-US" altLang="zh-TW" sz="2800" dirty="0" smtClean="0"/>
              <a:t> synthesis </a:t>
            </a:r>
            <a:r>
              <a:rPr lang="en-US" altLang="zh-TW" sz="2800" dirty="0" smtClean="0">
                <a:solidFill>
                  <a:schemeClr val="folHlink"/>
                </a:solidFill>
                <a:sym typeface="Wingdings" panose="05000000000000000000" pitchFamily="2" charset="2"/>
              </a:rPr>
              <a:t></a:t>
            </a:r>
            <a:r>
              <a:rPr lang="en-US" altLang="zh-TW" sz="2800" dirty="0" smtClean="0">
                <a:sym typeface="Wingdings" panose="05000000000000000000" pitchFamily="2" charset="2"/>
              </a:rPr>
              <a:t> thyroxine deficiency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800" dirty="0" smtClean="0">
                <a:solidFill>
                  <a:srgbClr val="3399FF"/>
                </a:solidFill>
                <a:sym typeface="Wingdings" panose="05000000000000000000" pitchFamily="2" charset="2"/>
              </a:rPr>
              <a:t>Iron</a:t>
            </a:r>
            <a:r>
              <a:rPr lang="en-US" altLang="zh-TW" sz="2800" dirty="0" smtClean="0">
                <a:sym typeface="Wingdings" panose="05000000000000000000" pitchFamily="2" charset="2"/>
              </a:rPr>
              <a:t> deficiency </a:t>
            </a:r>
            <a:r>
              <a:rPr lang="en-US" altLang="zh-TW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due to </a:t>
            </a:r>
            <a:r>
              <a:rPr lang="en-US" altLang="zh-TW" sz="2800" dirty="0" smtClean="0">
                <a:sym typeface="Wingdings" panose="05000000000000000000" pitchFamily="2" charset="2"/>
              </a:rPr>
              <a:t>increased iron loss with menorrhagia and impaired intestinal absorption of iron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800" dirty="0" smtClean="0">
                <a:solidFill>
                  <a:srgbClr val="3399FF"/>
                </a:solidFill>
                <a:sym typeface="Wingdings" panose="05000000000000000000" pitchFamily="2" charset="2"/>
              </a:rPr>
              <a:t>Folate</a:t>
            </a:r>
            <a:r>
              <a:rPr lang="en-US" altLang="zh-TW" sz="2800" dirty="0" smtClean="0">
                <a:sym typeface="Wingdings" panose="05000000000000000000" pitchFamily="2" charset="2"/>
              </a:rPr>
              <a:t> deficiency </a:t>
            </a:r>
            <a:r>
              <a:rPr lang="en-US" altLang="zh-TW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due to </a:t>
            </a:r>
            <a:r>
              <a:rPr lang="en-US" altLang="zh-TW" sz="2800" dirty="0" smtClean="0">
                <a:sym typeface="Wingdings" panose="05000000000000000000" pitchFamily="2" charset="2"/>
              </a:rPr>
              <a:t>impaired intestinal absorption of folic acid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800" dirty="0" smtClean="0">
                <a:sym typeface="Wingdings" panose="05000000000000000000" pitchFamily="2" charset="2"/>
              </a:rPr>
              <a:t>Pernicious anemia </a:t>
            </a:r>
            <a:r>
              <a:rPr lang="en-US" altLang="zh-TW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due to </a:t>
            </a:r>
            <a:r>
              <a:rPr lang="en-US" altLang="zh-TW" sz="2800" dirty="0" smtClean="0">
                <a:solidFill>
                  <a:srgbClr val="3399FF"/>
                </a:solidFill>
                <a:sym typeface="Wingdings" panose="05000000000000000000" pitchFamily="2" charset="2"/>
              </a:rPr>
              <a:t>vitamin B</a:t>
            </a:r>
            <a:r>
              <a:rPr lang="en-US" altLang="zh-TW" sz="2800" baseline="-25000" dirty="0" smtClean="0">
                <a:solidFill>
                  <a:srgbClr val="3399FF"/>
                </a:solidFill>
                <a:sym typeface="Wingdings" panose="05000000000000000000" pitchFamily="2" charset="2"/>
              </a:rPr>
              <a:t>12</a:t>
            </a:r>
            <a:r>
              <a:rPr lang="en-US" altLang="zh-TW" sz="2800" baseline="-25000" dirty="0" smtClean="0">
                <a:sym typeface="Wingdings" panose="05000000000000000000" pitchFamily="2" charset="2"/>
              </a:rPr>
              <a:t> </a:t>
            </a:r>
            <a:r>
              <a:rPr lang="en-US" altLang="zh-TW" sz="2800" dirty="0" smtClean="0">
                <a:sym typeface="Wingdings" panose="05000000000000000000" pitchFamily="2" charset="2"/>
              </a:rPr>
              <a:t>-deficiency megaloblastic anemia. </a:t>
            </a:r>
          </a:p>
        </p:txBody>
      </p:sp>
    </p:spTree>
    <p:extLst>
      <p:ext uri="{BB962C8B-B14F-4D97-AF65-F5344CB8AC3E}">
        <p14:creationId xmlns:p14="http://schemas.microsoft.com/office/powerpoint/2010/main" val="40719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9" y="188913"/>
            <a:ext cx="7775575" cy="1198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200" dirty="0">
                <a:solidFill>
                  <a:schemeClr val="accent2"/>
                </a:solidFill>
              </a:rPr>
              <a:t>Clinical Manifestations of Hypothyroidism -- Reproductive Abnormalities</a:t>
            </a:r>
            <a:r>
              <a:rPr lang="en-US" altLang="zh-TW" sz="38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7100" y="1612900"/>
            <a:ext cx="9385300" cy="4768851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400" dirty="0"/>
              <a:t>Women with hypothyroidism may have either </a:t>
            </a:r>
            <a:r>
              <a:rPr lang="en-US" altLang="zh-TW" sz="2400" dirty="0" err="1"/>
              <a:t>oligo</a:t>
            </a:r>
            <a:r>
              <a:rPr lang="en-US" altLang="zh-TW" sz="2400" dirty="0"/>
              <a:t>- or amenorrhea or </a:t>
            </a:r>
            <a:r>
              <a:rPr lang="en-US" altLang="zh-TW" sz="2400" dirty="0" smtClean="0"/>
              <a:t>menorrhagia</a:t>
            </a:r>
            <a:r>
              <a:rPr lang="en-US" altLang="zh-TW" sz="2400" dirty="0"/>
              <a:t>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400" dirty="0"/>
              <a:t>Decreased </a:t>
            </a:r>
            <a:r>
              <a:rPr lang="en-US" altLang="zh-TW" sz="2400" dirty="0" smtClean="0"/>
              <a:t>fertility.</a:t>
            </a:r>
            <a:endParaRPr lang="en-US" altLang="zh-TW" sz="24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400" dirty="0"/>
              <a:t>Increased likelihood for early </a:t>
            </a:r>
            <a:r>
              <a:rPr lang="en-US" altLang="zh-TW" sz="2400" dirty="0" smtClean="0"/>
              <a:t>abortion. </a:t>
            </a:r>
            <a:endParaRPr lang="en-US" altLang="zh-TW" sz="24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400" dirty="0">
                <a:solidFill>
                  <a:srgbClr val="FF0000"/>
                </a:solidFill>
              </a:rPr>
              <a:t>Hyperprolactinemia</a:t>
            </a:r>
            <a:r>
              <a:rPr lang="en-US" altLang="zh-TW" sz="2400" dirty="0"/>
              <a:t> may occur, and is occasionally sufficiently severe to cause amenorrhea or </a:t>
            </a:r>
            <a:r>
              <a:rPr lang="en-US" altLang="zh-TW" sz="2400" dirty="0" smtClean="0"/>
              <a:t>galactorrhea. </a:t>
            </a:r>
            <a:endParaRPr lang="en-US" altLang="zh-TW" sz="24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400" dirty="0"/>
              <a:t>The serum </a:t>
            </a:r>
            <a:r>
              <a:rPr lang="en-US" altLang="zh-TW" sz="2400" dirty="0">
                <a:solidFill>
                  <a:srgbClr val="3399FF"/>
                </a:solidFill>
              </a:rPr>
              <a:t>sex hormone-binding globulin</a:t>
            </a:r>
            <a:r>
              <a:rPr lang="en-US" altLang="zh-TW" sz="2400" dirty="0"/>
              <a:t> concentration may be </a:t>
            </a:r>
            <a:r>
              <a:rPr lang="en-US" altLang="zh-TW" sz="2400" dirty="0">
                <a:solidFill>
                  <a:srgbClr val="3399FF"/>
                </a:solidFill>
              </a:rPr>
              <a:t>low</a:t>
            </a:r>
            <a:r>
              <a:rPr lang="en-US" altLang="zh-TW" sz="2400" dirty="0"/>
              <a:t> in hypothyroidism. This will lower serum </a:t>
            </a:r>
            <a:r>
              <a:rPr lang="en-US" altLang="zh-TW" sz="2400" dirty="0">
                <a:solidFill>
                  <a:srgbClr val="3399FF"/>
                </a:solidFill>
              </a:rPr>
              <a:t>total</a:t>
            </a:r>
            <a:r>
              <a:rPr lang="en-US" altLang="zh-TW" sz="2400" dirty="0"/>
              <a:t> but not free sex hormone concentrations. </a:t>
            </a:r>
          </a:p>
        </p:txBody>
      </p:sp>
    </p:spTree>
    <p:extLst>
      <p:ext uri="{BB962C8B-B14F-4D97-AF65-F5344CB8AC3E}">
        <p14:creationId xmlns:p14="http://schemas.microsoft.com/office/powerpoint/2010/main" val="42803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84533" y="330581"/>
            <a:ext cx="7822933" cy="1223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200" dirty="0">
                <a:solidFill>
                  <a:schemeClr val="accent2"/>
                </a:solidFill>
              </a:rPr>
              <a:t>Clinical Manifestations of </a:t>
            </a:r>
            <a:r>
              <a:rPr lang="en-US" altLang="zh-TW" sz="3200" dirty="0" smtClean="0">
                <a:solidFill>
                  <a:schemeClr val="accent2"/>
                </a:solidFill>
              </a:rPr>
              <a:t>Hypothyroidism- </a:t>
            </a:r>
            <a:r>
              <a:rPr lang="en-US" altLang="zh-TW" sz="3200" dirty="0">
                <a:solidFill>
                  <a:schemeClr val="accent2"/>
                </a:solidFill>
              </a:rPr>
              <a:t>Neurological Dysfunction</a:t>
            </a:r>
            <a:r>
              <a:rPr lang="en-US" altLang="zh-TW" sz="38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0832" y="1793562"/>
            <a:ext cx="9296399" cy="4182235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800" dirty="0"/>
              <a:t>General depression of central nervous system </a:t>
            </a:r>
            <a:r>
              <a:rPr lang="en-US" altLang="zh-TW" sz="2800" dirty="0" smtClean="0"/>
              <a:t>function.</a:t>
            </a:r>
            <a:endParaRPr lang="en-US" altLang="zh-TW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800" dirty="0"/>
              <a:t>Sleepiness, </a:t>
            </a:r>
            <a:r>
              <a:rPr lang="en-US" altLang="zh-TW" sz="2800" dirty="0">
                <a:solidFill>
                  <a:srgbClr val="3399FF"/>
                </a:solidFill>
              </a:rPr>
              <a:t>inability to </a:t>
            </a:r>
            <a:r>
              <a:rPr lang="en-US" altLang="zh-TW" sz="2800" dirty="0" smtClean="0">
                <a:solidFill>
                  <a:srgbClr val="3399FF"/>
                </a:solidFill>
              </a:rPr>
              <a:t>concentrate.</a:t>
            </a:r>
            <a:endParaRPr lang="en-US" altLang="zh-TW" sz="2800" dirty="0">
              <a:solidFill>
                <a:srgbClr val="3399FF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800" dirty="0">
                <a:solidFill>
                  <a:srgbClr val="3399FF"/>
                </a:solidFill>
              </a:rPr>
              <a:t>Sluggish thought </a:t>
            </a:r>
            <a:r>
              <a:rPr lang="en-US" altLang="zh-TW" sz="2800" dirty="0" smtClean="0">
                <a:solidFill>
                  <a:srgbClr val="3399FF"/>
                </a:solidFill>
              </a:rPr>
              <a:t>processes.</a:t>
            </a:r>
            <a:endParaRPr lang="en-US" altLang="zh-TW" sz="2800" dirty="0">
              <a:solidFill>
                <a:srgbClr val="3399FF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zh-TW" sz="2800" dirty="0"/>
              <a:t>Respond slowly to questions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zh-TW" sz="2800" dirty="0"/>
              <a:t>Less able to retrieve information from memory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800" dirty="0"/>
              <a:t>Agitated psychosis, rare (“myxedema madness</a:t>
            </a:r>
            <a:r>
              <a:rPr lang="en-US" altLang="zh-TW" sz="2800" dirty="0" smtClean="0"/>
              <a:t>”)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5926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9" y="239713"/>
            <a:ext cx="7705725" cy="1244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200" dirty="0">
                <a:solidFill>
                  <a:schemeClr val="accent2"/>
                </a:solidFill>
              </a:rPr>
              <a:t>Clinical Manifestations of </a:t>
            </a:r>
            <a:r>
              <a:rPr lang="en-US" altLang="zh-TW" sz="3200" dirty="0" smtClean="0">
                <a:solidFill>
                  <a:schemeClr val="accent2"/>
                </a:solidFill>
              </a:rPr>
              <a:t>Hypothyroidism- </a:t>
            </a:r>
            <a:r>
              <a:rPr lang="en-US" altLang="zh-TW" sz="3200" dirty="0">
                <a:solidFill>
                  <a:schemeClr val="accent2"/>
                </a:solidFill>
              </a:rPr>
              <a:t>Neuromuscular Abnormalities</a:t>
            </a:r>
            <a:r>
              <a:rPr lang="en-US" altLang="zh-TW" sz="38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4400" y="1880315"/>
            <a:ext cx="9271000" cy="372199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zh-TW" sz="4400" dirty="0" smtClean="0">
                <a:solidFill>
                  <a:schemeClr val="tx1"/>
                </a:solidFill>
              </a:rPr>
              <a:t>A delay in the relaxation phase of deep tendon reflexes.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zh-TW" sz="4400" dirty="0" smtClean="0">
                <a:solidFill>
                  <a:schemeClr val="tx1"/>
                </a:solidFill>
              </a:rPr>
              <a:t>Carpal tunnel syndrome.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zh-TW" sz="4400" dirty="0" smtClean="0">
                <a:solidFill>
                  <a:schemeClr val="tx1"/>
                </a:solidFill>
              </a:rPr>
              <a:t>Paresthesia</a:t>
            </a:r>
          </a:p>
        </p:txBody>
      </p:sp>
    </p:spTree>
    <p:extLst>
      <p:ext uri="{BB962C8B-B14F-4D97-AF65-F5344CB8AC3E}">
        <p14:creationId xmlns:p14="http://schemas.microsoft.com/office/powerpoint/2010/main" val="22175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1" y="260351"/>
            <a:ext cx="7777163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200" dirty="0">
                <a:solidFill>
                  <a:schemeClr val="accent2"/>
                </a:solidFill>
              </a:rPr>
              <a:t>Clinical Manifestations of </a:t>
            </a:r>
            <a:r>
              <a:rPr lang="en-US" altLang="zh-TW" sz="3200" dirty="0" smtClean="0">
                <a:solidFill>
                  <a:schemeClr val="accent2"/>
                </a:solidFill>
              </a:rPr>
              <a:t>Hypothyroidism- </a:t>
            </a:r>
            <a:r>
              <a:rPr lang="en-US" altLang="zh-TW" sz="3200" dirty="0">
                <a:solidFill>
                  <a:schemeClr val="accent2"/>
                </a:solidFill>
              </a:rPr>
              <a:t>Metabolic Abnormalities</a:t>
            </a:r>
            <a:r>
              <a:rPr lang="en-US" altLang="zh-TW" sz="38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0" y="1612900"/>
            <a:ext cx="9474200" cy="47244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3600" dirty="0">
                <a:solidFill>
                  <a:srgbClr val="FF0000"/>
                </a:solidFill>
              </a:rPr>
              <a:t>Hyponatremia </a:t>
            </a:r>
            <a:r>
              <a:rPr lang="en-US" altLang="zh-TW" sz="3600" dirty="0"/>
              <a:t>may result from a reduction in free water </a:t>
            </a:r>
            <a:r>
              <a:rPr lang="en-US" altLang="zh-TW" sz="3600" dirty="0" smtClean="0"/>
              <a:t>clearance. </a:t>
            </a:r>
            <a:endParaRPr lang="en-US" altLang="zh-TW" sz="36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3600" dirty="0"/>
              <a:t>Reversible increases in serum </a:t>
            </a:r>
            <a:r>
              <a:rPr lang="en-US" altLang="zh-TW" sz="3600" dirty="0" smtClean="0"/>
              <a:t>creatinine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3600" dirty="0" smtClean="0"/>
              <a:t>Lipid </a:t>
            </a:r>
            <a:r>
              <a:rPr lang="en-US" altLang="zh-TW" sz="3600" dirty="0"/>
              <a:t>clearance may be decreased, resulting in an elevation in the serum concentrations of free fatty acids and </a:t>
            </a:r>
            <a:r>
              <a:rPr lang="en-US" altLang="zh-TW" sz="3600" dirty="0">
                <a:solidFill>
                  <a:srgbClr val="FF0000"/>
                </a:solidFill>
              </a:rPr>
              <a:t>total</a:t>
            </a:r>
            <a:r>
              <a:rPr lang="en-US" altLang="zh-TW" sz="3600" dirty="0"/>
              <a:t> and </a:t>
            </a:r>
            <a:r>
              <a:rPr lang="en-US" altLang="zh-TW" sz="3600" dirty="0">
                <a:solidFill>
                  <a:srgbClr val="FF0000"/>
                </a:solidFill>
              </a:rPr>
              <a:t>low-density lipoprotein</a:t>
            </a:r>
            <a:r>
              <a:rPr lang="en-US" altLang="zh-TW" sz="3600" dirty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cholesterol.</a:t>
            </a:r>
            <a:r>
              <a:rPr lang="en-US" altLang="zh-TW" sz="3600" dirty="0" smtClean="0"/>
              <a:t> 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4214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solidFill>
                  <a:schemeClr val="accent2"/>
                </a:solidFill>
              </a:rPr>
              <a:t>Myxedema Coma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7900" y="1612900"/>
            <a:ext cx="9256712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4000" dirty="0" smtClean="0"/>
              <a:t>Myxedema coma may occur when severe hypothyroidism is complicated by trauma, surgery, infection, cold exposure, major medical illness, or inadvertent administration of hypnotics or opiates. </a:t>
            </a:r>
          </a:p>
        </p:txBody>
      </p:sp>
    </p:spTree>
    <p:extLst>
      <p:ext uri="{BB962C8B-B14F-4D97-AF65-F5344CB8AC3E}">
        <p14:creationId xmlns:p14="http://schemas.microsoft.com/office/powerpoint/2010/main" val="38556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solidFill>
                  <a:schemeClr val="accent2"/>
                </a:solidFill>
              </a:rPr>
              <a:t>Clinical Features of Myxedema Coma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9294812" cy="45720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3200" dirty="0" smtClean="0"/>
              <a:t>Decreased mental status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3200" dirty="0" smtClean="0"/>
              <a:t>Hypothermia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3200" dirty="0" smtClean="0"/>
              <a:t>Bradycardia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3200" dirty="0" smtClean="0"/>
              <a:t>Hyponatremia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3200" dirty="0" smtClean="0"/>
              <a:t>Hypoglycemia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3200" dirty="0" smtClean="0"/>
              <a:t>Hypotension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3200" dirty="0" smtClean="0"/>
              <a:t>Precipitating illness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6033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133341"/>
            <a:ext cx="8915399" cy="2511379"/>
          </a:xfrm>
        </p:spPr>
        <p:txBody>
          <a:bodyPr>
            <a:normAutofit/>
          </a:bodyPr>
          <a:lstStyle/>
          <a:p>
            <a:r>
              <a:rPr lang="en-US" sz="8000" dirty="0" smtClean="0"/>
              <a:t>HYPOTHYROIDISM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576552"/>
            <a:ext cx="8915399" cy="327110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603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HYPO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0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solidFill>
                  <a:schemeClr val="accent2"/>
                </a:solidFill>
              </a:rPr>
              <a:t>Cont’d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7100" y="1663700"/>
            <a:ext cx="9307512" cy="4622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TW" sz="3600" dirty="0" smtClean="0">
                <a:solidFill>
                  <a:srgbClr val="3399FF"/>
                </a:solidFill>
              </a:rPr>
              <a:t>Active re-warming</a:t>
            </a:r>
            <a:r>
              <a:rPr lang="en-US" altLang="zh-TW" sz="3600" dirty="0" smtClean="0"/>
              <a:t> of the body is </a:t>
            </a:r>
            <a:r>
              <a:rPr lang="en-US" altLang="zh-TW" sz="3600" dirty="0" smtClean="0">
                <a:solidFill>
                  <a:srgbClr val="FF0000"/>
                </a:solidFill>
              </a:rPr>
              <a:t>contraindicated</a:t>
            </a:r>
            <a:r>
              <a:rPr lang="en-US" altLang="zh-TW" sz="3600" dirty="0" smtClean="0"/>
              <a:t>, because it may induce vasodilatation and vascular collapse.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TW" sz="3600" dirty="0" smtClean="0"/>
              <a:t>A rise in body temperature is a useful indication of therapeutic effectiveness of thyroxine.</a:t>
            </a:r>
          </a:p>
        </p:txBody>
      </p:sp>
    </p:spTree>
    <p:extLst>
      <p:ext uri="{BB962C8B-B14F-4D97-AF65-F5344CB8AC3E}">
        <p14:creationId xmlns:p14="http://schemas.microsoft.com/office/powerpoint/2010/main" val="1307373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61" y="1687133"/>
            <a:ext cx="9225051" cy="4559121"/>
          </a:xfrm>
        </p:spPr>
        <p:txBody>
          <a:bodyPr>
            <a:noAutofit/>
          </a:bodyPr>
          <a:lstStyle/>
          <a:p>
            <a:r>
              <a:rPr lang="en-US" sz="2800" dirty="0"/>
              <a:t>The primary objective in the management of hypothyroidism is </a:t>
            </a:r>
            <a:r>
              <a:rPr lang="en-US" sz="2800" dirty="0" smtClean="0"/>
              <a:t>to restore </a:t>
            </a:r>
            <a:r>
              <a:rPr lang="en-US" sz="2800" dirty="0"/>
              <a:t>a normal metabolic state by replacing the missing hormone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00B050"/>
                </a:solidFill>
              </a:rPr>
              <a:t>Pharmacologic therapy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Synthetic levothyroxine (Synthroid or </a:t>
            </a:r>
            <a:r>
              <a:rPr lang="en-US" sz="2800" dirty="0" err="1"/>
              <a:t>Levothroid</a:t>
            </a:r>
            <a:r>
              <a:rPr lang="en-US" sz="2800" dirty="0"/>
              <a:t>) is the </a:t>
            </a:r>
            <a:r>
              <a:rPr lang="en-US" sz="2800" dirty="0" smtClean="0"/>
              <a:t>preferred preparation </a:t>
            </a:r>
            <a:r>
              <a:rPr lang="en-US" sz="2800" dirty="0"/>
              <a:t>for treating hypothyroidism and </a:t>
            </a:r>
            <a:r>
              <a:rPr lang="en-US" sz="2800" dirty="0" smtClean="0"/>
              <a:t>suppressing nontoxic </a:t>
            </a:r>
            <a:r>
              <a:rPr lang="en-US" sz="2800" dirty="0"/>
              <a:t>goiters. The dosage for hormone replacement is </a:t>
            </a:r>
            <a:r>
              <a:rPr lang="en-US" sz="2800" dirty="0" smtClean="0"/>
              <a:t>based on </a:t>
            </a:r>
            <a:r>
              <a:rPr lang="en-US" sz="2800" dirty="0"/>
              <a:t>the patient’s serum TSH concentration.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25419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166" y="1481069"/>
            <a:ext cx="9289446" cy="4675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 smtClean="0">
                <a:solidFill>
                  <a:srgbClr val="00B050"/>
                </a:solidFill>
              </a:rPr>
              <a:t>Prevention of cardiac dysfunction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Any patient who has </a:t>
            </a:r>
            <a:r>
              <a:rPr lang="en-US" sz="2400" dirty="0" smtClean="0"/>
              <a:t>had hypothyroidism </a:t>
            </a:r>
            <a:r>
              <a:rPr lang="en-US" sz="2400" dirty="0"/>
              <a:t>for a long period is almost certain to have </a:t>
            </a:r>
            <a:r>
              <a:rPr lang="en-US" sz="2400" dirty="0" smtClean="0"/>
              <a:t>elevated serum </a:t>
            </a:r>
            <a:r>
              <a:rPr lang="en-US" sz="2400" dirty="0"/>
              <a:t>cholesterol levels, atherosclerosis, and </a:t>
            </a:r>
            <a:r>
              <a:rPr lang="en-US" sz="2400" dirty="0" smtClean="0"/>
              <a:t>coronary artery </a:t>
            </a:r>
            <a:r>
              <a:rPr lang="en-US" sz="2400" dirty="0"/>
              <a:t>disease.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As </a:t>
            </a:r>
            <a:r>
              <a:rPr lang="en-US" sz="2400" dirty="0"/>
              <a:t>long as metabolism is subnormal and the </a:t>
            </a:r>
            <a:r>
              <a:rPr lang="en-US" sz="2400" dirty="0" smtClean="0"/>
              <a:t>tissues, including </a:t>
            </a:r>
            <a:r>
              <a:rPr lang="en-US" sz="2400" dirty="0"/>
              <a:t>the myocardium, require relatively little oxygen, a </a:t>
            </a:r>
            <a:r>
              <a:rPr lang="en-US" sz="2400" dirty="0" smtClean="0"/>
              <a:t>reduction in </a:t>
            </a:r>
            <a:r>
              <a:rPr lang="en-US" sz="2400" dirty="0"/>
              <a:t>blood supply is tolerated without overt symptoms </a:t>
            </a:r>
            <a:r>
              <a:rPr lang="en-US" sz="2400" dirty="0" smtClean="0"/>
              <a:t>of coronary </a:t>
            </a:r>
            <a:r>
              <a:rPr lang="en-US" sz="2400" dirty="0"/>
              <a:t>artery disease.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When </a:t>
            </a:r>
            <a:r>
              <a:rPr lang="en-US" sz="2400" dirty="0"/>
              <a:t>thyroid hormone is </a:t>
            </a:r>
            <a:r>
              <a:rPr lang="en-US" sz="2400" dirty="0" smtClean="0"/>
              <a:t>administered, however</a:t>
            </a:r>
            <a:r>
              <a:rPr lang="en-US" sz="2400" dirty="0"/>
              <a:t>, the oxygen demand increases, but oxygen delivery </a:t>
            </a:r>
            <a:r>
              <a:rPr lang="en-US" sz="2400" dirty="0" smtClean="0"/>
              <a:t>cannot be </a:t>
            </a:r>
            <a:r>
              <a:rPr lang="en-US" sz="2400" dirty="0"/>
              <a:t>increased unless, or until, the atherosclerosis improves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1023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61" y="1545465"/>
            <a:ext cx="9225051" cy="4855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B050"/>
                </a:solidFill>
              </a:rPr>
              <a:t>Supportive therapy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In severe hypothyroidism and myxedema coma, </a:t>
            </a:r>
            <a:r>
              <a:rPr lang="en-US" sz="2800" dirty="0" smtClean="0"/>
              <a:t>management includes </a:t>
            </a:r>
            <a:r>
              <a:rPr lang="en-US" sz="2800" dirty="0"/>
              <a:t>maintaining vital functions.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Arterial </a:t>
            </a:r>
            <a:r>
              <a:rPr lang="en-US" sz="2800" dirty="0"/>
              <a:t>blood gases may </a:t>
            </a:r>
            <a:r>
              <a:rPr lang="en-US" sz="2800" dirty="0" smtClean="0"/>
              <a:t>be measured </a:t>
            </a:r>
            <a:r>
              <a:rPr lang="en-US" sz="2800" dirty="0"/>
              <a:t>to determine CO</a:t>
            </a:r>
            <a:r>
              <a:rPr lang="en-US" sz="2800" baseline="-25000" dirty="0"/>
              <a:t>2 </a:t>
            </a:r>
            <a:r>
              <a:rPr lang="en-US" sz="2800" dirty="0"/>
              <a:t>retention and to guide the use </a:t>
            </a:r>
            <a:r>
              <a:rPr lang="en-US" sz="2800" dirty="0" smtClean="0"/>
              <a:t>of assisted </a:t>
            </a:r>
            <a:r>
              <a:rPr lang="en-US" sz="2800" dirty="0"/>
              <a:t>ventilation to combat hypoventilation.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Pulse oximetry may </a:t>
            </a:r>
            <a:r>
              <a:rPr lang="en-US" sz="2800" dirty="0"/>
              <a:t>also be helpful in monitoring oxygen saturation levels. </a:t>
            </a:r>
            <a:r>
              <a:rPr lang="en-US" sz="2800" dirty="0" smtClean="0"/>
              <a:t>Fluids are </a:t>
            </a:r>
            <a:r>
              <a:rPr lang="en-US" sz="2800" dirty="0"/>
              <a:t>administered cautiously because of the danger of water intoxication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925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99246"/>
            <a:ext cx="8911687" cy="772732"/>
          </a:xfrm>
        </p:spPr>
        <p:txBody>
          <a:bodyPr>
            <a:normAutofit/>
          </a:bodyPr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61" y="1287887"/>
            <a:ext cx="9225051" cy="50356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Application of external heat </a:t>
            </a:r>
            <a:r>
              <a:rPr lang="en-US" sz="2400" dirty="0" smtClean="0"/>
              <a:t>(e.g. </a:t>
            </a:r>
            <a:r>
              <a:rPr lang="en-US" sz="2400" dirty="0"/>
              <a:t>heating pads) is avoided because it increases oxygen requirements and may lead to vascular collapse.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If </a:t>
            </a:r>
            <a:r>
              <a:rPr lang="en-US" sz="2400" dirty="0"/>
              <a:t>hypoglycemia is evident, concentrated glucose may be prescribed to provide glucose without precipitating fluid overload.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Thyroid </a:t>
            </a:r>
            <a:r>
              <a:rPr lang="en-US" sz="2400" dirty="0"/>
              <a:t>hormone (usually Synthroid) is administered intravenously until consciousness is restored if myxedema has progressed to myxedema coma.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patient is then continued on oral thyroid hormone therapy. Because of an associated adrenocortical insufficiency, corticosteroid therapy may be necessary.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0523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924" y="1635617"/>
            <a:ext cx="9263688" cy="427560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M</a:t>
            </a:r>
            <a:r>
              <a:rPr lang="en-US" sz="2800" dirty="0" smtClean="0"/>
              <a:t>onitor </a:t>
            </a:r>
            <a:r>
              <a:rPr lang="en-US" sz="2800" dirty="0"/>
              <a:t>for </a:t>
            </a:r>
            <a:r>
              <a:rPr lang="en-US" sz="2800" dirty="0" smtClean="0"/>
              <a:t>myocardial ischemia </a:t>
            </a:r>
            <a:r>
              <a:rPr lang="en-US" sz="2800" dirty="0"/>
              <a:t>or infarction, which may occur in response to therapy </a:t>
            </a:r>
            <a:r>
              <a:rPr lang="en-US" sz="2800" dirty="0" smtClean="0"/>
              <a:t>in patients </a:t>
            </a:r>
            <a:r>
              <a:rPr lang="en-US" sz="2800" dirty="0"/>
              <a:t>with severe, long-standing hypothyroidism or </a:t>
            </a:r>
            <a:r>
              <a:rPr lang="en-US" sz="2800" dirty="0" smtClean="0"/>
              <a:t>myxedema coma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The </a:t>
            </a:r>
            <a:r>
              <a:rPr lang="en-US" sz="2800" dirty="0"/>
              <a:t>nurse must also be alert for signs of angina, </a:t>
            </a:r>
            <a:r>
              <a:rPr lang="en-US" sz="2800" dirty="0" smtClean="0"/>
              <a:t>especially during </a:t>
            </a:r>
            <a:r>
              <a:rPr lang="en-US" sz="2800" dirty="0"/>
              <a:t>the early phase of treatment; if detected, it must be </a:t>
            </a:r>
            <a:r>
              <a:rPr lang="en-US" sz="2800" dirty="0" smtClean="0"/>
              <a:t>reported and </a:t>
            </a:r>
            <a:r>
              <a:rPr lang="en-US" sz="2800" dirty="0"/>
              <a:t>treated at once to avoid a fatal myocardial infarction.</a:t>
            </a:r>
          </a:p>
        </p:txBody>
      </p:sp>
    </p:spTree>
    <p:extLst>
      <p:ext uri="{BB962C8B-B14F-4D97-AF65-F5344CB8AC3E}">
        <p14:creationId xmlns:p14="http://schemas.microsoft.com/office/powerpoint/2010/main" val="3777796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287" y="1493949"/>
            <a:ext cx="9302325" cy="463639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Modify patient activity.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 </a:t>
            </a:r>
            <a:r>
              <a:rPr lang="en-US" sz="2800" dirty="0"/>
              <a:t>major role of the nurse is assisting with care </a:t>
            </a:r>
            <a:r>
              <a:rPr lang="en-US" sz="2800" dirty="0" smtClean="0"/>
              <a:t>and hygiene while encouraging </a:t>
            </a:r>
            <a:r>
              <a:rPr lang="en-US" sz="2800" dirty="0"/>
              <a:t>the patient to participate in </a:t>
            </a:r>
            <a:r>
              <a:rPr lang="en-US" sz="2800" dirty="0" smtClean="0"/>
              <a:t>activities within </a:t>
            </a:r>
            <a:r>
              <a:rPr lang="en-US" sz="2800" dirty="0"/>
              <a:t>established tolerance levels to prevent the </a:t>
            </a:r>
            <a:r>
              <a:rPr lang="en-US" sz="2800" dirty="0" smtClean="0"/>
              <a:t>complications of </a:t>
            </a:r>
            <a:r>
              <a:rPr lang="en-US" sz="2800" dirty="0"/>
              <a:t>immobility</a:t>
            </a:r>
            <a:r>
              <a:rPr lang="en-US" sz="28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Monitor physical status.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The nurse closely monitors the patient’s vital signs and cognitive level</a:t>
            </a:r>
          </a:p>
        </p:txBody>
      </p:sp>
    </p:spTree>
    <p:extLst>
      <p:ext uri="{BB962C8B-B14F-4D97-AF65-F5344CB8AC3E}">
        <p14:creationId xmlns:p14="http://schemas.microsoft.com/office/powerpoint/2010/main" val="1281834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5318" y="1519707"/>
            <a:ext cx="9199294" cy="45333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Promote physical comfort.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The patient often experiences chilling and extreme intolerance </a:t>
            </a:r>
            <a:r>
              <a:rPr lang="en-US" sz="2800" dirty="0" smtClean="0"/>
              <a:t>to cold</a:t>
            </a:r>
            <a:r>
              <a:rPr lang="en-US" sz="2800" dirty="0"/>
              <a:t>, even if the room feels comfortable or hot to others. </a:t>
            </a:r>
            <a:r>
              <a:rPr lang="en-US" sz="2800" dirty="0" smtClean="0"/>
              <a:t>Extra clothing </a:t>
            </a:r>
            <a:r>
              <a:rPr lang="en-US" sz="2800" dirty="0"/>
              <a:t>and blankets are </a:t>
            </a:r>
            <a:r>
              <a:rPr lang="en-US" sz="2800" dirty="0" smtClean="0"/>
              <a:t>provided.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Use </a:t>
            </a:r>
            <a:r>
              <a:rPr lang="en-US" sz="2800" dirty="0"/>
              <a:t>of heating pads and electric blankets is </a:t>
            </a:r>
            <a:r>
              <a:rPr lang="en-US" sz="2800" dirty="0" smtClean="0"/>
              <a:t>avoided because </a:t>
            </a:r>
            <a:r>
              <a:rPr lang="en-US" sz="2800" dirty="0"/>
              <a:t>of the risk of peripheral vasodilation, further loss of </a:t>
            </a:r>
            <a:r>
              <a:rPr lang="en-US" sz="2800" dirty="0" smtClean="0"/>
              <a:t>body heat</a:t>
            </a:r>
            <a:r>
              <a:rPr lang="en-US" sz="2800" dirty="0"/>
              <a:t>, and vascular collapse.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57447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34852"/>
            <a:ext cx="8911687" cy="772732"/>
          </a:xfrm>
        </p:spPr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045" y="1107584"/>
            <a:ext cx="9122020" cy="516442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Provide emotional support.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The </a:t>
            </a:r>
            <a:r>
              <a:rPr lang="en-US" sz="3200" dirty="0"/>
              <a:t>nurse informs the patient and family that the </a:t>
            </a:r>
            <a:r>
              <a:rPr lang="en-US" sz="3200" dirty="0" smtClean="0"/>
              <a:t>symptoms and </a:t>
            </a:r>
            <a:r>
              <a:rPr lang="en-US" sz="3200" dirty="0"/>
              <a:t>inability to recognize them are common and part of the </a:t>
            </a:r>
            <a:r>
              <a:rPr lang="en-US" sz="3200" dirty="0" smtClean="0"/>
              <a:t>disorder itself</a:t>
            </a:r>
            <a:r>
              <a:rPr lang="en-US" sz="3200" dirty="0"/>
              <a:t>. </a:t>
            </a:r>
            <a:r>
              <a:rPr lang="en-US" sz="3200" dirty="0" smtClean="0"/>
              <a:t>They are also counseled </a:t>
            </a:r>
            <a:r>
              <a:rPr lang="en-US" sz="3200" dirty="0"/>
              <a:t>to deal with the emotional concerns and </a:t>
            </a:r>
            <a:r>
              <a:rPr lang="en-US" sz="3200" dirty="0" smtClean="0"/>
              <a:t>reactions that </a:t>
            </a:r>
            <a:r>
              <a:rPr lang="en-US" sz="3200" dirty="0"/>
              <a:t>result</a:t>
            </a:r>
            <a:r>
              <a:rPr lang="en-US" sz="32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Encourage increased fluid intake within limits of fluid restriction and provide foods high in fiber to prevent constipation.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562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104" y="1905000"/>
            <a:ext cx="9289446" cy="400533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zh-TW" sz="4400" dirty="0">
                <a:solidFill>
                  <a:schemeClr val="tx1"/>
                </a:solidFill>
              </a:rPr>
              <a:t>Hypothyroidism is a clinical syndrome resulting from a deficiency of thyroid hormones.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zh-TW" sz="4400" dirty="0">
                <a:solidFill>
                  <a:schemeClr val="tx1"/>
                </a:solidFill>
              </a:rPr>
              <a:t>There is a generalized slowing down of metabolic processes.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566670"/>
            <a:ext cx="8911687" cy="1338330"/>
          </a:xfrm>
        </p:spPr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3803" y="1700011"/>
            <a:ext cx="9250809" cy="41072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Monitor patient’s body temperature </a:t>
            </a:r>
            <a:r>
              <a:rPr lang="en-US" sz="2800" dirty="0" smtClean="0"/>
              <a:t>and report </a:t>
            </a:r>
            <a:r>
              <a:rPr lang="en-US" sz="2800" dirty="0"/>
              <a:t>decreases from patient’s </a:t>
            </a:r>
            <a:r>
              <a:rPr lang="en-US" sz="2800" dirty="0" smtClean="0"/>
              <a:t>baseline value.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Perform patient teaching on condition and its management. </a:t>
            </a:r>
            <a:r>
              <a:rPr lang="en-US" sz="2800" dirty="0"/>
              <a:t>Explain rationale for thyroid hormone </a:t>
            </a:r>
            <a:r>
              <a:rPr lang="en-US" sz="2800" dirty="0" smtClean="0"/>
              <a:t>replacement, describe </a:t>
            </a:r>
            <a:r>
              <a:rPr lang="en-US" sz="2800" dirty="0"/>
              <a:t>desired effects of medication </a:t>
            </a:r>
            <a:r>
              <a:rPr lang="en-US" sz="2800" dirty="0" smtClean="0"/>
              <a:t>to patient, and assist </a:t>
            </a:r>
            <a:r>
              <a:rPr lang="en-US" sz="2800" dirty="0"/>
              <a:t>patient to develop schedule </a:t>
            </a:r>
            <a:r>
              <a:rPr lang="en-US" sz="2800" dirty="0" smtClean="0"/>
              <a:t>and checklist </a:t>
            </a:r>
            <a:r>
              <a:rPr lang="en-US" sz="2800" dirty="0"/>
              <a:t>to ensure self-administration </a:t>
            </a:r>
            <a:r>
              <a:rPr lang="en-US" sz="2800" dirty="0" smtClean="0"/>
              <a:t>of thyroid </a:t>
            </a:r>
            <a:r>
              <a:rPr lang="en-US" sz="2800" dirty="0"/>
              <a:t>replacement.</a:t>
            </a:r>
          </a:p>
        </p:txBody>
      </p:sp>
    </p:spTree>
    <p:extLst>
      <p:ext uri="{BB962C8B-B14F-4D97-AF65-F5344CB8AC3E}">
        <p14:creationId xmlns:p14="http://schemas.microsoft.com/office/powerpoint/2010/main" val="3895687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481070"/>
            <a:ext cx="8915399" cy="2086379"/>
          </a:xfrm>
        </p:spPr>
        <p:txBody>
          <a:bodyPr>
            <a:normAutofit/>
          </a:bodyPr>
          <a:lstStyle/>
          <a:p>
            <a:r>
              <a:rPr lang="en-US" sz="7200" dirty="0" smtClean="0"/>
              <a:t>HYPERTHYROIDISM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808372"/>
            <a:ext cx="8915399" cy="95290"/>
          </a:xfrm>
        </p:spPr>
        <p:txBody>
          <a:bodyPr>
            <a:normAutofit fontScale="25000" lnSpcReduction="20000"/>
          </a:bodyPr>
          <a:lstStyle/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00314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682" y="1622737"/>
            <a:ext cx="9237930" cy="4533363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525252"/>
                </a:solidFill>
              </a:rPr>
              <a:t>Hyperthyroidism is a disorder that occurs when the thyroid gland makes more thyroid hormone than the body needs. </a:t>
            </a:r>
            <a:endParaRPr lang="en-US" sz="2800" dirty="0" smtClean="0">
              <a:solidFill>
                <a:srgbClr val="525252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525252"/>
                </a:solidFill>
              </a:rPr>
              <a:t>Hyperthyroidism </a:t>
            </a:r>
            <a:r>
              <a:rPr lang="en-US" sz="2800" dirty="0">
                <a:solidFill>
                  <a:srgbClr val="525252"/>
                </a:solidFill>
              </a:rPr>
              <a:t>is sometimes called thyrotoxicosis, the </a:t>
            </a:r>
            <a:r>
              <a:rPr lang="en-US" sz="2800" dirty="0" smtClean="0">
                <a:solidFill>
                  <a:srgbClr val="525252"/>
                </a:solidFill>
              </a:rPr>
              <a:t>technical </a:t>
            </a:r>
            <a:r>
              <a:rPr lang="en-US" sz="2800" dirty="0">
                <a:solidFill>
                  <a:srgbClr val="525252"/>
                </a:solidFill>
              </a:rPr>
              <a:t>term for too much thyroid hormone in the blood. </a:t>
            </a:r>
            <a:endParaRPr lang="en-US" sz="2800" dirty="0" smtClean="0">
              <a:solidFill>
                <a:srgbClr val="525252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525252"/>
                </a:solidFill>
              </a:rPr>
              <a:t>Thyroid </a:t>
            </a:r>
            <a:r>
              <a:rPr lang="en-US" sz="2800" dirty="0">
                <a:solidFill>
                  <a:srgbClr val="525252"/>
                </a:solidFill>
              </a:rPr>
              <a:t>hormones circulate throughout the body in the bloodstream and act on virtually every tissue and cell in the body. Hyperthyroidism causes many of the body’s functions to speed up.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94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0600" y="1511300"/>
            <a:ext cx="9385300" cy="4673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Hyperthyroidism is the second most prevalent endocrine disorder, after diabetes mellitus. </a:t>
            </a:r>
            <a:r>
              <a:rPr lang="en-US" sz="2800" i="1" dirty="0"/>
              <a:t>Graves’ disease</a:t>
            </a:r>
            <a:r>
              <a:rPr lang="en-US" sz="2800" dirty="0"/>
              <a:t>, the most common type of hyperthyroidism, results from an excessive output of thyroid hormones caused by abnormal stimulation of the thyroid gland by circulating immunoglobulins.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It affects women eight times more frequently than men, with onset usually between the second and fourth decades.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1748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57200"/>
            <a:ext cx="8911687" cy="698500"/>
          </a:xfrm>
        </p:spPr>
        <p:txBody>
          <a:bodyPr/>
          <a:lstStyle/>
          <a:p>
            <a:r>
              <a:rPr lang="en-US" dirty="0" smtClean="0"/>
              <a:t>Causes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924" y="1270000"/>
            <a:ext cx="9263688" cy="5168900"/>
          </a:xfrm>
        </p:spPr>
        <p:txBody>
          <a:bodyPr>
            <a:noAutofit/>
          </a:bodyPr>
          <a:lstStyle/>
          <a:p>
            <a:r>
              <a:rPr lang="en-IN" sz="2400" b="1" dirty="0"/>
              <a:t>CIRCULATING THYROID STIMULATORS: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/>
              <a:t>Graves disease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/>
              <a:t>Neonatal Graves disease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err="1"/>
              <a:t>Thyrotropin</a:t>
            </a:r>
            <a:r>
              <a:rPr lang="en-IN" sz="2400" dirty="0"/>
              <a:t>-secreting </a:t>
            </a:r>
            <a:r>
              <a:rPr lang="en-IN" sz="2400" dirty="0" err="1"/>
              <a:t>tumor</a:t>
            </a:r>
            <a:r>
              <a:rPr lang="en-IN" sz="2400" dirty="0"/>
              <a:t> (Pituitary adenoma)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/>
              <a:t>Choriocarcinoma</a:t>
            </a:r>
          </a:p>
          <a:p>
            <a:r>
              <a:rPr lang="en-IN" sz="2400" b="1" dirty="0"/>
              <a:t>THYROIDAL AUTONOMY: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/>
              <a:t>Toxic multinodular </a:t>
            </a:r>
            <a:r>
              <a:rPr lang="en-IN" sz="2400" dirty="0" err="1"/>
              <a:t>goiter</a:t>
            </a:r>
            <a:endParaRPr lang="en-IN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/>
              <a:t>Toxic solitary adenoma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/>
              <a:t>Congenital hyperthyroidism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/>
              <a:t>Iodine-induced hyperthyroidism </a:t>
            </a:r>
            <a:endParaRPr lang="en-IN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2108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200" y="1587500"/>
            <a:ext cx="9269412" cy="4737100"/>
          </a:xfrm>
        </p:spPr>
        <p:txBody>
          <a:bodyPr>
            <a:noAutofit/>
          </a:bodyPr>
          <a:lstStyle/>
          <a:p>
            <a:r>
              <a:rPr lang="en-US" sz="3600" b="1" dirty="0"/>
              <a:t>DESTRUCTION OF THYROID FOLLICLES (THYROIDITIS)</a:t>
            </a:r>
          </a:p>
          <a:p>
            <a:pPr>
              <a:buFont typeface="Wingdings" pitchFamily="2" charset="2"/>
              <a:buChar char="Ø"/>
            </a:pPr>
            <a:r>
              <a:rPr lang="en-IN" sz="3600" dirty="0"/>
              <a:t>Subacute thyroiditis</a:t>
            </a:r>
          </a:p>
          <a:p>
            <a:pPr>
              <a:buFont typeface="Wingdings" pitchFamily="2" charset="2"/>
              <a:buChar char="Ø"/>
            </a:pPr>
            <a:r>
              <a:rPr lang="en-IN" sz="3600" dirty="0"/>
              <a:t>Painless or postpartum thyroiditis</a:t>
            </a:r>
          </a:p>
          <a:p>
            <a:pPr>
              <a:buFont typeface="Wingdings" pitchFamily="2" charset="2"/>
              <a:buChar char="Ø"/>
            </a:pPr>
            <a:r>
              <a:rPr lang="en-IN" sz="3600" dirty="0" err="1"/>
              <a:t>Amiodarone</a:t>
            </a:r>
            <a:r>
              <a:rPr lang="en-IN" sz="3600" dirty="0"/>
              <a:t>-induced thyroiditis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IN" sz="3600" dirty="0"/>
              <a:t>Acute (infectious) thyroiditis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4185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57200"/>
            <a:ext cx="8911687" cy="660400"/>
          </a:xfrm>
        </p:spPr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179" y="1542955"/>
            <a:ext cx="9244012" cy="4612185"/>
          </a:xfrm>
        </p:spPr>
        <p:txBody>
          <a:bodyPr>
            <a:noAutofit/>
          </a:bodyPr>
          <a:lstStyle/>
          <a:p>
            <a:r>
              <a:rPr lang="en-IN" sz="3200" b="1" dirty="0"/>
              <a:t>EXOGENOUS THYROID HORMONE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Iatrogenic Excess ingestion of thyroid </a:t>
            </a:r>
            <a:r>
              <a:rPr lang="en-IN" sz="3200" dirty="0"/>
              <a:t>hormone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Factitious Excess ingestion of thyroid </a:t>
            </a:r>
            <a:r>
              <a:rPr lang="en-IN" sz="3200" dirty="0" smtClean="0"/>
              <a:t>hormone</a:t>
            </a:r>
            <a:endParaRPr lang="en-IN" sz="3200" dirty="0"/>
          </a:p>
          <a:p>
            <a:r>
              <a:rPr lang="en-IN" sz="3200" b="1" dirty="0"/>
              <a:t>ECTOPIC THYROID TISSUE</a:t>
            </a:r>
          </a:p>
          <a:p>
            <a:pPr>
              <a:buFont typeface="Wingdings" pitchFamily="2" charset="2"/>
              <a:buChar char="Ø"/>
            </a:pPr>
            <a:r>
              <a:rPr lang="en-IN" sz="3200" dirty="0" smtClean="0"/>
              <a:t>Metastatic </a:t>
            </a:r>
            <a:r>
              <a:rPr lang="en-IN" sz="3200" dirty="0"/>
              <a:t>follicular thyroid cancer</a:t>
            </a:r>
          </a:p>
          <a:p>
            <a:pPr>
              <a:buFont typeface="Wingdings" pitchFamily="2" charset="2"/>
              <a:buChar char="Ø"/>
            </a:pPr>
            <a:r>
              <a:rPr lang="en-IN" sz="3200" dirty="0"/>
              <a:t>Pituitary resistance to thyroid hormone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8187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682" y="1493949"/>
            <a:ext cx="9237930" cy="491973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Symptoms of hyperthyroidism may occur with the release </a:t>
            </a:r>
            <a:r>
              <a:rPr lang="en-US" sz="2400" dirty="0" smtClean="0"/>
              <a:t>of excessive </a:t>
            </a:r>
            <a:r>
              <a:rPr lang="en-US" sz="2400" dirty="0"/>
              <a:t>amounts of thyroid hormone as a result of </a:t>
            </a:r>
            <a:r>
              <a:rPr lang="en-US" sz="2400" dirty="0" smtClean="0"/>
              <a:t>inflammation after </a:t>
            </a:r>
            <a:r>
              <a:rPr lang="en-US" sz="2400" dirty="0"/>
              <a:t>irradiation of the thyroid or destruction of thyroid </a:t>
            </a:r>
            <a:r>
              <a:rPr lang="en-US" sz="2400" dirty="0" smtClean="0"/>
              <a:t>tissue by </a:t>
            </a:r>
            <a:r>
              <a:rPr lang="en-US" sz="2400" dirty="0"/>
              <a:t>tumor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Such </a:t>
            </a:r>
            <a:r>
              <a:rPr lang="en-US" sz="2400" dirty="0"/>
              <a:t>symptoms may also occur with </a:t>
            </a:r>
            <a:r>
              <a:rPr lang="en-US" sz="2400" dirty="0" smtClean="0"/>
              <a:t>excessive administration </a:t>
            </a:r>
            <a:r>
              <a:rPr lang="en-US" sz="2400" dirty="0"/>
              <a:t>of thyroid hormone for treatment of hypothyroidism.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Long-standing use of thyroid hormone in the absence </a:t>
            </a:r>
            <a:r>
              <a:rPr lang="en-US" sz="2400" dirty="0" smtClean="0"/>
              <a:t>of close </a:t>
            </a:r>
            <a:r>
              <a:rPr lang="en-US" sz="2400" dirty="0"/>
              <a:t>monitoring may be a cause of symptoms of hyperthyroidism.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It is also likely to result in premature osteoporosis, </a:t>
            </a:r>
            <a:r>
              <a:rPr lang="en-US" sz="2400" dirty="0" smtClean="0"/>
              <a:t>particularly in </a:t>
            </a:r>
            <a:r>
              <a:rPr lang="en-US" sz="2400" dirty="0"/>
              <a:t>women.</a:t>
            </a:r>
          </a:p>
        </p:txBody>
      </p:sp>
    </p:spTree>
    <p:extLst>
      <p:ext uri="{BB962C8B-B14F-4D97-AF65-F5344CB8AC3E}">
        <p14:creationId xmlns:p14="http://schemas.microsoft.com/office/powerpoint/2010/main" val="430299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651" y="1584101"/>
            <a:ext cx="9340961" cy="4572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Patients with well-developed hyperthyroidism exhibit a </a:t>
            </a:r>
            <a:r>
              <a:rPr lang="en-US" sz="2400" dirty="0" smtClean="0"/>
              <a:t>characteristic group </a:t>
            </a:r>
            <a:r>
              <a:rPr lang="en-US" sz="2400" dirty="0"/>
              <a:t>of signs and symptoms (sometimes referred to </a:t>
            </a:r>
            <a:r>
              <a:rPr lang="en-US" sz="2400" dirty="0" smtClean="0"/>
              <a:t>as </a:t>
            </a:r>
            <a:r>
              <a:rPr lang="en-US" sz="2400" i="1" dirty="0" smtClean="0"/>
              <a:t>thyrotoxicosis</a:t>
            </a:r>
            <a:r>
              <a:rPr lang="en-US" sz="2400" dirty="0"/>
              <a:t>). The presenting symptom is often nervousness.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These patients are often emotionally hyperexcitable, </a:t>
            </a:r>
            <a:r>
              <a:rPr lang="en-US" sz="2400" dirty="0" smtClean="0"/>
              <a:t>irritable, and </a:t>
            </a:r>
            <a:r>
              <a:rPr lang="en-US" sz="2400" dirty="0"/>
              <a:t>apprehensive; they cannot sit quietly; they suffer from </a:t>
            </a:r>
            <a:r>
              <a:rPr lang="en-US" sz="2400" dirty="0" smtClean="0"/>
              <a:t>palpitations; and </a:t>
            </a:r>
            <a:r>
              <a:rPr lang="en-US" sz="2400" dirty="0"/>
              <a:t>their pulse is abnormally rapid at rest as well </a:t>
            </a:r>
            <a:r>
              <a:rPr lang="en-US" sz="2400" dirty="0" smtClean="0"/>
              <a:t>as on </a:t>
            </a:r>
            <a:r>
              <a:rPr lang="en-US" sz="2400" dirty="0"/>
              <a:t>exertion.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They </a:t>
            </a:r>
            <a:r>
              <a:rPr lang="en-US" sz="2400" dirty="0"/>
              <a:t>tolerate heat poorly and perspire </a:t>
            </a:r>
            <a:r>
              <a:rPr lang="en-US" sz="2400" dirty="0" smtClean="0"/>
              <a:t>unusually freely</a:t>
            </a:r>
            <a:r>
              <a:rPr lang="en-US" sz="2400" dirty="0"/>
              <a:t>. The skin is flushed continuously, with a </a:t>
            </a:r>
            <a:r>
              <a:rPr lang="en-US" sz="2400" dirty="0" smtClean="0"/>
              <a:t>characteristic salmon </a:t>
            </a:r>
            <a:r>
              <a:rPr lang="en-US" sz="2400" dirty="0"/>
              <a:t>color, and is likely to be warm, soft, and moist.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96555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166" y="1481069"/>
            <a:ext cx="9289446" cy="45848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Elderly patients, however, may report dry skin and diffuse pruritus. A fine tremor of the hands may be observed.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Patients may exhibit </a:t>
            </a:r>
            <a:r>
              <a:rPr lang="en-US" sz="2800" i="1" dirty="0"/>
              <a:t>exophthalmos</a:t>
            </a:r>
            <a:r>
              <a:rPr lang="en-US" sz="2800" b="1" dirty="0"/>
              <a:t> </a:t>
            </a:r>
            <a:r>
              <a:rPr lang="en-US" sz="2800" dirty="0"/>
              <a:t>(bulging eyes), which produces a startled facial expression</a:t>
            </a:r>
            <a:r>
              <a:rPr lang="en-US" sz="28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Increased appetite and dietary intake, progressive weight loss.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Abnormal muscular fatigability and weakness (difficulty in climbing stairs and rising from a chair).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94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61" y="1571223"/>
            <a:ext cx="9225051" cy="46492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When thyroid deficiency is present at birth, the condition is </a:t>
            </a:r>
            <a:r>
              <a:rPr lang="en-US" sz="3200" dirty="0" smtClean="0"/>
              <a:t>known as</a:t>
            </a:r>
            <a:r>
              <a:rPr lang="en-US" sz="3200" b="1" dirty="0" smtClean="0"/>
              <a:t> </a:t>
            </a:r>
            <a:r>
              <a:rPr lang="en-US" sz="3200" b="1" i="1" dirty="0"/>
              <a:t>cretinism</a:t>
            </a:r>
            <a:r>
              <a:rPr lang="en-US" sz="3200" dirty="0"/>
              <a:t>. In such instances, the mother may also suffer </a:t>
            </a:r>
            <a:r>
              <a:rPr lang="en-US" sz="3200" dirty="0" smtClean="0"/>
              <a:t>from thyroid </a:t>
            </a:r>
            <a:r>
              <a:rPr lang="en-US" sz="3200" dirty="0"/>
              <a:t>deficiency.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Although </a:t>
            </a:r>
            <a:r>
              <a:rPr lang="en-US" sz="3200" b="1" i="1" dirty="0" smtClean="0"/>
              <a:t>myxedema</a:t>
            </a:r>
            <a:r>
              <a:rPr lang="en-US" sz="3200" dirty="0" smtClean="0"/>
              <a:t> </a:t>
            </a:r>
            <a:r>
              <a:rPr lang="en-US" sz="3200" dirty="0"/>
              <a:t>occurs in long-standing hypothyroidism, </a:t>
            </a:r>
            <a:r>
              <a:rPr lang="en-US" sz="3200" dirty="0" smtClean="0"/>
              <a:t>the term </a:t>
            </a:r>
            <a:r>
              <a:rPr lang="en-US" sz="3200" dirty="0"/>
              <a:t>is used appropriately only to describe the extreme </a:t>
            </a:r>
            <a:r>
              <a:rPr lang="en-US" sz="3200" dirty="0" smtClean="0"/>
              <a:t>symptoms of </a:t>
            </a:r>
            <a:r>
              <a:rPr lang="en-US" sz="3200" dirty="0"/>
              <a:t>severe hypothyroidism.</a:t>
            </a:r>
          </a:p>
        </p:txBody>
      </p:sp>
    </p:spTree>
    <p:extLst>
      <p:ext uri="{BB962C8B-B14F-4D97-AF65-F5344CB8AC3E}">
        <p14:creationId xmlns:p14="http://schemas.microsoft.com/office/powerpoint/2010/main" val="7208307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166" y="1571223"/>
            <a:ext cx="9289446" cy="43399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Amenorrhea</a:t>
            </a:r>
            <a:r>
              <a:rPr lang="en-US" sz="2800" dirty="0"/>
              <a:t>, and changes in bowel function.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The pulse rate </a:t>
            </a:r>
            <a:r>
              <a:rPr lang="en-US" sz="2800" dirty="0"/>
              <a:t>ranges constantly between 90 and 160 beats/min; the </a:t>
            </a:r>
            <a:r>
              <a:rPr lang="en-US" sz="2800" dirty="0" smtClean="0"/>
              <a:t>systolic, but </a:t>
            </a:r>
            <a:r>
              <a:rPr lang="en-US" sz="2800" dirty="0"/>
              <a:t>characteristically not the diastolic, blood pressure </a:t>
            </a:r>
            <a:r>
              <a:rPr lang="en-US" sz="2800" dirty="0" smtClean="0"/>
              <a:t>is elevated</a:t>
            </a:r>
            <a:r>
              <a:rPr lang="en-US" sz="2800" dirty="0"/>
              <a:t>; atrial fibrillation may occur; and cardiac </a:t>
            </a:r>
            <a:r>
              <a:rPr lang="en-US" sz="2800" dirty="0" smtClean="0"/>
              <a:t>decompensation in </a:t>
            </a:r>
            <a:r>
              <a:rPr lang="en-US" sz="2800" dirty="0"/>
              <a:t>the form of heart failure is common, especially in </a:t>
            </a:r>
            <a:r>
              <a:rPr lang="en-US" sz="2800" dirty="0" smtClean="0"/>
              <a:t>elderly patients.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Osteoporosis </a:t>
            </a:r>
            <a:r>
              <a:rPr lang="en-US" sz="2800" dirty="0"/>
              <a:t>and fracture are also associated </a:t>
            </a:r>
            <a:r>
              <a:rPr lang="en-US" sz="2800" dirty="0" smtClean="0"/>
              <a:t>with hyperthyroidism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9660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70456"/>
            <a:ext cx="8911687" cy="643944"/>
          </a:xfrm>
        </p:spPr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772" y="1056068"/>
            <a:ext cx="9353840" cy="52288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Cardiac effects may include sinus tachycardia or </a:t>
            </a:r>
            <a:r>
              <a:rPr lang="en-US" sz="2400" dirty="0" smtClean="0"/>
              <a:t>dysrhythmias, increased </a:t>
            </a:r>
            <a:r>
              <a:rPr lang="en-US" sz="2400" dirty="0"/>
              <a:t>pulse pressure, and palpitations; it has been </a:t>
            </a:r>
            <a:r>
              <a:rPr lang="en-US" sz="2400" dirty="0" smtClean="0"/>
              <a:t>suggested that </a:t>
            </a:r>
            <a:r>
              <a:rPr lang="en-US" sz="2400" dirty="0"/>
              <a:t>these changes may be related to increased </a:t>
            </a:r>
            <a:r>
              <a:rPr lang="en-US" sz="2400" dirty="0" smtClean="0"/>
              <a:t>sensitivity to </a:t>
            </a:r>
            <a:r>
              <a:rPr lang="en-US" sz="2400" dirty="0"/>
              <a:t>catecholamines or to changes in neurotransmitter </a:t>
            </a:r>
            <a:r>
              <a:rPr lang="en-US" sz="2400" dirty="0" smtClean="0"/>
              <a:t>turnover. Myocardial </a:t>
            </a:r>
            <a:r>
              <a:rPr lang="en-US" sz="2400" dirty="0"/>
              <a:t>hypertrophy and heart failure may occur if the </a:t>
            </a:r>
            <a:r>
              <a:rPr lang="en-US" sz="2400" dirty="0" smtClean="0"/>
              <a:t>hyperthyroidism is </a:t>
            </a:r>
            <a:r>
              <a:rPr lang="en-US" sz="2400" dirty="0"/>
              <a:t>severe and untreated.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course of the disease may be mild, characterized by </a:t>
            </a:r>
            <a:r>
              <a:rPr lang="en-US" sz="2400" dirty="0" smtClean="0"/>
              <a:t>remissions and </a:t>
            </a:r>
            <a:r>
              <a:rPr lang="en-US" sz="2400" dirty="0"/>
              <a:t>exacerbations and terminating with spontaneous </a:t>
            </a:r>
            <a:r>
              <a:rPr lang="en-US" sz="2400" dirty="0" smtClean="0"/>
              <a:t>recovery in </a:t>
            </a:r>
            <a:r>
              <a:rPr lang="en-US" sz="2400" dirty="0"/>
              <a:t>a few months or years.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Conversely</a:t>
            </a:r>
            <a:r>
              <a:rPr lang="en-US" sz="2400" dirty="0"/>
              <a:t>, it may </a:t>
            </a:r>
            <a:r>
              <a:rPr lang="en-US" sz="2400" dirty="0" smtClean="0"/>
              <a:t>progress relentlessly</a:t>
            </a:r>
            <a:r>
              <a:rPr lang="en-US" sz="2400" dirty="0"/>
              <a:t>, with the untreated person becoming emaciated, </a:t>
            </a:r>
            <a:r>
              <a:rPr lang="en-US" sz="2400" dirty="0" smtClean="0"/>
              <a:t>intensely nervous</a:t>
            </a:r>
            <a:r>
              <a:rPr lang="en-US" sz="2400" dirty="0"/>
              <a:t>, delirious, and even disoriented; eventually, </a:t>
            </a:r>
            <a:r>
              <a:rPr lang="en-US" sz="2400" dirty="0" smtClean="0"/>
              <a:t>the heart </a:t>
            </a:r>
            <a:r>
              <a:rPr lang="en-US" sz="2400" dirty="0"/>
              <a:t>fails.</a:t>
            </a:r>
          </a:p>
        </p:txBody>
      </p:sp>
    </p:spTree>
    <p:extLst>
      <p:ext uri="{BB962C8B-B14F-4D97-AF65-F5344CB8AC3E}">
        <p14:creationId xmlns:p14="http://schemas.microsoft.com/office/powerpoint/2010/main" val="34422046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1076" y="1738649"/>
            <a:ext cx="9173536" cy="4340180"/>
          </a:xfrm>
        </p:spPr>
        <p:txBody>
          <a:bodyPr>
            <a:noAutofit/>
          </a:bodyPr>
          <a:lstStyle/>
          <a:p>
            <a:r>
              <a:rPr lang="en-US" sz="2800" dirty="0" smtClean="0"/>
              <a:t>Physical examination. The </a:t>
            </a:r>
            <a:r>
              <a:rPr lang="en-US" sz="2800" dirty="0"/>
              <a:t>thyroid gland invariably is enlarged to some extent. It is </a:t>
            </a:r>
            <a:r>
              <a:rPr lang="en-US" sz="2800" dirty="0" smtClean="0"/>
              <a:t>soft and </a:t>
            </a:r>
            <a:r>
              <a:rPr lang="en-US" sz="2800" dirty="0"/>
              <a:t>may pulsate; a thrill often can be palpated, and a bruit </a:t>
            </a:r>
            <a:r>
              <a:rPr lang="en-US" sz="2800" dirty="0" smtClean="0"/>
              <a:t>is heard </a:t>
            </a:r>
            <a:r>
              <a:rPr lang="en-US" sz="2800" dirty="0"/>
              <a:t>over the thyroid arteries. These are signs of greatly </a:t>
            </a:r>
            <a:r>
              <a:rPr lang="en-US" sz="2800" dirty="0" smtClean="0"/>
              <a:t>increased blood </a:t>
            </a:r>
            <a:r>
              <a:rPr lang="en-US" sz="2800" dirty="0"/>
              <a:t>flow through the thyroid gland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advanced </a:t>
            </a:r>
            <a:r>
              <a:rPr lang="en-US" sz="2800" dirty="0" smtClean="0"/>
              <a:t>cases, the </a:t>
            </a:r>
            <a:r>
              <a:rPr lang="en-US" sz="2800" dirty="0"/>
              <a:t>diagnosis is made on the basis of the symptoms and an </a:t>
            </a:r>
            <a:r>
              <a:rPr lang="en-US" sz="2800" dirty="0" smtClean="0"/>
              <a:t>increase in </a:t>
            </a:r>
            <a:r>
              <a:rPr lang="en-US" sz="2800" dirty="0"/>
              <a:t>serum </a:t>
            </a:r>
            <a:r>
              <a:rPr lang="en-US" sz="2800" dirty="0" smtClean="0"/>
              <a:t>T4.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67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82580"/>
            <a:ext cx="8911687" cy="1030310"/>
          </a:xfrm>
        </p:spPr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900" y="2073499"/>
            <a:ext cx="9256712" cy="415987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Thyroid-stimulating immunoglobulin (TSI) test.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This </a:t>
            </a:r>
            <a:r>
              <a:rPr lang="en-US" sz="3200" dirty="0">
                <a:solidFill>
                  <a:schemeClr val="tx1"/>
                </a:solidFill>
              </a:rPr>
              <a:t>test, also called a </a:t>
            </a:r>
            <a:r>
              <a:rPr lang="en-US" sz="3200" dirty="0" smtClean="0">
                <a:solidFill>
                  <a:schemeClr val="tx1"/>
                </a:solidFill>
              </a:rPr>
              <a:t>thyroid stimulating </a:t>
            </a:r>
            <a:r>
              <a:rPr lang="en-US" sz="3200" dirty="0">
                <a:solidFill>
                  <a:schemeClr val="tx1"/>
                </a:solidFill>
              </a:rPr>
              <a:t>antibody test, measures the level of TSI in the blood. Most people with Graves’ disease have this antibody, but people whose hyperthyroidism is caused by other conditions do not.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10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06400"/>
            <a:ext cx="8911687" cy="736600"/>
          </a:xfrm>
        </p:spPr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0" y="1231900"/>
            <a:ext cx="9282112" cy="497840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solidFill>
                  <a:srgbClr val="525252"/>
                </a:solidFill>
              </a:rPr>
              <a:t>Radioactive iodine uptake test. The </a:t>
            </a:r>
            <a:r>
              <a:rPr lang="en-US" sz="3200" dirty="0">
                <a:solidFill>
                  <a:srgbClr val="525252"/>
                </a:solidFill>
              </a:rPr>
              <a:t>radioactive iodine uptake test measures the amount of iodine the thyroid collects from the bloodstream. </a:t>
            </a:r>
            <a:endParaRPr lang="en-US" sz="3200" dirty="0" smtClean="0">
              <a:solidFill>
                <a:srgbClr val="525252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rgbClr val="525252"/>
                </a:solidFill>
              </a:rPr>
              <a:t>Measuring </a:t>
            </a:r>
            <a:r>
              <a:rPr lang="en-US" sz="3200" dirty="0">
                <a:solidFill>
                  <a:srgbClr val="525252"/>
                </a:solidFill>
              </a:rPr>
              <a:t>the amount of iodine in a person’s thyroid helps </a:t>
            </a:r>
            <a:r>
              <a:rPr lang="en-US" sz="3200" dirty="0" smtClean="0">
                <a:solidFill>
                  <a:srgbClr val="525252"/>
                </a:solidFill>
              </a:rPr>
              <a:t>in determining the cause of hyperthyroidism</a:t>
            </a:r>
            <a:r>
              <a:rPr lang="en-US" sz="3200" dirty="0">
                <a:solidFill>
                  <a:srgbClr val="525252"/>
                </a:solidFill>
              </a:rPr>
              <a:t>. For example, low levels of iodine uptake might be a sign of thyroiditis, whereas high levels could indicate Graves’ disease.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8288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87500"/>
            <a:ext cx="9294812" cy="472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Thyroid scan. </a:t>
            </a:r>
            <a:r>
              <a:rPr lang="en-US" sz="3600" dirty="0">
                <a:solidFill>
                  <a:srgbClr val="525252"/>
                </a:solidFill>
              </a:rPr>
              <a:t>A thyroid scan shows how and where iodine is distributed in the thyroid. </a:t>
            </a:r>
            <a:endParaRPr lang="en-US" sz="3600" dirty="0" smtClean="0">
              <a:solidFill>
                <a:srgbClr val="525252"/>
              </a:solidFill>
            </a:endParaRPr>
          </a:p>
          <a:p>
            <a:r>
              <a:rPr lang="en-US" sz="3600" dirty="0" smtClean="0">
                <a:solidFill>
                  <a:srgbClr val="525252"/>
                </a:solidFill>
              </a:rPr>
              <a:t>The </a:t>
            </a:r>
            <a:r>
              <a:rPr lang="en-US" sz="3600" dirty="0">
                <a:solidFill>
                  <a:srgbClr val="525252"/>
                </a:solidFill>
              </a:rPr>
              <a:t>images of nodules and other possible irregularities </a:t>
            </a:r>
            <a:r>
              <a:rPr lang="en-US" sz="3600" dirty="0" smtClean="0">
                <a:solidFill>
                  <a:srgbClr val="525252"/>
                </a:solidFill>
              </a:rPr>
              <a:t>helps determine the </a:t>
            </a:r>
            <a:r>
              <a:rPr lang="en-US" sz="3600" dirty="0">
                <a:solidFill>
                  <a:srgbClr val="525252"/>
                </a:solidFill>
              </a:rPr>
              <a:t>cause of a </a:t>
            </a:r>
            <a:r>
              <a:rPr lang="en-US" sz="3600" dirty="0" smtClean="0">
                <a:solidFill>
                  <a:srgbClr val="525252"/>
                </a:solidFill>
              </a:rPr>
              <a:t>person’s hyperthyroidism</a:t>
            </a:r>
            <a:r>
              <a:rPr lang="en-US" sz="3600" dirty="0">
                <a:solidFill>
                  <a:srgbClr val="525252"/>
                </a:solidFill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53438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045" y="1712890"/>
            <a:ext cx="9276567" cy="4570927"/>
          </a:xfrm>
        </p:spPr>
        <p:txBody>
          <a:bodyPr>
            <a:noAutofit/>
          </a:bodyPr>
          <a:lstStyle/>
          <a:p>
            <a:r>
              <a:rPr lang="en-US" sz="3200" dirty="0"/>
              <a:t>Treatment of hyperthyroidism is directed toward reducing </a:t>
            </a:r>
            <a:r>
              <a:rPr lang="en-US" sz="3200" dirty="0" smtClean="0"/>
              <a:t>thyroid hyperactivity </a:t>
            </a:r>
            <a:r>
              <a:rPr lang="en-US" sz="3200" dirty="0"/>
              <a:t>to relieve symptoms and remove the cause </a:t>
            </a:r>
            <a:r>
              <a:rPr lang="en-US" sz="3200" dirty="0" smtClean="0"/>
              <a:t>of important </a:t>
            </a:r>
            <a:r>
              <a:rPr lang="en-US" sz="3200" dirty="0"/>
              <a:t>complications. </a:t>
            </a:r>
            <a:endParaRPr lang="en-US" sz="3200" dirty="0" smtClean="0"/>
          </a:p>
          <a:p>
            <a:r>
              <a:rPr lang="en-US" sz="3200" dirty="0" smtClean="0"/>
              <a:t>Treatment </a:t>
            </a:r>
            <a:r>
              <a:rPr lang="en-US" sz="3200" dirty="0"/>
              <a:t>depends on the cause of </a:t>
            </a:r>
            <a:r>
              <a:rPr lang="en-US" sz="3200" dirty="0" smtClean="0"/>
              <a:t>the hyperthyroidism </a:t>
            </a:r>
            <a:r>
              <a:rPr lang="en-US" sz="3200" dirty="0"/>
              <a:t>and may require a combination of </a:t>
            </a:r>
            <a:r>
              <a:rPr lang="en-US" sz="3200" dirty="0" smtClean="0"/>
              <a:t>therapeutic approaches.</a:t>
            </a:r>
          </a:p>
        </p:txBody>
      </p:sp>
    </p:spTree>
    <p:extLst>
      <p:ext uri="{BB962C8B-B14F-4D97-AF65-F5344CB8AC3E}">
        <p14:creationId xmlns:p14="http://schemas.microsoft.com/office/powerpoint/2010/main" val="29297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4082"/>
          </a:xfrm>
        </p:spPr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7" y="1468192"/>
            <a:ext cx="9186415" cy="44430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00B050"/>
                </a:solidFill>
              </a:rPr>
              <a:t>Pharmacologic therapy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Two forms of pharmacotherapy are available for treating hyperthyroidism and controlling excessive thyroid activity: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(</a:t>
            </a:r>
            <a:r>
              <a:rPr lang="en-US" sz="2400" dirty="0"/>
              <a:t>1) use of irradiation by administration of the radioisotope 123I or 131I for destructive effects on the thyroid gland and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(</a:t>
            </a:r>
            <a:r>
              <a:rPr lang="en-US" sz="2400" dirty="0"/>
              <a:t>2) </a:t>
            </a:r>
            <a:r>
              <a:rPr lang="en-US" sz="2400" dirty="0" smtClean="0"/>
              <a:t>Antithyroid </a:t>
            </a:r>
            <a:r>
              <a:rPr lang="en-US" sz="2400" dirty="0"/>
              <a:t>medications that interfere with the synthesis of thyroid hormones and other agents that control manifestations of hyperthyroidism.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Surgical removal of most of the thyroid gland is a nonpharmacologic alternative.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6756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014" y="1506827"/>
            <a:ext cx="9379598" cy="4584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rgbClr val="00B050"/>
                </a:solidFill>
              </a:rPr>
              <a:t>Nursing diagnoses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</a:rPr>
              <a:t>Imbalanced nutrition, less than body requirements, </a:t>
            </a:r>
            <a:r>
              <a:rPr lang="en-US" sz="2800" dirty="0" smtClean="0">
                <a:solidFill>
                  <a:srgbClr val="0070C0"/>
                </a:solidFill>
              </a:rPr>
              <a:t>related to </a:t>
            </a:r>
            <a:r>
              <a:rPr lang="en-US" sz="2800" dirty="0">
                <a:solidFill>
                  <a:srgbClr val="0070C0"/>
                </a:solidFill>
              </a:rPr>
              <a:t>exaggerated metabolic rate, excessive appetite, and </a:t>
            </a:r>
            <a:r>
              <a:rPr lang="en-US" sz="2800" dirty="0" smtClean="0">
                <a:solidFill>
                  <a:srgbClr val="0070C0"/>
                </a:solidFill>
              </a:rPr>
              <a:t>increased gastrointestinal </a:t>
            </a:r>
            <a:r>
              <a:rPr lang="en-US" sz="2800" dirty="0">
                <a:solidFill>
                  <a:srgbClr val="0070C0"/>
                </a:solidFill>
              </a:rPr>
              <a:t>activity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</a:rPr>
              <a:t>Ineffective </a:t>
            </a:r>
            <a:r>
              <a:rPr lang="en-US" sz="2800" dirty="0">
                <a:solidFill>
                  <a:srgbClr val="0070C0"/>
                </a:solidFill>
              </a:rPr>
              <a:t>coping related to irritability, </a:t>
            </a:r>
            <a:r>
              <a:rPr lang="en-US" sz="2800" dirty="0" smtClean="0">
                <a:solidFill>
                  <a:srgbClr val="0070C0"/>
                </a:solidFill>
              </a:rPr>
              <a:t>hyperexcitability, apprehension</a:t>
            </a:r>
            <a:r>
              <a:rPr lang="en-US" sz="2800" dirty="0">
                <a:solidFill>
                  <a:srgbClr val="0070C0"/>
                </a:solidFill>
              </a:rPr>
              <a:t>, and emotional instability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</a:rPr>
              <a:t>Low </a:t>
            </a:r>
            <a:r>
              <a:rPr lang="en-US" sz="2800" dirty="0">
                <a:solidFill>
                  <a:srgbClr val="0070C0"/>
                </a:solidFill>
              </a:rPr>
              <a:t>self-esteem related to changes in appearance, </a:t>
            </a:r>
            <a:r>
              <a:rPr lang="en-US" sz="2800" dirty="0" smtClean="0">
                <a:solidFill>
                  <a:srgbClr val="0070C0"/>
                </a:solidFill>
              </a:rPr>
              <a:t>excessive appetite</a:t>
            </a:r>
            <a:r>
              <a:rPr lang="en-US" sz="2800" dirty="0">
                <a:solidFill>
                  <a:srgbClr val="0070C0"/>
                </a:solidFill>
              </a:rPr>
              <a:t>, and weight </a:t>
            </a:r>
            <a:r>
              <a:rPr lang="en-US" sz="2800" dirty="0" smtClean="0">
                <a:solidFill>
                  <a:srgbClr val="0070C0"/>
                </a:solidFill>
              </a:rPr>
              <a:t>loss.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453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166" y="1545465"/>
            <a:ext cx="9289446" cy="479094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Patient assessment.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health history and examination focus on symptoms </a:t>
            </a:r>
            <a:r>
              <a:rPr lang="en-US" sz="2000" dirty="0" smtClean="0"/>
              <a:t>related to </a:t>
            </a:r>
            <a:r>
              <a:rPr lang="en-US" sz="2000" dirty="0"/>
              <a:t>accelerated or exaggerated metabolism. These include the </a:t>
            </a:r>
            <a:r>
              <a:rPr lang="en-US" sz="2000" dirty="0" smtClean="0"/>
              <a:t>patient’s and </a:t>
            </a:r>
            <a:r>
              <a:rPr lang="en-US" sz="2000" dirty="0"/>
              <a:t>family’s report of irritability and increased </a:t>
            </a:r>
            <a:r>
              <a:rPr lang="en-US" sz="2000" dirty="0" smtClean="0"/>
              <a:t>emotional reaction </a:t>
            </a:r>
            <a:r>
              <a:rPr lang="en-US" sz="2000" dirty="0"/>
              <a:t>and the impact these changes have had on the </a:t>
            </a:r>
            <a:r>
              <a:rPr lang="en-US" sz="2000" dirty="0" smtClean="0"/>
              <a:t>patient’s interaction </a:t>
            </a:r>
            <a:r>
              <a:rPr lang="en-US" sz="2000" dirty="0"/>
              <a:t>with family, friends, and coworkers. </a:t>
            </a:r>
            <a:r>
              <a:rPr lang="en-US" sz="2000" dirty="0" smtClean="0"/>
              <a:t>The </a:t>
            </a:r>
            <a:r>
              <a:rPr lang="en-US" sz="2000" dirty="0"/>
              <a:t>history </a:t>
            </a:r>
            <a:r>
              <a:rPr lang="en-US" sz="2000" dirty="0" smtClean="0"/>
              <a:t>includes other </a:t>
            </a:r>
            <a:r>
              <a:rPr lang="en-US" sz="2000" dirty="0"/>
              <a:t>stressors and the patient’s ability to cope with stress.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nurse assesses the patient’s nutritional status and the </a:t>
            </a:r>
            <a:r>
              <a:rPr lang="en-US" sz="2000" dirty="0" smtClean="0"/>
              <a:t>presence of </a:t>
            </a:r>
            <a:r>
              <a:rPr lang="en-US" sz="2000" dirty="0"/>
              <a:t>symptoms. Symptoms related to excessive nervous </a:t>
            </a:r>
            <a:r>
              <a:rPr lang="en-US" sz="2000" dirty="0" smtClean="0"/>
              <a:t>system output </a:t>
            </a:r>
            <a:r>
              <a:rPr lang="en-US" sz="2000" dirty="0"/>
              <a:t>and changes in vision and appearance of the eyes </a:t>
            </a:r>
            <a:r>
              <a:rPr lang="en-US" sz="2000" dirty="0" smtClean="0"/>
              <a:t>are noted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nurse periodically assesses and monitors the </a:t>
            </a:r>
            <a:r>
              <a:rPr lang="en-US" sz="2000" dirty="0" smtClean="0"/>
              <a:t>patient’s cardiac </a:t>
            </a:r>
            <a:r>
              <a:rPr lang="en-US" sz="2000" dirty="0"/>
              <a:t>status, including heart rate, blood pressure, heart </a:t>
            </a:r>
            <a:r>
              <a:rPr lang="en-US" sz="2000" dirty="0" smtClean="0"/>
              <a:t>sounds, and </a:t>
            </a:r>
            <a:r>
              <a:rPr lang="en-US" sz="2000" dirty="0"/>
              <a:t>peripheral pulses.</a:t>
            </a:r>
          </a:p>
        </p:txBody>
      </p:sp>
    </p:spTree>
    <p:extLst>
      <p:ext uri="{BB962C8B-B14F-4D97-AF65-F5344CB8AC3E}">
        <p14:creationId xmlns:p14="http://schemas.microsoft.com/office/powerpoint/2010/main" val="357200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511300"/>
            <a:ext cx="9218612" cy="47117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schemeClr val="tx1"/>
                </a:solidFill>
              </a:rPr>
              <a:t>Primary</a:t>
            </a:r>
            <a:r>
              <a:rPr lang="en-US" altLang="zh-TW" sz="3200" dirty="0">
                <a:solidFill>
                  <a:schemeClr val="tx1"/>
                </a:solidFill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latin typeface="Tahoma" panose="020B0604030504040204" pitchFamily="34" charset="0"/>
              </a:rPr>
              <a:t>–</a:t>
            </a:r>
            <a:r>
              <a:rPr lang="en-US" altLang="zh-TW" sz="3200" dirty="0">
                <a:solidFill>
                  <a:schemeClr val="tx1"/>
                </a:solidFill>
              </a:rPr>
              <a:t> thyroid </a:t>
            </a:r>
            <a:r>
              <a:rPr lang="en-US" altLang="zh-TW" sz="3200" dirty="0" smtClean="0">
                <a:solidFill>
                  <a:schemeClr val="tx1"/>
                </a:solidFill>
              </a:rPr>
              <a:t>failure.</a:t>
            </a:r>
            <a:endParaRPr lang="en-US" altLang="zh-TW" sz="3200" dirty="0">
              <a:solidFill>
                <a:schemeClr val="tx1"/>
              </a:solidFill>
            </a:endParaRPr>
          </a:p>
          <a:p>
            <a:r>
              <a:rPr lang="en-US" altLang="zh-TW" sz="3200" b="1" dirty="0">
                <a:solidFill>
                  <a:schemeClr val="tx1"/>
                </a:solidFill>
              </a:rPr>
              <a:t>Secondary</a:t>
            </a:r>
            <a:r>
              <a:rPr lang="en-US" altLang="zh-TW" sz="3200" dirty="0">
                <a:solidFill>
                  <a:schemeClr val="tx1"/>
                </a:solidFill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latin typeface="Tahoma" panose="020B0604030504040204" pitchFamily="34" charset="0"/>
              </a:rPr>
              <a:t>–</a:t>
            </a:r>
            <a:r>
              <a:rPr lang="en-US" altLang="zh-TW" sz="3200" dirty="0">
                <a:solidFill>
                  <a:schemeClr val="tx1"/>
                </a:solidFill>
              </a:rPr>
              <a:t> pituitary TSH deficit (Hypopituitarism due to pituitary adenoma, apoplexy, infiltrative </a:t>
            </a:r>
            <a:r>
              <a:rPr lang="en-US" altLang="zh-TW" sz="3200" dirty="0" smtClean="0">
                <a:solidFill>
                  <a:schemeClr val="tx1"/>
                </a:solidFill>
              </a:rPr>
              <a:t>disease-sarcoidosis.</a:t>
            </a:r>
            <a:endParaRPr lang="en-US" altLang="zh-TW" sz="3200" dirty="0">
              <a:solidFill>
                <a:schemeClr val="tx1"/>
              </a:solidFill>
            </a:endParaRPr>
          </a:p>
          <a:p>
            <a:r>
              <a:rPr lang="en-US" altLang="zh-TW" sz="3200" b="1" dirty="0">
                <a:solidFill>
                  <a:schemeClr val="tx1"/>
                </a:solidFill>
              </a:rPr>
              <a:t>Tertiary</a:t>
            </a:r>
            <a:r>
              <a:rPr lang="en-US" altLang="zh-TW" sz="3200" dirty="0">
                <a:solidFill>
                  <a:schemeClr val="tx1"/>
                </a:solidFill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latin typeface="Tahoma" panose="020B0604030504040204" pitchFamily="34" charset="0"/>
              </a:rPr>
              <a:t>–</a:t>
            </a:r>
            <a:r>
              <a:rPr lang="en-US" altLang="zh-TW" sz="3200" dirty="0">
                <a:solidFill>
                  <a:schemeClr val="tx1"/>
                </a:solidFill>
              </a:rPr>
              <a:t> hypothalamic deficiency of TRH (</a:t>
            </a:r>
            <a:r>
              <a:rPr lang="en-US" altLang="zh-TW" sz="3200" dirty="0" smtClean="0">
                <a:solidFill>
                  <a:schemeClr val="tx1"/>
                </a:solidFill>
              </a:rPr>
              <a:t>rare).</a:t>
            </a:r>
            <a:endParaRPr lang="en-US" altLang="zh-TW" sz="3200" dirty="0">
              <a:solidFill>
                <a:schemeClr val="tx1"/>
              </a:solidFill>
            </a:endParaRPr>
          </a:p>
          <a:p>
            <a:r>
              <a:rPr lang="en-US" altLang="zh-TW" sz="3200" b="1" dirty="0">
                <a:solidFill>
                  <a:schemeClr val="tx1"/>
                </a:solidFill>
              </a:rPr>
              <a:t>Peripheral resistance to the action of thyroid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hormone.</a:t>
            </a:r>
            <a:endParaRPr lang="en-US" altLang="zh-TW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309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9535"/>
          </a:xfrm>
        </p:spPr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61" y="1481069"/>
            <a:ext cx="9225051" cy="48166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Improve nutritional status.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Hyperthyroidism affects all body systems, including the </a:t>
            </a:r>
            <a:r>
              <a:rPr lang="en-US" sz="2000" dirty="0" smtClean="0"/>
              <a:t>gastrointestinal system</a:t>
            </a:r>
            <a:r>
              <a:rPr lang="en-US" sz="2000" dirty="0"/>
              <a:t>. The appetite is increased but may be </a:t>
            </a:r>
            <a:r>
              <a:rPr lang="en-US" sz="2000" dirty="0" smtClean="0"/>
              <a:t>satisfied by </a:t>
            </a:r>
            <a:r>
              <a:rPr lang="en-US" sz="2000" dirty="0"/>
              <a:t>several well-balanced meals of small size, even up to six </a:t>
            </a:r>
            <a:r>
              <a:rPr lang="en-US" sz="2000" dirty="0" smtClean="0"/>
              <a:t>meals a </a:t>
            </a:r>
            <a:r>
              <a:rPr lang="en-US" sz="2000" dirty="0"/>
              <a:t>day. Foods and fluids are selected to replace fluid lost </a:t>
            </a:r>
            <a:r>
              <a:rPr lang="en-US" sz="2000" dirty="0" smtClean="0"/>
              <a:t>through diarrhea </a:t>
            </a:r>
            <a:r>
              <a:rPr lang="en-US" sz="2000" dirty="0"/>
              <a:t>and diaphoresis and to control the diarrhea that </a:t>
            </a:r>
            <a:r>
              <a:rPr lang="en-US" sz="2000" dirty="0" smtClean="0"/>
              <a:t>results from </a:t>
            </a:r>
            <a:r>
              <a:rPr lang="en-US" sz="2000" dirty="0"/>
              <a:t>increased peristalsis.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Rapid </a:t>
            </a:r>
            <a:r>
              <a:rPr lang="en-US" sz="2000" dirty="0"/>
              <a:t>movement of food through </a:t>
            </a:r>
            <a:r>
              <a:rPr lang="en-US" sz="2000" dirty="0" smtClean="0"/>
              <a:t>the gastrointestinal </a:t>
            </a:r>
            <a:r>
              <a:rPr lang="en-US" sz="2000" dirty="0"/>
              <a:t>tract may result in nutritional imbalance and </a:t>
            </a:r>
            <a:r>
              <a:rPr lang="en-US" sz="2000" dirty="0" smtClean="0"/>
              <a:t>further weight </a:t>
            </a:r>
            <a:r>
              <a:rPr lang="en-US" sz="2000" dirty="0"/>
              <a:t>loss. To reduce diarrhea, highly seasoned foods </a:t>
            </a:r>
            <a:r>
              <a:rPr lang="en-US" sz="2000" dirty="0" smtClean="0"/>
              <a:t>and stimulants </a:t>
            </a:r>
            <a:r>
              <a:rPr lang="en-US" sz="2000" dirty="0"/>
              <a:t>such as coffee, tea, cola, and alcohol are discouraged.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High-calorie, high-protein foods are encouraged. A quiet </a:t>
            </a:r>
            <a:r>
              <a:rPr lang="en-US" sz="2000" dirty="0" smtClean="0"/>
              <a:t>atmosphere during </a:t>
            </a:r>
            <a:r>
              <a:rPr lang="en-US" sz="2000" dirty="0"/>
              <a:t>mealtime may aid digestion. Weight and </a:t>
            </a:r>
            <a:r>
              <a:rPr lang="en-US" sz="2000" dirty="0" smtClean="0"/>
              <a:t>dietary intake </a:t>
            </a:r>
            <a:r>
              <a:rPr lang="en-US" sz="2000" dirty="0"/>
              <a:t>are recorded to monitor nutritional status.</a:t>
            </a:r>
          </a:p>
        </p:txBody>
      </p:sp>
    </p:spTree>
    <p:extLst>
      <p:ext uri="{BB962C8B-B14F-4D97-AF65-F5344CB8AC3E}">
        <p14:creationId xmlns:p14="http://schemas.microsoft.com/office/powerpoint/2010/main" val="20460991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682" y="1558344"/>
            <a:ext cx="9237930" cy="46106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Enhance coping measures.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patient with hyperthyroidism needs reassurance that </a:t>
            </a:r>
            <a:r>
              <a:rPr lang="en-US" sz="2000" dirty="0" smtClean="0"/>
              <a:t>the emotional </a:t>
            </a:r>
            <a:r>
              <a:rPr lang="en-US" sz="2000" dirty="0"/>
              <a:t>reactions being experienced are a result of the </a:t>
            </a:r>
            <a:r>
              <a:rPr lang="en-US" sz="2000" dirty="0" smtClean="0"/>
              <a:t>disorder and </a:t>
            </a:r>
            <a:r>
              <a:rPr lang="en-US" sz="2000" dirty="0"/>
              <a:t>that with effective treatment those symptoms will be </a:t>
            </a:r>
            <a:r>
              <a:rPr lang="en-US" sz="2000" dirty="0" smtClean="0"/>
              <a:t>controlled. Because </a:t>
            </a:r>
            <a:r>
              <a:rPr lang="en-US" sz="2000" dirty="0"/>
              <a:t>of the negative effect these symptoms have </a:t>
            </a:r>
            <a:r>
              <a:rPr lang="en-US" sz="2000" dirty="0" smtClean="0"/>
              <a:t>on family </a:t>
            </a:r>
            <a:r>
              <a:rPr lang="en-US" sz="2000" dirty="0"/>
              <a:t>and friends, they too need reassurance that these </a:t>
            </a:r>
            <a:r>
              <a:rPr lang="en-US" sz="2000" dirty="0" smtClean="0"/>
              <a:t>symptoms are </a:t>
            </a:r>
            <a:r>
              <a:rPr lang="en-US" sz="2000" dirty="0"/>
              <a:t>expected to disappear with treatment.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It is important to use a calm, unhurried approach with </a:t>
            </a:r>
            <a:r>
              <a:rPr lang="en-US" sz="2000" dirty="0" smtClean="0"/>
              <a:t>the patient</a:t>
            </a:r>
            <a:r>
              <a:rPr lang="en-US" sz="2000" dirty="0"/>
              <a:t>. Stressful experiences are minimized; therefore, if </a:t>
            </a:r>
            <a:r>
              <a:rPr lang="en-US" sz="2000" dirty="0" smtClean="0"/>
              <a:t>hospitalized, the </a:t>
            </a:r>
            <a:r>
              <a:rPr lang="en-US" sz="2000" dirty="0"/>
              <a:t>patient is not placed in a room with very ill or </a:t>
            </a:r>
            <a:r>
              <a:rPr lang="en-US" sz="2000" dirty="0" smtClean="0"/>
              <a:t>talkative patients</a:t>
            </a:r>
            <a:r>
              <a:rPr lang="en-US" sz="2000" dirty="0"/>
              <a:t>. The environment is kept quiet and </a:t>
            </a:r>
            <a:r>
              <a:rPr lang="en-US" sz="2000" dirty="0" smtClean="0"/>
              <a:t>uncluttered. Noises</a:t>
            </a:r>
            <a:r>
              <a:rPr lang="en-US" sz="2000" dirty="0"/>
              <a:t>, such as loud music, conversation, and equipment </a:t>
            </a:r>
            <a:r>
              <a:rPr lang="en-US" sz="2000" dirty="0" smtClean="0"/>
              <a:t>alarms, are </a:t>
            </a:r>
            <a:r>
              <a:rPr lang="en-US" sz="2000" dirty="0"/>
              <a:t>minimized. The nurse encourages relaxing activities if they </a:t>
            </a:r>
            <a:r>
              <a:rPr lang="en-US" sz="2000" dirty="0" smtClean="0"/>
              <a:t>do not </a:t>
            </a:r>
            <a:r>
              <a:rPr lang="en-US" sz="2000" dirty="0"/>
              <a:t>overstimulate the patient.</a:t>
            </a:r>
          </a:p>
        </p:txBody>
      </p:sp>
    </p:spTree>
    <p:extLst>
      <p:ext uri="{BB962C8B-B14F-4D97-AF65-F5344CB8AC3E}">
        <p14:creationId xmlns:p14="http://schemas.microsoft.com/office/powerpoint/2010/main" val="32941370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25004"/>
            <a:ext cx="8911687" cy="656822"/>
          </a:xfrm>
        </p:spPr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3803" y="1442434"/>
            <a:ext cx="9250809" cy="454624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Improve self-esteem.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hyperthyroid patient is likely to experience changes in </a:t>
            </a:r>
            <a:r>
              <a:rPr lang="en-US" sz="2400" dirty="0" smtClean="0"/>
              <a:t>appearance, appetite</a:t>
            </a:r>
            <a:r>
              <a:rPr lang="en-US" sz="2400" dirty="0"/>
              <a:t>, and weight. These factors, along with the </a:t>
            </a:r>
            <a:r>
              <a:rPr lang="en-US" sz="2400" dirty="0" smtClean="0"/>
              <a:t>patient’s inability </a:t>
            </a:r>
            <a:r>
              <a:rPr lang="en-US" sz="2400" dirty="0"/>
              <a:t>to cope well with family and the illness, may </a:t>
            </a:r>
            <a:r>
              <a:rPr lang="en-US" sz="2400" dirty="0" smtClean="0"/>
              <a:t>result in </a:t>
            </a:r>
            <a:r>
              <a:rPr lang="en-US" sz="2400" dirty="0"/>
              <a:t>loss of self-esteem.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nurse conveys an understanding of </a:t>
            </a:r>
            <a:r>
              <a:rPr lang="en-US" sz="2400" dirty="0" smtClean="0"/>
              <a:t>the patient’s </a:t>
            </a:r>
            <a:r>
              <a:rPr lang="en-US" sz="2400" dirty="0"/>
              <a:t>concern about these problems and assists the patient </a:t>
            </a:r>
            <a:r>
              <a:rPr lang="en-US" sz="2400" dirty="0" smtClean="0"/>
              <a:t>to develop </a:t>
            </a:r>
            <a:r>
              <a:rPr lang="en-US" sz="2400" dirty="0"/>
              <a:t>effective coping strategies.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patient and family </a:t>
            </a:r>
            <a:r>
              <a:rPr lang="en-US" sz="2400" dirty="0" smtClean="0"/>
              <a:t>need to </a:t>
            </a:r>
            <a:r>
              <a:rPr lang="en-US" sz="2400" dirty="0"/>
              <a:t>know that these changes are a result of the thyroid </a:t>
            </a:r>
            <a:r>
              <a:rPr lang="en-US" sz="2400" dirty="0" smtClean="0"/>
              <a:t>dysfunction and </a:t>
            </a:r>
            <a:r>
              <a:rPr lang="en-US" sz="2400" dirty="0"/>
              <a:t>are, in fact, out of the patient’s control.</a:t>
            </a:r>
          </a:p>
        </p:txBody>
      </p:sp>
    </p:spTree>
    <p:extLst>
      <p:ext uri="{BB962C8B-B14F-4D97-AF65-F5344CB8AC3E}">
        <p14:creationId xmlns:p14="http://schemas.microsoft.com/office/powerpoint/2010/main" val="643737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439" y="1493949"/>
            <a:ext cx="9212173" cy="46106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Maintain normal body temperature.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patient with hyperthyroidism frequently finds a </a:t>
            </a:r>
            <a:r>
              <a:rPr lang="en-US" sz="2400" dirty="0" smtClean="0"/>
              <a:t>normal room </a:t>
            </a:r>
            <a:r>
              <a:rPr lang="en-US" sz="2400" dirty="0"/>
              <a:t>temperature too warm because of an exaggerated </a:t>
            </a:r>
            <a:r>
              <a:rPr lang="en-US" sz="2400" dirty="0" smtClean="0"/>
              <a:t>metabolic rate </a:t>
            </a:r>
            <a:r>
              <a:rPr lang="en-US" sz="2400" dirty="0"/>
              <a:t>and increased heat production.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nurse maintains the </a:t>
            </a:r>
            <a:r>
              <a:rPr lang="en-US" sz="2400" dirty="0" smtClean="0"/>
              <a:t>environment at </a:t>
            </a:r>
            <a:r>
              <a:rPr lang="en-US" sz="2400" dirty="0"/>
              <a:t>a cool, comfortable temperature and changes </a:t>
            </a:r>
            <a:r>
              <a:rPr lang="en-US" sz="2400" dirty="0" smtClean="0"/>
              <a:t>bedding and </a:t>
            </a:r>
            <a:r>
              <a:rPr lang="en-US" sz="2400" dirty="0"/>
              <a:t>clothing as needed. Cool baths and cool or cold </a:t>
            </a:r>
            <a:r>
              <a:rPr lang="en-US" sz="2400" dirty="0" smtClean="0"/>
              <a:t>fluids may </a:t>
            </a:r>
            <a:r>
              <a:rPr lang="en-US" sz="2400" dirty="0"/>
              <a:t>provide relief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reason for the patient’s discomfort </a:t>
            </a:r>
            <a:r>
              <a:rPr lang="en-US" sz="2400" dirty="0" smtClean="0"/>
              <a:t>and the </a:t>
            </a:r>
            <a:r>
              <a:rPr lang="en-US" sz="2400" dirty="0"/>
              <a:t>importance of providing a cool environment are explained </a:t>
            </a:r>
            <a:r>
              <a:rPr lang="en-US" sz="2400" dirty="0" smtClean="0"/>
              <a:t>to the </a:t>
            </a:r>
            <a:r>
              <a:rPr lang="en-US" sz="2400" dirty="0"/>
              <a:t>family and staff.</a:t>
            </a:r>
          </a:p>
        </p:txBody>
      </p:sp>
    </p:spTree>
    <p:extLst>
      <p:ext uri="{BB962C8B-B14F-4D97-AF65-F5344CB8AC3E}">
        <p14:creationId xmlns:p14="http://schemas.microsoft.com/office/powerpoint/2010/main" val="11492444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166" y="1416675"/>
            <a:ext cx="9289446" cy="485533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Monitor and manage potential complications.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nurse closely monitors the patient with hyperthyroidism </a:t>
            </a:r>
            <a:r>
              <a:rPr lang="en-US" sz="2400" dirty="0" smtClean="0"/>
              <a:t>for signs </a:t>
            </a:r>
            <a:r>
              <a:rPr lang="en-US" sz="2400" dirty="0"/>
              <a:t>and symptoms that may be indicative of thyroid storm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Cardiac and </a:t>
            </a:r>
            <a:r>
              <a:rPr lang="en-US" sz="2400" dirty="0"/>
              <a:t>respiratory function are assessed by measuring vital </a:t>
            </a:r>
            <a:r>
              <a:rPr lang="en-US" sz="2400" dirty="0" smtClean="0"/>
              <a:t>signs and </a:t>
            </a:r>
            <a:r>
              <a:rPr lang="en-US" sz="2400" dirty="0"/>
              <a:t>cardiac output, ECG monitoring, arterial blood gases, </a:t>
            </a:r>
            <a:r>
              <a:rPr lang="en-US" sz="2400" dirty="0" smtClean="0"/>
              <a:t>and pulse </a:t>
            </a:r>
            <a:r>
              <a:rPr lang="en-US" sz="2400" dirty="0"/>
              <a:t>oximetry. Assessment continues when treatment is </a:t>
            </a:r>
            <a:r>
              <a:rPr lang="en-US" sz="2400" dirty="0" smtClean="0"/>
              <a:t>initiated because </a:t>
            </a:r>
            <a:r>
              <a:rPr lang="en-US" sz="2400" dirty="0"/>
              <a:t>of the potential side effects on cardiac function.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Oxygen is administered to prevent hypoxia, to improve tissue oxygenation, and to meet the high metabolic demands.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607864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and manage potential complications cont’d..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7" y="2133599"/>
            <a:ext cx="9186415" cy="398386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Intravenous </a:t>
            </a:r>
            <a:r>
              <a:rPr lang="en-US" sz="2800" dirty="0"/>
              <a:t>fluids may be necessary to maintain blood glucose levels and to replace lost fluids.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Antithyroid medications (PTU or methimazole) may be prescribed to reduce thyroid hormone levels. In addition, propranolol and digitalis may be prescribed to treat cardiac symptoms.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If shock develops, treatment strategies must be implemented.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63482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1166219"/>
            <a:ext cx="8915399" cy="2262781"/>
          </a:xfrm>
        </p:spPr>
        <p:txBody>
          <a:bodyPr>
            <a:normAutofit/>
          </a:bodyPr>
          <a:lstStyle/>
          <a:p>
            <a:r>
              <a:rPr lang="en-US" sz="9600" dirty="0" smtClean="0"/>
              <a:t>GOITER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589431"/>
            <a:ext cx="8915399" cy="314231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679573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06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680" y="399245"/>
            <a:ext cx="9662931" cy="99167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Introduction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9707" y="1390918"/>
            <a:ext cx="5383369" cy="427560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Goiter refers to enlargement of the thyroid gland.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7668" y="2028240"/>
            <a:ext cx="3112394" cy="4134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375" y="3321074"/>
            <a:ext cx="4434625" cy="3337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488" y="2079755"/>
            <a:ext cx="2629258" cy="403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752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952" y="347730"/>
            <a:ext cx="9598539" cy="824248"/>
          </a:xfrm>
        </p:spPr>
        <p:txBody>
          <a:bodyPr/>
          <a:lstStyle/>
          <a:p>
            <a:r>
              <a:rPr lang="en-US" dirty="0" smtClean="0"/>
              <a:t>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0" y="1378039"/>
            <a:ext cx="8809149" cy="49068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1.Diffuse</a:t>
            </a:r>
          </a:p>
          <a:p>
            <a:pPr marL="742950" indent="-742950">
              <a:buFont typeface="+mj-lt"/>
              <a:buAutoNum type="alphaLcPeriod"/>
            </a:pPr>
            <a:r>
              <a:rPr lang="en-US" sz="3600" dirty="0" smtClean="0"/>
              <a:t>Simple goiter</a:t>
            </a:r>
          </a:p>
          <a:p>
            <a:pPr marL="742950" indent="-742950">
              <a:buFont typeface="+mj-lt"/>
              <a:buAutoNum type="alphaLcPeriod"/>
            </a:pPr>
            <a:r>
              <a:rPr lang="en-US" sz="3600" dirty="0" smtClean="0"/>
              <a:t>Thyroiditis </a:t>
            </a:r>
          </a:p>
          <a:p>
            <a:pPr marL="0" indent="0">
              <a:buNone/>
            </a:pPr>
            <a:r>
              <a:rPr lang="en-US" sz="3600" dirty="0" smtClean="0"/>
              <a:t>2. Nodular </a:t>
            </a:r>
          </a:p>
          <a:p>
            <a:pPr marL="742950" indent="-742950">
              <a:buFont typeface="+mj-lt"/>
              <a:buAutoNum type="alphaLcPeriod"/>
            </a:pPr>
            <a:r>
              <a:rPr lang="en-US" sz="3600" dirty="0" smtClean="0"/>
              <a:t>Multinodular goiter</a:t>
            </a:r>
          </a:p>
          <a:p>
            <a:pPr marL="742950" indent="-742950">
              <a:buFont typeface="+mj-lt"/>
              <a:buAutoNum type="alphaLcPeriod"/>
            </a:pPr>
            <a:r>
              <a:rPr lang="en-US" sz="3600" dirty="0" smtClean="0"/>
              <a:t>Solitary nodular goiter</a:t>
            </a:r>
          </a:p>
          <a:p>
            <a:pPr marL="742950" indent="-742950">
              <a:buFont typeface="+mj-lt"/>
              <a:buAutoNum type="alphaLcPeriod"/>
            </a:pPr>
            <a:r>
              <a:rPr lang="en-US" sz="3600" dirty="0" smtClean="0"/>
              <a:t>Malignancy </a:t>
            </a:r>
          </a:p>
        </p:txBody>
      </p:sp>
    </p:spTree>
    <p:extLst>
      <p:ext uri="{BB962C8B-B14F-4D97-AF65-F5344CB8AC3E}">
        <p14:creationId xmlns:p14="http://schemas.microsoft.com/office/powerpoint/2010/main" val="19716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682" y="1558344"/>
            <a:ext cx="9237930" cy="4726546"/>
          </a:xfrm>
        </p:spPr>
        <p:txBody>
          <a:bodyPr>
            <a:normAutofit/>
          </a:bodyPr>
          <a:lstStyle/>
          <a:p>
            <a:r>
              <a:rPr lang="en-US" sz="3200" dirty="0"/>
              <a:t>The most common cause of hypothyroidism in adults </a:t>
            </a:r>
            <a:r>
              <a:rPr lang="en-US" sz="3200" dirty="0" smtClean="0"/>
              <a:t>is autoimmune </a:t>
            </a:r>
            <a:r>
              <a:rPr lang="en-US" sz="3200" dirty="0"/>
              <a:t>thyroiditis (</a:t>
            </a:r>
            <a:r>
              <a:rPr lang="en-US" sz="3200" i="1" dirty="0"/>
              <a:t>Hashimoto’s disease</a:t>
            </a:r>
            <a:r>
              <a:rPr lang="en-US" sz="3200" dirty="0"/>
              <a:t>), in which </a:t>
            </a:r>
            <a:r>
              <a:rPr lang="en-US" sz="3200" dirty="0" smtClean="0"/>
              <a:t>the immune </a:t>
            </a:r>
            <a:r>
              <a:rPr lang="en-US" sz="3200" dirty="0"/>
              <a:t>system attacks the thyroid gland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Atrophy of thyroid gland with </a:t>
            </a:r>
            <a:r>
              <a:rPr lang="en-US" sz="3200" dirty="0" smtClean="0"/>
              <a:t>aging.</a:t>
            </a:r>
            <a:endParaRPr lang="en-US" sz="3200" dirty="0"/>
          </a:p>
          <a:p>
            <a:r>
              <a:rPr lang="en-US" sz="3200" dirty="0"/>
              <a:t>Therapy for </a:t>
            </a:r>
            <a:r>
              <a:rPr lang="en-US" sz="3200" dirty="0" smtClean="0"/>
              <a:t>hyperthyroidism:</a:t>
            </a:r>
            <a:endParaRPr lang="en-US" sz="3200" dirty="0"/>
          </a:p>
          <a:p>
            <a:pPr>
              <a:buFont typeface="+mj-lt"/>
              <a:buAutoNum type="alphaLcPeriod"/>
            </a:pPr>
            <a:r>
              <a:rPr lang="en-US" sz="3200" dirty="0"/>
              <a:t>Radioactive iodine </a:t>
            </a:r>
          </a:p>
          <a:p>
            <a:pPr>
              <a:buFont typeface="+mj-lt"/>
              <a:buAutoNum type="alphaLcPeriod"/>
            </a:pPr>
            <a:r>
              <a:rPr lang="en-US" sz="3200" dirty="0"/>
              <a:t>Thyroidectomy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38868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347" y="450761"/>
            <a:ext cx="9521266" cy="1146219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DIFFUSE GOITERS</a:t>
            </a:r>
            <a:br>
              <a:rPr lang="en-US" b="1" u="sng" dirty="0">
                <a:solidFill>
                  <a:srgbClr val="00B05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345" y="1429555"/>
            <a:ext cx="9710671" cy="4752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rgbClr val="C00000"/>
                </a:solidFill>
              </a:rPr>
              <a:t>Simple goiter (euthyroid)</a:t>
            </a:r>
            <a:endParaRPr lang="en-US" sz="2800" b="1" i="1" dirty="0">
              <a:solidFill>
                <a:srgbClr val="C00000"/>
              </a:solidFill>
            </a:endParaRPr>
          </a:p>
          <a:p>
            <a:r>
              <a:rPr lang="en-US" sz="2800" dirty="0"/>
              <a:t>In this instance no clear cause is found for enlargement of the thyroid, which is usually smooth and soft. It may be associated with thyroid growth-stimulating </a:t>
            </a:r>
            <a:r>
              <a:rPr lang="en-US" sz="2800" dirty="0" smtClean="0"/>
              <a:t>antibodies.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Thyroiditis</a:t>
            </a:r>
            <a:endParaRPr lang="en-US" sz="2800" i="1" dirty="0">
              <a:solidFill>
                <a:srgbClr val="C00000"/>
              </a:solidFill>
            </a:endParaRPr>
          </a:p>
          <a:p>
            <a:r>
              <a:rPr lang="en-US" sz="2800" dirty="0"/>
              <a:t>Acute tenderness in a diffuse swelling, sometimes with severe pain, is suggestive of an acute viral </a:t>
            </a:r>
            <a:r>
              <a:rPr lang="en-US" sz="2800" dirty="0" smtClean="0"/>
              <a:t>thyroiditis. </a:t>
            </a:r>
            <a:r>
              <a:rPr lang="en-US" sz="2800" dirty="0"/>
              <a:t>It may produce transient clinical hyperthyroidism with an increase in serum </a:t>
            </a:r>
            <a:r>
              <a:rPr lang="en-US" sz="2800" dirty="0" smtClean="0"/>
              <a:t>T4.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80763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501" y="456685"/>
            <a:ext cx="8911687" cy="766808"/>
          </a:xfrm>
        </p:spPr>
        <p:txBody>
          <a:bodyPr>
            <a:normAutofit fontScale="90000"/>
          </a:bodyPr>
          <a:lstStyle/>
          <a:p>
            <a:r>
              <a:rPr lang="en-US" dirty="0"/>
              <a:t>DIFFUSE THYROID ENLARGEMENT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8501" y="1635617"/>
            <a:ext cx="8500057" cy="458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219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287" y="392290"/>
            <a:ext cx="9302325" cy="895597"/>
          </a:xfrm>
        </p:spPr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NODULAR GOITERS</a:t>
            </a:r>
            <a:endParaRPr lang="en-US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323" y="1429555"/>
            <a:ext cx="9812290" cy="46492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rgbClr val="C00000"/>
                </a:solidFill>
              </a:rPr>
              <a:t>Multinodular goiter</a:t>
            </a:r>
          </a:p>
          <a:p>
            <a:r>
              <a:rPr lang="en-US" sz="3200" dirty="0"/>
              <a:t>Most common is the multinodular goiter, especially in older patients. The patient is usually euthyroid but may be hyperthyroid or borderline with suppressed TSH levels but normal T4 and T3. </a:t>
            </a:r>
          </a:p>
          <a:p>
            <a:r>
              <a:rPr lang="en-US" sz="3200" dirty="0"/>
              <a:t>Multinodular goiter is the most common cause of tracheal and/or esophageal compression and can cause laryngeal nerve palsy.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75719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11" y="463640"/>
            <a:ext cx="9559902" cy="965916"/>
          </a:xfrm>
        </p:spPr>
        <p:txBody>
          <a:bodyPr/>
          <a:lstStyle/>
          <a:p>
            <a:r>
              <a:rPr lang="en-US" dirty="0" smtClean="0"/>
              <a:t>MULTINODULAR GOITER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040" y="1429556"/>
            <a:ext cx="5074276" cy="5203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500" y="1429557"/>
            <a:ext cx="5164426" cy="520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728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457" y="321971"/>
            <a:ext cx="9469750" cy="772733"/>
          </a:xfrm>
        </p:spPr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163" y="1288656"/>
            <a:ext cx="9852338" cy="4636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rgbClr val="C00000"/>
                </a:solidFill>
              </a:rPr>
              <a:t>Solitary nodular </a:t>
            </a:r>
            <a:r>
              <a:rPr lang="en-US" sz="3200" i="1" dirty="0" smtClean="0">
                <a:solidFill>
                  <a:srgbClr val="C00000"/>
                </a:solidFill>
              </a:rPr>
              <a:t>goiter</a:t>
            </a:r>
            <a:endParaRPr lang="en-US" sz="3200" i="1" dirty="0">
              <a:solidFill>
                <a:srgbClr val="C00000"/>
              </a:solidFill>
            </a:endParaRPr>
          </a:p>
          <a:p>
            <a:r>
              <a:rPr lang="en-US" sz="3200" dirty="0" smtClean="0"/>
              <a:t>Such </a:t>
            </a:r>
            <a:r>
              <a:rPr lang="en-US" sz="3200" dirty="0"/>
              <a:t>a </a:t>
            </a:r>
            <a:r>
              <a:rPr lang="en-US" sz="3200" dirty="0" smtClean="0"/>
              <a:t>goiter </a:t>
            </a:r>
            <a:r>
              <a:rPr lang="en-US" sz="3200" dirty="0"/>
              <a:t>presents a difficult problem of </a:t>
            </a:r>
            <a:r>
              <a:rPr lang="en-US" sz="3200" dirty="0" smtClean="0"/>
              <a:t>diagnosis. Malignancy </a:t>
            </a:r>
            <a:r>
              <a:rPr lang="en-US" sz="3200" dirty="0"/>
              <a:t>should be considered in any solitary </a:t>
            </a:r>
            <a:r>
              <a:rPr lang="en-US" sz="3200" dirty="0" smtClean="0"/>
              <a:t>nodule however</a:t>
            </a:r>
            <a:r>
              <a:rPr lang="en-US" sz="3200" dirty="0"/>
              <a:t>, the majority of such nodules are cystic </a:t>
            </a:r>
            <a:r>
              <a:rPr lang="en-US" sz="3200" dirty="0" smtClean="0"/>
              <a:t>or benign</a:t>
            </a:r>
            <a:r>
              <a:rPr lang="en-US" sz="3200" dirty="0"/>
              <a:t>.</a:t>
            </a:r>
          </a:p>
          <a:p>
            <a:r>
              <a:rPr lang="en-US" sz="3200" dirty="0" smtClean="0"/>
              <a:t>A </a:t>
            </a:r>
            <a:r>
              <a:rPr lang="en-US" sz="3200" dirty="0"/>
              <a:t>history of rapid enlargement, associated </a:t>
            </a:r>
            <a:r>
              <a:rPr lang="en-US" sz="3200" dirty="0" smtClean="0"/>
              <a:t>lymph nodes </a:t>
            </a:r>
            <a:r>
              <a:rPr lang="en-US" sz="3200" dirty="0"/>
              <a:t>or occasionally pain in such a situation </a:t>
            </a:r>
            <a:r>
              <a:rPr lang="en-US" sz="3200" dirty="0" smtClean="0"/>
              <a:t>suggests the </a:t>
            </a:r>
            <a:r>
              <a:rPr lang="en-US" sz="3200" dirty="0"/>
              <a:t>possibility of thyroid carcinoma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24925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SOLITARY NODULAR GOITER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141" y="1481069"/>
            <a:ext cx="6838682" cy="49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2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983" y="482443"/>
            <a:ext cx="8911687" cy="869839"/>
          </a:xfrm>
        </p:spPr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983" y="1609859"/>
            <a:ext cx="9482629" cy="4134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>
                <a:solidFill>
                  <a:srgbClr val="C00000"/>
                </a:solidFill>
              </a:rPr>
              <a:t>Malignancy</a:t>
            </a:r>
          </a:p>
          <a:p>
            <a:r>
              <a:rPr lang="en-US" sz="4000" dirty="0"/>
              <a:t>In addition to thyroid carcinomas, the thyroid is rarely the site of a metastatic deposit or the site of origin of a lymphoma.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423412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437" y="412124"/>
            <a:ext cx="9637175" cy="1017431"/>
          </a:xfrm>
        </p:spPr>
        <p:txBody>
          <a:bodyPr/>
          <a:lstStyle/>
          <a:p>
            <a:r>
              <a:rPr lang="en-US" dirty="0" smtClean="0"/>
              <a:t>Causes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816" y="1571224"/>
            <a:ext cx="9186415" cy="4481667"/>
          </a:xfrm>
        </p:spPr>
        <p:txBody>
          <a:bodyPr>
            <a:normAutofit/>
          </a:bodyPr>
          <a:lstStyle/>
          <a:p>
            <a:r>
              <a:rPr lang="en-US" sz="4400" dirty="0"/>
              <a:t>Iodine deficiency</a:t>
            </a:r>
          </a:p>
          <a:p>
            <a:r>
              <a:rPr lang="en-US" sz="4400" dirty="0" smtClean="0"/>
              <a:t>Dyshormonogenesis (a rare condition due to genetic defects in the synthesis of thyroid hormones).</a:t>
            </a:r>
            <a:endParaRPr lang="en-US" sz="4400" dirty="0"/>
          </a:p>
          <a:p>
            <a:r>
              <a:rPr lang="en-US" sz="4400" dirty="0"/>
              <a:t>Goitrogens</a:t>
            </a:r>
          </a:p>
        </p:txBody>
      </p:sp>
    </p:spTree>
    <p:extLst>
      <p:ext uri="{BB962C8B-B14F-4D97-AF65-F5344CB8AC3E}">
        <p14:creationId xmlns:p14="http://schemas.microsoft.com/office/powerpoint/2010/main" val="5121476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439" y="463639"/>
            <a:ext cx="9212173" cy="978795"/>
          </a:xfrm>
        </p:spPr>
        <p:txBody>
          <a:bodyPr/>
          <a:lstStyle/>
          <a:p>
            <a:r>
              <a:rPr lang="en-US" dirty="0" smtClean="0"/>
              <a:t>Clinical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983" y="1442434"/>
            <a:ext cx="9482629" cy="44687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Pt is either euthyroid, hypothyroid </a:t>
            </a:r>
            <a:r>
              <a:rPr lang="en-US" sz="3600" dirty="0" smtClean="0"/>
              <a:t>or hyperthyroid</a:t>
            </a:r>
            <a:r>
              <a:rPr lang="en-US" sz="36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Palpable </a:t>
            </a:r>
            <a:r>
              <a:rPr lang="en-US" sz="3600" dirty="0"/>
              <a:t>smooth, firm or </a:t>
            </a:r>
            <a:r>
              <a:rPr lang="en-US" sz="3600" dirty="0" smtClean="0"/>
              <a:t>hard mass that is painless </a:t>
            </a:r>
            <a:r>
              <a:rPr lang="en-US" sz="3600" dirty="0"/>
              <a:t>moves freely on </a:t>
            </a:r>
            <a:r>
              <a:rPr lang="en-US" sz="3600" dirty="0" smtClean="0"/>
              <a:t>swallowing or hardness </a:t>
            </a:r>
            <a:r>
              <a:rPr lang="en-US" sz="3600" dirty="0"/>
              <a:t>and </a:t>
            </a:r>
            <a:r>
              <a:rPr lang="en-US" sz="3600" dirty="0" smtClean="0"/>
              <a:t>irregularity</a:t>
            </a:r>
            <a:endParaRPr lang="en-US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Painful </a:t>
            </a:r>
            <a:r>
              <a:rPr lang="en-US" sz="3600" dirty="0"/>
              <a:t>nodule, sudden </a:t>
            </a:r>
            <a:r>
              <a:rPr lang="en-US" sz="3600" dirty="0" smtClean="0"/>
              <a:t>enlargement hemorrhage into </a:t>
            </a:r>
            <a:r>
              <a:rPr lang="en-US" sz="3600" dirty="0"/>
              <a:t>simple </a:t>
            </a:r>
            <a:r>
              <a:rPr lang="en-US" sz="3600" dirty="0" smtClean="0"/>
              <a:t>nodule</a:t>
            </a:r>
          </a:p>
        </p:txBody>
      </p:sp>
    </p:spTree>
    <p:extLst>
      <p:ext uri="{BB962C8B-B14F-4D97-AF65-F5344CB8AC3E}">
        <p14:creationId xmlns:p14="http://schemas.microsoft.com/office/powerpoint/2010/main" val="29107752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11" y="624110"/>
            <a:ext cx="9559902" cy="908476"/>
          </a:xfrm>
        </p:spPr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10" y="1532586"/>
            <a:ext cx="9559902" cy="4378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Large goiters can produce dysphagia and difficulty in breathing, implying esophageal or tracheal compression.</a:t>
            </a:r>
          </a:p>
          <a:p>
            <a:pPr marL="0" indent="0">
              <a:buNone/>
            </a:pPr>
            <a:r>
              <a:rPr lang="en-US" sz="3200" dirty="0"/>
              <a:t>NB: Clinical examination should record the size, shape, consistency and mobility of the gland as well as whether its lower margin can be demarcated (thus implying the absence of retrosternal extension).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629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3803" y="1584101"/>
            <a:ext cx="9250809" cy="4327121"/>
          </a:xfrm>
        </p:spPr>
        <p:txBody>
          <a:bodyPr>
            <a:noAutofit/>
          </a:bodyPr>
          <a:lstStyle/>
          <a:p>
            <a:r>
              <a:rPr lang="en-US" sz="2400" dirty="0" smtClean="0"/>
              <a:t>Medications:</a:t>
            </a:r>
            <a:endParaRPr lang="en-US" sz="2400" dirty="0"/>
          </a:p>
          <a:p>
            <a:pPr marL="457200" indent="-457200">
              <a:buFont typeface="+mj-lt"/>
              <a:buAutoNum type="alphaLcPeriod"/>
            </a:pPr>
            <a:r>
              <a:rPr lang="en-US" sz="2400" dirty="0"/>
              <a:t>Lithium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/>
              <a:t>Iodine compounds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/>
              <a:t>Antithyroid medications</a:t>
            </a:r>
          </a:p>
          <a:p>
            <a:r>
              <a:rPr lang="en-US" sz="2400" dirty="0"/>
              <a:t>Radiation to head and neck for treatment of head and </a:t>
            </a:r>
            <a:r>
              <a:rPr lang="en-US" sz="2400" dirty="0" smtClean="0"/>
              <a:t>neck cancers</a:t>
            </a:r>
            <a:r>
              <a:rPr lang="en-US" sz="2400" dirty="0"/>
              <a:t>, </a:t>
            </a:r>
            <a:r>
              <a:rPr lang="en-US" sz="2400" dirty="0" smtClean="0"/>
              <a:t>lymphoma.</a:t>
            </a:r>
            <a:endParaRPr lang="en-US" sz="2400" dirty="0"/>
          </a:p>
          <a:p>
            <a:r>
              <a:rPr lang="en-US" sz="2400" dirty="0"/>
              <a:t>Infiltrative diseases of the thyroid (</a:t>
            </a:r>
            <a:r>
              <a:rPr lang="en-US" sz="2400" dirty="0" smtClean="0"/>
              <a:t>amyloidosis).</a:t>
            </a:r>
            <a:endParaRPr lang="en-US" sz="2400" dirty="0"/>
          </a:p>
          <a:p>
            <a:r>
              <a:rPr lang="en-US" sz="2400" dirty="0"/>
              <a:t>Iodine </a:t>
            </a:r>
            <a:r>
              <a:rPr lang="en-US" sz="2400" dirty="0" smtClean="0"/>
              <a:t>deficiency.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70296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499" y="463639"/>
            <a:ext cx="9431113" cy="862885"/>
          </a:xfrm>
        </p:spPr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499" y="1442435"/>
            <a:ext cx="9431113" cy="4468788"/>
          </a:xfrm>
        </p:spPr>
        <p:txBody>
          <a:bodyPr>
            <a:noAutofit/>
          </a:bodyPr>
          <a:lstStyle/>
          <a:p>
            <a:r>
              <a:rPr lang="en-US" sz="2400" dirty="0" smtClean="0"/>
              <a:t>Thyroid function - Serum thyroid stimulating hormone (TSH), free </a:t>
            </a:r>
            <a:r>
              <a:rPr lang="en-US" sz="2400" dirty="0"/>
              <a:t>T</a:t>
            </a:r>
            <a:r>
              <a:rPr lang="en-US" sz="2400" dirty="0" smtClean="0"/>
              <a:t>3 </a:t>
            </a:r>
            <a:r>
              <a:rPr lang="en-US" sz="2400" dirty="0"/>
              <a:t>and </a:t>
            </a:r>
            <a:r>
              <a:rPr lang="en-US" sz="2400" dirty="0" smtClean="0"/>
              <a:t>T4</a:t>
            </a:r>
          </a:p>
          <a:p>
            <a:r>
              <a:rPr lang="en-US" sz="2400" dirty="0"/>
              <a:t>Thyroid antibodies – to exclude autoimmune </a:t>
            </a:r>
            <a:r>
              <a:rPr lang="en-US" sz="2400" dirty="0" smtClean="0"/>
              <a:t>etiology</a:t>
            </a:r>
            <a:r>
              <a:rPr lang="en-US" sz="2400" dirty="0"/>
              <a:t>.</a:t>
            </a:r>
            <a:endParaRPr lang="en-US" sz="2400" dirty="0" smtClean="0"/>
          </a:p>
          <a:p>
            <a:r>
              <a:rPr lang="en-US" sz="2400" dirty="0"/>
              <a:t>Ultrasound. Ultrasound with high resolution is a </a:t>
            </a:r>
            <a:r>
              <a:rPr lang="en-US" sz="2400" dirty="0" smtClean="0"/>
              <a:t>sensitive method </a:t>
            </a:r>
            <a:r>
              <a:rPr lang="en-US" sz="2400" dirty="0"/>
              <a:t>for delineating nodules and can </a:t>
            </a:r>
            <a:r>
              <a:rPr lang="en-US" sz="2400" dirty="0" smtClean="0"/>
              <a:t>demonstrate whether </a:t>
            </a:r>
            <a:r>
              <a:rPr lang="en-US" sz="2400" dirty="0"/>
              <a:t>they are cystic or solid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CT scan</a:t>
            </a:r>
          </a:p>
          <a:p>
            <a:r>
              <a:rPr lang="en-US" sz="2400" dirty="0" smtClean="0"/>
              <a:t>MRI</a:t>
            </a:r>
            <a:endParaRPr lang="en-US" sz="2400" dirty="0"/>
          </a:p>
          <a:p>
            <a:r>
              <a:rPr lang="en-US" sz="2400" dirty="0" smtClean="0"/>
              <a:t>Laryngoscopy</a:t>
            </a:r>
          </a:p>
        </p:txBody>
      </p:sp>
    </p:spTree>
    <p:extLst>
      <p:ext uri="{BB962C8B-B14F-4D97-AF65-F5344CB8AC3E}">
        <p14:creationId xmlns:p14="http://schemas.microsoft.com/office/powerpoint/2010/main" val="7721026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376" y="206063"/>
            <a:ext cx="9418235" cy="927279"/>
          </a:xfrm>
        </p:spPr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375" y="1169384"/>
            <a:ext cx="9672036" cy="4948081"/>
          </a:xfrm>
        </p:spPr>
        <p:txBody>
          <a:bodyPr>
            <a:noAutofit/>
          </a:bodyPr>
          <a:lstStyle/>
          <a:p>
            <a:r>
              <a:rPr lang="en-US" sz="2400" dirty="0"/>
              <a:t>Chest and thoracic inlet </a:t>
            </a:r>
            <a:r>
              <a:rPr lang="en-US" sz="2400" dirty="0" smtClean="0"/>
              <a:t>X-rays- </a:t>
            </a:r>
            <a:r>
              <a:rPr lang="en-US" sz="2400" dirty="0"/>
              <a:t>to detect </a:t>
            </a:r>
            <a:r>
              <a:rPr lang="en-US" sz="2400" dirty="0" smtClean="0"/>
              <a:t>tracheal compression </a:t>
            </a:r>
            <a:r>
              <a:rPr lang="en-US" sz="2400" dirty="0"/>
              <a:t>and large retrosternal extensions </a:t>
            </a:r>
            <a:r>
              <a:rPr lang="en-US" sz="2400" dirty="0" smtClean="0"/>
              <a:t>in patients </a:t>
            </a:r>
            <a:r>
              <a:rPr lang="en-US" sz="2400" dirty="0"/>
              <a:t>with very large </a:t>
            </a:r>
            <a:r>
              <a:rPr lang="en-US" sz="2400" dirty="0" smtClean="0"/>
              <a:t>goiter </a:t>
            </a:r>
            <a:r>
              <a:rPr lang="en-US" sz="2400" dirty="0"/>
              <a:t>or clinical symptoms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Fine-needle aspiration (FNA). In patients with a </a:t>
            </a:r>
            <a:r>
              <a:rPr lang="en-US" sz="2400" dirty="0" smtClean="0"/>
              <a:t>solitary nodule </a:t>
            </a:r>
            <a:r>
              <a:rPr lang="en-US" sz="2400" dirty="0"/>
              <a:t>or a dominant nodule in a multinodular </a:t>
            </a:r>
            <a:r>
              <a:rPr lang="en-US" sz="2400" dirty="0" smtClean="0"/>
              <a:t>goiter, there </a:t>
            </a:r>
            <a:r>
              <a:rPr lang="en-US" sz="2400" dirty="0"/>
              <a:t>is a 5% chance of malignancy; in view of this, </a:t>
            </a:r>
            <a:r>
              <a:rPr lang="en-US" sz="2400" dirty="0" smtClean="0"/>
              <a:t>FNA should </a:t>
            </a:r>
            <a:r>
              <a:rPr lang="en-US" sz="2400" dirty="0"/>
              <a:t>be performed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Thyroid </a:t>
            </a:r>
            <a:r>
              <a:rPr lang="en-US" sz="2400" dirty="0" smtClean="0"/>
              <a:t>scan, it </a:t>
            </a:r>
            <a:r>
              <a:rPr lang="en-US" sz="2400" dirty="0"/>
              <a:t>can be useful </a:t>
            </a:r>
            <a:r>
              <a:rPr lang="en-US" sz="2400" dirty="0" smtClean="0"/>
              <a:t>to distinguish </a:t>
            </a:r>
            <a:r>
              <a:rPr lang="en-US" sz="2400" dirty="0"/>
              <a:t>between functioning (hot) or </a:t>
            </a:r>
            <a:r>
              <a:rPr lang="en-US" sz="2400" dirty="0" smtClean="0"/>
              <a:t>nonfunctioning (cold</a:t>
            </a:r>
            <a:r>
              <a:rPr lang="en-US" sz="2400" dirty="0"/>
              <a:t>) nodules</a:t>
            </a:r>
            <a:r>
              <a:rPr lang="en-US" sz="2400" dirty="0" smtClean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A </a:t>
            </a:r>
            <a:r>
              <a:rPr lang="en-US" sz="2400" dirty="0"/>
              <a:t>hot nodule is only rarely malignant; </a:t>
            </a:r>
            <a:r>
              <a:rPr lang="en-US" sz="2400" dirty="0" smtClean="0"/>
              <a:t>however, a </a:t>
            </a:r>
            <a:r>
              <a:rPr lang="en-US" sz="2400" dirty="0"/>
              <a:t>cold nodule is malignant in only 10% of </a:t>
            </a:r>
            <a:r>
              <a:rPr lang="en-US" sz="2400" dirty="0" smtClean="0"/>
              <a:t>cases and </a:t>
            </a:r>
            <a:r>
              <a:rPr lang="en-US" sz="2400" dirty="0"/>
              <a:t>FNA has largely replaced isotope scans </a:t>
            </a:r>
            <a:r>
              <a:rPr lang="en-US" sz="2400" dirty="0" smtClean="0"/>
              <a:t>in the </a:t>
            </a:r>
            <a:r>
              <a:rPr lang="en-US" sz="2400" dirty="0"/>
              <a:t>diagnosis of thyroid nodules.</a:t>
            </a:r>
          </a:p>
        </p:txBody>
      </p:sp>
    </p:spTree>
    <p:extLst>
      <p:ext uri="{BB962C8B-B14F-4D97-AF65-F5344CB8AC3E}">
        <p14:creationId xmlns:p14="http://schemas.microsoft.com/office/powerpoint/2010/main" val="1913918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953" y="624110"/>
            <a:ext cx="9585660" cy="947113"/>
          </a:xfrm>
        </p:spPr>
        <p:txBody>
          <a:bodyPr/>
          <a:lstStyle/>
          <a:p>
            <a:r>
              <a:rPr lang="en-US" dirty="0" smtClean="0"/>
              <a:t>Medical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8951" y="1571223"/>
            <a:ext cx="9800823" cy="43399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i="1" dirty="0"/>
              <a:t>Euthyroid </a:t>
            </a:r>
            <a:r>
              <a:rPr lang="en-US" sz="2800" i="1" dirty="0" smtClean="0"/>
              <a:t>goiter. </a:t>
            </a:r>
            <a:r>
              <a:rPr lang="en-US" sz="2800" dirty="0" smtClean="0"/>
              <a:t>Many goiters </a:t>
            </a:r>
            <a:r>
              <a:rPr lang="en-US" sz="2800" dirty="0"/>
              <a:t>are small, cause no </a:t>
            </a:r>
            <a:r>
              <a:rPr lang="en-US" sz="2800" dirty="0" smtClean="0"/>
              <a:t>symptoms and </a:t>
            </a:r>
            <a:r>
              <a:rPr lang="en-US" sz="2800" dirty="0"/>
              <a:t>can be observed (including </a:t>
            </a:r>
            <a:r>
              <a:rPr lang="en-US" sz="2800" dirty="0" smtClean="0"/>
              <a:t>self monitoring by </a:t>
            </a:r>
            <a:r>
              <a:rPr lang="en-US" sz="2800" dirty="0"/>
              <a:t>the patient in the long term). </a:t>
            </a:r>
            <a:r>
              <a:rPr lang="en-US" sz="2800" dirty="0" smtClean="0"/>
              <a:t>In particular</a:t>
            </a:r>
            <a:r>
              <a:rPr lang="en-US" sz="2800" dirty="0"/>
              <a:t>, during puberty and pregnancy </a:t>
            </a:r>
            <a:r>
              <a:rPr lang="en-US" sz="2800" dirty="0" smtClean="0"/>
              <a:t>a goiter </a:t>
            </a:r>
            <a:r>
              <a:rPr lang="en-US" sz="2800" dirty="0"/>
              <a:t>associated with euthyroidism </a:t>
            </a:r>
            <a:r>
              <a:rPr lang="en-US" sz="2800" dirty="0" smtClean="0"/>
              <a:t>rarely requires </a:t>
            </a:r>
            <a:r>
              <a:rPr lang="en-US" sz="2800" dirty="0"/>
              <a:t>intervention and the patient can </a:t>
            </a:r>
            <a:r>
              <a:rPr lang="en-US" sz="2800" dirty="0" smtClean="0"/>
              <a:t>be reassured </a:t>
            </a:r>
            <a:r>
              <a:rPr lang="en-US" sz="2800" dirty="0"/>
              <a:t>that spontaneous resolution </a:t>
            </a:r>
            <a:r>
              <a:rPr lang="en-US" sz="2800" dirty="0" smtClean="0"/>
              <a:t>is likely.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i="1" dirty="0"/>
              <a:t>Toxic </a:t>
            </a:r>
            <a:r>
              <a:rPr lang="en-US" sz="2800" i="1" dirty="0" smtClean="0"/>
              <a:t>nodule. </a:t>
            </a:r>
            <a:r>
              <a:rPr lang="en-US" sz="2800" dirty="0" smtClean="0"/>
              <a:t>This </a:t>
            </a:r>
            <a:r>
              <a:rPr lang="en-US" sz="2800" dirty="0"/>
              <a:t>is initially </a:t>
            </a:r>
            <a:r>
              <a:rPr lang="en-US" sz="2800" dirty="0" smtClean="0"/>
              <a:t>managed with </a:t>
            </a:r>
            <a:r>
              <a:rPr lang="en-US" sz="2800" dirty="0"/>
              <a:t>antithyroid drugs </a:t>
            </a:r>
            <a:r>
              <a:rPr lang="en-US" sz="2800" dirty="0" smtClean="0"/>
              <a:t>but surgery </a:t>
            </a:r>
            <a:r>
              <a:rPr lang="en-US" sz="2800" dirty="0"/>
              <a:t>or radioiodine is often required.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182373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87" y="418046"/>
            <a:ext cx="9435663" cy="882718"/>
          </a:xfrm>
        </p:spPr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690" y="1429553"/>
            <a:ext cx="9839459" cy="48295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Surgical - thyroidectomy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Indications </a:t>
            </a:r>
            <a:r>
              <a:rPr lang="en-US" sz="2400" b="1" dirty="0"/>
              <a:t>for surgical intervention are:</a:t>
            </a:r>
          </a:p>
          <a:p>
            <a:r>
              <a:rPr lang="en-US" sz="2400" dirty="0"/>
              <a:t>The possibility of malignancy. A history of rapid growth, </a:t>
            </a:r>
            <a:r>
              <a:rPr lang="en-US" sz="2400" dirty="0" smtClean="0"/>
              <a:t>pain, cervical </a:t>
            </a:r>
            <a:r>
              <a:rPr lang="en-US" sz="2400" dirty="0"/>
              <a:t>lymphadenopathy, change in voice or previous irradiation </a:t>
            </a:r>
            <a:r>
              <a:rPr lang="en-US" sz="2400" dirty="0" smtClean="0"/>
              <a:t>to the </a:t>
            </a:r>
            <a:r>
              <a:rPr lang="en-US" sz="2400" dirty="0"/>
              <a:t>neck are worrying features. A positive or suspicious FNA </a:t>
            </a:r>
            <a:r>
              <a:rPr lang="en-US" sz="2400" dirty="0" smtClean="0"/>
              <a:t>makes surgery </a:t>
            </a:r>
            <a:r>
              <a:rPr lang="en-US" sz="2400" dirty="0"/>
              <a:t>mandatory.</a:t>
            </a:r>
          </a:p>
          <a:p>
            <a:r>
              <a:rPr lang="en-US" sz="2400" dirty="0"/>
              <a:t>Pressure symptoms on the trachea or, more rarely, </a:t>
            </a:r>
            <a:r>
              <a:rPr lang="en-US" sz="2400" dirty="0" smtClean="0"/>
              <a:t>esophagus</a:t>
            </a:r>
            <a:r>
              <a:rPr lang="en-US" sz="2400" dirty="0"/>
              <a:t>. </a:t>
            </a:r>
            <a:r>
              <a:rPr lang="en-US" sz="2400" dirty="0" smtClean="0"/>
              <a:t>The possibility </a:t>
            </a:r>
            <a:r>
              <a:rPr lang="en-US" sz="2400" dirty="0"/>
              <a:t>of retrosternal extension should be excluded.</a:t>
            </a:r>
          </a:p>
          <a:p>
            <a:r>
              <a:rPr lang="en-US" sz="2400" dirty="0"/>
              <a:t>Cosmetic reasons. A large </a:t>
            </a:r>
            <a:r>
              <a:rPr lang="en-US" sz="2400" dirty="0" smtClean="0"/>
              <a:t>goiter </a:t>
            </a:r>
            <a:r>
              <a:rPr lang="en-US" sz="2400" dirty="0"/>
              <a:t>is often a considerable anxiety </a:t>
            </a:r>
            <a:r>
              <a:rPr lang="en-US" sz="2400" dirty="0" smtClean="0"/>
              <a:t>to the </a:t>
            </a:r>
            <a:r>
              <a:rPr lang="en-US" sz="2400" dirty="0"/>
              <a:t>patient even though functionally and anatomically benign.</a:t>
            </a:r>
          </a:p>
        </p:txBody>
      </p:sp>
    </p:spTree>
    <p:extLst>
      <p:ext uri="{BB962C8B-B14F-4D97-AF65-F5344CB8AC3E}">
        <p14:creationId xmlns:p14="http://schemas.microsoft.com/office/powerpoint/2010/main" val="30314831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225" y="443806"/>
            <a:ext cx="9508387" cy="715293"/>
          </a:xfrm>
        </p:spPr>
        <p:txBody>
          <a:bodyPr/>
          <a:lstStyle/>
          <a:p>
            <a:r>
              <a:rPr lang="en-US" dirty="0" smtClean="0"/>
              <a:t>Nursing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225" y="1596980"/>
            <a:ext cx="9508387" cy="43142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Take history and perform physical examination. Assess for breathing difficulties and dysphagia and intervene appropriately.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Monitor the vital signs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Improve nutritional status. Give food rich in iodine.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Enhance coping measures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35424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741" y="340775"/>
            <a:ext cx="9328082" cy="856960"/>
          </a:xfrm>
        </p:spPr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741" y="1339403"/>
            <a:ext cx="9456871" cy="481669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Improve self-esteem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Prepare patient for diagnostic tests</a:t>
            </a: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Perform pre and post-operative care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Perform patient teaching on condition and management</a:t>
            </a: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Monitor and manage potential complications </a:t>
            </a:r>
          </a:p>
        </p:txBody>
      </p:sp>
    </p:spTree>
    <p:extLst>
      <p:ext uri="{BB962C8B-B14F-4D97-AF65-F5344CB8AC3E}">
        <p14:creationId xmlns:p14="http://schemas.microsoft.com/office/powerpoint/2010/main" val="28881751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741" y="611231"/>
            <a:ext cx="8911687" cy="805445"/>
          </a:xfrm>
        </p:spPr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741" y="1584102"/>
            <a:ext cx="9456871" cy="39795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 Secondary thyrotoxicosis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 Pressure symptoms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 Carcinoma (follicular)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739996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4112008-210421-Butterfly-2-vectorjun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948153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18941" y="4029054"/>
            <a:ext cx="498768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6000" dirty="0" smtClean="0">
                <a:solidFill>
                  <a:srgbClr val="C00000"/>
                </a:solidFill>
              </a:rPr>
              <a:t>THANK YOU</a:t>
            </a:r>
            <a:endParaRPr lang="en-US" alt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9" y="404813"/>
            <a:ext cx="7705725" cy="1066800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solidFill>
                  <a:srgbClr val="00B0F0"/>
                </a:solidFill>
              </a:rPr>
              <a:t>Clinical Manifestations of Hypothyroidism -- Skin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700" y="1803042"/>
            <a:ext cx="9332912" cy="4534258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800" dirty="0" smtClean="0">
                <a:solidFill>
                  <a:srgbClr val="3399FF"/>
                </a:solidFill>
              </a:rPr>
              <a:t>Cool</a:t>
            </a:r>
            <a:r>
              <a:rPr lang="en-US" altLang="zh-TW" sz="2800" dirty="0" smtClean="0"/>
              <a:t> and </a:t>
            </a:r>
            <a:r>
              <a:rPr lang="en-US" altLang="zh-TW" sz="2800" dirty="0" smtClean="0">
                <a:solidFill>
                  <a:srgbClr val="3399FF"/>
                </a:solidFill>
              </a:rPr>
              <a:t>pale</a:t>
            </a:r>
            <a:r>
              <a:rPr lang="en-US" altLang="zh-TW" sz="2800" dirty="0" smtClean="0"/>
              <a:t> skin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800" dirty="0" smtClean="0">
                <a:solidFill>
                  <a:srgbClr val="3399FF"/>
                </a:solidFill>
              </a:rPr>
              <a:t>Dry roughness</a:t>
            </a:r>
            <a:r>
              <a:rPr lang="en-US" altLang="zh-TW" sz="2800" dirty="0" smtClean="0"/>
              <a:t> of skin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800" dirty="0" smtClean="0">
                <a:solidFill>
                  <a:srgbClr val="3399FF"/>
                </a:solidFill>
              </a:rPr>
              <a:t>Decreased sweating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800" dirty="0" smtClean="0"/>
              <a:t>Generalized </a:t>
            </a:r>
            <a:r>
              <a:rPr lang="en-US" altLang="zh-TW" sz="2800" dirty="0" smtClean="0">
                <a:solidFill>
                  <a:srgbClr val="3399FF"/>
                </a:solidFill>
              </a:rPr>
              <a:t>non-pitting</a:t>
            </a:r>
            <a:r>
              <a:rPr lang="en-US" altLang="zh-TW" sz="2800" dirty="0" smtClean="0"/>
              <a:t> edema (</a:t>
            </a:r>
            <a:r>
              <a:rPr lang="en-US" altLang="zh-TW" sz="2800" dirty="0" smtClean="0">
                <a:solidFill>
                  <a:srgbClr val="FF0000"/>
                </a:solidFill>
              </a:rPr>
              <a:t>myxedema</a:t>
            </a:r>
            <a:r>
              <a:rPr lang="en-US" altLang="zh-TW" sz="2800" dirty="0" smtClean="0"/>
              <a:t>) in severe hypothyroidism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TW" sz="2800" dirty="0">
                <a:solidFill>
                  <a:srgbClr val="3399FF"/>
                </a:solidFill>
              </a:rPr>
              <a:t>Periorbital edema</a:t>
            </a:r>
            <a:r>
              <a:rPr lang="en-US" altLang="zh-TW" sz="2800" dirty="0"/>
              <a:t> - as a manifestation of generalized nonpitting </a:t>
            </a:r>
            <a:r>
              <a:rPr lang="en-US" altLang="zh-TW" sz="2800" dirty="0" smtClean="0"/>
              <a:t>edema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TW" sz="2800" dirty="0" smtClean="0"/>
              <a:t>Hypertension </a:t>
            </a:r>
          </a:p>
        </p:txBody>
      </p:sp>
    </p:spTree>
    <p:extLst>
      <p:ext uri="{BB962C8B-B14F-4D97-AF65-F5344CB8AC3E}">
        <p14:creationId xmlns:p14="http://schemas.microsoft.com/office/powerpoint/2010/main" val="23621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168275"/>
            <a:ext cx="7777162" cy="1531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200" dirty="0">
                <a:solidFill>
                  <a:schemeClr val="accent2"/>
                </a:solidFill>
              </a:rPr>
              <a:t>Clinical Manifestations of Hypothyroidism </a:t>
            </a:r>
            <a:r>
              <a:rPr lang="en-US" altLang="zh-TW" sz="3200" dirty="0" smtClean="0">
                <a:solidFill>
                  <a:schemeClr val="accent2"/>
                </a:solidFill>
              </a:rPr>
              <a:t>- </a:t>
            </a:r>
            <a:r>
              <a:rPr lang="en-US" altLang="zh-TW" sz="3200" dirty="0">
                <a:solidFill>
                  <a:schemeClr val="accent2"/>
                </a:solidFill>
              </a:rPr>
              <a:t>Cardiovascular System</a:t>
            </a:r>
            <a:r>
              <a:rPr lang="en-US" altLang="zh-TW" sz="38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9" y="1700213"/>
            <a:ext cx="9332911" cy="4425952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800" dirty="0">
                <a:solidFill>
                  <a:srgbClr val="3399FF"/>
                </a:solidFill>
              </a:rPr>
              <a:t>Bradycardia</a:t>
            </a:r>
            <a:r>
              <a:rPr lang="en-US" altLang="zh-TW" sz="2800" dirty="0"/>
              <a:t> </a:t>
            </a:r>
            <a:r>
              <a:rPr lang="en-US" altLang="zh-TW" sz="2800" dirty="0">
                <a:solidFill>
                  <a:schemeClr val="folHlink"/>
                </a:solidFill>
                <a:sym typeface="Wingdings" panose="05000000000000000000" pitchFamily="2" charset="2"/>
              </a:rPr>
              <a:t></a:t>
            </a:r>
            <a:r>
              <a:rPr lang="en-US" altLang="zh-TW" sz="2800" dirty="0"/>
              <a:t> reductions in heart rate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800" dirty="0"/>
              <a:t>Impaired muscular contractility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800" dirty="0"/>
              <a:t>Reduced cardiac output </a:t>
            </a:r>
            <a:endParaRPr lang="en-US" altLang="zh-TW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TW" sz="2800" dirty="0" smtClean="0"/>
              <a:t>Myxedema </a:t>
            </a:r>
            <a:r>
              <a:rPr lang="en-US" altLang="zh-TW" sz="2800" dirty="0"/>
              <a:t>induces coronary artery disease (CAD</a:t>
            </a:r>
            <a:r>
              <a:rPr lang="en-US" altLang="zh-TW" sz="2800" dirty="0" smtClean="0"/>
              <a:t>)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TW" sz="2800" dirty="0"/>
              <a:t>Symptoms and signs of congestive heart failure are usually absent in patients who have no other cardiac disease.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TW" sz="2800" dirty="0">
                <a:solidFill>
                  <a:srgbClr val="3399FF"/>
                </a:solidFill>
              </a:rPr>
              <a:t>Congestive heart failure</a:t>
            </a:r>
            <a:r>
              <a:rPr lang="en-US" altLang="zh-TW" sz="2800" dirty="0"/>
              <a:t> or </a:t>
            </a:r>
            <a:r>
              <a:rPr lang="en-US" altLang="zh-TW" sz="2800" dirty="0">
                <a:solidFill>
                  <a:srgbClr val="3399FF"/>
                </a:solidFill>
              </a:rPr>
              <a:t>angina</a:t>
            </a:r>
            <a:r>
              <a:rPr lang="en-US" altLang="zh-TW" sz="2800" dirty="0"/>
              <a:t> may worsen when hypothyroidism develops in patients with heart disease </a:t>
            </a:r>
          </a:p>
        </p:txBody>
      </p:sp>
    </p:spTree>
    <p:extLst>
      <p:ext uri="{BB962C8B-B14F-4D97-AF65-F5344CB8AC3E}">
        <p14:creationId xmlns:p14="http://schemas.microsoft.com/office/powerpoint/2010/main" val="22865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3925</TotalTime>
  <Words>3834</Words>
  <Application>Microsoft Office PowerPoint</Application>
  <PresentationFormat>Widescreen</PresentationFormat>
  <Paragraphs>324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5" baseType="lpstr">
      <vt:lpstr>微軟正黑體</vt:lpstr>
      <vt:lpstr>Arial</vt:lpstr>
      <vt:lpstr>Century Gothic</vt:lpstr>
      <vt:lpstr>Courier New</vt:lpstr>
      <vt:lpstr>Tahoma</vt:lpstr>
      <vt:lpstr>Wingdings</vt:lpstr>
      <vt:lpstr>Wingdings 3</vt:lpstr>
      <vt:lpstr>Wisp</vt:lpstr>
      <vt:lpstr>THYROID DISORDERS</vt:lpstr>
      <vt:lpstr>HYPOTHYROIDISM</vt:lpstr>
      <vt:lpstr>Introduction </vt:lpstr>
      <vt:lpstr>Cont’d</vt:lpstr>
      <vt:lpstr>Causes </vt:lpstr>
      <vt:lpstr>Cont’d </vt:lpstr>
      <vt:lpstr>Cont’d</vt:lpstr>
      <vt:lpstr>Clinical Manifestations of Hypothyroidism -- Skin</vt:lpstr>
      <vt:lpstr>Clinical Manifestations of Hypothyroidism - Cardiovascular System </vt:lpstr>
      <vt:lpstr>Clinical Manifestations of Hypothyroidism- Respiratory System </vt:lpstr>
      <vt:lpstr>Clinical Manifestations of Hypothyroidism - Gastrointestinal Disorders </vt:lpstr>
      <vt:lpstr>Clinical Manifestations of Hypothyroidism- Renal Function</vt:lpstr>
      <vt:lpstr>Clinical Manifestations of Hypothyroidism- Anemia</vt:lpstr>
      <vt:lpstr>Clinical Manifestations of Hypothyroidism -- Reproductive Abnormalities </vt:lpstr>
      <vt:lpstr>Clinical Manifestations of Hypothyroidism- Neurological Dysfunction </vt:lpstr>
      <vt:lpstr>Clinical Manifestations of Hypothyroidism- Neuromuscular Abnormalities </vt:lpstr>
      <vt:lpstr>Clinical Manifestations of Hypothyroidism- Metabolic Abnormalities </vt:lpstr>
      <vt:lpstr>Myxedema Coma</vt:lpstr>
      <vt:lpstr>Clinical Features of Myxedema Coma</vt:lpstr>
      <vt:lpstr>PowerPoint Presentation</vt:lpstr>
      <vt:lpstr>Cont’d</vt:lpstr>
      <vt:lpstr>Medical Management </vt:lpstr>
      <vt:lpstr>Cont’d</vt:lpstr>
      <vt:lpstr>Cont’d</vt:lpstr>
      <vt:lpstr>Cont’d</vt:lpstr>
      <vt:lpstr>Nursing Management</vt:lpstr>
      <vt:lpstr>Cont’d</vt:lpstr>
      <vt:lpstr>Cont’d</vt:lpstr>
      <vt:lpstr>Cont’d</vt:lpstr>
      <vt:lpstr>Cont’d</vt:lpstr>
      <vt:lpstr>HYPERTHYROIDISM</vt:lpstr>
      <vt:lpstr>Introduction </vt:lpstr>
      <vt:lpstr>Cont’d</vt:lpstr>
      <vt:lpstr>Causes </vt:lpstr>
      <vt:lpstr>Cont’d</vt:lpstr>
      <vt:lpstr>Cont’d</vt:lpstr>
      <vt:lpstr>Clinical Manifestations </vt:lpstr>
      <vt:lpstr>Cont’d</vt:lpstr>
      <vt:lpstr>Cont’d</vt:lpstr>
      <vt:lpstr>Cont’d</vt:lpstr>
      <vt:lpstr>Cont’d</vt:lpstr>
      <vt:lpstr>Diagnosis </vt:lpstr>
      <vt:lpstr>Cont’d</vt:lpstr>
      <vt:lpstr>Cont’d</vt:lpstr>
      <vt:lpstr>Cont’d</vt:lpstr>
      <vt:lpstr>Medical Management </vt:lpstr>
      <vt:lpstr>Cont’d</vt:lpstr>
      <vt:lpstr>Nursing Management</vt:lpstr>
      <vt:lpstr>Cont’d</vt:lpstr>
      <vt:lpstr>Cont’d</vt:lpstr>
      <vt:lpstr>Cont’d</vt:lpstr>
      <vt:lpstr>Cont’d</vt:lpstr>
      <vt:lpstr>Cont’d</vt:lpstr>
      <vt:lpstr>Cont’d</vt:lpstr>
      <vt:lpstr>Monitor and manage potential complications cont’d..</vt:lpstr>
      <vt:lpstr>GOITER</vt:lpstr>
      <vt:lpstr>PowerPoint Presentation</vt:lpstr>
      <vt:lpstr>Introduction </vt:lpstr>
      <vt:lpstr>Types </vt:lpstr>
      <vt:lpstr>DIFFUSE GOITERS </vt:lpstr>
      <vt:lpstr>DIFFUSE THYROID ENLARGEMENT </vt:lpstr>
      <vt:lpstr>NODULAR GOITERS</vt:lpstr>
      <vt:lpstr>MULTINODULAR GOITER</vt:lpstr>
      <vt:lpstr>Cont’d</vt:lpstr>
      <vt:lpstr>SOLITARY NODULAR GOITER</vt:lpstr>
      <vt:lpstr>Cont’d</vt:lpstr>
      <vt:lpstr>Causes </vt:lpstr>
      <vt:lpstr>Clinical features </vt:lpstr>
      <vt:lpstr>Cont’d</vt:lpstr>
      <vt:lpstr>Diagnosis </vt:lpstr>
      <vt:lpstr>Cont’d</vt:lpstr>
      <vt:lpstr>Medical management </vt:lpstr>
      <vt:lpstr>Cont’d</vt:lpstr>
      <vt:lpstr>Nursing management </vt:lpstr>
      <vt:lpstr>Cont’d</vt:lpstr>
      <vt:lpstr>Complications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DISORDERS</dc:title>
  <dc:creator>anne pc</dc:creator>
  <cp:lastModifiedBy>anne pc</cp:lastModifiedBy>
  <cp:revision>98</cp:revision>
  <dcterms:created xsi:type="dcterms:W3CDTF">2015-07-20T17:41:55Z</dcterms:created>
  <dcterms:modified xsi:type="dcterms:W3CDTF">2019-06-08T19:37:17Z</dcterms:modified>
</cp:coreProperties>
</file>