
<file path=[Content_Types].xml><?xml version="1.0" encoding="utf-8"?>
<Types xmlns="http://schemas.openxmlformats.org/package/2006/content-types">
  <Default Extension="xml" ContentType="application/xml"/>
  <Default Extension="jpeg" ContentType="image/jpeg"/>
  <Default Extension="fntdata" ContentType="application/x-fontdata"/>
  <Default Extension="rels" ContentType="application/vnd.openxmlformats-package.relationships+xml"/>
  <Default Extension="png" ContentType="image/png"/>
  <Default Extension="font" ContentType="application/x-fontdata"/>
  <Override PartName="/ppt/notesMasters/notesMaster1.xml" ContentType="application/vnd.openxmlformats-officedocument.presentationml.notesMaster+xml"/>
  <Override PartName="/ppt/slides/slide75.xml" ContentType="application/vnd.openxmlformats-officedocument.presentationml.slide+xml"/>
  <Override PartName="/ppt/slides/slide58.xml" ContentType="application/vnd.openxmlformats-officedocument.presentationml.slide+xml"/>
  <Override PartName="/ppt/slides/slide42.xml" ContentType="application/vnd.openxmlformats-officedocument.presentationml.slide+xml"/>
  <Override PartName="/ppt/slides/slide94.xml" ContentType="application/vnd.openxmlformats-officedocument.presentationml.slide+xml"/>
  <Override PartName="/ppt/slides/slide61.xml" ContentType="application/vnd.openxmlformats-officedocument.presentationml.slide+xml"/>
  <Override PartName="/ppt/slides/slide55.xml" ContentType="application/vnd.openxmlformats-officedocument.presentationml.slide+xml"/>
  <Override PartName="/ppt/slides/slide117.xml" ContentType="application/vnd.openxmlformats-officedocument.presentationml.slide+xml"/>
  <Override PartName="/ppt/slides/slide80.xml" ContentType="application/vnd.openxmlformats-officedocument.presentationml.slide+xml"/>
  <Override PartName="/ppt/slides/slide62.xml" ContentType="application/vnd.openxmlformats-officedocument.presentationml.slide+xml"/>
  <Override PartName="/ppt/tableStyles.xml" ContentType="application/vnd.openxmlformats-officedocument.presentationml.tableStyles+xml"/>
  <Override PartName="/ppt/slides/slide50.xml" ContentType="application/vnd.openxmlformats-officedocument.presentationml.slide+xml"/>
  <Override PartName="/ppt/slides/slide87.xml" ContentType="application/vnd.openxmlformats-officedocument.presentationml.slide+xml"/>
  <Override PartName="/ppt/slides/slide17.xml" ContentType="application/vnd.openxmlformats-officedocument.presentationml.slide+xml"/>
  <Override PartName="/ppt/theme/theme2.xml" ContentType="application/vnd.openxmlformats-officedocument.theme+xml"/>
  <Override PartName="/ppt/slides/slide114.xml" ContentType="application/vnd.openxmlformats-officedocument.presentationml.slide+xml"/>
  <Override PartName="/ppt/slides/slide30.xml" ContentType="application/vnd.openxmlformats-officedocument.presentationml.slide+xml"/>
  <Override PartName="/ppt/viewProps.xml" ContentType="application/vnd.openxmlformats-officedocument.presentationml.viewProps+xml"/>
  <Override PartName="/ppt/slides/slide83.xml" ContentType="application/vnd.openxmlformats-officedocument.presentationml.slide+xml"/>
  <Override PartName="/ppt/slides/slide2.xml" ContentType="application/vnd.openxmlformats-officedocument.presentationml.slide+xml"/>
  <Override PartName="/ppt/slides/slide45.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67.xml" ContentType="application/vnd.openxmlformats-officedocument.presentationml.slide+xml"/>
  <Override PartName="/ppt/slides/slide51.xml" ContentType="application/vnd.openxmlformats-officedocument.presentationml.slide+xml"/>
  <Override PartName="/ppt/slides/slide29.xml" ContentType="application/vnd.openxmlformats-officedocument.presentationml.slide+xml"/>
  <Override PartName="/ppt/slides/slide54.xml" ContentType="application/vnd.openxmlformats-officedocument.presentationml.slide+xml"/>
  <Override PartName="/ppt/slides/slide63.xml" ContentType="application/vnd.openxmlformats-officedocument.presentationml.slide+xml"/>
  <Override PartName="/ppt/slides/slide56.xml" ContentType="application/vnd.openxmlformats-officedocument.presentationml.slide+xml"/>
  <Override PartName="/ppt/slides/slide34.xml" ContentType="application/vnd.openxmlformats-officedocument.presentationml.slide+xml"/>
  <Override PartName="/ppt/slides/slide14.xml" ContentType="application/vnd.openxmlformats-officedocument.presentationml.slide+xml"/>
  <Override PartName="/ppt/presentation.xml" ContentType="application/vnd.openxmlformats-officedocument.presentationml.presentation.main+xml"/>
  <Override PartName="/ppt/slides/slide103.xml" ContentType="application/vnd.openxmlformats-officedocument.presentationml.slide+xml"/>
  <Override PartName="/ppt/slides/slide39.xml" ContentType="application/vnd.openxmlformats-officedocument.presentationml.slide+xml"/>
  <Override PartName="/docProps/core.xml" ContentType="application/vnd.openxmlformats-package.core-properties+xml"/>
  <Override PartName="/ppt/slideLayouts/slideLayout10.xml" ContentType="application/vnd.openxmlformats-officedocument.presentationml.slideLayout+xml"/>
  <Override PartName="/ppt/slides/slide93.xml" ContentType="application/vnd.openxmlformats-officedocument.presentationml.slide+xml"/>
  <Override PartName="/ppt/slides/slide90.xml" ContentType="application/vnd.openxmlformats-officedocument.presentationml.slide+xml"/>
  <Override PartName="/ppt/slides/slide4.xml" ContentType="application/vnd.openxmlformats-officedocument.presentationml.slide+xml"/>
  <Override PartName="/ppt/slides/slide77.xml" ContentType="application/vnd.openxmlformats-officedocument.presentationml.slide+xml"/>
  <Override PartName="/ppt/slideLayouts/slideLayout3.xml" ContentType="application/vnd.openxmlformats-officedocument.presentationml.slideLayout+xml"/>
  <Override PartName="/ppt/slides/slide32.xml" ContentType="application/vnd.openxmlformats-officedocument.presentationml.slide+xml"/>
  <Override PartName="/ppt/slides/slide82.xml" ContentType="application/vnd.openxmlformats-officedocument.presentationml.slide+xml"/>
  <Override PartName="/ppt/notesSlides/notesSlide1.xml" ContentType="application/vnd.openxmlformats-officedocument.presentationml.notesSlide+xml"/>
  <Override PartName="/ppt/slides/slide79.xml" ContentType="application/vnd.openxmlformats-officedocument.presentationml.slide+xml"/>
  <Override PartName="/ppt/slides/slide26.xml" ContentType="application/vnd.openxmlformats-officedocument.presentationml.slide+xml"/>
  <Override PartName="/ppt/slides/slide48.xml" ContentType="application/vnd.openxmlformats-officedocument.presentationml.slide+xml"/>
  <Override PartName="/ppt/slides/slide53.xml" ContentType="application/vnd.openxmlformats-officedocument.presentationml.slide+xml"/>
  <Override PartName="/ppt/slideLayouts/slideLayout6.xml" ContentType="application/vnd.openxmlformats-officedocument.presentationml.slideLayout+xml"/>
  <Override PartName="/ppt/slides/slide44.xml" ContentType="application/vnd.openxmlformats-officedocument.presentationml.slide+xml"/>
  <Override PartName="/ppt/slides/slide59.xml" ContentType="application/vnd.openxmlformats-officedocument.presentationml.slide+xml"/>
  <Override PartName="/ppt/slides/slide92.xml" ContentType="application/vnd.openxmlformats-officedocument.presentationml.slide+xml"/>
  <Override PartName="/ppt/slides/slide78.xml" ContentType="application/vnd.openxmlformats-officedocument.presentationml.slide+xml"/>
  <Override PartName="/ppt/slides/slide43.xml" ContentType="application/vnd.openxmlformats-officedocument.presentationml.slide+xml"/>
  <Override PartName="/ppt/slides/slide46.xml" ContentType="application/vnd.openxmlformats-officedocument.presentationml.slide+xml"/>
  <Override PartName="/ppt/theme/theme1.xml" ContentType="application/vnd.openxmlformats-officedocument.theme+xml"/>
  <Override PartName="/ppt/slides/slide9.xml" ContentType="application/vnd.openxmlformats-officedocument.presentationml.slide+xml"/>
  <Override PartName="/ppt/slides/slide38.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Layouts/slideLayout4.xml" ContentType="application/vnd.openxmlformats-officedocument.presentationml.slideLayout+xml"/>
  <Override PartName="/ppt/slides/slide68.xml" ContentType="application/vnd.openxmlformats-officedocument.presentationml.slide+xml"/>
  <Override PartName="/ppt/slides/slide57.xml" ContentType="application/vnd.openxmlformats-officedocument.presentationml.slide+xml"/>
  <Override PartName="/ppt/slides/slide7.xml" ContentType="application/vnd.openxmlformats-officedocument.presentationml.slide+xml"/>
  <Override PartName="/ppt/slideLayouts/slideLayout1.xml" ContentType="application/vnd.openxmlformats-officedocument.presentationml.slideLayout+xml"/>
  <Override PartName="/ppt/slides/slide70.xml" ContentType="application/vnd.openxmlformats-officedocument.presentationml.slide+xml"/>
  <Override PartName="/ppt/slides/slide74.xml" ContentType="application/vnd.openxmlformats-officedocument.presentationml.slide+xml"/>
  <Override PartName="/ppt/slides/slide97.xml" ContentType="application/vnd.openxmlformats-officedocument.presentationml.slide+xml"/>
  <Override PartName="/ppt/slides/slide100.xml" ContentType="application/vnd.openxmlformats-officedocument.presentationml.slide+xml"/>
  <Override PartName="/ppt/slides/slide40.xml" ContentType="application/vnd.openxmlformats-officedocument.presentationml.slide+xml"/>
  <Override PartName="/ppt/slides/slide6.xml" ContentType="application/vnd.openxmlformats-officedocument.presentationml.slide+xml"/>
  <Override PartName="/ppt/slides/slide86.xml" ContentType="application/vnd.openxmlformats-officedocument.presentationml.slide+xml"/>
  <Override PartName="/ppt/slides/slide18.xml" ContentType="application/vnd.openxmlformats-officedocument.presentationml.slide+xml"/>
  <Override PartName="/ppt/slides/slide113.xml" ContentType="application/vnd.openxmlformats-officedocument.presentationml.slide+xml"/>
  <Override PartName="/ppt/slides/slide33.xml" ContentType="application/vnd.openxmlformats-officedocument.presentationml.slide+xml"/>
  <Override PartName="/ppt/slides/slide3.xml" ContentType="application/vnd.openxmlformats-officedocument.presentationml.slide+xml"/>
  <Override PartName="/ppt/slides/slide88.xml" ContentType="application/vnd.openxmlformats-officedocument.presentationml.slide+xml"/>
  <Override PartName="/ppt/slides/slide16.xml" ContentType="application/vnd.openxmlformats-officedocument.presentationml.slide+xml"/>
  <Override PartName="/docProps/app.xml" ContentType="application/vnd.openxmlformats-officedocument.extended-properties+xml"/>
  <Override PartName="/ppt/slides/slide31.xml" ContentType="application/vnd.openxmlformats-officedocument.presentationml.slide+xml"/>
  <Override PartName="/ppt/slides/slide41.xml" ContentType="application/vnd.openxmlformats-officedocument.presentationml.slide+xml"/>
  <Override PartName="/ppt/slides/slide21.xml" ContentType="application/vnd.openxmlformats-officedocument.presentationml.slide+xml"/>
  <Override PartName="/ppt/slides/slide101.xml" ContentType="application/vnd.openxmlformats-officedocument.presentationml.slide+xml"/>
  <Override PartName="/ppt/slides/slide52.xml" ContentType="application/vnd.openxmlformats-officedocument.presentationml.slide+xml"/>
  <Override PartName="/ppt/slideLayouts/slideLayout8.xml" ContentType="application/vnd.openxmlformats-officedocument.presentationml.slideLayout+xml"/>
  <Override PartName="/ppt/slides/slide73.xml" ContentType="application/vnd.openxmlformats-officedocument.presentationml.slide+xml"/>
  <Override PartName="/ppt/slides/slide112.xml" ContentType="application/vnd.openxmlformats-officedocument.presentationml.slide+xml"/>
  <Override PartName="/ppt/slides/slide27.xml" ContentType="application/vnd.openxmlformats-officedocument.presentationml.slide+xml"/>
  <Override PartName="/ppt/slides/slide72.xml" ContentType="application/vnd.openxmlformats-officedocument.presentationml.slide+xml"/>
  <Override PartName="/ppt/slides/slide110.xml" ContentType="application/vnd.openxmlformats-officedocument.presentationml.slide+xml"/>
  <Override PartName="/ppt/slides/slide122.xml" ContentType="application/vnd.openxmlformats-officedocument.presentationml.slide+xml"/>
  <Override PartName="/ppt/slides/slide105.xml" ContentType="application/vnd.openxmlformats-officedocument.presentationml.slide+xml"/>
  <Override PartName="/ppt/slideLayouts/slideLayout2.xml" ContentType="application/vnd.openxmlformats-officedocument.presentationml.slideLayout+xml"/>
  <Override PartName="/ppt/slides/slide96.xml" ContentType="application/vnd.openxmlformats-officedocument.presentationml.slide+xml"/>
  <Override PartName="/ppt/slides/slide115.xml" ContentType="application/vnd.openxmlformats-officedocument.presentationml.slide+xml"/>
  <Override PartName="/ppt/slides/slide28.xml" ContentType="application/vnd.openxmlformats-officedocument.presentationml.slide+xml"/>
  <Override PartName="/ppt/slides/slide47.xml" ContentType="application/vnd.openxmlformats-officedocument.presentationml.slide+xml"/>
  <Override PartName="/ppt/slides/slide121.xml" ContentType="application/vnd.openxmlformats-officedocument.presentationml.slide+xml"/>
  <Override PartName="/ppt/slides/slide85.xml" ContentType="application/vnd.openxmlformats-officedocument.presentationml.slide+xml"/>
  <Override PartName="/ppt/slideLayouts/slideLayout5.xml" ContentType="application/vnd.openxmlformats-officedocument.presentationml.slideLayout+xml"/>
  <Override PartName="/ppt/slides/slide120.xml" ContentType="application/vnd.openxmlformats-officedocument.presentationml.slide+xml"/>
  <Override PartName="/ppt/slides/slide111.xml" ContentType="application/vnd.openxmlformats-officedocument.presentationml.slide+xml"/>
  <Override PartName="/ppt/slides/slide66.xml" ContentType="application/vnd.openxmlformats-officedocument.presentationml.slide+xml"/>
  <Override PartName="/ppt/slides/slide119.xml" ContentType="application/vnd.openxmlformats-officedocument.presentationml.slide+xml"/>
  <Override PartName="/ppt/slides/slide104.xml" ContentType="application/vnd.openxmlformats-officedocument.presentationml.slide+xml"/>
  <Override PartName="/ppt/slides/slide102.xml" ContentType="application/vnd.openxmlformats-officedocument.presentationml.slide+xml"/>
  <Override PartName="/ppt/slides/slide98.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9.xml" ContentType="application/vnd.openxmlformats-officedocument.presentationml.slide+xml"/>
  <Override PartName="/ppt/slides/slide108.xml" ContentType="application/vnd.openxmlformats-officedocument.presentationml.slide+xml"/>
  <Override PartName="/ppt/slideLayouts/slideLayout7.xml" ContentType="application/vnd.openxmlformats-officedocument.presentationml.slideLayout+xml"/>
  <Override PartName="/ppt/slides/slide64.xml" ContentType="application/vnd.openxmlformats-officedocument.presentationml.slide+xml"/>
  <Override PartName="/ppt/slides/slide24.xml" ContentType="application/vnd.openxmlformats-officedocument.presentationml.slide+xml"/>
  <Override PartName="/ppt/slides/slide71.xml" ContentType="application/vnd.openxmlformats-officedocument.presentationml.slide+xml"/>
  <Override PartName="/ppt/slides/slide106.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s/slide99.xml" ContentType="application/vnd.openxmlformats-officedocument.presentationml.slide+xml"/>
  <Override PartName="/ppt/slides/slide69.xml" ContentType="application/vnd.openxmlformats-officedocument.presentationml.slide+xml"/>
  <Override PartName="/ppt/slideMasters/slideMaster1.xml" ContentType="application/vnd.openxmlformats-officedocument.presentationml.slideMaster+xml"/>
  <Override PartName="/ppt/slides/slide60.xml" ContentType="application/vnd.openxmlformats-officedocument.presentationml.slide+xml"/>
  <Override PartName="/ppt/slides/slide35.xml" ContentType="application/vnd.openxmlformats-officedocument.presentationml.slide+xml"/>
  <Override PartName="/ppt/slides/slide49.xml" ContentType="application/vnd.openxmlformats-officedocument.presentationml.slide+xml"/>
  <Override PartName="/ppt/slides/slide1.xml" ContentType="application/vnd.openxmlformats-officedocument.presentationml.slide+xml"/>
  <Override PartName="/ppt/slides/slide76.xml" ContentType="application/vnd.openxmlformats-officedocument.presentationml.slide+xml"/>
  <Override PartName="/ppt/slides/slide20.xml" ContentType="application/vnd.openxmlformats-officedocument.presentationml.slide+xml"/>
  <Override PartName="/ppt/slides/slide65.xml" ContentType="application/vnd.openxmlformats-officedocument.presentationml.slide+xml"/>
  <Override PartName="/ppt/slides/slide89.xml" ContentType="application/vnd.openxmlformats-officedocument.presentationml.slide+xml"/>
  <Override PartName="/ppt/slides/slide11.xml" ContentType="application/vnd.openxmlformats-officedocument.presentationml.slide+xml"/>
  <Override PartName="/ppt/slideLayouts/slideLayout11.xml" ContentType="application/vnd.openxmlformats-officedocument.presentationml.slideLayout+xml"/>
  <Override PartName="/ppt/presProps.xml" ContentType="application/vnd.openxmlformats-officedocument.presentationml.presProps+xml"/>
  <Override PartName="/ppt/slides/slide95.xml" ContentType="application/vnd.openxmlformats-officedocument.presentationml.slide+xml"/>
  <Override PartName="/ppt/slides/slide91.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84.xml" ContentType="application/vnd.openxmlformats-officedocument.presentationml.slide+xml"/>
  <Override PartName="/ppt/slides/slide25.xml" ContentType="application/vnd.openxmlformats-officedocument.presentationml.slide+xml"/>
  <Override PartName="/ppt/slides/slide109.xml" ContentType="application/vnd.openxmlformats-officedocument.presentationml.slide+xml"/>
  <Override PartName="/ppt/slides/slide36.xml" ContentType="application/vnd.openxmlformats-officedocument.presentationml.slide+xml"/>
  <Override PartName="/ppt/slides/slide118.xml" ContentType="application/vnd.openxmlformats-officedocument.presentationml.slide+xml"/>
  <Override PartName="/ppt/slides/slide107.xml" ContentType="application/vnd.openxmlformats-officedocument.presentationml.slide+xml"/>
  <Override PartName="/ppt/slides/slide81.xml" ContentType="application/vnd.openxmlformats-officedocument.presentationml.slide+xml"/>
  <Override PartName="/ppt/slides/slide37.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xmlns:dsp="http://schemas.microsoft.com/office/drawing/2008/diagram" xmlns:dgm="http://schemas.openxmlformats.org/drawingml/2006/diagram" xmlns:m="http://schemas.openxmlformats.org/officeDocument/2006/math" saveSubsetFonts="1" embedTrueTypeFonts="1">
  <p:sldMasterIdLst>
    <p:sldMasterId r:id="rId1" id="2147483672"/>
  </p:sldMasterIdLst>
  <p:notesMasterIdLst>
    <p:notesMasterId r:id="rId124"/>
  </p:notesMasterIdLst>
  <p:sldIdLst>
    <p:sldId r:id="rId2" id="256"/>
    <p:sldId r:id="rId3" id="257"/>
    <p:sldId r:id="rId4" id="383"/>
    <p:sldId r:id="rId5" id="258"/>
    <p:sldId r:id="rId6" id="259"/>
    <p:sldId r:id="rId7" id="260"/>
    <p:sldId r:id="rId8" id="261"/>
    <p:sldId r:id="rId9" id="384"/>
    <p:sldId r:id="rId10" id="385"/>
    <p:sldId r:id="rId11" id="262"/>
    <p:sldId r:id="rId12" id="386"/>
    <p:sldId r:id="rId13" id="263"/>
    <p:sldId r:id="rId14" id="264"/>
    <p:sldId r:id="rId15" id="265"/>
    <p:sldId r:id="rId16" id="387"/>
    <p:sldId r:id="rId17" id="266"/>
    <p:sldId r:id="rId18" id="267"/>
    <p:sldId r:id="rId19" id="268"/>
    <p:sldId r:id="rId20" id="269"/>
    <p:sldId r:id="rId21" id="270"/>
    <p:sldId r:id="rId22" id="271"/>
    <p:sldId r:id="rId23" id="272"/>
    <p:sldId r:id="rId24" id="274"/>
    <p:sldId r:id="rId25" id="273"/>
    <p:sldId r:id="rId26" id="275"/>
    <p:sldId r:id="rId27" id="276"/>
    <p:sldId r:id="rId28" id="277"/>
    <p:sldId r:id="rId29" id="278"/>
    <p:sldId r:id="rId30" id="279"/>
    <p:sldId r:id="rId31" id="280"/>
    <p:sldId r:id="rId32" id="281"/>
    <p:sldId r:id="rId33" id="282"/>
    <p:sldId r:id="rId34" id="283"/>
    <p:sldId r:id="rId35" id="284"/>
    <p:sldId r:id="rId36" id="285"/>
    <p:sldId r:id="rId37" id="286"/>
    <p:sldId r:id="rId38" id="287"/>
    <p:sldId r:id="rId39" id="288"/>
    <p:sldId r:id="rId40" id="289"/>
    <p:sldId r:id="rId41" id="290"/>
    <p:sldId r:id="rId42" id="291"/>
    <p:sldId r:id="rId43" id="292"/>
    <p:sldId r:id="rId44" id="293"/>
    <p:sldId r:id="rId45" id="388"/>
    <p:sldId r:id="rId46" id="295"/>
    <p:sldId r:id="rId47" id="296"/>
    <p:sldId r:id="rId48" id="297"/>
    <p:sldId r:id="rId49" id="304"/>
    <p:sldId r:id="rId50" id="306"/>
    <p:sldId r:id="rId51" id="307"/>
    <p:sldId r:id="rId52" id="308"/>
    <p:sldId r:id="rId53" id="309"/>
    <p:sldId r:id="rId54" id="310"/>
    <p:sldId r:id="rId55" id="294"/>
    <p:sldId r:id="rId56" id="298"/>
    <p:sldId r:id="rId57" id="299"/>
    <p:sldId r:id="rId58" id="300"/>
    <p:sldId r:id="rId59" id="311"/>
    <p:sldId r:id="rId60" id="320"/>
    <p:sldId r:id="rId61" id="319"/>
    <p:sldId r:id="rId62" id="312"/>
    <p:sldId r:id="rId63" id="316"/>
    <p:sldId r:id="rId64" id="321"/>
    <p:sldId r:id="rId65" id="317"/>
    <p:sldId r:id="rId66" id="323"/>
    <p:sldId r:id="rId67" id="322"/>
    <p:sldId r:id="rId68" id="324"/>
    <p:sldId r:id="rId69" id="325"/>
    <p:sldId r:id="rId70" id="327"/>
    <p:sldId r:id="rId71" id="328"/>
    <p:sldId r:id="rId72" id="329"/>
    <p:sldId r:id="rId73" id="330"/>
    <p:sldId r:id="rId74" id="331"/>
    <p:sldId r:id="rId75" id="332"/>
    <p:sldId r:id="rId76" id="333"/>
    <p:sldId r:id="rId77" id="334"/>
    <p:sldId r:id="rId78" id="335"/>
    <p:sldId r:id="rId79" id="336"/>
    <p:sldId r:id="rId80" id="337"/>
    <p:sldId r:id="rId81" id="338"/>
    <p:sldId r:id="rId82" id="339"/>
    <p:sldId r:id="rId83" id="340"/>
    <p:sldId r:id="rId84" id="341"/>
    <p:sldId r:id="rId85" id="381"/>
    <p:sldId r:id="rId86" id="342"/>
    <p:sldId r:id="rId87" id="343"/>
    <p:sldId r:id="rId88" id="344"/>
    <p:sldId r:id="rId89" id="345"/>
    <p:sldId r:id="rId90" id="346"/>
    <p:sldId r:id="rId91" id="347"/>
    <p:sldId r:id="rId92" id="348"/>
    <p:sldId r:id="rId93" id="349"/>
    <p:sldId r:id="rId94" id="350"/>
    <p:sldId r:id="rId95" id="351"/>
    <p:sldId r:id="rId96" id="352"/>
    <p:sldId r:id="rId97" id="353"/>
    <p:sldId r:id="rId98" id="354"/>
    <p:sldId r:id="rId99" id="355"/>
    <p:sldId r:id="rId100" id="356"/>
    <p:sldId r:id="rId101" id="357"/>
    <p:sldId r:id="rId102" id="358"/>
    <p:sldId r:id="rId103" id="360"/>
    <p:sldId r:id="rId104" id="359"/>
    <p:sldId r:id="rId105" id="361"/>
    <p:sldId r:id="rId106" id="362"/>
    <p:sldId r:id="rId107" id="363"/>
    <p:sldId r:id="rId108" id="364"/>
    <p:sldId r:id="rId109" id="365"/>
    <p:sldId r:id="rId110" id="366"/>
    <p:sldId r:id="rId111" id="370"/>
    <p:sldId r:id="rId112" id="368"/>
    <p:sldId r:id="rId113" id="369"/>
    <p:sldId r:id="rId114" id="371"/>
    <p:sldId r:id="rId115" id="372"/>
    <p:sldId r:id="rId116" id="373"/>
    <p:sldId r:id="rId117" id="374"/>
    <p:sldId r:id="rId118" id="375"/>
    <p:sldId r:id="rId119" id="376"/>
    <p:sldId r:id="rId120" id="378"/>
    <p:sldId r:id="rId121" id="377"/>
    <p:sldId r:id="rId122" id="379"/>
    <p:sldId r:id="rId123" id="382"/>
  </p:sldIdLst>
  <p:sldSz cx="9144000" cy="6858000" type="screen4x3"/>
  <p:notesSz cx="6858000" cy="9144000"/>
  <p:embeddedFontLst>
    <p:embeddedFont>
      <p:font typeface="WPS Special 1"/>
      <p:regular r:id="rId129"/>
    </p:embeddedFont>
  </p:embeddedFontLst>
  <p:defaultTextStyle>
    <a:defPPr>
      <a:defRPr lang="en-US"/>
    </a:defPPr>
    <a:lvl1pPr algn="l" marL="0" defTabSz="914400" eaLnBrk="1" latinLnBrk="0" hangingPunct="1" rtl="false">
      <a:defRPr sz="1800" kern="1200">
        <a:solidFill>
          <a:schemeClr val="tx1"/>
        </a:solidFill>
        <a:latin typeface="+mn-lt"/>
        <a:ea typeface="+mn-ea"/>
        <a:cs typeface="+mn-cs"/>
      </a:defRPr>
    </a:lvl1pPr>
    <a:lvl2pPr algn="l" marL="457200" defTabSz="914400" eaLnBrk="1" latinLnBrk="0" hangingPunct="1" rtl="false">
      <a:defRPr sz="1800" kern="1200">
        <a:solidFill>
          <a:schemeClr val="tx1"/>
        </a:solidFill>
        <a:latin typeface="+mn-lt"/>
        <a:ea typeface="+mn-ea"/>
        <a:cs typeface="+mn-cs"/>
      </a:defRPr>
    </a:lvl2pPr>
    <a:lvl3pPr algn="l" marL="914400" defTabSz="914400" eaLnBrk="1" latinLnBrk="0" hangingPunct="1" rtl="false">
      <a:defRPr sz="1800" kern="1200">
        <a:solidFill>
          <a:schemeClr val="tx1"/>
        </a:solidFill>
        <a:latin typeface="+mn-lt"/>
        <a:ea typeface="+mn-ea"/>
        <a:cs typeface="+mn-cs"/>
      </a:defRPr>
    </a:lvl3pPr>
    <a:lvl4pPr algn="l" marL="1371600" defTabSz="914400" eaLnBrk="1" latinLnBrk="0" hangingPunct="1" rtl="false">
      <a:defRPr sz="1800" kern="1200">
        <a:solidFill>
          <a:schemeClr val="tx1"/>
        </a:solidFill>
        <a:latin typeface="+mn-lt"/>
        <a:ea typeface="+mn-ea"/>
        <a:cs typeface="+mn-cs"/>
      </a:defRPr>
    </a:lvl4pPr>
    <a:lvl5pPr algn="l" marL="1828800" defTabSz="914400" eaLnBrk="1" latinLnBrk="0" hangingPunct="1" rtl="false">
      <a:defRPr sz="1800" kern="1200">
        <a:solidFill>
          <a:schemeClr val="tx1"/>
        </a:solidFill>
        <a:latin typeface="+mn-lt"/>
        <a:ea typeface="+mn-ea"/>
        <a:cs typeface="+mn-cs"/>
      </a:defRPr>
    </a:lvl5pPr>
    <a:lvl6pPr algn="l" marL="2286000" defTabSz="914400" eaLnBrk="1" latinLnBrk="0" hangingPunct="1" rtl="false">
      <a:defRPr sz="1800" kern="1200">
        <a:solidFill>
          <a:schemeClr val="tx1"/>
        </a:solidFill>
        <a:latin typeface="+mn-lt"/>
        <a:ea typeface="+mn-ea"/>
        <a:cs typeface="+mn-cs"/>
      </a:defRPr>
    </a:lvl6pPr>
    <a:lvl7pPr algn="l" marL="2743200" defTabSz="914400" eaLnBrk="1" latinLnBrk="0" hangingPunct="1" rtl="false">
      <a:defRPr sz="1800" kern="1200">
        <a:solidFill>
          <a:schemeClr val="tx1"/>
        </a:solidFill>
        <a:latin typeface="+mn-lt"/>
        <a:ea typeface="+mn-ea"/>
        <a:cs typeface="+mn-cs"/>
      </a:defRPr>
    </a:lvl7pPr>
    <a:lvl8pPr algn="l" marL="3200400" defTabSz="914400" eaLnBrk="1" latinLnBrk="0" hangingPunct="1" rtl="false">
      <a:defRPr sz="1800" kern="1200">
        <a:solidFill>
          <a:schemeClr val="tx1"/>
        </a:solidFill>
        <a:latin typeface="+mn-lt"/>
        <a:ea typeface="+mn-ea"/>
        <a:cs typeface="+mn-cs"/>
      </a:defRPr>
    </a:lvl8pPr>
    <a:lvl9pPr algn="l" marL="3657600" defTabSz="914400" eaLnBrk="1" latinLnBrk="0" hangingPunct="1" rtl="false">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4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28" Type="http://schemas.openxmlformats.org/officeDocument/2006/relationships/tableStyles" Target="tableStyles.xml" /><Relationship Id="rId126" Type="http://schemas.openxmlformats.org/officeDocument/2006/relationships/viewProps" Target="viewProps.xml" /><Relationship Id="rId124" Type="http://schemas.openxmlformats.org/officeDocument/2006/relationships/notesMaster" Target="notesMasters/notesMaster1.xml" /><Relationship Id="rId1" Type="http://schemas.openxmlformats.org/officeDocument/2006/relationships/slideMaster" Target="slideMasters/slideMaster1.xml" /><Relationship Id="rId127" Type="http://schemas.openxmlformats.org/officeDocument/2006/relationships/theme" Target="theme/theme1.xml" /><Relationship Id="rId125" Type="http://schemas.openxmlformats.org/officeDocument/2006/relationships/presProps" Target="presProps.xml" /><Relationship Id="rId39" Type="http://schemas.openxmlformats.org/officeDocument/2006/relationships/slide" Target="slides/slide38.xml" /><Relationship Id="rId38" Type="http://schemas.openxmlformats.org/officeDocument/2006/relationships/slide" Target="slides/slide37.xml" /><Relationship Id="rId37" Type="http://schemas.openxmlformats.org/officeDocument/2006/relationships/slide" Target="slides/slide36.xml" /><Relationship Id="rId36" Type="http://schemas.openxmlformats.org/officeDocument/2006/relationships/slide" Target="slides/slide35.xml" /><Relationship Id="rId30" Type="http://schemas.openxmlformats.org/officeDocument/2006/relationships/slide" Target="slides/slide29.xml" /><Relationship Id="rId31" Type="http://schemas.openxmlformats.org/officeDocument/2006/relationships/slide" Target="slides/slide30.xml" /><Relationship Id="rId34" Type="http://schemas.openxmlformats.org/officeDocument/2006/relationships/slide" Target="slides/slide33.xml" /><Relationship Id="rId35" Type="http://schemas.openxmlformats.org/officeDocument/2006/relationships/slide" Target="slides/slide34.xml" /><Relationship Id="rId32" Type="http://schemas.openxmlformats.org/officeDocument/2006/relationships/slide" Target="slides/slide31.xml" /><Relationship Id="rId33" Type="http://schemas.openxmlformats.org/officeDocument/2006/relationships/slide" Target="slides/slide32.xml" /><Relationship Id="rId48" Type="http://schemas.openxmlformats.org/officeDocument/2006/relationships/slide" Target="slides/slide47.xml" /><Relationship Id="rId47" Type="http://schemas.openxmlformats.org/officeDocument/2006/relationships/slide" Target="slides/slide46.xml" /><Relationship Id="rId49" Type="http://schemas.openxmlformats.org/officeDocument/2006/relationships/slide" Target="slides/slide48.xml" /><Relationship Id="rId2" Type="http://schemas.openxmlformats.org/officeDocument/2006/relationships/slide" Target="slides/slide1.xml" /><Relationship Id="rId40" Type="http://schemas.openxmlformats.org/officeDocument/2006/relationships/slide" Target="slides/slide39.xml" /><Relationship Id="rId4" Type="http://schemas.openxmlformats.org/officeDocument/2006/relationships/slide" Target="slides/slide3.xml" /><Relationship Id="rId41" Type="http://schemas.openxmlformats.org/officeDocument/2006/relationships/slide" Target="slides/slide40.xml" /><Relationship Id="rId3" Type="http://schemas.openxmlformats.org/officeDocument/2006/relationships/slide" Target="slides/slide2.xml" /><Relationship Id="rId42" Type="http://schemas.openxmlformats.org/officeDocument/2006/relationships/slide" Target="slides/slide41.xml" /><Relationship Id="rId43" Type="http://schemas.openxmlformats.org/officeDocument/2006/relationships/slide" Target="slides/slide42.xml" /><Relationship Id="rId44" Type="http://schemas.openxmlformats.org/officeDocument/2006/relationships/slide" Target="slides/slide43.xml" /><Relationship Id="rId45" Type="http://schemas.openxmlformats.org/officeDocument/2006/relationships/slide" Target="slides/slide44.xml" /><Relationship Id="rId46" Type="http://schemas.openxmlformats.org/officeDocument/2006/relationships/slide" Target="slides/slide45.xml" /><Relationship Id="rId9" Type="http://schemas.openxmlformats.org/officeDocument/2006/relationships/slide" Target="slides/slide8.xml" /><Relationship Id="rId6" Type="http://schemas.openxmlformats.org/officeDocument/2006/relationships/slide" Target="slides/slide5.xml" /><Relationship Id="rId5" Type="http://schemas.openxmlformats.org/officeDocument/2006/relationships/slide" Target="slides/slide4.xml" /><Relationship Id="rId8" Type="http://schemas.openxmlformats.org/officeDocument/2006/relationships/slide" Target="slides/slide7.xml" /><Relationship Id="rId7" Type="http://schemas.openxmlformats.org/officeDocument/2006/relationships/slide" Target="slides/slide6.xml" /><Relationship Id="rId98" Type="http://schemas.openxmlformats.org/officeDocument/2006/relationships/slide" Target="slides/slide97.xml" /><Relationship Id="rId99" Type="http://schemas.openxmlformats.org/officeDocument/2006/relationships/slide" Target="slides/slide98.xml" /><Relationship Id="rId94" Type="http://schemas.openxmlformats.org/officeDocument/2006/relationships/slide" Target="slides/slide93.xml" /><Relationship Id="rId95" Type="http://schemas.openxmlformats.org/officeDocument/2006/relationships/slide" Target="slides/slide94.xml" /><Relationship Id="rId96" Type="http://schemas.openxmlformats.org/officeDocument/2006/relationships/slide" Target="slides/slide95.xml" /><Relationship Id="rId97" Type="http://schemas.openxmlformats.org/officeDocument/2006/relationships/slide" Target="slides/slide96.xml" /><Relationship Id="rId90" Type="http://schemas.openxmlformats.org/officeDocument/2006/relationships/slide" Target="slides/slide89.xml" /><Relationship Id="rId91" Type="http://schemas.openxmlformats.org/officeDocument/2006/relationships/slide" Target="slides/slide90.xml" /><Relationship Id="rId92" Type="http://schemas.openxmlformats.org/officeDocument/2006/relationships/slide" Target="slides/slide91.xml" /><Relationship Id="rId19" Type="http://schemas.openxmlformats.org/officeDocument/2006/relationships/slide" Target="slides/slide18.xml" /><Relationship Id="rId18" Type="http://schemas.openxmlformats.org/officeDocument/2006/relationships/slide" Target="slides/slide17.xml" /><Relationship Id="rId93" Type="http://schemas.openxmlformats.org/officeDocument/2006/relationships/slide" Target="slides/slide92.xml" /><Relationship Id="rId17" Type="http://schemas.openxmlformats.org/officeDocument/2006/relationships/slide" Target="slides/slide16.xml" /><Relationship Id="rId16" Type="http://schemas.openxmlformats.org/officeDocument/2006/relationships/slide" Target="slides/slide15.xml" /><Relationship Id="rId15" Type="http://schemas.openxmlformats.org/officeDocument/2006/relationships/slide" Target="slides/slide14.xml" /><Relationship Id="rId14" Type="http://schemas.openxmlformats.org/officeDocument/2006/relationships/slide" Target="slides/slide13.xml" /><Relationship Id="rId12" Type="http://schemas.openxmlformats.org/officeDocument/2006/relationships/slide" Target="slides/slide11.xml" /><Relationship Id="rId13" Type="http://schemas.openxmlformats.org/officeDocument/2006/relationships/slide" Target="slides/slide12.xml" /><Relationship Id="rId10" Type="http://schemas.openxmlformats.org/officeDocument/2006/relationships/slide" Target="slides/slide9.xml" /><Relationship Id="rId11" Type="http://schemas.openxmlformats.org/officeDocument/2006/relationships/slide" Target="slides/slide10.xml" /><Relationship Id="rId29" Type="http://schemas.openxmlformats.org/officeDocument/2006/relationships/slide" Target="slides/slide28.xml" /><Relationship Id="rId26" Type="http://schemas.openxmlformats.org/officeDocument/2006/relationships/slide" Target="slides/slide25.xml" /><Relationship Id="rId25" Type="http://schemas.openxmlformats.org/officeDocument/2006/relationships/slide" Target="slides/slide24.xml" /><Relationship Id="rId28" Type="http://schemas.openxmlformats.org/officeDocument/2006/relationships/slide" Target="slides/slide27.xml" /><Relationship Id="rId27" Type="http://schemas.openxmlformats.org/officeDocument/2006/relationships/slide" Target="slides/slide26.xml" /><Relationship Id="rId21" Type="http://schemas.openxmlformats.org/officeDocument/2006/relationships/slide" Target="slides/slide20.xml" /><Relationship Id="rId22" Type="http://schemas.openxmlformats.org/officeDocument/2006/relationships/slide" Target="slides/slide21.xml" /><Relationship Id="rId23" Type="http://schemas.openxmlformats.org/officeDocument/2006/relationships/slide" Target="slides/slide22.xml" /><Relationship Id="rId24" Type="http://schemas.openxmlformats.org/officeDocument/2006/relationships/slide" Target="slides/slide23.xml" /><Relationship Id="rId20" Type="http://schemas.openxmlformats.org/officeDocument/2006/relationships/slide" Target="slides/slide19.xml" /><Relationship Id="rId71" Type="http://schemas.openxmlformats.org/officeDocument/2006/relationships/slide" Target="slides/slide70.xml" /><Relationship Id="rId70" Type="http://schemas.openxmlformats.org/officeDocument/2006/relationships/slide" Target="slides/slide69.xml" /><Relationship Id="rId75" Type="http://schemas.openxmlformats.org/officeDocument/2006/relationships/slide" Target="slides/slide74.xml" /><Relationship Id="rId74" Type="http://schemas.openxmlformats.org/officeDocument/2006/relationships/slide" Target="slides/slide73.xml" /><Relationship Id="rId73" Type="http://schemas.openxmlformats.org/officeDocument/2006/relationships/slide" Target="slides/slide72.xml" /><Relationship Id="rId72" Type="http://schemas.openxmlformats.org/officeDocument/2006/relationships/slide" Target="slides/slide71.xml" /><Relationship Id="rId79" Type="http://schemas.openxmlformats.org/officeDocument/2006/relationships/slide" Target="slides/slide78.xml" /><Relationship Id="rId78" Type="http://schemas.openxmlformats.org/officeDocument/2006/relationships/slide" Target="slides/slide77.xml" /><Relationship Id="rId77" Type="http://schemas.openxmlformats.org/officeDocument/2006/relationships/slide" Target="slides/slide76.xml" /><Relationship Id="rId76" Type="http://schemas.openxmlformats.org/officeDocument/2006/relationships/slide" Target="slides/slide75.xml" /><Relationship Id="rId109" Type="http://schemas.openxmlformats.org/officeDocument/2006/relationships/slide" Target="slides/slide108.xml" /><Relationship Id="rId108" Type="http://schemas.openxmlformats.org/officeDocument/2006/relationships/slide" Target="slides/slide107.xml" /><Relationship Id="rId105" Type="http://schemas.openxmlformats.org/officeDocument/2006/relationships/slide" Target="slides/slide104.xml" /><Relationship Id="rId104" Type="http://schemas.openxmlformats.org/officeDocument/2006/relationships/slide" Target="slides/slide103.xml" /><Relationship Id="rId107" Type="http://schemas.openxmlformats.org/officeDocument/2006/relationships/slide" Target="slides/slide106.xml" /><Relationship Id="rId106" Type="http://schemas.openxmlformats.org/officeDocument/2006/relationships/slide" Target="slides/slide105.xml" /><Relationship Id="rId101" Type="http://schemas.openxmlformats.org/officeDocument/2006/relationships/slide" Target="slides/slide100.xml" /><Relationship Id="rId100" Type="http://schemas.openxmlformats.org/officeDocument/2006/relationships/slide" Target="slides/slide99.xml" /><Relationship Id="rId103" Type="http://schemas.openxmlformats.org/officeDocument/2006/relationships/slide" Target="slides/slide102.xml" /><Relationship Id="rId102" Type="http://schemas.openxmlformats.org/officeDocument/2006/relationships/slide" Target="slides/slide101.xml" /><Relationship Id="rId80" Type="http://schemas.openxmlformats.org/officeDocument/2006/relationships/slide" Target="slides/slide79.xml" /><Relationship Id="rId82" Type="http://schemas.openxmlformats.org/officeDocument/2006/relationships/slide" Target="slides/slide81.xml" /><Relationship Id="rId81" Type="http://schemas.openxmlformats.org/officeDocument/2006/relationships/slide" Target="slides/slide80.xml" /><Relationship Id="rId84" Type="http://schemas.openxmlformats.org/officeDocument/2006/relationships/slide" Target="slides/slide83.xml" /><Relationship Id="rId83" Type="http://schemas.openxmlformats.org/officeDocument/2006/relationships/slide" Target="slides/slide82.xml" /><Relationship Id="rId86" Type="http://schemas.openxmlformats.org/officeDocument/2006/relationships/slide" Target="slides/slide85.xml" /><Relationship Id="rId85" Type="http://schemas.openxmlformats.org/officeDocument/2006/relationships/slide" Target="slides/slide84.xml" /><Relationship Id="rId88" Type="http://schemas.openxmlformats.org/officeDocument/2006/relationships/slide" Target="slides/slide87.xml" /><Relationship Id="rId87" Type="http://schemas.openxmlformats.org/officeDocument/2006/relationships/slide" Target="slides/slide86.xml" /><Relationship Id="rId89" Type="http://schemas.openxmlformats.org/officeDocument/2006/relationships/slide" Target="slides/slide88.xml" /><Relationship Id="rId118" Type="http://schemas.openxmlformats.org/officeDocument/2006/relationships/slide" Target="slides/slide117.xml" /><Relationship Id="rId117" Type="http://schemas.openxmlformats.org/officeDocument/2006/relationships/slide" Target="slides/slide116.xml" /><Relationship Id="rId116" Type="http://schemas.openxmlformats.org/officeDocument/2006/relationships/slide" Target="slides/slide115.xml" /><Relationship Id="rId115" Type="http://schemas.openxmlformats.org/officeDocument/2006/relationships/slide" Target="slides/slide114.xml" /><Relationship Id="rId58" Type="http://schemas.openxmlformats.org/officeDocument/2006/relationships/slide" Target="slides/slide57.xml" /><Relationship Id="rId119" Type="http://schemas.openxmlformats.org/officeDocument/2006/relationships/slide" Target="slides/slide118.xml" /><Relationship Id="rId59" Type="http://schemas.openxmlformats.org/officeDocument/2006/relationships/slide" Target="slides/slide58.xml" /><Relationship Id="rId110" Type="http://schemas.openxmlformats.org/officeDocument/2006/relationships/slide" Target="slides/slide109.xml" /><Relationship Id="rId114" Type="http://schemas.openxmlformats.org/officeDocument/2006/relationships/slide" Target="slides/slide113.xml" /><Relationship Id="rId113" Type="http://schemas.openxmlformats.org/officeDocument/2006/relationships/slide" Target="slides/slide112.xml" /><Relationship Id="rId112" Type="http://schemas.openxmlformats.org/officeDocument/2006/relationships/slide" Target="slides/slide111.xml" /><Relationship Id="rId111" Type="http://schemas.openxmlformats.org/officeDocument/2006/relationships/slide" Target="slides/slide110.xml" /><Relationship Id="rId57" Type="http://schemas.openxmlformats.org/officeDocument/2006/relationships/slide" Target="slides/slide56.xml" /><Relationship Id="rId56" Type="http://schemas.openxmlformats.org/officeDocument/2006/relationships/slide" Target="slides/slide55.xml" /><Relationship Id="rId55" Type="http://schemas.openxmlformats.org/officeDocument/2006/relationships/slide" Target="slides/slide54.xml" /><Relationship Id="rId54" Type="http://schemas.openxmlformats.org/officeDocument/2006/relationships/slide" Target="slides/slide53.xml" /><Relationship Id="rId53" Type="http://schemas.openxmlformats.org/officeDocument/2006/relationships/slide" Target="slides/slide52.xml" /><Relationship Id="rId52" Type="http://schemas.openxmlformats.org/officeDocument/2006/relationships/slide" Target="slides/slide51.xml" /><Relationship Id="rId51" Type="http://schemas.openxmlformats.org/officeDocument/2006/relationships/slide" Target="slides/slide50.xml" /><Relationship Id="rId50" Type="http://schemas.openxmlformats.org/officeDocument/2006/relationships/slide" Target="slides/slide49.xml" /><Relationship Id="rId69" Type="http://schemas.openxmlformats.org/officeDocument/2006/relationships/slide" Target="slides/slide68.xml" /><Relationship Id="rId121" Type="http://schemas.openxmlformats.org/officeDocument/2006/relationships/slide" Target="slides/slide120.xml" /><Relationship Id="rId120" Type="http://schemas.openxmlformats.org/officeDocument/2006/relationships/slide" Target="slides/slide119.xml" /><Relationship Id="rId123" Type="http://schemas.openxmlformats.org/officeDocument/2006/relationships/slide" Target="slides/slide122.xml" /><Relationship Id="rId122" Type="http://schemas.openxmlformats.org/officeDocument/2006/relationships/slide" Target="slides/slide121.xml" /><Relationship Id="rId60" Type="http://schemas.openxmlformats.org/officeDocument/2006/relationships/slide" Target="slides/slide59.xml" /><Relationship Id="rId66" Type="http://schemas.openxmlformats.org/officeDocument/2006/relationships/slide" Target="slides/slide65.xml" /><Relationship Id="rId65" Type="http://schemas.openxmlformats.org/officeDocument/2006/relationships/slide" Target="slides/slide64.xml" /><Relationship Id="rId68" Type="http://schemas.openxmlformats.org/officeDocument/2006/relationships/slide" Target="slides/slide67.xml" /><Relationship Id="rId67" Type="http://schemas.openxmlformats.org/officeDocument/2006/relationships/slide" Target="slides/slide66.xml" /><Relationship Id="rId62" Type="http://schemas.openxmlformats.org/officeDocument/2006/relationships/slide" Target="slides/slide61.xml" /><Relationship Id="rId61" Type="http://schemas.openxmlformats.org/officeDocument/2006/relationships/slide" Target="slides/slide60.xml" /><Relationship Id="rId64" Type="http://schemas.openxmlformats.org/officeDocument/2006/relationships/slide" Target="slides/slide63.xml" /><Relationship Id="rId63" Type="http://schemas.openxmlformats.org/officeDocument/2006/relationships/slide" Target="slides/slide62.xml" /><Relationship Id="rId129" Type="http://schemas.openxmlformats.org/officeDocument/2006/relationships/font" Target="fonts/WPS_Specail_1.fntdata"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DF5809-371C-4263-951E-6E934CD0357F}" type="datetimeFigureOut">
              <a:rPr lang="en-US" smtClean="0"/>
              <a:pPr/>
              <a:t>4/8/2016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FD9457-5685-494E-9915-64B2FCD9D671}" type="slidenum">
              <a:rPr lang="en-US" smtClean="0"/>
              <a:pPr/>
              <a:t>‹#›</a:t>
            </a:fld>
            <a:endParaRPr lang="en-US"/>
          </a:p>
        </p:txBody>
      </p:sp>
    </p:spTree>
    <p:extLst>
      <p:ext uri="{BB962C8B-B14F-4D97-AF65-F5344CB8AC3E}">
        <p14:creationId xmlns:p14="http://schemas.microsoft.com/office/powerpoint/2010/main" val="3028387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6FD9457-5685-494E-9915-64B2FCD9D671}" type="slidenum">
              <a:rPr lang="en-US" smtClean="0"/>
              <a:pPr/>
              <a:t>34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35CEFA-C227-4440-81EE-5E72FB33F187}" type="datetimeFigureOut">
              <a:rPr lang="en-US" smtClean="0"/>
              <a:pPr/>
              <a:t>4/8/2016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88A857-54D8-467A-A4FE-8E28F9D2906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35CEFA-C227-4440-81EE-5E72FB33F187}" type="datetimeFigureOut">
              <a:rPr lang="en-US" smtClean="0"/>
              <a:pPr/>
              <a:t>4/8/2016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88A857-54D8-467A-A4FE-8E28F9D2906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35CEFA-C227-4440-81EE-5E72FB33F187}" type="datetimeFigureOut">
              <a:rPr lang="en-US" smtClean="0"/>
              <a:pPr/>
              <a:t>4/8/2016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88A857-54D8-467A-A4FE-8E28F9D2906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35CEFA-C227-4440-81EE-5E72FB33F187}" type="datetimeFigureOut">
              <a:rPr lang="en-US" smtClean="0"/>
              <a:pPr/>
              <a:t>4/8/2016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88A857-54D8-467A-A4FE-8E28F9D2906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35CEFA-C227-4440-81EE-5E72FB33F187}" type="datetimeFigureOut">
              <a:rPr lang="en-US" smtClean="0"/>
              <a:pPr/>
              <a:t>4/8/2016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88A857-54D8-467A-A4FE-8E28F9D2906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35CEFA-C227-4440-81EE-5E72FB33F187}" type="datetimeFigureOut">
              <a:rPr lang="en-US" smtClean="0"/>
              <a:pPr/>
              <a:t>4/8/2016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88A857-54D8-467A-A4FE-8E28F9D2906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35CEFA-C227-4440-81EE-5E72FB33F187}" type="datetimeFigureOut">
              <a:rPr lang="en-US" smtClean="0"/>
              <a:pPr/>
              <a:t>4/8/2016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88A857-54D8-467A-A4FE-8E28F9D2906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35CEFA-C227-4440-81EE-5E72FB33F187}" type="datetimeFigureOut">
              <a:rPr lang="en-US" smtClean="0"/>
              <a:pPr/>
              <a:t>4/8/2016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88A857-54D8-467A-A4FE-8E28F9D2906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35CEFA-C227-4440-81EE-5E72FB33F187}" type="datetimeFigureOut">
              <a:rPr lang="en-US" smtClean="0"/>
              <a:pPr/>
              <a:t>4/8/2016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88A857-54D8-467A-A4FE-8E28F9D2906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35CEFA-C227-4440-81EE-5E72FB33F187}" type="datetimeFigureOut">
              <a:rPr lang="en-US" smtClean="0"/>
              <a:pPr/>
              <a:t>4/8/2016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88A857-54D8-467A-A4FE-8E28F9D2906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35CEFA-C227-4440-81EE-5E72FB33F187}" type="datetimeFigureOut">
              <a:rPr lang="en-US" smtClean="0"/>
              <a:pPr/>
              <a:t>4/8/2016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88A857-54D8-467A-A4FE-8E28F9D2906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35CEFA-C227-4440-81EE-5E72FB33F187}" type="datetimeFigureOut">
              <a:rPr lang="en-US" smtClean="0"/>
              <a:pPr/>
              <a:t>4/8/2016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88A857-54D8-467A-A4FE-8E28F9D2906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4745502"/>
          </a:xfrm>
        </p:spPr>
        <p:txBody>
          <a:bodyPr/>
          <a:lstStyle/>
          <a:p>
            <a:pPr algn="ctr"/>
            <a:r>
              <a:rPr lang="en-US" b="1" dirty="0" smtClean="0"/>
              <a:t>ENDOCRINE DISORDERS BY KARANJA</a:t>
            </a:r>
            <a:endParaRPr 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ETIOLOGY</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pPr>
              <a:buNone/>
            </a:pPr>
            <a:r>
              <a:rPr lang="en-US" b="1" dirty="0" smtClean="0"/>
              <a:t>The </a:t>
            </a:r>
            <a:r>
              <a:rPr lang="en-US" b="1" dirty="0"/>
              <a:t>primary causes of diabetes </a:t>
            </a:r>
            <a:r>
              <a:rPr lang="en-US" b="1" dirty="0" err="1"/>
              <a:t>insipidus</a:t>
            </a:r>
            <a:r>
              <a:rPr lang="en-US" b="1" dirty="0"/>
              <a:t> </a:t>
            </a:r>
            <a:r>
              <a:rPr lang="en-US" b="1" dirty="0" smtClean="0"/>
              <a:t>are:</a:t>
            </a:r>
          </a:p>
          <a:p>
            <a:pPr>
              <a:buNone/>
            </a:pPr>
            <a:r>
              <a:rPr lang="en-US" b="1" dirty="0" smtClean="0"/>
              <a:t>1. Central DI </a:t>
            </a:r>
            <a:endParaRPr lang="en-US" b="1" dirty="0"/>
          </a:p>
          <a:p>
            <a:pPr>
              <a:buFont typeface="Wingdings" pitchFamily="2" charset="2"/>
              <a:buChar char="Ø"/>
            </a:pPr>
            <a:r>
              <a:rPr lang="en-US" dirty="0" smtClean="0"/>
              <a:t>Tumors </a:t>
            </a:r>
            <a:r>
              <a:rPr lang="en-US" dirty="0"/>
              <a:t>or trauma to the pituitary gland.  </a:t>
            </a:r>
            <a:endParaRPr lang="en-US" dirty="0" smtClean="0"/>
          </a:p>
          <a:p>
            <a:pPr>
              <a:buFont typeface="Wingdings" pitchFamily="2" charset="2"/>
              <a:buChar char="Ø"/>
            </a:pPr>
            <a:r>
              <a:rPr lang="en-US" dirty="0" smtClean="0"/>
              <a:t>Surgery </a:t>
            </a:r>
            <a:r>
              <a:rPr lang="en-US" dirty="0"/>
              <a:t>in the </a:t>
            </a:r>
            <a:r>
              <a:rPr lang="en-US" dirty="0" smtClean="0"/>
              <a:t>area of </a:t>
            </a:r>
            <a:r>
              <a:rPr lang="en-US" dirty="0"/>
              <a:t>the pituitary and certain drugs, such as </a:t>
            </a:r>
            <a:r>
              <a:rPr lang="en-US" dirty="0" err="1"/>
              <a:t>glucocorticoids</a:t>
            </a:r>
            <a:r>
              <a:rPr lang="en-US" dirty="0"/>
              <a:t> </a:t>
            </a:r>
            <a:r>
              <a:rPr lang="en-US" dirty="0" smtClean="0"/>
              <a:t>or alcohol which inhibits ADH action.</a:t>
            </a:r>
          </a:p>
          <a:p>
            <a:pPr>
              <a:buFont typeface="Wingdings" pitchFamily="2" charset="2"/>
              <a:buChar char="Ø"/>
            </a:pPr>
            <a:r>
              <a:rPr lang="en-US" b="1" dirty="0" smtClean="0"/>
              <a:t>Psychogenic - patient </a:t>
            </a:r>
            <a:r>
              <a:rPr lang="en-US" b="1" dirty="0"/>
              <a:t>drinks large quantities </a:t>
            </a:r>
            <a:r>
              <a:rPr lang="en-US" b="1" dirty="0" smtClean="0"/>
              <a:t>of</a:t>
            </a:r>
            <a:r>
              <a:rPr lang="en-US" dirty="0"/>
              <a:t> water in the absence of true disease. </a:t>
            </a:r>
            <a:endParaRPr lang="en-US" dirty="0" smtClean="0"/>
          </a:p>
          <a:p>
            <a:pPr>
              <a:buNone/>
            </a:pPr>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Adrenal crisis  Rx</a:t>
            </a:r>
            <a:endParaRPr lang="en-US" b="1" dirty="0"/>
          </a:p>
        </p:txBody>
      </p:sp>
      <p:sp>
        <p:nvSpPr>
          <p:cNvPr id="3" name="Content Placeholder 2"/>
          <p:cNvSpPr>
            <a:spLocks noGrp="1"/>
          </p:cNvSpPr>
          <p:nvPr>
            <p:ph idx="1"/>
          </p:nvPr>
        </p:nvSpPr>
        <p:spPr/>
        <p:txBody>
          <a:bodyPr/>
          <a:lstStyle/>
          <a:p>
            <a:pPr>
              <a:buFont typeface="Wingdings" pitchFamily="2" charset="2"/>
              <a:buChar char="Ø"/>
            </a:pPr>
            <a:r>
              <a:rPr lang="en-US" dirty="0"/>
              <a:t>R</a:t>
            </a:r>
            <a:r>
              <a:rPr lang="en-US" dirty="0" smtClean="0"/>
              <a:t>apidly restore fluid volume &amp; </a:t>
            </a:r>
            <a:r>
              <a:rPr lang="en-US" dirty="0" err="1" smtClean="0"/>
              <a:t>cortisol</a:t>
            </a:r>
            <a:r>
              <a:rPr lang="en-US" dirty="0" smtClean="0"/>
              <a:t> levels. </a:t>
            </a:r>
          </a:p>
          <a:p>
            <a:pPr>
              <a:buFont typeface="Wingdings" pitchFamily="2" charset="2"/>
              <a:buChar char="Ø"/>
            </a:pPr>
            <a:r>
              <a:rPr lang="en-US" dirty="0" smtClean="0"/>
              <a:t>IV fluids containing glucose &amp; large doses of </a:t>
            </a:r>
            <a:r>
              <a:rPr lang="en-US" dirty="0" err="1" smtClean="0"/>
              <a:t>glucocorticoids</a:t>
            </a:r>
            <a:r>
              <a:rPr lang="en-US" dirty="0" smtClean="0"/>
              <a:t> are administered. </a:t>
            </a:r>
          </a:p>
          <a:p>
            <a:pPr>
              <a:buFont typeface="Wingdings" pitchFamily="2" charset="2"/>
              <a:buChar char="Ø"/>
            </a:pPr>
            <a:r>
              <a:rPr lang="en-US" dirty="0" smtClean="0"/>
              <a:t>Electrolytes are replaced as needed. </a:t>
            </a:r>
          </a:p>
          <a:p>
            <a:pPr>
              <a:buFont typeface="Wingdings" pitchFamily="2" charset="2"/>
              <a:buChar char="Ø"/>
            </a:pPr>
            <a:r>
              <a:rPr lang="en-US" dirty="0" smtClean="0"/>
              <a:t>Cause of the crisis should be identified and treated.</a:t>
            </a:r>
          </a:p>
          <a:p>
            <a:endParaRPr lang="en-US"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a:t>
            </a:r>
            <a:r>
              <a:rPr lang="en-US" dirty="0" err="1" smtClean="0"/>
              <a:t>dx</a:t>
            </a:r>
            <a:endParaRPr lang="en-US" dirty="0"/>
          </a:p>
        </p:txBody>
      </p:sp>
      <p:sp>
        <p:nvSpPr>
          <p:cNvPr id="3" name="Content Placeholder 2"/>
          <p:cNvSpPr>
            <a:spLocks noGrp="1"/>
          </p:cNvSpPr>
          <p:nvPr>
            <p:ph idx="1"/>
          </p:nvPr>
        </p:nvSpPr>
        <p:spPr/>
        <p:txBody>
          <a:bodyPr/>
          <a:lstStyle/>
          <a:p>
            <a:r>
              <a:rPr lang="en-US" b="1" dirty="0"/>
              <a:t>Risk for deficient fluid volume related </a:t>
            </a:r>
            <a:r>
              <a:rPr lang="en-US" b="1" dirty="0" smtClean="0"/>
              <a:t>to deficient </a:t>
            </a:r>
            <a:r>
              <a:rPr lang="en-US" b="1" dirty="0"/>
              <a:t>adrenal cortical </a:t>
            </a:r>
            <a:r>
              <a:rPr lang="en-US" b="1" dirty="0" smtClean="0"/>
              <a:t>hormones.</a:t>
            </a:r>
          </a:p>
          <a:p>
            <a:r>
              <a:rPr lang="en-US" b="1" dirty="0"/>
              <a:t>Risk for ineffective health maintenance related to </a:t>
            </a:r>
            <a:r>
              <a:rPr lang="en-US" b="1" dirty="0" smtClean="0"/>
              <a:t>deficient knowledge </a:t>
            </a:r>
            <a:r>
              <a:rPr lang="en-US" b="1" dirty="0"/>
              <a:t>about self-care of Addison’s disease</a:t>
            </a:r>
            <a:endParaRPr lang="en-US"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8" algn="ctr">
              <a:buNone/>
            </a:pPr>
            <a:r>
              <a:rPr lang="en-US" sz="4800" b="1" dirty="0" smtClean="0">
                <a:latin typeface="Blackadder ITC" pitchFamily="82" charset="0"/>
              </a:rPr>
              <a:t>END </a:t>
            </a:r>
          </a:p>
          <a:p>
            <a:pPr lvl="8" algn="ctr">
              <a:buNone/>
            </a:pPr>
            <a:r>
              <a:rPr lang="en-US" sz="4800" b="1" dirty="0" smtClean="0">
                <a:latin typeface="Blackadder ITC" pitchFamily="82" charset="0"/>
              </a:rPr>
              <a:t>THANK YOU </a:t>
            </a:r>
            <a:endParaRPr lang="en-US" sz="4800" b="1" dirty="0">
              <a:latin typeface="Blackadder ITC" pitchFamily="82" charset="0"/>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Cushing’s Disease/Syndrome</a:t>
            </a:r>
            <a:br>
              <a:rPr lang="en-US" b="1" dirty="0" smtClean="0"/>
            </a:br>
            <a:endParaRPr lang="en-US" dirty="0"/>
          </a:p>
        </p:txBody>
      </p:sp>
      <p:sp>
        <p:nvSpPr>
          <p:cNvPr id="3" name="Content Placeholder 2"/>
          <p:cNvSpPr>
            <a:spLocks noGrp="1"/>
          </p:cNvSpPr>
          <p:nvPr>
            <p:ph idx="1"/>
          </p:nvPr>
        </p:nvSpPr>
        <p:spPr/>
        <p:txBody>
          <a:bodyPr>
            <a:normAutofit/>
          </a:bodyPr>
          <a:lstStyle/>
          <a:p>
            <a:r>
              <a:rPr lang="en-US" dirty="0" smtClean="0"/>
              <a:t>Cushing’s </a:t>
            </a:r>
            <a:r>
              <a:rPr lang="en-US" i="1" dirty="0"/>
              <a:t>disease is characterized by excess </a:t>
            </a:r>
            <a:r>
              <a:rPr lang="en-US" i="1" dirty="0" err="1"/>
              <a:t>cortisol</a:t>
            </a:r>
            <a:r>
              <a:rPr lang="en-US" i="1" dirty="0"/>
              <a:t> </a:t>
            </a:r>
            <a:r>
              <a:rPr lang="en-US" i="1" dirty="0" smtClean="0"/>
              <a:t>secretion </a:t>
            </a:r>
            <a:r>
              <a:rPr lang="en-US" dirty="0" smtClean="0"/>
              <a:t>resulting </a:t>
            </a:r>
            <a:r>
              <a:rPr lang="en-US" dirty="0"/>
              <a:t>from secretion of too much </a:t>
            </a:r>
            <a:r>
              <a:rPr lang="en-US" dirty="0" err="1" smtClean="0"/>
              <a:t>adrenocorticotropic</a:t>
            </a:r>
            <a:r>
              <a:rPr lang="en-US" dirty="0" smtClean="0"/>
              <a:t> hormone </a:t>
            </a:r>
            <a:r>
              <a:rPr lang="en-US" dirty="0"/>
              <a:t>(ACTH) by the pituitary. </a:t>
            </a:r>
            <a:endParaRPr lang="en-US" dirty="0" smtClean="0"/>
          </a:p>
          <a:p>
            <a:r>
              <a:rPr lang="en-US" dirty="0" smtClean="0"/>
              <a:t>Cushing’s </a:t>
            </a:r>
            <a:r>
              <a:rPr lang="en-US" i="1" dirty="0" smtClean="0"/>
              <a:t>syndrome </a:t>
            </a:r>
            <a:r>
              <a:rPr lang="en-GB" dirty="0" smtClean="0"/>
              <a:t>is </a:t>
            </a:r>
            <a:r>
              <a:rPr lang="en-GB" dirty="0"/>
              <a:t>a result of excessive corticosteroids, particularly </a:t>
            </a:r>
            <a:r>
              <a:rPr lang="en-GB" dirty="0" err="1"/>
              <a:t>glucocorticoids</a:t>
            </a:r>
            <a:r>
              <a:rPr lang="en-GB" dirty="0"/>
              <a:t>. </a:t>
            </a:r>
            <a:endParaRPr lang="en-US" dirty="0"/>
          </a:p>
          <a:p>
            <a:pPr>
              <a:buNone/>
            </a:pPr>
            <a:endParaRPr lang="en-US"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b="1" i="1" dirty="0" smtClean="0"/>
              <a:t>Pathophysiology</a:t>
            </a:r>
            <a:br>
              <a:rPr lang="en-US" b="1" i="1" dirty="0" smtClean="0"/>
            </a:br>
            <a:endParaRPr lang="en-US" dirty="0"/>
          </a:p>
        </p:txBody>
      </p:sp>
      <p:sp>
        <p:nvSpPr>
          <p:cNvPr id="3" name="Content Placeholder 2"/>
          <p:cNvSpPr>
            <a:spLocks noGrp="1"/>
          </p:cNvSpPr>
          <p:nvPr>
            <p:ph idx="1"/>
          </p:nvPr>
        </p:nvSpPr>
        <p:spPr/>
        <p:txBody>
          <a:bodyPr>
            <a:normAutofit fontScale="92500" lnSpcReduction="10000"/>
          </a:bodyPr>
          <a:lstStyle/>
          <a:p>
            <a:r>
              <a:rPr lang="en-US" dirty="0" err="1" smtClean="0"/>
              <a:t>Cortisol</a:t>
            </a:r>
            <a:r>
              <a:rPr lang="en-US" dirty="0" smtClean="0"/>
              <a:t> is essential </a:t>
            </a:r>
            <a:r>
              <a:rPr lang="en-US" dirty="0"/>
              <a:t>for survival and is normally secreted in a </a:t>
            </a:r>
            <a:r>
              <a:rPr lang="en-US" dirty="0" smtClean="0"/>
              <a:t>diurnal rhythm</a:t>
            </a:r>
            <a:r>
              <a:rPr lang="en-US" dirty="0"/>
              <a:t>, with levels increasing in the early </a:t>
            </a:r>
            <a:r>
              <a:rPr lang="en-US" dirty="0" smtClean="0"/>
              <a:t>morning. Secretion </a:t>
            </a:r>
            <a:r>
              <a:rPr lang="en-US" dirty="0"/>
              <a:t>is increased during times of stress</a:t>
            </a:r>
            <a:r>
              <a:rPr lang="en-US" dirty="0" smtClean="0"/>
              <a:t>.</a:t>
            </a:r>
          </a:p>
          <a:p>
            <a:r>
              <a:rPr lang="en-US" dirty="0" smtClean="0"/>
              <a:t>In Cushing’s syndrome</a:t>
            </a:r>
            <a:r>
              <a:rPr lang="en-US" dirty="0"/>
              <a:t>, </a:t>
            </a:r>
            <a:r>
              <a:rPr lang="en-US" dirty="0" err="1"/>
              <a:t>cortisol</a:t>
            </a:r>
            <a:r>
              <a:rPr lang="en-US" dirty="0"/>
              <a:t> is </a:t>
            </a:r>
            <a:r>
              <a:rPr lang="en-US" dirty="0" err="1"/>
              <a:t>hypersecreted</a:t>
            </a:r>
            <a:r>
              <a:rPr lang="en-US" dirty="0"/>
              <a:t> without regard to </a:t>
            </a:r>
            <a:r>
              <a:rPr lang="en-US" dirty="0" smtClean="0"/>
              <a:t>stress or </a:t>
            </a:r>
            <a:r>
              <a:rPr lang="en-US" dirty="0"/>
              <a:t>time of day. </a:t>
            </a:r>
            <a:endParaRPr lang="en-US" dirty="0" smtClean="0"/>
          </a:p>
          <a:p>
            <a:r>
              <a:rPr lang="en-US" dirty="0" smtClean="0"/>
              <a:t>When </a:t>
            </a:r>
            <a:r>
              <a:rPr lang="en-US" dirty="0"/>
              <a:t>levels of </a:t>
            </a:r>
            <a:r>
              <a:rPr lang="en-US" dirty="0" err="1"/>
              <a:t>cortisol</a:t>
            </a:r>
            <a:r>
              <a:rPr lang="en-US" dirty="0"/>
              <a:t> are very high, </a:t>
            </a:r>
            <a:r>
              <a:rPr lang="en-US" dirty="0" smtClean="0"/>
              <a:t>effects related </a:t>
            </a:r>
            <a:r>
              <a:rPr lang="en-US" dirty="0"/>
              <a:t>to excess </a:t>
            </a:r>
            <a:r>
              <a:rPr lang="en-US" dirty="0" err="1"/>
              <a:t>aldosterone</a:t>
            </a:r>
            <a:r>
              <a:rPr lang="en-US" dirty="0"/>
              <a:t> and androgens are also seen</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Different forms of </a:t>
            </a:r>
            <a:r>
              <a:rPr lang="en-US" dirty="0" err="1" smtClean="0"/>
              <a:t>cushings</a:t>
            </a:r>
            <a:r>
              <a:rPr lang="en-US" dirty="0" smtClean="0"/>
              <a:t> syndrome</a:t>
            </a:r>
            <a:endParaRPr lang="en-US" dirty="0"/>
          </a:p>
        </p:txBody>
      </p:sp>
      <p:sp>
        <p:nvSpPr>
          <p:cNvPr id="3" name="Content Placeholder 2"/>
          <p:cNvSpPr>
            <a:spLocks noGrp="1"/>
          </p:cNvSpPr>
          <p:nvPr>
            <p:ph idx="1"/>
          </p:nvPr>
        </p:nvSpPr>
        <p:spPr>
          <a:xfrm>
            <a:off x="457200" y="1219200"/>
            <a:ext cx="8229600" cy="5486400"/>
          </a:xfrm>
        </p:spPr>
        <p:txBody>
          <a:bodyPr>
            <a:normAutofit fontScale="85000" lnSpcReduction="20000"/>
          </a:bodyPr>
          <a:lstStyle/>
          <a:p>
            <a:pPr>
              <a:buNone/>
            </a:pPr>
            <a:r>
              <a:rPr lang="en-US" dirty="0"/>
              <a:t>Three important </a:t>
            </a:r>
            <a:r>
              <a:rPr lang="en-US" dirty="0" smtClean="0"/>
              <a:t>forms are:</a:t>
            </a:r>
            <a:endParaRPr lang="en-US" dirty="0"/>
          </a:p>
          <a:p>
            <a:pPr marL="571500" indent="-571500">
              <a:buFont typeface="+mj-lt"/>
              <a:buAutoNum type="romanUcPeriod"/>
            </a:pPr>
            <a:r>
              <a:rPr lang="en-US" dirty="0"/>
              <a:t>P</a:t>
            </a:r>
            <a:r>
              <a:rPr lang="en-US" dirty="0" smtClean="0"/>
              <a:t>ituitary form</a:t>
            </a:r>
            <a:r>
              <a:rPr lang="en-US" dirty="0"/>
              <a:t> </a:t>
            </a:r>
            <a:r>
              <a:rPr lang="en-US" dirty="0" smtClean="0"/>
              <a:t>– results from </a:t>
            </a:r>
            <a:r>
              <a:rPr lang="en-US" dirty="0"/>
              <a:t>excessive production of ACTH by a tumor of the </a:t>
            </a:r>
            <a:r>
              <a:rPr lang="en-US" dirty="0" smtClean="0"/>
              <a:t>pituitary gland</a:t>
            </a:r>
            <a:r>
              <a:rPr lang="en-US" dirty="0"/>
              <a:t>. This form of the disease was the one </a:t>
            </a:r>
            <a:r>
              <a:rPr lang="en-US" dirty="0" smtClean="0"/>
              <a:t>originally described </a:t>
            </a:r>
            <a:r>
              <a:rPr lang="en-US" dirty="0"/>
              <a:t>by Cushing. Therefore, it is called </a:t>
            </a:r>
            <a:r>
              <a:rPr lang="en-US" i="1" dirty="0"/>
              <a:t>Cushing disease.</a:t>
            </a:r>
          </a:p>
          <a:p>
            <a:pPr marL="571500" indent="-571500">
              <a:buFont typeface="+mj-lt"/>
              <a:buAutoNum type="romanUcPeriod"/>
            </a:pPr>
            <a:r>
              <a:rPr lang="en-US" dirty="0" smtClean="0"/>
              <a:t>Adrenal form - caused </a:t>
            </a:r>
            <a:r>
              <a:rPr lang="en-US" dirty="0"/>
              <a:t>by a benign </a:t>
            </a:r>
            <a:r>
              <a:rPr lang="en-US" dirty="0" smtClean="0"/>
              <a:t>or malignant </a:t>
            </a:r>
            <a:r>
              <a:rPr lang="en-US" dirty="0"/>
              <a:t>adrenal tumor. </a:t>
            </a:r>
            <a:endParaRPr lang="en-US" dirty="0" smtClean="0"/>
          </a:p>
          <a:p>
            <a:pPr marL="571500" indent="-571500">
              <a:buFont typeface="+mj-lt"/>
              <a:buAutoNum type="romanUcPeriod"/>
            </a:pPr>
            <a:r>
              <a:rPr lang="en-US" dirty="0"/>
              <a:t>E</a:t>
            </a:r>
            <a:r>
              <a:rPr lang="en-US" dirty="0" smtClean="0"/>
              <a:t>ctopic Cushing syndrome,- caused </a:t>
            </a:r>
            <a:r>
              <a:rPr lang="en-US" dirty="0"/>
              <a:t>by a </a:t>
            </a:r>
            <a:r>
              <a:rPr lang="en-US" dirty="0" err="1"/>
              <a:t>nonpituitary</a:t>
            </a:r>
            <a:r>
              <a:rPr lang="en-US" dirty="0"/>
              <a:t> ACTH-secreting </a:t>
            </a:r>
            <a:r>
              <a:rPr lang="en-US" dirty="0" smtClean="0"/>
              <a:t>tumor </a:t>
            </a:r>
            <a:r>
              <a:rPr lang="en-US" dirty="0" err="1" smtClean="0"/>
              <a:t>e.g</a:t>
            </a:r>
            <a:r>
              <a:rPr lang="en-US" dirty="0" smtClean="0"/>
              <a:t>  small </a:t>
            </a:r>
            <a:r>
              <a:rPr lang="en-US" dirty="0"/>
              <a:t>cell </a:t>
            </a:r>
            <a:r>
              <a:rPr lang="en-US" dirty="0" smtClean="0"/>
              <a:t>carcinoma of </a:t>
            </a:r>
            <a:r>
              <a:rPr lang="en-US" dirty="0"/>
              <a:t>the lung may secrete ACTH </a:t>
            </a:r>
            <a:endParaRPr lang="en-US" dirty="0" smtClean="0"/>
          </a:p>
          <a:p>
            <a:r>
              <a:rPr lang="en-US" dirty="0" smtClean="0"/>
              <a:t>Cushing </a:t>
            </a:r>
            <a:r>
              <a:rPr lang="en-US" dirty="0"/>
              <a:t>syndrome can also </a:t>
            </a:r>
            <a:r>
              <a:rPr lang="en-US" dirty="0" smtClean="0"/>
              <a:t>result from </a:t>
            </a:r>
            <a:r>
              <a:rPr lang="en-US" dirty="0"/>
              <a:t>long-term therapy with one of the potent </a:t>
            </a:r>
            <a:r>
              <a:rPr lang="en-US" dirty="0" smtClean="0"/>
              <a:t>pharmacologic preparations </a:t>
            </a:r>
            <a:r>
              <a:rPr lang="en-US" dirty="0"/>
              <a:t>of </a:t>
            </a:r>
            <a:r>
              <a:rPr lang="en-US" dirty="0" err="1"/>
              <a:t>glucocorticoids</a:t>
            </a:r>
            <a:r>
              <a:rPr lang="en-US" dirty="0"/>
              <a:t>; this form is called </a:t>
            </a:r>
            <a:r>
              <a:rPr lang="en-US" i="1" dirty="0" smtClean="0"/>
              <a:t>iatrogenic Cushing </a:t>
            </a:r>
            <a:r>
              <a:rPr lang="en-US" i="1" dirty="0"/>
              <a:t>syndrome.</a:t>
            </a:r>
            <a:endParaRPr lang="en-US"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C/F</a:t>
            </a:r>
            <a:endParaRPr lang="en-US" dirty="0"/>
          </a:p>
        </p:txBody>
      </p:sp>
      <p:sp>
        <p:nvSpPr>
          <p:cNvPr id="3" name="Content Placeholder 2"/>
          <p:cNvSpPr>
            <a:spLocks noGrp="1"/>
          </p:cNvSpPr>
          <p:nvPr>
            <p:ph idx="1"/>
          </p:nvPr>
        </p:nvSpPr>
        <p:spPr>
          <a:xfrm>
            <a:off x="457200" y="1219200"/>
            <a:ext cx="8229600" cy="5334000"/>
          </a:xfrm>
        </p:spPr>
        <p:txBody>
          <a:bodyPr>
            <a:normAutofit fontScale="85000" lnSpcReduction="20000"/>
          </a:bodyPr>
          <a:lstStyle/>
          <a:p>
            <a:r>
              <a:rPr lang="en-US" dirty="0"/>
              <a:t>Most </a:t>
            </a:r>
            <a:r>
              <a:rPr lang="en-US" dirty="0" smtClean="0"/>
              <a:t>signs and symptoms </a:t>
            </a:r>
            <a:r>
              <a:rPr lang="en-US" dirty="0"/>
              <a:t>of Cushing’s syndrome </a:t>
            </a:r>
            <a:r>
              <a:rPr lang="en-US" dirty="0" smtClean="0"/>
              <a:t>are related </a:t>
            </a:r>
            <a:r>
              <a:rPr lang="en-US" dirty="0"/>
              <a:t>to excess </a:t>
            </a:r>
            <a:r>
              <a:rPr lang="en-US" dirty="0" err="1"/>
              <a:t>cortisol</a:t>
            </a:r>
            <a:r>
              <a:rPr lang="en-US" dirty="0"/>
              <a:t> </a:t>
            </a:r>
            <a:r>
              <a:rPr lang="en-US" dirty="0" smtClean="0"/>
              <a:t>levels.</a:t>
            </a:r>
          </a:p>
          <a:p>
            <a:r>
              <a:rPr lang="en-US" dirty="0" smtClean="0"/>
              <a:t>Altered </a:t>
            </a:r>
            <a:r>
              <a:rPr lang="en-US" dirty="0"/>
              <a:t>fat metabolism causes a peculiar deposition of </a:t>
            </a:r>
            <a:r>
              <a:rPr lang="en-US" dirty="0" smtClean="0"/>
              <a:t>fat characterized by:</a:t>
            </a:r>
          </a:p>
          <a:p>
            <a:pPr marL="514350" indent="-514350">
              <a:buFont typeface="+mj-lt"/>
              <a:buAutoNum type="alphaLcParenR"/>
            </a:pPr>
            <a:r>
              <a:rPr lang="en-US" dirty="0" smtClean="0"/>
              <a:t>A Protruding Abdomen; </a:t>
            </a:r>
          </a:p>
          <a:p>
            <a:pPr marL="514350" indent="-514350">
              <a:buFont typeface="+mj-lt"/>
              <a:buAutoNum type="alphaLcParenR"/>
            </a:pPr>
            <a:r>
              <a:rPr lang="en-US" dirty="0" err="1" smtClean="0"/>
              <a:t>Subclavicular</a:t>
            </a:r>
            <a:r>
              <a:rPr lang="en-US" dirty="0" smtClean="0"/>
              <a:t> Fat Pads Or “Buffalo Hump” On The Back; &amp;</a:t>
            </a:r>
          </a:p>
          <a:p>
            <a:pPr marL="514350" indent="-514350">
              <a:buFont typeface="+mj-lt"/>
              <a:buAutoNum type="alphaLcParenR"/>
            </a:pPr>
            <a:r>
              <a:rPr lang="en-US" dirty="0" smtClean="0"/>
              <a:t>A Round, Plethoric “Moon Face” </a:t>
            </a:r>
          </a:p>
          <a:p>
            <a:r>
              <a:rPr lang="en-US" dirty="0"/>
              <a:t>M</a:t>
            </a:r>
            <a:r>
              <a:rPr lang="en-US" dirty="0" smtClean="0"/>
              <a:t>uscle weakness</a:t>
            </a:r>
            <a:endParaRPr lang="en-US" dirty="0"/>
          </a:p>
          <a:p>
            <a:r>
              <a:rPr lang="en-US" dirty="0"/>
              <a:t>E</a:t>
            </a:r>
            <a:r>
              <a:rPr lang="en-US" dirty="0" smtClean="0"/>
              <a:t>xtremities </a:t>
            </a:r>
            <a:r>
              <a:rPr lang="en-US" dirty="0"/>
              <a:t>are thin because of protein breakdown </a:t>
            </a:r>
            <a:r>
              <a:rPr lang="en-US" dirty="0" smtClean="0"/>
              <a:t>and muscle </a:t>
            </a:r>
            <a:r>
              <a:rPr lang="en-US" dirty="0"/>
              <a:t>wasting</a:t>
            </a:r>
            <a:r>
              <a:rPr lang="en-US" dirty="0" smtClean="0"/>
              <a:t>.</a:t>
            </a:r>
          </a:p>
          <a:p>
            <a:r>
              <a:rPr lang="en-US" dirty="0" smtClean="0"/>
              <a:t> </a:t>
            </a:r>
            <a:r>
              <a:rPr lang="en-US" dirty="0"/>
              <a:t>In advanced cases, the skin over the </a:t>
            </a:r>
            <a:r>
              <a:rPr lang="en-US" dirty="0" smtClean="0"/>
              <a:t>forearms and </a:t>
            </a:r>
            <a:r>
              <a:rPr lang="en-US" dirty="0"/>
              <a:t>legs becomes thin, having the appearance of parchment.</a:t>
            </a:r>
          </a:p>
          <a:p>
            <a:endParaRPr lang="en-US"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705600"/>
          </a:xfrm>
        </p:spPr>
        <p:txBody>
          <a:bodyPr>
            <a:normAutofit/>
          </a:bodyPr>
          <a:lstStyle/>
          <a:p>
            <a:pPr>
              <a:buFont typeface="Wingdings" pitchFamily="2" charset="2"/>
              <a:buChar char="§"/>
            </a:pPr>
            <a:r>
              <a:rPr lang="en-US" dirty="0" smtClean="0"/>
              <a:t> Purple </a:t>
            </a:r>
            <a:r>
              <a:rPr lang="en-US" dirty="0" err="1" smtClean="0"/>
              <a:t>striae</a:t>
            </a:r>
            <a:r>
              <a:rPr lang="en-US" dirty="0" smtClean="0"/>
              <a:t>, or stretch marks, from stretching of the catabolically weakened skin and subcutaneous tissues are distributed over the breast, thighs, and abdomen.</a:t>
            </a:r>
          </a:p>
          <a:p>
            <a:pPr>
              <a:buFont typeface="Wingdings" pitchFamily="2" charset="2"/>
              <a:buChar char="§"/>
            </a:pPr>
            <a:r>
              <a:rPr lang="en-US" dirty="0" smtClean="0"/>
              <a:t>Osteoporosis may develop coz  </a:t>
            </a:r>
            <a:r>
              <a:rPr lang="en-US" dirty="0"/>
              <a:t>of destruction of bone proteins and </a:t>
            </a:r>
            <a:r>
              <a:rPr lang="en-US" dirty="0" smtClean="0"/>
              <a:t>alterations in </a:t>
            </a:r>
            <a:r>
              <a:rPr lang="en-US" dirty="0"/>
              <a:t>calcium metabolism, resulting in back </a:t>
            </a:r>
            <a:r>
              <a:rPr lang="en-US" dirty="0" smtClean="0"/>
              <a:t>pain, compression #s </a:t>
            </a:r>
            <a:r>
              <a:rPr lang="en-US" dirty="0"/>
              <a:t>of the vertebrae, and rib </a:t>
            </a:r>
            <a:r>
              <a:rPr lang="en-US" dirty="0" smtClean="0"/>
              <a:t>#s. </a:t>
            </a:r>
          </a:p>
          <a:p>
            <a:pPr>
              <a:buFont typeface="Wingdings" pitchFamily="2" charset="2"/>
              <a:buChar char="§"/>
            </a:pPr>
            <a:r>
              <a:rPr lang="en-US" dirty="0" smtClean="0"/>
              <a:t>As </a:t>
            </a:r>
            <a:r>
              <a:rPr lang="en-US" dirty="0"/>
              <a:t>calcium </a:t>
            </a:r>
            <a:r>
              <a:rPr lang="en-US" dirty="0" smtClean="0"/>
              <a:t>is mobilized </a:t>
            </a:r>
            <a:r>
              <a:rPr lang="en-US" dirty="0"/>
              <a:t>from bone, renal calculi may </a:t>
            </a:r>
            <a:r>
              <a:rPr lang="en-US" dirty="0" smtClean="0"/>
              <a:t>develop.</a:t>
            </a:r>
            <a:endParaRPr lang="en-US"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85000" lnSpcReduction="10000"/>
          </a:bodyPr>
          <a:lstStyle/>
          <a:p>
            <a:pPr>
              <a:buFont typeface="Wingdings" pitchFamily="2" charset="2"/>
              <a:buChar char="§"/>
            </a:pPr>
            <a:r>
              <a:rPr lang="en-US" dirty="0" err="1"/>
              <a:t>G</a:t>
            </a:r>
            <a:r>
              <a:rPr lang="en-US" dirty="0" err="1" smtClean="0"/>
              <a:t>lucocorticoids</a:t>
            </a:r>
            <a:r>
              <a:rPr lang="en-US" dirty="0" smtClean="0"/>
              <a:t> </a:t>
            </a:r>
            <a:r>
              <a:rPr lang="en-US" dirty="0"/>
              <a:t>possess </a:t>
            </a:r>
            <a:r>
              <a:rPr lang="en-US" dirty="0" err="1"/>
              <a:t>mineralocorticoid</a:t>
            </a:r>
            <a:r>
              <a:rPr lang="en-US" dirty="0"/>
              <a:t> </a:t>
            </a:r>
            <a:r>
              <a:rPr lang="en-US" dirty="0" smtClean="0"/>
              <a:t>properties. This </a:t>
            </a:r>
            <a:r>
              <a:rPr lang="en-US" dirty="0"/>
              <a:t>causes </a:t>
            </a:r>
            <a:r>
              <a:rPr lang="en-US" dirty="0" err="1"/>
              <a:t>hypokalemia</a:t>
            </a:r>
            <a:r>
              <a:rPr lang="en-US" dirty="0"/>
              <a:t>, as a result of excessive </a:t>
            </a:r>
            <a:r>
              <a:rPr lang="en-US" dirty="0" smtClean="0"/>
              <a:t>potassium excretion</a:t>
            </a:r>
            <a:r>
              <a:rPr lang="en-US" dirty="0"/>
              <a:t>, </a:t>
            </a:r>
            <a:r>
              <a:rPr lang="en-US" dirty="0" smtClean="0"/>
              <a:t>&amp; hypertension due to Na+ retention.</a:t>
            </a:r>
          </a:p>
          <a:p>
            <a:pPr>
              <a:buFont typeface="Wingdings" pitchFamily="2" charset="2"/>
              <a:buChar char="§"/>
            </a:pPr>
            <a:r>
              <a:rPr lang="en-US" dirty="0" smtClean="0"/>
              <a:t>Inflammatory </a:t>
            </a:r>
            <a:r>
              <a:rPr lang="en-US" dirty="0"/>
              <a:t>and immune responses are inhibited, </a:t>
            </a:r>
            <a:r>
              <a:rPr lang="en-US" dirty="0" smtClean="0"/>
              <a:t>resulting in </a:t>
            </a:r>
            <a:r>
              <a:rPr lang="en-US" dirty="0"/>
              <a:t>increased susceptibility to infection. </a:t>
            </a:r>
            <a:endParaRPr lang="en-US" dirty="0" smtClean="0"/>
          </a:p>
          <a:p>
            <a:pPr>
              <a:buFont typeface="Wingdings" pitchFamily="2" charset="2"/>
              <a:buChar char="§"/>
            </a:pPr>
            <a:r>
              <a:rPr lang="en-US" dirty="0" err="1" smtClean="0"/>
              <a:t>Cortisol</a:t>
            </a:r>
            <a:r>
              <a:rPr lang="en-US" dirty="0" smtClean="0"/>
              <a:t> </a:t>
            </a:r>
            <a:r>
              <a:rPr lang="en-US" dirty="0"/>
              <a:t>increases </a:t>
            </a:r>
            <a:r>
              <a:rPr lang="en-US" dirty="0" smtClean="0"/>
              <a:t>gastric acid </a:t>
            </a:r>
            <a:r>
              <a:rPr lang="en-US" dirty="0"/>
              <a:t>secretion, which may provoke gastric ulceration </a:t>
            </a:r>
            <a:r>
              <a:rPr lang="en-US" dirty="0" smtClean="0"/>
              <a:t>&amp; bleeding.</a:t>
            </a:r>
          </a:p>
          <a:p>
            <a:pPr>
              <a:buFont typeface="Wingdings" pitchFamily="2" charset="2"/>
              <a:buChar char="§"/>
            </a:pPr>
            <a:r>
              <a:rPr lang="en-US" dirty="0" smtClean="0"/>
              <a:t> </a:t>
            </a:r>
            <a:r>
              <a:rPr lang="en-US" dirty="0"/>
              <a:t>I</a:t>
            </a:r>
            <a:r>
              <a:rPr lang="en-US" dirty="0" smtClean="0"/>
              <a:t>ncrease </a:t>
            </a:r>
            <a:r>
              <a:rPr lang="en-US" dirty="0"/>
              <a:t>in androgen levels </a:t>
            </a:r>
            <a:r>
              <a:rPr lang="en-US" dirty="0" smtClean="0"/>
              <a:t>causes </a:t>
            </a:r>
            <a:r>
              <a:rPr lang="en-US" dirty="0" err="1" smtClean="0"/>
              <a:t>hirsutism</a:t>
            </a:r>
            <a:r>
              <a:rPr lang="en-US" dirty="0"/>
              <a:t>, mild acne, </a:t>
            </a:r>
            <a:r>
              <a:rPr lang="en-US" dirty="0" smtClean="0"/>
              <a:t>&amp; menstrual </a:t>
            </a:r>
            <a:r>
              <a:rPr lang="en-US" dirty="0"/>
              <a:t>irregularities in women.</a:t>
            </a:r>
          </a:p>
          <a:p>
            <a:pPr>
              <a:buFont typeface="Wingdings" pitchFamily="2" charset="2"/>
              <a:buChar char="§"/>
            </a:pPr>
            <a:r>
              <a:rPr lang="en-US" dirty="0"/>
              <a:t>Excess levels of the </a:t>
            </a:r>
            <a:r>
              <a:rPr lang="en-US" dirty="0" err="1"/>
              <a:t>glucocorticoids</a:t>
            </a:r>
            <a:r>
              <a:rPr lang="en-US" dirty="0"/>
              <a:t> may give rise to </a:t>
            </a:r>
            <a:r>
              <a:rPr lang="en-US" dirty="0" smtClean="0"/>
              <a:t>extreme emotional </a:t>
            </a:r>
            <a:r>
              <a:rPr lang="en-US" dirty="0" err="1"/>
              <a:t>lability</a:t>
            </a:r>
            <a:r>
              <a:rPr lang="en-US" dirty="0"/>
              <a:t>, ranging from mild euphoria </a:t>
            </a:r>
            <a:r>
              <a:rPr lang="en-US" dirty="0" smtClean="0"/>
              <a:t>&amp; absence of normal </a:t>
            </a:r>
            <a:r>
              <a:rPr lang="en-US" dirty="0"/>
              <a:t>fatigue to grossly psychotic behavior.</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371601" y="0"/>
            <a:ext cx="4038600" cy="68580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a:buNone/>
            </a:pPr>
            <a:r>
              <a:rPr lang="en-US" b="1" dirty="0" err="1" smtClean="0"/>
              <a:t>Nephrogenic</a:t>
            </a:r>
            <a:r>
              <a:rPr lang="en-US" b="1" dirty="0" smtClean="0"/>
              <a:t> DI</a:t>
            </a:r>
          </a:p>
          <a:p>
            <a:pPr>
              <a:buNone/>
            </a:pPr>
            <a:r>
              <a:rPr lang="en-US" b="1" dirty="0" smtClean="0"/>
              <a:t> </a:t>
            </a:r>
            <a:r>
              <a:rPr lang="en-US" dirty="0" smtClean="0"/>
              <a:t>occurs mostly in males and may be inherited or acquired.</a:t>
            </a:r>
          </a:p>
          <a:p>
            <a:r>
              <a:rPr lang="en-US" dirty="0" smtClean="0"/>
              <a:t> It is diagnosed when the kidneys do not respond to ADH.</a:t>
            </a:r>
          </a:p>
          <a:p>
            <a:r>
              <a:rPr lang="en-US" dirty="0" smtClean="0"/>
              <a:t> It can be triggered by certain drugs or </a:t>
            </a:r>
            <a:r>
              <a:rPr lang="en-US" dirty="0" err="1" smtClean="0"/>
              <a:t>neoplasms</a:t>
            </a:r>
            <a:r>
              <a:rPr lang="en-US" dirty="0" smtClean="0"/>
              <a:t> or by damage to the kidneys from </a:t>
            </a:r>
            <a:r>
              <a:rPr lang="en-US" dirty="0" err="1" smtClean="0"/>
              <a:t>pyelonephritis</a:t>
            </a:r>
            <a:r>
              <a:rPr lang="en-US" dirty="0" smtClean="0"/>
              <a:t>, polycystic disease, or other causes</a:t>
            </a:r>
            <a:endParaRPr lang="en-US"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752600" y="152400"/>
            <a:ext cx="6705600" cy="6172199"/>
          </a:xfrm>
          <a:prstGeom prst="rect">
            <a:avLst/>
          </a:prstGeom>
          <a:noFill/>
          <a:ln w="9525">
            <a:noFill/>
            <a:miter lim="800000"/>
            <a:headEnd/>
            <a:tailEnd/>
          </a:ln>
          <a:effectLst/>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Diagnostic Tests</a:t>
            </a:r>
            <a:br>
              <a:rPr lang="en-US" b="1" i="1" dirty="0" smtClean="0"/>
            </a:br>
            <a:endParaRPr lang="en-US" dirty="0"/>
          </a:p>
        </p:txBody>
      </p:sp>
      <p:sp>
        <p:nvSpPr>
          <p:cNvPr id="3" name="Content Placeholder 2"/>
          <p:cNvSpPr>
            <a:spLocks noGrp="1"/>
          </p:cNvSpPr>
          <p:nvPr>
            <p:ph idx="1"/>
          </p:nvPr>
        </p:nvSpPr>
        <p:spPr>
          <a:xfrm>
            <a:off x="457200" y="914400"/>
            <a:ext cx="8229600" cy="5211763"/>
          </a:xfrm>
        </p:spPr>
        <p:txBody>
          <a:bodyPr>
            <a:normAutofit lnSpcReduction="10000"/>
          </a:bodyPr>
          <a:lstStyle/>
          <a:p>
            <a:r>
              <a:rPr lang="en-US" dirty="0" smtClean="0"/>
              <a:t>P/E &amp; HX (</a:t>
            </a:r>
            <a:r>
              <a:rPr lang="en-US" dirty="0" err="1" smtClean="0"/>
              <a:t>Cushingoid</a:t>
            </a:r>
            <a:r>
              <a:rPr lang="en-US" dirty="0" smtClean="0"/>
              <a:t> appearance)</a:t>
            </a:r>
          </a:p>
          <a:p>
            <a:r>
              <a:rPr lang="en-US" dirty="0" smtClean="0"/>
              <a:t>Plasma &amp; urine </a:t>
            </a:r>
            <a:r>
              <a:rPr lang="en-US" dirty="0" err="1" smtClean="0"/>
              <a:t>cortisol</a:t>
            </a:r>
            <a:r>
              <a:rPr lang="en-US" dirty="0" smtClean="0"/>
              <a:t> are measured  </a:t>
            </a:r>
          </a:p>
          <a:p>
            <a:r>
              <a:rPr lang="en-US" dirty="0" smtClean="0"/>
              <a:t>Plasma </a:t>
            </a:r>
            <a:r>
              <a:rPr lang="en-US" dirty="0"/>
              <a:t>ACTH </a:t>
            </a:r>
            <a:r>
              <a:rPr lang="en-US" dirty="0" smtClean="0"/>
              <a:t>is obtained. </a:t>
            </a:r>
          </a:p>
          <a:p>
            <a:r>
              <a:rPr lang="en-US" dirty="0" smtClean="0"/>
              <a:t>A </a:t>
            </a:r>
            <a:r>
              <a:rPr lang="en-US" dirty="0"/>
              <a:t>24-hour urine test </a:t>
            </a:r>
            <a:r>
              <a:rPr lang="en-US" dirty="0" smtClean="0"/>
              <a:t>for </a:t>
            </a:r>
            <a:r>
              <a:rPr lang="en-US" dirty="0" err="1" smtClean="0"/>
              <a:t>cortisol</a:t>
            </a:r>
            <a:r>
              <a:rPr lang="en-US" dirty="0" smtClean="0"/>
              <a:t> </a:t>
            </a:r>
            <a:r>
              <a:rPr lang="en-US" dirty="0"/>
              <a:t>may be collected. </a:t>
            </a:r>
            <a:endParaRPr lang="en-US" dirty="0" smtClean="0"/>
          </a:p>
          <a:p>
            <a:r>
              <a:rPr lang="en-US" dirty="0" smtClean="0"/>
              <a:t>A </a:t>
            </a:r>
            <a:r>
              <a:rPr lang="en-US" dirty="0" err="1"/>
              <a:t>dexamethasone</a:t>
            </a:r>
            <a:r>
              <a:rPr lang="en-US" dirty="0"/>
              <a:t> suppression </a:t>
            </a:r>
            <a:r>
              <a:rPr lang="en-US" dirty="0" smtClean="0"/>
              <a:t>test may </a:t>
            </a:r>
            <a:r>
              <a:rPr lang="en-US" dirty="0"/>
              <a:t>be done. </a:t>
            </a:r>
            <a:endParaRPr lang="en-US" dirty="0" smtClean="0"/>
          </a:p>
          <a:p>
            <a:r>
              <a:rPr lang="en-US" dirty="0" smtClean="0"/>
              <a:t>Serum </a:t>
            </a:r>
            <a:r>
              <a:rPr lang="en-US" dirty="0"/>
              <a:t>potassium is measured. </a:t>
            </a:r>
            <a:endParaRPr lang="en-US" dirty="0" smtClean="0"/>
          </a:p>
          <a:p>
            <a:r>
              <a:rPr lang="en-US" dirty="0"/>
              <a:t>MRI or CT scans </a:t>
            </a:r>
            <a:r>
              <a:rPr lang="en-US" dirty="0" smtClean="0"/>
              <a:t>– to R/O adrenal </a:t>
            </a:r>
            <a:r>
              <a:rPr lang="en-US" dirty="0"/>
              <a:t>or </a:t>
            </a:r>
            <a:r>
              <a:rPr lang="en-US" dirty="0" smtClean="0"/>
              <a:t>pituitary tumors.</a:t>
            </a:r>
            <a:endParaRPr lang="en-US"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Mx</a:t>
            </a:r>
            <a:r>
              <a:rPr lang="en-US" dirty="0" smtClean="0"/>
              <a:t> </a:t>
            </a:r>
            <a:endParaRPr lang="en-US" dirty="0"/>
          </a:p>
        </p:txBody>
      </p:sp>
      <p:sp>
        <p:nvSpPr>
          <p:cNvPr id="3" name="Content Placeholder 2"/>
          <p:cNvSpPr>
            <a:spLocks noGrp="1"/>
          </p:cNvSpPr>
          <p:nvPr>
            <p:ph idx="1"/>
          </p:nvPr>
        </p:nvSpPr>
        <p:spPr/>
        <p:txBody>
          <a:bodyPr>
            <a:normAutofit fontScale="92500" lnSpcReduction="20000"/>
          </a:bodyPr>
          <a:lstStyle/>
          <a:p>
            <a:r>
              <a:rPr lang="en-US" dirty="0"/>
              <a:t>G</a:t>
            </a:r>
            <a:r>
              <a:rPr lang="en-US" dirty="0" smtClean="0"/>
              <a:t>oal - Remove </a:t>
            </a:r>
            <a:r>
              <a:rPr lang="en-US" dirty="0"/>
              <a:t>or correct the source </a:t>
            </a:r>
            <a:r>
              <a:rPr lang="en-US" dirty="0" smtClean="0"/>
              <a:t>of </a:t>
            </a:r>
            <a:r>
              <a:rPr lang="en-US" dirty="0" err="1" smtClean="0"/>
              <a:t>hypercortisolism</a:t>
            </a:r>
            <a:r>
              <a:rPr lang="en-US" dirty="0" smtClean="0"/>
              <a:t> without </a:t>
            </a:r>
            <a:r>
              <a:rPr lang="en-US" dirty="0"/>
              <a:t>causing permanent pituitary or adrenal </a:t>
            </a:r>
            <a:r>
              <a:rPr lang="en-US" dirty="0" smtClean="0"/>
              <a:t>damage. </a:t>
            </a:r>
          </a:p>
          <a:p>
            <a:r>
              <a:rPr lang="en-US" dirty="0" smtClean="0"/>
              <a:t>In case of pituitary tumors-  Surgical removal of the tumor by </a:t>
            </a:r>
            <a:r>
              <a:rPr lang="en-US" dirty="0" err="1" smtClean="0"/>
              <a:t>transsphenoidal</a:t>
            </a:r>
            <a:r>
              <a:rPr lang="en-US" dirty="0" smtClean="0"/>
              <a:t> </a:t>
            </a:r>
            <a:r>
              <a:rPr lang="en-US" dirty="0" err="1" smtClean="0"/>
              <a:t>hypophysectomy</a:t>
            </a:r>
            <a:r>
              <a:rPr lang="en-US" dirty="0"/>
              <a:t> </a:t>
            </a:r>
            <a:r>
              <a:rPr lang="en-US" dirty="0" smtClean="0"/>
              <a:t>is the treatment of choice and has a 90% success rate. </a:t>
            </a:r>
          </a:p>
          <a:p>
            <a:r>
              <a:rPr lang="en-US" dirty="0" smtClean="0"/>
              <a:t>Radiation of the pituitary gland also has been successful,  may take several months for control of symptoms. </a:t>
            </a:r>
          </a:p>
          <a:p>
            <a:r>
              <a:rPr lang="en-US" dirty="0" err="1" smtClean="0"/>
              <a:t>Adrenalectomy</a:t>
            </a:r>
            <a:r>
              <a:rPr lang="en-US" dirty="0" smtClean="0"/>
              <a:t> is the treatment of choice in patients with primary adrenal hypertrophy</a:t>
            </a:r>
          </a:p>
          <a:p>
            <a:pPr>
              <a:buNone/>
            </a:pPr>
            <a:endParaRPr lang="en-US" dirty="0" smtClean="0"/>
          </a:p>
          <a:p>
            <a:pPr>
              <a:buNone/>
            </a:pPr>
            <a:endParaRPr lang="en-US"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r>
              <a:rPr lang="en-US" dirty="0" smtClean="0"/>
              <a:t>Postoperatively</a:t>
            </a:r>
            <a:r>
              <a:rPr lang="en-US" dirty="0"/>
              <a:t>, symptoms of adrenal insufficiency may </a:t>
            </a:r>
            <a:r>
              <a:rPr lang="en-US" dirty="0" smtClean="0"/>
              <a:t>begin to </a:t>
            </a:r>
            <a:r>
              <a:rPr lang="en-US" dirty="0"/>
              <a:t>appear 12 to 48 hours after surgery because of reduction of </a:t>
            </a:r>
            <a:r>
              <a:rPr lang="en-US" dirty="0" smtClean="0"/>
              <a:t>the high </a:t>
            </a:r>
            <a:r>
              <a:rPr lang="en-US" dirty="0"/>
              <a:t>levels of circulating adrenal hormones. </a:t>
            </a:r>
            <a:endParaRPr lang="en-US" dirty="0" smtClean="0"/>
          </a:p>
          <a:p>
            <a:r>
              <a:rPr lang="en-US" dirty="0" smtClean="0"/>
              <a:t>Temporary replacement therapy </a:t>
            </a:r>
            <a:r>
              <a:rPr lang="en-US" dirty="0"/>
              <a:t>with hydrocortisone may be necessary for </a:t>
            </a:r>
            <a:r>
              <a:rPr lang="en-US" dirty="0" smtClean="0"/>
              <a:t>several months </a:t>
            </a:r>
            <a:r>
              <a:rPr lang="en-US" dirty="0"/>
              <a:t>until the adrenal glands begin to respond normally to </a:t>
            </a:r>
            <a:r>
              <a:rPr lang="en-US" dirty="0" smtClean="0"/>
              <a:t>the body’s </a:t>
            </a:r>
            <a:r>
              <a:rPr lang="en-US" dirty="0"/>
              <a:t>needs. </a:t>
            </a:r>
            <a:endParaRPr lang="en-US" dirty="0" smtClean="0"/>
          </a:p>
          <a:p>
            <a:r>
              <a:rPr lang="en-US" dirty="0" smtClean="0"/>
              <a:t> if bilateral </a:t>
            </a:r>
            <a:r>
              <a:rPr lang="en-US" dirty="0" err="1" smtClean="0"/>
              <a:t>adrenalectomy</a:t>
            </a:r>
            <a:r>
              <a:rPr lang="en-US" dirty="0"/>
              <a:t> </a:t>
            </a:r>
            <a:r>
              <a:rPr lang="en-US" dirty="0" smtClean="0"/>
              <a:t>was done , </a:t>
            </a:r>
            <a:r>
              <a:rPr lang="en-US" dirty="0"/>
              <a:t>lifetime replacement of adrenal cortex </a:t>
            </a:r>
            <a:r>
              <a:rPr lang="en-US" dirty="0" smtClean="0"/>
              <a:t>hormones is </a:t>
            </a:r>
            <a:r>
              <a:rPr lang="en-US" dirty="0"/>
              <a:t>necessary</a:t>
            </a:r>
            <a:r>
              <a:rPr lang="en-US" dirty="0" smtClean="0"/>
              <a:t>.</a:t>
            </a:r>
            <a:endParaRPr lang="en-US"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fontScale="92500" lnSpcReduction="20000"/>
          </a:bodyPr>
          <a:lstStyle/>
          <a:p>
            <a:r>
              <a:rPr lang="en-US" dirty="0" smtClean="0"/>
              <a:t>Adrenal enzyme inhibitors (</a:t>
            </a:r>
            <a:r>
              <a:rPr lang="en-US" dirty="0" err="1" smtClean="0"/>
              <a:t>eg</a:t>
            </a:r>
            <a:r>
              <a:rPr lang="en-US" dirty="0" smtClean="0"/>
              <a:t>, </a:t>
            </a:r>
            <a:r>
              <a:rPr lang="en-US" dirty="0" err="1" smtClean="0"/>
              <a:t>metyrapone</a:t>
            </a:r>
            <a:r>
              <a:rPr lang="en-US" dirty="0" smtClean="0"/>
              <a:t>, </a:t>
            </a:r>
            <a:r>
              <a:rPr lang="en-US" dirty="0" err="1" smtClean="0"/>
              <a:t>aminoglutethimide</a:t>
            </a:r>
            <a:r>
              <a:rPr lang="en-US" dirty="0" smtClean="0"/>
              <a:t>, </a:t>
            </a:r>
            <a:r>
              <a:rPr lang="en-US" dirty="0" err="1" smtClean="0"/>
              <a:t>mitotane</a:t>
            </a:r>
            <a:r>
              <a:rPr lang="en-US" dirty="0" smtClean="0"/>
              <a:t>, </a:t>
            </a:r>
            <a:r>
              <a:rPr lang="en-US" dirty="0" err="1" smtClean="0"/>
              <a:t>ketoconazole</a:t>
            </a:r>
            <a:r>
              <a:rPr lang="en-US" dirty="0" smtClean="0"/>
              <a:t>) may be used to reduce </a:t>
            </a:r>
            <a:r>
              <a:rPr lang="en-US" dirty="0" err="1" smtClean="0"/>
              <a:t>hyperadrenalism</a:t>
            </a:r>
            <a:r>
              <a:rPr lang="en-US" dirty="0"/>
              <a:t> </a:t>
            </a:r>
            <a:r>
              <a:rPr lang="en-US" dirty="0" smtClean="0"/>
              <a:t>if the syndrome is caused by ectopic ACTH secretion by a tumor that cannot be eradicated.</a:t>
            </a:r>
          </a:p>
          <a:p>
            <a:r>
              <a:rPr lang="en-US" dirty="0" smtClean="0"/>
              <a:t>If Cushing’s syndrome is a result of the administration of corticosteroids, an attempt is made to reduce or taper the medication to the minimum dosage needed to treat the underlying disease process (</a:t>
            </a:r>
            <a:r>
              <a:rPr lang="en-US" dirty="0" err="1" smtClean="0"/>
              <a:t>eg</a:t>
            </a:r>
            <a:r>
              <a:rPr lang="en-US" dirty="0" smtClean="0"/>
              <a:t>, autoimmune and allergic diseases and rejection of transplanted organs). </a:t>
            </a:r>
          </a:p>
          <a:p>
            <a:r>
              <a:rPr lang="en-US" dirty="0"/>
              <a:t>A</a:t>
            </a:r>
            <a:r>
              <a:rPr lang="en-US" dirty="0" smtClean="0"/>
              <a:t>lternate-day therapy decreases the symptoms of Cushing’s syndrome and allows recovery of the adrenal glands’ responsiveness to ACTH.</a:t>
            </a:r>
          </a:p>
          <a:p>
            <a:endParaRPr lang="en-US"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a:t>
            </a:r>
            <a:r>
              <a:rPr lang="en-US" dirty="0" err="1" smtClean="0"/>
              <a:t>Mx</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GB" dirty="0" smtClean="0"/>
              <a:t>Specific </a:t>
            </a:r>
            <a:r>
              <a:rPr lang="en-GB" dirty="0"/>
              <a:t>nursing  </a:t>
            </a:r>
            <a:r>
              <a:rPr lang="en-GB" dirty="0" smtClean="0"/>
              <a:t>management </a:t>
            </a:r>
            <a:r>
              <a:rPr lang="en-GB" dirty="0"/>
              <a:t>includes:</a:t>
            </a:r>
            <a:endParaRPr lang="en-US" dirty="0"/>
          </a:p>
          <a:p>
            <a:pPr lvl="0"/>
            <a:r>
              <a:rPr lang="en-GB" dirty="0"/>
              <a:t>Vital signs monitoring </a:t>
            </a:r>
            <a:endParaRPr lang="en-US" dirty="0"/>
          </a:p>
          <a:p>
            <a:pPr lvl="0"/>
            <a:r>
              <a:rPr lang="en-GB" dirty="0"/>
              <a:t>Taking and recording daily weights </a:t>
            </a:r>
            <a:endParaRPr lang="en-US" dirty="0"/>
          </a:p>
          <a:p>
            <a:pPr lvl="0"/>
            <a:r>
              <a:rPr lang="en-GB" dirty="0"/>
              <a:t>Monitoring for signs of infection, abdominal pain, </a:t>
            </a:r>
            <a:r>
              <a:rPr lang="en-GB" dirty="0" err="1"/>
              <a:t>thromboembolic</a:t>
            </a:r>
            <a:r>
              <a:rPr lang="en-GB" dirty="0"/>
              <a:t> phenomena, bone pain and arthritis </a:t>
            </a:r>
            <a:endParaRPr lang="en-US" dirty="0"/>
          </a:p>
          <a:p>
            <a:r>
              <a:rPr lang="en-GB" dirty="0"/>
              <a:t>Glucose </a:t>
            </a:r>
            <a:r>
              <a:rPr lang="en-GB" dirty="0" smtClean="0"/>
              <a:t>monitoring</a:t>
            </a:r>
          </a:p>
          <a:p>
            <a:r>
              <a:rPr lang="en-GB" dirty="0" smtClean="0"/>
              <a:t>Bed </a:t>
            </a:r>
            <a:r>
              <a:rPr lang="en-GB" dirty="0"/>
              <a:t>rest is important until blood pressure stabilises. Infection prevention should not be forgotten.</a:t>
            </a:r>
            <a:endParaRPr lang="en-US" dirty="0"/>
          </a:p>
          <a:p>
            <a:r>
              <a:rPr lang="en-GB" dirty="0"/>
              <a:t>Management of mental status especially depression</a:t>
            </a:r>
            <a:r>
              <a:rPr lang="en-GB" b="1" dirty="0"/>
              <a:t>  </a:t>
            </a:r>
            <a:endParaRPr lang="en-US" dirty="0"/>
          </a:p>
          <a:p>
            <a:pPr lvl="0"/>
            <a:endParaRPr lang="en-GB" dirty="0" smtClean="0"/>
          </a:p>
          <a:p>
            <a:pPr lvl="0"/>
            <a:endParaRPr lang="en-US" dirty="0"/>
          </a:p>
          <a:p>
            <a:endParaRPr lang="en-US"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t>Pheochromocytoma</a:t>
            </a:r>
            <a:r>
              <a:rPr lang="en-US" b="1" dirty="0" smtClean="0"/>
              <a:t/>
            </a:r>
            <a:br>
              <a:rPr lang="en-US" b="1" dirty="0" smtClean="0"/>
            </a:br>
            <a:endParaRPr lang="en-US" dirty="0"/>
          </a:p>
        </p:txBody>
      </p:sp>
      <p:sp>
        <p:nvSpPr>
          <p:cNvPr id="3" name="Content Placeholder 2"/>
          <p:cNvSpPr>
            <a:spLocks noGrp="1"/>
          </p:cNvSpPr>
          <p:nvPr>
            <p:ph idx="1"/>
          </p:nvPr>
        </p:nvSpPr>
        <p:spPr>
          <a:xfrm>
            <a:off x="457200" y="914400"/>
            <a:ext cx="8229600" cy="5211763"/>
          </a:xfrm>
        </p:spPr>
        <p:txBody>
          <a:bodyPr>
            <a:normAutofit fontScale="92500"/>
          </a:bodyPr>
          <a:lstStyle/>
          <a:p>
            <a:r>
              <a:rPr lang="en-US" b="1" i="1" dirty="0" smtClean="0"/>
              <a:t>Pathophysiology</a:t>
            </a:r>
            <a:endParaRPr lang="en-US" b="1" i="1" dirty="0"/>
          </a:p>
          <a:p>
            <a:r>
              <a:rPr lang="en-US" dirty="0"/>
              <a:t>A </a:t>
            </a:r>
            <a:r>
              <a:rPr lang="en-US" dirty="0" err="1"/>
              <a:t>pheochromocytoma</a:t>
            </a:r>
            <a:r>
              <a:rPr lang="en-US" dirty="0"/>
              <a:t> is an uncommon tumor that </a:t>
            </a:r>
            <a:r>
              <a:rPr lang="en-US" dirty="0" smtClean="0"/>
              <a:t>arises  from </a:t>
            </a:r>
            <a:r>
              <a:rPr lang="en-US" dirty="0"/>
              <a:t>the </a:t>
            </a:r>
            <a:r>
              <a:rPr lang="en-US" dirty="0" err="1"/>
              <a:t>chromaffin</a:t>
            </a:r>
            <a:r>
              <a:rPr lang="en-US" dirty="0"/>
              <a:t> cells of the adrenal medulla. </a:t>
            </a:r>
            <a:endParaRPr lang="en-US" dirty="0" smtClean="0"/>
          </a:p>
          <a:p>
            <a:r>
              <a:rPr lang="en-US" dirty="0" smtClean="0"/>
              <a:t>Occasionally, it occurs </a:t>
            </a:r>
            <a:r>
              <a:rPr lang="en-US" dirty="0"/>
              <a:t>outside the adrenal gland.</a:t>
            </a:r>
          </a:p>
          <a:p>
            <a:r>
              <a:rPr lang="en-US" dirty="0"/>
              <a:t>The tumor autonomously </a:t>
            </a:r>
            <a:r>
              <a:rPr lang="en-US" dirty="0" smtClean="0"/>
              <a:t>secretes </a:t>
            </a:r>
            <a:r>
              <a:rPr lang="en-US" dirty="0" err="1" smtClean="0"/>
              <a:t>catecholamines</a:t>
            </a:r>
            <a:r>
              <a:rPr lang="en-US" dirty="0" smtClean="0"/>
              <a:t> </a:t>
            </a:r>
            <a:r>
              <a:rPr lang="en-US" dirty="0"/>
              <a:t>(</a:t>
            </a:r>
            <a:r>
              <a:rPr lang="en-US" dirty="0" smtClean="0"/>
              <a:t>epinephrine &amp; </a:t>
            </a:r>
            <a:r>
              <a:rPr lang="en-US" dirty="0" err="1" smtClean="0"/>
              <a:t>norepinephrine</a:t>
            </a:r>
            <a:r>
              <a:rPr lang="en-US" dirty="0"/>
              <a:t>) in excessive amounts. </a:t>
            </a:r>
            <a:endParaRPr lang="en-US" dirty="0" smtClean="0"/>
          </a:p>
          <a:p>
            <a:r>
              <a:rPr lang="en-US" dirty="0" smtClean="0"/>
              <a:t>Ninety percent of </a:t>
            </a:r>
            <a:r>
              <a:rPr lang="en-US" dirty="0" err="1"/>
              <a:t>pheochromocytomas</a:t>
            </a:r>
            <a:r>
              <a:rPr lang="en-US" dirty="0"/>
              <a:t> are </a:t>
            </a:r>
            <a:r>
              <a:rPr lang="en-US" dirty="0" smtClean="0"/>
              <a:t>benign.</a:t>
            </a:r>
            <a:endParaRPr lang="en-US"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Etiology</a:t>
            </a:r>
            <a:br>
              <a:rPr lang="en-US" b="1" i="1" dirty="0" smtClean="0"/>
            </a:br>
            <a:endParaRPr lang="en-US" dirty="0"/>
          </a:p>
        </p:txBody>
      </p:sp>
      <p:sp>
        <p:nvSpPr>
          <p:cNvPr id="3" name="Content Placeholder 2"/>
          <p:cNvSpPr>
            <a:spLocks noGrp="1"/>
          </p:cNvSpPr>
          <p:nvPr>
            <p:ph idx="1"/>
          </p:nvPr>
        </p:nvSpPr>
        <p:spPr/>
        <p:txBody>
          <a:bodyPr/>
          <a:lstStyle/>
          <a:p>
            <a:r>
              <a:rPr lang="en-US" dirty="0" smtClean="0"/>
              <a:t>Idiopathic </a:t>
            </a:r>
          </a:p>
          <a:p>
            <a:r>
              <a:rPr lang="en-US" dirty="0" smtClean="0"/>
              <a:t>About </a:t>
            </a:r>
            <a:r>
              <a:rPr lang="en-US" dirty="0"/>
              <a:t>5% </a:t>
            </a:r>
            <a:r>
              <a:rPr lang="en-US" dirty="0" smtClean="0"/>
              <a:t>of cases </a:t>
            </a:r>
            <a:r>
              <a:rPr lang="en-US" dirty="0"/>
              <a:t>are hereditary</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Signs and Symptoms</a:t>
            </a:r>
            <a:br>
              <a:rPr lang="en-US" b="1" i="1" dirty="0" smtClean="0"/>
            </a:br>
            <a:endParaRPr lang="en-US" dirty="0"/>
          </a:p>
        </p:txBody>
      </p:sp>
      <p:sp>
        <p:nvSpPr>
          <p:cNvPr id="3" name="Content Placeholder 2"/>
          <p:cNvSpPr>
            <a:spLocks noGrp="1"/>
          </p:cNvSpPr>
          <p:nvPr>
            <p:ph idx="1"/>
          </p:nvPr>
        </p:nvSpPr>
        <p:spPr>
          <a:xfrm>
            <a:off x="457200" y="914400"/>
            <a:ext cx="8229600" cy="5715000"/>
          </a:xfrm>
        </p:spPr>
        <p:txBody>
          <a:bodyPr>
            <a:normAutofit fontScale="92500" lnSpcReduction="10000"/>
          </a:bodyPr>
          <a:lstStyle/>
          <a:p>
            <a:pPr>
              <a:buFont typeface="Wingdings" pitchFamily="2" charset="2"/>
              <a:buChar char="§"/>
            </a:pPr>
            <a:r>
              <a:rPr lang="en-US" dirty="0" smtClean="0"/>
              <a:t>Because </a:t>
            </a:r>
            <a:r>
              <a:rPr lang="en-US" dirty="0" err="1"/>
              <a:t>norepinephrine</a:t>
            </a:r>
            <a:r>
              <a:rPr lang="en-US" dirty="0"/>
              <a:t> is the fight-or-flight </a:t>
            </a:r>
            <a:r>
              <a:rPr lang="en-US" dirty="0" smtClean="0"/>
              <a:t>hormone, patients </a:t>
            </a:r>
            <a:r>
              <a:rPr lang="en-US" dirty="0"/>
              <a:t>with a </a:t>
            </a:r>
            <a:r>
              <a:rPr lang="en-US" dirty="0" err="1"/>
              <a:t>pheochromocytoma</a:t>
            </a:r>
            <a:r>
              <a:rPr lang="en-US" dirty="0"/>
              <a:t> have exaggerated </a:t>
            </a:r>
            <a:r>
              <a:rPr lang="en-US" dirty="0" smtClean="0"/>
              <a:t>fight or- flight </a:t>
            </a:r>
            <a:r>
              <a:rPr lang="en-US" dirty="0"/>
              <a:t>symptoms</a:t>
            </a:r>
            <a:r>
              <a:rPr lang="en-US" dirty="0" smtClean="0"/>
              <a:t>.</a:t>
            </a:r>
          </a:p>
          <a:p>
            <a:pPr>
              <a:buFont typeface="Wingdings" pitchFamily="2" charset="2"/>
              <a:buChar char="§"/>
            </a:pPr>
            <a:r>
              <a:rPr lang="en-US" dirty="0" smtClean="0"/>
              <a:t>They </a:t>
            </a:r>
            <a:r>
              <a:rPr lang="en-US" dirty="0"/>
              <a:t>might be fairly constant, or </a:t>
            </a:r>
            <a:r>
              <a:rPr lang="en-US" dirty="0" smtClean="0"/>
              <a:t>occur in </a:t>
            </a:r>
            <a:r>
              <a:rPr lang="en-US" dirty="0"/>
              <a:t>“attacks.” </a:t>
            </a:r>
            <a:endParaRPr lang="en-US" dirty="0" smtClean="0"/>
          </a:p>
          <a:p>
            <a:pPr>
              <a:buFont typeface="Wingdings" pitchFamily="2" charset="2"/>
              <a:buChar char="§"/>
            </a:pPr>
            <a:r>
              <a:rPr lang="en-US" dirty="0" smtClean="0"/>
              <a:t>Manifestations include:</a:t>
            </a:r>
          </a:p>
          <a:p>
            <a:pPr>
              <a:buFont typeface="Wingdings" pitchFamily="2" charset="2"/>
              <a:buChar char="§"/>
            </a:pPr>
            <a:r>
              <a:rPr lang="en-US" dirty="0" smtClean="0"/>
              <a:t> hypertension this is the most prominent </a:t>
            </a:r>
            <a:r>
              <a:rPr lang="en-US" dirty="0" err="1" smtClean="0"/>
              <a:t>Xeracteristic</a:t>
            </a:r>
            <a:r>
              <a:rPr lang="en-US" dirty="0" smtClean="0"/>
              <a:t>  . Diastolic pressure may be  &gt; 115 mm Hg. If hypertension is uncontrolled, the pt may have stroke  stroke, vision changes,  &amp; organ damage. It is estimated that about 0.1% of cases of hypertension are caused by a </a:t>
            </a:r>
            <a:r>
              <a:rPr lang="en-US" dirty="0" err="1" smtClean="0"/>
              <a:t>pheochromocytoma</a:t>
            </a:r>
            <a:r>
              <a:rPr lang="en-US" dirty="0" smtClean="0"/>
              <a:t>.</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fontScale="92500"/>
          </a:bodyPr>
          <a:lstStyle/>
          <a:p>
            <a:pPr>
              <a:buFont typeface="Wingdings" pitchFamily="2" charset="2"/>
              <a:buChar char="§"/>
            </a:pPr>
            <a:r>
              <a:rPr lang="en-US" dirty="0" smtClean="0"/>
              <a:t>Tachycardia (with heart rate greater than 100),</a:t>
            </a:r>
          </a:p>
          <a:p>
            <a:pPr>
              <a:buFont typeface="Wingdings" pitchFamily="2" charset="2"/>
              <a:buChar char="§"/>
            </a:pPr>
            <a:r>
              <a:rPr lang="en-US" dirty="0" smtClean="0"/>
              <a:t> palpitations,</a:t>
            </a:r>
          </a:p>
          <a:p>
            <a:pPr>
              <a:buFont typeface="Wingdings" pitchFamily="2" charset="2"/>
              <a:buChar char="§"/>
            </a:pPr>
            <a:r>
              <a:rPr lang="en-US" dirty="0" smtClean="0"/>
              <a:t> tremor,</a:t>
            </a:r>
          </a:p>
          <a:p>
            <a:pPr>
              <a:buFont typeface="Wingdings" pitchFamily="2" charset="2"/>
              <a:buChar char="§"/>
            </a:pPr>
            <a:r>
              <a:rPr lang="en-US" dirty="0" smtClean="0"/>
              <a:t>diaphoresis, </a:t>
            </a:r>
          </a:p>
          <a:p>
            <a:pPr>
              <a:buFont typeface="Wingdings" pitchFamily="2" charset="2"/>
              <a:buChar char="§"/>
            </a:pPr>
            <a:r>
              <a:rPr lang="en-US" dirty="0" smtClean="0"/>
              <a:t>feeling of apprehension,  &amp; </a:t>
            </a:r>
          </a:p>
          <a:p>
            <a:pPr>
              <a:buFont typeface="Wingdings" pitchFamily="2" charset="2"/>
              <a:buChar char="§"/>
            </a:pPr>
            <a:r>
              <a:rPr lang="en-US" dirty="0" smtClean="0"/>
              <a:t>severe pounding headache. </a:t>
            </a:r>
          </a:p>
          <a:p>
            <a:pPr>
              <a:buFont typeface="Wingdings" pitchFamily="2" charset="2"/>
              <a:buChar char="§"/>
            </a:pPr>
            <a:r>
              <a:rPr lang="en-US" dirty="0" smtClean="0"/>
              <a:t>Nausea and vomiting are occasionally present.</a:t>
            </a:r>
          </a:p>
          <a:p>
            <a:pPr>
              <a:buFont typeface="Wingdings" pitchFamily="2" charset="2"/>
              <a:buChar char="§"/>
            </a:pPr>
            <a:r>
              <a:rPr lang="en-US" dirty="0" smtClean="0"/>
              <a:t>Blood glucose may increase coz </a:t>
            </a:r>
            <a:r>
              <a:rPr lang="en-US" dirty="0" err="1" smtClean="0"/>
              <a:t>catecholamines</a:t>
            </a:r>
            <a:r>
              <a:rPr lang="en-US" dirty="0" smtClean="0"/>
              <a:t> inhibit insulin release from the pancreas.</a:t>
            </a:r>
          </a:p>
          <a:p>
            <a:pPr>
              <a:buFont typeface="Wingdings" pitchFamily="2" charset="2"/>
              <a:buChar char="§"/>
            </a:pPr>
            <a:r>
              <a:rPr lang="en-US" dirty="0" smtClean="0"/>
              <a:t>Constipation may occur because </a:t>
            </a:r>
            <a:r>
              <a:rPr lang="en-US" dirty="0" err="1" smtClean="0"/>
              <a:t>catecholamines</a:t>
            </a:r>
            <a:r>
              <a:rPr lang="en-US" dirty="0" smtClean="0"/>
              <a:t> relax the bowel.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SIGNS AND SYMPTOMS</a:t>
            </a:r>
            <a:endParaRPr lang="en-US" dirty="0"/>
          </a:p>
        </p:txBody>
      </p:sp>
      <p:sp>
        <p:nvSpPr>
          <p:cNvPr id="3" name="Content Placeholder 2"/>
          <p:cNvSpPr>
            <a:spLocks noGrp="1"/>
          </p:cNvSpPr>
          <p:nvPr>
            <p:ph idx="1"/>
          </p:nvPr>
        </p:nvSpPr>
        <p:spPr>
          <a:xfrm>
            <a:off x="457200" y="1219200"/>
            <a:ext cx="8229600" cy="5486400"/>
          </a:xfrm>
        </p:spPr>
        <p:txBody>
          <a:bodyPr>
            <a:normAutofit lnSpcReduction="10000"/>
          </a:bodyPr>
          <a:lstStyle/>
          <a:p>
            <a:pPr>
              <a:buFont typeface="Wingdings" pitchFamily="2" charset="2"/>
              <a:buChar char="Ø"/>
            </a:pPr>
            <a:r>
              <a:rPr lang="en-US" dirty="0" err="1" smtClean="0"/>
              <a:t>Polyuria</a:t>
            </a:r>
            <a:r>
              <a:rPr lang="en-US" dirty="0" smtClean="0"/>
              <a:t>-frequent urination</a:t>
            </a:r>
          </a:p>
          <a:p>
            <a:pPr>
              <a:buFont typeface="Wingdings" pitchFamily="2" charset="2"/>
              <a:buChar char="Ø"/>
            </a:pPr>
            <a:r>
              <a:rPr lang="en-US" dirty="0" err="1" smtClean="0"/>
              <a:t>nocturia</a:t>
            </a:r>
            <a:r>
              <a:rPr lang="en-US" dirty="0" smtClean="0"/>
              <a:t> -nighttime urination </a:t>
            </a:r>
          </a:p>
          <a:p>
            <a:pPr>
              <a:buFont typeface="Wingdings" pitchFamily="2" charset="2"/>
              <a:buChar char="Ø"/>
            </a:pPr>
            <a:r>
              <a:rPr lang="en-US" dirty="0" smtClean="0"/>
              <a:t>This </a:t>
            </a:r>
            <a:r>
              <a:rPr lang="en-US" dirty="0"/>
              <a:t>results in high serum </a:t>
            </a:r>
            <a:r>
              <a:rPr lang="en-US" dirty="0" err="1"/>
              <a:t>osmolality</a:t>
            </a:r>
            <a:r>
              <a:rPr lang="en-US" dirty="0"/>
              <a:t> and low </a:t>
            </a:r>
            <a:r>
              <a:rPr lang="en-US" dirty="0" smtClean="0"/>
              <a:t>urine </a:t>
            </a:r>
            <a:r>
              <a:rPr lang="en-US" dirty="0" err="1" smtClean="0"/>
              <a:t>osmolality</a:t>
            </a:r>
            <a:r>
              <a:rPr lang="en-US" dirty="0" smtClean="0"/>
              <a:t>.</a:t>
            </a:r>
          </a:p>
          <a:p>
            <a:pPr>
              <a:buFont typeface="Wingdings" pitchFamily="2" charset="2"/>
              <a:buChar char="Ø"/>
            </a:pPr>
            <a:r>
              <a:rPr lang="en-US" dirty="0" smtClean="0"/>
              <a:t>Urine </a:t>
            </a:r>
            <a:r>
              <a:rPr lang="en-US" dirty="0"/>
              <a:t>specific gravity is decreased, making </a:t>
            </a:r>
            <a:r>
              <a:rPr lang="en-US" dirty="0" smtClean="0"/>
              <a:t>the urine </a:t>
            </a:r>
            <a:r>
              <a:rPr lang="en-US" dirty="0"/>
              <a:t>diluted and light in </a:t>
            </a:r>
            <a:r>
              <a:rPr lang="en-US" dirty="0" smtClean="0"/>
              <a:t>color.</a:t>
            </a:r>
          </a:p>
          <a:p>
            <a:pPr>
              <a:buFont typeface="Wingdings" pitchFamily="2" charset="2"/>
              <a:buChar char="Ø"/>
            </a:pPr>
            <a:r>
              <a:rPr lang="en-US" dirty="0" err="1" smtClean="0"/>
              <a:t>Polydipsia</a:t>
            </a:r>
            <a:r>
              <a:rPr lang="en-US" dirty="0" smtClean="0"/>
              <a:t>- </a:t>
            </a:r>
            <a:r>
              <a:rPr lang="en-US" dirty="0"/>
              <a:t>consumes large volumes of water. </a:t>
            </a:r>
            <a:endParaRPr lang="en-US" dirty="0" smtClean="0"/>
          </a:p>
          <a:p>
            <a:pPr>
              <a:buFont typeface="Wingdings" pitchFamily="2" charset="2"/>
              <a:buChar char="Ø"/>
            </a:pPr>
            <a:r>
              <a:rPr lang="en-US" dirty="0" smtClean="0"/>
              <a:t>Often </a:t>
            </a:r>
            <a:r>
              <a:rPr lang="en-US" dirty="0"/>
              <a:t>patients </a:t>
            </a:r>
            <a:r>
              <a:rPr lang="en-US" dirty="0" smtClean="0"/>
              <a:t>crave ice-cold </a:t>
            </a:r>
            <a:r>
              <a:rPr lang="en-US" dirty="0"/>
              <a:t>water</a:t>
            </a:r>
            <a:r>
              <a:rPr lang="en-US" dirty="0" smtClean="0"/>
              <a:t>.</a:t>
            </a:r>
          </a:p>
          <a:p>
            <a:pPr>
              <a:buFont typeface="Wingdings" pitchFamily="2" charset="2"/>
              <a:buChar char="Ø"/>
            </a:pPr>
            <a:r>
              <a:rPr lang="en-US" dirty="0" smtClean="0"/>
              <a:t> </a:t>
            </a:r>
            <a:r>
              <a:rPr lang="en-US" dirty="0"/>
              <a:t>If urine output exceeds fluid intake, </a:t>
            </a:r>
            <a:r>
              <a:rPr lang="en-US" dirty="0" smtClean="0"/>
              <a:t>dehydration occurs</a:t>
            </a:r>
            <a:r>
              <a:rPr lang="en-US" dirty="0"/>
              <a:t>.</a:t>
            </a:r>
            <a:endParaRPr lang="en-US" dirty="0" smtClean="0"/>
          </a:p>
          <a:p>
            <a:pPr>
              <a:buFont typeface="Wingdings" pitchFamily="2" charset="2"/>
              <a:buChar char="Ø"/>
            </a:pPr>
            <a:endParaRPr lang="en-US"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Diagnostic Tests</a:t>
            </a:r>
            <a:br>
              <a:rPr lang="en-US" b="1" i="1" dirty="0" smtClean="0"/>
            </a:b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Patients with a suspected </a:t>
            </a:r>
            <a:r>
              <a:rPr lang="en-US" dirty="0" err="1" smtClean="0"/>
              <a:t>pheochromocytoma</a:t>
            </a:r>
            <a:r>
              <a:rPr lang="en-US" dirty="0" smtClean="0"/>
              <a:t> have a 24- hour urine test for </a:t>
            </a:r>
            <a:r>
              <a:rPr lang="en-US" dirty="0" err="1" smtClean="0"/>
              <a:t>metanephrines</a:t>
            </a:r>
            <a:r>
              <a:rPr lang="en-US" dirty="0" smtClean="0"/>
              <a:t> and </a:t>
            </a:r>
            <a:r>
              <a:rPr lang="en-US" dirty="0" err="1" smtClean="0"/>
              <a:t>vanillylmandelic</a:t>
            </a:r>
            <a:r>
              <a:rPr lang="en-US" dirty="0" smtClean="0"/>
              <a:t> acid (</a:t>
            </a:r>
            <a:r>
              <a:rPr lang="en-US" dirty="0"/>
              <a:t>VMA). These are </a:t>
            </a:r>
            <a:r>
              <a:rPr lang="en-US" dirty="0" smtClean="0"/>
              <a:t>end products </a:t>
            </a:r>
            <a:r>
              <a:rPr lang="en-US" dirty="0"/>
              <a:t>of catecholamine metabolism.</a:t>
            </a:r>
          </a:p>
          <a:p>
            <a:r>
              <a:rPr lang="en-US" dirty="0"/>
              <a:t>A blood test for </a:t>
            </a:r>
            <a:r>
              <a:rPr lang="en-US" dirty="0" err="1"/>
              <a:t>metanephrines</a:t>
            </a:r>
            <a:r>
              <a:rPr lang="en-US" dirty="0"/>
              <a:t> </a:t>
            </a:r>
            <a:r>
              <a:rPr lang="en-US" dirty="0" err="1" smtClean="0"/>
              <a:t>shd</a:t>
            </a:r>
            <a:r>
              <a:rPr lang="en-US" dirty="0" smtClean="0"/>
              <a:t> </a:t>
            </a:r>
            <a:r>
              <a:rPr lang="en-US" dirty="0"/>
              <a:t>be done</a:t>
            </a:r>
            <a:r>
              <a:rPr lang="en-US" dirty="0" smtClean="0"/>
              <a:t>.</a:t>
            </a:r>
          </a:p>
          <a:p>
            <a:r>
              <a:rPr lang="en-US" dirty="0" smtClean="0"/>
              <a:t>Advice pt to avoid </a:t>
            </a:r>
            <a:r>
              <a:rPr lang="en-US" dirty="0"/>
              <a:t>caffeine and medications for 2 </a:t>
            </a:r>
            <a:r>
              <a:rPr lang="en-US" dirty="0" smtClean="0"/>
              <a:t>days before </a:t>
            </a:r>
            <a:r>
              <a:rPr lang="en-US" dirty="0"/>
              <a:t>and during the test. </a:t>
            </a:r>
            <a:endParaRPr lang="en-US" dirty="0" smtClean="0"/>
          </a:p>
          <a:p>
            <a:r>
              <a:rPr lang="en-US" dirty="0" smtClean="0"/>
              <a:t>If </a:t>
            </a:r>
            <a:r>
              <a:rPr lang="en-US" dirty="0"/>
              <a:t>results are elevated, a CT scan or </a:t>
            </a:r>
            <a:r>
              <a:rPr lang="en-US" dirty="0" smtClean="0"/>
              <a:t>MRI is </a:t>
            </a:r>
            <a:r>
              <a:rPr lang="en-US" dirty="0"/>
              <a:t>done to locate the tumor.</a:t>
            </a:r>
            <a:endParaRPr lang="en-US" dirty="0" smtClean="0"/>
          </a:p>
          <a:p>
            <a:endParaRPr lang="en-US"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b="1" i="1" dirty="0" smtClean="0"/>
              <a:t>Therapeutic Interventions</a:t>
            </a:r>
            <a:br>
              <a:rPr lang="en-US" b="1" i="1" dirty="0" smtClean="0"/>
            </a:br>
            <a:endParaRPr lang="en-US" dirty="0"/>
          </a:p>
        </p:txBody>
      </p:sp>
      <p:sp>
        <p:nvSpPr>
          <p:cNvPr id="3" name="Content Placeholder 2"/>
          <p:cNvSpPr>
            <a:spLocks noGrp="1"/>
          </p:cNvSpPr>
          <p:nvPr>
            <p:ph idx="1"/>
          </p:nvPr>
        </p:nvSpPr>
        <p:spPr>
          <a:xfrm>
            <a:off x="457200" y="1295400"/>
            <a:ext cx="8229600" cy="4830763"/>
          </a:xfrm>
        </p:spPr>
        <p:txBody>
          <a:bodyPr>
            <a:normAutofit lnSpcReduction="10000"/>
          </a:bodyPr>
          <a:lstStyle/>
          <a:p>
            <a:r>
              <a:rPr lang="en-US" dirty="0" smtClean="0"/>
              <a:t>Treatment </a:t>
            </a:r>
            <a:r>
              <a:rPr lang="en-US" dirty="0"/>
              <a:t>for </a:t>
            </a:r>
            <a:r>
              <a:rPr lang="en-US" dirty="0" err="1"/>
              <a:t>pheochromocytoma</a:t>
            </a:r>
            <a:r>
              <a:rPr lang="en-US" dirty="0"/>
              <a:t> is surgical removal of </a:t>
            </a:r>
            <a:r>
              <a:rPr lang="en-US" dirty="0" smtClean="0"/>
              <a:t>one or </a:t>
            </a:r>
            <a:r>
              <a:rPr lang="en-US" dirty="0"/>
              <a:t>both adrenal glands. </a:t>
            </a:r>
            <a:endParaRPr lang="en-US" dirty="0" smtClean="0"/>
          </a:p>
          <a:p>
            <a:r>
              <a:rPr lang="en-US" dirty="0" err="1" smtClean="0"/>
              <a:t>Stabalize</a:t>
            </a:r>
            <a:r>
              <a:rPr lang="en-US" dirty="0" smtClean="0"/>
              <a:t> pt before </a:t>
            </a:r>
            <a:r>
              <a:rPr lang="en-US" dirty="0"/>
              <a:t>surgery. </a:t>
            </a:r>
            <a:endParaRPr lang="en-US" dirty="0" smtClean="0"/>
          </a:p>
          <a:p>
            <a:r>
              <a:rPr lang="en-US" dirty="0" smtClean="0"/>
              <a:t>Alpha-blocking </a:t>
            </a:r>
            <a:r>
              <a:rPr lang="en-US" dirty="0"/>
              <a:t>medications such </a:t>
            </a:r>
            <a:r>
              <a:rPr lang="en-US" dirty="0" smtClean="0"/>
              <a:t>as </a:t>
            </a:r>
            <a:r>
              <a:rPr lang="en-US" dirty="0" err="1" smtClean="0"/>
              <a:t>phenoxybenzamine</a:t>
            </a:r>
            <a:r>
              <a:rPr lang="en-US" dirty="0" smtClean="0"/>
              <a:t> </a:t>
            </a:r>
            <a:r>
              <a:rPr lang="en-US" dirty="0"/>
              <a:t>(</a:t>
            </a:r>
            <a:r>
              <a:rPr lang="en-US" dirty="0" err="1"/>
              <a:t>Dibenzyline</a:t>
            </a:r>
            <a:r>
              <a:rPr lang="en-US" dirty="0"/>
              <a:t>) dilate blood vessels </a:t>
            </a:r>
            <a:r>
              <a:rPr lang="en-US" dirty="0" smtClean="0"/>
              <a:t>to control </a:t>
            </a:r>
            <a:r>
              <a:rPr lang="en-US" dirty="0"/>
              <a:t>acute hypertension. </a:t>
            </a:r>
            <a:endParaRPr lang="en-US" dirty="0" smtClean="0"/>
          </a:p>
          <a:p>
            <a:r>
              <a:rPr lang="en-US" dirty="0" smtClean="0"/>
              <a:t>Beta-blocking </a:t>
            </a:r>
            <a:r>
              <a:rPr lang="en-US" dirty="0"/>
              <a:t>medication </a:t>
            </a:r>
            <a:r>
              <a:rPr lang="en-US" dirty="0" smtClean="0"/>
              <a:t>may be </a:t>
            </a:r>
            <a:r>
              <a:rPr lang="en-US" dirty="0"/>
              <a:t>added to block beta-adrenergic receptors in the heart </a:t>
            </a:r>
            <a:r>
              <a:rPr lang="en-US" dirty="0" smtClean="0"/>
              <a:t>and lungs</a:t>
            </a:r>
            <a:r>
              <a:rPr lang="en-US" dirty="0"/>
              <a:t>, reducing other fight-or-flight symptoms.</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s-media-cache-ak0.pinimg.com/736x/2f/8f/fd/2f8ffd0fd089a396f2f411f144273d75.jpg"/>
          <p:cNvPicPr>
            <a:picLocks noChangeAspect="1" noChangeArrowheads="1"/>
          </p:cNvPicPr>
          <p:nvPr/>
        </p:nvPicPr>
        <p:blipFill>
          <a:blip r:embed="rId2"/>
          <a:srcRect/>
          <a:stretch>
            <a:fillRect/>
          </a:stretch>
        </p:blipFill>
        <p:spPr bwMode="auto">
          <a:xfrm>
            <a:off x="155574" y="533400"/>
            <a:ext cx="8836025" cy="5715000"/>
          </a:xfrm>
          <a:prstGeom prst="rect">
            <a:avLst/>
          </a:prstGeom>
          <a:noFill/>
        </p:spPr>
      </p:pic>
      <p:sp>
        <p:nvSpPr>
          <p:cNvPr id="3" name="TextBox 2"/>
          <p:cNvSpPr txBox="1"/>
          <p:nvPr/>
        </p:nvSpPr>
        <p:spPr>
          <a:xfrm flipH="1">
            <a:off x="4680528" y="1143000"/>
            <a:ext cx="2253669" cy="369332"/>
          </a:xfrm>
          <a:prstGeom prst="rect">
            <a:avLst/>
          </a:prstGeom>
          <a:noFill/>
        </p:spPr>
        <p:txBody>
          <a:bodyPr wrap="square" rtlCol="0">
            <a:spAutoFit/>
          </a:bodyPr>
          <a:lstStyle/>
          <a:p>
            <a:r>
              <a:rPr lang="en-US" dirty="0" smtClean="0"/>
              <a:t>THE END </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91200"/>
          </a:xfrm>
        </p:spPr>
        <p:txBody>
          <a:bodyPr>
            <a:normAutofit/>
          </a:bodyPr>
          <a:lstStyle/>
          <a:p>
            <a:pPr>
              <a:buFont typeface="Wingdings" pitchFamily="2" charset="2"/>
              <a:buChar char="Ø"/>
            </a:pPr>
            <a:r>
              <a:rPr lang="en-US" dirty="0"/>
              <a:t>H</a:t>
            </a:r>
            <a:r>
              <a:rPr lang="en-US" dirty="0" smtClean="0"/>
              <a:t>ypotension,</a:t>
            </a:r>
          </a:p>
          <a:p>
            <a:pPr>
              <a:buFont typeface="Wingdings" pitchFamily="2" charset="2"/>
              <a:buChar char="Ø"/>
            </a:pPr>
            <a:r>
              <a:rPr lang="en-US" dirty="0"/>
              <a:t>P</a:t>
            </a:r>
            <a:r>
              <a:rPr lang="en-US" dirty="0" smtClean="0"/>
              <a:t>oor skin </a:t>
            </a:r>
            <a:r>
              <a:rPr lang="en-US" dirty="0" err="1" smtClean="0"/>
              <a:t>turgor</a:t>
            </a:r>
            <a:r>
              <a:rPr lang="en-US" dirty="0" smtClean="0"/>
              <a:t>, &amp;  weakness. </a:t>
            </a:r>
          </a:p>
          <a:p>
            <a:pPr>
              <a:buFont typeface="Wingdings" pitchFamily="2" charset="2"/>
              <a:buChar char="Ø"/>
            </a:pPr>
            <a:r>
              <a:rPr lang="en-US" dirty="0" err="1" smtClean="0"/>
              <a:t>Hypovolemic</a:t>
            </a:r>
            <a:r>
              <a:rPr lang="en-US" dirty="0" smtClean="0"/>
              <a:t> shock occurs if fluid balance is not restored.</a:t>
            </a:r>
          </a:p>
          <a:p>
            <a:pPr>
              <a:buFont typeface="Wingdings" pitchFamily="2" charset="2"/>
              <a:buChar char="Ø"/>
            </a:pPr>
            <a:r>
              <a:rPr lang="en-US" dirty="0" smtClean="0"/>
              <a:t>Decrease in level of consciousness – due to Dehydration and electrolyte imbalances.</a:t>
            </a:r>
          </a:p>
          <a:p>
            <a:pPr>
              <a:buFont typeface="Wingdings" pitchFamily="2" charset="2"/>
              <a:buChar char="Ø"/>
            </a:pPr>
            <a:r>
              <a:rPr lang="en-US" dirty="0" smtClean="0"/>
              <a:t>Death if the problem is not corrected.</a:t>
            </a:r>
          </a:p>
          <a:p>
            <a:pPr>
              <a:buFont typeface="Wingdings" pitchFamily="2" charset="2"/>
              <a:buChar char="Ø"/>
            </a:pPr>
            <a:r>
              <a:rPr lang="en-US" dirty="0" smtClean="0"/>
              <a:t>Pt with DI may develop an enlarged bladder &amp; kidney damage from constantly trying to “hold” too much urine.</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3600" dirty="0" smtClean="0"/>
              <a:t>DIAGNOSIS </a:t>
            </a:r>
            <a:endParaRPr lang="en-US" sz="3600" dirty="0"/>
          </a:p>
        </p:txBody>
      </p:sp>
      <p:sp>
        <p:nvSpPr>
          <p:cNvPr id="3" name="Content Placeholder 2"/>
          <p:cNvSpPr>
            <a:spLocks noGrp="1"/>
          </p:cNvSpPr>
          <p:nvPr>
            <p:ph idx="1"/>
          </p:nvPr>
        </p:nvSpPr>
        <p:spPr>
          <a:xfrm>
            <a:off x="457200" y="1219200"/>
            <a:ext cx="8229600" cy="5638800"/>
          </a:xfrm>
        </p:spPr>
        <p:txBody>
          <a:bodyPr>
            <a:normAutofit/>
          </a:bodyPr>
          <a:lstStyle/>
          <a:p>
            <a:pPr>
              <a:buFont typeface="Wingdings" pitchFamily="2" charset="2"/>
              <a:buChar char="§"/>
            </a:pPr>
            <a:r>
              <a:rPr lang="en-US" dirty="0" smtClean="0"/>
              <a:t>HX of risk factors &amp; symptoms</a:t>
            </a:r>
            <a:endParaRPr lang="en-US" dirty="0"/>
          </a:p>
          <a:p>
            <a:pPr>
              <a:buFont typeface="Wingdings" pitchFamily="2" charset="2"/>
              <a:buChar char="§"/>
            </a:pPr>
            <a:r>
              <a:rPr lang="en-US" dirty="0" smtClean="0"/>
              <a:t>Urine specific gravity  of  &lt; 1.005 </a:t>
            </a:r>
            <a:r>
              <a:rPr lang="en-US" dirty="0"/>
              <a:t>(normal: 1.010 to </a:t>
            </a:r>
            <a:r>
              <a:rPr lang="en-US" dirty="0" smtClean="0"/>
              <a:t>1.025</a:t>
            </a:r>
          </a:p>
          <a:p>
            <a:pPr>
              <a:buFont typeface="Wingdings" pitchFamily="2" charset="2"/>
              <a:buChar char="§"/>
            </a:pPr>
            <a:r>
              <a:rPr lang="en-US" dirty="0" smtClean="0"/>
              <a:t> </a:t>
            </a:r>
            <a:r>
              <a:rPr lang="en-US" dirty="0"/>
              <a:t>Plasma  </a:t>
            </a:r>
            <a:r>
              <a:rPr lang="en-US" dirty="0" smtClean="0"/>
              <a:t>&amp; urine </a:t>
            </a:r>
            <a:r>
              <a:rPr lang="en-US" dirty="0" err="1" smtClean="0"/>
              <a:t>osmolality</a:t>
            </a:r>
            <a:r>
              <a:rPr lang="en-US" dirty="0" smtClean="0"/>
              <a:t>. </a:t>
            </a:r>
            <a:endParaRPr lang="en-US" dirty="0"/>
          </a:p>
          <a:p>
            <a:pPr>
              <a:buFont typeface="Wingdings" pitchFamily="2" charset="2"/>
              <a:buChar char="§"/>
            </a:pPr>
            <a:r>
              <a:rPr lang="en-US" dirty="0" smtClean="0"/>
              <a:t>CT </a:t>
            </a:r>
            <a:r>
              <a:rPr lang="en-US" dirty="0"/>
              <a:t> </a:t>
            </a:r>
            <a:r>
              <a:rPr lang="en-US" dirty="0" smtClean="0"/>
              <a:t>&amp; MRI of the pituitary to R/O   </a:t>
            </a:r>
            <a:r>
              <a:rPr lang="en-US" dirty="0"/>
              <a:t>pituitary tumor</a:t>
            </a:r>
            <a:r>
              <a:rPr lang="en-US" dirty="0" smtClean="0"/>
              <a:t>.</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85000" lnSpcReduction="20000"/>
          </a:bodyPr>
          <a:lstStyle/>
          <a:p>
            <a:pPr>
              <a:buFont typeface="Wingdings" pitchFamily="2" charset="2"/>
              <a:buChar char="§"/>
            </a:pPr>
            <a:r>
              <a:rPr lang="en-US" dirty="0" smtClean="0"/>
              <a:t>A water-deprivation test may be done – the patient is deprived of water for up to 6 hours. Body weight and urine </a:t>
            </a:r>
            <a:r>
              <a:rPr lang="en-US" dirty="0" err="1" smtClean="0"/>
              <a:t>osmolality</a:t>
            </a:r>
            <a:r>
              <a:rPr lang="en-US" dirty="0" smtClean="0"/>
              <a:t> are tested hourly. If the urine continues to be diluted, even though the patient is not drinking and is losing weight as a result of volume depletion, DI is suspected.</a:t>
            </a:r>
          </a:p>
          <a:p>
            <a:pPr>
              <a:buFont typeface="Wingdings" pitchFamily="2" charset="2"/>
              <a:buChar char="§"/>
            </a:pPr>
            <a:r>
              <a:rPr lang="en-US" dirty="0" smtClean="0"/>
              <a:t>In the second stage of the test, the patient receives an injection of ADH, with a final urine test done 1 hour later. If the DI is </a:t>
            </a:r>
            <a:r>
              <a:rPr lang="en-US" dirty="0" err="1" smtClean="0"/>
              <a:t>nephrogenic</a:t>
            </a:r>
            <a:r>
              <a:rPr lang="en-US" dirty="0" smtClean="0"/>
              <a:t>, the kidneys do not respond to the injected ADH.</a:t>
            </a:r>
          </a:p>
          <a:p>
            <a:pPr>
              <a:buFont typeface="Wingdings" pitchFamily="2" charset="2"/>
              <a:buChar char="§"/>
            </a:pPr>
            <a:r>
              <a:rPr lang="en-US" dirty="0" smtClean="0"/>
              <a:t>ADH levels  in plasma or urine following administration of hypertonic saline or fluid restriction. The normal response would be elevated ADH; if it is not elevated, DI is suspected.</a:t>
            </a:r>
          </a:p>
          <a:p>
            <a:pPr>
              <a:buFont typeface="Wingdings" pitchFamily="2" charset="2"/>
              <a:buChar char="§"/>
            </a:pPr>
            <a:r>
              <a:rPr lang="en-US" dirty="0" smtClean="0"/>
              <a:t>urine glucose level – R/O D/M</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THERAPEUTIC INTERVENTIONS</a:t>
            </a:r>
            <a:endParaRPr lang="en-US" dirty="0"/>
          </a:p>
        </p:txBody>
      </p:sp>
      <p:sp>
        <p:nvSpPr>
          <p:cNvPr id="3" name="Content Placeholder 2"/>
          <p:cNvSpPr>
            <a:spLocks noGrp="1"/>
          </p:cNvSpPr>
          <p:nvPr>
            <p:ph idx="1"/>
          </p:nvPr>
        </p:nvSpPr>
        <p:spPr>
          <a:xfrm>
            <a:off x="457200" y="1219200"/>
            <a:ext cx="8229600" cy="4906963"/>
          </a:xfrm>
        </p:spPr>
        <p:txBody>
          <a:bodyPr>
            <a:normAutofit fontScale="85000" lnSpcReduction="20000"/>
          </a:bodyPr>
          <a:lstStyle/>
          <a:p>
            <a:pPr>
              <a:buNone/>
            </a:pPr>
            <a:r>
              <a:rPr lang="en-US" dirty="0" smtClean="0"/>
              <a:t>Aim:</a:t>
            </a:r>
          </a:p>
          <a:p>
            <a:pPr marL="571500" indent="-571500">
              <a:buFont typeface="+mj-lt"/>
              <a:buAutoNum type="romanUcPeriod"/>
            </a:pPr>
            <a:r>
              <a:rPr lang="en-US" dirty="0" smtClean="0"/>
              <a:t>To </a:t>
            </a:r>
            <a:r>
              <a:rPr lang="en-US" dirty="0"/>
              <a:t>replace ADH (which is </a:t>
            </a:r>
            <a:r>
              <a:rPr lang="en-US" dirty="0" smtClean="0"/>
              <a:t>usually a </a:t>
            </a:r>
            <a:r>
              <a:rPr lang="en-US" dirty="0"/>
              <a:t>long-term therapeutic program), </a:t>
            </a:r>
          </a:p>
          <a:p>
            <a:pPr marL="571500" indent="-571500">
              <a:buFont typeface="+mj-lt"/>
              <a:buAutoNum type="romanUcPeriod"/>
            </a:pPr>
            <a:r>
              <a:rPr lang="en-US" dirty="0"/>
              <a:t>T</a:t>
            </a:r>
            <a:r>
              <a:rPr lang="en-US" dirty="0" smtClean="0"/>
              <a:t>o </a:t>
            </a:r>
            <a:r>
              <a:rPr lang="en-US" dirty="0"/>
              <a:t>ensure </a:t>
            </a:r>
            <a:r>
              <a:rPr lang="en-US" dirty="0" smtClean="0"/>
              <a:t>adequate fluid </a:t>
            </a:r>
            <a:r>
              <a:rPr lang="en-US" dirty="0"/>
              <a:t>replacement, </a:t>
            </a:r>
          </a:p>
          <a:p>
            <a:pPr marL="571500" indent="-571500">
              <a:buFont typeface="+mj-lt"/>
              <a:buAutoNum type="romanUcPeriod"/>
            </a:pPr>
            <a:r>
              <a:rPr lang="en-US" dirty="0"/>
              <a:t>T</a:t>
            </a:r>
            <a:r>
              <a:rPr lang="en-US" dirty="0" smtClean="0"/>
              <a:t>o </a:t>
            </a:r>
            <a:r>
              <a:rPr lang="en-US" dirty="0"/>
              <a:t>identify </a:t>
            </a:r>
            <a:r>
              <a:rPr lang="en-US" dirty="0" smtClean="0"/>
              <a:t>&amp; correct </a:t>
            </a:r>
            <a:r>
              <a:rPr lang="en-US" dirty="0"/>
              <a:t>the </a:t>
            </a:r>
            <a:r>
              <a:rPr lang="en-US" dirty="0" smtClean="0"/>
              <a:t>underlying intracranial </a:t>
            </a:r>
            <a:r>
              <a:rPr lang="en-US" dirty="0"/>
              <a:t>pathology</a:t>
            </a:r>
            <a:endParaRPr lang="en-US" b="1" dirty="0" smtClean="0"/>
          </a:p>
          <a:p>
            <a:r>
              <a:rPr lang="en-US" b="1" dirty="0" smtClean="0"/>
              <a:t> Administer Hypotonic </a:t>
            </a:r>
            <a:r>
              <a:rPr lang="en-US" dirty="0" smtClean="0"/>
              <a:t>IV fluids such as 0.45% saline to replace intravascular volume without adding excessive sodium – important especially if unable to take orally.</a:t>
            </a:r>
          </a:p>
          <a:p>
            <a:r>
              <a:rPr lang="en-US" dirty="0" smtClean="0"/>
              <a:t> </a:t>
            </a:r>
            <a:r>
              <a:rPr lang="en-US" dirty="0"/>
              <a:t>Medical treatment </a:t>
            </a:r>
            <a:r>
              <a:rPr lang="en-US" dirty="0" smtClean="0"/>
              <a:t>involves </a:t>
            </a:r>
            <a:r>
              <a:rPr lang="en-US" dirty="0"/>
              <a:t>replacement of ADH.</a:t>
            </a:r>
          </a:p>
          <a:p>
            <a:r>
              <a:rPr lang="en-US" dirty="0"/>
              <a:t>In acute cases, vasopressin, a synthetic form of ADH, </a:t>
            </a:r>
            <a:r>
              <a:rPr lang="en-US" dirty="0" smtClean="0"/>
              <a:t>is given </a:t>
            </a:r>
            <a:r>
              <a:rPr lang="en-US" dirty="0"/>
              <a:t>by the </a:t>
            </a:r>
            <a:r>
              <a:rPr lang="en-US" dirty="0" smtClean="0"/>
              <a:t>IV  </a:t>
            </a:r>
            <a:r>
              <a:rPr lang="en-US" dirty="0"/>
              <a:t>or </a:t>
            </a:r>
            <a:r>
              <a:rPr lang="en-US" dirty="0" smtClean="0"/>
              <a:t>S/C </a:t>
            </a:r>
            <a:r>
              <a:rPr lang="en-US" dirty="0"/>
              <a:t>route, along </a:t>
            </a:r>
            <a:r>
              <a:rPr lang="en-US" dirty="0" smtClean="0"/>
              <a:t>with IV  </a:t>
            </a:r>
            <a:r>
              <a:rPr lang="en-US" dirty="0"/>
              <a:t>fluid replacement</a:t>
            </a:r>
            <a:r>
              <a:rPr lang="en-US" dirty="0" smtClean="0"/>
              <a:t>. </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92500"/>
          </a:bodyPr>
          <a:lstStyle/>
          <a:p>
            <a:r>
              <a:rPr lang="en-US" dirty="0" smtClean="0"/>
              <a:t>In patients who requires </a:t>
            </a:r>
            <a:r>
              <a:rPr lang="en-US" dirty="0" err="1" smtClean="0"/>
              <a:t>longterm</a:t>
            </a:r>
            <a:r>
              <a:rPr lang="en-US" dirty="0" smtClean="0"/>
              <a:t> therapy, synthetic ADH (</a:t>
            </a:r>
            <a:r>
              <a:rPr lang="en-US" dirty="0" err="1" smtClean="0"/>
              <a:t>desmopressin</a:t>
            </a:r>
            <a:r>
              <a:rPr lang="en-US" dirty="0" smtClean="0"/>
              <a:t>) in form of a nasal spray is used </a:t>
            </a:r>
            <a:r>
              <a:rPr lang="en-US" dirty="0" err="1" smtClean="0"/>
              <a:t>Bd</a:t>
            </a:r>
            <a:r>
              <a:rPr lang="en-US" dirty="0" smtClean="0"/>
              <a:t> daily . </a:t>
            </a:r>
          </a:p>
          <a:p>
            <a:r>
              <a:rPr lang="en-US" dirty="0" smtClean="0"/>
              <a:t>Other drugs, such as </a:t>
            </a:r>
            <a:r>
              <a:rPr lang="en-US" dirty="0" err="1" smtClean="0"/>
              <a:t>chlorpropamide</a:t>
            </a:r>
            <a:r>
              <a:rPr lang="en-US" dirty="0" smtClean="0"/>
              <a:t> (</a:t>
            </a:r>
            <a:r>
              <a:rPr lang="en-US" dirty="0" err="1" smtClean="0"/>
              <a:t>Diabinese</a:t>
            </a:r>
            <a:r>
              <a:rPr lang="en-US" dirty="0" smtClean="0"/>
              <a:t>), help the kidneys respond better to ADH. </a:t>
            </a:r>
          </a:p>
          <a:p>
            <a:r>
              <a:rPr lang="en-US" dirty="0" err="1" smtClean="0"/>
              <a:t>Thiazide</a:t>
            </a:r>
            <a:r>
              <a:rPr lang="en-US" dirty="0" smtClean="0"/>
              <a:t> diuretics may decrease urine flow in the absence of ADH (even though they are usually used to increase urine output!).</a:t>
            </a:r>
          </a:p>
          <a:p>
            <a:r>
              <a:rPr lang="en-US" dirty="0" smtClean="0"/>
              <a:t> If a pituitary tumor is involved, treatment usually involves removal of the pituitary gland (</a:t>
            </a:r>
            <a:r>
              <a:rPr lang="en-US" b="1" dirty="0" err="1" smtClean="0"/>
              <a:t>hypophysectomy</a:t>
            </a:r>
            <a:r>
              <a:rPr lang="en-US" b="1" dirty="0" smtClean="0"/>
              <a:t>).</a:t>
            </a:r>
            <a:endParaRPr lang="en-US" dirty="0" smtClean="0"/>
          </a:p>
          <a:p>
            <a:endParaRPr lang="en-US" dirty="0" smtClean="0"/>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i="1" dirty="0" smtClean="0"/>
              <a:t>Syndrome of Inappropriate </a:t>
            </a:r>
            <a:r>
              <a:rPr lang="en-US" sz="3600" b="1" i="1" dirty="0" err="1" smtClean="0"/>
              <a:t>Antidiuretic</a:t>
            </a:r>
            <a:r>
              <a:rPr lang="en-US" sz="3600" b="1" i="1" dirty="0" smtClean="0"/>
              <a:t> Hormone (SIADH)</a:t>
            </a:r>
            <a:br>
              <a:rPr lang="en-US" sz="3600" b="1" i="1" dirty="0" smtClean="0"/>
            </a:br>
            <a:endParaRPr lang="en-US" sz="3600" dirty="0"/>
          </a:p>
        </p:txBody>
      </p:sp>
      <p:sp>
        <p:nvSpPr>
          <p:cNvPr id="3" name="Content Placeholder 2"/>
          <p:cNvSpPr>
            <a:spLocks noGrp="1"/>
          </p:cNvSpPr>
          <p:nvPr>
            <p:ph idx="1"/>
          </p:nvPr>
        </p:nvSpPr>
        <p:spPr>
          <a:xfrm>
            <a:off x="457200" y="1219200"/>
            <a:ext cx="8229600" cy="5410200"/>
          </a:xfrm>
        </p:spPr>
        <p:txBody>
          <a:bodyPr>
            <a:normAutofit fontScale="92500" lnSpcReduction="10000"/>
          </a:bodyPr>
          <a:lstStyle/>
          <a:p>
            <a:pPr>
              <a:buNone/>
            </a:pPr>
            <a:r>
              <a:rPr lang="en-US" b="1" dirty="0" smtClean="0"/>
              <a:t>PATHOPHYSIOLOGY</a:t>
            </a:r>
            <a:r>
              <a:rPr lang="en-US" b="1" dirty="0"/>
              <a:t>. </a:t>
            </a:r>
            <a:endParaRPr lang="en-US" b="1" dirty="0" smtClean="0"/>
          </a:p>
          <a:p>
            <a:r>
              <a:rPr lang="en-US" dirty="0" smtClean="0"/>
              <a:t>SIADH results </a:t>
            </a:r>
            <a:r>
              <a:rPr lang="en-US" dirty="0"/>
              <a:t>from too much ADH </a:t>
            </a:r>
            <a:r>
              <a:rPr lang="en-US" dirty="0" smtClean="0"/>
              <a:t>in the </a:t>
            </a:r>
            <a:r>
              <a:rPr lang="en-US" dirty="0"/>
              <a:t>body</a:t>
            </a:r>
            <a:r>
              <a:rPr lang="en-US" dirty="0" smtClean="0"/>
              <a:t>.</a:t>
            </a:r>
          </a:p>
          <a:p>
            <a:r>
              <a:rPr lang="en-US" dirty="0" smtClean="0"/>
              <a:t>This </a:t>
            </a:r>
            <a:r>
              <a:rPr lang="en-US" dirty="0"/>
              <a:t>causes excess water to be reabsorbed by </a:t>
            </a:r>
            <a:r>
              <a:rPr lang="en-US" dirty="0" smtClean="0"/>
              <a:t>the kidney </a:t>
            </a:r>
            <a:r>
              <a:rPr lang="en-US" dirty="0"/>
              <a:t>tubules and collecting ducts, leading to </a:t>
            </a:r>
            <a:r>
              <a:rPr lang="en-US" dirty="0" smtClean="0"/>
              <a:t>decreased urine </a:t>
            </a:r>
            <a:r>
              <a:rPr lang="en-US" dirty="0"/>
              <a:t>output and fluid overload. </a:t>
            </a:r>
            <a:endParaRPr lang="en-US" dirty="0" smtClean="0"/>
          </a:p>
          <a:p>
            <a:r>
              <a:rPr lang="en-US" dirty="0" smtClean="0"/>
              <a:t>As </a:t>
            </a:r>
            <a:r>
              <a:rPr lang="en-US" dirty="0"/>
              <a:t>fluid builds up in </a:t>
            </a:r>
            <a:r>
              <a:rPr lang="en-US" dirty="0" smtClean="0"/>
              <a:t>the bloodstream</a:t>
            </a:r>
            <a:r>
              <a:rPr lang="en-US" dirty="0"/>
              <a:t>, </a:t>
            </a:r>
            <a:r>
              <a:rPr lang="en-US" dirty="0" err="1"/>
              <a:t>osmolality</a:t>
            </a:r>
            <a:r>
              <a:rPr lang="en-US" dirty="0"/>
              <a:t> decreases and the blood </a:t>
            </a:r>
            <a:r>
              <a:rPr lang="en-US" dirty="0" smtClean="0"/>
              <a:t>becomes diluted.</a:t>
            </a:r>
          </a:p>
          <a:p>
            <a:r>
              <a:rPr lang="en-US" dirty="0" smtClean="0"/>
              <a:t>Normally a decreased </a:t>
            </a:r>
            <a:r>
              <a:rPr lang="en-US" dirty="0"/>
              <a:t>serum </a:t>
            </a:r>
            <a:r>
              <a:rPr lang="en-US" dirty="0" err="1"/>
              <a:t>osmolality</a:t>
            </a:r>
            <a:r>
              <a:rPr lang="en-US" dirty="0"/>
              <a:t> </a:t>
            </a:r>
            <a:r>
              <a:rPr lang="en-US" dirty="0" smtClean="0"/>
              <a:t>inhibits release </a:t>
            </a:r>
            <a:r>
              <a:rPr lang="en-US" dirty="0"/>
              <a:t>of ADH. </a:t>
            </a:r>
            <a:endParaRPr lang="en-US" dirty="0" smtClean="0"/>
          </a:p>
          <a:p>
            <a:r>
              <a:rPr lang="en-US" dirty="0" smtClean="0"/>
              <a:t>In </a:t>
            </a:r>
            <a:r>
              <a:rPr lang="en-US" dirty="0"/>
              <a:t>SIADH, however, ADH continues to </a:t>
            </a:r>
            <a:r>
              <a:rPr lang="en-US" dirty="0" smtClean="0"/>
              <a:t>be released</a:t>
            </a:r>
            <a:r>
              <a:rPr lang="en-US" dirty="0"/>
              <a:t>, adding to the fluid </a:t>
            </a:r>
            <a:r>
              <a:rPr lang="en-US" dirty="0" smtClean="0"/>
              <a:t>overload.</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ETIOLOGY.</a:t>
            </a:r>
            <a:endParaRPr lang="en-US" dirty="0"/>
          </a:p>
        </p:txBody>
      </p:sp>
      <p:sp>
        <p:nvSpPr>
          <p:cNvPr id="3" name="Content Placeholder 2"/>
          <p:cNvSpPr>
            <a:spLocks noGrp="1"/>
          </p:cNvSpPr>
          <p:nvPr>
            <p:ph idx="1"/>
          </p:nvPr>
        </p:nvSpPr>
        <p:spPr>
          <a:xfrm>
            <a:off x="457200" y="1219200"/>
            <a:ext cx="8229600" cy="4906963"/>
          </a:xfrm>
        </p:spPr>
        <p:txBody>
          <a:bodyPr>
            <a:normAutofit fontScale="92500"/>
          </a:bodyPr>
          <a:lstStyle/>
          <a:p>
            <a:r>
              <a:rPr lang="en-US" b="1" dirty="0" smtClean="0"/>
              <a:t>Certain </a:t>
            </a:r>
            <a:r>
              <a:rPr lang="en-US" b="1" dirty="0"/>
              <a:t>lung cancers, pancreatic cancer, </a:t>
            </a:r>
            <a:r>
              <a:rPr lang="en-US" b="1" dirty="0" smtClean="0"/>
              <a:t>or </a:t>
            </a:r>
            <a:r>
              <a:rPr lang="en-US" dirty="0" smtClean="0"/>
              <a:t>Hodgkin’s </a:t>
            </a:r>
            <a:r>
              <a:rPr lang="en-US" dirty="0"/>
              <a:t>disease may be ectopic sites of production of </a:t>
            </a:r>
            <a:r>
              <a:rPr lang="en-US" dirty="0" smtClean="0"/>
              <a:t>an ADH-like substance.</a:t>
            </a:r>
          </a:p>
          <a:p>
            <a:r>
              <a:rPr lang="en-US" dirty="0" smtClean="0"/>
              <a:t>Drugs</a:t>
            </a:r>
            <a:r>
              <a:rPr lang="en-US" dirty="0"/>
              <a:t>, </a:t>
            </a:r>
            <a:r>
              <a:rPr lang="en-US" dirty="0" smtClean="0"/>
              <a:t>like  </a:t>
            </a:r>
            <a:r>
              <a:rPr lang="en-US" dirty="0" err="1" smtClean="0"/>
              <a:t>tricyclic</a:t>
            </a:r>
            <a:r>
              <a:rPr lang="en-US" dirty="0" smtClean="0"/>
              <a:t> antidepressants </a:t>
            </a:r>
            <a:r>
              <a:rPr lang="en-US" dirty="0"/>
              <a:t>and general anesthetics, may increase </a:t>
            </a:r>
            <a:r>
              <a:rPr lang="en-US" dirty="0" smtClean="0"/>
              <a:t>ADH secretion.</a:t>
            </a:r>
          </a:p>
          <a:p>
            <a:r>
              <a:rPr lang="en-US" dirty="0" smtClean="0"/>
              <a:t>Head </a:t>
            </a:r>
            <a:r>
              <a:rPr lang="en-US" dirty="0"/>
              <a:t>trauma or surgery or a brain tumor </a:t>
            </a:r>
            <a:r>
              <a:rPr lang="en-US" dirty="0" smtClean="0"/>
              <a:t>affecting pituitary </a:t>
            </a:r>
            <a:r>
              <a:rPr lang="en-US" dirty="0"/>
              <a:t>function may also cause SIADH. </a:t>
            </a:r>
            <a:endParaRPr lang="en-US" dirty="0" smtClean="0"/>
          </a:p>
          <a:p>
            <a:r>
              <a:rPr lang="en-US" dirty="0" smtClean="0"/>
              <a:t>It </a:t>
            </a:r>
            <a:r>
              <a:rPr lang="en-US" dirty="0"/>
              <a:t>may also be </a:t>
            </a:r>
            <a:r>
              <a:rPr lang="en-US" dirty="0" smtClean="0"/>
              <a:t>a complication </a:t>
            </a:r>
            <a:r>
              <a:rPr lang="en-US" dirty="0"/>
              <a:t>of treatment of diabetes </a:t>
            </a:r>
            <a:r>
              <a:rPr lang="en-US" dirty="0" err="1"/>
              <a:t>insipidus</a:t>
            </a:r>
            <a:r>
              <a:rPr lang="en-US" dirty="0" smtClean="0"/>
              <a:t>.</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GLANDS OF THE ENDOCRINE SYSTEM</a:t>
            </a:r>
            <a:br>
              <a:rPr lang="en-US" b="1" dirty="0" smtClean="0"/>
            </a:br>
            <a:endParaRPr lang="en-US" dirty="0"/>
          </a:p>
        </p:txBody>
      </p:sp>
      <p:sp>
        <p:nvSpPr>
          <p:cNvPr id="3" name="Content Placeholder 2"/>
          <p:cNvSpPr>
            <a:spLocks noGrp="1"/>
          </p:cNvSpPr>
          <p:nvPr>
            <p:ph idx="1"/>
          </p:nvPr>
        </p:nvSpPr>
        <p:spPr>
          <a:xfrm>
            <a:off x="457200" y="1600200"/>
            <a:ext cx="8229600" cy="4724400"/>
          </a:xfrm>
        </p:spPr>
        <p:txBody>
          <a:bodyPr>
            <a:normAutofit fontScale="92500" lnSpcReduction="20000"/>
          </a:bodyPr>
          <a:lstStyle/>
          <a:p>
            <a:pPr>
              <a:buNone/>
            </a:pPr>
            <a:r>
              <a:rPr lang="en-US" dirty="0" smtClean="0"/>
              <a:t>The </a:t>
            </a:r>
            <a:r>
              <a:rPr lang="en-US" b="1" dirty="0"/>
              <a:t>endocrine glands </a:t>
            </a:r>
            <a:r>
              <a:rPr lang="en-US" b="1" dirty="0" smtClean="0"/>
              <a:t>include:</a:t>
            </a:r>
          </a:p>
          <a:p>
            <a:pPr>
              <a:buFont typeface="Wingdings" pitchFamily="2" charset="2"/>
              <a:buChar char="Ø"/>
            </a:pPr>
            <a:r>
              <a:rPr lang="en-US" b="1" dirty="0" smtClean="0"/>
              <a:t>Hypothalamus </a:t>
            </a:r>
          </a:p>
          <a:p>
            <a:pPr>
              <a:buFont typeface="Wingdings" pitchFamily="2" charset="2"/>
              <a:buChar char="Ø"/>
            </a:pPr>
            <a:r>
              <a:rPr lang="en-US" dirty="0" smtClean="0"/>
              <a:t>The Pituitary, </a:t>
            </a:r>
          </a:p>
          <a:p>
            <a:pPr>
              <a:buFont typeface="Wingdings" pitchFamily="2" charset="2"/>
              <a:buChar char="Ø"/>
            </a:pPr>
            <a:r>
              <a:rPr lang="en-US" dirty="0" smtClean="0"/>
              <a:t>Thyroid,</a:t>
            </a:r>
          </a:p>
          <a:p>
            <a:pPr>
              <a:buFont typeface="Wingdings" pitchFamily="2" charset="2"/>
              <a:buChar char="Ø"/>
            </a:pPr>
            <a:r>
              <a:rPr lang="en-US" dirty="0" err="1" smtClean="0"/>
              <a:t>Parathyroids</a:t>
            </a:r>
            <a:r>
              <a:rPr lang="en-US" dirty="0" smtClean="0"/>
              <a:t>,</a:t>
            </a:r>
          </a:p>
          <a:p>
            <a:pPr>
              <a:buFont typeface="Wingdings" pitchFamily="2" charset="2"/>
              <a:buChar char="Ø"/>
            </a:pPr>
            <a:r>
              <a:rPr lang="en-US" dirty="0" smtClean="0"/>
              <a:t>Adrenals, </a:t>
            </a:r>
          </a:p>
          <a:p>
            <a:pPr>
              <a:buFont typeface="Wingdings" pitchFamily="2" charset="2"/>
              <a:buChar char="Ø"/>
            </a:pPr>
            <a:r>
              <a:rPr lang="en-US" dirty="0" smtClean="0"/>
              <a:t>Pancreatic Islets,</a:t>
            </a:r>
          </a:p>
          <a:p>
            <a:pPr>
              <a:buFont typeface="Wingdings" pitchFamily="2" charset="2"/>
              <a:buChar char="Ø"/>
            </a:pPr>
            <a:r>
              <a:rPr lang="en-US" dirty="0" smtClean="0"/>
              <a:t> Ovaries, And Testes .</a:t>
            </a:r>
            <a:endParaRPr lang="en-US" dirty="0"/>
          </a:p>
          <a:p>
            <a:pPr>
              <a:buNone/>
            </a:pPr>
            <a:r>
              <a:rPr lang="en-US" dirty="0"/>
              <a:t>Endocrine glands secrete their products directly into the bloodstream</a:t>
            </a:r>
            <a:r>
              <a:rPr lang="en-US" dirty="0" smtClean="0"/>
              <a:t>,</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SIGNS AND SYMPTOMS</a:t>
            </a:r>
            <a:endParaRPr lang="en-US" sz="3600" dirty="0"/>
          </a:p>
        </p:txBody>
      </p:sp>
      <p:sp>
        <p:nvSpPr>
          <p:cNvPr id="3" name="Content Placeholder 2"/>
          <p:cNvSpPr>
            <a:spLocks noGrp="1"/>
          </p:cNvSpPr>
          <p:nvPr>
            <p:ph idx="1"/>
          </p:nvPr>
        </p:nvSpPr>
        <p:spPr/>
        <p:txBody>
          <a:bodyPr>
            <a:normAutofit fontScale="85000" lnSpcReduction="10000"/>
          </a:bodyPr>
          <a:lstStyle/>
          <a:p>
            <a:r>
              <a:rPr lang="en-US" dirty="0"/>
              <a:t>F</a:t>
            </a:r>
            <a:r>
              <a:rPr lang="en-US" dirty="0" smtClean="0"/>
              <a:t>luid overload - weight gain (usually without </a:t>
            </a:r>
            <a:r>
              <a:rPr lang="en-US" dirty="0"/>
              <a:t>edema) &amp;</a:t>
            </a:r>
            <a:r>
              <a:rPr lang="en-US" dirty="0" smtClean="0"/>
              <a:t> </a:t>
            </a:r>
            <a:r>
              <a:rPr lang="en-US" dirty="0" err="1"/>
              <a:t>dilutional</a:t>
            </a:r>
            <a:r>
              <a:rPr lang="en-US" dirty="0"/>
              <a:t> </a:t>
            </a:r>
            <a:r>
              <a:rPr lang="en-US" dirty="0" err="1" smtClean="0"/>
              <a:t>hyponatremia</a:t>
            </a:r>
            <a:r>
              <a:rPr lang="en-US" dirty="0" smtClean="0"/>
              <a:t>.</a:t>
            </a:r>
          </a:p>
          <a:p>
            <a:r>
              <a:rPr lang="en-US" dirty="0"/>
              <a:t>Serum </a:t>
            </a:r>
            <a:r>
              <a:rPr lang="en-US" dirty="0" err="1"/>
              <a:t>osmolality</a:t>
            </a:r>
            <a:r>
              <a:rPr lang="en-US" dirty="0"/>
              <a:t>  </a:t>
            </a:r>
            <a:r>
              <a:rPr lang="en-US" dirty="0" smtClean="0"/>
              <a:t>&gt; </a:t>
            </a:r>
            <a:r>
              <a:rPr lang="en-US" dirty="0"/>
              <a:t>275 </a:t>
            </a:r>
            <a:r>
              <a:rPr lang="en-US" dirty="0" err="1" smtClean="0"/>
              <a:t>mOsm</a:t>
            </a:r>
            <a:r>
              <a:rPr lang="en-US" dirty="0" smtClean="0"/>
              <a:t>/kg.</a:t>
            </a:r>
          </a:p>
          <a:p>
            <a:r>
              <a:rPr lang="en-US" dirty="0"/>
              <a:t>C</a:t>
            </a:r>
            <a:r>
              <a:rPr lang="en-US" dirty="0" smtClean="0"/>
              <a:t>oncentrated urine coz water is </a:t>
            </a:r>
            <a:r>
              <a:rPr lang="en-US" dirty="0"/>
              <a:t>not being excreted.</a:t>
            </a:r>
          </a:p>
          <a:p>
            <a:r>
              <a:rPr lang="en-US" dirty="0"/>
              <a:t>Muscle cramps  </a:t>
            </a:r>
            <a:r>
              <a:rPr lang="en-US" dirty="0" smtClean="0"/>
              <a:t>&amp; weakness due to  electrolyte </a:t>
            </a:r>
            <a:r>
              <a:rPr lang="en-US" dirty="0"/>
              <a:t>imbalance</a:t>
            </a:r>
            <a:r>
              <a:rPr lang="en-US" dirty="0" smtClean="0"/>
              <a:t>.</a:t>
            </a:r>
          </a:p>
          <a:p>
            <a:r>
              <a:rPr lang="en-US" dirty="0" smtClean="0"/>
              <a:t>Low blood  </a:t>
            </a:r>
            <a:r>
              <a:rPr lang="en-US" dirty="0" err="1"/>
              <a:t>osmolality</a:t>
            </a:r>
            <a:r>
              <a:rPr lang="en-US" dirty="0"/>
              <a:t> </a:t>
            </a:r>
            <a:r>
              <a:rPr lang="en-US" dirty="0" smtClean="0"/>
              <a:t> may lead to fluid leakage </a:t>
            </a:r>
            <a:r>
              <a:rPr lang="en-US" dirty="0"/>
              <a:t>out of the vessels and cause </a:t>
            </a:r>
            <a:r>
              <a:rPr lang="en-US" dirty="0" smtClean="0"/>
              <a:t>brain swelling.</a:t>
            </a:r>
          </a:p>
          <a:p>
            <a:r>
              <a:rPr lang="en-US" dirty="0" smtClean="0"/>
              <a:t>If </a:t>
            </a:r>
            <a:r>
              <a:rPr lang="en-US" dirty="0"/>
              <a:t>untreated, this results in lethargy, </a:t>
            </a:r>
            <a:r>
              <a:rPr lang="en-US" dirty="0" smtClean="0"/>
              <a:t>confusion, seizures</a:t>
            </a:r>
            <a:r>
              <a:rPr lang="en-US" dirty="0"/>
              <a:t>, coma, </a:t>
            </a:r>
            <a:r>
              <a:rPr lang="en-US" dirty="0" smtClean="0"/>
              <a:t>&amp; death</a:t>
            </a:r>
            <a:r>
              <a:rPr lang="en-US" dirty="0"/>
              <a:t>.</a:t>
            </a:r>
            <a:endParaRPr lang="en-US" dirty="0" smtClean="0"/>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 </a:t>
            </a:r>
            <a:endParaRPr lang="en-US" dirty="0"/>
          </a:p>
        </p:txBody>
      </p:sp>
      <p:sp>
        <p:nvSpPr>
          <p:cNvPr id="3" name="Content Placeholder 2"/>
          <p:cNvSpPr>
            <a:spLocks noGrp="1"/>
          </p:cNvSpPr>
          <p:nvPr>
            <p:ph idx="1"/>
          </p:nvPr>
        </p:nvSpPr>
        <p:spPr/>
        <p:txBody>
          <a:bodyPr>
            <a:normAutofit/>
          </a:bodyPr>
          <a:lstStyle/>
          <a:p>
            <a:r>
              <a:rPr lang="en-US" b="1" dirty="0" smtClean="0"/>
              <a:t>Serum  &amp; urine </a:t>
            </a:r>
            <a:r>
              <a:rPr lang="en-US" b="1" dirty="0"/>
              <a:t>sodium levels </a:t>
            </a:r>
            <a:r>
              <a:rPr lang="en-US" b="1" dirty="0" smtClean="0"/>
              <a:t>and </a:t>
            </a:r>
            <a:r>
              <a:rPr lang="en-US" dirty="0" err="1" smtClean="0"/>
              <a:t>osmolality</a:t>
            </a:r>
            <a:r>
              <a:rPr lang="en-US" dirty="0" smtClean="0"/>
              <a:t> </a:t>
            </a:r>
            <a:r>
              <a:rPr lang="en-US" dirty="0"/>
              <a:t>are measured. </a:t>
            </a:r>
            <a:endParaRPr lang="en-US" dirty="0" smtClean="0"/>
          </a:p>
          <a:p>
            <a:r>
              <a:rPr lang="en-US" dirty="0" smtClean="0"/>
              <a:t>Serum </a:t>
            </a:r>
            <a:r>
              <a:rPr lang="en-US" dirty="0"/>
              <a:t>ADH is high. </a:t>
            </a:r>
            <a:endParaRPr lang="en-US" dirty="0" smtClean="0"/>
          </a:p>
          <a:p>
            <a:r>
              <a:rPr lang="en-US" dirty="0" smtClean="0"/>
              <a:t>Additional testing </a:t>
            </a:r>
            <a:r>
              <a:rPr lang="en-US" dirty="0"/>
              <a:t>may be done to diagnose and locate an </a:t>
            </a:r>
            <a:r>
              <a:rPr lang="en-US" dirty="0" smtClean="0"/>
              <a:t>ADH secreting tumor –MRI or ct scan</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THERAPEUTIC INTERVENTIONS</a:t>
            </a:r>
            <a:r>
              <a:rPr lang="en-US" b="1" dirty="0" smtClean="0"/>
              <a:t>.</a:t>
            </a:r>
            <a:endParaRPr lang="en-US" dirty="0"/>
          </a:p>
        </p:txBody>
      </p:sp>
      <p:sp>
        <p:nvSpPr>
          <p:cNvPr id="3" name="Content Placeholder 2"/>
          <p:cNvSpPr>
            <a:spLocks noGrp="1"/>
          </p:cNvSpPr>
          <p:nvPr>
            <p:ph idx="1"/>
          </p:nvPr>
        </p:nvSpPr>
        <p:spPr>
          <a:xfrm>
            <a:off x="457200" y="1600200"/>
            <a:ext cx="8229600" cy="5105400"/>
          </a:xfrm>
        </p:spPr>
        <p:txBody>
          <a:bodyPr>
            <a:normAutofit fontScale="92500" lnSpcReduction="20000"/>
          </a:bodyPr>
          <a:lstStyle/>
          <a:p>
            <a:pPr>
              <a:buNone/>
            </a:pPr>
            <a:r>
              <a:rPr lang="en-US" b="1" dirty="0" smtClean="0"/>
              <a:t>Aim: </a:t>
            </a:r>
            <a:r>
              <a:rPr lang="en-US" dirty="0" smtClean="0"/>
              <a:t>eliminating </a:t>
            </a:r>
            <a:r>
              <a:rPr lang="en-US" dirty="0"/>
              <a:t>the cause. </a:t>
            </a:r>
            <a:endParaRPr lang="en-US" dirty="0" smtClean="0"/>
          </a:p>
          <a:p>
            <a:pPr>
              <a:buFont typeface="Wingdings" pitchFamily="2" charset="2"/>
              <a:buChar char="§"/>
            </a:pPr>
            <a:r>
              <a:rPr lang="en-US" dirty="0" smtClean="0"/>
              <a:t>If </a:t>
            </a:r>
            <a:r>
              <a:rPr lang="en-US" dirty="0"/>
              <a:t>a tumor is secreting ADH, </a:t>
            </a:r>
            <a:r>
              <a:rPr lang="en-US" dirty="0" smtClean="0"/>
              <a:t>surgical removal </a:t>
            </a:r>
            <a:r>
              <a:rPr lang="en-US" dirty="0"/>
              <a:t>may be indicated. </a:t>
            </a:r>
            <a:endParaRPr lang="en-US" dirty="0" smtClean="0"/>
          </a:p>
          <a:p>
            <a:pPr>
              <a:buFont typeface="Wingdings" pitchFamily="2" charset="2"/>
              <a:buChar char="§"/>
            </a:pPr>
            <a:r>
              <a:rPr lang="en-US" dirty="0" smtClean="0"/>
              <a:t>Symptoms </a:t>
            </a:r>
            <a:r>
              <a:rPr lang="en-US" dirty="0"/>
              <a:t>may be alleviated </a:t>
            </a:r>
            <a:r>
              <a:rPr lang="en-US" dirty="0" smtClean="0"/>
              <a:t>by restricting </a:t>
            </a:r>
            <a:r>
              <a:rPr lang="en-US" dirty="0"/>
              <a:t>fluids to 800 to 1000 </a:t>
            </a:r>
            <a:r>
              <a:rPr lang="en-US" dirty="0" err="1"/>
              <a:t>mL</a:t>
            </a:r>
            <a:r>
              <a:rPr lang="en-US" dirty="0"/>
              <a:t> per 24 hours. </a:t>
            </a:r>
            <a:endParaRPr lang="en-US" dirty="0" smtClean="0"/>
          </a:p>
          <a:p>
            <a:pPr>
              <a:buFont typeface="Wingdings" pitchFamily="2" charset="2"/>
              <a:buChar char="§"/>
            </a:pPr>
            <a:r>
              <a:rPr lang="en-US" dirty="0" smtClean="0"/>
              <a:t>Administer I.V Hypertonic saline fluids.</a:t>
            </a:r>
          </a:p>
          <a:p>
            <a:pPr>
              <a:buFont typeface="Wingdings" pitchFamily="2" charset="2"/>
              <a:buChar char="§"/>
            </a:pPr>
            <a:r>
              <a:rPr lang="en-US" dirty="0" smtClean="0"/>
              <a:t>Encourage oral salt  </a:t>
            </a:r>
            <a:r>
              <a:rPr lang="en-US" dirty="0"/>
              <a:t>to maintain the serum sodium level</a:t>
            </a:r>
            <a:r>
              <a:rPr lang="en-US" dirty="0" smtClean="0"/>
              <a:t>.</a:t>
            </a:r>
          </a:p>
          <a:p>
            <a:pPr>
              <a:buFont typeface="Wingdings" pitchFamily="2" charset="2"/>
              <a:buChar char="§"/>
            </a:pPr>
            <a:r>
              <a:rPr lang="en-US" dirty="0" smtClean="0"/>
              <a:t>If the </a:t>
            </a:r>
            <a:r>
              <a:rPr lang="en-US" dirty="0"/>
              <a:t>cause is inoperable cancer, drugs such as </a:t>
            </a:r>
            <a:r>
              <a:rPr lang="en-US" dirty="0" err="1" smtClean="0"/>
              <a:t>furosemide</a:t>
            </a:r>
            <a:r>
              <a:rPr lang="en-US" dirty="0" smtClean="0"/>
              <a:t> (</a:t>
            </a:r>
            <a:r>
              <a:rPr lang="en-US" dirty="0" err="1" smtClean="0"/>
              <a:t>Lasix</a:t>
            </a:r>
            <a:r>
              <a:rPr lang="en-US" dirty="0"/>
              <a:t>) and </a:t>
            </a:r>
            <a:r>
              <a:rPr lang="en-US" dirty="0" err="1"/>
              <a:t>demeclocycline</a:t>
            </a:r>
            <a:r>
              <a:rPr lang="en-US" dirty="0"/>
              <a:t> (</a:t>
            </a:r>
            <a:r>
              <a:rPr lang="en-US" dirty="0" err="1"/>
              <a:t>Declomycin</a:t>
            </a:r>
            <a:r>
              <a:rPr lang="en-US" dirty="0"/>
              <a:t>) may be used </a:t>
            </a:r>
            <a:r>
              <a:rPr lang="en-US" dirty="0" smtClean="0"/>
              <a:t>to block </a:t>
            </a:r>
            <a:r>
              <a:rPr lang="en-US" dirty="0"/>
              <a:t>the action of ADH in the kidney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2819399"/>
          </a:xfrm>
        </p:spPr>
        <p:txBody>
          <a:bodyPr>
            <a:normAutofit/>
          </a:bodyPr>
          <a:lstStyle/>
          <a:p>
            <a:r>
              <a:rPr lang="en-US" b="1" dirty="0" smtClean="0"/>
              <a:t>Disorders Related to Growth</a:t>
            </a:r>
            <a:br>
              <a:rPr lang="en-US" b="1" dirty="0" smtClean="0"/>
            </a:br>
            <a:r>
              <a:rPr lang="en-US" b="1" dirty="0" smtClean="0"/>
              <a:t>Hormone Imbalance</a:t>
            </a:r>
            <a:br>
              <a:rPr lang="en-US" b="1" dirty="0" smtClean="0"/>
            </a:b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r>
              <a:rPr lang="en-US" dirty="0" smtClean="0"/>
              <a:t>Growth </a:t>
            </a:r>
            <a:r>
              <a:rPr lang="en-US" dirty="0"/>
              <a:t>hormone (GH), also called </a:t>
            </a:r>
            <a:r>
              <a:rPr lang="en-US" dirty="0" err="1"/>
              <a:t>somatotropin</a:t>
            </a:r>
            <a:r>
              <a:rPr lang="en-US" dirty="0"/>
              <a:t>, is </a:t>
            </a:r>
            <a:r>
              <a:rPr lang="en-US" dirty="0" smtClean="0"/>
              <a:t>responsible for </a:t>
            </a:r>
            <a:r>
              <a:rPr lang="en-US" dirty="0"/>
              <a:t>normal growth of bones, cartilage, and soft tissue.</a:t>
            </a:r>
          </a:p>
          <a:p>
            <a:r>
              <a:rPr lang="en-US" dirty="0"/>
              <a:t>GH is synthesized and secreted by the anterior </a:t>
            </a:r>
            <a:r>
              <a:rPr lang="en-US" dirty="0" smtClean="0"/>
              <a:t>pituitary gland.</a:t>
            </a:r>
          </a:p>
          <a:p>
            <a:r>
              <a:rPr lang="en-US" dirty="0" smtClean="0"/>
              <a:t>An </a:t>
            </a:r>
            <a:r>
              <a:rPr lang="en-US" dirty="0"/>
              <a:t>excess or deficiency of GH may be related to </a:t>
            </a:r>
            <a:r>
              <a:rPr lang="en-US" dirty="0" smtClean="0"/>
              <a:t>a more </a:t>
            </a:r>
            <a:r>
              <a:rPr lang="en-US" dirty="0"/>
              <a:t>generalized problem with the pituitary gland. </a:t>
            </a:r>
            <a:endParaRPr lang="en-US" dirty="0" smtClean="0"/>
          </a:p>
          <a:p>
            <a:r>
              <a:rPr lang="en-US" dirty="0" smtClean="0"/>
              <a:t>A deficit of </a:t>
            </a:r>
            <a:r>
              <a:rPr lang="en-US" dirty="0"/>
              <a:t>GH results in dwarfism</a:t>
            </a:r>
            <a:r>
              <a:rPr lang="en-US" dirty="0" smtClean="0"/>
              <a:t>.</a:t>
            </a:r>
          </a:p>
          <a:p>
            <a:r>
              <a:rPr lang="en-US" dirty="0" smtClean="0"/>
              <a:t>Excess </a:t>
            </a:r>
            <a:r>
              <a:rPr lang="en-US" dirty="0"/>
              <a:t>GH results in </a:t>
            </a:r>
            <a:r>
              <a:rPr lang="en-US" dirty="0" smtClean="0"/>
              <a:t>gigantism or </a:t>
            </a:r>
            <a:r>
              <a:rPr lang="en-US" dirty="0" err="1"/>
              <a:t>acromegaly</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Dwarfism/short stature</a:t>
            </a:r>
            <a:br>
              <a:rPr lang="en-US" b="1" i="1" dirty="0" smtClean="0"/>
            </a:br>
            <a:endParaRPr lang="en-US" dirty="0"/>
          </a:p>
        </p:txBody>
      </p:sp>
      <p:sp>
        <p:nvSpPr>
          <p:cNvPr id="3" name="Content Placeholder 2"/>
          <p:cNvSpPr>
            <a:spLocks noGrp="1"/>
          </p:cNvSpPr>
          <p:nvPr>
            <p:ph idx="1"/>
          </p:nvPr>
        </p:nvSpPr>
        <p:spPr>
          <a:xfrm>
            <a:off x="457200" y="1066800"/>
            <a:ext cx="8229600" cy="5486400"/>
          </a:xfrm>
        </p:spPr>
        <p:txBody>
          <a:bodyPr>
            <a:normAutofit fontScale="85000" lnSpcReduction="10000"/>
          </a:bodyPr>
          <a:lstStyle/>
          <a:p>
            <a:r>
              <a:rPr lang="en-US" b="1" dirty="0" smtClean="0"/>
              <a:t>PATHOPHYSIOLOGY</a:t>
            </a:r>
            <a:r>
              <a:rPr lang="en-US" b="1" dirty="0"/>
              <a:t>. </a:t>
            </a:r>
          </a:p>
          <a:p>
            <a:r>
              <a:rPr lang="en-US" b="1" dirty="0" smtClean="0"/>
              <a:t>O</a:t>
            </a:r>
            <a:r>
              <a:rPr lang="en-US" dirty="0" smtClean="0"/>
              <a:t>ccurs </a:t>
            </a:r>
            <a:r>
              <a:rPr lang="en-US" dirty="0"/>
              <a:t>when growth hormone is deficient in childhood. </a:t>
            </a:r>
            <a:r>
              <a:rPr lang="en-US" dirty="0" smtClean="0"/>
              <a:t>A deficiency </a:t>
            </a:r>
            <a:r>
              <a:rPr lang="en-US" dirty="0"/>
              <a:t>of GH in adults does not affect growth.</a:t>
            </a:r>
          </a:p>
          <a:p>
            <a:pPr>
              <a:buNone/>
            </a:pPr>
            <a:r>
              <a:rPr lang="en-US" b="1" dirty="0"/>
              <a:t>ETIOLOGY. </a:t>
            </a:r>
            <a:endParaRPr lang="en-US" b="1" dirty="0" smtClean="0"/>
          </a:p>
          <a:p>
            <a:r>
              <a:rPr lang="en-US" b="1" dirty="0" smtClean="0"/>
              <a:t>Growth </a:t>
            </a:r>
            <a:r>
              <a:rPr lang="en-US" b="1" dirty="0"/>
              <a:t>hormone may be deficient as a </a:t>
            </a:r>
            <a:r>
              <a:rPr lang="en-US" b="1" dirty="0" smtClean="0"/>
              <a:t>result </a:t>
            </a:r>
            <a:r>
              <a:rPr lang="en-US" dirty="0" smtClean="0"/>
              <a:t>of </a:t>
            </a:r>
            <a:r>
              <a:rPr lang="en-US" dirty="0"/>
              <a:t>a pituitary tumor or failure of the pituitary to </a:t>
            </a:r>
            <a:r>
              <a:rPr lang="en-US" dirty="0" smtClean="0"/>
              <a:t>develop. </a:t>
            </a:r>
          </a:p>
          <a:p>
            <a:r>
              <a:rPr lang="en-US" dirty="0" smtClean="0"/>
              <a:t>Infection </a:t>
            </a:r>
            <a:r>
              <a:rPr lang="en-US" dirty="0"/>
              <a:t>or other trauma to the </a:t>
            </a:r>
            <a:r>
              <a:rPr lang="en-US" dirty="0" smtClean="0"/>
              <a:t>pituitary gland.</a:t>
            </a:r>
          </a:p>
          <a:p>
            <a:r>
              <a:rPr lang="en-US" dirty="0" smtClean="0"/>
              <a:t>It </a:t>
            </a:r>
            <a:r>
              <a:rPr lang="en-US" dirty="0"/>
              <a:t>may also be deficient in some cases of neglect </a:t>
            </a:r>
            <a:r>
              <a:rPr lang="en-US" dirty="0" smtClean="0"/>
              <a:t>or severe </a:t>
            </a:r>
            <a:r>
              <a:rPr lang="en-US" dirty="0"/>
              <a:t>emotional stress, causing psychosocial dwarfism.</a:t>
            </a:r>
          </a:p>
          <a:p>
            <a:r>
              <a:rPr lang="en-US" dirty="0"/>
              <a:t>Malnutrition is the most common cause worldwide.</a:t>
            </a:r>
          </a:p>
          <a:p>
            <a:r>
              <a:rPr lang="en-US" dirty="0" smtClean="0"/>
              <a:t>Idiopathic </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S&amp;S</a:t>
            </a:r>
            <a:endParaRPr lang="en-US" dirty="0"/>
          </a:p>
        </p:txBody>
      </p:sp>
      <p:sp>
        <p:nvSpPr>
          <p:cNvPr id="3" name="Content Placeholder 2"/>
          <p:cNvSpPr>
            <a:spLocks noGrp="1"/>
          </p:cNvSpPr>
          <p:nvPr>
            <p:ph idx="1"/>
          </p:nvPr>
        </p:nvSpPr>
        <p:spPr>
          <a:xfrm>
            <a:off x="457200" y="1143000"/>
            <a:ext cx="8229600" cy="5486400"/>
          </a:xfrm>
        </p:spPr>
        <p:txBody>
          <a:bodyPr>
            <a:normAutofit fontScale="92500" lnSpcReduction="10000"/>
          </a:bodyPr>
          <a:lstStyle/>
          <a:p>
            <a:r>
              <a:rPr lang="en-US" b="1" dirty="0" smtClean="0"/>
              <a:t>Children </a:t>
            </a:r>
            <a:r>
              <a:rPr lang="en-US" b="1" dirty="0"/>
              <a:t>may grow to only 3 </a:t>
            </a:r>
            <a:r>
              <a:rPr lang="en-US" b="1" dirty="0" smtClean="0"/>
              <a:t>to </a:t>
            </a:r>
            <a:r>
              <a:rPr lang="en-US" dirty="0" smtClean="0"/>
              <a:t>4 </a:t>
            </a:r>
            <a:r>
              <a:rPr lang="en-US" dirty="0"/>
              <a:t>feet in height but have normal body proportions. </a:t>
            </a:r>
            <a:endParaRPr lang="en-US" dirty="0" smtClean="0"/>
          </a:p>
          <a:p>
            <a:r>
              <a:rPr lang="en-US" dirty="0" smtClean="0"/>
              <a:t>Sexual maturation </a:t>
            </a:r>
            <a:r>
              <a:rPr lang="en-US" dirty="0"/>
              <a:t>may be slowed, related to involvement </a:t>
            </a:r>
            <a:r>
              <a:rPr lang="en-US" dirty="0" smtClean="0"/>
              <a:t>of additional </a:t>
            </a:r>
            <a:r>
              <a:rPr lang="en-US" dirty="0"/>
              <a:t>pituitary hormones</a:t>
            </a:r>
            <a:r>
              <a:rPr lang="en-US" dirty="0" smtClean="0"/>
              <a:t>.</a:t>
            </a:r>
          </a:p>
          <a:p>
            <a:r>
              <a:rPr lang="en-US" dirty="0" smtClean="0"/>
              <a:t> </a:t>
            </a:r>
            <a:r>
              <a:rPr lang="en-US" dirty="0"/>
              <a:t>Dwarfism in children </a:t>
            </a:r>
            <a:r>
              <a:rPr lang="en-US" dirty="0" smtClean="0"/>
              <a:t>is sometimes </a:t>
            </a:r>
            <a:r>
              <a:rPr lang="en-US" dirty="0"/>
              <a:t>accompanied by mental retardation. </a:t>
            </a:r>
            <a:endParaRPr lang="en-US" dirty="0" smtClean="0"/>
          </a:p>
          <a:p>
            <a:r>
              <a:rPr lang="en-US" dirty="0" smtClean="0"/>
              <a:t>In adults, symptoms </a:t>
            </a:r>
            <a:r>
              <a:rPr lang="en-US" dirty="0"/>
              <a:t>include weakness, hypoglycemia, sexual </a:t>
            </a:r>
            <a:r>
              <a:rPr lang="en-US" dirty="0" smtClean="0"/>
              <a:t>dysfunction, skin </a:t>
            </a:r>
            <a:r>
              <a:rPr lang="en-US" dirty="0"/>
              <a:t>changes, and increased risk for </a:t>
            </a:r>
            <a:r>
              <a:rPr lang="en-US" dirty="0" smtClean="0"/>
              <a:t>cardiovascular and </a:t>
            </a:r>
            <a:r>
              <a:rPr lang="en-US" dirty="0" err="1"/>
              <a:t>cerebrovascular</a:t>
            </a:r>
            <a:r>
              <a:rPr lang="en-US" dirty="0"/>
              <a:t> disease. </a:t>
            </a:r>
            <a:endParaRPr lang="en-US" dirty="0" smtClean="0"/>
          </a:p>
          <a:p>
            <a:r>
              <a:rPr lang="en-US" dirty="0" smtClean="0"/>
              <a:t>Headaches</a:t>
            </a:r>
            <a:r>
              <a:rPr lang="en-US" dirty="0"/>
              <a:t>, mental </a:t>
            </a:r>
            <a:r>
              <a:rPr lang="en-US" dirty="0" smtClean="0"/>
              <a:t>slowness</a:t>
            </a:r>
            <a:r>
              <a:rPr lang="en-US" dirty="0"/>
              <a:t> </a:t>
            </a:r>
            <a:r>
              <a:rPr lang="en-US" dirty="0" smtClean="0"/>
              <a:t>&amp;  </a:t>
            </a:r>
            <a:r>
              <a:rPr lang="en-US" dirty="0"/>
              <a:t>visual disturbances may also occur.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a:t>
            </a:r>
            <a:endParaRPr lang="en-US" dirty="0"/>
          </a:p>
        </p:txBody>
      </p:sp>
      <p:sp>
        <p:nvSpPr>
          <p:cNvPr id="3" name="Content Placeholder 2"/>
          <p:cNvSpPr>
            <a:spLocks noGrp="1"/>
          </p:cNvSpPr>
          <p:nvPr>
            <p:ph idx="1"/>
          </p:nvPr>
        </p:nvSpPr>
        <p:spPr/>
        <p:txBody>
          <a:bodyPr>
            <a:normAutofit/>
          </a:bodyPr>
          <a:lstStyle/>
          <a:p>
            <a:r>
              <a:rPr lang="en-US" dirty="0" smtClean="0"/>
              <a:t>Lab tests of growth hormone levels</a:t>
            </a:r>
          </a:p>
          <a:p>
            <a:r>
              <a:rPr lang="en-US" dirty="0" smtClean="0"/>
              <a:t>MRI R/O Pituitary </a:t>
            </a:r>
            <a:r>
              <a:rPr lang="en-US" dirty="0" err="1" smtClean="0"/>
              <a:t>tumours</a:t>
            </a:r>
            <a:r>
              <a:rPr lang="en-US" dirty="0" smtClean="0"/>
              <a:t> </a:t>
            </a:r>
          </a:p>
          <a:p>
            <a:r>
              <a:rPr lang="en-US" dirty="0" smtClean="0"/>
              <a:t>Radiographic studies - to </a:t>
            </a:r>
            <a:r>
              <a:rPr lang="en-US" dirty="0"/>
              <a:t>determine bone age.</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THERAPEUTIC INTERVENTIONS</a:t>
            </a:r>
            <a:endParaRPr lang="en-US" dirty="0"/>
          </a:p>
        </p:txBody>
      </p:sp>
      <p:sp>
        <p:nvSpPr>
          <p:cNvPr id="3" name="Content Placeholder 2"/>
          <p:cNvSpPr>
            <a:spLocks noGrp="1"/>
          </p:cNvSpPr>
          <p:nvPr>
            <p:ph idx="1"/>
          </p:nvPr>
        </p:nvSpPr>
        <p:spPr/>
        <p:txBody>
          <a:bodyPr>
            <a:normAutofit/>
          </a:bodyPr>
          <a:lstStyle/>
          <a:p>
            <a:r>
              <a:rPr lang="en-US" dirty="0"/>
              <a:t>A</a:t>
            </a:r>
            <a:r>
              <a:rPr lang="en-US" dirty="0" smtClean="0"/>
              <a:t>dministration of GH in children as an injection</a:t>
            </a:r>
          </a:p>
          <a:p>
            <a:r>
              <a:rPr lang="en-US" dirty="0" smtClean="0"/>
              <a:t>Surgery -removal of tumor.</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err="1" smtClean="0"/>
              <a:t>Acromegaly</a:t>
            </a:r>
            <a:r>
              <a:rPr lang="en-US" b="1" i="1" dirty="0" smtClean="0"/>
              <a:t/>
            </a:r>
            <a:br>
              <a:rPr lang="en-US" b="1" i="1" dirty="0" smtClean="0"/>
            </a:br>
            <a:endParaRPr lang="en-US" dirty="0"/>
          </a:p>
        </p:txBody>
      </p:sp>
      <p:sp>
        <p:nvSpPr>
          <p:cNvPr id="3" name="Content Placeholder 2"/>
          <p:cNvSpPr>
            <a:spLocks noGrp="1"/>
          </p:cNvSpPr>
          <p:nvPr>
            <p:ph idx="1"/>
          </p:nvPr>
        </p:nvSpPr>
        <p:spPr>
          <a:xfrm>
            <a:off x="457200" y="1066800"/>
            <a:ext cx="8229600" cy="5562600"/>
          </a:xfrm>
        </p:spPr>
        <p:txBody>
          <a:bodyPr>
            <a:normAutofit/>
          </a:bodyPr>
          <a:lstStyle/>
          <a:p>
            <a:pPr>
              <a:buNone/>
            </a:pPr>
            <a:r>
              <a:rPr lang="en-US" sz="3600" dirty="0" smtClean="0"/>
              <a:t>Def…A rare </a:t>
            </a:r>
            <a:r>
              <a:rPr lang="en-US" sz="3600" dirty="0" err="1" smtClean="0"/>
              <a:t>dse</a:t>
            </a:r>
            <a:r>
              <a:rPr lang="en-US" sz="3600" dirty="0" smtClean="0"/>
              <a:t> </a:t>
            </a:r>
            <a:r>
              <a:rPr lang="en-US" sz="3600" dirty="0" err="1" smtClean="0"/>
              <a:t>xterized</a:t>
            </a:r>
            <a:r>
              <a:rPr lang="en-US" sz="3600" dirty="0" smtClean="0"/>
              <a:t> by  </a:t>
            </a:r>
            <a:r>
              <a:rPr lang="en-US" sz="3600" dirty="0"/>
              <a:t>excess of growth </a:t>
            </a:r>
            <a:r>
              <a:rPr lang="en-US" sz="3600" dirty="0" smtClean="0"/>
              <a:t>hormone in adults usually </a:t>
            </a:r>
            <a:r>
              <a:rPr lang="en-US" sz="3600" dirty="0"/>
              <a:t>in their 30s or </a:t>
            </a:r>
            <a:r>
              <a:rPr lang="en-US" sz="3600" dirty="0" smtClean="0"/>
              <a:t>40s after the long bones </a:t>
            </a:r>
            <a:r>
              <a:rPr lang="en-US" sz="3600" dirty="0" err="1" smtClean="0"/>
              <a:t>epyphysis</a:t>
            </a:r>
            <a:r>
              <a:rPr lang="en-US" sz="3600" dirty="0" smtClean="0"/>
              <a:t> has fused. </a:t>
            </a:r>
          </a:p>
          <a:p>
            <a:r>
              <a:rPr lang="en-US" sz="3600" dirty="0" smtClean="0"/>
              <a:t>The </a:t>
            </a:r>
            <a:r>
              <a:rPr lang="en-US" sz="3600" dirty="0"/>
              <a:t>annual incidence of </a:t>
            </a:r>
            <a:r>
              <a:rPr lang="en-US" sz="3600" dirty="0" err="1"/>
              <a:t>acromegaly</a:t>
            </a:r>
            <a:r>
              <a:rPr lang="en-US" sz="3600" dirty="0"/>
              <a:t> is 3 </a:t>
            </a:r>
            <a:r>
              <a:rPr lang="en-US" sz="3600" dirty="0" smtClean="0"/>
              <a:t>to 4 </a:t>
            </a:r>
            <a:r>
              <a:rPr lang="en-US" sz="3600" dirty="0"/>
              <a:t>cases per 1 million </a:t>
            </a:r>
            <a:r>
              <a:rPr lang="en-US" sz="3600" dirty="0" smtClean="0"/>
              <a:t>people.</a:t>
            </a:r>
          </a:p>
          <a:p>
            <a:pPr>
              <a:buFont typeface="Wingdings" pitchFamily="2" charset="2"/>
              <a:buChar char="§"/>
            </a:pPr>
            <a:r>
              <a:rPr lang="en-US" sz="3600" dirty="0" smtClean="0"/>
              <a:t>If </a:t>
            </a:r>
            <a:r>
              <a:rPr lang="en-US" sz="3600" dirty="0"/>
              <a:t>a GH excess occurs </a:t>
            </a:r>
            <a:r>
              <a:rPr lang="en-US" sz="3600" dirty="0" smtClean="0"/>
              <a:t>in children</a:t>
            </a:r>
            <a:r>
              <a:rPr lang="en-US" sz="3600" dirty="0"/>
              <a:t>, the condition results in gigantism.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Endocrine organs secrete hormones that act on specific “target tissues” or cells.</a:t>
            </a:r>
          </a:p>
          <a:p>
            <a:r>
              <a:rPr lang="en-US" dirty="0" smtClean="0"/>
              <a:t>These hormones regulate particular body functions. </a:t>
            </a:r>
          </a:p>
          <a:p>
            <a:r>
              <a:rPr lang="en-US" dirty="0" smtClean="0"/>
              <a:t>Hormones are usually regulated by a negative feedback mechanism </a:t>
            </a:r>
            <a:r>
              <a:rPr lang="en-US" dirty="0" err="1" smtClean="0"/>
              <a:t>i.e</a:t>
            </a:r>
            <a:r>
              <a:rPr lang="en-US" dirty="0" smtClean="0"/>
              <a:t> an increased presence of the hormone, results in a decrease in its production.</a:t>
            </a:r>
          </a:p>
          <a:p>
            <a:r>
              <a:rPr lang="en-US" dirty="0" smtClean="0"/>
              <a:t>If there is an unregulated overproduction or underproduction of these hormones, the patient usually presents with symptoms</a:t>
            </a:r>
          </a:p>
          <a:p>
            <a:endParaRPr lang="en-US"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PATHOPHYSIOLOGY.</a:t>
            </a:r>
            <a:endParaRPr lang="en-US" dirty="0"/>
          </a:p>
        </p:txBody>
      </p:sp>
      <p:sp>
        <p:nvSpPr>
          <p:cNvPr id="3" name="Content Placeholder 2"/>
          <p:cNvSpPr>
            <a:spLocks noGrp="1"/>
          </p:cNvSpPr>
          <p:nvPr>
            <p:ph idx="1"/>
          </p:nvPr>
        </p:nvSpPr>
        <p:spPr>
          <a:xfrm>
            <a:off x="457200" y="1219200"/>
            <a:ext cx="8229600" cy="5181600"/>
          </a:xfrm>
        </p:spPr>
        <p:txBody>
          <a:bodyPr>
            <a:normAutofit fontScale="92500" lnSpcReduction="10000"/>
          </a:bodyPr>
          <a:lstStyle/>
          <a:p>
            <a:pPr>
              <a:buFont typeface="Wingdings" pitchFamily="2" charset="2"/>
              <a:buChar char="§"/>
            </a:pPr>
            <a:r>
              <a:rPr lang="en-US" b="1" dirty="0"/>
              <a:t>O</a:t>
            </a:r>
            <a:r>
              <a:rPr lang="en-US" b="1" dirty="0" smtClean="0"/>
              <a:t>ccurs </a:t>
            </a:r>
            <a:r>
              <a:rPr lang="en-US" b="1" dirty="0"/>
              <a:t>as a result </a:t>
            </a:r>
            <a:r>
              <a:rPr lang="en-US" b="1" dirty="0" smtClean="0"/>
              <a:t>of </a:t>
            </a:r>
            <a:r>
              <a:rPr lang="en-US" dirty="0" err="1" smtClean="0"/>
              <a:t>oversecretion</a:t>
            </a:r>
            <a:r>
              <a:rPr lang="en-US" dirty="0" smtClean="0"/>
              <a:t> </a:t>
            </a:r>
            <a:r>
              <a:rPr lang="en-US" dirty="0"/>
              <a:t>of GH in an adult. </a:t>
            </a:r>
            <a:endParaRPr lang="en-US" dirty="0" smtClean="0"/>
          </a:p>
          <a:p>
            <a:pPr>
              <a:buFont typeface="Wingdings" pitchFamily="2" charset="2"/>
              <a:buChar char="§"/>
            </a:pPr>
            <a:r>
              <a:rPr lang="en-US" dirty="0" smtClean="0"/>
              <a:t>Bones </a:t>
            </a:r>
            <a:r>
              <a:rPr lang="en-US" dirty="0"/>
              <a:t>increase in </a:t>
            </a:r>
            <a:r>
              <a:rPr lang="en-US" dirty="0" smtClean="0"/>
              <a:t>size, leading </a:t>
            </a:r>
            <a:r>
              <a:rPr lang="en-US" dirty="0"/>
              <a:t>to enlargement of facial features, hands, and feet.</a:t>
            </a:r>
          </a:p>
          <a:p>
            <a:pPr>
              <a:buFont typeface="Wingdings" pitchFamily="2" charset="2"/>
              <a:buChar char="§"/>
            </a:pPr>
            <a:r>
              <a:rPr lang="en-US" dirty="0"/>
              <a:t>Long bones grow in width but not length because </a:t>
            </a:r>
            <a:r>
              <a:rPr lang="en-US" dirty="0" smtClean="0"/>
              <a:t>the </a:t>
            </a:r>
            <a:r>
              <a:rPr lang="en-US" dirty="0" err="1" smtClean="0"/>
              <a:t>epiphyseal</a:t>
            </a:r>
            <a:r>
              <a:rPr lang="en-US" dirty="0" smtClean="0"/>
              <a:t> </a:t>
            </a:r>
            <a:r>
              <a:rPr lang="en-US" dirty="0"/>
              <a:t>disks are closed</a:t>
            </a:r>
            <a:r>
              <a:rPr lang="en-US" dirty="0" smtClean="0"/>
              <a:t>.</a:t>
            </a:r>
          </a:p>
          <a:p>
            <a:pPr>
              <a:buFont typeface="Wingdings" pitchFamily="2" charset="2"/>
              <a:buChar char="§"/>
            </a:pPr>
            <a:r>
              <a:rPr lang="en-US" dirty="0" smtClean="0"/>
              <a:t>Subcutaneous </a:t>
            </a:r>
            <a:r>
              <a:rPr lang="en-US" dirty="0"/>
              <a:t>connective </a:t>
            </a:r>
            <a:r>
              <a:rPr lang="en-US" dirty="0" smtClean="0"/>
              <a:t>tissue increases</a:t>
            </a:r>
            <a:r>
              <a:rPr lang="en-US" dirty="0"/>
              <a:t>, causing a fleshy appearance</a:t>
            </a:r>
            <a:r>
              <a:rPr lang="en-US" dirty="0" smtClean="0"/>
              <a:t>.</a:t>
            </a:r>
          </a:p>
          <a:p>
            <a:pPr>
              <a:buFont typeface="Wingdings" pitchFamily="2" charset="2"/>
              <a:buChar char="§"/>
            </a:pPr>
            <a:r>
              <a:rPr lang="en-US" dirty="0" smtClean="0"/>
              <a:t> </a:t>
            </a:r>
            <a:r>
              <a:rPr lang="en-US" dirty="0"/>
              <a:t>Internal organs </a:t>
            </a:r>
            <a:r>
              <a:rPr lang="en-US" dirty="0" smtClean="0"/>
              <a:t>and glands </a:t>
            </a:r>
            <a:r>
              <a:rPr lang="en-US" dirty="0"/>
              <a:t>enlarge</a:t>
            </a:r>
            <a:r>
              <a:rPr lang="en-US" dirty="0" smtClean="0"/>
              <a:t>.</a:t>
            </a:r>
          </a:p>
          <a:p>
            <a:pPr>
              <a:buFont typeface="Wingdings" pitchFamily="2" charset="2"/>
              <a:buChar char="§"/>
            </a:pPr>
            <a:r>
              <a:rPr lang="en-US" dirty="0" smtClean="0"/>
              <a:t> </a:t>
            </a:r>
            <a:r>
              <a:rPr lang="en-US" dirty="0"/>
              <a:t>Impaired tolerance of carbohydrates leads </a:t>
            </a:r>
            <a:r>
              <a:rPr lang="en-US" dirty="0" smtClean="0"/>
              <a:t>to elevated </a:t>
            </a:r>
            <a:r>
              <a:rPr lang="en-US" dirty="0"/>
              <a:t>blood </a:t>
            </a:r>
            <a:r>
              <a:rPr lang="en-US" dirty="0" smtClean="0"/>
              <a:t>glucose.</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ETIOLOGY</a:t>
            </a:r>
            <a:endParaRPr lang="en-US" dirty="0"/>
          </a:p>
        </p:txBody>
      </p:sp>
      <p:sp>
        <p:nvSpPr>
          <p:cNvPr id="3" name="Content Placeholder 2"/>
          <p:cNvSpPr>
            <a:spLocks noGrp="1"/>
          </p:cNvSpPr>
          <p:nvPr>
            <p:ph idx="1"/>
          </p:nvPr>
        </p:nvSpPr>
        <p:spPr/>
        <p:txBody>
          <a:bodyPr>
            <a:normAutofit/>
          </a:bodyPr>
          <a:lstStyle/>
          <a:p>
            <a:pPr>
              <a:buNone/>
            </a:pPr>
            <a:r>
              <a:rPr lang="en-US" b="1" dirty="0" smtClean="0"/>
              <a:t>Excess </a:t>
            </a:r>
            <a:r>
              <a:rPr lang="en-US" b="1" dirty="0"/>
              <a:t>secretion of growth hormone can </a:t>
            </a:r>
            <a:r>
              <a:rPr lang="en-US" b="1" dirty="0" smtClean="0"/>
              <a:t>be </a:t>
            </a:r>
            <a:r>
              <a:rPr lang="en-US" dirty="0" smtClean="0"/>
              <a:t>caused by:</a:t>
            </a:r>
          </a:p>
          <a:p>
            <a:pPr marL="571500" indent="-571500">
              <a:buFont typeface="+mj-lt"/>
              <a:buAutoNum type="romanUcPeriod"/>
            </a:pPr>
            <a:r>
              <a:rPr lang="en-US" dirty="0" smtClean="0"/>
              <a:t> Pituitary </a:t>
            </a:r>
            <a:r>
              <a:rPr lang="en-US" b="1" dirty="0"/>
              <a:t>hyperplasia</a:t>
            </a:r>
            <a:r>
              <a:rPr lang="en-US" b="1" dirty="0" smtClean="0"/>
              <a:t>,</a:t>
            </a:r>
          </a:p>
          <a:p>
            <a:pPr marL="571500" indent="-571500">
              <a:buFont typeface="+mj-lt"/>
              <a:buAutoNum type="romanUcPeriod"/>
            </a:pPr>
            <a:r>
              <a:rPr lang="en-US" b="1" dirty="0" smtClean="0"/>
              <a:t> A </a:t>
            </a:r>
            <a:r>
              <a:rPr lang="en-US" b="1" dirty="0"/>
              <a:t>benign pituitary </a:t>
            </a:r>
            <a:r>
              <a:rPr lang="en-US" b="1" dirty="0" smtClean="0"/>
              <a:t>tumor or</a:t>
            </a:r>
          </a:p>
          <a:p>
            <a:pPr marL="571500" indent="-571500">
              <a:buFont typeface="+mj-lt"/>
              <a:buAutoNum type="romanUcPeriod"/>
            </a:pPr>
            <a:r>
              <a:rPr lang="en-US" dirty="0"/>
              <a:t>E</a:t>
            </a:r>
            <a:r>
              <a:rPr lang="en-US" dirty="0" smtClean="0"/>
              <a:t>xcess of </a:t>
            </a:r>
            <a:r>
              <a:rPr lang="en-US" dirty="0"/>
              <a:t>GH-releasing hormone due to </a:t>
            </a:r>
            <a:r>
              <a:rPr lang="en-US" dirty="0" smtClean="0"/>
              <a:t>hypothalamic dysfunction.</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xmlns:dsp="http://schemas.microsoft.com/office/drawing/2008/diagram" xmlns:dgm="http://schemas.openxmlformats.org/drawingml/2006/diagram" xmlns:m="http://schemas.openxmlformats.org/officeDocument/2006/math">
  <p:cSld>
    <p:spTree>
      <p:nvGrpSpPr>
        <p:cNvPr id="1" name=""/>
        <p:cNvGrpSpPr/>
        <p:nvPr/>
      </p:nvGrpSpPr>
      <p:grpSpPr>
        <a:xfrm>
          <a:off x="0" y="0"/>
          <a:ext cx="0" cy="0"/>
          <a:chOff x="0" y="0"/>
          <a:chExt cy="0" cx="0"/>
        </a:xfrm>
      </p:grpSpPr>
      <p:sp>
        <p:nvSpPr>
          <p:cNvPr id="2" name="Title 1"/>
          <p:cNvSpPr>
            <a:spLocks noGrp="1"/>
          </p:cNvSpPr>
          <p:nvPr>
            <p:ph type="title"/>
          </p:nvPr>
        </p:nvSpPr>
        <p:spPr>
          <a:xfrm>
            <a:off x="457200" y="274638"/>
            <a:ext cx="8229600" cy="792162"/>
          </a:xfrm>
        </p:spPr>
        <p:txBody>
          <a:bodyPr/>
          <a:lstStyle/>
          <a:p>
            <a:r>
              <a:rPr lang="en-US" dirty="0" smtClean="0"/>
              <a:t>S&amp;S</a:t>
            </a:r>
            <a:endParaRPr lang="en-US" dirty="0"/>
          </a:p>
        </p:txBody>
      </p:sp>
      <p:sp>
        <p:nvSpPr>
          <p:cNvPr id="3" name="Content Placeholder 2"/>
          <p:cNvSpPr>
            <a:spLocks noGrp="1"/>
          </p:cNvSpPr>
          <p:nvPr>
            <p:ph idx="1"/>
          </p:nvPr>
        </p:nvSpPr>
        <p:spPr>
          <a:xfrm>
            <a:off x="696432" y="1196162"/>
            <a:ext cx="8229600" cy="5562600"/>
          </a:xfrm>
        </p:spPr>
        <p:txBody>
          <a:bodyPr>
            <a:normAutofit lnSpcReduction="20000" fontScale="92500"/>
          </a:bodyPr>
          <a:lstStyle/>
          <a:p>
            <a:pPr>
              <a:buFont charset="2" pitchFamily="2" typeface="Wingdings"/>
              <a:buChar char="§"/>
            </a:pPr>
            <a:r>
              <a:rPr lang="en-US" dirty="0" smtClean="0" b="1"/>
              <a:t> </a:t>
            </a:r>
            <a:r>
              <a:rPr lang="en-US" dirty="0" smtClean="0"/>
              <a:t>Often the first symptom noticed is a change in ring or shoe size. </a:t>
            </a:r>
          </a:p>
          <a:p>
            <a:pPr>
              <a:buFont charset="2" pitchFamily="2" typeface="Wingdings"/>
              <a:buChar char="§"/>
            </a:pPr>
            <a:r>
              <a:rPr lang="en-US" dirty="0" smtClean="0"/>
              <a:t>The nose, jaw, brow, hands, and feet enlarge . </a:t>
            </a:r>
          </a:p>
          <a:p>
            <a:pPr>
              <a:buFont charset="2" pitchFamily="2" typeface="Wingdings"/>
              <a:buChar char="§"/>
            </a:pPr>
            <a:r>
              <a:rPr lang="en-US" dirty="0" smtClean="0"/>
              <a:t>Teeth may be displaced, causing difficulty chewing, or dentures may no longer fit.</a:t>
            </a:r>
          </a:p>
          <a:p>
            <a:pPr>
              <a:buFont charset="2" pitchFamily="2" typeface="Wingdings"/>
              <a:buChar char="§"/>
            </a:pPr>
            <a:r>
              <a:rPr lang="en-US" dirty="0" smtClean="0"/>
              <a:t>Tongue becomes thick, causing difficulty in speaking &amp; swallowing (dysphagia). </a:t>
            </a:r>
          </a:p>
          <a:p>
            <a:pPr>
              <a:buFont charset="2" pitchFamily="2" typeface="Wingdings"/>
              <a:buChar char="§"/>
            </a:pPr>
            <a:r>
              <a:rPr lang="en-US" dirty="0" smtClean="0"/>
              <a:t>Patient may develop sleep apnea -due </a:t>
            </a:r>
            <a:r>
              <a:rPr lang="en-US" dirty="0"/>
              <a:t>to increased pharyngeal soft </a:t>
            </a:r>
            <a:r>
              <a:rPr lang="en-US" dirty="0" smtClean="0"/>
              <a:t>tissue accumulation</a:t>
            </a:r>
            <a:r>
              <a:rPr lang="en-US" dirty="0"/>
              <a:t>. </a:t>
            </a:r>
            <a:endParaRPr lang="en-US" dirty="0" smtClean="0"/>
          </a:p>
          <a:p>
            <a:pPr>
              <a:buFont charset="2" pitchFamily="2" typeface="Wingdings"/>
              <a:buChar char="§"/>
            </a:pPr>
            <a:r>
              <a:rPr lang="en-US" dirty="0" smtClean="0" err="1"/>
              <a:t>Paresthesias</a:t>
            </a:r>
            <a:r>
              <a:rPr lang="en-US" dirty="0" smtClean="0"/>
              <a:t> </a:t>
            </a:r>
            <a:r>
              <a:rPr lang="en-US" dirty="0"/>
              <a:t>may develop because of </a:t>
            </a:r>
            <a:r>
              <a:rPr lang="en-US" dirty="0" smtClean="0"/>
              <a:t>nerve entrapment </a:t>
            </a:r>
            <a:r>
              <a:rPr lang="en-US" dirty="0"/>
              <a:t>and compression caused by excess soft tissue </a:t>
            </a:r>
            <a:r>
              <a:rPr lang="en-US" dirty="0" smtClean="0"/>
              <a:t>and accumulation </a:t>
            </a:r>
            <a:r>
              <a:rPr lang="en-US" dirty="0"/>
              <a:t>of subcutaneous fluid</a:t>
            </a:r>
            <a:r>
              <a:rPr lang="en-US" dirty="0" smtClean="0"/>
              <a:t> </a:t>
            </a:r>
          </a:p>
          <a:p>
            <a:pPr>
              <a:buFont charset="2" pitchFamily="2" typeface="Wingdings"/>
              <a:buChar char="§"/>
            </a:pP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85000" lnSpcReduction="10000"/>
          </a:bodyPr>
          <a:lstStyle/>
          <a:p>
            <a:pPr>
              <a:buFont typeface="Wingdings" pitchFamily="2" charset="2"/>
              <a:buChar char="§"/>
            </a:pPr>
            <a:r>
              <a:rPr lang="en-US" dirty="0" smtClean="0"/>
              <a:t>Vertebral changes may lead to </a:t>
            </a:r>
            <a:r>
              <a:rPr lang="en-US" dirty="0" err="1" smtClean="0"/>
              <a:t>kyphosis</a:t>
            </a:r>
            <a:r>
              <a:rPr lang="en-US" dirty="0" smtClean="0"/>
              <a:t>. </a:t>
            </a:r>
          </a:p>
          <a:p>
            <a:pPr>
              <a:buFont typeface="Wingdings" pitchFamily="2" charset="2"/>
              <a:buChar char="§"/>
            </a:pPr>
            <a:r>
              <a:rPr lang="en-US" dirty="0" smtClean="0"/>
              <a:t>Visual disturbances may occur because of tumor pressure on the optic nerve. </a:t>
            </a:r>
          </a:p>
          <a:p>
            <a:pPr>
              <a:buFont typeface="Wingdings" pitchFamily="2" charset="2"/>
              <a:buChar char="§"/>
            </a:pPr>
            <a:r>
              <a:rPr lang="en-US" dirty="0" smtClean="0"/>
              <a:t>Headaches as a result of tumor pressure on the brain. </a:t>
            </a:r>
          </a:p>
          <a:p>
            <a:pPr>
              <a:buFont typeface="Wingdings" pitchFamily="2" charset="2"/>
              <a:buChar char="§"/>
            </a:pPr>
            <a:r>
              <a:rPr lang="en-US" dirty="0" smtClean="0"/>
              <a:t>D/M may develop  coz  GH increases blood glucose and causes an increased workload for the pancreas. </a:t>
            </a:r>
          </a:p>
          <a:p>
            <a:pPr>
              <a:buFont typeface="Wingdings" pitchFamily="2" charset="2"/>
              <a:buChar char="§"/>
            </a:pPr>
            <a:r>
              <a:rPr lang="en-US" dirty="0" smtClean="0"/>
              <a:t>Osteoporosis and arthritis may occur. </a:t>
            </a:r>
          </a:p>
          <a:p>
            <a:pPr>
              <a:buFont typeface="Wingdings" pitchFamily="2" charset="2"/>
              <a:buChar char="§"/>
            </a:pPr>
            <a:r>
              <a:rPr lang="en-US" dirty="0" smtClean="0"/>
              <a:t>Erectile dysfunction may occur in men &amp; amenorrhea in women due to compression of other pituitary structures.</a:t>
            </a:r>
          </a:p>
          <a:p>
            <a:pPr>
              <a:buFont typeface="Wingdings" pitchFamily="2" charset="2"/>
              <a:buChar char="§"/>
            </a:pPr>
            <a:r>
              <a:rPr lang="en-US" dirty="0" smtClean="0"/>
              <a:t>With treatment, soft tissues reduce in size, but bone growth is permanent.</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1447800" y="304800"/>
            <a:ext cx="6858000" cy="6553200"/>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 </a:t>
            </a:r>
            <a:endParaRPr lang="en-US" dirty="0"/>
          </a:p>
        </p:txBody>
      </p:sp>
      <p:sp>
        <p:nvSpPr>
          <p:cNvPr id="3" name="Content Placeholder 2"/>
          <p:cNvSpPr>
            <a:spLocks noGrp="1"/>
          </p:cNvSpPr>
          <p:nvPr>
            <p:ph idx="1"/>
          </p:nvPr>
        </p:nvSpPr>
        <p:spPr/>
        <p:txBody>
          <a:bodyPr>
            <a:normAutofit fontScale="92500" lnSpcReduction="20000"/>
          </a:bodyPr>
          <a:lstStyle/>
          <a:p>
            <a:r>
              <a:rPr lang="en-US" dirty="0" err="1"/>
              <a:t>Acromegaly</a:t>
            </a:r>
            <a:r>
              <a:rPr lang="en-US" dirty="0"/>
              <a:t> often develops insidiously, and only </a:t>
            </a:r>
            <a:r>
              <a:rPr lang="en-US" dirty="0" smtClean="0"/>
              <a:t>a small </a:t>
            </a:r>
            <a:r>
              <a:rPr lang="en-US" dirty="0"/>
              <a:t>number of people seek medical care because of </a:t>
            </a:r>
            <a:r>
              <a:rPr lang="en-US" dirty="0" smtClean="0"/>
              <a:t>changes in </a:t>
            </a:r>
            <a:r>
              <a:rPr lang="en-US" dirty="0"/>
              <a:t>appearance. </a:t>
            </a:r>
            <a:endParaRPr lang="en-US" dirty="0" smtClean="0"/>
          </a:p>
          <a:p>
            <a:r>
              <a:rPr lang="en-US" dirty="0" smtClean="0"/>
              <a:t>The </a:t>
            </a:r>
            <a:r>
              <a:rPr lang="en-US" dirty="0"/>
              <a:t>diagnosis of </a:t>
            </a:r>
            <a:r>
              <a:rPr lang="en-US" dirty="0" err="1"/>
              <a:t>acromegaly</a:t>
            </a:r>
            <a:r>
              <a:rPr lang="en-US" dirty="0"/>
              <a:t> is facilitated </a:t>
            </a:r>
            <a:r>
              <a:rPr lang="en-US" dirty="0" smtClean="0"/>
              <a:t>by the </a:t>
            </a:r>
            <a:r>
              <a:rPr lang="en-US" dirty="0"/>
              <a:t>typical features of the disorder—enlargement of the </a:t>
            </a:r>
            <a:r>
              <a:rPr lang="en-US" dirty="0" smtClean="0"/>
              <a:t>hands and </a:t>
            </a:r>
            <a:r>
              <a:rPr lang="en-US" dirty="0"/>
              <a:t>feet and coarsening of facial </a:t>
            </a:r>
            <a:r>
              <a:rPr lang="en-US" dirty="0" smtClean="0"/>
              <a:t>features.</a:t>
            </a:r>
          </a:p>
          <a:p>
            <a:r>
              <a:rPr lang="en-US" dirty="0" smtClean="0"/>
              <a:t>Lab tests to detect </a:t>
            </a:r>
            <a:r>
              <a:rPr lang="en-US" dirty="0"/>
              <a:t>elevated levels of GH not suppressed by a glucose </a:t>
            </a:r>
            <a:r>
              <a:rPr lang="en-US" dirty="0" smtClean="0"/>
              <a:t>load are </a:t>
            </a:r>
            <a:r>
              <a:rPr lang="en-US" dirty="0"/>
              <a:t>used to confirm the diagnosis. </a:t>
            </a:r>
            <a:endParaRPr lang="en-US" dirty="0" smtClean="0"/>
          </a:p>
          <a:p>
            <a:r>
              <a:rPr lang="en-US" dirty="0" smtClean="0"/>
              <a:t>MRI </a:t>
            </a:r>
            <a:r>
              <a:rPr lang="en-US" dirty="0"/>
              <a:t>scans </a:t>
            </a:r>
            <a:r>
              <a:rPr lang="en-US" dirty="0" smtClean="0"/>
              <a:t>- detect &amp; localize </a:t>
            </a:r>
            <a:r>
              <a:rPr lang="en-US" dirty="0"/>
              <a:t>the pituitary lesions. </a:t>
            </a:r>
            <a:endParaRPr lang="en-US" dirty="0" smtClean="0"/>
          </a:p>
          <a:p>
            <a:pPr>
              <a:buNone/>
            </a:pP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RX</a:t>
            </a:r>
            <a:endParaRPr lang="en-US" dirty="0"/>
          </a:p>
        </p:txBody>
      </p:sp>
      <p:sp>
        <p:nvSpPr>
          <p:cNvPr id="3" name="Content Placeholder 2"/>
          <p:cNvSpPr>
            <a:spLocks noGrp="1"/>
          </p:cNvSpPr>
          <p:nvPr>
            <p:ph idx="1"/>
          </p:nvPr>
        </p:nvSpPr>
        <p:spPr/>
        <p:txBody>
          <a:bodyPr>
            <a:normAutofit/>
          </a:bodyPr>
          <a:lstStyle/>
          <a:p>
            <a:r>
              <a:rPr lang="en-US" dirty="0" smtClean="0"/>
              <a:t>Aim : </a:t>
            </a:r>
            <a:r>
              <a:rPr lang="en-US" dirty="0" err="1" smtClean="0"/>
              <a:t>rx</a:t>
            </a:r>
            <a:r>
              <a:rPr lang="en-US" dirty="0" smtClean="0"/>
              <a:t> the cause</a:t>
            </a:r>
            <a:endParaRPr lang="en-US" dirty="0"/>
          </a:p>
          <a:p>
            <a:r>
              <a:rPr lang="en-US" dirty="0" err="1" smtClean="0"/>
              <a:t>Bromocriptine</a:t>
            </a:r>
            <a:r>
              <a:rPr lang="en-US" dirty="0" smtClean="0"/>
              <a:t> </a:t>
            </a:r>
            <a:r>
              <a:rPr lang="en-US" dirty="0"/>
              <a:t>(</a:t>
            </a:r>
            <a:r>
              <a:rPr lang="en-US" dirty="0" err="1"/>
              <a:t>Parlodel</a:t>
            </a:r>
            <a:r>
              <a:rPr lang="en-US" dirty="0"/>
              <a:t>) or </a:t>
            </a:r>
            <a:r>
              <a:rPr lang="en-US" dirty="0" err="1" smtClean="0"/>
              <a:t>octreotide</a:t>
            </a:r>
            <a:r>
              <a:rPr lang="en-US" dirty="0" smtClean="0"/>
              <a:t> (</a:t>
            </a:r>
            <a:r>
              <a:rPr lang="en-US" dirty="0" err="1" smtClean="0"/>
              <a:t>Sandostatin</a:t>
            </a:r>
            <a:r>
              <a:rPr lang="en-US" dirty="0"/>
              <a:t>) </a:t>
            </a:r>
            <a:r>
              <a:rPr lang="en-US" dirty="0" smtClean="0"/>
              <a:t>to </a:t>
            </a:r>
            <a:r>
              <a:rPr lang="en-US" dirty="0"/>
              <a:t>decrease GH levels. </a:t>
            </a:r>
            <a:endParaRPr lang="en-US" dirty="0" smtClean="0"/>
          </a:p>
          <a:p>
            <a:r>
              <a:rPr lang="en-US" dirty="0" err="1" smtClean="0"/>
              <a:t>Hypophysectomy</a:t>
            </a:r>
            <a:r>
              <a:rPr lang="en-US" dirty="0" smtClean="0"/>
              <a:t> or radiation- for </a:t>
            </a:r>
            <a:r>
              <a:rPr lang="en-US" dirty="0" err="1" smtClean="0"/>
              <a:t>tumour</a:t>
            </a:r>
            <a:r>
              <a:rPr lang="en-US" dirty="0" smtClean="0"/>
              <a:t> </a:t>
            </a:r>
            <a:r>
              <a:rPr lang="en-US" dirty="0" err="1" smtClean="0"/>
              <a:t>rx</a:t>
            </a:r>
            <a:endParaRPr lang="en-US" dirty="0" smtClean="0"/>
          </a:p>
          <a:p>
            <a:r>
              <a:rPr lang="en-US" dirty="0" smtClean="0"/>
              <a:t> </a:t>
            </a:r>
            <a:r>
              <a:rPr lang="en-US" dirty="0"/>
              <a:t>If </a:t>
            </a:r>
            <a:r>
              <a:rPr lang="en-US" dirty="0" smtClean="0"/>
              <a:t>the pituitary </a:t>
            </a:r>
            <a:r>
              <a:rPr lang="en-US" dirty="0"/>
              <a:t>is removed, lifelong replacement of </a:t>
            </a:r>
            <a:r>
              <a:rPr lang="en-US" dirty="0" smtClean="0"/>
              <a:t>thyroid hormone</a:t>
            </a:r>
            <a:r>
              <a:rPr lang="en-US" dirty="0"/>
              <a:t>, corticosteroids, and sex hormones is important </a:t>
            </a:r>
            <a:r>
              <a:rPr lang="en-US" dirty="0" smtClean="0"/>
              <a:t>to maintain </a:t>
            </a:r>
            <a:r>
              <a:rPr lang="en-US" dirty="0"/>
              <a:t>homeostasis.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124200"/>
            <a:ext cx="8229600" cy="3001963"/>
          </a:xfrm>
        </p:spPr>
        <p:txBody>
          <a:bodyPr>
            <a:normAutofit/>
          </a:bodyPr>
          <a:lstStyle/>
          <a:p>
            <a:pPr algn="ctr">
              <a:buNone/>
            </a:pPr>
            <a:r>
              <a:rPr lang="en-US" sz="4800" b="1" dirty="0"/>
              <a:t>THYROID DISORDERS</a:t>
            </a:r>
            <a:endParaRPr lang="en-US" sz="48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Actions of Thyroid Hormone</a:t>
            </a:r>
            <a:br>
              <a:rPr lang="en-US" dirty="0" smtClean="0"/>
            </a:br>
            <a:endParaRPr lang="en-US" dirty="0"/>
          </a:p>
        </p:txBody>
      </p:sp>
      <p:sp>
        <p:nvSpPr>
          <p:cNvPr id="3" name="Content Placeholder 2"/>
          <p:cNvSpPr>
            <a:spLocks noGrp="1"/>
          </p:cNvSpPr>
          <p:nvPr>
            <p:ph idx="1"/>
          </p:nvPr>
        </p:nvSpPr>
        <p:spPr/>
        <p:txBody>
          <a:bodyPr>
            <a:normAutofit fontScale="92500"/>
          </a:bodyPr>
          <a:lstStyle/>
          <a:p>
            <a:r>
              <a:rPr lang="en-US" dirty="0" smtClean="0"/>
              <a:t>Altered </a:t>
            </a:r>
            <a:r>
              <a:rPr lang="en-US" dirty="0"/>
              <a:t>levels of thyroid hormone affect all the major organs </a:t>
            </a:r>
            <a:r>
              <a:rPr lang="en-US" dirty="0" smtClean="0"/>
              <a:t>in the </a:t>
            </a:r>
            <a:r>
              <a:rPr lang="en-US" dirty="0"/>
              <a:t>body. </a:t>
            </a:r>
            <a:r>
              <a:rPr lang="en-US" dirty="0" err="1"/>
              <a:t>Triiodothyronine</a:t>
            </a:r>
            <a:r>
              <a:rPr lang="en-US" dirty="0"/>
              <a:t> (T3) and </a:t>
            </a:r>
            <a:r>
              <a:rPr lang="en-US" dirty="0" err="1"/>
              <a:t>thyroxine</a:t>
            </a:r>
            <a:r>
              <a:rPr lang="en-US" dirty="0"/>
              <a:t> (T4) are </a:t>
            </a:r>
            <a:r>
              <a:rPr lang="en-US" dirty="0" smtClean="0"/>
              <a:t>the hormones secreted </a:t>
            </a:r>
            <a:r>
              <a:rPr lang="en-US" dirty="0"/>
              <a:t>by the thyroid </a:t>
            </a:r>
            <a:r>
              <a:rPr lang="en-US" dirty="0" smtClean="0"/>
              <a:t>gland &amp; has </a:t>
            </a:r>
            <a:r>
              <a:rPr lang="en-US" dirty="0"/>
              <a:t>two major </a:t>
            </a:r>
            <a:r>
              <a:rPr lang="en-US" dirty="0" smtClean="0"/>
              <a:t>functions:</a:t>
            </a:r>
          </a:p>
          <a:p>
            <a:r>
              <a:rPr lang="en-US" dirty="0"/>
              <a:t>I</a:t>
            </a:r>
            <a:r>
              <a:rPr lang="en-US" dirty="0" smtClean="0"/>
              <a:t>ncreases metabolism </a:t>
            </a:r>
            <a:r>
              <a:rPr lang="en-US" dirty="0"/>
              <a:t>and protein </a:t>
            </a:r>
            <a:r>
              <a:rPr lang="en-US" dirty="0" smtClean="0"/>
              <a:t>synthesis</a:t>
            </a:r>
            <a:r>
              <a:rPr lang="en-US" dirty="0"/>
              <a:t> </a:t>
            </a:r>
            <a:r>
              <a:rPr lang="en-US" dirty="0" smtClean="0"/>
              <a:t>&amp;</a:t>
            </a:r>
          </a:p>
          <a:p>
            <a:r>
              <a:rPr lang="en-US" dirty="0" smtClean="0"/>
              <a:t>its necessary </a:t>
            </a:r>
            <a:r>
              <a:rPr lang="en-US" dirty="0"/>
              <a:t>for </a:t>
            </a:r>
            <a:r>
              <a:rPr lang="en-US" dirty="0" smtClean="0"/>
              <a:t>growth &amp; </a:t>
            </a:r>
            <a:r>
              <a:rPr lang="en-US" dirty="0"/>
              <a:t>development in children, including mental development </a:t>
            </a:r>
            <a:r>
              <a:rPr lang="en-US" dirty="0" smtClean="0"/>
              <a:t>and attainment </a:t>
            </a:r>
            <a:r>
              <a:rPr lang="en-US" dirty="0"/>
              <a:t>of sexual maturity. </a:t>
            </a:r>
            <a:endParaRPr lang="en-US" dirty="0" smtClean="0"/>
          </a:p>
          <a:p>
            <a:r>
              <a:rPr lang="en-US" dirty="0" smtClean="0"/>
              <a:t>These </a:t>
            </a:r>
            <a:r>
              <a:rPr lang="en-US" dirty="0"/>
              <a:t>actions are mainly </a:t>
            </a:r>
            <a:r>
              <a:rPr lang="en-US" dirty="0" smtClean="0"/>
              <a:t>mediated by </a:t>
            </a:r>
            <a:r>
              <a:rPr lang="en-US" dirty="0"/>
              <a:t>T3.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Hypothyroidism</a:t>
            </a:r>
            <a:br>
              <a:rPr lang="en-US" b="1" dirty="0" smtClean="0"/>
            </a:br>
            <a:endParaRPr lang="en-US" dirty="0"/>
          </a:p>
        </p:txBody>
      </p:sp>
      <p:sp>
        <p:nvSpPr>
          <p:cNvPr id="3" name="Content Placeholder 2"/>
          <p:cNvSpPr>
            <a:spLocks noGrp="1"/>
          </p:cNvSpPr>
          <p:nvPr>
            <p:ph idx="1"/>
          </p:nvPr>
        </p:nvSpPr>
        <p:spPr/>
        <p:txBody>
          <a:bodyPr>
            <a:normAutofit fontScale="92500" lnSpcReduction="20000"/>
          </a:bodyPr>
          <a:lstStyle/>
          <a:p>
            <a:r>
              <a:rPr lang="en-GB" dirty="0"/>
              <a:t>Is a disorder that results when the thyroid gland produces an insufficient amount of thyroid hormones. </a:t>
            </a:r>
            <a:endParaRPr lang="en-US" dirty="0"/>
          </a:p>
          <a:p>
            <a:r>
              <a:rPr lang="en-US" dirty="0"/>
              <a:t>O</a:t>
            </a:r>
            <a:r>
              <a:rPr lang="en-US" dirty="0" smtClean="0"/>
              <a:t>ccurs </a:t>
            </a:r>
            <a:r>
              <a:rPr lang="en-US" dirty="0"/>
              <a:t>primarily in women ;</a:t>
            </a:r>
            <a:r>
              <a:rPr lang="en-US" dirty="0" smtClean="0"/>
              <a:t>30 </a:t>
            </a:r>
            <a:r>
              <a:rPr lang="en-US" dirty="0"/>
              <a:t>to 60 </a:t>
            </a:r>
            <a:r>
              <a:rPr lang="en-US" dirty="0" smtClean="0"/>
              <a:t>years old.</a:t>
            </a:r>
          </a:p>
          <a:p>
            <a:r>
              <a:rPr lang="en-US" dirty="0" smtClean="0"/>
              <a:t>If </a:t>
            </a:r>
            <a:r>
              <a:rPr lang="en-US" dirty="0"/>
              <a:t>hypothyroidism occurs in an infant, the result is cretinism.</a:t>
            </a:r>
          </a:p>
          <a:p>
            <a:r>
              <a:rPr lang="en-US" dirty="0"/>
              <a:t>Hypothyroidism that develops in an adult is </a:t>
            </a:r>
            <a:r>
              <a:rPr lang="en-US" dirty="0" smtClean="0"/>
              <a:t>called </a:t>
            </a:r>
            <a:r>
              <a:rPr lang="en-US" b="1" dirty="0" err="1" smtClean="0"/>
              <a:t>myxedema</a:t>
            </a:r>
            <a:r>
              <a:rPr lang="en-US" b="1" dirty="0"/>
              <a:t> </a:t>
            </a:r>
            <a:r>
              <a:rPr lang="en-US" b="1" dirty="0" smtClean="0"/>
              <a:t>(</a:t>
            </a:r>
            <a:r>
              <a:rPr lang="en-US" dirty="0" smtClean="0"/>
              <a:t> </a:t>
            </a:r>
            <a:r>
              <a:rPr lang="en-US" dirty="0"/>
              <a:t>presence of a </a:t>
            </a:r>
            <a:r>
              <a:rPr lang="en-US" dirty="0" smtClean="0"/>
              <a:t>non pitting </a:t>
            </a:r>
            <a:r>
              <a:rPr lang="en-US" dirty="0"/>
              <a:t>mucus </a:t>
            </a:r>
            <a:r>
              <a:rPr lang="en-US" dirty="0" smtClean="0"/>
              <a:t>type of </a:t>
            </a:r>
            <a:r>
              <a:rPr lang="en-US" dirty="0"/>
              <a:t>edema caused by an accumulation of a hydrophilic </a:t>
            </a:r>
            <a:r>
              <a:rPr lang="en-US" dirty="0" err="1" smtClean="0"/>
              <a:t>mucopolysaccharide</a:t>
            </a:r>
            <a:r>
              <a:rPr lang="en-US" dirty="0" smtClean="0"/>
              <a:t> substance </a:t>
            </a:r>
            <a:r>
              <a:rPr lang="en-US" dirty="0"/>
              <a:t>in the connective tissues </a:t>
            </a:r>
            <a:r>
              <a:rPr lang="en-US" dirty="0" smtClean="0"/>
              <a:t>throughout the body).</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fontScale="92500" lnSpcReduction="20000"/>
          </a:bodyPr>
          <a:lstStyle/>
          <a:p>
            <a:pPr>
              <a:buNone/>
            </a:pPr>
            <a:r>
              <a:rPr lang="en-US" dirty="0"/>
              <a:t>Endocrine disorders in general can be divided into </a:t>
            </a:r>
            <a:endParaRPr lang="en-US" dirty="0" smtClean="0"/>
          </a:p>
          <a:p>
            <a:pPr marL="571500" indent="-571500">
              <a:buFont typeface="+mj-lt"/>
              <a:buAutoNum type="romanUcPeriod"/>
            </a:pPr>
            <a:r>
              <a:rPr lang="en-US" dirty="0" smtClean="0"/>
              <a:t>Primary-  defects that originate in the target gland responsible for producing the hormone</a:t>
            </a:r>
            <a:endParaRPr lang="en-US" dirty="0"/>
          </a:p>
          <a:p>
            <a:pPr marL="571500" indent="-571500">
              <a:buFont typeface="+mj-lt"/>
              <a:buAutoNum type="romanUcPeriod"/>
            </a:pPr>
            <a:r>
              <a:rPr lang="en-US" dirty="0" smtClean="0"/>
              <a:t>Secondary -</a:t>
            </a:r>
            <a:r>
              <a:rPr lang="en-US" i="1" dirty="0" smtClean="0"/>
              <a:t>  the </a:t>
            </a:r>
            <a:r>
              <a:rPr lang="en-US" dirty="0" smtClean="0"/>
              <a:t>target gland is essentially normal, but defective levels of stimulating hormones or releasing factors from the pituitary system alter its function </a:t>
            </a:r>
            <a:r>
              <a:rPr lang="en-US" dirty="0" err="1" smtClean="0"/>
              <a:t>e.g</a:t>
            </a:r>
            <a:r>
              <a:rPr lang="en-US" dirty="0" smtClean="0"/>
              <a:t> Removal or destruction of the pituitary gland eliminates ACTH stimulation of the adrenal cortex and brings about a secondary deficiency</a:t>
            </a:r>
            <a:endParaRPr lang="en-US" dirty="0"/>
          </a:p>
          <a:p>
            <a:pPr marL="571500" indent="-571500">
              <a:buFont typeface="+mj-lt"/>
              <a:buAutoNum type="romanUcPeriod"/>
            </a:pPr>
            <a:r>
              <a:rPr lang="en-US" dirty="0" smtClean="0"/>
              <a:t>Tertiary groups-</a:t>
            </a:r>
            <a:r>
              <a:rPr lang="en-US" i="1" dirty="0" smtClean="0"/>
              <a:t>results from hypothalamic dysfunction (as may </a:t>
            </a:r>
            <a:r>
              <a:rPr lang="en-US" dirty="0" smtClean="0"/>
              <a:t>occur with </a:t>
            </a:r>
            <a:r>
              <a:rPr lang="en-US" dirty="0" err="1" smtClean="0"/>
              <a:t>craniopharyngiomas</a:t>
            </a:r>
            <a:r>
              <a:rPr lang="en-US" dirty="0" smtClean="0"/>
              <a:t> or cerebral irradiation). Thus, both the pituitary and target organ are under stimulated.</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Types of Hypothyroidism</a:t>
            </a:r>
            <a:r>
              <a:rPr lang="en-GB" dirty="0" smtClean="0"/>
              <a:t> </a:t>
            </a:r>
            <a:r>
              <a:rPr lang="en-US" dirty="0" smtClean="0"/>
              <a:t/>
            </a:r>
            <a:br>
              <a:rPr lang="en-US" dirty="0" smtClean="0"/>
            </a:br>
            <a:endParaRPr lang="en-US" dirty="0"/>
          </a:p>
        </p:txBody>
      </p:sp>
      <p:sp>
        <p:nvSpPr>
          <p:cNvPr id="3" name="Content Placeholder 2"/>
          <p:cNvSpPr>
            <a:spLocks noGrp="1"/>
          </p:cNvSpPr>
          <p:nvPr>
            <p:ph idx="1"/>
          </p:nvPr>
        </p:nvSpPr>
        <p:spPr>
          <a:xfrm>
            <a:off x="457200" y="914400"/>
            <a:ext cx="8229600" cy="5211763"/>
          </a:xfrm>
        </p:spPr>
        <p:txBody>
          <a:bodyPr>
            <a:normAutofit fontScale="77500" lnSpcReduction="20000"/>
          </a:bodyPr>
          <a:lstStyle/>
          <a:p>
            <a:r>
              <a:rPr lang="en-GB" dirty="0" smtClean="0"/>
              <a:t>Hypothyroidism </a:t>
            </a:r>
            <a:r>
              <a:rPr lang="en-GB" dirty="0"/>
              <a:t>may be either primary or secondary.</a:t>
            </a:r>
            <a:endParaRPr lang="en-US" dirty="0"/>
          </a:p>
          <a:p>
            <a:pPr>
              <a:buNone/>
            </a:pPr>
            <a:r>
              <a:rPr lang="en-GB" dirty="0"/>
              <a:t>Primary Hypothyroidism is more common and may be caused </a:t>
            </a:r>
            <a:r>
              <a:rPr lang="en-GB" dirty="0" smtClean="0"/>
              <a:t>by:</a:t>
            </a:r>
            <a:r>
              <a:rPr lang="en-US" dirty="0" smtClean="0"/>
              <a:t> </a:t>
            </a:r>
          </a:p>
          <a:p>
            <a:r>
              <a:rPr lang="en-GB" dirty="0" smtClean="0"/>
              <a:t>Congenital </a:t>
            </a:r>
            <a:r>
              <a:rPr lang="en-GB" dirty="0"/>
              <a:t>defects in the gland </a:t>
            </a:r>
            <a:endParaRPr lang="en-US" dirty="0"/>
          </a:p>
          <a:p>
            <a:pPr lvl="0"/>
            <a:r>
              <a:rPr lang="en-GB" dirty="0"/>
              <a:t>Loss of thyroid following treatment for hyperthyroidism with surgery or radiation </a:t>
            </a:r>
            <a:endParaRPr lang="en-US" dirty="0"/>
          </a:p>
          <a:p>
            <a:r>
              <a:rPr lang="en-GB" dirty="0" err="1"/>
              <a:t>Antithyroid</a:t>
            </a:r>
            <a:r>
              <a:rPr lang="en-GB" dirty="0"/>
              <a:t> </a:t>
            </a:r>
            <a:r>
              <a:rPr lang="en-GB" dirty="0" smtClean="0"/>
              <a:t>medication</a:t>
            </a:r>
            <a:r>
              <a:rPr lang="en-US" dirty="0" smtClean="0"/>
              <a:t>- </a:t>
            </a:r>
            <a:r>
              <a:rPr lang="en-US" dirty="0" err="1" smtClean="0"/>
              <a:t>goitrogenic</a:t>
            </a:r>
            <a:r>
              <a:rPr lang="en-US" dirty="0" smtClean="0"/>
              <a:t> </a:t>
            </a:r>
            <a:r>
              <a:rPr lang="en-US" dirty="0"/>
              <a:t>agents, such as </a:t>
            </a:r>
            <a:r>
              <a:rPr lang="en-US" dirty="0" smtClean="0"/>
              <a:t>lithium carbonate </a:t>
            </a:r>
            <a:r>
              <a:rPr lang="en-US" dirty="0"/>
              <a:t>(used in the treatment of manic-depressive </a:t>
            </a:r>
            <a:r>
              <a:rPr lang="en-US" dirty="0" smtClean="0"/>
              <a:t>states).</a:t>
            </a:r>
            <a:r>
              <a:rPr lang="en-GB" dirty="0" smtClean="0"/>
              <a:t> </a:t>
            </a:r>
            <a:endParaRPr lang="en-US" dirty="0"/>
          </a:p>
          <a:p>
            <a:pPr lvl="0"/>
            <a:r>
              <a:rPr lang="en-GB" dirty="0" err="1"/>
              <a:t>Thyroiditis</a:t>
            </a:r>
            <a:r>
              <a:rPr lang="en-GB" dirty="0"/>
              <a:t> </a:t>
            </a:r>
            <a:endParaRPr lang="en-US" dirty="0"/>
          </a:p>
          <a:p>
            <a:r>
              <a:rPr lang="en-GB" dirty="0"/>
              <a:t>Endemic </a:t>
            </a:r>
            <a:r>
              <a:rPr lang="en-GB" dirty="0" smtClean="0"/>
              <a:t>iodine  deficiency</a:t>
            </a:r>
          </a:p>
          <a:p>
            <a:r>
              <a:rPr lang="en-US" dirty="0" smtClean="0"/>
              <a:t>Large </a:t>
            </a:r>
            <a:r>
              <a:rPr lang="en-US" dirty="0"/>
              <a:t>amounts of iodine </a:t>
            </a:r>
            <a:r>
              <a:rPr lang="en-US" dirty="0" smtClean="0"/>
              <a:t>(</a:t>
            </a:r>
            <a:r>
              <a:rPr lang="en-US" i="1" dirty="0" err="1" smtClean="0"/>
              <a:t>e.g</a:t>
            </a:r>
            <a:r>
              <a:rPr lang="en-US" i="1" dirty="0" smtClean="0"/>
              <a:t> </a:t>
            </a:r>
            <a:r>
              <a:rPr lang="en-US" dirty="0" smtClean="0"/>
              <a:t> </a:t>
            </a:r>
            <a:r>
              <a:rPr lang="en-US" dirty="0"/>
              <a:t>iodide-containing cough </a:t>
            </a:r>
            <a:r>
              <a:rPr lang="en-US" dirty="0" smtClean="0"/>
              <a:t>syrups, or </a:t>
            </a:r>
            <a:r>
              <a:rPr lang="en-US" dirty="0"/>
              <a:t>administration of iodide-containing radiographic </a:t>
            </a:r>
            <a:r>
              <a:rPr lang="en-US" dirty="0" smtClean="0"/>
              <a:t>contrast media ).</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92500"/>
          </a:bodyPr>
          <a:lstStyle/>
          <a:p>
            <a:pPr>
              <a:buFont typeface="Wingdings" pitchFamily="2" charset="2"/>
              <a:buChar char="§"/>
            </a:pPr>
            <a:r>
              <a:rPr lang="en-US" dirty="0" smtClean="0"/>
              <a:t>Hashimoto </a:t>
            </a:r>
            <a:r>
              <a:rPr lang="en-US" dirty="0" err="1" smtClean="0"/>
              <a:t>thyroiditis</a:t>
            </a:r>
            <a:r>
              <a:rPr lang="en-US" dirty="0"/>
              <a:t>, an autoimmune disorder in which the </a:t>
            </a:r>
            <a:r>
              <a:rPr lang="en-US" dirty="0" smtClean="0"/>
              <a:t>thyroid gland </a:t>
            </a:r>
            <a:r>
              <a:rPr lang="en-US" dirty="0"/>
              <a:t>may be totally destroyed by an immunologic </a:t>
            </a:r>
            <a:r>
              <a:rPr lang="en-US" dirty="0" smtClean="0"/>
              <a:t>process. It </a:t>
            </a:r>
            <a:r>
              <a:rPr lang="en-US" dirty="0"/>
              <a:t>is the major cause of goiter and hypothyroidism in </a:t>
            </a:r>
            <a:r>
              <a:rPr lang="en-US" dirty="0" smtClean="0"/>
              <a:t>children and </a:t>
            </a:r>
            <a:r>
              <a:rPr lang="en-US" dirty="0"/>
              <a:t>adults. </a:t>
            </a:r>
            <a:endParaRPr lang="en-US" dirty="0" smtClean="0"/>
          </a:p>
          <a:p>
            <a:pPr>
              <a:buFont typeface="Wingdings" pitchFamily="2" charset="2"/>
              <a:buChar char="§"/>
            </a:pPr>
            <a:r>
              <a:rPr lang="en-US" dirty="0" smtClean="0"/>
              <a:t>Hashimoto </a:t>
            </a:r>
            <a:r>
              <a:rPr lang="en-US" dirty="0" err="1"/>
              <a:t>thyroiditis</a:t>
            </a:r>
            <a:r>
              <a:rPr lang="en-US" dirty="0"/>
              <a:t> is predominantly a </a:t>
            </a:r>
            <a:r>
              <a:rPr lang="en-US" dirty="0" smtClean="0"/>
              <a:t>disease of </a:t>
            </a:r>
            <a:r>
              <a:rPr lang="en-US" dirty="0"/>
              <a:t>women.</a:t>
            </a:r>
            <a:endParaRPr lang="en-GB" dirty="0" smtClean="0"/>
          </a:p>
          <a:p>
            <a:pPr>
              <a:buNone/>
            </a:pPr>
            <a:endParaRPr lang="en-GB" dirty="0"/>
          </a:p>
          <a:p>
            <a:pPr>
              <a:buNone/>
            </a:pPr>
            <a:r>
              <a:rPr lang="en-GB" dirty="0" smtClean="0"/>
              <a:t>Secondary Hypothyroidism may result from:</a:t>
            </a:r>
          </a:p>
          <a:p>
            <a:pPr>
              <a:buFont typeface="Wingdings" pitchFamily="2" charset="2"/>
              <a:buChar char="§"/>
            </a:pPr>
            <a:r>
              <a:rPr lang="en-GB" dirty="0" smtClean="0"/>
              <a:t>Pituitary </a:t>
            </a:r>
            <a:r>
              <a:rPr lang="en-GB" dirty="0"/>
              <a:t>thyroid stimulating hormone deficiency </a:t>
            </a:r>
            <a:endParaRPr lang="en-US" dirty="0" smtClean="0"/>
          </a:p>
          <a:p>
            <a:pPr>
              <a:buFont typeface="Wingdings" pitchFamily="2" charset="2"/>
              <a:buChar char="§"/>
            </a:pPr>
            <a:r>
              <a:rPr lang="en-GB" dirty="0" smtClean="0"/>
              <a:t>Peripheral </a:t>
            </a:r>
            <a:r>
              <a:rPr lang="en-GB" dirty="0"/>
              <a:t>resistance to thyroid hormones</a:t>
            </a:r>
            <a:endParaRPr lang="en-US" dirty="0"/>
          </a:p>
          <a:p>
            <a:pPr>
              <a:buFont typeface="Wingdings" pitchFamily="2" charset="2"/>
              <a:buChar char="§"/>
            </a:pP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t>Pathophysiology </a:t>
            </a:r>
            <a:endParaRPr lang="en-US" dirty="0"/>
          </a:p>
        </p:txBody>
      </p:sp>
      <p:sp>
        <p:nvSpPr>
          <p:cNvPr id="3" name="Content Placeholder 2"/>
          <p:cNvSpPr>
            <a:spLocks noGrp="1"/>
          </p:cNvSpPr>
          <p:nvPr>
            <p:ph idx="1"/>
          </p:nvPr>
        </p:nvSpPr>
        <p:spPr>
          <a:xfrm>
            <a:off x="457200" y="990600"/>
            <a:ext cx="8229600" cy="5486400"/>
          </a:xfrm>
        </p:spPr>
        <p:txBody>
          <a:bodyPr>
            <a:normAutofit fontScale="92500"/>
          </a:bodyPr>
          <a:lstStyle/>
          <a:p>
            <a:r>
              <a:rPr lang="en-US" dirty="0" smtClean="0"/>
              <a:t>Primary </a:t>
            </a:r>
            <a:r>
              <a:rPr lang="en-US" dirty="0"/>
              <a:t>hypothyroidism occurs when the thyroid gland </a:t>
            </a:r>
            <a:r>
              <a:rPr lang="en-US" dirty="0" smtClean="0"/>
              <a:t>fails to </a:t>
            </a:r>
            <a:r>
              <a:rPr lang="en-US" dirty="0"/>
              <a:t>produce enough TH even though there is enough </a:t>
            </a:r>
            <a:r>
              <a:rPr lang="en-US" dirty="0" smtClean="0"/>
              <a:t>thyroid stimulating hormone </a:t>
            </a:r>
            <a:r>
              <a:rPr lang="en-US" dirty="0"/>
              <a:t>(TSH) being secreted by the </a:t>
            </a:r>
            <a:r>
              <a:rPr lang="en-US" dirty="0" smtClean="0"/>
              <a:t>pituitary gland</a:t>
            </a:r>
            <a:r>
              <a:rPr lang="en-US" dirty="0"/>
              <a:t>. </a:t>
            </a:r>
            <a:endParaRPr lang="en-US" dirty="0" smtClean="0"/>
          </a:p>
          <a:p>
            <a:r>
              <a:rPr lang="en-US" dirty="0" smtClean="0"/>
              <a:t>The </a:t>
            </a:r>
            <a:r>
              <a:rPr lang="en-US" dirty="0"/>
              <a:t>pituitary responds to the low level of TH by </a:t>
            </a:r>
            <a:r>
              <a:rPr lang="en-US" dirty="0" smtClean="0"/>
              <a:t>producing more TSH.</a:t>
            </a:r>
            <a:endParaRPr lang="en-GB" dirty="0" smtClean="0"/>
          </a:p>
          <a:p>
            <a:r>
              <a:rPr lang="en-GB" dirty="0"/>
              <a:t>T</a:t>
            </a:r>
            <a:r>
              <a:rPr lang="en-GB" dirty="0" smtClean="0"/>
              <a:t>hyroid </a:t>
            </a:r>
            <a:r>
              <a:rPr lang="en-GB" dirty="0"/>
              <a:t>gland enlarges in a compensatory attempt to produce more hormones. The goitre that results is usually a simple or non toxic form. </a:t>
            </a:r>
            <a:endParaRPr lang="en-GB" dirty="0" smtClean="0"/>
          </a:p>
          <a:p>
            <a:r>
              <a:rPr lang="en-GB" dirty="0" smtClean="0"/>
              <a:t>People </a:t>
            </a:r>
            <a:r>
              <a:rPr lang="en-GB" dirty="0"/>
              <a:t>living in areas where the soil is deficient in iodine are ore prone to become hypothyroid.</a:t>
            </a:r>
            <a:endParaRPr lang="en-US" dirty="0"/>
          </a:p>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fontScale="90000"/>
          </a:bodyPr>
          <a:lstStyle/>
          <a:p>
            <a:r>
              <a:rPr lang="en-GB" sz="4000" b="1" dirty="0" smtClean="0"/>
              <a:t>Clinical Features</a:t>
            </a:r>
            <a:r>
              <a:rPr lang="en-GB" sz="4000" dirty="0" smtClean="0"/>
              <a:t> </a:t>
            </a:r>
            <a:r>
              <a:rPr lang="en-US" dirty="0" smtClean="0"/>
              <a:t/>
            </a:r>
            <a:br>
              <a:rPr lang="en-US" dirty="0" smtClean="0"/>
            </a:br>
            <a:endParaRPr lang="en-US" dirty="0"/>
          </a:p>
        </p:txBody>
      </p:sp>
      <p:sp>
        <p:nvSpPr>
          <p:cNvPr id="3" name="Content Placeholder 2"/>
          <p:cNvSpPr>
            <a:spLocks noGrp="1"/>
          </p:cNvSpPr>
          <p:nvPr>
            <p:ph idx="1"/>
          </p:nvPr>
        </p:nvSpPr>
        <p:spPr>
          <a:xfrm>
            <a:off x="457200" y="685800"/>
            <a:ext cx="8229600" cy="6172200"/>
          </a:xfrm>
        </p:spPr>
        <p:txBody>
          <a:bodyPr>
            <a:normAutofit/>
          </a:bodyPr>
          <a:lstStyle/>
          <a:p>
            <a:r>
              <a:rPr lang="en-GB" sz="3600" dirty="0" smtClean="0"/>
              <a:t>Hypothyroidism </a:t>
            </a:r>
            <a:r>
              <a:rPr lang="en-GB" sz="3600" dirty="0"/>
              <a:t>affects all body systems </a:t>
            </a:r>
            <a:r>
              <a:rPr lang="en-GB" sz="3600" dirty="0" smtClean="0"/>
              <a:t>:</a:t>
            </a:r>
            <a:r>
              <a:rPr lang="en-US" sz="3600" dirty="0"/>
              <a:t>The manifestations of the disorder </a:t>
            </a:r>
            <a:r>
              <a:rPr lang="en-US" sz="3600" dirty="0" smtClean="0"/>
              <a:t>are related </a:t>
            </a:r>
            <a:r>
              <a:rPr lang="en-US" sz="3600" dirty="0"/>
              <a:t>largely to two factors</a:t>
            </a:r>
            <a:r>
              <a:rPr lang="en-US" sz="3600" dirty="0" smtClean="0"/>
              <a:t>:</a:t>
            </a:r>
          </a:p>
          <a:p>
            <a:pPr marL="571500" indent="-571500">
              <a:buFont typeface="+mj-lt"/>
              <a:buAutoNum type="romanUcPeriod"/>
            </a:pPr>
            <a:r>
              <a:rPr lang="en-US" sz="3600" dirty="0" smtClean="0"/>
              <a:t> </a:t>
            </a:r>
            <a:r>
              <a:rPr lang="en-US" sz="3600" dirty="0"/>
              <a:t>T</a:t>
            </a:r>
            <a:r>
              <a:rPr lang="en-US" sz="3600" dirty="0" smtClean="0"/>
              <a:t>he </a:t>
            </a:r>
            <a:r>
              <a:rPr lang="en-US" sz="3600" dirty="0" err="1"/>
              <a:t>hypometabolic</a:t>
            </a:r>
            <a:r>
              <a:rPr lang="en-US" sz="3600" dirty="0"/>
              <a:t> state </a:t>
            </a:r>
            <a:r>
              <a:rPr lang="en-US" sz="3600" dirty="0" smtClean="0"/>
              <a:t>resulting from </a:t>
            </a:r>
            <a:r>
              <a:rPr lang="en-US" sz="3600" dirty="0"/>
              <a:t>thyroid hormone deficiency </a:t>
            </a:r>
            <a:r>
              <a:rPr lang="en-US" sz="3600" dirty="0" smtClean="0"/>
              <a:t>&amp;</a:t>
            </a:r>
          </a:p>
          <a:p>
            <a:pPr marL="571500" indent="-571500">
              <a:buFont typeface="+mj-lt"/>
              <a:buAutoNum type="romanUcPeriod"/>
            </a:pPr>
            <a:r>
              <a:rPr lang="en-US" sz="3600" dirty="0" smtClean="0"/>
              <a:t> </a:t>
            </a:r>
            <a:r>
              <a:rPr lang="en-US" sz="3600" dirty="0" err="1" smtClean="0"/>
              <a:t>myxedematous</a:t>
            </a:r>
            <a:r>
              <a:rPr lang="en-US" sz="3600" dirty="0" smtClean="0"/>
              <a:t> involvement </a:t>
            </a:r>
            <a:r>
              <a:rPr lang="en-US" sz="3600" dirty="0"/>
              <a:t>of body tissues.</a:t>
            </a:r>
          </a:p>
          <a:p>
            <a:pPr lvl="0">
              <a:buNone/>
            </a:pP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a:bodyPr>
          <a:lstStyle/>
          <a:p>
            <a:pPr lvl="0"/>
            <a:r>
              <a:rPr lang="en-GB" dirty="0" smtClean="0"/>
              <a:t>Endocrine - goitre </a:t>
            </a:r>
            <a:endParaRPr lang="en-US" dirty="0" smtClean="0"/>
          </a:p>
          <a:p>
            <a:pPr lvl="0"/>
            <a:r>
              <a:rPr lang="en-GB" dirty="0" smtClean="0"/>
              <a:t>Neurological - Lethargy, confusion, slow speech and memory impairment </a:t>
            </a:r>
            <a:endParaRPr lang="en-US" dirty="0" smtClean="0"/>
          </a:p>
          <a:p>
            <a:pPr lvl="0"/>
            <a:r>
              <a:rPr lang="en-GB" dirty="0" smtClean="0"/>
              <a:t>Respiratory - Pleural effusion </a:t>
            </a:r>
            <a:endParaRPr lang="en-US" dirty="0" smtClean="0"/>
          </a:p>
          <a:p>
            <a:pPr lvl="0"/>
            <a:r>
              <a:rPr lang="en-GB" dirty="0" smtClean="0"/>
              <a:t>Cardiovascular - hypotension, </a:t>
            </a:r>
            <a:r>
              <a:rPr lang="en-GB" dirty="0" err="1" smtClean="0"/>
              <a:t>bradycardia</a:t>
            </a:r>
            <a:r>
              <a:rPr lang="en-GB" dirty="0" smtClean="0"/>
              <a:t>,  enlarged heart and anaemia </a:t>
            </a:r>
            <a:endParaRPr lang="en-US" dirty="0" smtClean="0"/>
          </a:p>
          <a:p>
            <a:r>
              <a:rPr lang="en-GB" dirty="0" smtClean="0"/>
              <a:t>Gastrointestinal - </a:t>
            </a:r>
            <a:r>
              <a:rPr lang="en-US" dirty="0" smtClean="0"/>
              <a:t>motility is decreased, producing constipation, flatulence, and abdominal distention</a:t>
            </a:r>
            <a:r>
              <a:rPr lang="en-GB" dirty="0" smtClean="0"/>
              <a:t>.</a:t>
            </a:r>
            <a:endParaRPr lang="en-US" dirty="0" smtClean="0"/>
          </a:p>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324600"/>
          </a:xfrm>
        </p:spPr>
        <p:txBody>
          <a:bodyPr>
            <a:normAutofit fontScale="92500" lnSpcReduction="10000"/>
          </a:bodyPr>
          <a:lstStyle/>
          <a:p>
            <a:pPr lvl="0"/>
            <a:r>
              <a:rPr lang="en-GB" dirty="0" smtClean="0"/>
              <a:t>Musculoskeletal - Muscle stiffness, weakness, fatigue </a:t>
            </a:r>
            <a:endParaRPr lang="en-US" dirty="0" smtClean="0"/>
          </a:p>
          <a:p>
            <a:pPr lvl="0"/>
            <a:r>
              <a:rPr lang="en-GB" dirty="0" smtClean="0"/>
              <a:t>Reproductive - </a:t>
            </a:r>
            <a:r>
              <a:rPr lang="en-GB" dirty="0" err="1" smtClean="0"/>
              <a:t>Menorrhagia</a:t>
            </a:r>
            <a:r>
              <a:rPr lang="en-GB" dirty="0" smtClean="0"/>
              <a:t> (female), infertility (female), reduced libido (male) </a:t>
            </a:r>
            <a:endParaRPr lang="en-US" dirty="0" smtClean="0"/>
          </a:p>
          <a:p>
            <a:r>
              <a:rPr lang="en-GB" dirty="0" err="1" smtClean="0"/>
              <a:t>Integumentary</a:t>
            </a:r>
            <a:r>
              <a:rPr lang="en-GB" dirty="0" smtClean="0"/>
              <a:t> – cold </a:t>
            </a:r>
            <a:r>
              <a:rPr lang="en-GB" dirty="0" err="1" smtClean="0"/>
              <a:t>intorence</a:t>
            </a:r>
            <a:r>
              <a:rPr lang="en-GB" dirty="0" smtClean="0"/>
              <a:t> , hair loss, brittle nails, coarse dry skin and non-pitting oedema.</a:t>
            </a:r>
          </a:p>
          <a:p>
            <a:r>
              <a:rPr lang="en-US" dirty="0" smtClean="0"/>
              <a:t> The face becomes puffy with edematous eyelids</a:t>
            </a:r>
          </a:p>
          <a:p>
            <a:r>
              <a:rPr lang="en-US" dirty="0" smtClean="0"/>
              <a:t>The tongue is often enlarged, and the voice becomes hoarse and husky</a:t>
            </a:r>
            <a:endParaRPr lang="en-GB" dirty="0"/>
          </a:p>
          <a:p>
            <a:r>
              <a:rPr lang="en-GB" dirty="0" smtClean="0"/>
              <a:t>Metabolic Processes  - hypothermia, anorexia, weight gain, systemic oedema</a:t>
            </a:r>
            <a:endParaRPr lang="en-US" dirty="0" smtClean="0"/>
          </a:p>
          <a:p>
            <a:pPr>
              <a:buNone/>
            </a:pPr>
            <a:r>
              <a:rPr lang="en-GB" b="1" dirty="0" smtClean="0"/>
              <a:t/>
            </a:r>
            <a:br>
              <a:rPr lang="en-GB" b="1" dirty="0" smtClean="0"/>
            </a:b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 </a:t>
            </a:r>
            <a:endParaRPr lang="en-US" dirty="0"/>
          </a:p>
        </p:txBody>
      </p:sp>
      <p:sp>
        <p:nvSpPr>
          <p:cNvPr id="3" name="Content Placeholder 2"/>
          <p:cNvSpPr>
            <a:spLocks noGrp="1"/>
          </p:cNvSpPr>
          <p:nvPr>
            <p:ph idx="1"/>
          </p:nvPr>
        </p:nvSpPr>
        <p:spPr/>
        <p:txBody>
          <a:bodyPr>
            <a:normAutofit/>
          </a:bodyPr>
          <a:lstStyle/>
          <a:p>
            <a:r>
              <a:rPr lang="en-US" dirty="0"/>
              <a:t>Diagnosis of hypothyroidism </a:t>
            </a:r>
            <a:r>
              <a:rPr lang="en-US" dirty="0" smtClean="0"/>
              <a:t>is based on:</a:t>
            </a:r>
          </a:p>
          <a:p>
            <a:pPr>
              <a:buFont typeface="Wingdings" pitchFamily="2" charset="2"/>
              <a:buChar char="Ø"/>
            </a:pPr>
            <a:r>
              <a:rPr lang="en-US" dirty="0" smtClean="0"/>
              <a:t> History</a:t>
            </a:r>
          </a:p>
          <a:p>
            <a:pPr>
              <a:buFont typeface="Wingdings" pitchFamily="2" charset="2"/>
              <a:buChar char="Ø"/>
            </a:pPr>
            <a:r>
              <a:rPr lang="en-US" dirty="0" smtClean="0"/>
              <a:t>Physical Examination &amp;</a:t>
            </a:r>
          </a:p>
          <a:p>
            <a:pPr>
              <a:buFont typeface="Wingdings" pitchFamily="2" charset="2"/>
              <a:buChar char="Ø"/>
            </a:pPr>
            <a:r>
              <a:rPr lang="en-US" dirty="0" smtClean="0"/>
              <a:t>Laboratory Tests.</a:t>
            </a:r>
            <a:endParaRPr lang="en-US" dirty="0"/>
          </a:p>
          <a:p>
            <a:r>
              <a:rPr lang="en-US" dirty="0"/>
              <a:t>A low serum T4 and elevated TSH levels are characteristic </a:t>
            </a:r>
            <a:r>
              <a:rPr lang="en-US" dirty="0" smtClean="0"/>
              <a:t>of primary </a:t>
            </a:r>
            <a:r>
              <a:rPr lang="en-US" dirty="0"/>
              <a:t>hypothyroidism. </a:t>
            </a:r>
          </a:p>
          <a:p>
            <a:r>
              <a:rPr lang="en-US" dirty="0" smtClean="0"/>
              <a:t> </a:t>
            </a:r>
            <a:r>
              <a:rPr lang="en-US" dirty="0" err="1" smtClean="0"/>
              <a:t>Antithyroid</a:t>
            </a:r>
            <a:r>
              <a:rPr lang="en-US" dirty="0" smtClean="0"/>
              <a:t> antibodies test  should </a:t>
            </a:r>
            <a:r>
              <a:rPr lang="en-US" dirty="0"/>
              <a:t>be done when Hashimoto </a:t>
            </a:r>
            <a:r>
              <a:rPr lang="en-US" dirty="0" err="1"/>
              <a:t>thyroiditis</a:t>
            </a:r>
            <a:r>
              <a:rPr lang="en-US" dirty="0"/>
              <a:t> is </a:t>
            </a:r>
            <a:r>
              <a:rPr lang="en-US" dirty="0" smtClean="0"/>
              <a:t>suspected.</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err="1" smtClean="0"/>
              <a:t>Mx</a:t>
            </a:r>
            <a:r>
              <a:rPr lang="en-US" dirty="0" smtClean="0"/>
              <a:t> </a:t>
            </a:r>
            <a:endParaRPr lang="en-US" dirty="0"/>
          </a:p>
        </p:txBody>
      </p:sp>
      <p:sp>
        <p:nvSpPr>
          <p:cNvPr id="3" name="Content Placeholder 2"/>
          <p:cNvSpPr>
            <a:spLocks noGrp="1"/>
          </p:cNvSpPr>
          <p:nvPr>
            <p:ph idx="1"/>
          </p:nvPr>
        </p:nvSpPr>
        <p:spPr>
          <a:xfrm>
            <a:off x="457200" y="838200"/>
            <a:ext cx="8229600" cy="5287963"/>
          </a:xfrm>
        </p:spPr>
        <p:txBody>
          <a:bodyPr>
            <a:normAutofit fontScale="85000" lnSpcReduction="10000"/>
          </a:bodyPr>
          <a:lstStyle/>
          <a:p>
            <a:r>
              <a:rPr lang="en-US" dirty="0" smtClean="0"/>
              <a:t>Treated </a:t>
            </a:r>
            <a:r>
              <a:rPr lang="en-US" dirty="0"/>
              <a:t>by replacement therapy </a:t>
            </a:r>
            <a:r>
              <a:rPr lang="en-US" dirty="0" smtClean="0"/>
              <a:t>with synthetic </a:t>
            </a:r>
            <a:r>
              <a:rPr lang="en-US" dirty="0"/>
              <a:t>preparations of T3 or </a:t>
            </a:r>
            <a:r>
              <a:rPr lang="en-US" dirty="0" smtClean="0"/>
              <a:t>T4 </a:t>
            </a:r>
            <a:r>
              <a:rPr lang="en-US" dirty="0" err="1" smtClean="0"/>
              <a:t>e.g</a:t>
            </a:r>
            <a:r>
              <a:rPr lang="en-GB" dirty="0" smtClean="0"/>
              <a:t> </a:t>
            </a:r>
            <a:r>
              <a:rPr lang="en-GB" dirty="0" err="1" smtClean="0"/>
              <a:t>Levothyroxine</a:t>
            </a:r>
            <a:r>
              <a:rPr lang="en-US" dirty="0" smtClean="0"/>
              <a:t>.</a:t>
            </a:r>
          </a:p>
          <a:p>
            <a:r>
              <a:rPr lang="en-US" dirty="0" smtClean="0"/>
              <a:t>Serum </a:t>
            </a:r>
            <a:r>
              <a:rPr lang="en-US" dirty="0"/>
              <a:t>TSH levels are used to estimate the </a:t>
            </a:r>
            <a:r>
              <a:rPr lang="en-US" dirty="0" smtClean="0"/>
              <a:t>adequacy of </a:t>
            </a:r>
            <a:r>
              <a:rPr lang="en-US" dirty="0"/>
              <a:t>T4 replacement </a:t>
            </a:r>
            <a:r>
              <a:rPr lang="en-US" dirty="0" smtClean="0"/>
              <a:t>therapy</a:t>
            </a:r>
          </a:p>
          <a:p>
            <a:r>
              <a:rPr lang="en-US" dirty="0" smtClean="0"/>
              <a:t>Doses </a:t>
            </a:r>
            <a:r>
              <a:rPr lang="en-US" dirty="0"/>
              <a:t>are started low and are </a:t>
            </a:r>
            <a:r>
              <a:rPr lang="en-US" dirty="0" smtClean="0"/>
              <a:t>slowly increased </a:t>
            </a:r>
            <a:r>
              <a:rPr lang="en-US" dirty="0"/>
              <a:t>to prevent symptoms of hyperthyroidism or </a:t>
            </a:r>
            <a:r>
              <a:rPr lang="en-US" dirty="0" smtClean="0"/>
              <a:t>cardiac complications.</a:t>
            </a:r>
          </a:p>
          <a:p>
            <a:r>
              <a:rPr lang="en-GB" dirty="0" smtClean="0"/>
              <a:t> At the time of administration,  observe for </a:t>
            </a:r>
            <a:r>
              <a:rPr lang="en-GB" dirty="0" err="1" smtClean="0"/>
              <a:t>diuresis</a:t>
            </a:r>
            <a:r>
              <a:rPr lang="en-GB" dirty="0" smtClean="0"/>
              <a:t>, exaggerated reflexes and tachycardia. </a:t>
            </a:r>
          </a:p>
          <a:p>
            <a:r>
              <a:rPr lang="en-GB" dirty="0" smtClean="0"/>
              <a:t>In severe hypothyroidism:  maintain vital functions through monitoring blood gases, assisted ventilation, monitoring fluid intake, replacement of the thyroid hormone and treating the precipitating factors.</a:t>
            </a:r>
            <a:endParaRPr lang="en-US" dirty="0" smtClean="0"/>
          </a:p>
          <a:p>
            <a:endParaRPr lang="en-US" dirty="0" smtClean="0"/>
          </a:p>
          <a:p>
            <a:endParaRPr lang="en-US" dirty="0" smtClean="0"/>
          </a:p>
          <a:p>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92162"/>
          </a:xfrm>
        </p:spPr>
        <p:txBody>
          <a:bodyPr/>
          <a:lstStyle/>
          <a:p>
            <a:pPr eaLnBrk="1" hangingPunct="1"/>
            <a:r>
              <a:rPr lang="en-GB" sz="2800" smtClean="0">
                <a:latin typeface="Times New Roman" pitchFamily="18" charset="0"/>
                <a:cs typeface="Times New Roman" pitchFamily="18" charset="0"/>
              </a:rPr>
              <a:t>Nursing Management</a:t>
            </a:r>
          </a:p>
        </p:txBody>
      </p:sp>
      <p:sp>
        <p:nvSpPr>
          <p:cNvPr id="18435" name="Rectangle 3"/>
          <p:cNvSpPr>
            <a:spLocks noGrp="1" noChangeArrowheads="1"/>
          </p:cNvSpPr>
          <p:nvPr>
            <p:ph idx="1"/>
          </p:nvPr>
        </p:nvSpPr>
        <p:spPr>
          <a:xfrm>
            <a:off x="381000" y="1219200"/>
            <a:ext cx="8229600" cy="5257800"/>
          </a:xfrm>
        </p:spPr>
        <p:txBody>
          <a:bodyPr>
            <a:noAutofit/>
          </a:bodyPr>
          <a:lstStyle/>
          <a:p>
            <a:pPr algn="ctr" eaLnBrk="1" hangingPunct="1">
              <a:buFontTx/>
              <a:buNone/>
            </a:pPr>
            <a:r>
              <a:rPr lang="en-GB" sz="2800" b="1" dirty="0" smtClean="0">
                <a:latin typeface="Times New Roman" pitchFamily="18" charset="0"/>
                <a:cs typeface="Times New Roman" pitchFamily="18" charset="0"/>
              </a:rPr>
              <a:t>Modifying Activity</a:t>
            </a:r>
          </a:p>
          <a:p>
            <a:pPr eaLnBrk="1" hangingPunct="1"/>
            <a:r>
              <a:rPr lang="en-GB" sz="2800" dirty="0" smtClean="0">
                <a:latin typeface="Times New Roman" pitchFamily="18" charset="0"/>
                <a:cs typeface="Times New Roman" pitchFamily="18" charset="0"/>
              </a:rPr>
              <a:t>The patient experiences decreased energy and lethargy. As a result, the risk for complications from immobility increases. </a:t>
            </a:r>
          </a:p>
          <a:p>
            <a:pPr eaLnBrk="1" hangingPunct="1"/>
            <a:r>
              <a:rPr lang="en-GB" sz="2800" dirty="0" smtClean="0">
                <a:latin typeface="Times New Roman" pitchFamily="18" charset="0"/>
                <a:cs typeface="Times New Roman" pitchFamily="18" charset="0"/>
              </a:rPr>
              <a:t>The patient has decreased ability to exercise and participate in activities due to changes in cardiovascular and pulmonary status.</a:t>
            </a:r>
          </a:p>
          <a:p>
            <a:pPr eaLnBrk="1" hangingPunct="1"/>
            <a:r>
              <a:rPr lang="en-GB" sz="2800" dirty="0" smtClean="0">
                <a:latin typeface="Times New Roman" pitchFamily="18" charset="0"/>
                <a:cs typeface="Times New Roman" pitchFamily="18" charset="0"/>
              </a:rPr>
              <a:t>The nurse’s role is to assist with care and hygiene while encouraging the patient to participate in activities as tolerated to prevent the complications of immobility.</a:t>
            </a:r>
          </a:p>
          <a:p>
            <a:pPr eaLnBrk="1" hangingPunct="1">
              <a:buFontTx/>
              <a:buNone/>
            </a:pPr>
            <a:r>
              <a:rPr lang="en-GB" sz="2800" dirty="0" smtClean="0">
                <a:latin typeface="Times New Roman" pitchFamily="18" charset="0"/>
                <a:cs typeface="Times New Roman" pitchFamily="18" charset="0"/>
              </a:rPr>
              <a:t>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idx="1"/>
          </p:nvPr>
        </p:nvSpPr>
        <p:spPr>
          <a:xfrm>
            <a:off x="457200" y="762000"/>
            <a:ext cx="8229600" cy="5867400"/>
          </a:xfrm>
        </p:spPr>
        <p:txBody>
          <a:bodyPr>
            <a:normAutofit/>
          </a:bodyPr>
          <a:lstStyle/>
          <a:p>
            <a:pPr algn="ctr" eaLnBrk="1" hangingPunct="1">
              <a:buFontTx/>
              <a:buNone/>
            </a:pPr>
            <a:r>
              <a:rPr lang="en-GB" b="1" dirty="0" smtClean="0">
                <a:latin typeface="Times New Roman" pitchFamily="18" charset="0"/>
                <a:cs typeface="Times New Roman" pitchFamily="18" charset="0"/>
              </a:rPr>
              <a:t>Monitoring Physical Status</a:t>
            </a:r>
          </a:p>
          <a:p>
            <a:pPr eaLnBrk="1" hangingPunct="1"/>
            <a:r>
              <a:rPr lang="en-GB" dirty="0" smtClean="0">
                <a:latin typeface="Times New Roman" pitchFamily="18" charset="0"/>
                <a:cs typeface="Times New Roman" pitchFamily="18" charset="0"/>
              </a:rPr>
              <a:t>Close monitoring of the vital signs and cognitive level to detect the following:</a:t>
            </a:r>
          </a:p>
          <a:p>
            <a:pPr lvl="1" eaLnBrk="1" hangingPunct="1"/>
            <a:r>
              <a:rPr lang="en-GB" sz="3200" dirty="0" smtClean="0">
                <a:latin typeface="Times New Roman" pitchFamily="18" charset="0"/>
                <a:cs typeface="Times New Roman" pitchFamily="18" charset="0"/>
              </a:rPr>
              <a:t>Deterioration of physical and mental status</a:t>
            </a:r>
          </a:p>
          <a:p>
            <a:pPr lvl="1" eaLnBrk="1" hangingPunct="1"/>
            <a:r>
              <a:rPr lang="en-GB" sz="3200" dirty="0" smtClean="0">
                <a:latin typeface="Times New Roman" pitchFamily="18" charset="0"/>
                <a:cs typeface="Times New Roman" pitchFamily="18" charset="0"/>
              </a:rPr>
              <a:t>Signs and symptoms indicating that treatment has resulted in the metabolic rate exceeding the ability of the cardiovascular and pulmonary systems to respond</a:t>
            </a:r>
          </a:p>
          <a:p>
            <a:pPr lvl="1" eaLnBrk="1" hangingPunct="1"/>
            <a:r>
              <a:rPr lang="en-GB" sz="3200" dirty="0" smtClean="0">
                <a:latin typeface="Times New Roman" pitchFamily="18" charset="0"/>
                <a:cs typeface="Times New Roman" pitchFamily="18" charset="0"/>
              </a:rPr>
              <a:t>Continued limitations or complications of </a:t>
            </a:r>
            <a:r>
              <a:rPr lang="en-GB" sz="3200" dirty="0" err="1" smtClean="0">
                <a:latin typeface="Times New Roman" pitchFamily="18" charset="0"/>
                <a:cs typeface="Times New Roman" pitchFamily="18" charset="0"/>
              </a:rPr>
              <a:t>myxedema</a:t>
            </a:r>
            <a:endParaRPr lang="en-GB" sz="3200" dirty="0" smtClean="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Pituitary disorders </a:t>
            </a:r>
            <a:endParaRPr lang="en-US" dirty="0"/>
          </a:p>
        </p:txBody>
      </p:sp>
      <p:sp>
        <p:nvSpPr>
          <p:cNvPr id="3" name="Content Placeholder 2"/>
          <p:cNvSpPr>
            <a:spLocks noGrp="1"/>
          </p:cNvSpPr>
          <p:nvPr>
            <p:ph idx="1"/>
          </p:nvPr>
        </p:nvSpPr>
        <p:spPr/>
        <p:txBody>
          <a:bodyPr/>
          <a:lstStyle/>
          <a:p>
            <a:r>
              <a:rPr lang="en-US" dirty="0"/>
              <a:t>Pituitary disorders often involve several hormone </a:t>
            </a:r>
            <a:r>
              <a:rPr lang="en-US" dirty="0" smtClean="0"/>
              <a:t>imbalances at </a:t>
            </a:r>
            <a:r>
              <a:rPr lang="en-US" dirty="0"/>
              <a:t>once, caused by general </a:t>
            </a:r>
            <a:r>
              <a:rPr lang="en-US" dirty="0" err="1"/>
              <a:t>hypopituitarism</a:t>
            </a:r>
            <a:r>
              <a:rPr lang="en-US" dirty="0"/>
              <a:t> or </a:t>
            </a:r>
            <a:r>
              <a:rPr lang="en-US" dirty="0" err="1"/>
              <a:t>hyperpituitarism</a:t>
            </a:r>
            <a:r>
              <a:rPr lang="en-US" dirty="0"/>
              <a:t>.</a:t>
            </a:r>
          </a:p>
          <a:p>
            <a:r>
              <a:rPr lang="en-US" dirty="0"/>
              <a:t>Problems involving all the pituitary hormones </a:t>
            </a:r>
            <a:r>
              <a:rPr lang="en-US" dirty="0" smtClean="0"/>
              <a:t>at once </a:t>
            </a:r>
            <a:r>
              <a:rPr lang="en-US" dirty="0"/>
              <a:t>are rare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idx="1"/>
          </p:nvPr>
        </p:nvSpPr>
        <p:spPr>
          <a:xfrm>
            <a:off x="533400" y="762000"/>
            <a:ext cx="8229600" cy="6096000"/>
          </a:xfrm>
        </p:spPr>
        <p:txBody>
          <a:bodyPr>
            <a:normAutofit/>
          </a:bodyPr>
          <a:lstStyle/>
          <a:p>
            <a:pPr algn="ctr" eaLnBrk="1" hangingPunct="1">
              <a:buFontTx/>
              <a:buNone/>
            </a:pPr>
            <a:r>
              <a:rPr lang="en-GB" b="1" dirty="0" smtClean="0">
                <a:latin typeface="Times New Roman" pitchFamily="18" charset="0"/>
                <a:cs typeface="Times New Roman" pitchFamily="18" charset="0"/>
              </a:rPr>
              <a:t>Promoting Physical Comfort</a:t>
            </a:r>
          </a:p>
          <a:p>
            <a:pPr eaLnBrk="1" hangingPunct="1"/>
            <a:r>
              <a:rPr lang="en-GB" dirty="0" smtClean="0">
                <a:latin typeface="Times New Roman" pitchFamily="18" charset="0"/>
                <a:cs typeface="Times New Roman" pitchFamily="18" charset="0"/>
              </a:rPr>
              <a:t>Extra clothing and blankets are provided. </a:t>
            </a:r>
          </a:p>
          <a:p>
            <a:pPr eaLnBrk="1" hangingPunct="1"/>
            <a:r>
              <a:rPr lang="en-GB" dirty="0" smtClean="0">
                <a:latin typeface="Times New Roman" pitchFamily="18" charset="0"/>
                <a:cs typeface="Times New Roman" pitchFamily="18" charset="0"/>
              </a:rPr>
              <a:t>Use of heating pads and electric blankets is avoided. This is because the patient could be burned by these items without being aware of it because of delayed responses and decreased mental status.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idx="1"/>
          </p:nvPr>
        </p:nvSpPr>
        <p:spPr>
          <a:xfrm>
            <a:off x="533400" y="762000"/>
            <a:ext cx="8229600" cy="5867400"/>
          </a:xfrm>
        </p:spPr>
        <p:txBody>
          <a:bodyPr>
            <a:normAutofit/>
          </a:bodyPr>
          <a:lstStyle/>
          <a:p>
            <a:pPr algn="ctr" eaLnBrk="1" hangingPunct="1">
              <a:buFontTx/>
              <a:buNone/>
            </a:pPr>
            <a:r>
              <a:rPr lang="en-GB" sz="3600" b="1" dirty="0" smtClean="0">
                <a:latin typeface="Times New Roman" pitchFamily="18" charset="0"/>
                <a:cs typeface="Times New Roman" pitchFamily="18" charset="0"/>
              </a:rPr>
              <a:t>Promoting Physical Comfort</a:t>
            </a:r>
          </a:p>
          <a:p>
            <a:pPr eaLnBrk="1" hangingPunct="1"/>
            <a:r>
              <a:rPr lang="en-GB" sz="3600" dirty="0" smtClean="0">
                <a:latin typeface="Times New Roman" pitchFamily="18" charset="0"/>
                <a:cs typeface="Times New Roman" pitchFamily="18" charset="0"/>
              </a:rPr>
              <a:t>Extra clothing and blankets are provided. </a:t>
            </a:r>
          </a:p>
          <a:p>
            <a:pPr eaLnBrk="1" hangingPunct="1"/>
            <a:r>
              <a:rPr lang="en-GB" sz="3600" dirty="0" smtClean="0">
                <a:latin typeface="Times New Roman" pitchFamily="18" charset="0"/>
                <a:cs typeface="Times New Roman" pitchFamily="18" charset="0"/>
              </a:rPr>
              <a:t>Use of heating pads and electric blankets is avoided. This is because the patient could be burned by these items without being aware of it because of delayed responses and decreased mental status.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idx="1"/>
          </p:nvPr>
        </p:nvSpPr>
        <p:spPr>
          <a:xfrm>
            <a:off x="457200" y="457200"/>
            <a:ext cx="8229600" cy="5181600"/>
          </a:xfrm>
        </p:spPr>
        <p:txBody>
          <a:bodyPr>
            <a:noAutofit/>
          </a:bodyPr>
          <a:lstStyle/>
          <a:p>
            <a:pPr algn="ctr" eaLnBrk="1" hangingPunct="1">
              <a:lnSpc>
                <a:spcPct val="80000"/>
              </a:lnSpc>
              <a:buFontTx/>
              <a:buNone/>
            </a:pPr>
            <a:r>
              <a:rPr lang="en-GB" sz="2800" b="1" dirty="0" smtClean="0">
                <a:latin typeface="Times New Roman" pitchFamily="18" charset="0"/>
                <a:cs typeface="Times New Roman" pitchFamily="18" charset="0"/>
              </a:rPr>
              <a:t>Providing Emotional Support</a:t>
            </a:r>
          </a:p>
          <a:p>
            <a:pPr algn="ctr" eaLnBrk="1" hangingPunct="1">
              <a:lnSpc>
                <a:spcPct val="80000"/>
              </a:lnSpc>
              <a:buFontTx/>
              <a:buNone/>
            </a:pPr>
            <a:endParaRPr lang="en-GB" sz="2800" b="1" dirty="0" smtClean="0">
              <a:latin typeface="Times New Roman" pitchFamily="18" charset="0"/>
              <a:cs typeface="Times New Roman" pitchFamily="18" charset="0"/>
            </a:endParaRPr>
          </a:p>
          <a:p>
            <a:pPr eaLnBrk="1" hangingPunct="1">
              <a:lnSpc>
                <a:spcPct val="80000"/>
              </a:lnSpc>
            </a:pPr>
            <a:r>
              <a:rPr lang="en-GB" sz="2800" dirty="0" smtClean="0">
                <a:latin typeface="Times New Roman" pitchFamily="18" charset="0"/>
                <a:cs typeface="Times New Roman" pitchFamily="18" charset="0"/>
              </a:rPr>
              <a:t>The patient may experience severe emotional reactions. The nonspecific, early symptoms may produce negative reactions by family members and friends, who may have </a:t>
            </a:r>
            <a:r>
              <a:rPr lang="en-GB" sz="2800" dirty="0" err="1" smtClean="0">
                <a:latin typeface="Times New Roman" pitchFamily="18" charset="0"/>
                <a:cs typeface="Times New Roman" pitchFamily="18" charset="0"/>
              </a:rPr>
              <a:t>labeled</a:t>
            </a:r>
            <a:r>
              <a:rPr lang="en-GB" sz="2800" dirty="0" smtClean="0">
                <a:latin typeface="Times New Roman" pitchFamily="18" charset="0"/>
                <a:cs typeface="Times New Roman" pitchFamily="18" charset="0"/>
              </a:rPr>
              <a:t> the patient mentally unstable, uncooperative, or unwilling to participate in self-care activities.</a:t>
            </a:r>
          </a:p>
          <a:p>
            <a:pPr eaLnBrk="1" hangingPunct="1">
              <a:lnSpc>
                <a:spcPct val="80000"/>
              </a:lnSpc>
            </a:pPr>
            <a:r>
              <a:rPr lang="en-GB" sz="2800" dirty="0" smtClean="0">
                <a:latin typeface="Times New Roman" pitchFamily="18" charset="0"/>
                <a:cs typeface="Times New Roman" pitchFamily="18" charset="0"/>
              </a:rPr>
              <a:t>The nurse informs the patient and family that the symptoms and inability to recognize them are common but treatment is successful and symptoms are reversible. The patient and family may require assistance and </a:t>
            </a:r>
            <a:r>
              <a:rPr lang="en-GB" sz="2800" dirty="0" err="1" smtClean="0">
                <a:latin typeface="Times New Roman" pitchFamily="18" charset="0"/>
                <a:cs typeface="Times New Roman" pitchFamily="18" charset="0"/>
              </a:rPr>
              <a:t>counseling</a:t>
            </a:r>
            <a:r>
              <a:rPr lang="en-GB" sz="2800" dirty="0" smtClean="0">
                <a:latin typeface="Times New Roman" pitchFamily="18" charset="0"/>
                <a:cs typeface="Times New Roman" pitchFamily="18" charset="0"/>
              </a:rPr>
              <a:t> to deal with the emotional concerns and reactions that result.</a:t>
            </a:r>
          </a:p>
        </p:txBody>
      </p:sp>
      <p:sp>
        <p:nvSpPr>
          <p:cNvPr id="21507" name="عنصر نائب لرقم الشريحة 5"/>
          <p:cNvSpPr>
            <a:spLocks noGrp="1"/>
          </p:cNvSpPr>
          <p:nvPr>
            <p:ph type="sldNum" sz="quarter" idx="12"/>
          </p:nvPr>
        </p:nvSpPr>
        <p:spPr>
          <a:noFill/>
        </p:spPr>
        <p:txBody>
          <a:bodyPr/>
          <a:lstStyle/>
          <a:p>
            <a:fld id="{39432F3B-55E9-4A4A-96FA-870031CE879E}" type="slidenum">
              <a:rPr lang="en-GB">
                <a:latin typeface="Arial" charset="0"/>
                <a:cs typeface="Arial" charset="0"/>
              </a:rPr>
              <a:pPr/>
              <a:t>52</a:t>
            </a:fld>
            <a:endParaRPr lang="en-GB">
              <a:latin typeface="Arial" charset="0"/>
              <a:cs typeface="Arial"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Patient Education</a:t>
            </a:r>
            <a:br>
              <a:rPr lang="en-US" b="1" i="1" dirty="0" smtClean="0"/>
            </a:br>
            <a:endParaRPr lang="en-US" dirty="0"/>
          </a:p>
        </p:txBody>
      </p:sp>
      <p:sp>
        <p:nvSpPr>
          <p:cNvPr id="3" name="Content Placeholder 2"/>
          <p:cNvSpPr>
            <a:spLocks noGrp="1"/>
          </p:cNvSpPr>
          <p:nvPr>
            <p:ph idx="1"/>
          </p:nvPr>
        </p:nvSpPr>
        <p:spPr>
          <a:xfrm>
            <a:off x="457200" y="990600"/>
            <a:ext cx="8229600" cy="5135563"/>
          </a:xfrm>
        </p:spPr>
        <p:txBody>
          <a:bodyPr>
            <a:normAutofit fontScale="92500" lnSpcReduction="20000"/>
          </a:bodyPr>
          <a:lstStyle/>
          <a:p>
            <a:r>
              <a:rPr lang="en-US" dirty="0" smtClean="0"/>
              <a:t>Instruct </a:t>
            </a:r>
            <a:r>
              <a:rPr lang="en-US" dirty="0"/>
              <a:t>the </a:t>
            </a:r>
            <a:r>
              <a:rPr lang="en-US" dirty="0" smtClean="0"/>
              <a:t>patient on </a:t>
            </a:r>
            <a:r>
              <a:rPr lang="en-US" dirty="0"/>
              <a:t>the importance of consistent use </a:t>
            </a:r>
            <a:r>
              <a:rPr lang="en-US" dirty="0" smtClean="0"/>
              <a:t>of thyroid </a:t>
            </a:r>
            <a:r>
              <a:rPr lang="en-US" dirty="0"/>
              <a:t>replacement medication and regular blood tests </a:t>
            </a:r>
            <a:r>
              <a:rPr lang="en-US" dirty="0" smtClean="0"/>
              <a:t>to monitor </a:t>
            </a:r>
            <a:r>
              <a:rPr lang="en-US" dirty="0"/>
              <a:t>TSH. </a:t>
            </a:r>
            <a:endParaRPr lang="en-US" dirty="0" smtClean="0"/>
          </a:p>
          <a:p>
            <a:r>
              <a:rPr lang="en-US" dirty="0" smtClean="0"/>
              <a:t>The </a:t>
            </a:r>
            <a:r>
              <a:rPr lang="en-US" dirty="0"/>
              <a:t>patient needs to be aware that too </a:t>
            </a:r>
            <a:r>
              <a:rPr lang="en-US" dirty="0" smtClean="0"/>
              <a:t>much thyroid </a:t>
            </a:r>
            <a:r>
              <a:rPr lang="en-US" dirty="0"/>
              <a:t>hormone will cause symptoms of hyperthyroidism.</a:t>
            </a:r>
          </a:p>
          <a:p>
            <a:r>
              <a:rPr lang="en-US" dirty="0"/>
              <a:t>Such symptoms should be reported to the physician immediately.</a:t>
            </a:r>
          </a:p>
          <a:p>
            <a:r>
              <a:rPr lang="en-US" dirty="0"/>
              <a:t>In addition, if the patient is experiencing mental </a:t>
            </a:r>
            <a:r>
              <a:rPr lang="en-US" dirty="0" smtClean="0"/>
              <a:t>status changes</a:t>
            </a:r>
            <a:r>
              <a:rPr lang="en-US" dirty="0"/>
              <a:t>, discuss the need to avoid driving or </a:t>
            </a:r>
            <a:r>
              <a:rPr lang="en-US" dirty="0" smtClean="0"/>
              <a:t>operating machinery </a:t>
            </a:r>
            <a:r>
              <a:rPr lang="en-US" dirty="0"/>
              <a:t>until symptoms are </a:t>
            </a:r>
            <a:r>
              <a:rPr lang="en-US" dirty="0" smtClean="0"/>
              <a:t>resolved.</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a:bodyPr>
          <a:lstStyle/>
          <a:p>
            <a:r>
              <a:rPr lang="en-US" sz="3600" b="1" dirty="0" smtClean="0"/>
              <a:t>Complications </a:t>
            </a:r>
            <a:endParaRPr lang="en-US" sz="3600" b="1" dirty="0"/>
          </a:p>
        </p:txBody>
      </p:sp>
      <p:sp>
        <p:nvSpPr>
          <p:cNvPr id="3" name="Content Placeholder 2"/>
          <p:cNvSpPr>
            <a:spLocks noGrp="1"/>
          </p:cNvSpPr>
          <p:nvPr>
            <p:ph idx="1"/>
          </p:nvPr>
        </p:nvSpPr>
        <p:spPr>
          <a:xfrm>
            <a:off x="457200" y="762000"/>
            <a:ext cx="8229600" cy="5364163"/>
          </a:xfrm>
        </p:spPr>
        <p:txBody>
          <a:bodyPr>
            <a:normAutofit/>
          </a:bodyPr>
          <a:lstStyle/>
          <a:p>
            <a:pPr>
              <a:buNone/>
            </a:pPr>
            <a:r>
              <a:rPr lang="en-US" dirty="0" err="1"/>
              <a:t>Myxedematous</a:t>
            </a:r>
            <a:r>
              <a:rPr lang="en-US" dirty="0"/>
              <a:t> </a:t>
            </a:r>
            <a:r>
              <a:rPr lang="en-US" dirty="0" smtClean="0"/>
              <a:t>Coma- This is  </a:t>
            </a:r>
            <a:r>
              <a:rPr lang="en-US" dirty="0"/>
              <a:t>a life-threatening, </a:t>
            </a:r>
            <a:r>
              <a:rPr lang="en-US" dirty="0" smtClean="0"/>
              <a:t>end-stage expression </a:t>
            </a:r>
            <a:r>
              <a:rPr lang="en-US" dirty="0"/>
              <a:t>of hypothyroidism. </a:t>
            </a:r>
            <a:endParaRPr lang="en-US" dirty="0" smtClean="0"/>
          </a:p>
          <a:p>
            <a:pPr>
              <a:buNone/>
            </a:pPr>
            <a:r>
              <a:rPr lang="en-US" dirty="0" smtClean="0"/>
              <a:t>It </a:t>
            </a:r>
            <a:r>
              <a:rPr lang="en-US" dirty="0"/>
              <a:t>is characterized by coma,</a:t>
            </a:r>
          </a:p>
          <a:p>
            <a:r>
              <a:rPr lang="en-US" dirty="0"/>
              <a:t>hypothermia, </a:t>
            </a:r>
            <a:endParaRPr lang="en-US" dirty="0" smtClean="0"/>
          </a:p>
          <a:p>
            <a:r>
              <a:rPr lang="en-US" dirty="0" smtClean="0"/>
              <a:t>cardiovascular </a:t>
            </a:r>
            <a:r>
              <a:rPr lang="en-US" dirty="0"/>
              <a:t>collapse, </a:t>
            </a:r>
            <a:endParaRPr lang="en-US" dirty="0" smtClean="0"/>
          </a:p>
          <a:p>
            <a:r>
              <a:rPr lang="en-US" dirty="0" smtClean="0"/>
              <a:t>Hypoventilation &amp; </a:t>
            </a:r>
          </a:p>
          <a:p>
            <a:r>
              <a:rPr lang="en-US" dirty="0" smtClean="0"/>
              <a:t>severe </a:t>
            </a:r>
            <a:r>
              <a:rPr lang="en-US" dirty="0"/>
              <a:t>metabolic disorders that include </a:t>
            </a:r>
            <a:r>
              <a:rPr lang="en-US" dirty="0" err="1" smtClean="0"/>
              <a:t>hyponatremia</a:t>
            </a:r>
            <a:r>
              <a:rPr lang="en-US" dirty="0" smtClean="0"/>
              <a:t>, hypoglycemia</a:t>
            </a:r>
            <a:r>
              <a:rPr lang="en-US" dirty="0"/>
              <a:t>, and lactic acidosis. </a:t>
            </a:r>
            <a:endParaRPr lang="en-US" dirty="0" smtClean="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pathophysiology</a:t>
            </a:r>
            <a:endParaRPr lang="en-US" dirty="0"/>
          </a:p>
        </p:txBody>
      </p:sp>
      <p:sp>
        <p:nvSpPr>
          <p:cNvPr id="3" name="Content Placeholder 2"/>
          <p:cNvSpPr>
            <a:spLocks noGrp="1"/>
          </p:cNvSpPr>
          <p:nvPr>
            <p:ph idx="1"/>
          </p:nvPr>
        </p:nvSpPr>
        <p:spPr/>
        <p:txBody>
          <a:bodyPr>
            <a:normAutofit/>
          </a:bodyPr>
          <a:lstStyle/>
          <a:p>
            <a:pPr>
              <a:buNone/>
            </a:pPr>
            <a:r>
              <a:rPr lang="en-US" dirty="0" err="1"/>
              <a:t>M</a:t>
            </a:r>
            <a:r>
              <a:rPr lang="en-US" dirty="0" err="1" smtClean="0"/>
              <a:t>yxedema</a:t>
            </a:r>
            <a:r>
              <a:rPr lang="en-US" dirty="0" smtClean="0"/>
              <a:t> coma involves three major aspects: </a:t>
            </a:r>
          </a:p>
          <a:p>
            <a:pPr marL="514350" indent="-514350">
              <a:buFont typeface="+mj-lt"/>
              <a:buAutoNum type="alphaLcParenR"/>
            </a:pPr>
            <a:r>
              <a:rPr lang="en-US" dirty="0" smtClean="0"/>
              <a:t>Carbon dioxide retention and hypoxia, </a:t>
            </a:r>
          </a:p>
          <a:p>
            <a:pPr marL="514350" indent="-514350">
              <a:buFont typeface="+mj-lt"/>
              <a:buAutoNum type="alphaLcParenR"/>
            </a:pPr>
            <a:r>
              <a:rPr lang="en-US" dirty="0"/>
              <a:t>F</a:t>
            </a:r>
            <a:r>
              <a:rPr lang="en-US" dirty="0" smtClean="0"/>
              <a:t>luid and electrolyte imbalance &amp;</a:t>
            </a:r>
          </a:p>
          <a:p>
            <a:pPr marL="514350" indent="-514350">
              <a:buFont typeface="+mj-lt"/>
              <a:buAutoNum type="alphaLcParenR"/>
            </a:pPr>
            <a:r>
              <a:rPr lang="en-US" dirty="0" smtClean="0"/>
              <a:t>Hypothermia.</a:t>
            </a:r>
          </a:p>
          <a:p>
            <a:pPr marL="514350" indent="-514350">
              <a:buNone/>
            </a:pPr>
            <a:r>
              <a:rPr lang="en-US" dirty="0" smtClean="0"/>
              <a:t>The severely hypothyroid person is unable to metabolize sedatives, analgesics, and anesthetic drugs, and buildup of these agents may precipitate coma.</a:t>
            </a:r>
          </a:p>
          <a:p>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Rx</a:t>
            </a:r>
            <a:endParaRPr lang="en-US" dirty="0"/>
          </a:p>
        </p:txBody>
      </p:sp>
      <p:sp>
        <p:nvSpPr>
          <p:cNvPr id="3" name="Content Placeholder 2"/>
          <p:cNvSpPr>
            <a:spLocks noGrp="1"/>
          </p:cNvSpPr>
          <p:nvPr>
            <p:ph idx="1"/>
          </p:nvPr>
        </p:nvSpPr>
        <p:spPr>
          <a:xfrm>
            <a:off x="457200" y="1219200"/>
            <a:ext cx="8229600" cy="4906963"/>
          </a:xfrm>
        </p:spPr>
        <p:txBody>
          <a:bodyPr>
            <a:normAutofit fontScale="85000" lnSpcReduction="10000"/>
          </a:bodyPr>
          <a:lstStyle/>
          <a:p>
            <a:r>
              <a:rPr lang="en-US" dirty="0"/>
              <a:t>A</a:t>
            </a:r>
            <a:r>
              <a:rPr lang="en-US" dirty="0" smtClean="0"/>
              <a:t>ggressive </a:t>
            </a:r>
            <a:r>
              <a:rPr lang="en-US" dirty="0"/>
              <a:t>management of </a:t>
            </a:r>
            <a:r>
              <a:rPr lang="en-US" dirty="0" smtClean="0"/>
              <a:t>precipitating factors;</a:t>
            </a:r>
          </a:p>
          <a:p>
            <a:r>
              <a:rPr lang="en-US" dirty="0" smtClean="0"/>
              <a:t>supportive </a:t>
            </a:r>
            <a:r>
              <a:rPr lang="en-US" dirty="0"/>
              <a:t>therapy such as management of </a:t>
            </a:r>
            <a:r>
              <a:rPr lang="en-US" dirty="0" err="1" smtClean="0"/>
              <a:t>cardiorespiratory</a:t>
            </a:r>
            <a:r>
              <a:rPr lang="en-US" dirty="0" smtClean="0"/>
              <a:t> </a:t>
            </a:r>
            <a:r>
              <a:rPr lang="en-US" dirty="0"/>
              <a:t>status, </a:t>
            </a:r>
            <a:r>
              <a:rPr lang="en-US" dirty="0" err="1"/>
              <a:t>hyponatremia</a:t>
            </a:r>
            <a:r>
              <a:rPr lang="en-US" dirty="0"/>
              <a:t>, and hypoglycemia; </a:t>
            </a:r>
            <a:r>
              <a:rPr lang="en-US" dirty="0" smtClean="0"/>
              <a:t>and thyroid </a:t>
            </a:r>
            <a:r>
              <a:rPr lang="en-US" dirty="0"/>
              <a:t>replacement therapy. </a:t>
            </a:r>
            <a:endParaRPr lang="en-US" dirty="0" smtClean="0"/>
          </a:p>
          <a:p>
            <a:r>
              <a:rPr lang="en-US" dirty="0" smtClean="0"/>
              <a:t>If </a:t>
            </a:r>
            <a:r>
              <a:rPr lang="en-US" dirty="0"/>
              <a:t>hypothermia is present, </a:t>
            </a:r>
            <a:r>
              <a:rPr lang="en-US" dirty="0" smtClean="0"/>
              <a:t>active </a:t>
            </a:r>
            <a:r>
              <a:rPr lang="en-US" dirty="0" err="1" smtClean="0"/>
              <a:t>rewarming</a:t>
            </a:r>
            <a:r>
              <a:rPr lang="en-US" dirty="0" smtClean="0"/>
              <a:t> </a:t>
            </a:r>
            <a:r>
              <a:rPr lang="en-US" dirty="0"/>
              <a:t>of the body is contraindicated because it </a:t>
            </a:r>
            <a:r>
              <a:rPr lang="en-US" dirty="0" smtClean="0"/>
              <a:t>may induce </a:t>
            </a:r>
            <a:r>
              <a:rPr lang="en-US" dirty="0" err="1"/>
              <a:t>vasodilation</a:t>
            </a:r>
            <a:r>
              <a:rPr lang="en-US" dirty="0"/>
              <a:t> and vascular collapse. </a:t>
            </a:r>
            <a:endParaRPr lang="en-US" dirty="0" smtClean="0"/>
          </a:p>
          <a:p>
            <a:r>
              <a:rPr lang="en-US" dirty="0" smtClean="0"/>
              <a:t>Prevention – especially </a:t>
            </a:r>
            <a:r>
              <a:rPr lang="en-US" dirty="0"/>
              <a:t> </a:t>
            </a:r>
            <a:r>
              <a:rPr lang="en-US" dirty="0" smtClean="0"/>
              <a:t>to high-risk populations</a:t>
            </a:r>
            <a:r>
              <a:rPr lang="en-US" dirty="0"/>
              <a:t>, such as women with a history of Hashimoto </a:t>
            </a:r>
            <a:r>
              <a:rPr lang="en-US" dirty="0" err="1"/>
              <a:t>thyroiditis</a:t>
            </a:r>
            <a:r>
              <a:rPr lang="en-US" dirty="0"/>
              <a:t>.</a:t>
            </a:r>
          </a:p>
          <a:p>
            <a:r>
              <a:rPr lang="en-US" dirty="0"/>
              <a:t>These persons should be informed about the signs </a:t>
            </a:r>
            <a:r>
              <a:rPr lang="en-US" dirty="0" smtClean="0"/>
              <a:t>and symptoms </a:t>
            </a:r>
            <a:r>
              <a:rPr lang="en-US" dirty="0"/>
              <a:t>of severe hypothyroidism and the need for </a:t>
            </a:r>
            <a:r>
              <a:rPr lang="en-US" dirty="0" smtClean="0"/>
              <a:t>early medical </a:t>
            </a:r>
            <a:r>
              <a:rPr lang="en-US" dirty="0"/>
              <a:t>treatment.</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Hyperthyroidism</a:t>
            </a:r>
            <a:br>
              <a:rPr lang="en-US" b="1" dirty="0"/>
            </a:br>
            <a:endParaRPr lang="en-US" dirty="0"/>
          </a:p>
        </p:txBody>
      </p:sp>
      <p:sp>
        <p:nvSpPr>
          <p:cNvPr id="3" name="Content Placeholder 2"/>
          <p:cNvSpPr>
            <a:spLocks noGrp="1"/>
          </p:cNvSpPr>
          <p:nvPr>
            <p:ph idx="1"/>
          </p:nvPr>
        </p:nvSpPr>
        <p:spPr>
          <a:xfrm>
            <a:off x="457200" y="1066800"/>
            <a:ext cx="8229600" cy="5059363"/>
          </a:xfrm>
        </p:spPr>
        <p:txBody>
          <a:bodyPr>
            <a:normAutofit fontScale="85000" lnSpcReduction="20000"/>
          </a:bodyPr>
          <a:lstStyle/>
          <a:p>
            <a:r>
              <a:rPr lang="en-US" dirty="0" smtClean="0"/>
              <a:t>Def. inappropriately </a:t>
            </a:r>
            <a:r>
              <a:rPr lang="en-US" dirty="0" err="1" smtClean="0"/>
              <a:t>elavated</a:t>
            </a:r>
            <a:r>
              <a:rPr lang="en-US" dirty="0" smtClean="0"/>
              <a:t> thyroid function leading to </a:t>
            </a:r>
            <a:r>
              <a:rPr lang="en-GB" dirty="0" smtClean="0"/>
              <a:t>sustained </a:t>
            </a:r>
            <a:r>
              <a:rPr lang="en-GB" dirty="0"/>
              <a:t>increased </a:t>
            </a:r>
            <a:r>
              <a:rPr lang="en-GB" dirty="0" smtClean="0"/>
              <a:t>synthesis &amp; </a:t>
            </a:r>
            <a:r>
              <a:rPr lang="en-GB" dirty="0"/>
              <a:t>release of thyroid </a:t>
            </a:r>
            <a:r>
              <a:rPr lang="en-GB" dirty="0" smtClean="0"/>
              <a:t>hormones.</a:t>
            </a:r>
          </a:p>
          <a:p>
            <a:r>
              <a:rPr lang="en-US" dirty="0"/>
              <a:t>Hyperthyroidism is the second most prevalent endocrine </a:t>
            </a:r>
            <a:r>
              <a:rPr lang="en-US" dirty="0" smtClean="0"/>
              <a:t>disorder, after </a:t>
            </a:r>
            <a:r>
              <a:rPr lang="en-US" dirty="0"/>
              <a:t>diabetes mellitus. </a:t>
            </a:r>
            <a:endParaRPr lang="en-US" dirty="0" smtClean="0"/>
          </a:p>
          <a:p>
            <a:r>
              <a:rPr lang="en-US" b="1" dirty="0" smtClean="0"/>
              <a:t>Graves</a:t>
            </a:r>
            <a:r>
              <a:rPr lang="en-US" b="1" dirty="0"/>
              <a:t>’ disease, the most </a:t>
            </a:r>
            <a:r>
              <a:rPr lang="en-US" b="1" dirty="0" smtClean="0"/>
              <a:t>common </a:t>
            </a:r>
            <a:r>
              <a:rPr lang="en-US" dirty="0" smtClean="0"/>
              <a:t>type </a:t>
            </a:r>
            <a:r>
              <a:rPr lang="en-US" dirty="0"/>
              <a:t>of hyperthyroidism, results from an excessive output of </a:t>
            </a:r>
            <a:r>
              <a:rPr lang="en-US" dirty="0" smtClean="0"/>
              <a:t>thyroid hormones </a:t>
            </a:r>
            <a:r>
              <a:rPr lang="en-US" dirty="0"/>
              <a:t>caused by abnormal stimulation of the </a:t>
            </a:r>
            <a:r>
              <a:rPr lang="en-US" dirty="0" smtClean="0"/>
              <a:t>thyroid gland </a:t>
            </a:r>
            <a:r>
              <a:rPr lang="en-US" dirty="0"/>
              <a:t>by circulating </a:t>
            </a:r>
            <a:r>
              <a:rPr lang="en-US" dirty="0" err="1"/>
              <a:t>immunoglobulins</a:t>
            </a:r>
            <a:r>
              <a:rPr lang="en-US" dirty="0"/>
              <a:t>. </a:t>
            </a:r>
            <a:endParaRPr lang="en-US" dirty="0" smtClean="0"/>
          </a:p>
          <a:p>
            <a:r>
              <a:rPr lang="en-US" dirty="0" smtClean="0"/>
              <a:t>It </a:t>
            </a:r>
            <a:r>
              <a:rPr lang="en-US" dirty="0"/>
              <a:t>affects women </a:t>
            </a:r>
            <a:r>
              <a:rPr lang="en-US" dirty="0" smtClean="0"/>
              <a:t>eight times </a:t>
            </a:r>
            <a:r>
              <a:rPr lang="en-US" dirty="0"/>
              <a:t>more frequently than men, with onset usually between </a:t>
            </a:r>
            <a:r>
              <a:rPr lang="en-US" dirty="0" smtClean="0"/>
              <a:t>the second </a:t>
            </a:r>
            <a:r>
              <a:rPr lang="en-US" dirty="0"/>
              <a:t>and fourth </a:t>
            </a:r>
            <a:r>
              <a:rPr lang="en-US" dirty="0" smtClean="0"/>
              <a:t>decades.</a:t>
            </a:r>
            <a:r>
              <a:rPr lang="en-US" dirty="0"/>
              <a:t> </a:t>
            </a:r>
            <a:endParaRPr lang="en-US" dirty="0" smtClean="0"/>
          </a:p>
          <a:p>
            <a:r>
              <a:rPr lang="en-US" dirty="0" smtClean="0"/>
              <a:t>May appear after </a:t>
            </a:r>
            <a:r>
              <a:rPr lang="en-US" dirty="0"/>
              <a:t>an emotional shock, stress, or an </a:t>
            </a:r>
            <a:r>
              <a:rPr lang="en-US" dirty="0" smtClean="0"/>
              <a:t>infection.</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Etiology and Pathogenesis</a:t>
            </a:r>
            <a:br>
              <a:rPr lang="en-US" dirty="0" smtClean="0"/>
            </a:br>
            <a:endParaRPr lang="en-US" dirty="0"/>
          </a:p>
        </p:txBody>
      </p:sp>
      <p:sp>
        <p:nvSpPr>
          <p:cNvPr id="3" name="Content Placeholder 2"/>
          <p:cNvSpPr>
            <a:spLocks noGrp="1"/>
          </p:cNvSpPr>
          <p:nvPr>
            <p:ph idx="1"/>
          </p:nvPr>
        </p:nvSpPr>
        <p:spPr>
          <a:xfrm>
            <a:off x="457200" y="990600"/>
            <a:ext cx="8229600" cy="5135563"/>
          </a:xfrm>
        </p:spPr>
        <p:txBody>
          <a:bodyPr>
            <a:normAutofit fontScale="70000" lnSpcReduction="20000"/>
          </a:bodyPr>
          <a:lstStyle/>
          <a:p>
            <a:pPr>
              <a:buFont typeface="Wingdings" pitchFamily="2" charset="2"/>
              <a:buChar char="Ø"/>
            </a:pPr>
            <a:r>
              <a:rPr lang="en-US" dirty="0" smtClean="0"/>
              <a:t>In </a:t>
            </a:r>
            <a:r>
              <a:rPr lang="en-US" dirty="0"/>
              <a:t>most instances, </a:t>
            </a:r>
            <a:r>
              <a:rPr lang="en-US" dirty="0" err="1"/>
              <a:t>thyrotoxicosis</a:t>
            </a:r>
            <a:r>
              <a:rPr lang="en-US" dirty="0"/>
              <a:t> is due to hyperactivity </a:t>
            </a:r>
            <a:r>
              <a:rPr lang="en-US" dirty="0" smtClean="0"/>
              <a:t>of the </a:t>
            </a:r>
            <a:r>
              <a:rPr lang="en-US" dirty="0"/>
              <a:t>thyroid gland, or </a:t>
            </a:r>
            <a:r>
              <a:rPr lang="en-US" dirty="0" smtClean="0"/>
              <a:t>hyperthyroidism.</a:t>
            </a:r>
          </a:p>
          <a:p>
            <a:pPr>
              <a:buFont typeface="Wingdings" pitchFamily="2" charset="2"/>
              <a:buChar char="Ø"/>
            </a:pPr>
            <a:r>
              <a:rPr lang="en-US" dirty="0" smtClean="0"/>
              <a:t>The </a:t>
            </a:r>
            <a:r>
              <a:rPr lang="en-US" dirty="0"/>
              <a:t>most </a:t>
            </a:r>
            <a:r>
              <a:rPr lang="en-US" dirty="0" smtClean="0"/>
              <a:t>common cause </a:t>
            </a:r>
            <a:r>
              <a:rPr lang="en-US" dirty="0"/>
              <a:t>of hyperthyroidism is Graves </a:t>
            </a:r>
            <a:r>
              <a:rPr lang="en-US" dirty="0" smtClean="0"/>
              <a:t>disease (autoimmune disease).</a:t>
            </a:r>
          </a:p>
          <a:p>
            <a:pPr>
              <a:buNone/>
            </a:pPr>
            <a:r>
              <a:rPr lang="en-US" dirty="0" smtClean="0"/>
              <a:t> other causes are:</a:t>
            </a:r>
          </a:p>
          <a:p>
            <a:pPr>
              <a:buFont typeface="Wingdings" pitchFamily="2" charset="2"/>
              <a:buChar char="Ø"/>
            </a:pPr>
            <a:r>
              <a:rPr lang="en-US" dirty="0" err="1" smtClean="0"/>
              <a:t>Multinodular</a:t>
            </a:r>
            <a:r>
              <a:rPr lang="en-US" dirty="0" smtClean="0"/>
              <a:t> goiter- </a:t>
            </a:r>
            <a:r>
              <a:rPr lang="en-US" dirty="0"/>
              <a:t>in which thyroid nodules </a:t>
            </a:r>
            <a:r>
              <a:rPr lang="en-US" dirty="0" smtClean="0"/>
              <a:t>secrete excess TH</a:t>
            </a:r>
          </a:p>
          <a:p>
            <a:pPr>
              <a:buFont typeface="Wingdings" pitchFamily="2" charset="2"/>
              <a:buChar char="Ø"/>
            </a:pPr>
            <a:r>
              <a:rPr lang="en-US" dirty="0" smtClean="0"/>
              <a:t>Adenoma </a:t>
            </a:r>
            <a:r>
              <a:rPr lang="en-US" dirty="0"/>
              <a:t>of the </a:t>
            </a:r>
            <a:r>
              <a:rPr lang="en-US" dirty="0" smtClean="0"/>
              <a:t>thyroid – </a:t>
            </a:r>
          </a:p>
          <a:p>
            <a:pPr>
              <a:buFont typeface="Wingdings" pitchFamily="2" charset="2"/>
              <a:buChar char="Ø"/>
            </a:pPr>
            <a:r>
              <a:rPr lang="en-US" dirty="0" smtClean="0"/>
              <a:t>pituitary </a:t>
            </a:r>
            <a:r>
              <a:rPr lang="en-US" dirty="0"/>
              <a:t>tumor may secrete excess TSH, </a:t>
            </a:r>
            <a:r>
              <a:rPr lang="en-US" dirty="0" smtClean="0"/>
              <a:t>which over stimulates </a:t>
            </a:r>
            <a:r>
              <a:rPr lang="en-US" dirty="0"/>
              <a:t>the thyroid gland</a:t>
            </a:r>
            <a:endParaRPr lang="en-US" dirty="0" smtClean="0"/>
          </a:p>
          <a:p>
            <a:pPr>
              <a:buFont typeface="Wingdings" pitchFamily="2" charset="2"/>
              <a:buChar char="Ø"/>
            </a:pPr>
            <a:r>
              <a:rPr lang="en-US" dirty="0" err="1"/>
              <a:t>T</a:t>
            </a:r>
            <a:r>
              <a:rPr lang="en-US" dirty="0" err="1" smtClean="0"/>
              <a:t>hyroiditis</a:t>
            </a:r>
            <a:r>
              <a:rPr lang="en-US" dirty="0" smtClean="0"/>
              <a:t>.</a:t>
            </a:r>
          </a:p>
          <a:p>
            <a:pPr>
              <a:buFont typeface="Wingdings" pitchFamily="2" charset="2"/>
              <a:buChar char="Ø"/>
            </a:pPr>
            <a:r>
              <a:rPr lang="en-US" dirty="0" smtClean="0"/>
              <a:t>Iodine-containing agents </a:t>
            </a:r>
            <a:r>
              <a:rPr lang="en-US" dirty="0"/>
              <a:t>can induce hyperthyroidism as well as hypothyroidism.</a:t>
            </a:r>
          </a:p>
          <a:p>
            <a:pPr>
              <a:buNone/>
            </a:pPr>
            <a:r>
              <a:rPr lang="en-US" dirty="0"/>
              <a:t>Thyroid crisis, or storm, is an acutely exaggerated </a:t>
            </a:r>
            <a:r>
              <a:rPr lang="en-US" dirty="0" smtClean="0"/>
              <a:t>manifestation of </a:t>
            </a:r>
            <a:r>
              <a:rPr lang="en-US" dirty="0"/>
              <a:t>the </a:t>
            </a:r>
            <a:r>
              <a:rPr lang="en-US" dirty="0" err="1"/>
              <a:t>thyrotoxic</a:t>
            </a:r>
            <a:r>
              <a:rPr lang="en-US" dirty="0"/>
              <a:t> state.</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C/F</a:t>
            </a:r>
            <a:endParaRPr lang="en-US" dirty="0"/>
          </a:p>
        </p:txBody>
      </p:sp>
      <p:sp>
        <p:nvSpPr>
          <p:cNvPr id="3" name="Content Placeholder 2"/>
          <p:cNvSpPr>
            <a:spLocks noGrp="1"/>
          </p:cNvSpPr>
          <p:nvPr>
            <p:ph idx="1"/>
          </p:nvPr>
        </p:nvSpPr>
        <p:spPr/>
        <p:txBody>
          <a:bodyPr/>
          <a:lstStyle/>
          <a:p>
            <a:r>
              <a:rPr lang="en-US" dirty="0" err="1" smtClean="0"/>
              <a:t>Thyrotoxicosis</a:t>
            </a:r>
            <a:r>
              <a:rPr lang="en-US" dirty="0" smtClean="0"/>
              <a:t> is the clinical syndrome that results when tissues are exposed to high levels of circulating thyroid hormone.</a:t>
            </a:r>
            <a:r>
              <a:rPr lang="en-GB" dirty="0" smtClean="0">
                <a:latin typeface="Times New Roman" pitchFamily="18" charset="0"/>
                <a:cs typeface="Times New Roman" pitchFamily="18" charset="0"/>
              </a:rPr>
              <a:t> </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fontScale="90000"/>
          </a:bodyPr>
          <a:lstStyle/>
          <a:p>
            <a:r>
              <a:rPr lang="en-US" b="1" dirty="0" smtClean="0"/>
              <a:t>Disorders Related to </a:t>
            </a:r>
            <a:r>
              <a:rPr lang="en-US" b="1" dirty="0" err="1" smtClean="0"/>
              <a:t>Antidiuretic</a:t>
            </a:r>
            <a:r>
              <a:rPr lang="en-US" b="1" dirty="0" smtClean="0"/>
              <a:t/>
            </a:r>
            <a:br>
              <a:rPr lang="en-US" b="1" dirty="0" smtClean="0"/>
            </a:br>
            <a:r>
              <a:rPr lang="en-US" b="1" dirty="0" smtClean="0"/>
              <a:t>Hormone Imbalance</a:t>
            </a:r>
            <a:br>
              <a:rPr lang="en-US" b="1" dirty="0" smtClean="0"/>
            </a:br>
            <a:endParaRPr lang="en-US" dirty="0"/>
          </a:p>
        </p:txBody>
      </p:sp>
      <p:sp>
        <p:nvSpPr>
          <p:cNvPr id="3" name="Content Placeholder 2"/>
          <p:cNvSpPr>
            <a:spLocks noGrp="1"/>
          </p:cNvSpPr>
          <p:nvPr>
            <p:ph idx="1"/>
          </p:nvPr>
        </p:nvSpPr>
        <p:spPr/>
        <p:txBody>
          <a:bodyPr>
            <a:normAutofit fontScale="92500" lnSpcReduction="20000"/>
          </a:bodyPr>
          <a:lstStyle/>
          <a:p>
            <a:pPr>
              <a:buFont typeface="Wingdings" pitchFamily="2" charset="2"/>
              <a:buChar char="§"/>
            </a:pPr>
            <a:r>
              <a:rPr lang="en-US" dirty="0" err="1" smtClean="0"/>
              <a:t>Antidiuretic</a:t>
            </a:r>
            <a:r>
              <a:rPr lang="en-US" dirty="0" smtClean="0"/>
              <a:t> </a:t>
            </a:r>
            <a:r>
              <a:rPr lang="en-US" dirty="0"/>
              <a:t>hormone (ADH; also called </a:t>
            </a:r>
            <a:r>
              <a:rPr lang="en-US" dirty="0" err="1"/>
              <a:t>arginine</a:t>
            </a:r>
            <a:r>
              <a:rPr lang="en-US" dirty="0"/>
              <a:t> </a:t>
            </a:r>
            <a:r>
              <a:rPr lang="en-US" dirty="0" smtClean="0"/>
              <a:t>vasopressin [AVP</a:t>
            </a:r>
            <a:r>
              <a:rPr lang="en-US" dirty="0"/>
              <a:t>]) is synthesized in the hypothalamus &amp;</a:t>
            </a:r>
            <a:r>
              <a:rPr lang="en-US" dirty="0" smtClean="0"/>
              <a:t> </a:t>
            </a:r>
            <a:r>
              <a:rPr lang="en-US" dirty="0"/>
              <a:t>stored </a:t>
            </a:r>
            <a:r>
              <a:rPr lang="en-US" dirty="0" smtClean="0"/>
              <a:t>and secreted </a:t>
            </a:r>
            <a:r>
              <a:rPr lang="en-US" dirty="0"/>
              <a:t>by the posterior pituitary gland</a:t>
            </a:r>
            <a:r>
              <a:rPr lang="en-US" dirty="0" smtClean="0"/>
              <a:t>.</a:t>
            </a:r>
          </a:p>
          <a:p>
            <a:pPr>
              <a:buFont typeface="Wingdings" pitchFamily="2" charset="2"/>
              <a:buChar char="§"/>
            </a:pPr>
            <a:r>
              <a:rPr lang="en-US" dirty="0" smtClean="0"/>
              <a:t>ADH is responsible for </a:t>
            </a:r>
            <a:r>
              <a:rPr lang="en-US" dirty="0" err="1" smtClean="0"/>
              <a:t>reabsorption</a:t>
            </a:r>
            <a:r>
              <a:rPr lang="en-US" dirty="0" smtClean="0"/>
              <a:t> of water by the distal tubules and collecting ducts in the kidneys</a:t>
            </a:r>
          </a:p>
          <a:p>
            <a:pPr>
              <a:buFont typeface="Wingdings" pitchFamily="2" charset="2"/>
              <a:buChar char="§"/>
            </a:pPr>
            <a:r>
              <a:rPr lang="en-US" dirty="0" smtClean="0"/>
              <a:t>A </a:t>
            </a:r>
            <a:r>
              <a:rPr lang="en-US" dirty="0"/>
              <a:t>decrease in </a:t>
            </a:r>
            <a:r>
              <a:rPr lang="en-US" dirty="0" smtClean="0"/>
              <a:t>ADH activity </a:t>
            </a:r>
            <a:r>
              <a:rPr lang="en-US" dirty="0"/>
              <a:t>results in diabetes </a:t>
            </a:r>
            <a:r>
              <a:rPr lang="en-US" dirty="0" err="1"/>
              <a:t>insipidus</a:t>
            </a:r>
            <a:r>
              <a:rPr lang="en-US" dirty="0"/>
              <a:t> (DI). </a:t>
            </a:r>
            <a:endParaRPr lang="en-US" dirty="0" smtClean="0"/>
          </a:p>
          <a:p>
            <a:pPr>
              <a:buFont typeface="Wingdings" pitchFamily="2" charset="2"/>
              <a:buChar char="§"/>
            </a:pPr>
            <a:r>
              <a:rPr lang="en-US" dirty="0" smtClean="0"/>
              <a:t>An </a:t>
            </a:r>
            <a:r>
              <a:rPr lang="en-US" dirty="0"/>
              <a:t>increase in </a:t>
            </a:r>
            <a:r>
              <a:rPr lang="en-US" dirty="0" smtClean="0"/>
              <a:t>ADH activity </a:t>
            </a:r>
            <a:r>
              <a:rPr lang="en-US" dirty="0"/>
              <a:t>is called syndrome of inappropriate </a:t>
            </a:r>
            <a:r>
              <a:rPr lang="en-US" dirty="0" err="1"/>
              <a:t>antidiuretic</a:t>
            </a:r>
            <a:r>
              <a:rPr lang="en-US" dirty="0"/>
              <a:t> </a:t>
            </a:r>
            <a:r>
              <a:rPr lang="en-US" dirty="0" smtClean="0"/>
              <a:t>hormone (SIADH).</a:t>
            </a: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943600"/>
          </a:xfrm>
        </p:spPr>
        <p:txBody>
          <a:bodyPr>
            <a:normAutofit fontScale="92500" lnSpcReduction="10000"/>
          </a:bodyPr>
          <a:lstStyle/>
          <a:p>
            <a:r>
              <a:rPr lang="en-US" dirty="0" smtClean="0"/>
              <a:t>Many signs and symptoms are related to the </a:t>
            </a:r>
            <a:r>
              <a:rPr lang="en-US" dirty="0" err="1" smtClean="0"/>
              <a:t>hypermetabolic</a:t>
            </a:r>
            <a:r>
              <a:rPr lang="en-US" dirty="0"/>
              <a:t> </a:t>
            </a:r>
            <a:r>
              <a:rPr lang="en-US" dirty="0" smtClean="0"/>
              <a:t>state, such as:</a:t>
            </a:r>
          </a:p>
          <a:p>
            <a:pPr>
              <a:buFont typeface="Wingdings" pitchFamily="2" charset="2"/>
              <a:buChar char="Ø"/>
            </a:pPr>
            <a:r>
              <a:rPr lang="en-US" dirty="0" smtClean="0"/>
              <a:t> heat intolerance,</a:t>
            </a:r>
          </a:p>
          <a:p>
            <a:pPr>
              <a:buFont typeface="Wingdings" pitchFamily="2" charset="2"/>
              <a:buChar char="Ø"/>
            </a:pPr>
            <a:r>
              <a:rPr lang="en-US" dirty="0" smtClean="0"/>
              <a:t> increased appetite with</a:t>
            </a:r>
          </a:p>
          <a:p>
            <a:pPr>
              <a:buFont typeface="Wingdings" pitchFamily="2" charset="2"/>
              <a:buChar char="Ø"/>
            </a:pPr>
            <a:r>
              <a:rPr lang="en-US" dirty="0" smtClean="0"/>
              <a:t>weight loss</a:t>
            </a:r>
            <a:r>
              <a:rPr lang="en-US" dirty="0"/>
              <a:t> </a:t>
            </a:r>
            <a:r>
              <a:rPr lang="en-US" dirty="0" smtClean="0"/>
              <a:t>&amp;  </a:t>
            </a:r>
            <a:r>
              <a:rPr lang="en-US" dirty="0"/>
              <a:t>increased frequency of bowel movements.</a:t>
            </a:r>
          </a:p>
          <a:p>
            <a:r>
              <a:rPr lang="en-US" dirty="0" smtClean="0"/>
              <a:t>Nervousness</a:t>
            </a:r>
            <a:r>
              <a:rPr lang="en-US" dirty="0"/>
              <a:t>, tremor, tachycardia, and palpitations </a:t>
            </a:r>
            <a:r>
              <a:rPr lang="en-US" dirty="0" smtClean="0"/>
              <a:t>are caused </a:t>
            </a:r>
            <a:r>
              <a:rPr lang="en-US" dirty="0"/>
              <a:t>by the increase in sympathetic nervous system </a:t>
            </a:r>
            <a:r>
              <a:rPr lang="en-US" dirty="0" smtClean="0"/>
              <a:t>activity, and </a:t>
            </a:r>
            <a:r>
              <a:rPr lang="en-US" dirty="0"/>
              <a:t>may be more common in younger patients. </a:t>
            </a:r>
            <a:endParaRPr lang="en-US" dirty="0" smtClean="0"/>
          </a:p>
          <a:p>
            <a:r>
              <a:rPr lang="en-US" dirty="0" smtClean="0"/>
              <a:t>Heart failure </a:t>
            </a:r>
            <a:r>
              <a:rPr lang="en-US" dirty="0"/>
              <a:t>may occur because </a:t>
            </a:r>
            <a:r>
              <a:rPr lang="en-US" dirty="0" smtClean="0"/>
              <a:t>of</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Atrial</a:t>
            </a:r>
            <a:r>
              <a:rPr lang="en-GB" dirty="0" smtClean="0">
                <a:latin typeface="Times New Roman" pitchFamily="18" charset="0"/>
                <a:cs typeface="Times New Roman" pitchFamily="18" charset="0"/>
              </a:rPr>
              <a:t> fibrillation</a:t>
            </a:r>
            <a:r>
              <a:rPr lang="en-US" dirty="0" smtClean="0"/>
              <a:t>  </a:t>
            </a:r>
            <a:r>
              <a:rPr lang="en-US" dirty="0"/>
              <a:t>and the </a:t>
            </a:r>
            <a:r>
              <a:rPr lang="en-US" dirty="0" smtClean="0"/>
              <a:t>resulting inefficient </a:t>
            </a:r>
            <a:r>
              <a:rPr lang="en-US" dirty="0"/>
              <a:t>pumping of the heart. </a:t>
            </a:r>
            <a:endParaRPr lang="en-US" dirty="0" smtClean="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C/F</a:t>
            </a:r>
            <a:endParaRPr lang="en-US" dirty="0"/>
          </a:p>
        </p:txBody>
      </p:sp>
      <p:sp>
        <p:nvSpPr>
          <p:cNvPr id="3" name="Content Placeholder 2"/>
          <p:cNvSpPr>
            <a:spLocks noGrp="1"/>
          </p:cNvSpPr>
          <p:nvPr>
            <p:ph idx="1"/>
          </p:nvPr>
        </p:nvSpPr>
        <p:spPr>
          <a:xfrm>
            <a:off x="457200" y="914400"/>
            <a:ext cx="8229600" cy="5211763"/>
          </a:xfrm>
        </p:spPr>
        <p:txBody>
          <a:bodyPr>
            <a:normAutofit/>
          </a:bodyPr>
          <a:lstStyle/>
          <a:p>
            <a:pPr>
              <a:lnSpc>
                <a:spcPct val="90000"/>
              </a:lnSpc>
            </a:pPr>
            <a:endParaRPr lang="en-GB" dirty="0" smtClean="0">
              <a:latin typeface="Times New Roman" pitchFamily="18" charset="0"/>
              <a:cs typeface="Times New Roman" pitchFamily="18" charset="0"/>
            </a:endParaRPr>
          </a:p>
          <a:p>
            <a:pPr>
              <a:lnSpc>
                <a:spcPct val="90000"/>
              </a:lnSpc>
            </a:pPr>
            <a:r>
              <a:rPr lang="en-GB" dirty="0" smtClean="0">
                <a:latin typeface="Times New Roman" pitchFamily="18" charset="0"/>
                <a:cs typeface="Times New Roman" pitchFamily="18" charset="0"/>
              </a:rPr>
              <a:t>Pt has Poor heat tolerance and unusual perspiration. </a:t>
            </a:r>
          </a:p>
          <a:p>
            <a:pPr>
              <a:lnSpc>
                <a:spcPct val="90000"/>
              </a:lnSpc>
            </a:pPr>
            <a:r>
              <a:rPr lang="en-GB" dirty="0" smtClean="0">
                <a:latin typeface="Times New Roman" pitchFamily="18" charset="0"/>
                <a:cs typeface="Times New Roman" pitchFamily="18" charset="0"/>
              </a:rPr>
              <a:t>The skin is flushed continuously. </a:t>
            </a:r>
          </a:p>
          <a:p>
            <a:pPr>
              <a:lnSpc>
                <a:spcPct val="90000"/>
              </a:lnSpc>
            </a:pPr>
            <a:r>
              <a:rPr lang="en-GB" dirty="0" smtClean="0">
                <a:latin typeface="Times New Roman" pitchFamily="18" charset="0"/>
                <a:cs typeface="Times New Roman" pitchFamily="18" charset="0"/>
              </a:rPr>
              <a:t>Skin is dry and diffuse </a:t>
            </a:r>
            <a:r>
              <a:rPr lang="en-GB" dirty="0" err="1" smtClean="0">
                <a:latin typeface="Times New Roman" pitchFamily="18" charset="0"/>
                <a:cs typeface="Times New Roman" pitchFamily="18" charset="0"/>
              </a:rPr>
              <a:t>pruritus</a:t>
            </a:r>
            <a:r>
              <a:rPr lang="en-GB" dirty="0" smtClean="0">
                <a:latin typeface="Times New Roman" pitchFamily="18" charset="0"/>
                <a:cs typeface="Times New Roman" pitchFamily="18" charset="0"/>
              </a:rPr>
              <a:t>. </a:t>
            </a:r>
          </a:p>
          <a:p>
            <a:pPr>
              <a:lnSpc>
                <a:spcPct val="90000"/>
              </a:lnSpc>
            </a:pPr>
            <a:r>
              <a:rPr lang="en-GB" dirty="0" smtClean="0">
                <a:latin typeface="Times New Roman" pitchFamily="18" charset="0"/>
                <a:cs typeface="Times New Roman" pitchFamily="18" charset="0"/>
              </a:rPr>
              <a:t>Elevation of systolic blood pressure </a:t>
            </a:r>
          </a:p>
          <a:p>
            <a:r>
              <a:rPr lang="en-GB" dirty="0" smtClean="0">
                <a:latin typeface="Times New Roman" pitchFamily="18" charset="0"/>
                <a:cs typeface="Times New Roman" pitchFamily="18" charset="0"/>
              </a:rPr>
              <a:t>Osteoporosis and fracture</a:t>
            </a:r>
            <a:endParaRPr lang="en-US" dirty="0" smtClean="0"/>
          </a:p>
          <a:p>
            <a:pPr>
              <a:lnSpc>
                <a:spcPct val="90000"/>
              </a:lnSpc>
              <a:buNone/>
            </a:pPr>
            <a:r>
              <a:rPr lang="en-GB" dirty="0" smtClean="0">
                <a:latin typeface="Times New Roman" pitchFamily="18" charset="0"/>
                <a:cs typeface="Times New Roman" pitchFamily="18" charset="0"/>
              </a:rPr>
              <a:t>		</a:t>
            </a:r>
            <a:endParaRPr lang="en-US" dirty="0" smtClean="0"/>
          </a:p>
          <a:p>
            <a:endParaRPr lang="en-US" b="1" dirty="0" smtClean="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92500" lnSpcReduction="20000"/>
          </a:bodyPr>
          <a:lstStyle/>
          <a:p>
            <a:r>
              <a:rPr lang="en-US" dirty="0" smtClean="0"/>
              <a:t>If treatment is not begun, the patient may become manic or psychotic. </a:t>
            </a:r>
          </a:p>
          <a:p>
            <a:r>
              <a:rPr lang="en-US" dirty="0" smtClean="0"/>
              <a:t>Additional signs that occur only with Graves’ disease include:</a:t>
            </a:r>
          </a:p>
          <a:p>
            <a:pPr>
              <a:buFont typeface="Wingdings" pitchFamily="2" charset="2"/>
              <a:buChar char="Ø"/>
            </a:pPr>
            <a:r>
              <a:rPr lang="en-US" dirty="0" smtClean="0"/>
              <a:t>Thickening</a:t>
            </a:r>
            <a:r>
              <a:rPr lang="en-US" dirty="0"/>
              <a:t> </a:t>
            </a:r>
            <a:r>
              <a:rPr lang="en-US" dirty="0" smtClean="0"/>
              <a:t>of the skin on the anterior legs &amp;</a:t>
            </a:r>
          </a:p>
          <a:p>
            <a:pPr>
              <a:buFont typeface="Wingdings" pitchFamily="2" charset="2"/>
              <a:buChar char="Ø"/>
            </a:pPr>
            <a:r>
              <a:rPr lang="en-US" dirty="0" smtClean="0"/>
              <a:t> </a:t>
            </a:r>
            <a:r>
              <a:rPr lang="en-US" dirty="0" err="1"/>
              <a:t>E</a:t>
            </a:r>
            <a:r>
              <a:rPr lang="en-US" dirty="0" err="1" smtClean="0"/>
              <a:t>xophthalmos</a:t>
            </a:r>
            <a:r>
              <a:rPr lang="en-US" dirty="0" smtClean="0"/>
              <a:t> (bulging of the eyes; caused by swelling of the tissues behind the </a:t>
            </a:r>
            <a:r>
              <a:rPr lang="en-US" dirty="0"/>
              <a:t>eyes</a:t>
            </a:r>
            <a:r>
              <a:rPr lang="en-US" dirty="0" smtClean="0"/>
              <a:t>.</a:t>
            </a:r>
          </a:p>
          <a:p>
            <a:pPr>
              <a:buFont typeface="Wingdings" pitchFamily="2" charset="2"/>
              <a:buChar char="Ø"/>
            </a:pPr>
            <a:r>
              <a:rPr lang="en-US" dirty="0" smtClean="0"/>
              <a:t> </a:t>
            </a:r>
            <a:r>
              <a:rPr lang="en-US" dirty="0"/>
              <a:t>Other eye changes include photophobia and </a:t>
            </a:r>
            <a:r>
              <a:rPr lang="en-US" dirty="0" smtClean="0"/>
              <a:t>blurred or </a:t>
            </a:r>
            <a:r>
              <a:rPr lang="en-US" dirty="0"/>
              <a:t>double vision.</a:t>
            </a:r>
          </a:p>
          <a:p>
            <a:r>
              <a:rPr lang="en-US" dirty="0"/>
              <a:t>Elderly patients may not exhibit the typical signs </a:t>
            </a:r>
            <a:r>
              <a:rPr lang="en-US" dirty="0" smtClean="0"/>
              <a:t>and symptoms </a:t>
            </a:r>
            <a:r>
              <a:rPr lang="en-US" dirty="0"/>
              <a:t>of hyperthyroidism </a:t>
            </a:r>
            <a:r>
              <a:rPr lang="en-US" dirty="0" smtClean="0"/>
              <a:t>may </a:t>
            </a:r>
            <a:r>
              <a:rPr lang="en-US" dirty="0"/>
              <a:t>present with heart failure, </a:t>
            </a:r>
            <a:r>
              <a:rPr lang="en-US" dirty="0" err="1"/>
              <a:t>atrial</a:t>
            </a:r>
            <a:r>
              <a:rPr lang="en-US" dirty="0"/>
              <a:t> </a:t>
            </a:r>
            <a:r>
              <a:rPr lang="en-US" dirty="0" smtClean="0"/>
              <a:t>fibrillation, fatigue</a:t>
            </a:r>
            <a:r>
              <a:rPr lang="en-US" dirty="0"/>
              <a:t>, apathy, and </a:t>
            </a:r>
            <a:r>
              <a:rPr lang="en-US" dirty="0" smtClean="0"/>
              <a:t>depression.</a:t>
            </a:r>
          </a:p>
          <a:p>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828800" y="381000"/>
            <a:ext cx="5029200" cy="6019800"/>
          </a:xfrm>
          <a:prstGeom prst="rect">
            <a:avLst/>
          </a:prstGeom>
          <a:noFill/>
          <a:ln w="9525">
            <a:noFill/>
            <a:miter lim="800000"/>
            <a:headEnd/>
            <a:tailEnd/>
          </a:ln>
          <a:effec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Complications</a:t>
            </a:r>
            <a:br>
              <a:rPr lang="en-US" b="1" i="1" dirty="0" smtClean="0"/>
            </a:b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THYROTOXIC CRISIS(also called </a:t>
            </a:r>
            <a:r>
              <a:rPr lang="en-US" dirty="0" smtClean="0"/>
              <a:t>thyroid </a:t>
            </a:r>
            <a:r>
              <a:rPr lang="en-US" dirty="0"/>
              <a:t>storm) is a severe hyperthyroid state that can </a:t>
            </a:r>
            <a:r>
              <a:rPr lang="en-US" dirty="0" smtClean="0"/>
              <a:t>occur in </a:t>
            </a:r>
            <a:r>
              <a:rPr lang="en-US" dirty="0"/>
              <a:t>hyperthyroid individuals who are untreated or who </a:t>
            </a:r>
            <a:r>
              <a:rPr lang="en-US" dirty="0" smtClean="0"/>
              <a:t>are experiencing </a:t>
            </a:r>
            <a:r>
              <a:rPr lang="en-US" dirty="0"/>
              <a:t>another illness or stressor</a:t>
            </a:r>
            <a:r>
              <a:rPr lang="en-US" dirty="0" smtClean="0"/>
              <a:t>.</a:t>
            </a:r>
          </a:p>
          <a:p>
            <a:r>
              <a:rPr lang="en-US" dirty="0" smtClean="0"/>
              <a:t>It </a:t>
            </a:r>
            <a:r>
              <a:rPr lang="en-US" dirty="0"/>
              <a:t>may also </a:t>
            </a:r>
            <a:r>
              <a:rPr lang="en-US" dirty="0" smtClean="0"/>
              <a:t>occur following </a:t>
            </a:r>
            <a:r>
              <a:rPr lang="en-US" dirty="0"/>
              <a:t>thyroid surgery in patients who have </a:t>
            </a:r>
            <a:r>
              <a:rPr lang="en-US" dirty="0" smtClean="0"/>
              <a:t>been inadequately </a:t>
            </a:r>
            <a:r>
              <a:rPr lang="en-US" dirty="0"/>
              <a:t>prepared with </a:t>
            </a:r>
            <a:r>
              <a:rPr lang="en-US" dirty="0" err="1"/>
              <a:t>antithyroid</a:t>
            </a:r>
            <a:r>
              <a:rPr lang="en-US" dirty="0"/>
              <a:t> medication. </a:t>
            </a:r>
            <a:endParaRPr lang="en-US" dirty="0" smtClean="0"/>
          </a:p>
          <a:p>
            <a:r>
              <a:rPr lang="en-US" dirty="0" err="1" smtClean="0"/>
              <a:t>Thyrotoxic</a:t>
            </a:r>
            <a:r>
              <a:rPr lang="en-US" dirty="0" smtClean="0"/>
              <a:t> crisis </a:t>
            </a:r>
            <a:r>
              <a:rPr lang="en-US" dirty="0"/>
              <a:t>can result in death in as little as 2 hours </a:t>
            </a:r>
            <a:r>
              <a:rPr lang="en-US" dirty="0" smtClean="0"/>
              <a:t>if untreated</a:t>
            </a:r>
            <a:r>
              <a:rPr lang="en-US" dirty="0"/>
              <a:t>. </a:t>
            </a:r>
            <a:endParaRPr lang="en-US" dirty="0" smtClean="0"/>
          </a:p>
          <a:p>
            <a:r>
              <a:rPr lang="en-US" dirty="0" smtClean="0"/>
              <a:t>Symptoms </a:t>
            </a:r>
            <a:r>
              <a:rPr lang="en-US" dirty="0"/>
              <a:t>include tachycardia, high </a:t>
            </a:r>
            <a:r>
              <a:rPr lang="en-US" dirty="0" smtClean="0"/>
              <a:t>fever, hypertension </a:t>
            </a:r>
            <a:r>
              <a:rPr lang="en-US" dirty="0"/>
              <a:t>(with eventual heart failure and hypotension</a:t>
            </a:r>
            <a:r>
              <a:rPr lang="en-US" dirty="0" smtClean="0"/>
              <a:t>), dehydration</a:t>
            </a:r>
            <a:r>
              <a:rPr lang="en-US" dirty="0"/>
              <a:t>, restlessness, and delirium or coma.</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HYPOTHYROIDISM</a:t>
            </a:r>
            <a:endParaRPr lang="en-US" dirty="0"/>
          </a:p>
        </p:txBody>
      </p:sp>
      <p:sp>
        <p:nvSpPr>
          <p:cNvPr id="3" name="Content Placeholder 2"/>
          <p:cNvSpPr>
            <a:spLocks noGrp="1"/>
          </p:cNvSpPr>
          <p:nvPr>
            <p:ph idx="1"/>
          </p:nvPr>
        </p:nvSpPr>
        <p:spPr/>
        <p:txBody>
          <a:bodyPr>
            <a:normAutofit/>
          </a:bodyPr>
          <a:lstStyle/>
          <a:p>
            <a:r>
              <a:rPr lang="en-US" dirty="0" smtClean="0"/>
              <a:t>This </a:t>
            </a:r>
            <a:r>
              <a:rPr lang="en-US" dirty="0"/>
              <a:t>can occur as a </a:t>
            </a:r>
            <a:r>
              <a:rPr lang="en-US" dirty="0" smtClean="0"/>
              <a:t>result of </a:t>
            </a:r>
            <a:r>
              <a:rPr lang="en-US" dirty="0"/>
              <a:t>long-term disease or as a result of treatment</a:t>
            </a:r>
            <a:r>
              <a:rPr lang="en-US" dirty="0" smtClean="0"/>
              <a:t>.</a:t>
            </a:r>
          </a:p>
          <a:p>
            <a:r>
              <a:rPr lang="en-US" dirty="0" smtClean="0"/>
              <a:t> Patients with </a:t>
            </a:r>
            <a:r>
              <a:rPr lang="en-US" dirty="0"/>
              <a:t>a history of hyperthyroidism should be </a:t>
            </a:r>
            <a:r>
              <a:rPr lang="en-US" dirty="0" smtClean="0"/>
              <a:t>monitored for recurrent hyperthyroidism </a:t>
            </a:r>
            <a:r>
              <a:rPr lang="en-US" dirty="0"/>
              <a:t>or the onset of hypothyroidism.</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GB" sz="2800" smtClean="0">
                <a:latin typeface="Times New Roman" pitchFamily="18" charset="0"/>
                <a:cs typeface="Times New Roman" pitchFamily="18" charset="0"/>
              </a:rPr>
              <a:t>Assessment and Diagnostic Findings</a:t>
            </a:r>
          </a:p>
        </p:txBody>
      </p:sp>
      <p:sp>
        <p:nvSpPr>
          <p:cNvPr id="27651" name="Rectangle 3"/>
          <p:cNvSpPr>
            <a:spLocks noGrp="1" noChangeArrowheads="1"/>
          </p:cNvSpPr>
          <p:nvPr>
            <p:ph idx="1"/>
          </p:nvPr>
        </p:nvSpPr>
        <p:spPr/>
        <p:txBody>
          <a:bodyPr/>
          <a:lstStyle/>
          <a:p>
            <a:pPr eaLnBrk="1" hangingPunct="1"/>
            <a:r>
              <a:rPr lang="en-GB" sz="2400" dirty="0" smtClean="0">
                <a:latin typeface="Times New Roman" pitchFamily="18" charset="0"/>
                <a:cs typeface="Times New Roman" pitchFamily="18" charset="0"/>
              </a:rPr>
              <a:t>Enlarged thyroid. </a:t>
            </a:r>
          </a:p>
          <a:p>
            <a:r>
              <a:rPr lang="en-GB" sz="2400" dirty="0" smtClean="0">
                <a:latin typeface="Times New Roman" pitchFamily="18" charset="0"/>
                <a:cs typeface="Times New Roman" pitchFamily="18" charset="0"/>
              </a:rPr>
              <a:t>It is soft and may pulsate; A bruit may be heard </a:t>
            </a:r>
            <a:r>
              <a:rPr lang="en-US" sz="2400" dirty="0" smtClean="0">
                <a:latin typeface="Times New Roman" pitchFamily="18" charset="0"/>
                <a:cs typeface="Times New Roman" pitchFamily="18" charset="0"/>
              </a:rPr>
              <a:t>due to</a:t>
            </a:r>
            <a:r>
              <a:rPr lang="en-US" sz="2400" dirty="0" smtClean="0"/>
              <a:t> increased blood </a:t>
            </a:r>
            <a:r>
              <a:rPr lang="en-US" sz="2400" dirty="0"/>
              <a:t>flow through the thyroid </a:t>
            </a:r>
            <a:r>
              <a:rPr lang="en-US" sz="2400" dirty="0" smtClean="0"/>
              <a:t>gland.</a:t>
            </a:r>
            <a:endParaRPr lang="en-GB" sz="2400" dirty="0" smtClean="0">
              <a:latin typeface="Times New Roman" pitchFamily="18" charset="0"/>
              <a:cs typeface="Times New Roman" pitchFamily="18" charset="0"/>
            </a:endParaRPr>
          </a:p>
          <a:p>
            <a:r>
              <a:rPr lang="en-GB" sz="2400" dirty="0" smtClean="0">
                <a:latin typeface="Times New Roman" pitchFamily="18" charset="0"/>
                <a:cs typeface="Times New Roman" pitchFamily="18" charset="0"/>
              </a:rPr>
              <a:t>Diagnosis is made on the basis of the symptoms and ↑ in serum T4 &amp; T3.</a:t>
            </a:r>
            <a:endParaRPr lang="en-US" sz="2400" dirty="0"/>
          </a:p>
          <a:p>
            <a:r>
              <a:rPr lang="en-US" sz="2400" dirty="0" smtClean="0"/>
              <a:t>Thyroid scan </a:t>
            </a:r>
            <a:r>
              <a:rPr lang="en-US" sz="2400" dirty="0"/>
              <a:t>can be done to locate a tumor.</a:t>
            </a:r>
            <a:endParaRPr lang="en-GB" sz="2400" dirty="0" smtClean="0">
              <a:latin typeface="Times New Roman" pitchFamily="18" charset="0"/>
              <a:cs typeface="Times New Roman" pitchFamily="18" charset="0"/>
            </a:endParaRPr>
          </a:p>
          <a:p>
            <a:pPr eaLnBrk="1" hangingPunct="1"/>
            <a:endParaRPr lang="en-GB" sz="2400" dirty="0" smtClean="0">
              <a:latin typeface="Times New Roman" pitchFamily="18" charset="0"/>
              <a:cs typeface="Times New Roman" pitchFamily="18" charset="0"/>
            </a:endParaRPr>
          </a:p>
        </p:txBody>
      </p:sp>
      <p:sp>
        <p:nvSpPr>
          <p:cNvPr id="27652" name="عنصر نائب لرقم الشريحة 6"/>
          <p:cNvSpPr>
            <a:spLocks noGrp="1"/>
          </p:cNvSpPr>
          <p:nvPr>
            <p:ph type="sldNum" sz="quarter" idx="12"/>
          </p:nvPr>
        </p:nvSpPr>
        <p:spPr>
          <a:noFill/>
        </p:spPr>
        <p:txBody>
          <a:bodyPr/>
          <a:lstStyle/>
          <a:p>
            <a:fld id="{8D26A7C3-3988-439B-994C-A51E0F0189BA}" type="slidenum">
              <a:rPr lang="en-GB">
                <a:latin typeface="Arial" charset="0"/>
                <a:cs typeface="Arial" charset="0"/>
              </a:rPr>
              <a:pPr/>
              <a:t>66</a:t>
            </a:fld>
            <a:endParaRPr lang="en-GB">
              <a:latin typeface="Arial" charset="0"/>
              <a:cs typeface="Arial"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GB" sz="2800" smtClean="0">
                <a:latin typeface="Times New Roman" pitchFamily="18" charset="0"/>
                <a:cs typeface="Times New Roman" pitchFamily="18" charset="0"/>
              </a:rPr>
              <a:t>Medical Management</a:t>
            </a:r>
          </a:p>
        </p:txBody>
      </p:sp>
      <p:sp>
        <p:nvSpPr>
          <p:cNvPr id="28675" name="Rectangle 3"/>
          <p:cNvSpPr>
            <a:spLocks noGrp="1" noChangeArrowheads="1"/>
          </p:cNvSpPr>
          <p:nvPr>
            <p:ph idx="1"/>
          </p:nvPr>
        </p:nvSpPr>
        <p:spPr/>
        <p:txBody>
          <a:bodyPr/>
          <a:lstStyle/>
          <a:p>
            <a:pPr eaLnBrk="1" hangingPunct="1"/>
            <a:r>
              <a:rPr lang="en-GB" sz="2400" dirty="0" smtClean="0">
                <a:latin typeface="Times New Roman" pitchFamily="18" charset="0"/>
                <a:cs typeface="Times New Roman" pitchFamily="18" charset="0"/>
              </a:rPr>
              <a:t>Aims at reducing thyroid hyperactivity to relieve symptoms and remove the cause of important complications. </a:t>
            </a:r>
          </a:p>
          <a:p>
            <a:pPr eaLnBrk="1" hangingPunct="1"/>
            <a:r>
              <a:rPr lang="en-GB" sz="2400" dirty="0" smtClean="0">
                <a:latin typeface="Times New Roman" pitchFamily="18" charset="0"/>
                <a:cs typeface="Times New Roman" pitchFamily="18" charset="0"/>
              </a:rPr>
              <a:t>Treatment depends on the cause of the hyperthyroidism and may require a combination of therapeutic approaches. </a:t>
            </a:r>
          </a:p>
        </p:txBody>
      </p:sp>
      <p:sp>
        <p:nvSpPr>
          <p:cNvPr id="28676" name="عنصر نائب لرقم الشريحة 6"/>
          <p:cNvSpPr>
            <a:spLocks noGrp="1"/>
          </p:cNvSpPr>
          <p:nvPr>
            <p:ph type="sldNum" sz="quarter" idx="12"/>
          </p:nvPr>
        </p:nvSpPr>
        <p:spPr>
          <a:noFill/>
        </p:spPr>
        <p:txBody>
          <a:bodyPr/>
          <a:lstStyle/>
          <a:p>
            <a:fld id="{4D1F7CC9-B598-4E95-956F-3DE68D0E8E21}" type="slidenum">
              <a:rPr lang="en-GB">
                <a:latin typeface="Arial" charset="0"/>
                <a:cs typeface="Arial" charset="0"/>
              </a:rPr>
              <a:pPr/>
              <a:t>67</a:t>
            </a:fld>
            <a:endParaRPr lang="en-GB">
              <a:latin typeface="Arial" charset="0"/>
              <a:cs typeface="Arial"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GB" sz="2800" smtClean="0">
                <a:latin typeface="Times New Roman" pitchFamily="18" charset="0"/>
                <a:cs typeface="Times New Roman" pitchFamily="18" charset="0"/>
              </a:rPr>
              <a:t>Pharmacologic Therapy</a:t>
            </a:r>
          </a:p>
        </p:txBody>
      </p:sp>
      <p:sp>
        <p:nvSpPr>
          <p:cNvPr id="29699" name="Rectangle 3"/>
          <p:cNvSpPr>
            <a:spLocks noGrp="1" noChangeArrowheads="1"/>
          </p:cNvSpPr>
          <p:nvPr>
            <p:ph idx="1"/>
          </p:nvPr>
        </p:nvSpPr>
        <p:spPr>
          <a:xfrm>
            <a:off x="457200" y="1295400"/>
            <a:ext cx="8229600" cy="4830763"/>
          </a:xfrm>
        </p:spPr>
        <p:txBody>
          <a:bodyPr/>
          <a:lstStyle/>
          <a:p>
            <a:pPr eaLnBrk="1" hangingPunct="1">
              <a:lnSpc>
                <a:spcPct val="80000"/>
              </a:lnSpc>
            </a:pPr>
            <a:r>
              <a:rPr lang="en-GB" sz="2400" smtClean="0">
                <a:latin typeface="Times New Roman" pitchFamily="18" charset="0"/>
                <a:cs typeface="Times New Roman" pitchFamily="18" charset="0"/>
              </a:rPr>
              <a:t>Radioactive iodine therapy</a:t>
            </a:r>
          </a:p>
          <a:p>
            <a:pPr lvl="1" eaLnBrk="1" hangingPunct="1">
              <a:lnSpc>
                <a:spcPct val="80000"/>
              </a:lnSpc>
            </a:pPr>
            <a:r>
              <a:rPr lang="en-GB" sz="2400" smtClean="0">
                <a:latin typeface="Times New Roman" pitchFamily="18" charset="0"/>
                <a:cs typeface="Times New Roman" pitchFamily="18" charset="0"/>
              </a:rPr>
              <a:t>Destroys the overactive thyroid cells. </a:t>
            </a:r>
          </a:p>
          <a:p>
            <a:pPr lvl="1" eaLnBrk="1" hangingPunct="1">
              <a:lnSpc>
                <a:spcPct val="80000"/>
              </a:lnSpc>
            </a:pPr>
            <a:r>
              <a:rPr lang="en-GB" sz="2400" smtClean="0">
                <a:latin typeface="Times New Roman" pitchFamily="18" charset="0"/>
                <a:cs typeface="Times New Roman" pitchFamily="18" charset="0"/>
              </a:rPr>
              <a:t>Is the most common treatment in elderly patients.</a:t>
            </a:r>
            <a:endParaRPr lang="en-GB" sz="2400" b="1" smtClean="0">
              <a:latin typeface="Times New Roman" pitchFamily="18" charset="0"/>
              <a:cs typeface="Times New Roman" pitchFamily="18" charset="0"/>
            </a:endParaRPr>
          </a:p>
          <a:p>
            <a:pPr eaLnBrk="1" hangingPunct="1">
              <a:lnSpc>
                <a:spcPct val="80000"/>
              </a:lnSpc>
            </a:pPr>
            <a:r>
              <a:rPr lang="en-GB" sz="2400" smtClean="0">
                <a:latin typeface="Times New Roman" pitchFamily="18" charset="0"/>
                <a:cs typeface="Times New Roman" pitchFamily="18" charset="0"/>
              </a:rPr>
              <a:t>Antithyroid medications</a:t>
            </a:r>
          </a:p>
          <a:p>
            <a:pPr lvl="1" eaLnBrk="1" hangingPunct="1">
              <a:lnSpc>
                <a:spcPct val="80000"/>
              </a:lnSpc>
            </a:pPr>
            <a:r>
              <a:rPr lang="en-GB" sz="2400" smtClean="0">
                <a:latin typeface="Times New Roman" pitchFamily="18" charset="0"/>
                <a:cs typeface="Times New Roman" pitchFamily="18" charset="0"/>
              </a:rPr>
              <a:t>The overall aim of pharmacotherapy is to decrease thyroid hormone production.</a:t>
            </a:r>
          </a:p>
          <a:p>
            <a:pPr lvl="1" eaLnBrk="1" hangingPunct="1">
              <a:lnSpc>
                <a:spcPct val="80000"/>
              </a:lnSpc>
            </a:pPr>
            <a:r>
              <a:rPr lang="en-GB" sz="2400" smtClean="0">
                <a:latin typeface="Times New Roman" pitchFamily="18" charset="0"/>
                <a:cs typeface="Times New Roman" pitchFamily="18" charset="0"/>
              </a:rPr>
              <a:t>The most commonly used medications are propylthiouracil (Propacil, PTU) or methimazole (Tapazole) until the patient is euthyroid.</a:t>
            </a:r>
          </a:p>
          <a:p>
            <a:pPr lvl="1" eaLnBrk="1" hangingPunct="1">
              <a:lnSpc>
                <a:spcPct val="80000"/>
              </a:lnSpc>
            </a:pPr>
            <a:r>
              <a:rPr lang="en-GB" sz="2400" smtClean="0">
                <a:latin typeface="Times New Roman" pitchFamily="18" charset="0"/>
                <a:cs typeface="Times New Roman" pitchFamily="18" charset="0"/>
              </a:rPr>
              <a:t>Medications may take several weeks for relief of symptoms. Withdrawal of the medication is gradual.</a:t>
            </a:r>
          </a:p>
          <a:p>
            <a:pPr lvl="1" eaLnBrk="1" hangingPunct="1">
              <a:lnSpc>
                <a:spcPct val="80000"/>
              </a:lnSpc>
            </a:pPr>
            <a:r>
              <a:rPr lang="en-GB" sz="2400" smtClean="0">
                <a:latin typeface="Times New Roman" pitchFamily="18" charset="0"/>
                <a:cs typeface="Times New Roman" pitchFamily="18" charset="0"/>
              </a:rPr>
              <a:t>Toxic complications of antithyroid medications are relatively uncommon.</a:t>
            </a:r>
          </a:p>
        </p:txBody>
      </p:sp>
      <p:sp>
        <p:nvSpPr>
          <p:cNvPr id="29700" name="عنصر نائب لرقم الشريحة 6"/>
          <p:cNvSpPr>
            <a:spLocks noGrp="1"/>
          </p:cNvSpPr>
          <p:nvPr>
            <p:ph type="sldNum" sz="quarter" idx="12"/>
          </p:nvPr>
        </p:nvSpPr>
        <p:spPr>
          <a:noFill/>
        </p:spPr>
        <p:txBody>
          <a:bodyPr/>
          <a:lstStyle/>
          <a:p>
            <a:fld id="{0386B70A-3095-4F87-B0D3-6283A687DCED}" type="slidenum">
              <a:rPr lang="en-GB">
                <a:latin typeface="Arial" charset="0"/>
                <a:cs typeface="Arial" charset="0"/>
              </a:rPr>
              <a:pPr/>
              <a:t>68</a:t>
            </a:fld>
            <a:endParaRPr lang="en-GB">
              <a:latin typeface="Arial" charset="0"/>
              <a:cs typeface="Arial"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GB" sz="2800" smtClean="0">
                <a:latin typeface="Times New Roman" pitchFamily="18" charset="0"/>
                <a:cs typeface="Times New Roman" pitchFamily="18" charset="0"/>
              </a:rPr>
              <a:t>Surgical Management</a:t>
            </a:r>
          </a:p>
        </p:txBody>
      </p:sp>
      <p:sp>
        <p:nvSpPr>
          <p:cNvPr id="30723" name="Rectangle 3"/>
          <p:cNvSpPr>
            <a:spLocks noGrp="1" noChangeArrowheads="1"/>
          </p:cNvSpPr>
          <p:nvPr>
            <p:ph idx="1"/>
          </p:nvPr>
        </p:nvSpPr>
        <p:spPr/>
        <p:txBody>
          <a:bodyPr/>
          <a:lstStyle/>
          <a:p>
            <a:pPr eaLnBrk="1" hangingPunct="1">
              <a:lnSpc>
                <a:spcPct val="90000"/>
              </a:lnSpc>
            </a:pPr>
            <a:r>
              <a:rPr lang="en-GB" sz="2400" smtClean="0">
                <a:latin typeface="Times New Roman" pitchFamily="18" charset="0"/>
                <a:cs typeface="Times New Roman" pitchFamily="18" charset="0"/>
              </a:rPr>
              <a:t>Surgery is reserved for special circumstances.</a:t>
            </a:r>
          </a:p>
          <a:p>
            <a:pPr eaLnBrk="1" hangingPunct="1">
              <a:lnSpc>
                <a:spcPct val="90000"/>
              </a:lnSpc>
            </a:pPr>
            <a:r>
              <a:rPr lang="en-GB" sz="2400" smtClean="0">
                <a:latin typeface="Times New Roman" pitchFamily="18" charset="0"/>
                <a:cs typeface="Times New Roman" pitchFamily="18" charset="0"/>
              </a:rPr>
              <a:t>Subtotal thyroidectomy ensures a prolonged remission in most patients with exophthalmic goiter. </a:t>
            </a:r>
          </a:p>
          <a:p>
            <a:pPr eaLnBrk="1" hangingPunct="1">
              <a:lnSpc>
                <a:spcPct val="90000"/>
              </a:lnSpc>
            </a:pPr>
            <a:r>
              <a:rPr lang="en-GB" sz="2400" smtClean="0">
                <a:latin typeface="Times New Roman" pitchFamily="18" charset="0"/>
                <a:cs typeface="Times New Roman" pitchFamily="18" charset="0"/>
              </a:rPr>
              <a:t>Before surgery, propylthiouracil is administered until signs of hyperthyroidism have disappeared. </a:t>
            </a:r>
          </a:p>
          <a:p>
            <a:pPr eaLnBrk="1" hangingPunct="1">
              <a:lnSpc>
                <a:spcPct val="90000"/>
              </a:lnSpc>
            </a:pPr>
            <a:r>
              <a:rPr lang="en-GB" sz="2400" smtClean="0">
                <a:latin typeface="Times New Roman" pitchFamily="18" charset="0"/>
                <a:cs typeface="Times New Roman" pitchFamily="18" charset="0"/>
              </a:rPr>
              <a:t>Propranolol may be used to reduce the heart rate. </a:t>
            </a:r>
          </a:p>
          <a:p>
            <a:pPr eaLnBrk="1" hangingPunct="1">
              <a:lnSpc>
                <a:spcPct val="90000"/>
              </a:lnSpc>
            </a:pPr>
            <a:r>
              <a:rPr lang="en-GB" sz="2400" smtClean="0">
                <a:latin typeface="Times New Roman" pitchFamily="18" charset="0"/>
                <a:cs typeface="Times New Roman" pitchFamily="18" charset="0"/>
              </a:rPr>
              <a:t>Iodine (Lugol’s solution or potassium iodide) may reduce blood loss</a:t>
            </a:r>
            <a:r>
              <a:rPr lang="en-GB" sz="2800" smtClean="0"/>
              <a:t>.</a:t>
            </a:r>
          </a:p>
        </p:txBody>
      </p:sp>
      <p:sp>
        <p:nvSpPr>
          <p:cNvPr id="30724" name="عنصر نائب لرقم الشريحة 6"/>
          <p:cNvSpPr>
            <a:spLocks noGrp="1"/>
          </p:cNvSpPr>
          <p:nvPr>
            <p:ph type="sldNum" sz="quarter" idx="12"/>
          </p:nvPr>
        </p:nvSpPr>
        <p:spPr>
          <a:noFill/>
        </p:spPr>
        <p:txBody>
          <a:bodyPr/>
          <a:lstStyle/>
          <a:p>
            <a:fld id="{B262372E-B8C8-4F9D-8668-B03F0EF7623C}" type="slidenum">
              <a:rPr lang="en-GB">
                <a:latin typeface="Arial" charset="0"/>
                <a:cs typeface="Arial" charset="0"/>
              </a:rPr>
              <a:pPr/>
              <a:t>69</a:t>
            </a:fld>
            <a:endParaRPr lang="en-GB">
              <a:latin typeface="Arial" charset="0"/>
              <a:cs typeface="Arial"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b="1" i="1" dirty="0" smtClean="0"/>
              <a:t>Diabetes </a:t>
            </a:r>
            <a:r>
              <a:rPr lang="en-US" b="1" i="1" dirty="0" err="1" smtClean="0"/>
              <a:t>Insipidus</a:t>
            </a:r>
            <a:r>
              <a:rPr lang="en-US" b="1" i="1" dirty="0" smtClean="0"/>
              <a:t/>
            </a:r>
            <a:br>
              <a:rPr lang="en-US" b="1" i="1" dirty="0" smtClean="0"/>
            </a:br>
            <a:endParaRPr lang="en-US" dirty="0"/>
          </a:p>
        </p:txBody>
      </p:sp>
      <p:sp>
        <p:nvSpPr>
          <p:cNvPr id="3" name="Content Placeholder 2"/>
          <p:cNvSpPr>
            <a:spLocks noGrp="1"/>
          </p:cNvSpPr>
          <p:nvPr>
            <p:ph idx="1"/>
          </p:nvPr>
        </p:nvSpPr>
        <p:spPr>
          <a:xfrm>
            <a:off x="457200" y="914400"/>
            <a:ext cx="8229600" cy="5211763"/>
          </a:xfrm>
        </p:spPr>
        <p:txBody>
          <a:bodyPr>
            <a:normAutofit lnSpcReduction="10000"/>
          </a:bodyPr>
          <a:lstStyle/>
          <a:p>
            <a:pPr>
              <a:buNone/>
            </a:pPr>
            <a:r>
              <a:rPr lang="en-US" b="1" dirty="0" smtClean="0"/>
              <a:t>PATHOPHYSIOLOGY</a:t>
            </a:r>
            <a:r>
              <a:rPr lang="en-US" b="1" dirty="0"/>
              <a:t>. </a:t>
            </a:r>
            <a:endParaRPr lang="en-US" b="1" dirty="0" smtClean="0"/>
          </a:p>
          <a:p>
            <a:pPr>
              <a:buFont typeface="Wingdings" pitchFamily="2" charset="2"/>
              <a:buChar char="§"/>
            </a:pPr>
            <a:r>
              <a:rPr lang="en-US" b="1" dirty="0" smtClean="0"/>
              <a:t>Diabetes </a:t>
            </a:r>
            <a:r>
              <a:rPr lang="en-US" b="1" dirty="0" err="1"/>
              <a:t>insipidus</a:t>
            </a:r>
            <a:r>
              <a:rPr lang="en-US" b="1" dirty="0"/>
              <a:t> is caused by </a:t>
            </a:r>
            <a:r>
              <a:rPr lang="en-US" b="1" dirty="0" smtClean="0"/>
              <a:t>a </a:t>
            </a:r>
            <a:r>
              <a:rPr lang="en-US" dirty="0" smtClean="0"/>
              <a:t>deficiency </a:t>
            </a:r>
            <a:r>
              <a:rPr lang="en-US" dirty="0"/>
              <a:t>of </a:t>
            </a:r>
            <a:r>
              <a:rPr lang="en-US" dirty="0" smtClean="0"/>
              <a:t>ADH leading to inadequate adequate </a:t>
            </a:r>
            <a:r>
              <a:rPr lang="en-US" dirty="0" err="1" smtClean="0"/>
              <a:t>reabsorption</a:t>
            </a:r>
            <a:r>
              <a:rPr lang="en-US" dirty="0" smtClean="0"/>
              <a:t> of water , </a:t>
            </a:r>
            <a:r>
              <a:rPr lang="en-US" dirty="0"/>
              <a:t>leading to </a:t>
            </a:r>
            <a:r>
              <a:rPr lang="en-US" dirty="0" err="1"/>
              <a:t>diuresis</a:t>
            </a:r>
            <a:r>
              <a:rPr lang="en-US" dirty="0" smtClean="0"/>
              <a:t>.</a:t>
            </a:r>
          </a:p>
          <a:p>
            <a:pPr>
              <a:buFont typeface="Wingdings" pitchFamily="2" charset="2"/>
              <a:buChar char="§"/>
            </a:pPr>
            <a:r>
              <a:rPr lang="en-US" dirty="0" smtClean="0"/>
              <a:t>In </a:t>
            </a:r>
            <a:r>
              <a:rPr lang="en-US" b="1" dirty="0" err="1" smtClean="0"/>
              <a:t>nephrogenic</a:t>
            </a:r>
            <a:r>
              <a:rPr lang="en-US" b="1" dirty="0" smtClean="0"/>
              <a:t> </a:t>
            </a:r>
            <a:r>
              <a:rPr lang="en-US" b="1" dirty="0"/>
              <a:t>diabetes </a:t>
            </a:r>
            <a:r>
              <a:rPr lang="en-US" b="1" dirty="0" err="1"/>
              <a:t>insipidus</a:t>
            </a:r>
            <a:r>
              <a:rPr lang="en-US" b="1" dirty="0"/>
              <a:t>, there is enough ADH </a:t>
            </a:r>
            <a:r>
              <a:rPr lang="en-US" b="1" dirty="0" smtClean="0"/>
              <a:t>but </a:t>
            </a:r>
            <a:r>
              <a:rPr lang="en-US" dirty="0" smtClean="0"/>
              <a:t>the </a:t>
            </a:r>
            <a:r>
              <a:rPr lang="en-US" dirty="0"/>
              <a:t>kidneys do not respond to it</a:t>
            </a:r>
            <a:r>
              <a:rPr lang="en-US" dirty="0" smtClean="0"/>
              <a:t>.</a:t>
            </a:r>
          </a:p>
          <a:p>
            <a:pPr>
              <a:buFont typeface="Wingdings" pitchFamily="2" charset="2"/>
              <a:buChar char="§"/>
            </a:pPr>
            <a:r>
              <a:rPr lang="en-US" dirty="0" smtClean="0"/>
              <a:t>Patients </a:t>
            </a:r>
            <a:r>
              <a:rPr lang="en-US" dirty="0"/>
              <a:t>may urinate </a:t>
            </a:r>
            <a:r>
              <a:rPr lang="en-US" dirty="0" smtClean="0"/>
              <a:t>from 3 </a:t>
            </a:r>
            <a:r>
              <a:rPr lang="en-US" dirty="0"/>
              <a:t>to 15 L per day. This leads to increased serum </a:t>
            </a:r>
            <a:r>
              <a:rPr lang="en-US" b="1" dirty="0" err="1" smtClean="0"/>
              <a:t>osmolality</a:t>
            </a:r>
            <a:r>
              <a:rPr lang="en-US" b="1" dirty="0" smtClean="0"/>
              <a:t> </a:t>
            </a:r>
            <a:r>
              <a:rPr lang="en-US" dirty="0" smtClean="0"/>
              <a:t>(concentrated </a:t>
            </a:r>
            <a:r>
              <a:rPr lang="en-US" dirty="0"/>
              <a:t>blood) and dehydration. </a:t>
            </a:r>
            <a:endParaRPr lang="en-US" dirty="0" smtClean="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GB" sz="2800" smtClean="0">
                <a:latin typeface="Times New Roman" pitchFamily="18" charset="0"/>
                <a:cs typeface="Times New Roman" pitchFamily="18" charset="0"/>
              </a:rPr>
              <a:t>Nursing Management of Patient with Hyperthyroidism</a:t>
            </a:r>
          </a:p>
        </p:txBody>
      </p:sp>
      <p:sp>
        <p:nvSpPr>
          <p:cNvPr id="31747" name="Rectangle 3"/>
          <p:cNvSpPr>
            <a:spLocks noGrp="1" noChangeArrowheads="1"/>
          </p:cNvSpPr>
          <p:nvPr>
            <p:ph idx="1"/>
          </p:nvPr>
        </p:nvSpPr>
        <p:spPr/>
        <p:txBody>
          <a:bodyPr/>
          <a:lstStyle/>
          <a:p>
            <a:pPr eaLnBrk="1" hangingPunct="1"/>
            <a:r>
              <a:rPr lang="en-GB" sz="2400" b="1" smtClean="0">
                <a:latin typeface="Times New Roman" pitchFamily="18" charset="0"/>
                <a:cs typeface="Times New Roman" pitchFamily="18" charset="0"/>
              </a:rPr>
              <a:t>Assessment: Focus should be on the patient’s:</a:t>
            </a:r>
          </a:p>
          <a:p>
            <a:pPr lvl="1" eaLnBrk="1" hangingPunct="1"/>
            <a:r>
              <a:rPr lang="en-GB" sz="2400" smtClean="0">
                <a:latin typeface="Times New Roman" pitchFamily="18" charset="0"/>
                <a:cs typeface="Times New Roman" pitchFamily="18" charset="0"/>
              </a:rPr>
              <a:t>and family’s report of irritability and increased emotional reaction. </a:t>
            </a:r>
          </a:p>
          <a:p>
            <a:pPr lvl="1" eaLnBrk="1" hangingPunct="1"/>
            <a:r>
              <a:rPr lang="en-GB" sz="2400" smtClean="0">
                <a:latin typeface="Times New Roman" pitchFamily="18" charset="0"/>
                <a:cs typeface="Times New Roman" pitchFamily="18" charset="0"/>
              </a:rPr>
              <a:t>ability to cope with stress.</a:t>
            </a:r>
          </a:p>
          <a:p>
            <a:pPr lvl="1" eaLnBrk="1" hangingPunct="1"/>
            <a:r>
              <a:rPr lang="en-GB" sz="2400" smtClean="0">
                <a:latin typeface="Times New Roman" pitchFamily="18" charset="0"/>
                <a:cs typeface="Times New Roman" pitchFamily="18" charset="0"/>
              </a:rPr>
              <a:t>nutritional status.</a:t>
            </a:r>
          </a:p>
          <a:p>
            <a:pPr lvl="1" eaLnBrk="1" hangingPunct="1"/>
            <a:r>
              <a:rPr lang="en-GB" sz="2400" smtClean="0">
                <a:latin typeface="Times New Roman" pitchFamily="18" charset="0"/>
                <a:cs typeface="Times New Roman" pitchFamily="18" charset="0"/>
              </a:rPr>
              <a:t>changes in vision and appearance of the eyes.</a:t>
            </a:r>
          </a:p>
          <a:p>
            <a:pPr lvl="1" eaLnBrk="1" hangingPunct="1"/>
            <a:r>
              <a:rPr lang="en-GB" sz="2400" smtClean="0">
                <a:latin typeface="Times New Roman" pitchFamily="18" charset="0"/>
                <a:cs typeface="Times New Roman" pitchFamily="18" charset="0"/>
              </a:rPr>
              <a:t>cardiac status.</a:t>
            </a:r>
          </a:p>
          <a:p>
            <a:pPr lvl="1" eaLnBrk="1" hangingPunct="1"/>
            <a:r>
              <a:rPr lang="en-GB" sz="2400" smtClean="0">
                <a:latin typeface="Times New Roman" pitchFamily="18" charset="0"/>
                <a:cs typeface="Times New Roman" pitchFamily="18" charset="0"/>
              </a:rPr>
              <a:t>emotional &amp; psychological status.</a:t>
            </a:r>
          </a:p>
        </p:txBody>
      </p:sp>
      <p:sp>
        <p:nvSpPr>
          <p:cNvPr id="31748" name="عنصر نائب لرقم الشريحة 6"/>
          <p:cNvSpPr>
            <a:spLocks noGrp="1"/>
          </p:cNvSpPr>
          <p:nvPr>
            <p:ph type="sldNum" sz="quarter" idx="12"/>
          </p:nvPr>
        </p:nvSpPr>
        <p:spPr>
          <a:noFill/>
        </p:spPr>
        <p:txBody>
          <a:bodyPr/>
          <a:lstStyle/>
          <a:p>
            <a:fld id="{F0BA0530-AA50-4DF2-8492-7FA2F727FE1E}" type="slidenum">
              <a:rPr lang="en-GB">
                <a:latin typeface="Arial" charset="0"/>
                <a:cs typeface="Arial" charset="0"/>
              </a:rPr>
              <a:pPr/>
              <a:t>70</a:t>
            </a:fld>
            <a:endParaRPr lang="en-GB">
              <a:latin typeface="Arial" charset="0"/>
              <a:cs typeface="Arial"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GB" sz="2800" smtClean="0">
                <a:latin typeface="Times New Roman" pitchFamily="18" charset="0"/>
                <a:cs typeface="Times New Roman" pitchFamily="18" charset="0"/>
              </a:rPr>
              <a:t>Nursing Diagnoses</a:t>
            </a:r>
          </a:p>
        </p:txBody>
      </p:sp>
      <p:sp>
        <p:nvSpPr>
          <p:cNvPr id="32771" name="Rectangle 3"/>
          <p:cNvSpPr>
            <a:spLocks noGrp="1" noChangeArrowheads="1"/>
          </p:cNvSpPr>
          <p:nvPr>
            <p:ph idx="1"/>
          </p:nvPr>
        </p:nvSpPr>
        <p:spPr>
          <a:xfrm>
            <a:off x="457200" y="1600200"/>
            <a:ext cx="8229600" cy="4953000"/>
          </a:xfrm>
        </p:spPr>
        <p:txBody>
          <a:bodyPr>
            <a:normAutofit/>
          </a:bodyPr>
          <a:lstStyle/>
          <a:p>
            <a:pPr eaLnBrk="1" hangingPunct="1">
              <a:lnSpc>
                <a:spcPct val="90000"/>
              </a:lnSpc>
            </a:pPr>
            <a:r>
              <a:rPr lang="en-GB" sz="2400" dirty="0" smtClean="0">
                <a:latin typeface="Times New Roman" pitchFamily="18" charset="0"/>
                <a:cs typeface="Times New Roman" pitchFamily="18" charset="0"/>
              </a:rPr>
              <a:t>Imbalanced nutrition, less than body requirements, related to exaggerated metabolic rate, excessive appetite, and increased gastrointestinal activity.</a:t>
            </a:r>
          </a:p>
          <a:p>
            <a:pPr eaLnBrk="1" hangingPunct="1">
              <a:lnSpc>
                <a:spcPct val="90000"/>
              </a:lnSpc>
            </a:pPr>
            <a:r>
              <a:rPr lang="en-GB" sz="2400" dirty="0" smtClean="0">
                <a:latin typeface="Times New Roman" pitchFamily="18" charset="0"/>
                <a:cs typeface="Times New Roman" pitchFamily="18" charset="0"/>
              </a:rPr>
              <a:t>Ineffective coping related to irritability, </a:t>
            </a:r>
            <a:r>
              <a:rPr lang="en-GB" sz="2400" dirty="0" err="1" smtClean="0">
                <a:latin typeface="Times New Roman" pitchFamily="18" charset="0"/>
                <a:cs typeface="Times New Roman" pitchFamily="18" charset="0"/>
              </a:rPr>
              <a:t>hyperexcitability</a:t>
            </a:r>
            <a:r>
              <a:rPr lang="en-GB" sz="2400" dirty="0" smtClean="0">
                <a:latin typeface="Times New Roman" pitchFamily="18" charset="0"/>
                <a:cs typeface="Times New Roman" pitchFamily="18" charset="0"/>
              </a:rPr>
              <a:t>, apprehension, and emotional instability.</a:t>
            </a:r>
          </a:p>
          <a:p>
            <a:pPr eaLnBrk="1" hangingPunct="1">
              <a:lnSpc>
                <a:spcPct val="90000"/>
              </a:lnSpc>
            </a:pPr>
            <a:r>
              <a:rPr lang="en-GB" sz="2400" dirty="0" smtClean="0">
                <a:latin typeface="Times New Roman" pitchFamily="18" charset="0"/>
                <a:cs typeface="Times New Roman" pitchFamily="18" charset="0"/>
              </a:rPr>
              <a:t>Low self-esteem related to changes in appearance, excessive appetite, and weight loss.</a:t>
            </a:r>
          </a:p>
          <a:p>
            <a:pPr>
              <a:lnSpc>
                <a:spcPct val="90000"/>
              </a:lnSpc>
            </a:pPr>
            <a:r>
              <a:rPr lang="en-GB" sz="2400" dirty="0" smtClean="0">
                <a:latin typeface="Times New Roman" pitchFamily="18" charset="0"/>
                <a:cs typeface="Times New Roman" pitchFamily="18" charset="0"/>
              </a:rPr>
              <a:t>Altered body temperature</a:t>
            </a:r>
            <a:r>
              <a:rPr lang="en-GB" sz="2400" dirty="0">
                <a:latin typeface="Times New Roman" pitchFamily="18" charset="0"/>
                <a:cs typeface="Times New Roman" pitchFamily="18" charset="0"/>
              </a:rPr>
              <a:t> </a:t>
            </a:r>
            <a:r>
              <a:rPr lang="en-GB" sz="2400" dirty="0" smtClean="0">
                <a:latin typeface="Times New Roman" pitchFamily="18" charset="0"/>
                <a:cs typeface="Times New Roman" pitchFamily="18" charset="0"/>
              </a:rPr>
              <a:t>or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Hyperthermia related to </a:t>
            </a:r>
            <a:r>
              <a:rPr lang="en-US" sz="2400" dirty="0" err="1">
                <a:latin typeface="Times New Roman" pitchFamily="18" charset="0"/>
                <a:cs typeface="Times New Roman" pitchFamily="18" charset="0"/>
              </a:rPr>
              <a:t>hypermetabolic</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state</a:t>
            </a:r>
          </a:p>
          <a:p>
            <a:pPr>
              <a:lnSpc>
                <a:spcPct val="90000"/>
              </a:lnSpc>
            </a:pPr>
            <a:r>
              <a:rPr lang="en-US" sz="2400" dirty="0" smtClean="0">
                <a:latin typeface="Times New Roman" pitchFamily="18" charset="0"/>
                <a:cs typeface="Times New Roman" pitchFamily="18" charset="0"/>
              </a:rPr>
              <a:t>Disturbed </a:t>
            </a:r>
            <a:r>
              <a:rPr lang="en-US" sz="2400" dirty="0">
                <a:latin typeface="Times New Roman" pitchFamily="18" charset="0"/>
                <a:cs typeface="Times New Roman" pitchFamily="18" charset="0"/>
              </a:rPr>
              <a:t>sleep pattern related to sympathetic stimulation</a:t>
            </a:r>
            <a:r>
              <a:rPr lang="en-US" sz="2400" dirty="0" smtClean="0">
                <a:latin typeface="Times New Roman" pitchFamily="18" charset="0"/>
                <a:cs typeface="Times New Roman" pitchFamily="18" charset="0"/>
              </a:rPr>
              <a:t>.</a:t>
            </a:r>
          </a:p>
          <a:p>
            <a:pPr>
              <a:lnSpc>
                <a:spcPct val="90000"/>
              </a:lnSpc>
            </a:pPr>
            <a:endParaRPr lang="en-GB" sz="2400" dirty="0" smtClean="0">
              <a:latin typeface="Times New Roman" pitchFamily="18" charset="0"/>
              <a:cs typeface="Times New Roman" pitchFamily="18" charset="0"/>
            </a:endParaRPr>
          </a:p>
        </p:txBody>
      </p:sp>
      <p:sp>
        <p:nvSpPr>
          <p:cNvPr id="32772" name="عنصر نائب لرقم الشريحة 6"/>
          <p:cNvSpPr>
            <a:spLocks noGrp="1"/>
          </p:cNvSpPr>
          <p:nvPr>
            <p:ph type="sldNum" sz="quarter" idx="12"/>
          </p:nvPr>
        </p:nvSpPr>
        <p:spPr>
          <a:noFill/>
        </p:spPr>
        <p:txBody>
          <a:bodyPr/>
          <a:lstStyle/>
          <a:p>
            <a:fld id="{83B40157-BACB-4C02-B1D1-A65D38C364AD}" type="slidenum">
              <a:rPr lang="en-GB">
                <a:latin typeface="Arial" charset="0"/>
                <a:cs typeface="Arial" charset="0"/>
              </a:rPr>
              <a:pPr/>
              <a:t>71</a:t>
            </a:fld>
            <a:endParaRPr lang="en-GB">
              <a:latin typeface="Arial" charset="0"/>
              <a:cs typeface="Arial"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GB" sz="2800" smtClean="0">
                <a:latin typeface="Times New Roman" pitchFamily="18" charset="0"/>
                <a:cs typeface="Times New Roman" pitchFamily="18" charset="0"/>
              </a:rPr>
              <a:t>Planning and Goals</a:t>
            </a:r>
          </a:p>
        </p:txBody>
      </p:sp>
      <p:sp>
        <p:nvSpPr>
          <p:cNvPr id="33795" name="Rectangle 3"/>
          <p:cNvSpPr>
            <a:spLocks noGrp="1" noChangeArrowheads="1"/>
          </p:cNvSpPr>
          <p:nvPr>
            <p:ph idx="1"/>
          </p:nvPr>
        </p:nvSpPr>
        <p:spPr>
          <a:xfrm>
            <a:off x="457200" y="1600200"/>
            <a:ext cx="8229600" cy="2514600"/>
          </a:xfrm>
        </p:spPr>
        <p:txBody>
          <a:bodyPr/>
          <a:lstStyle/>
          <a:p>
            <a:pPr eaLnBrk="1" hangingPunct="1"/>
            <a:r>
              <a:rPr lang="en-GB" sz="2400" smtClean="0">
                <a:latin typeface="Times New Roman" pitchFamily="18" charset="0"/>
                <a:cs typeface="Times New Roman" pitchFamily="18" charset="0"/>
              </a:rPr>
              <a:t>Improved nutritional status.</a:t>
            </a:r>
          </a:p>
          <a:p>
            <a:pPr eaLnBrk="1" hangingPunct="1"/>
            <a:r>
              <a:rPr lang="en-GB" sz="2400" smtClean="0">
                <a:latin typeface="Times New Roman" pitchFamily="18" charset="0"/>
                <a:cs typeface="Times New Roman" pitchFamily="18" charset="0"/>
              </a:rPr>
              <a:t>Improved coping ability.</a:t>
            </a:r>
          </a:p>
          <a:p>
            <a:pPr eaLnBrk="1" hangingPunct="1"/>
            <a:r>
              <a:rPr lang="en-GB" sz="2400" smtClean="0">
                <a:latin typeface="Times New Roman" pitchFamily="18" charset="0"/>
                <a:cs typeface="Times New Roman" pitchFamily="18" charset="0"/>
              </a:rPr>
              <a:t>Improved self-esteem.</a:t>
            </a:r>
          </a:p>
          <a:p>
            <a:pPr eaLnBrk="1" hangingPunct="1"/>
            <a:r>
              <a:rPr lang="en-GB" sz="2400" smtClean="0">
                <a:latin typeface="Times New Roman" pitchFamily="18" charset="0"/>
                <a:cs typeface="Times New Roman" pitchFamily="18" charset="0"/>
              </a:rPr>
              <a:t>Maintenance of normal body temperature.</a:t>
            </a:r>
          </a:p>
          <a:p>
            <a:pPr eaLnBrk="1" hangingPunct="1"/>
            <a:r>
              <a:rPr lang="en-GB" sz="2400" smtClean="0">
                <a:latin typeface="Times New Roman" pitchFamily="18" charset="0"/>
                <a:cs typeface="Times New Roman" pitchFamily="18" charset="0"/>
              </a:rPr>
              <a:t>Absence of complications.</a:t>
            </a:r>
          </a:p>
        </p:txBody>
      </p:sp>
      <p:sp>
        <p:nvSpPr>
          <p:cNvPr id="33796" name="عنصر نائب لرقم الشريحة 6"/>
          <p:cNvSpPr>
            <a:spLocks noGrp="1"/>
          </p:cNvSpPr>
          <p:nvPr>
            <p:ph type="sldNum" sz="quarter" idx="12"/>
          </p:nvPr>
        </p:nvSpPr>
        <p:spPr>
          <a:noFill/>
        </p:spPr>
        <p:txBody>
          <a:bodyPr/>
          <a:lstStyle/>
          <a:p>
            <a:fld id="{891CAD36-27A9-4AFC-AEFA-63F76E558958}" type="slidenum">
              <a:rPr lang="en-GB">
                <a:latin typeface="Arial" charset="0"/>
                <a:cs typeface="Arial" charset="0"/>
              </a:rPr>
              <a:pPr/>
              <a:t>72</a:t>
            </a:fld>
            <a:endParaRPr lang="en-GB">
              <a:latin typeface="Arial" charset="0"/>
              <a:cs typeface="Arial"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GB" sz="2800" smtClean="0">
                <a:latin typeface="Times New Roman" pitchFamily="18" charset="0"/>
                <a:cs typeface="Times New Roman" pitchFamily="18" charset="0"/>
              </a:rPr>
              <a:t>Nursing Interventions</a:t>
            </a:r>
          </a:p>
        </p:txBody>
      </p:sp>
      <p:sp>
        <p:nvSpPr>
          <p:cNvPr id="34819" name="Rectangle 3"/>
          <p:cNvSpPr>
            <a:spLocks noGrp="1" noChangeArrowheads="1"/>
          </p:cNvSpPr>
          <p:nvPr>
            <p:ph idx="1"/>
          </p:nvPr>
        </p:nvSpPr>
        <p:spPr>
          <a:xfrm>
            <a:off x="457200" y="1295400"/>
            <a:ext cx="8229600" cy="5029200"/>
          </a:xfrm>
        </p:spPr>
        <p:txBody>
          <a:bodyPr>
            <a:normAutofit/>
          </a:bodyPr>
          <a:lstStyle/>
          <a:p>
            <a:pPr algn="ctr" eaLnBrk="1" hangingPunct="1">
              <a:lnSpc>
                <a:spcPct val="80000"/>
              </a:lnSpc>
              <a:buFontTx/>
              <a:buNone/>
            </a:pPr>
            <a:r>
              <a:rPr lang="en-GB" sz="2400" b="1" dirty="0" smtClean="0">
                <a:latin typeface="Times New Roman" pitchFamily="18" charset="0"/>
                <a:cs typeface="Times New Roman" pitchFamily="18" charset="0"/>
              </a:rPr>
              <a:t>Improving Nutritional Status</a:t>
            </a:r>
          </a:p>
          <a:p>
            <a:pPr eaLnBrk="1" hangingPunct="1">
              <a:lnSpc>
                <a:spcPct val="80000"/>
              </a:lnSpc>
            </a:pPr>
            <a:r>
              <a:rPr lang="en-GB" sz="2400" dirty="0" smtClean="0">
                <a:latin typeface="Times New Roman" pitchFamily="18" charset="0"/>
                <a:cs typeface="Times New Roman" pitchFamily="18" charset="0"/>
              </a:rPr>
              <a:t>Up to six well-balanced meals of small size are offered daily bland foods are preferred like bananas, rice that are less likely to worsen diarrhoea.. </a:t>
            </a:r>
          </a:p>
          <a:p>
            <a:pPr eaLnBrk="1" hangingPunct="1">
              <a:lnSpc>
                <a:spcPct val="80000"/>
              </a:lnSpc>
            </a:pPr>
            <a:r>
              <a:rPr lang="en-GB" sz="2400" dirty="0" smtClean="0">
                <a:latin typeface="Times New Roman" pitchFamily="18" charset="0"/>
                <a:cs typeface="Times New Roman" pitchFamily="18" charset="0"/>
              </a:rPr>
              <a:t>Foods and fluids are selected to replace fluid lost through </a:t>
            </a:r>
            <a:r>
              <a:rPr lang="en-GB" sz="2400" dirty="0" err="1" smtClean="0">
                <a:latin typeface="Times New Roman" pitchFamily="18" charset="0"/>
                <a:cs typeface="Times New Roman" pitchFamily="18" charset="0"/>
              </a:rPr>
              <a:t>diarrhea</a:t>
            </a:r>
            <a:r>
              <a:rPr lang="en-GB" sz="2400" dirty="0" smtClean="0">
                <a:latin typeface="Times New Roman" pitchFamily="18" charset="0"/>
                <a:cs typeface="Times New Roman" pitchFamily="18" charset="0"/>
              </a:rPr>
              <a:t> and diaphoresis.</a:t>
            </a:r>
          </a:p>
          <a:p>
            <a:pPr eaLnBrk="1" hangingPunct="1">
              <a:lnSpc>
                <a:spcPct val="80000"/>
              </a:lnSpc>
            </a:pPr>
            <a:r>
              <a:rPr lang="en-GB" sz="2400" dirty="0" smtClean="0">
                <a:latin typeface="Times New Roman" pitchFamily="18" charset="0"/>
                <a:cs typeface="Times New Roman" pitchFamily="18" charset="0"/>
              </a:rPr>
              <a:t>To reduce </a:t>
            </a:r>
            <a:r>
              <a:rPr lang="en-GB" sz="2400" dirty="0" err="1" smtClean="0">
                <a:latin typeface="Times New Roman" pitchFamily="18" charset="0"/>
                <a:cs typeface="Times New Roman" pitchFamily="18" charset="0"/>
              </a:rPr>
              <a:t>diarrhea</a:t>
            </a:r>
            <a:r>
              <a:rPr lang="en-GB" sz="2400" dirty="0" smtClean="0">
                <a:latin typeface="Times New Roman" pitchFamily="18" charset="0"/>
                <a:cs typeface="Times New Roman" pitchFamily="18" charset="0"/>
              </a:rPr>
              <a:t>, highly seasoned foods and stimulants such as coffee, tea, cola, and alcohol are discouraged.</a:t>
            </a:r>
          </a:p>
          <a:p>
            <a:pPr eaLnBrk="1" hangingPunct="1">
              <a:lnSpc>
                <a:spcPct val="80000"/>
              </a:lnSpc>
            </a:pPr>
            <a:r>
              <a:rPr lang="en-GB" sz="2400" dirty="0" smtClean="0">
                <a:latin typeface="Times New Roman" pitchFamily="18" charset="0"/>
                <a:cs typeface="Times New Roman" pitchFamily="18" charset="0"/>
              </a:rPr>
              <a:t>High-calorie, high-protein foods are encouraged. </a:t>
            </a:r>
          </a:p>
          <a:p>
            <a:pPr eaLnBrk="1" hangingPunct="1">
              <a:lnSpc>
                <a:spcPct val="80000"/>
              </a:lnSpc>
            </a:pPr>
            <a:r>
              <a:rPr lang="en-GB" sz="2400" dirty="0" smtClean="0">
                <a:latin typeface="Times New Roman" pitchFamily="18" charset="0"/>
                <a:cs typeface="Times New Roman" pitchFamily="18" charset="0"/>
              </a:rPr>
              <a:t>Monitor weight, dietary intake, and nutritional status.</a:t>
            </a:r>
          </a:p>
          <a:p>
            <a:pPr eaLnBrk="1" hangingPunct="1">
              <a:lnSpc>
                <a:spcPct val="80000"/>
              </a:lnSpc>
            </a:pPr>
            <a:r>
              <a:rPr lang="en-US" sz="2400" dirty="0" smtClean="0">
                <a:latin typeface="Times New Roman" pitchFamily="18" charset="0"/>
                <a:cs typeface="Times New Roman" pitchFamily="18" charset="0"/>
              </a:rPr>
              <a:t>Provide </a:t>
            </a:r>
            <a:r>
              <a:rPr lang="en-US" sz="2400" dirty="0">
                <a:latin typeface="Times New Roman" pitchFamily="18" charset="0"/>
                <a:cs typeface="Times New Roman" pitchFamily="18" charset="0"/>
              </a:rPr>
              <a:t>a low-fiber diet. Fiber can increase </a:t>
            </a:r>
            <a:r>
              <a:rPr lang="en-US" sz="2400" dirty="0" smtClean="0">
                <a:latin typeface="Times New Roman" pitchFamily="18" charset="0"/>
                <a:cs typeface="Times New Roman" pitchFamily="18" charset="0"/>
              </a:rPr>
              <a:t>peristalsis and </a:t>
            </a:r>
            <a:r>
              <a:rPr lang="en-US" sz="2400" dirty="0">
                <a:latin typeface="Times New Roman" pitchFamily="18" charset="0"/>
                <a:cs typeface="Times New Roman" pitchFamily="18" charset="0"/>
              </a:rPr>
              <a:t>stools</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34820" name="عنصر نائب لرقم الشريحة 6"/>
          <p:cNvSpPr>
            <a:spLocks noGrp="1"/>
          </p:cNvSpPr>
          <p:nvPr>
            <p:ph type="sldNum" sz="quarter" idx="12"/>
          </p:nvPr>
        </p:nvSpPr>
        <p:spPr>
          <a:noFill/>
        </p:spPr>
        <p:txBody>
          <a:bodyPr/>
          <a:lstStyle/>
          <a:p>
            <a:fld id="{68BF3668-99FD-4CA1-B727-541096F815A0}" type="slidenum">
              <a:rPr lang="en-GB">
                <a:latin typeface="Arial" charset="0"/>
                <a:cs typeface="Arial" charset="0"/>
              </a:rPr>
              <a:pPr/>
              <a:t>73</a:t>
            </a:fld>
            <a:endParaRPr lang="en-GB">
              <a:latin typeface="Arial" charset="0"/>
              <a:cs typeface="Arial"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idx="1"/>
          </p:nvPr>
        </p:nvSpPr>
        <p:spPr>
          <a:xfrm>
            <a:off x="381000" y="762000"/>
            <a:ext cx="8229600" cy="4525963"/>
          </a:xfrm>
        </p:spPr>
        <p:txBody>
          <a:bodyPr/>
          <a:lstStyle/>
          <a:p>
            <a:pPr algn="ctr" eaLnBrk="1" hangingPunct="1">
              <a:lnSpc>
                <a:spcPct val="90000"/>
              </a:lnSpc>
              <a:buFontTx/>
              <a:buNone/>
            </a:pPr>
            <a:r>
              <a:rPr lang="en-GB" sz="2400" b="1" smtClean="0">
                <a:latin typeface="Times New Roman" pitchFamily="18" charset="0"/>
                <a:cs typeface="Times New Roman" pitchFamily="18" charset="0"/>
              </a:rPr>
              <a:t>Enhancing Coping Measures</a:t>
            </a:r>
          </a:p>
          <a:p>
            <a:pPr eaLnBrk="1" hangingPunct="1">
              <a:lnSpc>
                <a:spcPct val="90000"/>
              </a:lnSpc>
            </a:pPr>
            <a:r>
              <a:rPr lang="en-GB" sz="2400" smtClean="0">
                <a:latin typeface="Times New Roman" pitchFamily="18" charset="0"/>
                <a:cs typeface="Times New Roman" pitchFamily="18" charset="0"/>
              </a:rPr>
              <a:t>Reassure the patient that the emotional reactions will be controlled with effective treatment.</a:t>
            </a:r>
          </a:p>
          <a:p>
            <a:pPr eaLnBrk="1" hangingPunct="1">
              <a:lnSpc>
                <a:spcPct val="90000"/>
              </a:lnSpc>
            </a:pPr>
            <a:r>
              <a:rPr lang="en-GB" sz="2400" smtClean="0">
                <a:latin typeface="Times New Roman" pitchFamily="18" charset="0"/>
                <a:cs typeface="Times New Roman" pitchFamily="18" charset="0"/>
              </a:rPr>
              <a:t>Similar reassurance needs to be made to family and friends.</a:t>
            </a:r>
          </a:p>
          <a:p>
            <a:pPr eaLnBrk="1" hangingPunct="1">
              <a:lnSpc>
                <a:spcPct val="90000"/>
              </a:lnSpc>
            </a:pPr>
            <a:r>
              <a:rPr lang="en-GB" sz="2400" smtClean="0">
                <a:latin typeface="Times New Roman" pitchFamily="18" charset="0"/>
                <a:cs typeface="Times New Roman" pitchFamily="18" charset="0"/>
              </a:rPr>
              <a:t>Minimise stressful experiences for the patient.</a:t>
            </a:r>
          </a:p>
          <a:p>
            <a:pPr eaLnBrk="1" hangingPunct="1">
              <a:lnSpc>
                <a:spcPct val="90000"/>
              </a:lnSpc>
            </a:pPr>
            <a:r>
              <a:rPr lang="en-GB" sz="2400" smtClean="0">
                <a:latin typeface="Times New Roman" pitchFamily="18" charset="0"/>
                <a:cs typeface="Times New Roman" pitchFamily="18" charset="0"/>
              </a:rPr>
              <a:t>Keep the patient’s environment quiet and noiseless.  </a:t>
            </a:r>
          </a:p>
          <a:p>
            <a:pPr eaLnBrk="1" hangingPunct="1">
              <a:lnSpc>
                <a:spcPct val="90000"/>
              </a:lnSpc>
            </a:pPr>
            <a:r>
              <a:rPr lang="en-GB" sz="2400" smtClean="0">
                <a:latin typeface="Times New Roman" pitchFamily="18" charset="0"/>
                <a:cs typeface="Times New Roman" pitchFamily="18" charset="0"/>
              </a:rPr>
              <a:t>The nurse encourages relaxing activities if they do not overstimulate the patient.</a:t>
            </a:r>
          </a:p>
          <a:p>
            <a:pPr eaLnBrk="1" hangingPunct="1">
              <a:lnSpc>
                <a:spcPct val="90000"/>
              </a:lnSpc>
            </a:pPr>
            <a:r>
              <a:rPr lang="en-GB" sz="2400" smtClean="0">
                <a:latin typeface="Times New Roman" pitchFamily="18" charset="0"/>
                <a:cs typeface="Times New Roman" pitchFamily="18" charset="0"/>
              </a:rPr>
              <a:t>Educate patient about medications to be taken in anticipation for surgical intervention.</a:t>
            </a:r>
          </a:p>
        </p:txBody>
      </p:sp>
      <p:sp>
        <p:nvSpPr>
          <p:cNvPr id="35843" name="عنصر نائب لرقم الشريحة 5"/>
          <p:cNvSpPr>
            <a:spLocks noGrp="1"/>
          </p:cNvSpPr>
          <p:nvPr>
            <p:ph type="sldNum" sz="quarter" idx="12"/>
          </p:nvPr>
        </p:nvSpPr>
        <p:spPr>
          <a:noFill/>
        </p:spPr>
        <p:txBody>
          <a:bodyPr/>
          <a:lstStyle/>
          <a:p>
            <a:fld id="{22DB1076-FC58-461D-BC9F-59CC80AE0A30}" type="slidenum">
              <a:rPr lang="en-GB">
                <a:latin typeface="Arial" charset="0"/>
                <a:cs typeface="Arial" charset="0"/>
              </a:rPr>
              <a:pPr/>
              <a:t>74</a:t>
            </a:fld>
            <a:endParaRPr lang="en-GB">
              <a:latin typeface="Arial" charset="0"/>
              <a:cs typeface="Arial"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idx="1"/>
          </p:nvPr>
        </p:nvSpPr>
        <p:spPr>
          <a:xfrm>
            <a:off x="457200" y="609600"/>
            <a:ext cx="8229600" cy="5516563"/>
          </a:xfrm>
        </p:spPr>
        <p:txBody>
          <a:bodyPr/>
          <a:lstStyle/>
          <a:p>
            <a:pPr algn="ctr" eaLnBrk="1" hangingPunct="1">
              <a:buFontTx/>
              <a:buNone/>
            </a:pPr>
            <a:r>
              <a:rPr lang="en-GB" sz="2400" b="1" smtClean="0">
                <a:latin typeface="Times New Roman" pitchFamily="18" charset="0"/>
                <a:cs typeface="Times New Roman" pitchFamily="18" charset="0"/>
              </a:rPr>
              <a:t>Improving Self-esteem</a:t>
            </a:r>
          </a:p>
          <a:p>
            <a:pPr eaLnBrk="1" hangingPunct="1"/>
            <a:r>
              <a:rPr lang="en-GB" sz="2400" smtClean="0">
                <a:latin typeface="Times New Roman" pitchFamily="18" charset="0"/>
                <a:cs typeface="Times New Roman" pitchFamily="18" charset="0"/>
              </a:rPr>
              <a:t>The patient with hyperthyroidism may lose self-esteem due to changes in appearance, appetite, and weight, and due to his inability to cope well with family and the illness. </a:t>
            </a:r>
          </a:p>
          <a:p>
            <a:pPr eaLnBrk="1" hangingPunct="1"/>
            <a:r>
              <a:rPr lang="en-GB" sz="2400" smtClean="0">
                <a:latin typeface="Times New Roman" pitchFamily="18" charset="0"/>
                <a:cs typeface="Times New Roman" pitchFamily="18" charset="0"/>
              </a:rPr>
              <a:t>Cover or remove mirrors. </a:t>
            </a:r>
          </a:p>
          <a:p>
            <a:pPr eaLnBrk="1" hangingPunct="1"/>
            <a:r>
              <a:rPr lang="en-GB" sz="2400" smtClean="0">
                <a:latin typeface="Times New Roman" pitchFamily="18" charset="0"/>
                <a:cs typeface="Times New Roman" pitchFamily="18" charset="0"/>
              </a:rPr>
              <a:t>Remind family members and personnel to avoid bringing these changes to the patient’s attention. </a:t>
            </a:r>
          </a:p>
          <a:p>
            <a:pPr eaLnBrk="1" hangingPunct="1"/>
            <a:r>
              <a:rPr lang="en-GB" sz="2400" smtClean="0">
                <a:latin typeface="Times New Roman" pitchFamily="18" charset="0"/>
                <a:cs typeface="Times New Roman" pitchFamily="18" charset="0"/>
              </a:rPr>
              <a:t>Explain the temporary nature of these changes.</a:t>
            </a:r>
          </a:p>
          <a:p>
            <a:pPr eaLnBrk="1" hangingPunct="1"/>
            <a:r>
              <a:rPr lang="en-GB" sz="2400" smtClean="0">
                <a:latin typeface="Times New Roman" pitchFamily="18" charset="0"/>
                <a:cs typeface="Times New Roman" pitchFamily="18" charset="0"/>
              </a:rPr>
              <a:t>Provide eye care as appropriate. Instruct the patient on how to use eye preparations.</a:t>
            </a:r>
          </a:p>
        </p:txBody>
      </p:sp>
      <p:sp>
        <p:nvSpPr>
          <p:cNvPr id="36867" name="عنصر نائب لرقم الشريحة 5"/>
          <p:cNvSpPr>
            <a:spLocks noGrp="1"/>
          </p:cNvSpPr>
          <p:nvPr>
            <p:ph type="sldNum" sz="quarter" idx="12"/>
          </p:nvPr>
        </p:nvSpPr>
        <p:spPr>
          <a:noFill/>
        </p:spPr>
        <p:txBody>
          <a:bodyPr/>
          <a:lstStyle/>
          <a:p>
            <a:fld id="{4B232122-3D3C-4B67-9F8A-9E1CF3C1EA42}" type="slidenum">
              <a:rPr lang="en-GB">
                <a:latin typeface="Arial" charset="0"/>
                <a:cs typeface="Arial" charset="0"/>
              </a:rPr>
              <a:pPr/>
              <a:t>75</a:t>
            </a:fld>
            <a:endParaRPr lang="en-GB">
              <a:latin typeface="Arial" charset="0"/>
              <a:cs typeface="Arial"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idx="1"/>
          </p:nvPr>
        </p:nvSpPr>
        <p:spPr>
          <a:xfrm>
            <a:off x="685800" y="914400"/>
            <a:ext cx="8229600" cy="4525963"/>
          </a:xfrm>
        </p:spPr>
        <p:txBody>
          <a:bodyPr/>
          <a:lstStyle/>
          <a:p>
            <a:pPr algn="ctr" eaLnBrk="1" hangingPunct="1">
              <a:buFontTx/>
              <a:buNone/>
            </a:pPr>
            <a:r>
              <a:rPr lang="en-GB" sz="2400" b="1" smtClean="0">
                <a:latin typeface="Times New Roman" pitchFamily="18" charset="0"/>
                <a:cs typeface="Times New Roman" pitchFamily="18" charset="0"/>
              </a:rPr>
              <a:t>Maintaining Normal Body Temperature</a:t>
            </a:r>
          </a:p>
          <a:p>
            <a:pPr eaLnBrk="1" hangingPunct="1"/>
            <a:r>
              <a:rPr lang="en-GB" sz="2400" smtClean="0">
                <a:latin typeface="Times New Roman" pitchFamily="18" charset="0"/>
                <a:cs typeface="Times New Roman" pitchFamily="18" charset="0"/>
              </a:rPr>
              <a:t>The patient with hyperthyroidism frequently finds a normal room temperature too warm because of an exaggerated metabolic rate and increased heat production. </a:t>
            </a:r>
          </a:p>
          <a:p>
            <a:pPr eaLnBrk="1" hangingPunct="1"/>
            <a:r>
              <a:rPr lang="en-GB" sz="2400" smtClean="0">
                <a:latin typeface="Times New Roman" pitchFamily="18" charset="0"/>
                <a:cs typeface="Times New Roman" pitchFamily="18" charset="0"/>
              </a:rPr>
              <a:t>The nurse maintains the environment at a cool, comfortable temperature and changes bedding and clothing as needed. Cool baths and cool or cold fluids may provide relief. </a:t>
            </a:r>
          </a:p>
        </p:txBody>
      </p:sp>
      <p:sp>
        <p:nvSpPr>
          <p:cNvPr id="37891" name="عنصر نائب لرقم الشريحة 5"/>
          <p:cNvSpPr>
            <a:spLocks noGrp="1"/>
          </p:cNvSpPr>
          <p:nvPr>
            <p:ph type="sldNum" sz="quarter" idx="12"/>
          </p:nvPr>
        </p:nvSpPr>
        <p:spPr>
          <a:noFill/>
        </p:spPr>
        <p:txBody>
          <a:bodyPr/>
          <a:lstStyle/>
          <a:p>
            <a:fld id="{FC074C9F-17FF-4BD3-9F06-EAAF866E6089}" type="slidenum">
              <a:rPr lang="en-GB">
                <a:latin typeface="Arial" charset="0"/>
                <a:cs typeface="Arial" charset="0"/>
              </a:rPr>
              <a:pPr/>
              <a:t>76</a:t>
            </a:fld>
            <a:endParaRPr lang="en-GB">
              <a:latin typeface="Arial" charset="0"/>
              <a:cs typeface="Arial"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idx="1"/>
          </p:nvPr>
        </p:nvSpPr>
        <p:spPr>
          <a:xfrm>
            <a:off x="457200" y="762000"/>
            <a:ext cx="8229600" cy="5364163"/>
          </a:xfrm>
        </p:spPr>
        <p:txBody>
          <a:bodyPr/>
          <a:lstStyle/>
          <a:p>
            <a:pPr algn="ctr" eaLnBrk="1" hangingPunct="1">
              <a:buFontTx/>
              <a:buNone/>
            </a:pPr>
            <a:r>
              <a:rPr lang="en-GB" sz="2400" b="1" smtClean="0">
                <a:latin typeface="Times New Roman" pitchFamily="18" charset="0"/>
                <a:cs typeface="Times New Roman" pitchFamily="18" charset="0"/>
              </a:rPr>
              <a:t>Teaching Patients Self-Care</a:t>
            </a:r>
          </a:p>
          <a:p>
            <a:pPr eaLnBrk="1" hangingPunct="1"/>
            <a:r>
              <a:rPr lang="en-GB" sz="2400" smtClean="0">
                <a:latin typeface="Times New Roman" pitchFamily="18" charset="0"/>
                <a:cs typeface="Times New Roman" pitchFamily="18" charset="0"/>
              </a:rPr>
              <a:t>Provide instruction and written plan about the medications. </a:t>
            </a:r>
          </a:p>
          <a:p>
            <a:pPr eaLnBrk="1" hangingPunct="1"/>
            <a:r>
              <a:rPr lang="en-GB" sz="2400" smtClean="0">
                <a:latin typeface="Times New Roman" pitchFamily="18" charset="0"/>
                <a:cs typeface="Times New Roman" pitchFamily="18" charset="0"/>
              </a:rPr>
              <a:t>Provide verbal and written instruction about the actions and possible side effects of the medications. </a:t>
            </a:r>
          </a:p>
          <a:p>
            <a:pPr eaLnBrk="1" hangingPunct="1"/>
            <a:r>
              <a:rPr lang="en-GB" sz="2400" smtClean="0">
                <a:latin typeface="Times New Roman" pitchFamily="18" charset="0"/>
                <a:cs typeface="Times New Roman" pitchFamily="18" charset="0"/>
              </a:rPr>
              <a:t>Identify adverse effects that should be reported.</a:t>
            </a:r>
          </a:p>
          <a:p>
            <a:pPr eaLnBrk="1" hangingPunct="1"/>
            <a:r>
              <a:rPr lang="en-GB" sz="2400" smtClean="0">
                <a:latin typeface="Times New Roman" pitchFamily="18" charset="0"/>
                <a:cs typeface="Times New Roman" pitchFamily="18" charset="0"/>
              </a:rPr>
              <a:t>Provide information to the patient about what to expect if  total or subtotal thyroidectomy is anticipated.</a:t>
            </a:r>
          </a:p>
        </p:txBody>
      </p:sp>
      <p:sp>
        <p:nvSpPr>
          <p:cNvPr id="38915" name="عنصر نائب لرقم الشريحة 5"/>
          <p:cNvSpPr>
            <a:spLocks noGrp="1"/>
          </p:cNvSpPr>
          <p:nvPr>
            <p:ph type="sldNum" sz="quarter" idx="12"/>
          </p:nvPr>
        </p:nvSpPr>
        <p:spPr>
          <a:noFill/>
        </p:spPr>
        <p:txBody>
          <a:bodyPr/>
          <a:lstStyle/>
          <a:p>
            <a:fld id="{71BC34E2-4107-4C97-BBB5-5574AA704A80}" type="slidenum">
              <a:rPr lang="en-GB">
                <a:latin typeface="Arial" charset="0"/>
                <a:cs typeface="Arial" charset="0"/>
              </a:rPr>
              <a:pPr/>
              <a:t>77</a:t>
            </a:fld>
            <a:endParaRPr lang="en-GB">
              <a:latin typeface="Arial" charset="0"/>
              <a:cs typeface="Arial"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a:xfrm>
            <a:off x="457200" y="152400"/>
            <a:ext cx="8229600" cy="5973763"/>
          </a:xfrm>
        </p:spPr>
        <p:txBody>
          <a:bodyPr/>
          <a:lstStyle/>
          <a:p>
            <a:pPr algn="ctr" eaLnBrk="1" hangingPunct="1">
              <a:lnSpc>
                <a:spcPct val="80000"/>
              </a:lnSpc>
              <a:buFontTx/>
              <a:buNone/>
            </a:pPr>
            <a:r>
              <a:rPr lang="en-GB" sz="2800" dirty="0" smtClean="0">
                <a:latin typeface="Times New Roman" pitchFamily="18" charset="0"/>
                <a:cs typeface="Times New Roman" pitchFamily="18" charset="0"/>
              </a:rPr>
              <a:t>Evaluation</a:t>
            </a:r>
          </a:p>
          <a:p>
            <a:pPr eaLnBrk="1" hangingPunct="1">
              <a:lnSpc>
                <a:spcPct val="80000"/>
              </a:lnSpc>
              <a:buFontTx/>
              <a:buNone/>
            </a:pPr>
            <a:r>
              <a:rPr lang="en-GB" sz="2400" dirty="0" smtClean="0">
                <a:latin typeface="Times New Roman" pitchFamily="18" charset="0"/>
                <a:cs typeface="Times New Roman" pitchFamily="18" charset="0"/>
              </a:rPr>
              <a:t>Expected Patient Outcomes</a:t>
            </a:r>
          </a:p>
          <a:p>
            <a:pPr eaLnBrk="1" hangingPunct="1">
              <a:lnSpc>
                <a:spcPct val="80000"/>
              </a:lnSpc>
              <a:buFontTx/>
              <a:buNone/>
            </a:pPr>
            <a:endParaRPr lang="en-GB" sz="2400" dirty="0" smtClean="0">
              <a:latin typeface="Times New Roman" pitchFamily="18" charset="0"/>
              <a:cs typeface="Times New Roman" pitchFamily="18" charset="0"/>
            </a:endParaRPr>
          </a:p>
          <a:p>
            <a:pPr eaLnBrk="1" hangingPunct="1">
              <a:lnSpc>
                <a:spcPct val="80000"/>
              </a:lnSpc>
              <a:buFontTx/>
              <a:buAutoNum type="arabicPeriod"/>
            </a:pPr>
            <a:r>
              <a:rPr lang="en-GB" sz="2400" dirty="0" smtClean="0">
                <a:latin typeface="Times New Roman" pitchFamily="18" charset="0"/>
                <a:cs typeface="Times New Roman" pitchFamily="18" charset="0"/>
              </a:rPr>
              <a:t>Improved nutritional status</a:t>
            </a:r>
            <a:endParaRPr lang="en-GB" sz="1200" dirty="0" smtClean="0">
              <a:latin typeface="Times New Roman" pitchFamily="18" charset="0"/>
              <a:cs typeface="Times New Roman" pitchFamily="18" charset="0"/>
            </a:endParaRPr>
          </a:p>
          <a:p>
            <a:pPr marL="857250" lvl="1" indent="-457200" eaLnBrk="1" hangingPunct="1">
              <a:lnSpc>
                <a:spcPct val="80000"/>
              </a:lnSpc>
              <a:buFontTx/>
              <a:buAutoNum type="alphaLcPeriod"/>
            </a:pPr>
            <a:r>
              <a:rPr lang="en-GB" sz="2200" dirty="0" smtClean="0">
                <a:latin typeface="Times New Roman" pitchFamily="18" charset="0"/>
                <a:cs typeface="Times New Roman" pitchFamily="18" charset="0"/>
              </a:rPr>
              <a:t>Reports adequate dietary intake and ↓ hunger</a:t>
            </a:r>
          </a:p>
          <a:p>
            <a:pPr marL="857250" lvl="1" indent="-457200" eaLnBrk="1" hangingPunct="1">
              <a:lnSpc>
                <a:spcPct val="80000"/>
              </a:lnSpc>
              <a:buFontTx/>
              <a:buAutoNum type="alphaLcPeriod"/>
            </a:pPr>
            <a:r>
              <a:rPr lang="en-GB" sz="2200" dirty="0" smtClean="0">
                <a:latin typeface="Times New Roman" pitchFamily="18" charset="0"/>
                <a:cs typeface="Times New Roman" pitchFamily="18" charset="0"/>
              </a:rPr>
              <a:t>Identifies foods with high-calorie, high-protein and those to be avoided </a:t>
            </a:r>
          </a:p>
          <a:p>
            <a:pPr marL="857250" lvl="1" indent="-457200" eaLnBrk="1" hangingPunct="1">
              <a:lnSpc>
                <a:spcPct val="80000"/>
              </a:lnSpc>
              <a:buFontTx/>
              <a:buAutoNum type="alphaLcPeriod"/>
            </a:pPr>
            <a:r>
              <a:rPr lang="en-GB" sz="2200" dirty="0" smtClean="0">
                <a:latin typeface="Times New Roman" pitchFamily="18" charset="0"/>
                <a:cs typeface="Times New Roman" pitchFamily="18" charset="0"/>
              </a:rPr>
              <a:t>Avoids use of alcohol and other stimulants</a:t>
            </a:r>
          </a:p>
          <a:p>
            <a:pPr marL="857250" lvl="1" indent="-457200" eaLnBrk="1" hangingPunct="1">
              <a:lnSpc>
                <a:spcPct val="80000"/>
              </a:lnSpc>
              <a:buFontTx/>
              <a:buAutoNum type="alphaLcPeriod"/>
            </a:pPr>
            <a:r>
              <a:rPr lang="en-GB" sz="2200" dirty="0" smtClean="0">
                <a:latin typeface="Times New Roman" pitchFamily="18" charset="0"/>
                <a:cs typeface="Times New Roman" pitchFamily="18" charset="0"/>
              </a:rPr>
              <a:t>Reports decreased episodes of diarrhoea</a:t>
            </a:r>
          </a:p>
          <a:p>
            <a:pPr eaLnBrk="1" hangingPunct="1">
              <a:lnSpc>
                <a:spcPct val="80000"/>
              </a:lnSpc>
              <a:buFontTx/>
              <a:buAutoNum type="arabicPeriod"/>
            </a:pPr>
            <a:r>
              <a:rPr lang="en-GB" sz="2400" dirty="0" smtClean="0">
                <a:latin typeface="Times New Roman" pitchFamily="18" charset="0"/>
                <a:cs typeface="Times New Roman" pitchFamily="18" charset="0"/>
              </a:rPr>
              <a:t>Achieves increased self-esteem</a:t>
            </a:r>
          </a:p>
          <a:p>
            <a:pPr marL="857250" lvl="1" indent="-457200" eaLnBrk="1" hangingPunct="1">
              <a:lnSpc>
                <a:spcPct val="80000"/>
              </a:lnSpc>
              <a:buFontTx/>
              <a:buAutoNum type="alphaLcPeriod"/>
            </a:pPr>
            <a:r>
              <a:rPr lang="en-GB" sz="2200" dirty="0" smtClean="0">
                <a:latin typeface="Times New Roman" pitchFamily="18" charset="0"/>
                <a:cs typeface="Times New Roman" pitchFamily="18" charset="0"/>
              </a:rPr>
              <a:t>Verbalizes feelings about self and illness</a:t>
            </a:r>
          </a:p>
          <a:p>
            <a:pPr marL="857250" lvl="1" indent="-457200" eaLnBrk="1" hangingPunct="1">
              <a:lnSpc>
                <a:spcPct val="80000"/>
              </a:lnSpc>
              <a:buFontTx/>
              <a:buAutoNum type="alphaLcPeriod"/>
            </a:pPr>
            <a:r>
              <a:rPr lang="en-GB" sz="2200" dirty="0" smtClean="0">
                <a:latin typeface="Times New Roman" pitchFamily="18" charset="0"/>
                <a:cs typeface="Times New Roman" pitchFamily="18" charset="0"/>
              </a:rPr>
              <a:t>Describes feelings of frustration and loss of control </a:t>
            </a:r>
          </a:p>
          <a:p>
            <a:pPr marL="857250" lvl="1" indent="-457200" eaLnBrk="1" hangingPunct="1">
              <a:lnSpc>
                <a:spcPct val="80000"/>
              </a:lnSpc>
              <a:buFontTx/>
              <a:buAutoNum type="alphaLcPeriod"/>
            </a:pPr>
            <a:r>
              <a:rPr lang="en-GB" sz="2200" dirty="0" smtClean="0">
                <a:latin typeface="Times New Roman" pitchFamily="18" charset="0"/>
                <a:cs typeface="Times New Roman" pitchFamily="18" charset="0"/>
              </a:rPr>
              <a:t>Describes reasons for increased appetite</a:t>
            </a:r>
          </a:p>
          <a:p>
            <a:pPr eaLnBrk="1" hangingPunct="1">
              <a:lnSpc>
                <a:spcPct val="80000"/>
              </a:lnSpc>
              <a:buFontTx/>
              <a:buNone/>
            </a:pPr>
            <a:endParaRPr lang="en-GB" sz="2200" dirty="0" smtClean="0"/>
          </a:p>
        </p:txBody>
      </p:sp>
      <p:sp>
        <p:nvSpPr>
          <p:cNvPr id="39939" name="عنصر نائب لرقم الشريحة 5"/>
          <p:cNvSpPr>
            <a:spLocks noGrp="1"/>
          </p:cNvSpPr>
          <p:nvPr>
            <p:ph type="sldNum" sz="quarter" idx="12"/>
          </p:nvPr>
        </p:nvSpPr>
        <p:spPr>
          <a:noFill/>
        </p:spPr>
        <p:txBody>
          <a:bodyPr/>
          <a:lstStyle/>
          <a:p>
            <a:fld id="{452BA4FE-28CB-4B86-A58A-D4E7708E4030}" type="slidenum">
              <a:rPr lang="en-GB">
                <a:latin typeface="Arial" charset="0"/>
                <a:cs typeface="Arial" charset="0"/>
              </a:rPr>
              <a:pPr/>
              <a:t>78</a:t>
            </a:fld>
            <a:endParaRPr lang="en-GB">
              <a:latin typeface="Arial" charset="0"/>
              <a:cs typeface="Arial"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Goiter</a:t>
            </a:r>
            <a:br>
              <a:rPr lang="en-US" b="1" dirty="0" smtClean="0"/>
            </a:br>
            <a:endParaRPr lang="en-US" dirty="0"/>
          </a:p>
        </p:txBody>
      </p:sp>
      <p:sp>
        <p:nvSpPr>
          <p:cNvPr id="3" name="Content Placeholder 2"/>
          <p:cNvSpPr>
            <a:spLocks noGrp="1"/>
          </p:cNvSpPr>
          <p:nvPr>
            <p:ph idx="1"/>
          </p:nvPr>
        </p:nvSpPr>
        <p:spPr>
          <a:xfrm>
            <a:off x="457200" y="990600"/>
            <a:ext cx="8229600" cy="5135563"/>
          </a:xfrm>
        </p:spPr>
        <p:txBody>
          <a:bodyPr>
            <a:normAutofit fontScale="92500" lnSpcReduction="10000"/>
          </a:bodyPr>
          <a:lstStyle/>
          <a:p>
            <a:pPr>
              <a:buNone/>
            </a:pPr>
            <a:r>
              <a:rPr lang="en-US" b="1" i="1" dirty="0" smtClean="0"/>
              <a:t>Pathophysiology  &amp; Etiology</a:t>
            </a:r>
            <a:endParaRPr lang="en-US" b="1" i="1" dirty="0"/>
          </a:p>
          <a:p>
            <a:r>
              <a:rPr lang="en-US" dirty="0"/>
              <a:t>Enlargement of the thyroid gland is called a goiter. </a:t>
            </a:r>
            <a:endParaRPr lang="en-US" dirty="0" smtClean="0"/>
          </a:p>
          <a:p>
            <a:r>
              <a:rPr lang="en-US" dirty="0" smtClean="0"/>
              <a:t>The thyroid gland </a:t>
            </a:r>
            <a:r>
              <a:rPr lang="en-US" dirty="0"/>
              <a:t>may enlarge in response to increased TSH levels.</a:t>
            </a:r>
          </a:p>
          <a:p>
            <a:r>
              <a:rPr lang="en-US" dirty="0"/>
              <a:t>TSH is elevated in response </a:t>
            </a:r>
            <a:r>
              <a:rPr lang="en-US" dirty="0" smtClean="0"/>
              <a:t>to:</a:t>
            </a:r>
          </a:p>
          <a:p>
            <a:pPr>
              <a:buFont typeface="Wingdings" pitchFamily="2" charset="2"/>
              <a:buChar char="Ø"/>
            </a:pPr>
            <a:r>
              <a:rPr lang="en-US" dirty="0"/>
              <a:t>L</a:t>
            </a:r>
            <a:r>
              <a:rPr lang="en-US" dirty="0" smtClean="0"/>
              <a:t>ow TH,</a:t>
            </a:r>
          </a:p>
          <a:p>
            <a:pPr>
              <a:buFont typeface="Wingdings" pitchFamily="2" charset="2"/>
              <a:buChar char="Ø"/>
            </a:pPr>
            <a:r>
              <a:rPr lang="en-US" dirty="0"/>
              <a:t>I</a:t>
            </a:r>
            <a:r>
              <a:rPr lang="en-US" dirty="0" smtClean="0"/>
              <a:t>odine </a:t>
            </a:r>
            <a:r>
              <a:rPr lang="en-US" dirty="0"/>
              <a:t>deficiency,</a:t>
            </a:r>
          </a:p>
          <a:p>
            <a:pPr>
              <a:buFont typeface="Wingdings" pitchFamily="2" charset="2"/>
              <a:buChar char="Ø"/>
            </a:pPr>
            <a:r>
              <a:rPr lang="en-US" dirty="0" smtClean="0"/>
              <a:t>Pregnancy</a:t>
            </a:r>
            <a:r>
              <a:rPr lang="en-US" dirty="0"/>
              <a:t>, or </a:t>
            </a:r>
            <a:endParaRPr lang="en-US" dirty="0" smtClean="0"/>
          </a:p>
          <a:p>
            <a:pPr>
              <a:buFont typeface="Wingdings" pitchFamily="2" charset="2"/>
              <a:buChar char="Ø"/>
            </a:pPr>
            <a:r>
              <a:rPr lang="en-US" dirty="0"/>
              <a:t>V</a:t>
            </a:r>
            <a:r>
              <a:rPr lang="en-US" dirty="0" smtClean="0"/>
              <a:t>iral,</a:t>
            </a:r>
          </a:p>
          <a:p>
            <a:pPr>
              <a:buFont typeface="Wingdings" pitchFamily="2" charset="2"/>
              <a:buChar char="Ø"/>
            </a:pPr>
            <a:r>
              <a:rPr lang="en-US" dirty="0"/>
              <a:t>G</a:t>
            </a:r>
            <a:r>
              <a:rPr lang="en-US" dirty="0" smtClean="0"/>
              <a:t>enetic</a:t>
            </a:r>
            <a:r>
              <a:rPr lang="en-US" dirty="0"/>
              <a:t>, or other conditions. </a:t>
            </a:r>
            <a:endParaRPr lang="en-US"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a:buFont typeface="Wingdings" pitchFamily="2" charset="2"/>
              <a:buChar char="§"/>
            </a:pPr>
            <a:r>
              <a:rPr lang="en-US" sz="3600" dirty="0" smtClean="0"/>
              <a:t>The increased </a:t>
            </a:r>
            <a:r>
              <a:rPr lang="en-US" sz="3600" dirty="0" err="1" smtClean="0"/>
              <a:t>osmolality</a:t>
            </a:r>
            <a:r>
              <a:rPr lang="en-US" sz="3600" dirty="0" smtClean="0"/>
              <a:t> and decreased blood pressure normally trigger ADH secretion, which causes water retention and dilutes the blood; in patients with DI, this does not occur. </a:t>
            </a:r>
          </a:p>
          <a:p>
            <a:pPr>
              <a:buFont typeface="Wingdings" pitchFamily="2" charset="2"/>
              <a:buChar char="§"/>
            </a:pPr>
            <a:r>
              <a:rPr lang="en-US" sz="3600" dirty="0" smtClean="0"/>
              <a:t>Increased </a:t>
            </a:r>
            <a:r>
              <a:rPr lang="en-US" sz="3600" dirty="0" err="1" smtClean="0"/>
              <a:t>osmolality</a:t>
            </a:r>
            <a:r>
              <a:rPr lang="en-US" sz="3600" dirty="0" smtClean="0"/>
              <a:t> also leads to extreme thirst, which usually causes the patient to drink enough fluids to maintain fluid balance</a:t>
            </a:r>
            <a:r>
              <a:rPr lang="en-US" dirty="0" smtClean="0"/>
              <a:t>.</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477000"/>
          </a:xfrm>
        </p:spPr>
        <p:txBody>
          <a:bodyPr>
            <a:normAutofit fontScale="85000" lnSpcReduction="10000"/>
          </a:bodyPr>
          <a:lstStyle/>
          <a:p>
            <a:endParaRPr lang="en-US" dirty="0" smtClean="0"/>
          </a:p>
          <a:p>
            <a:r>
              <a:rPr lang="en-US" dirty="0" smtClean="0"/>
              <a:t>When a goiter is caused by iodine deficiency or other environmental factors, it is called an endemic goiter.</a:t>
            </a:r>
          </a:p>
          <a:p>
            <a:r>
              <a:rPr lang="en-US" dirty="0" smtClean="0"/>
              <a:t>Some foods and medications are </a:t>
            </a:r>
            <a:r>
              <a:rPr lang="en-US" dirty="0" err="1" smtClean="0"/>
              <a:t>goitrogens</a:t>
            </a:r>
            <a:r>
              <a:rPr lang="en-US" dirty="0" smtClean="0"/>
              <a:t> </a:t>
            </a:r>
            <a:r>
              <a:rPr lang="en-US" dirty="0" err="1" smtClean="0"/>
              <a:t>e.g</a:t>
            </a:r>
            <a:r>
              <a:rPr lang="en-US" dirty="0" smtClean="0"/>
              <a:t> </a:t>
            </a:r>
            <a:r>
              <a:rPr lang="en-US" dirty="0" err="1" smtClean="0"/>
              <a:t>brocolli</a:t>
            </a:r>
            <a:r>
              <a:rPr lang="en-US" dirty="0" smtClean="0"/>
              <a:t>, cabbage, kale, cauliflower &amp; carrots (</a:t>
            </a:r>
            <a:r>
              <a:rPr lang="en-US" dirty="0" err="1" smtClean="0"/>
              <a:t>i.e</a:t>
            </a:r>
            <a:r>
              <a:rPr lang="en-US" dirty="0" smtClean="0"/>
              <a:t> they disrupt production of TH by </a:t>
            </a:r>
            <a:r>
              <a:rPr lang="en-US" dirty="0" err="1" smtClean="0"/>
              <a:t>interefing</a:t>
            </a:r>
            <a:r>
              <a:rPr lang="en-US" dirty="0" smtClean="0"/>
              <a:t> with iodine uptake in the thyroid gland).</a:t>
            </a:r>
          </a:p>
          <a:p>
            <a:r>
              <a:rPr lang="en-US" dirty="0" smtClean="0"/>
              <a:t>Some </a:t>
            </a:r>
            <a:r>
              <a:rPr lang="en-US" b="1" dirty="0" err="1" smtClean="0"/>
              <a:t>goitrogenic</a:t>
            </a:r>
            <a:r>
              <a:rPr lang="en-US" b="1" dirty="0" smtClean="0"/>
              <a:t> medications include </a:t>
            </a:r>
            <a:r>
              <a:rPr lang="en-US" b="1" dirty="0" err="1" smtClean="0"/>
              <a:t>propylthiouracil</a:t>
            </a:r>
            <a:r>
              <a:rPr lang="en-US" b="1" dirty="0" smtClean="0"/>
              <a:t>, </a:t>
            </a:r>
            <a:r>
              <a:rPr lang="en-US" dirty="0" smtClean="0"/>
              <a:t>sulfonamides, lithium, and </a:t>
            </a:r>
            <a:r>
              <a:rPr lang="en-US" dirty="0" err="1" smtClean="0"/>
              <a:t>salicylates</a:t>
            </a:r>
            <a:r>
              <a:rPr lang="en-US" dirty="0" smtClean="0"/>
              <a:t> (aspirin).</a:t>
            </a:r>
          </a:p>
          <a:p>
            <a:r>
              <a:rPr lang="en-US" dirty="0" smtClean="0"/>
              <a:t>A goiter may be associated with a hyperthyroid, hypothyroid, or </a:t>
            </a:r>
            <a:r>
              <a:rPr lang="en-US" dirty="0" err="1" smtClean="0"/>
              <a:t>euthyroid</a:t>
            </a:r>
            <a:r>
              <a:rPr lang="en-US" dirty="0" smtClean="0"/>
              <a:t> state. </a:t>
            </a:r>
          </a:p>
          <a:p>
            <a:r>
              <a:rPr lang="en-US" dirty="0" smtClean="0"/>
              <a:t>Goiter that occurs with hyperthyroidism is sometimes called a toxic goiter. </a:t>
            </a:r>
          </a:p>
          <a:p>
            <a:r>
              <a:rPr lang="en-US" dirty="0" smtClean="0"/>
              <a:t>Once the cause of the goiter is removed, the gland usually returns to normal size.</a:t>
            </a:r>
          </a:p>
          <a:p>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rmAutofit fontScale="90000"/>
          </a:bodyPr>
          <a:lstStyle/>
          <a:p>
            <a:r>
              <a:rPr lang="en-GB" b="1" dirty="0" smtClean="0"/>
              <a:t>Types of Goitre</a:t>
            </a:r>
            <a:r>
              <a:rPr lang="en-GB" dirty="0" smtClean="0"/>
              <a:t> </a:t>
            </a:r>
            <a:r>
              <a:rPr lang="en-US" dirty="0" smtClean="0"/>
              <a:t/>
            </a:r>
            <a:br>
              <a:rPr lang="en-US" dirty="0" smtClean="0"/>
            </a:br>
            <a:endParaRPr lang="en-US" dirty="0"/>
          </a:p>
        </p:txBody>
      </p:sp>
      <p:sp>
        <p:nvSpPr>
          <p:cNvPr id="3" name="Content Placeholder 2"/>
          <p:cNvSpPr>
            <a:spLocks noGrp="1"/>
          </p:cNvSpPr>
          <p:nvPr>
            <p:ph idx="1"/>
          </p:nvPr>
        </p:nvSpPr>
        <p:spPr>
          <a:xfrm>
            <a:off x="457200" y="762000"/>
            <a:ext cx="8229600" cy="5364163"/>
          </a:xfrm>
        </p:spPr>
        <p:txBody>
          <a:bodyPr>
            <a:normAutofit fontScale="92500" lnSpcReduction="10000"/>
          </a:bodyPr>
          <a:lstStyle/>
          <a:p>
            <a:r>
              <a:rPr lang="en-GB" dirty="0" smtClean="0"/>
              <a:t>simple /colloid/  </a:t>
            </a:r>
            <a:r>
              <a:rPr lang="en-US" dirty="0" smtClean="0"/>
              <a:t>endemic (iodine-deficient) goiter-  </a:t>
            </a:r>
            <a:r>
              <a:rPr lang="en-US" dirty="0"/>
              <a:t>most common type of goiter, encountered chiefly in </a:t>
            </a:r>
            <a:r>
              <a:rPr lang="en-US" dirty="0" smtClean="0"/>
              <a:t>geographic regions </a:t>
            </a:r>
            <a:r>
              <a:rPr lang="en-US" dirty="0"/>
              <a:t>where the natural supply of iodine is deficient (</a:t>
            </a:r>
            <a:r>
              <a:rPr lang="en-US" dirty="0" err="1" smtClean="0"/>
              <a:t>eg</a:t>
            </a:r>
            <a:r>
              <a:rPr lang="en-US" dirty="0" smtClean="0"/>
              <a:t>, the </a:t>
            </a:r>
            <a:r>
              <a:rPr lang="en-US" dirty="0"/>
              <a:t>Great Lakes areas of the United </a:t>
            </a:r>
            <a:r>
              <a:rPr lang="en-US" dirty="0" smtClean="0"/>
              <a:t>States. </a:t>
            </a:r>
            <a:r>
              <a:rPr lang="en-US" dirty="0"/>
              <a:t> </a:t>
            </a:r>
            <a:r>
              <a:rPr lang="en-US" dirty="0" smtClean="0"/>
              <a:t>Also may </a:t>
            </a:r>
            <a:r>
              <a:rPr lang="en-US" dirty="0"/>
              <a:t>be caused by an intake of </a:t>
            </a:r>
            <a:r>
              <a:rPr lang="en-US" dirty="0" smtClean="0"/>
              <a:t>large quantities </a:t>
            </a:r>
            <a:r>
              <a:rPr lang="en-US" dirty="0"/>
              <a:t>of </a:t>
            </a:r>
            <a:r>
              <a:rPr lang="en-US" dirty="0" err="1"/>
              <a:t>goitrogenic</a:t>
            </a:r>
            <a:r>
              <a:rPr lang="en-US" dirty="0"/>
              <a:t> substances in patients with </a:t>
            </a:r>
            <a:r>
              <a:rPr lang="en-US" dirty="0" smtClean="0"/>
              <a:t>unusually susceptible glands</a:t>
            </a:r>
            <a:r>
              <a:rPr lang="en-GB" dirty="0"/>
              <a:t> </a:t>
            </a:r>
            <a:r>
              <a:rPr lang="en-GB" dirty="0" smtClean="0"/>
              <a:t>or it can be idiopathic.</a:t>
            </a:r>
            <a:endParaRPr lang="en-US" dirty="0"/>
          </a:p>
          <a:p>
            <a:pPr lvl="0"/>
            <a:r>
              <a:rPr lang="en-GB" dirty="0"/>
              <a:t>Multiple nodular goitre - Is the most common especially in older patients. It's the most common cause of tracheal and oesophageal compression and may cause </a:t>
            </a:r>
            <a:r>
              <a:rPr lang="en-GB" dirty="0" smtClean="0"/>
              <a:t>laryngeal nerve </a:t>
            </a:r>
            <a:r>
              <a:rPr lang="en-GB" dirty="0"/>
              <a:t>palsy. </a:t>
            </a:r>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lvl="0"/>
            <a:r>
              <a:rPr lang="en-GB" dirty="0" smtClean="0"/>
              <a:t>Solitary nodular goitre (</a:t>
            </a:r>
            <a:r>
              <a:rPr lang="en-GB" dirty="0" err="1" smtClean="0"/>
              <a:t>Plummers</a:t>
            </a:r>
            <a:r>
              <a:rPr lang="en-GB" dirty="0" smtClean="0"/>
              <a:t> syndrome) usually cystic or benign with a h/o  pain, rapid enlargement or associated lymph nodes. </a:t>
            </a:r>
            <a:endParaRPr lang="en-US" dirty="0" smtClean="0"/>
          </a:p>
          <a:p>
            <a:pPr lvl="0"/>
            <a:r>
              <a:rPr lang="en-GB" dirty="0" smtClean="0"/>
              <a:t>Fibrotic  goitre (Riedel's </a:t>
            </a:r>
            <a:r>
              <a:rPr lang="en-GB" dirty="0" err="1" smtClean="0"/>
              <a:t>thyroiditis</a:t>
            </a:r>
            <a:r>
              <a:rPr lang="en-GB" dirty="0" smtClean="0"/>
              <a:t>) - Rare </a:t>
            </a:r>
            <a:r>
              <a:rPr lang="en-GB" dirty="0" err="1" smtClean="0"/>
              <a:t>cdt</a:t>
            </a:r>
            <a:r>
              <a:rPr lang="en-GB" dirty="0" smtClean="0"/>
              <a:t> irregular </a:t>
            </a:r>
            <a:r>
              <a:rPr lang="en-GB" dirty="0"/>
              <a:t> </a:t>
            </a:r>
            <a:r>
              <a:rPr lang="en-GB" dirty="0" smtClean="0"/>
              <a:t>&amp; hard producing a 'woody' gland. Its often difficult to distinguish it  from carcinoma. </a:t>
            </a:r>
            <a:endParaRPr lang="en-US" dirty="0" smtClean="0"/>
          </a:p>
          <a:p>
            <a:r>
              <a:rPr lang="en-GB" dirty="0" smtClean="0"/>
              <a:t>Malignancy - It's a rare condition in the thyroid</a:t>
            </a:r>
            <a:endParaRPr lang="en-US" dirty="0" smtClean="0"/>
          </a:p>
          <a:p>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Signs and Symptoms</a:t>
            </a:r>
            <a:br>
              <a:rPr lang="en-US" b="1" i="1" dirty="0" smtClean="0"/>
            </a:br>
            <a:endParaRPr lang="en-US" dirty="0"/>
          </a:p>
        </p:txBody>
      </p:sp>
      <p:sp>
        <p:nvSpPr>
          <p:cNvPr id="3" name="Content Placeholder 2"/>
          <p:cNvSpPr>
            <a:spLocks noGrp="1"/>
          </p:cNvSpPr>
          <p:nvPr>
            <p:ph idx="1"/>
          </p:nvPr>
        </p:nvSpPr>
        <p:spPr>
          <a:xfrm>
            <a:off x="457200" y="914400"/>
            <a:ext cx="8229600" cy="5211763"/>
          </a:xfrm>
        </p:spPr>
        <p:txBody>
          <a:bodyPr>
            <a:normAutofit/>
          </a:bodyPr>
          <a:lstStyle/>
          <a:p>
            <a:r>
              <a:rPr lang="en-US" dirty="0" smtClean="0"/>
              <a:t>The </a:t>
            </a:r>
            <a:r>
              <a:rPr lang="en-US" dirty="0"/>
              <a:t>thyroid gland is enlarged, and swelling may be </a:t>
            </a:r>
            <a:r>
              <a:rPr lang="en-US" dirty="0" smtClean="0"/>
              <a:t>apparent at </a:t>
            </a:r>
            <a:r>
              <a:rPr lang="en-US" dirty="0"/>
              <a:t>the base of the </a:t>
            </a:r>
            <a:r>
              <a:rPr lang="en-US" dirty="0" smtClean="0"/>
              <a:t>neck. </a:t>
            </a:r>
          </a:p>
          <a:p>
            <a:r>
              <a:rPr lang="en-US" dirty="0" smtClean="0"/>
              <a:t>Alternatively</a:t>
            </a:r>
            <a:r>
              <a:rPr lang="en-US" dirty="0"/>
              <a:t>, it </a:t>
            </a:r>
            <a:r>
              <a:rPr lang="en-US" dirty="0" smtClean="0"/>
              <a:t>may enlarge </a:t>
            </a:r>
            <a:r>
              <a:rPr lang="en-US" dirty="0" err="1"/>
              <a:t>posteriorly</a:t>
            </a:r>
            <a:r>
              <a:rPr lang="en-US" dirty="0"/>
              <a:t>, which can interfere with swallowing </a:t>
            </a:r>
            <a:r>
              <a:rPr lang="en-US" dirty="0" smtClean="0"/>
              <a:t>or breathing.</a:t>
            </a:r>
          </a:p>
          <a:p>
            <a:r>
              <a:rPr lang="en-US" dirty="0" smtClean="0"/>
              <a:t>The </a:t>
            </a:r>
            <a:r>
              <a:rPr lang="en-US" dirty="0"/>
              <a:t>patient may have a full sensation in the neck.</a:t>
            </a:r>
          </a:p>
          <a:p>
            <a:r>
              <a:rPr lang="en-US" dirty="0"/>
              <a:t>Symptoms of hypothyroidism or hyperthyroidism may </a:t>
            </a:r>
            <a:r>
              <a:rPr lang="en-US" dirty="0" smtClean="0"/>
              <a:t>be present</a:t>
            </a:r>
            <a:r>
              <a:rPr lang="en-US" dirty="0"/>
              <a:t>.</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2362200" y="304801"/>
            <a:ext cx="4495800" cy="6324600"/>
          </a:xfrm>
          <a:prstGeom prst="rect">
            <a:avLst/>
          </a:prstGeom>
          <a:noFill/>
          <a:ln w="9525">
            <a:noFill/>
            <a:miter lim="800000"/>
            <a:headEnd/>
            <a:tailEnd/>
          </a:ln>
          <a:effec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GB" b="1" dirty="0" smtClean="0"/>
              <a:t>Investigations</a:t>
            </a:r>
            <a:endParaRPr lang="en-US" dirty="0"/>
          </a:p>
        </p:txBody>
      </p:sp>
      <p:sp>
        <p:nvSpPr>
          <p:cNvPr id="3" name="Content Placeholder 2"/>
          <p:cNvSpPr>
            <a:spLocks noGrp="1"/>
          </p:cNvSpPr>
          <p:nvPr>
            <p:ph idx="1"/>
          </p:nvPr>
        </p:nvSpPr>
        <p:spPr>
          <a:xfrm>
            <a:off x="457200" y="1066800"/>
            <a:ext cx="8229600" cy="5059363"/>
          </a:xfrm>
        </p:spPr>
        <p:txBody>
          <a:bodyPr>
            <a:normAutofit fontScale="85000" lnSpcReduction="20000"/>
          </a:bodyPr>
          <a:lstStyle/>
          <a:p>
            <a:pPr>
              <a:buNone/>
            </a:pPr>
            <a:endParaRPr lang="en-US" dirty="0"/>
          </a:p>
          <a:p>
            <a:pPr lvl="0"/>
            <a:r>
              <a:rPr lang="en-GB" dirty="0"/>
              <a:t>Thyroid function tests of thyroid stimulating hormone, </a:t>
            </a:r>
            <a:r>
              <a:rPr lang="en-GB" dirty="0" err="1"/>
              <a:t>thyroxine</a:t>
            </a:r>
            <a:r>
              <a:rPr lang="en-GB" dirty="0"/>
              <a:t> and </a:t>
            </a:r>
            <a:r>
              <a:rPr lang="en-GB" dirty="0" err="1"/>
              <a:t>thiodothyronine</a:t>
            </a:r>
            <a:r>
              <a:rPr lang="en-GB" dirty="0"/>
              <a:t> to determine whether a goitre is associated with hyperthyroidism, hypothyroidism or normal thyroid function. </a:t>
            </a:r>
            <a:endParaRPr lang="en-US" dirty="0"/>
          </a:p>
          <a:p>
            <a:pPr lvl="0"/>
            <a:r>
              <a:rPr lang="en-GB" dirty="0"/>
              <a:t>Chest and thoracic inlet x-rays to detect tracheal compression. </a:t>
            </a:r>
            <a:endParaRPr lang="en-US" dirty="0"/>
          </a:p>
          <a:p>
            <a:pPr lvl="0"/>
            <a:r>
              <a:rPr lang="en-GB" dirty="0"/>
              <a:t>Measurement of thyroid antibodies to assess for </a:t>
            </a:r>
            <a:r>
              <a:rPr lang="en-GB" dirty="0" err="1"/>
              <a:t>thyroiditis</a:t>
            </a:r>
            <a:r>
              <a:rPr lang="en-GB" dirty="0"/>
              <a:t>. </a:t>
            </a:r>
            <a:endParaRPr lang="en-US" dirty="0"/>
          </a:p>
          <a:p>
            <a:pPr lvl="0"/>
            <a:r>
              <a:rPr lang="en-GB" dirty="0"/>
              <a:t>Ultrasound to demonstrate whether the nodules are cystic or solid. </a:t>
            </a:r>
            <a:endParaRPr lang="en-US" dirty="0"/>
          </a:p>
          <a:p>
            <a:pPr lvl="0"/>
            <a:r>
              <a:rPr lang="en-GB" dirty="0"/>
              <a:t>Thyroid scan to determine whether the nodule is malignant.</a:t>
            </a:r>
            <a:endParaRPr lang="en-US" dirty="0"/>
          </a:p>
          <a:p>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Management</a:t>
            </a:r>
            <a:r>
              <a:rPr lang="en-US" dirty="0" smtClean="0"/>
              <a:t/>
            </a:r>
            <a:br>
              <a:rPr lang="en-US" dirty="0" smtClean="0"/>
            </a:br>
            <a:endParaRPr lang="en-US" dirty="0"/>
          </a:p>
        </p:txBody>
      </p:sp>
      <p:sp>
        <p:nvSpPr>
          <p:cNvPr id="3" name="Content Placeholder 2"/>
          <p:cNvSpPr>
            <a:spLocks noGrp="1"/>
          </p:cNvSpPr>
          <p:nvPr>
            <p:ph idx="1"/>
          </p:nvPr>
        </p:nvSpPr>
        <p:spPr>
          <a:xfrm>
            <a:off x="457200" y="1066800"/>
            <a:ext cx="8229600" cy="5059363"/>
          </a:xfrm>
        </p:spPr>
        <p:txBody>
          <a:bodyPr>
            <a:normAutofit fontScale="85000" lnSpcReduction="20000"/>
          </a:bodyPr>
          <a:lstStyle/>
          <a:p>
            <a:pPr>
              <a:buNone/>
            </a:pPr>
            <a:r>
              <a:rPr lang="en-GB" dirty="0" smtClean="0"/>
              <a:t>Aim: Rx cause</a:t>
            </a:r>
          </a:p>
          <a:p>
            <a:r>
              <a:rPr lang="en-GB" dirty="0" smtClean="0"/>
              <a:t>A </a:t>
            </a:r>
            <a:r>
              <a:rPr lang="en-GB" dirty="0"/>
              <a:t>goitre associated with normal thyroid function in pregnancy  </a:t>
            </a:r>
            <a:r>
              <a:rPr lang="en-GB" dirty="0" smtClean="0"/>
              <a:t>&amp; puberty </a:t>
            </a:r>
            <a:r>
              <a:rPr lang="en-GB" dirty="0"/>
              <a:t>rarely requires intervention and patient needs to be reassured</a:t>
            </a:r>
            <a:r>
              <a:rPr lang="en-GB" dirty="0" smtClean="0"/>
              <a:t>.</a:t>
            </a:r>
            <a:r>
              <a:rPr lang="en-US" dirty="0"/>
              <a:t> </a:t>
            </a:r>
            <a:endParaRPr lang="en-US" dirty="0" smtClean="0"/>
          </a:p>
          <a:p>
            <a:r>
              <a:rPr lang="en-US" dirty="0" smtClean="0"/>
              <a:t>If </a:t>
            </a:r>
            <a:r>
              <a:rPr lang="en-US" dirty="0" err="1"/>
              <a:t>goitrogens</a:t>
            </a:r>
            <a:r>
              <a:rPr lang="en-US" dirty="0"/>
              <a:t> are </a:t>
            </a:r>
            <a:r>
              <a:rPr lang="en-US" dirty="0" smtClean="0"/>
              <a:t>suspected, the </a:t>
            </a:r>
            <a:r>
              <a:rPr lang="en-US" dirty="0"/>
              <a:t>patient is given a list of foods to be avoided</a:t>
            </a:r>
            <a:r>
              <a:rPr lang="en-US" dirty="0" smtClean="0"/>
              <a:t>.</a:t>
            </a:r>
          </a:p>
          <a:p>
            <a:r>
              <a:rPr lang="en-US" dirty="0" smtClean="0"/>
              <a:t>If iodine deficiency </a:t>
            </a:r>
            <a:r>
              <a:rPr lang="en-US" dirty="0"/>
              <a:t>is a problem, it is added to the diet with </a:t>
            </a:r>
            <a:r>
              <a:rPr lang="en-US" dirty="0" smtClean="0"/>
              <a:t>supplements or </a:t>
            </a:r>
            <a:r>
              <a:rPr lang="en-US" dirty="0"/>
              <a:t>iodized salt. </a:t>
            </a:r>
            <a:endParaRPr lang="en-US" dirty="0" smtClean="0"/>
          </a:p>
          <a:p>
            <a:r>
              <a:rPr lang="en-US" dirty="0" smtClean="0"/>
              <a:t>Hypothyroidism </a:t>
            </a:r>
            <a:r>
              <a:rPr lang="en-US" dirty="0"/>
              <a:t>or hyperthyroidism </a:t>
            </a:r>
            <a:r>
              <a:rPr lang="en-US" dirty="0" smtClean="0"/>
              <a:t>is treated if indicated</a:t>
            </a:r>
            <a:r>
              <a:rPr lang="en-US" dirty="0"/>
              <a:t>. </a:t>
            </a:r>
            <a:r>
              <a:rPr lang="en-US" dirty="0" err="1"/>
              <a:t>Levothyroxine</a:t>
            </a:r>
            <a:r>
              <a:rPr lang="en-US" dirty="0"/>
              <a:t> (</a:t>
            </a:r>
            <a:r>
              <a:rPr lang="en-US" dirty="0" err="1"/>
              <a:t>Synthroid</a:t>
            </a:r>
            <a:r>
              <a:rPr lang="en-US" dirty="0"/>
              <a:t>) may </a:t>
            </a:r>
            <a:r>
              <a:rPr lang="en-US" dirty="0" smtClean="0"/>
              <a:t>be given </a:t>
            </a:r>
            <a:r>
              <a:rPr lang="en-US" dirty="0"/>
              <a:t>to reduce TSH levels via negative feedback. </a:t>
            </a:r>
          </a:p>
          <a:p>
            <a:r>
              <a:rPr lang="en-US" dirty="0" smtClean="0"/>
              <a:t>Surgery may </a:t>
            </a:r>
            <a:r>
              <a:rPr lang="en-US" dirty="0"/>
              <a:t>be necessary if the gland is interfering </a:t>
            </a:r>
            <a:r>
              <a:rPr lang="en-US" dirty="0" smtClean="0"/>
              <a:t>with breathing </a:t>
            </a:r>
            <a:r>
              <a:rPr lang="en-US" dirty="0"/>
              <a:t>or swallowing.</a:t>
            </a:r>
            <a:r>
              <a:rPr lang="en-GB" dirty="0"/>
              <a:t>  </a:t>
            </a:r>
            <a:endParaRPr lang="en-US" dirty="0"/>
          </a:p>
          <a:p>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a:buNone/>
            </a:pPr>
            <a:r>
              <a:rPr lang="en-US" dirty="0" err="1"/>
              <a:t>T</a:t>
            </a:r>
            <a:r>
              <a:rPr lang="en-US" dirty="0" err="1" smtClean="0"/>
              <a:t>hyroidectomy</a:t>
            </a:r>
            <a:r>
              <a:rPr lang="en-US" dirty="0" smtClean="0"/>
              <a:t>  is </a:t>
            </a:r>
            <a:r>
              <a:rPr lang="en-GB" b="1" dirty="0" smtClean="0"/>
              <a:t>Indicated if:</a:t>
            </a:r>
            <a:endParaRPr lang="en-US" dirty="0" smtClean="0"/>
          </a:p>
          <a:p>
            <a:pPr lvl="0"/>
            <a:r>
              <a:rPr lang="en-GB" dirty="0" smtClean="0"/>
              <a:t>There is a possibility of malignancy- </a:t>
            </a:r>
            <a:r>
              <a:rPr lang="en-GB" dirty="0" err="1" smtClean="0"/>
              <a:t>hx</a:t>
            </a:r>
            <a:r>
              <a:rPr lang="en-GB" dirty="0" smtClean="0"/>
              <a:t> of rapid growth, pain, cervical  </a:t>
            </a:r>
            <a:r>
              <a:rPr lang="en-GB" dirty="0" err="1" smtClean="0"/>
              <a:t>lymphadenopathy</a:t>
            </a:r>
            <a:r>
              <a:rPr lang="en-GB" dirty="0" smtClean="0"/>
              <a:t> or previous irradiation. </a:t>
            </a:r>
            <a:endParaRPr lang="en-US" dirty="0" smtClean="0"/>
          </a:p>
          <a:p>
            <a:pPr lvl="0"/>
            <a:r>
              <a:rPr lang="en-GB" dirty="0" smtClean="0"/>
              <a:t>Pressure symptoms on the trachea </a:t>
            </a:r>
            <a:r>
              <a:rPr lang="en-GB" dirty="0" err="1" smtClean="0"/>
              <a:t>i.e</a:t>
            </a:r>
            <a:r>
              <a:rPr lang="en-GB" dirty="0" smtClean="0"/>
              <a:t> if dysphagia or breathing difficulties are present. </a:t>
            </a:r>
            <a:endParaRPr lang="en-US" dirty="0" smtClean="0"/>
          </a:p>
          <a:p>
            <a:pPr lvl="0"/>
            <a:r>
              <a:rPr lang="en-GB" dirty="0" smtClean="0"/>
              <a:t>Cosmetic reasons. </a:t>
            </a:r>
            <a:endParaRPr lang="en-US" dirty="0" smtClean="0"/>
          </a:p>
          <a:p>
            <a:endParaRPr 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b="1" i="1" dirty="0" smtClean="0"/>
              <a:t>Nursing Care</a:t>
            </a:r>
            <a:br>
              <a:rPr lang="en-US" b="1" i="1" dirty="0" smtClean="0"/>
            </a:br>
            <a:endParaRPr lang="en-US" dirty="0"/>
          </a:p>
        </p:txBody>
      </p:sp>
      <p:sp>
        <p:nvSpPr>
          <p:cNvPr id="3" name="Content Placeholder 2"/>
          <p:cNvSpPr>
            <a:spLocks noGrp="1"/>
          </p:cNvSpPr>
          <p:nvPr>
            <p:ph idx="1"/>
          </p:nvPr>
        </p:nvSpPr>
        <p:spPr/>
        <p:txBody>
          <a:bodyPr>
            <a:normAutofit/>
          </a:bodyPr>
          <a:lstStyle/>
          <a:p>
            <a:r>
              <a:rPr lang="en-US" dirty="0" smtClean="0"/>
              <a:t>Monitor  </a:t>
            </a:r>
            <a:r>
              <a:rPr lang="en-US" dirty="0"/>
              <a:t>the </a:t>
            </a:r>
            <a:r>
              <a:rPr lang="en-US" dirty="0" smtClean="0"/>
              <a:t>effects </a:t>
            </a:r>
            <a:r>
              <a:rPr lang="en-US" dirty="0"/>
              <a:t>of the goiter on breathing </a:t>
            </a:r>
            <a:r>
              <a:rPr lang="en-US" dirty="0" smtClean="0"/>
              <a:t>and swallowing</a:t>
            </a:r>
            <a:r>
              <a:rPr lang="en-US" dirty="0"/>
              <a:t>. </a:t>
            </a:r>
            <a:endParaRPr lang="en-US" dirty="0" smtClean="0"/>
          </a:p>
          <a:p>
            <a:r>
              <a:rPr lang="en-US" dirty="0" err="1" smtClean="0"/>
              <a:t>Stridor</a:t>
            </a:r>
            <a:r>
              <a:rPr lang="en-US" dirty="0"/>
              <a:t>, a whistling sound, may be heard if </a:t>
            </a:r>
            <a:r>
              <a:rPr lang="en-US" dirty="0" smtClean="0"/>
              <a:t>the airway </a:t>
            </a:r>
            <a:r>
              <a:rPr lang="en-US" dirty="0"/>
              <a:t>is obstructed. </a:t>
            </a:r>
            <a:r>
              <a:rPr lang="en-US" dirty="0" smtClean="0"/>
              <a:t> Report this to the physician immediately. </a:t>
            </a:r>
          </a:p>
          <a:p>
            <a:r>
              <a:rPr lang="en-US" dirty="0"/>
              <a:t>C</a:t>
            </a:r>
            <a:r>
              <a:rPr lang="en-US" dirty="0" smtClean="0"/>
              <a:t>ollaborate </a:t>
            </a:r>
            <a:r>
              <a:rPr lang="en-US" dirty="0"/>
              <a:t>with the dietitian to provide soft foods or </a:t>
            </a:r>
            <a:r>
              <a:rPr lang="en-US" dirty="0" smtClean="0"/>
              <a:t>liquid nutrition</a:t>
            </a:r>
            <a:r>
              <a:rPr lang="en-US" dirty="0"/>
              <a:t>.</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txBody>
          <a:bodyPr/>
          <a:lstStyle/>
          <a:p>
            <a:r>
              <a:rPr lang="en-US" b="1" dirty="0" smtClean="0"/>
              <a:t>ADRENAL DISORDERS </a:t>
            </a:r>
            <a:endParaRPr lang="en-US"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DI</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CENTRAL DI</a:t>
            </a:r>
          </a:p>
          <a:p>
            <a:pPr marL="514350" indent="-514350">
              <a:buFont typeface="+mj-lt"/>
              <a:buAutoNum type="arabicPeriod"/>
            </a:pPr>
            <a:r>
              <a:rPr lang="en-US" dirty="0" smtClean="0"/>
              <a:t>NEPHROGENIC DI</a:t>
            </a:r>
            <a:endParaRPr 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fontScale="90000"/>
          </a:bodyPr>
          <a:lstStyle/>
          <a:p>
            <a:r>
              <a:rPr lang="en-US" sz="3600" b="1" dirty="0" smtClean="0"/>
              <a:t>ADRENOCORTICAL INSUFFICIENCY/</a:t>
            </a:r>
            <a:br>
              <a:rPr lang="en-US" sz="3600" b="1" dirty="0" smtClean="0"/>
            </a:br>
            <a:r>
              <a:rPr lang="en-US" sz="3600" b="1" dirty="0" smtClean="0"/>
              <a:t>ADDISON’S DISEASE</a:t>
            </a:r>
            <a:r>
              <a:rPr lang="en-US" b="1" dirty="0" smtClean="0"/>
              <a:t/>
            </a:r>
            <a:br>
              <a:rPr lang="en-US" b="1" dirty="0" smtClean="0"/>
            </a:br>
            <a:endParaRPr lang="en-US" dirty="0"/>
          </a:p>
        </p:txBody>
      </p:sp>
      <p:sp>
        <p:nvSpPr>
          <p:cNvPr id="3" name="Content Placeholder 2"/>
          <p:cNvSpPr>
            <a:spLocks noGrp="1"/>
          </p:cNvSpPr>
          <p:nvPr>
            <p:ph idx="1"/>
          </p:nvPr>
        </p:nvSpPr>
        <p:spPr/>
        <p:txBody>
          <a:bodyPr>
            <a:normAutofit lnSpcReduction="10000"/>
          </a:bodyPr>
          <a:lstStyle/>
          <a:p>
            <a:r>
              <a:rPr lang="en-US" dirty="0" err="1" smtClean="0"/>
              <a:t>Adrenocortical</a:t>
            </a:r>
            <a:r>
              <a:rPr lang="en-US" dirty="0" smtClean="0"/>
              <a:t> </a:t>
            </a:r>
            <a:r>
              <a:rPr lang="en-US" dirty="0"/>
              <a:t>insufficiency (AI) is the insufficient </a:t>
            </a:r>
            <a:r>
              <a:rPr lang="en-US" dirty="0" smtClean="0"/>
              <a:t>production of </a:t>
            </a:r>
            <a:r>
              <a:rPr lang="en-US" dirty="0"/>
              <a:t>the hormones of the adrenal </a:t>
            </a:r>
            <a:r>
              <a:rPr lang="en-US" dirty="0" smtClean="0"/>
              <a:t>cortex.</a:t>
            </a:r>
          </a:p>
          <a:p>
            <a:r>
              <a:rPr lang="en-US" dirty="0" smtClean="0"/>
              <a:t> </a:t>
            </a:r>
            <a:r>
              <a:rPr lang="en-US" dirty="0"/>
              <a:t>There are two forms of adrenal </a:t>
            </a:r>
            <a:r>
              <a:rPr lang="en-US" dirty="0" smtClean="0"/>
              <a:t>insufficiency:</a:t>
            </a:r>
          </a:p>
          <a:p>
            <a:r>
              <a:rPr lang="en-US" dirty="0" smtClean="0"/>
              <a:t>Primary (</a:t>
            </a:r>
            <a:r>
              <a:rPr lang="en-US" dirty="0" err="1" smtClean="0"/>
              <a:t>addisons</a:t>
            </a:r>
            <a:r>
              <a:rPr lang="en-US" dirty="0" smtClean="0"/>
              <a:t>  </a:t>
            </a:r>
            <a:r>
              <a:rPr lang="en-US" dirty="0" err="1" smtClean="0"/>
              <a:t>dse</a:t>
            </a:r>
            <a:r>
              <a:rPr lang="en-US" dirty="0" smtClean="0"/>
              <a:t>)- caused by destruction of the adrenal gland</a:t>
            </a:r>
            <a:endParaRPr lang="en-US" dirty="0"/>
          </a:p>
          <a:p>
            <a:r>
              <a:rPr lang="en-US" dirty="0" smtClean="0"/>
              <a:t>Secondary- results from a disorder of the HPA system (hypothalamic-pituitary-adrenal axis).</a:t>
            </a:r>
          </a:p>
          <a:p>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Pathophysiology</a:t>
            </a:r>
            <a:br>
              <a:rPr lang="en-US" b="1" i="1" dirty="0" smtClean="0"/>
            </a:b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Adrenal </a:t>
            </a:r>
            <a:r>
              <a:rPr lang="en-US" dirty="0"/>
              <a:t>insufficiency is associated with reduced levels </a:t>
            </a:r>
            <a:r>
              <a:rPr lang="en-US" dirty="0" smtClean="0"/>
              <a:t>of </a:t>
            </a:r>
            <a:r>
              <a:rPr lang="en-US" dirty="0" err="1" smtClean="0"/>
              <a:t>cortisol</a:t>
            </a:r>
            <a:r>
              <a:rPr lang="en-US" dirty="0"/>
              <a:t>, </a:t>
            </a:r>
            <a:r>
              <a:rPr lang="en-US" dirty="0" err="1"/>
              <a:t>aldosterone</a:t>
            </a:r>
            <a:r>
              <a:rPr lang="en-US" dirty="0"/>
              <a:t>, or both hormones. </a:t>
            </a:r>
            <a:endParaRPr lang="en-US" dirty="0" smtClean="0"/>
          </a:p>
          <a:p>
            <a:r>
              <a:rPr lang="en-US" dirty="0" smtClean="0"/>
              <a:t>A </a:t>
            </a:r>
            <a:r>
              <a:rPr lang="en-US" dirty="0"/>
              <a:t>deficiency </a:t>
            </a:r>
            <a:r>
              <a:rPr lang="en-US" dirty="0" smtClean="0"/>
              <a:t>in androgens </a:t>
            </a:r>
            <a:r>
              <a:rPr lang="en-US" dirty="0"/>
              <a:t>may exist. </a:t>
            </a:r>
            <a:endParaRPr lang="en-US" dirty="0" smtClean="0"/>
          </a:p>
          <a:p>
            <a:r>
              <a:rPr lang="en-US" dirty="0" smtClean="0"/>
              <a:t>In </a:t>
            </a:r>
            <a:r>
              <a:rPr lang="en-US" dirty="0"/>
              <a:t>primary disease, ACTH levels </a:t>
            </a:r>
            <a:r>
              <a:rPr lang="en-US" dirty="0" smtClean="0"/>
              <a:t>from the </a:t>
            </a:r>
            <a:r>
              <a:rPr lang="en-US" dirty="0"/>
              <a:t>pituitary may be elevated in an attempt to stimulate </a:t>
            </a:r>
            <a:r>
              <a:rPr lang="en-US" dirty="0" smtClean="0"/>
              <a:t>the adrenal </a:t>
            </a:r>
            <a:r>
              <a:rPr lang="en-US" dirty="0"/>
              <a:t>cortex to synthesize more hormone</a:t>
            </a:r>
            <a:r>
              <a:rPr lang="en-US" dirty="0" smtClean="0"/>
              <a:t>.</a:t>
            </a:r>
          </a:p>
          <a:p>
            <a:r>
              <a:rPr lang="en-US" dirty="0" smtClean="0"/>
              <a:t> </a:t>
            </a:r>
            <a:r>
              <a:rPr lang="en-US" dirty="0"/>
              <a:t>In </a:t>
            </a:r>
            <a:r>
              <a:rPr lang="en-US" dirty="0" smtClean="0"/>
              <a:t>secondary disease</a:t>
            </a:r>
            <a:r>
              <a:rPr lang="en-US" dirty="0"/>
              <a:t>, deficient ACTH fails to stimulate adrenal </a:t>
            </a:r>
            <a:r>
              <a:rPr lang="en-US" dirty="0" smtClean="0"/>
              <a:t>steroid synthesis</a:t>
            </a:r>
            <a:r>
              <a:rPr lang="en-US" dirty="0"/>
              <a:t>. In most cases, the adrenal glands are </a:t>
            </a:r>
            <a:r>
              <a:rPr lang="en-US" dirty="0" smtClean="0"/>
              <a:t>atrophied &amp; small and </a:t>
            </a:r>
            <a:r>
              <a:rPr lang="en-US" dirty="0"/>
              <a:t>are unable to produce </a:t>
            </a:r>
            <a:r>
              <a:rPr lang="en-US" dirty="0" smtClean="0"/>
              <a:t>adequate amounts </a:t>
            </a:r>
            <a:r>
              <a:rPr lang="en-US" dirty="0"/>
              <a:t>of </a:t>
            </a:r>
            <a:r>
              <a:rPr lang="en-US" dirty="0" smtClean="0"/>
              <a:t>hormones.</a:t>
            </a:r>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Etiology</a:t>
            </a:r>
            <a:br>
              <a:rPr lang="en-US" b="1" i="1" dirty="0" smtClean="0"/>
            </a:b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Addison’s </a:t>
            </a:r>
            <a:r>
              <a:rPr lang="en-US" dirty="0"/>
              <a:t>disease is thought to be autoimmune; that is, </a:t>
            </a:r>
            <a:r>
              <a:rPr lang="en-US" dirty="0" smtClean="0"/>
              <a:t>the gland </a:t>
            </a:r>
            <a:r>
              <a:rPr lang="en-US" dirty="0"/>
              <a:t>destroys itself in response to conditions such </a:t>
            </a:r>
            <a:r>
              <a:rPr lang="en-US" dirty="0" smtClean="0"/>
              <a:t>as:</a:t>
            </a:r>
          </a:p>
          <a:p>
            <a:pPr>
              <a:buFont typeface="Wingdings" pitchFamily="2" charset="2"/>
              <a:buChar char="Ø"/>
            </a:pPr>
            <a:r>
              <a:rPr lang="en-US" dirty="0" smtClean="0"/>
              <a:t> Tuberculosis,</a:t>
            </a:r>
          </a:p>
          <a:p>
            <a:pPr>
              <a:buFont typeface="Wingdings" pitchFamily="2" charset="2"/>
              <a:buChar char="Ø"/>
            </a:pPr>
            <a:r>
              <a:rPr lang="en-US" dirty="0" smtClean="0"/>
              <a:t>Fungal Infection</a:t>
            </a:r>
          </a:p>
          <a:p>
            <a:pPr>
              <a:buFont typeface="Wingdings" pitchFamily="2" charset="2"/>
              <a:buChar char="Ø"/>
            </a:pPr>
            <a:r>
              <a:rPr lang="en-US" dirty="0" smtClean="0"/>
              <a:t> Infection Related To Acquired Immunodeficiency Syndrome (AIDS), Or </a:t>
            </a:r>
          </a:p>
          <a:p>
            <a:pPr>
              <a:buFont typeface="Wingdings" pitchFamily="2" charset="2"/>
              <a:buChar char="Ø"/>
            </a:pPr>
            <a:r>
              <a:rPr lang="en-US" dirty="0" smtClean="0"/>
              <a:t>Metastatic Cancer.</a:t>
            </a:r>
          </a:p>
          <a:p>
            <a:r>
              <a:rPr lang="en-US" dirty="0" smtClean="0"/>
              <a:t>It </a:t>
            </a:r>
            <a:r>
              <a:rPr lang="en-US" dirty="0"/>
              <a:t>may also be associated with other autoimmune diseases</a:t>
            </a:r>
            <a:r>
              <a:rPr lang="en-US" dirty="0" smtClean="0"/>
              <a:t>, </a:t>
            </a:r>
            <a:r>
              <a:rPr lang="en-US" dirty="0" err="1" smtClean="0"/>
              <a:t>e.g</a:t>
            </a:r>
            <a:r>
              <a:rPr lang="en-US" dirty="0" smtClean="0"/>
              <a:t>  </a:t>
            </a:r>
            <a:r>
              <a:rPr lang="en-US" dirty="0"/>
              <a:t>Hashimoto’s </a:t>
            </a:r>
            <a:r>
              <a:rPr lang="en-US" dirty="0" err="1"/>
              <a:t>thyroiditis</a:t>
            </a:r>
            <a:r>
              <a:rPr lang="en-US" dirty="0"/>
              <a:t>. </a:t>
            </a:r>
            <a:endParaRPr lang="en-US" dirty="0" smtClean="0"/>
          </a:p>
          <a:p>
            <a:r>
              <a:rPr lang="en-US" dirty="0" err="1" smtClean="0"/>
              <a:t>Adrenalectomy</a:t>
            </a:r>
            <a:r>
              <a:rPr lang="en-US" dirty="0" smtClean="0"/>
              <a:t> </a:t>
            </a:r>
            <a:r>
              <a:rPr lang="en-US" dirty="0"/>
              <a:t>also </a:t>
            </a:r>
            <a:r>
              <a:rPr lang="en-US" dirty="0" smtClean="0"/>
              <a:t>results  in </a:t>
            </a:r>
            <a:r>
              <a:rPr lang="en-US" dirty="0"/>
              <a:t>adrenal </a:t>
            </a:r>
            <a:r>
              <a:rPr lang="en-US" dirty="0" smtClean="0"/>
              <a:t>insufficiency.</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lnSpcReduction="10000"/>
          </a:bodyPr>
          <a:lstStyle/>
          <a:p>
            <a:r>
              <a:rPr lang="en-US" dirty="0" smtClean="0"/>
              <a:t>Secondary AI may be caused by dysfunction of the pituitary or hypothalamus. </a:t>
            </a:r>
          </a:p>
          <a:p>
            <a:r>
              <a:rPr lang="en-US" dirty="0"/>
              <a:t>P</a:t>
            </a:r>
            <a:r>
              <a:rPr lang="en-US" dirty="0" smtClean="0"/>
              <a:t>rolonged use of corticosteroid drugs may depress ACTH and </a:t>
            </a:r>
            <a:r>
              <a:rPr lang="en-US" dirty="0" err="1" smtClean="0"/>
              <a:t>corticotropin</a:t>
            </a:r>
            <a:r>
              <a:rPr lang="en-US" dirty="0" smtClean="0"/>
              <a:t> releasing</a:t>
            </a:r>
            <a:r>
              <a:rPr lang="en-US" dirty="0"/>
              <a:t> </a:t>
            </a:r>
            <a:r>
              <a:rPr lang="en-US" dirty="0" smtClean="0"/>
              <a:t>hormone production, which in turn reduces steroid hormone production. </a:t>
            </a:r>
          </a:p>
          <a:p>
            <a:r>
              <a:rPr lang="en-US" dirty="0" smtClean="0"/>
              <a:t>A patient receiving long-term corticosteroid therapy is particularly at risk for AI if the drugs are abruptly discontinued. </a:t>
            </a:r>
          </a:p>
          <a:p>
            <a:r>
              <a:rPr lang="en-US" dirty="0" smtClean="0"/>
              <a:t>Because the pituitary has been suppressed for a prolonged period, it may take up to a year before ACTH is produced normally again.</a:t>
            </a:r>
          </a:p>
          <a:p>
            <a:endParaRPr 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C/F</a:t>
            </a:r>
            <a:endParaRPr lang="en-US" dirty="0"/>
          </a:p>
        </p:txBody>
      </p:sp>
      <p:sp>
        <p:nvSpPr>
          <p:cNvPr id="3" name="Content Placeholder 2"/>
          <p:cNvSpPr>
            <a:spLocks noGrp="1"/>
          </p:cNvSpPr>
          <p:nvPr>
            <p:ph idx="1"/>
          </p:nvPr>
        </p:nvSpPr>
        <p:spPr>
          <a:xfrm>
            <a:off x="457200" y="1219200"/>
            <a:ext cx="8229600" cy="5334000"/>
          </a:xfrm>
        </p:spPr>
        <p:txBody>
          <a:bodyPr>
            <a:normAutofit fontScale="92500" lnSpcReduction="20000"/>
          </a:bodyPr>
          <a:lstStyle/>
          <a:p>
            <a:r>
              <a:rPr lang="en-US" dirty="0"/>
              <a:t>The most significant sign of Addison’s disease is </a:t>
            </a:r>
            <a:r>
              <a:rPr lang="en-US" dirty="0" smtClean="0"/>
              <a:t>hypotension due to lack of </a:t>
            </a:r>
            <a:r>
              <a:rPr lang="en-US" dirty="0" err="1" smtClean="0"/>
              <a:t>aldosterone</a:t>
            </a:r>
            <a:r>
              <a:rPr lang="en-US" dirty="0" smtClean="0"/>
              <a:t>  (causes </a:t>
            </a:r>
            <a:r>
              <a:rPr lang="en-US" dirty="0"/>
              <a:t>sodium and water retention in </a:t>
            </a:r>
            <a:r>
              <a:rPr lang="en-US" dirty="0" smtClean="0"/>
              <a:t>the kidney </a:t>
            </a:r>
            <a:r>
              <a:rPr lang="en-US" dirty="0"/>
              <a:t>and potassium </a:t>
            </a:r>
            <a:r>
              <a:rPr lang="en-US" dirty="0" smtClean="0"/>
              <a:t>loss) . </a:t>
            </a:r>
            <a:r>
              <a:rPr lang="en-US" dirty="0"/>
              <a:t>If  </a:t>
            </a:r>
            <a:r>
              <a:rPr lang="en-US" dirty="0" smtClean="0"/>
              <a:t>its  deficient, sodium </a:t>
            </a:r>
            <a:r>
              <a:rPr lang="en-US" dirty="0"/>
              <a:t>and water are lost and hypotension and </a:t>
            </a:r>
            <a:r>
              <a:rPr lang="en-US" dirty="0" smtClean="0"/>
              <a:t>tachycardia result.</a:t>
            </a:r>
          </a:p>
          <a:p>
            <a:r>
              <a:rPr lang="en-US" dirty="0" smtClean="0"/>
              <a:t>Low </a:t>
            </a:r>
            <a:r>
              <a:rPr lang="en-US" dirty="0" err="1"/>
              <a:t>cortisol</a:t>
            </a:r>
            <a:r>
              <a:rPr lang="en-US" dirty="0"/>
              <a:t> levels </a:t>
            </a:r>
            <a:r>
              <a:rPr lang="en-US" dirty="0" smtClean="0"/>
              <a:t>cause:</a:t>
            </a:r>
          </a:p>
          <a:p>
            <a:pPr>
              <a:buFont typeface="Wingdings" pitchFamily="2" charset="2"/>
              <a:buChar char="Ø"/>
            </a:pPr>
            <a:r>
              <a:rPr lang="en-US" dirty="0" smtClean="0"/>
              <a:t> Hypoglycemia</a:t>
            </a:r>
          </a:p>
          <a:p>
            <a:pPr>
              <a:buFont typeface="Wingdings" pitchFamily="2" charset="2"/>
              <a:buChar char="Ø"/>
            </a:pPr>
            <a:r>
              <a:rPr lang="en-US" dirty="0" smtClean="0"/>
              <a:t>Weakness, </a:t>
            </a:r>
          </a:p>
          <a:p>
            <a:pPr>
              <a:buFont typeface="Wingdings" pitchFamily="2" charset="2"/>
              <a:buChar char="Ø"/>
            </a:pPr>
            <a:r>
              <a:rPr lang="en-US" dirty="0" smtClean="0"/>
              <a:t>Fatigue, </a:t>
            </a:r>
          </a:p>
          <a:p>
            <a:pPr>
              <a:buFont typeface="Wingdings" pitchFamily="2" charset="2"/>
              <a:buChar char="Ø"/>
            </a:pPr>
            <a:r>
              <a:rPr lang="en-US" dirty="0" smtClean="0"/>
              <a:t>Weight Loss, </a:t>
            </a:r>
          </a:p>
          <a:p>
            <a:pPr>
              <a:buFont typeface="Wingdings" pitchFamily="2" charset="2"/>
              <a:buChar char="Ø"/>
            </a:pPr>
            <a:r>
              <a:rPr lang="en-US" dirty="0" smtClean="0"/>
              <a:t>Confusion &amp;  Psychosis. </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r>
              <a:rPr lang="en-US" dirty="0" smtClean="0"/>
              <a:t>In primary AI, increased ACTH may produce </a:t>
            </a:r>
            <a:r>
              <a:rPr lang="en-US" dirty="0" err="1" smtClean="0"/>
              <a:t>hyperpigmentation</a:t>
            </a:r>
            <a:r>
              <a:rPr lang="en-US" dirty="0" smtClean="0"/>
              <a:t> of the skin, causing the patient to have a tanned or bronze appearance.</a:t>
            </a:r>
          </a:p>
          <a:p>
            <a:r>
              <a:rPr lang="en-US" dirty="0" smtClean="0"/>
              <a:t>Anorexia, nausea, and vomiting may also occur, possibly as the result of electrolyte imbalances.</a:t>
            </a:r>
          </a:p>
          <a:p>
            <a:r>
              <a:rPr lang="en-US" dirty="0" smtClean="0"/>
              <a:t>Women may have decreased body hair because of low androgen levels.</a:t>
            </a:r>
          </a:p>
          <a:p>
            <a:endParaRPr 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Diagnostic Tests</a:t>
            </a:r>
            <a:br>
              <a:rPr lang="en-US" b="1" i="1" dirty="0" smtClean="0"/>
            </a:br>
            <a:endParaRPr lang="en-US" dirty="0"/>
          </a:p>
        </p:txBody>
      </p:sp>
      <p:sp>
        <p:nvSpPr>
          <p:cNvPr id="3" name="Content Placeholder 2"/>
          <p:cNvSpPr>
            <a:spLocks noGrp="1"/>
          </p:cNvSpPr>
          <p:nvPr>
            <p:ph idx="1"/>
          </p:nvPr>
        </p:nvSpPr>
        <p:spPr>
          <a:xfrm>
            <a:off x="457200" y="1219200"/>
            <a:ext cx="8229600" cy="5257800"/>
          </a:xfrm>
        </p:spPr>
        <p:txBody>
          <a:bodyPr>
            <a:normAutofit/>
          </a:bodyPr>
          <a:lstStyle/>
          <a:p>
            <a:r>
              <a:rPr lang="en-US" dirty="0" smtClean="0"/>
              <a:t>Serum </a:t>
            </a:r>
            <a:r>
              <a:rPr lang="en-US" dirty="0"/>
              <a:t> </a:t>
            </a:r>
            <a:r>
              <a:rPr lang="en-US" dirty="0" smtClean="0"/>
              <a:t>&amp; urine </a:t>
            </a:r>
            <a:r>
              <a:rPr lang="en-US" dirty="0" err="1"/>
              <a:t>cortisol</a:t>
            </a:r>
            <a:r>
              <a:rPr lang="en-US" dirty="0"/>
              <a:t> levels are measured. </a:t>
            </a:r>
            <a:endParaRPr lang="en-US" dirty="0" smtClean="0"/>
          </a:p>
          <a:p>
            <a:r>
              <a:rPr lang="en-US" dirty="0" smtClean="0"/>
              <a:t>Blood glucose -low</a:t>
            </a:r>
            <a:r>
              <a:rPr lang="en-US" dirty="0"/>
              <a:t>. </a:t>
            </a:r>
            <a:endParaRPr lang="en-US" dirty="0" smtClean="0"/>
          </a:p>
          <a:p>
            <a:r>
              <a:rPr lang="en-US" dirty="0" smtClean="0"/>
              <a:t>Blood </a:t>
            </a:r>
            <a:r>
              <a:rPr lang="en-US" dirty="0"/>
              <a:t>urea nitrogen (BUN) </a:t>
            </a:r>
            <a:r>
              <a:rPr lang="en-US" dirty="0" smtClean="0"/>
              <a:t>&amp;  </a:t>
            </a:r>
            <a:r>
              <a:rPr lang="en-US" dirty="0" err="1"/>
              <a:t>hematocrit</a:t>
            </a:r>
            <a:r>
              <a:rPr lang="en-US" dirty="0"/>
              <a:t> </a:t>
            </a:r>
            <a:r>
              <a:rPr lang="en-US" dirty="0" smtClean="0"/>
              <a:t>levels may  </a:t>
            </a:r>
            <a:r>
              <a:rPr lang="en-US" dirty="0"/>
              <a:t>be elevated </a:t>
            </a:r>
            <a:r>
              <a:rPr lang="en-US" dirty="0" smtClean="0"/>
              <a:t>coz  </a:t>
            </a:r>
            <a:r>
              <a:rPr lang="en-US" dirty="0"/>
              <a:t>of dehydration. </a:t>
            </a:r>
            <a:endParaRPr lang="en-US" dirty="0" smtClean="0"/>
          </a:p>
          <a:p>
            <a:r>
              <a:rPr lang="en-US" dirty="0" smtClean="0"/>
              <a:t>An ACTH </a:t>
            </a:r>
            <a:r>
              <a:rPr lang="en-US" dirty="0"/>
              <a:t>stimulation test may help determine whether </a:t>
            </a:r>
            <a:r>
              <a:rPr lang="en-US" dirty="0" smtClean="0"/>
              <a:t>the adrenal </a:t>
            </a:r>
            <a:r>
              <a:rPr lang="en-US" dirty="0"/>
              <a:t>glands are functioning. </a:t>
            </a:r>
            <a:endParaRPr lang="en-US" dirty="0" smtClean="0"/>
          </a:p>
          <a:p>
            <a:r>
              <a:rPr lang="en-US" dirty="0" smtClean="0"/>
              <a:t>Monitor Serum </a:t>
            </a:r>
            <a:r>
              <a:rPr lang="en-US" dirty="0"/>
              <a:t>sodium and </a:t>
            </a:r>
            <a:r>
              <a:rPr lang="en-US" dirty="0" smtClean="0"/>
              <a:t>potassium levels. </a:t>
            </a:r>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b="1" i="1" dirty="0" smtClean="0"/>
              <a:t>Therapeutic Interventions</a:t>
            </a:r>
            <a:br>
              <a:rPr lang="en-US" b="1" i="1" dirty="0" smtClean="0"/>
            </a:br>
            <a:endParaRPr lang="en-US" dirty="0"/>
          </a:p>
        </p:txBody>
      </p:sp>
      <p:sp>
        <p:nvSpPr>
          <p:cNvPr id="3" name="Content Placeholder 2"/>
          <p:cNvSpPr>
            <a:spLocks noGrp="1"/>
          </p:cNvSpPr>
          <p:nvPr>
            <p:ph idx="1"/>
          </p:nvPr>
        </p:nvSpPr>
        <p:spPr>
          <a:xfrm>
            <a:off x="457200" y="1295400"/>
            <a:ext cx="8229600" cy="4830763"/>
          </a:xfrm>
        </p:spPr>
        <p:txBody>
          <a:bodyPr>
            <a:normAutofit fontScale="85000" lnSpcReduction="20000"/>
          </a:bodyPr>
          <a:lstStyle/>
          <a:p>
            <a:r>
              <a:rPr lang="en-US" dirty="0" smtClean="0"/>
              <a:t>Long-term </a:t>
            </a:r>
            <a:r>
              <a:rPr lang="en-US" dirty="0"/>
              <a:t>treatment consists of replacement </a:t>
            </a:r>
            <a:r>
              <a:rPr lang="en-US" dirty="0" smtClean="0"/>
              <a:t>of </a:t>
            </a:r>
            <a:r>
              <a:rPr lang="en-US" dirty="0" err="1" smtClean="0"/>
              <a:t>glucocorticoids</a:t>
            </a:r>
            <a:r>
              <a:rPr lang="en-US" dirty="0" smtClean="0"/>
              <a:t> (hydrocortisone</a:t>
            </a:r>
            <a:r>
              <a:rPr lang="en-US" dirty="0"/>
              <a:t>)  </a:t>
            </a:r>
            <a:r>
              <a:rPr lang="en-US" dirty="0" smtClean="0"/>
              <a:t>&amp; </a:t>
            </a:r>
            <a:r>
              <a:rPr lang="en-US" dirty="0" err="1" smtClean="0"/>
              <a:t>mineralocorticoids</a:t>
            </a:r>
            <a:r>
              <a:rPr lang="en-US" dirty="0" smtClean="0"/>
              <a:t> </a:t>
            </a:r>
            <a:r>
              <a:rPr lang="en-US" dirty="0"/>
              <a:t>(</a:t>
            </a:r>
            <a:r>
              <a:rPr lang="en-US" dirty="0" err="1"/>
              <a:t>fludrocortisone</a:t>
            </a:r>
            <a:r>
              <a:rPr lang="en-US" dirty="0"/>
              <a:t>).</a:t>
            </a:r>
          </a:p>
          <a:p>
            <a:r>
              <a:rPr lang="en-US" dirty="0"/>
              <a:t>Patients will need hormone replacement therapy </a:t>
            </a:r>
            <a:r>
              <a:rPr lang="en-US" dirty="0" smtClean="0"/>
              <a:t>for the </a:t>
            </a:r>
            <a:r>
              <a:rPr lang="en-US" dirty="0"/>
              <a:t>rest of their lives. </a:t>
            </a:r>
            <a:endParaRPr lang="en-US" dirty="0" smtClean="0"/>
          </a:p>
          <a:p>
            <a:r>
              <a:rPr lang="en-US" dirty="0" smtClean="0"/>
              <a:t>Hormones </a:t>
            </a:r>
            <a:r>
              <a:rPr lang="en-US" dirty="0"/>
              <a:t>are given in divided </a:t>
            </a:r>
            <a:r>
              <a:rPr lang="en-US" dirty="0" smtClean="0"/>
              <a:t>doses, with </a:t>
            </a:r>
            <a:r>
              <a:rPr lang="en-US" dirty="0"/>
              <a:t>two-thirds of the daily dose given in the morning </a:t>
            </a:r>
            <a:r>
              <a:rPr lang="en-US" dirty="0" smtClean="0"/>
              <a:t>and one-third </a:t>
            </a:r>
            <a:r>
              <a:rPr lang="en-US" dirty="0"/>
              <a:t>in the evening to mimic the body’s own </a:t>
            </a:r>
            <a:r>
              <a:rPr lang="en-US" dirty="0" smtClean="0"/>
              <a:t>diurnal rhythm</a:t>
            </a:r>
            <a:r>
              <a:rPr lang="en-US" dirty="0"/>
              <a:t>. </a:t>
            </a:r>
            <a:endParaRPr lang="en-US" dirty="0" smtClean="0"/>
          </a:p>
          <a:p>
            <a:pPr>
              <a:buNone/>
            </a:pPr>
            <a:r>
              <a:rPr lang="en-US" dirty="0" smtClean="0"/>
              <a:t>N.B </a:t>
            </a:r>
            <a:r>
              <a:rPr lang="en-US" dirty="0"/>
              <a:t>steroid hormones are our </a:t>
            </a:r>
            <a:r>
              <a:rPr lang="en-US" dirty="0" smtClean="0"/>
              <a:t>natural stress </a:t>
            </a:r>
            <a:r>
              <a:rPr lang="en-US" dirty="0"/>
              <a:t>hormones and so are naturally elevated during </a:t>
            </a:r>
            <a:r>
              <a:rPr lang="en-US" dirty="0" smtClean="0"/>
              <a:t>times of stress thus </a:t>
            </a:r>
            <a:r>
              <a:rPr lang="en-US" dirty="0"/>
              <a:t>during times of stress or illness, </a:t>
            </a:r>
            <a:r>
              <a:rPr lang="en-US" dirty="0" smtClean="0"/>
              <a:t>doses need </a:t>
            </a:r>
            <a:r>
              <a:rPr lang="en-US" dirty="0"/>
              <a:t>to be increased to two </a:t>
            </a:r>
            <a:r>
              <a:rPr lang="en-US" dirty="0" smtClean="0"/>
              <a:t>or </a:t>
            </a:r>
            <a:r>
              <a:rPr lang="en-US" dirty="0"/>
              <a:t>three times normal. </a:t>
            </a:r>
            <a:endParaRPr lang="en-US" dirty="0" smtClean="0"/>
          </a:p>
          <a:p>
            <a:r>
              <a:rPr lang="en-US" dirty="0" smtClean="0"/>
              <a:t>The patient </a:t>
            </a:r>
            <a:r>
              <a:rPr lang="en-US" dirty="0"/>
              <a:t>may also be placed on a high-sodium diet.</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r>
              <a:rPr lang="en-US" dirty="0"/>
              <a:t>Because people with the disorder are likely to have </a:t>
            </a:r>
            <a:r>
              <a:rPr lang="en-US" dirty="0" smtClean="0"/>
              <a:t>episodes of </a:t>
            </a:r>
            <a:r>
              <a:rPr lang="en-US" dirty="0" err="1"/>
              <a:t>hyponatremia</a:t>
            </a:r>
            <a:r>
              <a:rPr lang="en-US" dirty="0"/>
              <a:t> </a:t>
            </a:r>
            <a:r>
              <a:rPr lang="en-US" dirty="0" smtClean="0"/>
              <a:t>&amp; hypoglycemia</a:t>
            </a:r>
            <a:r>
              <a:rPr lang="en-US" dirty="0"/>
              <a:t>, they need to have </a:t>
            </a:r>
            <a:r>
              <a:rPr lang="en-US" dirty="0" smtClean="0"/>
              <a:t>a regular </a:t>
            </a:r>
            <a:r>
              <a:rPr lang="en-US" dirty="0"/>
              <a:t>schedule for meals and exercise. </a:t>
            </a:r>
            <a:endParaRPr lang="en-US" dirty="0" smtClean="0"/>
          </a:p>
          <a:p>
            <a:r>
              <a:rPr lang="en-US" dirty="0" smtClean="0"/>
              <a:t>People </a:t>
            </a:r>
            <a:r>
              <a:rPr lang="en-US" dirty="0"/>
              <a:t>with </a:t>
            </a:r>
            <a:r>
              <a:rPr lang="en-US" dirty="0" smtClean="0"/>
              <a:t>Addison disease </a:t>
            </a:r>
            <a:r>
              <a:rPr lang="en-US" dirty="0"/>
              <a:t>also have limited ability to respond to </a:t>
            </a:r>
            <a:r>
              <a:rPr lang="en-US" dirty="0" smtClean="0"/>
              <a:t>infections, trauma</a:t>
            </a:r>
            <a:r>
              <a:rPr lang="en-US" dirty="0"/>
              <a:t>, and other stresses. Such situations require </a:t>
            </a:r>
            <a:r>
              <a:rPr lang="en-US" dirty="0" smtClean="0"/>
              <a:t>immediate medical </a:t>
            </a:r>
            <a:r>
              <a:rPr lang="en-US" dirty="0"/>
              <a:t>attention </a:t>
            </a:r>
            <a:r>
              <a:rPr lang="en-US" dirty="0" smtClean="0"/>
              <a:t>&amp;  </a:t>
            </a:r>
            <a:r>
              <a:rPr lang="en-US" dirty="0"/>
              <a:t>treatment. </a:t>
            </a:r>
            <a:endParaRPr lang="en-US" dirty="0" smtClean="0"/>
          </a:p>
          <a:p>
            <a:r>
              <a:rPr lang="en-US" dirty="0"/>
              <a:t>A</a:t>
            </a:r>
            <a:r>
              <a:rPr lang="en-US" dirty="0" smtClean="0"/>
              <a:t>dvise pt  </a:t>
            </a:r>
            <a:r>
              <a:rPr lang="en-US" dirty="0"/>
              <a:t>to wear a medical alert bracelet or medal.</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Complications</a:t>
            </a:r>
            <a:br>
              <a:rPr lang="en-US" b="1" i="1" dirty="0" smtClean="0"/>
            </a:br>
            <a:endParaRPr lang="en-US" dirty="0"/>
          </a:p>
        </p:txBody>
      </p:sp>
      <p:sp>
        <p:nvSpPr>
          <p:cNvPr id="3" name="Content Placeholder 2"/>
          <p:cNvSpPr>
            <a:spLocks noGrp="1"/>
          </p:cNvSpPr>
          <p:nvPr>
            <p:ph idx="1"/>
          </p:nvPr>
        </p:nvSpPr>
        <p:spPr>
          <a:xfrm>
            <a:off x="457200" y="1143000"/>
            <a:ext cx="8229600" cy="5486400"/>
          </a:xfrm>
        </p:spPr>
        <p:txBody>
          <a:bodyPr>
            <a:normAutofit/>
          </a:bodyPr>
          <a:lstStyle/>
          <a:p>
            <a:r>
              <a:rPr lang="en-US" dirty="0" smtClean="0"/>
              <a:t> Adrenal crisis -If  </a:t>
            </a:r>
            <a:r>
              <a:rPr lang="en-US" dirty="0"/>
              <a:t>patient is exposed to </a:t>
            </a:r>
            <a:r>
              <a:rPr lang="en-US" dirty="0" smtClean="0"/>
              <a:t>stress</a:t>
            </a:r>
            <a:r>
              <a:rPr lang="en-US" dirty="0"/>
              <a:t> </a:t>
            </a:r>
            <a:r>
              <a:rPr lang="en-US" dirty="0" err="1" smtClean="0"/>
              <a:t>e.g</a:t>
            </a:r>
            <a:r>
              <a:rPr lang="en-US" dirty="0" smtClean="0"/>
              <a:t>  </a:t>
            </a:r>
            <a:r>
              <a:rPr lang="en-US" dirty="0"/>
              <a:t>infection, trauma, </a:t>
            </a:r>
            <a:r>
              <a:rPr lang="en-US" dirty="0" smtClean="0"/>
              <a:t>or psychological pressure.</a:t>
            </a:r>
          </a:p>
          <a:p>
            <a:r>
              <a:rPr lang="en-US" dirty="0" smtClean="0"/>
              <a:t>Profound hypotension , dehydration &amp; tachycardia– due to loss of large </a:t>
            </a:r>
            <a:r>
              <a:rPr lang="en-US" dirty="0"/>
              <a:t>amounts of sodium and water </a:t>
            </a:r>
            <a:r>
              <a:rPr lang="en-US" dirty="0" smtClean="0"/>
              <a:t>: resulting in  </a:t>
            </a:r>
            <a:r>
              <a:rPr lang="en-US" dirty="0"/>
              <a:t>fluid volume </a:t>
            </a:r>
            <a:endParaRPr lang="en-US" dirty="0" smtClean="0"/>
          </a:p>
          <a:p>
            <a:r>
              <a:rPr lang="en-US" dirty="0" smtClean="0"/>
              <a:t>Potassium </a:t>
            </a:r>
            <a:r>
              <a:rPr lang="en-US" dirty="0"/>
              <a:t>retention can cause</a:t>
            </a:r>
          </a:p>
          <a:p>
            <a:r>
              <a:rPr lang="en-US" dirty="0"/>
              <a:t>cardiac </a:t>
            </a:r>
            <a:r>
              <a:rPr lang="en-US" dirty="0" err="1" smtClean="0"/>
              <a:t>dysrhythmias</a:t>
            </a:r>
            <a:r>
              <a:rPr lang="en-US" dirty="0" smtClean="0"/>
              <a:t>- due to potassium. </a:t>
            </a:r>
          </a:p>
          <a:p>
            <a:r>
              <a:rPr lang="en-US" dirty="0" smtClean="0"/>
              <a:t>Coma &amp;  </a:t>
            </a:r>
            <a:r>
              <a:rPr lang="en-US" dirty="0"/>
              <a:t>death </a:t>
            </a:r>
            <a:r>
              <a:rPr lang="en-US" dirty="0" smtClean="0"/>
              <a:t> may result </a:t>
            </a:r>
            <a:r>
              <a:rPr lang="en-US" dirty="0"/>
              <a:t>if treatment is not initiated. </a:t>
            </a:r>
          </a:p>
          <a:p>
            <a:pPr>
              <a:buNone/>
            </a:pPr>
            <a:endParaRPr lang="en-US" dirty="0" smtClean="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3852</TotalTime>
  <Words>7133</Words>
  <Application>Microsoft Office PowerPoint</Application>
  <PresentationFormat>On-screen Show (4:3)</PresentationFormat>
  <Paragraphs>639</Paragraphs>
  <Slides>122</Slides>
  <Notes>1</Notes>
  <HiddenSlides>0</HiddenSlides>
  <MMClips>0</MMClips>
  <ScaleCrop>false</ScaleCrop>
  <HeadingPairs>
    <vt:vector size="4" baseType="variant">
      <vt:variant>
        <vt:lpstr>Theme</vt:lpstr>
      </vt:variant>
      <vt:variant>
        <vt:i4>1</vt:i4>
      </vt:variant>
      <vt:variant>
        <vt:lpstr>Slide Titles</vt:lpstr>
      </vt:variant>
      <vt:variant>
        <vt:i4>122</vt:i4>
      </vt:variant>
    </vt:vector>
  </HeadingPairs>
  <TitlesOfParts>
    <vt:vector size="123" baseType="lpstr">
      <vt:lpstr>Office Theme</vt:lpstr>
      <vt:lpstr>ENDOCRINE DISORDERS BY KARANJA</vt:lpstr>
      <vt:lpstr>GLANDS OF THE ENDOCRINE SYSTEM </vt:lpstr>
      <vt:lpstr>Introduction ….</vt:lpstr>
      <vt:lpstr>PowerPoint Presentation</vt:lpstr>
      <vt:lpstr>Pituitary disorders </vt:lpstr>
      <vt:lpstr>Disorders Related to Antidiuretic Hormone Imbalance </vt:lpstr>
      <vt:lpstr>Diabetes Insipidus </vt:lpstr>
      <vt:lpstr>PowerPoint Presentation</vt:lpstr>
      <vt:lpstr>Types of DI</vt:lpstr>
      <vt:lpstr>ETIOLOGY</vt:lpstr>
      <vt:lpstr>PowerPoint Presentation</vt:lpstr>
      <vt:lpstr>SIGNS AND SYMPTOMS</vt:lpstr>
      <vt:lpstr>PowerPoint Presentation</vt:lpstr>
      <vt:lpstr>DIAGNOSIS </vt:lpstr>
      <vt:lpstr>PowerPoint Presentation</vt:lpstr>
      <vt:lpstr>THERAPEUTIC INTERVENTIONS</vt:lpstr>
      <vt:lpstr>PowerPoint Presentation</vt:lpstr>
      <vt:lpstr>Syndrome of Inappropriate Antidiuretic Hormone (SIADH) </vt:lpstr>
      <vt:lpstr>ETIOLOGY.</vt:lpstr>
      <vt:lpstr>SIGNS AND SYMPTOMS</vt:lpstr>
      <vt:lpstr>Diagnosis </vt:lpstr>
      <vt:lpstr>THERAPEUTIC INTERVENTIONS.</vt:lpstr>
      <vt:lpstr>Disorders Related to Growth Hormone Imbalance </vt:lpstr>
      <vt:lpstr>PowerPoint Presentation</vt:lpstr>
      <vt:lpstr>Dwarfism/short stature </vt:lpstr>
      <vt:lpstr>S&amp;S</vt:lpstr>
      <vt:lpstr>DIAGNOSIS</vt:lpstr>
      <vt:lpstr>THERAPEUTIC INTERVENTIONS</vt:lpstr>
      <vt:lpstr>Acromegaly </vt:lpstr>
      <vt:lpstr>PATHOPHYSIOLOGY.</vt:lpstr>
      <vt:lpstr>ETIOLOGY</vt:lpstr>
      <vt:lpstr>S&amp;S</vt:lpstr>
      <vt:lpstr>PowerPoint Presentation</vt:lpstr>
      <vt:lpstr>PowerPoint Presentation</vt:lpstr>
      <vt:lpstr>Diagnosis </vt:lpstr>
      <vt:lpstr>RX</vt:lpstr>
      <vt:lpstr>PowerPoint Presentation</vt:lpstr>
      <vt:lpstr>Actions of Thyroid Hormone </vt:lpstr>
      <vt:lpstr>Hypothyroidism </vt:lpstr>
      <vt:lpstr>Types of Hypothyroidism  </vt:lpstr>
      <vt:lpstr>PowerPoint Presentation</vt:lpstr>
      <vt:lpstr>Pathophysiology </vt:lpstr>
      <vt:lpstr>Clinical Features  </vt:lpstr>
      <vt:lpstr>PowerPoint Presentation</vt:lpstr>
      <vt:lpstr>PowerPoint Presentation</vt:lpstr>
      <vt:lpstr>Diagnosis </vt:lpstr>
      <vt:lpstr>Mx </vt:lpstr>
      <vt:lpstr>Nursing Management</vt:lpstr>
      <vt:lpstr>PowerPoint Presentation</vt:lpstr>
      <vt:lpstr>PowerPoint Presentation</vt:lpstr>
      <vt:lpstr>PowerPoint Presentation</vt:lpstr>
      <vt:lpstr>PowerPoint Presentation</vt:lpstr>
      <vt:lpstr>Patient Education </vt:lpstr>
      <vt:lpstr>Complications </vt:lpstr>
      <vt:lpstr>pathophysiology</vt:lpstr>
      <vt:lpstr>Rx</vt:lpstr>
      <vt:lpstr>Hyperthyroidism </vt:lpstr>
      <vt:lpstr>Etiology and Pathogenesis </vt:lpstr>
      <vt:lpstr>C/F</vt:lpstr>
      <vt:lpstr>PowerPoint Presentation</vt:lpstr>
      <vt:lpstr>C/F</vt:lpstr>
      <vt:lpstr>PowerPoint Presentation</vt:lpstr>
      <vt:lpstr>PowerPoint Presentation</vt:lpstr>
      <vt:lpstr>Complications </vt:lpstr>
      <vt:lpstr>HYPOTHYROIDISM</vt:lpstr>
      <vt:lpstr>Assessment and Diagnostic Findings</vt:lpstr>
      <vt:lpstr>Medical Management</vt:lpstr>
      <vt:lpstr>Pharmacologic Therapy</vt:lpstr>
      <vt:lpstr>Surgical Management</vt:lpstr>
      <vt:lpstr>Nursing Management of Patient with Hyperthyroidism</vt:lpstr>
      <vt:lpstr>Nursing Diagnoses</vt:lpstr>
      <vt:lpstr>Planning and Goals</vt:lpstr>
      <vt:lpstr>Nursing Interventions</vt:lpstr>
      <vt:lpstr>PowerPoint Presentation</vt:lpstr>
      <vt:lpstr>PowerPoint Presentation</vt:lpstr>
      <vt:lpstr>PowerPoint Presentation</vt:lpstr>
      <vt:lpstr>PowerPoint Presentation</vt:lpstr>
      <vt:lpstr>PowerPoint Presentation</vt:lpstr>
      <vt:lpstr>Goiter </vt:lpstr>
      <vt:lpstr>PowerPoint Presentation</vt:lpstr>
      <vt:lpstr>Types of Goitre  </vt:lpstr>
      <vt:lpstr>PowerPoint Presentation</vt:lpstr>
      <vt:lpstr>Signs and Symptoms </vt:lpstr>
      <vt:lpstr>PowerPoint Presentation</vt:lpstr>
      <vt:lpstr>Investigations</vt:lpstr>
      <vt:lpstr>Management </vt:lpstr>
      <vt:lpstr>PowerPoint Presentation</vt:lpstr>
      <vt:lpstr>Nursing Care </vt:lpstr>
      <vt:lpstr>ADRENAL DISORDERS </vt:lpstr>
      <vt:lpstr>ADRENOCORTICAL INSUFFICIENCY/ ADDISON’S DISEASE </vt:lpstr>
      <vt:lpstr>Pathophysiology </vt:lpstr>
      <vt:lpstr>Etiology </vt:lpstr>
      <vt:lpstr>PowerPoint Presentation</vt:lpstr>
      <vt:lpstr>C/F</vt:lpstr>
      <vt:lpstr>PowerPoint Presentation</vt:lpstr>
      <vt:lpstr>Diagnostic Tests </vt:lpstr>
      <vt:lpstr>Therapeutic Interventions </vt:lpstr>
      <vt:lpstr>PowerPoint Presentation</vt:lpstr>
      <vt:lpstr>Complications </vt:lpstr>
      <vt:lpstr>Adrenal crisis  Rx</vt:lpstr>
      <vt:lpstr>Nursing dx</vt:lpstr>
      <vt:lpstr>PowerPoint Presentation</vt:lpstr>
      <vt:lpstr>Cushing’s Disease/Syndrome </vt:lpstr>
      <vt:lpstr>Pathophysiology </vt:lpstr>
      <vt:lpstr>Different forms of cushings syndrome</vt:lpstr>
      <vt:lpstr>C/F</vt:lpstr>
      <vt:lpstr>PowerPoint Presentation</vt:lpstr>
      <vt:lpstr>PowerPoint Presentation</vt:lpstr>
      <vt:lpstr>PowerPoint Presentation</vt:lpstr>
      <vt:lpstr>PowerPoint Presentation</vt:lpstr>
      <vt:lpstr>Diagnostic Tests </vt:lpstr>
      <vt:lpstr>Mx </vt:lpstr>
      <vt:lpstr>PowerPoint Presentation</vt:lpstr>
      <vt:lpstr>PowerPoint Presentation</vt:lpstr>
      <vt:lpstr>Nursing Mx</vt:lpstr>
      <vt:lpstr>Pheochromocytoma </vt:lpstr>
      <vt:lpstr>Etiology </vt:lpstr>
      <vt:lpstr>Signs and Symptoms </vt:lpstr>
      <vt:lpstr>PowerPoint Presentation</vt:lpstr>
      <vt:lpstr>Diagnostic Tests </vt:lpstr>
      <vt:lpstr>Therapeutic Interventions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ENDOCRINE DISORDERS BY KARANJA</dc:title>
  <dc:creator>user1</dc:creator>
  <cp:lastModifiedBy>admin</cp:lastModifiedBy>
  <cp:revision>12</cp:revision>
  <dcterms:created xsi:type="dcterms:W3CDTF">2016-03-21T19:50:00Z</dcterms:created>
  <dcterms:modified xsi:type="dcterms:W3CDTF">2016-04-08T20:02:41Z</dcterms:modified>
</cp:coreProperties>
</file>