
<file path=[Content_Types].xml><?xml version="1.0" encoding="utf-8"?>
<Types xmlns="http://schemas.openxmlformats.org/package/2006/content-types">
  <Default Extension="rels" ContentType="application/vnd.openxmlformats-package.relationships+xml"/>
  <Default Extension="xml" ContentType="application/xml"/>
  <Default Extension="wmf" ContentType="image/x-wmf"/>
  <Default Extension="gif" ContentType="image/gif"/>
  <Default Extension="png" ContentType="image/png"/>
  <Default Extension="jpeg" ContentType="image/jpeg"/>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handoutMasters/handoutMaster1.xml" ContentType="application/vnd.openxmlformats-officedocument.presentationml.handoutMaster+xml"/>
  <Override PartName="/ppt/theme/theme3.xml" ContentType="application/vnd.openxmlformats-officedocument.theme+xml"/>
  <Override PartName="/ppt/slides/slide1.xml" ContentType="application/vnd.openxmlformats-officedocument.presentationml.slide+xml"/>
  <Override PartName="/ppt/notesSlides/notesSlide1.xml" ContentType="application/vnd.openxmlformats-officedocument.presentationml.notes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Slides/notesSlide2.xml" ContentType="application/vnd.openxmlformats-officedocument.presentationml.notesSlide+xml"/>
  <Override PartName="/ppt/slides/slide5.xml" ContentType="application/vnd.openxmlformats-officedocument.presentationml.slide+xml"/>
  <Override PartName="/ppt/notesSlides/notesSlide3.xml" ContentType="application/vnd.openxmlformats-officedocument.presentationml.notesSlide+xml"/>
  <Override PartName="/ppt/slides/slide6.xml" ContentType="application/vnd.openxmlformats-officedocument.presentationml.slide+xml"/>
  <Override PartName="/ppt/notesSlides/notesSlide4.xml" ContentType="application/vnd.openxmlformats-officedocument.presentationml.notesSlide+xml"/>
  <Override PartName="/ppt/slides/slide7.xml" ContentType="application/vnd.openxmlformats-officedocument.presentationml.slide+xml"/>
  <Override PartName="/ppt/notesSlides/notesSlide5.xml" ContentType="application/vnd.openxmlformats-officedocument.presentationml.notesSlide+xml"/>
  <Override PartName="/ppt/slides/slide8.xml" ContentType="application/vnd.openxmlformats-officedocument.presentationml.slide+xml"/>
  <Override PartName="/ppt/notesSlides/notesSlide6.xml" ContentType="application/vnd.openxmlformats-officedocument.presentationml.notes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Slides/notesSlide7.xml" ContentType="application/vnd.openxmlformats-officedocument.presentationml.notesSlide+xml"/>
  <Override PartName="/ppt/slides/slide23.xml" ContentType="application/vnd.openxmlformats-officedocument.presentationml.slide+xml"/>
  <Override PartName="/ppt/notesSlides/notesSlide8.xml" ContentType="application/vnd.openxmlformats-officedocument.presentationml.notes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Slides/notesSlide9.xml" ContentType="application/vnd.openxmlformats-officedocument.presentationml.notes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Slides/notesSlide10.xml" ContentType="application/vnd.openxmlformats-officedocument.presentationml.notes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notesSlides/notesSlide11.xml" ContentType="application/vnd.openxmlformats-officedocument.presentationml.notes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notesSlides/notesSlide12.xml" ContentType="application/vnd.openxmlformats-officedocument.presentationml.notesSlide+xml"/>
  <Override PartName="/ppt/slides/slide211.xml" ContentType="application/vnd.openxmlformats-officedocument.presentationml.slide+xml"/>
  <Override PartName="/ppt/slides/slide212.xml" ContentType="application/vnd.openxmlformats-officedocument.presentationml.slide+xml"/>
  <Override PartName="/ppt/notesSlides/notesSlide13.xml" ContentType="application/vnd.openxmlformats-officedocument.presentationml.notesSlide+xml"/>
  <Override PartName="/ppt/slides/slide213.xml" ContentType="application/vnd.openxmlformats-officedocument.presentationml.slide+xml"/>
  <Override PartName="/ppt/slides/slide214.xml" ContentType="application/vnd.openxmlformats-officedocument.presentationml.slide+xml"/>
  <Override PartName="/ppt/notesSlides/notesSlide14.xml" ContentType="application/vnd.openxmlformats-officedocument.presentationml.notesSlide+xml"/>
  <Override PartName="/ppt/slides/slide215.xml" ContentType="application/vnd.openxmlformats-officedocument.presentationml.slide+xml"/>
  <Override PartName="/ppt/notesSlides/notesSlide15.xml" ContentType="application/vnd.openxmlformats-officedocument.presentationml.notesSlide+xml"/>
  <Override PartName="/ppt/slides/slide216.xml" ContentType="application/vnd.openxmlformats-officedocument.presentationml.slide+xml"/>
  <Override PartName="/ppt/notesSlides/notesSlide16.xml" ContentType="application/vnd.openxmlformats-officedocument.presentationml.notesSlide+xml"/>
  <Override PartName="/ppt/slides/slide217.xml" ContentType="application/vnd.openxmlformats-officedocument.presentationml.slide+xml"/>
  <Override PartName="/ppt/notesSlides/notesSlide17.xml" ContentType="application/vnd.openxmlformats-officedocument.presentationml.notesSlide+xml"/>
  <Override PartName="/ppt/slides/slide218.xml" ContentType="application/vnd.openxmlformats-officedocument.presentationml.slide+xml"/>
  <Override PartName="/ppt/notesSlides/notesSlide18.xml" ContentType="application/vnd.openxmlformats-officedocument.presentationml.notes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notesSlides/notesSlide19.xml" ContentType="application/vnd.openxmlformats-officedocument.presentationml.notesSlide+xml"/>
  <Override PartName="/ppt/slides/slide222.xml" ContentType="application/vnd.openxmlformats-officedocument.presentationml.slide+xml"/>
  <Override PartName="/ppt/notesSlides/notesSlide20.xml" ContentType="application/vnd.openxmlformats-officedocument.presentationml.notesSlide+xml"/>
  <Override PartName="/ppt/slides/slide223.xml" ContentType="application/vnd.openxmlformats-officedocument.presentationml.slide+xml"/>
  <Override PartName="/ppt/notesSlides/notesSlide21.xml" ContentType="application/vnd.openxmlformats-officedocument.presentationml.notesSlide+xml"/>
  <Override PartName="/ppt/slides/slide224.xml" ContentType="application/vnd.openxmlformats-officedocument.presentationml.slide+xml"/>
  <Override PartName="/ppt/slides/slide225.xml" ContentType="application/vnd.openxmlformats-officedocument.presentationml.slide+xml"/>
  <Override PartName="/ppt/notesSlides/notesSlide22.xml" ContentType="application/vnd.openxmlformats-officedocument.presentationml.notes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notesSlides/notesSlide23.xml" ContentType="application/vnd.openxmlformats-officedocument.presentationml.notesSlide+xml"/>
  <Override PartName="/ppt/slides/slide229.xml" ContentType="application/vnd.openxmlformats-officedocument.presentationml.slide+xml"/>
  <Override PartName="/ppt/notesSlides/notesSlide24.xml" ContentType="application/vnd.openxmlformats-officedocument.presentationml.notes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notesSlides/notesSlide25.xml" ContentType="application/vnd.openxmlformats-officedocument.presentationml.notesSlide+xml"/>
  <Override PartName="/ppt/slides/slide233.xml" ContentType="application/vnd.openxmlformats-officedocument.presentationml.slide+xml"/>
  <Override PartName="/ppt/notesSlides/notesSlide26.xml" ContentType="application/vnd.openxmlformats-officedocument.presentationml.notes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notesSlides/notesSlide27.xml" ContentType="application/vnd.openxmlformats-officedocument.presentationml.notes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notesSlides/notesSlide28.xml" ContentType="application/vnd.openxmlformats-officedocument.presentationml.notes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slides/slide370.xml" ContentType="application/vnd.openxmlformats-officedocument.presentationml.slid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ppt/theme/theme4.xml" ContentType="application/vnd.openxmlformats-officedocument.theme+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officeDocument/2006/relationships/extended-properties" Target="docProps/app.xml"/><Relationship Id="rId3" Type="http://schemas.openxmlformats.org/package/2006/relationships/metadata/core-properties" Target="docProps/core.xml"/><Relationship Id="rId4" Type="http://schemas.openxmlformats.org/officeDocument/2006/relationships/custom-properties" Target="docProps/custom.xml"/></Relationships>
</file>

<file path=ppt/presentation.xml><?xml version="1.0" encoding="utf-8"?>
<p:presentation xmlns:p="http://schemas.openxmlformats.org/presentationml/2006/main" xmlns:r="http://schemas.openxmlformats.org/officeDocument/2006/relationships" xmlns:a="http://schemas.openxmlformats.org/drawingml/2006/main" firstSlideNum="1" rtl="0" saveSubsetFonts="0" serverZoom="0" showSpecialPlsOnTitleSld="1">
  <p:sldMasterIdLst>
    <p:sldMasterId id="2147483648" r:id="rId1"/>
  </p:sldMasterIdLst>
  <p:notesMasterIdLst>
    <p:notesMasterId r:id="rId2"/>
  </p:notesMasterIdLst>
  <p:handoutMasterIdLst>
    <p:handoutMasterId r:id="rId3"/>
  </p:handoutMasterIdLst>
  <p:sldIdLst>
    <p:sldId id="257" r:id="rId4"/>
    <p:sldId id="258" r:id="rId5"/>
    <p:sldId id="259" r:id="rId6"/>
    <p:sldId id="260" r:id="rId7"/>
    <p:sldId id="261" r:id="rId8"/>
    <p:sldId id="262" r:id="rId9"/>
    <p:sldId id="263" r:id="rId10"/>
    <p:sldId id="264" r:id="rId11"/>
    <p:sldId id="265" r:id="rId12"/>
    <p:sldId id="266"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 id="357" r:id="rId103"/>
    <p:sldId id="358" r:id="rId104"/>
    <p:sldId id="359" r:id="rId105"/>
    <p:sldId id="360" r:id="rId106"/>
    <p:sldId id="361" r:id="rId107"/>
    <p:sldId id="362" r:id="rId108"/>
    <p:sldId id="363" r:id="rId109"/>
    <p:sldId id="364" r:id="rId110"/>
    <p:sldId id="365" r:id="rId111"/>
    <p:sldId id="366" r:id="rId112"/>
    <p:sldId id="367" r:id="rId113"/>
    <p:sldId id="368" r:id="rId114"/>
    <p:sldId id="369" r:id="rId115"/>
    <p:sldId id="370" r:id="rId116"/>
    <p:sldId id="371" r:id="rId117"/>
    <p:sldId id="372" r:id="rId118"/>
    <p:sldId id="373" r:id="rId119"/>
    <p:sldId id="374" r:id="rId120"/>
    <p:sldId id="375" r:id="rId121"/>
    <p:sldId id="376" r:id="rId122"/>
    <p:sldId id="377" r:id="rId123"/>
    <p:sldId id="378" r:id="rId124"/>
    <p:sldId id="379" r:id="rId125"/>
    <p:sldId id="380" r:id="rId126"/>
    <p:sldId id="381" r:id="rId127"/>
    <p:sldId id="382" r:id="rId128"/>
    <p:sldId id="383" r:id="rId129"/>
    <p:sldId id="384" r:id="rId130"/>
    <p:sldId id="385" r:id="rId131"/>
    <p:sldId id="386" r:id="rId132"/>
    <p:sldId id="387" r:id="rId133"/>
    <p:sldId id="388" r:id="rId134"/>
    <p:sldId id="389" r:id="rId135"/>
    <p:sldId id="390" r:id="rId136"/>
    <p:sldId id="391" r:id="rId137"/>
    <p:sldId id="392" r:id="rId138"/>
    <p:sldId id="393" r:id="rId139"/>
    <p:sldId id="394" r:id="rId140"/>
    <p:sldId id="395" r:id="rId141"/>
    <p:sldId id="396" r:id="rId142"/>
    <p:sldId id="397" r:id="rId143"/>
    <p:sldId id="398" r:id="rId144"/>
    <p:sldId id="399" r:id="rId145"/>
    <p:sldId id="400" r:id="rId146"/>
    <p:sldId id="401" r:id="rId147"/>
    <p:sldId id="402" r:id="rId148"/>
    <p:sldId id="403" r:id="rId149"/>
    <p:sldId id="404" r:id="rId150"/>
    <p:sldId id="405" r:id="rId151"/>
    <p:sldId id="406" r:id="rId152"/>
    <p:sldId id="407" r:id="rId153"/>
    <p:sldId id="408" r:id="rId154"/>
    <p:sldId id="409" r:id="rId155"/>
    <p:sldId id="410" r:id="rId156"/>
    <p:sldId id="411" r:id="rId157"/>
    <p:sldId id="412" r:id="rId158"/>
    <p:sldId id="413" r:id="rId159"/>
    <p:sldId id="414" r:id="rId160"/>
    <p:sldId id="415" r:id="rId161"/>
    <p:sldId id="416" r:id="rId162"/>
    <p:sldId id="417" r:id="rId163"/>
    <p:sldId id="418" r:id="rId164"/>
    <p:sldId id="419" r:id="rId165"/>
    <p:sldId id="420" r:id="rId166"/>
    <p:sldId id="421" r:id="rId167"/>
    <p:sldId id="422" r:id="rId168"/>
    <p:sldId id="423" r:id="rId169"/>
    <p:sldId id="424" r:id="rId170"/>
    <p:sldId id="425" r:id="rId171"/>
    <p:sldId id="426" r:id="rId172"/>
    <p:sldId id="427" r:id="rId173"/>
    <p:sldId id="428" r:id="rId174"/>
    <p:sldId id="429" r:id="rId175"/>
    <p:sldId id="430" r:id="rId176"/>
    <p:sldId id="431" r:id="rId177"/>
    <p:sldId id="432" r:id="rId178"/>
    <p:sldId id="433" r:id="rId179"/>
    <p:sldId id="434" r:id="rId180"/>
    <p:sldId id="435" r:id="rId181"/>
    <p:sldId id="436" r:id="rId182"/>
    <p:sldId id="437" r:id="rId183"/>
    <p:sldId id="438" r:id="rId184"/>
    <p:sldId id="439" r:id="rId185"/>
    <p:sldId id="440" r:id="rId186"/>
    <p:sldId id="441" r:id="rId187"/>
    <p:sldId id="442" r:id="rId188"/>
    <p:sldId id="443" r:id="rId189"/>
    <p:sldId id="444" r:id="rId190"/>
    <p:sldId id="445" r:id="rId191"/>
    <p:sldId id="446" r:id="rId192"/>
    <p:sldId id="447" r:id="rId193"/>
    <p:sldId id="448" r:id="rId194"/>
    <p:sldId id="449" r:id="rId195"/>
    <p:sldId id="450" r:id="rId196"/>
    <p:sldId id="451" r:id="rId197"/>
    <p:sldId id="452" r:id="rId198"/>
    <p:sldId id="453" r:id="rId199"/>
    <p:sldId id="454" r:id="rId200"/>
    <p:sldId id="455" r:id="rId201"/>
    <p:sldId id="456" r:id="rId202"/>
    <p:sldId id="457" r:id="rId203"/>
    <p:sldId id="458" r:id="rId204"/>
    <p:sldId id="459" r:id="rId205"/>
    <p:sldId id="460" r:id="rId206"/>
    <p:sldId id="461" r:id="rId207"/>
    <p:sldId id="462" r:id="rId208"/>
    <p:sldId id="463" r:id="rId209"/>
    <p:sldId id="464" r:id="rId210"/>
    <p:sldId id="465" r:id="rId211"/>
    <p:sldId id="466" r:id="rId212"/>
    <p:sldId id="467" r:id="rId213"/>
    <p:sldId id="468" r:id="rId214"/>
    <p:sldId id="469" r:id="rId215"/>
    <p:sldId id="470" r:id="rId216"/>
    <p:sldId id="471" r:id="rId217"/>
    <p:sldId id="472" r:id="rId218"/>
    <p:sldId id="473" r:id="rId219"/>
    <p:sldId id="474" r:id="rId220"/>
    <p:sldId id="475" r:id="rId221"/>
    <p:sldId id="476" r:id="rId222"/>
    <p:sldId id="477" r:id="rId223"/>
    <p:sldId id="478" r:id="rId224"/>
    <p:sldId id="479" r:id="rId225"/>
    <p:sldId id="480" r:id="rId226"/>
    <p:sldId id="481" r:id="rId227"/>
    <p:sldId id="482" r:id="rId228"/>
    <p:sldId id="483" r:id="rId229"/>
    <p:sldId id="484" r:id="rId230"/>
    <p:sldId id="485" r:id="rId231"/>
    <p:sldId id="486" r:id="rId232"/>
    <p:sldId id="487" r:id="rId233"/>
    <p:sldId id="488" r:id="rId234"/>
    <p:sldId id="489" r:id="rId235"/>
    <p:sldId id="490" r:id="rId236"/>
    <p:sldId id="491" r:id="rId237"/>
    <p:sldId id="492" r:id="rId238"/>
    <p:sldId id="493" r:id="rId239"/>
    <p:sldId id="494" r:id="rId240"/>
    <p:sldId id="495" r:id="rId241"/>
    <p:sldId id="496" r:id="rId242"/>
    <p:sldId id="497" r:id="rId243"/>
    <p:sldId id="498" r:id="rId244"/>
    <p:sldId id="499" r:id="rId245"/>
    <p:sldId id="500" r:id="rId246"/>
    <p:sldId id="501" r:id="rId247"/>
    <p:sldId id="502" r:id="rId248"/>
    <p:sldId id="503" r:id="rId249"/>
    <p:sldId id="504" r:id="rId250"/>
    <p:sldId id="505" r:id="rId251"/>
    <p:sldId id="506" r:id="rId252"/>
    <p:sldId id="507" r:id="rId253"/>
    <p:sldId id="508" r:id="rId254"/>
    <p:sldId id="509" r:id="rId255"/>
    <p:sldId id="510" r:id="rId256"/>
    <p:sldId id="511" r:id="rId257"/>
    <p:sldId id="512" r:id="rId258"/>
    <p:sldId id="513" r:id="rId259"/>
    <p:sldId id="514" r:id="rId260"/>
    <p:sldId id="515" r:id="rId261"/>
    <p:sldId id="516" r:id="rId262"/>
    <p:sldId id="517" r:id="rId263"/>
    <p:sldId id="518" r:id="rId264"/>
    <p:sldId id="519" r:id="rId265"/>
    <p:sldId id="520" r:id="rId266"/>
    <p:sldId id="521" r:id="rId267"/>
    <p:sldId id="522" r:id="rId268"/>
    <p:sldId id="523" r:id="rId269"/>
    <p:sldId id="524" r:id="rId270"/>
    <p:sldId id="525" r:id="rId271"/>
    <p:sldId id="526" r:id="rId272"/>
    <p:sldId id="527" r:id="rId273"/>
    <p:sldId id="528" r:id="rId274"/>
    <p:sldId id="529" r:id="rId275"/>
    <p:sldId id="530" r:id="rId276"/>
    <p:sldId id="531" r:id="rId277"/>
    <p:sldId id="532" r:id="rId278"/>
    <p:sldId id="533" r:id="rId279"/>
    <p:sldId id="534" r:id="rId280"/>
    <p:sldId id="535" r:id="rId281"/>
    <p:sldId id="536" r:id="rId282"/>
    <p:sldId id="537" r:id="rId283"/>
    <p:sldId id="538" r:id="rId284"/>
    <p:sldId id="539" r:id="rId285"/>
    <p:sldId id="540" r:id="rId286"/>
    <p:sldId id="541" r:id="rId287"/>
    <p:sldId id="542" r:id="rId288"/>
    <p:sldId id="543" r:id="rId289"/>
    <p:sldId id="544" r:id="rId290"/>
    <p:sldId id="545" r:id="rId291"/>
    <p:sldId id="546" r:id="rId292"/>
    <p:sldId id="547" r:id="rId293"/>
    <p:sldId id="548" r:id="rId294"/>
    <p:sldId id="549" r:id="rId295"/>
    <p:sldId id="550" r:id="rId296"/>
    <p:sldId id="551" r:id="rId297"/>
    <p:sldId id="552" r:id="rId298"/>
    <p:sldId id="553" r:id="rId299"/>
    <p:sldId id="554" r:id="rId300"/>
    <p:sldId id="555" r:id="rId301"/>
    <p:sldId id="556" r:id="rId302"/>
    <p:sldId id="557" r:id="rId303"/>
    <p:sldId id="558" r:id="rId304"/>
    <p:sldId id="559" r:id="rId305"/>
    <p:sldId id="560" r:id="rId306"/>
    <p:sldId id="561" r:id="rId307"/>
    <p:sldId id="562" r:id="rId308"/>
    <p:sldId id="563" r:id="rId309"/>
    <p:sldId id="564" r:id="rId310"/>
    <p:sldId id="565" r:id="rId311"/>
    <p:sldId id="566" r:id="rId312"/>
    <p:sldId id="567" r:id="rId313"/>
    <p:sldId id="568" r:id="rId314"/>
    <p:sldId id="569" r:id="rId315"/>
    <p:sldId id="570" r:id="rId316"/>
    <p:sldId id="571" r:id="rId317"/>
    <p:sldId id="572" r:id="rId318"/>
    <p:sldId id="573" r:id="rId319"/>
    <p:sldId id="574" r:id="rId320"/>
    <p:sldId id="575" r:id="rId321"/>
    <p:sldId id="576" r:id="rId322"/>
    <p:sldId id="577" r:id="rId323"/>
    <p:sldId id="578" r:id="rId324"/>
    <p:sldId id="579" r:id="rId325"/>
    <p:sldId id="580" r:id="rId326"/>
    <p:sldId id="581" r:id="rId327"/>
    <p:sldId id="582" r:id="rId328"/>
    <p:sldId id="583" r:id="rId329"/>
    <p:sldId id="584" r:id="rId330"/>
    <p:sldId id="585" r:id="rId331"/>
    <p:sldId id="586" r:id="rId332"/>
    <p:sldId id="587" r:id="rId333"/>
    <p:sldId id="588" r:id="rId334"/>
    <p:sldId id="589" r:id="rId335"/>
    <p:sldId id="590" r:id="rId336"/>
    <p:sldId id="591" r:id="rId337"/>
    <p:sldId id="592" r:id="rId338"/>
    <p:sldId id="593" r:id="rId339"/>
    <p:sldId id="594" r:id="rId340"/>
    <p:sldId id="595" r:id="rId341"/>
    <p:sldId id="596" r:id="rId342"/>
    <p:sldId id="597" r:id="rId343"/>
    <p:sldId id="598" r:id="rId344"/>
    <p:sldId id="599" r:id="rId345"/>
    <p:sldId id="600" r:id="rId346"/>
    <p:sldId id="601" r:id="rId347"/>
    <p:sldId id="602" r:id="rId348"/>
    <p:sldId id="603" r:id="rId349"/>
    <p:sldId id="604" r:id="rId350"/>
    <p:sldId id="605" r:id="rId351"/>
    <p:sldId id="606" r:id="rId352"/>
    <p:sldId id="607" r:id="rId353"/>
    <p:sldId id="608" r:id="rId354"/>
    <p:sldId id="609" r:id="rId355"/>
    <p:sldId id="610" r:id="rId356"/>
    <p:sldId id="611" r:id="rId357"/>
    <p:sldId id="612" r:id="rId358"/>
    <p:sldId id="613" r:id="rId359"/>
    <p:sldId id="614" r:id="rId360"/>
    <p:sldId id="615" r:id="rId361"/>
    <p:sldId id="616" r:id="rId362"/>
    <p:sldId id="617" r:id="rId363"/>
    <p:sldId id="618" r:id="rId364"/>
    <p:sldId id="619" r:id="rId365"/>
    <p:sldId id="620" r:id="rId366"/>
    <p:sldId id="621" r:id="rId367"/>
    <p:sldId id="622" r:id="rId368"/>
    <p:sldId id="623" r:id="rId369"/>
    <p:sldId id="624" r:id="rId370"/>
    <p:sldId id="625" r:id="rId371"/>
    <p:sldId id="626" r:id="rId372"/>
    <p:sldId id="627" r:id="rId373"/>
  </p:sldIdLst>
  <p:sldSz type="screen4x3" cy="6858000" cx="9144000"/>
  <p:notesSz cx="6858000" cy="9144000"/>
  <p:defaultTextStyle>
    <a:lvl1pPr algn="l" fontAlgn="base" indent="0" latinLnBrk="1" marL="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1pPr>
    <a:lvl2pPr algn="l" fontAlgn="base" indent="0" latinLnBrk="1" marL="45720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2pPr>
    <a:lvl3pPr algn="l" fontAlgn="base" indent="0" latinLnBrk="1" marL="91440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3pPr>
    <a:lvl4pPr algn="l" fontAlgn="base" indent="0" latinLnBrk="1" marL="137160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4pPr>
    <a:lvl5pPr algn="l" fontAlgn="base" indent="0" latinLnBrk="1" marL="182880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5pPr>
  </p:defaultTextStyle>
</p:presentation>
</file>

<file path=ppt/presProps.xml><?xml version="1.0" encoding="utf-8"?>
<p:presentationPr xmlns:p="http://schemas.openxmlformats.org/presentationml/2006/main" xmlns:r="http://schemas.openxmlformats.org/officeDocument/2006/relationships" xmlns:a="http://schemas.openxmlformats.org/drawingml/2006/main"/>
</file>

<file path=ppt/tableStyles.xml><?xml version="1.0" encoding="utf-8"?>
<a:tblStyleLst xmlns:a="http://schemas.openxmlformats.org/drawingml/2006/main" def="{5C22544A-7EE6-4342-B048-85BDC9FD1C3A}"/>
</file>

<file path=ppt/viewProps.xml><?xml version="1.0" encoding="utf-8"?>
<p:viewPr xmlns:p="http://schemas.openxmlformats.org/presentationml/2006/main" xmlns:r="http://schemas.openxmlformats.org/officeDocument/2006/relationships" xmlns:a="http://schemas.openxmlformats.org/drawingml/2006/main" lastView="sldView">
  <p:normalViewPr showOutlineIcons="1" snapVertSplitter="0" vertBarState="maximized" horzBarState="restored" preferSingleView="0">
    <p:restoredLeft sz="15620" autoAdjust="0"/>
    <p:restoredTop sz="89068" autoAdjust="0"/>
  </p:normalViewPr>
  <p:slideViewPr>
    <p:cSldViewPr showGuides="0" snapToGrid="1" snapToObjects="0">
      <p:cViewPr varScale="1">
        <p:scale>
          <a:sx n="66" d="100"/>
          <a:sy n="66" d="100"/>
        </p:scale>
        <p:origin x="840" y="72"/>
      </p:cViewPr>
      <p:guideLst>
        <p:guide orient="horz" pos="2160"/>
        <p:guide orient="vert" pos="2880"/>
      </p:guideLst>
    </p:cSldViewPr>
  </p:slideViewPr>
  <p:gridSpacing cx="0" cy="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notesMaster" Target="notesMasters/notesMaster1.xml"/><Relationship Id="rId3" Type="http://schemas.openxmlformats.org/officeDocument/2006/relationships/handoutMaster" Target="handoutMasters/handoutMaster1.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slide" Target="slides/slide42.xml"/><Relationship Id="rId46" Type="http://schemas.openxmlformats.org/officeDocument/2006/relationships/slide" Target="slides/slide43.xml"/><Relationship Id="rId47" Type="http://schemas.openxmlformats.org/officeDocument/2006/relationships/slide" Target="slides/slide44.xml"/><Relationship Id="rId48" Type="http://schemas.openxmlformats.org/officeDocument/2006/relationships/slide" Target="slides/slide45.xml"/><Relationship Id="rId49" Type="http://schemas.openxmlformats.org/officeDocument/2006/relationships/slide" Target="slides/slide46.xml"/><Relationship Id="rId50" Type="http://schemas.openxmlformats.org/officeDocument/2006/relationships/slide" Target="slides/slide47.xml"/><Relationship Id="rId51" Type="http://schemas.openxmlformats.org/officeDocument/2006/relationships/slide" Target="slides/slide48.xml"/><Relationship Id="rId52" Type="http://schemas.openxmlformats.org/officeDocument/2006/relationships/slide" Target="slides/slide49.xml"/><Relationship Id="rId53" Type="http://schemas.openxmlformats.org/officeDocument/2006/relationships/slide" Target="slides/slide50.xml"/><Relationship Id="rId54" Type="http://schemas.openxmlformats.org/officeDocument/2006/relationships/slide" Target="slides/slide51.xml"/><Relationship Id="rId55" Type="http://schemas.openxmlformats.org/officeDocument/2006/relationships/slide" Target="slides/slide52.xml"/><Relationship Id="rId56" Type="http://schemas.openxmlformats.org/officeDocument/2006/relationships/slide" Target="slides/slide53.xml"/><Relationship Id="rId57" Type="http://schemas.openxmlformats.org/officeDocument/2006/relationships/slide" Target="slides/slide54.xml"/><Relationship Id="rId58" Type="http://schemas.openxmlformats.org/officeDocument/2006/relationships/slide" Target="slides/slide55.xml"/><Relationship Id="rId59" Type="http://schemas.openxmlformats.org/officeDocument/2006/relationships/slide" Target="slides/slide56.xml"/><Relationship Id="rId60" Type="http://schemas.openxmlformats.org/officeDocument/2006/relationships/slide" Target="slides/slide57.xml"/><Relationship Id="rId61" Type="http://schemas.openxmlformats.org/officeDocument/2006/relationships/slide" Target="slides/slide58.xml"/><Relationship Id="rId62" Type="http://schemas.openxmlformats.org/officeDocument/2006/relationships/slide" Target="slides/slide59.xml"/><Relationship Id="rId63" Type="http://schemas.openxmlformats.org/officeDocument/2006/relationships/slide" Target="slides/slide60.xml"/><Relationship Id="rId64" Type="http://schemas.openxmlformats.org/officeDocument/2006/relationships/slide" Target="slides/slide61.xml"/><Relationship Id="rId65" Type="http://schemas.openxmlformats.org/officeDocument/2006/relationships/slide" Target="slides/slide62.xml"/><Relationship Id="rId66" Type="http://schemas.openxmlformats.org/officeDocument/2006/relationships/slide" Target="slides/slide63.xml"/><Relationship Id="rId67" Type="http://schemas.openxmlformats.org/officeDocument/2006/relationships/slide" Target="slides/slide64.xml"/><Relationship Id="rId68" Type="http://schemas.openxmlformats.org/officeDocument/2006/relationships/slide" Target="slides/slide65.xml"/><Relationship Id="rId69" Type="http://schemas.openxmlformats.org/officeDocument/2006/relationships/slide" Target="slides/slide66.xml"/><Relationship Id="rId70" Type="http://schemas.openxmlformats.org/officeDocument/2006/relationships/slide" Target="slides/slide67.xml"/><Relationship Id="rId71" Type="http://schemas.openxmlformats.org/officeDocument/2006/relationships/slide" Target="slides/slide68.xml"/><Relationship Id="rId72" Type="http://schemas.openxmlformats.org/officeDocument/2006/relationships/slide" Target="slides/slide69.xml"/><Relationship Id="rId73" Type="http://schemas.openxmlformats.org/officeDocument/2006/relationships/slide" Target="slides/slide70.xml"/><Relationship Id="rId74" Type="http://schemas.openxmlformats.org/officeDocument/2006/relationships/slide" Target="slides/slide71.xml"/><Relationship Id="rId75" Type="http://schemas.openxmlformats.org/officeDocument/2006/relationships/slide" Target="slides/slide72.xml"/><Relationship Id="rId76" Type="http://schemas.openxmlformats.org/officeDocument/2006/relationships/slide" Target="slides/slide73.xml"/><Relationship Id="rId77" Type="http://schemas.openxmlformats.org/officeDocument/2006/relationships/slide" Target="slides/slide74.xml"/><Relationship Id="rId78" Type="http://schemas.openxmlformats.org/officeDocument/2006/relationships/slide" Target="slides/slide75.xml"/><Relationship Id="rId79" Type="http://schemas.openxmlformats.org/officeDocument/2006/relationships/slide" Target="slides/slide76.xml"/><Relationship Id="rId80" Type="http://schemas.openxmlformats.org/officeDocument/2006/relationships/slide" Target="slides/slide77.xml"/><Relationship Id="rId81" Type="http://schemas.openxmlformats.org/officeDocument/2006/relationships/slide" Target="slides/slide78.xml"/><Relationship Id="rId82" Type="http://schemas.openxmlformats.org/officeDocument/2006/relationships/slide" Target="slides/slide79.xml"/><Relationship Id="rId83" Type="http://schemas.openxmlformats.org/officeDocument/2006/relationships/slide" Target="slides/slide80.xml"/><Relationship Id="rId84" Type="http://schemas.openxmlformats.org/officeDocument/2006/relationships/slide" Target="slides/slide81.xml"/><Relationship Id="rId85" Type="http://schemas.openxmlformats.org/officeDocument/2006/relationships/slide" Target="slides/slide82.xml"/><Relationship Id="rId86" Type="http://schemas.openxmlformats.org/officeDocument/2006/relationships/slide" Target="slides/slide83.xml"/><Relationship Id="rId87" Type="http://schemas.openxmlformats.org/officeDocument/2006/relationships/slide" Target="slides/slide84.xml"/><Relationship Id="rId88" Type="http://schemas.openxmlformats.org/officeDocument/2006/relationships/slide" Target="slides/slide85.xml"/><Relationship Id="rId89" Type="http://schemas.openxmlformats.org/officeDocument/2006/relationships/slide" Target="slides/slide86.xml"/><Relationship Id="rId90" Type="http://schemas.openxmlformats.org/officeDocument/2006/relationships/slide" Target="slides/slide87.xml"/><Relationship Id="rId91" Type="http://schemas.openxmlformats.org/officeDocument/2006/relationships/slide" Target="slides/slide88.xml"/><Relationship Id="rId92" Type="http://schemas.openxmlformats.org/officeDocument/2006/relationships/slide" Target="slides/slide89.xml"/><Relationship Id="rId93" Type="http://schemas.openxmlformats.org/officeDocument/2006/relationships/slide" Target="slides/slide90.xml"/><Relationship Id="rId94" Type="http://schemas.openxmlformats.org/officeDocument/2006/relationships/slide" Target="slides/slide91.xml"/><Relationship Id="rId95" Type="http://schemas.openxmlformats.org/officeDocument/2006/relationships/slide" Target="slides/slide92.xml"/><Relationship Id="rId96" Type="http://schemas.openxmlformats.org/officeDocument/2006/relationships/slide" Target="slides/slide93.xml"/><Relationship Id="rId97" Type="http://schemas.openxmlformats.org/officeDocument/2006/relationships/slide" Target="slides/slide94.xml"/><Relationship Id="rId98" Type="http://schemas.openxmlformats.org/officeDocument/2006/relationships/slide" Target="slides/slide95.xml"/><Relationship Id="rId99" Type="http://schemas.openxmlformats.org/officeDocument/2006/relationships/slide" Target="slides/slide96.xml"/><Relationship Id="rId100" Type="http://schemas.openxmlformats.org/officeDocument/2006/relationships/slide" Target="slides/slide97.xml"/><Relationship Id="rId101" Type="http://schemas.openxmlformats.org/officeDocument/2006/relationships/slide" Target="slides/slide98.xml"/><Relationship Id="rId102" Type="http://schemas.openxmlformats.org/officeDocument/2006/relationships/slide" Target="slides/slide99.xml"/><Relationship Id="rId103" Type="http://schemas.openxmlformats.org/officeDocument/2006/relationships/slide" Target="slides/slide100.xml"/><Relationship Id="rId104" Type="http://schemas.openxmlformats.org/officeDocument/2006/relationships/slide" Target="slides/slide101.xml"/><Relationship Id="rId105" Type="http://schemas.openxmlformats.org/officeDocument/2006/relationships/slide" Target="slides/slide102.xml"/><Relationship Id="rId106" Type="http://schemas.openxmlformats.org/officeDocument/2006/relationships/slide" Target="slides/slide103.xml"/><Relationship Id="rId107" Type="http://schemas.openxmlformats.org/officeDocument/2006/relationships/slide" Target="slides/slide104.xml"/><Relationship Id="rId108" Type="http://schemas.openxmlformats.org/officeDocument/2006/relationships/slide" Target="slides/slide105.xml"/><Relationship Id="rId109" Type="http://schemas.openxmlformats.org/officeDocument/2006/relationships/slide" Target="slides/slide106.xml"/><Relationship Id="rId110" Type="http://schemas.openxmlformats.org/officeDocument/2006/relationships/slide" Target="slides/slide107.xml"/><Relationship Id="rId111" Type="http://schemas.openxmlformats.org/officeDocument/2006/relationships/slide" Target="slides/slide108.xml"/><Relationship Id="rId112" Type="http://schemas.openxmlformats.org/officeDocument/2006/relationships/slide" Target="slides/slide109.xml"/><Relationship Id="rId113" Type="http://schemas.openxmlformats.org/officeDocument/2006/relationships/slide" Target="slides/slide110.xml"/><Relationship Id="rId114" Type="http://schemas.openxmlformats.org/officeDocument/2006/relationships/slide" Target="slides/slide111.xml"/><Relationship Id="rId115" Type="http://schemas.openxmlformats.org/officeDocument/2006/relationships/slide" Target="slides/slide112.xml"/><Relationship Id="rId116" Type="http://schemas.openxmlformats.org/officeDocument/2006/relationships/slide" Target="slides/slide113.xml"/><Relationship Id="rId117" Type="http://schemas.openxmlformats.org/officeDocument/2006/relationships/slide" Target="slides/slide114.xml"/><Relationship Id="rId118" Type="http://schemas.openxmlformats.org/officeDocument/2006/relationships/slide" Target="slides/slide115.xml"/><Relationship Id="rId119" Type="http://schemas.openxmlformats.org/officeDocument/2006/relationships/slide" Target="slides/slide116.xml"/><Relationship Id="rId120" Type="http://schemas.openxmlformats.org/officeDocument/2006/relationships/slide" Target="slides/slide117.xml"/><Relationship Id="rId121" Type="http://schemas.openxmlformats.org/officeDocument/2006/relationships/slide" Target="slides/slide118.xml"/><Relationship Id="rId122" Type="http://schemas.openxmlformats.org/officeDocument/2006/relationships/slide" Target="slides/slide119.xml"/><Relationship Id="rId123" Type="http://schemas.openxmlformats.org/officeDocument/2006/relationships/slide" Target="slides/slide120.xml"/><Relationship Id="rId124" Type="http://schemas.openxmlformats.org/officeDocument/2006/relationships/slide" Target="slides/slide121.xml"/><Relationship Id="rId125" Type="http://schemas.openxmlformats.org/officeDocument/2006/relationships/slide" Target="slides/slide122.xml"/><Relationship Id="rId126" Type="http://schemas.openxmlformats.org/officeDocument/2006/relationships/slide" Target="slides/slide123.xml"/><Relationship Id="rId127" Type="http://schemas.openxmlformats.org/officeDocument/2006/relationships/slide" Target="slides/slide124.xml"/><Relationship Id="rId128" Type="http://schemas.openxmlformats.org/officeDocument/2006/relationships/slide" Target="slides/slide125.xml"/><Relationship Id="rId129" Type="http://schemas.openxmlformats.org/officeDocument/2006/relationships/slide" Target="slides/slide126.xml"/><Relationship Id="rId130" Type="http://schemas.openxmlformats.org/officeDocument/2006/relationships/slide" Target="slides/slide127.xml"/><Relationship Id="rId131" Type="http://schemas.openxmlformats.org/officeDocument/2006/relationships/slide" Target="slides/slide128.xml"/><Relationship Id="rId132" Type="http://schemas.openxmlformats.org/officeDocument/2006/relationships/slide" Target="slides/slide129.xml"/><Relationship Id="rId133" Type="http://schemas.openxmlformats.org/officeDocument/2006/relationships/slide" Target="slides/slide130.xml"/><Relationship Id="rId134" Type="http://schemas.openxmlformats.org/officeDocument/2006/relationships/slide" Target="slides/slide131.xml"/><Relationship Id="rId135" Type="http://schemas.openxmlformats.org/officeDocument/2006/relationships/slide" Target="slides/slide132.xml"/><Relationship Id="rId136" Type="http://schemas.openxmlformats.org/officeDocument/2006/relationships/slide" Target="slides/slide133.xml"/><Relationship Id="rId137" Type="http://schemas.openxmlformats.org/officeDocument/2006/relationships/slide" Target="slides/slide134.xml"/><Relationship Id="rId138" Type="http://schemas.openxmlformats.org/officeDocument/2006/relationships/slide" Target="slides/slide135.xml"/><Relationship Id="rId139" Type="http://schemas.openxmlformats.org/officeDocument/2006/relationships/slide" Target="slides/slide136.xml"/><Relationship Id="rId140" Type="http://schemas.openxmlformats.org/officeDocument/2006/relationships/slide" Target="slides/slide137.xml"/><Relationship Id="rId141" Type="http://schemas.openxmlformats.org/officeDocument/2006/relationships/slide" Target="slides/slide138.xml"/><Relationship Id="rId142" Type="http://schemas.openxmlformats.org/officeDocument/2006/relationships/slide" Target="slides/slide139.xml"/><Relationship Id="rId143" Type="http://schemas.openxmlformats.org/officeDocument/2006/relationships/slide" Target="slides/slide140.xml"/><Relationship Id="rId144" Type="http://schemas.openxmlformats.org/officeDocument/2006/relationships/slide" Target="slides/slide141.xml"/><Relationship Id="rId145" Type="http://schemas.openxmlformats.org/officeDocument/2006/relationships/slide" Target="slides/slide142.xml"/><Relationship Id="rId146" Type="http://schemas.openxmlformats.org/officeDocument/2006/relationships/slide" Target="slides/slide143.xml"/><Relationship Id="rId147" Type="http://schemas.openxmlformats.org/officeDocument/2006/relationships/slide" Target="slides/slide144.xml"/><Relationship Id="rId148" Type="http://schemas.openxmlformats.org/officeDocument/2006/relationships/slide" Target="slides/slide145.xml"/><Relationship Id="rId149" Type="http://schemas.openxmlformats.org/officeDocument/2006/relationships/slide" Target="slides/slide146.xml"/><Relationship Id="rId150" Type="http://schemas.openxmlformats.org/officeDocument/2006/relationships/slide" Target="slides/slide147.xml"/><Relationship Id="rId151" Type="http://schemas.openxmlformats.org/officeDocument/2006/relationships/slide" Target="slides/slide148.xml"/><Relationship Id="rId152" Type="http://schemas.openxmlformats.org/officeDocument/2006/relationships/slide" Target="slides/slide149.xml"/><Relationship Id="rId153" Type="http://schemas.openxmlformats.org/officeDocument/2006/relationships/slide" Target="slides/slide150.xml"/><Relationship Id="rId154" Type="http://schemas.openxmlformats.org/officeDocument/2006/relationships/slide" Target="slides/slide151.xml"/><Relationship Id="rId155" Type="http://schemas.openxmlformats.org/officeDocument/2006/relationships/slide" Target="slides/slide152.xml"/><Relationship Id="rId156" Type="http://schemas.openxmlformats.org/officeDocument/2006/relationships/slide" Target="slides/slide153.xml"/><Relationship Id="rId157" Type="http://schemas.openxmlformats.org/officeDocument/2006/relationships/slide" Target="slides/slide154.xml"/><Relationship Id="rId158" Type="http://schemas.openxmlformats.org/officeDocument/2006/relationships/slide" Target="slides/slide155.xml"/><Relationship Id="rId159" Type="http://schemas.openxmlformats.org/officeDocument/2006/relationships/slide" Target="slides/slide156.xml"/><Relationship Id="rId160" Type="http://schemas.openxmlformats.org/officeDocument/2006/relationships/slide" Target="slides/slide157.xml"/><Relationship Id="rId161" Type="http://schemas.openxmlformats.org/officeDocument/2006/relationships/slide" Target="slides/slide158.xml"/><Relationship Id="rId162" Type="http://schemas.openxmlformats.org/officeDocument/2006/relationships/slide" Target="slides/slide159.xml"/><Relationship Id="rId163" Type="http://schemas.openxmlformats.org/officeDocument/2006/relationships/slide" Target="slides/slide160.xml"/><Relationship Id="rId164" Type="http://schemas.openxmlformats.org/officeDocument/2006/relationships/slide" Target="slides/slide161.xml"/><Relationship Id="rId165" Type="http://schemas.openxmlformats.org/officeDocument/2006/relationships/slide" Target="slides/slide162.xml"/><Relationship Id="rId166" Type="http://schemas.openxmlformats.org/officeDocument/2006/relationships/slide" Target="slides/slide163.xml"/><Relationship Id="rId167" Type="http://schemas.openxmlformats.org/officeDocument/2006/relationships/slide" Target="slides/slide164.xml"/><Relationship Id="rId168" Type="http://schemas.openxmlformats.org/officeDocument/2006/relationships/slide" Target="slides/slide165.xml"/><Relationship Id="rId169" Type="http://schemas.openxmlformats.org/officeDocument/2006/relationships/slide" Target="slides/slide166.xml"/><Relationship Id="rId170" Type="http://schemas.openxmlformats.org/officeDocument/2006/relationships/slide" Target="slides/slide167.xml"/><Relationship Id="rId171" Type="http://schemas.openxmlformats.org/officeDocument/2006/relationships/slide" Target="slides/slide168.xml"/><Relationship Id="rId172" Type="http://schemas.openxmlformats.org/officeDocument/2006/relationships/slide" Target="slides/slide169.xml"/><Relationship Id="rId173" Type="http://schemas.openxmlformats.org/officeDocument/2006/relationships/slide" Target="slides/slide170.xml"/><Relationship Id="rId174" Type="http://schemas.openxmlformats.org/officeDocument/2006/relationships/slide" Target="slides/slide171.xml"/><Relationship Id="rId175" Type="http://schemas.openxmlformats.org/officeDocument/2006/relationships/slide" Target="slides/slide172.xml"/><Relationship Id="rId176" Type="http://schemas.openxmlformats.org/officeDocument/2006/relationships/slide" Target="slides/slide173.xml"/><Relationship Id="rId177" Type="http://schemas.openxmlformats.org/officeDocument/2006/relationships/slide" Target="slides/slide174.xml"/><Relationship Id="rId178" Type="http://schemas.openxmlformats.org/officeDocument/2006/relationships/slide" Target="slides/slide175.xml"/><Relationship Id="rId179" Type="http://schemas.openxmlformats.org/officeDocument/2006/relationships/slide" Target="slides/slide176.xml"/><Relationship Id="rId180" Type="http://schemas.openxmlformats.org/officeDocument/2006/relationships/slide" Target="slides/slide177.xml"/><Relationship Id="rId181" Type="http://schemas.openxmlformats.org/officeDocument/2006/relationships/slide" Target="slides/slide178.xml"/><Relationship Id="rId182" Type="http://schemas.openxmlformats.org/officeDocument/2006/relationships/slide" Target="slides/slide179.xml"/><Relationship Id="rId183" Type="http://schemas.openxmlformats.org/officeDocument/2006/relationships/slide" Target="slides/slide180.xml"/><Relationship Id="rId184" Type="http://schemas.openxmlformats.org/officeDocument/2006/relationships/slide" Target="slides/slide181.xml"/><Relationship Id="rId185" Type="http://schemas.openxmlformats.org/officeDocument/2006/relationships/slide" Target="slides/slide182.xml"/><Relationship Id="rId186" Type="http://schemas.openxmlformats.org/officeDocument/2006/relationships/slide" Target="slides/slide183.xml"/><Relationship Id="rId187" Type="http://schemas.openxmlformats.org/officeDocument/2006/relationships/slide" Target="slides/slide184.xml"/><Relationship Id="rId188" Type="http://schemas.openxmlformats.org/officeDocument/2006/relationships/slide" Target="slides/slide185.xml"/><Relationship Id="rId189" Type="http://schemas.openxmlformats.org/officeDocument/2006/relationships/slide" Target="slides/slide186.xml"/><Relationship Id="rId190" Type="http://schemas.openxmlformats.org/officeDocument/2006/relationships/slide" Target="slides/slide187.xml"/><Relationship Id="rId191" Type="http://schemas.openxmlformats.org/officeDocument/2006/relationships/slide" Target="slides/slide188.xml"/><Relationship Id="rId192" Type="http://schemas.openxmlformats.org/officeDocument/2006/relationships/slide" Target="slides/slide189.xml"/><Relationship Id="rId193" Type="http://schemas.openxmlformats.org/officeDocument/2006/relationships/slide" Target="slides/slide190.xml"/><Relationship Id="rId194" Type="http://schemas.openxmlformats.org/officeDocument/2006/relationships/slide" Target="slides/slide191.xml"/><Relationship Id="rId195" Type="http://schemas.openxmlformats.org/officeDocument/2006/relationships/slide" Target="slides/slide192.xml"/><Relationship Id="rId196" Type="http://schemas.openxmlformats.org/officeDocument/2006/relationships/slide" Target="slides/slide193.xml"/><Relationship Id="rId197" Type="http://schemas.openxmlformats.org/officeDocument/2006/relationships/slide" Target="slides/slide194.xml"/><Relationship Id="rId198" Type="http://schemas.openxmlformats.org/officeDocument/2006/relationships/slide" Target="slides/slide195.xml"/><Relationship Id="rId199" Type="http://schemas.openxmlformats.org/officeDocument/2006/relationships/slide" Target="slides/slide196.xml"/><Relationship Id="rId200" Type="http://schemas.openxmlformats.org/officeDocument/2006/relationships/slide" Target="slides/slide197.xml"/><Relationship Id="rId201" Type="http://schemas.openxmlformats.org/officeDocument/2006/relationships/slide" Target="slides/slide198.xml"/><Relationship Id="rId202" Type="http://schemas.openxmlformats.org/officeDocument/2006/relationships/slide" Target="slides/slide199.xml"/><Relationship Id="rId203" Type="http://schemas.openxmlformats.org/officeDocument/2006/relationships/slide" Target="slides/slide200.xml"/><Relationship Id="rId204" Type="http://schemas.openxmlformats.org/officeDocument/2006/relationships/slide" Target="slides/slide201.xml"/><Relationship Id="rId205" Type="http://schemas.openxmlformats.org/officeDocument/2006/relationships/slide" Target="slides/slide202.xml"/><Relationship Id="rId206" Type="http://schemas.openxmlformats.org/officeDocument/2006/relationships/slide" Target="slides/slide203.xml"/><Relationship Id="rId207" Type="http://schemas.openxmlformats.org/officeDocument/2006/relationships/slide" Target="slides/slide204.xml"/><Relationship Id="rId208" Type="http://schemas.openxmlformats.org/officeDocument/2006/relationships/slide" Target="slides/slide205.xml"/><Relationship Id="rId209" Type="http://schemas.openxmlformats.org/officeDocument/2006/relationships/slide" Target="slides/slide206.xml"/><Relationship Id="rId210" Type="http://schemas.openxmlformats.org/officeDocument/2006/relationships/slide" Target="slides/slide207.xml"/><Relationship Id="rId211" Type="http://schemas.openxmlformats.org/officeDocument/2006/relationships/slide" Target="slides/slide208.xml"/><Relationship Id="rId212" Type="http://schemas.openxmlformats.org/officeDocument/2006/relationships/slide" Target="slides/slide209.xml"/><Relationship Id="rId213" Type="http://schemas.openxmlformats.org/officeDocument/2006/relationships/slide" Target="slides/slide210.xml"/><Relationship Id="rId214" Type="http://schemas.openxmlformats.org/officeDocument/2006/relationships/slide" Target="slides/slide211.xml"/><Relationship Id="rId215" Type="http://schemas.openxmlformats.org/officeDocument/2006/relationships/slide" Target="slides/slide212.xml"/><Relationship Id="rId216" Type="http://schemas.openxmlformats.org/officeDocument/2006/relationships/slide" Target="slides/slide213.xml"/><Relationship Id="rId217" Type="http://schemas.openxmlformats.org/officeDocument/2006/relationships/slide" Target="slides/slide214.xml"/><Relationship Id="rId218" Type="http://schemas.openxmlformats.org/officeDocument/2006/relationships/slide" Target="slides/slide215.xml"/><Relationship Id="rId219" Type="http://schemas.openxmlformats.org/officeDocument/2006/relationships/slide" Target="slides/slide216.xml"/><Relationship Id="rId220" Type="http://schemas.openxmlformats.org/officeDocument/2006/relationships/slide" Target="slides/slide217.xml"/><Relationship Id="rId221" Type="http://schemas.openxmlformats.org/officeDocument/2006/relationships/slide" Target="slides/slide218.xml"/><Relationship Id="rId222" Type="http://schemas.openxmlformats.org/officeDocument/2006/relationships/slide" Target="slides/slide219.xml"/><Relationship Id="rId223" Type="http://schemas.openxmlformats.org/officeDocument/2006/relationships/slide" Target="slides/slide220.xml"/><Relationship Id="rId224" Type="http://schemas.openxmlformats.org/officeDocument/2006/relationships/slide" Target="slides/slide221.xml"/><Relationship Id="rId225" Type="http://schemas.openxmlformats.org/officeDocument/2006/relationships/slide" Target="slides/slide222.xml"/><Relationship Id="rId226" Type="http://schemas.openxmlformats.org/officeDocument/2006/relationships/slide" Target="slides/slide223.xml"/><Relationship Id="rId227" Type="http://schemas.openxmlformats.org/officeDocument/2006/relationships/slide" Target="slides/slide224.xml"/><Relationship Id="rId228" Type="http://schemas.openxmlformats.org/officeDocument/2006/relationships/slide" Target="slides/slide225.xml"/><Relationship Id="rId229" Type="http://schemas.openxmlformats.org/officeDocument/2006/relationships/slide" Target="slides/slide226.xml"/><Relationship Id="rId230" Type="http://schemas.openxmlformats.org/officeDocument/2006/relationships/slide" Target="slides/slide227.xml"/><Relationship Id="rId231" Type="http://schemas.openxmlformats.org/officeDocument/2006/relationships/slide" Target="slides/slide228.xml"/><Relationship Id="rId232" Type="http://schemas.openxmlformats.org/officeDocument/2006/relationships/slide" Target="slides/slide229.xml"/><Relationship Id="rId233" Type="http://schemas.openxmlformats.org/officeDocument/2006/relationships/slide" Target="slides/slide230.xml"/><Relationship Id="rId234" Type="http://schemas.openxmlformats.org/officeDocument/2006/relationships/slide" Target="slides/slide231.xml"/><Relationship Id="rId235" Type="http://schemas.openxmlformats.org/officeDocument/2006/relationships/slide" Target="slides/slide232.xml"/><Relationship Id="rId236" Type="http://schemas.openxmlformats.org/officeDocument/2006/relationships/slide" Target="slides/slide233.xml"/><Relationship Id="rId237" Type="http://schemas.openxmlformats.org/officeDocument/2006/relationships/slide" Target="slides/slide234.xml"/><Relationship Id="rId238" Type="http://schemas.openxmlformats.org/officeDocument/2006/relationships/slide" Target="slides/slide235.xml"/><Relationship Id="rId239" Type="http://schemas.openxmlformats.org/officeDocument/2006/relationships/slide" Target="slides/slide236.xml"/><Relationship Id="rId240" Type="http://schemas.openxmlformats.org/officeDocument/2006/relationships/slide" Target="slides/slide237.xml"/><Relationship Id="rId241" Type="http://schemas.openxmlformats.org/officeDocument/2006/relationships/slide" Target="slides/slide238.xml"/><Relationship Id="rId242" Type="http://schemas.openxmlformats.org/officeDocument/2006/relationships/slide" Target="slides/slide239.xml"/><Relationship Id="rId243" Type="http://schemas.openxmlformats.org/officeDocument/2006/relationships/slide" Target="slides/slide240.xml"/><Relationship Id="rId244" Type="http://schemas.openxmlformats.org/officeDocument/2006/relationships/slide" Target="slides/slide241.xml"/><Relationship Id="rId245" Type="http://schemas.openxmlformats.org/officeDocument/2006/relationships/slide" Target="slides/slide242.xml"/><Relationship Id="rId246" Type="http://schemas.openxmlformats.org/officeDocument/2006/relationships/slide" Target="slides/slide243.xml"/><Relationship Id="rId247" Type="http://schemas.openxmlformats.org/officeDocument/2006/relationships/slide" Target="slides/slide244.xml"/><Relationship Id="rId248" Type="http://schemas.openxmlformats.org/officeDocument/2006/relationships/slide" Target="slides/slide245.xml"/><Relationship Id="rId249" Type="http://schemas.openxmlformats.org/officeDocument/2006/relationships/slide" Target="slides/slide246.xml"/><Relationship Id="rId250" Type="http://schemas.openxmlformats.org/officeDocument/2006/relationships/slide" Target="slides/slide247.xml"/><Relationship Id="rId251" Type="http://schemas.openxmlformats.org/officeDocument/2006/relationships/slide" Target="slides/slide248.xml"/><Relationship Id="rId252" Type="http://schemas.openxmlformats.org/officeDocument/2006/relationships/slide" Target="slides/slide249.xml"/><Relationship Id="rId253" Type="http://schemas.openxmlformats.org/officeDocument/2006/relationships/slide" Target="slides/slide250.xml"/><Relationship Id="rId254" Type="http://schemas.openxmlformats.org/officeDocument/2006/relationships/slide" Target="slides/slide251.xml"/><Relationship Id="rId255" Type="http://schemas.openxmlformats.org/officeDocument/2006/relationships/slide" Target="slides/slide252.xml"/><Relationship Id="rId256" Type="http://schemas.openxmlformats.org/officeDocument/2006/relationships/slide" Target="slides/slide253.xml"/><Relationship Id="rId257" Type="http://schemas.openxmlformats.org/officeDocument/2006/relationships/slide" Target="slides/slide254.xml"/><Relationship Id="rId258" Type="http://schemas.openxmlformats.org/officeDocument/2006/relationships/slide" Target="slides/slide255.xml"/><Relationship Id="rId259" Type="http://schemas.openxmlformats.org/officeDocument/2006/relationships/slide" Target="slides/slide256.xml"/><Relationship Id="rId260" Type="http://schemas.openxmlformats.org/officeDocument/2006/relationships/slide" Target="slides/slide257.xml"/><Relationship Id="rId261" Type="http://schemas.openxmlformats.org/officeDocument/2006/relationships/slide" Target="slides/slide258.xml"/><Relationship Id="rId262" Type="http://schemas.openxmlformats.org/officeDocument/2006/relationships/slide" Target="slides/slide259.xml"/><Relationship Id="rId263" Type="http://schemas.openxmlformats.org/officeDocument/2006/relationships/slide" Target="slides/slide260.xml"/><Relationship Id="rId264" Type="http://schemas.openxmlformats.org/officeDocument/2006/relationships/slide" Target="slides/slide261.xml"/><Relationship Id="rId265" Type="http://schemas.openxmlformats.org/officeDocument/2006/relationships/slide" Target="slides/slide262.xml"/><Relationship Id="rId266" Type="http://schemas.openxmlformats.org/officeDocument/2006/relationships/slide" Target="slides/slide263.xml"/><Relationship Id="rId267" Type="http://schemas.openxmlformats.org/officeDocument/2006/relationships/slide" Target="slides/slide264.xml"/><Relationship Id="rId268" Type="http://schemas.openxmlformats.org/officeDocument/2006/relationships/slide" Target="slides/slide265.xml"/><Relationship Id="rId269" Type="http://schemas.openxmlformats.org/officeDocument/2006/relationships/slide" Target="slides/slide266.xml"/><Relationship Id="rId270" Type="http://schemas.openxmlformats.org/officeDocument/2006/relationships/slide" Target="slides/slide267.xml"/><Relationship Id="rId271" Type="http://schemas.openxmlformats.org/officeDocument/2006/relationships/slide" Target="slides/slide268.xml"/><Relationship Id="rId272" Type="http://schemas.openxmlformats.org/officeDocument/2006/relationships/slide" Target="slides/slide269.xml"/><Relationship Id="rId273" Type="http://schemas.openxmlformats.org/officeDocument/2006/relationships/slide" Target="slides/slide270.xml"/><Relationship Id="rId274" Type="http://schemas.openxmlformats.org/officeDocument/2006/relationships/slide" Target="slides/slide271.xml"/><Relationship Id="rId275" Type="http://schemas.openxmlformats.org/officeDocument/2006/relationships/slide" Target="slides/slide272.xml"/><Relationship Id="rId276" Type="http://schemas.openxmlformats.org/officeDocument/2006/relationships/slide" Target="slides/slide273.xml"/><Relationship Id="rId277" Type="http://schemas.openxmlformats.org/officeDocument/2006/relationships/slide" Target="slides/slide274.xml"/><Relationship Id="rId278" Type="http://schemas.openxmlformats.org/officeDocument/2006/relationships/slide" Target="slides/slide275.xml"/><Relationship Id="rId279" Type="http://schemas.openxmlformats.org/officeDocument/2006/relationships/slide" Target="slides/slide276.xml"/><Relationship Id="rId280" Type="http://schemas.openxmlformats.org/officeDocument/2006/relationships/slide" Target="slides/slide277.xml"/><Relationship Id="rId281" Type="http://schemas.openxmlformats.org/officeDocument/2006/relationships/slide" Target="slides/slide278.xml"/><Relationship Id="rId282" Type="http://schemas.openxmlformats.org/officeDocument/2006/relationships/slide" Target="slides/slide279.xml"/><Relationship Id="rId283" Type="http://schemas.openxmlformats.org/officeDocument/2006/relationships/slide" Target="slides/slide280.xml"/><Relationship Id="rId284" Type="http://schemas.openxmlformats.org/officeDocument/2006/relationships/slide" Target="slides/slide281.xml"/><Relationship Id="rId285" Type="http://schemas.openxmlformats.org/officeDocument/2006/relationships/slide" Target="slides/slide282.xml"/><Relationship Id="rId286" Type="http://schemas.openxmlformats.org/officeDocument/2006/relationships/slide" Target="slides/slide283.xml"/><Relationship Id="rId287" Type="http://schemas.openxmlformats.org/officeDocument/2006/relationships/slide" Target="slides/slide284.xml"/><Relationship Id="rId288" Type="http://schemas.openxmlformats.org/officeDocument/2006/relationships/slide" Target="slides/slide285.xml"/><Relationship Id="rId289" Type="http://schemas.openxmlformats.org/officeDocument/2006/relationships/slide" Target="slides/slide286.xml"/><Relationship Id="rId290" Type="http://schemas.openxmlformats.org/officeDocument/2006/relationships/slide" Target="slides/slide287.xml"/><Relationship Id="rId291" Type="http://schemas.openxmlformats.org/officeDocument/2006/relationships/slide" Target="slides/slide288.xml"/><Relationship Id="rId292" Type="http://schemas.openxmlformats.org/officeDocument/2006/relationships/slide" Target="slides/slide289.xml"/><Relationship Id="rId293" Type="http://schemas.openxmlformats.org/officeDocument/2006/relationships/slide" Target="slides/slide290.xml"/><Relationship Id="rId294" Type="http://schemas.openxmlformats.org/officeDocument/2006/relationships/slide" Target="slides/slide291.xml"/><Relationship Id="rId295" Type="http://schemas.openxmlformats.org/officeDocument/2006/relationships/slide" Target="slides/slide292.xml"/><Relationship Id="rId296" Type="http://schemas.openxmlformats.org/officeDocument/2006/relationships/slide" Target="slides/slide293.xml"/><Relationship Id="rId297" Type="http://schemas.openxmlformats.org/officeDocument/2006/relationships/slide" Target="slides/slide294.xml"/><Relationship Id="rId298" Type="http://schemas.openxmlformats.org/officeDocument/2006/relationships/slide" Target="slides/slide295.xml"/><Relationship Id="rId299" Type="http://schemas.openxmlformats.org/officeDocument/2006/relationships/slide" Target="slides/slide296.xml"/><Relationship Id="rId300" Type="http://schemas.openxmlformats.org/officeDocument/2006/relationships/slide" Target="slides/slide297.xml"/><Relationship Id="rId301" Type="http://schemas.openxmlformats.org/officeDocument/2006/relationships/slide" Target="slides/slide298.xml"/><Relationship Id="rId302" Type="http://schemas.openxmlformats.org/officeDocument/2006/relationships/slide" Target="slides/slide299.xml"/><Relationship Id="rId303" Type="http://schemas.openxmlformats.org/officeDocument/2006/relationships/slide" Target="slides/slide300.xml"/><Relationship Id="rId304" Type="http://schemas.openxmlformats.org/officeDocument/2006/relationships/slide" Target="slides/slide301.xml"/><Relationship Id="rId305" Type="http://schemas.openxmlformats.org/officeDocument/2006/relationships/slide" Target="slides/slide302.xml"/><Relationship Id="rId306" Type="http://schemas.openxmlformats.org/officeDocument/2006/relationships/slide" Target="slides/slide303.xml"/><Relationship Id="rId307" Type="http://schemas.openxmlformats.org/officeDocument/2006/relationships/slide" Target="slides/slide304.xml"/><Relationship Id="rId308" Type="http://schemas.openxmlformats.org/officeDocument/2006/relationships/slide" Target="slides/slide305.xml"/><Relationship Id="rId309" Type="http://schemas.openxmlformats.org/officeDocument/2006/relationships/slide" Target="slides/slide306.xml"/><Relationship Id="rId310" Type="http://schemas.openxmlformats.org/officeDocument/2006/relationships/slide" Target="slides/slide307.xml"/><Relationship Id="rId311" Type="http://schemas.openxmlformats.org/officeDocument/2006/relationships/slide" Target="slides/slide308.xml"/><Relationship Id="rId312" Type="http://schemas.openxmlformats.org/officeDocument/2006/relationships/slide" Target="slides/slide309.xml"/><Relationship Id="rId313" Type="http://schemas.openxmlformats.org/officeDocument/2006/relationships/slide" Target="slides/slide310.xml"/><Relationship Id="rId314" Type="http://schemas.openxmlformats.org/officeDocument/2006/relationships/slide" Target="slides/slide311.xml"/><Relationship Id="rId315" Type="http://schemas.openxmlformats.org/officeDocument/2006/relationships/slide" Target="slides/slide312.xml"/><Relationship Id="rId316" Type="http://schemas.openxmlformats.org/officeDocument/2006/relationships/slide" Target="slides/slide313.xml"/><Relationship Id="rId317" Type="http://schemas.openxmlformats.org/officeDocument/2006/relationships/slide" Target="slides/slide314.xml"/><Relationship Id="rId318" Type="http://schemas.openxmlformats.org/officeDocument/2006/relationships/slide" Target="slides/slide315.xml"/><Relationship Id="rId319" Type="http://schemas.openxmlformats.org/officeDocument/2006/relationships/slide" Target="slides/slide316.xml"/><Relationship Id="rId320" Type="http://schemas.openxmlformats.org/officeDocument/2006/relationships/slide" Target="slides/slide317.xml"/><Relationship Id="rId321" Type="http://schemas.openxmlformats.org/officeDocument/2006/relationships/slide" Target="slides/slide318.xml"/><Relationship Id="rId322" Type="http://schemas.openxmlformats.org/officeDocument/2006/relationships/slide" Target="slides/slide319.xml"/><Relationship Id="rId323" Type="http://schemas.openxmlformats.org/officeDocument/2006/relationships/slide" Target="slides/slide320.xml"/><Relationship Id="rId324" Type="http://schemas.openxmlformats.org/officeDocument/2006/relationships/slide" Target="slides/slide321.xml"/><Relationship Id="rId325" Type="http://schemas.openxmlformats.org/officeDocument/2006/relationships/slide" Target="slides/slide322.xml"/><Relationship Id="rId326" Type="http://schemas.openxmlformats.org/officeDocument/2006/relationships/slide" Target="slides/slide323.xml"/><Relationship Id="rId327" Type="http://schemas.openxmlformats.org/officeDocument/2006/relationships/slide" Target="slides/slide324.xml"/><Relationship Id="rId328" Type="http://schemas.openxmlformats.org/officeDocument/2006/relationships/slide" Target="slides/slide325.xml"/><Relationship Id="rId329" Type="http://schemas.openxmlformats.org/officeDocument/2006/relationships/slide" Target="slides/slide326.xml"/><Relationship Id="rId330" Type="http://schemas.openxmlformats.org/officeDocument/2006/relationships/slide" Target="slides/slide327.xml"/><Relationship Id="rId331" Type="http://schemas.openxmlformats.org/officeDocument/2006/relationships/slide" Target="slides/slide328.xml"/><Relationship Id="rId332" Type="http://schemas.openxmlformats.org/officeDocument/2006/relationships/slide" Target="slides/slide329.xml"/><Relationship Id="rId333" Type="http://schemas.openxmlformats.org/officeDocument/2006/relationships/slide" Target="slides/slide330.xml"/><Relationship Id="rId334" Type="http://schemas.openxmlformats.org/officeDocument/2006/relationships/slide" Target="slides/slide331.xml"/><Relationship Id="rId335" Type="http://schemas.openxmlformats.org/officeDocument/2006/relationships/slide" Target="slides/slide332.xml"/><Relationship Id="rId336" Type="http://schemas.openxmlformats.org/officeDocument/2006/relationships/slide" Target="slides/slide333.xml"/><Relationship Id="rId337" Type="http://schemas.openxmlformats.org/officeDocument/2006/relationships/slide" Target="slides/slide334.xml"/><Relationship Id="rId338" Type="http://schemas.openxmlformats.org/officeDocument/2006/relationships/slide" Target="slides/slide335.xml"/><Relationship Id="rId339" Type="http://schemas.openxmlformats.org/officeDocument/2006/relationships/slide" Target="slides/slide336.xml"/><Relationship Id="rId340" Type="http://schemas.openxmlformats.org/officeDocument/2006/relationships/slide" Target="slides/slide337.xml"/><Relationship Id="rId341" Type="http://schemas.openxmlformats.org/officeDocument/2006/relationships/slide" Target="slides/slide338.xml"/><Relationship Id="rId342" Type="http://schemas.openxmlformats.org/officeDocument/2006/relationships/slide" Target="slides/slide339.xml"/><Relationship Id="rId343" Type="http://schemas.openxmlformats.org/officeDocument/2006/relationships/slide" Target="slides/slide340.xml"/><Relationship Id="rId344" Type="http://schemas.openxmlformats.org/officeDocument/2006/relationships/slide" Target="slides/slide341.xml"/><Relationship Id="rId345" Type="http://schemas.openxmlformats.org/officeDocument/2006/relationships/slide" Target="slides/slide342.xml"/><Relationship Id="rId346" Type="http://schemas.openxmlformats.org/officeDocument/2006/relationships/slide" Target="slides/slide343.xml"/><Relationship Id="rId347" Type="http://schemas.openxmlformats.org/officeDocument/2006/relationships/slide" Target="slides/slide344.xml"/><Relationship Id="rId348" Type="http://schemas.openxmlformats.org/officeDocument/2006/relationships/slide" Target="slides/slide345.xml"/><Relationship Id="rId349" Type="http://schemas.openxmlformats.org/officeDocument/2006/relationships/slide" Target="slides/slide346.xml"/><Relationship Id="rId350" Type="http://schemas.openxmlformats.org/officeDocument/2006/relationships/slide" Target="slides/slide347.xml"/><Relationship Id="rId351" Type="http://schemas.openxmlformats.org/officeDocument/2006/relationships/slide" Target="slides/slide348.xml"/><Relationship Id="rId352" Type="http://schemas.openxmlformats.org/officeDocument/2006/relationships/slide" Target="slides/slide349.xml"/><Relationship Id="rId353" Type="http://schemas.openxmlformats.org/officeDocument/2006/relationships/slide" Target="slides/slide350.xml"/><Relationship Id="rId354" Type="http://schemas.openxmlformats.org/officeDocument/2006/relationships/slide" Target="slides/slide351.xml"/><Relationship Id="rId355" Type="http://schemas.openxmlformats.org/officeDocument/2006/relationships/slide" Target="slides/slide352.xml"/><Relationship Id="rId356" Type="http://schemas.openxmlformats.org/officeDocument/2006/relationships/slide" Target="slides/slide353.xml"/><Relationship Id="rId357" Type="http://schemas.openxmlformats.org/officeDocument/2006/relationships/slide" Target="slides/slide354.xml"/><Relationship Id="rId358" Type="http://schemas.openxmlformats.org/officeDocument/2006/relationships/slide" Target="slides/slide355.xml"/><Relationship Id="rId359" Type="http://schemas.openxmlformats.org/officeDocument/2006/relationships/slide" Target="slides/slide356.xml"/><Relationship Id="rId360" Type="http://schemas.openxmlformats.org/officeDocument/2006/relationships/slide" Target="slides/slide357.xml"/><Relationship Id="rId361" Type="http://schemas.openxmlformats.org/officeDocument/2006/relationships/slide" Target="slides/slide358.xml"/><Relationship Id="rId362" Type="http://schemas.openxmlformats.org/officeDocument/2006/relationships/slide" Target="slides/slide359.xml"/><Relationship Id="rId363" Type="http://schemas.openxmlformats.org/officeDocument/2006/relationships/slide" Target="slides/slide360.xml"/><Relationship Id="rId364" Type="http://schemas.openxmlformats.org/officeDocument/2006/relationships/slide" Target="slides/slide361.xml"/><Relationship Id="rId365" Type="http://schemas.openxmlformats.org/officeDocument/2006/relationships/slide" Target="slides/slide362.xml"/><Relationship Id="rId366" Type="http://schemas.openxmlformats.org/officeDocument/2006/relationships/slide" Target="slides/slide363.xml"/><Relationship Id="rId367" Type="http://schemas.openxmlformats.org/officeDocument/2006/relationships/slide" Target="slides/slide364.xml"/><Relationship Id="rId368" Type="http://schemas.openxmlformats.org/officeDocument/2006/relationships/slide" Target="slides/slide365.xml"/><Relationship Id="rId369" Type="http://schemas.openxmlformats.org/officeDocument/2006/relationships/slide" Target="slides/slide366.xml"/><Relationship Id="rId370" Type="http://schemas.openxmlformats.org/officeDocument/2006/relationships/slide" Target="slides/slide367.xml"/><Relationship Id="rId371" Type="http://schemas.openxmlformats.org/officeDocument/2006/relationships/slide" Target="slides/slide368.xml"/><Relationship Id="rId372" Type="http://schemas.openxmlformats.org/officeDocument/2006/relationships/slide" Target="slides/slide369.xml"/><Relationship Id="rId373" Type="http://schemas.openxmlformats.org/officeDocument/2006/relationships/slide" Target="slides/slide370.xml"/><Relationship Id="rId374" Type="http://schemas.openxmlformats.org/officeDocument/2006/relationships/tableStyles" Target="tableStyles.xml"/><Relationship Id="rId375" Type="http://schemas.openxmlformats.org/officeDocument/2006/relationships/presProps" Target="presProps.xml"/><Relationship Id="rId376" Type="http://schemas.openxmlformats.org/officeDocument/2006/relationships/viewProps" Target="viewProps.xml"/><Relationship Id="rId377" Type="http://schemas.openxmlformats.org/officeDocument/2006/relationships/theme" Target="theme/them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bwMode="white">
      <p:bgPr>
        <a:solidFill>
          <a:schemeClr val="lt1"/>
        </a:solidFill>
      </p:bgPr>
    </p:bg>
    <p:spTree>
      <p:nvGrpSpPr>
        <p:cNvPr id="830" name=""/>
        <p:cNvGrpSpPr/>
        <p:nvPr/>
      </p:nvGrpSpPr>
      <p:grpSpPr>
        <a:xfrm rot="0">
          <a:off x="0" y="0"/>
          <a:ext cx="0" cy="0"/>
          <a:chOff x="0" y="0"/>
          <a:chExt cx="0" cy="0"/>
        </a:xfrm>
      </p:grpSpPr>
      <p:sp>
        <p:nvSpPr>
          <p:cNvPr id="1049451" name=""/>
          <p:cNvSpPr/>
          <p:nvPr>
            <p:ph type="hdr" sz="quarter" idx="0"/>
          </p:nvPr>
        </p:nvSpPr>
        <p:spPr>
          <a:xfrm rot="0">
            <a:off x="0" y="0"/>
            <a:ext cx="2971800" cy="457200"/>
          </a:xfrm>
          <a:prstGeom prst="rect"/>
          <a:noFill/>
          <a:ln>
            <a:noFill/>
          </a:ln>
        </p:spPr>
        <p:txBody>
          <a:bodyPr anchor="t" bIns="45720" lIns="91440" rIns="91440" tIns="45720" vert="horz"/>
          <a:p>
            <a:pPr eaLnBrk="1" hangingPunct="1" latinLnBrk="1" lvl="0"/>
            <a:endParaRPr altLang="en-US" sz="1200" lang="en-US"/>
          </a:p>
        </p:txBody>
      </p:sp>
      <p:sp>
        <p:nvSpPr>
          <p:cNvPr id="1049452" name=""/>
          <p:cNvSpPr/>
          <p:nvPr>
            <p:ph type="dt" sz="quarter" idx="1"/>
          </p:nvPr>
        </p:nvSpPr>
        <p:spPr>
          <a:xfrm rot="0">
            <a:off x="3884612" y="0"/>
            <a:ext cx="2971800" cy="457200"/>
          </a:xfrm>
          <a:prstGeom prst="rect"/>
          <a:noFill/>
          <a:ln>
            <a:noFill/>
          </a:ln>
        </p:spPr>
        <p:txBody>
          <a:bodyPr anchor="t" bIns="45720" lIns="91440" rIns="91440" tIns="45720" vert="horz"/>
          <a:p>
            <a:pPr algn="r" eaLnBrk="1" hangingPunct="1" latinLnBrk="1" lvl="0"/>
            <a:fld id="{566ABCEB-ACFC-4714-9973-3DA970169C29}" type="datetime1">
              <a:rPr altLang="en-US" sz="1200" lang="en-US"/>
              <a:pPr algn="r" eaLnBrk="1" hangingPunct="1" latinLnBrk="1" lvl="0"/>
            </a:fld>
            <a:endParaRPr altLang="en-US" sz="1200" lang="en-US"/>
          </a:p>
        </p:txBody>
      </p:sp>
      <p:sp>
        <p:nvSpPr>
          <p:cNvPr id="1049453" name=""/>
          <p:cNvSpPr/>
          <p:nvPr>
            <p:ph type="ftr" sz="quarter" idx="2"/>
          </p:nvPr>
        </p:nvSpPr>
        <p:spPr>
          <a:xfrm rot="0">
            <a:off x="0" y="8685212"/>
            <a:ext cx="2971800" cy="457200"/>
          </a:xfrm>
          <a:prstGeom prst="rect"/>
          <a:noFill/>
          <a:ln>
            <a:noFill/>
          </a:ln>
        </p:spPr>
        <p:txBody>
          <a:bodyPr anchor="b" bIns="45720" lIns="91440" rIns="91440" tIns="45720" vert="horz"/>
          <a:p>
            <a:pPr eaLnBrk="1" hangingPunct="1" latinLnBrk="1" lvl="0"/>
            <a:endParaRPr altLang="en-US" sz="1200" lang="en-US"/>
          </a:p>
        </p:txBody>
      </p:sp>
      <p:sp>
        <p:nvSpPr>
          <p:cNvPr id="1049454" name=""/>
          <p:cNvSpPr/>
          <p:nvPr>
            <p:ph type="sldNum" sz="quarter" idx="3"/>
          </p:nvPr>
        </p:nvSpPr>
        <p:spPr>
          <a:xfrm rot="0">
            <a:off x="3884612" y="8685212"/>
            <a:ext cx="2971800" cy="457200"/>
          </a:xfrm>
          <a:prstGeom prst="rect"/>
          <a:noFill/>
          <a:ln>
            <a:noFill/>
          </a:ln>
        </p:spPr>
        <p:txBody>
          <a:bodyPr anchor="b" bIns="45720" lIns="91440" rIns="91440" tIns="45720" vert="horz"/>
          <a:p>
            <a:pPr algn="r" eaLnBrk="1" hangingPunct="1" latinLnBrk="1" lvl="0"/>
            <a:fld id="{566ABCEB-ACFC-4714-9973-3DA970169C29}" type="slidenum">
              <a:rPr altLang="en-US" sz="1200" lang="en-US"/>
              <a:pPr algn="r" eaLnBrk="1" hangingPunct="1" latinLnBrk="1" lvl="0"/>
            </a:fld>
            <a:endParaRPr altLang="en-US" sz="1200" lang="en-US"/>
          </a:p>
        </p:txBody>
      </p:sp>
    </p:spTree>
  </p:cSld>
  <p:clrMap accent1="dk1" accent2="dk1" accent3="dk1" accent4="dk1" accent5="dk1" accent6="dk1" bg1="dk1" bg2="dk1" tx1="dk1" tx2="dk1" hlink="dk1" folHlink="dk1"/>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829" name=""/>
        <p:cNvGrpSpPr/>
        <p:nvPr/>
      </p:nvGrpSpPr>
      <p:grpSpPr>
        <a:xfrm rot="0">
          <a:off x="0" y="0"/>
          <a:ext cx="0" cy="0"/>
          <a:chOff x="0" y="0"/>
          <a:chExt cx="0" cy="0"/>
        </a:xfrm>
      </p:grpSpPr>
      <p:sp>
        <p:nvSpPr>
          <p:cNvPr id="1049445" name=""/>
          <p:cNvSpPr/>
          <p:nvPr>
            <p:ph type="hdr" sz="quarter" idx="0"/>
          </p:nvPr>
        </p:nvSpPr>
        <p:spPr>
          <a:xfrm rot="0">
            <a:off x="0" y="0"/>
            <a:ext cx="2971800" cy="457200"/>
          </a:xfrm>
          <a:prstGeom prst="rect"/>
          <a:noFill/>
          <a:ln>
            <a:noFill/>
          </a:ln>
        </p:spPr>
        <p:txBody>
          <a:bodyPr anchor="t" bIns="45720" lIns="91440" rIns="91440" tIns="45720" vert="horz"/>
          <a:p>
            <a:pPr eaLnBrk="1" hangingPunct="1" latinLnBrk="1" lvl="0"/>
            <a:endParaRPr altLang="en-US" sz="1200" lang="en-US"/>
          </a:p>
        </p:txBody>
      </p:sp>
      <p:sp>
        <p:nvSpPr>
          <p:cNvPr id="1049446" name=""/>
          <p:cNvSpPr/>
          <p:nvPr>
            <p:ph type="dt" sz="full" idx="1"/>
          </p:nvPr>
        </p:nvSpPr>
        <p:spPr>
          <a:xfrm rot="0">
            <a:off x="3886200" y="0"/>
            <a:ext cx="2971800" cy="457200"/>
          </a:xfrm>
          <a:prstGeom prst="rect"/>
          <a:noFill/>
          <a:ln>
            <a:noFill/>
          </a:ln>
        </p:spPr>
        <p:txBody>
          <a:bodyPr anchor="t" bIns="45720" lIns="91440" rIns="91440" tIns="45720" vert="horz"/>
          <a:p>
            <a:pPr algn="r" eaLnBrk="1" hangingPunct="1" latinLnBrk="1" lvl="0"/>
            <a:endParaRPr altLang="en-US" sz="1200" lang="en-US"/>
          </a:p>
        </p:txBody>
      </p:sp>
      <p:sp>
        <p:nvSpPr>
          <p:cNvPr id="1049447" name=""/>
          <p:cNvSpPr/>
          <p:nvPr>
            <p:ph type="sldImg" sz="full" idx="2"/>
          </p:nvPr>
        </p:nvSpPr>
        <p:spPr>
          <a:xfrm rot="0">
            <a:off x="1143000" y="685800"/>
            <a:ext cx="4572000" cy="3429000"/>
          </a:xfrm>
          <a:prstGeom prst="rect"/>
          <a:noFill/>
          <a:ln w="9525" cap="flat" cmpd="sng">
            <a:solidFill>
              <a:srgbClr val="000000">
                <a:alpha val="100000"/>
              </a:srgbClr>
            </a:solidFill>
            <a:prstDash val="solid"/>
            <a:round/>
          </a:ln>
        </p:spPr>
        <p:txBody>
          <a:bodyPr anchor="ctr" bIns="45720" lIns="91440" rIns="91440" tIns="45720" vert="horz"/>
          <a:p/>
        </p:txBody>
      </p:sp>
      <p:sp>
        <p:nvSpPr>
          <p:cNvPr id="1049448" name=""/>
          <p:cNvSpPr/>
          <p:nvPr>
            <p:ph type="body" sz="quarter" idx="3"/>
          </p:nvPr>
        </p:nvSpPr>
        <p:spPr>
          <a:xfrm rot="0">
            <a:off x="914400" y="4343400"/>
            <a:ext cx="5029200" cy="4114800"/>
          </a:xfrm>
          <a:prstGeom prst="rect"/>
          <a:noFill/>
          <a:ln>
            <a:noFill/>
          </a:ln>
        </p:spPr>
        <p:txBody>
          <a:bodyPr anchor="t" bIns="45720" lIns="91440" rIns="91440" tIns="45720" vert="horz"/>
          <a:p>
            <a:pPr lvl="0"/>
            <a:r>
              <a:rPr altLang="en-US" lang="en-US"/>
              <a:t>Click to edit Master text styles</a:t>
            </a:r>
          </a:p>
          <a:p>
            <a:pPr lvl="1"/>
            <a:r>
              <a:rPr altLang="en-US" lang="en-US"/>
              <a:t>Second level</a:t>
            </a:r>
          </a:p>
          <a:p>
            <a:pPr lvl="2"/>
            <a:r>
              <a:rPr altLang="en-US" lang="en-US"/>
              <a:t>Third level</a:t>
            </a:r>
          </a:p>
          <a:p>
            <a:pPr lvl="3"/>
            <a:r>
              <a:rPr altLang="en-US" lang="en-US"/>
              <a:t>Fourth level</a:t>
            </a:r>
          </a:p>
          <a:p>
            <a:pPr lvl="4"/>
            <a:r>
              <a:rPr altLang="en-US" lang="en-US"/>
              <a:t>Fifth level</a:t>
            </a:r>
          </a:p>
        </p:txBody>
      </p:sp>
      <p:sp>
        <p:nvSpPr>
          <p:cNvPr id="1049449" name=""/>
          <p:cNvSpPr/>
          <p:nvPr>
            <p:ph type="ftr" sz="quarter" idx="4"/>
          </p:nvPr>
        </p:nvSpPr>
        <p:spPr>
          <a:xfrm rot="0">
            <a:off x="0" y="8686800"/>
            <a:ext cx="2971800" cy="457200"/>
          </a:xfrm>
          <a:prstGeom prst="rect"/>
          <a:noFill/>
          <a:ln>
            <a:noFill/>
          </a:ln>
        </p:spPr>
        <p:txBody>
          <a:bodyPr anchor="b" bIns="45720" lIns="91440" rIns="91440" tIns="45720" vert="horz"/>
          <a:p>
            <a:pPr eaLnBrk="1" hangingPunct="1" latinLnBrk="1" lvl="0"/>
            <a:endParaRPr altLang="en-US" sz="1200" lang="en-US"/>
          </a:p>
        </p:txBody>
      </p:sp>
      <p:sp>
        <p:nvSpPr>
          <p:cNvPr id="1049450" name=""/>
          <p:cNvSpPr/>
          <p:nvPr>
            <p:ph type="sldNum" sz="quarter" idx="5"/>
          </p:nvPr>
        </p:nvSpPr>
        <p:spPr>
          <a:xfrm rot="0">
            <a:off x="3886200" y="8686800"/>
            <a:ext cx="2971800" cy="457200"/>
          </a:xfrm>
          <a:prstGeom prst="rect"/>
          <a:noFill/>
          <a:ln>
            <a:noFill/>
          </a:ln>
        </p:spPr>
        <p:txBody>
          <a:bodyPr anchor="b" bIns="45720" lIns="91440" rIns="91440" tIns="45720" vert="horz"/>
          <a:p>
            <a:pPr algn="r" eaLnBrk="1" hangingPunct="1" latinLnBrk="1" lvl="0"/>
            <a:fld id="{566ABCEB-ACFC-4714-9973-3DA970169C29}" type="slidenum">
              <a:rPr altLang="en-US" sz="1200" lang="en-US"/>
              <a:pPr algn="r" eaLnBrk="1" hangingPunct="1" latinLnBrk="1" lvl="0"/>
            </a:fld>
            <a:endParaRPr altLang="en-US" sz="1200" lang="en-US"/>
          </a:p>
        </p:txBody>
      </p:sp>
    </p:spTree>
  </p:cSld>
  <p:clrMap accent1="dk1" accent2="dk1" accent3="dk1" accent4="dk1" accent5="dk1" accent6="dk1" bg1="dk1" bg2="dk1" tx1="dk1" tx2="dk1" hlink="dk1" folHlink="dk1"/>
  <p:notesStyle>
    <a:lvl1pPr algn="l" fontAlgn="base" indent="0" latinLnBrk="1" marL="0" rtl="0">
      <a:lnSpc>
        <a:spcPct val="100000"/>
      </a:lnSpc>
      <a:spcBef>
        <a:spcPct val="30000"/>
      </a:spcBef>
      <a:spcAft>
        <a:spcPct val="0"/>
      </a:spcAft>
      <a:buFontTx/>
      <a:buNone/>
      <a:defRPr baseline="0" b="0" sz="1200" i="0" u="none">
        <a:solidFill>
          <a:schemeClr val="dk1"/>
        </a:solidFill>
        <a:latin typeface="Arial" pitchFamily="34" charset="0"/>
        <a:sym typeface="Arial" pitchFamily="34" charset="0"/>
      </a:defRPr>
    </a:lvl1pPr>
    <a:lvl2pPr algn="l" fontAlgn="base" indent="0" latinLnBrk="1" marL="457200" rtl="0">
      <a:lnSpc>
        <a:spcPct val="100000"/>
      </a:lnSpc>
      <a:spcBef>
        <a:spcPct val="30000"/>
      </a:spcBef>
      <a:spcAft>
        <a:spcPct val="0"/>
      </a:spcAft>
      <a:buFontTx/>
      <a:buNone/>
      <a:defRPr baseline="0" b="0" sz="1200" i="0" u="none">
        <a:solidFill>
          <a:schemeClr val="dk1"/>
        </a:solidFill>
        <a:latin typeface="Arial" pitchFamily="34" charset="0"/>
        <a:sym typeface="Arial" pitchFamily="34" charset="0"/>
      </a:defRPr>
    </a:lvl2pPr>
    <a:lvl3pPr algn="l" fontAlgn="base" indent="0" latinLnBrk="1" marL="914400" rtl="0">
      <a:lnSpc>
        <a:spcPct val="100000"/>
      </a:lnSpc>
      <a:spcBef>
        <a:spcPct val="30000"/>
      </a:spcBef>
      <a:spcAft>
        <a:spcPct val="0"/>
      </a:spcAft>
      <a:buFontTx/>
      <a:buNone/>
      <a:defRPr baseline="0" b="0" sz="1200" i="0" u="none">
        <a:solidFill>
          <a:schemeClr val="dk1"/>
        </a:solidFill>
        <a:latin typeface="Arial" pitchFamily="34" charset="0"/>
        <a:sym typeface="Arial" pitchFamily="34" charset="0"/>
      </a:defRPr>
    </a:lvl3pPr>
    <a:lvl4pPr algn="l" fontAlgn="base" indent="0" latinLnBrk="1" marL="1371600" rtl="0">
      <a:lnSpc>
        <a:spcPct val="100000"/>
      </a:lnSpc>
      <a:spcBef>
        <a:spcPct val="30000"/>
      </a:spcBef>
      <a:spcAft>
        <a:spcPct val="0"/>
      </a:spcAft>
      <a:buFontTx/>
      <a:buNone/>
      <a:defRPr baseline="0" b="0" sz="1200" i="0" u="none">
        <a:solidFill>
          <a:schemeClr val="dk1"/>
        </a:solidFill>
        <a:latin typeface="Arial" pitchFamily="34" charset="0"/>
        <a:sym typeface="Arial" pitchFamily="34" charset="0"/>
      </a:defRPr>
    </a:lvl4pPr>
    <a:lvl5pPr algn="l" fontAlgn="base" indent="0" latinLnBrk="1" marL="1828800" rtl="0">
      <a:lnSpc>
        <a:spcPct val="100000"/>
      </a:lnSpc>
      <a:spcBef>
        <a:spcPct val="30000"/>
      </a:spcBef>
      <a:spcAft>
        <a:spcPct val="0"/>
      </a:spcAft>
      <a:buFontTx/>
      <a:buNone/>
      <a:defRPr baseline="0" b="0" sz="1200" i="0" u="none">
        <a:solidFill>
          <a:schemeClr val="dk1"/>
        </a:solidFill>
        <a:latin typeface="Arial" pitchFamily="34" charset="0"/>
        <a:sym typeface="Arial" pitchFamily="34" charset="0"/>
      </a:defRPr>
    </a:lvl5pPr>
  </p:notesStyle>
</p:notesMaster>
</file>

<file path=ppt/notesSlides/_rels/notesSlide1.xml.rels><?xml version="1.0" encoding="UTF-8" standalone="yes"?>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slide" Target="../slides/slide88.xml"/><Relationship Id="rId2"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slide" Target="../slides/slide102.xml"/><Relationship Id="rId2"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slide" Target="../slides/slide210.xml"/><Relationship Id="rId2"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slide" Target="../slides/slide212.xml"/><Relationship Id="rId2"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slide" Target="../slides/slide214.xml"/><Relationship Id="rId2"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slide" Target="../slides/slide215.xml"/><Relationship Id="rId2"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slide" Target="../slides/slide216.xml"/><Relationship Id="rId2"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slide" Target="../slides/slide217.xml"/><Relationship Id="rId2"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slide" Target="../slides/slide218.xml"/><Relationship Id="rId2"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slide" Target="../slides/slide221.xml"/><Relationship Id="rId2"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slide" Target="../slides/slide222.xml"/><Relationship Id="rId2"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slide" Target="../slides/slide223.xml"/><Relationship Id="rId2"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slide" Target="../slides/slide225.xml"/><Relationship Id="rId2"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slide" Target="../slides/slide228.xml"/><Relationship Id="rId2"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slide" Target="../slides/slide229.xml"/><Relationship Id="rId2"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slide" Target="../slides/slide232.xml"/><Relationship Id="rId2"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slide" Target="../slides/slide233.xml"/><Relationship Id="rId2"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slide" Target="../slides/slide338.xml"/><Relationship Id="rId2"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slide" Target="../slides/slide362.xml"/><Relationship Id="rId2"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slide" Target="../slides/slide80.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32" name=""/>
        <p:cNvGrpSpPr/>
        <p:nvPr/>
      </p:nvGrpSpPr>
      <p:grpSpPr>
        <a:xfrm rot="0">
          <a:off x="0" y="0"/>
          <a:ext cx="0" cy="0"/>
          <a:chOff x="0" y="0"/>
          <a:chExt cx="0" cy="0"/>
        </a:xfrm>
      </p:grpSpPr>
      <p:sp>
        <p:nvSpPr>
          <p:cNvPr id="1048588" name=""/>
          <p:cNvSpPr/>
          <p:nvPr>
            <p:ph type="sldImg" sz="full" idx="0"/>
          </p:nvPr>
        </p:nvSpPr>
        <p:spPr>
          <a:xfrm rot="0">
            <a:off x="1143000" y="685800"/>
            <a:ext cx="4572000" cy="3429000"/>
          </a:xfrm>
          <a:prstGeom prst="rect"/>
        </p:spPr>
        <p:txBody>
          <a:bodyPr anchor="ctr" bIns="45720" lIns="91440" rIns="91440" tIns="45720" vert="horz"/>
          <a:p/>
        </p:txBody>
      </p:sp>
      <p:sp>
        <p:nvSpPr>
          <p:cNvPr id="1048589" name=""/>
          <p:cNvSpPr/>
          <p:nvPr>
            <p:ph type="body" sz="full" idx="1"/>
          </p:nvPr>
        </p:nvSpPr>
        <p:spPr>
          <a:xfrm rot="0">
            <a:off x="914400" y="4343400"/>
            <a:ext cx="5029200" cy="4114800"/>
          </a:xfrm>
          <a:prstGeom prst="rect"/>
          <a:noFill/>
          <a:ln>
            <a:noFill/>
          </a:ln>
        </p:spPr>
        <p:txBody>
          <a:bodyPr anchor="t" bIns="45720" lIns="91440" rIns="91440" tIns="45720" vert="horz"/>
          <a:p>
            <a:endParaRPr altLang="en-US" lang="en-US"/>
          </a:p>
        </p:txBody>
      </p:sp>
      <p:sp>
        <p:nvSpPr>
          <p:cNvPr id="1048590" name=""/>
          <p:cNvSpPr txBox="1"/>
          <p:nvPr/>
        </p:nvSpPr>
        <p:spPr>
          <a:xfrm rot="0">
            <a:off x="3886200" y="8686800"/>
            <a:ext cx="2971800" cy="457200"/>
          </a:xfrm>
          <a:prstGeom prst="rect"/>
          <a:noFill/>
          <a:ln>
            <a:noFill/>
          </a:ln>
        </p:spPr>
        <p:txBody>
          <a:bodyPr anchor="b" bIns="45720" lIns="91440" rIns="91440" tIns="45720" vert="horz"/>
          <a:p>
            <a:pPr algn="r" eaLnBrk="1" hangingPunct="1" latinLnBrk="1" lvl="0">
              <a:spcBef>
                <a:spcPct val="0"/>
              </a:spcBef>
            </a:pPr>
            <a:fld id="{566ABCEB-ACFC-4714-9973-3DA970169C29}" type="slidenum">
              <a:rPr altLang="en-US" lang="ar-SA">
                <a:ea typeface="Arial" pitchFamily="34" charset="0"/>
              </a:rPr>
              <a:pPr algn="r" eaLnBrk="1" hangingPunct="1" latinLnBrk="1" lvl="0">
                <a:spcBef>
                  <a:spcPct val="0"/>
                </a:spcBef>
              </a:pPr>
            </a:fld>
            <a:endParaRPr altLang="en-US" lang="ar-SA">
              <a:ea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498" name=""/>
        <p:cNvGrpSpPr/>
        <p:nvPr/>
      </p:nvGrpSpPr>
      <p:grpSpPr>
        <a:xfrm rot="0">
          <a:off x="0" y="0"/>
          <a:ext cx="0" cy="0"/>
          <a:chOff x="0" y="0"/>
          <a:chExt cx="0" cy="0"/>
        </a:xfrm>
      </p:grpSpPr>
      <p:sp>
        <p:nvSpPr>
          <p:cNvPr id="1048782" name=""/>
          <p:cNvSpPr/>
          <p:nvPr>
            <p:ph type="sldImg" sz="full" idx="0"/>
          </p:nvPr>
        </p:nvSpPr>
        <p:spPr>
          <a:xfrm rot="0">
            <a:off x="1143000" y="685800"/>
            <a:ext cx="4572000" cy="3429000"/>
          </a:xfrm>
          <a:prstGeom prst="rect"/>
        </p:spPr>
        <p:txBody>
          <a:bodyPr anchor="ctr" bIns="45720" lIns="91440" rIns="91440" tIns="45720" vert="horz"/>
          <a:p/>
        </p:txBody>
      </p:sp>
      <p:sp>
        <p:nvSpPr>
          <p:cNvPr id="1048783" name=""/>
          <p:cNvSpPr/>
          <p:nvPr>
            <p:ph type="body" sz="full" idx="1"/>
          </p:nvPr>
        </p:nvSpPr>
        <p:spPr>
          <a:xfrm rot="0">
            <a:off x="914400" y="4343400"/>
            <a:ext cx="5029200" cy="4114800"/>
          </a:xfrm>
          <a:prstGeom prst="rect"/>
        </p:spPr>
        <p:txBody>
          <a:bodyPr anchor="t" bIns="45720" lIns="91440" rIns="91440" tIns="45720" vert="horz"/>
          <a:p>
            <a:pPr lvl="0">
              <a:lnSpc>
                <a:spcPct val="90000"/>
              </a:lnSpc>
            </a:pPr>
            <a:r>
              <a:rPr altLang="en-US" sz="1000" lang="en-US"/>
              <a:t>There are several risk factors that may make it more likely that you’ll develop type 1 diabetes—</a:t>
            </a:r>
            <a:r>
              <a:rPr altLang="en-US" sz="1000" i="1" lang="en-US"/>
              <a:t>if </a:t>
            </a:r>
            <a:r>
              <a:rPr altLang="en-US" sz="1000" lang="en-US"/>
              <a:t>you have the genetic marker that makes you susceptible to diabetes. That genetic marker is located on chromosome 6, and it’s an HLA (</a:t>
            </a:r>
            <a:r>
              <a:rPr altLang="en-US" sz="1000" i="1" lang="en-US"/>
              <a:t>human leukocyte antigen</a:t>
            </a:r>
            <a:r>
              <a:rPr altLang="en-US" sz="1000" lang="en-US"/>
              <a:t>) complex. Several HLA complexes have been connected to type 1 diabetes, and if you have one or more of those, you may develop type 1. (However, having the necessary HLA complex is not a guarantee that you will develop diabetes; in fact, less than 10% of people with the “right” complex(es) actually develop type 1.)</a:t>
            </a:r>
          </a:p>
          <a:p>
            <a:pPr lvl="0">
              <a:lnSpc>
                <a:spcPct val="90000"/>
              </a:lnSpc>
            </a:pPr>
            <a:r>
              <a:rPr altLang="en-US" sz="1000" lang="en-US"/>
              <a:t>some viruses may trigger the development of type 1 diabetes by causing the immune system to turn against the cells </a:t>
            </a:r>
          </a:p>
          <a:p>
            <a:pPr lvl="0">
              <a:lnSpc>
                <a:spcPct val="90000"/>
              </a:lnSpc>
            </a:pPr>
            <a:r>
              <a:rPr altLang="en-US" b="1" sz="1000" lang="en-US"/>
              <a:t>: </a:t>
            </a:r>
            <a:r>
              <a:rPr altLang="en-US" sz="1000" lang="en-US"/>
              <a:t>Certain ethnicities have a higher rate of type 1 diabetes. In the United States, Caucasians seem to be more susceptible to type 1 than African-Americans and Hispanic-Americans. Chinese people have a lower risk of developing type 1, as do people in South America.</a:t>
            </a:r>
          </a:p>
          <a:p>
            <a:pPr lvl="0">
              <a:lnSpc>
                <a:spcPct val="90000"/>
              </a:lnSpc>
            </a:pPr>
            <a:r>
              <a:rPr altLang="en-US" b="1" sz="1000" lang="en-US"/>
              <a:t>Geography: </a:t>
            </a:r>
            <a:r>
              <a:rPr altLang="en-US" sz="1000" lang="en-US"/>
              <a:t>It seems that people who live in northern climates are at a higher risk for developing type 1 diabetes. It’s been suggested that people who live in northern countries are indoors more (especially in the winter), and that means that they’re in closer proximity to each other—potentially leading to more viral infections.</a:t>
            </a:r>
          </a:p>
          <a:p>
            <a:pPr lvl="0">
              <a:lnSpc>
                <a:spcPct val="90000"/>
              </a:lnSpc>
            </a:pPr>
            <a:r>
              <a:rPr altLang="en-US" b="1" sz="1000" lang="en-US"/>
              <a:t>Family history: </a:t>
            </a:r>
            <a:r>
              <a:rPr altLang="en-US" sz="1000" lang="en-US"/>
              <a:t>Since type 1 diabetes involves an inherited susceptibility to developing the disease, if a family member has (or had) type 1, you are at a higher risk.</a:t>
            </a:r>
            <a:br/>
            <a:r>
              <a:rPr altLang="en-US" b="1" sz="1000" lang="en-US"/>
              <a:t>Early diet: </a:t>
            </a:r>
            <a:r>
              <a:rPr altLang="en-US" sz="1000" lang="en-US"/>
              <a:t>Researchers have suggested a slightly higher rate of type 1 diabetes in children who were given cow’s milk at a very young age.</a:t>
            </a:r>
          </a:p>
          <a:p>
            <a:pPr lvl="0">
              <a:lnSpc>
                <a:spcPct val="90000"/>
              </a:lnSpc>
            </a:pPr>
            <a:r>
              <a:rPr altLang="en-US" b="1" sz="1000" lang="en-US"/>
              <a:t>Other autoimmune conditions:</a:t>
            </a:r>
            <a:r>
              <a:rPr altLang="en-US" sz="1000" lang="en-US"/>
              <a:t> As explained above, type 1 diabetes is an autoimmune condition because it causes the body’s immune system to turn against itself. There are other autoimmune conditions that may share a similar HLA complex, and therefore, having one of those disorders may make you more likely to develop type 1.</a:t>
            </a:r>
          </a:p>
          <a:p>
            <a:pPr lvl="0">
              <a:lnSpc>
                <a:spcPct val="90000"/>
              </a:lnSpc>
            </a:pPr>
            <a:endParaRPr altLang="en-US" sz="1000" lang="en-US"/>
          </a:p>
        </p:txBody>
      </p:sp>
      <p:sp>
        <p:nvSpPr>
          <p:cNvPr id="1048784" name=""/>
          <p:cNvSpPr txBox="1"/>
          <p:nvPr/>
        </p:nvSpPr>
        <p:spPr>
          <a:xfrm rot="0">
            <a:off x="3886200" y="8686800"/>
            <a:ext cx="2971800" cy="457200"/>
          </a:xfrm>
          <a:prstGeom prst="rect"/>
          <a:noFill/>
          <a:ln>
            <a:noFill/>
          </a:ln>
        </p:spPr>
        <p:txBody>
          <a:bodyPr anchor="b" bIns="45720" lIns="91440" rIns="91440" tIns="45720" vert="horz"/>
          <a:p>
            <a:pPr algn="r" eaLnBrk="1" hangingPunct="1" latinLnBrk="1" lvl="0">
              <a:spcBef>
                <a:spcPct val="0"/>
              </a:spcBef>
            </a:pPr>
            <a:fld id="{566ABCEB-ACFC-4714-9973-3DA970169C29}" type="slidenum">
              <a:rPr altLang="en-US" lang="en-US"/>
              <a:pPr algn="r" eaLnBrk="1" hangingPunct="1" latinLnBrk="1" lvl="0">
                <a:spcBef>
                  <a:spcPct val="0"/>
                </a:spcBef>
              </a:pPr>
            </a:fld>
            <a:endParaRPr altLang="en-US"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831" name=""/>
        <p:cNvGrpSpPr/>
        <p:nvPr/>
      </p:nvGrpSpPr>
      <p:grpSpPr>
        <a:xfrm>
          <a:off x="0" y="0"/>
          <a:ext cx="0" cy="0"/>
          <a:chOff x="0" y="0"/>
          <a:chExt cx="0" cy="0"/>
        </a:xfrm>
      </p:grpSpPr>
      <p:sp>
        <p:nvSpPr>
          <p:cNvPr id="1049455" name=""/>
          <p:cNvSpPr>
            <a:spLocks noGrp="1"/>
          </p:cNvSpPr>
          <p:nvPr>
            <p:ph type="body"/>
          </p:nvPr>
        </p:nvSpPr>
        <p:spPr/>
        <p:txBody>
          <a:bodyPr/>
          <a:p>
            <a:r>
              <a:rPr altLang="en-US" lang="zh-CN"/>
              <a:t>Fasting blood sugar 7mm/l
Oral glucose tolerance test OGTT  11.1ml/l
HBA1C tests</a:t>
            </a:r>
            <a:endParaRPr altLang="en-US" lang="zh-C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625" name=""/>
        <p:cNvGrpSpPr/>
        <p:nvPr/>
      </p:nvGrpSpPr>
      <p:grpSpPr>
        <a:xfrm rot="0">
          <a:off x="0" y="0"/>
          <a:ext cx="0" cy="0"/>
          <a:chOff x="0" y="0"/>
          <a:chExt cx="0" cy="0"/>
        </a:xfrm>
      </p:grpSpPr>
      <p:sp>
        <p:nvSpPr>
          <p:cNvPr id="1049034" name=""/>
          <p:cNvSpPr txBox="1"/>
          <p:nvPr/>
        </p:nvSpPr>
        <p:spPr>
          <a:xfrm rot="0">
            <a:off x="3886200" y="8686800"/>
            <a:ext cx="2971800" cy="457200"/>
          </a:xfrm>
          <a:prstGeom prst="rect"/>
          <a:noFill/>
          <a:ln>
            <a:noFill/>
          </a:ln>
        </p:spPr>
        <p:txBody>
          <a:bodyPr anchor="b" bIns="45720" lIns="91440" rIns="91440" tIns="45720" vert="horz"/>
          <a:p>
            <a:pPr algn="r" eaLnBrk="1" hangingPunct="1" latinLnBrk="1" lvl="0">
              <a:spcBef>
                <a:spcPct val="0"/>
              </a:spcBef>
            </a:pPr>
            <a:fld id="{566ABCEB-ACFC-4714-9973-3DA970169C29}" type="slidenum">
              <a:rPr altLang="en-US" lang="en-US"/>
              <a:pPr algn="r" eaLnBrk="1" hangingPunct="1" latinLnBrk="1" lvl="0">
                <a:spcBef>
                  <a:spcPct val="0"/>
                </a:spcBef>
              </a:pPr>
            </a:fld>
            <a:endParaRPr altLang="en-US" lang="en-US"/>
          </a:p>
        </p:txBody>
      </p:sp>
      <p:sp>
        <p:nvSpPr>
          <p:cNvPr id="1049035" name=""/>
          <p:cNvSpPr/>
          <p:nvPr>
            <p:ph type="sldImg" sz="full" idx="0"/>
          </p:nvPr>
        </p:nvSpPr>
        <p:spPr>
          <a:xfrm rot="0">
            <a:off x="1143000" y="685800"/>
            <a:ext cx="4572000" cy="3429000"/>
          </a:xfrm>
          <a:prstGeom prst="rect"/>
        </p:spPr>
        <p:txBody>
          <a:bodyPr anchor="ctr" bIns="45720" lIns="91440" rIns="91440" tIns="45720" vert="horz"/>
          <a:p/>
        </p:txBody>
      </p:sp>
      <p:sp>
        <p:nvSpPr>
          <p:cNvPr id="1049036" name=""/>
          <p:cNvSpPr/>
          <p:nvPr>
            <p:ph type="body" sz="full" idx="1"/>
          </p:nvPr>
        </p:nvSpPr>
        <p:spPr>
          <a:xfrm rot="0">
            <a:off x="914400" y="4343400"/>
            <a:ext cx="5029200" cy="4114800"/>
          </a:xfrm>
          <a:prstGeom prst="rect"/>
          <a:noFill/>
          <a:ln>
            <a:noFill/>
          </a:ln>
        </p:spPr>
        <p:txBody>
          <a:bodyPr anchor="t" bIns="45720" lIns="91440" rIns="91440" tIns="45720" vert="horz"/>
          <a:p>
            <a:endParaRPr altLang="en-US"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629" name=""/>
        <p:cNvGrpSpPr/>
        <p:nvPr/>
      </p:nvGrpSpPr>
      <p:grpSpPr>
        <a:xfrm rot="0">
          <a:off x="0" y="0"/>
          <a:ext cx="0" cy="0"/>
          <a:chOff x="0" y="0"/>
          <a:chExt cx="0" cy="0"/>
        </a:xfrm>
      </p:grpSpPr>
      <p:sp>
        <p:nvSpPr>
          <p:cNvPr id="1049040" name=""/>
          <p:cNvSpPr txBox="1"/>
          <p:nvPr/>
        </p:nvSpPr>
        <p:spPr>
          <a:xfrm rot="0">
            <a:off x="3886200" y="8686800"/>
            <a:ext cx="2971800" cy="457200"/>
          </a:xfrm>
          <a:prstGeom prst="rect"/>
          <a:noFill/>
          <a:ln>
            <a:noFill/>
          </a:ln>
        </p:spPr>
        <p:txBody>
          <a:bodyPr anchor="b" bIns="45720" lIns="91440" rIns="91440" tIns="45720" vert="horz"/>
          <a:p>
            <a:pPr algn="r" eaLnBrk="1" hangingPunct="1" latinLnBrk="1" lvl="0">
              <a:spcBef>
                <a:spcPct val="0"/>
              </a:spcBef>
            </a:pPr>
            <a:fld id="{566ABCEB-ACFC-4714-9973-3DA970169C29}" type="slidenum">
              <a:rPr altLang="en-US" lang="en-US"/>
              <a:pPr algn="r" eaLnBrk="1" hangingPunct="1" latinLnBrk="1" lvl="0">
                <a:spcBef>
                  <a:spcPct val="0"/>
                </a:spcBef>
              </a:pPr>
            </a:fld>
            <a:endParaRPr altLang="en-US" lang="en-US"/>
          </a:p>
        </p:txBody>
      </p:sp>
      <p:sp>
        <p:nvSpPr>
          <p:cNvPr id="1049041" name=""/>
          <p:cNvSpPr/>
          <p:nvPr>
            <p:ph type="sldImg" sz="full" idx="0"/>
          </p:nvPr>
        </p:nvSpPr>
        <p:spPr>
          <a:xfrm rot="0">
            <a:off x="1143000" y="685800"/>
            <a:ext cx="4572000" cy="3429000"/>
          </a:xfrm>
          <a:prstGeom prst="rect"/>
        </p:spPr>
        <p:txBody>
          <a:bodyPr anchor="ctr" bIns="45720" lIns="91440" rIns="91440" tIns="45720" vert="horz"/>
          <a:p/>
        </p:txBody>
      </p:sp>
      <p:sp>
        <p:nvSpPr>
          <p:cNvPr id="1049042" name=""/>
          <p:cNvSpPr/>
          <p:nvPr>
            <p:ph type="body" sz="full" idx="1"/>
          </p:nvPr>
        </p:nvSpPr>
        <p:spPr>
          <a:xfrm rot="0">
            <a:off x="914400" y="4343400"/>
            <a:ext cx="5029200" cy="4114800"/>
          </a:xfrm>
          <a:prstGeom prst="rect"/>
          <a:noFill/>
          <a:ln>
            <a:noFill/>
          </a:ln>
        </p:spPr>
        <p:txBody>
          <a:bodyPr anchor="t" bIns="45720" lIns="91440" rIns="91440" tIns="45720" vert="horz"/>
          <a:p>
            <a:r>
              <a:rPr altLang="en-US" lang="en-US"/>
              <a:t>Acromegaly is a very rare condition and usually develops between the ages of 30 and 50. If the condition develops before a person has stopped growing (which usually occurs between the ages of 15 to 17 years of age), it causes gigantism because growth hormone promotes growth of bones in the body.</a:t>
            </a:r>
          </a:p>
          <a:p>
            <a:endParaRPr altLang="en-US"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634" name=""/>
        <p:cNvGrpSpPr/>
        <p:nvPr/>
      </p:nvGrpSpPr>
      <p:grpSpPr>
        <a:xfrm rot="0">
          <a:off x="0" y="0"/>
          <a:ext cx="0" cy="0"/>
          <a:chOff x="0" y="0"/>
          <a:chExt cx="0" cy="0"/>
        </a:xfrm>
      </p:grpSpPr>
      <p:sp>
        <p:nvSpPr>
          <p:cNvPr id="1049054" name=""/>
          <p:cNvSpPr txBox="1"/>
          <p:nvPr/>
        </p:nvSpPr>
        <p:spPr>
          <a:xfrm rot="0">
            <a:off x="3886200" y="8686800"/>
            <a:ext cx="2971800" cy="457200"/>
          </a:xfrm>
          <a:prstGeom prst="rect"/>
          <a:noFill/>
          <a:ln>
            <a:noFill/>
          </a:ln>
        </p:spPr>
        <p:txBody>
          <a:bodyPr anchor="b" bIns="45720" lIns="91440" rIns="91440" tIns="45720" vert="horz"/>
          <a:p>
            <a:pPr algn="r" eaLnBrk="1" hangingPunct="1" latinLnBrk="1" lvl="0">
              <a:spcBef>
                <a:spcPct val="0"/>
              </a:spcBef>
            </a:pPr>
            <a:fld id="{566ABCEB-ACFC-4714-9973-3DA970169C29}" type="slidenum">
              <a:rPr altLang="en-US" lang="en-US"/>
              <a:pPr algn="r" eaLnBrk="1" hangingPunct="1" latinLnBrk="1" lvl="0">
                <a:spcBef>
                  <a:spcPct val="0"/>
                </a:spcBef>
              </a:pPr>
            </a:fld>
            <a:endParaRPr altLang="en-US" lang="en-US"/>
          </a:p>
        </p:txBody>
      </p:sp>
      <p:sp>
        <p:nvSpPr>
          <p:cNvPr id="1049055" name=""/>
          <p:cNvSpPr/>
          <p:nvPr>
            <p:ph type="sldImg" sz="full" idx="0"/>
          </p:nvPr>
        </p:nvSpPr>
        <p:spPr>
          <a:xfrm rot="0">
            <a:off x="1143000" y="685800"/>
            <a:ext cx="4572000" cy="3429000"/>
          </a:xfrm>
          <a:prstGeom prst="rect"/>
        </p:spPr>
        <p:txBody>
          <a:bodyPr anchor="ctr" bIns="45720" lIns="91440" rIns="91440" tIns="45720" vert="horz"/>
          <a:p/>
        </p:txBody>
      </p:sp>
      <p:sp>
        <p:nvSpPr>
          <p:cNvPr id="1049056" name=""/>
          <p:cNvSpPr/>
          <p:nvPr>
            <p:ph type="body" sz="full" idx="1"/>
          </p:nvPr>
        </p:nvSpPr>
        <p:spPr>
          <a:xfrm rot="0">
            <a:off x="914400" y="4343400"/>
            <a:ext cx="5029200" cy="4114800"/>
          </a:xfrm>
          <a:prstGeom prst="rect"/>
          <a:noFill/>
          <a:ln>
            <a:noFill/>
          </a:ln>
        </p:spPr>
        <p:txBody>
          <a:bodyPr anchor="t" bIns="45720" lIns="91440" rIns="91440" tIns="45720" vert="horz"/>
          <a:p>
            <a:r>
              <a:rPr altLang="en-US" lang="en-US"/>
              <a:t>Proghathism</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637" name=""/>
        <p:cNvGrpSpPr/>
        <p:nvPr/>
      </p:nvGrpSpPr>
      <p:grpSpPr>
        <a:xfrm rot="0">
          <a:off x="0" y="0"/>
          <a:ext cx="0" cy="0"/>
          <a:chOff x="0" y="0"/>
          <a:chExt cx="0" cy="0"/>
        </a:xfrm>
      </p:grpSpPr>
      <p:sp>
        <p:nvSpPr>
          <p:cNvPr id="1049059" name=""/>
          <p:cNvSpPr txBox="1"/>
          <p:nvPr/>
        </p:nvSpPr>
        <p:spPr>
          <a:xfrm rot="0">
            <a:off x="3886200" y="8686800"/>
            <a:ext cx="2971800" cy="457200"/>
          </a:xfrm>
          <a:prstGeom prst="rect"/>
          <a:noFill/>
          <a:ln>
            <a:noFill/>
          </a:ln>
        </p:spPr>
        <p:txBody>
          <a:bodyPr anchor="b" bIns="45720" lIns="91440" rIns="91440" tIns="45720" vert="horz"/>
          <a:p>
            <a:pPr algn="r" eaLnBrk="1" hangingPunct="1" latinLnBrk="1" lvl="0">
              <a:spcBef>
                <a:spcPct val="0"/>
              </a:spcBef>
            </a:pPr>
            <a:fld id="{566ABCEB-ACFC-4714-9973-3DA970169C29}" type="slidenum">
              <a:rPr altLang="en-US" lang="en-US"/>
              <a:pPr algn="r" eaLnBrk="1" hangingPunct="1" latinLnBrk="1" lvl="0">
                <a:spcBef>
                  <a:spcPct val="0"/>
                </a:spcBef>
              </a:pPr>
            </a:fld>
            <a:endParaRPr altLang="en-US" lang="en-US"/>
          </a:p>
        </p:txBody>
      </p:sp>
      <p:sp>
        <p:nvSpPr>
          <p:cNvPr id="1049060" name=""/>
          <p:cNvSpPr/>
          <p:nvPr>
            <p:ph type="sldImg" sz="full" idx="0"/>
          </p:nvPr>
        </p:nvSpPr>
        <p:spPr>
          <a:xfrm rot="0">
            <a:off x="1143000" y="685800"/>
            <a:ext cx="4572000" cy="3429000"/>
          </a:xfrm>
          <a:prstGeom prst="rect"/>
        </p:spPr>
        <p:txBody>
          <a:bodyPr anchor="ctr" bIns="45720" lIns="91440" rIns="91440" tIns="45720" vert="horz"/>
          <a:p/>
        </p:txBody>
      </p:sp>
      <p:sp>
        <p:nvSpPr>
          <p:cNvPr id="1049061" name=""/>
          <p:cNvSpPr/>
          <p:nvPr>
            <p:ph type="body" sz="full" idx="1"/>
          </p:nvPr>
        </p:nvSpPr>
        <p:spPr>
          <a:xfrm rot="0">
            <a:off x="914400" y="4343400"/>
            <a:ext cx="5029200" cy="4114800"/>
          </a:xfrm>
          <a:prstGeom prst="rect"/>
          <a:noFill/>
          <a:ln>
            <a:noFill/>
          </a:ln>
        </p:spPr>
        <p:txBody>
          <a:bodyPr anchor="t" bIns="45720" lIns="91440" rIns="91440" tIns="45720" vert="horz"/>
          <a:p>
            <a:pPr lvl="0">
              <a:lnSpc>
                <a:spcPct val="90000"/>
              </a:lnSpc>
            </a:pPr>
            <a:r>
              <a:rPr altLang="en-US" b="1" lang="en-US" u="sng"/>
              <a:t>History:</a:t>
            </a:r>
          </a:p>
          <a:p>
            <a:pPr lvl="0">
              <a:lnSpc>
                <a:spcPct val="90000"/>
              </a:lnSpc>
              <a:buFontTx/>
              <a:buChar char="•"/>
            </a:pPr>
            <a:r>
              <a:rPr altLang="en-US" lang="en-US"/>
              <a:t> note change in hat, glove, shoe or ring size.</a:t>
            </a:r>
          </a:p>
          <a:p>
            <a:pPr lvl="0">
              <a:lnSpc>
                <a:spcPct val="90000"/>
              </a:lnSpc>
              <a:buFontTx/>
              <a:buChar char="•"/>
            </a:pPr>
            <a:r>
              <a:rPr altLang="en-US" lang="en-US"/>
              <a:t>Report fatigue and lethargy</a:t>
            </a:r>
          </a:p>
          <a:p>
            <a:pPr lvl="0">
              <a:lnSpc>
                <a:spcPct val="90000"/>
              </a:lnSpc>
              <a:buFontTx/>
              <a:buChar char="•"/>
            </a:pPr>
            <a:r>
              <a:rPr altLang="en-US" lang="en-US"/>
              <a:t>Backache &amp; arthralgia</a:t>
            </a:r>
          </a:p>
          <a:p>
            <a:pPr lvl="0">
              <a:lnSpc>
                <a:spcPct val="90000"/>
              </a:lnSpc>
              <a:buFontTx/>
              <a:buChar char="•"/>
            </a:pPr>
            <a:r>
              <a:rPr altLang="en-US" lang="en-US"/>
              <a:t>Visual defects and headaches</a:t>
            </a:r>
          </a:p>
          <a:p>
            <a:pPr lvl="0">
              <a:lnSpc>
                <a:spcPct val="90000"/>
              </a:lnSpc>
              <a:buFontTx/>
              <a:buChar char="•"/>
            </a:pPr>
            <a:endParaRPr altLang="en-US" lang="en-US"/>
          </a:p>
          <a:p>
            <a:pPr lvl="0">
              <a:lnSpc>
                <a:spcPct val="90000"/>
              </a:lnSpc>
            </a:pPr>
            <a:r>
              <a:rPr altLang="en-US" b="1" lang="en-US" u="sng"/>
              <a:t>Laboratory Analysis</a:t>
            </a:r>
          </a:p>
          <a:p>
            <a:pPr lvl="0">
              <a:lnSpc>
                <a:spcPct val="90000"/>
              </a:lnSpc>
            </a:pPr>
            <a:endParaRPr altLang="en-US" b="1" lang="en-US" u="sng"/>
          </a:p>
          <a:p>
            <a:pPr lvl="0">
              <a:lnSpc>
                <a:spcPct val="90000"/>
              </a:lnSpc>
            </a:pPr>
            <a:r>
              <a:rPr altLang="en-US" lang="en-US"/>
              <a:t>In hyperpituitarism, usually only one hormone is produced in excess, most common being PRL, ACTH, GH</a:t>
            </a:r>
          </a:p>
          <a:p>
            <a:pPr lvl="0">
              <a:lnSpc>
                <a:spcPct val="90000"/>
              </a:lnSpc>
            </a:pPr>
            <a:endParaRPr altLang="en-US" b="1" lang="en-US" u="sng"/>
          </a:p>
          <a:p>
            <a:pPr lvl="0">
              <a:lnSpc>
                <a:spcPct val="90000"/>
              </a:lnSpc>
            </a:pPr>
            <a:r>
              <a:rPr altLang="en-US" b="1" lang="en-US" u="sng"/>
              <a:t>Physical Exam</a:t>
            </a:r>
          </a:p>
          <a:p>
            <a:pPr lvl="0">
              <a:lnSpc>
                <a:spcPct val="90000"/>
              </a:lnSpc>
              <a:buFontTx/>
              <a:buChar char="•"/>
            </a:pPr>
            <a:r>
              <a:rPr altLang="en-US" lang="en-US"/>
              <a:t>Changes in facial features; in head, hand &amp; foot size</a:t>
            </a:r>
          </a:p>
          <a:p>
            <a:pPr lvl="0">
              <a:lnSpc>
                <a:spcPct val="90000"/>
              </a:lnSpc>
              <a:buFontTx/>
              <a:buChar char="•"/>
            </a:pPr>
            <a:r>
              <a:rPr altLang="en-US" lang="en-US"/>
              <a:t>Arthritic type changes</a:t>
            </a:r>
          </a:p>
          <a:p>
            <a:pPr lvl="0">
              <a:lnSpc>
                <a:spcPct val="90000"/>
              </a:lnSpc>
              <a:buFontTx/>
              <a:buChar char="•"/>
            </a:pPr>
            <a:r>
              <a:rPr altLang="en-US" lang="en-US"/>
              <a:t>Vision changes from compression on optic nerves</a:t>
            </a:r>
          </a:p>
          <a:p>
            <a:pPr lvl="0">
              <a:lnSpc>
                <a:spcPct val="90000"/>
              </a:lnSpc>
              <a:buFontTx/>
              <a:buChar char="•"/>
            </a:pPr>
            <a:r>
              <a:rPr altLang="en-US" lang="en-US"/>
              <a:t>HTN</a:t>
            </a:r>
          </a:p>
          <a:p>
            <a:pPr lvl="0">
              <a:lnSpc>
                <a:spcPct val="90000"/>
              </a:lnSpc>
              <a:buFontTx/>
              <a:buChar char="•"/>
            </a:pPr>
            <a:r>
              <a:rPr altLang="en-US" lang="en-US"/>
              <a:t>Organomegaly (cardiac or hepatic)</a:t>
            </a:r>
          </a:p>
          <a:p>
            <a:pPr lvl="0">
              <a:lnSpc>
                <a:spcPct val="90000"/>
              </a:lnSpc>
              <a:buFontTx/>
              <a:buChar char="•"/>
            </a:pPr>
            <a:r>
              <a:rPr altLang="en-US" lang="en-US"/>
              <a:t>Deepened voice</a:t>
            </a:r>
          </a:p>
          <a:p>
            <a:pPr lvl="0">
              <a:lnSpc>
                <a:spcPct val="90000"/>
              </a:lnSpc>
              <a:buFontTx/>
              <a:buChar char="•"/>
            </a:pPr>
            <a:r>
              <a:rPr altLang="en-US" lang="en-US"/>
              <a:t>Dysphagia from enlarged toungue</a:t>
            </a:r>
          </a:p>
          <a:p>
            <a:pPr lvl="0">
              <a:lnSpc>
                <a:spcPct val="90000"/>
              </a:lnSpc>
              <a:buFontTx/>
              <a:buChar char="•"/>
            </a:pPr>
            <a:endParaRPr altLang="en-US" b="1" lang="en-US" u="sng"/>
          </a:p>
          <a:p>
            <a:pPr lvl="0">
              <a:lnSpc>
                <a:spcPct val="90000"/>
              </a:lnSpc>
            </a:pPr>
            <a:endParaRPr altLang="en-US"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640" name=""/>
        <p:cNvGrpSpPr/>
        <p:nvPr/>
      </p:nvGrpSpPr>
      <p:grpSpPr>
        <a:xfrm rot="0">
          <a:off x="0" y="0"/>
          <a:ext cx="0" cy="0"/>
          <a:chOff x="0" y="0"/>
          <a:chExt cx="0" cy="0"/>
        </a:xfrm>
      </p:grpSpPr>
      <p:sp>
        <p:nvSpPr>
          <p:cNvPr id="1049064" name=""/>
          <p:cNvSpPr txBox="1"/>
          <p:nvPr/>
        </p:nvSpPr>
        <p:spPr>
          <a:xfrm rot="0">
            <a:off x="3886200" y="8686800"/>
            <a:ext cx="2971800" cy="457200"/>
          </a:xfrm>
          <a:prstGeom prst="rect"/>
          <a:noFill/>
          <a:ln>
            <a:noFill/>
          </a:ln>
        </p:spPr>
        <p:txBody>
          <a:bodyPr anchor="b" bIns="45720" lIns="91440" rIns="91440" tIns="45720" vert="horz"/>
          <a:p>
            <a:pPr algn="r" eaLnBrk="1" hangingPunct="1" latinLnBrk="1" lvl="0">
              <a:spcBef>
                <a:spcPct val="0"/>
              </a:spcBef>
            </a:pPr>
            <a:fld id="{566ABCEB-ACFC-4714-9973-3DA970169C29}" type="slidenum">
              <a:rPr altLang="en-US" lang="en-US"/>
              <a:pPr algn="r" eaLnBrk="1" hangingPunct="1" latinLnBrk="1" lvl="0">
                <a:spcBef>
                  <a:spcPct val="0"/>
                </a:spcBef>
              </a:pPr>
            </a:fld>
            <a:endParaRPr altLang="en-US" lang="en-US"/>
          </a:p>
        </p:txBody>
      </p:sp>
      <p:sp>
        <p:nvSpPr>
          <p:cNvPr id="1049065" name=""/>
          <p:cNvSpPr/>
          <p:nvPr>
            <p:ph type="sldImg" sz="full" idx="0"/>
          </p:nvPr>
        </p:nvSpPr>
        <p:spPr>
          <a:xfrm rot="0">
            <a:off x="1143000" y="685800"/>
            <a:ext cx="4572000" cy="3429000"/>
          </a:xfrm>
          <a:prstGeom prst="rect"/>
        </p:spPr>
        <p:txBody>
          <a:bodyPr anchor="ctr" bIns="45720" lIns="91440" rIns="91440" tIns="45720" vert="horz"/>
          <a:p/>
        </p:txBody>
      </p:sp>
      <p:sp>
        <p:nvSpPr>
          <p:cNvPr id="1049066" name=""/>
          <p:cNvSpPr/>
          <p:nvPr>
            <p:ph type="body" sz="full" idx="1"/>
          </p:nvPr>
        </p:nvSpPr>
        <p:spPr>
          <a:xfrm rot="0">
            <a:off x="914400" y="4343400"/>
            <a:ext cx="5029200" cy="4114800"/>
          </a:xfrm>
          <a:prstGeom prst="rect"/>
          <a:noFill/>
          <a:ln>
            <a:noFill/>
          </a:ln>
        </p:spPr>
        <p:txBody>
          <a:bodyPr anchor="t" bIns="45720" lIns="91440" rIns="91440" tIns="45720" vert="horz"/>
          <a:p>
            <a:pPr lvl="0"/>
            <a:r>
              <a:rPr altLang="en-US" lang="en-US"/>
              <a:t>Acromegaly may be treated by operating on the pituitary gland, by radiotherapy, by drug treatment, or a combination of these. The aim of all treatments is to reduce growth hormone levels to normal as this is associated with the disappearance of symptoms and improvement of your general wellbeing. </a:t>
            </a:r>
          </a:p>
          <a:p>
            <a:pPr lvl="0"/>
            <a:endParaRPr altLang="en-US" lang="en-US"/>
          </a:p>
          <a:p>
            <a:pPr lvl="0"/>
            <a:r>
              <a:rPr altLang="en-US" lang="en-US"/>
              <a:t>Transphenoidal pituitary surgery and removal of adenoma. Surgery is the gold standard of treatment in clients who are acceptable surgical risks. </a:t>
            </a:r>
          </a:p>
          <a:p>
            <a:pPr lvl="0"/>
            <a:endParaRPr altLang="en-US" lang="en-US"/>
          </a:p>
          <a:p>
            <a:pPr lvl="0"/>
            <a:r>
              <a:rPr altLang="en-US" lang="en-US"/>
              <a:t>Radiation is indicated in clients where surgery failed to bring GH down to normal levels or in poor surgical candidates. There is a higher risk of </a:t>
            </a:r>
            <a:r>
              <a:rPr altLang="en-US" b="1" lang="en-US"/>
              <a:t>panhypopituitarism</a:t>
            </a:r>
            <a:r>
              <a:rPr altLang="en-US" lang="en-US"/>
              <a:t> with this. However neurologic complications are possible such as visual loss, weakness and memory impairment.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643" name=""/>
        <p:cNvGrpSpPr/>
        <p:nvPr/>
      </p:nvGrpSpPr>
      <p:grpSpPr>
        <a:xfrm rot="0">
          <a:off x="0" y="0"/>
          <a:ext cx="0" cy="0"/>
          <a:chOff x="0" y="0"/>
          <a:chExt cx="0" cy="0"/>
        </a:xfrm>
      </p:grpSpPr>
      <p:sp>
        <p:nvSpPr>
          <p:cNvPr id="1049069" name=""/>
          <p:cNvSpPr txBox="1"/>
          <p:nvPr/>
        </p:nvSpPr>
        <p:spPr>
          <a:xfrm rot="0">
            <a:off x="3886200" y="8686800"/>
            <a:ext cx="2971800" cy="457200"/>
          </a:xfrm>
          <a:prstGeom prst="rect"/>
          <a:noFill/>
          <a:ln>
            <a:noFill/>
          </a:ln>
        </p:spPr>
        <p:txBody>
          <a:bodyPr anchor="b" bIns="45720" lIns="91440" rIns="91440" tIns="45720" vert="horz"/>
          <a:p>
            <a:pPr algn="r" eaLnBrk="1" hangingPunct="1" latinLnBrk="1" lvl="0">
              <a:spcBef>
                <a:spcPct val="0"/>
              </a:spcBef>
            </a:pPr>
            <a:fld id="{566ABCEB-ACFC-4714-9973-3DA970169C29}" type="slidenum">
              <a:rPr altLang="en-US" lang="en-US"/>
              <a:pPr algn="r" eaLnBrk="1" hangingPunct="1" latinLnBrk="1" lvl="0">
                <a:spcBef>
                  <a:spcPct val="0"/>
                </a:spcBef>
              </a:pPr>
            </a:fld>
            <a:endParaRPr altLang="en-US" lang="en-US"/>
          </a:p>
        </p:txBody>
      </p:sp>
      <p:sp>
        <p:nvSpPr>
          <p:cNvPr id="1049070" name=""/>
          <p:cNvSpPr/>
          <p:nvPr>
            <p:ph type="sldImg" sz="full" idx="0"/>
          </p:nvPr>
        </p:nvSpPr>
        <p:spPr>
          <a:xfrm rot="0">
            <a:off x="1143000" y="685800"/>
            <a:ext cx="4572000" cy="3429000"/>
          </a:xfrm>
          <a:prstGeom prst="rect"/>
        </p:spPr>
        <p:txBody>
          <a:bodyPr anchor="ctr" bIns="45720" lIns="91440" rIns="91440" tIns="45720" vert="horz"/>
          <a:p/>
        </p:txBody>
      </p:sp>
      <p:sp>
        <p:nvSpPr>
          <p:cNvPr id="1049071" name=""/>
          <p:cNvSpPr/>
          <p:nvPr>
            <p:ph type="body" sz="full" idx="1"/>
          </p:nvPr>
        </p:nvSpPr>
        <p:spPr>
          <a:xfrm rot="0">
            <a:off x="914400" y="4343400"/>
            <a:ext cx="5029200" cy="4114800"/>
          </a:xfrm>
          <a:prstGeom prst="rect"/>
          <a:noFill/>
          <a:ln>
            <a:noFill/>
          </a:ln>
        </p:spPr>
        <p:txBody>
          <a:bodyPr anchor="t" bIns="45720" lIns="91440" rIns="91440" tIns="45720" vert="horz"/>
          <a:p>
            <a:pPr lvl="0"/>
            <a:r>
              <a:rPr altLang="en-US" b="1" lang="en-US"/>
              <a:t>Drug Treatment</a:t>
            </a:r>
          </a:p>
          <a:p>
            <a:pPr lvl="0"/>
            <a:r>
              <a:rPr altLang="en-US" b="1" lang="en-US"/>
              <a:t>Octreocert acetate: Somavert</a:t>
            </a:r>
          </a:p>
          <a:p>
            <a:pPr lvl="0"/>
            <a:r>
              <a:rPr altLang="en-US" b="1" lang="en-US"/>
              <a:t>Dopamine agonist: Parlodel</a:t>
            </a:r>
          </a:p>
          <a:p>
            <a:pPr lvl="0"/>
            <a:endParaRPr altLang="en-US" b="1" lang="en-US"/>
          </a:p>
          <a:p>
            <a:pPr lvl="0"/>
            <a:r>
              <a:rPr altLang="en-US" lang="en-US"/>
              <a:t>Medical treatment: Octreotide causes tumor shrinkage; Dostinex &amp; Parlodel (dopamine agonists)  lower GH secretion; Somavert blocks the action of GH</a:t>
            </a:r>
          </a:p>
          <a:p>
            <a:pPr lvl="0"/>
            <a:endParaRPr altLang="en-US" b="1" lang="en-US"/>
          </a:p>
          <a:p>
            <a:pPr lvl="0"/>
            <a:r>
              <a:rPr altLang="en-US" b="1" lang="en-US"/>
              <a:t>New developments</a:t>
            </a:r>
          </a:p>
          <a:p>
            <a:pPr lvl="0"/>
            <a:r>
              <a:rPr altLang="en-US" lang="en-US"/>
              <a:t>Pegvisomant (Somavert) is a completely new way of treating acromegaly. All current forms of treatment attempt to lower the amount of GH released by the pituitary gland. Pegvisomant is a blocker of the action of GH. It does not try to inhibit the release of GH from the pituitary into the blood but instead stops the GH leaving the blood to stick to cells throughout the body. This should block all the unwanted effects of GH and studies in patients with acromegaly suggest it is very effective. It is hoped it will be available in the near future.</a:t>
            </a:r>
          </a:p>
          <a:p>
            <a:pPr lvl="0"/>
            <a:endParaRPr altLang="en-US" lang="en-US"/>
          </a:p>
          <a:p>
            <a:pPr lvl="0"/>
            <a:endParaRPr altLang="en-US"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647" name=""/>
        <p:cNvGrpSpPr/>
        <p:nvPr/>
      </p:nvGrpSpPr>
      <p:grpSpPr>
        <a:xfrm rot="0">
          <a:off x="0" y="0"/>
          <a:ext cx="0" cy="0"/>
          <a:chOff x="0" y="0"/>
          <a:chExt cx="0" cy="0"/>
        </a:xfrm>
      </p:grpSpPr>
      <p:sp>
        <p:nvSpPr>
          <p:cNvPr id="1049078" name=""/>
          <p:cNvSpPr txBox="1"/>
          <p:nvPr/>
        </p:nvSpPr>
        <p:spPr>
          <a:xfrm rot="0">
            <a:off x="3886200" y="8686800"/>
            <a:ext cx="2971800" cy="457200"/>
          </a:xfrm>
          <a:prstGeom prst="rect"/>
          <a:noFill/>
          <a:ln>
            <a:noFill/>
          </a:ln>
        </p:spPr>
        <p:txBody>
          <a:bodyPr anchor="b" bIns="45720" lIns="91440" rIns="91440" tIns="45720" vert="horz"/>
          <a:p>
            <a:pPr algn="r" eaLnBrk="1" hangingPunct="1" latinLnBrk="1" lvl="0">
              <a:spcBef>
                <a:spcPct val="0"/>
              </a:spcBef>
            </a:pPr>
            <a:fld id="{566ABCEB-ACFC-4714-9973-3DA970169C29}" type="slidenum">
              <a:rPr altLang="en-US" lang="en-US"/>
              <a:pPr algn="r" eaLnBrk="1" hangingPunct="1" latinLnBrk="1" lvl="0">
                <a:spcBef>
                  <a:spcPct val="0"/>
                </a:spcBef>
              </a:pPr>
            </a:fld>
            <a:endParaRPr altLang="en-US" lang="en-US"/>
          </a:p>
        </p:txBody>
      </p:sp>
      <p:sp>
        <p:nvSpPr>
          <p:cNvPr id="1049079" name=""/>
          <p:cNvSpPr/>
          <p:nvPr>
            <p:ph type="sldImg" sz="full" idx="0"/>
          </p:nvPr>
        </p:nvSpPr>
        <p:spPr>
          <a:xfrm rot="0">
            <a:off x="1143000" y="685800"/>
            <a:ext cx="4572000" cy="3429000"/>
          </a:xfrm>
          <a:prstGeom prst="rect"/>
        </p:spPr>
        <p:txBody>
          <a:bodyPr anchor="ctr" bIns="45720" lIns="91440" rIns="91440" tIns="45720" vert="horz"/>
          <a:p/>
        </p:txBody>
      </p:sp>
      <p:sp>
        <p:nvSpPr>
          <p:cNvPr id="1049080" name=""/>
          <p:cNvSpPr/>
          <p:nvPr>
            <p:ph type="body" sz="full" idx="1"/>
          </p:nvPr>
        </p:nvSpPr>
        <p:spPr>
          <a:xfrm rot="0">
            <a:off x="914400" y="4343400"/>
            <a:ext cx="5029200" cy="4114800"/>
          </a:xfrm>
          <a:prstGeom prst="rect"/>
          <a:noFill/>
          <a:ln>
            <a:noFill/>
          </a:ln>
        </p:spPr>
        <p:txBody>
          <a:bodyPr anchor="t" bIns="45720" lIns="91440" rIns="91440" tIns="45720" vert="horz"/>
          <a:p>
            <a:r>
              <a:rPr altLang="en-US" lang="en-US"/>
              <a:t>Trophic hormones: stimulate another gland. i.e. ACTH, TSH, FSH, LH. </a:t>
            </a:r>
          </a:p>
          <a:p>
            <a:endParaRPr altLang="en-US" lang="en-US"/>
          </a:p>
          <a:p>
            <a:r>
              <a:rPr altLang="en-US" lang="en-US"/>
              <a:t>Major causes of pituitary disease include tumors, pituitary infarction, genetic disorders and trauma.</a:t>
            </a:r>
          </a:p>
          <a:p>
            <a:r>
              <a:rPr altLang="en-US" lang="en-US"/>
              <a:t>Pituitary tumors produce local (increased pressure in the cranium – visual field abnormalities, headaches and somnolence) and systemic effects from over or under production of hormones.. </a:t>
            </a:r>
          </a:p>
          <a:p>
            <a:endParaRPr altLang="en-US" lang="en-US"/>
          </a:p>
          <a:p>
            <a:r>
              <a:rPr altLang="en-US" lang="en-US"/>
              <a:t>Treatment involves removal of pituitary tumors.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652" name=""/>
        <p:cNvGrpSpPr/>
        <p:nvPr/>
      </p:nvGrpSpPr>
      <p:grpSpPr>
        <a:xfrm rot="0">
          <a:off x="0" y="0"/>
          <a:ext cx="0" cy="0"/>
          <a:chOff x="0" y="0"/>
          <a:chExt cx="0" cy="0"/>
        </a:xfrm>
      </p:grpSpPr>
      <p:sp>
        <p:nvSpPr>
          <p:cNvPr id="1049086" name=""/>
          <p:cNvSpPr txBox="1"/>
          <p:nvPr/>
        </p:nvSpPr>
        <p:spPr>
          <a:xfrm rot="0">
            <a:off x="3886200" y="8686800"/>
            <a:ext cx="2971800" cy="457200"/>
          </a:xfrm>
          <a:prstGeom prst="rect"/>
          <a:noFill/>
          <a:ln>
            <a:noFill/>
          </a:ln>
        </p:spPr>
        <p:txBody>
          <a:bodyPr anchor="b" bIns="45720" lIns="91440" rIns="91440" tIns="45720" vert="horz"/>
          <a:p>
            <a:pPr algn="r" eaLnBrk="1" hangingPunct="1" latinLnBrk="1" lvl="0">
              <a:spcBef>
                <a:spcPct val="0"/>
              </a:spcBef>
            </a:pPr>
            <a:fld id="{566ABCEB-ACFC-4714-9973-3DA970169C29}" type="slidenum">
              <a:rPr altLang="en-US" lang="en-US"/>
              <a:pPr algn="r" eaLnBrk="1" hangingPunct="1" latinLnBrk="1" lvl="0">
                <a:spcBef>
                  <a:spcPct val="0"/>
                </a:spcBef>
              </a:pPr>
            </a:fld>
            <a:endParaRPr altLang="en-US" lang="en-US"/>
          </a:p>
        </p:txBody>
      </p:sp>
      <p:sp>
        <p:nvSpPr>
          <p:cNvPr id="1049087" name=""/>
          <p:cNvSpPr/>
          <p:nvPr>
            <p:ph type="sldImg" sz="full" idx="0"/>
          </p:nvPr>
        </p:nvSpPr>
        <p:spPr>
          <a:xfrm rot="0">
            <a:off x="1143000" y="685800"/>
            <a:ext cx="4572000" cy="3429000"/>
          </a:xfrm>
          <a:prstGeom prst="rect"/>
        </p:spPr>
        <p:txBody>
          <a:bodyPr anchor="ctr" bIns="45720" lIns="91440" rIns="91440" tIns="45720" vert="horz"/>
          <a:p/>
        </p:txBody>
      </p:sp>
      <p:sp>
        <p:nvSpPr>
          <p:cNvPr id="1049088" name=""/>
          <p:cNvSpPr/>
          <p:nvPr>
            <p:ph type="body" sz="full" idx="1"/>
          </p:nvPr>
        </p:nvSpPr>
        <p:spPr>
          <a:xfrm rot="0">
            <a:off x="914400" y="4343400"/>
            <a:ext cx="5029200" cy="4114800"/>
          </a:xfrm>
          <a:prstGeom prst="rect"/>
          <a:noFill/>
          <a:ln>
            <a:noFill/>
          </a:ln>
        </p:spPr>
        <p:txBody>
          <a:bodyPr anchor="t" bIns="45720" lIns="91440" rIns="91440" tIns="45720" vert="horz"/>
          <a:p>
            <a:pPr eaLnBrk="1" hangingPunct="1" latinLnBrk="1" lvl="0">
              <a:spcBef>
                <a:spcPct val="0"/>
              </a:spcBef>
            </a:pPr>
            <a:r>
              <a:rPr altLang="en-US" sz="1400" lang="en-US"/>
              <a:t>Excessive production of ADH secreted from posterior pituitary or an ectopic source.</a:t>
            </a:r>
          </a:p>
          <a:p>
            <a:pPr eaLnBrk="1" hangingPunct="1" latinLnBrk="1" lvl="0">
              <a:spcBef>
                <a:spcPct val="0"/>
              </a:spcBef>
            </a:pPr>
            <a:r>
              <a:rPr altLang="en-US" sz="1400" lang="en-US"/>
              <a:t>Often the result of a carcinoma (i.e. lung oat cell ca), also infections, trauma, drugs.</a:t>
            </a:r>
          </a:p>
          <a:p>
            <a:pPr eaLnBrk="1" hangingPunct="1" latinLnBrk="1" lvl="0">
              <a:spcBef>
                <a:spcPct val="0"/>
              </a:spcBef>
            </a:pPr>
            <a:r>
              <a:rPr altLang="en-US" sz="1400" lang="en-US"/>
              <a:t>Key features are water retention, hyponatremia and hypo-osmolality</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398" name=""/>
        <p:cNvGrpSpPr/>
        <p:nvPr/>
      </p:nvGrpSpPr>
      <p:grpSpPr>
        <a:xfrm rot="0">
          <a:off x="0" y="0"/>
          <a:ext cx="0" cy="0"/>
          <a:chOff x="0" y="0"/>
          <a:chExt cx="0" cy="0"/>
        </a:xfrm>
      </p:grpSpPr>
      <p:sp>
        <p:nvSpPr>
          <p:cNvPr id="1048601" name=""/>
          <p:cNvSpPr/>
          <p:nvPr>
            <p:ph type="sldImg" sz="full" idx="0"/>
          </p:nvPr>
        </p:nvSpPr>
        <p:spPr>
          <a:xfrm rot="0">
            <a:off x="1143000" y="685800"/>
            <a:ext cx="4572000" cy="3429000"/>
          </a:xfrm>
          <a:prstGeom prst="rect"/>
        </p:spPr>
        <p:txBody>
          <a:bodyPr anchor="ctr" bIns="45720" lIns="91440" rIns="91440" tIns="45720" vert="horz"/>
          <a:p/>
        </p:txBody>
      </p:sp>
      <p:sp>
        <p:nvSpPr>
          <p:cNvPr id="1048602" name=""/>
          <p:cNvSpPr/>
          <p:nvPr>
            <p:ph type="body" sz="full" idx="1"/>
          </p:nvPr>
        </p:nvSpPr>
        <p:spPr>
          <a:xfrm rot="0">
            <a:off x="914400" y="4343400"/>
            <a:ext cx="5029200" cy="4114800"/>
          </a:xfrm>
          <a:prstGeom prst="rect"/>
        </p:spPr>
        <p:txBody>
          <a:bodyPr anchor="t" bIns="45720" lIns="91440" rIns="91440" tIns="45720" vert="horz"/>
          <a:p>
            <a:endParaRPr altLang="en-US" lang="en-US"/>
          </a:p>
        </p:txBody>
      </p:sp>
      <p:sp>
        <p:nvSpPr>
          <p:cNvPr id="1048603" name=""/>
          <p:cNvSpPr txBox="1"/>
          <p:nvPr/>
        </p:nvSpPr>
        <p:spPr>
          <a:xfrm rot="0">
            <a:off x="3886200" y="8686800"/>
            <a:ext cx="2971800" cy="457200"/>
          </a:xfrm>
          <a:prstGeom prst="rect"/>
          <a:noFill/>
          <a:ln>
            <a:noFill/>
          </a:ln>
        </p:spPr>
        <p:txBody>
          <a:bodyPr anchor="b" bIns="45720" lIns="91440" rIns="91440" tIns="45720" vert="horz"/>
          <a:p>
            <a:pPr algn="r" eaLnBrk="1" hangingPunct="1" latinLnBrk="1" lvl="0"/>
            <a:fld id="{566ABCEB-ACFC-4714-9973-3DA970169C29}" type="slidenum">
              <a:rPr altLang="en-US" sz="1200" lang="en-US"/>
              <a:pPr algn="r" eaLnBrk="1" hangingPunct="1" latinLnBrk="1" lvl="0"/>
            </a:fld>
            <a:endParaRPr altLang="en-US" sz="1200"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655" name=""/>
        <p:cNvGrpSpPr/>
        <p:nvPr/>
      </p:nvGrpSpPr>
      <p:grpSpPr>
        <a:xfrm rot="0">
          <a:off x="0" y="0"/>
          <a:ext cx="0" cy="0"/>
          <a:chOff x="0" y="0"/>
          <a:chExt cx="0" cy="0"/>
        </a:xfrm>
      </p:grpSpPr>
      <p:sp>
        <p:nvSpPr>
          <p:cNvPr id="1049091" name=""/>
          <p:cNvSpPr txBox="1"/>
          <p:nvPr/>
        </p:nvSpPr>
        <p:spPr>
          <a:xfrm rot="0">
            <a:off x="3886200" y="8686800"/>
            <a:ext cx="2971800" cy="457200"/>
          </a:xfrm>
          <a:prstGeom prst="rect"/>
          <a:noFill/>
          <a:ln>
            <a:noFill/>
          </a:ln>
        </p:spPr>
        <p:txBody>
          <a:bodyPr anchor="b" bIns="45720" lIns="91440" rIns="91440" tIns="45720" vert="horz"/>
          <a:p>
            <a:pPr algn="r" eaLnBrk="1" hangingPunct="1" latinLnBrk="1" lvl="0">
              <a:spcBef>
                <a:spcPct val="0"/>
              </a:spcBef>
            </a:pPr>
            <a:fld id="{566ABCEB-ACFC-4714-9973-3DA970169C29}" type="slidenum">
              <a:rPr altLang="en-US" lang="en-US"/>
              <a:pPr algn="r" eaLnBrk="1" hangingPunct="1" latinLnBrk="1" lvl="0">
                <a:spcBef>
                  <a:spcPct val="0"/>
                </a:spcBef>
              </a:pPr>
            </a:fld>
            <a:endParaRPr altLang="en-US" lang="en-US"/>
          </a:p>
        </p:txBody>
      </p:sp>
      <p:sp>
        <p:nvSpPr>
          <p:cNvPr id="1049092" name=""/>
          <p:cNvSpPr/>
          <p:nvPr>
            <p:ph type="sldImg" sz="full" idx="0"/>
          </p:nvPr>
        </p:nvSpPr>
        <p:spPr>
          <a:xfrm rot="0">
            <a:off x="1143000" y="685800"/>
            <a:ext cx="4572000" cy="3429000"/>
          </a:xfrm>
          <a:prstGeom prst="rect"/>
        </p:spPr>
        <p:txBody>
          <a:bodyPr anchor="ctr" bIns="45720" lIns="91440" rIns="91440" tIns="45720" vert="horz"/>
          <a:p/>
        </p:txBody>
      </p:sp>
      <p:sp>
        <p:nvSpPr>
          <p:cNvPr id="1049093" name=""/>
          <p:cNvSpPr/>
          <p:nvPr>
            <p:ph type="body" sz="full" idx="1"/>
          </p:nvPr>
        </p:nvSpPr>
        <p:spPr>
          <a:xfrm rot="0">
            <a:off x="914400" y="4343400"/>
            <a:ext cx="5029200" cy="4114800"/>
          </a:xfrm>
          <a:prstGeom prst="rect"/>
          <a:noFill/>
          <a:ln>
            <a:noFill/>
          </a:ln>
        </p:spPr>
        <p:txBody>
          <a:bodyPr anchor="t" bIns="45720" lIns="91440" rIns="91440" tIns="45720" vert="horz"/>
          <a:p>
            <a:pPr eaLnBrk="1" hangingPunct="1" latinLnBrk="1" lvl="0"/>
            <a:r>
              <a:rPr altLang="en-US" lang="en-US"/>
              <a:t>Water intoxication</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658" name=""/>
        <p:cNvGrpSpPr/>
        <p:nvPr/>
      </p:nvGrpSpPr>
      <p:grpSpPr>
        <a:xfrm rot="0">
          <a:off x="0" y="0"/>
          <a:ext cx="0" cy="0"/>
          <a:chOff x="0" y="0"/>
          <a:chExt cx="0" cy="0"/>
        </a:xfrm>
      </p:grpSpPr>
      <p:sp>
        <p:nvSpPr>
          <p:cNvPr id="1049096" name=""/>
          <p:cNvSpPr txBox="1"/>
          <p:nvPr/>
        </p:nvSpPr>
        <p:spPr>
          <a:xfrm rot="0">
            <a:off x="3886200" y="8686800"/>
            <a:ext cx="2971800" cy="457200"/>
          </a:xfrm>
          <a:prstGeom prst="rect"/>
          <a:noFill/>
          <a:ln>
            <a:noFill/>
          </a:ln>
        </p:spPr>
        <p:txBody>
          <a:bodyPr anchor="b" bIns="45720" lIns="91440" rIns="91440" tIns="45720" vert="horz"/>
          <a:p>
            <a:pPr algn="r" eaLnBrk="1" hangingPunct="1" latinLnBrk="1" lvl="0">
              <a:spcBef>
                <a:spcPct val="0"/>
              </a:spcBef>
            </a:pPr>
            <a:fld id="{566ABCEB-ACFC-4714-9973-3DA970169C29}" type="slidenum">
              <a:rPr altLang="en-US" lang="en-US"/>
              <a:pPr algn="r" eaLnBrk="1" hangingPunct="1" latinLnBrk="1" lvl="0">
                <a:spcBef>
                  <a:spcPct val="0"/>
                </a:spcBef>
              </a:pPr>
            </a:fld>
            <a:endParaRPr altLang="en-US" lang="en-US"/>
          </a:p>
        </p:txBody>
      </p:sp>
      <p:sp>
        <p:nvSpPr>
          <p:cNvPr id="1049097" name=""/>
          <p:cNvSpPr/>
          <p:nvPr>
            <p:ph type="sldImg" sz="full" idx="0"/>
          </p:nvPr>
        </p:nvSpPr>
        <p:spPr>
          <a:xfrm rot="0">
            <a:off x="1143000" y="685800"/>
            <a:ext cx="4572000" cy="3429000"/>
          </a:xfrm>
          <a:prstGeom prst="rect"/>
        </p:spPr>
        <p:txBody>
          <a:bodyPr anchor="ctr" bIns="45720" lIns="91440" rIns="91440" tIns="45720" vert="horz"/>
          <a:p/>
        </p:txBody>
      </p:sp>
      <p:sp>
        <p:nvSpPr>
          <p:cNvPr id="1049098" name=""/>
          <p:cNvSpPr/>
          <p:nvPr>
            <p:ph type="body" sz="full" idx="1"/>
          </p:nvPr>
        </p:nvSpPr>
        <p:spPr>
          <a:xfrm rot="0">
            <a:off x="914400" y="4343400"/>
            <a:ext cx="5029200" cy="4114800"/>
          </a:xfrm>
          <a:prstGeom prst="rect"/>
          <a:noFill/>
          <a:ln>
            <a:noFill/>
          </a:ln>
        </p:spPr>
        <p:txBody>
          <a:bodyPr anchor="t" bIns="45720" lIns="91440" rIns="91440" tIns="45720" vert="horz"/>
          <a:p>
            <a:pPr eaLnBrk="1" hangingPunct="1" latinLnBrk="1" lvl="0"/>
            <a:r>
              <a:rPr altLang="en-US" lang="en-US"/>
              <a:t>Serum sodium (hyponatremia) </a:t>
            </a:r>
          </a:p>
          <a:p>
            <a:pPr eaLnBrk="1" hangingPunct="1" latinLnBrk="1" lvl="0"/>
            <a:r>
              <a:rPr altLang="en-US" lang="en-US"/>
              <a:t>Serum osmolality (low)</a:t>
            </a:r>
          </a:p>
          <a:p>
            <a:pPr eaLnBrk="1" hangingPunct="1" latinLnBrk="1" lvl="0"/>
            <a:r>
              <a:rPr altLang="en-US" lang="en-US"/>
              <a:t>Urine specific gravity (increased)</a:t>
            </a:r>
          </a:p>
          <a:p>
            <a:pPr eaLnBrk="1" hangingPunct="1" latinLnBrk="1" lvl="0"/>
            <a:endParaRPr altLang="en-US" lang="en-CA"/>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663" name=""/>
        <p:cNvGrpSpPr/>
        <p:nvPr/>
      </p:nvGrpSpPr>
      <p:grpSpPr>
        <a:xfrm rot="0">
          <a:off x="0" y="0"/>
          <a:ext cx="0" cy="0"/>
          <a:chOff x="0" y="0"/>
          <a:chExt cx="0" cy="0"/>
        </a:xfrm>
      </p:grpSpPr>
      <p:sp>
        <p:nvSpPr>
          <p:cNvPr id="1049108" name=""/>
          <p:cNvSpPr txBox="1"/>
          <p:nvPr/>
        </p:nvSpPr>
        <p:spPr>
          <a:xfrm rot="0">
            <a:off x="3886200" y="8686800"/>
            <a:ext cx="2971800" cy="457200"/>
          </a:xfrm>
          <a:prstGeom prst="rect"/>
          <a:noFill/>
          <a:ln>
            <a:noFill/>
          </a:ln>
        </p:spPr>
        <p:txBody>
          <a:bodyPr anchor="b" bIns="45720" lIns="91440" rIns="91440" tIns="45720" vert="horz"/>
          <a:p>
            <a:pPr algn="r" eaLnBrk="1" hangingPunct="1" latinLnBrk="1" lvl="0">
              <a:spcBef>
                <a:spcPct val="0"/>
              </a:spcBef>
            </a:pPr>
            <a:fld id="{566ABCEB-ACFC-4714-9973-3DA970169C29}" type="slidenum">
              <a:rPr altLang="en-US" lang="en-US"/>
              <a:pPr algn="r" eaLnBrk="1" hangingPunct="1" latinLnBrk="1" lvl="0">
                <a:spcBef>
                  <a:spcPct val="0"/>
                </a:spcBef>
              </a:pPr>
            </a:fld>
            <a:endParaRPr altLang="en-US" lang="en-US"/>
          </a:p>
        </p:txBody>
      </p:sp>
      <p:sp>
        <p:nvSpPr>
          <p:cNvPr id="1049109" name=""/>
          <p:cNvSpPr/>
          <p:nvPr>
            <p:ph type="sldImg" sz="full" idx="0"/>
          </p:nvPr>
        </p:nvSpPr>
        <p:spPr>
          <a:xfrm rot="0">
            <a:off x="1143000" y="685800"/>
            <a:ext cx="4572000" cy="3429000"/>
          </a:xfrm>
          <a:prstGeom prst="rect"/>
        </p:spPr>
        <p:txBody>
          <a:bodyPr anchor="ctr" bIns="45720" lIns="91440" rIns="91440" tIns="45720" vert="horz"/>
          <a:p/>
        </p:txBody>
      </p:sp>
      <p:sp>
        <p:nvSpPr>
          <p:cNvPr id="1049110" name=""/>
          <p:cNvSpPr/>
          <p:nvPr>
            <p:ph type="body" sz="full" idx="1"/>
          </p:nvPr>
        </p:nvSpPr>
        <p:spPr>
          <a:xfrm rot="0">
            <a:off x="914400" y="4343400"/>
            <a:ext cx="5029200" cy="4114800"/>
          </a:xfrm>
          <a:prstGeom prst="rect"/>
          <a:noFill/>
          <a:ln>
            <a:noFill/>
          </a:ln>
        </p:spPr>
        <p:txBody>
          <a:bodyPr anchor="t" bIns="45720" lIns="91440" rIns="91440" tIns="45720" vert="horz"/>
          <a:p>
            <a:pPr eaLnBrk="1" hangingPunct="1" latinLnBrk="1" lvl="0"/>
            <a:r>
              <a:rPr altLang="en-US" lang="en-US"/>
              <a:t>Medications: diuretics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668" name=""/>
        <p:cNvGrpSpPr/>
        <p:nvPr/>
      </p:nvGrpSpPr>
      <p:grpSpPr>
        <a:xfrm rot="0">
          <a:off x="0" y="0"/>
          <a:ext cx="0" cy="0"/>
          <a:chOff x="0" y="0"/>
          <a:chExt cx="0" cy="0"/>
        </a:xfrm>
      </p:grpSpPr>
      <p:sp>
        <p:nvSpPr>
          <p:cNvPr id="1049117" name=""/>
          <p:cNvSpPr txBox="1"/>
          <p:nvPr/>
        </p:nvSpPr>
        <p:spPr>
          <a:xfrm rot="0">
            <a:off x="3886200" y="8686800"/>
            <a:ext cx="2971800" cy="457200"/>
          </a:xfrm>
          <a:prstGeom prst="rect"/>
          <a:noFill/>
          <a:ln>
            <a:noFill/>
          </a:ln>
        </p:spPr>
        <p:txBody>
          <a:bodyPr anchor="b" bIns="45720" lIns="91440" rIns="91440" tIns="45720" vert="horz"/>
          <a:p>
            <a:pPr algn="r" eaLnBrk="1" hangingPunct="1" latinLnBrk="1" lvl="0">
              <a:spcBef>
                <a:spcPct val="0"/>
              </a:spcBef>
            </a:pPr>
            <a:fld id="{566ABCEB-ACFC-4714-9973-3DA970169C29}" type="slidenum">
              <a:rPr altLang="en-US" lang="en-US"/>
              <a:pPr algn="r" eaLnBrk="1" hangingPunct="1" latinLnBrk="1" lvl="0">
                <a:spcBef>
                  <a:spcPct val="0"/>
                </a:spcBef>
              </a:pPr>
            </a:fld>
            <a:endParaRPr altLang="en-US" lang="en-US"/>
          </a:p>
        </p:txBody>
      </p:sp>
      <p:sp>
        <p:nvSpPr>
          <p:cNvPr id="1049118" name=""/>
          <p:cNvSpPr/>
          <p:nvPr>
            <p:ph type="sldImg" sz="full" idx="0"/>
          </p:nvPr>
        </p:nvSpPr>
        <p:spPr>
          <a:xfrm rot="0">
            <a:off x="1143000" y="685800"/>
            <a:ext cx="4572000" cy="3429000"/>
          </a:xfrm>
          <a:prstGeom prst="rect"/>
        </p:spPr>
        <p:txBody>
          <a:bodyPr anchor="ctr" bIns="45720" lIns="91440" rIns="91440" tIns="45720" vert="horz"/>
          <a:p/>
        </p:txBody>
      </p:sp>
      <p:sp>
        <p:nvSpPr>
          <p:cNvPr id="1049119" name=""/>
          <p:cNvSpPr/>
          <p:nvPr>
            <p:ph type="body" sz="full" idx="1"/>
          </p:nvPr>
        </p:nvSpPr>
        <p:spPr>
          <a:xfrm rot="0">
            <a:off x="914400" y="4343400"/>
            <a:ext cx="5029200" cy="4114800"/>
          </a:xfrm>
          <a:prstGeom prst="rect"/>
          <a:noFill/>
          <a:ln>
            <a:noFill/>
          </a:ln>
        </p:spPr>
        <p:txBody>
          <a:bodyPr anchor="t" bIns="45720" lIns="91440" rIns="91440" tIns="45720" vert="horz"/>
          <a:p>
            <a:pPr eaLnBrk="1" hangingPunct="1" indent="-228600" latinLnBrk="1" lvl="0" marL="228600"/>
            <a:r>
              <a:rPr altLang="en-US" b="1" lang="en-US"/>
              <a:t>Diabetes Insipidus</a:t>
            </a:r>
          </a:p>
          <a:p>
            <a:pPr eaLnBrk="1" hangingPunct="1" indent="-228600" latinLnBrk="1" lvl="0" marL="228600"/>
            <a:r>
              <a:rPr altLang="en-US" lang="en-US"/>
              <a:t> Diabetes insipidus (DI) literally means the passage of copious volumes of urine 'lacking taste', in contrast to the 'sweet tasting' urine typical of diabetes mellitus. DI is characterized by the production of large volumes of dilute urine (more than 3 litres per day) and constant thirst. It can have a number of causes but inadequate secretion of AVP (ADH), the pituitary hormone that controls kidney urine flow and concentration, is the most common.</a:t>
            </a:r>
          </a:p>
          <a:p>
            <a:pPr eaLnBrk="1" hangingPunct="1" indent="-228600" latinLnBrk="1" lvl="0" marL="228600"/>
            <a:r>
              <a:rPr altLang="en-US" b="1" lang="en-US"/>
              <a:t>Water balance is normally achieved by three mechanisms:</a:t>
            </a:r>
          </a:p>
          <a:p>
            <a:pPr eaLnBrk="1" hangingPunct="1" indent="-228600" latinLnBrk="1" lvl="0" marL="228600">
              <a:buFontTx/>
              <a:buAutoNum type="arabicPeriod" startAt="1"/>
            </a:pPr>
            <a:r>
              <a:rPr altLang="en-US" lang="en-US"/>
              <a:t>adequate vasopressin secretion </a:t>
            </a:r>
          </a:p>
          <a:p>
            <a:pPr eaLnBrk="1" hangingPunct="1" indent="-228600" latinLnBrk="1" lvl="0" marL="228600">
              <a:buFontTx/>
              <a:buAutoNum type="arabicPeriod" startAt="1"/>
            </a:pPr>
            <a:r>
              <a:rPr altLang="en-US" lang="en-US"/>
              <a:t>thirst appreciation and drinking </a:t>
            </a:r>
          </a:p>
          <a:p>
            <a:pPr eaLnBrk="1" hangingPunct="1" indent="-228600" latinLnBrk="1" lvl="0" marL="228600">
              <a:buFontTx/>
              <a:buAutoNum type="arabicPeriod" startAt="1"/>
            </a:pPr>
            <a:r>
              <a:rPr altLang="en-US" lang="en-US"/>
              <a:t>vasopressin-responsive kidneys </a:t>
            </a:r>
          </a:p>
          <a:p>
            <a:pPr eaLnBrk="1" hangingPunct="1" indent="-228600" latinLnBrk="1" lvl="0" marL="228600"/>
            <a:r>
              <a:rPr altLang="en-US" lang="en-US"/>
              <a:t>The hypothalmus normally detects dehydration, sends a message to the pituitary, which in turn </a:t>
            </a:r>
            <a:r>
              <a:rPr altLang="en-US" b="1" lang="en-US"/>
              <a:t>releases</a:t>
            </a:r>
            <a:r>
              <a:rPr altLang="en-US" lang="en-US"/>
              <a:t> ADH, and sends it to the kidney.</a:t>
            </a:r>
          </a:p>
          <a:p>
            <a:pPr eaLnBrk="1" hangingPunct="1" indent="-228600" latinLnBrk="1" lvl="0" marL="228600"/>
            <a:r>
              <a:rPr altLang="en-US" lang="en-US"/>
              <a:t>The kidney acts on the collecting and distal tubules to reabsorb to restore fluid balance.</a:t>
            </a:r>
          </a:p>
          <a:p>
            <a:pPr eaLnBrk="1" hangingPunct="1" indent="-228600" latinLnBrk="1" lvl="0" marL="228600"/>
            <a:r>
              <a:rPr altLang="en-US" lang="en-US"/>
              <a:t>With excess fluid balance, the hypothalmus sends a message to the pituitary to </a:t>
            </a:r>
            <a:r>
              <a:rPr altLang="en-US" b="1" i="1" lang="en-US"/>
              <a:t>inhibit</a:t>
            </a:r>
            <a:r>
              <a:rPr altLang="en-US" lang="en-US"/>
              <a:t> secretion of ADH, promoting excretion of fluid.</a:t>
            </a:r>
          </a:p>
          <a:p>
            <a:pPr eaLnBrk="1" hangingPunct="1" indent="-228600" latinLnBrk="1" lvl="0" marL="228600"/>
            <a:r>
              <a:rPr altLang="en-US" lang="en-US"/>
              <a:t>Trauma, infection or tumor growth in the region of the hypothalamus or pituitary may reduce the secretion of vasopressin. Pituitary surgery can result in transitory DI, but in some cases it may be permanent and may also be accompanied by the loss of other pituitary hormones.</a:t>
            </a:r>
          </a:p>
          <a:p>
            <a:pPr eaLnBrk="1" hangingPunct="1" indent="-228600" latinLnBrk="1" lvl="0" marL="228600"/>
            <a:endParaRPr altLang="en-US" lang="en-US"/>
          </a:p>
          <a:p>
            <a:pPr eaLnBrk="1" hangingPunct="1" indent="-228600" latinLnBrk="1" lvl="0" marL="228600"/>
            <a:r>
              <a:rPr altLang="en-US" lang="en-US"/>
              <a:t> </a:t>
            </a:r>
          </a:p>
          <a:p>
            <a:pPr eaLnBrk="1" hangingPunct="1" indent="-228600" latinLnBrk="1" lvl="0" marL="228600"/>
            <a:endParaRPr altLang="en-US" lang="en-US"/>
          </a:p>
          <a:p>
            <a:pPr eaLnBrk="1" hangingPunct="1" indent="-228600" latinLnBrk="1" lvl="0" marL="228600"/>
            <a:r>
              <a:rPr altLang="en-US" lang="en-US"/>
              <a:t>A deficiency of ADH results in inability to conserve water.</a:t>
            </a:r>
          </a:p>
          <a:p>
            <a:pPr eaLnBrk="1" hangingPunct="1" indent="-228600" latinLnBrk="1" lvl="0" marL="228600"/>
            <a:r>
              <a:rPr altLang="en-US" lang="en-US"/>
              <a:t>Vasopression is given in acute phase. </a:t>
            </a:r>
          </a:p>
          <a:p>
            <a:pPr eaLnBrk="1" hangingPunct="1" indent="-228600" latinLnBrk="1" lvl="0" marL="228600"/>
            <a:endParaRPr altLang="en-US"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671" name=""/>
        <p:cNvGrpSpPr/>
        <p:nvPr/>
      </p:nvGrpSpPr>
      <p:grpSpPr>
        <a:xfrm rot="0">
          <a:off x="0" y="0"/>
          <a:ext cx="0" cy="0"/>
          <a:chOff x="0" y="0"/>
          <a:chExt cx="0" cy="0"/>
        </a:xfrm>
      </p:grpSpPr>
      <p:sp>
        <p:nvSpPr>
          <p:cNvPr id="1049122" name=""/>
          <p:cNvSpPr txBox="1"/>
          <p:nvPr/>
        </p:nvSpPr>
        <p:spPr>
          <a:xfrm rot="0">
            <a:off x="3886200" y="8686800"/>
            <a:ext cx="2971800" cy="457200"/>
          </a:xfrm>
          <a:prstGeom prst="rect"/>
          <a:noFill/>
          <a:ln>
            <a:noFill/>
          </a:ln>
        </p:spPr>
        <p:txBody>
          <a:bodyPr anchor="b" bIns="45720" lIns="91440" rIns="91440" tIns="45720" vert="horz"/>
          <a:p>
            <a:pPr algn="r" eaLnBrk="1" hangingPunct="1" latinLnBrk="1" lvl="0">
              <a:spcBef>
                <a:spcPct val="0"/>
              </a:spcBef>
            </a:pPr>
            <a:fld id="{566ABCEB-ACFC-4714-9973-3DA970169C29}" type="slidenum">
              <a:rPr altLang="en-US" lang="en-US"/>
              <a:pPr algn="r" eaLnBrk="1" hangingPunct="1" latinLnBrk="1" lvl="0">
                <a:spcBef>
                  <a:spcPct val="0"/>
                </a:spcBef>
              </a:pPr>
            </a:fld>
            <a:endParaRPr altLang="en-US" lang="en-US"/>
          </a:p>
        </p:txBody>
      </p:sp>
      <p:sp>
        <p:nvSpPr>
          <p:cNvPr id="1049123" name=""/>
          <p:cNvSpPr/>
          <p:nvPr>
            <p:ph type="sldImg" sz="full" idx="0"/>
          </p:nvPr>
        </p:nvSpPr>
        <p:spPr>
          <a:xfrm rot="0">
            <a:off x="1143000" y="685800"/>
            <a:ext cx="4572000" cy="3429000"/>
          </a:xfrm>
          <a:prstGeom prst="rect"/>
        </p:spPr>
        <p:txBody>
          <a:bodyPr anchor="ctr" bIns="45720" lIns="91440" rIns="91440" tIns="45720" vert="horz"/>
          <a:p/>
        </p:txBody>
      </p:sp>
      <p:sp>
        <p:nvSpPr>
          <p:cNvPr id="1049124" name=""/>
          <p:cNvSpPr/>
          <p:nvPr>
            <p:ph type="body" sz="full" idx="1"/>
          </p:nvPr>
        </p:nvSpPr>
        <p:spPr>
          <a:xfrm rot="0">
            <a:off x="914400" y="4343400"/>
            <a:ext cx="5029200" cy="4114800"/>
          </a:xfrm>
          <a:prstGeom prst="rect"/>
          <a:noFill/>
          <a:ln>
            <a:noFill/>
          </a:ln>
        </p:spPr>
        <p:txBody>
          <a:bodyPr anchor="t" bIns="45720" lIns="91440" rIns="91440" tIns="45720" vert="horz"/>
          <a:p>
            <a:pPr eaLnBrk="1" hangingPunct="1" latinLnBrk="1" lvl="0"/>
            <a:r>
              <a:rPr altLang="en-US" lang="en-US"/>
              <a:t>Serum sodium (hypernatremia)</a:t>
            </a:r>
          </a:p>
          <a:p>
            <a:pPr eaLnBrk="1" hangingPunct="1" latinLnBrk="1" lvl="0"/>
            <a:r>
              <a:rPr altLang="en-US" lang="en-US"/>
              <a:t>Urine specific gravity (low)</a:t>
            </a:r>
          </a:p>
          <a:p>
            <a:pPr eaLnBrk="1" hangingPunct="1" latinLnBrk="1" lvl="0"/>
            <a:r>
              <a:rPr altLang="en-US" lang="en-US"/>
              <a:t>Serum osmolality (high)</a:t>
            </a:r>
          </a:p>
          <a:p>
            <a:pPr eaLnBrk="1" hangingPunct="1" latinLnBrk="1" lvl="0"/>
            <a:r>
              <a:rPr altLang="en-US" lang="en-US"/>
              <a:t>Urine osmolality (decreased) </a:t>
            </a:r>
          </a:p>
          <a:p>
            <a:pPr eaLnBrk="1" hangingPunct="1" latinLnBrk="1" lvl="0"/>
            <a:r>
              <a:rPr altLang="en-US" lang="en-US"/>
              <a:t>Serum ADH levels: decreased</a:t>
            </a:r>
          </a:p>
          <a:p>
            <a:pPr eaLnBrk="1" hangingPunct="1" latinLnBrk="1" lvl="0"/>
            <a:r>
              <a:rPr altLang="en-US" lang="en-US"/>
              <a:t>Vasopressin test and water deprivation test: increased hyperosmolality is diagnostic for DI.</a:t>
            </a:r>
          </a:p>
          <a:p>
            <a:pPr eaLnBrk="1" hangingPunct="1" latinLnBrk="1" lvl="0"/>
            <a:r>
              <a:rPr altLang="en-US" lang="en-CA"/>
              <a:t>After administering vassopressin – normally people will show a concentration of urine but not as pronounced as those with DI.</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677" name=""/>
        <p:cNvGrpSpPr/>
        <p:nvPr/>
      </p:nvGrpSpPr>
      <p:grpSpPr>
        <a:xfrm rot="0">
          <a:off x="0" y="0"/>
          <a:ext cx="0" cy="0"/>
          <a:chOff x="0" y="0"/>
          <a:chExt cx="0" cy="0"/>
        </a:xfrm>
      </p:grpSpPr>
      <p:sp>
        <p:nvSpPr>
          <p:cNvPr id="1049133" name=""/>
          <p:cNvSpPr txBox="1"/>
          <p:nvPr/>
        </p:nvSpPr>
        <p:spPr>
          <a:xfrm rot="0">
            <a:off x="3886200" y="8686800"/>
            <a:ext cx="2971800" cy="457200"/>
          </a:xfrm>
          <a:prstGeom prst="rect"/>
          <a:noFill/>
          <a:ln>
            <a:noFill/>
          </a:ln>
        </p:spPr>
        <p:txBody>
          <a:bodyPr anchor="b" bIns="45720" lIns="91440" rIns="91440" tIns="45720" vert="horz"/>
          <a:p>
            <a:pPr algn="r" eaLnBrk="1" hangingPunct="1" latinLnBrk="1" lvl="0">
              <a:spcBef>
                <a:spcPct val="0"/>
              </a:spcBef>
            </a:pPr>
            <a:fld id="{566ABCEB-ACFC-4714-9973-3DA970169C29}" type="slidenum">
              <a:rPr altLang="en-US" lang="en-US"/>
              <a:pPr algn="r" eaLnBrk="1" hangingPunct="1" latinLnBrk="1" lvl="0">
                <a:spcBef>
                  <a:spcPct val="0"/>
                </a:spcBef>
              </a:pPr>
            </a:fld>
            <a:endParaRPr altLang="en-US" lang="en-US"/>
          </a:p>
        </p:txBody>
      </p:sp>
      <p:sp>
        <p:nvSpPr>
          <p:cNvPr id="1049134" name=""/>
          <p:cNvSpPr/>
          <p:nvPr>
            <p:ph type="sldImg" sz="full" idx="0"/>
          </p:nvPr>
        </p:nvSpPr>
        <p:spPr>
          <a:xfrm rot="0">
            <a:off x="1143000" y="685800"/>
            <a:ext cx="4572000" cy="3429000"/>
          </a:xfrm>
          <a:prstGeom prst="rect"/>
        </p:spPr>
        <p:txBody>
          <a:bodyPr anchor="ctr" bIns="45720" lIns="91440" rIns="91440" tIns="45720" vert="horz"/>
          <a:p/>
        </p:txBody>
      </p:sp>
      <p:sp>
        <p:nvSpPr>
          <p:cNvPr id="1049135" name=""/>
          <p:cNvSpPr/>
          <p:nvPr>
            <p:ph type="body" sz="full" idx="1"/>
          </p:nvPr>
        </p:nvSpPr>
        <p:spPr>
          <a:xfrm rot="0">
            <a:off x="914400" y="4343400"/>
            <a:ext cx="5029200" cy="4114800"/>
          </a:xfrm>
          <a:prstGeom prst="rect"/>
          <a:noFill/>
          <a:ln>
            <a:noFill/>
          </a:ln>
        </p:spPr>
        <p:txBody>
          <a:bodyPr anchor="t" bIns="45720" lIns="91440" rIns="91440" tIns="45720" vert="horz"/>
          <a:p>
            <a:pPr eaLnBrk="1" hangingPunct="1" latinLnBrk="1" lvl="0"/>
            <a:r>
              <a:rPr altLang="en-US" lang="en-US"/>
              <a:t>Risk for injury – LOC related to degree of hyponatremia causing confusion, lethargy, irritability, seizures and coma. Also related to  post-operative complications.</a:t>
            </a:r>
          </a:p>
          <a:p>
            <a:pPr eaLnBrk="1" hangingPunct="1" latinLnBrk="1" lvl="0"/>
            <a:r>
              <a:rPr altLang="en-US" lang="en-US"/>
              <a:t>Need to monitor for hormonal imbalance, ICP, meningitis, adrenal insufficiency, monitor for CSF drainage.How we test for test serous drainage for CSF?</a:t>
            </a:r>
          </a:p>
          <a:p>
            <a:pPr eaLnBrk="1" hangingPunct="1" latinLnBrk="1" lvl="0"/>
            <a:endParaRPr altLang="en-US" lang="en-US"/>
          </a:p>
          <a:p>
            <a:pPr eaLnBrk="1" hangingPunct="1" latinLnBrk="1" lvl="0"/>
            <a:r>
              <a:rPr altLang="en-US" lang="en-US"/>
              <a:t>Others: PC electrolyte imbalance</a:t>
            </a:r>
          </a:p>
          <a:p>
            <a:pPr eaLnBrk="1" hangingPunct="1" latinLnBrk="1" lvl="0"/>
            <a:endParaRPr altLang="en-US"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680" name=""/>
        <p:cNvGrpSpPr/>
        <p:nvPr/>
      </p:nvGrpSpPr>
      <p:grpSpPr>
        <a:xfrm rot="0">
          <a:off x="0" y="0"/>
          <a:ext cx="0" cy="0"/>
          <a:chOff x="0" y="0"/>
          <a:chExt cx="0" cy="0"/>
        </a:xfrm>
      </p:grpSpPr>
      <p:sp>
        <p:nvSpPr>
          <p:cNvPr id="1049138" name=""/>
          <p:cNvSpPr txBox="1"/>
          <p:nvPr/>
        </p:nvSpPr>
        <p:spPr>
          <a:xfrm rot="0">
            <a:off x="3886200" y="8686800"/>
            <a:ext cx="2971800" cy="457200"/>
          </a:xfrm>
          <a:prstGeom prst="rect"/>
          <a:noFill/>
          <a:ln>
            <a:noFill/>
          </a:ln>
        </p:spPr>
        <p:txBody>
          <a:bodyPr anchor="b" bIns="45720" lIns="91440" rIns="91440" tIns="45720" vert="horz"/>
          <a:p>
            <a:pPr algn="r" eaLnBrk="1" hangingPunct="1" latinLnBrk="1" lvl="0">
              <a:spcBef>
                <a:spcPct val="0"/>
              </a:spcBef>
            </a:pPr>
            <a:fld id="{566ABCEB-ACFC-4714-9973-3DA970169C29}" type="slidenum">
              <a:rPr altLang="en-US" lang="en-US"/>
              <a:pPr algn="r" eaLnBrk="1" hangingPunct="1" latinLnBrk="1" lvl="0">
                <a:spcBef>
                  <a:spcPct val="0"/>
                </a:spcBef>
              </a:pPr>
            </a:fld>
            <a:endParaRPr altLang="en-US" lang="en-US"/>
          </a:p>
        </p:txBody>
      </p:sp>
      <p:sp>
        <p:nvSpPr>
          <p:cNvPr id="1049139" name=""/>
          <p:cNvSpPr/>
          <p:nvPr>
            <p:ph type="sldImg" sz="full" idx="0"/>
          </p:nvPr>
        </p:nvSpPr>
        <p:spPr>
          <a:xfrm rot="0">
            <a:off x="1143000" y="685800"/>
            <a:ext cx="4572000" cy="3429000"/>
          </a:xfrm>
          <a:prstGeom prst="rect"/>
        </p:spPr>
        <p:txBody>
          <a:bodyPr anchor="ctr" bIns="45720" lIns="91440" rIns="91440" tIns="45720" vert="horz"/>
          <a:p/>
        </p:txBody>
      </p:sp>
      <p:sp>
        <p:nvSpPr>
          <p:cNvPr id="1049140" name=""/>
          <p:cNvSpPr/>
          <p:nvPr>
            <p:ph type="body" sz="full" idx="1"/>
          </p:nvPr>
        </p:nvSpPr>
        <p:spPr>
          <a:xfrm rot="0">
            <a:off x="914400" y="4343400"/>
            <a:ext cx="5029200" cy="4114800"/>
          </a:xfrm>
          <a:prstGeom prst="rect"/>
          <a:noFill/>
          <a:ln>
            <a:noFill/>
          </a:ln>
        </p:spPr>
        <p:txBody>
          <a:bodyPr anchor="t" bIns="45720" lIns="91440" rIns="91440" tIns="45720" vert="horz"/>
          <a:p>
            <a:pPr eaLnBrk="1" hangingPunct="1" latinLnBrk="1" lvl="0"/>
            <a:endParaRPr altLang="en-US" lang="en-CA"/>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787" name=""/>
        <p:cNvGrpSpPr/>
        <p:nvPr/>
      </p:nvGrpSpPr>
      <p:grpSpPr>
        <a:xfrm rot="0">
          <a:off x="0" y="0"/>
          <a:ext cx="0" cy="0"/>
          <a:chOff x="0" y="0"/>
          <a:chExt cx="0" cy="0"/>
        </a:xfrm>
      </p:grpSpPr>
      <p:sp>
        <p:nvSpPr>
          <p:cNvPr id="1049346" name=""/>
          <p:cNvSpPr/>
          <p:nvPr>
            <p:ph type="sldImg" sz="full" idx="0"/>
          </p:nvPr>
        </p:nvSpPr>
        <p:spPr>
          <a:xfrm rot="0">
            <a:off x="1143000" y="685800"/>
            <a:ext cx="4572000" cy="3429000"/>
          </a:xfrm>
          <a:prstGeom prst="rect"/>
        </p:spPr>
        <p:txBody>
          <a:bodyPr anchor="ctr" bIns="45720" lIns="91440" rIns="91440" tIns="45720" vert="horz"/>
          <a:p/>
        </p:txBody>
      </p:sp>
      <p:sp>
        <p:nvSpPr>
          <p:cNvPr id="1049347" name=""/>
          <p:cNvSpPr/>
          <p:nvPr>
            <p:ph type="body" sz="full" idx="1"/>
          </p:nvPr>
        </p:nvSpPr>
        <p:spPr>
          <a:xfrm rot="0">
            <a:off x="914400" y="4343400"/>
            <a:ext cx="5029200" cy="4114800"/>
          </a:xfrm>
          <a:prstGeom prst="rect"/>
          <a:noFill/>
          <a:ln>
            <a:noFill/>
          </a:ln>
        </p:spPr>
        <p:txBody>
          <a:bodyPr anchor="t" bIns="45720" lIns="91440" rIns="91440" tIns="45720" vert="horz"/>
          <a:p>
            <a:r>
              <a:rPr altLang="en-US" lang="en-US"/>
              <a:t>With the destruction of the adrenal cortex, feedback inhibition of the hypothalamus and anterior pituitary gland is interrupted, and corticotropin is secreted continuously. Corticotropin and melanocyte-stimulating hormone (MSH) are both components of the same progenitor hormone. When corticotropin is cleaved from the prohormone, MSH is concurrently released. The increased MSH level results in a characteristic bronze hyperpigmentation. Hyperpigmentation is generally noted in primary adrenal insufficiency associated with increased levels of corticotropin and MSH.</a:t>
            </a:r>
          </a:p>
        </p:txBody>
      </p:sp>
      <p:sp>
        <p:nvSpPr>
          <p:cNvPr id="1049348" name=""/>
          <p:cNvSpPr txBox="1"/>
          <p:nvPr/>
        </p:nvSpPr>
        <p:spPr>
          <a:xfrm rot="0">
            <a:off x="3886200" y="8686800"/>
            <a:ext cx="2971800" cy="457200"/>
          </a:xfrm>
          <a:prstGeom prst="rect"/>
          <a:noFill/>
          <a:ln>
            <a:noFill/>
          </a:ln>
        </p:spPr>
        <p:txBody>
          <a:bodyPr anchor="b" bIns="45720" lIns="91440" rIns="91440" tIns="45720" vert="horz"/>
          <a:p>
            <a:pPr algn="r" eaLnBrk="1" hangingPunct="1" latinLnBrk="1" lvl="0">
              <a:spcBef>
                <a:spcPct val="0"/>
              </a:spcBef>
            </a:pPr>
            <a:fld id="{566ABCEB-ACFC-4714-9973-3DA970169C29}" type="slidenum">
              <a:rPr altLang="en-US" lang="en-US"/>
              <a:pPr algn="r" eaLnBrk="1" hangingPunct="1" latinLnBrk="1" lvl="0">
                <a:spcBef>
                  <a:spcPct val="0"/>
                </a:spcBef>
              </a:pPr>
            </a:fld>
            <a:endParaRPr altLang="en-US"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bwMode="white">
      <p:bgPr>
        <a:solidFill>
          <a:srgbClr val="FFFFFF"/>
        </a:solidFill>
      </p:bgPr>
    </p:bg>
    <p:spTree>
      <p:nvGrpSpPr>
        <p:cNvPr id="813" name=""/>
        <p:cNvGrpSpPr/>
        <p:nvPr/>
      </p:nvGrpSpPr>
      <p:grpSpPr>
        <a:xfrm rot="0">
          <a:off x="0" y="0"/>
          <a:ext cx="0" cy="0"/>
          <a:chOff x="0" y="0"/>
          <a:chExt cx="0" cy="0"/>
        </a:xfrm>
      </p:grpSpPr>
      <p:sp>
        <p:nvSpPr>
          <p:cNvPr id="1049393" name=""/>
          <p:cNvSpPr txBox="1"/>
          <p:nvPr/>
        </p:nvSpPr>
        <p:spPr>
          <a:xfrm rot="0">
            <a:off x="3886200" y="0"/>
            <a:ext cx="2971800" cy="457200"/>
          </a:xfrm>
          <a:prstGeom prst="rect"/>
          <a:noFill/>
          <a:ln>
            <a:noFill/>
          </a:ln>
        </p:spPr>
        <p:txBody>
          <a:bodyPr anchor="t" bIns="45720" lIns="91440" rIns="91440" tIns="45720" vert="horz"/>
          <a:p>
            <a:pPr algn="r" eaLnBrk="1" hangingPunct="1" latinLnBrk="1" lvl="0">
              <a:spcBef>
                <a:spcPct val="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altLang="en-US" lang="en-US">
                <a:solidFill>
                  <a:srgbClr val="000000"/>
                </a:solidFill>
                <a:latin typeface="Times New Roman" pitchFamily="18" charset="0"/>
                <a:ea typeface="MS PGothic" pitchFamily="34" charset="-128"/>
              </a:rPr>
              <a:t>12/01/10</a:t>
            </a:r>
          </a:p>
        </p:txBody>
      </p:sp>
      <p:sp>
        <p:nvSpPr>
          <p:cNvPr id="1049394" name=""/>
          <p:cNvSpPr txBox="1"/>
          <p:nvPr/>
        </p:nvSpPr>
        <p:spPr>
          <a:xfrm rot="0">
            <a:off x="3886200" y="8686800"/>
            <a:ext cx="2971800" cy="457200"/>
          </a:xfrm>
          <a:prstGeom prst="rect"/>
          <a:noFill/>
          <a:ln>
            <a:noFill/>
          </a:ln>
        </p:spPr>
        <p:txBody>
          <a:bodyPr anchor="b" bIns="45720" lIns="91440" rIns="91440" tIns="45720" vert="horz"/>
          <a:p>
            <a:pPr algn="r" eaLnBrk="1" hangingPunct="1" latinLnBrk="1" lvl="0">
              <a:spcBef>
                <a:spcPct val="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566ABCEB-ACFC-4714-9973-3DA970169C29}" type="slidenum">
              <a:rPr altLang="en-US" lang="en-GB">
                <a:solidFill>
                  <a:srgbClr val="000000"/>
                </a:solidFill>
                <a:latin typeface="Times New Roman" pitchFamily="18" charset="0"/>
                <a:ea typeface="MS PGothic" pitchFamily="34" charset="-128"/>
              </a:rPr>
              <a:pPr algn="r" eaLnBrk="1" hangingPunct="1" latinLnBrk="1" lvl="0">
                <a:spcBef>
                  <a:spcPct val="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a:endParaRPr altLang="en-US" lang="en-GB">
              <a:solidFill>
                <a:srgbClr val="000000"/>
              </a:solidFill>
              <a:latin typeface="Times New Roman" pitchFamily="18" charset="0"/>
              <a:ea typeface="MS PGothic" pitchFamily="34" charset="-128"/>
            </a:endParaRPr>
          </a:p>
        </p:txBody>
      </p:sp>
      <p:sp>
        <p:nvSpPr>
          <p:cNvPr id="1049395" name=""/>
          <p:cNvSpPr/>
          <p:nvPr>
            <p:ph type="sldImg" sz="full" idx="0"/>
          </p:nvPr>
        </p:nvSpPr>
        <p:spPr>
          <a:xfrm rot="0">
            <a:off x="1143000" y="685800"/>
            <a:ext cx="4572000" cy="3429000"/>
          </a:xfrm>
          <a:prstGeom prst="rect"/>
          <a:solidFill>
            <a:srgbClr val="FFFFFF">
              <a:alpha val="100000"/>
            </a:srgbClr>
          </a:solidFill>
        </p:spPr>
        <p:txBody>
          <a:bodyPr anchor="ctr" bIns="45720" lIns="91440" rIns="91440" tIns="45720" vert="horz"/>
          <a:p/>
        </p:txBody>
      </p:sp>
      <p:sp>
        <p:nvSpPr>
          <p:cNvPr id="1049396" name=""/>
          <p:cNvSpPr/>
          <p:nvPr>
            <p:ph type="body" sz="full" idx="1"/>
          </p:nvPr>
        </p:nvSpPr>
        <p:spPr>
          <a:xfrm rot="0">
            <a:off x="685800" y="4343400"/>
            <a:ext cx="5486400" cy="4114800"/>
          </a:xfrm>
          <a:prstGeom prst="rect"/>
          <a:noFill/>
          <a:ln>
            <a:noFill/>
          </a:ln>
        </p:spPr>
        <p:txBody>
          <a:bodyPr anchor="t" bIns="45720" lIns="91440" rIns="91440" tIns="45720" vert="horz"/>
          <a:p>
            <a:pPr eaLnBrk="1" hangingPunct="1" latinLnBrk="1" lvl="0">
              <a:spcBef>
                <a:spcPct val="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altLang="en-US" b="1" lang="en-GB">
                <a:latin typeface="Calibri" pitchFamily="34" charset="0"/>
              </a:rPr>
              <a:t>renin-angiotensin system:</a:t>
            </a:r>
            <a:r>
              <a:rPr altLang="en-US" lang="en-GB">
                <a:latin typeface="Calibri" pitchFamily="34" charset="0"/>
              </a:rPr>
              <a:t> renin, secreted by the juxtaglomerular apparatus, activates the precursor angiotensinogen. This liberates angiotensin I, then angiotensin II, a vasoconstrictor and stimulant to the secretion of aldosterone.</a:t>
            </a:r>
          </a:p>
        </p:txBody>
      </p:sp>
      <p:sp>
        <p:nvSpPr>
          <p:cNvPr id="1049397" name=""/>
          <p:cNvSpPr txBox="1"/>
          <p:nvPr/>
        </p:nvSpPr>
        <p:spPr>
          <a:xfrm rot="0">
            <a:off x="3884612" y="8685212"/>
            <a:ext cx="2971800" cy="457200"/>
          </a:xfrm>
          <a:prstGeom prst="rect"/>
          <a:noFill/>
          <a:ln>
            <a:noFill/>
          </a:ln>
        </p:spPr>
        <p:txBody>
          <a:bodyPr anchor="b" bIns="46800" lIns="90000" rIns="90000" tIns="46800" vert="horz"/>
          <a:p>
            <a:pPr algn="r" eaLnBrk="1" hangingPunct="1" latinLnBrk="1" lvl="0">
              <a:spcBef>
                <a:spcPct val="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566ABCEB-ACFC-4714-9973-3DA970169C29}" type="slidenum">
              <a:rPr altLang="en-US" lang="en-GB">
                <a:solidFill>
                  <a:srgbClr val="000000"/>
                </a:solidFill>
                <a:latin typeface="Times New Roman" pitchFamily="18" charset="0"/>
                <a:ea typeface="MS PGothic" pitchFamily="34" charset="-128"/>
              </a:rPr>
              <a:pPr algn="r" eaLnBrk="1" hangingPunct="1" latinLnBrk="1" lvl="0">
                <a:spcBef>
                  <a:spcPct val="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a:endParaRPr altLang="en-US" lang="en-GB">
              <a:solidFill>
                <a:srgbClr val="000000"/>
              </a:solidFill>
              <a:latin typeface="Times New Roman" pitchFamily="18" charset="0"/>
              <a:ea typeface="MS PGothic"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401" name=""/>
        <p:cNvGrpSpPr/>
        <p:nvPr/>
      </p:nvGrpSpPr>
      <p:grpSpPr>
        <a:xfrm rot="0">
          <a:off x="0" y="0"/>
          <a:ext cx="0" cy="0"/>
          <a:chOff x="0" y="0"/>
          <a:chExt cx="0" cy="0"/>
        </a:xfrm>
      </p:grpSpPr>
      <p:sp>
        <p:nvSpPr>
          <p:cNvPr id="1048605" name=""/>
          <p:cNvSpPr/>
          <p:nvPr>
            <p:ph type="sldImg" sz="full" idx="0"/>
          </p:nvPr>
        </p:nvSpPr>
        <p:spPr>
          <a:xfrm rot="0">
            <a:off x="1143000" y="685800"/>
            <a:ext cx="4572000" cy="3429000"/>
          </a:xfrm>
          <a:prstGeom prst="rect"/>
        </p:spPr>
        <p:txBody>
          <a:bodyPr anchor="ctr" bIns="45720" lIns="91440" rIns="91440" tIns="45720" vert="horz"/>
          <a:p/>
        </p:txBody>
      </p:sp>
      <p:sp>
        <p:nvSpPr>
          <p:cNvPr id="1048606" name=""/>
          <p:cNvSpPr/>
          <p:nvPr>
            <p:ph type="body" sz="full" idx="1"/>
          </p:nvPr>
        </p:nvSpPr>
        <p:spPr>
          <a:xfrm rot="0">
            <a:off x="914400" y="4343400"/>
            <a:ext cx="5029200" cy="4114800"/>
          </a:xfrm>
          <a:prstGeom prst="rect"/>
        </p:spPr>
        <p:txBody>
          <a:bodyPr anchor="t" bIns="45720" lIns="91440" rIns="91440" tIns="45720" vert="horz"/>
          <a:p>
            <a:endParaRPr altLang="en-US" lang="en-US"/>
          </a:p>
        </p:txBody>
      </p:sp>
      <p:sp>
        <p:nvSpPr>
          <p:cNvPr id="1048607" name=""/>
          <p:cNvSpPr txBox="1"/>
          <p:nvPr/>
        </p:nvSpPr>
        <p:spPr>
          <a:xfrm rot="0">
            <a:off x="3886200" y="8686800"/>
            <a:ext cx="2971800" cy="457200"/>
          </a:xfrm>
          <a:prstGeom prst="rect"/>
          <a:noFill/>
          <a:ln>
            <a:noFill/>
          </a:ln>
        </p:spPr>
        <p:txBody>
          <a:bodyPr anchor="b" bIns="45720" lIns="91440" rIns="91440" tIns="45720" vert="horz"/>
          <a:p>
            <a:pPr algn="r" eaLnBrk="1" hangingPunct="1" latinLnBrk="1" lvl="0"/>
            <a:fld id="{566ABCEB-ACFC-4714-9973-3DA970169C29}" type="slidenum">
              <a:rPr altLang="en-US" sz="1200" lang="en-US"/>
              <a:pPr algn="r" eaLnBrk="1" hangingPunct="1" latinLnBrk="1" lvl="0"/>
            </a:fld>
            <a:endParaRPr altLang="en-US" sz="1200"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404" name=""/>
        <p:cNvGrpSpPr/>
        <p:nvPr/>
      </p:nvGrpSpPr>
      <p:grpSpPr>
        <a:xfrm rot="0">
          <a:off x="0" y="0"/>
          <a:ext cx="0" cy="0"/>
          <a:chOff x="0" y="0"/>
          <a:chExt cx="0" cy="0"/>
        </a:xfrm>
      </p:grpSpPr>
      <p:sp>
        <p:nvSpPr>
          <p:cNvPr id="1048609" name=""/>
          <p:cNvSpPr/>
          <p:nvPr>
            <p:ph type="sldImg" sz="full" idx="0"/>
          </p:nvPr>
        </p:nvSpPr>
        <p:spPr>
          <a:xfrm rot="0">
            <a:off x="1143000" y="685800"/>
            <a:ext cx="4572000" cy="3429000"/>
          </a:xfrm>
          <a:prstGeom prst="rect"/>
        </p:spPr>
        <p:txBody>
          <a:bodyPr anchor="ctr" bIns="45720" lIns="91440" rIns="91440" tIns="45720" vert="horz"/>
          <a:p/>
        </p:txBody>
      </p:sp>
      <p:sp>
        <p:nvSpPr>
          <p:cNvPr id="1048610" name=""/>
          <p:cNvSpPr/>
          <p:nvPr>
            <p:ph type="body" sz="full" idx="1"/>
          </p:nvPr>
        </p:nvSpPr>
        <p:spPr>
          <a:xfrm rot="0">
            <a:off x="914400" y="4343400"/>
            <a:ext cx="5029200" cy="4114800"/>
          </a:xfrm>
          <a:prstGeom prst="rect"/>
        </p:spPr>
        <p:txBody>
          <a:bodyPr anchor="t" bIns="45720" lIns="91440" rIns="91440" tIns="45720" vert="horz"/>
          <a:p>
            <a:endParaRPr altLang="en-US" lang="en-US"/>
          </a:p>
        </p:txBody>
      </p:sp>
      <p:sp>
        <p:nvSpPr>
          <p:cNvPr id="1048611" name=""/>
          <p:cNvSpPr txBox="1"/>
          <p:nvPr/>
        </p:nvSpPr>
        <p:spPr>
          <a:xfrm rot="0">
            <a:off x="3886200" y="8686800"/>
            <a:ext cx="2971800" cy="457200"/>
          </a:xfrm>
          <a:prstGeom prst="rect"/>
          <a:noFill/>
          <a:ln>
            <a:noFill/>
          </a:ln>
        </p:spPr>
        <p:txBody>
          <a:bodyPr anchor="b" bIns="45720" lIns="91440" rIns="91440" tIns="45720" vert="horz"/>
          <a:p>
            <a:pPr algn="r" eaLnBrk="1" hangingPunct="1" latinLnBrk="1" lvl="0"/>
            <a:fld id="{566ABCEB-ACFC-4714-9973-3DA970169C29}" type="slidenum">
              <a:rPr altLang="en-US" sz="1200" lang="en-US"/>
              <a:pPr algn="r" eaLnBrk="1" hangingPunct="1" latinLnBrk="1" lvl="0"/>
            </a:fld>
            <a:endParaRPr altLang="en-US" sz="1200"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407" name=""/>
        <p:cNvGrpSpPr/>
        <p:nvPr/>
      </p:nvGrpSpPr>
      <p:grpSpPr>
        <a:xfrm rot="0">
          <a:off x="0" y="0"/>
          <a:ext cx="0" cy="0"/>
          <a:chOff x="0" y="0"/>
          <a:chExt cx="0" cy="0"/>
        </a:xfrm>
      </p:grpSpPr>
      <p:sp>
        <p:nvSpPr>
          <p:cNvPr id="1048612" name=""/>
          <p:cNvSpPr/>
          <p:nvPr>
            <p:ph type="sldImg" sz="full" idx="0"/>
          </p:nvPr>
        </p:nvSpPr>
        <p:spPr>
          <a:xfrm rot="0">
            <a:off x="1143000" y="685800"/>
            <a:ext cx="4572000" cy="3429000"/>
          </a:xfrm>
          <a:prstGeom prst="rect"/>
        </p:spPr>
        <p:txBody>
          <a:bodyPr anchor="ctr" bIns="45720" lIns="91440" rIns="91440" tIns="45720" vert="horz"/>
          <a:p/>
        </p:txBody>
      </p:sp>
      <p:sp>
        <p:nvSpPr>
          <p:cNvPr id="1048613" name=""/>
          <p:cNvSpPr/>
          <p:nvPr>
            <p:ph type="body" sz="full" idx="1"/>
          </p:nvPr>
        </p:nvSpPr>
        <p:spPr>
          <a:xfrm rot="0">
            <a:off x="914400" y="4343400"/>
            <a:ext cx="5029200" cy="4114800"/>
          </a:xfrm>
          <a:prstGeom prst="rect"/>
        </p:spPr>
        <p:txBody>
          <a:bodyPr anchor="t" bIns="45720" lIns="91440" rIns="91440" tIns="45720" vert="horz"/>
          <a:p>
            <a:endParaRPr altLang="en-US" lang="en-US"/>
          </a:p>
        </p:txBody>
      </p:sp>
      <p:sp>
        <p:nvSpPr>
          <p:cNvPr id="1048614" name=""/>
          <p:cNvSpPr txBox="1"/>
          <p:nvPr/>
        </p:nvSpPr>
        <p:spPr>
          <a:xfrm rot="0">
            <a:off x="3886200" y="8686800"/>
            <a:ext cx="2971800" cy="457200"/>
          </a:xfrm>
          <a:prstGeom prst="rect"/>
          <a:noFill/>
          <a:ln>
            <a:noFill/>
          </a:ln>
        </p:spPr>
        <p:txBody>
          <a:bodyPr anchor="b" bIns="45720" lIns="91440" rIns="91440" tIns="45720" vert="horz"/>
          <a:p>
            <a:pPr algn="r" eaLnBrk="1" hangingPunct="1" latinLnBrk="1" lvl="0"/>
            <a:fld id="{566ABCEB-ACFC-4714-9973-3DA970169C29}" type="slidenum">
              <a:rPr altLang="en-US" sz="1200" lang="en-US"/>
              <a:pPr algn="r" eaLnBrk="1" hangingPunct="1" latinLnBrk="1" lvl="0"/>
            </a:fld>
            <a:endParaRPr altLang="en-US" sz="1200"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410" name=""/>
        <p:cNvGrpSpPr/>
        <p:nvPr/>
      </p:nvGrpSpPr>
      <p:grpSpPr>
        <a:xfrm rot="0">
          <a:off x="0" y="0"/>
          <a:ext cx="0" cy="0"/>
          <a:chOff x="0" y="0"/>
          <a:chExt cx="0" cy="0"/>
        </a:xfrm>
      </p:grpSpPr>
      <p:sp>
        <p:nvSpPr>
          <p:cNvPr id="1048617" name=""/>
          <p:cNvSpPr/>
          <p:nvPr>
            <p:ph type="sldImg" sz="full" idx="0"/>
          </p:nvPr>
        </p:nvSpPr>
        <p:spPr>
          <a:xfrm rot="0">
            <a:off x="1143000" y="685800"/>
            <a:ext cx="4572000" cy="3429000"/>
          </a:xfrm>
          <a:prstGeom prst="rect"/>
        </p:spPr>
        <p:txBody>
          <a:bodyPr anchor="ctr" bIns="45720" lIns="91440" rIns="91440" tIns="45720" vert="horz"/>
          <a:p/>
        </p:txBody>
      </p:sp>
      <p:sp>
        <p:nvSpPr>
          <p:cNvPr id="1048618" name=""/>
          <p:cNvSpPr/>
          <p:nvPr>
            <p:ph type="body" sz="full" idx="1"/>
          </p:nvPr>
        </p:nvSpPr>
        <p:spPr>
          <a:xfrm rot="0">
            <a:off x="914400" y="4343400"/>
            <a:ext cx="5029200" cy="4114800"/>
          </a:xfrm>
          <a:prstGeom prst="rect"/>
        </p:spPr>
        <p:txBody>
          <a:bodyPr anchor="t" bIns="45720" lIns="91440" rIns="91440" tIns="45720" vert="horz"/>
          <a:p>
            <a:endParaRPr altLang="en-US" lang="en-US"/>
          </a:p>
        </p:txBody>
      </p:sp>
      <p:sp>
        <p:nvSpPr>
          <p:cNvPr id="1048619" name=""/>
          <p:cNvSpPr txBox="1"/>
          <p:nvPr/>
        </p:nvSpPr>
        <p:spPr>
          <a:xfrm rot="0">
            <a:off x="3886200" y="8686800"/>
            <a:ext cx="2971800" cy="457200"/>
          </a:xfrm>
          <a:prstGeom prst="rect"/>
          <a:noFill/>
          <a:ln>
            <a:noFill/>
          </a:ln>
        </p:spPr>
        <p:txBody>
          <a:bodyPr anchor="b" bIns="45720" lIns="91440" rIns="91440" tIns="45720" vert="horz"/>
          <a:p>
            <a:pPr algn="r" eaLnBrk="1" hangingPunct="1" latinLnBrk="1" lvl="0"/>
            <a:fld id="{566ABCEB-ACFC-4714-9973-3DA970169C29}" type="slidenum">
              <a:rPr altLang="en-US" sz="1200" lang="en-US"/>
              <a:pPr algn="r" eaLnBrk="1" hangingPunct="1" latinLnBrk="1" lvl="0"/>
            </a:fld>
            <a:endParaRPr altLang="en-US" sz="1200"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426" name=""/>
        <p:cNvGrpSpPr/>
        <p:nvPr/>
      </p:nvGrpSpPr>
      <p:grpSpPr>
        <a:xfrm rot="0">
          <a:off x="0" y="0"/>
          <a:ext cx="0" cy="0"/>
          <a:chOff x="0" y="0"/>
          <a:chExt cx="0" cy="0"/>
        </a:xfrm>
      </p:grpSpPr>
      <p:sp>
        <p:nvSpPr>
          <p:cNvPr id="1048645" name=""/>
          <p:cNvSpPr/>
          <p:nvPr>
            <p:ph type="sldImg" sz="full" idx="0"/>
          </p:nvPr>
        </p:nvSpPr>
        <p:spPr>
          <a:xfrm rot="0">
            <a:off x="1143000" y="685800"/>
            <a:ext cx="4572000" cy="3429000"/>
          </a:xfrm>
          <a:prstGeom prst="rect"/>
        </p:spPr>
        <p:txBody>
          <a:bodyPr anchor="ctr" bIns="45720" lIns="91440" rIns="91440" tIns="45720" vert="horz"/>
          <a:p/>
        </p:txBody>
      </p:sp>
      <p:sp>
        <p:nvSpPr>
          <p:cNvPr id="1048646" name=""/>
          <p:cNvSpPr/>
          <p:nvPr>
            <p:ph type="body" sz="full" idx="1"/>
          </p:nvPr>
        </p:nvSpPr>
        <p:spPr>
          <a:xfrm rot="0">
            <a:off x="914400" y="4343400"/>
            <a:ext cx="5029200" cy="4114800"/>
          </a:xfrm>
          <a:prstGeom prst="rect"/>
          <a:noFill/>
          <a:ln>
            <a:noFill/>
          </a:ln>
        </p:spPr>
        <p:txBody>
          <a:bodyPr anchor="t" bIns="45720" lIns="91440" rIns="91440" tIns="45720" vert="horz"/>
          <a:p>
            <a:endParaRPr altLang="en-US" lang="en-US"/>
          </a:p>
        </p:txBody>
      </p:sp>
      <p:sp>
        <p:nvSpPr>
          <p:cNvPr id="1048647" name=""/>
          <p:cNvSpPr txBox="1"/>
          <p:nvPr/>
        </p:nvSpPr>
        <p:spPr>
          <a:xfrm rot="0">
            <a:off x="3886200" y="8686800"/>
            <a:ext cx="2971800" cy="457200"/>
          </a:xfrm>
          <a:prstGeom prst="rect"/>
          <a:noFill/>
          <a:ln>
            <a:noFill/>
          </a:ln>
        </p:spPr>
        <p:txBody>
          <a:bodyPr anchor="b" bIns="45720" lIns="91440" rIns="91440" tIns="45720" vert="horz"/>
          <a:p>
            <a:pPr algn="r" eaLnBrk="1" hangingPunct="1" latinLnBrk="1" lvl="0">
              <a:spcBef>
                <a:spcPct val="0"/>
              </a:spcBef>
            </a:pPr>
            <a:fld id="{566ABCEB-ACFC-4714-9973-3DA970169C29}" type="slidenum">
              <a:rPr altLang="en-US" lang="en-US"/>
              <a:pPr algn="r" eaLnBrk="1" hangingPunct="1" latinLnBrk="1" lvl="0">
                <a:spcBef>
                  <a:spcPct val="0"/>
                </a:spcBef>
              </a:pPr>
            </a:fld>
            <a:endParaRPr altLang="en-US"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429" name=""/>
        <p:cNvGrpSpPr/>
        <p:nvPr/>
      </p:nvGrpSpPr>
      <p:grpSpPr>
        <a:xfrm rot="0">
          <a:off x="0" y="0"/>
          <a:ext cx="0" cy="0"/>
          <a:chOff x="0" y="0"/>
          <a:chExt cx="0" cy="0"/>
        </a:xfrm>
      </p:grpSpPr>
      <p:sp>
        <p:nvSpPr>
          <p:cNvPr id="1048650" name=""/>
          <p:cNvSpPr/>
          <p:nvPr>
            <p:ph type="sldImg" sz="full" idx="0"/>
          </p:nvPr>
        </p:nvSpPr>
        <p:spPr>
          <a:xfrm rot="0">
            <a:off x="1143000" y="685800"/>
            <a:ext cx="4572000" cy="3429000"/>
          </a:xfrm>
          <a:prstGeom prst="rect"/>
        </p:spPr>
        <p:txBody>
          <a:bodyPr anchor="ctr" bIns="45720" lIns="91440" rIns="91440" tIns="45720" vert="horz"/>
          <a:p/>
        </p:txBody>
      </p:sp>
      <p:sp>
        <p:nvSpPr>
          <p:cNvPr id="1048651" name=""/>
          <p:cNvSpPr/>
          <p:nvPr>
            <p:ph type="body" sz="full" idx="1"/>
          </p:nvPr>
        </p:nvSpPr>
        <p:spPr>
          <a:xfrm rot="0">
            <a:off x="914400" y="4343400"/>
            <a:ext cx="5029200" cy="4114800"/>
          </a:xfrm>
          <a:prstGeom prst="rect"/>
        </p:spPr>
        <p:txBody>
          <a:bodyPr anchor="t" bIns="45720" lIns="91440" rIns="91440" tIns="45720" vert="horz"/>
          <a:p>
            <a:endParaRPr altLang="en-US" lang="en-US"/>
          </a:p>
        </p:txBody>
      </p:sp>
      <p:sp>
        <p:nvSpPr>
          <p:cNvPr id="1048652" name=""/>
          <p:cNvSpPr txBox="1"/>
          <p:nvPr/>
        </p:nvSpPr>
        <p:spPr>
          <a:xfrm rot="0">
            <a:off x="3886200" y="8686800"/>
            <a:ext cx="2971800" cy="457200"/>
          </a:xfrm>
          <a:prstGeom prst="rect"/>
          <a:noFill/>
          <a:ln>
            <a:noFill/>
          </a:ln>
        </p:spPr>
        <p:txBody>
          <a:bodyPr anchor="b" bIns="45720" lIns="91440" rIns="91440" tIns="45720" vert="horz"/>
          <a:p>
            <a:pPr algn="r" eaLnBrk="1" hangingPunct="1" latinLnBrk="1" lvl="0"/>
            <a:fld id="{566ABCEB-ACFC-4714-9973-3DA970169C29}" type="slidenum">
              <a:rPr altLang="en-US" sz="1200" lang="en-US"/>
              <a:pPr algn="r" eaLnBrk="1" hangingPunct="1" latinLnBrk="1" lvl="0"/>
            </a:fld>
            <a:endParaRPr altLang="en-US" sz="1200"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488" name=""/>
        <p:cNvGrpSpPr/>
        <p:nvPr/>
      </p:nvGrpSpPr>
      <p:grpSpPr>
        <a:xfrm rot="0">
          <a:off x="0" y="0"/>
          <a:ext cx="0" cy="0"/>
          <a:chOff x="0" y="0"/>
          <a:chExt cx="0" cy="0"/>
        </a:xfrm>
      </p:grpSpPr>
      <p:sp>
        <p:nvSpPr>
          <p:cNvPr id="1048763" name=""/>
          <p:cNvSpPr/>
          <p:nvPr>
            <p:ph type="sldImg" sz="full" idx="0"/>
          </p:nvPr>
        </p:nvSpPr>
        <p:spPr>
          <a:xfrm rot="0">
            <a:off x="1143000" y="685800"/>
            <a:ext cx="4572000" cy="3429000"/>
          </a:xfrm>
          <a:prstGeom prst="rect"/>
        </p:spPr>
        <p:txBody>
          <a:bodyPr anchor="ctr" bIns="45720" lIns="91440" rIns="91440" tIns="45720" vert="horz"/>
          <a:p/>
        </p:txBody>
      </p:sp>
      <p:sp>
        <p:nvSpPr>
          <p:cNvPr id="1048764" name=""/>
          <p:cNvSpPr/>
          <p:nvPr>
            <p:ph type="body" sz="full" idx="1"/>
          </p:nvPr>
        </p:nvSpPr>
        <p:spPr>
          <a:xfrm rot="0">
            <a:off x="914400" y="4343400"/>
            <a:ext cx="5029200" cy="4114800"/>
          </a:xfrm>
          <a:prstGeom prst="rect"/>
          <a:noFill/>
          <a:ln>
            <a:noFill/>
          </a:ln>
        </p:spPr>
        <p:txBody>
          <a:bodyPr anchor="t" bIns="45720" lIns="91440" rIns="91440" tIns="45720" vert="horz"/>
          <a:p>
            <a:r>
              <a:rPr altLang="en-US" lang="en-US"/>
              <a:t>KENYA DIABETES MANAGEMENT INFORMATION CENTRE (KDMIC)</a:t>
            </a:r>
          </a:p>
        </p:txBody>
      </p:sp>
      <p:sp>
        <p:nvSpPr>
          <p:cNvPr id="1048765" name=""/>
          <p:cNvSpPr txBox="1"/>
          <p:nvPr/>
        </p:nvSpPr>
        <p:spPr>
          <a:xfrm rot="0">
            <a:off x="3886200" y="8686800"/>
            <a:ext cx="2971800" cy="457200"/>
          </a:xfrm>
          <a:prstGeom prst="rect"/>
          <a:noFill/>
          <a:ln>
            <a:noFill/>
          </a:ln>
        </p:spPr>
        <p:txBody>
          <a:bodyPr anchor="b" bIns="45720" lIns="91440" rIns="91440" tIns="45720" vert="horz"/>
          <a:p>
            <a:pPr algn="r" eaLnBrk="1" hangingPunct="1" latinLnBrk="1" lvl="0">
              <a:spcBef>
                <a:spcPct val="0"/>
              </a:spcBef>
            </a:pPr>
            <a:fld id="{566ABCEB-ACFC-4714-9973-3DA970169C29}" type="slidenum">
              <a:rPr altLang="en-US" lang="en-US"/>
              <a:pPr algn="r" eaLnBrk="1" hangingPunct="1" latinLnBrk="1" lvl="0">
                <a:spcBef>
                  <a:spcPct val="0"/>
                </a:spcBef>
              </a:pPr>
            </a:fld>
            <a:endParaRPr altLang="en-US"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type="title">
  <p:cSld name="Title Slide">
    <p:spTree>
      <p:nvGrpSpPr>
        <p:cNvPr id="29" name=""/>
        <p:cNvGrpSpPr/>
        <p:nvPr/>
      </p:nvGrpSpPr>
      <p:grpSpPr>
        <a:xfrm>
          <a:off x="0" y="0"/>
          <a:ext cx="0" cy="0"/>
          <a:chOff x="0" y="0"/>
          <a:chExt cx="0" cy="0"/>
        </a:xfrm>
      </p:grpSpPr>
      <p:sp>
        <p:nvSpPr>
          <p:cNvPr id="1048581" name="Title 1"/>
          <p:cNvSpPr>
            <a:spLocks noGrp="1"/>
          </p:cNvSpPr>
          <p:nvPr>
            <p:ph type="ctrTitle"/>
          </p:nvPr>
        </p:nvSpPr>
        <p:spPr>
          <a:xfrm>
            <a:off x="685800" y="2130425"/>
            <a:ext cx="7772400" cy="1470025"/>
          </a:xfrm>
        </p:spPr>
        <p:txBody>
          <a:bodyPr/>
          <a:p>
            <a:r>
              <a:rPr lang="en-US" smtClean="0"/>
              <a:t>Click to edit Master title style</a:t>
            </a:r>
            <a:endParaRPr lang="en-US"/>
          </a:p>
        </p:txBody>
      </p:sp>
      <p:sp>
        <p:nvSpPr>
          <p:cNvPr id="1048582" name="Subtitle 2"/>
          <p:cNvSpPr>
            <a:spLocks noGrp="1"/>
          </p:cNvSpPr>
          <p:nvPr>
            <p:ph type="subTitle" idx="1"/>
          </p:nvPr>
        </p:nvSpPr>
        <p:spPr>
          <a:xfrm>
            <a:off x="1371600" y="3886200"/>
            <a:ext cx="6400800" cy="1752600"/>
          </a:xfrm>
        </p:spPr>
        <p:txBody>
          <a:bodyPr/>
          <a:lstStyle>
            <a:lvl1pPr algn="ctr" indent="0" marL="0">
              <a:buNone/>
            </a:lvl1pPr>
            <a:lvl2pPr algn="ctr" indent="0" marL="457200">
              <a:buNone/>
            </a:lvl2pPr>
            <a:lvl3pPr algn="ctr" indent="0" marL="914400">
              <a:buNone/>
            </a:lvl3pPr>
            <a:lvl4pPr algn="ctr" indent="0" marL="1371600">
              <a:buNone/>
            </a:lvl4pPr>
            <a:lvl5pPr algn="ctr" indent="0" marL="1828800">
              <a:buNone/>
            </a:lvl5pPr>
            <a:lvl6pPr algn="ctr" indent="0" marL="2286000">
              <a:buNone/>
            </a:lvl6pPr>
            <a:lvl7pPr algn="ctr" indent="0" marL="2743200">
              <a:buNone/>
            </a:lvl7pPr>
            <a:lvl8pPr algn="ctr" indent="0" marL="3200400">
              <a:buNone/>
            </a:lvl8pPr>
            <a:lvl9pPr algn="ctr" indent="0" marL="3657600">
              <a:buNone/>
            </a:lvl9pPr>
          </a:lstStyle>
          <a:p>
            <a:r>
              <a:rPr lang="en-US" smtClean="0"/>
              <a:t>Click to edit Master subtitle style</a:t>
            </a:r>
            <a:endParaRPr lang="en-US"/>
          </a:p>
        </p:txBody>
      </p:sp>
      <p:sp>
        <p:nvSpPr>
          <p:cNvPr id="1048583" name=""/>
          <p:cNvSpPr/>
          <p:nvPr>
            <p:ph type="dt" sz="half" idx="2"/>
          </p:nvPr>
        </p:nvSpPr>
        <p:spPr>
          <a:xfrm rot="0">
            <a:off x="457200" y="6245225"/>
            <a:ext cx="2133600" cy="476250"/>
          </a:xfrm>
          <a:prstGeom prst="rect"/>
          <a:noFill/>
          <a:ln>
            <a:noFill/>
          </a:ln>
        </p:spPr>
        <p:txBody>
          <a:bodyPr anchor="t"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5pPr>
          </a:lstStyle>
          <a:p>
            <a:pPr eaLnBrk="1" hangingPunct="1" latinLnBrk="1" lvl="0"/>
            <a:endParaRPr altLang="en-US" sz="1400" lang="es-MX"/>
          </a:p>
        </p:txBody>
      </p:sp>
      <p:sp>
        <p:nvSpPr>
          <p:cNvPr id="1048584" name=""/>
          <p:cNvSpPr/>
          <p:nvPr>
            <p:ph type="sldNum" sz="quarter" idx="4"/>
          </p:nvPr>
        </p:nvSpPr>
        <p:spPr>
          <a:xfrm rot="0">
            <a:off x="6553200" y="6245225"/>
            <a:ext cx="2133600" cy="476250"/>
          </a:xfrm>
          <a:prstGeom prst="rect"/>
          <a:noFill/>
          <a:ln>
            <a:noFill/>
          </a:ln>
        </p:spPr>
        <p:txBody>
          <a:bodyPr anchor="t"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5pPr>
          </a:lstStyle>
          <a:p>
            <a:pPr algn="r" eaLnBrk="1" hangingPunct="1" latinLnBrk="1" lvl="0"/>
            <a:fld id="{566ABCEB-ACFC-4714-9973-3DA970169C29}" type="slidenum">
              <a:rPr altLang="en-US" sz="1400" lang="es-MX"/>
              <a:pPr algn="r" eaLnBrk="1" hangingPunct="1" latinLnBrk="1" lvl="0"/>
            </a:fld>
            <a:endParaRPr altLang="en-US" sz="1400" lang="es-MX"/>
          </a:p>
        </p:txBody>
      </p:sp>
      <p:sp>
        <p:nvSpPr>
          <p:cNvPr id="1048585" name=""/>
          <p:cNvSpPr/>
          <p:nvPr>
            <p:ph type="ftr" sz="quarter" idx="3"/>
          </p:nvPr>
        </p:nvSpPr>
        <p:spPr>
          <a:xfrm rot="0">
            <a:off x="3124200" y="6245225"/>
            <a:ext cx="2895600" cy="476250"/>
          </a:xfrm>
          <a:prstGeom prst="rect"/>
          <a:noFill/>
          <a:ln>
            <a:noFill/>
          </a:ln>
        </p:spPr>
        <p:txBody>
          <a:bodyPr anchor="t"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5pPr>
          </a:lstStyle>
          <a:p>
            <a:pPr algn="ctr" eaLnBrk="1" hangingPunct="1" latinLnBrk="1" lvl="0"/>
            <a:endParaRPr altLang="en-US" sz="1400" 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type="vertTx">
  <p:cSld name="Title and Vertical Text">
    <p:spTree>
      <p:nvGrpSpPr>
        <p:cNvPr id="827" name=""/>
        <p:cNvGrpSpPr/>
        <p:nvPr/>
      </p:nvGrpSpPr>
      <p:grpSpPr>
        <a:xfrm>
          <a:off x="0" y="0"/>
          <a:ext cx="0" cy="0"/>
          <a:chOff x="0" y="0"/>
          <a:chExt cx="0" cy="0"/>
        </a:xfrm>
      </p:grpSpPr>
      <p:sp>
        <p:nvSpPr>
          <p:cNvPr id="1049434" name="Title 1"/>
          <p:cNvSpPr>
            <a:spLocks noGrp="1"/>
          </p:cNvSpPr>
          <p:nvPr>
            <p:ph type="title"/>
          </p:nvPr>
        </p:nvSpPr>
        <p:spPr/>
        <p:txBody>
          <a:bodyPr/>
          <a:p>
            <a:r>
              <a:rPr lang="en-US" smtClean="0"/>
              <a:t>Click to edit Master title style</a:t>
            </a:r>
            <a:endParaRPr lang="en-US"/>
          </a:p>
        </p:txBody>
      </p:sp>
      <p:sp>
        <p:nvSpPr>
          <p:cNvPr id="1049435" name="Vertical Text Placeholder 2"/>
          <p:cNvSpPr>
            <a:spLocks noGrp="1"/>
          </p:cNvSpPr>
          <p:nvPr>
            <p:ph type="body" orient="vert" idx="1"/>
          </p:nvPr>
        </p:nvSpPr>
        <p:spPr/>
        <p:txBody>
          <a:bodyPr vert="eaVert"/>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9436" name=""/>
          <p:cNvSpPr/>
          <p:nvPr>
            <p:ph type="dt" sz="half" idx="2"/>
          </p:nvPr>
        </p:nvSpPr>
        <p:spPr>
          <a:xfrm rot="0">
            <a:off x="457200" y="6245225"/>
            <a:ext cx="2133600" cy="476250"/>
          </a:xfrm>
          <a:prstGeom prst="rect"/>
          <a:noFill/>
          <a:ln>
            <a:noFill/>
          </a:ln>
        </p:spPr>
        <p:txBody>
          <a:bodyPr anchor="t"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5pPr>
          </a:lstStyle>
          <a:p>
            <a:pPr eaLnBrk="1" hangingPunct="1" latinLnBrk="1" lvl="0"/>
            <a:endParaRPr altLang="en-US" sz="1400" lang="es-MX"/>
          </a:p>
        </p:txBody>
      </p:sp>
      <p:sp>
        <p:nvSpPr>
          <p:cNvPr id="1049437" name=""/>
          <p:cNvSpPr/>
          <p:nvPr>
            <p:ph type="sldNum" sz="quarter" idx="4"/>
          </p:nvPr>
        </p:nvSpPr>
        <p:spPr>
          <a:xfrm rot="0">
            <a:off x="6553200" y="6245225"/>
            <a:ext cx="2133600" cy="476250"/>
          </a:xfrm>
          <a:prstGeom prst="rect"/>
          <a:noFill/>
          <a:ln>
            <a:noFill/>
          </a:ln>
        </p:spPr>
        <p:txBody>
          <a:bodyPr anchor="t"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5pPr>
          </a:lstStyle>
          <a:p>
            <a:pPr algn="r" eaLnBrk="1" hangingPunct="1" latinLnBrk="1" lvl="0"/>
            <a:fld id="{566ABCEB-ACFC-4714-9973-3DA970169C29}" type="slidenum">
              <a:rPr altLang="en-US" sz="1400" lang="es-MX"/>
              <a:pPr algn="r" eaLnBrk="1" hangingPunct="1" latinLnBrk="1" lvl="0"/>
            </a:fld>
            <a:endParaRPr altLang="en-US" sz="1400" lang="es-MX"/>
          </a:p>
        </p:txBody>
      </p:sp>
      <p:sp>
        <p:nvSpPr>
          <p:cNvPr id="1049438" name=""/>
          <p:cNvSpPr/>
          <p:nvPr>
            <p:ph type="ftr" sz="quarter" idx="3"/>
          </p:nvPr>
        </p:nvSpPr>
        <p:spPr>
          <a:xfrm rot="0">
            <a:off x="3124200" y="6245225"/>
            <a:ext cx="2895600" cy="476250"/>
          </a:xfrm>
          <a:prstGeom prst="rect"/>
          <a:noFill/>
          <a:ln>
            <a:noFill/>
          </a:ln>
        </p:spPr>
        <p:txBody>
          <a:bodyPr anchor="t"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5pPr>
          </a:lstStyle>
          <a:p>
            <a:pPr algn="ctr" eaLnBrk="1" hangingPunct="1" latinLnBrk="1" lvl="0"/>
            <a:endParaRPr altLang="en-US" sz="1400"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type="vertTitleAndTx">
  <p:cSld name="Vertical Title and Text">
    <p:spTree>
      <p:nvGrpSpPr>
        <p:cNvPr id="824" name=""/>
        <p:cNvGrpSpPr/>
        <p:nvPr/>
      </p:nvGrpSpPr>
      <p:grpSpPr>
        <a:xfrm>
          <a:off x="0" y="0"/>
          <a:ext cx="0" cy="0"/>
          <a:chOff x="0" y="0"/>
          <a:chExt cx="0" cy="0"/>
        </a:xfrm>
      </p:grpSpPr>
      <p:sp>
        <p:nvSpPr>
          <p:cNvPr id="1049418" name="Vertical Title 1"/>
          <p:cNvSpPr>
            <a:spLocks noGrp="1"/>
          </p:cNvSpPr>
          <p:nvPr>
            <p:ph type="title" orient="vert"/>
          </p:nvPr>
        </p:nvSpPr>
        <p:spPr>
          <a:xfrm>
            <a:off x="6629400" y="274638"/>
            <a:ext cx="2057400" cy="5851525"/>
          </a:xfrm>
        </p:spPr>
        <p:txBody>
          <a:bodyPr vert="eaVert"/>
          <a:p>
            <a:r>
              <a:rPr lang="en-US" smtClean="0"/>
              <a:t>Click to edit Master title style</a:t>
            </a:r>
            <a:endParaRPr lang="en-US"/>
          </a:p>
        </p:txBody>
      </p:sp>
      <p:sp>
        <p:nvSpPr>
          <p:cNvPr id="1049419" name="Vertical Text Placeholder 2"/>
          <p:cNvSpPr>
            <a:spLocks noGrp="1"/>
          </p:cNvSpPr>
          <p:nvPr>
            <p:ph type="body" orient="vert" idx="1"/>
          </p:nvPr>
        </p:nvSpPr>
        <p:spPr>
          <a:xfrm>
            <a:off x="457200" y="274638"/>
            <a:ext cx="6019800" cy="5851525"/>
          </a:xfrm>
        </p:spPr>
        <p:txBody>
          <a:bodyPr vert="eaVert"/>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9420" name=""/>
          <p:cNvSpPr/>
          <p:nvPr>
            <p:ph type="dt" sz="half" idx="2"/>
          </p:nvPr>
        </p:nvSpPr>
        <p:spPr>
          <a:xfrm rot="0">
            <a:off x="457200" y="6245225"/>
            <a:ext cx="2133600" cy="476250"/>
          </a:xfrm>
          <a:prstGeom prst="rect"/>
          <a:noFill/>
          <a:ln>
            <a:noFill/>
          </a:ln>
        </p:spPr>
        <p:txBody>
          <a:bodyPr anchor="t"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5pPr>
          </a:lstStyle>
          <a:p>
            <a:pPr eaLnBrk="1" hangingPunct="1" latinLnBrk="1" lvl="0"/>
            <a:endParaRPr altLang="en-US" sz="1400" lang="es-MX"/>
          </a:p>
        </p:txBody>
      </p:sp>
      <p:sp>
        <p:nvSpPr>
          <p:cNvPr id="1049421" name=""/>
          <p:cNvSpPr/>
          <p:nvPr>
            <p:ph type="sldNum" sz="quarter" idx="4"/>
          </p:nvPr>
        </p:nvSpPr>
        <p:spPr>
          <a:xfrm rot="0">
            <a:off x="6553200" y="6245225"/>
            <a:ext cx="2133600" cy="476250"/>
          </a:xfrm>
          <a:prstGeom prst="rect"/>
          <a:noFill/>
          <a:ln>
            <a:noFill/>
          </a:ln>
        </p:spPr>
        <p:txBody>
          <a:bodyPr anchor="t"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5pPr>
          </a:lstStyle>
          <a:p>
            <a:pPr algn="r" eaLnBrk="1" hangingPunct="1" latinLnBrk="1" lvl="0"/>
            <a:fld id="{566ABCEB-ACFC-4714-9973-3DA970169C29}" type="slidenum">
              <a:rPr altLang="en-US" sz="1400" lang="es-MX"/>
              <a:pPr algn="r" eaLnBrk="1" hangingPunct="1" latinLnBrk="1" lvl="0"/>
            </a:fld>
            <a:endParaRPr altLang="en-US" sz="1400" lang="es-MX"/>
          </a:p>
        </p:txBody>
      </p:sp>
      <p:sp>
        <p:nvSpPr>
          <p:cNvPr id="1049422" name=""/>
          <p:cNvSpPr/>
          <p:nvPr>
            <p:ph type="ftr" sz="quarter" idx="3"/>
          </p:nvPr>
        </p:nvSpPr>
        <p:spPr>
          <a:xfrm rot="0">
            <a:off x="3124200" y="6245225"/>
            <a:ext cx="2895600" cy="476250"/>
          </a:xfrm>
          <a:prstGeom prst="rect"/>
          <a:noFill/>
          <a:ln>
            <a:noFill/>
          </a:ln>
        </p:spPr>
        <p:txBody>
          <a:bodyPr anchor="t"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5pPr>
          </a:lstStyle>
          <a:p>
            <a:pPr algn="ctr" eaLnBrk="1" hangingPunct="1" latinLnBrk="1" lvl="0"/>
            <a:endParaRPr altLang="en-US" sz="1400" lang="es-MX"/>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p:bg bwMode="white">
      <p:bgPr>
        <a:blipFill rotWithShape="0">
          <a:blip xmlns:r="http://schemas.openxmlformats.org/officeDocument/2006/relationships" r:embed="rId1">
            <a:alphaModFix amt="100000"/>
          </a:blip>
          <a:srcRect/>
          <a:tile algn="tl" flip="none" sx="100000" sy="100000" tx="0" ty="0"/>
        </a:blipFill>
      </p:bgPr>
    </p:bg>
    <p:spTree>
      <p:nvGrpSpPr>
        <p:cNvPr id="622" name=""/>
        <p:cNvGrpSpPr/>
        <p:nvPr/>
      </p:nvGrpSpPr>
      <p:grpSpPr>
        <a:xfrm rot="0">
          <a:off x="0" y="0"/>
          <a:ext cx="0" cy="0"/>
          <a:chOff x="0" y="0"/>
          <a:chExt cx="0" cy="0"/>
        </a:xfrm>
      </p:grpSpPr>
      <p:sp>
        <p:nvSpPr>
          <p:cNvPr id="1049025" name=""/>
          <p:cNvSpPr/>
          <p:nvPr>
            <p:ph type="dt" sz="half" idx="2"/>
          </p:nvPr>
        </p:nvSpPr>
        <p:spPr>
          <a:xfrm rot="0">
            <a:off x="712787" y="6313487"/>
            <a:ext cx="1905000" cy="457200"/>
          </a:xfrm>
          <a:prstGeom prst="rect"/>
          <a:noFill/>
          <a:ln>
            <a:noFill/>
          </a:ln>
        </p:spPr>
        <p:txBody>
          <a:bodyPr anchor="t"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5pPr>
          </a:lstStyle>
          <a:p>
            <a:pPr eaLnBrk="1" hangingPunct="1" latinLnBrk="1" lvl="0"/>
            <a:endParaRPr altLang="en-US" sz="1400" lang="en-CA"/>
          </a:p>
        </p:txBody>
      </p:sp>
      <p:sp>
        <p:nvSpPr>
          <p:cNvPr id="1049026" name=""/>
          <p:cNvSpPr/>
          <p:nvPr>
            <p:ph type="ftr" sz="quarter" idx="3"/>
          </p:nvPr>
        </p:nvSpPr>
        <p:spPr>
          <a:xfrm rot="0">
            <a:off x="3151187" y="6313487"/>
            <a:ext cx="2895600" cy="457200"/>
          </a:xfrm>
          <a:prstGeom prst="rect"/>
          <a:noFill/>
          <a:ln>
            <a:noFill/>
          </a:ln>
        </p:spPr>
        <p:txBody>
          <a:bodyPr anchor="t"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5pPr>
          </a:lstStyle>
          <a:p>
            <a:pPr algn="ctr" eaLnBrk="1" hangingPunct="1" latinLnBrk="1" lvl="0"/>
            <a:endParaRPr altLang="en-US" sz="1400" lang="en-CA"/>
          </a:p>
        </p:txBody>
      </p:sp>
      <p:sp>
        <p:nvSpPr>
          <p:cNvPr id="1049027" name=""/>
          <p:cNvSpPr/>
          <p:nvPr>
            <p:ph type="sldNum" sz="quarter" idx="4"/>
          </p:nvPr>
        </p:nvSpPr>
        <p:spPr>
          <a:xfrm rot="0">
            <a:off x="6580187" y="6313487"/>
            <a:ext cx="1905000" cy="457200"/>
          </a:xfrm>
          <a:prstGeom prst="rect"/>
          <a:noFill/>
          <a:ln>
            <a:noFill/>
          </a:ln>
        </p:spPr>
        <p:txBody>
          <a:bodyPr anchor="t"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5pPr>
          </a:lstStyle>
          <a:p>
            <a:pPr algn="r" eaLnBrk="1" hangingPunct="1" latinLnBrk="1" lvl="0"/>
            <a:fld id="{566ABCEB-ACFC-4714-9973-3DA970169C29}" type="slidenum">
              <a:rPr altLang="en-US" sz="1400" lang="en-CA"/>
              <a:pPr algn="r" eaLnBrk="1" hangingPunct="1" latinLnBrk="1" lvl="0"/>
            </a:fld>
            <a:endParaRPr altLang="en-US" sz="1400" lang="en-CA"/>
          </a:p>
        </p:txBody>
      </p:sp>
      <p:sp>
        <p:nvSpPr>
          <p:cNvPr id="1049028" name="Content Placeholder 4"/>
          <p:cNvSpPr>
            <a:spLocks noGrp="1"/>
          </p:cNvSpPr>
          <p:nvPr>
            <p:ph sz="quarter" idx="3"/>
          </p:nvPr>
        </p:nvSpPr>
        <p:spPr>
          <a:xfrm>
            <a:off x="4648200" y="4114800"/>
            <a:ext cx="3810000" cy="1981200"/>
          </a:xfrm>
        </p:spPr>
        <p:txBody>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9029" name="Content Placeholder 3"/>
          <p:cNvSpPr>
            <a:spLocks noGrp="1"/>
          </p:cNvSpPr>
          <p:nvPr>
            <p:ph sz="quarter" idx="2"/>
          </p:nvPr>
        </p:nvSpPr>
        <p:spPr>
          <a:xfrm>
            <a:off x="4648200" y="1981200"/>
            <a:ext cx="3810000" cy="1981200"/>
          </a:xfrm>
        </p:spPr>
        <p:txBody>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9030" name="Text Placeholder 2"/>
          <p:cNvSpPr>
            <a:spLocks noGrp="1"/>
          </p:cNvSpPr>
          <p:nvPr>
            <p:ph type="body" sz="half" idx="1"/>
          </p:nvPr>
        </p:nvSpPr>
        <p:spPr>
          <a:xfrm>
            <a:off x="685800" y="1981200"/>
            <a:ext cx="3810000" cy="4114800"/>
          </a:xfrm>
        </p:spPr>
        <p:txBody>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9031" name="Title 1"/>
          <p:cNvSpPr>
            <a:spLocks noGrp="1"/>
          </p:cNvSpPr>
          <p:nvPr>
            <p:ph type="title"/>
          </p:nvPr>
        </p:nvSpPr>
        <p:spPr>
          <a:xfrm>
            <a:off x="685800" y="465138"/>
            <a:ext cx="7772400" cy="1431925"/>
          </a:xfrm>
        </p:spPr>
        <p:txBody>
          <a:bodyPr/>
          <a:p>
            <a:r>
              <a:rPr lang="en-US" smtClean="0"/>
              <a:t>Click to edit Master title style</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cSld>
    <p:bg bwMode="white">
      <p:bgPr>
        <a:blipFill rotWithShape="0">
          <a:blip xmlns:r="http://schemas.openxmlformats.org/officeDocument/2006/relationships" r:embed="rId1">
            <a:alphaModFix amt="100000"/>
          </a:blip>
          <a:srcRect/>
          <a:tile algn="tl" flip="none" sx="100000" sy="100000" tx="0" ty="0"/>
        </a:blipFill>
      </p:bgPr>
    </p:bg>
    <p:spTree>
      <p:nvGrpSpPr>
        <p:cNvPr id="630" name=""/>
        <p:cNvGrpSpPr/>
        <p:nvPr/>
      </p:nvGrpSpPr>
      <p:grpSpPr>
        <a:xfrm rot="0">
          <a:off x="0" y="0"/>
          <a:ext cx="0" cy="0"/>
          <a:chOff x="0" y="0"/>
          <a:chExt cx="0" cy="0"/>
        </a:xfrm>
      </p:grpSpPr>
      <p:sp>
        <p:nvSpPr>
          <p:cNvPr id="1049043" name=""/>
          <p:cNvSpPr/>
          <p:nvPr>
            <p:ph type="dt" sz="half" idx="2"/>
          </p:nvPr>
        </p:nvSpPr>
        <p:spPr>
          <a:xfrm rot="0">
            <a:off x="712787" y="6313487"/>
            <a:ext cx="1905000" cy="457200"/>
          </a:xfrm>
          <a:prstGeom prst="rect"/>
          <a:noFill/>
          <a:ln>
            <a:noFill/>
          </a:ln>
        </p:spPr>
        <p:txBody>
          <a:bodyPr anchor="t"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5pPr>
          </a:lstStyle>
          <a:p>
            <a:pPr eaLnBrk="1" hangingPunct="1" latinLnBrk="1" lvl="0"/>
            <a:endParaRPr altLang="en-US" sz="1400" lang="en-CA"/>
          </a:p>
        </p:txBody>
      </p:sp>
      <p:sp>
        <p:nvSpPr>
          <p:cNvPr id="1049044" name=""/>
          <p:cNvSpPr/>
          <p:nvPr>
            <p:ph type="ftr" sz="quarter" idx="3"/>
          </p:nvPr>
        </p:nvSpPr>
        <p:spPr>
          <a:xfrm rot="0">
            <a:off x="3151187" y="6313487"/>
            <a:ext cx="2895600" cy="457200"/>
          </a:xfrm>
          <a:prstGeom prst="rect"/>
          <a:noFill/>
          <a:ln>
            <a:noFill/>
          </a:ln>
        </p:spPr>
        <p:txBody>
          <a:bodyPr anchor="t"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5pPr>
          </a:lstStyle>
          <a:p>
            <a:pPr algn="ctr" eaLnBrk="1" hangingPunct="1" latinLnBrk="1" lvl="0"/>
            <a:endParaRPr altLang="en-US" sz="1400" lang="en-CA"/>
          </a:p>
        </p:txBody>
      </p:sp>
      <p:sp>
        <p:nvSpPr>
          <p:cNvPr id="1049045" name=""/>
          <p:cNvSpPr/>
          <p:nvPr>
            <p:ph type="sldNum" sz="quarter" idx="4"/>
          </p:nvPr>
        </p:nvSpPr>
        <p:spPr>
          <a:xfrm rot="0">
            <a:off x="6580187" y="6313487"/>
            <a:ext cx="1905000" cy="457200"/>
          </a:xfrm>
          <a:prstGeom prst="rect"/>
          <a:noFill/>
          <a:ln>
            <a:noFill/>
          </a:ln>
        </p:spPr>
        <p:txBody>
          <a:bodyPr anchor="t"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5pPr>
          </a:lstStyle>
          <a:p>
            <a:pPr algn="r" eaLnBrk="1" hangingPunct="1" latinLnBrk="1" lvl="0"/>
            <a:fld id="{566ABCEB-ACFC-4714-9973-3DA970169C29}" type="slidenum">
              <a:rPr altLang="en-US" sz="1400" lang="en-CA"/>
              <a:pPr algn="r" eaLnBrk="1" hangingPunct="1" latinLnBrk="1" lvl="0"/>
            </a:fld>
            <a:endParaRPr altLang="en-US" sz="1400" lang="en-CA"/>
          </a:p>
        </p:txBody>
      </p:sp>
      <p:sp>
        <p:nvSpPr>
          <p:cNvPr id="1049046" name="Text Placeholder 4"/>
          <p:cNvSpPr>
            <a:spLocks noGrp="1"/>
          </p:cNvSpPr>
          <p:nvPr>
            <p:ph type="body" sz="half" idx="3"/>
          </p:nvPr>
        </p:nvSpPr>
        <p:spPr>
          <a:xfrm>
            <a:off x="4648200" y="1981200"/>
            <a:ext cx="3810000" cy="4114800"/>
          </a:xfrm>
        </p:spPr>
        <p:txBody>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9047" name="Content Placeholder 3"/>
          <p:cNvSpPr>
            <a:spLocks noGrp="1"/>
          </p:cNvSpPr>
          <p:nvPr>
            <p:ph sz="quarter" idx="2"/>
          </p:nvPr>
        </p:nvSpPr>
        <p:spPr>
          <a:xfrm>
            <a:off x="685800" y="4114800"/>
            <a:ext cx="3810000" cy="1981200"/>
          </a:xfrm>
        </p:spPr>
        <p:txBody>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9048" name="Content Placeholder 2"/>
          <p:cNvSpPr>
            <a:spLocks noGrp="1"/>
          </p:cNvSpPr>
          <p:nvPr>
            <p:ph sz="quarter" idx="1"/>
          </p:nvPr>
        </p:nvSpPr>
        <p:spPr>
          <a:xfrm>
            <a:off x="685800" y="1981200"/>
            <a:ext cx="3810000" cy="1981200"/>
          </a:xfrm>
        </p:spPr>
        <p:txBody>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9049" name="Title 1"/>
          <p:cNvSpPr>
            <a:spLocks noGrp="1"/>
          </p:cNvSpPr>
          <p:nvPr>
            <p:ph type="title"/>
          </p:nvPr>
        </p:nvSpPr>
        <p:spPr>
          <a:xfrm>
            <a:off x="685800" y="465138"/>
            <a:ext cx="7772400" cy="1431925"/>
          </a:xfrm>
        </p:spPr>
        <p:txBody>
          <a:bodyPr/>
          <a:p>
            <a:r>
              <a:rPr lang="en-US" smtClean="0"/>
              <a:t>Click to edit Master title style</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cSld>
    <p:bg bwMode="white">
      <p:bgPr>
        <a:blipFill rotWithShape="0">
          <a:blip xmlns:r="http://schemas.openxmlformats.org/officeDocument/2006/relationships" r:embed="rId1">
            <a:alphaModFix amt="100000"/>
          </a:blip>
          <a:srcRect/>
          <a:tile algn="tl" flip="none" sx="100000" sy="100000" tx="0" ty="0"/>
        </a:blipFill>
      </p:bgPr>
    </p:bg>
    <p:spTree>
      <p:nvGrpSpPr>
        <p:cNvPr id="644" name=""/>
        <p:cNvGrpSpPr/>
        <p:nvPr/>
      </p:nvGrpSpPr>
      <p:grpSpPr>
        <a:xfrm rot="0">
          <a:off x="0" y="0"/>
          <a:ext cx="0" cy="0"/>
          <a:chOff x="0" y="0"/>
          <a:chExt cx="0" cy="0"/>
        </a:xfrm>
      </p:grpSpPr>
      <p:sp>
        <p:nvSpPr>
          <p:cNvPr id="1049072" name=""/>
          <p:cNvSpPr/>
          <p:nvPr>
            <p:ph type="dt" sz="half" idx="2"/>
          </p:nvPr>
        </p:nvSpPr>
        <p:spPr>
          <a:xfrm rot="0">
            <a:off x="712787" y="6313487"/>
            <a:ext cx="1905000" cy="457200"/>
          </a:xfrm>
          <a:prstGeom prst="rect"/>
          <a:noFill/>
          <a:ln>
            <a:noFill/>
          </a:ln>
        </p:spPr>
        <p:txBody>
          <a:bodyPr anchor="t"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5pPr>
          </a:lstStyle>
          <a:p>
            <a:pPr eaLnBrk="1" hangingPunct="1" latinLnBrk="1" lvl="0"/>
            <a:endParaRPr altLang="en-US" sz="1400" lang="en-CA"/>
          </a:p>
        </p:txBody>
      </p:sp>
      <p:sp>
        <p:nvSpPr>
          <p:cNvPr id="1049073" name=""/>
          <p:cNvSpPr/>
          <p:nvPr>
            <p:ph type="ftr" sz="quarter" idx="3"/>
          </p:nvPr>
        </p:nvSpPr>
        <p:spPr>
          <a:xfrm rot="0">
            <a:off x="3151187" y="6313487"/>
            <a:ext cx="2895600" cy="457200"/>
          </a:xfrm>
          <a:prstGeom prst="rect"/>
          <a:noFill/>
          <a:ln>
            <a:noFill/>
          </a:ln>
        </p:spPr>
        <p:txBody>
          <a:bodyPr anchor="t"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5pPr>
          </a:lstStyle>
          <a:p>
            <a:pPr algn="ctr" eaLnBrk="1" hangingPunct="1" latinLnBrk="1" lvl="0"/>
            <a:endParaRPr altLang="en-US" sz="1400" lang="en-CA"/>
          </a:p>
        </p:txBody>
      </p:sp>
      <p:sp>
        <p:nvSpPr>
          <p:cNvPr id="1049074" name=""/>
          <p:cNvSpPr/>
          <p:nvPr>
            <p:ph type="sldNum" sz="quarter" idx="4"/>
          </p:nvPr>
        </p:nvSpPr>
        <p:spPr>
          <a:xfrm rot="0">
            <a:off x="6580187" y="6313487"/>
            <a:ext cx="1905000" cy="457200"/>
          </a:xfrm>
          <a:prstGeom prst="rect"/>
          <a:noFill/>
          <a:ln>
            <a:noFill/>
          </a:ln>
        </p:spPr>
        <p:txBody>
          <a:bodyPr anchor="t"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5pPr>
          </a:lstStyle>
          <a:p>
            <a:pPr algn="r" eaLnBrk="1" hangingPunct="1" latinLnBrk="1" lvl="0"/>
            <a:fld id="{566ABCEB-ACFC-4714-9973-3DA970169C29}" type="slidenum">
              <a:rPr altLang="en-US" sz="1400" lang="en-CA"/>
              <a:pPr algn="r" eaLnBrk="1" hangingPunct="1" latinLnBrk="1" lvl="0"/>
            </a:fld>
            <a:endParaRPr altLang="en-US" sz="1400" lang="en-CA"/>
          </a:p>
        </p:txBody>
      </p:sp>
      <p:sp>
        <p:nvSpPr>
          <p:cNvPr id="1049075" name="Table Placeholder 2"/>
          <p:cNvSpPr>
            <a:spLocks noGrp="1"/>
          </p:cNvSpPr>
          <p:nvPr>
            <p:ph type="tbl" idx="1"/>
          </p:nvPr>
        </p:nvSpPr>
        <p:spPr>
          <a:xfrm>
            <a:off x="685800" y="1981200"/>
            <a:ext cx="7772400" cy="4114800"/>
          </a:xfrm>
        </p:spPr>
        <p:txBody>
          <a:bodyPr anchor="t" anchorCtr="0" bIns="45720" compatLnSpc="1" lIns="91440" numCol="1" rIns="91440" tIns="45720" vert="horz" wrap="square">
            <a:prstTxWarp prst="textNoShape"/>
          </a:bodyPr>
          <a:p>
            <a:pPr algn="l" defTabSz="914400" eaLnBrk="0" fontAlgn="base" hangingPunct="0" indent="-342900" latinLnBrk="0" lvl="0" marL="342900" marR="0" rtl="0">
              <a:lnSpc>
                <a:spcPct val="100000"/>
              </a:lnSpc>
              <a:spcBef>
                <a:spcPct val="20000"/>
              </a:spcBef>
              <a:spcAft>
                <a:spcPct val="0"/>
              </a:spcAft>
              <a:buClrTx/>
              <a:buSzTx/>
              <a:buFontTx/>
              <a:buChar char="•"/>
            </a:pPr>
            <a:endParaRPr baseline="0" b="0" cap="none" sz="3200" i="0" kern="0" kumimoji="0" lang="en-US" noProof="0" normalizeH="0" spc="0" strike="noStrike" u="none">
              <a:ln>
                <a:noFill/>
              </a:ln>
              <a:solidFill>
                <a:schemeClr val="tx1"/>
              </a:solidFill>
              <a:effectLst/>
              <a:uLnTx/>
              <a:uFillTx/>
              <a:latin typeface="+mn-lt"/>
              <a:ea typeface="+mn-ea"/>
              <a:cs typeface="+mn-cs"/>
            </a:endParaRPr>
          </a:p>
        </p:txBody>
      </p:sp>
      <p:sp>
        <p:nvSpPr>
          <p:cNvPr id="1049076" name="Title 1"/>
          <p:cNvSpPr>
            <a:spLocks noGrp="1"/>
          </p:cNvSpPr>
          <p:nvPr>
            <p:ph type="title"/>
          </p:nvPr>
        </p:nvSpPr>
        <p:spPr>
          <a:xfrm>
            <a:off x="685800" y="465138"/>
            <a:ext cx="7772400" cy="1431925"/>
          </a:xfrm>
        </p:spPr>
        <p:txBody>
          <a:bodyPr/>
          <a:p>
            <a:r>
              <a:rPr lang="en-US" smtClean="0"/>
              <a:t>Click to edit Master title style</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cSld>
    <p:bg bwMode="white">
      <p:bgPr>
        <a:blipFill rotWithShape="0">
          <a:blip xmlns:r="http://schemas.openxmlformats.org/officeDocument/2006/relationships" r:embed="rId1">
            <a:alphaModFix amt="100000"/>
          </a:blip>
          <a:srcRect/>
          <a:tile algn="tl" flip="none" sx="100000" sy="100000" tx="0" ty="0"/>
        </a:blipFill>
      </p:bgPr>
    </p:bg>
    <p:spTree>
      <p:nvGrpSpPr>
        <p:cNvPr id="814" name=""/>
        <p:cNvGrpSpPr/>
        <p:nvPr/>
      </p:nvGrpSpPr>
      <p:grpSpPr>
        <a:xfrm rot="0">
          <a:off x="0" y="0"/>
          <a:ext cx="0" cy="0"/>
          <a:chOff x="0" y="0"/>
          <a:chExt cx="0" cy="0"/>
        </a:xfrm>
      </p:grpSpPr>
      <p:sp>
        <p:nvSpPr>
          <p:cNvPr id="1049398" name=""/>
          <p:cNvSpPr/>
          <p:nvPr>
            <p:ph type="dt" sz="half" idx="2"/>
          </p:nvPr>
        </p:nvSpPr>
        <p:spPr>
          <a:xfrm rot="0">
            <a:off x="457200" y="6245225"/>
            <a:ext cx="2133600" cy="476250"/>
          </a:xfrm>
          <a:prstGeom prst="rect"/>
          <a:noFill/>
          <a:ln>
            <a:noFill/>
          </a:ln>
        </p:spPr>
        <p:txBody>
          <a:bodyPr anchor="t"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5pPr>
          </a:lstStyle>
          <a:p>
            <a:pPr eaLnBrk="1" hangingPunct="1" latinLnBrk="1" lvl="0"/>
            <a:endParaRPr altLang="en-US" sz="1400" lang="en-US"/>
          </a:p>
        </p:txBody>
      </p:sp>
      <p:sp>
        <p:nvSpPr>
          <p:cNvPr id="1049399" name=""/>
          <p:cNvSpPr/>
          <p:nvPr>
            <p:ph type="ftr" sz="quarter" idx="3"/>
          </p:nvPr>
        </p:nvSpPr>
        <p:spPr>
          <a:xfrm rot="0">
            <a:off x="3124200" y="6245225"/>
            <a:ext cx="2895600" cy="476250"/>
          </a:xfrm>
          <a:prstGeom prst="rect"/>
          <a:noFill/>
          <a:ln>
            <a:noFill/>
          </a:ln>
        </p:spPr>
        <p:txBody>
          <a:bodyPr anchor="t"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5pPr>
          </a:lstStyle>
          <a:p>
            <a:pPr algn="ctr" eaLnBrk="1" hangingPunct="1" latinLnBrk="1" lvl="0"/>
            <a:endParaRPr altLang="en-US" sz="1400" lang="en-US"/>
          </a:p>
        </p:txBody>
      </p:sp>
      <p:sp>
        <p:nvSpPr>
          <p:cNvPr id="1049400" name=""/>
          <p:cNvSpPr/>
          <p:nvPr>
            <p:ph type="sldNum" sz="quarter" idx="4"/>
          </p:nvPr>
        </p:nvSpPr>
        <p:spPr>
          <a:xfrm rot="0">
            <a:off x="6553200" y="6245225"/>
            <a:ext cx="2133600" cy="476250"/>
          </a:xfrm>
          <a:prstGeom prst="rect"/>
          <a:noFill/>
          <a:ln>
            <a:noFill/>
          </a:ln>
        </p:spPr>
        <p:txBody>
          <a:bodyPr anchor="t"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5pPr>
          </a:lstStyle>
          <a:p>
            <a:pPr algn="r" eaLnBrk="1" hangingPunct="1" latinLnBrk="1" lvl="0"/>
            <a:fld id="{566ABCEB-ACFC-4714-9973-3DA970169C29}" type="slidenum">
              <a:rPr altLang="en-US" sz="1400" lang="en-US"/>
              <a:pPr algn="r" eaLnBrk="1" hangingPunct="1" latinLnBrk="1" lvl="0"/>
            </a:fld>
            <a:endParaRPr altLang="en-US" sz="1400" lang="en-US"/>
          </a:p>
        </p:txBody>
      </p:sp>
      <p:sp>
        <p:nvSpPr>
          <p:cNvPr id="1049401" name="Content Placeholder 1"/>
          <p:cNvSpPr>
            <a:spLocks noGrp="1"/>
          </p:cNvSpPr>
          <p:nvPr>
            <p:ph/>
          </p:nvPr>
        </p:nvSpPr>
        <p:spPr>
          <a:xfrm>
            <a:off x="457200" y="277813"/>
            <a:ext cx="8229600" cy="5853112"/>
          </a:xfrm>
        </p:spPr>
        <p:txBody>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type="obj">
  <p:cSld name="Title and Content">
    <p:spTree>
      <p:nvGrpSpPr>
        <p:cNvPr id="393" name=""/>
        <p:cNvGrpSpPr/>
        <p:nvPr/>
      </p:nvGrpSpPr>
      <p:grpSpPr>
        <a:xfrm>
          <a:off x="0" y="0"/>
          <a:ext cx="0" cy="0"/>
          <a:chOff x="0" y="0"/>
          <a:chExt cx="0" cy="0"/>
        </a:xfrm>
      </p:grpSpPr>
      <p:sp>
        <p:nvSpPr>
          <p:cNvPr id="1048591" name="Title 1"/>
          <p:cNvSpPr>
            <a:spLocks noGrp="1"/>
          </p:cNvSpPr>
          <p:nvPr>
            <p:ph type="title"/>
          </p:nvPr>
        </p:nvSpPr>
        <p:spPr/>
        <p:txBody>
          <a:bodyPr/>
          <a:p>
            <a:r>
              <a:rPr lang="en-US" smtClean="0"/>
              <a:t>Click to edit Master title style</a:t>
            </a:r>
            <a:endParaRPr lang="en-US"/>
          </a:p>
        </p:txBody>
      </p:sp>
      <p:sp>
        <p:nvSpPr>
          <p:cNvPr id="1048592" name="Content Placeholder 2"/>
          <p:cNvSpPr>
            <a:spLocks noGrp="1"/>
          </p:cNvSpPr>
          <p:nvPr>
            <p:ph idx="1"/>
          </p:nvPr>
        </p:nvSpPr>
        <p:spPr/>
        <p:txBody>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593" name=""/>
          <p:cNvSpPr/>
          <p:nvPr>
            <p:ph type="dt" sz="half" idx="2"/>
          </p:nvPr>
        </p:nvSpPr>
        <p:spPr>
          <a:xfrm rot="0">
            <a:off x="457200" y="6245225"/>
            <a:ext cx="2133600" cy="476250"/>
          </a:xfrm>
          <a:prstGeom prst="rect"/>
          <a:noFill/>
          <a:ln>
            <a:noFill/>
          </a:ln>
        </p:spPr>
        <p:txBody>
          <a:bodyPr anchor="t"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5pPr>
          </a:lstStyle>
          <a:p>
            <a:pPr eaLnBrk="1" hangingPunct="1" latinLnBrk="1" lvl="0"/>
            <a:endParaRPr altLang="en-US" sz="1400" lang="es-MX"/>
          </a:p>
        </p:txBody>
      </p:sp>
      <p:sp>
        <p:nvSpPr>
          <p:cNvPr id="1048594" name=""/>
          <p:cNvSpPr/>
          <p:nvPr>
            <p:ph type="sldNum" sz="quarter" idx="4"/>
          </p:nvPr>
        </p:nvSpPr>
        <p:spPr>
          <a:xfrm rot="0">
            <a:off x="6553200" y="6245225"/>
            <a:ext cx="2133600" cy="476250"/>
          </a:xfrm>
          <a:prstGeom prst="rect"/>
          <a:noFill/>
          <a:ln>
            <a:noFill/>
          </a:ln>
        </p:spPr>
        <p:txBody>
          <a:bodyPr anchor="t"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5pPr>
          </a:lstStyle>
          <a:p>
            <a:pPr algn="r" eaLnBrk="1" hangingPunct="1" latinLnBrk="1" lvl="0"/>
            <a:fld id="{566ABCEB-ACFC-4714-9973-3DA970169C29}" type="slidenum">
              <a:rPr altLang="en-US" sz="1400" lang="es-MX"/>
              <a:pPr algn="r" eaLnBrk="1" hangingPunct="1" latinLnBrk="1" lvl="0"/>
            </a:fld>
            <a:endParaRPr altLang="en-US" sz="1400" lang="es-MX"/>
          </a:p>
        </p:txBody>
      </p:sp>
      <p:sp>
        <p:nvSpPr>
          <p:cNvPr id="1048595" name=""/>
          <p:cNvSpPr/>
          <p:nvPr>
            <p:ph type="ftr" sz="quarter" idx="3"/>
          </p:nvPr>
        </p:nvSpPr>
        <p:spPr>
          <a:xfrm rot="0">
            <a:off x="3124200" y="6245225"/>
            <a:ext cx="2895600" cy="476250"/>
          </a:xfrm>
          <a:prstGeom prst="rect"/>
          <a:noFill/>
          <a:ln>
            <a:noFill/>
          </a:ln>
        </p:spPr>
        <p:txBody>
          <a:bodyPr anchor="t"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5pPr>
          </a:lstStyle>
          <a:p>
            <a:pPr algn="ctr" eaLnBrk="1" hangingPunct="1" latinLnBrk="1" lvl="0"/>
            <a:endParaRPr altLang="en-US" sz="1400"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type="secHead">
  <p:cSld name="Section Header">
    <p:spTree>
      <p:nvGrpSpPr>
        <p:cNvPr id="826" name=""/>
        <p:cNvGrpSpPr/>
        <p:nvPr/>
      </p:nvGrpSpPr>
      <p:grpSpPr>
        <a:xfrm>
          <a:off x="0" y="0"/>
          <a:ext cx="0" cy="0"/>
          <a:chOff x="0" y="0"/>
          <a:chExt cx="0" cy="0"/>
        </a:xfrm>
      </p:grpSpPr>
      <p:sp>
        <p:nvSpPr>
          <p:cNvPr id="1049429" name="Title 1"/>
          <p:cNvSpPr>
            <a:spLocks noGrp="1"/>
          </p:cNvSpPr>
          <p:nvPr>
            <p:ph type="title"/>
          </p:nvPr>
        </p:nvSpPr>
        <p:spPr>
          <a:xfrm>
            <a:off x="722313" y="4406900"/>
            <a:ext cx="7772400" cy="1362075"/>
          </a:xfrm>
        </p:spPr>
        <p:txBody>
          <a:bodyPr anchor="t"/>
          <a:lstStyle>
            <a:lvl1pPr algn="l">
              <a:defRPr b="1" cap="all" sz="4000"/>
            </a:lvl1pPr>
          </a:lstStyle>
          <a:p>
            <a:r>
              <a:rPr lang="en-US" smtClean="0"/>
              <a:t>Click to edit Master title style</a:t>
            </a:r>
            <a:endParaRPr lang="en-US"/>
          </a:p>
        </p:txBody>
      </p:sp>
      <p:sp>
        <p:nvSpPr>
          <p:cNvPr id="1049430" name="Text Placeholder 2"/>
          <p:cNvSpPr>
            <a:spLocks noGrp="1"/>
          </p:cNvSpPr>
          <p:nvPr>
            <p:ph type="body" idx="1"/>
          </p:nvPr>
        </p:nvSpPr>
        <p:spPr>
          <a:xfrm>
            <a:off x="722313" y="2906713"/>
            <a:ext cx="7772400" cy="1500187"/>
          </a:xfrm>
        </p:spPr>
        <p:txBody>
          <a:bodyPr anchor="b"/>
          <a:lstStyle>
            <a:lvl1pPr indent="0" marL="0">
              <a:buNone/>
              <a:defRPr sz="2000"/>
            </a:lvl1pPr>
            <a:lvl2pPr indent="0" marL="457200">
              <a:buNone/>
              <a:defRPr sz="1800"/>
            </a:lvl2pPr>
            <a:lvl3pPr indent="0" marL="914400">
              <a:buNone/>
              <a:defRPr sz="1600"/>
            </a:lvl3pPr>
            <a:lvl4pPr indent="0" marL="1371600">
              <a:buNone/>
              <a:defRPr sz="1400"/>
            </a:lvl4pPr>
            <a:lvl5pPr indent="0" marL="1828800">
              <a:buNone/>
              <a:defRPr sz="1400"/>
            </a:lvl5pPr>
            <a:lvl6pPr indent="0" marL="2286000">
              <a:buNone/>
              <a:defRPr sz="1400"/>
            </a:lvl6pPr>
            <a:lvl7pPr indent="0" marL="2743200">
              <a:buNone/>
              <a:defRPr sz="1400"/>
            </a:lvl7pPr>
            <a:lvl8pPr indent="0" marL="3200400">
              <a:buNone/>
              <a:defRPr sz="1400"/>
            </a:lvl8pPr>
            <a:lvl9pPr indent="0" marL="3657600">
              <a:buNone/>
              <a:defRPr sz="1400"/>
            </a:lvl9pPr>
          </a:lstStyle>
          <a:p>
            <a:pPr lvl="0"/>
            <a:r>
              <a:rPr lang="en-US" smtClean="0"/>
              <a:t>Click to edit Master text styles</a:t>
            </a:r>
          </a:p>
        </p:txBody>
      </p:sp>
      <p:sp>
        <p:nvSpPr>
          <p:cNvPr id="1049431" name=""/>
          <p:cNvSpPr/>
          <p:nvPr>
            <p:ph type="dt" sz="half" idx="2"/>
          </p:nvPr>
        </p:nvSpPr>
        <p:spPr>
          <a:xfrm rot="0">
            <a:off x="457200" y="6245225"/>
            <a:ext cx="2133600" cy="476250"/>
          </a:xfrm>
          <a:prstGeom prst="rect"/>
          <a:noFill/>
          <a:ln>
            <a:noFill/>
          </a:ln>
        </p:spPr>
        <p:txBody>
          <a:bodyPr anchor="t"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5pPr>
          </a:lstStyle>
          <a:p>
            <a:pPr eaLnBrk="1" hangingPunct="1" latinLnBrk="1" lvl="0"/>
            <a:endParaRPr altLang="en-US" sz="1400" lang="es-MX"/>
          </a:p>
        </p:txBody>
      </p:sp>
      <p:sp>
        <p:nvSpPr>
          <p:cNvPr id="1049432" name=""/>
          <p:cNvSpPr/>
          <p:nvPr>
            <p:ph type="sldNum" sz="quarter" idx="4"/>
          </p:nvPr>
        </p:nvSpPr>
        <p:spPr>
          <a:xfrm rot="0">
            <a:off x="6553200" y="6245225"/>
            <a:ext cx="2133600" cy="476250"/>
          </a:xfrm>
          <a:prstGeom prst="rect"/>
          <a:noFill/>
          <a:ln>
            <a:noFill/>
          </a:ln>
        </p:spPr>
        <p:txBody>
          <a:bodyPr anchor="t"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5pPr>
          </a:lstStyle>
          <a:p>
            <a:pPr algn="r" eaLnBrk="1" hangingPunct="1" latinLnBrk="1" lvl="0"/>
            <a:fld id="{566ABCEB-ACFC-4714-9973-3DA970169C29}" type="slidenum">
              <a:rPr altLang="en-US" sz="1400" lang="es-MX"/>
              <a:pPr algn="r" eaLnBrk="1" hangingPunct="1" latinLnBrk="1" lvl="0"/>
            </a:fld>
            <a:endParaRPr altLang="en-US" sz="1400" lang="es-MX"/>
          </a:p>
        </p:txBody>
      </p:sp>
      <p:sp>
        <p:nvSpPr>
          <p:cNvPr id="1049433" name=""/>
          <p:cNvSpPr/>
          <p:nvPr>
            <p:ph type="ftr" sz="quarter" idx="3"/>
          </p:nvPr>
        </p:nvSpPr>
        <p:spPr>
          <a:xfrm rot="0">
            <a:off x="3124200" y="6245225"/>
            <a:ext cx="2895600" cy="476250"/>
          </a:xfrm>
          <a:prstGeom prst="rect"/>
          <a:noFill/>
          <a:ln>
            <a:noFill/>
          </a:ln>
        </p:spPr>
        <p:txBody>
          <a:bodyPr anchor="t"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5pPr>
          </a:lstStyle>
          <a:p>
            <a:pPr algn="ctr" eaLnBrk="1" hangingPunct="1" latinLnBrk="1" lvl="0"/>
            <a:endParaRPr altLang="en-US" sz="1400" lang="es-MX"/>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type="twoObj">
  <p:cSld name="Two Content">
    <p:spTree>
      <p:nvGrpSpPr>
        <p:cNvPr id="659" name=""/>
        <p:cNvGrpSpPr/>
        <p:nvPr/>
      </p:nvGrpSpPr>
      <p:grpSpPr>
        <a:xfrm>
          <a:off x="0" y="0"/>
          <a:ext cx="0" cy="0"/>
          <a:chOff x="0" y="0"/>
          <a:chExt cx="0" cy="0"/>
        </a:xfrm>
      </p:grpSpPr>
      <p:sp>
        <p:nvSpPr>
          <p:cNvPr id="1049099" name="Title 1"/>
          <p:cNvSpPr>
            <a:spLocks noGrp="1"/>
          </p:cNvSpPr>
          <p:nvPr>
            <p:ph type="title"/>
          </p:nvPr>
        </p:nvSpPr>
        <p:spPr/>
        <p:txBody>
          <a:bodyPr/>
          <a:p>
            <a:r>
              <a:rPr lang="en-US" smtClean="0"/>
              <a:t>Click to edit Master title style</a:t>
            </a:r>
            <a:endParaRPr lang="en-US"/>
          </a:p>
        </p:txBody>
      </p:sp>
      <p:sp>
        <p:nvSpPr>
          <p:cNvPr id="1049100"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9101"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9102" name=""/>
          <p:cNvSpPr/>
          <p:nvPr>
            <p:ph type="dt" sz="half" idx="2"/>
          </p:nvPr>
        </p:nvSpPr>
        <p:spPr>
          <a:xfrm rot="0">
            <a:off x="457200" y="6245225"/>
            <a:ext cx="2133600" cy="476250"/>
          </a:xfrm>
          <a:prstGeom prst="rect"/>
          <a:noFill/>
          <a:ln>
            <a:noFill/>
          </a:ln>
        </p:spPr>
        <p:txBody>
          <a:bodyPr anchor="t"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5pPr>
          </a:lstStyle>
          <a:p>
            <a:pPr eaLnBrk="1" hangingPunct="1" latinLnBrk="1" lvl="0"/>
            <a:endParaRPr altLang="en-US" sz="1400" lang="es-MX"/>
          </a:p>
        </p:txBody>
      </p:sp>
      <p:sp>
        <p:nvSpPr>
          <p:cNvPr id="1049103" name=""/>
          <p:cNvSpPr/>
          <p:nvPr>
            <p:ph type="sldNum" sz="quarter" idx="4"/>
          </p:nvPr>
        </p:nvSpPr>
        <p:spPr>
          <a:xfrm rot="0">
            <a:off x="6553200" y="6245225"/>
            <a:ext cx="2133600" cy="476250"/>
          </a:xfrm>
          <a:prstGeom prst="rect"/>
          <a:noFill/>
          <a:ln>
            <a:noFill/>
          </a:ln>
        </p:spPr>
        <p:txBody>
          <a:bodyPr anchor="t"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5pPr>
          </a:lstStyle>
          <a:p>
            <a:pPr algn="r" eaLnBrk="1" hangingPunct="1" latinLnBrk="1" lvl="0"/>
            <a:fld id="{566ABCEB-ACFC-4714-9973-3DA970169C29}" type="slidenum">
              <a:rPr altLang="en-US" sz="1400" lang="es-MX"/>
              <a:pPr algn="r" eaLnBrk="1" hangingPunct="1" latinLnBrk="1" lvl="0"/>
            </a:fld>
            <a:endParaRPr altLang="en-US" sz="1400" lang="es-MX"/>
          </a:p>
        </p:txBody>
      </p:sp>
      <p:sp>
        <p:nvSpPr>
          <p:cNvPr id="1049104" name=""/>
          <p:cNvSpPr/>
          <p:nvPr>
            <p:ph type="ftr" sz="quarter" idx="3"/>
          </p:nvPr>
        </p:nvSpPr>
        <p:spPr>
          <a:xfrm rot="0">
            <a:off x="3124200" y="6245225"/>
            <a:ext cx="2895600" cy="476250"/>
          </a:xfrm>
          <a:prstGeom prst="rect"/>
          <a:noFill/>
          <a:ln>
            <a:noFill/>
          </a:ln>
        </p:spPr>
        <p:txBody>
          <a:bodyPr anchor="t"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5pPr>
          </a:lstStyle>
          <a:p>
            <a:pPr algn="ctr" eaLnBrk="1" hangingPunct="1" latinLnBrk="1" lvl="0"/>
            <a:endParaRPr altLang="en-US" sz="1400"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type="twoTxTwoObj">
  <p:cSld name="Comparison">
    <p:spTree>
      <p:nvGrpSpPr>
        <p:cNvPr id="590" name=""/>
        <p:cNvGrpSpPr/>
        <p:nvPr/>
      </p:nvGrpSpPr>
      <p:grpSpPr>
        <a:xfrm>
          <a:off x="0" y="0"/>
          <a:ext cx="0" cy="0"/>
          <a:chOff x="0" y="0"/>
          <a:chExt cx="0" cy="0"/>
        </a:xfrm>
      </p:grpSpPr>
      <p:sp>
        <p:nvSpPr>
          <p:cNvPr id="1048958" name="Title 1"/>
          <p:cNvSpPr>
            <a:spLocks noGrp="1"/>
          </p:cNvSpPr>
          <p:nvPr>
            <p:ph type="title"/>
          </p:nvPr>
        </p:nvSpPr>
        <p:spPr/>
        <p:txBody>
          <a:bodyPr/>
          <a:p>
            <a:r>
              <a:rPr lang="en-US" smtClean="0"/>
              <a:t>Click to edit Master title style</a:t>
            </a:r>
            <a:endParaRPr lang="en-US"/>
          </a:p>
        </p:txBody>
      </p:sp>
      <p:sp>
        <p:nvSpPr>
          <p:cNvPr id="1048959" name="Text Placeholder 2"/>
          <p:cNvSpPr>
            <a:spLocks noGrp="1"/>
          </p:cNvSpPr>
          <p:nvPr>
            <p:ph type="body" idx="1"/>
          </p:nvPr>
        </p:nvSpPr>
        <p:spPr>
          <a:xfrm>
            <a:off x="457200" y="1535113"/>
            <a:ext cx="4040188" cy="639762"/>
          </a:xfrm>
        </p:spPr>
        <p:txBody>
          <a:bodyPr anchor="b"/>
          <a:lstStyle>
            <a:lvl1pPr indent="0" marL="0">
              <a:buNone/>
              <a:defRPr b="1"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smtClean="0"/>
              <a:t>Click to edit Master text styles</a:t>
            </a:r>
          </a:p>
        </p:txBody>
      </p:sp>
      <p:sp>
        <p:nvSpPr>
          <p:cNvPr id="1048960"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961" name="Text Placeholder 4"/>
          <p:cNvSpPr>
            <a:spLocks noGrp="1"/>
          </p:cNvSpPr>
          <p:nvPr>
            <p:ph type="body" sz="quarter" idx="3"/>
          </p:nvPr>
        </p:nvSpPr>
        <p:spPr>
          <a:xfrm>
            <a:off x="4645025" y="1535113"/>
            <a:ext cx="4041775" cy="639762"/>
          </a:xfrm>
        </p:spPr>
        <p:txBody>
          <a:bodyPr anchor="b"/>
          <a:lstStyle>
            <a:lvl1pPr indent="0" marL="0">
              <a:buNone/>
              <a:defRPr b="1"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smtClean="0"/>
              <a:t>Click to edit Master text styles</a:t>
            </a:r>
          </a:p>
        </p:txBody>
      </p:sp>
      <p:sp>
        <p:nvSpPr>
          <p:cNvPr id="1048962"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963" name=""/>
          <p:cNvSpPr/>
          <p:nvPr>
            <p:ph type="dt" sz="half" idx="2"/>
          </p:nvPr>
        </p:nvSpPr>
        <p:spPr>
          <a:xfrm rot="0">
            <a:off x="457200" y="6245225"/>
            <a:ext cx="2133600" cy="476250"/>
          </a:xfrm>
          <a:prstGeom prst="rect"/>
          <a:noFill/>
          <a:ln>
            <a:noFill/>
          </a:ln>
        </p:spPr>
        <p:txBody>
          <a:bodyPr anchor="t"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5pPr>
          </a:lstStyle>
          <a:p>
            <a:pPr eaLnBrk="1" hangingPunct="1" latinLnBrk="1" lvl="0"/>
            <a:endParaRPr altLang="en-US" sz="1400" lang="es-MX"/>
          </a:p>
        </p:txBody>
      </p:sp>
      <p:sp>
        <p:nvSpPr>
          <p:cNvPr id="1048964" name=""/>
          <p:cNvSpPr/>
          <p:nvPr>
            <p:ph type="sldNum" sz="quarter" idx="4"/>
          </p:nvPr>
        </p:nvSpPr>
        <p:spPr>
          <a:xfrm rot="0">
            <a:off x="6553200" y="6245225"/>
            <a:ext cx="2133600" cy="476250"/>
          </a:xfrm>
          <a:prstGeom prst="rect"/>
          <a:noFill/>
          <a:ln>
            <a:noFill/>
          </a:ln>
        </p:spPr>
        <p:txBody>
          <a:bodyPr anchor="t"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5pPr>
          </a:lstStyle>
          <a:p>
            <a:pPr algn="r" eaLnBrk="1" hangingPunct="1" latinLnBrk="1" lvl="0"/>
            <a:fld id="{566ABCEB-ACFC-4714-9973-3DA970169C29}" type="slidenum">
              <a:rPr altLang="en-US" sz="1400" lang="es-MX"/>
              <a:pPr algn="r" eaLnBrk="1" hangingPunct="1" latinLnBrk="1" lvl="0"/>
            </a:fld>
            <a:endParaRPr altLang="en-US" sz="1400" lang="es-MX"/>
          </a:p>
        </p:txBody>
      </p:sp>
      <p:sp>
        <p:nvSpPr>
          <p:cNvPr id="1048965" name=""/>
          <p:cNvSpPr/>
          <p:nvPr>
            <p:ph type="ftr" sz="quarter" idx="3"/>
          </p:nvPr>
        </p:nvSpPr>
        <p:spPr>
          <a:xfrm rot="0">
            <a:off x="3124200" y="6245225"/>
            <a:ext cx="2895600" cy="476250"/>
          </a:xfrm>
          <a:prstGeom prst="rect"/>
          <a:noFill/>
          <a:ln>
            <a:noFill/>
          </a:ln>
        </p:spPr>
        <p:txBody>
          <a:bodyPr anchor="t"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5pPr>
          </a:lstStyle>
          <a:p>
            <a:pPr algn="ctr" eaLnBrk="1" hangingPunct="1" latinLnBrk="1" lvl="0"/>
            <a:endParaRPr altLang="en-US" sz="1400"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type="titleOnly">
  <p:cSld name="Title Only">
    <p:spTree>
      <p:nvGrpSpPr>
        <p:cNvPr id="823" name=""/>
        <p:cNvGrpSpPr/>
        <p:nvPr/>
      </p:nvGrpSpPr>
      <p:grpSpPr>
        <a:xfrm>
          <a:off x="0" y="0"/>
          <a:ext cx="0" cy="0"/>
          <a:chOff x="0" y="0"/>
          <a:chExt cx="0" cy="0"/>
        </a:xfrm>
      </p:grpSpPr>
      <p:sp>
        <p:nvSpPr>
          <p:cNvPr id="1049414" name="Title 1"/>
          <p:cNvSpPr>
            <a:spLocks noGrp="1"/>
          </p:cNvSpPr>
          <p:nvPr>
            <p:ph type="title"/>
          </p:nvPr>
        </p:nvSpPr>
        <p:spPr/>
        <p:txBody>
          <a:bodyPr/>
          <a:p>
            <a:r>
              <a:rPr lang="en-US" smtClean="0"/>
              <a:t>Click to edit Master title style</a:t>
            </a:r>
            <a:endParaRPr lang="en-US"/>
          </a:p>
        </p:txBody>
      </p:sp>
      <p:sp>
        <p:nvSpPr>
          <p:cNvPr id="1049415" name=""/>
          <p:cNvSpPr/>
          <p:nvPr>
            <p:ph type="dt" sz="half" idx="2"/>
          </p:nvPr>
        </p:nvSpPr>
        <p:spPr>
          <a:xfrm rot="0">
            <a:off x="457200" y="6245225"/>
            <a:ext cx="2133600" cy="476250"/>
          </a:xfrm>
          <a:prstGeom prst="rect"/>
          <a:noFill/>
          <a:ln>
            <a:noFill/>
          </a:ln>
        </p:spPr>
        <p:txBody>
          <a:bodyPr anchor="t"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5pPr>
          </a:lstStyle>
          <a:p>
            <a:pPr eaLnBrk="1" hangingPunct="1" latinLnBrk="1" lvl="0"/>
            <a:endParaRPr altLang="en-US" sz="1400" lang="es-MX"/>
          </a:p>
        </p:txBody>
      </p:sp>
      <p:sp>
        <p:nvSpPr>
          <p:cNvPr id="1049416" name=""/>
          <p:cNvSpPr/>
          <p:nvPr>
            <p:ph type="sldNum" sz="quarter" idx="4"/>
          </p:nvPr>
        </p:nvSpPr>
        <p:spPr>
          <a:xfrm rot="0">
            <a:off x="6553200" y="6245225"/>
            <a:ext cx="2133600" cy="476250"/>
          </a:xfrm>
          <a:prstGeom prst="rect"/>
          <a:noFill/>
          <a:ln>
            <a:noFill/>
          </a:ln>
        </p:spPr>
        <p:txBody>
          <a:bodyPr anchor="t"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5pPr>
          </a:lstStyle>
          <a:p>
            <a:pPr algn="r" eaLnBrk="1" hangingPunct="1" latinLnBrk="1" lvl="0"/>
            <a:fld id="{566ABCEB-ACFC-4714-9973-3DA970169C29}" type="slidenum">
              <a:rPr altLang="en-US" sz="1400" lang="es-MX"/>
              <a:pPr algn="r" eaLnBrk="1" hangingPunct="1" latinLnBrk="1" lvl="0"/>
            </a:fld>
            <a:endParaRPr altLang="en-US" sz="1400" lang="es-MX"/>
          </a:p>
        </p:txBody>
      </p:sp>
      <p:sp>
        <p:nvSpPr>
          <p:cNvPr id="1049417" name=""/>
          <p:cNvSpPr/>
          <p:nvPr>
            <p:ph type="ftr" sz="quarter" idx="3"/>
          </p:nvPr>
        </p:nvSpPr>
        <p:spPr>
          <a:xfrm rot="0">
            <a:off x="3124200" y="6245225"/>
            <a:ext cx="2895600" cy="476250"/>
          </a:xfrm>
          <a:prstGeom prst="rect"/>
          <a:noFill/>
          <a:ln>
            <a:noFill/>
          </a:ln>
        </p:spPr>
        <p:txBody>
          <a:bodyPr anchor="t"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5pPr>
          </a:lstStyle>
          <a:p>
            <a:pPr algn="ctr" eaLnBrk="1" hangingPunct="1" latinLnBrk="1" lvl="0"/>
            <a:endParaRPr altLang="en-US" sz="1400"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type="blank">
  <p:cSld name="Blank">
    <p:spTree>
      <p:nvGrpSpPr>
        <p:cNvPr id="620" name=""/>
        <p:cNvGrpSpPr/>
        <p:nvPr/>
      </p:nvGrpSpPr>
      <p:grpSpPr>
        <a:xfrm>
          <a:off x="0" y="0"/>
          <a:ext cx="0" cy="0"/>
          <a:chOff x="0" y="0"/>
          <a:chExt cx="0" cy="0"/>
        </a:xfrm>
      </p:grpSpPr>
      <p:sp>
        <p:nvSpPr>
          <p:cNvPr id="1049020" name=""/>
          <p:cNvSpPr/>
          <p:nvPr>
            <p:ph type="dt" sz="half" idx="2"/>
          </p:nvPr>
        </p:nvSpPr>
        <p:spPr>
          <a:xfrm rot="0">
            <a:off x="457200" y="6245225"/>
            <a:ext cx="2133600" cy="476250"/>
          </a:xfrm>
          <a:prstGeom prst="rect"/>
          <a:noFill/>
          <a:ln>
            <a:noFill/>
          </a:ln>
        </p:spPr>
        <p:txBody>
          <a:bodyPr anchor="t"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5pPr>
          </a:lstStyle>
          <a:p>
            <a:pPr eaLnBrk="1" hangingPunct="1" latinLnBrk="1" lvl="0"/>
            <a:endParaRPr altLang="en-US" sz="1400" lang="es-MX"/>
          </a:p>
        </p:txBody>
      </p:sp>
      <p:sp>
        <p:nvSpPr>
          <p:cNvPr id="1049021" name=""/>
          <p:cNvSpPr/>
          <p:nvPr>
            <p:ph type="sldNum" sz="quarter" idx="4"/>
          </p:nvPr>
        </p:nvSpPr>
        <p:spPr>
          <a:xfrm rot="0">
            <a:off x="6553200" y="6245225"/>
            <a:ext cx="2133600" cy="476250"/>
          </a:xfrm>
          <a:prstGeom prst="rect"/>
          <a:noFill/>
          <a:ln>
            <a:noFill/>
          </a:ln>
        </p:spPr>
        <p:txBody>
          <a:bodyPr anchor="t"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5pPr>
          </a:lstStyle>
          <a:p>
            <a:pPr algn="r" eaLnBrk="1" hangingPunct="1" latinLnBrk="1" lvl="0"/>
            <a:fld id="{566ABCEB-ACFC-4714-9973-3DA970169C29}" type="slidenum">
              <a:rPr altLang="en-US" sz="1400" lang="es-MX"/>
              <a:pPr algn="r" eaLnBrk="1" hangingPunct="1" latinLnBrk="1" lvl="0"/>
            </a:fld>
            <a:endParaRPr altLang="en-US" sz="1400" lang="es-MX"/>
          </a:p>
        </p:txBody>
      </p:sp>
      <p:sp>
        <p:nvSpPr>
          <p:cNvPr id="1049022" name=""/>
          <p:cNvSpPr/>
          <p:nvPr>
            <p:ph type="ftr" sz="quarter" idx="3"/>
          </p:nvPr>
        </p:nvSpPr>
        <p:spPr>
          <a:xfrm rot="0">
            <a:off x="3124200" y="6245225"/>
            <a:ext cx="2895600" cy="476250"/>
          </a:xfrm>
          <a:prstGeom prst="rect"/>
          <a:noFill/>
          <a:ln>
            <a:noFill/>
          </a:ln>
        </p:spPr>
        <p:txBody>
          <a:bodyPr anchor="t"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5pPr>
          </a:lstStyle>
          <a:p>
            <a:pPr algn="ctr" eaLnBrk="1" hangingPunct="1" latinLnBrk="1" lvl="0"/>
            <a:endParaRPr altLang="en-US" sz="1400"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type="objTx">
  <p:cSld name="Content with Caption">
    <p:spTree>
      <p:nvGrpSpPr>
        <p:cNvPr id="828" name=""/>
        <p:cNvGrpSpPr/>
        <p:nvPr/>
      </p:nvGrpSpPr>
      <p:grpSpPr>
        <a:xfrm>
          <a:off x="0" y="0"/>
          <a:ext cx="0" cy="0"/>
          <a:chOff x="0" y="0"/>
          <a:chExt cx="0" cy="0"/>
        </a:xfrm>
      </p:grpSpPr>
      <p:sp>
        <p:nvSpPr>
          <p:cNvPr id="1049439" name="Title 1"/>
          <p:cNvSpPr>
            <a:spLocks noGrp="1"/>
          </p:cNvSpPr>
          <p:nvPr>
            <p:ph type="title"/>
          </p:nvPr>
        </p:nvSpPr>
        <p:spPr>
          <a:xfrm>
            <a:off x="457200" y="273050"/>
            <a:ext cx="3008313" cy="1162050"/>
          </a:xfrm>
        </p:spPr>
        <p:txBody>
          <a:bodyPr anchor="b"/>
          <a:lstStyle>
            <a:lvl1pPr algn="l">
              <a:defRPr b="1" sz="2000"/>
            </a:lvl1pPr>
          </a:lstStyle>
          <a:p>
            <a:r>
              <a:rPr lang="en-US" smtClean="0"/>
              <a:t>Click to edit Master title style</a:t>
            </a:r>
            <a:endParaRPr lang="en-US"/>
          </a:p>
        </p:txBody>
      </p:sp>
      <p:sp>
        <p:nvSpPr>
          <p:cNvPr id="1049440"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9441" name="Text Placeholder 3"/>
          <p:cNvSpPr>
            <a:spLocks noGrp="1"/>
          </p:cNvSpPr>
          <p:nvPr>
            <p:ph type="body" sz="half" idx="2"/>
          </p:nvPr>
        </p:nvSpPr>
        <p:spPr>
          <a:xfrm>
            <a:off x="457200" y="1435100"/>
            <a:ext cx="3008313" cy="4691063"/>
          </a:xfrm>
        </p:spPr>
        <p:txBody>
          <a:bodyPr/>
          <a:lstStyle>
            <a:lvl1pPr indent="0" marL="0">
              <a:buNone/>
              <a:defRPr sz="14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en-US" smtClean="0"/>
              <a:t>Click to edit Master text styles</a:t>
            </a:r>
          </a:p>
        </p:txBody>
      </p:sp>
      <p:sp>
        <p:nvSpPr>
          <p:cNvPr id="1049442" name=""/>
          <p:cNvSpPr/>
          <p:nvPr>
            <p:ph type="dt" sz="half" idx="2"/>
          </p:nvPr>
        </p:nvSpPr>
        <p:spPr>
          <a:xfrm rot="0">
            <a:off x="457200" y="6245225"/>
            <a:ext cx="2133600" cy="476250"/>
          </a:xfrm>
          <a:prstGeom prst="rect"/>
          <a:noFill/>
          <a:ln>
            <a:noFill/>
          </a:ln>
        </p:spPr>
        <p:txBody>
          <a:bodyPr anchor="t"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5pPr>
          </a:lstStyle>
          <a:p>
            <a:pPr eaLnBrk="1" hangingPunct="1" latinLnBrk="1" lvl="0"/>
            <a:endParaRPr altLang="en-US" sz="1400" lang="es-MX"/>
          </a:p>
        </p:txBody>
      </p:sp>
      <p:sp>
        <p:nvSpPr>
          <p:cNvPr id="1049443" name=""/>
          <p:cNvSpPr/>
          <p:nvPr>
            <p:ph type="sldNum" sz="quarter" idx="4"/>
          </p:nvPr>
        </p:nvSpPr>
        <p:spPr>
          <a:xfrm rot="0">
            <a:off x="6553200" y="6245225"/>
            <a:ext cx="2133600" cy="476250"/>
          </a:xfrm>
          <a:prstGeom prst="rect"/>
          <a:noFill/>
          <a:ln>
            <a:noFill/>
          </a:ln>
        </p:spPr>
        <p:txBody>
          <a:bodyPr anchor="t"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5pPr>
          </a:lstStyle>
          <a:p>
            <a:pPr algn="r" eaLnBrk="1" hangingPunct="1" latinLnBrk="1" lvl="0"/>
            <a:fld id="{566ABCEB-ACFC-4714-9973-3DA970169C29}" type="slidenum">
              <a:rPr altLang="en-US" sz="1400" lang="es-MX"/>
              <a:pPr algn="r" eaLnBrk="1" hangingPunct="1" latinLnBrk="1" lvl="0"/>
            </a:fld>
            <a:endParaRPr altLang="en-US" sz="1400" lang="es-MX"/>
          </a:p>
        </p:txBody>
      </p:sp>
      <p:sp>
        <p:nvSpPr>
          <p:cNvPr id="1049444" name=""/>
          <p:cNvSpPr/>
          <p:nvPr>
            <p:ph type="ftr" sz="quarter" idx="3"/>
          </p:nvPr>
        </p:nvSpPr>
        <p:spPr>
          <a:xfrm rot="0">
            <a:off x="3124200" y="6245225"/>
            <a:ext cx="2895600" cy="476250"/>
          </a:xfrm>
          <a:prstGeom prst="rect"/>
          <a:noFill/>
          <a:ln>
            <a:noFill/>
          </a:ln>
        </p:spPr>
        <p:txBody>
          <a:bodyPr anchor="t"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5pPr>
          </a:lstStyle>
          <a:p>
            <a:pPr algn="ctr" eaLnBrk="1" hangingPunct="1" latinLnBrk="1" lvl="0"/>
            <a:endParaRPr altLang="en-US" sz="1400"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type="picTx">
  <p:cSld name="Picture with Caption">
    <p:spTree>
      <p:nvGrpSpPr>
        <p:cNvPr id="825" name=""/>
        <p:cNvGrpSpPr/>
        <p:nvPr/>
      </p:nvGrpSpPr>
      <p:grpSpPr>
        <a:xfrm>
          <a:off x="0" y="0"/>
          <a:ext cx="0" cy="0"/>
          <a:chOff x="0" y="0"/>
          <a:chExt cx="0" cy="0"/>
        </a:xfrm>
      </p:grpSpPr>
      <p:sp>
        <p:nvSpPr>
          <p:cNvPr id="1049423" name="Title 1"/>
          <p:cNvSpPr>
            <a:spLocks noGrp="1"/>
          </p:cNvSpPr>
          <p:nvPr>
            <p:ph type="title"/>
          </p:nvPr>
        </p:nvSpPr>
        <p:spPr>
          <a:xfrm>
            <a:off x="1792288" y="4800600"/>
            <a:ext cx="5486400" cy="566738"/>
          </a:xfrm>
        </p:spPr>
        <p:txBody>
          <a:bodyPr anchor="b"/>
          <a:lstStyle>
            <a:lvl1pPr algn="l">
              <a:defRPr b="1" sz="2000"/>
            </a:lvl1pPr>
          </a:lstStyle>
          <a:p>
            <a:r>
              <a:rPr lang="en-US" smtClean="0"/>
              <a:t>Click to edit Master title style</a:t>
            </a:r>
            <a:endParaRPr lang="en-US"/>
          </a:p>
        </p:txBody>
      </p:sp>
      <p:sp>
        <p:nvSpPr>
          <p:cNvPr id="1049424" name="Picture Placeholder 2"/>
          <p:cNvSpPr>
            <a:spLocks noGrp="1"/>
          </p:cNvSpPr>
          <p:nvPr>
            <p:ph type="pic" idx="1"/>
          </p:nvPr>
        </p:nvSpPr>
        <p:spPr>
          <a:xfrm>
            <a:off x="1792288" y="612775"/>
            <a:ext cx="5486400" cy="4114800"/>
          </a:xfrm>
        </p:spPr>
        <p:txBody>
          <a:bodyPr anchor="t" anchorCtr="0" bIns="45720" compatLnSpc="1" lIns="91440" numCol="1" rIns="91440" tIns="45720" vert="horz" wrap="square">
            <a:prstTxWarp prst="textNoShape"/>
          </a:bodyPr>
          <a:lstStyle>
            <a:lvl1pPr indent="0" marL="0">
              <a:buNone/>
              <a:defRPr sz="3200"/>
            </a:lvl1pPr>
            <a:lvl2pPr indent="0" marL="457200">
              <a:buNone/>
              <a:defRPr sz="2800"/>
            </a:lvl2pPr>
            <a:lvl3pPr indent="0" marL="914400">
              <a:buNone/>
              <a:defRPr sz="2400"/>
            </a:lvl3pPr>
            <a:lvl4pPr indent="0" marL="1371600">
              <a:buNone/>
              <a:defRPr sz="2000"/>
            </a:lvl4pPr>
            <a:lvl5pPr indent="0" marL="1828800">
              <a:buNone/>
              <a:defRPr sz="2000"/>
            </a:lvl5pPr>
            <a:lvl6pPr indent="0" marL="2286000">
              <a:buNone/>
              <a:defRPr sz="2000"/>
            </a:lvl6pPr>
            <a:lvl7pPr indent="0" marL="2743200">
              <a:buNone/>
              <a:defRPr sz="2000"/>
            </a:lvl7pPr>
            <a:lvl8pPr indent="0" marL="3200400">
              <a:buNone/>
              <a:defRPr sz="2000"/>
            </a:lvl8pPr>
            <a:lvl9pPr indent="0" marL="3657600">
              <a:buNone/>
              <a:defRPr sz="2000"/>
            </a:lvl9pPr>
          </a:lstStyle>
          <a:p>
            <a:pPr algn="l" defTabSz="914400" eaLnBrk="0" fontAlgn="base" hangingPunct="0" indent="0" latinLnBrk="0" lvl="0" marL="0" marR="0" rtl="0">
              <a:lnSpc>
                <a:spcPct val="100000"/>
              </a:lnSpc>
              <a:spcBef>
                <a:spcPct val="20000"/>
              </a:spcBef>
              <a:spcAft>
                <a:spcPct val="0"/>
              </a:spcAft>
              <a:buClrTx/>
              <a:buSzTx/>
              <a:buFontTx/>
              <a:buNone/>
            </a:pPr>
            <a:endParaRPr baseline="0" b="0" cap="none" sz="3200" i="0" kern="0" kumimoji="0" lang="en-US" noProof="0" normalizeH="0" spc="0" strike="noStrike" u="none" smtClean="0">
              <a:ln>
                <a:noFill/>
              </a:ln>
              <a:solidFill>
                <a:schemeClr val="tx1"/>
              </a:solidFill>
              <a:effectLst/>
              <a:uLnTx/>
              <a:uFillTx/>
              <a:latin typeface="+mn-lt"/>
              <a:ea typeface="+mn-ea"/>
              <a:cs typeface="+mn-cs"/>
            </a:endParaRPr>
          </a:p>
        </p:txBody>
      </p:sp>
      <p:sp>
        <p:nvSpPr>
          <p:cNvPr id="1049425" name="Text Placeholder 3"/>
          <p:cNvSpPr>
            <a:spLocks noGrp="1"/>
          </p:cNvSpPr>
          <p:nvPr>
            <p:ph type="body" sz="half" idx="2"/>
          </p:nvPr>
        </p:nvSpPr>
        <p:spPr>
          <a:xfrm>
            <a:off x="1792288" y="5367338"/>
            <a:ext cx="5486400" cy="804862"/>
          </a:xfrm>
        </p:spPr>
        <p:txBody>
          <a:bodyPr/>
          <a:lstStyle>
            <a:lvl1pPr indent="0" marL="0">
              <a:buNone/>
              <a:defRPr sz="14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en-US" smtClean="0"/>
              <a:t>Click to edit Master text styles</a:t>
            </a:r>
          </a:p>
        </p:txBody>
      </p:sp>
      <p:sp>
        <p:nvSpPr>
          <p:cNvPr id="1049426" name=""/>
          <p:cNvSpPr/>
          <p:nvPr>
            <p:ph type="dt" sz="half" idx="2"/>
          </p:nvPr>
        </p:nvSpPr>
        <p:spPr>
          <a:xfrm rot="0">
            <a:off x="457200" y="6245225"/>
            <a:ext cx="2133600" cy="476250"/>
          </a:xfrm>
          <a:prstGeom prst="rect"/>
          <a:noFill/>
          <a:ln>
            <a:noFill/>
          </a:ln>
        </p:spPr>
        <p:txBody>
          <a:bodyPr anchor="t"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5pPr>
          </a:lstStyle>
          <a:p>
            <a:pPr eaLnBrk="1" hangingPunct="1" latinLnBrk="1" lvl="0"/>
            <a:endParaRPr altLang="en-US" sz="1400" lang="es-MX"/>
          </a:p>
        </p:txBody>
      </p:sp>
      <p:sp>
        <p:nvSpPr>
          <p:cNvPr id="1049427" name=""/>
          <p:cNvSpPr/>
          <p:nvPr>
            <p:ph type="sldNum" sz="quarter" idx="4"/>
          </p:nvPr>
        </p:nvSpPr>
        <p:spPr>
          <a:xfrm rot="0">
            <a:off x="6553200" y="6245225"/>
            <a:ext cx="2133600" cy="476250"/>
          </a:xfrm>
          <a:prstGeom prst="rect"/>
          <a:noFill/>
          <a:ln>
            <a:noFill/>
          </a:ln>
        </p:spPr>
        <p:txBody>
          <a:bodyPr anchor="t"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5pPr>
          </a:lstStyle>
          <a:p>
            <a:pPr algn="r" eaLnBrk="1" hangingPunct="1" latinLnBrk="1" lvl="0"/>
            <a:fld id="{566ABCEB-ACFC-4714-9973-3DA970169C29}" type="slidenum">
              <a:rPr altLang="en-US" sz="1400" lang="es-MX"/>
              <a:pPr algn="r" eaLnBrk="1" hangingPunct="1" latinLnBrk="1" lvl="0"/>
            </a:fld>
            <a:endParaRPr altLang="en-US" sz="1400" lang="es-MX"/>
          </a:p>
        </p:txBody>
      </p:sp>
      <p:sp>
        <p:nvSpPr>
          <p:cNvPr id="1049428" name=""/>
          <p:cNvSpPr/>
          <p:nvPr>
            <p:ph type="ftr" sz="quarter" idx="3"/>
          </p:nvPr>
        </p:nvSpPr>
        <p:spPr>
          <a:xfrm rot="0">
            <a:off x="3124200" y="6245225"/>
            <a:ext cx="2895600" cy="476250"/>
          </a:xfrm>
          <a:prstGeom prst="rect"/>
          <a:noFill/>
          <a:ln>
            <a:noFill/>
          </a:ln>
        </p:spPr>
        <p:txBody>
          <a:bodyPr anchor="t"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5pPr>
          </a:lstStyle>
          <a:p>
            <a:pPr algn="ctr" eaLnBrk="1" hangingPunct="1" latinLnBrk="1" lvl="0"/>
            <a:endParaRPr altLang="en-US" sz="1400" lang="es-MX"/>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image" Target="../media/image1.jpeg"/><Relationship Id="rId1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white">
      <p:bgPr>
        <a:blipFill rotWithShape="0">
          <a:blip xmlns:r="http://schemas.openxmlformats.org/officeDocument/2006/relationships" r:embed="rId16">
            <a:alphaModFix amt="100000"/>
          </a:blip>
          <a:srcRect/>
          <a:tile algn="tl" flip="none" sx="100000" sy="100000" tx="0" ty="0"/>
        </a:blipFill>
      </p:bgPr>
    </p:bg>
    <p:spTree>
      <p:nvGrpSpPr>
        <p:cNvPr id="13" name=""/>
        <p:cNvGrpSpPr/>
        <p:nvPr/>
      </p:nvGrpSpPr>
      <p:grpSpPr>
        <a:xfrm rot="0">
          <a:off x="0" y="0"/>
          <a:ext cx="0" cy="0"/>
          <a:chOff x="0" y="0"/>
          <a:chExt cx="0" cy="0"/>
        </a:xfrm>
      </p:grpSpPr>
      <p:sp>
        <p:nvSpPr>
          <p:cNvPr id="1048576" name=""/>
          <p:cNvSpPr/>
          <p:nvPr>
            <p:ph type="title" sz="full" idx="0"/>
          </p:nvPr>
        </p:nvSpPr>
        <p:spPr>
          <a:xfrm rot="0">
            <a:off x="457200" y="274637"/>
            <a:ext cx="8229600" cy="1143000"/>
          </a:xfrm>
          <a:prstGeom prst="rect"/>
          <a:noFill/>
          <a:ln>
            <a:noFill/>
          </a:ln>
        </p:spPr>
        <p:txBody>
          <a:bodyPr anchor="ctr" bIns="45720" lIns="91440" rIns="91440" tIns="45720" vert="horz"/>
          <a:p>
            <a:pPr lvl="0"/>
            <a:r>
              <a:rPr altLang="en-US" lang="es-MX"/>
              <a:t>Click to edit Master title style</a:t>
            </a:r>
          </a:p>
        </p:txBody>
      </p:sp>
      <p:sp>
        <p:nvSpPr>
          <p:cNvPr id="1048577" name=""/>
          <p:cNvSpPr/>
          <p:nvPr>
            <p:ph type="body" sz="full" idx="1"/>
          </p:nvPr>
        </p:nvSpPr>
        <p:spPr>
          <a:xfrm rot="0">
            <a:off x="457200" y="1600200"/>
            <a:ext cx="8229600" cy="4525962"/>
          </a:xfrm>
          <a:prstGeom prst="rect"/>
          <a:noFill/>
          <a:ln>
            <a:noFill/>
          </a:ln>
        </p:spPr>
        <p:txBody>
          <a:bodyPr anchor="t" bIns="45720" lIns="91440" rIns="91440" tIns="45720" vert="horz"/>
          <a:p>
            <a:pPr lvl="0"/>
            <a:r>
              <a:rPr altLang="en-US" lang="es-MX"/>
              <a:t>Click to edit Master text styles</a:t>
            </a:r>
          </a:p>
          <a:p>
            <a:pPr lvl="1"/>
            <a:r>
              <a:rPr altLang="en-US" lang="es-MX"/>
              <a:t>Second level</a:t>
            </a:r>
          </a:p>
          <a:p>
            <a:pPr lvl="2"/>
            <a:r>
              <a:rPr altLang="en-US" lang="es-MX"/>
              <a:t>Third level</a:t>
            </a:r>
          </a:p>
          <a:p>
            <a:pPr lvl="3"/>
            <a:r>
              <a:rPr altLang="en-US" lang="es-MX"/>
              <a:t>Fourth level</a:t>
            </a:r>
          </a:p>
          <a:p>
            <a:pPr lvl="4"/>
            <a:r>
              <a:rPr altLang="en-US" lang="es-MX"/>
              <a:t>Fifth level</a:t>
            </a:r>
          </a:p>
        </p:txBody>
      </p:sp>
      <p:sp>
        <p:nvSpPr>
          <p:cNvPr id="1048578" name=""/>
          <p:cNvSpPr/>
          <p:nvPr>
            <p:ph type="dt" sz="half" idx="2"/>
          </p:nvPr>
        </p:nvSpPr>
        <p:spPr>
          <a:xfrm rot="0">
            <a:off x="457200" y="6245225"/>
            <a:ext cx="2133600" cy="476250"/>
          </a:xfrm>
          <a:prstGeom prst="rect"/>
          <a:noFill/>
          <a:ln>
            <a:noFill/>
          </a:ln>
        </p:spPr>
        <p:txBody>
          <a:bodyPr anchor="t"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5pPr>
          </a:lstStyle>
          <a:p>
            <a:pPr eaLnBrk="1" hangingPunct="1" latinLnBrk="1" lvl="0"/>
            <a:endParaRPr altLang="en-US" sz="1400" lang="es-MX"/>
          </a:p>
        </p:txBody>
      </p:sp>
      <p:sp>
        <p:nvSpPr>
          <p:cNvPr id="1048579" name=""/>
          <p:cNvSpPr/>
          <p:nvPr>
            <p:ph type="ftr" sz="quarter" idx="3"/>
          </p:nvPr>
        </p:nvSpPr>
        <p:spPr>
          <a:xfrm rot="0">
            <a:off x="3124200" y="6245225"/>
            <a:ext cx="2895600" cy="476250"/>
          </a:xfrm>
          <a:prstGeom prst="rect"/>
          <a:noFill/>
          <a:ln>
            <a:noFill/>
          </a:ln>
        </p:spPr>
        <p:txBody>
          <a:bodyPr anchor="t"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5pPr>
          </a:lstStyle>
          <a:p>
            <a:pPr algn="ctr" eaLnBrk="1" hangingPunct="1" latinLnBrk="1" lvl="0"/>
            <a:endParaRPr altLang="en-US" sz="1400" lang="es-MX"/>
          </a:p>
        </p:txBody>
      </p:sp>
      <p:sp>
        <p:nvSpPr>
          <p:cNvPr id="1048580" name=""/>
          <p:cNvSpPr/>
          <p:nvPr>
            <p:ph type="sldNum" sz="quarter" idx="4"/>
          </p:nvPr>
        </p:nvSpPr>
        <p:spPr>
          <a:xfrm rot="0">
            <a:off x="6553200" y="6245225"/>
            <a:ext cx="2133600" cy="476250"/>
          </a:xfrm>
          <a:prstGeom prst="rect"/>
          <a:noFill/>
          <a:ln>
            <a:noFill/>
          </a:ln>
        </p:spPr>
        <p:txBody>
          <a:bodyPr anchor="t"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Arial" pitchFamily="34" charset="0"/>
                <a:sym typeface="Arial" pitchFamily="34" charset="0"/>
              </a:defRPr>
            </a:lvl5pPr>
          </a:lstStyle>
          <a:p>
            <a:pPr algn="r" eaLnBrk="1" hangingPunct="1" latinLnBrk="1" lvl="0"/>
            <a:fld id="{566ABCEB-ACFC-4714-9973-3DA970169C29}" type="slidenum">
              <a:rPr altLang="en-US" sz="1400" lang="es-MX"/>
              <a:pPr algn="r" eaLnBrk="1" hangingPunct="1" latinLnBrk="1" lvl="0"/>
            </a:fld>
            <a:endParaRPr altLang="en-US" sz="1400" lang="es-MX"/>
          </a:p>
        </p:txBody>
      </p:sp>
    </p:spTree>
  </p:cSld>
  <p:clrMap accent1="accent1" accent2="accent2" accent3="accent3" accent4="accent4" accent5="accent5" accent6="accent6" bg1="lt1" bg2="dk2" tx1="dk1" tx2="lt2"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Lst>
  <p:hf dt="0" ftr="0" hdr="1" sldNum="0"/>
  <p:txStyles>
    <p:titleStyle>
      <a:lvl1pPr algn="ctr" eaLnBrk="0" fontAlgn="base" hangingPunct="0" rtl="0">
        <a:spcBef>
          <a:spcPct val="0"/>
        </a:spcBef>
        <a:spcAft>
          <a:spcPct val="0"/>
        </a:spcAft>
        <a:defRPr sz="4400">
          <a:solidFill>
            <a:schemeClr val="tx2"/>
          </a:solidFill>
          <a:latin typeface="Calibri Light"/>
          <a:ea typeface="宋体"/>
          <a:cs typeface="+mj-cs"/>
        </a:defRPr>
      </a:lvl1pPr>
      <a:lvl2pPr algn="ctr" eaLnBrk="0" fontAlgn="base" hangingPunct="0" rtl="0">
        <a:spcBef>
          <a:spcPct val="0"/>
        </a:spcBef>
        <a:spcAft>
          <a:spcPct val="0"/>
        </a:spcAft>
        <a:defRPr sz="4400">
          <a:solidFill>
            <a:schemeClr val="tx2"/>
          </a:solidFill>
          <a:latin typeface="Arial" charset="0"/>
        </a:defRPr>
      </a:lvl2pPr>
      <a:lvl3pPr algn="ctr" eaLnBrk="0" fontAlgn="base" hangingPunct="0" rtl="0">
        <a:spcBef>
          <a:spcPct val="0"/>
        </a:spcBef>
        <a:spcAft>
          <a:spcPct val="0"/>
        </a:spcAft>
        <a:defRPr sz="4400">
          <a:solidFill>
            <a:schemeClr val="tx2"/>
          </a:solidFill>
          <a:latin typeface="Arial" charset="0"/>
        </a:defRPr>
      </a:lvl3pPr>
      <a:lvl4pPr algn="ctr" eaLnBrk="0" fontAlgn="base" hangingPunct="0" rtl="0">
        <a:spcBef>
          <a:spcPct val="0"/>
        </a:spcBef>
        <a:spcAft>
          <a:spcPct val="0"/>
        </a:spcAft>
        <a:defRPr sz="4400">
          <a:solidFill>
            <a:schemeClr val="tx2"/>
          </a:solidFill>
          <a:latin typeface="Arial" charset="0"/>
        </a:defRPr>
      </a:lvl4pPr>
      <a:lvl5pPr algn="ctr" eaLnBrk="0" fontAlgn="base" hangingPunct="0" rtl="0">
        <a:spcBef>
          <a:spcPct val="0"/>
        </a:spcBef>
        <a:spcAft>
          <a:spcPct val="0"/>
        </a:spcAft>
        <a:defRPr sz="4400">
          <a:solidFill>
            <a:schemeClr val="tx2"/>
          </a:solidFill>
          <a:latin typeface="Arial" charset="0"/>
        </a:defRPr>
      </a:lvl5pPr>
      <a:lvl6pPr algn="ctr" fontAlgn="base" marL="457200" rtl="0">
        <a:spcBef>
          <a:spcPct val="0"/>
        </a:spcBef>
        <a:spcAft>
          <a:spcPct val="0"/>
        </a:spcAft>
        <a:defRPr sz="4400">
          <a:solidFill>
            <a:schemeClr val="tx2"/>
          </a:solidFill>
          <a:latin typeface="Arial" charset="0"/>
        </a:defRPr>
      </a:lvl6pPr>
      <a:lvl7pPr algn="ctr" fontAlgn="base" marL="914400" rtl="0">
        <a:spcBef>
          <a:spcPct val="0"/>
        </a:spcBef>
        <a:spcAft>
          <a:spcPct val="0"/>
        </a:spcAft>
        <a:defRPr sz="4400">
          <a:solidFill>
            <a:schemeClr val="tx2"/>
          </a:solidFill>
          <a:latin typeface="Arial" charset="0"/>
        </a:defRPr>
      </a:lvl7pPr>
      <a:lvl8pPr algn="ctr" fontAlgn="base" marL="1371600" rtl="0">
        <a:spcBef>
          <a:spcPct val="0"/>
        </a:spcBef>
        <a:spcAft>
          <a:spcPct val="0"/>
        </a:spcAft>
        <a:defRPr sz="4400">
          <a:solidFill>
            <a:schemeClr val="tx2"/>
          </a:solidFill>
          <a:latin typeface="Arial" charset="0"/>
        </a:defRPr>
      </a:lvl8pPr>
      <a:lvl9pPr algn="ctr" fontAlgn="base" marL="1828800" rtl="0">
        <a:spcBef>
          <a:spcPct val="0"/>
        </a:spcBef>
        <a:spcAft>
          <a:spcPct val="0"/>
        </a:spcAft>
        <a:defRPr sz="4400">
          <a:solidFill>
            <a:schemeClr val="tx2"/>
          </a:solidFill>
          <a:latin typeface="Arial" charset="0"/>
        </a:defRPr>
      </a:lvl9pPr>
    </p:titleStyle>
    <p:bodyStyle>
      <a:lvl1pPr algn="l" eaLnBrk="0" fontAlgn="base" hangingPunct="0" indent="-342900" marL="342900" rtl="0">
        <a:spcBef>
          <a:spcPct val="20000"/>
        </a:spcBef>
        <a:spcAft>
          <a:spcPct val="0"/>
        </a:spcAft>
        <a:buChar char="•"/>
        <a:defRPr sz="3200">
          <a:solidFill>
            <a:schemeClr val="tx1"/>
          </a:solidFill>
          <a:latin typeface="Calibri"/>
          <a:ea typeface="宋体"/>
          <a:cs typeface="+mn-cs"/>
        </a:defRPr>
      </a:lvl1pPr>
      <a:lvl2pPr algn="l" eaLnBrk="0" fontAlgn="base" hangingPunct="0" indent="-285750" marL="742950" rtl="0">
        <a:spcBef>
          <a:spcPct val="20000"/>
        </a:spcBef>
        <a:spcAft>
          <a:spcPct val="0"/>
        </a:spcAft>
        <a:buChar char="–"/>
        <a:defRPr sz="2800">
          <a:solidFill>
            <a:schemeClr val="tx1"/>
          </a:solidFill>
          <a:latin typeface="Calibri"/>
        </a:defRPr>
      </a:lvl2pPr>
      <a:lvl3pPr algn="l" eaLnBrk="0" fontAlgn="base" hangingPunct="0" indent="-228600" marL="1143000" rtl="0">
        <a:spcBef>
          <a:spcPct val="20000"/>
        </a:spcBef>
        <a:spcAft>
          <a:spcPct val="0"/>
        </a:spcAft>
        <a:buChar char="•"/>
        <a:defRPr sz="2400">
          <a:solidFill>
            <a:schemeClr val="tx1"/>
          </a:solidFill>
          <a:latin typeface="Calibri"/>
        </a:defRPr>
      </a:lvl3pPr>
      <a:lvl4pPr algn="l" eaLnBrk="0" fontAlgn="base" hangingPunct="0" indent="-228600" marL="1600200" rtl="0">
        <a:spcBef>
          <a:spcPct val="20000"/>
        </a:spcBef>
        <a:spcAft>
          <a:spcPct val="0"/>
        </a:spcAft>
        <a:buChar char="–"/>
        <a:defRPr sz="2000">
          <a:solidFill>
            <a:schemeClr val="tx1"/>
          </a:solidFill>
          <a:latin typeface="Calibri"/>
        </a:defRPr>
      </a:lvl4pPr>
      <a:lvl5pPr algn="l" eaLnBrk="0" fontAlgn="base" hangingPunct="0" indent="-228600" marL="2057400" rtl="0">
        <a:spcBef>
          <a:spcPct val="20000"/>
        </a:spcBef>
        <a:spcAft>
          <a:spcPct val="0"/>
        </a:spcAft>
        <a:buChar char="»"/>
        <a:defRPr sz="2000">
          <a:solidFill>
            <a:schemeClr val="tx1"/>
          </a:solidFill>
          <a:latin typeface="Calibri"/>
        </a:defRPr>
      </a:lvl5pPr>
      <a:lvl6pPr algn="l" fontAlgn="base" indent="-228600" marL="2514600" rtl="0">
        <a:spcBef>
          <a:spcPct val="20000"/>
        </a:spcBef>
        <a:spcAft>
          <a:spcPct val="0"/>
        </a:spcAft>
        <a:buChar char="»"/>
        <a:defRPr sz="2000">
          <a:solidFill>
            <a:schemeClr val="tx1"/>
          </a:solidFill>
          <a:latin typeface="+mn-lt"/>
        </a:defRPr>
      </a:lvl6pPr>
      <a:lvl7pPr algn="l" fontAlgn="base" indent="-228600" marL="2971800" rtl="0">
        <a:spcBef>
          <a:spcPct val="20000"/>
        </a:spcBef>
        <a:spcAft>
          <a:spcPct val="0"/>
        </a:spcAft>
        <a:buChar char="»"/>
        <a:defRPr sz="2000">
          <a:solidFill>
            <a:schemeClr val="tx1"/>
          </a:solidFill>
          <a:latin typeface="+mn-lt"/>
        </a:defRPr>
      </a:lvl7pPr>
      <a:lvl8pPr algn="l" fontAlgn="base" indent="-228600" marL="3429000" rtl="0">
        <a:spcBef>
          <a:spcPct val="20000"/>
        </a:spcBef>
        <a:spcAft>
          <a:spcPct val="0"/>
        </a:spcAft>
        <a:buChar char="»"/>
        <a:defRPr sz="2000">
          <a:solidFill>
            <a:schemeClr val="tx1"/>
          </a:solidFill>
          <a:latin typeface="+mn-lt"/>
        </a:defRPr>
      </a:lvl8pPr>
      <a:lvl9pPr algn="l" fontAlgn="base" indent="-228600" marL="3886200" rtl="0">
        <a:spcBef>
          <a:spcPct val="20000"/>
        </a:spcBef>
        <a:spcAft>
          <a:spcPct val="0"/>
        </a:spcAft>
        <a:buChar char="»"/>
        <a:defRPr sz="2000">
          <a:solidFill>
            <a:schemeClr val="tx1"/>
          </a:solidFill>
          <a:latin typeface="+mn-lt"/>
        </a:defRPr>
      </a:lvl9pPr>
    </p:bodyStyle>
    <p:otherStyle>
      <a:defPPr>
        <a:defRPr lang="en-US"/>
      </a:defPPr>
      <a:lvl1pPr algn="l" defTabSz="914400" eaLnBrk="1" hangingPunct="1" latinLnBrk="0" marL="0" rtl="0">
        <a:defRPr sz="1800" kern="1200">
          <a:solidFill>
            <a:schemeClr val="tx1"/>
          </a:solidFill>
          <a:latin typeface="Calibri"/>
          <a:ea typeface="宋体"/>
          <a:cs typeface="+mn-cs"/>
        </a:defRPr>
      </a:lvl1pPr>
      <a:lvl2pPr algn="l" defTabSz="914400" eaLnBrk="1" hangingPunct="1" latinLnBrk="0" marL="457200" rtl="0">
        <a:defRPr sz="1800" kern="1200">
          <a:solidFill>
            <a:schemeClr val="tx1"/>
          </a:solidFill>
          <a:latin typeface="Calibri"/>
          <a:ea typeface="宋体"/>
          <a:cs typeface="+mn-cs"/>
        </a:defRPr>
      </a:lvl2pPr>
      <a:lvl3pPr algn="l" defTabSz="914400" eaLnBrk="1" hangingPunct="1" latinLnBrk="0" marL="914400" rtl="0">
        <a:defRPr sz="1800" kern="1200">
          <a:solidFill>
            <a:schemeClr val="tx1"/>
          </a:solidFill>
          <a:latin typeface="Calibri"/>
          <a:ea typeface="宋体"/>
          <a:cs typeface="+mn-cs"/>
        </a:defRPr>
      </a:lvl3pPr>
      <a:lvl4pPr algn="l" defTabSz="914400" eaLnBrk="1" hangingPunct="1" latinLnBrk="0" marL="1371600" rtl="0">
        <a:defRPr sz="1800" kern="1200">
          <a:solidFill>
            <a:schemeClr val="tx1"/>
          </a:solidFill>
          <a:latin typeface="Calibri"/>
          <a:ea typeface="宋体"/>
          <a:cs typeface="+mn-cs"/>
        </a:defRPr>
      </a:lvl4pPr>
      <a:lvl5pPr algn="l" defTabSz="914400" eaLnBrk="1" hangingPunct="1" latinLnBrk="0" marL="1828800" rtl="0">
        <a:defRPr sz="1800" kern="1200">
          <a:solidFill>
            <a:schemeClr val="tx1"/>
          </a:solidFill>
          <a:latin typeface="Calibri"/>
          <a:ea typeface="宋体"/>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image" Target="../media/image10.jpeg"/><Relationship Id="rId2"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image" Target="../media/image11.jpeg"/><Relationship Id="rId2"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image" Target="../media/image12.jpeg"/><Relationship Id="rId2"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image" Target="../media/image14.png"/><Relationship Id="rId2"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image" Target="../media/image15.png"/><Relationship Id="rId2"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image" Target="../media/image16.jpeg"/><Relationship Id="rId2"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image" Target="../media/image17.jpeg"/><Relationship Id="rId2"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image" Target="../media/image18.png"/><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image" Target="../media/image4.jpeg"/><Relationship Id="rId2"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image" Target="../media/image19.png"/><Relationship Id="rId2"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image" Target="../media/image20.jpeg"/><Relationship Id="rId2"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image" Target="../media/image21.jpeg"/><Relationship Id="rId2"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image" Target="../media/image22.jpeg"/><Relationship Id="rId2" Type="http://schemas.openxmlformats.org/officeDocument/2006/relationships/image" Target="../media/image23.png"/><Relationship Id="rId3"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hyperlink" Target="http://www.emedicine.com/cgi-bin/foxweb.exe/makezoom@/em/makezoom?picture=\websites\emedicine\ped\images\Large\706ped2634-01.jpg&amp;template=izoom2" TargetMode="External"/><Relationship Id="rId2" Type="http://schemas.openxmlformats.org/officeDocument/2006/relationships/image" Target="../media/image24.jpeg"/><Relationship Id="rId3" Type="http://schemas.openxmlformats.org/officeDocument/2006/relationships/image" Target="../media/image25.jpeg"/><Relationship Id="rId4" Type="http://schemas.openxmlformats.org/officeDocument/2006/relationships/slideLayout" Target="../slideLayouts/slideLayout12.xml"/><Relationship Id="rId5" Type="http://schemas.openxmlformats.org/officeDocument/2006/relationships/notesSlide" Target="../notesSlides/notesSlide12.xml"/></Relationships>
</file>

<file path=ppt/slides/_rels/slide211.xml.rels><?xml version="1.0" encoding="UTF-8" standalone="yes"?>
<Relationships xmlns="http://schemas.openxmlformats.org/package/2006/relationships"><Relationship Id="rId1" Type="http://schemas.openxmlformats.org/officeDocument/2006/relationships/image" Target="../media/image26.jpeg"/><Relationship Id="rId2"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213.xml.rels><?xml version="1.0" encoding="UTF-8" standalone="yes"?>
<Relationships xmlns="http://schemas.openxmlformats.org/package/2006/relationships"><Relationship Id="rId1" Type="http://schemas.openxmlformats.org/officeDocument/2006/relationships/image" Target="../media/image27.jpeg"/><Relationship Id="rId2" Type="http://schemas.openxmlformats.org/officeDocument/2006/relationships/image" Target="../media/image28.jpeg"/><Relationship Id="rId3" Type="http://schemas.openxmlformats.org/officeDocument/2006/relationships/slideLayout" Target="../slideLayouts/slideLayout13.xml"/></Relationships>
</file>

<file path=ppt/slides/_rels/slide214.xml.rels><?xml version="1.0" encoding="UTF-8" standalone="yes"?>
<Relationships xmlns="http://schemas.openxmlformats.org/package/2006/relationships"><Relationship Id="rId1" Type="http://schemas.openxmlformats.org/officeDocument/2006/relationships/image" Target="../media/image29.jpeg"/><Relationship Id="rId2" Type="http://schemas.openxmlformats.org/officeDocument/2006/relationships/slideLayout" Target="../slideLayouts/slideLayout2.xml"/><Relationship Id="rId3" Type="http://schemas.openxmlformats.org/officeDocument/2006/relationships/notesSlide" Target="../notesSlides/notesSlide14.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8.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2.xml"/><Relationship Id="rId3" Type="http://schemas.openxmlformats.org/officeDocument/2006/relationships/notesSlide" Target="../notesSlides/notesSlide7.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4.xml.rels><?xml version="1.0" encoding="UTF-8" standalone="yes"?>
<Relationships xmlns="http://schemas.openxmlformats.org/package/2006/relationships"><Relationship Id="rId1" Type="http://schemas.openxmlformats.org/officeDocument/2006/relationships/image" Target="../media/image30.png"/><Relationship Id="rId2" Type="http://schemas.openxmlformats.org/officeDocument/2006/relationships/image" Target="../media/image31.wmf"/><Relationship Id="rId3" Type="http://schemas.openxmlformats.org/officeDocument/2006/relationships/slideLayout" Target="../slideLayouts/slideLayout4.xml"/></Relationships>
</file>

<file path=ppt/slides/_rels/slide225.xml.rels><?xml version="1.0" encoding="UTF-8" standalone="yes"?>
<Relationships xmlns="http://schemas.openxmlformats.org/package/2006/relationships"><Relationship Id="rId1" Type="http://schemas.openxmlformats.org/officeDocument/2006/relationships/image" Target="../media/image32.png"/><Relationship Id="rId2" Type="http://schemas.openxmlformats.org/officeDocument/2006/relationships/slideLayout" Target="../slideLayouts/slideLayout7.xml"/><Relationship Id="rId3" Type="http://schemas.openxmlformats.org/officeDocument/2006/relationships/notesSlide" Target="../notesSlides/notesSlide2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image" Target="../media/image33.png"/><Relationship Id="rId2"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image" Target="../media/image34.gif"/><Relationship Id="rId2" Type="http://schemas.openxmlformats.org/officeDocument/2006/relationships/slideLayout" Target="../slideLayouts/slideLayout2.xml"/><Relationship Id="rId3" Type="http://schemas.openxmlformats.org/officeDocument/2006/relationships/notesSlide" Target="../notesSlides/notesSlide23.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30.xml.rels><?xml version="1.0" encoding="UTF-8" standalone="yes"?>
<Relationships xmlns="http://schemas.openxmlformats.org/package/2006/relationships"><Relationship Id="rId1" Type="http://schemas.openxmlformats.org/officeDocument/2006/relationships/image" Target="../media/image32.png"/><Relationship Id="rId2" Type="http://schemas.openxmlformats.org/officeDocument/2006/relationships/image" Target="../media/image35.png"/><Relationship Id="rId3" Type="http://schemas.openxmlformats.org/officeDocument/2006/relationships/slideLayout" Target="../slideLayouts/slideLayout7.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1" Type="http://schemas.openxmlformats.org/officeDocument/2006/relationships/image" Target="../media/image36.jpeg"/><Relationship Id="rId2"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1.xml.rels><?xml version="1.0" encoding="UTF-8" standalone="yes"?>
<Relationships xmlns="http://schemas.openxmlformats.org/package/2006/relationships"><Relationship Id="rId1" Type="http://schemas.openxmlformats.org/officeDocument/2006/relationships/image" Target="../media/image37.jpeg"/><Relationship Id="rId2"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1" Type="http://schemas.openxmlformats.org/officeDocument/2006/relationships/image" Target="../media/image38.jpeg"/><Relationship Id="rId2"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1" Type="http://schemas.openxmlformats.org/officeDocument/2006/relationships/image" Target="../media/image39.jpeg"/><Relationship Id="rId2"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5.xml.rels><?xml version="1.0" encoding="UTF-8" standalone="yes"?>
<Relationships xmlns="http://schemas.openxmlformats.org/package/2006/relationships"><Relationship Id="rId1" Type="http://schemas.openxmlformats.org/officeDocument/2006/relationships/image" Target="../media/image40.jpeg"/><Relationship Id="rId2" Type="http://schemas.openxmlformats.org/officeDocument/2006/relationships/slideLayout" Target="../slideLayouts/slideLayout2.xml"/></Relationships>
</file>

<file path=ppt/slides/_rels/slide3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7.xml.rels><?xml version="1.0" encoding="UTF-8" standalone="yes"?>
<Relationships xmlns="http://schemas.openxmlformats.org/package/2006/relationships"><Relationship Id="rId1" Type="http://schemas.openxmlformats.org/officeDocument/2006/relationships/image" Target="../media/image41.jpeg"/><Relationship Id="rId2" Type="http://schemas.openxmlformats.org/officeDocument/2006/relationships/slideLayout" Target="../slideLayouts/slideLayout2.xml"/></Relationships>
</file>

<file path=ppt/slides/_rels/slide338.xml.rels><?xml version="1.0" encoding="UTF-8" standalone="yes"?>
<Relationships xmlns="http://schemas.openxmlformats.org/package/2006/relationships"><Relationship Id="rId1" Type="http://schemas.openxmlformats.org/officeDocument/2006/relationships/image" Target="../media/image42.jpeg"/><Relationship Id="rId2" Type="http://schemas.openxmlformats.org/officeDocument/2006/relationships/slideLayout" Target="../slideLayouts/slideLayout2.xml"/><Relationship Id="rId3" Type="http://schemas.openxmlformats.org/officeDocument/2006/relationships/notesSlide" Target="../notesSlides/notesSlide27.xml"/></Relationships>
</file>

<file path=ppt/slides/_rels/slide3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3.xml.rels><?xml version="1.0" encoding="UTF-8" standalone="yes"?>
<Relationships xmlns="http://schemas.openxmlformats.org/package/2006/relationships"><Relationship Id="rId1" Type="http://schemas.openxmlformats.org/officeDocument/2006/relationships/image" Target="../media/image43.jpeg"/><Relationship Id="rId2" Type="http://schemas.openxmlformats.org/officeDocument/2006/relationships/slideLayout" Target="../slideLayouts/slideLayout2.xml"/></Relationships>
</file>

<file path=ppt/slides/_rels/slide354.xml.rels><?xml version="1.0" encoding="UTF-8" standalone="yes"?>
<Relationships xmlns="http://schemas.openxmlformats.org/package/2006/relationships"><Relationship Id="rId1" Type="http://schemas.openxmlformats.org/officeDocument/2006/relationships/image" Target="../media/image44.jpeg"/><Relationship Id="rId2" Type="http://schemas.openxmlformats.org/officeDocument/2006/relationships/slideLayout" Target="../slideLayouts/slideLayout2.xml"/></Relationships>
</file>

<file path=ppt/slides/_rels/slide355.xml.rels><?xml version="1.0" encoding="UTF-8" standalone="yes"?>
<Relationships xmlns="http://schemas.openxmlformats.org/package/2006/relationships"><Relationship Id="rId1" Type="http://schemas.openxmlformats.org/officeDocument/2006/relationships/image" Target="../media/image45.jpeg"/><Relationship Id="rId2" Type="http://schemas.openxmlformats.org/officeDocument/2006/relationships/slideLayout" Target="../slideLayouts/slideLayout2.xml"/></Relationships>
</file>

<file path=ppt/slides/_rels/slide356.xml.rels><?xml version="1.0" encoding="UTF-8" standalone="yes"?>
<Relationships xmlns="http://schemas.openxmlformats.org/package/2006/relationships"><Relationship Id="rId1" Type="http://schemas.openxmlformats.org/officeDocument/2006/relationships/image" Target="../media/image46.png"/><Relationship Id="rId2" Type="http://schemas.openxmlformats.org/officeDocument/2006/relationships/slideLayout" Target="../slideLayouts/slideLayout2.xml"/></Relationships>
</file>

<file path=ppt/slides/_rels/slide357.xml.rels><?xml version="1.0" encoding="UTF-8" standalone="yes"?>
<Relationships xmlns="http://schemas.openxmlformats.org/package/2006/relationships"><Relationship Id="rId1" Type="http://schemas.openxmlformats.org/officeDocument/2006/relationships/image" Target="../media/image47.jpeg"/><Relationship Id="rId2" Type="http://schemas.openxmlformats.org/officeDocument/2006/relationships/slideLayout" Target="../slideLayouts/slideLayout2.xml"/></Relationships>
</file>

<file path=ppt/slides/_rels/slide3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s>
</file>

<file path=ppt/slides/_rels/slide363.xml.rels><?xml version="1.0" encoding="UTF-8" standalone="yes"?>
<Relationships xmlns="http://schemas.openxmlformats.org/package/2006/relationships"><Relationship Id="rId1" Type="http://schemas.openxmlformats.org/officeDocument/2006/relationships/audio" Target="../media/media1.wav"/><Relationship Id="rId2" Type="http://schemas.openxmlformats.org/officeDocument/2006/relationships/slideLayout" Target="../slideLayouts/slideLayout15.xml"/></Relationships>
</file>

<file path=ppt/slides/_rels/slide364.xml.rels><?xml version="1.0" encoding="UTF-8" standalone="yes"?>
<Relationships xmlns="http://schemas.openxmlformats.org/package/2006/relationships"><Relationship Id="rId1" Type="http://schemas.openxmlformats.org/officeDocument/2006/relationships/audio" Target="../media/media1.wav"/><Relationship Id="rId2" Type="http://schemas.openxmlformats.org/officeDocument/2006/relationships/slideLayout" Target="../slideLayouts/slideLayout15.xml"/></Relationships>
</file>

<file path=ppt/slides/_rels/slide365.xml.rels><?xml version="1.0" encoding="UTF-8" standalone="yes"?>
<Relationships xmlns="http://schemas.openxmlformats.org/package/2006/relationships"><Relationship Id="rId1" Type="http://schemas.openxmlformats.org/officeDocument/2006/relationships/audio" Target="../media/media1.wav"/><Relationship Id="rId2" Type="http://schemas.openxmlformats.org/officeDocument/2006/relationships/slideLayout" Target="../slideLayouts/slideLayout15.xml"/></Relationships>
</file>

<file path=ppt/slides/_rels/slide3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0.xml.rels><?xml version="1.0" encoding="UTF-8" standalone="yes"?>
<Relationships xmlns="http://schemas.openxmlformats.org/package/2006/relationships"><Relationship Id="rId1" Type="http://schemas.openxmlformats.org/officeDocument/2006/relationships/image" Target="../media/image48.png"/><Relationship Id="rId2"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image" Target="../media/image2.jpeg"/><Relationship Id="rId2" Type="http://schemas.openxmlformats.org/officeDocument/2006/relationships/slideLayout" Target="../slideLayouts/slideLayout2.xml"/><Relationship Id="rId3" Type="http://schemas.openxmlformats.org/officeDocument/2006/relationships/notesSlide" Target="../notesSlides/notesSlide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hyperlink" Target="http://www.btf-thyroid.org/information/leaflets/29-hypothyroidism-guide" TargetMode="External"/><Relationship Id="rId2" Type="http://schemas.openxmlformats.org/officeDocument/2006/relationships/hyperlink" Target="http://www.btf-thyroid.org/information/leaflets/41-hyperthyroidism-guide" TargetMode="External"/><Relationship Id="rId3"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1">
  <p:cSld>
    <p:spTree>
      <p:nvGrpSpPr>
        <p:cNvPr id="30" name=""/>
        <p:cNvGrpSpPr/>
        <p:nvPr/>
      </p:nvGrpSpPr>
      <p:grpSpPr>
        <a:xfrm rot="0">
          <a:off x="0" y="0"/>
          <a:ext cx="0" cy="0"/>
          <a:chOff x="0" y="0"/>
          <a:chExt cx="0" cy="0"/>
        </a:xfrm>
      </p:grpSpPr>
      <p:sp>
        <p:nvSpPr>
          <p:cNvPr id="1048586" name=""/>
          <p:cNvSpPr/>
          <p:nvPr>
            <p:ph type="subTitle" sz="full" idx="1"/>
          </p:nvPr>
        </p:nvSpPr>
        <p:spPr>
          <a:xfrm rot="0">
            <a:off x="6019800" y="5486400"/>
            <a:ext cx="2590800" cy="533400"/>
          </a:xfrm>
          <a:prstGeom prst="rect"/>
          <a:noFill/>
          <a:ln>
            <a:noFill/>
          </a:ln>
        </p:spPr>
        <p:txBody>
          <a:bodyPr anchor="t" bIns="45720" lIns="91440" rIns="91440" tIns="45720" vert="horz"/>
          <a:lstStyle>
            <a:lvl1pPr algn="ctr" marL="0">
              <a:buFontTx/>
              <a:buNone/>
              <a:defRPr sz="3200">
                <a:solidFill>
                  <a:schemeClr val="dk1"/>
                </a:solidFill>
              </a:defRPr>
            </a:lvl1pPr>
            <a:lvl2pPr algn="ctr" marL="457200">
              <a:buFontTx/>
              <a:buNone/>
            </a:lvl2pPr>
            <a:lvl3pPr algn="ctr" marL="914400">
              <a:buFontTx/>
              <a:buNone/>
            </a:lvl3pPr>
            <a:lvl4pPr algn="ctr" marL="1371600">
              <a:buFontTx/>
              <a:buNone/>
            </a:lvl4pPr>
            <a:lvl5pPr algn="ctr" marL="1828800">
              <a:buFontTx/>
              <a:buNone/>
            </a:lvl5pPr>
          </a:lstStyle>
          <a:p>
            <a:pPr lvl="0"/>
            <a:r>
              <a:rPr altLang="en-US" b="1" lang="en-US">
                <a:solidFill>
                  <a:srgbClr val="7030A0"/>
                </a:solidFill>
              </a:rPr>
              <a:t>H. Kibicho</a:t>
            </a:r>
          </a:p>
        </p:txBody>
      </p:sp>
      <p:sp>
        <p:nvSpPr>
          <p:cNvPr id="1048587" name=""/>
          <p:cNvSpPr/>
          <p:nvPr>
            <p:ph type="ctrTitle" sz="full" idx="0"/>
          </p:nvPr>
        </p:nvSpPr>
        <p:spPr>
          <a:xfrm rot="0">
            <a:off x="152400" y="1524000"/>
            <a:ext cx="8458200" cy="1222375"/>
          </a:xfrm>
          <a:prstGeom prst="rect"/>
          <a:noFill/>
          <a:ln>
            <a:noFill/>
          </a:ln>
        </p:spPr>
        <p:txBody>
          <a:bodyPr anchor="ctr" bIns="45720" lIns="91440" rIns="91440" tIns="45720" vert="horz"/>
          <a:lstStyle>
            <a:lvl1pPr algn="ctr">
              <a:defRPr sz="4400"/>
            </a:lvl1pPr>
          </a:lstStyle>
          <a:p>
            <a:pPr lvl="0"/>
            <a:r>
              <a:rPr altLang="en-US" b="1" lang="en-US" u="sng">
                <a:solidFill>
                  <a:srgbClr val="7030A0"/>
                </a:solidFill>
                <a:effectLst>
                  <a:outerShdw algn="tl" blurRad="38100" dir="2700000" dist="38100">
                    <a:srgbClr val="C0C0C0"/>
                  </a:outerShdw>
                </a:effectLst>
              </a:rPr>
              <a:t>ENDOCRINOLOGY</a:t>
            </a:r>
            <a:r>
              <a:rPr altLang="en-US" lang="en-US"/>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1">
  <p:cSld>
    <p:spTree>
      <p:nvGrpSpPr>
        <p:cNvPr id="412" name=""/>
        <p:cNvGrpSpPr/>
        <p:nvPr/>
      </p:nvGrpSpPr>
      <p:grpSpPr>
        <a:xfrm rot="0">
          <a:off x="0" y="0"/>
          <a:ext cx="0" cy="0"/>
          <a:chOff x="0" y="0"/>
          <a:chExt cx="0" cy="0"/>
        </a:xfrm>
      </p:grpSpPr>
      <p:sp>
        <p:nvSpPr>
          <p:cNvPr id="1048622"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r>
              <a:rPr altLang="en-US" lang="en-US"/>
              <a:t>.</a:t>
            </a:r>
          </a:p>
        </p:txBody>
      </p:sp>
      <p:pic>
        <p:nvPicPr>
          <p:cNvPr id="2097153" name=""/>
          <p:cNvPicPr>
            <a:picLocks/>
          </p:cNvPicPr>
          <p:nvPr>
            <p:ph sz="full" idx="1"/>
          </p:nvPr>
        </p:nvPicPr>
        <p:blipFill>
          <a:blip xmlns:r="http://schemas.openxmlformats.org/officeDocument/2006/relationships" r:embed="rId1"/>
          <a:srcRect l="0" t="0" r="0" b="0"/>
          <a:stretch>
            <a:fillRect/>
          </a:stretch>
        </p:blipFill>
        <p:spPr>
          <a:xfrm rot="0">
            <a:off x="0" y="0"/>
            <a:ext cx="9144000" cy="6858000"/>
          </a:xfrm>
          <a:prstGeom prst="rect"/>
          <a:noFill/>
          <a:ln>
            <a:noFill/>
          </a:ln>
        </p:spPr>
      </p:pic>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showMasterSp="1">
  <p:cSld>
    <p:spTree>
      <p:nvGrpSpPr>
        <p:cNvPr id="510" name=""/>
        <p:cNvGrpSpPr/>
        <p:nvPr/>
      </p:nvGrpSpPr>
      <p:grpSpPr>
        <a:xfrm rot="0">
          <a:off x="0" y="0"/>
          <a:ext cx="0" cy="0"/>
          <a:chOff x="0" y="0"/>
          <a:chExt cx="0" cy="0"/>
        </a:xfrm>
      </p:grpSpPr>
      <p:sp>
        <p:nvSpPr>
          <p:cNvPr id="1048806" name=""/>
          <p:cNvSpPr/>
          <p:nvPr>
            <p:ph sz="full" idx="1"/>
          </p:nvPr>
        </p:nvSpPr>
        <p:spPr>
          <a:xfrm rot="0">
            <a:off x="0" y="609600"/>
            <a:ext cx="8915400" cy="6019800"/>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r>
              <a:rPr altLang="en-US" lang="en-US">
                <a:latin typeface="Calibri" pitchFamily="34" charset="0"/>
              </a:rPr>
              <a:t>Diabetic history, both recent and historical</a:t>
            </a:r>
          </a:p>
          <a:p>
            <a:pPr lvl="0"/>
            <a:r>
              <a:rPr altLang="en-US" lang="en-US">
                <a:latin typeface="Calibri" pitchFamily="34" charset="0"/>
              </a:rPr>
              <a:t>Symptoms of potential complications e.g. deterioration in eyesight </a:t>
            </a:r>
          </a:p>
          <a:p>
            <a:pPr lvl="0"/>
            <a:r>
              <a:rPr altLang="en-US" lang="en-US">
                <a:latin typeface="Calibri" pitchFamily="34" charset="0"/>
              </a:rPr>
              <a:t>Drug history, current medications</a:t>
            </a:r>
          </a:p>
          <a:p>
            <a:pPr lvl="0"/>
            <a:r>
              <a:rPr altLang="en-US" lang="en-US">
                <a:latin typeface="Calibri" pitchFamily="34" charset="0"/>
              </a:rPr>
              <a:t>Family history</a:t>
            </a:r>
          </a:p>
          <a:p>
            <a:pPr lvl="0"/>
            <a:r>
              <a:rPr altLang="en-US" lang="en-US">
                <a:latin typeface="Calibri" pitchFamily="34" charset="0"/>
              </a:rPr>
              <a:t> Occupation and social history e.g. level of exercise, type of diet,</a:t>
            </a:r>
          </a:p>
          <a:p>
            <a:pPr lvl="0"/>
            <a:r>
              <a:rPr altLang="en-US" lang="en-US">
                <a:latin typeface="Calibri" pitchFamily="34" charset="0"/>
              </a:rPr>
              <a:t>Smoking history, use of alcohol and recreational drugs</a:t>
            </a:r>
          </a:p>
          <a:p>
            <a:pPr lvl="0"/>
            <a:r>
              <a:rPr altLang="en-US" lang="en-US">
                <a:latin typeface="Calibri" pitchFamily="34" charset="0"/>
              </a:rPr>
              <a:t>Prior knowledge of, attitudes to and concerns about the condition</a:t>
            </a:r>
          </a:p>
        </p:txBody>
      </p:sp>
      <p:sp>
        <p:nvSpPr>
          <p:cNvPr id="1048807" name=""/>
          <p:cNvSpPr/>
          <p:nvPr>
            <p:ph type="title" sz="full" idx="0"/>
          </p:nvPr>
        </p:nvSpPr>
        <p:spPr>
          <a:xfrm rot="0">
            <a:off x="381000" y="0"/>
            <a:ext cx="8229600" cy="66675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lvl="0"/>
            <a:r>
              <a:rPr altLang="en-US" b="1" sz="4000" lang="en-US" u="sng">
                <a:solidFill>
                  <a:srgbClr val="7030A0"/>
                </a:solidFill>
                <a:latin typeface="Calibri" pitchFamily="34" charset="0"/>
              </a:rPr>
              <a:t>History taking</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showMasterSp="1">
  <p:cSld>
    <p:spTree>
      <p:nvGrpSpPr>
        <p:cNvPr id="511" name=""/>
        <p:cNvGrpSpPr/>
        <p:nvPr/>
      </p:nvGrpSpPr>
      <p:grpSpPr>
        <a:xfrm rot="0">
          <a:off x="0" y="0"/>
          <a:ext cx="0" cy="0"/>
          <a:chOff x="0" y="0"/>
          <a:chExt cx="0" cy="0"/>
        </a:xfrm>
      </p:grpSpPr>
      <p:sp>
        <p:nvSpPr>
          <p:cNvPr id="1048808" name=""/>
          <p:cNvSpPr/>
          <p:nvPr>
            <p:ph sz="full" idx="1"/>
          </p:nvPr>
        </p:nvSpPr>
        <p:spPr>
          <a:xfrm rot="0">
            <a:off x="457200" y="1066800"/>
            <a:ext cx="8229600" cy="5059362"/>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buFontTx/>
              <a:buNone/>
            </a:pPr>
            <a:r>
              <a:rPr altLang="en-US" lang="en-US">
                <a:latin typeface="Calibri" pitchFamily="34" charset="0"/>
              </a:rPr>
              <a:t>General examination</a:t>
            </a:r>
          </a:p>
          <a:p>
            <a:pPr lvl="0"/>
            <a:r>
              <a:rPr altLang="en-US" lang="en-US">
                <a:latin typeface="Calibri" pitchFamily="34" charset="0"/>
              </a:rPr>
              <a:t>Height/ weight/ BMI</a:t>
            </a:r>
          </a:p>
          <a:p>
            <a:pPr lvl="0"/>
            <a:r>
              <a:rPr altLang="en-US" lang="en-US">
                <a:latin typeface="Calibri" pitchFamily="34" charset="0"/>
              </a:rPr>
              <a:t>Examination of feet (e.g. ulcers, loss of sensation)</a:t>
            </a:r>
          </a:p>
          <a:p>
            <a:pPr lvl="0"/>
            <a:r>
              <a:rPr altLang="en-US" lang="en-US">
                <a:latin typeface="Calibri" pitchFamily="34" charset="0"/>
              </a:rPr>
              <a:t>Examination of eyes (e.g. cataracts, diabetic retinopathy)</a:t>
            </a:r>
          </a:p>
          <a:p>
            <a:pPr lvl="0"/>
            <a:r>
              <a:rPr altLang="en-US" lang="en-US">
                <a:latin typeface="Calibri" pitchFamily="34" charset="0"/>
              </a:rPr>
              <a:t>Blood pressure measurement</a:t>
            </a:r>
          </a:p>
          <a:p>
            <a:pPr lvl="0"/>
            <a:r>
              <a:rPr altLang="en-US" lang="en-US">
                <a:latin typeface="Calibri" pitchFamily="34" charset="0"/>
              </a:rPr>
              <a:t> Examination of peripheral pulses</a:t>
            </a:r>
          </a:p>
        </p:txBody>
      </p:sp>
      <p:sp>
        <p:nvSpPr>
          <p:cNvPr id="1048809"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algn="l" lvl="0"/>
            <a:r>
              <a:rPr altLang="en-US" b="1" sz="3600" lang="en-US">
                <a:solidFill>
                  <a:srgbClr val="7030A0"/>
                </a:solidFill>
                <a:latin typeface="Calibri" pitchFamily="34" charset="0"/>
              </a:rPr>
              <a:t>Examination</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showMasterSp="1">
  <p:cSld>
    <p:spTree>
      <p:nvGrpSpPr>
        <p:cNvPr id="512" name=""/>
        <p:cNvGrpSpPr/>
        <p:nvPr/>
      </p:nvGrpSpPr>
      <p:grpSpPr>
        <a:xfrm rot="0">
          <a:off x="0" y="0"/>
          <a:ext cx="0" cy="0"/>
          <a:chOff x="0" y="0"/>
          <a:chExt cx="0" cy="0"/>
        </a:xfrm>
      </p:grpSpPr>
      <p:sp>
        <p:nvSpPr>
          <p:cNvPr id="1048810" name=""/>
          <p:cNvSpPr/>
          <p:nvPr>
            <p:ph sz="full" idx="1"/>
          </p:nvPr>
        </p:nvSpPr>
        <p:spPr>
          <a:xfrm rot="0">
            <a:off x="304800" y="914400"/>
            <a:ext cx="8382000" cy="5562600"/>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r>
              <a:rPr altLang="en-US" lang="en-US">
                <a:latin typeface="Calibri" pitchFamily="34" charset="0"/>
              </a:rPr>
              <a:t>The diagnosis of diabetes must be confirmed </a:t>
            </a:r>
            <a:r>
              <a:rPr altLang="en-US" b="1" lang="en-US">
                <a:latin typeface="Calibri" pitchFamily="34" charset="0"/>
              </a:rPr>
              <a:t>biochemically </a:t>
            </a:r>
            <a:r>
              <a:rPr altLang="en-US" lang="en-US">
                <a:latin typeface="Calibri" pitchFamily="34" charset="0"/>
              </a:rPr>
              <a:t>prior to initiation of any therapy,</a:t>
            </a:r>
          </a:p>
          <a:p>
            <a:pPr lvl="0"/>
            <a:r>
              <a:rPr altLang="en-US" lang="en-US">
                <a:latin typeface="Calibri" pitchFamily="34" charset="0"/>
              </a:rPr>
              <a:t>The presence of symptoms of hyperglycaemia, such as </a:t>
            </a:r>
            <a:r>
              <a:rPr altLang="en-US" lang="en-US">
                <a:solidFill>
                  <a:srgbClr val="7030A0"/>
                </a:solidFill>
                <a:latin typeface="Calibri" pitchFamily="34" charset="0"/>
              </a:rPr>
              <a:t>polyuria, polydypsia, lethargy, loss of weight and a random blood glucose (RBS) equal or above </a:t>
            </a:r>
            <a:r>
              <a:rPr altLang="en-US" b="1" lang="en-US">
                <a:solidFill>
                  <a:srgbClr val="7030A0"/>
                </a:solidFill>
                <a:latin typeface="Calibri" pitchFamily="34" charset="0"/>
              </a:rPr>
              <a:t>11.1 mmol/L</a:t>
            </a:r>
          </a:p>
          <a:p>
            <a:pPr lvl="0"/>
            <a:r>
              <a:rPr altLang="en-US" b="1" lang="en-US">
                <a:latin typeface="Calibri" pitchFamily="34" charset="0"/>
              </a:rPr>
              <a:t>Or </a:t>
            </a:r>
            <a:r>
              <a:rPr altLang="en-US" lang="en-US">
                <a:latin typeface="Calibri" pitchFamily="34" charset="0"/>
              </a:rPr>
              <a:t>a fasting capillary whole blood glucose </a:t>
            </a:r>
            <a:r>
              <a:rPr altLang="en-US" b="1" lang="en-US">
                <a:latin typeface="Calibri" pitchFamily="34" charset="0"/>
              </a:rPr>
              <a:t>&gt;6.1 mmol/L </a:t>
            </a:r>
            <a:r>
              <a:rPr altLang="en-US" lang="en-US">
                <a:latin typeface="Calibri" pitchFamily="34" charset="0"/>
              </a:rPr>
              <a:t>or more fasting blood sugar (FBS)</a:t>
            </a:r>
          </a:p>
          <a:p>
            <a:pPr lvl="0"/>
            <a:r>
              <a:rPr altLang="en-US" b="1" lang="en-US">
                <a:solidFill>
                  <a:srgbClr val="FF0000"/>
                </a:solidFill>
                <a:latin typeface="Calibri" pitchFamily="34" charset="0"/>
              </a:rPr>
              <a:t>confirms the diagnosis of diabetes!</a:t>
            </a:r>
          </a:p>
          <a:p>
            <a:pPr lvl="0"/>
            <a:r>
              <a:rPr altLang="en-US" b="1" lang="en-US">
                <a:solidFill>
                  <a:srgbClr val="FF0000"/>
                </a:solidFill>
                <a:latin typeface="Calibri" pitchFamily="34" charset="0"/>
              </a:rPr>
              <a:t>LOWER LIMIT for blood sugar is 3.3mmol/L</a:t>
            </a:r>
          </a:p>
        </p:txBody>
      </p:sp>
      <p:sp>
        <p:nvSpPr>
          <p:cNvPr id="1048811" name=""/>
          <p:cNvSpPr/>
          <p:nvPr>
            <p:ph type="title" sz="full" idx="0"/>
          </p:nvPr>
        </p:nvSpPr>
        <p:spPr>
          <a:xfrm rot="0">
            <a:off x="0" y="0"/>
            <a:ext cx="9144000" cy="895350"/>
          </a:xfrm>
          <a:prstGeom prst="rect"/>
          <a:solidFill>
            <a:srgbClr val="002060">
              <a:alpha val="100000"/>
            </a:srgbClr>
          </a:solid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lvl="0"/>
            <a:r>
              <a:rPr altLang="en-US" b="1" sz="4000" lang="en-US">
                <a:solidFill>
                  <a:srgbClr val="FFFF00"/>
                </a:solidFill>
                <a:latin typeface="Calibri" pitchFamily="34" charset="0"/>
              </a:rPr>
              <a:t>DIAGNOSIS OF DM</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showMasterSp="1">
  <p:cSld>
    <p:spTree>
      <p:nvGrpSpPr>
        <p:cNvPr id="513" name=""/>
        <p:cNvGrpSpPr/>
        <p:nvPr/>
      </p:nvGrpSpPr>
      <p:grpSpPr>
        <a:xfrm rot="0">
          <a:off x="0" y="0"/>
          <a:ext cx="0" cy="0"/>
          <a:chOff x="0" y="0"/>
          <a:chExt cx="0" cy="0"/>
        </a:xfrm>
      </p:grpSpPr>
      <p:sp>
        <p:nvSpPr>
          <p:cNvPr id="1048812" name=""/>
          <p:cNvSpPr/>
          <p:nvPr>
            <p:ph sz="full" idx="1"/>
          </p:nvPr>
        </p:nvSpPr>
        <p:spPr>
          <a:xfrm rot="0">
            <a:off x="228600" y="1143000"/>
            <a:ext cx="8686800" cy="5486400"/>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r>
              <a:rPr altLang="en-US" lang="en-US">
                <a:latin typeface="Calibri" pitchFamily="34" charset="0"/>
              </a:rPr>
              <a:t>In </a:t>
            </a:r>
            <a:r>
              <a:rPr altLang="en-US" lang="en-US">
                <a:solidFill>
                  <a:srgbClr val="7030A0"/>
                </a:solidFill>
                <a:latin typeface="Calibri" pitchFamily="34" charset="0"/>
              </a:rPr>
              <a:t>asymptomatic subjects </a:t>
            </a:r>
            <a:r>
              <a:rPr altLang="en-US" lang="en-US">
                <a:latin typeface="Calibri" pitchFamily="34" charset="0"/>
              </a:rPr>
              <a:t>a single abnormal blood glucose result is inadequate to make a diagnosis of diabetes.</a:t>
            </a:r>
          </a:p>
          <a:p>
            <a:pPr lvl="0"/>
            <a:r>
              <a:rPr altLang="en-US" lang="en-US">
                <a:latin typeface="Calibri" pitchFamily="34" charset="0"/>
              </a:rPr>
              <a:t>The abnormal value must be confirmed at the earliest possible date using any of the following: </a:t>
            </a:r>
          </a:p>
          <a:p>
            <a:pPr lvl="0">
              <a:buFontTx/>
              <a:buAutoNum type="alphaLcParenR" startAt="1"/>
            </a:pPr>
            <a:r>
              <a:rPr altLang="en-US" lang="en-US">
                <a:latin typeface="Calibri" pitchFamily="34" charset="0"/>
              </a:rPr>
              <a:t>Fasting or random blood sample on two separate occasions or </a:t>
            </a:r>
          </a:p>
          <a:p>
            <a:pPr lvl="0">
              <a:buFontTx/>
              <a:buAutoNum type="alphaLcParenR" startAt="1"/>
            </a:pPr>
            <a:r>
              <a:rPr altLang="en-US" lang="en-US">
                <a:latin typeface="Calibri" pitchFamily="34" charset="0"/>
              </a:rPr>
              <a:t> a 75 g oral glucose tolerance test….</a:t>
            </a:r>
          </a:p>
        </p:txBody>
      </p:sp>
      <p:sp>
        <p:nvSpPr>
          <p:cNvPr id="1048813" name=""/>
          <p:cNvSpPr/>
          <p:nvPr>
            <p:ph type="title" sz="full" idx="0"/>
          </p:nvPr>
        </p:nvSpPr>
        <p:spPr>
          <a:xfrm rot="0">
            <a:off x="533400" y="304800"/>
            <a:ext cx="8229600" cy="59055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algn="l" lvl="0"/>
            <a:r>
              <a:rPr altLang="en-US" b="1" lang="en-US">
                <a:solidFill>
                  <a:srgbClr val="7030A0"/>
                </a:solidFill>
                <a:latin typeface="Calibri" pitchFamily="34" charset="0"/>
              </a:rPr>
              <a:t>Diagnosis of dm in asymptomatic individuals</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showMasterSp="1">
  <p:cSld>
    <p:spTree>
      <p:nvGrpSpPr>
        <p:cNvPr id="514" name=""/>
        <p:cNvGrpSpPr/>
        <p:nvPr/>
      </p:nvGrpSpPr>
      <p:grpSpPr>
        <a:xfrm rot="0">
          <a:off x="0" y="0"/>
          <a:ext cx="0" cy="0"/>
          <a:chOff x="0" y="0"/>
          <a:chExt cx="0" cy="0"/>
        </a:xfrm>
      </p:grpSpPr>
      <p:sp>
        <p:nvSpPr>
          <p:cNvPr id="1048814" name=""/>
          <p:cNvSpPr/>
          <p:nvPr>
            <p:ph sz="full" idx="1"/>
          </p:nvPr>
        </p:nvSpPr>
        <p:spPr>
          <a:xfrm rot="0">
            <a:off x="228600" y="990600"/>
            <a:ext cx="8686800" cy="5135562"/>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eaLnBrk="1" hangingPunct="1" latinLnBrk="1" lvl="0">
              <a:lnSpc>
                <a:spcPct val="150000"/>
              </a:lnSpc>
              <a:buFontTx/>
              <a:buNone/>
            </a:pPr>
            <a:r>
              <a:rPr altLang="en-US" lang="en-US">
                <a:latin typeface="Calibri" pitchFamily="34" charset="0"/>
              </a:rPr>
              <a:t>Aim: </a:t>
            </a:r>
          </a:p>
          <a:p>
            <a:pPr lvl="0">
              <a:lnSpc>
                <a:spcPct val="150000"/>
              </a:lnSpc>
            </a:pPr>
            <a:r>
              <a:rPr altLang="en-US" lang="en-US">
                <a:latin typeface="Calibri" pitchFamily="34" charset="0"/>
              </a:rPr>
              <a:t>To </a:t>
            </a:r>
            <a:r>
              <a:rPr altLang="en-US" b="1" lang="en-US">
                <a:latin typeface="Calibri" pitchFamily="34" charset="0"/>
              </a:rPr>
              <a:t>normalize</a:t>
            </a:r>
            <a:r>
              <a:rPr altLang="en-US" lang="en-US">
                <a:latin typeface="Calibri" pitchFamily="34" charset="0"/>
              </a:rPr>
              <a:t> insulin activity and blood glucose levels (euglycaemia) without  hypoglycemia and without seriously disrupting the patient’s usual lifestyle and activity</a:t>
            </a:r>
          </a:p>
          <a:p>
            <a:pPr lvl="0">
              <a:lnSpc>
                <a:spcPct val="150000"/>
              </a:lnSpc>
            </a:pPr>
            <a:r>
              <a:rPr altLang="en-US" lang="en-US">
                <a:latin typeface="Calibri" pitchFamily="34" charset="0"/>
              </a:rPr>
              <a:t> To reduce development of </a:t>
            </a:r>
            <a:r>
              <a:rPr altLang="en-US" b="1" lang="en-US">
                <a:latin typeface="Calibri" pitchFamily="34" charset="0"/>
              </a:rPr>
              <a:t>vascular and neuropathic </a:t>
            </a:r>
            <a:r>
              <a:rPr altLang="en-US" lang="en-US">
                <a:latin typeface="Calibri" pitchFamily="34" charset="0"/>
              </a:rPr>
              <a:t>complications</a:t>
            </a:r>
          </a:p>
          <a:p>
            <a:pPr lvl="0">
              <a:lnSpc>
                <a:spcPct val="150000"/>
              </a:lnSpc>
              <a:buFontTx/>
              <a:buNone/>
            </a:pPr>
            <a:endParaRPr altLang="en-US" sz="2800" lang="en-US">
              <a:latin typeface="Calibri" pitchFamily="34" charset="0"/>
            </a:endParaRPr>
          </a:p>
        </p:txBody>
      </p:sp>
      <p:sp>
        <p:nvSpPr>
          <p:cNvPr id="1048815"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algn="l" lvl="0"/>
            <a:r>
              <a:rPr altLang="en-US" b="1" lang="en-US">
                <a:solidFill>
                  <a:srgbClr val="7030A0"/>
                </a:solidFill>
                <a:latin typeface="Calibri" pitchFamily="34" charset="0"/>
              </a:rPr>
              <a:t>MANAGEMENT</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showMasterSp="1">
  <p:cSld>
    <p:spTree>
      <p:nvGrpSpPr>
        <p:cNvPr id="515" name=""/>
        <p:cNvGrpSpPr/>
        <p:nvPr/>
      </p:nvGrpSpPr>
      <p:grpSpPr>
        <a:xfrm rot="0">
          <a:off x="0" y="0"/>
          <a:ext cx="0" cy="0"/>
          <a:chOff x="0" y="0"/>
          <a:chExt cx="0" cy="0"/>
        </a:xfrm>
      </p:grpSpPr>
      <p:sp>
        <p:nvSpPr>
          <p:cNvPr id="1048816" name=""/>
          <p:cNvSpPr/>
          <p:nvPr>
            <p:ph sz="full" idx="1"/>
          </p:nvPr>
        </p:nvSpPr>
        <p:spPr>
          <a:xfrm rot="0">
            <a:off x="228600" y="1371600"/>
            <a:ext cx="8458200" cy="4754562"/>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indent="-609600" lvl="0" marL="609600">
              <a:lnSpc>
                <a:spcPct val="150000"/>
              </a:lnSpc>
              <a:buFontTx/>
              <a:buNone/>
            </a:pPr>
            <a:r>
              <a:rPr altLang="en-US" lang="en-US">
                <a:latin typeface="Calibri" pitchFamily="34" charset="0"/>
              </a:rPr>
              <a:t>1. Pharmacologic therapy(Medical management)</a:t>
            </a:r>
          </a:p>
          <a:p>
            <a:pPr indent="-609600" lvl="0" marL="609600">
              <a:lnSpc>
                <a:spcPct val="150000"/>
              </a:lnSpc>
              <a:buFontTx/>
              <a:buNone/>
            </a:pPr>
            <a:r>
              <a:rPr altLang="en-US" lang="en-US">
                <a:latin typeface="Calibri" pitchFamily="34" charset="0"/>
              </a:rPr>
              <a:t>2. Nutritional management</a:t>
            </a:r>
          </a:p>
          <a:p>
            <a:pPr indent="-609600" lvl="0" marL="609600">
              <a:lnSpc>
                <a:spcPct val="150000"/>
              </a:lnSpc>
              <a:buFontTx/>
              <a:buNone/>
            </a:pPr>
            <a:r>
              <a:rPr altLang="en-US" lang="en-US">
                <a:latin typeface="Calibri" pitchFamily="34" charset="0"/>
              </a:rPr>
              <a:t>3. Exercise</a:t>
            </a:r>
          </a:p>
          <a:p>
            <a:pPr indent="-609600" lvl="0" marL="609600">
              <a:lnSpc>
                <a:spcPct val="150000"/>
              </a:lnSpc>
              <a:buFontTx/>
              <a:buNone/>
            </a:pPr>
            <a:r>
              <a:rPr altLang="en-US" lang="en-US">
                <a:latin typeface="Calibri" pitchFamily="34" charset="0"/>
              </a:rPr>
              <a:t>4. Monitoring</a:t>
            </a:r>
          </a:p>
          <a:p>
            <a:pPr indent="-609600" lvl="0" marL="609600">
              <a:lnSpc>
                <a:spcPct val="150000"/>
              </a:lnSpc>
              <a:buFontTx/>
              <a:buNone/>
            </a:pPr>
            <a:r>
              <a:rPr altLang="en-US" lang="en-US">
                <a:latin typeface="Calibri" pitchFamily="34" charset="0"/>
              </a:rPr>
              <a:t>5. Education</a:t>
            </a:r>
          </a:p>
          <a:p>
            <a:pPr indent="-609600" lvl="0" marL="609600">
              <a:buFontTx/>
              <a:buNone/>
            </a:pPr>
            <a:endParaRPr altLang="en-US" lang="en-US">
              <a:latin typeface="Calibri" pitchFamily="34" charset="0"/>
            </a:endParaRPr>
          </a:p>
        </p:txBody>
      </p:sp>
      <p:sp>
        <p:nvSpPr>
          <p:cNvPr id="1048817"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algn="l" lvl="0"/>
            <a:r>
              <a:rPr altLang="en-US" b="1" sz="3600" lang="en-US">
                <a:solidFill>
                  <a:srgbClr val="7030A0"/>
                </a:solidFill>
                <a:latin typeface="Calibri" pitchFamily="34" charset="0"/>
              </a:rPr>
              <a:t>COMPONENTS OF DM MANAGEMENT</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showMasterSp="1">
  <p:cSld>
    <p:spTree>
      <p:nvGrpSpPr>
        <p:cNvPr id="516" name=""/>
        <p:cNvGrpSpPr/>
        <p:nvPr/>
      </p:nvGrpSpPr>
      <p:grpSpPr>
        <a:xfrm rot="0">
          <a:off x="0" y="0"/>
          <a:ext cx="0" cy="0"/>
          <a:chOff x="0" y="0"/>
          <a:chExt cx="0" cy="0"/>
        </a:xfrm>
      </p:grpSpPr>
      <p:sp>
        <p:nvSpPr>
          <p:cNvPr id="1048818" name=""/>
          <p:cNvSpPr/>
          <p:nvPr>
            <p:ph sz="full" idx="1"/>
          </p:nvPr>
        </p:nvSpPr>
        <p:spPr>
          <a:xfrm rot="0">
            <a:off x="228600" y="1295400"/>
            <a:ext cx="8458200" cy="5334000"/>
          </a:xfrm>
          <a:prstGeom prst="rect"/>
          <a:noFill/>
          <a:ln>
            <a:noFill/>
          </a:ln>
        </p:spPr>
        <p:txBody>
          <a:bodyPr anchor="ctr"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lnSpc>
                <a:spcPct val="150000"/>
              </a:lnSpc>
              <a:buFontTx/>
              <a:buNone/>
            </a:pPr>
            <a:r>
              <a:rPr altLang="en-US" lang="en-US">
                <a:latin typeface="Calibri" pitchFamily="34" charset="0"/>
              </a:rPr>
              <a:t>Consist of :-</a:t>
            </a:r>
          </a:p>
          <a:p>
            <a:pPr lvl="0">
              <a:lnSpc>
                <a:spcPct val="150000"/>
              </a:lnSpc>
              <a:buFontTx/>
              <a:buNone/>
            </a:pPr>
            <a:r>
              <a:rPr altLang="en-US" lang="en-US">
                <a:latin typeface="Calibri" pitchFamily="34" charset="0"/>
              </a:rPr>
              <a:t>a). oral glucose lowering agents </a:t>
            </a:r>
          </a:p>
          <a:p>
            <a:pPr lvl="0">
              <a:lnSpc>
                <a:spcPct val="150000"/>
              </a:lnSpc>
              <a:buFontTx/>
              <a:buNone/>
            </a:pPr>
            <a:r>
              <a:rPr altLang="en-US" lang="en-US">
                <a:latin typeface="Calibri" pitchFamily="34" charset="0"/>
              </a:rPr>
              <a:t>b).  insulin therapy</a:t>
            </a:r>
          </a:p>
          <a:p>
            <a:pPr lvl="0">
              <a:lnSpc>
                <a:spcPct val="150000"/>
              </a:lnSpc>
              <a:buFontTx/>
              <a:buNone/>
            </a:pPr>
            <a:r>
              <a:rPr altLang="en-US" b="1" lang="en-US" u="sng">
                <a:latin typeface="Calibri" pitchFamily="34" charset="0"/>
              </a:rPr>
              <a:t>a) Oral Glucose Lowering Agents (OGLAs)</a:t>
            </a:r>
          </a:p>
          <a:p>
            <a:pPr lvl="0">
              <a:lnSpc>
                <a:spcPct val="150000"/>
              </a:lnSpc>
            </a:pPr>
            <a:r>
              <a:rPr altLang="en-US" lang="en-US">
                <a:latin typeface="Calibri" pitchFamily="34" charset="0"/>
              </a:rPr>
              <a:t>were previously referred to as oral hypoglycaemic agent</a:t>
            </a:r>
          </a:p>
        </p:txBody>
      </p:sp>
      <p:sp>
        <p:nvSpPr>
          <p:cNvPr id="1048819"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algn="l" lvl="0"/>
            <a:r>
              <a:rPr altLang="en-US" b="1" sz="3200" lang="en-US">
                <a:solidFill>
                  <a:srgbClr val="7030A0"/>
                </a:solidFill>
                <a:latin typeface="Calibri" pitchFamily="34" charset="0"/>
              </a:rPr>
              <a:t>1.PHARMACOLOGIC THERAPY (MEDICAL MANAGEMENT</a:t>
            </a:r>
            <a:r>
              <a:rPr altLang="en-US" b="1" sz="3200" lang="en-US">
                <a:latin typeface="Calibri" pitchFamily="34" charset="0"/>
              </a:rPr>
              <a:t>)</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showMasterSp="1">
  <p:cSld>
    <p:spTree>
      <p:nvGrpSpPr>
        <p:cNvPr id="517" name=""/>
        <p:cNvGrpSpPr/>
        <p:nvPr/>
      </p:nvGrpSpPr>
      <p:grpSpPr>
        <a:xfrm rot="0">
          <a:off x="0" y="0"/>
          <a:ext cx="0" cy="0"/>
          <a:chOff x="0" y="0"/>
          <a:chExt cx="0" cy="0"/>
        </a:xfrm>
      </p:grpSpPr>
      <p:sp>
        <p:nvSpPr>
          <p:cNvPr id="1048820" name=""/>
          <p:cNvSpPr/>
          <p:nvPr>
            <p:ph sz="full" idx="1"/>
          </p:nvPr>
        </p:nvSpPr>
        <p:spPr>
          <a:xfrm rot="0">
            <a:off x="457200" y="914400"/>
            <a:ext cx="8229600" cy="5211762"/>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lnSpc>
                <a:spcPct val="150000"/>
              </a:lnSpc>
            </a:pPr>
            <a:r>
              <a:rPr altLang="en-US" lang="en-US">
                <a:latin typeface="Calibri" pitchFamily="34" charset="0"/>
              </a:rPr>
              <a:t>Failure of lifestyle modifications</a:t>
            </a:r>
          </a:p>
          <a:p>
            <a:pPr lvl="0">
              <a:lnSpc>
                <a:spcPct val="150000"/>
              </a:lnSpc>
            </a:pPr>
            <a:r>
              <a:rPr altLang="en-US" lang="en-US">
                <a:latin typeface="Calibri" pitchFamily="34" charset="0"/>
              </a:rPr>
              <a:t>Fasting blood glucose level &gt; 11 mmol/L </a:t>
            </a:r>
          </a:p>
          <a:p>
            <a:pPr lvl="0">
              <a:lnSpc>
                <a:spcPct val="150000"/>
              </a:lnSpc>
            </a:pPr>
            <a:r>
              <a:rPr altLang="en-US" lang="en-US">
                <a:latin typeface="Calibri" pitchFamily="34" charset="0"/>
              </a:rPr>
              <a:t>Random blood glucose level &gt; 15 mmol/L.</a:t>
            </a:r>
          </a:p>
          <a:p>
            <a:pPr lvl="0">
              <a:lnSpc>
                <a:spcPct val="150000"/>
              </a:lnSpc>
            </a:pPr>
            <a:r>
              <a:rPr altLang="en-US" lang="en-US">
                <a:latin typeface="Calibri" pitchFamily="34" charset="0"/>
              </a:rPr>
              <a:t>When an individuals glycaemic targets are not met by the combination of dietary, modifications and physical activity/exercise.</a:t>
            </a:r>
          </a:p>
          <a:p>
            <a:pPr lvl="0">
              <a:lnSpc>
                <a:spcPct val="150000"/>
              </a:lnSpc>
              <a:buFontTx/>
              <a:buNone/>
            </a:pPr>
            <a:endParaRPr altLang="en-US" lang="en-US" u="sng">
              <a:latin typeface="Calibri" pitchFamily="34" charset="0"/>
            </a:endParaRPr>
          </a:p>
        </p:txBody>
      </p:sp>
      <p:sp>
        <p:nvSpPr>
          <p:cNvPr id="1048821"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lvl="0"/>
            <a:r>
              <a:rPr altLang="en-US" sz="3200" i="1" lang="en-US" u="sng">
                <a:latin typeface="Calibri" pitchFamily="34" charset="0"/>
              </a:rPr>
              <a:t>Indications:</a:t>
            </a:r>
            <a:br/>
            <a:endParaRPr altLang="en-US" sz="3200" i="1" lang="en-US" u="sng">
              <a:latin typeface="Calibri" pitchFamily="34" charset="0"/>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showMasterSp="1">
  <p:cSld>
    <p:spTree>
      <p:nvGrpSpPr>
        <p:cNvPr id="518" name=""/>
        <p:cNvGrpSpPr/>
        <p:nvPr/>
      </p:nvGrpSpPr>
      <p:grpSpPr>
        <a:xfrm rot="0">
          <a:off x="0" y="0"/>
          <a:ext cx="0" cy="0"/>
          <a:chOff x="0" y="0"/>
          <a:chExt cx="0" cy="0"/>
        </a:xfrm>
      </p:grpSpPr>
      <p:sp>
        <p:nvSpPr>
          <p:cNvPr id="1048822" name=""/>
          <p:cNvSpPr/>
          <p:nvPr>
            <p:ph sz="full" idx="1"/>
          </p:nvPr>
        </p:nvSpPr>
        <p:spPr>
          <a:xfrm rot="0">
            <a:off x="457200" y="1219200"/>
            <a:ext cx="8229600" cy="4935537"/>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lnSpc>
                <a:spcPct val="150000"/>
              </a:lnSpc>
              <a:buFontTx/>
              <a:buNone/>
            </a:pPr>
            <a:r>
              <a:rPr altLang="en-US" lang="en-US">
                <a:latin typeface="Calibri" pitchFamily="34" charset="0"/>
              </a:rPr>
              <a:t>1.Sulphonyiureas</a:t>
            </a:r>
          </a:p>
          <a:p>
            <a:pPr lvl="0">
              <a:lnSpc>
                <a:spcPct val="150000"/>
              </a:lnSpc>
              <a:buFontTx/>
              <a:buNone/>
            </a:pPr>
            <a:r>
              <a:rPr altLang="en-US" lang="en-US">
                <a:latin typeface="Calibri" pitchFamily="34" charset="0"/>
              </a:rPr>
              <a:t>2.Biguanide</a:t>
            </a:r>
          </a:p>
          <a:p>
            <a:pPr lvl="0">
              <a:lnSpc>
                <a:spcPct val="150000"/>
              </a:lnSpc>
              <a:buFontTx/>
              <a:buNone/>
            </a:pPr>
            <a:r>
              <a:rPr altLang="en-US" lang="en-US">
                <a:latin typeface="Calibri" pitchFamily="34" charset="0"/>
              </a:rPr>
              <a:t>3.Thiazolidinediones</a:t>
            </a:r>
          </a:p>
          <a:p>
            <a:pPr lvl="0">
              <a:lnSpc>
                <a:spcPct val="150000"/>
              </a:lnSpc>
              <a:buFontTx/>
              <a:buNone/>
            </a:pPr>
            <a:r>
              <a:rPr altLang="en-US" lang="en-US">
                <a:latin typeface="Calibri" pitchFamily="34" charset="0"/>
              </a:rPr>
              <a:t>4.Meglitinides</a:t>
            </a:r>
          </a:p>
          <a:p>
            <a:pPr lvl="0">
              <a:lnSpc>
                <a:spcPct val="150000"/>
              </a:lnSpc>
              <a:buFontTx/>
              <a:buNone/>
            </a:pPr>
            <a:r>
              <a:rPr altLang="en-US" lang="en-US">
                <a:latin typeface="Calibri" pitchFamily="34" charset="0"/>
              </a:rPr>
              <a:t>5.Alpha_glucosidase inhibitors</a:t>
            </a:r>
          </a:p>
        </p:txBody>
      </p:sp>
      <p:sp>
        <p:nvSpPr>
          <p:cNvPr id="1048823"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algn="l" lvl="0"/>
            <a:br/>
            <a:r>
              <a:rPr altLang="en-US" b="1" sz="3200" lang="en-US">
                <a:solidFill>
                  <a:srgbClr val="7030A0"/>
                </a:solidFill>
                <a:latin typeface="Calibri" pitchFamily="34" charset="0"/>
              </a:rPr>
              <a:t>Classes of oral hypoglycemic agents</a:t>
            </a:r>
            <a:br/>
            <a:endParaRPr altLang="en-US" sz="3200" lang="en-US">
              <a:solidFill>
                <a:srgbClr val="7030A0"/>
              </a:solidFill>
              <a:latin typeface="Calibri" pitchFamily="34" charset="0"/>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showMasterSp="1">
  <p:cSld>
    <p:spTree>
      <p:nvGrpSpPr>
        <p:cNvPr id="519" name=""/>
        <p:cNvGrpSpPr/>
        <p:nvPr/>
      </p:nvGrpSpPr>
      <p:grpSpPr>
        <a:xfrm rot="0">
          <a:off x="0" y="0"/>
          <a:ext cx="0" cy="0"/>
          <a:chOff x="0" y="0"/>
          <a:chExt cx="0" cy="0"/>
        </a:xfrm>
      </p:grpSpPr>
      <p:sp>
        <p:nvSpPr>
          <p:cNvPr id="1048824" name=""/>
          <p:cNvSpPr/>
          <p:nvPr>
            <p:ph sz="full" idx="1"/>
          </p:nvPr>
        </p:nvSpPr>
        <p:spPr>
          <a:xfrm rot="0">
            <a:off x="304800" y="762000"/>
            <a:ext cx="8229600" cy="4648200"/>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lnSpc>
                <a:spcPct val="150000"/>
              </a:lnSpc>
            </a:pPr>
            <a:r>
              <a:rPr altLang="en-US" lang="en-US">
                <a:latin typeface="Calibri" pitchFamily="34" charset="0"/>
              </a:rPr>
              <a:t>Action: Stimulates pancreatic cells to secrete more insulin and increases sensitivity of peripheral tissues to insulin</a:t>
            </a:r>
          </a:p>
          <a:p>
            <a:pPr lvl="0">
              <a:lnSpc>
                <a:spcPct val="150000"/>
              </a:lnSpc>
            </a:pPr>
            <a:r>
              <a:rPr altLang="en-US" lang="en-US">
                <a:latin typeface="Calibri" pitchFamily="34" charset="0"/>
              </a:rPr>
              <a:t>Used: to treat non-obese Type 2 diabetes</a:t>
            </a:r>
          </a:p>
          <a:p>
            <a:pPr lvl="0">
              <a:lnSpc>
                <a:spcPct val="150000"/>
              </a:lnSpc>
            </a:pPr>
            <a:r>
              <a:rPr altLang="en-US" lang="en-US">
                <a:latin typeface="Calibri" pitchFamily="34" charset="0"/>
              </a:rPr>
              <a:t>Example: </a:t>
            </a:r>
            <a:r>
              <a:rPr altLang="en-US" lang="en-US">
                <a:solidFill>
                  <a:srgbClr val="7030A0"/>
                </a:solidFill>
                <a:latin typeface="Calibri" pitchFamily="34" charset="0"/>
              </a:rPr>
              <a:t>Glibenclamide , Glipizide (Glucotrol), Chlorpropamide (Diabinese),Glimepiride : </a:t>
            </a:r>
          </a:p>
          <a:p>
            <a:pPr lvl="0">
              <a:lnSpc>
                <a:spcPct val="150000"/>
              </a:lnSpc>
              <a:buFontTx/>
              <a:buNone/>
            </a:pPr>
            <a:r>
              <a:rPr altLang="en-US" lang="en-US">
                <a:solidFill>
                  <a:srgbClr val="7030A0"/>
                </a:solidFill>
                <a:latin typeface="Calibri" pitchFamily="34" charset="0"/>
              </a:rPr>
              <a:t>    Gliclazide, Tolazamide (Tolinase)</a:t>
            </a:r>
          </a:p>
          <a:p>
            <a:pPr lvl="0">
              <a:lnSpc>
                <a:spcPct val="150000"/>
              </a:lnSpc>
              <a:buFontTx/>
              <a:buNone/>
            </a:pPr>
            <a:endParaRPr altLang="en-US" lang="en-US">
              <a:latin typeface="Calibri" pitchFamily="34" charset="0"/>
            </a:endParaRPr>
          </a:p>
        </p:txBody>
      </p:sp>
      <p:sp>
        <p:nvSpPr>
          <p:cNvPr id="1048825" name=""/>
          <p:cNvSpPr/>
          <p:nvPr>
            <p:ph type="title" sz="full" idx="0"/>
          </p:nvPr>
        </p:nvSpPr>
        <p:spPr>
          <a:xfrm rot="0">
            <a:off x="381000" y="0"/>
            <a:ext cx="8229600" cy="89535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algn="l" lvl="0"/>
            <a:r>
              <a:rPr altLang="en-US" b="1" sz="4000" lang="en-US">
                <a:solidFill>
                  <a:srgbClr val="7030A0"/>
                </a:solidFill>
                <a:latin typeface="Calibri" pitchFamily="34" charset="0"/>
              </a:rPr>
              <a:t>1. Sulphonyiureas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1">
  <p:cSld>
    <p:spTree>
      <p:nvGrpSpPr>
        <p:cNvPr id="413" name=""/>
        <p:cNvGrpSpPr/>
        <p:nvPr/>
      </p:nvGrpSpPr>
      <p:grpSpPr>
        <a:xfrm rot="0">
          <a:off x="0" y="0"/>
          <a:ext cx="0" cy="0"/>
          <a:chOff x="0" y="0"/>
          <a:chExt cx="0" cy="0"/>
        </a:xfrm>
      </p:grpSpPr>
      <p:sp>
        <p:nvSpPr>
          <p:cNvPr id="1048623" name=""/>
          <p:cNvSpPr/>
          <p:nvPr>
            <p:ph sz="full" idx="1"/>
          </p:nvPr>
        </p:nvSpPr>
        <p:spPr>
          <a:xfrm rot="0">
            <a:off x="290512" y="1676400"/>
            <a:ext cx="8382000" cy="4495800"/>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lnSpc>
                <a:spcPct val="90000"/>
              </a:lnSpc>
            </a:pPr>
            <a:r>
              <a:rPr altLang="en-US" lang="en-US">
                <a:latin typeface="Times New Roman" pitchFamily="18" charset="0"/>
                <a:ea typeface="Times New Roman" pitchFamily="18" charset="0"/>
              </a:rPr>
              <a:t>Growth, metabolism, &amp; tissue maturation by growth hormone</a:t>
            </a:r>
          </a:p>
          <a:p>
            <a:pPr lvl="0">
              <a:lnSpc>
                <a:spcPct val="90000"/>
              </a:lnSpc>
            </a:pPr>
            <a:r>
              <a:rPr altLang="en-US" lang="en-US">
                <a:latin typeface="Times New Roman" pitchFamily="18" charset="0"/>
                <a:ea typeface="Times New Roman" pitchFamily="18" charset="0"/>
              </a:rPr>
              <a:t>Ion regulation by parathyroid hormone</a:t>
            </a:r>
          </a:p>
          <a:p>
            <a:pPr lvl="0">
              <a:lnSpc>
                <a:spcPct val="90000"/>
              </a:lnSpc>
            </a:pPr>
            <a:r>
              <a:rPr altLang="en-US" lang="en-US">
                <a:latin typeface="Times New Roman" pitchFamily="18" charset="0"/>
                <a:ea typeface="Times New Roman" pitchFamily="18" charset="0"/>
              </a:rPr>
              <a:t>Heart rate &amp; blood pressure regulation</a:t>
            </a:r>
          </a:p>
          <a:p>
            <a:pPr lvl="0">
              <a:lnSpc>
                <a:spcPct val="90000"/>
              </a:lnSpc>
            </a:pPr>
            <a:r>
              <a:rPr altLang="en-US" lang="en-US">
                <a:latin typeface="Times New Roman" pitchFamily="18" charset="0"/>
                <a:ea typeface="Times New Roman" pitchFamily="18" charset="0"/>
              </a:rPr>
              <a:t>Blood glucose control by glucagon and insulin</a:t>
            </a:r>
          </a:p>
          <a:p>
            <a:pPr lvl="0">
              <a:lnSpc>
                <a:spcPct val="90000"/>
              </a:lnSpc>
            </a:pPr>
            <a:r>
              <a:rPr altLang="en-US" lang="en-US">
                <a:latin typeface="Times New Roman" pitchFamily="18" charset="0"/>
                <a:ea typeface="Times New Roman" pitchFamily="18" charset="0"/>
              </a:rPr>
              <a:t>Immune system regulation by thyroid hormone</a:t>
            </a:r>
          </a:p>
          <a:p>
            <a:pPr lvl="0">
              <a:lnSpc>
                <a:spcPct val="90000"/>
              </a:lnSpc>
            </a:pPr>
            <a:r>
              <a:rPr altLang="en-US" lang="en-US">
                <a:latin typeface="Times New Roman" pitchFamily="18" charset="0"/>
                <a:ea typeface="Times New Roman" pitchFamily="18" charset="0"/>
              </a:rPr>
              <a:t>Reproductive functions control by FSH and testosterone</a:t>
            </a:r>
          </a:p>
        </p:txBody>
      </p:sp>
      <p:sp>
        <p:nvSpPr>
          <p:cNvPr id="1048624"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algn="l" lvl="0"/>
            <a:r>
              <a:rPr altLang="en-US" b="1" sz="3600" lang="en-US">
                <a:latin typeface="Calibri" pitchFamily="34" charset="0"/>
              </a:rPr>
              <a:t>PRINCIPLE FUNCTIONS OF ENDOCRINE SYSTEM</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showMasterSp="1">
  <p:cSld>
    <p:spTree>
      <p:nvGrpSpPr>
        <p:cNvPr id="520" name=""/>
        <p:cNvGrpSpPr/>
        <p:nvPr/>
      </p:nvGrpSpPr>
      <p:grpSpPr>
        <a:xfrm rot="0">
          <a:off x="0" y="0"/>
          <a:ext cx="0" cy="0"/>
          <a:chOff x="0" y="0"/>
          <a:chExt cx="0" cy="0"/>
        </a:xfrm>
      </p:grpSpPr>
      <p:sp>
        <p:nvSpPr>
          <p:cNvPr id="1048826" name=""/>
          <p:cNvSpPr/>
          <p:nvPr>
            <p:ph sz="full" idx="1"/>
          </p:nvPr>
        </p:nvSpPr>
        <p:spPr>
          <a:xfrm rot="0">
            <a:off x="0" y="0"/>
            <a:ext cx="8915400" cy="5638800"/>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lnSpc>
                <a:spcPct val="120000"/>
              </a:lnSpc>
              <a:buFontTx/>
              <a:buNone/>
            </a:pPr>
            <a:r>
              <a:rPr altLang="en-US" b="1" lang="en-US">
                <a:solidFill>
                  <a:srgbClr val="7030A0"/>
                </a:solidFill>
                <a:latin typeface="Calibri" pitchFamily="34" charset="0"/>
              </a:rPr>
              <a:t>a) Glibenclamide </a:t>
            </a:r>
          </a:p>
          <a:p>
            <a:pPr lvl="0">
              <a:lnSpc>
                <a:spcPct val="120000"/>
              </a:lnSpc>
              <a:buFontTx/>
              <a:buNone/>
            </a:pPr>
            <a:r>
              <a:rPr altLang="en-US" lang="en-US">
                <a:latin typeface="Calibri" pitchFamily="34" charset="0"/>
              </a:rPr>
              <a:t>Starting Dose: 2.5 mg</a:t>
            </a:r>
          </a:p>
          <a:p>
            <a:pPr lvl="0">
              <a:lnSpc>
                <a:spcPct val="120000"/>
              </a:lnSpc>
              <a:buFontTx/>
              <a:buNone/>
            </a:pPr>
            <a:r>
              <a:rPr altLang="en-US" lang="en-US">
                <a:latin typeface="Calibri" pitchFamily="34" charset="0"/>
              </a:rPr>
              <a:t>Maximal dose : 15 mg</a:t>
            </a:r>
          </a:p>
          <a:p>
            <a:pPr lvl="0">
              <a:lnSpc>
                <a:spcPct val="120000"/>
              </a:lnSpc>
              <a:buFontTx/>
              <a:buNone/>
            </a:pPr>
            <a:r>
              <a:rPr altLang="en-US" lang="en-US">
                <a:latin typeface="Calibri" pitchFamily="34" charset="0"/>
              </a:rPr>
              <a:t>Major S/E : Hypoglycaemia</a:t>
            </a:r>
            <a:r>
              <a:rPr altLang="en-US" lang="en-US">
                <a:latin typeface="Calibri" pitchFamily="34" charset="0"/>
              </a:rPr>
              <a:t>* weight gain, skin rashes</a:t>
            </a:r>
          </a:p>
          <a:p>
            <a:pPr lvl="0">
              <a:lnSpc>
                <a:spcPct val="120000"/>
              </a:lnSpc>
              <a:buFontTx/>
              <a:buNone/>
            </a:pPr>
            <a:r>
              <a:rPr altLang="en-US" lang="en-US">
                <a:latin typeface="Calibri" pitchFamily="34" charset="0"/>
              </a:rPr>
              <a:t>C/I: Caution in liver and renal disease</a:t>
            </a:r>
          </a:p>
          <a:p>
            <a:pPr lvl="0">
              <a:lnSpc>
                <a:spcPct val="120000"/>
              </a:lnSpc>
              <a:buFontTx/>
              <a:buNone/>
            </a:pPr>
            <a:r>
              <a:rPr altLang="en-US" b="1" lang="en-US">
                <a:solidFill>
                  <a:srgbClr val="7030A0"/>
                </a:solidFill>
                <a:latin typeface="Calibri" pitchFamily="34" charset="0"/>
              </a:rPr>
              <a:t>b) Glipizide </a:t>
            </a:r>
          </a:p>
          <a:p>
            <a:pPr lvl="0">
              <a:lnSpc>
                <a:spcPct val="120000"/>
              </a:lnSpc>
              <a:buFontTx/>
              <a:buNone/>
            </a:pPr>
            <a:r>
              <a:rPr altLang="en-US" lang="en-US">
                <a:latin typeface="Calibri" pitchFamily="34" charset="0"/>
              </a:rPr>
              <a:t> Starting Dose: 5mg</a:t>
            </a:r>
          </a:p>
          <a:p>
            <a:pPr lvl="0">
              <a:lnSpc>
                <a:spcPct val="120000"/>
              </a:lnSpc>
              <a:buFontTx/>
              <a:buNone/>
            </a:pPr>
            <a:r>
              <a:rPr altLang="en-US" lang="en-US">
                <a:latin typeface="Calibri" pitchFamily="34" charset="0"/>
              </a:rPr>
              <a:t>Maximal dose : 40 mg</a:t>
            </a:r>
          </a:p>
          <a:p>
            <a:pPr lvl="0">
              <a:lnSpc>
                <a:spcPct val="120000"/>
              </a:lnSpc>
              <a:buFontTx/>
              <a:buNone/>
            </a:pPr>
            <a:r>
              <a:rPr altLang="en-US" lang="en-US">
                <a:latin typeface="Calibri" pitchFamily="34" charset="0"/>
              </a:rPr>
              <a:t>Major S/E : Hypoglycaemia</a:t>
            </a:r>
            <a:r>
              <a:rPr altLang="en-US" lang="en-US">
                <a:latin typeface="Calibri" pitchFamily="34" charset="0"/>
              </a:rPr>
              <a:t>* weight gain, skin rashes</a:t>
            </a:r>
          </a:p>
          <a:p>
            <a:pPr lvl="0">
              <a:lnSpc>
                <a:spcPct val="120000"/>
              </a:lnSpc>
              <a:buFontTx/>
              <a:buNone/>
            </a:pPr>
            <a:r>
              <a:rPr altLang="en-US" lang="en-US">
                <a:latin typeface="Calibri" pitchFamily="34" charset="0"/>
              </a:rPr>
              <a:t>C/I: Caution in PG, liver and renal disease</a:t>
            </a:r>
          </a:p>
          <a:p>
            <a:pPr lvl="0">
              <a:lnSpc>
                <a:spcPct val="120000"/>
              </a:lnSpc>
              <a:buFontTx/>
              <a:buNone/>
            </a:pPr>
            <a:endParaRPr altLang="en-US" lang="en-US">
              <a:latin typeface="Calibri" pitchFamily="34" charset="0"/>
            </a:endParaRPr>
          </a:p>
        </p:txBody>
      </p:sp>
      <p:sp>
        <p:nvSpPr>
          <p:cNvPr id="1048827" name=""/>
          <p:cNvSpPr/>
          <p:nvPr>
            <p:ph type="title" sz="full" idx="0"/>
          </p:nvPr>
        </p:nvSpPr>
        <p:spPr>
          <a:xfrm rot="0">
            <a:off x="457200" y="0"/>
            <a:ext cx="8229600" cy="258762"/>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r>
              <a:rPr altLang="en-US" lang="en-US"/>
              <a:t>.</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showMasterSp="1">
  <p:cSld>
    <p:spTree>
      <p:nvGrpSpPr>
        <p:cNvPr id="521" name=""/>
        <p:cNvGrpSpPr/>
        <p:nvPr/>
      </p:nvGrpSpPr>
      <p:grpSpPr>
        <a:xfrm rot="0">
          <a:off x="0" y="0"/>
          <a:ext cx="0" cy="0"/>
          <a:chOff x="0" y="0"/>
          <a:chExt cx="0" cy="0"/>
        </a:xfrm>
      </p:grpSpPr>
      <p:sp>
        <p:nvSpPr>
          <p:cNvPr id="1048828" name=""/>
          <p:cNvSpPr/>
          <p:nvPr>
            <p:ph sz="full" idx="1"/>
          </p:nvPr>
        </p:nvSpPr>
        <p:spPr>
          <a:xfrm rot="0">
            <a:off x="457200" y="609600"/>
            <a:ext cx="8229600" cy="4525962"/>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lnSpc>
                <a:spcPct val="150000"/>
              </a:lnSpc>
              <a:buFontTx/>
              <a:buNone/>
            </a:pPr>
            <a:r>
              <a:rPr altLang="en-US" b="1" lang="en-US">
                <a:solidFill>
                  <a:srgbClr val="7030A0"/>
                </a:solidFill>
                <a:latin typeface="Calibri" pitchFamily="34" charset="0"/>
              </a:rPr>
              <a:t>c) Chlorpropamide</a:t>
            </a:r>
            <a:r>
              <a:rPr altLang="en-US" lang="en-US">
                <a:solidFill>
                  <a:srgbClr val="7030A0"/>
                </a:solidFill>
                <a:latin typeface="Calibri" pitchFamily="34" charset="0"/>
              </a:rPr>
              <a:t>: </a:t>
            </a:r>
            <a:r>
              <a:rPr altLang="en-US" lang="en-US">
                <a:latin typeface="Calibri" pitchFamily="34" charset="0"/>
              </a:rPr>
              <a:t>250mg- 500mg </a:t>
            </a:r>
          </a:p>
          <a:p>
            <a:pPr lvl="0">
              <a:lnSpc>
                <a:spcPct val="150000"/>
              </a:lnSpc>
              <a:buFontTx/>
              <a:buNone/>
            </a:pPr>
            <a:r>
              <a:rPr altLang="en-US" lang="en-US">
                <a:latin typeface="Calibri" pitchFamily="34" charset="0"/>
              </a:rPr>
              <a:t>S/E : Hypoglycaemia</a:t>
            </a:r>
            <a:r>
              <a:rPr altLang="en-US" lang="en-US">
                <a:latin typeface="Calibri" pitchFamily="34" charset="0"/>
              </a:rPr>
              <a:t>* weight gain Skin rashes</a:t>
            </a:r>
          </a:p>
          <a:p>
            <a:pPr lvl="0">
              <a:lnSpc>
                <a:spcPct val="150000"/>
              </a:lnSpc>
              <a:buFontTx/>
              <a:buNone/>
            </a:pPr>
            <a:r>
              <a:rPr altLang="en-US" lang="en-US">
                <a:latin typeface="Calibri" pitchFamily="34" charset="0"/>
              </a:rPr>
              <a:t>C/I : Pregnancy, caution in liver and renal disease :</a:t>
            </a:r>
          </a:p>
          <a:p>
            <a:pPr lvl="0">
              <a:lnSpc>
                <a:spcPct val="150000"/>
              </a:lnSpc>
              <a:buFontTx/>
              <a:buNone/>
            </a:pPr>
            <a:r>
              <a:rPr altLang="en-US" lang="en-US">
                <a:latin typeface="Calibri" pitchFamily="34" charset="0"/>
              </a:rPr>
              <a:t>Others are</a:t>
            </a:r>
          </a:p>
          <a:p>
            <a:pPr lvl="0">
              <a:lnSpc>
                <a:spcPct val="150000"/>
              </a:lnSpc>
              <a:buFontTx/>
              <a:buNone/>
            </a:pPr>
            <a:r>
              <a:rPr altLang="en-US" lang="en-US">
                <a:solidFill>
                  <a:srgbClr val="7030A0"/>
                </a:solidFill>
                <a:latin typeface="Calibri" pitchFamily="34" charset="0"/>
              </a:rPr>
              <a:t>d) Glimepiride</a:t>
            </a:r>
            <a:r>
              <a:rPr altLang="en-US" lang="en-US">
                <a:latin typeface="Calibri" pitchFamily="34" charset="0"/>
              </a:rPr>
              <a:t> : 1mg-8mg</a:t>
            </a:r>
          </a:p>
          <a:p>
            <a:pPr lvl="0">
              <a:lnSpc>
                <a:spcPct val="150000"/>
              </a:lnSpc>
              <a:buFontTx/>
              <a:buNone/>
            </a:pPr>
            <a:r>
              <a:rPr altLang="en-US" lang="en-US">
                <a:solidFill>
                  <a:srgbClr val="7030A0"/>
                </a:solidFill>
                <a:latin typeface="Calibri" pitchFamily="34" charset="0"/>
              </a:rPr>
              <a:t>e) Gliclazide</a:t>
            </a:r>
            <a:r>
              <a:rPr altLang="en-US" lang="en-US">
                <a:latin typeface="Calibri" pitchFamily="34" charset="0"/>
              </a:rPr>
              <a:t> ; 40mg-320mg</a:t>
            </a:r>
          </a:p>
        </p:txBody>
      </p:sp>
      <p:sp>
        <p:nvSpPr>
          <p:cNvPr id="1048829" name=""/>
          <p:cNvSpPr/>
          <p:nvPr>
            <p:ph type="title" sz="full" idx="0"/>
          </p:nvPr>
        </p:nvSpPr>
        <p:spPr>
          <a:xfrm rot="0">
            <a:off x="457200" y="228600"/>
            <a:ext cx="8229600" cy="74295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algn="l" lvl="0"/>
            <a:r>
              <a:rPr altLang="en-US" sz="2800" lang="en-US">
                <a:latin typeface="Calibri" pitchFamily="34" charset="0"/>
              </a:rPr>
              <a:t>.</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showMasterSp="1">
  <p:cSld>
    <p:spTree>
      <p:nvGrpSpPr>
        <p:cNvPr id="522" name=""/>
        <p:cNvGrpSpPr/>
        <p:nvPr/>
      </p:nvGrpSpPr>
      <p:grpSpPr>
        <a:xfrm rot="0">
          <a:off x="0" y="0"/>
          <a:ext cx="0" cy="0"/>
          <a:chOff x="0" y="0"/>
          <a:chExt cx="0" cy="0"/>
        </a:xfrm>
      </p:grpSpPr>
      <p:sp>
        <p:nvSpPr>
          <p:cNvPr id="1048830" name=""/>
          <p:cNvSpPr/>
          <p:nvPr>
            <p:ph sz="full" idx="1"/>
          </p:nvPr>
        </p:nvSpPr>
        <p:spPr>
          <a:xfrm rot="0">
            <a:off x="228600" y="609600"/>
            <a:ext cx="8229600" cy="5029200"/>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lnSpc>
                <a:spcPct val="150000"/>
              </a:lnSpc>
            </a:pPr>
            <a:r>
              <a:rPr altLang="en-US" lang="en-US">
                <a:latin typeface="Calibri" pitchFamily="34" charset="0"/>
              </a:rPr>
              <a:t>Action: decreases overproduction of glucose by liver and makes insulin more effective in peripheral tissues</a:t>
            </a:r>
          </a:p>
          <a:p>
            <a:pPr lvl="0">
              <a:lnSpc>
                <a:spcPct val="150000"/>
              </a:lnSpc>
            </a:pPr>
            <a:r>
              <a:rPr altLang="en-US" lang="en-US">
                <a:latin typeface="Calibri" pitchFamily="34" charset="0"/>
              </a:rPr>
              <a:t>Used in obese diabetics</a:t>
            </a:r>
          </a:p>
          <a:p>
            <a:pPr lvl="0">
              <a:lnSpc>
                <a:spcPct val="150000"/>
              </a:lnSpc>
            </a:pPr>
            <a:r>
              <a:rPr altLang="en-US" lang="en-US">
                <a:latin typeface="Calibri" pitchFamily="34" charset="0"/>
              </a:rPr>
              <a:t>Does not stimulate insulin release</a:t>
            </a:r>
          </a:p>
          <a:p>
            <a:pPr lvl="0">
              <a:lnSpc>
                <a:spcPct val="150000"/>
              </a:lnSpc>
            </a:pPr>
            <a:r>
              <a:rPr altLang="en-US" lang="en-US">
                <a:latin typeface="Calibri" pitchFamily="34" charset="0"/>
              </a:rPr>
              <a:t>Metabolized by the kidney, do not use with renal patients</a:t>
            </a:r>
          </a:p>
          <a:p>
            <a:pPr lvl="0">
              <a:lnSpc>
                <a:spcPct val="150000"/>
              </a:lnSpc>
            </a:pPr>
            <a:r>
              <a:rPr altLang="en-US" lang="en-US">
                <a:latin typeface="Calibri" pitchFamily="34" charset="0"/>
              </a:rPr>
              <a:t>Example: </a:t>
            </a:r>
            <a:r>
              <a:rPr altLang="en-US" b="1" lang="en-US">
                <a:solidFill>
                  <a:srgbClr val="7030A0"/>
                </a:solidFill>
                <a:latin typeface="Calibri" pitchFamily="34" charset="0"/>
              </a:rPr>
              <a:t>Metformin (Glucophage)</a:t>
            </a:r>
          </a:p>
          <a:p>
            <a:pPr lvl="0">
              <a:buFontTx/>
              <a:buNone/>
            </a:pPr>
            <a:endParaRPr altLang="en-US" lang="en-US">
              <a:latin typeface="Calibri" pitchFamily="34" charset="0"/>
            </a:endParaRPr>
          </a:p>
        </p:txBody>
      </p:sp>
      <p:sp>
        <p:nvSpPr>
          <p:cNvPr id="1048831" name=""/>
          <p:cNvSpPr/>
          <p:nvPr>
            <p:ph type="title" sz="full" idx="0"/>
          </p:nvPr>
        </p:nvSpPr>
        <p:spPr>
          <a:xfrm rot="0">
            <a:off x="304800" y="0"/>
            <a:ext cx="8229600" cy="74295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algn="l" lvl="0"/>
            <a:r>
              <a:rPr altLang="en-US" b="1" lang="en-US">
                <a:solidFill>
                  <a:srgbClr val="0070C0"/>
                </a:solidFill>
                <a:latin typeface="Calibri" pitchFamily="34" charset="0"/>
              </a:rPr>
              <a:t>2. BIGUANIDES</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showMasterSp="1">
  <p:cSld>
    <p:spTree>
      <p:nvGrpSpPr>
        <p:cNvPr id="523" name=""/>
        <p:cNvGrpSpPr/>
        <p:nvPr/>
      </p:nvGrpSpPr>
      <p:grpSpPr>
        <a:xfrm rot="0">
          <a:off x="0" y="0"/>
          <a:ext cx="0" cy="0"/>
          <a:chOff x="0" y="0"/>
          <a:chExt cx="0" cy="0"/>
        </a:xfrm>
      </p:grpSpPr>
      <p:sp>
        <p:nvSpPr>
          <p:cNvPr id="1048832" name=""/>
          <p:cNvSpPr/>
          <p:nvPr>
            <p:ph sz="full" idx="1"/>
          </p:nvPr>
        </p:nvSpPr>
        <p:spPr>
          <a:xfrm rot="0">
            <a:off x="228600" y="1066800"/>
            <a:ext cx="8686800" cy="5410200"/>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lnSpc>
                <a:spcPct val="150000"/>
              </a:lnSpc>
            </a:pPr>
            <a:r>
              <a:rPr altLang="en-US" lang="en-US">
                <a:latin typeface="Calibri" pitchFamily="34" charset="0"/>
              </a:rPr>
              <a:t>Metformin : 500mg -2550mg </a:t>
            </a:r>
          </a:p>
          <a:p>
            <a:pPr lvl="0">
              <a:lnSpc>
                <a:spcPct val="150000"/>
              </a:lnSpc>
            </a:pPr>
            <a:r>
              <a:rPr altLang="en-US" lang="en-US">
                <a:latin typeface="Calibri" pitchFamily="34" charset="0"/>
              </a:rPr>
              <a:t>S/E : Abdominal pain, nausea, loose bowel motions lactic acidosis, increased flatulence</a:t>
            </a:r>
          </a:p>
          <a:p>
            <a:pPr lvl="0">
              <a:lnSpc>
                <a:spcPct val="150000"/>
              </a:lnSpc>
            </a:pPr>
            <a:r>
              <a:rPr altLang="en-US" lang="en-US">
                <a:latin typeface="Calibri" pitchFamily="34" charset="0"/>
              </a:rPr>
              <a:t>C/I : Renal, heart and liver failure;</a:t>
            </a:r>
          </a:p>
          <a:p>
            <a:pPr lvl="0">
              <a:lnSpc>
                <a:spcPct val="150000"/>
              </a:lnSpc>
              <a:buFontTx/>
              <a:buNone/>
            </a:pPr>
            <a:endParaRPr altLang="en-US" lang="en-US">
              <a:latin typeface="Calibri" pitchFamily="34" charset="0"/>
            </a:endParaRPr>
          </a:p>
        </p:txBody>
      </p:sp>
      <p:sp>
        <p:nvSpPr>
          <p:cNvPr id="1048833"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algn="l" lvl="0"/>
            <a:r>
              <a:rPr altLang="en-US" sz="2800" lang="en-US">
                <a:latin typeface="Calibri" pitchFamily="34" charset="0"/>
              </a:rPr>
              <a:t>CONT</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showMasterSp="1">
  <p:cSld>
    <p:spTree>
      <p:nvGrpSpPr>
        <p:cNvPr id="524" name=""/>
        <p:cNvGrpSpPr/>
        <p:nvPr/>
      </p:nvGrpSpPr>
      <p:grpSpPr>
        <a:xfrm rot="0">
          <a:off x="0" y="0"/>
          <a:ext cx="0" cy="0"/>
          <a:chOff x="0" y="0"/>
          <a:chExt cx="0" cy="0"/>
        </a:xfrm>
      </p:grpSpPr>
      <p:sp>
        <p:nvSpPr>
          <p:cNvPr id="1048834" name=""/>
          <p:cNvSpPr/>
          <p:nvPr>
            <p:ph sz="full" idx="1"/>
          </p:nvPr>
        </p:nvSpPr>
        <p:spPr>
          <a:xfrm rot="0">
            <a:off x="228600" y="685800"/>
            <a:ext cx="8458200" cy="6019800"/>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r>
              <a:rPr altLang="en-US" lang="en-US">
                <a:latin typeface="Calibri" pitchFamily="34" charset="0"/>
              </a:rPr>
              <a:t>Action: stimulates pancreatic cells to secret more insulin</a:t>
            </a:r>
          </a:p>
          <a:p>
            <a:pPr lvl="0"/>
            <a:r>
              <a:rPr altLang="en-US" lang="en-US">
                <a:latin typeface="Calibri" pitchFamily="34" charset="0"/>
              </a:rPr>
              <a:t>Taken just before meals, rapid onset, limited duration of action</a:t>
            </a:r>
          </a:p>
          <a:p>
            <a:pPr lvl="0"/>
            <a:r>
              <a:rPr altLang="en-US" lang="en-US">
                <a:latin typeface="Calibri" pitchFamily="34" charset="0"/>
              </a:rPr>
              <a:t>Major adverse effects is hypoglycemia</a:t>
            </a:r>
          </a:p>
          <a:p>
            <a:pPr lvl="0"/>
            <a:r>
              <a:rPr altLang="en-US" lang="en-US">
                <a:latin typeface="Calibri" pitchFamily="34" charset="0"/>
              </a:rPr>
              <a:t>Used in non-obese diabetics</a:t>
            </a:r>
          </a:p>
          <a:p>
            <a:pPr lvl="0"/>
            <a:r>
              <a:rPr altLang="en-US" lang="en-US">
                <a:latin typeface="Calibri" pitchFamily="34" charset="0"/>
              </a:rPr>
              <a:t>Example: </a:t>
            </a:r>
            <a:r>
              <a:rPr altLang="en-US" lang="en-US">
                <a:solidFill>
                  <a:srgbClr val="7030A0"/>
                </a:solidFill>
                <a:latin typeface="Calibri" pitchFamily="34" charset="0"/>
              </a:rPr>
              <a:t>Repaglinide (Prandin), Nateglinide (Starlix</a:t>
            </a:r>
          </a:p>
          <a:p>
            <a:pPr lvl="0">
              <a:buFontTx/>
              <a:buNone/>
            </a:pPr>
            <a:r>
              <a:rPr altLang="en-US" lang="en-US">
                <a:latin typeface="Calibri" pitchFamily="34" charset="0"/>
              </a:rPr>
              <a:t>     </a:t>
            </a:r>
            <a:r>
              <a:rPr altLang="en-US" b="1" lang="en-US">
                <a:latin typeface="Calibri" pitchFamily="34" charset="0"/>
              </a:rPr>
              <a:t>Repaglinide </a:t>
            </a:r>
            <a:r>
              <a:rPr altLang="en-US" lang="en-US">
                <a:latin typeface="Calibri" pitchFamily="34" charset="0"/>
              </a:rPr>
              <a:t>: 1.0 mg -16mg </a:t>
            </a:r>
          </a:p>
          <a:p>
            <a:pPr lvl="0"/>
            <a:r>
              <a:rPr altLang="en-US" lang="en-US">
                <a:latin typeface="Calibri" pitchFamily="34" charset="0"/>
              </a:rPr>
              <a:t>S/E : Liver impairment, fluid retention, weight gain, anaemia</a:t>
            </a:r>
          </a:p>
          <a:p>
            <a:pPr lvl="0">
              <a:buFontTx/>
              <a:buNone/>
            </a:pPr>
            <a:endParaRPr altLang="en-US" lang="en-US">
              <a:latin typeface="Calibri" pitchFamily="34" charset="0"/>
            </a:endParaRPr>
          </a:p>
        </p:txBody>
      </p:sp>
      <p:sp>
        <p:nvSpPr>
          <p:cNvPr id="1048835" name=""/>
          <p:cNvSpPr/>
          <p:nvPr>
            <p:ph type="title" sz="full" idx="0"/>
          </p:nvPr>
        </p:nvSpPr>
        <p:spPr>
          <a:xfrm rot="0">
            <a:off x="381000" y="152400"/>
            <a:ext cx="8229600" cy="66675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algn="l" lvl="0"/>
            <a:r>
              <a:rPr altLang="en-US" b="1" lang="en-US">
                <a:solidFill>
                  <a:srgbClr val="00B0F0"/>
                </a:solidFill>
                <a:latin typeface="Calibri" pitchFamily="34" charset="0"/>
              </a:rPr>
              <a:t>3. Meglitinides</a:t>
            </a: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showMasterSp="1">
  <p:cSld>
    <p:spTree>
      <p:nvGrpSpPr>
        <p:cNvPr id="525" name=""/>
        <p:cNvGrpSpPr/>
        <p:nvPr/>
      </p:nvGrpSpPr>
      <p:grpSpPr>
        <a:xfrm rot="0">
          <a:off x="0" y="0"/>
          <a:ext cx="0" cy="0"/>
          <a:chOff x="0" y="0"/>
          <a:chExt cx="0" cy="0"/>
        </a:xfrm>
      </p:grpSpPr>
      <p:sp>
        <p:nvSpPr>
          <p:cNvPr id="1048836" name=""/>
          <p:cNvSpPr/>
          <p:nvPr>
            <p:ph sz="full" idx="1"/>
          </p:nvPr>
        </p:nvSpPr>
        <p:spPr>
          <a:xfrm rot="0">
            <a:off x="457200" y="1143000"/>
            <a:ext cx="8229600" cy="4983162"/>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r>
              <a:rPr altLang="en-US" lang="en-US">
                <a:latin typeface="Calibri" pitchFamily="34" charset="0"/>
              </a:rPr>
              <a:t>Action: Sensitizes peripheral tissues to insulin</a:t>
            </a:r>
          </a:p>
          <a:p>
            <a:pPr lvl="0"/>
            <a:r>
              <a:rPr altLang="en-US" lang="en-US">
                <a:latin typeface="Calibri" pitchFamily="34" charset="0"/>
              </a:rPr>
              <a:t> Used in obese diabetics</a:t>
            </a:r>
          </a:p>
          <a:p>
            <a:pPr lvl="0"/>
            <a:r>
              <a:rPr altLang="en-US" lang="en-US">
                <a:latin typeface="Calibri" pitchFamily="34" charset="0"/>
              </a:rPr>
              <a:t>Inhibits glucose production</a:t>
            </a:r>
          </a:p>
          <a:p>
            <a:pPr lvl="0"/>
            <a:r>
              <a:rPr altLang="en-US" lang="en-US">
                <a:latin typeface="Calibri" pitchFamily="34" charset="0"/>
              </a:rPr>
              <a:t> Improves sensitivity to insulin in muscle, and fat tissue </a:t>
            </a:r>
          </a:p>
          <a:p>
            <a:pPr lvl="0"/>
            <a:r>
              <a:rPr altLang="en-US" lang="en-US">
                <a:latin typeface="Calibri" pitchFamily="34" charset="0"/>
              </a:rPr>
              <a:t>Example: </a:t>
            </a:r>
            <a:r>
              <a:rPr altLang="en-US" lang="en-US">
                <a:solidFill>
                  <a:srgbClr val="7030A0"/>
                </a:solidFill>
                <a:latin typeface="Calibri" pitchFamily="34" charset="0"/>
              </a:rPr>
              <a:t>Rosiglitazone (Avandia), Pioglitazone (Actos</a:t>
            </a:r>
          </a:p>
        </p:txBody>
      </p:sp>
      <p:sp>
        <p:nvSpPr>
          <p:cNvPr id="1048837"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algn="l" lvl="0"/>
            <a:r>
              <a:rPr altLang="en-US" b="1" lang="en-US">
                <a:solidFill>
                  <a:srgbClr val="00B050"/>
                </a:solidFill>
                <a:latin typeface="Calibri" pitchFamily="34" charset="0"/>
              </a:rPr>
              <a:t>4. THIAZOLIDINE DIONES</a:t>
            </a: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showMasterSp="1">
  <p:cSld>
    <p:spTree>
      <p:nvGrpSpPr>
        <p:cNvPr id="526" name=""/>
        <p:cNvGrpSpPr/>
        <p:nvPr/>
      </p:nvGrpSpPr>
      <p:grpSpPr>
        <a:xfrm rot="0">
          <a:off x="0" y="0"/>
          <a:ext cx="0" cy="0"/>
          <a:chOff x="0" y="0"/>
          <a:chExt cx="0" cy="0"/>
        </a:xfrm>
      </p:grpSpPr>
      <p:sp>
        <p:nvSpPr>
          <p:cNvPr id="1048838" name=""/>
          <p:cNvSpPr/>
          <p:nvPr>
            <p:ph sz="full" idx="1"/>
          </p:nvPr>
        </p:nvSpPr>
        <p:spPr>
          <a:xfrm rot="0">
            <a:off x="228600" y="0"/>
            <a:ext cx="8686800" cy="5867400"/>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lnSpc>
                <a:spcPct val="150000"/>
              </a:lnSpc>
              <a:buFontTx/>
              <a:buNone/>
            </a:pPr>
            <a:r>
              <a:rPr altLang="en-US" b="1" lang="en-US">
                <a:solidFill>
                  <a:srgbClr val="7030A0"/>
                </a:solidFill>
                <a:latin typeface="Calibri" pitchFamily="34" charset="0"/>
              </a:rPr>
              <a:t>a) Rosiglitazone </a:t>
            </a:r>
            <a:r>
              <a:rPr altLang="en-US" lang="en-US">
                <a:latin typeface="Calibri" pitchFamily="34" charset="0"/>
              </a:rPr>
              <a:t>:4mg - 8mg </a:t>
            </a:r>
          </a:p>
          <a:p>
            <a:pPr lvl="0">
              <a:lnSpc>
                <a:spcPct val="150000"/>
              </a:lnSpc>
              <a:buFontTx/>
              <a:buNone/>
            </a:pPr>
            <a:r>
              <a:rPr altLang="en-US" lang="en-US">
                <a:latin typeface="Calibri" pitchFamily="34" charset="0"/>
              </a:rPr>
              <a:t>S/E :Liver impairment, fluid retention weight gain, anaemia, hypotention, death, heart faikure</a:t>
            </a:r>
          </a:p>
          <a:p>
            <a:pPr lvl="0">
              <a:lnSpc>
                <a:spcPct val="150000"/>
              </a:lnSpc>
              <a:buFontTx/>
              <a:buNone/>
            </a:pPr>
            <a:r>
              <a:rPr altLang="en-US" lang="en-US">
                <a:latin typeface="Calibri" pitchFamily="34" charset="0"/>
              </a:rPr>
              <a:t>C/I  Renal, heart and liver failure; cardiac dieseae class III and IV, pregnancy</a:t>
            </a:r>
          </a:p>
          <a:p>
            <a:pPr lvl="0">
              <a:lnSpc>
                <a:spcPct val="150000"/>
              </a:lnSpc>
              <a:buFontTx/>
              <a:buNone/>
            </a:pPr>
            <a:r>
              <a:rPr altLang="en-US" b="1" lang="en-US">
                <a:solidFill>
                  <a:srgbClr val="7030A0"/>
                </a:solidFill>
                <a:latin typeface="Calibri" pitchFamily="34" charset="0"/>
              </a:rPr>
              <a:t>b) Pioglitazone </a:t>
            </a:r>
            <a:r>
              <a:rPr altLang="en-US" lang="en-US">
                <a:latin typeface="Calibri" pitchFamily="34" charset="0"/>
              </a:rPr>
              <a:t>: 15mg- 45mg </a:t>
            </a:r>
          </a:p>
          <a:p>
            <a:pPr lvl="0">
              <a:lnSpc>
                <a:spcPct val="150000"/>
              </a:lnSpc>
              <a:buFontTx/>
              <a:buNone/>
            </a:pPr>
            <a:r>
              <a:rPr altLang="en-US" lang="en-US">
                <a:latin typeface="Calibri" pitchFamily="34" charset="0"/>
              </a:rPr>
              <a:t>S/E : Liver impairment, fluid retention weight gain, anaemia, Renal, heart and liver failure; pregnancy</a:t>
            </a:r>
          </a:p>
          <a:p>
            <a:pPr lvl="0">
              <a:lnSpc>
                <a:spcPct val="150000"/>
              </a:lnSpc>
              <a:buFontTx/>
              <a:buNone/>
            </a:pPr>
            <a:endParaRPr altLang="en-US" lang="en-US">
              <a:latin typeface="Calibri" pitchFamily="34" charset="0"/>
            </a:endParaRPr>
          </a:p>
        </p:txBody>
      </p:sp>
      <p:sp>
        <p:nvSpPr>
          <p:cNvPr id="1048839" name=""/>
          <p:cNvSpPr/>
          <p:nvPr>
            <p:ph type="title" sz="full" idx="0"/>
          </p:nvPr>
        </p:nvSpPr>
        <p:spPr>
          <a:xfrm rot="0">
            <a:off x="457200" y="0"/>
            <a:ext cx="8229600" cy="258762"/>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r>
              <a:rPr altLang="en-US" lang="en-US"/>
              <a:t>.</a:t>
            </a: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showMasterSp="1">
  <p:cSld>
    <p:spTree>
      <p:nvGrpSpPr>
        <p:cNvPr id="527" name=""/>
        <p:cNvGrpSpPr/>
        <p:nvPr/>
      </p:nvGrpSpPr>
      <p:grpSpPr>
        <a:xfrm rot="0">
          <a:off x="0" y="0"/>
          <a:ext cx="0" cy="0"/>
          <a:chOff x="0" y="0"/>
          <a:chExt cx="0" cy="0"/>
        </a:xfrm>
      </p:grpSpPr>
      <p:sp>
        <p:nvSpPr>
          <p:cNvPr id="1048840" name=""/>
          <p:cNvSpPr/>
          <p:nvPr>
            <p:ph sz="full" idx="1"/>
          </p:nvPr>
        </p:nvSpPr>
        <p:spPr>
          <a:xfrm rot="0">
            <a:off x="228600" y="914400"/>
            <a:ext cx="8686800" cy="5334000"/>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lnSpc>
                <a:spcPct val="150000"/>
              </a:lnSpc>
            </a:pPr>
            <a:r>
              <a:rPr altLang="en-US" lang="en-US">
                <a:latin typeface="Calibri" pitchFamily="34" charset="0"/>
              </a:rPr>
              <a:t>Action: Slow carbohydrate digestion and delay rate of glucose absorption</a:t>
            </a:r>
          </a:p>
          <a:p>
            <a:pPr lvl="0">
              <a:lnSpc>
                <a:spcPct val="150000"/>
              </a:lnSpc>
            </a:pPr>
            <a:r>
              <a:rPr altLang="en-US" lang="en-US">
                <a:latin typeface="Calibri" pitchFamily="34" charset="0"/>
              </a:rPr>
              <a:t>Take with first bite of the meal or 15 min. after</a:t>
            </a:r>
          </a:p>
          <a:p>
            <a:pPr lvl="0">
              <a:lnSpc>
                <a:spcPct val="150000"/>
              </a:lnSpc>
            </a:pPr>
            <a:r>
              <a:rPr altLang="en-US" lang="en-US">
                <a:latin typeface="Calibri" pitchFamily="34" charset="0"/>
              </a:rPr>
              <a:t> Adjunct to diet to decrease blood glucose levels</a:t>
            </a:r>
          </a:p>
          <a:p>
            <a:pPr lvl="0">
              <a:lnSpc>
                <a:spcPct val="150000"/>
              </a:lnSpc>
              <a:buFontTx/>
              <a:buNone/>
            </a:pPr>
            <a:r>
              <a:rPr altLang="en-US" lang="en-US">
                <a:latin typeface="Calibri" pitchFamily="34" charset="0"/>
              </a:rPr>
              <a:t>Example: Acarbose  (Precose), Miglitol (Glyset)</a:t>
            </a:r>
          </a:p>
          <a:p>
            <a:pPr lvl="0">
              <a:lnSpc>
                <a:spcPct val="150000"/>
              </a:lnSpc>
              <a:buFontTx/>
              <a:buNone/>
            </a:pPr>
            <a:r>
              <a:rPr altLang="en-US" b="1" lang="en-US">
                <a:solidFill>
                  <a:srgbClr val="7030A0"/>
                </a:solidFill>
                <a:latin typeface="Calibri" pitchFamily="34" charset="0"/>
              </a:rPr>
              <a:t>Acarbose</a:t>
            </a:r>
            <a:r>
              <a:rPr altLang="en-US" lang="en-US">
                <a:solidFill>
                  <a:srgbClr val="7030A0"/>
                </a:solidFill>
                <a:latin typeface="Calibri" pitchFamily="34" charset="0"/>
              </a:rPr>
              <a:t> </a:t>
            </a:r>
            <a:r>
              <a:rPr altLang="en-US" lang="en-US">
                <a:latin typeface="Calibri" pitchFamily="34" charset="0"/>
              </a:rPr>
              <a:t>: 25mg - 300mg </a:t>
            </a:r>
          </a:p>
          <a:p>
            <a:pPr lvl="0">
              <a:lnSpc>
                <a:spcPct val="150000"/>
              </a:lnSpc>
            </a:pPr>
            <a:r>
              <a:rPr altLang="en-US" lang="en-US">
                <a:latin typeface="Calibri" pitchFamily="34" charset="0"/>
              </a:rPr>
              <a:t>S/E :Dyspepsia loose bowel motions, Flatulence</a:t>
            </a:r>
          </a:p>
          <a:p>
            <a:pPr lvl="0">
              <a:lnSpc>
                <a:spcPct val="150000"/>
              </a:lnSpc>
              <a:buFontTx/>
              <a:buNone/>
            </a:pPr>
            <a:endParaRPr altLang="en-US" lang="en-US">
              <a:latin typeface="Calibri" pitchFamily="34" charset="0"/>
            </a:endParaRPr>
          </a:p>
          <a:p>
            <a:pPr lvl="0">
              <a:buFontTx/>
              <a:buNone/>
            </a:pPr>
            <a:endParaRPr altLang="en-US" lang="en-US">
              <a:latin typeface="Calibri" pitchFamily="34" charset="0"/>
            </a:endParaRPr>
          </a:p>
        </p:txBody>
      </p:sp>
      <p:sp>
        <p:nvSpPr>
          <p:cNvPr id="1048841" name=""/>
          <p:cNvSpPr/>
          <p:nvPr>
            <p:ph type="title" sz="full" idx="0"/>
          </p:nvPr>
        </p:nvSpPr>
        <p:spPr>
          <a:xfrm rot="0">
            <a:off x="381000" y="304800"/>
            <a:ext cx="8229600" cy="66675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algn="l" lvl="0"/>
            <a:r>
              <a:rPr altLang="en-US" b="1" sz="2800" lang="en-US">
                <a:solidFill>
                  <a:srgbClr val="7030A0"/>
                </a:solidFill>
                <a:latin typeface="Calibri" pitchFamily="34" charset="0"/>
              </a:rPr>
              <a:t>5. ALPHA_GLUCOSIDASE INHIBATORS</a:t>
            </a: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showMasterSp="1">
  <p:cSld>
    <p:spTree>
      <p:nvGrpSpPr>
        <p:cNvPr id="528" name=""/>
        <p:cNvGrpSpPr/>
        <p:nvPr/>
      </p:nvGrpSpPr>
      <p:grpSpPr>
        <a:xfrm rot="0">
          <a:off x="0" y="0"/>
          <a:ext cx="0" cy="0"/>
          <a:chOff x="0" y="0"/>
          <a:chExt cx="0" cy="0"/>
        </a:xfrm>
      </p:grpSpPr>
      <p:sp>
        <p:nvSpPr>
          <p:cNvPr id="1048842" name=""/>
          <p:cNvSpPr/>
          <p:nvPr>
            <p:ph sz="full" idx="1"/>
          </p:nvPr>
        </p:nvSpPr>
        <p:spPr>
          <a:xfrm rot="0">
            <a:off x="228600" y="914400"/>
            <a:ext cx="8686800" cy="5715000"/>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lnSpc>
                <a:spcPct val="150000"/>
              </a:lnSpc>
            </a:pPr>
            <a:r>
              <a:rPr altLang="en-US" sz="2800" lang="en-US">
                <a:latin typeface="Calibri" pitchFamily="34" charset="0"/>
              </a:rPr>
              <a:t>If overweight (BMI &gt; 25 kg/m2) </a:t>
            </a:r>
            <a:r>
              <a:rPr altLang="en-US" sz="2800" lang="en-US">
                <a:solidFill>
                  <a:srgbClr val="7030A0"/>
                </a:solidFill>
                <a:latin typeface="Calibri" pitchFamily="34" charset="0"/>
              </a:rPr>
              <a:t>Metformin</a:t>
            </a:r>
            <a:r>
              <a:rPr altLang="en-US" sz="2800" lang="en-US">
                <a:latin typeface="Calibri" pitchFamily="34" charset="0"/>
              </a:rPr>
              <a:t> should be the first choice. </a:t>
            </a:r>
          </a:p>
          <a:p>
            <a:pPr lvl="0">
              <a:lnSpc>
                <a:spcPct val="150000"/>
              </a:lnSpc>
            </a:pPr>
            <a:r>
              <a:rPr altLang="en-US" sz="2800" lang="en-US">
                <a:latin typeface="Calibri" pitchFamily="34" charset="0"/>
              </a:rPr>
              <a:t>If Metformin is contraindicated, thiazolidinediones may be used</a:t>
            </a:r>
          </a:p>
          <a:p>
            <a:pPr lvl="0">
              <a:lnSpc>
                <a:spcPct val="150000"/>
              </a:lnSpc>
            </a:pPr>
            <a:r>
              <a:rPr altLang="en-US" sz="2800" lang="en-US">
                <a:latin typeface="Calibri" pitchFamily="34" charset="0"/>
              </a:rPr>
              <a:t>Long-acting sulphonylureas should be avoided in elderly patients. </a:t>
            </a:r>
          </a:p>
          <a:p>
            <a:pPr lvl="0">
              <a:lnSpc>
                <a:spcPct val="150000"/>
              </a:lnSpc>
            </a:pPr>
            <a:r>
              <a:rPr altLang="en-US" sz="2800" lang="en-US">
                <a:latin typeface="Calibri" pitchFamily="34" charset="0"/>
              </a:rPr>
              <a:t>In such patients, use short-acting sulphonylureas such as </a:t>
            </a:r>
            <a:r>
              <a:rPr altLang="en-US" sz="2800" lang="en-US">
                <a:solidFill>
                  <a:srgbClr val="7030A0"/>
                </a:solidFill>
                <a:latin typeface="Calibri" pitchFamily="34" charset="0"/>
              </a:rPr>
              <a:t>glimepiride, gliclazide</a:t>
            </a:r>
          </a:p>
          <a:p>
            <a:pPr lvl="0">
              <a:lnSpc>
                <a:spcPct val="150000"/>
              </a:lnSpc>
              <a:buFontTx/>
              <a:buNone/>
            </a:pPr>
            <a:endParaRPr altLang="en-US" sz="2800" lang="en-US">
              <a:latin typeface="Calibri" pitchFamily="34" charset="0"/>
            </a:endParaRPr>
          </a:p>
        </p:txBody>
      </p:sp>
      <p:sp>
        <p:nvSpPr>
          <p:cNvPr id="1048843" name=""/>
          <p:cNvSpPr/>
          <p:nvPr>
            <p:ph type="title" sz="full" idx="0"/>
          </p:nvPr>
        </p:nvSpPr>
        <p:spPr>
          <a:xfrm rot="0">
            <a:off x="457200" y="457200"/>
            <a:ext cx="8229600" cy="66675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algn="l" lvl="0"/>
            <a:r>
              <a:rPr altLang="en-US" b="1" sz="2800" lang="en-US">
                <a:solidFill>
                  <a:srgbClr val="7030A0"/>
                </a:solidFill>
                <a:latin typeface="Calibri" pitchFamily="34" charset="0"/>
              </a:rPr>
              <a:t>PRECAUTIONS WHEN USING ORAL HYPOGLYCEMIC AGENTS</a:t>
            </a:r>
            <a:br/>
            <a:endParaRPr altLang="en-US" b="1" sz="2800" lang="en-US">
              <a:latin typeface="Calibri" pitchFamily="34" charset="0"/>
            </a:endParaRP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showMasterSp="1">
  <p:cSld>
    <p:spTree>
      <p:nvGrpSpPr>
        <p:cNvPr id="529" name=""/>
        <p:cNvGrpSpPr/>
        <p:nvPr/>
      </p:nvGrpSpPr>
      <p:grpSpPr>
        <a:xfrm rot="0">
          <a:off x="0" y="0"/>
          <a:ext cx="0" cy="0"/>
          <a:chOff x="0" y="0"/>
          <a:chExt cx="0" cy="0"/>
        </a:xfrm>
      </p:grpSpPr>
      <p:sp>
        <p:nvSpPr>
          <p:cNvPr id="1048844" name=""/>
          <p:cNvSpPr/>
          <p:nvPr>
            <p:ph sz="full" idx="1"/>
          </p:nvPr>
        </p:nvSpPr>
        <p:spPr>
          <a:xfrm rot="0">
            <a:off x="304800" y="609600"/>
            <a:ext cx="8610600" cy="6019800"/>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r>
              <a:rPr altLang="en-US" lang="en-US">
                <a:latin typeface="Calibri" pitchFamily="34" charset="0"/>
              </a:rPr>
              <a:t>Metformin should be used with care in the elderly (over the age of 75 years) and is contraindicated in people with </a:t>
            </a:r>
            <a:r>
              <a:rPr altLang="en-US" lang="en-US">
                <a:solidFill>
                  <a:srgbClr val="7030A0"/>
                </a:solidFill>
                <a:latin typeface="Calibri" pitchFamily="34" charset="0"/>
              </a:rPr>
              <a:t>elevated serum creatinine, liver disease and severe respiratory, cardiac and peripheral vascular disease</a:t>
            </a:r>
          </a:p>
          <a:p>
            <a:pPr lvl="0"/>
            <a:r>
              <a:rPr altLang="en-US" lang="en-US">
                <a:latin typeface="Calibri" pitchFamily="34" charset="0"/>
              </a:rPr>
              <a:t>Combination therapy using OGLAs with different mechanisms of action is indicated </a:t>
            </a:r>
            <a:r>
              <a:rPr altLang="en-US" b="1" lang="en-US">
                <a:latin typeface="Calibri" pitchFamily="34" charset="0"/>
              </a:rPr>
              <a:t>if monotherapy </a:t>
            </a:r>
            <a:r>
              <a:rPr altLang="en-US" lang="en-US">
                <a:latin typeface="Calibri" pitchFamily="34" charset="0"/>
              </a:rPr>
              <a:t>with one of the agents has failed.</a:t>
            </a:r>
          </a:p>
        </p:txBody>
      </p:sp>
      <p:sp>
        <p:nvSpPr>
          <p:cNvPr id="1048845" name=""/>
          <p:cNvSpPr/>
          <p:nvPr>
            <p:ph type="title" sz="full" idx="0"/>
          </p:nvPr>
        </p:nvSpPr>
        <p:spPr>
          <a:xfrm rot="0">
            <a:off x="381000" y="228600"/>
            <a:ext cx="8229600" cy="43815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algn="l" lvl="0"/>
            <a:r>
              <a:rPr altLang="en-US" sz="2500" lang="en-US">
                <a:latin typeface="Calibri" pitchFamily="34" charset="0"/>
              </a:rPr>
              <a:t>CONT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1">
  <p:cSld>
    <p:spTree>
      <p:nvGrpSpPr>
        <p:cNvPr id="414" name=""/>
        <p:cNvGrpSpPr/>
        <p:nvPr/>
      </p:nvGrpSpPr>
      <p:grpSpPr>
        <a:xfrm rot="0">
          <a:off x="0" y="0"/>
          <a:ext cx="0" cy="0"/>
          <a:chOff x="0" y="0"/>
          <a:chExt cx="0" cy="0"/>
        </a:xfrm>
      </p:grpSpPr>
      <p:sp>
        <p:nvSpPr>
          <p:cNvPr id="1048625" name=""/>
          <p:cNvSpPr/>
          <p:nvPr>
            <p:ph sz="full" idx="1"/>
          </p:nvPr>
        </p:nvSpPr>
        <p:spPr>
          <a:xfrm rot="0">
            <a:off x="228600" y="1066800"/>
            <a:ext cx="8686800" cy="5029200"/>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r>
              <a:rPr altLang="en-US" lang="en-US">
                <a:latin typeface="Times New Roman" pitchFamily="18" charset="0"/>
                <a:ea typeface="Times New Roman" pitchFamily="18" charset="0"/>
              </a:rPr>
              <a:t>They are chemical released from living cells that travels some distance to target tissues to have a biological effect</a:t>
            </a:r>
          </a:p>
          <a:p>
            <a:pPr lvl="0"/>
            <a:r>
              <a:rPr altLang="en-US" lang="en-US">
                <a:latin typeface="Times New Roman" pitchFamily="18" charset="0"/>
                <a:ea typeface="Times New Roman" pitchFamily="18" charset="0"/>
              </a:rPr>
              <a:t>They are chemical messengers</a:t>
            </a:r>
          </a:p>
          <a:p>
            <a:pPr indent="-342900" lvl="1" marL="342900"/>
            <a:r>
              <a:rPr altLang="en-US" sz="3200" lang="en-US">
                <a:latin typeface="Times New Roman" pitchFamily="18" charset="0"/>
                <a:ea typeface="Times New Roman" pitchFamily="18" charset="0"/>
              </a:rPr>
              <a:t>They are secreted in very small amounts and usually transported in the blood</a:t>
            </a:r>
          </a:p>
          <a:p>
            <a:pPr indent="-342900" lvl="1" marL="342900"/>
            <a:r>
              <a:rPr altLang="en-US" sz="3200" lang="en-US">
                <a:latin typeface="Times New Roman" pitchFamily="18" charset="0"/>
                <a:ea typeface="Times New Roman" pitchFamily="18" charset="0"/>
              </a:rPr>
              <a:t>They act on distant target cells</a:t>
            </a:r>
          </a:p>
          <a:p>
            <a:pPr indent="-342900" lvl="1" marL="342900"/>
            <a:r>
              <a:rPr altLang="en-US" sz="3200" lang="en-US">
                <a:latin typeface="Times New Roman" pitchFamily="18" charset="0"/>
                <a:ea typeface="Times New Roman" pitchFamily="18" charset="0"/>
              </a:rPr>
              <a:t>Target cells have specific receptors</a:t>
            </a:r>
          </a:p>
          <a:p>
            <a:pPr indent="-342900" lvl="1" marL="342900"/>
            <a:r>
              <a:rPr altLang="en-US" sz="3200" lang="en-US">
                <a:latin typeface="Times New Roman" pitchFamily="18" charset="0"/>
                <a:ea typeface="Times New Roman" pitchFamily="18" charset="0"/>
              </a:rPr>
              <a:t>The effects are dependent on the programmed response of the target cells</a:t>
            </a:r>
          </a:p>
        </p:txBody>
      </p:sp>
      <p:sp>
        <p:nvSpPr>
          <p:cNvPr id="1048626" name=""/>
          <p:cNvSpPr/>
          <p:nvPr>
            <p:ph type="title" sz="full" idx="0"/>
          </p:nvPr>
        </p:nvSpPr>
        <p:spPr>
          <a:xfrm rot="0">
            <a:off x="457200" y="76200"/>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algn="l" lvl="0"/>
            <a:r>
              <a:rPr altLang="en-US" b="1" sz="2800" lang="en-US" u="sng">
                <a:latin typeface="Calibri" pitchFamily="34" charset="0"/>
              </a:rPr>
              <a:t>HORMONES</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showMasterSp="1">
  <p:cSld>
    <p:spTree>
      <p:nvGrpSpPr>
        <p:cNvPr id="530" name=""/>
        <p:cNvGrpSpPr/>
        <p:nvPr/>
      </p:nvGrpSpPr>
      <p:grpSpPr>
        <a:xfrm rot="0">
          <a:off x="0" y="0"/>
          <a:ext cx="0" cy="0"/>
          <a:chOff x="0" y="0"/>
          <a:chExt cx="0" cy="0"/>
        </a:xfrm>
      </p:grpSpPr>
      <p:sp>
        <p:nvSpPr>
          <p:cNvPr id="1048846" name=""/>
          <p:cNvSpPr/>
          <p:nvPr>
            <p:ph sz="full" idx="1"/>
          </p:nvPr>
        </p:nvSpPr>
        <p:spPr>
          <a:xfrm rot="0">
            <a:off x="228600" y="1143000"/>
            <a:ext cx="8915400" cy="5486400"/>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endParaRPr altLang="en-US" sz="2800" lang="en-US">
              <a:latin typeface="Calibri" pitchFamily="34" charset="0"/>
            </a:endParaRPr>
          </a:p>
          <a:p>
            <a:pPr lvl="0"/>
            <a:r>
              <a:rPr altLang="en-US" sz="2800" lang="en-US">
                <a:latin typeface="Calibri" pitchFamily="34" charset="0"/>
              </a:rPr>
              <a:t>In type 1 diabetes, </a:t>
            </a:r>
            <a:r>
              <a:rPr altLang="en-US" b="1" sz="2800" lang="en-US">
                <a:solidFill>
                  <a:srgbClr val="7030A0"/>
                </a:solidFill>
                <a:latin typeface="Calibri" pitchFamily="34" charset="0"/>
              </a:rPr>
              <a:t>exogenous insulin </a:t>
            </a:r>
            <a:r>
              <a:rPr altLang="en-US" sz="2800" lang="en-US">
                <a:latin typeface="Calibri" pitchFamily="34" charset="0"/>
              </a:rPr>
              <a:t>is a must to be administered for life because the body looses ability to produce insulin.</a:t>
            </a:r>
          </a:p>
          <a:p>
            <a:pPr lvl="0"/>
            <a:r>
              <a:rPr altLang="en-US" sz="2800" lang="en-US">
                <a:latin typeface="Calibri" pitchFamily="34" charset="0"/>
              </a:rPr>
              <a:t>In type 2 diabetes, insulin may be necessary on long term basis to control glucose levels if meal planning and oral agents are in effective.</a:t>
            </a:r>
          </a:p>
          <a:p>
            <a:pPr lvl="0">
              <a:buFontTx/>
              <a:buNone/>
            </a:pPr>
            <a:endParaRPr altLang="en-US" sz="2800" lang="en-US">
              <a:latin typeface="Calibri" pitchFamily="34" charset="0"/>
            </a:endParaRPr>
          </a:p>
        </p:txBody>
      </p:sp>
      <p:sp>
        <p:nvSpPr>
          <p:cNvPr id="1048847"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algn="l" lvl="0"/>
            <a:r>
              <a:rPr altLang="en-US" b="1" sz="2800" lang="en-US">
                <a:solidFill>
                  <a:srgbClr val="7030A0"/>
                </a:solidFill>
                <a:latin typeface="Calibri" pitchFamily="34" charset="0"/>
              </a:rPr>
              <a:t>B)  INSULIN THERAPY</a:t>
            </a: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showMasterSp="1">
  <p:cSld>
    <p:spTree>
      <p:nvGrpSpPr>
        <p:cNvPr id="531" name=""/>
        <p:cNvGrpSpPr/>
        <p:nvPr/>
      </p:nvGrpSpPr>
      <p:grpSpPr>
        <a:xfrm rot="0">
          <a:off x="0" y="0"/>
          <a:ext cx="0" cy="0"/>
          <a:chOff x="0" y="0"/>
          <a:chExt cx="0" cy="0"/>
        </a:xfrm>
      </p:grpSpPr>
      <p:sp>
        <p:nvSpPr>
          <p:cNvPr id="1048848"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r>
              <a:rPr altLang="en-US" lang="en-US"/>
              <a:t>.</a:t>
            </a:r>
          </a:p>
        </p:txBody>
      </p:sp>
      <p:pic>
        <p:nvPicPr>
          <p:cNvPr id="2097160" name="" descr="C:\Users\MOSES\Downloads\dt_140627_insulin_syringe_800x600.jpg"/>
          <p:cNvPicPr>
            <a:picLocks/>
          </p:cNvPicPr>
          <p:nvPr>
            <p:ph sz="full" idx="1"/>
          </p:nvPr>
        </p:nvPicPr>
        <p:blipFill>
          <a:blip xmlns:r="http://schemas.openxmlformats.org/officeDocument/2006/relationships" r:embed="rId1"/>
          <a:srcRect l="0" t="0" r="0" b="0"/>
          <a:stretch>
            <a:fillRect/>
          </a:stretch>
        </p:blipFill>
        <p:spPr>
          <a:xfrm rot="0">
            <a:off x="0" y="0"/>
            <a:ext cx="9144000" cy="6858000"/>
          </a:xfrm>
          <a:prstGeom prst="rect"/>
          <a:noFill/>
          <a:ln>
            <a:noFill/>
          </a:ln>
        </p:spPr>
      </p:pic>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showMasterSp="1">
  <p:cSld>
    <p:spTree>
      <p:nvGrpSpPr>
        <p:cNvPr id="532" name=""/>
        <p:cNvGrpSpPr/>
        <p:nvPr/>
      </p:nvGrpSpPr>
      <p:grpSpPr>
        <a:xfrm rot="0">
          <a:off x="0" y="0"/>
          <a:ext cx="0" cy="0"/>
          <a:chOff x="0" y="0"/>
          <a:chExt cx="0" cy="0"/>
        </a:xfrm>
      </p:grpSpPr>
      <p:sp>
        <p:nvSpPr>
          <p:cNvPr id="1048849" name=""/>
          <p:cNvSpPr/>
          <p:nvPr>
            <p:ph sz="full" idx="1"/>
          </p:nvPr>
        </p:nvSpPr>
        <p:spPr>
          <a:xfrm rot="0">
            <a:off x="228600" y="914400"/>
            <a:ext cx="8686800" cy="5715000"/>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lnSpc>
                <a:spcPct val="80000"/>
              </a:lnSpc>
              <a:buFontTx/>
              <a:buNone/>
            </a:pPr>
            <a:r>
              <a:rPr altLang="en-US" sz="2800" lang="en-US">
                <a:latin typeface="Calibri" pitchFamily="34" charset="0"/>
              </a:rPr>
              <a:t>	</a:t>
            </a:r>
            <a:r>
              <a:rPr altLang="en-US" sz="2800" lang="en-US">
                <a:solidFill>
                  <a:srgbClr val="7030A0"/>
                </a:solidFill>
                <a:latin typeface="Calibri" pitchFamily="34" charset="0"/>
              </a:rPr>
              <a:t>a) All type 1 diabetics </a:t>
            </a:r>
            <a:r>
              <a:rPr altLang="en-US" sz="2800" lang="en-US">
                <a:latin typeface="Calibri" pitchFamily="34" charset="0"/>
              </a:rPr>
              <a:t>since their bodies essentially no longer produce insulin</a:t>
            </a:r>
          </a:p>
          <a:p>
            <a:pPr lvl="0">
              <a:lnSpc>
                <a:spcPct val="80000"/>
              </a:lnSpc>
              <a:buFontTx/>
              <a:buNone/>
            </a:pPr>
            <a:endParaRPr altLang="en-US" sz="2800" lang="en-US">
              <a:latin typeface="Calibri" pitchFamily="34" charset="0"/>
            </a:endParaRPr>
          </a:p>
          <a:p>
            <a:pPr lvl="0">
              <a:lnSpc>
                <a:spcPct val="80000"/>
              </a:lnSpc>
              <a:buFontTx/>
              <a:buNone/>
            </a:pPr>
            <a:r>
              <a:rPr altLang="en-US" sz="2800" lang="en-US">
                <a:latin typeface="Calibri" pitchFamily="34" charset="0"/>
              </a:rPr>
              <a:t>	</a:t>
            </a:r>
            <a:r>
              <a:rPr altLang="en-US" sz="2800" lang="en-US">
                <a:solidFill>
                  <a:srgbClr val="7030A0"/>
                </a:solidFill>
                <a:latin typeface="Calibri" pitchFamily="34" charset="0"/>
              </a:rPr>
              <a:t>b) Some Type 2 diabetics</a:t>
            </a:r>
            <a:r>
              <a:rPr altLang="en-US" sz="2800" lang="en-US">
                <a:latin typeface="Calibri" pitchFamily="34" charset="0"/>
              </a:rPr>
              <a:t>, if oral medications are not adequate for control (both oral medications and insulin may be needed)</a:t>
            </a:r>
          </a:p>
          <a:p>
            <a:pPr lvl="0">
              <a:lnSpc>
                <a:spcPct val="80000"/>
              </a:lnSpc>
              <a:buFontTx/>
              <a:buNone/>
            </a:pPr>
            <a:endParaRPr altLang="en-US" sz="2800" lang="en-US">
              <a:latin typeface="Calibri" pitchFamily="34" charset="0"/>
            </a:endParaRPr>
          </a:p>
          <a:p>
            <a:pPr lvl="0">
              <a:lnSpc>
                <a:spcPct val="80000"/>
              </a:lnSpc>
              <a:buFontTx/>
              <a:buNone/>
            </a:pPr>
            <a:r>
              <a:rPr altLang="en-US" sz="2800" lang="en-US">
                <a:latin typeface="Calibri" pitchFamily="34" charset="0"/>
              </a:rPr>
              <a:t>	c) Diabetics enduring stressor situations such as surgery, corticosteroid therapy, infections, treatment for DKA, HHNKS </a:t>
            </a:r>
          </a:p>
          <a:p>
            <a:pPr lvl="0">
              <a:lnSpc>
                <a:spcPct val="80000"/>
              </a:lnSpc>
              <a:buFontTx/>
              <a:buNone/>
            </a:pPr>
            <a:endParaRPr altLang="en-US" sz="2800" lang="en-US">
              <a:latin typeface="Calibri" pitchFamily="34" charset="0"/>
            </a:endParaRPr>
          </a:p>
          <a:p>
            <a:pPr lvl="0">
              <a:lnSpc>
                <a:spcPct val="80000"/>
              </a:lnSpc>
              <a:buFontTx/>
              <a:buNone/>
            </a:pPr>
            <a:r>
              <a:rPr altLang="en-US" sz="2800" lang="en-US">
                <a:latin typeface="Calibri" pitchFamily="34" charset="0"/>
              </a:rPr>
              <a:t>	d) Women with gestational diabetes who are not adequately controlled with diet </a:t>
            </a:r>
          </a:p>
          <a:p>
            <a:pPr lvl="0">
              <a:buFontTx/>
              <a:buNone/>
            </a:pPr>
            <a:endParaRPr altLang="en-US" sz="2800" lang="en-US">
              <a:latin typeface="Calibri" pitchFamily="34" charset="0"/>
            </a:endParaRPr>
          </a:p>
        </p:txBody>
      </p:sp>
      <p:sp>
        <p:nvSpPr>
          <p:cNvPr id="1048850" name=""/>
          <p:cNvSpPr/>
          <p:nvPr>
            <p:ph type="title" sz="full" idx="0"/>
          </p:nvPr>
        </p:nvSpPr>
        <p:spPr>
          <a:xfrm rot="0">
            <a:off x="381000" y="228600"/>
            <a:ext cx="8229600" cy="66675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algn="l" lvl="0"/>
            <a:r>
              <a:rPr altLang="en-US" b="1" sz="3200" lang="en-US">
                <a:solidFill>
                  <a:srgbClr val="7030A0"/>
                </a:solidFill>
                <a:latin typeface="Calibri" pitchFamily="34" charset="0"/>
              </a:rPr>
              <a:t>Indications of insulin therapy</a:t>
            </a: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showMasterSp="1">
  <p:cSld>
    <p:spTree>
      <p:nvGrpSpPr>
        <p:cNvPr id="533" name=""/>
        <p:cNvGrpSpPr/>
        <p:nvPr/>
      </p:nvGrpSpPr>
      <p:grpSpPr>
        <a:xfrm rot="0">
          <a:off x="0" y="0"/>
          <a:ext cx="0" cy="0"/>
          <a:chOff x="0" y="0"/>
          <a:chExt cx="0" cy="0"/>
        </a:xfrm>
      </p:grpSpPr>
      <p:sp>
        <p:nvSpPr>
          <p:cNvPr id="1048851" name=""/>
          <p:cNvSpPr/>
          <p:nvPr>
            <p:ph sz="full" idx="1"/>
          </p:nvPr>
        </p:nvSpPr>
        <p:spPr>
          <a:xfrm rot="0">
            <a:off x="228600" y="914400"/>
            <a:ext cx="8534400" cy="5638800"/>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buFontTx/>
              <a:buNone/>
            </a:pPr>
            <a:r>
              <a:rPr altLang="en-US" sz="2800" lang="en-US">
                <a:latin typeface="Calibri" pitchFamily="34" charset="0"/>
              </a:rPr>
              <a:t>PREPARATIONS</a:t>
            </a:r>
          </a:p>
          <a:p>
            <a:pPr lvl="0"/>
            <a:r>
              <a:rPr altLang="en-US" sz="2800" lang="en-US">
                <a:latin typeface="Calibri" pitchFamily="34" charset="0"/>
              </a:rPr>
              <a:t>A number of insulin preparations are available</a:t>
            </a:r>
          </a:p>
          <a:p>
            <a:pPr lvl="0"/>
            <a:r>
              <a:rPr altLang="en-US" sz="2800" lang="en-US">
                <a:latin typeface="Calibri" pitchFamily="34" charset="0"/>
              </a:rPr>
              <a:t>They vary according to their characteristics : time of course of action, sources or species and manufacturers.</a:t>
            </a:r>
          </a:p>
          <a:p>
            <a:pPr lvl="0">
              <a:buFontTx/>
              <a:buNone/>
            </a:pPr>
            <a:r>
              <a:rPr altLang="en-US" b="1" sz="2800" lang="en-US">
                <a:latin typeface="Calibri" pitchFamily="34" charset="0"/>
              </a:rPr>
              <a:t>TIME COURSE OF ACTION</a:t>
            </a:r>
          </a:p>
          <a:p>
            <a:pPr lvl="0"/>
            <a:r>
              <a:rPr altLang="en-US" sz="2800" lang="en-US">
                <a:latin typeface="Calibri" pitchFamily="34" charset="0"/>
              </a:rPr>
              <a:t>Insulin may be grouped into four main categories based on onset, peak and duration of action .</a:t>
            </a:r>
          </a:p>
          <a:p>
            <a:pPr lvl="0"/>
            <a:r>
              <a:rPr altLang="en-US" sz="2800" lang="en-US">
                <a:latin typeface="Calibri" pitchFamily="34" charset="0"/>
              </a:rPr>
              <a:t>They are:</a:t>
            </a:r>
          </a:p>
          <a:p>
            <a:pPr lvl="0">
              <a:buFontTx/>
              <a:buNone/>
            </a:pPr>
            <a:r>
              <a:rPr altLang="en-US" b="1" sz="2800" lang="en-US">
                <a:solidFill>
                  <a:srgbClr val="161645"/>
                </a:solidFill>
                <a:latin typeface="Calibri" pitchFamily="34" charset="0"/>
              </a:rPr>
              <a:t>Rapid acting, Short acting, intermediate and long acting insulin.</a:t>
            </a:r>
          </a:p>
        </p:txBody>
      </p:sp>
      <p:sp>
        <p:nvSpPr>
          <p:cNvPr id="1048852" name=""/>
          <p:cNvSpPr/>
          <p:nvPr>
            <p:ph type="title" sz="full" idx="0"/>
          </p:nvPr>
        </p:nvSpPr>
        <p:spPr>
          <a:xfrm rot="0">
            <a:off x="533400" y="533400"/>
            <a:ext cx="8229600" cy="51435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algn="l" lvl="0"/>
            <a:r>
              <a:rPr altLang="en-US" sz="2800" lang="en-US">
                <a:latin typeface="Calibri" pitchFamily="34" charset="0"/>
              </a:rPr>
              <a:t>cont</a:t>
            </a: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showMasterSp="1">
  <p:cSld>
    <p:spTree>
      <p:nvGrpSpPr>
        <p:cNvPr id="534" name=""/>
        <p:cNvGrpSpPr/>
        <p:nvPr/>
      </p:nvGrpSpPr>
      <p:grpSpPr>
        <a:xfrm rot="0">
          <a:off x="0" y="0"/>
          <a:ext cx="0" cy="0"/>
          <a:chOff x="0" y="0"/>
          <a:chExt cx="0" cy="0"/>
        </a:xfrm>
      </p:grpSpPr>
      <p:sp>
        <p:nvSpPr>
          <p:cNvPr id="1048853" name=""/>
          <p:cNvSpPr/>
          <p:nvPr>
            <p:ph sz="full" idx="1"/>
          </p:nvPr>
        </p:nvSpPr>
        <p:spPr>
          <a:xfrm rot="0">
            <a:off x="457200" y="533400"/>
            <a:ext cx="8686800" cy="6477000"/>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buFontTx/>
              <a:buNone/>
            </a:pPr>
            <a:r>
              <a:rPr altLang="en-US" b="1" sz="2800" lang="en-US">
                <a:solidFill>
                  <a:srgbClr val="161645"/>
                </a:solidFill>
                <a:latin typeface="Calibri" pitchFamily="34" charset="0"/>
              </a:rPr>
              <a:t>a) Rapid acting insulins </a:t>
            </a:r>
            <a:r>
              <a:rPr altLang="en-US" sz="2800" lang="en-US">
                <a:latin typeface="Calibri" pitchFamily="34" charset="0"/>
              </a:rPr>
              <a:t>produce a more rapid effect that is of shorter duration .</a:t>
            </a:r>
          </a:p>
          <a:p>
            <a:pPr lvl="0"/>
            <a:r>
              <a:rPr altLang="en-US" sz="2800" lang="en-US">
                <a:latin typeface="Calibri" pitchFamily="34" charset="0"/>
              </a:rPr>
              <a:t>Because of rapid onset , the patient should be instructed to eat within 5 to 15 minutes after injection.</a:t>
            </a:r>
          </a:p>
          <a:p>
            <a:pPr lvl="0"/>
            <a:r>
              <a:rPr altLang="en-US" sz="2800" lang="en-US">
                <a:latin typeface="Calibri" pitchFamily="34" charset="0"/>
              </a:rPr>
              <a:t>Due to short action period, the patient requires long acting insulin to maintain glucose control</a:t>
            </a:r>
          </a:p>
          <a:p>
            <a:pPr lvl="0"/>
            <a:r>
              <a:rPr altLang="en-US" b="1" sz="2800" lang="en-US">
                <a:latin typeface="Calibri" pitchFamily="34" charset="0"/>
              </a:rPr>
              <a:t>Basal insulin </a:t>
            </a:r>
            <a:r>
              <a:rPr altLang="en-US" sz="2800" lang="en-US">
                <a:latin typeface="Calibri" pitchFamily="34" charset="0"/>
              </a:rPr>
              <a:t>is required to maintain glucose control</a:t>
            </a:r>
          </a:p>
          <a:p>
            <a:pPr lvl="0"/>
            <a:r>
              <a:rPr altLang="en-US" sz="2800" lang="en-US">
                <a:latin typeface="Calibri" pitchFamily="34" charset="0"/>
              </a:rPr>
              <a:t>Intermediate-acting insulins function as basal insulins Basal insulin works day and night to control blood sugar between meals and during sleep. </a:t>
            </a:r>
          </a:p>
          <a:p>
            <a:pPr lvl="0"/>
            <a:r>
              <a:rPr altLang="en-US" sz="2800" lang="en-US">
                <a:latin typeface="Calibri" pitchFamily="34" charset="0"/>
              </a:rPr>
              <a:t>They keep blood glucose at a consistent levels during fasting</a:t>
            </a:r>
          </a:p>
          <a:p>
            <a:pPr lvl="0"/>
            <a:endParaRPr altLang="en-US" sz="2800" lang="en-US">
              <a:latin typeface="Calibri" pitchFamily="34" charset="0"/>
            </a:endParaRPr>
          </a:p>
        </p:txBody>
      </p:sp>
      <p:sp>
        <p:nvSpPr>
          <p:cNvPr id="1048854" name=""/>
          <p:cNvSpPr/>
          <p:nvPr>
            <p:ph type="title" sz="full" idx="0"/>
          </p:nvPr>
        </p:nvSpPr>
        <p:spPr>
          <a:xfrm rot="0">
            <a:off x="381000" y="0"/>
            <a:ext cx="8229600" cy="5334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algn="l" lvl="0"/>
            <a:r>
              <a:rPr altLang="en-US" sz="2800" lang="en-US">
                <a:latin typeface="Calibri" pitchFamily="34" charset="0"/>
              </a:rPr>
              <a:t>cont</a:t>
            </a: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showMasterSp="1">
  <p:cSld>
    <p:spTree>
      <p:nvGrpSpPr>
        <p:cNvPr id="535" name=""/>
        <p:cNvGrpSpPr/>
        <p:nvPr/>
      </p:nvGrpSpPr>
      <p:grpSpPr>
        <a:xfrm rot="0">
          <a:off x="0" y="0"/>
          <a:ext cx="0" cy="0"/>
          <a:chOff x="0" y="0"/>
          <a:chExt cx="0" cy="0"/>
        </a:xfrm>
      </p:grpSpPr>
      <p:sp>
        <p:nvSpPr>
          <p:cNvPr id="1048855" name=""/>
          <p:cNvSpPr/>
          <p:nvPr>
            <p:ph sz="full" idx="1"/>
          </p:nvPr>
        </p:nvSpPr>
        <p:spPr>
          <a:xfrm rot="0">
            <a:off x="228600" y="1066800"/>
            <a:ext cx="8458200" cy="5562600"/>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buFontTx/>
              <a:buNone/>
            </a:pPr>
            <a:r>
              <a:rPr altLang="en-US" b="1" sz="2800" lang="en-US">
                <a:solidFill>
                  <a:srgbClr val="161645"/>
                </a:solidFill>
                <a:latin typeface="Calibri" pitchFamily="34" charset="0"/>
              </a:rPr>
              <a:t>b) Short acting insulin are called regular insulin</a:t>
            </a:r>
            <a:r>
              <a:rPr altLang="en-US" sz="2800" lang="en-US">
                <a:latin typeface="Calibri" pitchFamily="34" charset="0"/>
              </a:rPr>
              <a:t>. Regular insulin is a CLEAR solution and is usually administered 20-30 minutes before meal. It is the </a:t>
            </a:r>
            <a:r>
              <a:rPr altLang="en-US" b="1" sz="2800" lang="en-US">
                <a:latin typeface="Calibri" pitchFamily="34" charset="0"/>
              </a:rPr>
              <a:t>only insulin approved for IV use.</a:t>
            </a:r>
          </a:p>
          <a:p>
            <a:pPr lvl="0">
              <a:buFontTx/>
              <a:buNone/>
            </a:pPr>
            <a:r>
              <a:rPr altLang="en-US" b="1" sz="2800" lang="en-US">
                <a:solidFill>
                  <a:srgbClr val="161645"/>
                </a:solidFill>
                <a:latin typeface="Calibri" pitchFamily="34" charset="0"/>
              </a:rPr>
              <a:t>c) Intermediate acting insulin</a:t>
            </a:r>
            <a:r>
              <a:rPr altLang="en-US" sz="2800" lang="en-US">
                <a:latin typeface="Calibri" pitchFamily="34" charset="0"/>
              </a:rPr>
              <a:t> are also called NPH (Neutral Protamine Hagedorn) ,they are similar in their time course of action,but appear WHITE AND CLOUDY</a:t>
            </a:r>
          </a:p>
          <a:p>
            <a:pPr lvl="0">
              <a:buFontTx/>
              <a:buNone/>
            </a:pPr>
            <a:r>
              <a:rPr altLang="en-US" b="1" sz="2800" lang="en-US">
                <a:solidFill>
                  <a:srgbClr val="161645"/>
                </a:solidFill>
                <a:latin typeface="Calibri" pitchFamily="34" charset="0"/>
              </a:rPr>
              <a:t>d) In long acting insulins,insulin </a:t>
            </a:r>
            <a:r>
              <a:rPr altLang="en-US" sz="2800" lang="en-US">
                <a:latin typeface="Calibri" pitchFamily="34" charset="0"/>
              </a:rPr>
              <a:t>is absorbed very slowly over 24hrs and can be given once a day.</a:t>
            </a:r>
          </a:p>
        </p:txBody>
      </p:sp>
      <p:sp>
        <p:nvSpPr>
          <p:cNvPr id="1048856" name=""/>
          <p:cNvSpPr/>
          <p:nvPr>
            <p:ph type="title" sz="full" idx="0"/>
          </p:nvPr>
        </p:nvSpPr>
        <p:spPr>
          <a:xfrm rot="0">
            <a:off x="457200" y="274637"/>
            <a:ext cx="8229600" cy="792162"/>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algn="l" lvl="0"/>
            <a:r>
              <a:rPr altLang="en-US" sz="2800" lang="en-US">
                <a:latin typeface="Calibri" pitchFamily="34" charset="0"/>
              </a:rPr>
              <a:t>cont</a:t>
            </a: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showMasterSp="1">
  <p:cSld>
    <p:spTree>
      <p:nvGrpSpPr>
        <p:cNvPr id="536" name=""/>
        <p:cNvGrpSpPr/>
        <p:nvPr/>
      </p:nvGrpSpPr>
      <p:grpSpPr>
        <a:xfrm rot="0">
          <a:off x="0" y="0"/>
          <a:ext cx="0" cy="0"/>
          <a:chOff x="0" y="0"/>
          <a:chExt cx="0" cy="0"/>
        </a:xfrm>
      </p:grpSpPr>
      <p:graphicFrame>
        <p:nvGraphicFramePr>
          <p:cNvPr id="4194304" name=""/>
          <p:cNvGraphicFramePr>
            <a:graphicFrameLocks/>
          </p:cNvGraphicFramePr>
          <p:nvPr/>
        </p:nvGraphicFramePr>
        <p:xfrm rot="0">
          <a:off x="0" y="1295400"/>
          <a:ext cx="9144000" cy="5499100"/>
        </p:xfrm>
        <a:graphic>
          <a:graphicData uri="http://schemas.openxmlformats.org/drawingml/2006/table">
            <a:tbl>
              <a:tblPr/>
              <a:tblGrid>
                <a:gridCol w="1828800"/>
                <a:gridCol w="1828800"/>
                <a:gridCol w="1828800"/>
                <a:gridCol w="1828800"/>
                <a:gridCol w="1828800"/>
              </a:tblGrid>
              <a:tr h="1482725">
                <a:tc>
                  <a:txBody>
                    <a:bodyPr/>
                    <a:p>
                      <a:pPr algn="l" eaLnBrk="1" hangingPunct="1" latinLnBrk="1" lvl="0"/>
                      <a:r>
                        <a:rPr altLang="en-US" b="1" sz="2400" lang="en-US">
                          <a:solidFill>
                            <a:srgbClr val="FFFFFF"/>
                          </a:solidFill>
                        </a:rPr>
                        <a:t>Insulin</a:t>
                      </a:r>
                    </a:p>
                    <a:p>
                      <a:pPr algn="l" eaLnBrk="1" hangingPunct="1" latinLnBrk="1" lvl="0"/>
                      <a:r>
                        <a:rPr altLang="en-US" b="1" sz="2400" lang="en-US">
                          <a:solidFill>
                            <a:srgbClr val="FFFFFF"/>
                          </a:solidFill>
                        </a:rPr>
                        <a:t>preparation</a:t>
                      </a:r>
                    </a:p>
                  </a:txBody>
                  <a:tcPr marL="91440" marR="91440" marT="45726" marB="45726" anchor="t"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38100" cap="flat" cmpd="sng">
                      <a:solidFill>
                        <a:schemeClr val="lt1">
                          <a:alpha val="100000"/>
                        </a:schemeClr>
                      </a:solidFill>
                      <a:prstDash val="solid"/>
                      <a:round/>
                    </a:lnB>
                    <a:solidFill>
                      <a:schemeClr val="accent1"/>
                    </a:solidFill>
                  </a:tcPr>
                </a:tc>
                <a:tc>
                  <a:txBody>
                    <a:bodyPr/>
                    <a:p>
                      <a:pPr algn="l" eaLnBrk="1" hangingPunct="1" latinLnBrk="1" lvl="0"/>
                      <a:r>
                        <a:rPr altLang="en-US" b="1" sz="2400" lang="en-US">
                          <a:solidFill>
                            <a:srgbClr val="FFFFFF"/>
                          </a:solidFill>
                        </a:rPr>
                        <a:t>Onset of</a:t>
                      </a:r>
                    </a:p>
                    <a:p>
                      <a:pPr algn="l" eaLnBrk="1" hangingPunct="1" latinLnBrk="1" lvl="0"/>
                      <a:r>
                        <a:rPr altLang="en-US" b="1" sz="2400" lang="en-US">
                          <a:solidFill>
                            <a:srgbClr val="FFFFFF"/>
                          </a:solidFill>
                        </a:rPr>
                        <a:t>action</a:t>
                      </a:r>
                    </a:p>
                    <a:p>
                      <a:pPr algn="l" eaLnBrk="1" hangingPunct="1" latinLnBrk="1" lvl="0"/>
                      <a:r>
                        <a:rPr altLang="en-US" b="1" sz="2400" lang="en-US">
                          <a:solidFill>
                            <a:srgbClr val="FFFFFF"/>
                          </a:solidFill>
                        </a:rPr>
                        <a:t>(hrs.)</a:t>
                      </a:r>
                    </a:p>
                  </a:txBody>
                  <a:tcPr marL="91440" marR="91440" marT="45726" marB="45726" anchor="t"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38100" cap="flat" cmpd="sng">
                      <a:solidFill>
                        <a:schemeClr val="lt1">
                          <a:alpha val="100000"/>
                        </a:schemeClr>
                      </a:solidFill>
                      <a:prstDash val="solid"/>
                      <a:round/>
                    </a:lnB>
                    <a:solidFill>
                      <a:schemeClr val="accent1"/>
                    </a:solidFill>
                  </a:tcPr>
                </a:tc>
                <a:tc>
                  <a:txBody>
                    <a:bodyPr/>
                    <a:p>
                      <a:pPr algn="l" eaLnBrk="1" hangingPunct="1" latinLnBrk="1" lvl="0"/>
                      <a:r>
                        <a:rPr altLang="en-US" b="1" sz="2400" lang="en-US">
                          <a:solidFill>
                            <a:srgbClr val="FFFFFF"/>
                          </a:solidFill>
                        </a:rPr>
                        <a:t>Peak</a:t>
                      </a:r>
                    </a:p>
                    <a:p>
                      <a:pPr algn="l" eaLnBrk="1" hangingPunct="1" latinLnBrk="1" lvl="0"/>
                      <a:r>
                        <a:rPr altLang="en-US" b="1" sz="2400" lang="en-US">
                          <a:solidFill>
                            <a:srgbClr val="FFFFFF"/>
                          </a:solidFill>
                        </a:rPr>
                        <a:t>action</a:t>
                      </a:r>
                    </a:p>
                  </a:txBody>
                  <a:tcPr marL="91440" marR="91440" marT="45726" marB="45726" anchor="t"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38100" cap="flat" cmpd="sng">
                      <a:solidFill>
                        <a:schemeClr val="lt1">
                          <a:alpha val="100000"/>
                        </a:schemeClr>
                      </a:solidFill>
                      <a:prstDash val="solid"/>
                      <a:round/>
                    </a:lnB>
                    <a:solidFill>
                      <a:schemeClr val="accent1"/>
                    </a:solidFill>
                  </a:tcPr>
                </a:tc>
                <a:tc>
                  <a:txBody>
                    <a:bodyPr/>
                    <a:p>
                      <a:pPr algn="l" eaLnBrk="1" hangingPunct="1" latinLnBrk="1" lvl="0"/>
                      <a:r>
                        <a:rPr altLang="en-US" b="1" sz="2400" lang="en-US">
                          <a:solidFill>
                            <a:srgbClr val="FFFFFF"/>
                          </a:solidFill>
                        </a:rPr>
                        <a:t>Duration</a:t>
                      </a:r>
                    </a:p>
                    <a:p>
                      <a:pPr algn="l" eaLnBrk="1" hangingPunct="1" latinLnBrk="1" lvl="0"/>
                      <a:r>
                        <a:rPr altLang="en-US" b="1" sz="2400" lang="en-US">
                          <a:solidFill>
                            <a:srgbClr val="FFFFFF"/>
                          </a:solidFill>
                        </a:rPr>
                        <a:t>of action</a:t>
                      </a:r>
                    </a:p>
                    <a:p>
                      <a:pPr algn="l" eaLnBrk="1" hangingPunct="1" latinLnBrk="1" lvl="0"/>
                      <a:r>
                        <a:rPr altLang="en-US" b="1" sz="2400" lang="en-US">
                          <a:solidFill>
                            <a:srgbClr val="FFFFFF"/>
                          </a:solidFill>
                        </a:rPr>
                        <a:t>(hrs.)</a:t>
                      </a:r>
                    </a:p>
                  </a:txBody>
                  <a:tcPr marL="91440" marR="91440" marT="45726" marB="45726" anchor="t"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38100" cap="flat" cmpd="sng">
                      <a:solidFill>
                        <a:schemeClr val="lt1">
                          <a:alpha val="100000"/>
                        </a:schemeClr>
                      </a:solidFill>
                      <a:prstDash val="solid"/>
                      <a:round/>
                    </a:lnB>
                    <a:solidFill>
                      <a:schemeClr val="accent1"/>
                    </a:solidFill>
                  </a:tcPr>
                </a:tc>
                <a:tc>
                  <a:txBody>
                    <a:bodyPr/>
                    <a:p>
                      <a:pPr algn="l" eaLnBrk="1" hangingPunct="1" latinLnBrk="1" lvl="0"/>
                      <a:r>
                        <a:rPr altLang="en-US" b="1" sz="2400" lang="en-US">
                          <a:solidFill>
                            <a:srgbClr val="FFFFFF"/>
                          </a:solidFill>
                        </a:rPr>
                        <a:t>Injections per</a:t>
                      </a:r>
                    </a:p>
                    <a:p>
                      <a:pPr algn="l" eaLnBrk="1" hangingPunct="1" latinLnBrk="1" lvl="0"/>
                      <a:r>
                        <a:rPr altLang="en-US" b="1" sz="2400" lang="en-US">
                          <a:solidFill>
                            <a:srgbClr val="FFFFFF"/>
                          </a:solidFill>
                        </a:rPr>
                        <a:t>day</a:t>
                      </a:r>
                    </a:p>
                  </a:txBody>
                  <a:tcPr marL="91440" marR="91440" marT="45726" marB="45726" anchor="t"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38100" cap="flat" cmpd="sng">
                      <a:solidFill>
                        <a:schemeClr val="lt1">
                          <a:alpha val="100000"/>
                        </a:schemeClr>
                      </a:solidFill>
                      <a:prstDash val="solid"/>
                      <a:round/>
                    </a:lnB>
                    <a:solidFill>
                      <a:schemeClr val="accent1"/>
                    </a:solidFill>
                  </a:tcPr>
                </a:tc>
              </a:tr>
              <a:tr h="1641475">
                <a:tc>
                  <a:txBody>
                    <a:bodyPr/>
                    <a:p>
                      <a:pPr algn="l" eaLnBrk="1" hangingPunct="1" latinLnBrk="1" lvl="0"/>
                      <a:r>
                        <a:rPr altLang="en-US" b="1" sz="2000" lang="en-US">
                          <a:solidFill>
                            <a:srgbClr val="000000"/>
                          </a:solidFill>
                        </a:rPr>
                        <a:t>Rapid-acting</a:t>
                      </a:r>
                    </a:p>
                  </a:txBody>
                  <a:tcPr marL="91440" marR="91440" marT="45726" marB="45726" anchor="t" vert="horz">
                    <a:lnL w="12700" cap="flat" cmpd="sng">
                      <a:solidFill>
                        <a:schemeClr val="lt1">
                          <a:alpha val="100000"/>
                        </a:schemeClr>
                      </a:solidFill>
                      <a:prstDash val="solid"/>
                      <a:round/>
                    </a:lnL>
                    <a:lnR w="12700" cap="flat" cmpd="sng">
                      <a:solidFill>
                        <a:schemeClr val="lt1">
                          <a:alpha val="100000"/>
                        </a:schemeClr>
                      </a:solidFill>
                      <a:prstDash val="solid"/>
                      <a:round/>
                    </a:lnR>
                    <a:lnT w="38100" cap="flat" cmpd="sng">
                      <a:solidFill>
                        <a:schemeClr val="lt1">
                          <a:alpha val="100000"/>
                        </a:schemeClr>
                      </a:solidFill>
                      <a:prstDash val="solid"/>
                      <a:round/>
                    </a:lnT>
                    <a:lnB w="12700" cap="flat" cmpd="sng">
                      <a:solidFill>
                        <a:schemeClr val="lt1">
                          <a:alpha val="100000"/>
                        </a:schemeClr>
                      </a:solidFill>
                      <a:prstDash val="solid"/>
                      <a:round/>
                    </a:lnB>
                    <a:solidFill>
                      <a:srgbClr val="E7F3F4"/>
                    </a:solidFill>
                  </a:tcPr>
                </a:tc>
                <a:tc>
                  <a:txBody>
                    <a:bodyPr/>
                    <a:p>
                      <a:pPr algn="l" eaLnBrk="1" hangingPunct="1" latinLnBrk="1" lvl="0"/>
                      <a:r>
                        <a:rPr altLang="en-US" b="1" sz="2000" lang="en-US">
                          <a:solidFill>
                            <a:srgbClr val="000000"/>
                          </a:solidFill>
                        </a:rPr>
                        <a:t>10-20 min</a:t>
                      </a:r>
                    </a:p>
                  </a:txBody>
                  <a:tcPr marL="91440" marR="91440" marT="45726" marB="45726" anchor="t" vert="horz">
                    <a:lnL w="12700" cap="flat" cmpd="sng">
                      <a:solidFill>
                        <a:schemeClr val="lt1">
                          <a:alpha val="100000"/>
                        </a:schemeClr>
                      </a:solidFill>
                      <a:prstDash val="solid"/>
                      <a:round/>
                    </a:lnL>
                    <a:lnR w="12700" cap="flat" cmpd="sng">
                      <a:solidFill>
                        <a:schemeClr val="lt1">
                          <a:alpha val="100000"/>
                        </a:schemeClr>
                      </a:solidFill>
                      <a:prstDash val="solid"/>
                      <a:round/>
                    </a:lnR>
                    <a:lnT w="38100" cap="flat" cmpd="sng">
                      <a:solidFill>
                        <a:schemeClr val="lt1">
                          <a:alpha val="100000"/>
                        </a:schemeClr>
                      </a:solidFill>
                      <a:prstDash val="solid"/>
                      <a:round/>
                    </a:lnT>
                    <a:lnB w="12700" cap="flat" cmpd="sng">
                      <a:solidFill>
                        <a:schemeClr val="lt1">
                          <a:alpha val="100000"/>
                        </a:schemeClr>
                      </a:solidFill>
                      <a:prstDash val="solid"/>
                      <a:round/>
                    </a:lnB>
                    <a:solidFill>
                      <a:srgbClr val="E7F3F4"/>
                    </a:solidFill>
                  </a:tcPr>
                </a:tc>
                <a:tc>
                  <a:txBody>
                    <a:bodyPr/>
                    <a:p>
                      <a:pPr algn="l" eaLnBrk="1" hangingPunct="1" latinLnBrk="1" lvl="0"/>
                      <a:r>
                        <a:rPr altLang="en-US" b="1" sz="2000" lang="en-US">
                          <a:solidFill>
                            <a:srgbClr val="000000"/>
                          </a:solidFill>
                        </a:rPr>
                        <a:t>1-2</a:t>
                      </a:r>
                    </a:p>
                  </a:txBody>
                  <a:tcPr marL="91440" marR="91440" marT="45726" marB="45726" anchor="t" vert="horz">
                    <a:lnL w="12700" cap="flat" cmpd="sng">
                      <a:solidFill>
                        <a:schemeClr val="lt1">
                          <a:alpha val="100000"/>
                        </a:schemeClr>
                      </a:solidFill>
                      <a:prstDash val="solid"/>
                      <a:round/>
                    </a:lnL>
                    <a:lnR w="12700" cap="flat" cmpd="sng">
                      <a:solidFill>
                        <a:schemeClr val="lt1">
                          <a:alpha val="100000"/>
                        </a:schemeClr>
                      </a:solidFill>
                      <a:prstDash val="solid"/>
                      <a:round/>
                    </a:lnR>
                    <a:lnT w="38100" cap="flat" cmpd="sng">
                      <a:solidFill>
                        <a:schemeClr val="lt1">
                          <a:alpha val="100000"/>
                        </a:schemeClr>
                      </a:solidFill>
                      <a:prstDash val="solid"/>
                      <a:round/>
                    </a:lnT>
                    <a:lnB w="12700" cap="flat" cmpd="sng">
                      <a:solidFill>
                        <a:schemeClr val="lt1">
                          <a:alpha val="100000"/>
                        </a:schemeClr>
                      </a:solidFill>
                      <a:prstDash val="solid"/>
                      <a:round/>
                    </a:lnB>
                    <a:solidFill>
                      <a:srgbClr val="E7F3F4"/>
                    </a:solidFill>
                  </a:tcPr>
                </a:tc>
                <a:tc>
                  <a:txBody>
                    <a:bodyPr/>
                    <a:p>
                      <a:pPr algn="l" eaLnBrk="1" hangingPunct="1" latinLnBrk="1" lvl="0"/>
                      <a:r>
                        <a:rPr altLang="en-US" b="1" sz="2000" lang="en-US">
                          <a:solidFill>
                            <a:srgbClr val="000000"/>
                          </a:solidFill>
                        </a:rPr>
                        <a:t>3-5</a:t>
                      </a:r>
                    </a:p>
                  </a:txBody>
                  <a:tcPr marL="91440" marR="91440" marT="45726" marB="45726" anchor="t" vert="horz">
                    <a:lnL w="12700" cap="flat" cmpd="sng">
                      <a:solidFill>
                        <a:schemeClr val="lt1">
                          <a:alpha val="100000"/>
                        </a:schemeClr>
                      </a:solidFill>
                      <a:prstDash val="solid"/>
                      <a:round/>
                    </a:lnL>
                    <a:lnR w="12700" cap="flat" cmpd="sng">
                      <a:solidFill>
                        <a:schemeClr val="lt1">
                          <a:alpha val="100000"/>
                        </a:schemeClr>
                      </a:solidFill>
                      <a:prstDash val="solid"/>
                      <a:round/>
                    </a:lnR>
                    <a:lnT w="38100" cap="flat" cmpd="sng">
                      <a:solidFill>
                        <a:schemeClr val="lt1">
                          <a:alpha val="100000"/>
                        </a:schemeClr>
                      </a:solidFill>
                      <a:prstDash val="solid"/>
                      <a:round/>
                    </a:lnT>
                    <a:lnB w="12700" cap="flat" cmpd="sng">
                      <a:solidFill>
                        <a:schemeClr val="lt1">
                          <a:alpha val="100000"/>
                        </a:schemeClr>
                      </a:solidFill>
                      <a:prstDash val="solid"/>
                      <a:round/>
                    </a:lnB>
                    <a:solidFill>
                      <a:srgbClr val="E7F3F4"/>
                    </a:solidFill>
                  </a:tcPr>
                </a:tc>
                <a:tc>
                  <a:txBody>
                    <a:bodyPr/>
                    <a:p>
                      <a:pPr algn="l" eaLnBrk="1" hangingPunct="1" latinLnBrk="1" lvl="0"/>
                      <a:r>
                        <a:rPr altLang="en-US" b="1" sz="2000" lang="en-US">
                          <a:solidFill>
                            <a:srgbClr val="000000"/>
                          </a:solidFill>
                        </a:rPr>
                        <a:t>Immediately</a:t>
                      </a:r>
                    </a:p>
                    <a:p>
                      <a:pPr algn="l" eaLnBrk="1" hangingPunct="1" latinLnBrk="1" lvl="0"/>
                      <a:r>
                        <a:rPr altLang="en-US" b="1" sz="2000" lang="en-US">
                          <a:solidFill>
                            <a:srgbClr val="000000"/>
                          </a:solidFill>
                        </a:rPr>
                        <a:t>before meals or</a:t>
                      </a:r>
                    </a:p>
                    <a:p>
                      <a:pPr algn="l" eaLnBrk="1" hangingPunct="1" latinLnBrk="1" lvl="0"/>
                      <a:r>
                        <a:rPr altLang="en-US" b="1" sz="2000" lang="en-US">
                          <a:solidFill>
                            <a:srgbClr val="000000"/>
                          </a:solidFill>
                        </a:rPr>
                        <a:t>with meals</a:t>
                      </a:r>
                    </a:p>
                  </a:txBody>
                  <a:tcPr marL="91440" marR="91440" marT="45726" marB="45726" anchor="t" vert="horz">
                    <a:lnL w="12700" cap="flat" cmpd="sng">
                      <a:solidFill>
                        <a:schemeClr val="lt1">
                          <a:alpha val="100000"/>
                        </a:schemeClr>
                      </a:solidFill>
                      <a:prstDash val="solid"/>
                      <a:round/>
                    </a:lnL>
                    <a:lnR w="12700" cap="flat" cmpd="sng">
                      <a:solidFill>
                        <a:schemeClr val="lt1">
                          <a:alpha val="100000"/>
                        </a:schemeClr>
                      </a:solidFill>
                      <a:prstDash val="solid"/>
                      <a:round/>
                    </a:lnR>
                    <a:lnT w="38100" cap="flat" cmpd="sng">
                      <a:solidFill>
                        <a:schemeClr val="lt1">
                          <a:alpha val="100000"/>
                        </a:schemeClr>
                      </a:solidFill>
                      <a:prstDash val="solid"/>
                      <a:round/>
                    </a:lnT>
                    <a:lnB w="12700" cap="flat" cmpd="sng">
                      <a:solidFill>
                        <a:schemeClr val="lt1">
                          <a:alpha val="100000"/>
                        </a:schemeClr>
                      </a:solidFill>
                      <a:prstDash val="solid"/>
                      <a:round/>
                    </a:lnB>
                    <a:solidFill>
                      <a:srgbClr val="E7F3F4"/>
                    </a:solidFill>
                  </a:tcPr>
                </a:tc>
              </a:tr>
              <a:tr h="1006475">
                <a:tc>
                  <a:txBody>
                    <a:bodyPr/>
                    <a:p>
                      <a:pPr algn="l" eaLnBrk="1" hangingPunct="1" latinLnBrk="1" lvl="0"/>
                      <a:r>
                        <a:rPr altLang="en-US" b="1" sz="2000" lang="en-US">
                          <a:solidFill>
                            <a:srgbClr val="000000"/>
                          </a:solidFill>
                        </a:rPr>
                        <a:t>Short acting</a:t>
                      </a:r>
                    </a:p>
                  </a:txBody>
                  <a:tcPr marL="91440" marR="91440" marT="45726" marB="45726" anchor="t"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12700" cap="flat" cmpd="sng">
                      <a:solidFill>
                        <a:schemeClr val="lt1">
                          <a:alpha val="100000"/>
                        </a:schemeClr>
                      </a:solidFill>
                      <a:prstDash val="solid"/>
                      <a:round/>
                    </a:lnB>
                    <a:solidFill>
                      <a:srgbClr val="F3F9FA"/>
                    </a:solidFill>
                  </a:tcPr>
                </a:tc>
                <a:tc>
                  <a:txBody>
                    <a:bodyPr/>
                    <a:p>
                      <a:pPr algn="l" eaLnBrk="1" hangingPunct="1" latinLnBrk="1" lvl="0"/>
                      <a:r>
                        <a:rPr altLang="en-US" b="1" sz="2000" lang="en-US">
                          <a:solidFill>
                            <a:srgbClr val="000000"/>
                          </a:solidFill>
                        </a:rPr>
                        <a:t>30-60 min</a:t>
                      </a:r>
                    </a:p>
                  </a:txBody>
                  <a:tcPr marL="91440" marR="91440" marT="45726" marB="45726" anchor="t"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12700" cap="flat" cmpd="sng">
                      <a:solidFill>
                        <a:schemeClr val="lt1">
                          <a:alpha val="100000"/>
                        </a:schemeClr>
                      </a:solidFill>
                      <a:prstDash val="solid"/>
                      <a:round/>
                    </a:lnB>
                    <a:solidFill>
                      <a:srgbClr val="F3F9FA"/>
                    </a:solidFill>
                  </a:tcPr>
                </a:tc>
                <a:tc>
                  <a:txBody>
                    <a:bodyPr/>
                    <a:p>
                      <a:pPr algn="l" eaLnBrk="1" hangingPunct="1" latinLnBrk="1" lvl="0"/>
                      <a:r>
                        <a:rPr altLang="en-US" b="1" sz="2000" lang="en-US">
                          <a:solidFill>
                            <a:srgbClr val="000000"/>
                          </a:solidFill>
                        </a:rPr>
                        <a:t>2-4</a:t>
                      </a:r>
                    </a:p>
                  </a:txBody>
                  <a:tcPr marL="91440" marR="91440" marT="45726" marB="45726" anchor="t"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12700" cap="flat" cmpd="sng">
                      <a:solidFill>
                        <a:schemeClr val="lt1">
                          <a:alpha val="100000"/>
                        </a:schemeClr>
                      </a:solidFill>
                      <a:prstDash val="solid"/>
                      <a:round/>
                    </a:lnB>
                    <a:solidFill>
                      <a:srgbClr val="F3F9FA"/>
                    </a:solidFill>
                  </a:tcPr>
                </a:tc>
                <a:tc>
                  <a:txBody>
                    <a:bodyPr/>
                    <a:p>
                      <a:pPr algn="l" eaLnBrk="1" hangingPunct="1" latinLnBrk="1" lvl="0"/>
                      <a:r>
                        <a:rPr altLang="en-US" b="1" sz="2000" lang="en-US">
                          <a:solidFill>
                            <a:srgbClr val="000000"/>
                          </a:solidFill>
                        </a:rPr>
                        <a:t>6-8</a:t>
                      </a:r>
                    </a:p>
                  </a:txBody>
                  <a:tcPr marL="91440" marR="91440" marT="45726" marB="45726" anchor="t"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12700" cap="flat" cmpd="sng">
                      <a:solidFill>
                        <a:schemeClr val="lt1">
                          <a:alpha val="100000"/>
                        </a:schemeClr>
                      </a:solidFill>
                      <a:prstDash val="solid"/>
                      <a:round/>
                    </a:lnB>
                    <a:solidFill>
                      <a:srgbClr val="F3F9FA"/>
                    </a:solidFill>
                  </a:tcPr>
                </a:tc>
                <a:tc>
                  <a:txBody>
                    <a:bodyPr/>
                    <a:p>
                      <a:pPr algn="l" eaLnBrk="1" hangingPunct="1" latinLnBrk="1" lvl="0"/>
                      <a:r>
                        <a:rPr altLang="en-US" b="1" sz="2000" lang="en-US">
                          <a:solidFill>
                            <a:srgbClr val="000000"/>
                          </a:solidFill>
                        </a:rPr>
                        <a:t>30 min before</a:t>
                      </a:r>
                    </a:p>
                    <a:p>
                      <a:pPr algn="l" eaLnBrk="1" hangingPunct="1" latinLnBrk="1" lvl="0"/>
                      <a:r>
                        <a:rPr altLang="en-US" b="1" sz="2000" lang="en-US">
                          <a:solidFill>
                            <a:srgbClr val="000000"/>
                          </a:solidFill>
                        </a:rPr>
                        <a:t>meals</a:t>
                      </a:r>
                    </a:p>
                  </a:txBody>
                  <a:tcPr marL="91440" marR="91440" marT="45726" marB="45726" anchor="t"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12700" cap="flat" cmpd="sng">
                      <a:solidFill>
                        <a:schemeClr val="lt1">
                          <a:alpha val="100000"/>
                        </a:schemeClr>
                      </a:solidFill>
                      <a:prstDash val="solid"/>
                      <a:round/>
                    </a:lnB>
                    <a:solidFill>
                      <a:srgbClr val="F3F9FA"/>
                    </a:solidFill>
                  </a:tcPr>
                </a:tc>
              </a:tr>
              <a:tr h="874712">
                <a:tc>
                  <a:txBody>
                    <a:bodyPr/>
                    <a:p>
                      <a:pPr algn="l" eaLnBrk="1" hangingPunct="1" latinLnBrk="1" lvl="0"/>
                      <a:r>
                        <a:rPr altLang="en-US" b="1" sz="2000" lang="en-US">
                          <a:solidFill>
                            <a:srgbClr val="000000"/>
                          </a:solidFill>
                        </a:rPr>
                        <a:t>Intermediate</a:t>
                      </a:r>
                    </a:p>
                    <a:p>
                      <a:pPr algn="l" eaLnBrk="1" hangingPunct="1" latinLnBrk="1" lvl="0"/>
                      <a:r>
                        <a:rPr altLang="en-US" b="1" sz="2000" lang="en-US">
                          <a:solidFill>
                            <a:srgbClr val="000000"/>
                          </a:solidFill>
                        </a:rPr>
                        <a:t>(NPH)</a:t>
                      </a:r>
                    </a:p>
                  </a:txBody>
                  <a:tcPr marL="91440" marR="91440" marT="45726" marB="45726" anchor="t"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12700" cap="flat" cmpd="sng">
                      <a:solidFill>
                        <a:schemeClr val="lt1">
                          <a:alpha val="100000"/>
                        </a:schemeClr>
                      </a:solidFill>
                      <a:prstDash val="solid"/>
                      <a:round/>
                    </a:lnB>
                    <a:solidFill>
                      <a:srgbClr val="E7F3F4"/>
                    </a:solidFill>
                  </a:tcPr>
                </a:tc>
                <a:tc>
                  <a:txBody>
                    <a:bodyPr/>
                    <a:p>
                      <a:pPr algn="l" eaLnBrk="1" hangingPunct="1" latinLnBrk="1" lvl="0"/>
                      <a:r>
                        <a:rPr altLang="en-US" b="1" sz="2000" lang="en-US">
                          <a:solidFill>
                            <a:srgbClr val="000000"/>
                          </a:solidFill>
                        </a:rPr>
                        <a:t>1-2h</a:t>
                      </a:r>
                    </a:p>
                  </a:txBody>
                  <a:tcPr marL="91440" marR="91440" marT="45726" marB="45726" anchor="t"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12700" cap="flat" cmpd="sng">
                      <a:solidFill>
                        <a:schemeClr val="lt1">
                          <a:alpha val="100000"/>
                        </a:schemeClr>
                      </a:solidFill>
                      <a:prstDash val="solid"/>
                      <a:round/>
                    </a:lnB>
                    <a:solidFill>
                      <a:srgbClr val="E7F3F4"/>
                    </a:solidFill>
                  </a:tcPr>
                </a:tc>
                <a:tc>
                  <a:txBody>
                    <a:bodyPr/>
                    <a:p>
                      <a:pPr algn="l" eaLnBrk="1" hangingPunct="1" latinLnBrk="1" lvl="0"/>
                      <a:r>
                        <a:rPr altLang="en-US" b="1" sz="2000" lang="en-US">
                          <a:solidFill>
                            <a:srgbClr val="000000"/>
                          </a:solidFill>
                        </a:rPr>
                        <a:t>5-7</a:t>
                      </a:r>
                    </a:p>
                  </a:txBody>
                  <a:tcPr marL="91440" marR="91440" marT="45726" marB="45726" anchor="t"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12700" cap="flat" cmpd="sng">
                      <a:solidFill>
                        <a:schemeClr val="lt1">
                          <a:alpha val="100000"/>
                        </a:schemeClr>
                      </a:solidFill>
                      <a:prstDash val="solid"/>
                      <a:round/>
                    </a:lnB>
                    <a:solidFill>
                      <a:srgbClr val="E7F3F4"/>
                    </a:solidFill>
                  </a:tcPr>
                </a:tc>
                <a:tc>
                  <a:txBody>
                    <a:bodyPr/>
                    <a:p>
                      <a:pPr algn="l" eaLnBrk="1" hangingPunct="1" latinLnBrk="1" lvl="0"/>
                      <a:r>
                        <a:rPr altLang="en-US" b="1" sz="2000" lang="en-US">
                          <a:solidFill>
                            <a:srgbClr val="000000"/>
                          </a:solidFill>
                        </a:rPr>
                        <a:t>13-18</a:t>
                      </a:r>
                    </a:p>
                  </a:txBody>
                  <a:tcPr marL="91440" marR="91440" marT="45726" marB="45726" anchor="t"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12700" cap="flat" cmpd="sng">
                      <a:solidFill>
                        <a:schemeClr val="lt1">
                          <a:alpha val="100000"/>
                        </a:schemeClr>
                      </a:solidFill>
                      <a:prstDash val="solid"/>
                      <a:round/>
                    </a:lnB>
                    <a:solidFill>
                      <a:srgbClr val="E7F3F4"/>
                    </a:solidFill>
                  </a:tcPr>
                </a:tc>
                <a:tc>
                  <a:txBody>
                    <a:bodyPr/>
                    <a:p>
                      <a:pPr algn="l" eaLnBrk="1" hangingPunct="1" latinLnBrk="1" lvl="0"/>
                      <a:r>
                        <a:rPr altLang="en-US" b="1" sz="2000" lang="en-US">
                          <a:solidFill>
                            <a:srgbClr val="000000"/>
                          </a:solidFill>
                        </a:rPr>
                        <a:t>Once or twice</a:t>
                      </a:r>
                    </a:p>
                  </a:txBody>
                  <a:tcPr marL="91440" marR="91440" marT="45726" marB="45726" anchor="t"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12700" cap="flat" cmpd="sng">
                      <a:solidFill>
                        <a:schemeClr val="lt1">
                          <a:alpha val="100000"/>
                        </a:schemeClr>
                      </a:solidFill>
                      <a:prstDash val="solid"/>
                      <a:round/>
                    </a:lnB>
                    <a:solidFill>
                      <a:srgbClr val="E7F3F4"/>
                    </a:solidFill>
                  </a:tcPr>
                </a:tc>
              </a:tr>
              <a:tr h="493712">
                <a:tc>
                  <a:txBody>
                    <a:bodyPr/>
                    <a:p>
                      <a:pPr algn="l" eaLnBrk="1" hangingPunct="1" latinLnBrk="1" lvl="0"/>
                      <a:r>
                        <a:rPr altLang="en-US" b="1" sz="2000" lang="en-US">
                          <a:solidFill>
                            <a:srgbClr val="000000"/>
                          </a:solidFill>
                        </a:rPr>
                        <a:t>Long acting</a:t>
                      </a:r>
                    </a:p>
                  </a:txBody>
                  <a:tcPr marL="91440" marR="91440" marT="45726" marB="45726" anchor="t"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12700" cap="flat" cmpd="sng">
                      <a:solidFill>
                        <a:schemeClr val="lt1">
                          <a:alpha val="100000"/>
                        </a:schemeClr>
                      </a:solidFill>
                      <a:prstDash val="solid"/>
                      <a:round/>
                    </a:lnB>
                    <a:solidFill>
                      <a:srgbClr val="F3F9FA"/>
                    </a:solidFill>
                  </a:tcPr>
                </a:tc>
                <a:tc>
                  <a:txBody>
                    <a:bodyPr/>
                    <a:p>
                      <a:pPr algn="l" eaLnBrk="1" hangingPunct="1" latinLnBrk="1" lvl="0"/>
                      <a:r>
                        <a:rPr altLang="en-US" b="1" sz="2000" lang="en-US">
                          <a:solidFill>
                            <a:srgbClr val="000000"/>
                          </a:solidFill>
                        </a:rPr>
                        <a:t>1-2 hours</a:t>
                      </a:r>
                    </a:p>
                  </a:txBody>
                  <a:tcPr marL="91440" marR="91440" marT="45726" marB="45726" anchor="t"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12700" cap="flat" cmpd="sng">
                      <a:solidFill>
                        <a:schemeClr val="lt1">
                          <a:alpha val="100000"/>
                        </a:schemeClr>
                      </a:solidFill>
                      <a:prstDash val="solid"/>
                      <a:round/>
                    </a:lnB>
                    <a:solidFill>
                      <a:srgbClr val="F3F9FA"/>
                    </a:solidFill>
                  </a:tcPr>
                </a:tc>
                <a:tc>
                  <a:txBody>
                    <a:bodyPr/>
                    <a:p>
                      <a:pPr algn="l" eaLnBrk="1" hangingPunct="1" latinLnBrk="1" lvl="0"/>
                      <a:r>
                        <a:rPr altLang="en-US" b="1" sz="2000" lang="en-US">
                          <a:solidFill>
                            <a:srgbClr val="000000"/>
                          </a:solidFill>
                        </a:rPr>
                        <a:t>peakless</a:t>
                      </a:r>
                    </a:p>
                  </a:txBody>
                  <a:tcPr marL="91440" marR="91440" marT="45726" marB="45726" anchor="t"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12700" cap="flat" cmpd="sng">
                      <a:solidFill>
                        <a:schemeClr val="lt1">
                          <a:alpha val="100000"/>
                        </a:schemeClr>
                      </a:solidFill>
                      <a:prstDash val="solid"/>
                      <a:round/>
                    </a:lnB>
                    <a:solidFill>
                      <a:srgbClr val="F3F9FA"/>
                    </a:solidFill>
                  </a:tcPr>
                </a:tc>
                <a:tc>
                  <a:txBody>
                    <a:bodyPr/>
                    <a:p>
                      <a:pPr algn="l" eaLnBrk="1" hangingPunct="1" latinLnBrk="1" lvl="0"/>
                      <a:r>
                        <a:rPr altLang="en-US" b="1" sz="2000" lang="en-US">
                          <a:solidFill>
                            <a:srgbClr val="000000"/>
                          </a:solidFill>
                        </a:rPr>
                        <a:t>24 h</a:t>
                      </a:r>
                    </a:p>
                  </a:txBody>
                  <a:tcPr marL="91440" marR="91440" marT="45726" marB="45726" anchor="t"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12700" cap="flat" cmpd="sng">
                      <a:solidFill>
                        <a:schemeClr val="lt1">
                          <a:alpha val="100000"/>
                        </a:schemeClr>
                      </a:solidFill>
                      <a:prstDash val="solid"/>
                      <a:round/>
                    </a:lnB>
                    <a:solidFill>
                      <a:srgbClr val="F3F9FA"/>
                    </a:solidFill>
                  </a:tcPr>
                </a:tc>
                <a:tc>
                  <a:txBody>
                    <a:bodyPr/>
                    <a:p>
                      <a:pPr algn="l" eaLnBrk="1" hangingPunct="1" latinLnBrk="1" lvl="0"/>
                      <a:r>
                        <a:rPr altLang="en-US" b="1" sz="2000" lang="en-US">
                          <a:solidFill>
                            <a:srgbClr val="000000"/>
                          </a:solidFill>
                        </a:rPr>
                        <a:t>Once</a:t>
                      </a:r>
                    </a:p>
                  </a:txBody>
                  <a:tcPr marL="91440" marR="91440" marT="45726" marB="45726" anchor="t"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12700" cap="flat" cmpd="sng">
                      <a:solidFill>
                        <a:schemeClr val="lt1">
                          <a:alpha val="100000"/>
                        </a:schemeClr>
                      </a:solidFill>
                      <a:prstDash val="solid"/>
                      <a:round/>
                    </a:lnB>
                    <a:solidFill>
                      <a:srgbClr val="F3F9FA"/>
                    </a:solidFill>
                  </a:tcPr>
                </a:tc>
              </a:tr>
            </a:tbl>
          </a:graphicData>
        </a:graphic>
      </p:graphicFrame>
      <p:sp>
        <p:nvSpPr>
          <p:cNvPr id="1048857" name=""/>
          <p:cNvSpPr/>
          <p:nvPr>
            <p:ph type="title" sz="full" idx="0"/>
          </p:nvPr>
        </p:nvSpPr>
        <p:spPr>
          <a:xfrm rot="0">
            <a:off x="457200" y="381000"/>
            <a:ext cx="8229600" cy="762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algn="l" lvl="0"/>
            <a:r>
              <a:rPr altLang="en-US" b="1" sz="2800" lang="en-US">
                <a:solidFill>
                  <a:srgbClr val="002060"/>
                </a:solidFill>
                <a:latin typeface="Calibri" pitchFamily="34" charset="0"/>
              </a:rPr>
              <a:t>Types of insulin and their properties</a:t>
            </a: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showMasterSp="1">
  <p:cSld>
    <p:spTree>
      <p:nvGrpSpPr>
        <p:cNvPr id="537" name=""/>
        <p:cNvGrpSpPr/>
        <p:nvPr/>
      </p:nvGrpSpPr>
      <p:grpSpPr>
        <a:xfrm rot="0">
          <a:off x="0" y="0"/>
          <a:ext cx="0" cy="0"/>
          <a:chOff x="0" y="0"/>
          <a:chExt cx="0" cy="0"/>
        </a:xfrm>
      </p:grpSpPr>
      <p:graphicFrame>
        <p:nvGraphicFramePr>
          <p:cNvPr id="4194305" name=""/>
          <p:cNvGraphicFramePr>
            <a:graphicFrameLocks/>
          </p:cNvGraphicFramePr>
          <p:nvPr/>
        </p:nvGraphicFramePr>
        <p:xfrm rot="0">
          <a:off x="0" y="838200"/>
          <a:ext cx="9144000" cy="6019800"/>
        </p:xfrm>
        <a:graphic>
          <a:graphicData uri="http://schemas.openxmlformats.org/drawingml/2006/table">
            <a:tbl>
              <a:tblPr/>
              <a:tblGrid>
                <a:gridCol w="3048000"/>
                <a:gridCol w="3048000"/>
                <a:gridCol w="3048000"/>
              </a:tblGrid>
              <a:tr h="809625">
                <a:tc>
                  <a:txBody>
                    <a:bodyPr/>
                    <a:p>
                      <a:pPr algn="l" eaLnBrk="1" hangingPunct="1" latinLnBrk="1" lvl="0"/>
                      <a:r>
                        <a:rPr altLang="en-US" b="1" sz="1800" lang="en-US">
                          <a:solidFill>
                            <a:srgbClr val="FFFFFF"/>
                          </a:solidFill>
                        </a:rPr>
                        <a:t>Insulin</a:t>
                      </a:r>
                    </a:p>
                    <a:p>
                      <a:pPr algn="l" eaLnBrk="1" hangingPunct="1" latinLnBrk="1" lvl="0"/>
                      <a:r>
                        <a:rPr altLang="en-US" b="1" sz="1800" lang="en-US">
                          <a:solidFill>
                            <a:srgbClr val="FFFFFF"/>
                          </a:solidFill>
                        </a:rPr>
                        <a:t>preparation</a:t>
                      </a:r>
                    </a:p>
                  </a:txBody>
                  <a:tcPr marL="91440" marR="91440" marT="45720" marB="45720" anchor="t"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38100" cap="flat" cmpd="sng">
                      <a:solidFill>
                        <a:schemeClr val="lt1">
                          <a:alpha val="100000"/>
                        </a:schemeClr>
                      </a:solidFill>
                      <a:prstDash val="solid"/>
                      <a:round/>
                    </a:lnB>
                    <a:solidFill>
                      <a:schemeClr val="accent1"/>
                    </a:solidFill>
                  </a:tcPr>
                </a:tc>
                <a:tc>
                  <a:txBody>
                    <a:bodyPr/>
                    <a:p>
                      <a:pPr algn="l" eaLnBrk="1" hangingPunct="1" latinLnBrk="1" lvl="0"/>
                      <a:r>
                        <a:rPr altLang="en-US" b="1" sz="1800" lang="en-US">
                          <a:solidFill>
                            <a:srgbClr val="FFFFFF"/>
                          </a:solidFill>
                        </a:rPr>
                        <a:t>Examples available</a:t>
                      </a:r>
                    </a:p>
                    <a:p>
                      <a:pPr algn="l" eaLnBrk="1" hangingPunct="1" latinLnBrk="1" lvl="0"/>
                      <a:r>
                        <a:rPr altLang="en-US" b="1" sz="1800" lang="en-US">
                          <a:solidFill>
                            <a:srgbClr val="FFFFFF"/>
                          </a:solidFill>
                        </a:rPr>
                        <a:t>in the market</a:t>
                      </a:r>
                    </a:p>
                  </a:txBody>
                  <a:tcPr marL="91440" marR="91440" marT="45720" marB="45720" anchor="t"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38100" cap="flat" cmpd="sng">
                      <a:solidFill>
                        <a:schemeClr val="lt1">
                          <a:alpha val="100000"/>
                        </a:schemeClr>
                      </a:solidFill>
                      <a:prstDash val="solid"/>
                      <a:round/>
                    </a:lnB>
                    <a:solidFill>
                      <a:schemeClr val="accent1"/>
                    </a:solidFill>
                  </a:tcPr>
                </a:tc>
                <a:tc>
                  <a:txBody>
                    <a:bodyPr/>
                    <a:p>
                      <a:pPr algn="l" eaLnBrk="1" hangingPunct="1" latinLnBrk="1" lvl="0"/>
                      <a:endParaRPr altLang="en-US" b="1" lang="en-US">
                        <a:solidFill>
                          <a:srgbClr val="FFFFFF"/>
                        </a:solidFill>
                      </a:endParaRPr>
                    </a:p>
                  </a:txBody>
                  <a:tcPr marL="91440" marR="91440" marT="45720" marB="45720" anchor="t"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38100" cap="flat" cmpd="sng">
                      <a:solidFill>
                        <a:schemeClr val="lt1">
                          <a:alpha val="100000"/>
                        </a:schemeClr>
                      </a:solidFill>
                      <a:prstDash val="solid"/>
                      <a:round/>
                    </a:lnB>
                    <a:solidFill>
                      <a:schemeClr val="accent1"/>
                    </a:solidFill>
                  </a:tcPr>
                </a:tc>
              </a:tr>
              <a:tr h="1504950">
                <a:tc>
                  <a:txBody>
                    <a:bodyPr/>
                    <a:p>
                      <a:pPr algn="l" eaLnBrk="1" hangingPunct="1" latinLnBrk="1" lvl="0"/>
                      <a:r>
                        <a:rPr altLang="en-US" b="1" sz="1800" lang="en-US">
                          <a:solidFill>
                            <a:srgbClr val="000000"/>
                          </a:solidFill>
                        </a:rPr>
                        <a:t>Rapid-acting</a:t>
                      </a:r>
                    </a:p>
                  </a:txBody>
                  <a:tcPr marL="91440" marR="91440" marT="45720" marB="45720" anchor="t" vert="horz">
                    <a:lnL w="12700" cap="flat" cmpd="sng">
                      <a:solidFill>
                        <a:schemeClr val="lt1">
                          <a:alpha val="100000"/>
                        </a:schemeClr>
                      </a:solidFill>
                      <a:prstDash val="solid"/>
                      <a:round/>
                    </a:lnL>
                    <a:lnR w="12700" cap="flat" cmpd="sng">
                      <a:solidFill>
                        <a:schemeClr val="lt1">
                          <a:alpha val="100000"/>
                        </a:schemeClr>
                      </a:solidFill>
                      <a:prstDash val="solid"/>
                      <a:round/>
                    </a:lnR>
                    <a:lnT w="38100" cap="flat" cmpd="sng">
                      <a:solidFill>
                        <a:schemeClr val="lt1">
                          <a:alpha val="100000"/>
                        </a:schemeClr>
                      </a:solidFill>
                      <a:prstDash val="solid"/>
                      <a:round/>
                    </a:lnT>
                    <a:lnB w="12700" cap="flat" cmpd="sng">
                      <a:solidFill>
                        <a:schemeClr val="lt1">
                          <a:alpha val="100000"/>
                        </a:schemeClr>
                      </a:solidFill>
                      <a:prstDash val="solid"/>
                      <a:round/>
                    </a:lnB>
                    <a:solidFill>
                      <a:srgbClr val="E7F3F4"/>
                    </a:solidFill>
                  </a:tcPr>
                </a:tc>
                <a:tc>
                  <a:txBody>
                    <a:bodyPr/>
                    <a:p>
                      <a:pPr algn="l" eaLnBrk="1" hangingPunct="1" latinLnBrk="1" lvl="0"/>
                      <a:r>
                        <a:rPr altLang="en-US" b="1" sz="1800" lang="en-US">
                          <a:solidFill>
                            <a:srgbClr val="000000"/>
                          </a:solidFill>
                        </a:rPr>
                        <a:t>Humalog or lispro,</a:t>
                      </a:r>
                    </a:p>
                    <a:p>
                      <a:pPr algn="l" eaLnBrk="1" hangingPunct="1" latinLnBrk="1" lvl="0"/>
                      <a:r>
                        <a:rPr altLang="en-US" b="1" sz="1800" lang="en-US">
                          <a:solidFill>
                            <a:srgbClr val="000000"/>
                          </a:solidFill>
                        </a:rPr>
                        <a:t>Novolog or aspart,</a:t>
                      </a:r>
                    </a:p>
                    <a:p>
                      <a:pPr algn="l" eaLnBrk="1" hangingPunct="1" latinLnBrk="1" lvl="0"/>
                      <a:r>
                        <a:rPr altLang="en-US" b="1" sz="1800" lang="en-US">
                          <a:solidFill>
                            <a:srgbClr val="000000"/>
                          </a:solidFill>
                        </a:rPr>
                        <a:t>Apidra or glulisine</a:t>
                      </a:r>
                    </a:p>
                  </a:txBody>
                  <a:tcPr marL="91440" marR="91440" marT="45720" marB="45720" anchor="t" vert="horz">
                    <a:lnL w="12700" cap="flat" cmpd="sng">
                      <a:solidFill>
                        <a:schemeClr val="lt1">
                          <a:alpha val="100000"/>
                        </a:schemeClr>
                      </a:solidFill>
                      <a:prstDash val="solid"/>
                      <a:round/>
                    </a:lnL>
                    <a:lnR w="12700" cap="flat" cmpd="sng">
                      <a:solidFill>
                        <a:schemeClr val="lt1">
                          <a:alpha val="100000"/>
                        </a:schemeClr>
                      </a:solidFill>
                      <a:prstDash val="solid"/>
                      <a:round/>
                    </a:lnR>
                    <a:lnT w="38100" cap="flat" cmpd="sng">
                      <a:solidFill>
                        <a:schemeClr val="lt1">
                          <a:alpha val="100000"/>
                        </a:schemeClr>
                      </a:solidFill>
                      <a:prstDash val="solid"/>
                      <a:round/>
                    </a:lnT>
                    <a:lnB w="12700" cap="flat" cmpd="sng">
                      <a:solidFill>
                        <a:schemeClr val="lt1">
                          <a:alpha val="100000"/>
                        </a:schemeClr>
                      </a:solidFill>
                      <a:prstDash val="solid"/>
                      <a:round/>
                    </a:lnB>
                    <a:solidFill>
                      <a:srgbClr val="E7F3F4"/>
                    </a:solidFill>
                  </a:tcPr>
                </a:tc>
                <a:tc>
                  <a:txBody>
                    <a:bodyPr/>
                    <a:p>
                      <a:pPr algn="l" eaLnBrk="1" hangingPunct="1" latinLnBrk="1" lvl="0"/>
                      <a:r>
                        <a:rPr altLang="en-US" b="1" sz="1800" lang="en-US">
                          <a:solidFill>
                            <a:srgbClr val="000000"/>
                          </a:solidFill>
                        </a:rPr>
                        <a:t>Rapid-acting insulin covers insulin needs for meals eaten at the same</a:t>
                      </a:r>
                    </a:p>
                    <a:p>
                      <a:pPr algn="l" eaLnBrk="1" hangingPunct="1" latinLnBrk="1" lvl="0"/>
                      <a:r>
                        <a:rPr altLang="en-US" b="1" sz="1800" lang="en-US">
                          <a:solidFill>
                            <a:srgbClr val="000000"/>
                          </a:solidFill>
                        </a:rPr>
                        <a:t>time as the injection</a:t>
                      </a:r>
                    </a:p>
                  </a:txBody>
                  <a:tcPr marL="91440" marR="91440" marT="45720" marB="45720" anchor="t" vert="horz">
                    <a:lnL w="12700" cap="flat" cmpd="sng">
                      <a:solidFill>
                        <a:schemeClr val="lt1">
                          <a:alpha val="100000"/>
                        </a:schemeClr>
                      </a:solidFill>
                      <a:prstDash val="solid"/>
                      <a:round/>
                    </a:lnL>
                    <a:lnR w="12700" cap="flat" cmpd="sng">
                      <a:solidFill>
                        <a:schemeClr val="lt1">
                          <a:alpha val="100000"/>
                        </a:schemeClr>
                      </a:solidFill>
                      <a:prstDash val="solid"/>
                      <a:round/>
                    </a:lnR>
                    <a:lnT w="38100" cap="flat" cmpd="sng">
                      <a:solidFill>
                        <a:schemeClr val="lt1">
                          <a:alpha val="100000"/>
                        </a:schemeClr>
                      </a:solidFill>
                      <a:prstDash val="solid"/>
                      <a:round/>
                    </a:lnT>
                    <a:lnB w="12700" cap="flat" cmpd="sng">
                      <a:solidFill>
                        <a:schemeClr val="lt1">
                          <a:alpha val="100000"/>
                        </a:schemeClr>
                      </a:solidFill>
                      <a:prstDash val="solid"/>
                      <a:round/>
                    </a:lnB>
                    <a:solidFill>
                      <a:srgbClr val="E7F3F4"/>
                    </a:solidFill>
                  </a:tcPr>
                </a:tc>
              </a:tr>
              <a:tr h="1852612">
                <a:tc>
                  <a:txBody>
                    <a:bodyPr/>
                    <a:p>
                      <a:pPr algn="l" eaLnBrk="1" hangingPunct="1" latinLnBrk="1" lvl="0"/>
                      <a:r>
                        <a:rPr altLang="en-US" b="1" sz="1800" lang="en-US">
                          <a:solidFill>
                            <a:srgbClr val="000000"/>
                          </a:solidFill>
                        </a:rPr>
                        <a:t>Short Acting</a:t>
                      </a:r>
                    </a:p>
                    <a:p>
                      <a:pPr algn="l" eaLnBrk="1" hangingPunct="1" latinLnBrk="1" lvl="0"/>
                      <a:r>
                        <a:rPr altLang="en-US" b="1" sz="1800" lang="en-US">
                          <a:solidFill>
                            <a:srgbClr val="000000"/>
                          </a:solidFill>
                        </a:rPr>
                        <a:t>(soluble)</a:t>
                      </a:r>
                    </a:p>
                  </a:txBody>
                  <a:tcPr marL="91440" marR="91440" marT="45720" marB="45720" anchor="t"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12700" cap="flat" cmpd="sng">
                      <a:solidFill>
                        <a:schemeClr val="lt1">
                          <a:alpha val="100000"/>
                        </a:schemeClr>
                      </a:solidFill>
                      <a:prstDash val="solid"/>
                      <a:round/>
                    </a:lnB>
                    <a:solidFill>
                      <a:srgbClr val="F3F9FA"/>
                    </a:solidFill>
                  </a:tcPr>
                </a:tc>
                <a:tc>
                  <a:txBody>
                    <a:bodyPr/>
                    <a:p>
                      <a:pPr algn="l" eaLnBrk="1" hangingPunct="1" latinLnBrk="1" lvl="0"/>
                      <a:r>
                        <a:rPr altLang="en-US" b="1" sz="1800" lang="en-US">
                          <a:solidFill>
                            <a:srgbClr val="000000"/>
                          </a:solidFill>
                        </a:rPr>
                        <a:t>Regular (R)</a:t>
                      </a:r>
                    </a:p>
                    <a:p>
                      <a:pPr algn="l" eaLnBrk="1" hangingPunct="1" latinLnBrk="1" lvl="0"/>
                      <a:r>
                        <a:rPr altLang="en-US" b="1" sz="1800" lang="en-US">
                          <a:solidFill>
                            <a:srgbClr val="000000"/>
                          </a:solidFill>
                        </a:rPr>
                        <a:t>humulin or novolin,</a:t>
                      </a:r>
                    </a:p>
                    <a:p>
                      <a:pPr algn="l" eaLnBrk="1" hangingPunct="1" latinLnBrk="1" lvl="0"/>
                      <a:r>
                        <a:rPr altLang="en-US" b="1" sz="1800" lang="en-US">
                          <a:solidFill>
                            <a:srgbClr val="000000"/>
                          </a:solidFill>
                        </a:rPr>
                        <a:t>Velosulin (for use in</a:t>
                      </a:r>
                    </a:p>
                    <a:p>
                      <a:pPr algn="l" eaLnBrk="1" hangingPunct="1" latinLnBrk="1" lvl="0"/>
                      <a:r>
                        <a:rPr altLang="en-US" b="1" sz="1800" lang="en-US">
                          <a:solidFill>
                            <a:srgbClr val="000000"/>
                          </a:solidFill>
                        </a:rPr>
                        <a:t>the insulin pump)</a:t>
                      </a:r>
                    </a:p>
                  </a:txBody>
                  <a:tcPr marL="91440" marR="91440" marT="45720" marB="45720" anchor="t"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12700" cap="flat" cmpd="sng">
                      <a:solidFill>
                        <a:schemeClr val="lt1">
                          <a:alpha val="100000"/>
                        </a:schemeClr>
                      </a:solidFill>
                      <a:prstDash val="solid"/>
                      <a:round/>
                    </a:lnB>
                    <a:solidFill>
                      <a:srgbClr val="F3F9FA"/>
                    </a:solidFill>
                  </a:tcPr>
                </a:tc>
                <a:tc>
                  <a:txBody>
                    <a:bodyPr/>
                    <a:p>
                      <a:pPr algn="l" eaLnBrk="1" hangingPunct="1" latinLnBrk="1" lvl="0"/>
                      <a:r>
                        <a:rPr altLang="en-US" b="1" sz="1800" lang="en-US">
                          <a:solidFill>
                            <a:srgbClr val="000000"/>
                          </a:solidFill>
                        </a:rPr>
                        <a:t>Short-acting insulin covers insulin needs for meals eaten within 30-60</a:t>
                      </a:r>
                    </a:p>
                    <a:p>
                      <a:pPr algn="l" eaLnBrk="1" hangingPunct="1" latinLnBrk="1" lvl="0"/>
                      <a:r>
                        <a:rPr altLang="en-US" b="1" sz="1800" lang="en-US">
                          <a:solidFill>
                            <a:srgbClr val="000000"/>
                          </a:solidFill>
                        </a:rPr>
                        <a:t>minutes</a:t>
                      </a:r>
                    </a:p>
                  </a:txBody>
                  <a:tcPr marL="91440" marR="91440" marT="45720" marB="45720" anchor="t"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12700" cap="flat" cmpd="sng">
                      <a:solidFill>
                        <a:schemeClr val="lt1">
                          <a:alpha val="100000"/>
                        </a:schemeClr>
                      </a:solidFill>
                      <a:prstDash val="solid"/>
                      <a:round/>
                    </a:lnB>
                    <a:solidFill>
                      <a:srgbClr val="F3F9FA"/>
                    </a:solidFill>
                  </a:tcPr>
                </a:tc>
              </a:tr>
              <a:tr h="1852612">
                <a:tc>
                  <a:txBody>
                    <a:bodyPr/>
                    <a:p>
                      <a:pPr algn="l" eaLnBrk="1" hangingPunct="1" latinLnBrk="1" lvl="0"/>
                      <a:r>
                        <a:rPr altLang="en-US" b="1" sz="1800" lang="en-US">
                          <a:solidFill>
                            <a:srgbClr val="000000"/>
                          </a:solidFill>
                        </a:rPr>
                        <a:t>Intermediate</a:t>
                      </a:r>
                    </a:p>
                  </a:txBody>
                  <a:tcPr marL="91440" marR="91440" marT="45720" marB="45720" anchor="t"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12700" cap="flat" cmpd="sng">
                      <a:solidFill>
                        <a:schemeClr val="lt1">
                          <a:alpha val="100000"/>
                        </a:schemeClr>
                      </a:solidFill>
                      <a:prstDash val="solid"/>
                      <a:round/>
                    </a:lnB>
                    <a:solidFill>
                      <a:srgbClr val="E7F3F4"/>
                    </a:solidFill>
                  </a:tcPr>
                </a:tc>
                <a:tc>
                  <a:txBody>
                    <a:bodyPr/>
                    <a:p>
                      <a:pPr algn="l" eaLnBrk="1" hangingPunct="1" latinLnBrk="1" lvl="0"/>
                      <a:r>
                        <a:rPr altLang="en-US" b="1" sz="1800" lang="en-US">
                          <a:solidFill>
                            <a:srgbClr val="000000"/>
                          </a:solidFill>
                        </a:rPr>
                        <a:t>Humulin N</a:t>
                      </a:r>
                    </a:p>
                    <a:p>
                      <a:pPr algn="l" eaLnBrk="1" hangingPunct="1" latinLnBrk="1" lvl="0"/>
                      <a:r>
                        <a:rPr altLang="en-US" b="1" sz="1800" lang="en-US">
                          <a:solidFill>
                            <a:srgbClr val="000000"/>
                          </a:solidFill>
                        </a:rPr>
                        <a:t>(NPH (N))</a:t>
                      </a:r>
                    </a:p>
                    <a:p>
                      <a:pPr algn="l" eaLnBrk="1" hangingPunct="1" latinLnBrk="1" lvl="0"/>
                      <a:r>
                        <a:rPr altLang="en-US" b="1" sz="1800" lang="en-US">
                          <a:solidFill>
                            <a:srgbClr val="000000"/>
                          </a:solidFill>
                        </a:rPr>
                        <a:t>Novolin N</a:t>
                      </a:r>
                    </a:p>
                    <a:p>
                      <a:pPr algn="l" eaLnBrk="1" hangingPunct="1" latinLnBrk="1" lvl="0"/>
                      <a:r>
                        <a:rPr altLang="en-US" b="1" sz="1800" lang="en-US">
                          <a:solidFill>
                            <a:srgbClr val="000000"/>
                          </a:solidFill>
                        </a:rPr>
                        <a:t>Lente</a:t>
                      </a:r>
                    </a:p>
                  </a:txBody>
                  <a:tcPr marL="91440" marR="91440" marT="45720" marB="45720" anchor="t"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12700" cap="flat" cmpd="sng">
                      <a:solidFill>
                        <a:schemeClr val="lt1">
                          <a:alpha val="100000"/>
                        </a:schemeClr>
                      </a:solidFill>
                      <a:prstDash val="solid"/>
                      <a:round/>
                    </a:lnB>
                    <a:solidFill>
                      <a:srgbClr val="E7F3F4"/>
                    </a:solidFill>
                  </a:tcPr>
                </a:tc>
                <a:tc>
                  <a:txBody>
                    <a:bodyPr/>
                    <a:p>
                      <a:pPr algn="l" eaLnBrk="1" hangingPunct="1" latinLnBrk="1" lvl="0"/>
                      <a:r>
                        <a:rPr altLang="en-US" b="1" sz="1800" lang="en-US">
                          <a:solidFill>
                            <a:srgbClr val="000000"/>
                          </a:solidFill>
                        </a:rPr>
                        <a:t>Intermediate-acting insulin covers insulin needs for about half the day</a:t>
                      </a:r>
                    </a:p>
                    <a:p>
                      <a:pPr algn="l" eaLnBrk="1" hangingPunct="1" latinLnBrk="1" lvl="0"/>
                      <a:r>
                        <a:rPr altLang="en-US" b="1" sz="1800" lang="en-US">
                          <a:solidFill>
                            <a:srgbClr val="000000"/>
                          </a:solidFill>
                        </a:rPr>
                        <a:t>or overnight. </a:t>
                      </a:r>
                    </a:p>
                  </a:txBody>
                  <a:tcPr marL="91440" marR="91440" marT="45720" marB="45720" anchor="t"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12700" cap="flat" cmpd="sng">
                      <a:solidFill>
                        <a:schemeClr val="lt1">
                          <a:alpha val="100000"/>
                        </a:schemeClr>
                      </a:solidFill>
                      <a:prstDash val="solid"/>
                      <a:round/>
                    </a:lnB>
                    <a:solidFill>
                      <a:srgbClr val="E7F3F4"/>
                    </a:solidFill>
                  </a:tcPr>
                </a:tc>
              </a:tr>
            </a:tbl>
          </a:graphicData>
        </a:graphic>
      </p:graphicFrame>
      <p:sp>
        <p:nvSpPr>
          <p:cNvPr id="1048858" name=""/>
          <p:cNvSpPr/>
          <p:nvPr>
            <p:ph type="title" sz="full" idx="0"/>
          </p:nvPr>
        </p:nvSpPr>
        <p:spPr>
          <a:xfrm rot="0">
            <a:off x="304800" y="228600"/>
            <a:ext cx="8229600" cy="74295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algn="l" lvl="0"/>
            <a:r>
              <a:rPr altLang="en-US" b="1" sz="2800" lang="en-US">
                <a:latin typeface="Calibri" pitchFamily="34" charset="0"/>
              </a:rPr>
              <a:t>Insulins available in local market</a:t>
            </a: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showMasterSp="1">
  <p:cSld>
    <p:spTree>
      <p:nvGrpSpPr>
        <p:cNvPr id="538" name=""/>
        <p:cNvGrpSpPr/>
        <p:nvPr/>
      </p:nvGrpSpPr>
      <p:grpSpPr>
        <a:xfrm rot="0">
          <a:off x="0" y="0"/>
          <a:ext cx="0" cy="0"/>
          <a:chOff x="0" y="0"/>
          <a:chExt cx="0" cy="0"/>
        </a:xfrm>
      </p:grpSpPr>
      <p:graphicFrame>
        <p:nvGraphicFramePr>
          <p:cNvPr id="4194306" name=""/>
          <p:cNvGraphicFramePr>
            <a:graphicFrameLocks/>
          </p:cNvGraphicFramePr>
          <p:nvPr/>
        </p:nvGraphicFramePr>
        <p:xfrm rot="0">
          <a:off x="228600" y="1600200"/>
          <a:ext cx="8915400" cy="4357687"/>
        </p:xfrm>
        <a:graphic>
          <a:graphicData uri="http://schemas.openxmlformats.org/drawingml/2006/table">
            <a:tbl>
              <a:tblPr/>
              <a:tblGrid>
                <a:gridCol w="2971800"/>
                <a:gridCol w="2971800"/>
                <a:gridCol w="2971800"/>
              </a:tblGrid>
              <a:tr h="1947862">
                <a:tc>
                  <a:txBody>
                    <a:bodyPr/>
                    <a:p>
                      <a:pPr algn="l" eaLnBrk="1" hangingPunct="1" latinLnBrk="1" lvl="0"/>
                      <a:r>
                        <a:rPr altLang="en-US" b="1" sz="2800" lang="en-US">
                          <a:solidFill>
                            <a:srgbClr val="FFFFFF"/>
                          </a:solidFill>
                        </a:rPr>
                        <a:t>Biphasic</a:t>
                      </a:r>
                    </a:p>
                    <a:p>
                      <a:pPr algn="l" eaLnBrk="1" hangingPunct="1" latinLnBrk="1" lvl="0"/>
                      <a:r>
                        <a:rPr altLang="en-US" b="1" sz="2800" lang="en-US">
                          <a:solidFill>
                            <a:srgbClr val="FFFFFF"/>
                          </a:solidFill>
                        </a:rPr>
                        <a:t>mixture 30/70</a:t>
                      </a:r>
                    </a:p>
                    <a:p>
                      <a:pPr algn="l" eaLnBrk="1" hangingPunct="1" latinLnBrk="1" lvl="0"/>
                      <a:r>
                        <a:rPr altLang="en-US" b="1" sz="2800" lang="en-US">
                          <a:solidFill>
                            <a:srgbClr val="FFFFFF"/>
                          </a:solidFill>
                        </a:rPr>
                        <a:t>Premixed</a:t>
                      </a:r>
                    </a:p>
                    <a:p>
                      <a:pPr algn="l" eaLnBrk="1" hangingPunct="1" latinLnBrk="1" lvl="0"/>
                      <a:r>
                        <a:rPr altLang="en-US" b="1" sz="2800" lang="en-US">
                          <a:solidFill>
                            <a:srgbClr val="FFFFFF"/>
                          </a:solidFill>
                        </a:rPr>
                        <a:t>insulin)</a:t>
                      </a:r>
                      <a:r>
                        <a:rPr altLang="en-US" b="1" sz="2800" lang="en-US">
                          <a:solidFill>
                            <a:srgbClr val="FFFFFF"/>
                          </a:solidFill>
                        </a:rPr>
                        <a:t>*</a:t>
                      </a:r>
                    </a:p>
                  </a:txBody>
                  <a:tcPr marL="91440" marR="91440" marT="45713" marB="45713" anchor="t"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38100" cap="flat" cmpd="sng">
                      <a:solidFill>
                        <a:schemeClr val="lt1">
                          <a:alpha val="100000"/>
                        </a:schemeClr>
                      </a:solidFill>
                      <a:prstDash val="solid"/>
                      <a:round/>
                    </a:lnB>
                    <a:solidFill>
                      <a:schemeClr val="accent1"/>
                    </a:solidFill>
                  </a:tcPr>
                </a:tc>
                <a:tc>
                  <a:txBody>
                    <a:bodyPr/>
                    <a:p>
                      <a:pPr algn="l" eaLnBrk="1" hangingPunct="1" latinLnBrk="1" lvl="0"/>
                      <a:r>
                        <a:rPr altLang="en-US" b="1" sz="2800" lang="en-US">
                          <a:solidFill>
                            <a:srgbClr val="FFFFFF"/>
                          </a:solidFill>
                        </a:rPr>
                        <a:t>Humulin 70/30,</a:t>
                      </a:r>
                    </a:p>
                    <a:p>
                      <a:pPr algn="l" eaLnBrk="1" hangingPunct="1" latinLnBrk="1" lvl="0"/>
                      <a:r>
                        <a:rPr altLang="en-US" b="1" sz="2800" lang="en-US">
                          <a:solidFill>
                            <a:srgbClr val="FFFFFF"/>
                          </a:solidFill>
                        </a:rPr>
                        <a:t>Novolog 70/30,</a:t>
                      </a:r>
                    </a:p>
                    <a:p>
                      <a:pPr algn="l" eaLnBrk="1" hangingPunct="1" latinLnBrk="1" lvl="0"/>
                      <a:r>
                        <a:rPr altLang="en-US" b="1" sz="2800" lang="en-US">
                          <a:solidFill>
                            <a:srgbClr val="FFFFFF"/>
                          </a:solidFill>
                        </a:rPr>
                        <a:t>Novolin 70/30</a:t>
                      </a:r>
                    </a:p>
                  </a:txBody>
                  <a:tcPr marL="91440" marR="91440" marT="45713" marB="45713" anchor="t"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38100" cap="flat" cmpd="sng">
                      <a:solidFill>
                        <a:schemeClr val="lt1">
                          <a:alpha val="100000"/>
                        </a:schemeClr>
                      </a:solidFill>
                      <a:prstDash val="solid"/>
                      <a:round/>
                    </a:lnB>
                    <a:solidFill>
                      <a:schemeClr val="accent1"/>
                    </a:solidFill>
                  </a:tcPr>
                </a:tc>
                <a:tc>
                  <a:txBody>
                    <a:bodyPr/>
                    <a:p>
                      <a:pPr algn="l" eaLnBrk="1" hangingPunct="1" latinLnBrk="1" lvl="0"/>
                      <a:r>
                        <a:rPr altLang="en-US" b="1" sz="2800" lang="en-US">
                          <a:solidFill>
                            <a:srgbClr val="FFFFFF"/>
                          </a:solidFill>
                        </a:rPr>
                        <a:t>Twice a day before meal time</a:t>
                      </a:r>
                    </a:p>
                  </a:txBody>
                  <a:tcPr marL="91440" marR="91440" marT="45713" marB="45713" anchor="t"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38100" cap="flat" cmpd="sng">
                      <a:solidFill>
                        <a:schemeClr val="lt1">
                          <a:alpha val="100000"/>
                        </a:schemeClr>
                      </a:solidFill>
                      <a:prstDash val="solid"/>
                      <a:round/>
                    </a:lnB>
                    <a:solidFill>
                      <a:schemeClr val="accent1"/>
                    </a:solidFill>
                  </a:tcPr>
                </a:tc>
              </a:tr>
              <a:tr h="2409824">
                <a:tc>
                  <a:txBody>
                    <a:bodyPr/>
                    <a:p>
                      <a:pPr algn="l" eaLnBrk="1" hangingPunct="1" latinLnBrk="1" lvl="0"/>
                      <a:r>
                        <a:rPr altLang="en-US" b="1" sz="4000" lang="en-US">
                          <a:solidFill>
                            <a:srgbClr val="000000"/>
                          </a:solidFill>
                        </a:rPr>
                        <a:t>Long acting</a:t>
                      </a:r>
                    </a:p>
                  </a:txBody>
                  <a:tcPr marL="91440" marR="91440" marT="45713" marB="45713" anchor="t" vert="horz">
                    <a:lnL w="12700" cap="flat" cmpd="sng">
                      <a:solidFill>
                        <a:schemeClr val="lt1">
                          <a:alpha val="100000"/>
                        </a:schemeClr>
                      </a:solidFill>
                      <a:prstDash val="solid"/>
                      <a:round/>
                    </a:lnL>
                    <a:lnR w="12700" cap="flat" cmpd="sng">
                      <a:solidFill>
                        <a:schemeClr val="lt1">
                          <a:alpha val="100000"/>
                        </a:schemeClr>
                      </a:solidFill>
                      <a:prstDash val="solid"/>
                      <a:round/>
                    </a:lnR>
                    <a:lnT w="38100" cap="flat" cmpd="sng">
                      <a:solidFill>
                        <a:schemeClr val="lt1">
                          <a:alpha val="100000"/>
                        </a:schemeClr>
                      </a:solidFill>
                      <a:prstDash val="solid"/>
                      <a:round/>
                    </a:lnT>
                    <a:lnB w="12700" cap="flat" cmpd="sng">
                      <a:solidFill>
                        <a:schemeClr val="lt1">
                          <a:alpha val="100000"/>
                        </a:schemeClr>
                      </a:solidFill>
                      <a:prstDash val="solid"/>
                      <a:round/>
                    </a:lnB>
                    <a:solidFill>
                      <a:srgbClr val="E7F3F4"/>
                    </a:solidFill>
                  </a:tcPr>
                </a:tc>
                <a:tc>
                  <a:txBody>
                    <a:bodyPr/>
                    <a:p>
                      <a:pPr algn="l" eaLnBrk="1" hangingPunct="1" latinLnBrk="1" lvl="0"/>
                      <a:r>
                        <a:rPr altLang="en-US" b="1" sz="2800" lang="en-US">
                          <a:solidFill>
                            <a:srgbClr val="000000"/>
                          </a:solidFill>
                        </a:rPr>
                        <a:t>Lantus/Glargine</a:t>
                      </a:r>
                    </a:p>
                    <a:p>
                      <a:pPr algn="l" eaLnBrk="1" hangingPunct="1" latinLnBrk="1" lvl="0"/>
                      <a:r>
                        <a:rPr altLang="en-US" b="1" sz="2800" lang="en-US">
                          <a:solidFill>
                            <a:srgbClr val="000000"/>
                          </a:solidFill>
                        </a:rPr>
                        <a:t>Levemir/</a:t>
                      </a:r>
                    </a:p>
                    <a:p>
                      <a:pPr algn="l" eaLnBrk="1" hangingPunct="1" latinLnBrk="1" lvl="0"/>
                      <a:r>
                        <a:rPr altLang="en-US" b="1" sz="2800" lang="en-US">
                          <a:solidFill>
                            <a:srgbClr val="000000"/>
                          </a:solidFill>
                        </a:rPr>
                        <a:t>Detemir</a:t>
                      </a:r>
                    </a:p>
                    <a:p>
                      <a:pPr algn="l" eaLnBrk="1" hangingPunct="1" latinLnBrk="1" lvl="0"/>
                      <a:r>
                        <a:rPr altLang="en-US" b="1" sz="2800" lang="en-US">
                          <a:solidFill>
                            <a:srgbClr val="000000"/>
                          </a:solidFill>
                        </a:rPr>
                        <a:t>Ultralent</a:t>
                      </a:r>
                      <a:r>
                        <a:rPr altLang="en-US" b="0" sz="1800" lang="en-US">
                          <a:solidFill>
                            <a:srgbClr val="000000"/>
                          </a:solidFill>
                        </a:rPr>
                        <a:t>e</a:t>
                      </a:r>
                    </a:p>
                  </a:txBody>
                  <a:tcPr marL="91440" marR="91440" marT="45713" marB="45713" anchor="t" vert="horz">
                    <a:lnL w="12700" cap="flat" cmpd="sng">
                      <a:solidFill>
                        <a:schemeClr val="lt1">
                          <a:alpha val="100000"/>
                        </a:schemeClr>
                      </a:solidFill>
                      <a:prstDash val="solid"/>
                      <a:round/>
                    </a:lnL>
                    <a:lnR w="12700" cap="flat" cmpd="sng">
                      <a:solidFill>
                        <a:schemeClr val="lt1">
                          <a:alpha val="100000"/>
                        </a:schemeClr>
                      </a:solidFill>
                      <a:prstDash val="solid"/>
                      <a:round/>
                    </a:lnR>
                    <a:lnT w="38100" cap="flat" cmpd="sng">
                      <a:solidFill>
                        <a:schemeClr val="lt1">
                          <a:alpha val="100000"/>
                        </a:schemeClr>
                      </a:solidFill>
                      <a:prstDash val="solid"/>
                      <a:round/>
                    </a:lnT>
                    <a:lnB w="12700" cap="flat" cmpd="sng">
                      <a:solidFill>
                        <a:schemeClr val="lt1">
                          <a:alpha val="100000"/>
                        </a:schemeClr>
                      </a:solidFill>
                      <a:prstDash val="solid"/>
                      <a:round/>
                    </a:lnB>
                    <a:solidFill>
                      <a:srgbClr val="E7F3F4"/>
                    </a:solidFill>
                  </a:tcPr>
                </a:tc>
                <a:tc>
                  <a:txBody>
                    <a:bodyPr/>
                    <a:p>
                      <a:pPr algn="l" eaLnBrk="1" hangingPunct="1" latinLnBrk="1" lvl="0"/>
                      <a:r>
                        <a:rPr altLang="en-US" b="1" sz="4000" lang="en-US">
                          <a:solidFill>
                            <a:srgbClr val="000000"/>
                          </a:solidFill>
                        </a:rPr>
                        <a:t>Once a day</a:t>
                      </a:r>
                    </a:p>
                  </a:txBody>
                  <a:tcPr marL="91440" marR="91440" marT="45713" marB="45713" anchor="t" vert="horz">
                    <a:lnL w="12700" cap="flat" cmpd="sng">
                      <a:solidFill>
                        <a:schemeClr val="lt1">
                          <a:alpha val="100000"/>
                        </a:schemeClr>
                      </a:solidFill>
                      <a:prstDash val="solid"/>
                      <a:round/>
                    </a:lnL>
                    <a:lnR w="12700" cap="flat" cmpd="sng">
                      <a:solidFill>
                        <a:schemeClr val="lt1">
                          <a:alpha val="100000"/>
                        </a:schemeClr>
                      </a:solidFill>
                      <a:prstDash val="solid"/>
                      <a:round/>
                    </a:lnR>
                    <a:lnT w="38100" cap="flat" cmpd="sng">
                      <a:solidFill>
                        <a:schemeClr val="lt1">
                          <a:alpha val="100000"/>
                        </a:schemeClr>
                      </a:solidFill>
                      <a:prstDash val="solid"/>
                      <a:round/>
                    </a:lnT>
                    <a:lnB w="12700" cap="flat" cmpd="sng">
                      <a:solidFill>
                        <a:schemeClr val="lt1">
                          <a:alpha val="100000"/>
                        </a:schemeClr>
                      </a:solidFill>
                      <a:prstDash val="solid"/>
                      <a:round/>
                    </a:lnB>
                    <a:solidFill>
                      <a:srgbClr val="E7F3F4"/>
                    </a:solidFill>
                  </a:tcPr>
                </a:tc>
              </a:tr>
            </a:tbl>
          </a:graphicData>
        </a:graphic>
      </p:graphicFrame>
      <p:sp>
        <p:nvSpPr>
          <p:cNvPr id="1048859" name=""/>
          <p:cNvSpPr/>
          <p:nvPr>
            <p:ph type="title" sz="full" idx="0"/>
          </p:nvPr>
        </p:nvSpPr>
        <p:spPr>
          <a:xfrm rot="0">
            <a:off x="457200" y="704850"/>
            <a:ext cx="8229600" cy="51435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algn="l" lvl="0"/>
            <a:r>
              <a:rPr altLang="en-US" sz="2800" lang="en-US">
                <a:latin typeface="Calibri" pitchFamily="34" charset="0"/>
              </a:rPr>
              <a:t>cont</a:t>
            </a: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showMasterSp="1">
  <p:cSld>
    <p:spTree>
      <p:nvGrpSpPr>
        <p:cNvPr id="539" name=""/>
        <p:cNvGrpSpPr/>
        <p:nvPr/>
      </p:nvGrpSpPr>
      <p:grpSpPr>
        <a:xfrm rot="0">
          <a:off x="0" y="0"/>
          <a:ext cx="0" cy="0"/>
          <a:chOff x="0" y="0"/>
          <a:chExt cx="0" cy="0"/>
        </a:xfrm>
      </p:grpSpPr>
      <p:sp>
        <p:nvSpPr>
          <p:cNvPr id="1048860" name=""/>
          <p:cNvSpPr/>
          <p:nvPr>
            <p:ph sz="full" idx="1"/>
          </p:nvPr>
        </p:nvSpPr>
        <p:spPr>
          <a:xfrm rot="0">
            <a:off x="457200" y="1600200"/>
            <a:ext cx="8229600" cy="4724400"/>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r>
              <a:rPr altLang="en-US" sz="2600" lang="en-US">
                <a:latin typeface="Calibri" pitchFamily="34" charset="0"/>
              </a:rPr>
              <a:t>Pre-mixed insulin contain a combination of a rapid acting and intermediate acting insulin in fixed proportion.</a:t>
            </a:r>
          </a:p>
          <a:p>
            <a:pPr lvl="0"/>
            <a:r>
              <a:rPr altLang="en-US" sz="2600" lang="en-US">
                <a:latin typeface="Calibri" pitchFamily="34" charset="0"/>
              </a:rPr>
              <a:t>This product eliminates difficult encountered while mixing two preparations of insulin</a:t>
            </a:r>
          </a:p>
          <a:p>
            <a:pPr lvl="0"/>
            <a:r>
              <a:rPr altLang="en-US" sz="2600" lang="en-US">
                <a:latin typeface="Calibri" pitchFamily="34" charset="0"/>
              </a:rPr>
              <a:t>It indicated in ratios and first ratio indicate rapid or short acting while the second ratio indicate intermediate acting</a:t>
            </a:r>
          </a:p>
          <a:p>
            <a:pPr lvl="0">
              <a:buFontTx/>
              <a:buNone/>
            </a:pPr>
            <a:r>
              <a:rPr altLang="en-US" sz="2600" lang="en-US">
                <a:latin typeface="Calibri" pitchFamily="34" charset="0"/>
              </a:rPr>
              <a:t>examples are : Humulin 70/30, Novolog 70/30,</a:t>
            </a:r>
          </a:p>
          <a:p>
            <a:pPr lvl="0">
              <a:buFontTx/>
              <a:buNone/>
            </a:pPr>
            <a:r>
              <a:rPr altLang="en-US" sz="2600" lang="en-US">
                <a:latin typeface="Calibri" pitchFamily="34" charset="0"/>
              </a:rPr>
              <a:t>Novolin 70/30. are called biphasic mixtures.</a:t>
            </a:r>
          </a:p>
          <a:p>
            <a:pPr lvl="0">
              <a:buFontTx/>
              <a:buNone/>
            </a:pPr>
            <a:r>
              <a:rPr altLang="en-US" sz="2600" lang="en-US">
                <a:latin typeface="Calibri" pitchFamily="34" charset="0"/>
              </a:rPr>
              <a:t> </a:t>
            </a:r>
          </a:p>
        </p:txBody>
      </p:sp>
      <p:sp>
        <p:nvSpPr>
          <p:cNvPr id="1048861" name=""/>
          <p:cNvSpPr/>
          <p:nvPr>
            <p:ph type="title" sz="full" idx="0"/>
          </p:nvPr>
        </p:nvSpPr>
        <p:spPr>
          <a:xfrm rot="0">
            <a:off x="457200" y="704850"/>
            <a:ext cx="8229600" cy="59055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algn="l" lvl="0"/>
            <a:r>
              <a:rPr altLang="en-US" b="1" sz="2800" lang="en-US">
                <a:solidFill>
                  <a:srgbClr val="002060"/>
                </a:solidFill>
                <a:latin typeface="Calibri" pitchFamily="34" charset="0"/>
              </a:rPr>
              <a:t>Pre-mixed insulin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1">
  <p:cSld>
    <p:spTree>
      <p:nvGrpSpPr>
        <p:cNvPr id="415" name=""/>
        <p:cNvGrpSpPr/>
        <p:nvPr/>
      </p:nvGrpSpPr>
      <p:grpSpPr>
        <a:xfrm rot="0">
          <a:off x="0" y="0"/>
          <a:ext cx="0" cy="0"/>
          <a:chOff x="0" y="0"/>
          <a:chExt cx="0" cy="0"/>
        </a:xfrm>
      </p:grpSpPr>
      <p:sp>
        <p:nvSpPr>
          <p:cNvPr id="1048627" name=""/>
          <p:cNvSpPr/>
          <p:nvPr>
            <p:ph sz="full" idx="1"/>
          </p:nvPr>
        </p:nvSpPr>
        <p:spPr>
          <a:xfrm rot="0">
            <a:off x="228600" y="1295400"/>
            <a:ext cx="8458200" cy="4830762"/>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r>
              <a:rPr altLang="en-US" sz="3600" lang="en-US">
                <a:latin typeface="Times New Roman" pitchFamily="18" charset="0"/>
                <a:ea typeface="Times New Roman" pitchFamily="18" charset="0"/>
              </a:rPr>
              <a:t>When hormones arrive at its target cell, it binds to a specific site, </a:t>
            </a:r>
            <a:r>
              <a:rPr altLang="en-US" b="1" sz="3600" lang="en-US">
                <a:latin typeface="Times New Roman" pitchFamily="18" charset="0"/>
                <a:ea typeface="Times New Roman" pitchFamily="18" charset="0"/>
              </a:rPr>
              <a:t>the receptor</a:t>
            </a:r>
            <a:r>
              <a:rPr altLang="en-US" sz="3600" lang="en-US">
                <a:latin typeface="Times New Roman" pitchFamily="18" charset="0"/>
                <a:ea typeface="Times New Roman" pitchFamily="18" charset="0"/>
              </a:rPr>
              <a:t>, where it acts to influence a chemical or metabolic reactions made inside the cell</a:t>
            </a:r>
          </a:p>
        </p:txBody>
      </p:sp>
      <p:sp>
        <p:nvSpPr>
          <p:cNvPr id="1048628" name=""/>
          <p:cNvSpPr/>
          <p:nvPr>
            <p:ph type="title" sz="full" idx="0"/>
          </p:nvPr>
        </p:nvSpPr>
        <p:spPr>
          <a:xfrm rot="0">
            <a:off x="457200" y="704850"/>
            <a:ext cx="8229600" cy="66675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algn="l" lvl="0"/>
            <a:r>
              <a:rPr altLang="en-US" sz="2800" lang="en-US">
                <a:latin typeface="Calibri" pitchFamily="34" charset="0"/>
              </a:rPr>
              <a:t>cont</a:t>
            </a: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showMasterSp="1">
  <p:cSld>
    <p:spTree>
      <p:nvGrpSpPr>
        <p:cNvPr id="540" name=""/>
        <p:cNvGrpSpPr/>
        <p:nvPr/>
      </p:nvGrpSpPr>
      <p:grpSpPr>
        <a:xfrm rot="0">
          <a:off x="0" y="0"/>
          <a:ext cx="0" cy="0"/>
          <a:chOff x="0" y="0"/>
          <a:chExt cx="0" cy="0"/>
        </a:xfrm>
      </p:grpSpPr>
      <p:sp>
        <p:nvSpPr>
          <p:cNvPr id="1048862" name=""/>
          <p:cNvSpPr/>
          <p:nvPr>
            <p:ph sz="full" idx="1"/>
          </p:nvPr>
        </p:nvSpPr>
        <p:spPr>
          <a:xfrm rot="0">
            <a:off x="457200" y="1676400"/>
            <a:ext cx="8229600" cy="4648200"/>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r>
              <a:rPr altLang="en-US" sz="2800" lang="en-US">
                <a:latin typeface="Calibri" pitchFamily="34" charset="0"/>
              </a:rPr>
              <a:t>Supplement oral hypoglycemic agents</a:t>
            </a:r>
          </a:p>
          <a:p>
            <a:pPr lvl="0"/>
            <a:r>
              <a:rPr altLang="en-US" sz="2800" lang="en-US">
                <a:latin typeface="Calibri" pitchFamily="34" charset="0"/>
              </a:rPr>
              <a:t>Intermediate acting insulin is given at 10pm</a:t>
            </a:r>
          </a:p>
          <a:p>
            <a:pPr lvl="0"/>
            <a:r>
              <a:rPr altLang="en-US" sz="2800" lang="en-US">
                <a:latin typeface="Calibri" pitchFamily="34" charset="0"/>
              </a:rPr>
              <a:t>Total Daily Dose calculated by: Kg x 0.2 IU of insulin (70 kg patient x 0.2 IU = 14 IU insulin). </a:t>
            </a:r>
          </a:p>
          <a:p>
            <a:pPr lvl="0"/>
            <a:r>
              <a:rPr altLang="en-US" sz="2800" lang="en-US">
                <a:latin typeface="Calibri" pitchFamily="34" charset="0"/>
              </a:rPr>
              <a:t>The OGLAs are continued (half maximum dose of sulphonylureas and metformin dose of 2 g/day, or the sulphonylureas stopped and metformin continued). </a:t>
            </a:r>
          </a:p>
          <a:p>
            <a:pPr lvl="0"/>
            <a:r>
              <a:rPr altLang="en-US" sz="2800" lang="en-US">
                <a:latin typeface="Calibri" pitchFamily="34" charset="0"/>
              </a:rPr>
              <a:t>Monitor blood glucose levels when possible.</a:t>
            </a:r>
          </a:p>
        </p:txBody>
      </p:sp>
      <p:sp>
        <p:nvSpPr>
          <p:cNvPr id="1048863" name=""/>
          <p:cNvSpPr/>
          <p:nvPr>
            <p:ph type="title" sz="full" idx="0"/>
          </p:nvPr>
        </p:nvSpPr>
        <p:spPr>
          <a:xfrm rot="0">
            <a:off x="457200" y="685800"/>
            <a:ext cx="8229600" cy="66675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algn="l" lvl="0"/>
            <a:r>
              <a:rPr altLang="en-US" b="1" sz="2800" lang="en-US">
                <a:latin typeface="Calibri" pitchFamily="34" charset="0"/>
              </a:rPr>
              <a:t>Supplemental insulin therapy</a:t>
            </a: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showMasterSp="1">
  <p:cSld>
    <p:spTree>
      <p:nvGrpSpPr>
        <p:cNvPr id="541" name=""/>
        <p:cNvGrpSpPr/>
        <p:nvPr/>
      </p:nvGrpSpPr>
      <p:grpSpPr>
        <a:xfrm rot="0">
          <a:off x="0" y="0"/>
          <a:ext cx="0" cy="0"/>
          <a:chOff x="0" y="0"/>
          <a:chExt cx="0" cy="0"/>
        </a:xfrm>
      </p:grpSpPr>
      <p:sp>
        <p:nvSpPr>
          <p:cNvPr id="1048864" name=""/>
          <p:cNvSpPr/>
          <p:nvPr>
            <p:ph sz="full" idx="1"/>
          </p:nvPr>
        </p:nvSpPr>
        <p:spPr>
          <a:xfrm rot="0">
            <a:off x="228600" y="1295400"/>
            <a:ext cx="8686800" cy="5334000"/>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r>
              <a:rPr altLang="en-US" sz="2800" lang="en-US">
                <a:latin typeface="Calibri" pitchFamily="34" charset="0"/>
              </a:rPr>
              <a:t>Oral hypoglycemic are discontinued .(unless the patient is obese where METFORMIN will be continued), </a:t>
            </a:r>
          </a:p>
          <a:p>
            <a:pPr lvl="0"/>
            <a:r>
              <a:rPr altLang="en-US" sz="2800" lang="en-US">
                <a:latin typeface="Calibri" pitchFamily="34" charset="0"/>
              </a:rPr>
              <a:t>PRE-MIXED insulin is introduced twice daily at a dosage of 0.2 IU/kg body weight. </a:t>
            </a:r>
          </a:p>
          <a:p>
            <a:pPr lvl="0"/>
            <a:r>
              <a:rPr altLang="en-US" sz="2800" lang="en-US">
                <a:latin typeface="Calibri" pitchFamily="34" charset="0"/>
              </a:rPr>
              <a:t>This is split into 2/3 in the morning and 1/3 in the eveaning, at 30 minutes before the morning and the evening meals. </a:t>
            </a:r>
          </a:p>
        </p:txBody>
      </p:sp>
      <p:sp>
        <p:nvSpPr>
          <p:cNvPr id="1048865"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algn="l" lvl="0"/>
            <a:r>
              <a:rPr altLang="en-US" b="1" sz="2800" lang="en-US">
                <a:latin typeface="Calibri" pitchFamily="34" charset="0"/>
              </a:rPr>
              <a:t>Substitution insulin therapy</a:t>
            </a: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showMasterSp="1">
  <p:cSld>
    <p:spTree>
      <p:nvGrpSpPr>
        <p:cNvPr id="542" name=""/>
        <p:cNvGrpSpPr/>
        <p:nvPr/>
      </p:nvGrpSpPr>
      <p:grpSpPr>
        <a:xfrm rot="0">
          <a:off x="0" y="0"/>
          <a:ext cx="0" cy="0"/>
          <a:chOff x="0" y="0"/>
          <a:chExt cx="0" cy="0"/>
        </a:xfrm>
      </p:grpSpPr>
      <p:sp>
        <p:nvSpPr>
          <p:cNvPr id="1048866" name=""/>
          <p:cNvSpPr/>
          <p:nvPr>
            <p:ph sz="full" idx="1"/>
          </p:nvPr>
        </p:nvSpPr>
        <p:spPr>
          <a:xfrm rot="0">
            <a:off x="457200" y="1600200"/>
            <a:ext cx="8229600" cy="4953000"/>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lnSpc>
                <a:spcPct val="90000"/>
              </a:lnSpc>
              <a:buFontTx/>
              <a:buNone/>
            </a:pPr>
            <a:r>
              <a:rPr altLang="en-US" sz="2600" lang="en-US">
                <a:latin typeface="Calibri" pitchFamily="34" charset="0"/>
              </a:rPr>
              <a:t>A patient discharge on mixtard to be used at home should be taught on the following</a:t>
            </a:r>
          </a:p>
          <a:p>
            <a:pPr lvl="0">
              <a:lnSpc>
                <a:spcPct val="90000"/>
              </a:lnSpc>
            </a:pPr>
            <a:r>
              <a:rPr altLang="en-US" sz="2600" lang="en-US">
                <a:latin typeface="Calibri" pitchFamily="34" charset="0"/>
              </a:rPr>
              <a:t>Use of insulin syringes and how to withdraw the right dose.</a:t>
            </a:r>
          </a:p>
          <a:p>
            <a:pPr lvl="0">
              <a:lnSpc>
                <a:spcPct val="90000"/>
              </a:lnSpc>
            </a:pPr>
            <a:r>
              <a:rPr altLang="en-US" sz="2600" lang="en-US">
                <a:latin typeface="Calibri" pitchFamily="34" charset="0"/>
              </a:rPr>
              <a:t>How to administer through the right route</a:t>
            </a:r>
          </a:p>
          <a:p>
            <a:pPr lvl="0">
              <a:lnSpc>
                <a:spcPct val="90000"/>
              </a:lnSpc>
            </a:pPr>
            <a:r>
              <a:rPr altLang="en-US" sz="2600" lang="en-US">
                <a:latin typeface="Calibri" pitchFamily="34" charset="0"/>
              </a:rPr>
              <a:t>Sites of insulin administration, show the patient all sites in the body where insulin can be administered.</a:t>
            </a:r>
          </a:p>
          <a:p>
            <a:pPr lvl="0">
              <a:lnSpc>
                <a:spcPct val="90000"/>
              </a:lnSpc>
            </a:pPr>
            <a:r>
              <a:rPr altLang="en-US" sz="2600" lang="en-US">
                <a:latin typeface="Calibri" pitchFamily="34" charset="0"/>
              </a:rPr>
              <a:t>Teach the patient on signs and symptoms of hypoglycemia.</a:t>
            </a:r>
          </a:p>
          <a:p>
            <a:pPr lvl="0">
              <a:lnSpc>
                <a:spcPct val="90000"/>
              </a:lnSpc>
            </a:pPr>
            <a:r>
              <a:rPr altLang="en-US" sz="2600" lang="en-US">
                <a:latin typeface="Calibri" pitchFamily="34" charset="0"/>
              </a:rPr>
              <a:t>Teach the patient to carry sweeteners or glucose incase of hypoglycemia</a:t>
            </a:r>
          </a:p>
          <a:p>
            <a:pPr lvl="0">
              <a:lnSpc>
                <a:spcPct val="90000"/>
              </a:lnSpc>
            </a:pPr>
            <a:r>
              <a:rPr altLang="en-US" sz="2600" lang="en-US">
                <a:latin typeface="Calibri" pitchFamily="34" charset="0"/>
              </a:rPr>
              <a:t>Teach the patient on how to store insulin in cold place.</a:t>
            </a:r>
          </a:p>
        </p:txBody>
      </p:sp>
      <p:sp>
        <p:nvSpPr>
          <p:cNvPr id="1048867"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algn="l" lvl="0"/>
            <a:r>
              <a:rPr altLang="en-US" b="1" sz="2800" lang="en-US">
                <a:latin typeface="Calibri" pitchFamily="34" charset="0"/>
              </a:rPr>
              <a:t>Health messages shared to the patient discharged with mixtard.</a:t>
            </a: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showMasterSp="1">
  <p:cSld>
    <p:spTree>
      <p:nvGrpSpPr>
        <p:cNvPr id="543" name=""/>
        <p:cNvGrpSpPr/>
        <p:nvPr/>
      </p:nvGrpSpPr>
      <p:grpSpPr>
        <a:xfrm rot="0">
          <a:off x="0" y="0"/>
          <a:ext cx="0" cy="0"/>
          <a:chOff x="0" y="0"/>
          <a:chExt cx="0" cy="0"/>
        </a:xfrm>
      </p:grpSpPr>
      <p:sp>
        <p:nvSpPr>
          <p:cNvPr id="1048868"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r>
              <a:rPr altLang="en-US" lang="en-US"/>
              <a:t>.</a:t>
            </a:r>
          </a:p>
        </p:txBody>
      </p:sp>
      <p:pic>
        <p:nvPicPr>
          <p:cNvPr id="2097161" name="" descr="C:\Users\MOSES\Downloads\presentation-on-human-mixtard-2-728.jpg"/>
          <p:cNvPicPr>
            <a:picLocks/>
          </p:cNvPicPr>
          <p:nvPr>
            <p:ph sz="full" idx="1"/>
          </p:nvPr>
        </p:nvPicPr>
        <p:blipFill>
          <a:blip xmlns:r="http://schemas.openxmlformats.org/officeDocument/2006/relationships" r:embed="rId1"/>
          <a:srcRect l="0" t="0" r="0" b="0"/>
          <a:stretch>
            <a:fillRect/>
          </a:stretch>
        </p:blipFill>
        <p:spPr>
          <a:xfrm rot="0">
            <a:off x="0" y="0"/>
            <a:ext cx="9144000" cy="6858000"/>
          </a:xfrm>
          <a:prstGeom prst="rect"/>
          <a:noFill/>
          <a:ln>
            <a:noFill/>
          </a:ln>
        </p:spPr>
      </p:pic>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showMasterSp="1">
  <p:cSld>
    <p:spTree>
      <p:nvGrpSpPr>
        <p:cNvPr id="544" name=""/>
        <p:cNvGrpSpPr/>
        <p:nvPr/>
      </p:nvGrpSpPr>
      <p:grpSpPr>
        <a:xfrm rot="0">
          <a:off x="0" y="0"/>
          <a:ext cx="0" cy="0"/>
          <a:chOff x="0" y="0"/>
          <a:chExt cx="0" cy="0"/>
        </a:xfrm>
      </p:grpSpPr>
      <p:sp>
        <p:nvSpPr>
          <p:cNvPr id="1048869"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r>
              <a:rPr altLang="en-US" lang="en-US"/>
              <a:t>.</a:t>
            </a:r>
          </a:p>
        </p:txBody>
      </p:sp>
      <p:pic>
        <p:nvPicPr>
          <p:cNvPr id="2097162" name="" descr="C:\Users\MOSES\Downloads\mixtard 30 70 vials side box.jpg"/>
          <p:cNvPicPr>
            <a:picLocks/>
          </p:cNvPicPr>
          <p:nvPr>
            <p:ph sz="full" idx="1"/>
          </p:nvPr>
        </p:nvPicPr>
        <p:blipFill>
          <a:blip xmlns:r="http://schemas.openxmlformats.org/officeDocument/2006/relationships" r:embed="rId1"/>
          <a:srcRect l="0" t="0" r="0" b="0"/>
          <a:stretch>
            <a:fillRect/>
          </a:stretch>
        </p:blipFill>
        <p:spPr>
          <a:xfrm rot="0">
            <a:off x="0" y="0"/>
            <a:ext cx="9144000" cy="6858000"/>
          </a:xfrm>
          <a:prstGeom prst="rect"/>
          <a:noFill/>
          <a:ln>
            <a:noFill/>
          </a:ln>
        </p:spPr>
      </p:pic>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showMasterSp="1">
  <p:cSld>
    <p:spTree>
      <p:nvGrpSpPr>
        <p:cNvPr id="545" name=""/>
        <p:cNvGrpSpPr/>
        <p:nvPr/>
      </p:nvGrpSpPr>
      <p:grpSpPr>
        <a:xfrm rot="0">
          <a:off x="0" y="0"/>
          <a:ext cx="0" cy="0"/>
          <a:chOff x="0" y="0"/>
          <a:chExt cx="0" cy="0"/>
        </a:xfrm>
      </p:grpSpPr>
      <p:sp>
        <p:nvSpPr>
          <p:cNvPr id="1048870" name=""/>
          <p:cNvSpPr/>
          <p:nvPr>
            <p:ph sz="full" idx="1"/>
          </p:nvPr>
        </p:nvSpPr>
        <p:spPr>
          <a:xfrm rot="0">
            <a:off x="457200" y="1219200"/>
            <a:ext cx="8229600" cy="4906962"/>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lnSpc>
                <a:spcPct val="90000"/>
              </a:lnSpc>
            </a:pPr>
            <a:r>
              <a:rPr altLang="en-US" sz="2800" lang="en-US">
                <a:latin typeface="Calibri" pitchFamily="34" charset="0"/>
              </a:rPr>
              <a:t>Local allergic reaction charactised by redness, swelling, tenderness and indurations of 2-4 cm wheal may appear 1 to 2 hrs after insulin administration at the site of injection. Physician may prescribe antihistamine to be taken 1 hr before injection.</a:t>
            </a:r>
          </a:p>
          <a:p>
            <a:pPr lvl="0">
              <a:lnSpc>
                <a:spcPct val="90000"/>
              </a:lnSpc>
            </a:pPr>
            <a:r>
              <a:rPr altLang="en-US" sz="2800" lang="en-US">
                <a:latin typeface="Calibri" pitchFamily="34" charset="0"/>
              </a:rPr>
              <a:t>Systemic allergic reaction : are rare , but when they occur , there is immediate local skin reaction that gradually spreads into </a:t>
            </a:r>
            <a:r>
              <a:rPr altLang="en-US" b="1" sz="2800" lang="en-US">
                <a:latin typeface="Calibri" pitchFamily="34" charset="0"/>
              </a:rPr>
              <a:t>generalised urticaria (hives)</a:t>
            </a:r>
          </a:p>
          <a:p>
            <a:pPr lvl="0">
              <a:lnSpc>
                <a:spcPct val="90000"/>
              </a:lnSpc>
            </a:pPr>
            <a:r>
              <a:rPr altLang="en-US" sz="2800" lang="en-US">
                <a:latin typeface="Calibri" pitchFamily="34" charset="0"/>
              </a:rPr>
              <a:t>Treatment involves desensitization with small doses of insulin administered in gradually increasing amount using desensitization kit.  </a:t>
            </a:r>
          </a:p>
        </p:txBody>
      </p:sp>
      <p:sp>
        <p:nvSpPr>
          <p:cNvPr id="1048871"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algn="l" lvl="0"/>
            <a:r>
              <a:rPr altLang="en-US" b="1" sz="2800" lang="en-US">
                <a:latin typeface="Calibri" pitchFamily="34" charset="0"/>
              </a:rPr>
              <a:t>Complications of insulin therapy</a:t>
            </a: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showMasterSp="1">
  <p:cSld>
    <p:spTree>
      <p:nvGrpSpPr>
        <p:cNvPr id="546" name=""/>
        <p:cNvGrpSpPr/>
        <p:nvPr/>
      </p:nvGrpSpPr>
      <p:grpSpPr>
        <a:xfrm rot="0">
          <a:off x="0" y="0"/>
          <a:ext cx="0" cy="0"/>
          <a:chOff x="0" y="0"/>
          <a:chExt cx="0" cy="0"/>
        </a:xfrm>
      </p:grpSpPr>
      <p:sp>
        <p:nvSpPr>
          <p:cNvPr id="1048872" name=""/>
          <p:cNvSpPr/>
          <p:nvPr>
            <p:ph sz="full" idx="1"/>
          </p:nvPr>
        </p:nvSpPr>
        <p:spPr>
          <a:xfrm rot="0">
            <a:off x="457200" y="1600200"/>
            <a:ext cx="8229600" cy="4525962"/>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r>
              <a:rPr altLang="en-US" sz="2800" lang="en-US">
                <a:latin typeface="Calibri" pitchFamily="34" charset="0"/>
              </a:rPr>
              <a:t>Insulin lipodystropy : loss of subcutaneous fat tissue that can occur as a result of repeated insulin injections at the same site.</a:t>
            </a:r>
          </a:p>
          <a:p>
            <a:pPr lvl="0"/>
            <a:r>
              <a:rPr altLang="en-US" sz="2800" lang="en-US">
                <a:latin typeface="Calibri" pitchFamily="34" charset="0"/>
              </a:rPr>
              <a:t>Insulin resistance ; physiological condition in which cells of the body fails to respond to normal action of insulin . </a:t>
            </a:r>
          </a:p>
          <a:p>
            <a:pPr lvl="0"/>
            <a:r>
              <a:rPr altLang="en-US" sz="2800" lang="en-US">
                <a:latin typeface="Calibri" pitchFamily="34" charset="0"/>
              </a:rPr>
              <a:t>clinically, it is define as a daily insulin requirement of 200iu units or more. Immune antibodies develop and bind to the insulin , thereby decreasing insulin available for use.</a:t>
            </a:r>
          </a:p>
        </p:txBody>
      </p:sp>
      <p:sp>
        <p:nvSpPr>
          <p:cNvPr id="1048873"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algn="l" lvl="0"/>
            <a:r>
              <a:rPr altLang="en-US" sz="2800" lang="en-US">
                <a:latin typeface="Calibri" pitchFamily="34" charset="0"/>
              </a:rPr>
              <a:t>cont</a:t>
            </a: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showMasterSp="1">
  <p:cSld>
    <p:spTree>
      <p:nvGrpSpPr>
        <p:cNvPr id="547" name=""/>
        <p:cNvGrpSpPr/>
        <p:nvPr/>
      </p:nvGrpSpPr>
      <p:grpSpPr>
        <a:xfrm rot="0">
          <a:off x="0" y="0"/>
          <a:ext cx="0" cy="0"/>
          <a:chOff x="0" y="0"/>
          <a:chExt cx="0" cy="0"/>
        </a:xfrm>
      </p:grpSpPr>
      <p:sp>
        <p:nvSpPr>
          <p:cNvPr id="1048874"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r>
              <a:rPr altLang="en-US" lang="en-US"/>
              <a:t>.</a:t>
            </a:r>
          </a:p>
        </p:txBody>
      </p:sp>
      <p:sp>
        <p:nvSpPr>
          <p:cNvPr id="1048875" name=""/>
          <p:cNvSpPr/>
          <p:nvPr>
            <p:ph sz="full" idx="1"/>
          </p:nvPr>
        </p:nvSpPr>
        <p:spPr>
          <a:xfrm rot="0">
            <a:off x="152400" y="152400"/>
            <a:ext cx="8534400" cy="6324600"/>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r>
              <a:rPr altLang="en-US" lang="en-US"/>
              <a:t>Hypoglycemia: most common complication due to delay in taking a meal or using too much insulin.</a:t>
            </a:r>
          </a:p>
          <a:p>
            <a:pPr lvl="0">
              <a:buFontTx/>
              <a:buNone/>
            </a:pPr>
            <a:r>
              <a:rPr altLang="en-US" b="1" lang="en-US">
                <a:solidFill>
                  <a:srgbClr val="002060"/>
                </a:solidFill>
              </a:rPr>
              <a:t>Signs and symptoms includes:</a:t>
            </a:r>
          </a:p>
          <a:p>
            <a:pPr lvl="0"/>
            <a:r>
              <a:rPr altLang="en-US" i="1" lang="en-US">
                <a:solidFill>
                  <a:srgbClr val="002060"/>
                </a:solidFill>
              </a:rPr>
              <a:t>Shakiness Nervousness or anxiety Sweating, </a:t>
            </a:r>
          </a:p>
          <a:p>
            <a:pPr lvl="0"/>
            <a:r>
              <a:rPr altLang="en-US" i="1" lang="en-US">
                <a:solidFill>
                  <a:srgbClr val="002060"/>
                </a:solidFill>
              </a:rPr>
              <a:t>chills and clamminess </a:t>
            </a:r>
          </a:p>
          <a:p>
            <a:pPr lvl="0"/>
            <a:r>
              <a:rPr altLang="en-US" i="1" lang="en-US">
                <a:solidFill>
                  <a:srgbClr val="002060"/>
                </a:solidFill>
              </a:rPr>
              <a:t>Irritability or impatience </a:t>
            </a:r>
          </a:p>
          <a:p>
            <a:pPr lvl="0"/>
            <a:r>
              <a:rPr altLang="en-US" i="1" lang="en-US">
                <a:solidFill>
                  <a:srgbClr val="002060"/>
                </a:solidFill>
              </a:rPr>
              <a:t>Confusion, including delirium </a:t>
            </a:r>
          </a:p>
          <a:p>
            <a:pPr lvl="0"/>
            <a:r>
              <a:rPr altLang="en-US" i="1" lang="en-US">
                <a:solidFill>
                  <a:srgbClr val="002060"/>
                </a:solidFill>
              </a:rPr>
              <a:t>Rapid/fast heartbeat </a:t>
            </a:r>
          </a:p>
          <a:p>
            <a:pPr lvl="0"/>
            <a:r>
              <a:rPr altLang="en-US" i="1" lang="en-US">
                <a:solidFill>
                  <a:srgbClr val="002060"/>
                </a:solidFill>
              </a:rPr>
              <a:t>Lightheadedness or dizziness</a:t>
            </a: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showMasterSp="1">
  <p:cSld>
    <p:spTree>
      <p:nvGrpSpPr>
        <p:cNvPr id="548" name=""/>
        <p:cNvGrpSpPr/>
        <p:nvPr/>
      </p:nvGrpSpPr>
      <p:grpSpPr>
        <a:xfrm rot="0">
          <a:off x="0" y="0"/>
          <a:ext cx="0" cy="0"/>
          <a:chOff x="0" y="0"/>
          <a:chExt cx="0" cy="0"/>
        </a:xfrm>
      </p:grpSpPr>
      <p:sp>
        <p:nvSpPr>
          <p:cNvPr id="1048876"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r>
              <a:rPr altLang="en-US" lang="en-US"/>
              <a:t>.</a:t>
            </a:r>
          </a:p>
        </p:txBody>
      </p:sp>
      <p:sp>
        <p:nvSpPr>
          <p:cNvPr id="1048877" name=""/>
          <p:cNvSpPr/>
          <p:nvPr>
            <p:ph sz="full" idx="1"/>
          </p:nvPr>
        </p:nvSpPr>
        <p:spPr>
          <a:xfrm rot="0">
            <a:off x="457200" y="304800"/>
            <a:ext cx="8229600" cy="5821362"/>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r>
              <a:rPr altLang="en-US" i="1" lang="en-US">
                <a:solidFill>
                  <a:srgbClr val="002060"/>
                </a:solidFill>
              </a:rPr>
              <a:t>Hunger and nausea </a:t>
            </a:r>
          </a:p>
          <a:p>
            <a:pPr lvl="0"/>
            <a:r>
              <a:rPr altLang="en-US" i="1" lang="en-US">
                <a:solidFill>
                  <a:srgbClr val="002060"/>
                </a:solidFill>
              </a:rPr>
              <a:t>Sleepiness </a:t>
            </a:r>
          </a:p>
          <a:p>
            <a:pPr lvl="0"/>
            <a:r>
              <a:rPr altLang="en-US" i="1" lang="en-US">
                <a:solidFill>
                  <a:srgbClr val="002060"/>
                </a:solidFill>
              </a:rPr>
              <a:t>Blurred/impaired vision </a:t>
            </a:r>
          </a:p>
          <a:p>
            <a:pPr lvl="0"/>
            <a:r>
              <a:rPr altLang="en-US" i="1" lang="en-US">
                <a:solidFill>
                  <a:srgbClr val="002060"/>
                </a:solidFill>
              </a:rPr>
              <a:t>Tingling or numbness in the lips or tongue</a:t>
            </a:r>
          </a:p>
          <a:p>
            <a:pPr lvl="0"/>
            <a:r>
              <a:rPr altLang="en-US" i="1" lang="en-US">
                <a:solidFill>
                  <a:srgbClr val="002060"/>
                </a:solidFill>
              </a:rPr>
              <a:t>Headaches </a:t>
            </a:r>
          </a:p>
          <a:p>
            <a:pPr lvl="0"/>
            <a:r>
              <a:rPr altLang="en-US" i="1" lang="en-US">
                <a:solidFill>
                  <a:srgbClr val="002060"/>
                </a:solidFill>
              </a:rPr>
              <a:t>Weakness or fatigue </a:t>
            </a:r>
          </a:p>
          <a:p>
            <a:pPr lvl="0"/>
            <a:r>
              <a:rPr altLang="en-US" i="1" lang="en-US">
                <a:solidFill>
                  <a:srgbClr val="002060"/>
                </a:solidFill>
              </a:rPr>
              <a:t>Anger, </a:t>
            </a:r>
          </a:p>
          <a:p>
            <a:pPr lvl="0"/>
            <a:r>
              <a:rPr altLang="en-US" i="1" lang="en-US">
                <a:solidFill>
                  <a:srgbClr val="002060"/>
                </a:solidFill>
              </a:rPr>
              <a:t>stubbornness, or sadness </a:t>
            </a:r>
          </a:p>
          <a:p>
            <a:pPr lvl="0"/>
            <a:r>
              <a:rPr altLang="en-US" i="1" lang="en-US">
                <a:solidFill>
                  <a:srgbClr val="002060"/>
                </a:solidFill>
              </a:rPr>
              <a:t>Lack of coordination </a:t>
            </a:r>
          </a:p>
          <a:p>
            <a:pPr lvl="0"/>
            <a:r>
              <a:rPr altLang="en-US" i="1" lang="en-US">
                <a:solidFill>
                  <a:srgbClr val="002060"/>
                </a:solidFill>
              </a:rPr>
              <a:t>Nightmares or crying out during sleep</a:t>
            </a:r>
          </a:p>
          <a:p>
            <a:pPr lvl="0"/>
            <a:r>
              <a:rPr altLang="en-US" i="1" lang="en-US">
                <a:solidFill>
                  <a:srgbClr val="002060"/>
                </a:solidFill>
              </a:rPr>
              <a:t> Seizures Unconsciousness </a:t>
            </a: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showMasterSp="1">
  <p:cSld>
    <p:spTree>
      <p:nvGrpSpPr>
        <p:cNvPr id="549" name=""/>
        <p:cNvGrpSpPr/>
        <p:nvPr/>
      </p:nvGrpSpPr>
      <p:grpSpPr>
        <a:xfrm rot="0">
          <a:off x="0" y="0"/>
          <a:ext cx="0" cy="0"/>
          <a:chOff x="0" y="0"/>
          <a:chExt cx="0" cy="0"/>
        </a:xfrm>
      </p:grpSpPr>
      <p:sp>
        <p:nvSpPr>
          <p:cNvPr id="1048878"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r>
              <a:rPr altLang="en-US" lang="en-US"/>
              <a:t>.</a:t>
            </a:r>
          </a:p>
        </p:txBody>
      </p:sp>
      <p:sp>
        <p:nvSpPr>
          <p:cNvPr id="1048879" name=""/>
          <p:cNvSpPr/>
          <p:nvPr>
            <p:ph sz="full" idx="1"/>
          </p:nvPr>
        </p:nvSpPr>
        <p:spPr>
          <a:xfrm rot="0">
            <a:off x="457200" y="152400"/>
            <a:ext cx="8229600" cy="5973762"/>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r>
              <a:rPr altLang="en-US" lang="en-US"/>
              <a:t>All of the manifestations of hypoglycemia are rapidly relieved by glucose administration. </a:t>
            </a:r>
          </a:p>
          <a:p>
            <a:r>
              <a:rPr altLang="en-US" lang="en-US"/>
              <a:t>If more severe hypoglycemia has produced unconsciousness or stupor, the treatment is 50 mL of 50% glucose solution by rapid intravenous infusion</a:t>
            </a:r>
          </a:p>
          <a:p>
            <a:r>
              <a:rPr altLang="en-US" lang="en-US"/>
              <a:t>If there is hypoglycemia without loss of consciousness, the patient can be given 15 or 20g of fast acting carbohydrate such as orange juice </a:t>
            </a:r>
            <a:br/>
            <a:endParaRPr altLang="en-US"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1">
  <p:cSld>
    <p:spTree>
      <p:nvGrpSpPr>
        <p:cNvPr id="416" name=""/>
        <p:cNvGrpSpPr/>
        <p:nvPr/>
      </p:nvGrpSpPr>
      <p:grpSpPr>
        <a:xfrm rot="0">
          <a:off x="0" y="0"/>
          <a:ext cx="0" cy="0"/>
          <a:chOff x="0" y="0"/>
          <a:chExt cx="0" cy="0"/>
        </a:xfrm>
      </p:grpSpPr>
      <p:sp>
        <p:nvSpPr>
          <p:cNvPr id="1048629" name=""/>
          <p:cNvSpPr/>
          <p:nvPr>
            <p:ph sz="full" idx="1"/>
          </p:nvPr>
        </p:nvSpPr>
        <p:spPr>
          <a:xfrm rot="0">
            <a:off x="377825" y="1066800"/>
            <a:ext cx="8686800" cy="5791200"/>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eaLnBrk="1" hangingPunct="1" indent="-609600" latinLnBrk="1" lvl="0" marL="609600">
              <a:lnSpc>
                <a:spcPct val="80000"/>
              </a:lnSpc>
              <a:buFontTx/>
              <a:buNone/>
            </a:pPr>
            <a:r>
              <a:rPr altLang="en-US" sz="2800" lang="en-US">
                <a:latin typeface="Calibri" pitchFamily="34" charset="0"/>
              </a:rPr>
              <a:t>(a) </a:t>
            </a:r>
            <a:r>
              <a:rPr altLang="en-US" lang="en-US">
                <a:latin typeface="Times New Roman" pitchFamily="18" charset="0"/>
                <a:ea typeface="Times New Roman" pitchFamily="18" charset="0"/>
              </a:rPr>
              <a:t>Humoral: in response to changing levels of ions or nutrients in the blood</a:t>
            </a:r>
          </a:p>
          <a:p>
            <a:pPr eaLnBrk="1" hangingPunct="1" indent="-609600" latinLnBrk="1" lvl="0" marL="609600">
              <a:lnSpc>
                <a:spcPct val="80000"/>
              </a:lnSpc>
              <a:buFontTx/>
              <a:buNone/>
            </a:pPr>
            <a:r>
              <a:rPr altLang="en-US" lang="en-US">
                <a:latin typeface="Times New Roman" pitchFamily="18" charset="0"/>
                <a:ea typeface="Times New Roman" pitchFamily="18" charset="0"/>
              </a:rPr>
              <a:t>(b) Neural: stimulation by nerves</a:t>
            </a:r>
          </a:p>
          <a:p>
            <a:pPr eaLnBrk="1" hangingPunct="1" indent="-609600" latinLnBrk="1" lvl="0" marL="609600">
              <a:lnSpc>
                <a:spcPct val="80000"/>
              </a:lnSpc>
              <a:buFontTx/>
              <a:buNone/>
            </a:pPr>
            <a:r>
              <a:rPr altLang="en-US" lang="en-US">
                <a:latin typeface="Times New Roman" pitchFamily="18" charset="0"/>
                <a:ea typeface="Times New Roman" pitchFamily="18" charset="0"/>
              </a:rPr>
              <a:t>(c) Hormonal: stimulation received from other hormones</a:t>
            </a:r>
          </a:p>
          <a:p>
            <a:pPr indent="-609600" lvl="0" marL="609600">
              <a:lnSpc>
                <a:spcPct val="90000"/>
              </a:lnSpc>
              <a:buFontTx/>
              <a:buNone/>
            </a:pPr>
            <a:r>
              <a:rPr altLang="en-US" b="1" lang="en-US" u="sng">
                <a:latin typeface="Times New Roman" pitchFamily="18" charset="0"/>
                <a:ea typeface="Times New Roman" pitchFamily="18" charset="0"/>
              </a:rPr>
              <a:t>HORMONAL MODE OF ACTION</a:t>
            </a:r>
          </a:p>
          <a:p>
            <a:pPr indent="-609600" lvl="0" marL="609600">
              <a:lnSpc>
                <a:spcPct val="90000"/>
              </a:lnSpc>
              <a:buFontTx/>
              <a:buNone/>
            </a:pPr>
            <a:r>
              <a:rPr altLang="en-US" lang="en-US">
                <a:latin typeface="Times New Roman" pitchFamily="18" charset="0"/>
                <a:ea typeface="Times New Roman" pitchFamily="18" charset="0"/>
              </a:rPr>
              <a:t>Hormones can act in two ways:</a:t>
            </a:r>
          </a:p>
          <a:p>
            <a:pPr indent="-609600" lvl="0" marL="609600">
              <a:lnSpc>
                <a:spcPct val="90000"/>
              </a:lnSpc>
              <a:buFontTx/>
              <a:buAutoNum type="arabicPeriod" startAt="1"/>
            </a:pPr>
            <a:r>
              <a:rPr altLang="en-US" lang="en-US">
                <a:latin typeface="Times New Roman" pitchFamily="18" charset="0"/>
                <a:ea typeface="Times New Roman" pitchFamily="18" charset="0"/>
              </a:rPr>
              <a:t>Reversing the action of stimulus: negative feedback mechanism</a:t>
            </a:r>
          </a:p>
          <a:p>
            <a:pPr indent="-609600" lvl="0" marL="609600">
              <a:lnSpc>
                <a:spcPct val="90000"/>
              </a:lnSpc>
              <a:buFont typeface="Wingdings 2" pitchFamily="18" charset="2"/>
              <a:buAutoNum type="arabicPeriod" startAt="1"/>
            </a:pPr>
            <a:r>
              <a:rPr altLang="en-US" lang="en-US">
                <a:latin typeface="Times New Roman" pitchFamily="18" charset="0"/>
                <a:ea typeface="Times New Roman" pitchFamily="18" charset="0"/>
              </a:rPr>
              <a:t>Amplifying the stimulus; positive feedback mechanism</a:t>
            </a:r>
          </a:p>
        </p:txBody>
      </p:sp>
      <p:sp>
        <p:nvSpPr>
          <p:cNvPr id="1048630" name=""/>
          <p:cNvSpPr/>
          <p:nvPr>
            <p:ph type="title" sz="full" idx="0"/>
          </p:nvPr>
        </p:nvSpPr>
        <p:spPr>
          <a:xfrm rot="0">
            <a:off x="381000" y="228600"/>
            <a:ext cx="8229600" cy="66675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algn="l" lvl="0"/>
            <a:r>
              <a:rPr altLang="en-US" b="1" sz="3200" lang="en-US">
                <a:latin typeface="Times New Roman" pitchFamily="18" charset="0"/>
                <a:ea typeface="Times New Roman" pitchFamily="18" charset="0"/>
              </a:rPr>
              <a:t>MECHANISMS OF HORMONE RELEASE</a:t>
            </a: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showMasterSp="1">
  <p:cSld>
    <p:spTree>
      <p:nvGrpSpPr>
        <p:cNvPr id="550" name=""/>
        <p:cNvGrpSpPr/>
        <p:nvPr/>
      </p:nvGrpSpPr>
      <p:grpSpPr>
        <a:xfrm rot="0">
          <a:off x="0" y="0"/>
          <a:ext cx="0" cy="0"/>
          <a:chOff x="0" y="0"/>
          <a:chExt cx="0" cy="0"/>
        </a:xfrm>
      </p:grpSpPr>
      <p:sp>
        <p:nvSpPr>
          <p:cNvPr id="1048880" name=""/>
          <p:cNvSpPr/>
          <p:nvPr>
            <p:ph sz="full" idx="1"/>
          </p:nvPr>
        </p:nvSpPr>
        <p:spPr>
          <a:xfrm rot="0">
            <a:off x="457200" y="1600200"/>
            <a:ext cx="8229600" cy="4525962"/>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indent="-609600" lvl="0" marL="609600">
              <a:lnSpc>
                <a:spcPct val="80000"/>
              </a:lnSpc>
            </a:pPr>
            <a:r>
              <a:rPr altLang="en-US" sz="2800" lang="en-US">
                <a:latin typeface="Calibri" pitchFamily="34" charset="0"/>
              </a:rPr>
              <a:t>Nutrition, diet and weight control are the foundation of  DM management</a:t>
            </a:r>
          </a:p>
          <a:p>
            <a:pPr indent="-609600" lvl="0" marL="609600">
              <a:lnSpc>
                <a:spcPct val="80000"/>
              </a:lnSpc>
            </a:pPr>
            <a:r>
              <a:rPr altLang="en-US" sz="2800" lang="en-US">
                <a:latin typeface="Calibri" pitchFamily="34" charset="0"/>
              </a:rPr>
              <a:t>The aim is to control the total caloric intake, to  attain or maintain a reasonable body weight and control blood glucose levels (Greatly helps manage type 2 DM)</a:t>
            </a:r>
          </a:p>
        </p:txBody>
      </p:sp>
      <p:sp>
        <p:nvSpPr>
          <p:cNvPr id="1048881"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algn="l" lvl="0"/>
            <a:r>
              <a:rPr altLang="en-US" b="1" lang="en-US">
                <a:solidFill>
                  <a:srgbClr val="002060"/>
                </a:solidFill>
                <a:latin typeface="Calibri" pitchFamily="34" charset="0"/>
              </a:rPr>
              <a:t>2. Nutritional management</a:t>
            </a: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showMasterSp="1">
  <p:cSld>
    <p:spTree>
      <p:nvGrpSpPr>
        <p:cNvPr id="551" name=""/>
        <p:cNvGrpSpPr/>
        <p:nvPr/>
      </p:nvGrpSpPr>
      <p:grpSpPr>
        <a:xfrm rot="0">
          <a:off x="0" y="0"/>
          <a:ext cx="0" cy="0"/>
          <a:chOff x="0" y="0"/>
          <a:chExt cx="0" cy="0"/>
        </a:xfrm>
      </p:grpSpPr>
      <p:sp>
        <p:nvSpPr>
          <p:cNvPr id="1048882" name=""/>
          <p:cNvSpPr/>
          <p:nvPr>
            <p:ph sz="full" idx="1"/>
          </p:nvPr>
        </p:nvSpPr>
        <p:spPr>
          <a:xfrm rot="0">
            <a:off x="457200" y="1600200"/>
            <a:ext cx="8229600" cy="4525962"/>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indent="-609600" lvl="0" marL="609600">
              <a:lnSpc>
                <a:spcPct val="150000"/>
              </a:lnSpc>
            </a:pPr>
            <a:r>
              <a:rPr altLang="en-US" sz="2600" lang="en-US">
                <a:latin typeface="Calibri" pitchFamily="34" charset="0"/>
              </a:rPr>
              <a:t>To provide all the essential food constituents necessary for optimal nutrition</a:t>
            </a:r>
          </a:p>
          <a:p>
            <a:pPr indent="-609600" lvl="0" marL="609600">
              <a:lnSpc>
                <a:spcPct val="150000"/>
              </a:lnSpc>
            </a:pPr>
            <a:r>
              <a:rPr altLang="en-US" sz="2600" lang="en-US">
                <a:latin typeface="Calibri" pitchFamily="34" charset="0"/>
              </a:rPr>
              <a:t>To meet energy needs and maintain reasonable weight</a:t>
            </a:r>
          </a:p>
          <a:p>
            <a:pPr indent="-609600" lvl="0" marL="609600">
              <a:lnSpc>
                <a:spcPct val="150000"/>
              </a:lnSpc>
            </a:pPr>
            <a:r>
              <a:rPr altLang="en-US" sz="2600" lang="en-US">
                <a:latin typeface="Calibri" pitchFamily="34" charset="0"/>
              </a:rPr>
              <a:t>Prevent wide fluctuations in blood glucose levels</a:t>
            </a:r>
          </a:p>
          <a:p>
            <a:pPr indent="-609600" lvl="0" marL="609600">
              <a:lnSpc>
                <a:spcPct val="150000"/>
              </a:lnSpc>
            </a:pPr>
            <a:r>
              <a:rPr altLang="en-US" sz="2600" lang="en-US">
                <a:latin typeface="Calibri" pitchFamily="34" charset="0"/>
              </a:rPr>
              <a:t>To decrease serum lipid levels, if elevated and to reduce the risk of macro vascular disease</a:t>
            </a:r>
          </a:p>
          <a:p>
            <a:pPr indent="-609600" lvl="0" marL="609600">
              <a:lnSpc>
                <a:spcPct val="80000"/>
              </a:lnSpc>
              <a:buFontTx/>
              <a:buNone/>
            </a:pPr>
            <a:endParaRPr altLang="en-US" sz="2200" lang="en-US">
              <a:latin typeface="Calibri" pitchFamily="34" charset="0"/>
            </a:endParaRPr>
          </a:p>
          <a:p>
            <a:pPr indent="-609600" lvl="0" marL="609600"/>
            <a:endParaRPr altLang="en-US" sz="3000" lang="en-US"/>
          </a:p>
        </p:txBody>
      </p:sp>
      <p:sp>
        <p:nvSpPr>
          <p:cNvPr id="1048883" name=""/>
          <p:cNvSpPr/>
          <p:nvPr>
            <p:ph type="title" sz="full" idx="0"/>
          </p:nvPr>
        </p:nvSpPr>
        <p:spPr>
          <a:xfrm rot="0">
            <a:off x="228600" y="685800"/>
            <a:ext cx="8229600" cy="6096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lvl="0"/>
            <a:br/>
            <a:r>
              <a:rPr altLang="en-US" sz="4000" lang="en-US" u="sng">
                <a:latin typeface="Calibri" pitchFamily="34" charset="0"/>
              </a:rPr>
              <a:t>GOALS</a:t>
            </a:r>
            <a:r>
              <a:rPr altLang="en-US" sz="6000" lang="en-US">
                <a:latin typeface="Calibri" pitchFamily="34" charset="0"/>
              </a:rPr>
              <a:t>:</a:t>
            </a: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showMasterSp="1">
  <p:cSld>
    <p:spTree>
      <p:nvGrpSpPr>
        <p:cNvPr id="552" name=""/>
        <p:cNvGrpSpPr/>
        <p:nvPr/>
      </p:nvGrpSpPr>
      <p:grpSpPr>
        <a:xfrm rot="0">
          <a:off x="0" y="0"/>
          <a:ext cx="0" cy="0"/>
          <a:chOff x="0" y="0"/>
          <a:chExt cx="0" cy="0"/>
        </a:xfrm>
      </p:grpSpPr>
      <p:sp>
        <p:nvSpPr>
          <p:cNvPr id="1048884" name=""/>
          <p:cNvSpPr/>
          <p:nvPr>
            <p:ph sz="full" idx="1"/>
          </p:nvPr>
        </p:nvSpPr>
        <p:spPr>
          <a:xfrm rot="0">
            <a:off x="457200" y="1600200"/>
            <a:ext cx="8229600" cy="4525962"/>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eaLnBrk="1" hangingPunct="1" indent="-609600" latinLnBrk="1" lvl="0" marL="609600">
              <a:lnSpc>
                <a:spcPct val="80000"/>
              </a:lnSpc>
              <a:buFontTx/>
              <a:buNone/>
            </a:pPr>
            <a:r>
              <a:rPr altLang="en-US" sz="2800" lang="en-US" u="sng">
                <a:latin typeface="Calibri" pitchFamily="34" charset="0"/>
              </a:rPr>
              <a:t>Caloric requirements</a:t>
            </a:r>
          </a:p>
          <a:p>
            <a:pPr indent="-609600" lvl="0" marL="609600">
              <a:lnSpc>
                <a:spcPct val="150000"/>
              </a:lnSpc>
              <a:buClr>
                <a:schemeClr val="dk1"/>
              </a:buClr>
              <a:buFontTx/>
            </a:pPr>
            <a:r>
              <a:rPr altLang="en-US" sz="2800" lang="en-US">
                <a:latin typeface="Calibri" pitchFamily="34" charset="0"/>
              </a:rPr>
              <a:t>Calorie controlled diets are planned by first calculating the individual energy needs and caloric requirements based on the patient’s  age, gender, height and weight</a:t>
            </a:r>
          </a:p>
          <a:p>
            <a:pPr indent="-609600" lvl="0" marL="609600">
              <a:lnSpc>
                <a:spcPct val="150000"/>
              </a:lnSpc>
              <a:buClr>
                <a:schemeClr val="dk1"/>
              </a:buClr>
              <a:buFontTx/>
            </a:pPr>
            <a:r>
              <a:rPr altLang="en-US" sz="2800" lang="en-US">
                <a:latin typeface="Calibri" pitchFamily="34" charset="0"/>
              </a:rPr>
              <a:t>An activity element is factored in to provide the actual number of calories required </a:t>
            </a:r>
          </a:p>
          <a:p>
            <a:pPr indent="-609600" lvl="0" marL="609600">
              <a:buFontTx/>
              <a:buNone/>
            </a:pPr>
            <a:endParaRPr altLang="en-US" sz="2800" lang="en-US">
              <a:latin typeface="Calibri" pitchFamily="34" charset="0"/>
            </a:endParaRPr>
          </a:p>
        </p:txBody>
      </p:sp>
      <p:sp>
        <p:nvSpPr>
          <p:cNvPr id="1048885" name=""/>
          <p:cNvSpPr/>
          <p:nvPr>
            <p:ph type="title" sz="full" idx="0"/>
          </p:nvPr>
        </p:nvSpPr>
        <p:spPr>
          <a:xfrm rot="0">
            <a:off x="457200" y="704850"/>
            <a:ext cx="8229600" cy="66675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algn="l" lvl="0"/>
            <a:r>
              <a:rPr altLang="en-US" sz="2800" lang="en-US">
                <a:latin typeface="Calibri" pitchFamily="34" charset="0"/>
              </a:rPr>
              <a:t>cont</a:t>
            </a: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showMasterSp="1">
  <p:cSld>
    <p:spTree>
      <p:nvGrpSpPr>
        <p:cNvPr id="553" name=""/>
        <p:cNvGrpSpPr/>
        <p:nvPr/>
      </p:nvGrpSpPr>
      <p:grpSpPr>
        <a:xfrm rot="0">
          <a:off x="0" y="0"/>
          <a:ext cx="0" cy="0"/>
          <a:chOff x="0" y="0"/>
          <a:chExt cx="0" cy="0"/>
        </a:xfrm>
      </p:grpSpPr>
      <p:sp>
        <p:nvSpPr>
          <p:cNvPr id="1048886" name=""/>
          <p:cNvSpPr/>
          <p:nvPr>
            <p:ph sz="full" idx="1"/>
          </p:nvPr>
        </p:nvSpPr>
        <p:spPr>
          <a:xfrm rot="0">
            <a:off x="457200" y="1600200"/>
            <a:ext cx="8229600" cy="4525962"/>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lnSpc>
                <a:spcPct val="90000"/>
              </a:lnSpc>
            </a:pPr>
            <a:r>
              <a:rPr altLang="en-US" sz="2800" lang="en-US">
                <a:latin typeface="Calibri" pitchFamily="34" charset="0"/>
              </a:rPr>
              <a:t>Currently caloric requirements are that the patients should take 0-60% carbohydrates, 20-30% from fat and 10-20% from protein </a:t>
            </a:r>
          </a:p>
          <a:p>
            <a:pPr lvl="0">
              <a:lnSpc>
                <a:spcPct val="90000"/>
              </a:lnSpc>
            </a:pPr>
            <a:r>
              <a:rPr altLang="en-US" sz="2800" lang="en-US">
                <a:latin typeface="Calibri" pitchFamily="34" charset="0"/>
              </a:rPr>
              <a:t>Recommendations regarding fat content is to reduce amount of saturated fats to 10% of total calories, limiting the total intake of cholesterol to less than 300mg/day</a:t>
            </a:r>
          </a:p>
          <a:p>
            <a:pPr lvl="0">
              <a:lnSpc>
                <a:spcPct val="90000"/>
              </a:lnSpc>
            </a:pPr>
            <a:r>
              <a:rPr altLang="en-US" sz="2800" lang="en-US">
                <a:latin typeface="Calibri" pitchFamily="34" charset="0"/>
              </a:rPr>
              <a:t>The meal plan for protein should include use of non animal sources of protein.</a:t>
            </a:r>
          </a:p>
          <a:p>
            <a:pPr lvl="0">
              <a:lnSpc>
                <a:spcPct val="90000"/>
              </a:lnSpc>
            </a:pPr>
            <a:r>
              <a:rPr altLang="en-US" sz="2800" lang="en-US">
                <a:latin typeface="Calibri" pitchFamily="34" charset="0"/>
              </a:rPr>
              <a:t>Use food guide pyramid to help patient with DM</a:t>
            </a:r>
          </a:p>
          <a:p>
            <a:pPr lvl="0">
              <a:lnSpc>
                <a:spcPct val="90000"/>
              </a:lnSpc>
              <a:buFontTx/>
              <a:buNone/>
            </a:pPr>
            <a:endParaRPr altLang="en-US" sz="2800" lang="en-US">
              <a:latin typeface="Calibri" pitchFamily="34" charset="0"/>
            </a:endParaRPr>
          </a:p>
        </p:txBody>
      </p:sp>
      <p:sp>
        <p:nvSpPr>
          <p:cNvPr id="1048887"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algn="l" lvl="0"/>
            <a:r>
              <a:rPr altLang="en-US" sz="2800" lang="en-US">
                <a:latin typeface="Calibri" pitchFamily="34" charset="0"/>
              </a:rPr>
              <a:t>cont</a:t>
            </a: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showMasterSp="1">
  <p:cSld>
    <p:spTree>
      <p:nvGrpSpPr>
        <p:cNvPr id="554" name=""/>
        <p:cNvGrpSpPr/>
        <p:nvPr/>
      </p:nvGrpSpPr>
      <p:grpSpPr>
        <a:xfrm rot="0">
          <a:off x="0" y="0"/>
          <a:ext cx="0" cy="0"/>
          <a:chOff x="0" y="0"/>
          <a:chExt cx="0" cy="0"/>
        </a:xfrm>
      </p:grpSpPr>
      <p:sp>
        <p:nvSpPr>
          <p:cNvPr id="1048888" name=""/>
          <p:cNvSpPr/>
          <p:nvPr>
            <p:ph sz="full" idx="1"/>
          </p:nvPr>
        </p:nvSpPr>
        <p:spPr>
          <a:xfrm rot="0">
            <a:off x="457200" y="1219200"/>
            <a:ext cx="8229600" cy="5334000"/>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r>
              <a:rPr altLang="en-US" sz="2800" lang="en-US">
                <a:latin typeface="Calibri" pitchFamily="34" charset="0"/>
              </a:rPr>
              <a:t>Pure (simple) sugars in foods and drinks should be avoided</a:t>
            </a:r>
          </a:p>
          <a:p>
            <a:pPr lvl="0"/>
            <a:r>
              <a:rPr altLang="en-US" sz="2800" lang="en-US">
                <a:latin typeface="Calibri" pitchFamily="34" charset="0"/>
              </a:rPr>
              <a:t>At least three meals a day should be eaten, and binge eating should be avoided </a:t>
            </a:r>
          </a:p>
          <a:p>
            <a:pPr lvl="0"/>
            <a:r>
              <a:rPr altLang="en-US" sz="2800" lang="en-US">
                <a:latin typeface="Calibri" pitchFamily="34" charset="0"/>
              </a:rPr>
              <a:t>Food quantities should be measured in volumes using available household items, such as cups, or be countable, such as number of fruits or slices of yam or bread.</a:t>
            </a:r>
          </a:p>
          <a:p>
            <a:pPr lvl="0"/>
            <a:r>
              <a:rPr altLang="en-US" sz="2800" lang="en-US">
                <a:latin typeface="Calibri" pitchFamily="34" charset="0"/>
              </a:rPr>
              <a:t>Alcohol should be avoided.</a:t>
            </a:r>
          </a:p>
          <a:p>
            <a:pPr lvl="0"/>
            <a:r>
              <a:rPr altLang="en-US" sz="2800" lang="en-US">
                <a:latin typeface="Calibri" pitchFamily="34" charset="0"/>
              </a:rPr>
              <a:t>Sweeteners are not essential and should be avoided as much as possible.</a:t>
            </a:r>
          </a:p>
        </p:txBody>
      </p:sp>
      <p:sp>
        <p:nvSpPr>
          <p:cNvPr id="1048889"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algn="l" lvl="0"/>
            <a:r>
              <a:rPr altLang="en-US" sz="2800" i="1" lang="en-US">
                <a:latin typeface="Calibri" pitchFamily="34" charset="0"/>
              </a:rPr>
              <a:t>Principles of dietary management of Type 2 diabetes mellitus</a:t>
            </a: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showMasterSp="1">
  <p:cSld>
    <p:spTree>
      <p:nvGrpSpPr>
        <p:cNvPr id="555" name=""/>
        <p:cNvGrpSpPr/>
        <p:nvPr/>
      </p:nvGrpSpPr>
      <p:grpSpPr>
        <a:xfrm rot="0">
          <a:off x="0" y="0"/>
          <a:ext cx="0" cy="0"/>
          <a:chOff x="0" y="0"/>
          <a:chExt cx="0" cy="0"/>
        </a:xfrm>
      </p:grpSpPr>
      <p:sp>
        <p:nvSpPr>
          <p:cNvPr id="1048890" name=""/>
          <p:cNvSpPr/>
          <p:nvPr>
            <p:ph sz="full" idx="1"/>
          </p:nvPr>
        </p:nvSpPr>
        <p:spPr>
          <a:xfrm rot="0">
            <a:off x="457200" y="1295400"/>
            <a:ext cx="8229600" cy="5257800"/>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lnSpc>
                <a:spcPct val="150000"/>
              </a:lnSpc>
            </a:pPr>
            <a:r>
              <a:rPr altLang="en-US" sz="2800" lang="en-US">
                <a:latin typeface="Calibri" pitchFamily="34" charset="0"/>
              </a:rPr>
              <a:t>Exercise lowers the blood glucose level by increasing the uptake of glucose  by body muscles and by improving insulin utilization</a:t>
            </a:r>
          </a:p>
          <a:p>
            <a:pPr lvl="0">
              <a:lnSpc>
                <a:spcPct val="150000"/>
              </a:lnSpc>
            </a:pPr>
            <a:r>
              <a:rPr altLang="en-US" sz="2800" lang="en-US">
                <a:latin typeface="Calibri" pitchFamily="34" charset="0"/>
              </a:rPr>
              <a:t>It also improves circulation and  muscle tone</a:t>
            </a:r>
          </a:p>
          <a:p>
            <a:pPr lvl="0">
              <a:lnSpc>
                <a:spcPct val="150000"/>
              </a:lnSpc>
            </a:pPr>
            <a:r>
              <a:rPr altLang="en-US" sz="2800" lang="en-US">
                <a:latin typeface="Calibri" pitchFamily="34" charset="0"/>
              </a:rPr>
              <a:t>It also alters  blood lipid levels, increasing the levels of high density lipoproteins and decreasing total cholesterol and triglyceride levels</a:t>
            </a:r>
          </a:p>
          <a:p>
            <a:pPr lvl="0">
              <a:lnSpc>
                <a:spcPct val="150000"/>
              </a:lnSpc>
            </a:pPr>
            <a:endParaRPr altLang="en-US" sz="2800" lang="en-US">
              <a:latin typeface="Calibri" pitchFamily="34" charset="0"/>
            </a:endParaRPr>
          </a:p>
        </p:txBody>
      </p:sp>
      <p:sp>
        <p:nvSpPr>
          <p:cNvPr id="1048891"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algn="l" lvl="0"/>
            <a:r>
              <a:rPr altLang="en-US" b="1" lang="en-US">
                <a:solidFill>
                  <a:srgbClr val="002060"/>
                </a:solidFill>
                <a:latin typeface="Calibri" pitchFamily="34" charset="0"/>
              </a:rPr>
              <a:t>3. EXERCISE</a:t>
            </a: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showMasterSp="1">
  <p:cSld>
    <p:spTree>
      <p:nvGrpSpPr>
        <p:cNvPr id="556" name=""/>
        <p:cNvGrpSpPr/>
        <p:nvPr/>
      </p:nvGrpSpPr>
      <p:grpSpPr>
        <a:xfrm rot="0">
          <a:off x="0" y="0"/>
          <a:ext cx="0" cy="0"/>
          <a:chOff x="0" y="0"/>
          <a:chExt cx="0" cy="0"/>
        </a:xfrm>
      </p:grpSpPr>
      <p:sp>
        <p:nvSpPr>
          <p:cNvPr id="1048892" name=""/>
          <p:cNvSpPr/>
          <p:nvPr>
            <p:ph sz="full" idx="1"/>
          </p:nvPr>
        </p:nvSpPr>
        <p:spPr>
          <a:xfrm rot="0">
            <a:off x="228600" y="1066800"/>
            <a:ext cx="8458200" cy="5562600"/>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lnSpc>
                <a:spcPct val="150000"/>
              </a:lnSpc>
            </a:pPr>
            <a:r>
              <a:rPr altLang="en-US" sz="2200" lang="en-US">
                <a:latin typeface="Calibri" pitchFamily="34" charset="0"/>
              </a:rPr>
              <a:t>Exercise at the same time, preferably when blood glucose levels are at their peak and the same amount each day</a:t>
            </a:r>
          </a:p>
          <a:p>
            <a:pPr lvl="0">
              <a:lnSpc>
                <a:spcPct val="150000"/>
              </a:lnSpc>
            </a:pPr>
            <a:r>
              <a:rPr altLang="en-US" sz="2200" lang="en-US">
                <a:latin typeface="Calibri" pitchFamily="34" charset="0"/>
              </a:rPr>
              <a:t>Regular exercise, rather than sporadic exercise should be encouraged</a:t>
            </a:r>
          </a:p>
          <a:p>
            <a:pPr lvl="0">
              <a:lnSpc>
                <a:spcPct val="150000"/>
              </a:lnSpc>
            </a:pPr>
            <a:r>
              <a:rPr altLang="en-US" sz="2200" lang="en-US">
                <a:latin typeface="Calibri" pitchFamily="34" charset="0"/>
              </a:rPr>
              <a:t> Use proper footwear and if appropriate other protective equipment</a:t>
            </a:r>
          </a:p>
          <a:p>
            <a:pPr lvl="0">
              <a:lnSpc>
                <a:spcPct val="150000"/>
              </a:lnSpc>
            </a:pPr>
            <a:r>
              <a:rPr altLang="en-US" sz="2200" lang="en-US">
                <a:latin typeface="Calibri" pitchFamily="34" charset="0"/>
              </a:rPr>
              <a:t> Avoid exercise in extreme heat or cold</a:t>
            </a:r>
          </a:p>
          <a:p>
            <a:pPr lvl="0">
              <a:lnSpc>
                <a:spcPct val="150000"/>
              </a:lnSpc>
            </a:pPr>
            <a:r>
              <a:rPr altLang="en-US" sz="2200" lang="en-US">
                <a:latin typeface="Calibri" pitchFamily="34" charset="0"/>
              </a:rPr>
              <a:t> Inspect feet daily after exercise</a:t>
            </a:r>
          </a:p>
          <a:p>
            <a:pPr lvl="0">
              <a:lnSpc>
                <a:spcPct val="150000"/>
              </a:lnSpc>
            </a:pPr>
            <a:r>
              <a:rPr altLang="en-US" sz="2200" lang="en-US">
                <a:latin typeface="Calibri" pitchFamily="34" charset="0"/>
              </a:rPr>
              <a:t> For patients older than  30 years and who have two or more risk factors for heart disease, an exercise stress test is essential</a:t>
            </a:r>
          </a:p>
          <a:p>
            <a:pPr lvl="0">
              <a:lnSpc>
                <a:spcPct val="80000"/>
              </a:lnSpc>
              <a:buFontTx/>
              <a:buNone/>
            </a:pPr>
            <a:endParaRPr altLang="en-US" sz="2200" lang="en-US">
              <a:latin typeface="Calibri" pitchFamily="34" charset="0"/>
            </a:endParaRPr>
          </a:p>
        </p:txBody>
      </p:sp>
      <p:sp>
        <p:nvSpPr>
          <p:cNvPr id="1048893" name=""/>
          <p:cNvSpPr/>
          <p:nvPr>
            <p:ph type="title" sz="full" idx="0"/>
          </p:nvPr>
        </p:nvSpPr>
        <p:spPr>
          <a:xfrm rot="0">
            <a:off x="381000" y="304800"/>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algn="l" lvl="0"/>
            <a:br/>
            <a:r>
              <a:rPr altLang="en-US" b="1" sz="2500" lang="en-US">
                <a:solidFill>
                  <a:srgbClr val="002060"/>
                </a:solidFill>
                <a:latin typeface="Calibri" pitchFamily="34" charset="0"/>
              </a:rPr>
              <a:t>General recommendations for exercise in DM</a:t>
            </a:r>
            <a:br/>
            <a:endParaRPr altLang="en-US" b="1" sz="2500" lang="en-US">
              <a:solidFill>
                <a:srgbClr val="002060"/>
              </a:solidFill>
              <a:latin typeface="Calibri" pitchFamily="34" charset="0"/>
            </a:endParaRP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showMasterSp="1">
  <p:cSld>
    <p:spTree>
      <p:nvGrpSpPr>
        <p:cNvPr id="557" name=""/>
        <p:cNvGrpSpPr/>
        <p:nvPr/>
      </p:nvGrpSpPr>
      <p:grpSpPr>
        <a:xfrm rot="0">
          <a:off x="0" y="0"/>
          <a:ext cx="0" cy="0"/>
          <a:chOff x="0" y="0"/>
          <a:chExt cx="0" cy="0"/>
        </a:xfrm>
      </p:grpSpPr>
      <p:sp>
        <p:nvSpPr>
          <p:cNvPr id="1048894" name=""/>
          <p:cNvSpPr/>
          <p:nvPr>
            <p:ph sz="full" idx="1"/>
          </p:nvPr>
        </p:nvSpPr>
        <p:spPr>
          <a:xfrm rot="0">
            <a:off x="457200" y="1219200"/>
            <a:ext cx="8229600" cy="5105400"/>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r>
              <a:rPr altLang="en-US" sz="2800" lang="en-US">
                <a:latin typeface="Calibri" pitchFamily="34" charset="0"/>
              </a:rPr>
              <a:t>The physical activity should be regular (-3 days/week), last at least 20-30 min. per session, and be of at least moderate activity</a:t>
            </a:r>
          </a:p>
          <a:p>
            <a:pPr lvl="0"/>
            <a:r>
              <a:rPr altLang="en-US" sz="2800" lang="en-US">
                <a:latin typeface="Calibri" pitchFamily="34" charset="0"/>
              </a:rPr>
              <a:t>Activities like walking, climbing steps (instead of taking lifts) should be encouraged.</a:t>
            </a:r>
          </a:p>
          <a:p>
            <a:pPr lvl="0"/>
            <a:r>
              <a:rPr altLang="en-US" sz="2800" lang="en-US">
                <a:latin typeface="Calibri" pitchFamily="34" charset="0"/>
              </a:rPr>
              <a:t>For sedentary persons with diabetes, a gradual introduction using a low-intensity activity like walking is mandatory.</a:t>
            </a:r>
          </a:p>
          <a:p>
            <a:pPr lvl="0"/>
            <a:r>
              <a:rPr altLang="en-US" sz="2800" lang="en-US">
                <a:latin typeface="Calibri" pitchFamily="34" charset="0"/>
              </a:rPr>
              <a:t>Avoid strenuous exercise if ambient glycaemia is &gt; 250 mg/dl (14 mmol/L), the patient has ketonuria or blood glucose is less than 8mg/dl (4.5mmol/L),</a:t>
            </a:r>
          </a:p>
        </p:txBody>
      </p:sp>
      <p:sp>
        <p:nvSpPr>
          <p:cNvPr id="1048895" name=""/>
          <p:cNvSpPr/>
          <p:nvPr>
            <p:ph type="title" sz="full" idx="0"/>
          </p:nvPr>
        </p:nvSpPr>
        <p:spPr>
          <a:xfrm rot="0">
            <a:off x="609600" y="228600"/>
            <a:ext cx="8229600" cy="66675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algn="l" lvl="0"/>
            <a:r>
              <a:rPr altLang="en-US" sz="2800" lang="en-US">
                <a:latin typeface="Calibri" pitchFamily="34" charset="0"/>
              </a:rPr>
              <a:t>CONT</a:t>
            </a: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showMasterSp="1">
  <p:cSld>
    <p:spTree>
      <p:nvGrpSpPr>
        <p:cNvPr id="558" name=""/>
        <p:cNvGrpSpPr/>
        <p:nvPr/>
      </p:nvGrpSpPr>
      <p:grpSpPr>
        <a:xfrm rot="0">
          <a:off x="0" y="0"/>
          <a:ext cx="0" cy="0"/>
          <a:chOff x="0" y="0"/>
          <a:chExt cx="0" cy="0"/>
        </a:xfrm>
      </p:grpSpPr>
      <p:sp>
        <p:nvSpPr>
          <p:cNvPr id="1048896" name=""/>
          <p:cNvSpPr/>
          <p:nvPr>
            <p:ph sz="full" idx="1"/>
          </p:nvPr>
        </p:nvSpPr>
        <p:spPr>
          <a:xfrm rot="0">
            <a:off x="457200" y="1600200"/>
            <a:ext cx="8229600" cy="4525962"/>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r>
              <a:rPr altLang="en-US" sz="2800" lang="en-US">
                <a:latin typeface="Calibri" pitchFamily="34" charset="0"/>
              </a:rPr>
              <a:t>Glycaemia  (BLOOD SUGARS)should be monitored (using strips and meters) before and after planned strenuous physical activity as delayed hypoglycemia may occur.</a:t>
            </a:r>
          </a:p>
          <a:p>
            <a:pPr lvl="0"/>
            <a:r>
              <a:rPr altLang="en-US" sz="2800" lang="en-US">
                <a:latin typeface="Calibri" pitchFamily="34" charset="0"/>
              </a:rPr>
              <a:t> Proper footwear must always be worn</a:t>
            </a:r>
          </a:p>
          <a:p>
            <a:pPr lvl="0"/>
            <a:r>
              <a:rPr altLang="en-US" sz="2800" lang="en-US">
                <a:latin typeface="Calibri" pitchFamily="34" charset="0"/>
              </a:rPr>
              <a:t>Avoid strenuous exercise if ambient glycaemia is &gt; 250 mg/dl (14mmol/L), the patient has ketonuria or blood glucose is less than 80mg/dl (4.5mmol/l)</a:t>
            </a:r>
          </a:p>
          <a:p>
            <a:pPr lvl="0"/>
            <a:r>
              <a:rPr altLang="en-US" sz="2800" lang="en-US">
                <a:latin typeface="Calibri" pitchFamily="34" charset="0"/>
              </a:rPr>
              <a:t> Avoid exercise in extreme heat or cold </a:t>
            </a:r>
          </a:p>
          <a:p>
            <a:pPr lvl="0">
              <a:buFontTx/>
              <a:buNone/>
            </a:pPr>
            <a:endParaRPr altLang="en-US" sz="2800" lang="en-US">
              <a:latin typeface="Calibri" pitchFamily="34" charset="0"/>
            </a:endParaRPr>
          </a:p>
        </p:txBody>
      </p:sp>
      <p:sp>
        <p:nvSpPr>
          <p:cNvPr id="1048897"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algn="l" lvl="0"/>
            <a:r>
              <a:rPr altLang="en-US" sz="2800" lang="en-US">
                <a:latin typeface="Calibri" pitchFamily="34" charset="0"/>
              </a:rPr>
              <a:t>EXERCISE PRECAUTIONS IN DM PATIENTS</a:t>
            </a: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showMasterSp="1">
  <p:cSld>
    <p:spTree>
      <p:nvGrpSpPr>
        <p:cNvPr id="559" name=""/>
        <p:cNvGrpSpPr/>
        <p:nvPr/>
      </p:nvGrpSpPr>
      <p:grpSpPr>
        <a:xfrm rot="0">
          <a:off x="0" y="0"/>
          <a:ext cx="0" cy="0"/>
          <a:chOff x="0" y="0"/>
          <a:chExt cx="0" cy="0"/>
        </a:xfrm>
      </p:grpSpPr>
      <p:sp>
        <p:nvSpPr>
          <p:cNvPr id="1048898" name=""/>
          <p:cNvSpPr/>
          <p:nvPr>
            <p:ph sz="full" idx="1"/>
          </p:nvPr>
        </p:nvSpPr>
        <p:spPr>
          <a:xfrm rot="0">
            <a:off x="457200" y="1600200"/>
            <a:ext cx="8229600" cy="4525962"/>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lnSpc>
                <a:spcPct val="150000"/>
              </a:lnSpc>
            </a:pPr>
            <a:r>
              <a:rPr altLang="en-US" sz="2800" lang="en-US">
                <a:latin typeface="Calibri" pitchFamily="34" charset="0"/>
              </a:rPr>
              <a:t>Important through self monitoring of blood glucose (SMBG)</a:t>
            </a:r>
          </a:p>
          <a:p>
            <a:pPr lvl="0">
              <a:lnSpc>
                <a:spcPct val="150000"/>
              </a:lnSpc>
            </a:pPr>
            <a:r>
              <a:rPr altLang="en-US" sz="2800" lang="en-US">
                <a:latin typeface="Calibri" pitchFamily="34" charset="0"/>
              </a:rPr>
              <a:t>Patients are instructed to keep a record or logbook of blood glucose levels so that they can detect patterns</a:t>
            </a:r>
          </a:p>
          <a:p>
            <a:pPr lvl="0">
              <a:lnSpc>
                <a:spcPct val="150000"/>
              </a:lnSpc>
            </a:pPr>
            <a:r>
              <a:rPr altLang="en-US" sz="2800" lang="en-US">
                <a:latin typeface="Calibri" pitchFamily="34" charset="0"/>
              </a:rPr>
              <a:t>Testing is done at the peak action time of medication to evaluate the need for dosage adjustments</a:t>
            </a:r>
          </a:p>
        </p:txBody>
      </p:sp>
      <p:sp>
        <p:nvSpPr>
          <p:cNvPr id="1048899"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algn="l" lvl="0"/>
            <a:r>
              <a:rPr altLang="en-US" b="1" lang="en-US">
                <a:solidFill>
                  <a:srgbClr val="002060"/>
                </a:solidFill>
                <a:latin typeface="Calibri" pitchFamily="34" charset="0"/>
              </a:rPr>
              <a:t>4. Monitoring blood sugars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1">
  <p:cSld>
    <p:spTree>
      <p:nvGrpSpPr>
        <p:cNvPr id="417" name=""/>
        <p:cNvGrpSpPr/>
        <p:nvPr/>
      </p:nvGrpSpPr>
      <p:grpSpPr>
        <a:xfrm rot="0">
          <a:off x="0" y="0"/>
          <a:ext cx="0" cy="0"/>
          <a:chOff x="0" y="0"/>
          <a:chExt cx="0" cy="0"/>
        </a:xfrm>
      </p:grpSpPr>
      <p:sp>
        <p:nvSpPr>
          <p:cNvPr id="1048631" name=""/>
          <p:cNvSpPr/>
          <p:nvPr>
            <p:ph sz="full" idx="1"/>
          </p:nvPr>
        </p:nvSpPr>
        <p:spPr>
          <a:xfrm rot="0">
            <a:off x="457200" y="1600200"/>
            <a:ext cx="8229600" cy="4525962"/>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r>
              <a:rPr altLang="en-US" sz="3600" lang="en-US">
                <a:latin typeface="Times New Roman" pitchFamily="18" charset="0"/>
                <a:ea typeface="Times New Roman" pitchFamily="18" charset="0"/>
              </a:rPr>
              <a:t>Occurs when the action of hormone stops its further release. </a:t>
            </a:r>
          </a:p>
          <a:p>
            <a:pPr lvl="0"/>
            <a:r>
              <a:rPr altLang="en-US" sz="3600" lang="en-US">
                <a:latin typeface="Times New Roman" pitchFamily="18" charset="0"/>
                <a:ea typeface="Times New Roman" pitchFamily="18" charset="0"/>
              </a:rPr>
              <a:t>The stimulus causes a release of hormone which acts on a target organ or tissue and the resulting action of hormone tend to suppress its further release</a:t>
            </a:r>
          </a:p>
        </p:txBody>
      </p:sp>
      <p:sp>
        <p:nvSpPr>
          <p:cNvPr id="1048632" name=""/>
          <p:cNvSpPr/>
          <p:nvPr>
            <p:ph type="title" sz="full" idx="0"/>
          </p:nvPr>
        </p:nvSpPr>
        <p:spPr>
          <a:xfrm rot="0">
            <a:off x="457200" y="704850"/>
            <a:ext cx="8229600" cy="97155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lvl="0"/>
            <a:r>
              <a:rPr altLang="en-US" b="1" sz="2800" lang="en-US">
                <a:solidFill>
                  <a:srgbClr val="C00000"/>
                </a:solidFill>
                <a:latin typeface="Calibri" pitchFamily="34" charset="0"/>
              </a:rPr>
              <a:t>1.NEGATIVE  FEEDBACK MECHANISM</a:t>
            </a:r>
            <a:br/>
            <a:endParaRPr altLang="en-US" sz="2800" lang="en-US">
              <a:latin typeface="Calibri" pitchFamily="34" charset="0"/>
            </a:endParaRP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showMasterSp="1">
  <p:cSld>
    <p:spTree>
      <p:nvGrpSpPr>
        <p:cNvPr id="560" name=""/>
        <p:cNvGrpSpPr/>
        <p:nvPr/>
      </p:nvGrpSpPr>
      <p:grpSpPr>
        <a:xfrm rot="0">
          <a:off x="0" y="0"/>
          <a:ext cx="0" cy="0"/>
          <a:chOff x="0" y="0"/>
          <a:chExt cx="0" cy="0"/>
        </a:xfrm>
      </p:grpSpPr>
      <p:sp>
        <p:nvSpPr>
          <p:cNvPr id="1048900" name=""/>
          <p:cNvSpPr/>
          <p:nvPr>
            <p:ph sz="full" idx="1"/>
          </p:nvPr>
        </p:nvSpPr>
        <p:spPr>
          <a:xfrm rot="0">
            <a:off x="457200" y="1600200"/>
            <a:ext cx="8229600" cy="4525962"/>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r>
              <a:rPr altLang="en-US" sz="2800" lang="en-US">
                <a:latin typeface="Calibri" pitchFamily="34" charset="0"/>
              </a:rPr>
              <a:t>Diabetes education is the provision of knowledge and skill to people with diabetes that will empower them to render self-care in the management of their diabetes and associated disorders.</a:t>
            </a:r>
          </a:p>
          <a:p>
            <a:pPr lvl="0">
              <a:buFontTx/>
              <a:buNone/>
            </a:pPr>
            <a:r>
              <a:rPr altLang="en-US" sz="2800" lang="en-US">
                <a:solidFill>
                  <a:srgbClr val="002060"/>
                </a:solidFill>
                <a:latin typeface="Calibri" pitchFamily="34" charset="0"/>
              </a:rPr>
              <a:t>HEALTH MESSAGES SHARED INCLUDE:</a:t>
            </a:r>
          </a:p>
          <a:p>
            <a:pPr lvl="0"/>
            <a:r>
              <a:rPr altLang="en-US" sz="2800" lang="en-US">
                <a:latin typeface="Calibri" pitchFamily="34" charset="0"/>
              </a:rPr>
              <a:t>What foods to eat, how much and how often to eat, how to exercise and its precautions, how and when to take medications</a:t>
            </a:r>
          </a:p>
          <a:p>
            <a:pPr lvl="0">
              <a:buFontTx/>
              <a:buNone/>
            </a:pPr>
            <a:endParaRPr altLang="en-US" sz="2800" lang="en-US">
              <a:latin typeface="Calibri" pitchFamily="34" charset="0"/>
            </a:endParaRPr>
          </a:p>
        </p:txBody>
      </p:sp>
      <p:sp>
        <p:nvSpPr>
          <p:cNvPr id="1048901"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algn="l" lvl="0"/>
            <a:r>
              <a:rPr altLang="en-US" b="1" lang="en-US">
                <a:solidFill>
                  <a:srgbClr val="002060"/>
                </a:solidFill>
                <a:latin typeface="Calibri" pitchFamily="34" charset="0"/>
              </a:rPr>
              <a:t>5. Diabetic education</a:t>
            </a: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showMasterSp="1">
  <p:cSld>
    <p:spTree>
      <p:nvGrpSpPr>
        <p:cNvPr id="561" name=""/>
        <p:cNvGrpSpPr/>
        <p:nvPr/>
      </p:nvGrpSpPr>
      <p:grpSpPr>
        <a:xfrm rot="0">
          <a:off x="0" y="0"/>
          <a:ext cx="0" cy="0"/>
          <a:chOff x="0" y="0"/>
          <a:chExt cx="0" cy="0"/>
        </a:xfrm>
      </p:grpSpPr>
      <p:sp>
        <p:nvSpPr>
          <p:cNvPr id="1048902" name=""/>
          <p:cNvSpPr/>
          <p:nvPr>
            <p:ph sz="full" idx="1"/>
          </p:nvPr>
        </p:nvSpPr>
        <p:spPr>
          <a:xfrm rot="0">
            <a:off x="457200" y="1600200"/>
            <a:ext cx="8229600" cy="4525962"/>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r>
              <a:rPr altLang="en-US" sz="2800" lang="en-US">
                <a:latin typeface="Calibri" pitchFamily="34" charset="0"/>
              </a:rPr>
              <a:t>How to look after their feet, and thus prevent ulcers and amputations</a:t>
            </a:r>
          </a:p>
          <a:p>
            <a:pPr lvl="0"/>
            <a:r>
              <a:rPr altLang="en-US" sz="2800" lang="en-US">
                <a:latin typeface="Calibri" pitchFamily="34" charset="0"/>
              </a:rPr>
              <a:t>How to avoid other long-term complications</a:t>
            </a:r>
          </a:p>
          <a:p>
            <a:pPr lvl="0"/>
            <a:r>
              <a:rPr altLang="en-US" sz="2800" lang="en-US">
                <a:latin typeface="Calibri" pitchFamily="34" charset="0"/>
              </a:rPr>
              <a:t>That regular medical check ups are essential</a:t>
            </a:r>
          </a:p>
          <a:p>
            <a:pPr lvl="0"/>
            <a:r>
              <a:rPr altLang="en-US" sz="2800" lang="en-US">
                <a:latin typeface="Calibri" pitchFamily="34" charset="0"/>
              </a:rPr>
              <a:t>When to seek medical help, e.g. How to identify hypoglycaemic and hyperglycaemic emergencies and symptoms, as well as signs of chronic complications</a:t>
            </a:r>
          </a:p>
          <a:p>
            <a:pPr lvl="0"/>
            <a:r>
              <a:rPr altLang="en-US" sz="2800" lang="en-US">
                <a:latin typeface="Calibri" pitchFamily="34" charset="0"/>
              </a:rPr>
              <a:t>That diabetes is serious chronic disease, has no cure, but can be controlled</a:t>
            </a:r>
          </a:p>
        </p:txBody>
      </p:sp>
      <p:sp>
        <p:nvSpPr>
          <p:cNvPr id="1048903"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algn="l" lvl="0"/>
            <a:r>
              <a:rPr altLang="en-US" sz="2800" lang="en-US">
                <a:latin typeface="Calibri" pitchFamily="34" charset="0"/>
              </a:rPr>
              <a:t>CONT</a:t>
            </a: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showMasterSp="1">
  <p:cSld>
    <p:spTree>
      <p:nvGrpSpPr>
        <p:cNvPr id="562" name=""/>
        <p:cNvGrpSpPr/>
        <p:nvPr/>
      </p:nvGrpSpPr>
      <p:grpSpPr>
        <a:xfrm rot="0">
          <a:off x="0" y="0"/>
          <a:ext cx="0" cy="0"/>
          <a:chOff x="0" y="0"/>
          <a:chExt cx="0" cy="0"/>
        </a:xfrm>
      </p:grpSpPr>
      <p:sp>
        <p:nvSpPr>
          <p:cNvPr id="1048904"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endParaRPr altLang="en-US" lang="en-US"/>
          </a:p>
        </p:txBody>
      </p:sp>
      <p:pic>
        <p:nvPicPr>
          <p:cNvPr id="2097163" name=""/>
          <p:cNvPicPr>
            <a:picLocks/>
          </p:cNvPicPr>
          <p:nvPr>
            <p:ph sz="full" idx="1"/>
          </p:nvPr>
        </p:nvPicPr>
        <p:blipFill>
          <a:blip xmlns:r="http://schemas.openxmlformats.org/officeDocument/2006/relationships" r:embed="rId1"/>
          <a:srcRect l="0" t="0" r="0" b="0"/>
          <a:stretch>
            <a:fillRect/>
          </a:stretch>
        </p:blipFill>
        <p:spPr>
          <a:xfrm rot="0">
            <a:off x="0" y="0"/>
            <a:ext cx="9144000" cy="6858000"/>
          </a:xfrm>
          <a:prstGeom prst="rect"/>
          <a:noFill/>
          <a:ln>
            <a:noFill/>
          </a:ln>
        </p:spPr>
      </p:pic>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showMasterSp="1">
  <p:cSld>
    <p:spTree>
      <p:nvGrpSpPr>
        <p:cNvPr id="563" name=""/>
        <p:cNvGrpSpPr/>
        <p:nvPr/>
      </p:nvGrpSpPr>
      <p:grpSpPr>
        <a:xfrm rot="0">
          <a:off x="0" y="0"/>
          <a:ext cx="0" cy="0"/>
          <a:chOff x="0" y="0"/>
          <a:chExt cx="0" cy="0"/>
        </a:xfrm>
      </p:grpSpPr>
      <p:sp>
        <p:nvSpPr>
          <p:cNvPr id="1048905"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r>
              <a:rPr altLang="en-US" lang="en-US"/>
              <a:t>.</a:t>
            </a:r>
          </a:p>
        </p:txBody>
      </p:sp>
      <p:pic>
        <p:nvPicPr>
          <p:cNvPr id="2097164" name=""/>
          <p:cNvPicPr>
            <a:picLocks/>
          </p:cNvPicPr>
          <p:nvPr>
            <p:ph sz="full" idx="1"/>
          </p:nvPr>
        </p:nvPicPr>
        <p:blipFill>
          <a:blip xmlns:r="http://schemas.openxmlformats.org/officeDocument/2006/relationships" r:embed="rId1"/>
          <a:srcRect l="0" t="0" r="0" b="0"/>
          <a:stretch>
            <a:fillRect/>
          </a:stretch>
        </p:blipFill>
        <p:spPr>
          <a:xfrm rot="0">
            <a:off x="0" y="0"/>
            <a:ext cx="9144000" cy="6858000"/>
          </a:xfrm>
          <a:prstGeom prst="rect"/>
          <a:noFill/>
          <a:ln>
            <a:noFill/>
          </a:ln>
        </p:spPr>
      </p:pic>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showMasterSp="1">
  <p:cSld>
    <p:spTree>
      <p:nvGrpSpPr>
        <p:cNvPr id="564" name=""/>
        <p:cNvGrpSpPr/>
        <p:nvPr/>
      </p:nvGrpSpPr>
      <p:grpSpPr>
        <a:xfrm rot="0">
          <a:off x="0" y="0"/>
          <a:ext cx="0" cy="0"/>
          <a:chOff x="0" y="0"/>
          <a:chExt cx="0" cy="0"/>
        </a:xfrm>
      </p:grpSpPr>
      <p:sp>
        <p:nvSpPr>
          <p:cNvPr id="1048906" name=""/>
          <p:cNvSpPr/>
          <p:nvPr>
            <p:ph sz="full" idx="1"/>
          </p:nvPr>
        </p:nvSpPr>
        <p:spPr>
          <a:xfrm rot="0">
            <a:off x="457200" y="1600200"/>
            <a:ext cx="8229600" cy="4525962"/>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lnSpc>
                <a:spcPct val="90000"/>
              </a:lnSpc>
            </a:pPr>
            <a:r>
              <a:rPr altLang="en-US" sz="2800" lang="en-US">
                <a:latin typeface="Calibri" pitchFamily="34" charset="0"/>
              </a:rPr>
              <a:t>Monitor fasting and random blood sugars daily and document the results in the cardex</a:t>
            </a:r>
          </a:p>
          <a:p>
            <a:pPr lvl="0">
              <a:lnSpc>
                <a:spcPct val="90000"/>
              </a:lnSpc>
            </a:pPr>
            <a:r>
              <a:rPr altLang="en-US" sz="2800" lang="en-US">
                <a:latin typeface="Calibri" pitchFamily="34" charset="0"/>
              </a:rPr>
              <a:t>Administer prescribed insulin, metformin and other sulphonylureas as prescribed in the treatment sheet.</a:t>
            </a:r>
          </a:p>
          <a:p>
            <a:pPr lvl="0">
              <a:lnSpc>
                <a:spcPct val="90000"/>
              </a:lnSpc>
            </a:pPr>
            <a:r>
              <a:rPr altLang="en-US" sz="2800" lang="en-US">
                <a:latin typeface="Calibri" pitchFamily="34" charset="0"/>
              </a:rPr>
              <a:t>Continuous monitoring of patient for signs of acute and chronic complications of diabetes.</a:t>
            </a:r>
          </a:p>
          <a:p>
            <a:pPr lvl="0">
              <a:lnSpc>
                <a:spcPct val="90000"/>
              </a:lnSpc>
            </a:pPr>
            <a:r>
              <a:rPr altLang="en-US" sz="2800" lang="en-US">
                <a:latin typeface="Calibri" pitchFamily="34" charset="0"/>
              </a:rPr>
              <a:t>Provide a balance diabetic diet that contain carbohydrates, protein, with less saturated  fats.</a:t>
            </a:r>
          </a:p>
          <a:p>
            <a:pPr lvl="0">
              <a:lnSpc>
                <a:spcPct val="90000"/>
              </a:lnSpc>
            </a:pPr>
            <a:r>
              <a:rPr altLang="en-US" sz="2800" lang="en-US">
                <a:latin typeface="Calibri" pitchFamily="34" charset="0"/>
              </a:rPr>
              <a:t>Encourage patient to do physical activities like walking and climbing steps </a:t>
            </a:r>
          </a:p>
        </p:txBody>
      </p:sp>
      <p:sp>
        <p:nvSpPr>
          <p:cNvPr id="1048907"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algn="l" lvl="0"/>
            <a:r>
              <a:rPr altLang="en-US" sz="2800" lang="en-US">
                <a:latin typeface="Calibri" pitchFamily="34" charset="0"/>
              </a:rPr>
              <a:t>NURSING MANAGEMENT OF A PATIENT WITH DM</a:t>
            </a:r>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showMasterSp="1">
  <p:cSld>
    <p:spTree>
      <p:nvGrpSpPr>
        <p:cNvPr id="565" name=""/>
        <p:cNvGrpSpPr/>
        <p:nvPr/>
      </p:nvGrpSpPr>
      <p:grpSpPr>
        <a:xfrm rot="0">
          <a:off x="0" y="0"/>
          <a:ext cx="0" cy="0"/>
          <a:chOff x="0" y="0"/>
          <a:chExt cx="0" cy="0"/>
        </a:xfrm>
      </p:grpSpPr>
      <p:sp>
        <p:nvSpPr>
          <p:cNvPr id="1048908" name=""/>
          <p:cNvSpPr/>
          <p:nvPr>
            <p:ph sz="full" idx="1"/>
          </p:nvPr>
        </p:nvSpPr>
        <p:spPr>
          <a:xfrm rot="0">
            <a:off x="457200" y="1600200"/>
            <a:ext cx="8229600" cy="4525962"/>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r>
              <a:rPr altLang="en-US" sz="2800" lang="en-US">
                <a:latin typeface="Calibri" pitchFamily="34" charset="0"/>
              </a:rPr>
              <a:t>Initiate safety precautionary measures to prevent injury to the feet of the patient by providing foot wears.</a:t>
            </a:r>
          </a:p>
          <a:p>
            <a:pPr lvl="0"/>
            <a:r>
              <a:rPr altLang="en-US" sz="2800" lang="en-US">
                <a:latin typeface="Calibri" pitchFamily="34" charset="0"/>
              </a:rPr>
              <a:t>Provide health education to the patient on recognition of signs and symptoms of hypoglycemia and hyperglycemia,exercises and kind of food to eat.</a:t>
            </a:r>
          </a:p>
          <a:p>
            <a:pPr lvl="0"/>
            <a:r>
              <a:rPr altLang="en-US" sz="2800" lang="en-US">
                <a:latin typeface="Calibri" pitchFamily="34" charset="0"/>
              </a:rPr>
              <a:t>Monitor vitals signs to include BP,R,T, and pulse.</a:t>
            </a:r>
          </a:p>
        </p:txBody>
      </p:sp>
      <p:sp>
        <p:nvSpPr>
          <p:cNvPr id="1048909"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algn="l" lvl="0"/>
            <a:r>
              <a:rPr altLang="en-US" sz="2800" lang="en-US">
                <a:latin typeface="Calibri" pitchFamily="34" charset="0"/>
              </a:rPr>
              <a:t>cont</a:t>
            </a:r>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showMasterSp="1">
  <p:cSld>
    <p:spTree>
      <p:nvGrpSpPr>
        <p:cNvPr id="566" name=""/>
        <p:cNvGrpSpPr/>
        <p:nvPr/>
      </p:nvGrpSpPr>
      <p:grpSpPr>
        <a:xfrm rot="0">
          <a:off x="0" y="0"/>
          <a:ext cx="0" cy="0"/>
          <a:chOff x="0" y="0"/>
          <a:chExt cx="0" cy="0"/>
        </a:xfrm>
      </p:grpSpPr>
      <p:sp>
        <p:nvSpPr>
          <p:cNvPr id="1048910" name=""/>
          <p:cNvSpPr/>
          <p:nvPr>
            <p:ph sz="full" idx="1"/>
          </p:nvPr>
        </p:nvSpPr>
        <p:spPr>
          <a:xfrm rot="0">
            <a:off x="457200" y="1600200"/>
            <a:ext cx="8229600" cy="4525962"/>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r>
              <a:rPr altLang="en-US" sz="2800" lang="en-US">
                <a:latin typeface="Calibri" pitchFamily="34" charset="0"/>
              </a:rPr>
              <a:t>There are three major acute complications of Dm related to short term imbalances in blood glucose levels</a:t>
            </a:r>
          </a:p>
          <a:p>
            <a:pPr lvl="0">
              <a:buFontTx/>
              <a:buNone/>
            </a:pPr>
            <a:r>
              <a:rPr altLang="en-US" sz="2800" lang="en-US">
                <a:latin typeface="Calibri" pitchFamily="34" charset="0"/>
              </a:rPr>
              <a:t>They include :</a:t>
            </a:r>
          </a:p>
          <a:p>
            <a:pPr lvl="2"/>
            <a:r>
              <a:rPr altLang="en-US" sz="2800" lang="en-US">
                <a:latin typeface="Calibri" pitchFamily="34" charset="0"/>
              </a:rPr>
              <a:t>Hypoglycemia</a:t>
            </a:r>
          </a:p>
          <a:p>
            <a:pPr lvl="2"/>
            <a:r>
              <a:rPr altLang="en-US" sz="2800" lang="en-US">
                <a:latin typeface="Calibri" pitchFamily="34" charset="0"/>
              </a:rPr>
              <a:t>Diabetic ketoacidosis (DKA)</a:t>
            </a:r>
          </a:p>
          <a:p>
            <a:pPr lvl="2"/>
            <a:r>
              <a:rPr altLang="en-US" sz="2800" lang="en-US">
                <a:latin typeface="Calibri" pitchFamily="34" charset="0"/>
              </a:rPr>
              <a:t>Hyperglycemic hyperosmolar non ketotic syndrome (HHNS)</a:t>
            </a:r>
          </a:p>
        </p:txBody>
      </p:sp>
      <p:sp>
        <p:nvSpPr>
          <p:cNvPr id="1048911"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algn="l" lvl="0"/>
            <a:r>
              <a:rPr altLang="en-US" b="1" lang="en-US">
                <a:solidFill>
                  <a:srgbClr val="002060"/>
                </a:solidFill>
                <a:latin typeface="Calibri" pitchFamily="34" charset="0"/>
              </a:rPr>
              <a:t>Acute complications of DM</a:t>
            </a:r>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showMasterSp="1">
  <p:cSld>
    <p:spTree>
      <p:nvGrpSpPr>
        <p:cNvPr id="567" name=""/>
        <p:cNvGrpSpPr/>
        <p:nvPr/>
      </p:nvGrpSpPr>
      <p:grpSpPr>
        <a:xfrm rot="0">
          <a:off x="0" y="0"/>
          <a:ext cx="0" cy="0"/>
          <a:chOff x="0" y="0"/>
          <a:chExt cx="0" cy="0"/>
        </a:xfrm>
      </p:grpSpPr>
      <p:sp>
        <p:nvSpPr>
          <p:cNvPr id="1048912" name=""/>
          <p:cNvSpPr/>
          <p:nvPr>
            <p:ph sz="full" idx="1"/>
          </p:nvPr>
        </p:nvSpPr>
        <p:spPr>
          <a:xfrm rot="0">
            <a:off x="457200" y="1600200"/>
            <a:ext cx="8229600" cy="4525962"/>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r>
              <a:rPr altLang="en-US" sz="2800" lang="en-US">
                <a:latin typeface="Calibri" pitchFamily="34" charset="0"/>
              </a:rPr>
              <a:t>Refers to low blood sugar</a:t>
            </a:r>
          </a:p>
          <a:p>
            <a:pPr lvl="0"/>
            <a:r>
              <a:rPr altLang="en-US" sz="2800" lang="en-US">
                <a:latin typeface="Calibri" pitchFamily="34" charset="0"/>
              </a:rPr>
              <a:t>Occurs when the blood sugar falls below 3.3mmol/l</a:t>
            </a:r>
          </a:p>
          <a:p>
            <a:pPr lvl="0"/>
            <a:r>
              <a:rPr altLang="en-US" sz="2800" lang="en-US">
                <a:latin typeface="Calibri" pitchFamily="34" charset="0"/>
              </a:rPr>
              <a:t>Occurs when insulin is at their peak levels</a:t>
            </a:r>
          </a:p>
          <a:p>
            <a:pPr lvl="0"/>
            <a:r>
              <a:rPr altLang="en-US" sz="2800" lang="en-US">
                <a:latin typeface="Calibri" pitchFamily="34" charset="0"/>
              </a:rPr>
              <a:t>Severe hypoglycemia is a medical emergency </a:t>
            </a:r>
          </a:p>
          <a:p>
            <a:pPr lvl="0">
              <a:buFontTx/>
              <a:buNone/>
            </a:pPr>
            <a:endParaRPr altLang="en-US" sz="2800" lang="en-US">
              <a:latin typeface="Calibri" pitchFamily="34" charset="0"/>
            </a:endParaRPr>
          </a:p>
        </p:txBody>
      </p:sp>
      <p:sp>
        <p:nvSpPr>
          <p:cNvPr id="1048913"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algn="l" lvl="0"/>
            <a:r>
              <a:rPr altLang="en-US" sz="2800" lang="en-US">
                <a:latin typeface="Calibri" pitchFamily="34" charset="0"/>
              </a:rPr>
              <a:t>1. HYPOGLYCEMIA</a:t>
            </a:r>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showMasterSp="1">
  <p:cSld>
    <p:spTree>
      <p:nvGrpSpPr>
        <p:cNvPr id="568" name=""/>
        <p:cNvGrpSpPr/>
        <p:nvPr/>
      </p:nvGrpSpPr>
      <p:grpSpPr>
        <a:xfrm rot="0">
          <a:off x="0" y="0"/>
          <a:ext cx="0" cy="0"/>
          <a:chOff x="0" y="0"/>
          <a:chExt cx="0" cy="0"/>
        </a:xfrm>
      </p:grpSpPr>
      <p:sp>
        <p:nvSpPr>
          <p:cNvPr id="1048914" name=""/>
          <p:cNvSpPr/>
          <p:nvPr>
            <p:ph sz="full" idx="1"/>
          </p:nvPr>
        </p:nvSpPr>
        <p:spPr>
          <a:xfrm rot="0">
            <a:off x="457200" y="1219200"/>
            <a:ext cx="8229600" cy="5105400"/>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buFontTx/>
              <a:buNone/>
            </a:pPr>
            <a:r>
              <a:rPr altLang="en-US" sz="2800" lang="en-US" u="sng">
                <a:latin typeface="Calibri" pitchFamily="34" charset="0"/>
              </a:rPr>
              <a:t>CAUSEs</a:t>
            </a:r>
          </a:p>
          <a:p>
            <a:pPr lvl="0"/>
            <a:r>
              <a:rPr altLang="en-US" sz="2800" lang="en-US">
                <a:latin typeface="Calibri" pitchFamily="34" charset="0"/>
              </a:rPr>
              <a:t>To much insulin</a:t>
            </a:r>
          </a:p>
          <a:p>
            <a:pPr lvl="0"/>
            <a:r>
              <a:rPr altLang="en-US" sz="2800" lang="en-US">
                <a:latin typeface="Calibri" pitchFamily="34" charset="0"/>
              </a:rPr>
              <a:t>Oral hypoglycemic agents</a:t>
            </a:r>
          </a:p>
          <a:p>
            <a:pPr lvl="0"/>
            <a:r>
              <a:rPr altLang="en-US" sz="2800" lang="en-US">
                <a:latin typeface="Calibri" pitchFamily="34" charset="0"/>
              </a:rPr>
              <a:t>Excessive physical activity</a:t>
            </a:r>
          </a:p>
          <a:p>
            <a:pPr lvl="0"/>
            <a:r>
              <a:rPr altLang="en-US" sz="2800" lang="en-US">
                <a:latin typeface="Calibri" pitchFamily="34" charset="0"/>
              </a:rPr>
              <a:t>Little food.</a:t>
            </a:r>
          </a:p>
          <a:p>
            <a:pPr lvl="0">
              <a:buFontTx/>
              <a:buNone/>
            </a:pPr>
            <a:r>
              <a:rPr altLang="en-US" sz="2800" lang="en-US" u="sng">
                <a:latin typeface="Calibri" pitchFamily="34" charset="0"/>
              </a:rPr>
              <a:t>CLINICAL MANIFESTATIONS</a:t>
            </a:r>
          </a:p>
          <a:p>
            <a:pPr lvl="0"/>
            <a:r>
              <a:rPr altLang="en-US" sz="2800" lang="en-US">
                <a:latin typeface="Calibri" pitchFamily="34" charset="0"/>
              </a:rPr>
              <a:t>grouped into two categories: </a:t>
            </a:r>
          </a:p>
          <a:p>
            <a:pPr lvl="0">
              <a:buFontTx/>
              <a:buNone/>
            </a:pPr>
            <a:r>
              <a:rPr altLang="en-US" sz="2800" lang="en-US">
                <a:latin typeface="Calibri" pitchFamily="34" charset="0"/>
              </a:rPr>
              <a:t>a) adrenergic symptoms and </a:t>
            </a:r>
          </a:p>
          <a:p>
            <a:pPr lvl="0">
              <a:buFontTx/>
              <a:buNone/>
            </a:pPr>
            <a:r>
              <a:rPr altLang="en-US" sz="2800" lang="en-US">
                <a:latin typeface="Calibri" pitchFamily="34" charset="0"/>
              </a:rPr>
              <a:t>b) central nervous system (CNS) symptoms..</a:t>
            </a:r>
          </a:p>
        </p:txBody>
      </p:sp>
      <p:sp>
        <p:nvSpPr>
          <p:cNvPr id="1048915" name=""/>
          <p:cNvSpPr/>
          <p:nvPr>
            <p:ph type="title" sz="full" idx="0"/>
          </p:nvPr>
        </p:nvSpPr>
        <p:spPr>
          <a:xfrm rot="0">
            <a:off x="457200" y="704850"/>
            <a:ext cx="8229600" cy="43815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algn="l" lvl="0"/>
            <a:r>
              <a:rPr altLang="en-US" sz="2500" lang="en-US">
                <a:latin typeface="Calibri" pitchFamily="34" charset="0"/>
              </a:rPr>
              <a:t>cont</a:t>
            </a:r>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showMasterSp="1">
  <p:cSld>
    <p:spTree>
      <p:nvGrpSpPr>
        <p:cNvPr id="569" name=""/>
        <p:cNvGrpSpPr/>
        <p:nvPr/>
      </p:nvGrpSpPr>
      <p:grpSpPr>
        <a:xfrm rot="0">
          <a:off x="0" y="0"/>
          <a:ext cx="0" cy="0"/>
          <a:chOff x="0" y="0"/>
          <a:chExt cx="0" cy="0"/>
        </a:xfrm>
      </p:grpSpPr>
      <p:sp>
        <p:nvSpPr>
          <p:cNvPr id="1048916" name=""/>
          <p:cNvSpPr/>
          <p:nvPr>
            <p:ph sz="full" idx="1"/>
          </p:nvPr>
        </p:nvSpPr>
        <p:spPr>
          <a:xfrm rot="0">
            <a:off x="457200" y="1066800"/>
            <a:ext cx="8229600" cy="5486400"/>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r>
              <a:rPr altLang="en-US" sz="2800" lang="en-US">
                <a:latin typeface="Calibri" pitchFamily="34" charset="0"/>
              </a:rPr>
              <a:t>In mild hypoglycemia, as the blood glucose level falls, the sympathetic nervous system is stimulated, resulting in a surge of epinephrine and norepinephrine. </a:t>
            </a:r>
          </a:p>
          <a:p>
            <a:pPr lvl="0"/>
            <a:r>
              <a:rPr altLang="en-US" sz="2800" i="1" lang="en-US">
                <a:solidFill>
                  <a:srgbClr val="002060"/>
                </a:solidFill>
                <a:latin typeface="Calibri" pitchFamily="34" charset="0"/>
              </a:rPr>
              <a:t>This causes symptoms such as sweating, tremor, tachycardia, palpitation, nervousness and hunger</a:t>
            </a:r>
            <a:r>
              <a:rPr altLang="en-US" sz="2800" lang="en-US">
                <a:latin typeface="Calibri" pitchFamily="34" charset="0"/>
              </a:rPr>
              <a:t>.</a:t>
            </a:r>
          </a:p>
          <a:p>
            <a:pPr lvl="0"/>
            <a:r>
              <a:rPr altLang="en-US" sz="2800" lang="en-US">
                <a:latin typeface="Calibri" pitchFamily="34" charset="0"/>
              </a:rPr>
              <a:t>In moderate hypoglycemia, the fall in blood glucose level deprives the brain cells of needed fuel for functioning</a:t>
            </a:r>
          </a:p>
        </p:txBody>
      </p:sp>
      <p:sp>
        <p:nvSpPr>
          <p:cNvPr id="1048917"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algn="l" lvl="0"/>
            <a:r>
              <a:rPr altLang="en-US" sz="2800" lang="en-US">
                <a:latin typeface="Calibri" pitchFamily="34" charset="0"/>
              </a:rPr>
              <a:t>CONT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1">
  <p:cSld>
    <p:spTree>
      <p:nvGrpSpPr>
        <p:cNvPr id="418" name=""/>
        <p:cNvGrpSpPr/>
        <p:nvPr/>
      </p:nvGrpSpPr>
      <p:grpSpPr>
        <a:xfrm rot="0">
          <a:off x="0" y="0"/>
          <a:ext cx="0" cy="0"/>
          <a:chOff x="0" y="0"/>
          <a:chExt cx="0" cy="0"/>
        </a:xfrm>
      </p:grpSpPr>
      <p:sp>
        <p:nvSpPr>
          <p:cNvPr id="1048633" name=""/>
          <p:cNvSpPr/>
          <p:nvPr>
            <p:ph sz="full" idx="1"/>
          </p:nvPr>
        </p:nvSpPr>
        <p:spPr>
          <a:xfrm rot="0">
            <a:off x="228600" y="609600"/>
            <a:ext cx="8686800" cy="5715000"/>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r>
              <a:rPr altLang="en-US" sz="3600" lang="en-US">
                <a:latin typeface="Times New Roman" pitchFamily="18" charset="0"/>
                <a:ea typeface="Times New Roman" pitchFamily="18" charset="0"/>
              </a:rPr>
              <a:t>Example  of negative feedback mechanism</a:t>
            </a:r>
          </a:p>
          <a:p>
            <a:pPr lvl="0"/>
            <a:r>
              <a:rPr altLang="en-US" sz="3600" lang="en-US">
                <a:latin typeface="Times New Roman" pitchFamily="18" charset="0"/>
                <a:ea typeface="Times New Roman" pitchFamily="18" charset="0"/>
              </a:rPr>
              <a:t>Rising blood sugar stimulates pancreatic cells to  release insulin. </a:t>
            </a:r>
          </a:p>
          <a:p>
            <a:pPr lvl="0"/>
            <a:r>
              <a:rPr altLang="en-US" sz="3600" lang="en-US">
                <a:latin typeface="Times New Roman" pitchFamily="18" charset="0"/>
                <a:ea typeface="Times New Roman" pitchFamily="18" charset="0"/>
              </a:rPr>
              <a:t>insulin increases uptake of glucose hence lowering blood sugar .</a:t>
            </a:r>
          </a:p>
          <a:p>
            <a:pPr lvl="0"/>
            <a:r>
              <a:rPr altLang="en-US" sz="3600" lang="en-US">
                <a:latin typeface="Times New Roman" pitchFamily="18" charset="0"/>
                <a:ea typeface="Times New Roman" pitchFamily="18" charset="0"/>
              </a:rPr>
              <a:t>When blood sugar is lowered , the production of insulin stops this leads rising blood sugar(humoral hormonal release)</a:t>
            </a:r>
          </a:p>
          <a:p>
            <a:pPr lvl="0"/>
            <a:r>
              <a:rPr altLang="en-US" sz="3600" lang="en-US">
                <a:latin typeface="Times New Roman" pitchFamily="18" charset="0"/>
                <a:ea typeface="Times New Roman" pitchFamily="18" charset="0"/>
              </a:rPr>
              <a:t>Hormone released ; insulin</a:t>
            </a:r>
          </a:p>
          <a:p>
            <a:pPr lvl="0">
              <a:buFontTx/>
              <a:buNone/>
            </a:pPr>
            <a:endParaRPr altLang="en-US" sz="2800" lang="en-US">
              <a:latin typeface="Calibri" pitchFamily="34" charset="0"/>
            </a:endParaRPr>
          </a:p>
        </p:txBody>
      </p:sp>
      <p:sp>
        <p:nvSpPr>
          <p:cNvPr id="1048634" name=""/>
          <p:cNvSpPr/>
          <p:nvPr>
            <p:ph type="title" sz="full" idx="0"/>
          </p:nvPr>
        </p:nvSpPr>
        <p:spPr>
          <a:xfrm rot="0">
            <a:off x="304800" y="152400"/>
            <a:ext cx="8229600" cy="51435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algn="l" lvl="0"/>
            <a:r>
              <a:rPr altLang="en-US" sz="2500" lang="en-US">
                <a:latin typeface="Calibri" pitchFamily="34" charset="0"/>
              </a:rPr>
              <a:t>cont</a:t>
            </a:r>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showMasterSp="1">
  <p:cSld>
    <p:spTree>
      <p:nvGrpSpPr>
        <p:cNvPr id="570" name=""/>
        <p:cNvGrpSpPr/>
        <p:nvPr/>
      </p:nvGrpSpPr>
      <p:grpSpPr>
        <a:xfrm rot="0">
          <a:off x="0" y="0"/>
          <a:ext cx="0" cy="0"/>
          <a:chOff x="0" y="0"/>
          <a:chExt cx="0" cy="0"/>
        </a:xfrm>
      </p:grpSpPr>
      <p:sp>
        <p:nvSpPr>
          <p:cNvPr id="1048918" name=""/>
          <p:cNvSpPr/>
          <p:nvPr>
            <p:ph sz="full" idx="1"/>
          </p:nvPr>
        </p:nvSpPr>
        <p:spPr>
          <a:xfrm rot="0">
            <a:off x="228600" y="609600"/>
            <a:ext cx="8763000" cy="6019800"/>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r>
              <a:rPr altLang="en-US" sz="2800" lang="en-US">
                <a:latin typeface="Calibri" pitchFamily="34" charset="0"/>
              </a:rPr>
              <a:t>Signs of impaired function of the CNS may include </a:t>
            </a:r>
            <a:r>
              <a:rPr altLang="en-US" sz="2800" i="1" lang="en-US">
                <a:solidFill>
                  <a:srgbClr val="002060"/>
                </a:solidFill>
                <a:latin typeface="Calibri" pitchFamily="34" charset="0"/>
              </a:rPr>
              <a:t>inability to concentrate, headache, lightheadedness, confusion, memory lapses, numbness of the lips and tongue, slurred speech, impaired coordination, emotional changes, irrational or combative behavior, double vision and drowsiness. </a:t>
            </a:r>
          </a:p>
          <a:p>
            <a:pPr lvl="0"/>
            <a:r>
              <a:rPr altLang="en-US" sz="2800" lang="en-US">
                <a:latin typeface="Calibri" pitchFamily="34" charset="0"/>
              </a:rPr>
              <a:t>Any combination of these symptoms (in addition to adrenergic symptoms) may occur with moderate hypoglycemia</a:t>
            </a:r>
          </a:p>
        </p:txBody>
      </p:sp>
      <p:sp>
        <p:nvSpPr>
          <p:cNvPr id="1048919" name=""/>
          <p:cNvSpPr/>
          <p:nvPr>
            <p:ph type="title" sz="full" idx="0"/>
          </p:nvPr>
        </p:nvSpPr>
        <p:spPr>
          <a:xfrm rot="0">
            <a:off x="381000" y="152400"/>
            <a:ext cx="8229600" cy="487362"/>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algn="l" lvl="0"/>
            <a:r>
              <a:rPr altLang="en-US" sz="2800" lang="en-US">
                <a:latin typeface="Calibri" pitchFamily="34" charset="0"/>
              </a:rPr>
              <a:t>CONT</a:t>
            </a:r>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showMasterSp="1">
  <p:cSld>
    <p:spTree>
      <p:nvGrpSpPr>
        <p:cNvPr id="571" name=""/>
        <p:cNvGrpSpPr/>
        <p:nvPr/>
      </p:nvGrpSpPr>
      <p:grpSpPr>
        <a:xfrm rot="0">
          <a:off x="0" y="0"/>
          <a:ext cx="0" cy="0"/>
          <a:chOff x="0" y="0"/>
          <a:chExt cx="0" cy="0"/>
        </a:xfrm>
      </p:grpSpPr>
      <p:sp>
        <p:nvSpPr>
          <p:cNvPr id="1048920" name=""/>
          <p:cNvSpPr/>
          <p:nvPr>
            <p:ph sz="full" idx="1"/>
          </p:nvPr>
        </p:nvSpPr>
        <p:spPr>
          <a:xfrm rot="0">
            <a:off x="457200" y="1143000"/>
            <a:ext cx="8229600" cy="4983162"/>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r>
              <a:rPr altLang="en-US" sz="2800" lang="en-US">
                <a:latin typeface="Calibri" pitchFamily="34" charset="0"/>
              </a:rPr>
              <a:t>In severe hypoglycemia, CNS function is so impaired</a:t>
            </a:r>
          </a:p>
          <a:p>
            <a:pPr lvl="0"/>
            <a:r>
              <a:rPr altLang="en-US" sz="2800" lang="en-US">
                <a:latin typeface="Calibri" pitchFamily="34" charset="0"/>
              </a:rPr>
              <a:t>Symptoms may </a:t>
            </a:r>
            <a:r>
              <a:rPr altLang="en-US" sz="2800" i="1" lang="en-US">
                <a:solidFill>
                  <a:srgbClr val="002060"/>
                </a:solidFill>
                <a:latin typeface="Calibri" pitchFamily="34" charset="0"/>
              </a:rPr>
              <a:t>include disoriented behavior, seizures, difficulty arousing from sleep, or loss of consciousness</a:t>
            </a:r>
          </a:p>
        </p:txBody>
      </p:sp>
      <p:sp>
        <p:nvSpPr>
          <p:cNvPr id="1048921"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algn="l" lvl="0"/>
            <a:r>
              <a:rPr altLang="en-US" sz="2800" lang="en-US">
                <a:latin typeface="Calibri" pitchFamily="34" charset="0"/>
              </a:rPr>
              <a:t>CONT</a:t>
            </a:r>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showMasterSp="1">
  <p:cSld>
    <p:spTree>
      <p:nvGrpSpPr>
        <p:cNvPr id="572" name=""/>
        <p:cNvGrpSpPr/>
        <p:nvPr/>
      </p:nvGrpSpPr>
      <p:grpSpPr>
        <a:xfrm rot="0">
          <a:off x="0" y="0"/>
          <a:ext cx="0" cy="0"/>
          <a:chOff x="0" y="0"/>
          <a:chExt cx="0" cy="0"/>
        </a:xfrm>
      </p:grpSpPr>
      <p:sp>
        <p:nvSpPr>
          <p:cNvPr id="1048922" name=""/>
          <p:cNvSpPr/>
          <p:nvPr>
            <p:ph sz="full" idx="1"/>
          </p:nvPr>
        </p:nvSpPr>
        <p:spPr>
          <a:xfrm rot="0">
            <a:off x="457200" y="1143000"/>
            <a:ext cx="8229600" cy="5486400"/>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lnSpc>
                <a:spcPct val="90000"/>
              </a:lnSpc>
              <a:buFontTx/>
              <a:buNone/>
            </a:pPr>
            <a:r>
              <a:rPr altLang="en-US" sz="2800" lang="en-US">
                <a:latin typeface="Calibri" pitchFamily="34" charset="0"/>
              </a:rPr>
              <a:t>	a) Immediate treatment: client should take 15 gm of rapid-acting sugar (half cup of fruit juice;  glucose powder)</a:t>
            </a:r>
          </a:p>
          <a:p>
            <a:pPr lvl="0">
              <a:lnSpc>
                <a:spcPct val="90000"/>
              </a:lnSpc>
              <a:buFontTx/>
              <a:buNone/>
            </a:pPr>
            <a:r>
              <a:rPr altLang="en-US" sz="2800" lang="en-US">
                <a:latin typeface="Calibri" pitchFamily="34" charset="0"/>
              </a:rPr>
              <a:t>	b) 15/15 rule: wait 15 minutes and monitor blood glucose; if still low, client should eat another 15 gm of sugar</a:t>
            </a:r>
          </a:p>
          <a:p>
            <a:pPr lvl="0">
              <a:lnSpc>
                <a:spcPct val="90000"/>
              </a:lnSpc>
              <a:buFontTx/>
              <a:buNone/>
            </a:pPr>
            <a:r>
              <a:rPr altLang="en-US" sz="2800" lang="en-US">
                <a:latin typeface="Calibri" pitchFamily="34" charset="0"/>
              </a:rPr>
              <a:t>	c) Continue until blood glucose level has returned to normal</a:t>
            </a:r>
          </a:p>
        </p:txBody>
      </p:sp>
      <p:sp>
        <p:nvSpPr>
          <p:cNvPr id="1048923"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algn="l" lvl="0">
              <a:lnSpc>
                <a:spcPct val="90000"/>
              </a:lnSpc>
            </a:pPr>
            <a:r>
              <a:rPr altLang="en-US" sz="2800" lang="en-US">
                <a:solidFill>
                  <a:srgbClr val="3333FF"/>
                </a:solidFill>
                <a:effectLst>
                  <a:outerShdw algn="tl" blurRad="38100" dir="2700000" dist="38100">
                    <a:srgbClr val="C0C0C0"/>
                  </a:outerShdw>
                </a:effectLst>
                <a:latin typeface="Calibri" pitchFamily="34" charset="0"/>
              </a:rPr>
              <a:t>Treatment for mild hypoglycemia </a:t>
            </a:r>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showMasterSp="1">
  <p:cSld>
    <p:spTree>
      <p:nvGrpSpPr>
        <p:cNvPr id="573" name=""/>
        <p:cNvGrpSpPr/>
        <p:nvPr/>
      </p:nvGrpSpPr>
      <p:grpSpPr>
        <a:xfrm rot="0">
          <a:off x="0" y="0"/>
          <a:ext cx="0" cy="0"/>
          <a:chOff x="0" y="0"/>
          <a:chExt cx="0" cy="0"/>
        </a:xfrm>
      </p:grpSpPr>
      <p:sp>
        <p:nvSpPr>
          <p:cNvPr id="1048924" name=""/>
          <p:cNvSpPr/>
          <p:nvPr>
            <p:ph sz="full" idx="1"/>
          </p:nvPr>
        </p:nvSpPr>
        <p:spPr>
          <a:xfrm rot="0">
            <a:off x="457200" y="1600200"/>
            <a:ext cx="8229600" cy="4525962"/>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buFontTx/>
              <a:buNone/>
            </a:pPr>
            <a:r>
              <a:rPr altLang="en-US" sz="2800" lang="en-US">
                <a:latin typeface="Calibri" pitchFamily="34" charset="0"/>
              </a:rPr>
              <a:t>a) If client is conscious and alert,administer 5% or 10% dextrose infusion,if no dextrose, </a:t>
            </a:r>
            <a:r>
              <a:rPr altLang="en-US" b="1" sz="2800" lang="en-US">
                <a:latin typeface="Calibri" pitchFamily="34" charset="0"/>
              </a:rPr>
              <a:t>administer 15gm im glucagon</a:t>
            </a:r>
          </a:p>
          <a:p>
            <a:pPr lvl="0">
              <a:buFontTx/>
              <a:buNone/>
            </a:pPr>
            <a:r>
              <a:rPr altLang="en-US" sz="2800" lang="en-US">
                <a:latin typeface="Calibri" pitchFamily="34" charset="0"/>
              </a:rPr>
              <a:t>b) Monitor blood sugars until they become stable.</a:t>
            </a:r>
          </a:p>
          <a:p>
            <a:pPr lvl="0">
              <a:buFontTx/>
              <a:buNone/>
            </a:pPr>
            <a:r>
              <a:rPr altLang="en-US" sz="2800" lang="en-US">
                <a:latin typeface="Calibri" pitchFamily="34" charset="0"/>
              </a:rPr>
              <a:t>C) if client is unconscious, administer 10 mls of 50% bolus dextrose followed by 5% infusion</a:t>
            </a:r>
          </a:p>
          <a:p>
            <a:pPr lvl="0">
              <a:buFontTx/>
              <a:buNone/>
            </a:pPr>
            <a:r>
              <a:rPr altLang="en-US" sz="2800" lang="en-US">
                <a:latin typeface="Calibri" pitchFamily="34" charset="0"/>
              </a:rPr>
              <a:t>D) monitor client response physically and also blood glucose level</a:t>
            </a:r>
          </a:p>
          <a:p>
            <a:pPr lvl="0">
              <a:buFontTx/>
              <a:buNone/>
            </a:pPr>
            <a:r>
              <a:rPr altLang="en-US" sz="2800" lang="en-US">
                <a:latin typeface="Calibri" pitchFamily="34" charset="0"/>
              </a:rPr>
              <a:t>  </a:t>
            </a:r>
          </a:p>
        </p:txBody>
      </p:sp>
      <p:sp>
        <p:nvSpPr>
          <p:cNvPr id="1048925"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algn="l" lvl="0"/>
            <a:r>
              <a:rPr altLang="en-US" b="1" sz="2800" lang="en-US">
                <a:solidFill>
                  <a:srgbClr val="002060"/>
                </a:solidFill>
                <a:latin typeface="Calibri" pitchFamily="34" charset="0"/>
              </a:rPr>
              <a:t>Management of severe hypoglycemia</a:t>
            </a:r>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showMasterSp="1">
  <p:cSld>
    <p:spTree>
      <p:nvGrpSpPr>
        <p:cNvPr id="574" name=""/>
        <p:cNvGrpSpPr/>
        <p:nvPr/>
      </p:nvGrpSpPr>
      <p:grpSpPr>
        <a:xfrm rot="0">
          <a:off x="0" y="0"/>
          <a:ext cx="0" cy="0"/>
          <a:chOff x="0" y="0"/>
          <a:chExt cx="0" cy="0"/>
        </a:xfrm>
      </p:grpSpPr>
      <p:sp>
        <p:nvSpPr>
          <p:cNvPr id="1048926" name=""/>
          <p:cNvSpPr/>
          <p:nvPr>
            <p:ph sz="full" idx="1"/>
          </p:nvPr>
        </p:nvSpPr>
        <p:spPr>
          <a:xfrm rot="0">
            <a:off x="457200" y="1600200"/>
            <a:ext cx="8229600" cy="4525962"/>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lnSpc>
                <a:spcPct val="90000"/>
              </a:lnSpc>
            </a:pPr>
            <a:r>
              <a:rPr altLang="en-US" sz="2600" lang="en-US">
                <a:latin typeface="Calibri" pitchFamily="34" charset="0"/>
              </a:rPr>
              <a:t>DKA is caused by an absence or markedly inadequate amount of insulin.</a:t>
            </a:r>
          </a:p>
          <a:p>
            <a:pPr lvl="0">
              <a:lnSpc>
                <a:spcPct val="90000"/>
              </a:lnSpc>
            </a:pPr>
            <a:r>
              <a:rPr altLang="en-US" sz="2600" lang="en-US">
                <a:latin typeface="Calibri" pitchFamily="34" charset="0"/>
              </a:rPr>
              <a:t>It is a medical emergency</a:t>
            </a:r>
          </a:p>
          <a:p>
            <a:pPr lvl="0">
              <a:lnSpc>
                <a:spcPct val="90000"/>
              </a:lnSpc>
            </a:pPr>
            <a:r>
              <a:rPr altLang="en-US" sz="2600" lang="en-US">
                <a:latin typeface="Calibri" pitchFamily="34" charset="0"/>
              </a:rPr>
              <a:t>Results from breakdown of fat and overproduction of ketones by the liver and loss of bicarbonate</a:t>
            </a:r>
          </a:p>
          <a:p>
            <a:pPr lvl="0">
              <a:lnSpc>
                <a:spcPct val="90000"/>
              </a:lnSpc>
            </a:pPr>
            <a:r>
              <a:rPr altLang="en-US" sz="2600" lang="en-US">
                <a:latin typeface="Calibri" pitchFamily="34" charset="0"/>
              </a:rPr>
              <a:t>Common in type 1 Dm but also type 2 are at risk</a:t>
            </a:r>
          </a:p>
          <a:p>
            <a:pPr lvl="0">
              <a:lnSpc>
                <a:spcPct val="90000"/>
              </a:lnSpc>
              <a:buFontTx/>
              <a:buNone/>
            </a:pPr>
            <a:r>
              <a:rPr altLang="en-US" sz="2600" lang="en-US" u="sng">
                <a:latin typeface="Calibri" pitchFamily="34" charset="0"/>
              </a:rPr>
              <a:t>Causes</a:t>
            </a:r>
          </a:p>
          <a:p>
            <a:pPr lvl="0">
              <a:lnSpc>
                <a:spcPct val="90000"/>
              </a:lnSpc>
            </a:pPr>
            <a:r>
              <a:rPr altLang="en-US" sz="2600" lang="en-US">
                <a:latin typeface="Calibri" pitchFamily="34" charset="0"/>
              </a:rPr>
              <a:t>Decreased or missed dose of insulin,</a:t>
            </a:r>
          </a:p>
          <a:p>
            <a:pPr lvl="0">
              <a:lnSpc>
                <a:spcPct val="90000"/>
              </a:lnSpc>
            </a:pPr>
            <a:r>
              <a:rPr altLang="en-US" sz="2600" lang="en-US">
                <a:latin typeface="Calibri" pitchFamily="34" charset="0"/>
              </a:rPr>
              <a:t>Illness or infection, </a:t>
            </a:r>
          </a:p>
          <a:p>
            <a:pPr lvl="0">
              <a:lnSpc>
                <a:spcPct val="90000"/>
              </a:lnSpc>
            </a:pPr>
            <a:r>
              <a:rPr altLang="en-US" sz="2600" lang="en-US">
                <a:latin typeface="Calibri" pitchFamily="34" charset="0"/>
              </a:rPr>
              <a:t>Undiagnosed and untreated diabetes</a:t>
            </a:r>
          </a:p>
        </p:txBody>
      </p:sp>
      <p:sp>
        <p:nvSpPr>
          <p:cNvPr id="1048927"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algn="l" lvl="0"/>
            <a:r>
              <a:rPr altLang="en-US" b="1" lang="en-US">
                <a:solidFill>
                  <a:srgbClr val="002060"/>
                </a:solidFill>
                <a:latin typeface="Calibri" pitchFamily="34" charset="0"/>
              </a:rPr>
              <a:t>Diabetic ketoacidosis (DKA)</a:t>
            </a:r>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showMasterSp="1">
  <p:cSld>
    <p:spTree>
      <p:nvGrpSpPr>
        <p:cNvPr id="575" name=""/>
        <p:cNvGrpSpPr/>
        <p:nvPr/>
      </p:nvGrpSpPr>
      <p:grpSpPr>
        <a:xfrm rot="0">
          <a:off x="0" y="0"/>
          <a:ext cx="0" cy="0"/>
          <a:chOff x="0" y="0"/>
          <a:chExt cx="0" cy="0"/>
        </a:xfrm>
      </p:grpSpPr>
      <p:sp>
        <p:nvSpPr>
          <p:cNvPr id="1048928" name=""/>
          <p:cNvSpPr/>
          <p:nvPr>
            <p:ph sz="full" idx="1"/>
          </p:nvPr>
        </p:nvSpPr>
        <p:spPr>
          <a:xfrm rot="0">
            <a:off x="457200" y="1295400"/>
            <a:ext cx="8229600" cy="4830762"/>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buFontTx/>
              <a:buNone/>
            </a:pPr>
            <a:r>
              <a:rPr altLang="en-US" sz="2800" lang="en-US">
                <a:latin typeface="Calibri" pitchFamily="34" charset="0"/>
              </a:rPr>
              <a:t>Include:</a:t>
            </a:r>
          </a:p>
          <a:p>
            <a:pPr lvl="0"/>
            <a:r>
              <a:rPr altLang="en-US" sz="2800" lang="en-US">
                <a:latin typeface="Calibri" pitchFamily="34" charset="0"/>
              </a:rPr>
              <a:t> UTI, URTI, gastroenteritis</a:t>
            </a:r>
          </a:p>
          <a:p>
            <a:pPr lvl="0"/>
            <a:r>
              <a:rPr altLang="en-US" sz="2800" lang="en-US">
                <a:latin typeface="Calibri" pitchFamily="34" charset="0"/>
              </a:rPr>
              <a:t> Poor patient compliance with medication, or not increasing insulin when needed</a:t>
            </a:r>
          </a:p>
          <a:p>
            <a:pPr lvl="0"/>
            <a:r>
              <a:rPr altLang="en-US" sz="2800" lang="en-US">
                <a:latin typeface="Calibri" pitchFamily="34" charset="0"/>
              </a:rPr>
              <a:t> Myocardial infarction, CVA</a:t>
            </a:r>
          </a:p>
          <a:p>
            <a:pPr lvl="0"/>
            <a:r>
              <a:rPr altLang="en-US" sz="2800" lang="en-US">
                <a:latin typeface="Calibri" pitchFamily="34" charset="0"/>
              </a:rPr>
              <a:t>  Thromboembolic disorders</a:t>
            </a:r>
          </a:p>
        </p:txBody>
      </p:sp>
      <p:sp>
        <p:nvSpPr>
          <p:cNvPr id="1048929"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algn="l" lvl="0"/>
            <a:r>
              <a:rPr altLang="en-US" sz="2800" lang="en-US">
                <a:latin typeface="Calibri" pitchFamily="34" charset="0"/>
              </a:rPr>
              <a:t>Common Precipitating Factors</a:t>
            </a:r>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showMasterSp="1">
  <p:cSld>
    <p:spTree>
      <p:nvGrpSpPr>
        <p:cNvPr id="576" name=""/>
        <p:cNvGrpSpPr/>
        <p:nvPr/>
      </p:nvGrpSpPr>
      <p:grpSpPr>
        <a:xfrm rot="0">
          <a:off x="0" y="0"/>
          <a:ext cx="0" cy="0"/>
          <a:chOff x="0" y="0"/>
          <a:chExt cx="0" cy="0"/>
        </a:xfrm>
      </p:grpSpPr>
      <p:sp>
        <p:nvSpPr>
          <p:cNvPr id="1048930" name=""/>
          <p:cNvSpPr/>
          <p:nvPr>
            <p:ph sz="full" idx="1"/>
          </p:nvPr>
        </p:nvSpPr>
        <p:spPr>
          <a:xfrm rot="0">
            <a:off x="228600" y="1219200"/>
            <a:ext cx="8458200" cy="5334000"/>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lnSpc>
                <a:spcPct val="90000"/>
              </a:lnSpc>
            </a:pPr>
            <a:r>
              <a:rPr altLang="en-US" sz="3000" lang="en-US">
                <a:latin typeface="Calibri" pitchFamily="34" charset="0"/>
              </a:rPr>
              <a:t>Without insulin, the amount of glucose entering the cells is reduced and the liver : </a:t>
            </a:r>
          </a:p>
          <a:p>
            <a:pPr lvl="0">
              <a:lnSpc>
                <a:spcPct val="90000"/>
              </a:lnSpc>
            </a:pPr>
            <a:r>
              <a:rPr altLang="en-US" sz="3000" lang="en-US">
                <a:latin typeface="Calibri" pitchFamily="34" charset="0"/>
              </a:rPr>
              <a:t>Increases glucose production leading to hyperglycemia and</a:t>
            </a:r>
          </a:p>
          <a:p>
            <a:pPr lvl="0">
              <a:lnSpc>
                <a:spcPct val="90000"/>
              </a:lnSpc>
            </a:pPr>
            <a:r>
              <a:rPr altLang="en-US" sz="3000" lang="en-US">
                <a:latin typeface="Calibri" pitchFamily="34" charset="0"/>
              </a:rPr>
              <a:t>Breakdown of fat (lipolysis) into free fatty acids and glycerol leading formation of ketones</a:t>
            </a:r>
          </a:p>
          <a:p>
            <a:pPr lvl="0">
              <a:lnSpc>
                <a:spcPct val="90000"/>
              </a:lnSpc>
            </a:pPr>
            <a:r>
              <a:rPr altLang="en-US" sz="3000" lang="en-US">
                <a:latin typeface="Calibri" pitchFamily="34" charset="0"/>
              </a:rPr>
              <a:t>In an attempt to rid the body of the excess glucose, the kidneys excrete  glucose along with water and electrolytes (eg, sodium and potassium) leading to osmotic diuresis. </a:t>
            </a:r>
          </a:p>
          <a:p>
            <a:pPr lvl="0">
              <a:lnSpc>
                <a:spcPct val="90000"/>
              </a:lnSpc>
              <a:buFontTx/>
              <a:buNone/>
            </a:pPr>
            <a:r>
              <a:rPr altLang="en-US" sz="2800" lang="en-US">
                <a:latin typeface="Calibri" pitchFamily="34" charset="0"/>
              </a:rPr>
              <a:t>.</a:t>
            </a:r>
          </a:p>
        </p:txBody>
      </p:sp>
      <p:sp>
        <p:nvSpPr>
          <p:cNvPr id="1048931" name=""/>
          <p:cNvSpPr/>
          <p:nvPr>
            <p:ph type="title" sz="full" idx="0"/>
          </p:nvPr>
        </p:nvSpPr>
        <p:spPr>
          <a:xfrm rot="0">
            <a:off x="457200" y="704850"/>
            <a:ext cx="8229600" cy="59055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algn="l" lvl="0"/>
            <a:r>
              <a:rPr altLang="en-US" b="1" sz="2800" lang="en-US">
                <a:solidFill>
                  <a:srgbClr val="002060"/>
                </a:solidFill>
                <a:latin typeface="Calibri" pitchFamily="34" charset="0"/>
              </a:rPr>
              <a:t>Pathophysiology of DKA</a:t>
            </a:r>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showMasterSp="1">
  <p:cSld>
    <p:spTree>
      <p:nvGrpSpPr>
        <p:cNvPr id="577" name=""/>
        <p:cNvGrpSpPr/>
        <p:nvPr/>
      </p:nvGrpSpPr>
      <p:grpSpPr>
        <a:xfrm rot="0">
          <a:off x="0" y="0"/>
          <a:ext cx="0" cy="0"/>
          <a:chOff x="0" y="0"/>
          <a:chExt cx="0" cy="0"/>
        </a:xfrm>
      </p:grpSpPr>
      <p:sp>
        <p:nvSpPr>
          <p:cNvPr id="1048932" name=""/>
          <p:cNvSpPr/>
          <p:nvPr>
            <p:ph sz="full" idx="1"/>
          </p:nvPr>
        </p:nvSpPr>
        <p:spPr>
          <a:xfrm rot="0">
            <a:off x="152400" y="1066800"/>
            <a:ext cx="8534400" cy="5486400"/>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r>
              <a:rPr altLang="en-US" sz="2800" lang="en-US">
                <a:latin typeface="Calibri" pitchFamily="34" charset="0"/>
              </a:rPr>
              <a:t>This osmotic diuresis,which is characterized by excessive urination (polyuria), leads to dehydration and marked electrolyte loss.</a:t>
            </a:r>
          </a:p>
          <a:p>
            <a:pPr lvl="0"/>
            <a:r>
              <a:rPr altLang="en-US" sz="2800" lang="en-US">
                <a:latin typeface="Calibri" pitchFamily="34" charset="0"/>
              </a:rPr>
              <a:t>The Liver breakdown  fat (lipolysis) into free fatty acids and glycerol. The free fatty acids are converted into ketone bodies by the liver</a:t>
            </a:r>
          </a:p>
          <a:p>
            <a:pPr lvl="0"/>
            <a:r>
              <a:rPr altLang="en-US" sz="2800" lang="en-US">
                <a:latin typeface="Calibri" pitchFamily="34" charset="0"/>
              </a:rPr>
              <a:t>Ketone bodies are three product </a:t>
            </a:r>
            <a:r>
              <a:rPr altLang="en-US" sz="2800" i="1" lang="en-US">
                <a:solidFill>
                  <a:srgbClr val="002060"/>
                </a:solidFill>
                <a:latin typeface="Calibri" pitchFamily="34" charset="0"/>
              </a:rPr>
              <a:t>acetone, acetoacacetic acid  and beta hydroxybutyric acid</a:t>
            </a:r>
            <a:r>
              <a:rPr altLang="en-US" sz="2800" lang="en-US">
                <a:latin typeface="Calibri" pitchFamily="34" charset="0"/>
              </a:rPr>
              <a:t>. </a:t>
            </a:r>
          </a:p>
          <a:p>
            <a:pPr lvl="0"/>
            <a:r>
              <a:rPr altLang="en-US" sz="2800" lang="en-US">
                <a:latin typeface="Calibri" pitchFamily="34" charset="0"/>
              </a:rPr>
              <a:t>They are therefore acids; their accumulation in the circulation leads to metabolic acidosis</a:t>
            </a:r>
          </a:p>
        </p:txBody>
      </p:sp>
      <p:sp>
        <p:nvSpPr>
          <p:cNvPr id="1048933"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algn="l" lvl="0"/>
            <a:r>
              <a:rPr altLang="en-US" sz="2800" lang="en-US">
                <a:latin typeface="Calibri" pitchFamily="34" charset="0"/>
              </a:rPr>
              <a:t>cont</a:t>
            </a:r>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showMasterSp="1">
  <p:cSld>
    <p:spTree>
      <p:nvGrpSpPr>
        <p:cNvPr id="578" name=""/>
        <p:cNvGrpSpPr/>
        <p:nvPr/>
      </p:nvGrpSpPr>
      <p:grpSpPr>
        <a:xfrm rot="0">
          <a:off x="0" y="0"/>
          <a:ext cx="0" cy="0"/>
          <a:chOff x="0" y="0"/>
          <a:chExt cx="0" cy="0"/>
        </a:xfrm>
      </p:grpSpPr>
      <p:sp>
        <p:nvSpPr>
          <p:cNvPr id="1048934" name=""/>
          <p:cNvSpPr/>
          <p:nvPr>
            <p:ph sz="full" idx="1"/>
          </p:nvPr>
        </p:nvSpPr>
        <p:spPr>
          <a:xfrm rot="0">
            <a:off x="457200" y="1600200"/>
            <a:ext cx="8229600" cy="5029200"/>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lnSpc>
                <a:spcPct val="80000"/>
              </a:lnSpc>
              <a:buFontTx/>
              <a:buNone/>
            </a:pPr>
            <a:r>
              <a:rPr altLang="en-US" sz="2600" lang="en-US">
                <a:latin typeface="Calibri" pitchFamily="34" charset="0"/>
              </a:rPr>
              <a:t>The three main clinical features of DKA are:</a:t>
            </a:r>
          </a:p>
          <a:p>
            <a:pPr lvl="0">
              <a:lnSpc>
                <a:spcPct val="80000"/>
              </a:lnSpc>
              <a:buFontTx/>
              <a:buNone/>
            </a:pPr>
            <a:r>
              <a:rPr altLang="en-US" sz="2600" lang="en-US">
                <a:latin typeface="Calibri" pitchFamily="34" charset="0"/>
              </a:rPr>
              <a:t>• Hyperglycemia</a:t>
            </a:r>
          </a:p>
          <a:p>
            <a:pPr lvl="0">
              <a:lnSpc>
                <a:spcPct val="80000"/>
              </a:lnSpc>
              <a:buFontTx/>
              <a:buNone/>
            </a:pPr>
            <a:r>
              <a:rPr altLang="en-US" sz="2600" lang="en-US">
                <a:latin typeface="Calibri" pitchFamily="34" charset="0"/>
              </a:rPr>
              <a:t>• Dehydration and electrolyte loss</a:t>
            </a:r>
          </a:p>
          <a:p>
            <a:pPr lvl="0">
              <a:lnSpc>
                <a:spcPct val="80000"/>
              </a:lnSpc>
              <a:buFontTx/>
              <a:buNone/>
            </a:pPr>
            <a:r>
              <a:rPr altLang="en-US" sz="2600" lang="en-US">
                <a:latin typeface="Calibri" pitchFamily="34" charset="0"/>
              </a:rPr>
              <a:t>• Acidosis</a:t>
            </a:r>
          </a:p>
          <a:p>
            <a:pPr lvl="0">
              <a:lnSpc>
                <a:spcPct val="80000"/>
              </a:lnSpc>
              <a:buFontTx/>
              <a:buNone/>
            </a:pPr>
            <a:r>
              <a:rPr altLang="en-US" sz="2600" lang="en-US">
                <a:latin typeface="Calibri" pitchFamily="34" charset="0"/>
              </a:rPr>
              <a:t>OTHERS ARE</a:t>
            </a:r>
          </a:p>
          <a:p>
            <a:pPr lvl="2">
              <a:lnSpc>
                <a:spcPct val="80000"/>
              </a:lnSpc>
            </a:pPr>
            <a:r>
              <a:rPr altLang="en-US" sz="2600" lang="en-US">
                <a:latin typeface="Calibri" pitchFamily="34" charset="0"/>
              </a:rPr>
              <a:t>Kussmals respirations .deep urge to breath…air hunger</a:t>
            </a:r>
          </a:p>
          <a:p>
            <a:pPr lvl="2">
              <a:lnSpc>
                <a:spcPct val="80000"/>
              </a:lnSpc>
            </a:pPr>
            <a:r>
              <a:rPr altLang="en-US" sz="2700" lang="en-US">
                <a:latin typeface="Calibri" pitchFamily="34" charset="0"/>
              </a:rPr>
              <a:t>Deep breathing without labored breathing in an attempt to Blow off carbon dioxide to reverse acidosis</a:t>
            </a:r>
          </a:p>
          <a:p>
            <a:pPr lvl="2">
              <a:lnSpc>
                <a:spcPct val="80000"/>
              </a:lnSpc>
            </a:pPr>
            <a:r>
              <a:rPr altLang="en-US" sz="2600" lang="en-US">
                <a:latin typeface="Calibri" pitchFamily="34" charset="0"/>
              </a:rPr>
              <a:t>Fruity breath….. Sweet breath</a:t>
            </a:r>
          </a:p>
          <a:p>
            <a:pPr lvl="2">
              <a:lnSpc>
                <a:spcPct val="80000"/>
              </a:lnSpc>
            </a:pPr>
            <a:r>
              <a:rPr altLang="en-US" sz="2600" lang="en-US">
                <a:latin typeface="Calibri" pitchFamily="34" charset="0"/>
              </a:rPr>
              <a:t>Nausea/ abdominal pain</a:t>
            </a:r>
          </a:p>
          <a:p>
            <a:pPr lvl="0">
              <a:lnSpc>
                <a:spcPct val="80000"/>
              </a:lnSpc>
              <a:buFontTx/>
              <a:buNone/>
            </a:pPr>
            <a:endParaRPr altLang="en-US" sz="2600" lang="en-US">
              <a:latin typeface="Calibri" pitchFamily="34" charset="0"/>
            </a:endParaRPr>
          </a:p>
        </p:txBody>
      </p:sp>
      <p:sp>
        <p:nvSpPr>
          <p:cNvPr id="1048935"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algn="l" lvl="0"/>
            <a:r>
              <a:rPr altLang="en-US" sz="2800" lang="en-US">
                <a:latin typeface="Calibri" pitchFamily="34" charset="0"/>
              </a:rPr>
              <a:t>Clinical manifestation of DKA</a:t>
            </a:r>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showMasterSp="1">
  <p:cSld>
    <p:spTree>
      <p:nvGrpSpPr>
        <p:cNvPr id="579" name=""/>
        <p:cNvGrpSpPr/>
        <p:nvPr/>
      </p:nvGrpSpPr>
      <p:grpSpPr>
        <a:xfrm rot="0">
          <a:off x="0" y="0"/>
          <a:ext cx="0" cy="0"/>
          <a:chOff x="0" y="0"/>
          <a:chExt cx="0" cy="0"/>
        </a:xfrm>
      </p:grpSpPr>
      <p:sp>
        <p:nvSpPr>
          <p:cNvPr id="1048936" name=""/>
          <p:cNvSpPr/>
          <p:nvPr>
            <p:ph sz="full" idx="1"/>
          </p:nvPr>
        </p:nvSpPr>
        <p:spPr>
          <a:xfrm rot="0">
            <a:off x="457200" y="1066800"/>
            <a:ext cx="8229600" cy="5059362"/>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2"/>
            <a:r>
              <a:rPr altLang="en-US" sz="2800" lang="en-US">
                <a:latin typeface="Calibri" pitchFamily="34" charset="0"/>
              </a:rPr>
              <a:t>Dehydration</a:t>
            </a:r>
          </a:p>
          <a:p>
            <a:pPr lvl="2"/>
            <a:r>
              <a:rPr altLang="en-US" sz="2800" lang="en-US">
                <a:latin typeface="Calibri" pitchFamily="34" charset="0"/>
              </a:rPr>
              <a:t>Lethargy</a:t>
            </a:r>
          </a:p>
          <a:p>
            <a:pPr lvl="2"/>
            <a:r>
              <a:rPr altLang="en-US" sz="2800" lang="en-US">
                <a:latin typeface="Calibri" pitchFamily="34" charset="0"/>
              </a:rPr>
              <a:t>Coma</a:t>
            </a:r>
          </a:p>
          <a:p>
            <a:pPr lvl="2"/>
            <a:r>
              <a:rPr altLang="en-US" sz="2800" lang="en-US">
                <a:latin typeface="Calibri" pitchFamily="34" charset="0"/>
              </a:rPr>
              <a:t>Polydipsia, polyuria, polyphagia</a:t>
            </a:r>
          </a:p>
          <a:p>
            <a:pPr lvl="2">
              <a:buFontTx/>
              <a:buNone/>
            </a:pPr>
            <a:endParaRPr altLang="en-US" sz="2800" lang="en-US">
              <a:latin typeface="Calibri" pitchFamily="34" charset="0"/>
            </a:endParaRPr>
          </a:p>
          <a:p>
            <a:pPr lvl="0"/>
            <a:r>
              <a:rPr altLang="en-US" lang="en-US">
                <a:latin typeface="Calibri" pitchFamily="34" charset="0"/>
              </a:rPr>
              <a:t>Patients with marked intravascular volume depletion may have orthostatic hypotension (drop in systolic </a:t>
            </a:r>
            <a:r>
              <a:rPr altLang="en-US" sz="2800" lang="en-US">
                <a:latin typeface="Calibri" pitchFamily="34" charset="0"/>
              </a:rPr>
              <a:t>blood pressure of 20 mm Hg or more on standing). </a:t>
            </a:r>
          </a:p>
          <a:p>
            <a:pPr lvl="0"/>
            <a:r>
              <a:rPr altLang="en-US" sz="2800" lang="en-US">
                <a:latin typeface="Calibri" pitchFamily="34" charset="0"/>
              </a:rPr>
              <a:t>Volume depletion may also lead to frank hypotension with a weak, rapid pulse.</a:t>
            </a:r>
          </a:p>
        </p:txBody>
      </p:sp>
      <p:sp>
        <p:nvSpPr>
          <p:cNvPr id="1048937"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algn="l" lvl="0"/>
            <a:r>
              <a:rPr altLang="en-US" sz="2800" lang="en-US">
                <a:latin typeface="Calibri" pitchFamily="34" charset="0"/>
              </a:rPr>
              <a:t>cont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1">
  <p:cSld>
    <p:spTree>
      <p:nvGrpSpPr>
        <p:cNvPr id="419" name=""/>
        <p:cNvGrpSpPr/>
        <p:nvPr/>
      </p:nvGrpSpPr>
      <p:grpSpPr>
        <a:xfrm rot="0">
          <a:off x="0" y="0"/>
          <a:ext cx="0" cy="0"/>
          <a:chOff x="0" y="0"/>
          <a:chExt cx="0" cy="0"/>
        </a:xfrm>
      </p:grpSpPr>
      <p:sp>
        <p:nvSpPr>
          <p:cNvPr id="1048635" name=""/>
          <p:cNvSpPr/>
          <p:nvPr>
            <p:ph sz="full" idx="1"/>
          </p:nvPr>
        </p:nvSpPr>
        <p:spPr>
          <a:xfrm rot="0">
            <a:off x="457200" y="1600200"/>
            <a:ext cx="8229600" cy="4525962"/>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r>
              <a:rPr altLang="en-US" sz="3600" lang="en-US">
                <a:latin typeface="Times New Roman" pitchFamily="18" charset="0"/>
                <a:ea typeface="Times New Roman" pitchFamily="18" charset="0"/>
              </a:rPr>
              <a:t>Resulting action of hormone : increase uptake of glucose </a:t>
            </a:r>
          </a:p>
          <a:p>
            <a:pPr lvl="0"/>
            <a:r>
              <a:rPr altLang="en-US" sz="3600" lang="en-US">
                <a:latin typeface="Times New Roman" pitchFamily="18" charset="0"/>
                <a:ea typeface="Times New Roman" pitchFamily="18" charset="0"/>
              </a:rPr>
              <a:t>As a result of glucose uptake ; insulin release stops.</a:t>
            </a:r>
          </a:p>
        </p:txBody>
      </p:sp>
      <p:sp>
        <p:nvSpPr>
          <p:cNvPr id="1048636"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algn="l" lvl="0"/>
            <a:r>
              <a:rPr altLang="en-US" sz="2800" lang="en-US">
                <a:latin typeface="Calibri" pitchFamily="34" charset="0"/>
              </a:rPr>
              <a:t>cont</a:t>
            </a:r>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showMasterSp="1">
  <p:cSld>
    <p:spTree>
      <p:nvGrpSpPr>
        <p:cNvPr id="580" name=""/>
        <p:cNvGrpSpPr/>
        <p:nvPr/>
      </p:nvGrpSpPr>
      <p:grpSpPr>
        <a:xfrm rot="0">
          <a:off x="0" y="0"/>
          <a:ext cx="0" cy="0"/>
          <a:chOff x="0" y="0"/>
          <a:chExt cx="0" cy="0"/>
        </a:xfrm>
      </p:grpSpPr>
      <p:sp>
        <p:nvSpPr>
          <p:cNvPr id="1048938" name=""/>
          <p:cNvSpPr/>
          <p:nvPr>
            <p:ph sz="full" idx="1"/>
          </p:nvPr>
        </p:nvSpPr>
        <p:spPr>
          <a:xfrm rot="0">
            <a:off x="457200" y="1143000"/>
            <a:ext cx="8229600" cy="4525962"/>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r>
              <a:rPr altLang="en-US" sz="2800" lang="en-US">
                <a:latin typeface="Calibri" pitchFamily="34" charset="0"/>
              </a:rPr>
              <a:t>Blood glucose levels may vary from 300 to 800 mg/dl (16.6 to 44.4 mmol/L).</a:t>
            </a:r>
          </a:p>
          <a:p>
            <a:pPr lvl="0"/>
            <a:r>
              <a:rPr altLang="en-US" sz="2800" lang="en-US">
                <a:latin typeface="Calibri" pitchFamily="34" charset="0"/>
              </a:rPr>
              <a:t>Low serum bicarbonate(0 to 15 meq/l) </a:t>
            </a:r>
          </a:p>
          <a:p>
            <a:pPr lvl="0"/>
            <a:r>
              <a:rPr altLang="en-US" sz="2800" lang="en-US">
                <a:latin typeface="Calibri" pitchFamily="34" charset="0"/>
              </a:rPr>
              <a:t> low ph (6.8 to 7.3) values</a:t>
            </a:r>
          </a:p>
          <a:p>
            <a:pPr lvl="0"/>
            <a:r>
              <a:rPr altLang="en-US" sz="2800" lang="en-US">
                <a:latin typeface="Calibri" pitchFamily="34" charset="0"/>
              </a:rPr>
              <a:t>Low PCO2 level (10 to 30 mm hg) reflects respiratory compensation (kussmaul respirations) for the metabolic acidosis.</a:t>
            </a:r>
          </a:p>
          <a:p>
            <a:pPr lvl="0"/>
            <a:r>
              <a:rPr altLang="en-US" sz="2800" lang="en-US">
                <a:latin typeface="Calibri" pitchFamily="34" charset="0"/>
              </a:rPr>
              <a:t>Elevated levels of creatinine, blood urea nitrogen (bun)</a:t>
            </a:r>
          </a:p>
        </p:txBody>
      </p:sp>
      <p:sp>
        <p:nvSpPr>
          <p:cNvPr id="1048939"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algn="l" lvl="0"/>
            <a:r>
              <a:rPr altLang="en-US" sz="2800" lang="en-US">
                <a:latin typeface="Calibri" pitchFamily="34" charset="0"/>
              </a:rPr>
              <a:t>Diagnostic findings</a:t>
            </a:r>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showMasterSp="1">
  <p:cSld>
    <p:spTree>
      <p:nvGrpSpPr>
        <p:cNvPr id="581" name=""/>
        <p:cNvGrpSpPr/>
        <p:nvPr/>
      </p:nvGrpSpPr>
      <p:grpSpPr>
        <a:xfrm rot="0">
          <a:off x="0" y="0"/>
          <a:ext cx="0" cy="0"/>
          <a:chOff x="0" y="0"/>
          <a:chExt cx="0" cy="0"/>
        </a:xfrm>
      </p:grpSpPr>
      <p:sp>
        <p:nvSpPr>
          <p:cNvPr id="1048940" name=""/>
          <p:cNvSpPr/>
          <p:nvPr>
            <p:ph sz="full" idx="1"/>
          </p:nvPr>
        </p:nvSpPr>
        <p:spPr>
          <a:xfrm rot="0">
            <a:off x="457200" y="1905000"/>
            <a:ext cx="8229600" cy="4389437"/>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buFontTx/>
              <a:buNone/>
            </a:pPr>
            <a:r>
              <a:rPr altLang="en-US" sz="2800" lang="en-US">
                <a:latin typeface="Calibri" pitchFamily="34" charset="0"/>
              </a:rPr>
              <a:t>1.Restoration of fluid balance</a:t>
            </a:r>
          </a:p>
          <a:p>
            <a:pPr lvl="0">
              <a:buFontTx/>
              <a:buNone/>
            </a:pPr>
            <a:r>
              <a:rPr altLang="en-US" sz="2800" lang="en-US">
                <a:latin typeface="Calibri" pitchFamily="34" charset="0"/>
              </a:rPr>
              <a:t>2.Correction of acidosis</a:t>
            </a:r>
          </a:p>
          <a:p>
            <a:pPr lvl="0">
              <a:buFontTx/>
              <a:buNone/>
            </a:pPr>
            <a:r>
              <a:rPr altLang="en-US" sz="2800" lang="en-US">
                <a:latin typeface="Calibri" pitchFamily="34" charset="0"/>
              </a:rPr>
              <a:t>3. Correction electrolyte imbalance</a:t>
            </a:r>
          </a:p>
          <a:p>
            <a:pPr lvl="0">
              <a:buFontTx/>
              <a:buNone/>
            </a:pPr>
            <a:r>
              <a:rPr altLang="en-US" sz="2800" lang="en-US">
                <a:latin typeface="Calibri" pitchFamily="34" charset="0"/>
              </a:rPr>
              <a:t>Management involves</a:t>
            </a:r>
          </a:p>
          <a:p>
            <a:pPr lvl="0"/>
            <a:r>
              <a:rPr altLang="en-US" sz="2800" lang="en-US">
                <a:latin typeface="Calibri" pitchFamily="34" charset="0"/>
              </a:rPr>
              <a:t>Rehydration</a:t>
            </a:r>
          </a:p>
          <a:p>
            <a:pPr lvl="0"/>
            <a:r>
              <a:rPr altLang="en-US" sz="2800" lang="en-US">
                <a:latin typeface="Calibri" pitchFamily="34" charset="0"/>
              </a:rPr>
              <a:t>Insulin injection</a:t>
            </a:r>
          </a:p>
          <a:p>
            <a:pPr lvl="0"/>
            <a:r>
              <a:rPr altLang="en-US" sz="2800" lang="en-US">
                <a:latin typeface="Calibri" pitchFamily="34" charset="0"/>
              </a:rPr>
              <a:t>Monitoring of blood glucose,input and output,vital signs and arterial blood gases</a:t>
            </a:r>
          </a:p>
        </p:txBody>
      </p:sp>
      <p:sp>
        <p:nvSpPr>
          <p:cNvPr id="1048941"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algn="l" lvl="0"/>
            <a:r>
              <a:rPr altLang="en-US" sz="2800" lang="en-US">
                <a:solidFill>
                  <a:srgbClr val="002060"/>
                </a:solidFill>
                <a:latin typeface="Calibri" pitchFamily="34" charset="0"/>
              </a:rPr>
              <a:t>AREAS OF FOCUS IN MANAGEMENT OF DKA</a:t>
            </a:r>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showMasterSp="1">
  <p:cSld>
    <p:spTree>
      <p:nvGrpSpPr>
        <p:cNvPr id="582" name=""/>
        <p:cNvGrpSpPr/>
        <p:nvPr/>
      </p:nvGrpSpPr>
      <p:grpSpPr>
        <a:xfrm rot="0">
          <a:off x="0" y="0"/>
          <a:ext cx="0" cy="0"/>
          <a:chOff x="0" y="0"/>
          <a:chExt cx="0" cy="0"/>
        </a:xfrm>
      </p:grpSpPr>
      <p:sp>
        <p:nvSpPr>
          <p:cNvPr id="1048942" name=""/>
          <p:cNvSpPr/>
          <p:nvPr>
            <p:ph sz="full" idx="1"/>
          </p:nvPr>
        </p:nvSpPr>
        <p:spPr>
          <a:xfrm rot="0">
            <a:off x="457200" y="1219200"/>
            <a:ext cx="8229600" cy="4754562"/>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buFontTx/>
              <a:buNone/>
            </a:pPr>
            <a:r>
              <a:rPr altLang="en-US" sz="2800" lang="en-US">
                <a:latin typeface="Calibri" pitchFamily="34" charset="0"/>
              </a:rPr>
              <a:t>1.Insulin is usually infused intravenously at a slow, continuous rate (eg, 5 units per hour). </a:t>
            </a:r>
          </a:p>
          <a:p>
            <a:pPr lvl="0">
              <a:buFontTx/>
              <a:buNone/>
            </a:pPr>
            <a:r>
              <a:rPr altLang="en-US" sz="2800" lang="en-US">
                <a:latin typeface="Calibri" pitchFamily="34" charset="0"/>
              </a:rPr>
              <a:t>2.Monitor blood glucose hourly</a:t>
            </a:r>
          </a:p>
          <a:p>
            <a:pPr lvl="0">
              <a:buFontTx/>
              <a:buNone/>
            </a:pPr>
            <a:r>
              <a:rPr altLang="en-US" sz="2800" lang="en-US">
                <a:latin typeface="Calibri" pitchFamily="34" charset="0"/>
              </a:rPr>
              <a:t>3.  0.9% sodium chloride (normal saline) solution is administered at a rapid rate, usually 0.5 to 1 L per hour for 2 to3 hours. Half-strength normal saline (0.45%) solution (also known as hypotonic saline solution) may be used for patients with hypertension or hypernatremia or those at risk for heart failure </a:t>
            </a:r>
          </a:p>
        </p:txBody>
      </p:sp>
      <p:sp>
        <p:nvSpPr>
          <p:cNvPr id="1048943"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algn="l" lvl="0"/>
            <a:r>
              <a:rPr altLang="en-US" b="1" sz="2800" lang="en-US">
                <a:latin typeface="Calibri" pitchFamily="34" charset="0"/>
              </a:rPr>
              <a:t>Emergency management </a:t>
            </a:r>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showMasterSp="1">
  <p:cSld>
    <p:spTree>
      <p:nvGrpSpPr>
        <p:cNvPr id="583" name=""/>
        <p:cNvGrpSpPr/>
        <p:nvPr/>
      </p:nvGrpSpPr>
      <p:grpSpPr>
        <a:xfrm rot="0">
          <a:off x="0" y="0"/>
          <a:ext cx="0" cy="0"/>
          <a:chOff x="0" y="0"/>
          <a:chExt cx="0" cy="0"/>
        </a:xfrm>
      </p:grpSpPr>
      <p:sp>
        <p:nvSpPr>
          <p:cNvPr id="1048944" name=""/>
          <p:cNvSpPr/>
          <p:nvPr>
            <p:ph sz="full" idx="1"/>
          </p:nvPr>
        </p:nvSpPr>
        <p:spPr>
          <a:xfrm rot="0">
            <a:off x="457200" y="990600"/>
            <a:ext cx="8229600" cy="5562600"/>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buFontTx/>
              <a:buNone/>
            </a:pPr>
            <a:r>
              <a:rPr altLang="en-US" sz="2800" lang="en-US">
                <a:latin typeface="Calibri" pitchFamily="34" charset="0"/>
              </a:rPr>
              <a:t>4.Monitoring fluid volume status and electrolyes levels and document the input and output</a:t>
            </a:r>
          </a:p>
          <a:p>
            <a:pPr lvl="0">
              <a:buFontTx/>
              <a:buNone/>
            </a:pPr>
            <a:r>
              <a:rPr altLang="en-US" sz="2800" lang="en-US">
                <a:latin typeface="Calibri" pitchFamily="34" charset="0"/>
              </a:rPr>
              <a:t>5.Monitor  vital signs and arterial blood gases(including monitoring for orthostatic changes in blood pressure and heart rate), lung assessment.</a:t>
            </a:r>
          </a:p>
          <a:p>
            <a:pPr lvl="0">
              <a:buFontTx/>
              <a:buNone/>
            </a:pPr>
            <a:r>
              <a:rPr altLang="en-US" sz="2800" lang="en-US">
                <a:latin typeface="Calibri" pitchFamily="34" charset="0"/>
              </a:rPr>
              <a:t>6.continuosly assess the patient for the response to the ongoing treatment and for signs of hyperkalemia  and document the findings</a:t>
            </a:r>
          </a:p>
          <a:p>
            <a:pPr lvl="0">
              <a:buFontTx/>
              <a:buNone/>
            </a:pPr>
            <a:r>
              <a:rPr altLang="en-US" sz="2800" lang="en-US">
                <a:solidFill>
                  <a:srgbClr val="7030A0"/>
                </a:solidFill>
                <a:latin typeface="Calibri" pitchFamily="34" charset="0"/>
              </a:rPr>
              <a:t>NB :Bicarbonate infusion to correct severe acidosis is </a:t>
            </a:r>
            <a:r>
              <a:rPr altLang="en-US" b="1" sz="2800" lang="en-US">
                <a:solidFill>
                  <a:srgbClr val="7030A0"/>
                </a:solidFill>
                <a:latin typeface="Calibri" pitchFamily="34" charset="0"/>
              </a:rPr>
              <a:t>avoided </a:t>
            </a:r>
            <a:r>
              <a:rPr altLang="en-US" sz="2800" lang="en-US">
                <a:solidFill>
                  <a:srgbClr val="7030A0"/>
                </a:solidFill>
                <a:latin typeface="Calibri" pitchFamily="34" charset="0"/>
              </a:rPr>
              <a:t>during treatment of DKA because it precipitates further, sudden (and potentially fatal) decreases in serum potassium levels</a:t>
            </a:r>
            <a:r>
              <a:rPr altLang="en-US" sz="2800" lang="en-US">
                <a:latin typeface="Calibri" pitchFamily="34" charset="0"/>
              </a:rPr>
              <a:t>. : </a:t>
            </a:r>
          </a:p>
          <a:p>
            <a:pPr lvl="0">
              <a:buFontTx/>
              <a:buNone/>
            </a:pPr>
            <a:endParaRPr altLang="en-US" sz="2800" lang="en-US">
              <a:latin typeface="Calibri" pitchFamily="34" charset="0"/>
            </a:endParaRPr>
          </a:p>
        </p:txBody>
      </p:sp>
      <p:sp>
        <p:nvSpPr>
          <p:cNvPr id="1048945"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algn="l" lvl="0"/>
            <a:r>
              <a:rPr altLang="en-US" sz="2800" lang="en-US">
                <a:latin typeface="Calibri" pitchFamily="34" charset="0"/>
              </a:rPr>
              <a:t>cont</a:t>
            </a:r>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showMasterSp="1">
  <p:cSld>
    <p:spTree>
      <p:nvGrpSpPr>
        <p:cNvPr id="584" name=""/>
        <p:cNvGrpSpPr/>
        <p:nvPr/>
      </p:nvGrpSpPr>
      <p:grpSpPr>
        <a:xfrm rot="0">
          <a:off x="0" y="0"/>
          <a:ext cx="0" cy="0"/>
          <a:chOff x="0" y="0"/>
          <a:chExt cx="0" cy="0"/>
        </a:xfrm>
      </p:grpSpPr>
      <p:sp>
        <p:nvSpPr>
          <p:cNvPr id="1048946" name=""/>
          <p:cNvSpPr/>
          <p:nvPr>
            <p:ph sz="full" idx="1"/>
          </p:nvPr>
        </p:nvSpPr>
        <p:spPr>
          <a:xfrm rot="0">
            <a:off x="228600" y="1371600"/>
            <a:ext cx="8458200" cy="5334000"/>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indent="-609600" lvl="0" marL="609600">
              <a:lnSpc>
                <a:spcPct val="80000"/>
              </a:lnSpc>
            </a:pPr>
            <a:r>
              <a:rPr altLang="en-US" sz="2800" lang="en-US">
                <a:latin typeface="Calibri" pitchFamily="34" charset="0"/>
              </a:rPr>
              <a:t>Potential complication of </a:t>
            </a:r>
            <a:r>
              <a:rPr altLang="en-US" b="1" sz="2800" lang="en-US">
                <a:solidFill>
                  <a:srgbClr val="002060"/>
                </a:solidFill>
                <a:latin typeface="Calibri" pitchFamily="34" charset="0"/>
              </a:rPr>
              <a:t>type 2 diabetes </a:t>
            </a:r>
            <a:r>
              <a:rPr altLang="en-US" sz="2800" lang="en-US">
                <a:latin typeface="Calibri" pitchFamily="34" charset="0"/>
              </a:rPr>
              <a:t>that involves extremely high blood sugars without presence of ketones</a:t>
            </a:r>
          </a:p>
          <a:p>
            <a:pPr indent="-609600" lvl="0" marL="609600">
              <a:lnSpc>
                <a:spcPct val="80000"/>
              </a:lnSpc>
            </a:pPr>
            <a:r>
              <a:rPr altLang="en-US" sz="2800" lang="en-US">
                <a:latin typeface="Calibri" pitchFamily="34" charset="0"/>
              </a:rPr>
              <a:t>In this condition, enough insulin is secreted to prevent ketosis, but not enough to prevent hyperglycemia</a:t>
            </a:r>
          </a:p>
          <a:p>
            <a:pPr indent="-609600" lvl="0" marL="609600">
              <a:lnSpc>
                <a:spcPct val="80000"/>
              </a:lnSpc>
            </a:pPr>
            <a:r>
              <a:rPr altLang="en-US" sz="2800" lang="en-US">
                <a:latin typeface="Calibri" pitchFamily="34" charset="0"/>
              </a:rPr>
              <a:t>Life threatening medical emergency, high mortality rate, as high as 50% occurs </a:t>
            </a:r>
          </a:p>
          <a:p>
            <a:pPr indent="-609600" lvl="0" marL="609600">
              <a:lnSpc>
                <a:spcPct val="80000"/>
              </a:lnSpc>
            </a:pPr>
            <a:r>
              <a:rPr altLang="en-US" sz="2800" lang="en-US">
                <a:latin typeface="Calibri" pitchFamily="34" charset="0"/>
              </a:rPr>
              <a:t>most often in older people (ages 50 to 70) with no known history of diabetes or with  type 2 diabetes.</a:t>
            </a:r>
          </a:p>
          <a:p>
            <a:pPr indent="-609600" lvl="0" marL="609600">
              <a:lnSpc>
                <a:spcPct val="80000"/>
              </a:lnSpc>
            </a:pPr>
            <a:r>
              <a:rPr altLang="en-US" sz="2800" lang="en-US">
                <a:latin typeface="Calibri" pitchFamily="34" charset="0"/>
              </a:rPr>
              <a:t>Hyperosmolarity is a condition in which has high conc.of salt, glucose and other substances that draws water out of other organs to blood stream.</a:t>
            </a:r>
          </a:p>
          <a:p>
            <a:pPr indent="-609600" lvl="0" marL="609600">
              <a:buFontTx/>
              <a:buNone/>
            </a:pPr>
            <a:endParaRPr altLang="en-US" sz="2800" lang="en-US">
              <a:latin typeface="Calibri" pitchFamily="34" charset="0"/>
            </a:endParaRPr>
          </a:p>
        </p:txBody>
      </p:sp>
      <p:sp>
        <p:nvSpPr>
          <p:cNvPr id="1048947" name=""/>
          <p:cNvSpPr/>
          <p:nvPr>
            <p:ph type="title" sz="full" idx="0"/>
          </p:nvPr>
        </p:nvSpPr>
        <p:spPr>
          <a:xfrm rot="0">
            <a:off x="457200" y="274637"/>
            <a:ext cx="8229600" cy="1020762"/>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algn="l" lvl="0"/>
            <a:br/>
            <a:r>
              <a:rPr altLang="en-US" b="1" sz="4000" lang="en-US">
                <a:solidFill>
                  <a:srgbClr val="002060"/>
                </a:solidFill>
                <a:latin typeface="Calibri" pitchFamily="34" charset="0"/>
              </a:rPr>
              <a:t>HYPERGLYCEMIC HYPEROSMOLAR</a:t>
            </a:r>
            <a:br/>
            <a:r>
              <a:rPr altLang="en-US" b="1" sz="4000" lang="en-US">
                <a:solidFill>
                  <a:srgbClr val="002060"/>
                </a:solidFill>
                <a:latin typeface="Calibri" pitchFamily="34" charset="0"/>
              </a:rPr>
              <a:t>NON-KETOTIC SYNDROME(HHNKS)</a:t>
            </a:r>
            <a:br/>
            <a:endParaRPr altLang="en-US" sz="2500" lang="en-US">
              <a:latin typeface="Calibri" pitchFamily="34" charset="0"/>
            </a:endParaRPr>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showMasterSp="1">
  <p:cSld>
    <p:spTree>
      <p:nvGrpSpPr>
        <p:cNvPr id="585" name=""/>
        <p:cNvGrpSpPr/>
        <p:nvPr/>
      </p:nvGrpSpPr>
      <p:grpSpPr>
        <a:xfrm rot="0">
          <a:off x="0" y="0"/>
          <a:ext cx="0" cy="0"/>
          <a:chOff x="0" y="0"/>
          <a:chExt cx="0" cy="0"/>
        </a:xfrm>
      </p:grpSpPr>
      <p:sp>
        <p:nvSpPr>
          <p:cNvPr id="1048948" name=""/>
          <p:cNvSpPr/>
          <p:nvPr>
            <p:ph sz="full" idx="1"/>
          </p:nvPr>
        </p:nvSpPr>
        <p:spPr>
          <a:xfrm rot="0">
            <a:off x="457200" y="1143000"/>
            <a:ext cx="8229600" cy="5410200"/>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r>
              <a:rPr altLang="en-US" sz="2800" lang="en-US">
                <a:latin typeface="Calibri" pitchFamily="34" charset="0"/>
              </a:rPr>
              <a:t>Acute illness (eg, pneumonia or stroke)</a:t>
            </a:r>
          </a:p>
          <a:p>
            <a:pPr lvl="0"/>
            <a:r>
              <a:rPr altLang="en-US" sz="2800" lang="en-US">
                <a:latin typeface="Calibri" pitchFamily="34" charset="0"/>
              </a:rPr>
              <a:t> Medications that exacerbate hyperglycemia (thiazides)</a:t>
            </a:r>
          </a:p>
          <a:p>
            <a:pPr lvl="0"/>
            <a:r>
              <a:rPr altLang="en-US" sz="2800" lang="en-US">
                <a:latin typeface="Calibri" pitchFamily="34" charset="0"/>
              </a:rPr>
              <a:t>Treatments, such as dialysis</a:t>
            </a:r>
          </a:p>
          <a:p>
            <a:pPr lvl="0"/>
            <a:r>
              <a:rPr altLang="en-US" sz="2800" lang="en-US">
                <a:latin typeface="Calibri" pitchFamily="34" charset="0"/>
              </a:rPr>
              <a:t>The history includes days to weeks of polyuria with adequate fluid intake</a:t>
            </a:r>
          </a:p>
        </p:txBody>
      </p:sp>
      <p:sp>
        <p:nvSpPr>
          <p:cNvPr id="1048949"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algn="l" lvl="0"/>
            <a:r>
              <a:rPr altLang="en-US" b="1" sz="2800" lang="en-US">
                <a:solidFill>
                  <a:srgbClr val="002060"/>
                </a:solidFill>
                <a:latin typeface="Calibri" pitchFamily="34" charset="0"/>
              </a:rPr>
              <a:t>Precipitating factors</a:t>
            </a:r>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showMasterSp="1">
  <p:cSld>
    <p:spTree>
      <p:nvGrpSpPr>
        <p:cNvPr id="586" name=""/>
        <p:cNvGrpSpPr/>
        <p:nvPr/>
      </p:nvGrpSpPr>
      <p:grpSpPr>
        <a:xfrm rot="0">
          <a:off x="0" y="0"/>
          <a:ext cx="0" cy="0"/>
          <a:chOff x="0" y="0"/>
          <a:chExt cx="0" cy="0"/>
        </a:xfrm>
      </p:grpSpPr>
      <p:sp>
        <p:nvSpPr>
          <p:cNvPr id="1048950" name=""/>
          <p:cNvSpPr/>
          <p:nvPr>
            <p:ph sz="full" idx="1"/>
          </p:nvPr>
        </p:nvSpPr>
        <p:spPr>
          <a:xfrm rot="0">
            <a:off x="457200" y="1295400"/>
            <a:ext cx="8229600" cy="4830762"/>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lnSpc>
                <a:spcPct val="80000"/>
              </a:lnSpc>
            </a:pPr>
            <a:r>
              <a:rPr altLang="en-US" sz="2800" lang="en-US">
                <a:latin typeface="Calibri" pitchFamily="34" charset="0"/>
              </a:rPr>
              <a:t>Altered level of consciousness (lethargy to coma)</a:t>
            </a:r>
          </a:p>
          <a:p>
            <a:pPr lvl="0">
              <a:lnSpc>
                <a:spcPct val="80000"/>
              </a:lnSpc>
            </a:pPr>
            <a:r>
              <a:rPr altLang="en-US" sz="2800" lang="en-US">
                <a:latin typeface="Calibri" pitchFamily="34" charset="0"/>
              </a:rPr>
              <a:t>Neurological deficits:  motor and sensory impairement ,seizures</a:t>
            </a:r>
          </a:p>
          <a:p>
            <a:pPr lvl="0">
              <a:lnSpc>
                <a:spcPct val="80000"/>
              </a:lnSpc>
            </a:pPr>
            <a:r>
              <a:rPr altLang="en-US" sz="2800" lang="en-US">
                <a:latin typeface="Calibri" pitchFamily="34" charset="0"/>
              </a:rPr>
              <a:t>Dehydration: dry skin and mucous membranes, extreme thirst, tachycardia, polyuria, hypotension</a:t>
            </a:r>
          </a:p>
          <a:p>
            <a:pPr lvl="0">
              <a:buFontTx/>
              <a:buNone/>
            </a:pPr>
            <a:endParaRPr altLang="en-US" sz="2800" lang="en-US">
              <a:latin typeface="Calibri" pitchFamily="34" charset="0"/>
            </a:endParaRPr>
          </a:p>
        </p:txBody>
      </p:sp>
      <p:sp>
        <p:nvSpPr>
          <p:cNvPr id="1048951" name=""/>
          <p:cNvSpPr/>
          <p:nvPr>
            <p:ph type="title" sz="full" idx="0"/>
          </p:nvPr>
        </p:nvSpPr>
        <p:spPr>
          <a:xfrm rot="0">
            <a:off x="457200" y="304800"/>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algn="l" lvl="0"/>
            <a:r>
              <a:rPr altLang="en-US" b="1" sz="2800" lang="en-US">
                <a:solidFill>
                  <a:srgbClr val="002060"/>
                </a:solidFill>
                <a:latin typeface="Calibri" pitchFamily="34" charset="0"/>
              </a:rPr>
              <a:t>Clinical manifestations</a:t>
            </a:r>
          </a:p>
        </p:txBody>
      </p:sp>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showMasterSp="1">
  <p:cSld>
    <p:spTree>
      <p:nvGrpSpPr>
        <p:cNvPr id="587" name=""/>
        <p:cNvGrpSpPr/>
        <p:nvPr/>
      </p:nvGrpSpPr>
      <p:grpSpPr>
        <a:xfrm rot="0">
          <a:off x="0" y="0"/>
          <a:ext cx="0" cy="0"/>
          <a:chOff x="0" y="0"/>
          <a:chExt cx="0" cy="0"/>
        </a:xfrm>
      </p:grpSpPr>
      <p:sp>
        <p:nvSpPr>
          <p:cNvPr id="1048952" name=""/>
          <p:cNvSpPr/>
          <p:nvPr>
            <p:ph sz="full" idx="1"/>
          </p:nvPr>
        </p:nvSpPr>
        <p:spPr>
          <a:xfrm rot="0">
            <a:off x="457200" y="1600200"/>
            <a:ext cx="8229600" cy="4525962"/>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lnSpc>
                <a:spcPct val="80000"/>
              </a:lnSpc>
            </a:pPr>
            <a:r>
              <a:rPr altLang="en-US" sz="2800" lang="en-US">
                <a:latin typeface="Calibri" pitchFamily="34" charset="0"/>
              </a:rPr>
              <a:t>Hyperglycemia leads to increased urine output and dehydration</a:t>
            </a:r>
          </a:p>
          <a:p>
            <a:pPr lvl="0">
              <a:lnSpc>
                <a:spcPct val="80000"/>
              </a:lnSpc>
            </a:pPr>
            <a:r>
              <a:rPr altLang="en-US" sz="2800" lang="en-US">
                <a:latin typeface="Calibri" pitchFamily="34" charset="0"/>
              </a:rPr>
              <a:t>Kidneys retain glucose; glucose and sodium  rise	</a:t>
            </a:r>
          </a:p>
          <a:p>
            <a:pPr lvl="0">
              <a:lnSpc>
                <a:spcPct val="80000"/>
              </a:lnSpc>
            </a:pPr>
            <a:r>
              <a:rPr altLang="en-US" sz="2800" lang="en-US">
                <a:latin typeface="Calibri" pitchFamily="34" charset="0"/>
              </a:rPr>
              <a:t>Severe hyperosmolar state develops leading to brain cell shrinkage</a:t>
            </a:r>
          </a:p>
          <a:p>
            <a:pPr lvl="0">
              <a:lnSpc>
                <a:spcPct val="80000"/>
              </a:lnSpc>
            </a:pPr>
            <a:r>
              <a:rPr altLang="en-US" sz="2800" lang="en-US">
                <a:latin typeface="Calibri" pitchFamily="34" charset="0"/>
              </a:rPr>
              <a:t>Diagnostic findings:</a:t>
            </a:r>
          </a:p>
          <a:p>
            <a:pPr lvl="0"/>
            <a:r>
              <a:rPr altLang="en-US" sz="2800" lang="en-US">
                <a:latin typeface="Calibri" pitchFamily="34" charset="0"/>
              </a:rPr>
              <a:t>The blood glucose level is usually 600 to 1,200 mg/dL (33.33mmol/l - 66.66mmol/l)</a:t>
            </a:r>
          </a:p>
          <a:p>
            <a:pPr indent="-342900" lvl="1" marL="342900">
              <a:buClr>
                <a:schemeClr val="hlink"/>
              </a:buClr>
              <a:buFontTx/>
            </a:pPr>
            <a:r>
              <a:rPr altLang="en-US" lang="en-US">
                <a:latin typeface="Calibri" pitchFamily="34" charset="0"/>
              </a:rPr>
              <a:t>Plasma osmolarity 340 mOsm/l or greater- normal 280-300mOsm/l</a:t>
            </a:r>
          </a:p>
          <a:p>
            <a:pPr lvl="0">
              <a:buFontTx/>
              <a:buNone/>
            </a:pPr>
            <a:endParaRPr altLang="en-US" sz="2800" lang="en-US">
              <a:latin typeface="Calibri" pitchFamily="34" charset="0"/>
            </a:endParaRPr>
          </a:p>
        </p:txBody>
      </p:sp>
      <p:sp>
        <p:nvSpPr>
          <p:cNvPr id="1048953"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algn="l" lvl="0"/>
            <a:r>
              <a:rPr altLang="en-US" sz="2800" lang="en-US">
                <a:latin typeface="Calibri" pitchFamily="34" charset="0"/>
              </a:rPr>
              <a:t>Pathophysiology</a:t>
            </a:r>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showMasterSp="1">
  <p:cSld>
    <p:spTree>
      <p:nvGrpSpPr>
        <p:cNvPr id="588" name=""/>
        <p:cNvGrpSpPr/>
        <p:nvPr/>
      </p:nvGrpSpPr>
      <p:grpSpPr>
        <a:xfrm rot="0">
          <a:off x="0" y="0"/>
          <a:ext cx="0" cy="0"/>
          <a:chOff x="0" y="0"/>
          <a:chExt cx="0" cy="0"/>
        </a:xfrm>
      </p:grpSpPr>
      <p:sp>
        <p:nvSpPr>
          <p:cNvPr id="1048954" name=""/>
          <p:cNvSpPr/>
          <p:nvPr>
            <p:ph sz="full" idx="1"/>
          </p:nvPr>
        </p:nvSpPr>
        <p:spPr>
          <a:xfrm rot="0">
            <a:off x="457200" y="1066800"/>
            <a:ext cx="8229600" cy="5562600"/>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r>
              <a:rPr altLang="en-US" sz="2800" lang="en-US">
                <a:latin typeface="Calibri" pitchFamily="34" charset="0"/>
              </a:rPr>
              <a:t>Similar to that of DKA: fluid replacement, correction of electrolyte imbalances, and insulin administration.</a:t>
            </a:r>
          </a:p>
          <a:p>
            <a:pPr lvl="0"/>
            <a:r>
              <a:rPr altLang="en-US" sz="2800" lang="en-US">
                <a:latin typeface="Calibri" pitchFamily="34" charset="0"/>
              </a:rPr>
              <a:t>Patient is admitted to ICU and the following treatment initiated</a:t>
            </a:r>
          </a:p>
          <a:p>
            <a:pPr lvl="0">
              <a:buFontTx/>
              <a:buNone/>
            </a:pPr>
            <a:r>
              <a:rPr altLang="en-US" sz="2800" lang="en-US">
                <a:latin typeface="Calibri" pitchFamily="34" charset="0"/>
              </a:rPr>
              <a:t>1. Insulin is usually administered at a continuous slow rate of 0.1units/kg/hr to treat hyperglycemia</a:t>
            </a:r>
          </a:p>
          <a:p>
            <a:pPr lvl="0">
              <a:buFontTx/>
              <a:buNone/>
            </a:pPr>
            <a:r>
              <a:rPr altLang="en-US" sz="2800" lang="en-US">
                <a:latin typeface="Calibri" pitchFamily="34" charset="0"/>
              </a:rPr>
              <a:t>Fluid treatment is started with</a:t>
            </a:r>
          </a:p>
          <a:p>
            <a:pPr lvl="0">
              <a:buFontTx/>
              <a:buNone/>
            </a:pPr>
            <a:r>
              <a:rPr altLang="en-US" sz="2800" lang="en-US">
                <a:latin typeface="Calibri" pitchFamily="34" charset="0"/>
              </a:rPr>
              <a:t>2.   0.9% or 0.45% NS, depending on the patient’s sodium level and the severity of volume depletion</a:t>
            </a:r>
          </a:p>
        </p:txBody>
      </p:sp>
      <p:sp>
        <p:nvSpPr>
          <p:cNvPr id="1048955"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algn="l" lvl="0"/>
            <a:r>
              <a:rPr altLang="en-US" b="1" sz="2800" lang="en-US">
                <a:latin typeface="Calibri" pitchFamily="34" charset="0"/>
              </a:rPr>
              <a:t>Emergency management</a:t>
            </a:r>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showMasterSp="1">
  <p:cSld>
    <p:spTree>
      <p:nvGrpSpPr>
        <p:cNvPr id="589" name=""/>
        <p:cNvGrpSpPr/>
        <p:nvPr/>
      </p:nvGrpSpPr>
      <p:grpSpPr>
        <a:xfrm rot="0">
          <a:off x="0" y="0"/>
          <a:ext cx="0" cy="0"/>
          <a:chOff x="0" y="0"/>
          <a:chExt cx="0" cy="0"/>
        </a:xfrm>
      </p:grpSpPr>
      <p:sp>
        <p:nvSpPr>
          <p:cNvPr id="1048956" name=""/>
          <p:cNvSpPr/>
          <p:nvPr>
            <p:ph sz="full" idx="1"/>
          </p:nvPr>
        </p:nvSpPr>
        <p:spPr>
          <a:xfrm rot="0">
            <a:off x="457200" y="1600200"/>
            <a:ext cx="8229600" cy="4525962"/>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buFontTx/>
              <a:buNone/>
            </a:pPr>
            <a:r>
              <a:rPr altLang="en-US" sz="2800" lang="en-US">
                <a:latin typeface="Calibri" pitchFamily="34" charset="0"/>
              </a:rPr>
              <a:t>3.Potassium is added to IV fluids when urinary output is adequate and is guided by continuous electrocardiographic monitoring and frequent laboratory determinations of potassium.</a:t>
            </a:r>
          </a:p>
          <a:p>
            <a:pPr lvl="0"/>
            <a:r>
              <a:rPr altLang="en-US" sz="2800" lang="en-US">
                <a:latin typeface="Calibri" pitchFamily="34" charset="0"/>
              </a:rPr>
              <a:t>Close monitoring of vital signs, fluid status, and laboratory values of electrolytes, blood gases and blood sugars.</a:t>
            </a:r>
          </a:p>
          <a:p>
            <a:pPr lvl="0">
              <a:buFontTx/>
              <a:buNone/>
            </a:pPr>
            <a:endParaRPr altLang="en-US" sz="2800" lang="en-US">
              <a:latin typeface="Calibri" pitchFamily="34" charset="0"/>
            </a:endParaRPr>
          </a:p>
        </p:txBody>
      </p:sp>
      <p:sp>
        <p:nvSpPr>
          <p:cNvPr id="1048957"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algn="l" lvl="0"/>
            <a:r>
              <a:rPr altLang="en-US" sz="2800" lang="en-US">
                <a:latin typeface="Calibri" pitchFamily="34" charset="0"/>
              </a:rPr>
              <a:t>cont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1">
  <p:cSld>
    <p:spTree>
      <p:nvGrpSpPr>
        <p:cNvPr id="420" name=""/>
        <p:cNvGrpSpPr/>
        <p:nvPr/>
      </p:nvGrpSpPr>
      <p:grpSpPr>
        <a:xfrm rot="0">
          <a:off x="0" y="0"/>
          <a:ext cx="0" cy="0"/>
          <a:chOff x="0" y="0"/>
          <a:chExt cx="0" cy="0"/>
        </a:xfrm>
      </p:grpSpPr>
      <p:sp>
        <p:nvSpPr>
          <p:cNvPr id="1048637" name=""/>
          <p:cNvSpPr/>
          <p:nvPr>
            <p:ph sz="full" idx="1"/>
          </p:nvPr>
        </p:nvSpPr>
        <p:spPr>
          <a:xfrm rot="0">
            <a:off x="228600" y="1219200"/>
            <a:ext cx="8686800" cy="5410200"/>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r>
              <a:rPr altLang="en-US" sz="2800" lang="en-US">
                <a:latin typeface="Calibri" pitchFamily="34" charset="0"/>
              </a:rPr>
              <a:t>Occurs when the action of hormone causes additional secretion of the same hormone.</a:t>
            </a:r>
          </a:p>
          <a:p>
            <a:pPr lvl="0"/>
            <a:r>
              <a:rPr altLang="en-US" sz="2800" lang="en-US">
                <a:latin typeface="Calibri" pitchFamily="34" charset="0"/>
              </a:rPr>
              <a:t>Example : rising levels of Oxytocin stimulates contractions in the uterus. </a:t>
            </a:r>
          </a:p>
          <a:p>
            <a:pPr lvl="0"/>
            <a:r>
              <a:rPr altLang="en-US" sz="2800" lang="en-US">
                <a:latin typeface="Calibri" pitchFamily="34" charset="0"/>
              </a:rPr>
              <a:t>Contractions in the uterus stimulate receptors in the pelvis which triggers the release of more Oxytocin for more contractions until child birth  </a:t>
            </a:r>
          </a:p>
        </p:txBody>
      </p:sp>
      <p:sp>
        <p:nvSpPr>
          <p:cNvPr id="1048638" name=""/>
          <p:cNvSpPr/>
          <p:nvPr>
            <p:ph type="title" sz="full" idx="0"/>
          </p:nvPr>
        </p:nvSpPr>
        <p:spPr>
          <a:xfrm rot="0">
            <a:off x="228600" y="358775"/>
            <a:ext cx="8229600" cy="8382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lvl="0"/>
            <a:r>
              <a:rPr altLang="en-US" b="1" sz="2800" lang="en-US">
                <a:solidFill>
                  <a:srgbClr val="C00000"/>
                </a:solidFill>
                <a:latin typeface="Calibri" pitchFamily="34" charset="0"/>
              </a:rPr>
              <a:t>POSITIVE FEEDBACK MECHANISM</a:t>
            </a:r>
            <a:br/>
            <a:endParaRPr altLang="en-US" sz="2500" lang="en-US">
              <a:latin typeface="Calibri" pitchFamily="34" charset="0"/>
            </a:endParaRPr>
          </a:p>
        </p:txBody>
      </p: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showMasterSp="1">
  <p:cSld>
    <p:spTree>
      <p:nvGrpSpPr>
        <p:cNvPr id="591" name=""/>
        <p:cNvGrpSpPr/>
        <p:nvPr/>
      </p:nvGrpSpPr>
      <p:grpSpPr>
        <a:xfrm rot="0">
          <a:off x="0" y="0"/>
          <a:ext cx="0" cy="0"/>
          <a:chOff x="0" y="0"/>
          <a:chExt cx="0" cy="0"/>
        </a:xfrm>
      </p:grpSpPr>
      <p:sp>
        <p:nvSpPr>
          <p:cNvPr id="1048966" name=""/>
          <p:cNvSpPr/>
          <p:nvPr>
            <p:ph type="body" sz="full" idx="1"/>
          </p:nvPr>
        </p:nvSpPr>
        <p:spPr>
          <a:xfrm rot="0">
            <a:off x="457200" y="1535112"/>
            <a:ext cx="4040187" cy="639762"/>
          </a:xfrm>
          <a:prstGeom prst="rect"/>
          <a:noFill/>
          <a:ln>
            <a:noFill/>
          </a:ln>
        </p:spPr>
        <p:txBody>
          <a:bodyPr anchor="b"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indent="0" lvl="0" marL="0">
              <a:buFontTx/>
              <a:buNone/>
            </a:pPr>
            <a:r>
              <a:rPr altLang="en-US" b="1" sz="2800" lang="en-US">
                <a:latin typeface="Calibri" pitchFamily="34" charset="0"/>
              </a:rPr>
              <a:t>DKA</a:t>
            </a:r>
          </a:p>
        </p:txBody>
      </p:sp>
      <p:sp>
        <p:nvSpPr>
          <p:cNvPr id="1048967" name=""/>
          <p:cNvSpPr/>
          <p:nvPr>
            <p:ph sz="half" idx="2"/>
          </p:nvPr>
        </p:nvSpPr>
        <p:spPr>
          <a:xfrm rot="0">
            <a:off x="0" y="2286000"/>
            <a:ext cx="4040187" cy="3951287"/>
          </a:xfrm>
          <a:prstGeom prst="rect"/>
          <a:noFill/>
          <a:ln>
            <a:noFill/>
          </a:ln>
        </p:spPr>
        <p:txBody>
          <a:bodyPr anchor="t" bIns="45720" lIns="91440" rIns="91440" tIns="45720" vert="horz"/>
          <a:lstStyle>
            <a:lvl1pPr indent="-342900" marL="342900">
              <a:lnSpc>
                <a:spcPct val="100000"/>
              </a:lnSpc>
              <a:spcBef>
                <a:spcPct val="20000"/>
              </a:spcBef>
              <a:spcAft>
                <a:spcPct val="0"/>
              </a:spcAft>
              <a:buChar char="•"/>
              <a:defRPr sz="2800">
                <a:solidFill>
                  <a:schemeClr val="dk1"/>
                </a:solidFill>
              </a:defRPr>
            </a:lvl1pPr>
            <a:lvl2pPr indent="-285750" marL="742950">
              <a:lnSpc>
                <a:spcPct val="100000"/>
              </a:lnSpc>
              <a:spcBef>
                <a:spcPct val="20000"/>
              </a:spcBef>
              <a:spcAft>
                <a:spcPct val="0"/>
              </a:spcAft>
              <a:buChar char="–"/>
              <a:defRPr sz="2400">
                <a:solidFill>
                  <a:schemeClr val="dk1"/>
                </a:solidFill>
              </a:defRPr>
            </a:lvl2pPr>
            <a:lvl3pPr indent="-228600" marL="1143000">
              <a:lnSpc>
                <a:spcPct val="100000"/>
              </a:lnSpc>
              <a:spcBef>
                <a:spcPct val="20000"/>
              </a:spcBef>
              <a:spcAft>
                <a:spcPct val="0"/>
              </a:spcAft>
              <a:buChar char="•"/>
              <a:defRPr sz="2000">
                <a:solidFill>
                  <a:schemeClr val="dk1"/>
                </a:solidFill>
              </a:defRPr>
            </a:lvl3pPr>
            <a:lvl4pPr indent="-228600" marL="1600200">
              <a:lnSpc>
                <a:spcPct val="100000"/>
              </a:lnSpc>
              <a:spcBef>
                <a:spcPct val="20000"/>
              </a:spcBef>
              <a:spcAft>
                <a:spcPct val="0"/>
              </a:spcAft>
              <a:buChar char="–"/>
              <a:defRPr sz="1800">
                <a:solidFill>
                  <a:schemeClr val="dk1"/>
                </a:solidFill>
              </a:defRPr>
            </a:lvl4pPr>
            <a:lvl5pPr indent="-228600" marL="2057400">
              <a:lnSpc>
                <a:spcPct val="100000"/>
              </a:lnSpc>
              <a:spcBef>
                <a:spcPct val="20000"/>
              </a:spcBef>
              <a:spcAft>
                <a:spcPct val="0"/>
              </a:spcAft>
              <a:buChar char="»"/>
              <a:defRPr sz="1800">
                <a:solidFill>
                  <a:schemeClr val="dk1"/>
                </a:solidFill>
              </a:defRPr>
            </a:lvl5pPr>
          </a:lstStyle>
          <a:p>
            <a:pPr lvl="0"/>
            <a:r>
              <a:rPr altLang="en-US" lang="en-US">
                <a:latin typeface="Calibri" pitchFamily="34" charset="0"/>
              </a:rPr>
              <a:t>Can occur in type 1 or type 2 diabetes; more common in type 1</a:t>
            </a:r>
          </a:p>
          <a:p>
            <a:pPr lvl="0">
              <a:buFontTx/>
              <a:buNone/>
            </a:pPr>
            <a:endParaRPr altLang="en-US" lang="en-US">
              <a:latin typeface="Calibri" pitchFamily="34" charset="0"/>
            </a:endParaRPr>
          </a:p>
          <a:p>
            <a:pPr lvl="0">
              <a:buFontTx/>
              <a:buNone/>
            </a:pPr>
            <a:endParaRPr altLang="en-US" lang="en-US">
              <a:latin typeface="Calibri" pitchFamily="34" charset="0"/>
            </a:endParaRPr>
          </a:p>
          <a:p>
            <a:pPr lvl="0"/>
            <a:r>
              <a:rPr altLang="en-US" lang="en-US">
                <a:latin typeface="Calibri" pitchFamily="34" charset="0"/>
              </a:rPr>
              <a:t>Plasma bicarbonate level</a:t>
            </a:r>
          </a:p>
          <a:p>
            <a:pPr lvl="0">
              <a:buFontTx/>
              <a:buNone/>
            </a:pPr>
            <a:r>
              <a:rPr altLang="en-US" lang="en-US">
                <a:latin typeface="Calibri" pitchFamily="34" charset="0"/>
              </a:rPr>
              <a:t>&lt;15 mEq/L </a:t>
            </a:r>
          </a:p>
          <a:p>
            <a:pPr lvl="0">
              <a:buFontTx/>
              <a:buNone/>
            </a:pPr>
            <a:r>
              <a:rPr altLang="en-US" lang="en-US">
                <a:latin typeface="Calibri" pitchFamily="34" charset="0"/>
              </a:rPr>
              <a:t>Others????</a:t>
            </a:r>
          </a:p>
        </p:txBody>
      </p:sp>
      <p:sp>
        <p:nvSpPr>
          <p:cNvPr id="1048968" name=""/>
          <p:cNvSpPr/>
          <p:nvPr>
            <p:ph sz="quarter" idx="4"/>
          </p:nvPr>
        </p:nvSpPr>
        <p:spPr>
          <a:xfrm rot="0">
            <a:off x="4645025" y="2174875"/>
            <a:ext cx="4041775" cy="3951287"/>
          </a:xfrm>
          <a:prstGeom prst="rect"/>
          <a:noFill/>
          <a:ln>
            <a:noFill/>
          </a:ln>
        </p:spPr>
        <p:txBody>
          <a:bodyPr anchor="t" bIns="45720" lIns="91440" rIns="91440" tIns="45720" vert="horz"/>
          <a:lstStyle>
            <a:lvl1pPr>
              <a:defRPr sz="2400"/>
            </a:lvl1pPr>
            <a:lvl2pPr>
              <a:defRPr sz="2000"/>
            </a:lvl2pPr>
            <a:lvl3pPr>
              <a:defRPr sz="1800"/>
            </a:lvl3pPr>
            <a:lvl4pPr>
              <a:defRPr sz="1600"/>
            </a:lvl4pPr>
            <a:lvl5pPr>
              <a:defRPr sz="1600"/>
            </a:lvl5pPr>
          </a:lstStyle>
          <a:p>
            <a:pPr lvl="0"/>
            <a:r>
              <a:rPr altLang="en-US" sz="2800" lang="en-US">
                <a:latin typeface="Calibri" pitchFamily="34" charset="0"/>
              </a:rPr>
              <a:t>Can occur in type 1 or type 2 patients; more common in type 2 diabetes, especially Elderly patients with type 2 diabetes</a:t>
            </a:r>
          </a:p>
          <a:p>
            <a:pPr lvl="0"/>
            <a:r>
              <a:rPr altLang="en-US" sz="2800" lang="en-US">
                <a:latin typeface="Calibri" pitchFamily="34" charset="0"/>
              </a:rPr>
              <a:t>Normal </a:t>
            </a:r>
          </a:p>
        </p:txBody>
      </p:sp>
      <p:sp>
        <p:nvSpPr>
          <p:cNvPr id="1048969"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algn="l" lvl="0"/>
            <a:r>
              <a:rPr altLang="en-US" b="1" sz="2500" lang="en-US">
                <a:latin typeface="Calibri" pitchFamily="34" charset="0"/>
              </a:rPr>
              <a:t>Comparison of Diabetic Ketoacidosis (DKA) and Hyperglycemic HyperosmolarNonketotic Syndrome (HHNS)</a:t>
            </a:r>
          </a:p>
        </p:txBody>
      </p:sp>
      <p:sp>
        <p:nvSpPr>
          <p:cNvPr id="1048970" name=""/>
          <p:cNvSpPr/>
          <p:nvPr>
            <p:ph type="body" sz="full" idx="3"/>
          </p:nvPr>
        </p:nvSpPr>
        <p:spPr>
          <a:xfrm rot="0">
            <a:off x="4645025" y="1535112"/>
            <a:ext cx="4041775" cy="639762"/>
          </a:xfrm>
          <a:prstGeom prst="rect"/>
          <a:noFill/>
          <a:ln>
            <a:noFill/>
          </a:ln>
        </p:spPr>
        <p:txBody>
          <a:bodyPr anchor="b"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indent="0" lvl="0" marL="0">
              <a:buFontTx/>
              <a:buNone/>
            </a:pPr>
            <a:r>
              <a:rPr altLang="en-US" b="1" sz="2800" lang="en-US">
                <a:latin typeface="Calibri" pitchFamily="34" charset="0"/>
              </a:rPr>
              <a:t>HHNS</a:t>
            </a:r>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showMasterSp="1">
  <p:cSld>
    <p:spTree>
      <p:nvGrpSpPr>
        <p:cNvPr id="592" name=""/>
        <p:cNvGrpSpPr/>
        <p:nvPr/>
      </p:nvGrpSpPr>
      <p:grpSpPr>
        <a:xfrm rot="0">
          <a:off x="0" y="0"/>
          <a:ext cx="0" cy="0"/>
          <a:chOff x="0" y="0"/>
          <a:chExt cx="0" cy="0"/>
        </a:xfrm>
      </p:grpSpPr>
      <p:sp>
        <p:nvSpPr>
          <p:cNvPr id="1048971" name=""/>
          <p:cNvSpPr/>
          <p:nvPr>
            <p:ph sz="full" idx="1"/>
          </p:nvPr>
        </p:nvSpPr>
        <p:spPr>
          <a:xfrm rot="0">
            <a:off x="457200" y="1600200"/>
            <a:ext cx="8229600" cy="4953000"/>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r>
              <a:rPr altLang="en-US" sz="2800" lang="en-US">
                <a:latin typeface="Calibri" pitchFamily="34" charset="0"/>
              </a:rPr>
              <a:t>Chronic diabetic complications are grouped into three groups :</a:t>
            </a:r>
          </a:p>
          <a:p>
            <a:pPr lvl="0">
              <a:buFontTx/>
              <a:buNone/>
            </a:pPr>
            <a:r>
              <a:rPr altLang="en-US" sz="2800" lang="en-US">
                <a:latin typeface="Calibri" pitchFamily="34" charset="0"/>
              </a:rPr>
              <a:t>1. Macrovascular complications </a:t>
            </a:r>
          </a:p>
          <a:p>
            <a:pPr lvl="0">
              <a:buFontTx/>
              <a:buNone/>
            </a:pPr>
            <a:r>
              <a:rPr altLang="en-US" sz="2800" lang="en-US">
                <a:latin typeface="Calibri" pitchFamily="34" charset="0"/>
              </a:rPr>
              <a:t>2. Micro vascular complications, and </a:t>
            </a:r>
          </a:p>
          <a:p>
            <a:pPr lvl="0">
              <a:buFontTx/>
              <a:buNone/>
            </a:pPr>
            <a:r>
              <a:rPr altLang="en-US" sz="2800" lang="en-US">
                <a:latin typeface="Calibri" pitchFamily="34" charset="0"/>
              </a:rPr>
              <a:t>3.Neuropathies</a:t>
            </a:r>
          </a:p>
          <a:p>
            <a:pPr lvl="0"/>
            <a:r>
              <a:rPr altLang="en-US" sz="2800" lang="en-US">
                <a:latin typeface="Calibri" pitchFamily="34" charset="0"/>
                <a:ea typeface="Tahoma" pitchFamily="34" charset="0"/>
                <a:sym typeface="Tahoma" pitchFamily="34" charset="0"/>
              </a:rPr>
              <a:t>Micro vascular disease is due to damage to small blood vessels and macro vascular disease is due to damage to medium and large blood vessels.</a:t>
            </a:r>
          </a:p>
        </p:txBody>
      </p:sp>
      <p:sp>
        <p:nvSpPr>
          <p:cNvPr id="1048972"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algn="l" lvl="0"/>
            <a:r>
              <a:rPr altLang="en-US" sz="2800" lang="en-US">
                <a:latin typeface="Calibri" pitchFamily="34" charset="0"/>
              </a:rPr>
              <a:t>LONG TERM COMPLICATIONS</a:t>
            </a:r>
          </a:p>
        </p:txBody>
      </p:sp>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showMasterSp="1">
  <p:cSld>
    <p:spTree>
      <p:nvGrpSpPr>
        <p:cNvPr id="593" name=""/>
        <p:cNvGrpSpPr/>
        <p:nvPr/>
      </p:nvGrpSpPr>
      <p:grpSpPr>
        <a:xfrm rot="0">
          <a:off x="0" y="0"/>
          <a:ext cx="0" cy="0"/>
          <a:chOff x="0" y="0"/>
          <a:chExt cx="0" cy="0"/>
        </a:xfrm>
      </p:grpSpPr>
      <p:sp>
        <p:nvSpPr>
          <p:cNvPr id="1048973" name=""/>
          <p:cNvSpPr/>
          <p:nvPr>
            <p:ph sz="full" idx="1"/>
          </p:nvPr>
        </p:nvSpPr>
        <p:spPr>
          <a:xfrm rot="0">
            <a:off x="457200" y="1600200"/>
            <a:ext cx="8229600" cy="4525962"/>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r>
              <a:rPr altLang="en-US" sz="2800" lang="en-US">
                <a:latin typeface="Calibri" pitchFamily="34" charset="0"/>
                <a:ea typeface="Tahoma" pitchFamily="34" charset="0"/>
                <a:sym typeface="Tahoma" pitchFamily="34" charset="0"/>
              </a:rPr>
              <a:t>Chronic elevation of blood glucose level leads to damage of blood vessels (angiopathy). </a:t>
            </a:r>
          </a:p>
          <a:p>
            <a:pPr lvl="0"/>
            <a:r>
              <a:rPr altLang="en-US" sz="2800" lang="en-US">
                <a:latin typeface="Calibri" pitchFamily="34" charset="0"/>
                <a:ea typeface="Tahoma" pitchFamily="34" charset="0"/>
                <a:sym typeface="Tahoma" pitchFamily="34" charset="0"/>
              </a:rPr>
              <a:t>The endothelial cells lining the blood vessels take in more glucose than normal, since they don't depend on insulin. </a:t>
            </a:r>
          </a:p>
          <a:p>
            <a:pPr lvl="0"/>
            <a:r>
              <a:rPr altLang="en-US" sz="2800" lang="en-US">
                <a:latin typeface="Calibri" pitchFamily="34" charset="0"/>
                <a:ea typeface="Tahoma" pitchFamily="34" charset="0"/>
                <a:sym typeface="Tahoma" pitchFamily="34" charset="0"/>
              </a:rPr>
              <a:t>They then form more surface glycoproteins than normal, and cause the basement membrane to grow thicker and weaker</a:t>
            </a:r>
          </a:p>
        </p:txBody>
      </p:sp>
      <p:sp>
        <p:nvSpPr>
          <p:cNvPr id="1048974"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algn="l" lvl="0"/>
            <a:r>
              <a:rPr altLang="en-US" sz="2800" lang="en-US">
                <a:latin typeface="Calibri" pitchFamily="34" charset="0"/>
              </a:rPr>
              <a:t>cont</a:t>
            </a:r>
          </a:p>
        </p:txBody>
      </p:sp>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showMasterSp="1">
  <p:cSld>
    <p:spTree>
      <p:nvGrpSpPr>
        <p:cNvPr id="594" name=""/>
        <p:cNvGrpSpPr/>
        <p:nvPr/>
      </p:nvGrpSpPr>
      <p:grpSpPr>
        <a:xfrm rot="0">
          <a:off x="0" y="0"/>
          <a:ext cx="0" cy="0"/>
          <a:chOff x="0" y="0"/>
          <a:chExt cx="0" cy="0"/>
        </a:xfrm>
      </p:grpSpPr>
      <p:sp>
        <p:nvSpPr>
          <p:cNvPr id="1048975" name=""/>
          <p:cNvSpPr/>
          <p:nvPr>
            <p:ph sz="full" idx="1"/>
          </p:nvPr>
        </p:nvSpPr>
        <p:spPr>
          <a:xfrm rot="0">
            <a:off x="457200" y="1600200"/>
            <a:ext cx="8229600" cy="4525962"/>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r>
              <a:rPr altLang="en-US" sz="2800" lang="en-US">
                <a:latin typeface="Calibri" pitchFamily="34" charset="0"/>
              </a:rPr>
              <a:t>Result from changes in the medium to large blood vessels. </a:t>
            </a:r>
          </a:p>
          <a:p>
            <a:pPr lvl="0"/>
            <a:r>
              <a:rPr altLang="en-US" sz="2800" lang="en-US">
                <a:latin typeface="Calibri" pitchFamily="34" charset="0"/>
              </a:rPr>
              <a:t>Blood vessel walls thicken, sclerose and become occluded by plaque that adheres to the vessel walls Eventually, blood flow is blocked.</a:t>
            </a:r>
          </a:p>
          <a:p>
            <a:pPr lvl="0"/>
            <a:r>
              <a:rPr altLang="en-US" sz="2800" lang="en-US">
                <a:latin typeface="Calibri" pitchFamily="34" charset="0"/>
              </a:rPr>
              <a:t>Coronary artery disease, cerebrovascular disease, and peripheral vascular disease are the three main types of macrovascular complications that occur more frequently in the diabetic population.</a:t>
            </a:r>
          </a:p>
        </p:txBody>
      </p:sp>
      <p:sp>
        <p:nvSpPr>
          <p:cNvPr id="1048976"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algn="l" lvl="0"/>
            <a:r>
              <a:rPr altLang="en-US" b="1" sz="2800" lang="en-US">
                <a:latin typeface="Calibri" pitchFamily="34" charset="0"/>
              </a:rPr>
              <a:t>MACROVASCULAR COMPLICATIONS</a:t>
            </a:r>
          </a:p>
        </p:txBody>
      </p:sp>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showMasterSp="1">
  <p:cSld>
    <p:spTree>
      <p:nvGrpSpPr>
        <p:cNvPr id="595" name=""/>
        <p:cNvGrpSpPr/>
        <p:nvPr/>
      </p:nvGrpSpPr>
      <p:grpSpPr>
        <a:xfrm rot="0">
          <a:off x="0" y="0"/>
          <a:ext cx="0" cy="0"/>
          <a:chOff x="0" y="0"/>
          <a:chExt cx="0" cy="0"/>
        </a:xfrm>
      </p:grpSpPr>
      <p:sp>
        <p:nvSpPr>
          <p:cNvPr id="1048977"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r>
              <a:rPr altLang="en-US" lang="en-US"/>
              <a:t>.</a:t>
            </a:r>
          </a:p>
        </p:txBody>
      </p:sp>
      <p:pic>
        <p:nvPicPr>
          <p:cNvPr id="2097165" name="" descr="C:\Users\MOSES\Downloads\22.png"/>
          <p:cNvPicPr>
            <a:picLocks/>
          </p:cNvPicPr>
          <p:nvPr>
            <p:ph sz="full" idx="1"/>
          </p:nvPr>
        </p:nvPicPr>
        <p:blipFill>
          <a:blip xmlns:r="http://schemas.openxmlformats.org/officeDocument/2006/relationships" r:embed="rId1"/>
          <a:srcRect l="0" t="0" r="0" b="0"/>
          <a:stretch>
            <a:fillRect/>
          </a:stretch>
        </p:blipFill>
        <p:spPr>
          <a:xfrm rot="0">
            <a:off x="0" y="0"/>
            <a:ext cx="9144000" cy="6858000"/>
          </a:xfrm>
          <a:prstGeom prst="rect"/>
          <a:noFill/>
          <a:ln>
            <a:noFill/>
          </a:ln>
        </p:spPr>
      </p:pic>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showMasterSp="1">
  <p:cSld>
    <p:spTree>
      <p:nvGrpSpPr>
        <p:cNvPr id="596" name=""/>
        <p:cNvGrpSpPr/>
        <p:nvPr/>
      </p:nvGrpSpPr>
      <p:grpSpPr>
        <a:xfrm rot="0">
          <a:off x="0" y="0"/>
          <a:ext cx="0" cy="0"/>
          <a:chOff x="0" y="0"/>
          <a:chExt cx="0" cy="0"/>
        </a:xfrm>
      </p:grpSpPr>
      <p:sp>
        <p:nvSpPr>
          <p:cNvPr id="1048978" name=""/>
          <p:cNvSpPr/>
          <p:nvPr>
            <p:ph sz="full" idx="1"/>
          </p:nvPr>
        </p:nvSpPr>
        <p:spPr>
          <a:xfrm rot="0">
            <a:off x="457200" y="1600200"/>
            <a:ext cx="8229600" cy="4525962"/>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r>
              <a:rPr altLang="en-US" sz="2800" lang="en-US">
                <a:latin typeface="Calibri" pitchFamily="34" charset="0"/>
              </a:rPr>
              <a:t>Diabetic microvascular disease is characterized by capillary basement membrane thickening. </a:t>
            </a:r>
          </a:p>
          <a:p>
            <a:pPr lvl="0"/>
            <a:r>
              <a:rPr altLang="en-US" sz="2800" lang="en-US">
                <a:latin typeface="Calibri" pitchFamily="34" charset="0"/>
              </a:rPr>
              <a:t>The basement membrane surrounds the endothelial cells of the capillary.</a:t>
            </a:r>
          </a:p>
          <a:p>
            <a:pPr lvl="0"/>
            <a:r>
              <a:rPr altLang="en-US" sz="2800" lang="en-US">
                <a:latin typeface="Calibri" pitchFamily="34" charset="0"/>
              </a:rPr>
              <a:t>Micro-vascular complications include; </a:t>
            </a:r>
            <a:r>
              <a:rPr altLang="en-US" sz="2800" lang="en-US">
                <a:solidFill>
                  <a:srgbClr val="7030A0"/>
                </a:solidFill>
                <a:latin typeface="Calibri" pitchFamily="34" charset="0"/>
              </a:rPr>
              <a:t>Retinopathy, Nephropathy, neurophaty</a:t>
            </a:r>
          </a:p>
        </p:txBody>
      </p:sp>
      <p:sp>
        <p:nvSpPr>
          <p:cNvPr id="1048979"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algn="l" lvl="0"/>
            <a:r>
              <a:rPr altLang="en-US" b="1" sz="2800" lang="en-US">
                <a:latin typeface="Calibri" pitchFamily="34" charset="0"/>
              </a:rPr>
              <a:t>MICROVASCULAR COMPLICATIONS</a:t>
            </a:r>
          </a:p>
        </p:txBody>
      </p:sp>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showMasterSp="1">
  <p:cSld>
    <p:spTree>
      <p:nvGrpSpPr>
        <p:cNvPr id="597" name=""/>
        <p:cNvGrpSpPr/>
        <p:nvPr/>
      </p:nvGrpSpPr>
      <p:grpSpPr>
        <a:xfrm rot="0">
          <a:off x="0" y="0"/>
          <a:ext cx="0" cy="0"/>
          <a:chOff x="0" y="0"/>
          <a:chExt cx="0" cy="0"/>
        </a:xfrm>
      </p:grpSpPr>
      <p:sp>
        <p:nvSpPr>
          <p:cNvPr id="1048980" name=""/>
          <p:cNvSpPr/>
          <p:nvPr>
            <p:ph sz="full" idx="1"/>
          </p:nvPr>
        </p:nvSpPr>
        <p:spPr>
          <a:xfrm rot="0">
            <a:off x="457200" y="1143000"/>
            <a:ext cx="8229600" cy="4983162"/>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r>
              <a:rPr altLang="en-US" sz="2800" lang="en-US">
                <a:latin typeface="Calibri" pitchFamily="34" charset="0"/>
                <a:ea typeface="Tahoma" pitchFamily="34" charset="0"/>
                <a:sym typeface="Tahoma" pitchFamily="34" charset="0"/>
              </a:rPr>
              <a:t>Growth of friable and poor-quality new blood vessels in the retina as well as macular edema (swelling of the macula), which can lead to severe vision loss or blindness. </a:t>
            </a:r>
          </a:p>
          <a:p>
            <a:pPr lvl="0"/>
            <a:r>
              <a:rPr altLang="en-US" sz="2800" lang="en-US">
                <a:latin typeface="Calibri" pitchFamily="34" charset="0"/>
                <a:ea typeface="Tahoma" pitchFamily="34" charset="0"/>
                <a:sym typeface="Tahoma" pitchFamily="34" charset="0"/>
              </a:rPr>
              <a:t>Retinal damage  makes it the most common cause of blindness among non-elderly adults</a:t>
            </a:r>
          </a:p>
          <a:p>
            <a:pPr indent="-342900" lvl="1" marL="342900">
              <a:buClr>
                <a:schemeClr val="hlink"/>
              </a:buClr>
              <a:buFontTx/>
            </a:pPr>
            <a:r>
              <a:rPr altLang="en-US" lang="en-US">
                <a:latin typeface="Calibri" pitchFamily="34" charset="0"/>
              </a:rPr>
              <a:t>Characterised by Hemorrhage, swelling, decreased vision </a:t>
            </a:r>
          </a:p>
          <a:p>
            <a:pPr lvl="0">
              <a:buFontTx/>
              <a:buNone/>
            </a:pPr>
            <a:endParaRPr altLang="en-US" sz="2800" lang="en-US">
              <a:latin typeface="Calibri" pitchFamily="34" charset="0"/>
            </a:endParaRPr>
          </a:p>
          <a:p>
            <a:pPr lvl="0">
              <a:buFontTx/>
              <a:buNone/>
            </a:pPr>
            <a:endParaRPr altLang="en-US" sz="2800" lang="en-US">
              <a:latin typeface="Calibri" pitchFamily="34" charset="0"/>
            </a:endParaRPr>
          </a:p>
        </p:txBody>
      </p:sp>
      <p:sp>
        <p:nvSpPr>
          <p:cNvPr id="1048981"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algn="l" lvl="0"/>
            <a:r>
              <a:rPr altLang="en-US" b="1" sz="2800" lang="en-US">
                <a:latin typeface="Calibri" pitchFamily="34" charset="0"/>
              </a:rPr>
              <a:t>Diabetic retinopathy</a:t>
            </a:r>
          </a:p>
        </p:txBody>
      </p:sp>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showMasterSp="1">
  <p:cSld>
    <p:spTree>
      <p:nvGrpSpPr>
        <p:cNvPr id="598" name=""/>
        <p:cNvGrpSpPr/>
        <p:nvPr/>
      </p:nvGrpSpPr>
      <p:grpSpPr>
        <a:xfrm rot="0">
          <a:off x="0" y="0"/>
          <a:ext cx="0" cy="0"/>
          <a:chOff x="0" y="0"/>
          <a:chExt cx="0" cy="0"/>
        </a:xfrm>
      </p:grpSpPr>
      <p:sp>
        <p:nvSpPr>
          <p:cNvPr id="1048982" name=""/>
          <p:cNvSpPr/>
          <p:nvPr>
            <p:ph sz="full" idx="1"/>
          </p:nvPr>
        </p:nvSpPr>
        <p:spPr>
          <a:xfrm rot="0">
            <a:off x="228600" y="1143000"/>
            <a:ext cx="8458200" cy="5410200"/>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buFontTx/>
              <a:buNone/>
            </a:pPr>
            <a:r>
              <a:rPr altLang="en-US" b="1" sz="2800" lang="en-US">
                <a:latin typeface="Calibri" pitchFamily="34" charset="0"/>
              </a:rPr>
              <a:t>1.Backround stage </a:t>
            </a:r>
            <a:r>
              <a:rPr altLang="en-US" sz="2800" lang="en-US">
                <a:latin typeface="Calibri" pitchFamily="34" charset="0"/>
              </a:rPr>
              <a:t>:asymptomatic retinopathy. Blood vessels within the retina develop microaneurysms that leak fluid, causing swelling and forming deposits (exudates)</a:t>
            </a:r>
          </a:p>
          <a:p>
            <a:pPr lvl="0">
              <a:buFontTx/>
              <a:buNone/>
            </a:pPr>
            <a:r>
              <a:rPr altLang="en-US" b="1" sz="2800" lang="en-US">
                <a:latin typeface="Calibri" pitchFamily="34" charset="0"/>
              </a:rPr>
              <a:t>2.Pre-proliferative stage: </a:t>
            </a:r>
            <a:r>
              <a:rPr altLang="en-US" sz="2800" lang="en-US">
                <a:latin typeface="Calibri" pitchFamily="34" charset="0"/>
              </a:rPr>
              <a:t>Represents increased destruction of retinal blood vessels.</a:t>
            </a:r>
          </a:p>
          <a:p>
            <a:pPr lvl="0">
              <a:buFontTx/>
              <a:buNone/>
            </a:pPr>
            <a:r>
              <a:rPr altLang="en-US" b="1" sz="2800" lang="en-US">
                <a:latin typeface="Calibri" pitchFamily="34" charset="0"/>
              </a:rPr>
              <a:t>3.Proliferative stage</a:t>
            </a:r>
            <a:r>
              <a:rPr altLang="en-US" sz="2800" lang="en-US">
                <a:latin typeface="Calibri" pitchFamily="34" charset="0"/>
              </a:rPr>
              <a:t>: Abnormal growth of new blood vessels on the retina. New vessels rupture, bleeding into the vitreous humor  and blockage of light. </a:t>
            </a:r>
          </a:p>
        </p:txBody>
      </p:sp>
      <p:sp>
        <p:nvSpPr>
          <p:cNvPr id="1048983"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algn="l" lvl="0"/>
            <a:r>
              <a:rPr altLang="en-US" b="1" sz="2800" lang="en-US">
                <a:latin typeface="Calibri" pitchFamily="34" charset="0"/>
              </a:rPr>
              <a:t>Stages of development of retinopathy</a:t>
            </a:r>
          </a:p>
        </p:txBody>
      </p:sp>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showMasterSp="1">
  <p:cSld>
    <p:spTree>
      <p:nvGrpSpPr>
        <p:cNvPr id="599" name=""/>
        <p:cNvGrpSpPr/>
        <p:nvPr/>
      </p:nvGrpSpPr>
      <p:grpSpPr>
        <a:xfrm rot="0">
          <a:off x="0" y="0"/>
          <a:ext cx="0" cy="0"/>
          <a:chOff x="0" y="0"/>
          <a:chExt cx="0" cy="0"/>
        </a:xfrm>
      </p:grpSpPr>
      <p:pic>
        <p:nvPicPr>
          <p:cNvPr id="2097166" name=""/>
          <p:cNvPicPr>
            <a:picLocks/>
          </p:cNvPicPr>
          <p:nvPr>
            <p:ph sz="full" idx="1"/>
          </p:nvPr>
        </p:nvPicPr>
        <p:blipFill>
          <a:blip xmlns:r="http://schemas.openxmlformats.org/officeDocument/2006/relationships" r:embed="rId1"/>
          <a:srcRect l="0" t="0" r="0" b="0"/>
          <a:stretch>
            <a:fillRect/>
          </a:stretch>
        </p:blipFill>
        <p:spPr>
          <a:xfrm rot="0">
            <a:off x="0" y="0"/>
            <a:ext cx="9144000" cy="6858000"/>
          </a:xfrm>
          <a:prstGeom prst="rect"/>
          <a:noFill/>
          <a:ln>
            <a:noFill/>
          </a:ln>
        </p:spPr>
      </p:pic>
      <p:sp>
        <p:nvSpPr>
          <p:cNvPr id="1048984"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algn="l" lvl="0"/>
            <a:r>
              <a:rPr altLang="en-US" sz="2800" lang="en-US">
                <a:latin typeface="Calibri" pitchFamily="34" charset="0"/>
              </a:rPr>
              <a:t>.</a:t>
            </a:r>
          </a:p>
        </p:txBody>
      </p:sp>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showMasterSp="1">
  <p:cSld>
    <p:spTree>
      <p:nvGrpSpPr>
        <p:cNvPr id="600" name=""/>
        <p:cNvGrpSpPr/>
        <p:nvPr/>
      </p:nvGrpSpPr>
      <p:grpSpPr>
        <a:xfrm rot="0">
          <a:off x="0" y="0"/>
          <a:ext cx="0" cy="0"/>
          <a:chOff x="0" y="0"/>
          <a:chExt cx="0" cy="0"/>
        </a:xfrm>
      </p:grpSpPr>
      <p:sp>
        <p:nvSpPr>
          <p:cNvPr id="1048985" name=""/>
          <p:cNvSpPr/>
          <p:nvPr>
            <p:ph sz="full" idx="1"/>
          </p:nvPr>
        </p:nvSpPr>
        <p:spPr>
          <a:xfrm rot="0">
            <a:off x="304800" y="1066800"/>
            <a:ext cx="8382000" cy="5486400"/>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lnSpc>
                <a:spcPct val="80000"/>
              </a:lnSpc>
              <a:buFontTx/>
              <a:buNone/>
            </a:pPr>
            <a:r>
              <a:rPr altLang="en-US" sz="2800" lang="en-US">
                <a:latin typeface="Calibri" pitchFamily="34" charset="0"/>
              </a:rPr>
              <a:t>Definition: glomerular changes in kidneys of diabetics leading to impaired renal function</a:t>
            </a:r>
          </a:p>
          <a:p>
            <a:pPr lvl="0">
              <a:lnSpc>
                <a:spcPct val="80000"/>
              </a:lnSpc>
            </a:pPr>
            <a:r>
              <a:rPr altLang="en-US" sz="2800" lang="en-US">
                <a:latin typeface="Calibri" pitchFamily="34" charset="0"/>
              </a:rPr>
              <a:t>First indicator: microalbuminuria</a:t>
            </a:r>
          </a:p>
          <a:p>
            <a:pPr lvl="0">
              <a:lnSpc>
                <a:spcPct val="80000"/>
              </a:lnSpc>
            </a:pPr>
            <a:r>
              <a:rPr altLang="en-US" sz="2800" lang="en-US">
                <a:latin typeface="Calibri" pitchFamily="34" charset="0"/>
              </a:rPr>
              <a:t>Diabetics without treatment go on to develop hypertension, edema, progressive renal insufficiency</a:t>
            </a:r>
          </a:p>
          <a:p>
            <a:pPr lvl="0">
              <a:lnSpc>
                <a:spcPct val="80000"/>
              </a:lnSpc>
            </a:pPr>
            <a:r>
              <a:rPr altLang="en-US" sz="2800" lang="en-US">
                <a:latin typeface="Calibri" pitchFamily="34" charset="0"/>
              </a:rPr>
              <a:t>In type 1 diabetics, 10 – 15 years</a:t>
            </a:r>
          </a:p>
          <a:p>
            <a:pPr lvl="0">
              <a:lnSpc>
                <a:spcPct val="80000"/>
              </a:lnSpc>
            </a:pPr>
            <a:r>
              <a:rPr altLang="en-US" sz="2800" lang="en-US">
                <a:latin typeface="Calibri" pitchFamily="34" charset="0"/>
              </a:rPr>
              <a:t>May occur soon after diagnosis with type 2 diabetes since many are undiagnosed for years</a:t>
            </a:r>
          </a:p>
          <a:p>
            <a:pPr lvl="0">
              <a:lnSpc>
                <a:spcPct val="80000"/>
              </a:lnSpc>
            </a:pPr>
            <a:r>
              <a:rPr altLang="en-US" b="1" sz="2800" lang="en-US">
                <a:latin typeface="Calibri" pitchFamily="34" charset="0"/>
              </a:rPr>
              <a:t>Most common cause </a:t>
            </a:r>
            <a:r>
              <a:rPr altLang="en-US" sz="2800" lang="en-US">
                <a:latin typeface="Calibri" pitchFamily="34" charset="0"/>
              </a:rPr>
              <a:t>of end-stage renal failure</a:t>
            </a:r>
          </a:p>
        </p:txBody>
      </p:sp>
      <p:sp>
        <p:nvSpPr>
          <p:cNvPr id="1048986"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algn="l" lvl="0"/>
            <a:r>
              <a:rPr altLang="en-US" b="1" sz="2800" lang="en-US">
                <a:solidFill>
                  <a:srgbClr val="7030A0"/>
                </a:solidFill>
                <a:latin typeface="Calibri" pitchFamily="34" charset="0"/>
              </a:rPr>
              <a:t>Diabetic nephropathy</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1">
  <p:cSld>
    <p:spTree>
      <p:nvGrpSpPr>
        <p:cNvPr id="421" name=""/>
        <p:cNvGrpSpPr/>
        <p:nvPr/>
      </p:nvGrpSpPr>
      <p:grpSpPr>
        <a:xfrm rot="0">
          <a:off x="0" y="0"/>
          <a:ext cx="0" cy="0"/>
          <a:chOff x="0" y="0"/>
          <a:chExt cx="0" cy="0"/>
        </a:xfrm>
      </p:grpSpPr>
      <p:sp>
        <p:nvSpPr>
          <p:cNvPr id="1048639" name=""/>
          <p:cNvSpPr/>
          <p:nvPr>
            <p:ph sz="full" idx="1"/>
          </p:nvPr>
        </p:nvSpPr>
        <p:spPr>
          <a:xfrm rot="0">
            <a:off x="228600" y="1143000"/>
            <a:ext cx="8610600" cy="5486400"/>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buFontTx/>
              <a:buNone/>
            </a:pPr>
            <a:r>
              <a:rPr altLang="en-US" b="1" sz="2800" lang="en-US">
                <a:latin typeface="Calibri" pitchFamily="34" charset="0"/>
              </a:rPr>
              <a:t>1. Proteins and polypeptides e.g</a:t>
            </a:r>
            <a:r>
              <a:rPr altLang="en-US" sz="2800" lang="en-US">
                <a:latin typeface="Calibri" pitchFamily="34" charset="0"/>
              </a:rPr>
              <a:t>.  hormone secreted by anterior and posterior pituitary gland, parathyroid hormone, insulin and glucagon</a:t>
            </a:r>
          </a:p>
          <a:p>
            <a:pPr lvl="0">
              <a:buFontTx/>
              <a:buNone/>
            </a:pPr>
            <a:r>
              <a:rPr altLang="en-US" b="1" sz="2800" lang="en-US">
                <a:latin typeface="Calibri" pitchFamily="34" charset="0"/>
              </a:rPr>
              <a:t>2. Steroids</a:t>
            </a:r>
            <a:r>
              <a:rPr altLang="en-US" sz="2800" lang="en-US">
                <a:latin typeface="Calibri" pitchFamily="34" charset="0"/>
              </a:rPr>
              <a:t>: hormones secreted by adrenal cortex e.g. cortisol , aldosterone, hormones secreted by ovaries e.g. estrogen and progesterone, hormone secreted by testes e.g. testosterone</a:t>
            </a:r>
          </a:p>
          <a:p>
            <a:pPr lvl="0">
              <a:buFontTx/>
              <a:buNone/>
            </a:pPr>
            <a:r>
              <a:rPr altLang="en-US" b="1" sz="2800" lang="en-US">
                <a:latin typeface="Calibri" pitchFamily="34" charset="0"/>
              </a:rPr>
              <a:t>3.Amines or amino acids </a:t>
            </a:r>
            <a:r>
              <a:rPr altLang="en-US" sz="2800" lang="en-US">
                <a:latin typeface="Calibri" pitchFamily="34" charset="0"/>
              </a:rPr>
              <a:t>: thyroid hormone, epinephrine and norepinephrine</a:t>
            </a:r>
          </a:p>
        </p:txBody>
      </p:sp>
      <p:sp>
        <p:nvSpPr>
          <p:cNvPr id="1048640" name=""/>
          <p:cNvSpPr/>
          <p:nvPr>
            <p:ph type="title" sz="full" idx="0"/>
          </p:nvPr>
        </p:nvSpPr>
        <p:spPr>
          <a:xfrm rot="0">
            <a:off x="304800" y="381000"/>
            <a:ext cx="8229600" cy="51435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algn="l" lvl="0"/>
            <a:r>
              <a:rPr altLang="en-US" b="1" sz="2500" lang="en-US">
                <a:latin typeface="Calibri" pitchFamily="34" charset="0"/>
              </a:rPr>
              <a:t>CLASSES OF HORMONES</a:t>
            </a:r>
          </a:p>
        </p:txBody>
      </p:sp>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showMasterSp="1">
  <p:cSld>
    <p:spTree>
      <p:nvGrpSpPr>
        <p:cNvPr id="601" name=""/>
        <p:cNvGrpSpPr/>
        <p:nvPr/>
      </p:nvGrpSpPr>
      <p:grpSpPr>
        <a:xfrm rot="0">
          <a:off x="0" y="0"/>
          <a:ext cx="0" cy="0"/>
          <a:chOff x="0" y="0"/>
          <a:chExt cx="0" cy="0"/>
        </a:xfrm>
      </p:grpSpPr>
      <p:sp>
        <p:nvSpPr>
          <p:cNvPr id="1048987" name=""/>
          <p:cNvSpPr/>
          <p:nvPr>
            <p:ph sz="full" idx="1"/>
          </p:nvPr>
        </p:nvSpPr>
        <p:spPr>
          <a:xfrm rot="0">
            <a:off x="228600" y="1143000"/>
            <a:ext cx="8458200" cy="5410200"/>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r>
              <a:rPr altLang="en-US" sz="2800" lang="en-US">
                <a:latin typeface="Calibri" pitchFamily="34" charset="0"/>
              </a:rPr>
              <a:t>Diabetic neuropathy refers to a group of diseases that affect all types of nerves, including peripheral (sensorimotor), autonomic, and spinal  nerves.</a:t>
            </a:r>
          </a:p>
          <a:p>
            <a:pPr lvl="0"/>
            <a:r>
              <a:rPr altLang="en-US" sz="2800" lang="en-US">
                <a:latin typeface="Calibri" pitchFamily="34" charset="0"/>
              </a:rPr>
              <a:t>There is  demyelinization of the nerves caused by hyperglycemia which disrupts conduction of impulses.</a:t>
            </a:r>
          </a:p>
          <a:p>
            <a:pPr lvl="0"/>
            <a:r>
              <a:rPr altLang="en-US" sz="2800" lang="en-US">
                <a:latin typeface="Calibri" pitchFamily="34" charset="0"/>
              </a:rPr>
              <a:t>Common types of neuropathies are peripheral and autonomic neuropathies.</a:t>
            </a:r>
          </a:p>
        </p:txBody>
      </p:sp>
      <p:sp>
        <p:nvSpPr>
          <p:cNvPr id="1048988"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algn="l" lvl="0"/>
            <a:r>
              <a:rPr altLang="en-US" b="1" sz="2800" lang="en-US">
                <a:solidFill>
                  <a:srgbClr val="0070C0"/>
                </a:solidFill>
                <a:latin typeface="Calibri" pitchFamily="34" charset="0"/>
              </a:rPr>
              <a:t>Diabetic Neuropathy</a:t>
            </a:r>
          </a:p>
        </p:txBody>
      </p:sp>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showMasterSp="1">
  <p:cSld>
    <p:spTree>
      <p:nvGrpSpPr>
        <p:cNvPr id="602" name=""/>
        <p:cNvGrpSpPr/>
        <p:nvPr/>
      </p:nvGrpSpPr>
      <p:grpSpPr>
        <a:xfrm rot="0">
          <a:off x="0" y="0"/>
          <a:ext cx="0" cy="0"/>
          <a:chOff x="0" y="0"/>
          <a:chExt cx="0" cy="0"/>
        </a:xfrm>
      </p:grpSpPr>
      <p:sp>
        <p:nvSpPr>
          <p:cNvPr id="1048989" name=""/>
          <p:cNvSpPr/>
          <p:nvPr>
            <p:ph sz="full" idx="1"/>
          </p:nvPr>
        </p:nvSpPr>
        <p:spPr>
          <a:xfrm rot="0">
            <a:off x="228600" y="1143000"/>
            <a:ext cx="8458200" cy="5410200"/>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r>
              <a:rPr altLang="en-US" b="1" sz="2800" lang="en-US">
                <a:solidFill>
                  <a:srgbClr val="002060"/>
                </a:solidFill>
                <a:latin typeface="Calibri" pitchFamily="34" charset="0"/>
              </a:rPr>
              <a:t>Impotence </a:t>
            </a:r>
            <a:r>
              <a:rPr altLang="en-US" sz="2800" lang="en-US">
                <a:latin typeface="Calibri" pitchFamily="34" charset="0"/>
              </a:rPr>
              <a:t>(inability of the penis to become rigid and sustain an erection adequate for penetration) occurs with greater frequency in diabetic men than in nondiabetic men of the same age.</a:t>
            </a:r>
          </a:p>
          <a:p>
            <a:pPr lvl="0"/>
            <a:r>
              <a:rPr altLang="en-US" sz="2800" lang="en-US">
                <a:latin typeface="Calibri" pitchFamily="34" charset="0"/>
              </a:rPr>
              <a:t>Some men with autonomic neuropathy have normal erectile function and can experience orgasm but do not ejaculate. </a:t>
            </a:r>
          </a:p>
          <a:p>
            <a:pPr lvl="0"/>
            <a:r>
              <a:rPr altLang="en-US" b="1" sz="2800" lang="en-US">
                <a:solidFill>
                  <a:srgbClr val="002060"/>
                </a:solidFill>
                <a:latin typeface="Calibri" pitchFamily="34" charset="0"/>
              </a:rPr>
              <a:t>Retrograde ejaculation </a:t>
            </a:r>
            <a:r>
              <a:rPr altLang="en-US" sz="2800" lang="en-US">
                <a:latin typeface="Calibri" pitchFamily="34" charset="0"/>
              </a:rPr>
              <a:t>occurs: seminal fluid is propelled backward through the posterior urethra and into the urinary bladder</a:t>
            </a:r>
          </a:p>
        </p:txBody>
      </p:sp>
      <p:sp>
        <p:nvSpPr>
          <p:cNvPr id="1048990" name=""/>
          <p:cNvSpPr/>
          <p:nvPr>
            <p:ph type="title" sz="full" idx="0"/>
          </p:nvPr>
        </p:nvSpPr>
        <p:spPr>
          <a:xfrm rot="0">
            <a:off x="457200" y="274637"/>
            <a:ext cx="8229600" cy="715962"/>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algn="l" lvl="0"/>
            <a:r>
              <a:rPr altLang="en-US" b="1" sz="2800" lang="en-US">
                <a:solidFill>
                  <a:srgbClr val="002060"/>
                </a:solidFill>
                <a:latin typeface="Calibri" pitchFamily="34" charset="0"/>
              </a:rPr>
              <a:t>SEXUAL DYSFUNCTION</a:t>
            </a:r>
          </a:p>
        </p:txBody>
      </p:sp>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showMasterSp="1">
  <p:cSld>
    <p:spTree>
      <p:nvGrpSpPr>
        <p:cNvPr id="603" name=""/>
        <p:cNvGrpSpPr/>
        <p:nvPr/>
      </p:nvGrpSpPr>
      <p:grpSpPr>
        <a:xfrm rot="0">
          <a:off x="0" y="0"/>
          <a:ext cx="0" cy="0"/>
          <a:chOff x="0" y="0"/>
          <a:chExt cx="0" cy="0"/>
        </a:xfrm>
      </p:grpSpPr>
      <p:sp>
        <p:nvSpPr>
          <p:cNvPr id="1048991" name=""/>
          <p:cNvSpPr/>
          <p:nvPr>
            <p:ph sz="full" idx="1"/>
          </p:nvPr>
        </p:nvSpPr>
        <p:spPr>
          <a:xfrm rot="0">
            <a:off x="304800" y="1143000"/>
            <a:ext cx="8382000" cy="5410200"/>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r>
              <a:rPr altLang="en-US" sz="2800" lang="en-US">
                <a:latin typeface="Calibri" pitchFamily="34" charset="0"/>
              </a:rPr>
              <a:t>People with diabetes are at increased risk of foot ulcers and amputations, which are major causes of morbidity and disability.</a:t>
            </a:r>
          </a:p>
          <a:p>
            <a:pPr lvl="0">
              <a:buFontTx/>
              <a:buNone/>
            </a:pPr>
            <a:r>
              <a:rPr altLang="en-US" sz="2800" lang="en-US" u="sng">
                <a:latin typeface="Calibri" pitchFamily="34" charset="0"/>
              </a:rPr>
              <a:t>Most common predisposing factors for ulcers and amputations are</a:t>
            </a:r>
            <a:r>
              <a:rPr altLang="en-US" sz="2800" lang="en-US">
                <a:latin typeface="Calibri" pitchFamily="34" charset="0"/>
              </a:rPr>
              <a:t>:</a:t>
            </a:r>
          </a:p>
          <a:p>
            <a:pPr lvl="0"/>
            <a:r>
              <a:rPr altLang="en-US" sz="2800" lang="en-US">
                <a:latin typeface="Calibri" pitchFamily="34" charset="0"/>
              </a:rPr>
              <a:t>Poor foot hygiene.</a:t>
            </a:r>
          </a:p>
          <a:p>
            <a:pPr lvl="0"/>
            <a:r>
              <a:rPr altLang="en-US" sz="2800" lang="en-US">
                <a:latin typeface="Calibri" pitchFamily="34" charset="0"/>
              </a:rPr>
              <a:t>Unsuitable or no footwear</a:t>
            </a:r>
          </a:p>
          <a:p>
            <a:pPr lvl="0"/>
            <a:r>
              <a:rPr altLang="en-US" sz="2800" lang="en-US">
                <a:latin typeface="Calibri" pitchFamily="34" charset="0"/>
              </a:rPr>
              <a:t>Peripheral vascular disease.</a:t>
            </a:r>
          </a:p>
          <a:p>
            <a:pPr lvl="0"/>
            <a:r>
              <a:rPr altLang="en-US" sz="2800" lang="en-US">
                <a:latin typeface="Calibri" pitchFamily="34" charset="0"/>
              </a:rPr>
              <a:t>Peripheral neuropathy with loss of sensation</a:t>
            </a:r>
          </a:p>
          <a:p>
            <a:pPr lvl="0"/>
            <a:r>
              <a:rPr altLang="en-US" sz="2800" lang="en-US">
                <a:latin typeface="Calibri" pitchFamily="34" charset="0"/>
              </a:rPr>
              <a:t>Deformities</a:t>
            </a:r>
          </a:p>
        </p:txBody>
      </p:sp>
      <p:sp>
        <p:nvSpPr>
          <p:cNvPr id="1048992"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algn="l" lvl="0"/>
            <a:r>
              <a:rPr altLang="en-US" b="1" sz="2800" lang="en-US">
                <a:solidFill>
                  <a:srgbClr val="002060"/>
                </a:solidFill>
                <a:latin typeface="Calibri" pitchFamily="34" charset="0"/>
              </a:rPr>
              <a:t>Diabetic foot problem</a:t>
            </a:r>
          </a:p>
        </p:txBody>
      </p:sp>
    </p:spTree>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showMasterSp="1">
  <p:cSld>
    <p:spTree>
      <p:nvGrpSpPr>
        <p:cNvPr id="604" name=""/>
        <p:cNvGrpSpPr/>
        <p:nvPr/>
      </p:nvGrpSpPr>
      <p:grpSpPr>
        <a:xfrm rot="0">
          <a:off x="0" y="0"/>
          <a:ext cx="0" cy="0"/>
          <a:chOff x="0" y="0"/>
          <a:chExt cx="0" cy="0"/>
        </a:xfrm>
      </p:grpSpPr>
      <p:sp>
        <p:nvSpPr>
          <p:cNvPr id="1048993" name=""/>
          <p:cNvSpPr/>
          <p:nvPr>
            <p:ph sz="full" idx="1"/>
          </p:nvPr>
        </p:nvSpPr>
        <p:spPr>
          <a:xfrm rot="0">
            <a:off x="457200" y="1600200"/>
            <a:ext cx="8229600" cy="4525962"/>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r>
              <a:rPr altLang="en-US" sz="2800" lang="en-US">
                <a:latin typeface="Calibri" pitchFamily="34" charset="0"/>
              </a:rPr>
              <a:t>Identification of the foot “at risk”</a:t>
            </a:r>
          </a:p>
          <a:p>
            <a:pPr lvl="0"/>
            <a:r>
              <a:rPr altLang="en-US" sz="2800" lang="en-US">
                <a:latin typeface="Calibri" pitchFamily="34" charset="0"/>
              </a:rPr>
              <a:t>Regular inspection and examination of the foot at risk.</a:t>
            </a:r>
          </a:p>
          <a:p>
            <a:pPr lvl="0"/>
            <a:r>
              <a:rPr altLang="en-US" sz="2800" lang="en-US">
                <a:latin typeface="Calibri" pitchFamily="34" charset="0"/>
              </a:rPr>
              <a:t>Education of health workers, people with diabetes and their families.</a:t>
            </a:r>
          </a:p>
          <a:p>
            <a:pPr lvl="0"/>
            <a:r>
              <a:rPr altLang="en-US" sz="2800" lang="en-US">
                <a:latin typeface="Calibri" pitchFamily="34" charset="0"/>
              </a:rPr>
              <a:t>Appropriate footwear.</a:t>
            </a:r>
          </a:p>
          <a:p>
            <a:pPr lvl="0"/>
            <a:r>
              <a:rPr altLang="en-US" sz="2800" lang="en-US">
                <a:latin typeface="Calibri" pitchFamily="34" charset="0"/>
              </a:rPr>
              <a:t>Early treatment of non-ulcerative and ulcerative problems</a:t>
            </a:r>
          </a:p>
        </p:txBody>
      </p:sp>
      <p:sp>
        <p:nvSpPr>
          <p:cNvPr id="1048994"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algn="l" lvl="0"/>
            <a:r>
              <a:rPr altLang="en-US" sz="2800" lang="en-US">
                <a:solidFill>
                  <a:srgbClr val="002060"/>
                </a:solidFill>
                <a:latin typeface="Calibri" pitchFamily="34" charset="0"/>
              </a:rPr>
              <a:t>Cornerstones of Management of Foot Problems</a:t>
            </a:r>
          </a:p>
        </p:txBody>
      </p:sp>
    </p:spTree>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showMasterSp="1">
  <p:cSld>
    <p:spTree>
      <p:nvGrpSpPr>
        <p:cNvPr id="605" name=""/>
        <p:cNvGrpSpPr/>
        <p:nvPr/>
      </p:nvGrpSpPr>
      <p:grpSpPr>
        <a:xfrm rot="0">
          <a:off x="0" y="0"/>
          <a:ext cx="0" cy="0"/>
          <a:chOff x="0" y="0"/>
          <a:chExt cx="0" cy="0"/>
        </a:xfrm>
      </p:grpSpPr>
      <p:sp>
        <p:nvSpPr>
          <p:cNvPr id="1048995" name=""/>
          <p:cNvSpPr/>
          <p:nvPr>
            <p:ph sz="full" idx="1"/>
          </p:nvPr>
        </p:nvSpPr>
        <p:spPr>
          <a:xfrm rot="0">
            <a:off x="457200" y="1295400"/>
            <a:ext cx="8229600" cy="4830762"/>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r>
              <a:rPr altLang="en-US" sz="2800" lang="en-US">
                <a:latin typeface="Calibri" pitchFamily="34" charset="0"/>
              </a:rPr>
              <a:t>Optimize blood glucose, blood pressure and lipid control.</a:t>
            </a:r>
          </a:p>
          <a:p>
            <a:pPr lvl="0"/>
            <a:r>
              <a:rPr altLang="en-US" sz="2800" lang="en-US">
                <a:latin typeface="Calibri" pitchFamily="34" charset="0"/>
              </a:rPr>
              <a:t>Ensure good nutrition status to promote healing</a:t>
            </a:r>
          </a:p>
          <a:p>
            <a:pPr lvl="0"/>
            <a:r>
              <a:rPr altLang="en-US" sz="2800" lang="en-US">
                <a:latin typeface="Calibri" pitchFamily="34" charset="0"/>
              </a:rPr>
              <a:t>Encourage patient to stop tobacco smoking/use.</a:t>
            </a:r>
          </a:p>
          <a:p>
            <a:pPr lvl="0"/>
            <a:r>
              <a:rPr altLang="en-US" sz="2800" lang="en-US">
                <a:latin typeface="Calibri" pitchFamily="34" charset="0"/>
              </a:rPr>
              <a:t>Perform a detailed foot evaluation at presentation and annually.</a:t>
            </a:r>
          </a:p>
          <a:p>
            <a:pPr lvl="0"/>
            <a:r>
              <a:rPr altLang="en-US" sz="2800" lang="en-US">
                <a:latin typeface="Calibri" pitchFamily="34" charset="0"/>
              </a:rPr>
              <a:t> People with demonstrated risk factors should be  examined every 6 months</a:t>
            </a:r>
          </a:p>
        </p:txBody>
      </p:sp>
      <p:sp>
        <p:nvSpPr>
          <p:cNvPr id="1048996"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algn="l" lvl="0"/>
            <a:r>
              <a:rPr altLang="en-US" b="1" sz="2800" i="1" lang="en-US">
                <a:solidFill>
                  <a:srgbClr val="002060"/>
                </a:solidFill>
                <a:latin typeface="Calibri" pitchFamily="34" charset="0"/>
              </a:rPr>
              <a:t>How to reduce foot ulceration and amputations</a:t>
            </a:r>
          </a:p>
        </p:txBody>
      </p:sp>
    </p:spTree>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showMasterSp="1">
  <p:cSld>
    <p:spTree>
      <p:nvGrpSpPr>
        <p:cNvPr id="606" name=""/>
        <p:cNvGrpSpPr/>
        <p:nvPr/>
      </p:nvGrpSpPr>
      <p:grpSpPr>
        <a:xfrm rot="0">
          <a:off x="0" y="0"/>
          <a:ext cx="0" cy="0"/>
          <a:chOff x="0" y="0"/>
          <a:chExt cx="0" cy="0"/>
        </a:xfrm>
      </p:grpSpPr>
      <p:sp>
        <p:nvSpPr>
          <p:cNvPr id="1048997" name=""/>
          <p:cNvSpPr/>
          <p:nvPr>
            <p:ph sz="full" idx="1"/>
          </p:nvPr>
        </p:nvSpPr>
        <p:spPr>
          <a:xfrm rot="0">
            <a:off x="228600" y="1066800"/>
            <a:ext cx="8458200" cy="5410200"/>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r>
              <a:rPr altLang="en-US" sz="2800" lang="en-US">
                <a:latin typeface="Calibri" pitchFamily="34" charset="0"/>
              </a:rPr>
              <a:t>ASK FOR: Symptoms of neuropathy (</a:t>
            </a:r>
            <a:r>
              <a:rPr altLang="en-US" b="1" sz="2800" lang="en-US">
                <a:solidFill>
                  <a:srgbClr val="002060"/>
                </a:solidFill>
                <a:latin typeface="Calibri" pitchFamily="34" charset="0"/>
              </a:rPr>
              <a:t>numbness, tingling or pain) </a:t>
            </a:r>
            <a:r>
              <a:rPr altLang="en-US" sz="2800" lang="en-US">
                <a:latin typeface="Calibri" pitchFamily="34" charset="0"/>
              </a:rPr>
              <a:t>peripheral vascular disease (pain in calves on exercise and at rest)</a:t>
            </a:r>
          </a:p>
          <a:p>
            <a:pPr lvl="0"/>
            <a:r>
              <a:rPr altLang="en-US" sz="2800" lang="en-US">
                <a:latin typeface="Calibri" pitchFamily="34" charset="0"/>
              </a:rPr>
              <a:t>EXAMINE SKIN: Inspect for ulcers,  cracking, fragility, dryness, interdigital laceration and nail pathology</a:t>
            </a:r>
          </a:p>
          <a:p>
            <a:pPr lvl="0"/>
            <a:r>
              <a:rPr altLang="en-US" sz="2800" lang="en-US">
                <a:latin typeface="Calibri" pitchFamily="34" charset="0"/>
              </a:rPr>
              <a:t>VASCULAR: Skin color, foot and ankle pulses</a:t>
            </a:r>
          </a:p>
        </p:txBody>
      </p:sp>
      <p:sp>
        <p:nvSpPr>
          <p:cNvPr id="1048998"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algn="l" lvl="0"/>
            <a:r>
              <a:rPr altLang="en-US" b="1" sz="2800" lang="en-US">
                <a:solidFill>
                  <a:srgbClr val="002060"/>
                </a:solidFill>
                <a:latin typeface="Calibri" pitchFamily="34" charset="0"/>
              </a:rPr>
              <a:t>Examination of the foot</a:t>
            </a:r>
          </a:p>
        </p:txBody>
      </p:sp>
    </p:spTree>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showMasterSp="1">
  <p:cSld>
    <p:spTree>
      <p:nvGrpSpPr>
        <p:cNvPr id="607" name=""/>
        <p:cNvGrpSpPr/>
        <p:nvPr/>
      </p:nvGrpSpPr>
      <p:grpSpPr>
        <a:xfrm rot="0">
          <a:off x="0" y="0"/>
          <a:ext cx="0" cy="0"/>
          <a:chOff x="0" y="0"/>
          <a:chExt cx="0" cy="0"/>
        </a:xfrm>
      </p:grpSpPr>
      <p:sp>
        <p:nvSpPr>
          <p:cNvPr id="1048999" name=""/>
          <p:cNvSpPr/>
          <p:nvPr>
            <p:ph sz="full" idx="1"/>
          </p:nvPr>
        </p:nvSpPr>
        <p:spPr>
          <a:xfrm rot="0">
            <a:off x="457200" y="1600200"/>
            <a:ext cx="8229600" cy="4525962"/>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r>
              <a:rPr altLang="en-US" sz="2800" lang="en-US">
                <a:latin typeface="Calibri" pitchFamily="34" charset="0"/>
              </a:rPr>
              <a:t>BONES/JOINTS: examine for deformities, e.g. claw toes and hammer toes.</a:t>
            </a:r>
          </a:p>
          <a:p>
            <a:pPr lvl="0"/>
            <a:r>
              <a:rPr altLang="en-US" sz="2800" lang="en-US">
                <a:latin typeface="Calibri" pitchFamily="34" charset="0"/>
              </a:rPr>
              <a:t>FOOTWEAR: check footwear and socks both inside and outside</a:t>
            </a:r>
          </a:p>
          <a:p>
            <a:pPr lvl="0"/>
            <a:r>
              <a:rPr altLang="en-US" sz="2800" lang="en-US">
                <a:latin typeface="Calibri" pitchFamily="34" charset="0"/>
              </a:rPr>
              <a:t>NEUROPATHY: check protective sensation using 10 g monofilament</a:t>
            </a:r>
          </a:p>
        </p:txBody>
      </p:sp>
      <p:sp>
        <p:nvSpPr>
          <p:cNvPr id="1049000"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algn="l" lvl="0"/>
            <a:r>
              <a:rPr altLang="en-US" sz="2800" lang="en-US">
                <a:latin typeface="Calibri" pitchFamily="34" charset="0"/>
              </a:rPr>
              <a:t>cont</a:t>
            </a:r>
          </a:p>
        </p:txBody>
      </p:sp>
    </p:spTree>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showMasterSp="1">
  <p:cSld>
    <p:spTree>
      <p:nvGrpSpPr>
        <p:cNvPr id="608" name=""/>
        <p:cNvGrpSpPr/>
        <p:nvPr/>
      </p:nvGrpSpPr>
      <p:grpSpPr>
        <a:xfrm rot="0">
          <a:off x="0" y="0"/>
          <a:ext cx="0" cy="0"/>
          <a:chOff x="0" y="0"/>
          <a:chExt cx="0" cy="0"/>
        </a:xfrm>
      </p:grpSpPr>
      <p:sp>
        <p:nvSpPr>
          <p:cNvPr id="1049001" name=""/>
          <p:cNvSpPr/>
          <p:nvPr>
            <p:ph sz="full" idx="1"/>
          </p:nvPr>
        </p:nvSpPr>
        <p:spPr>
          <a:xfrm rot="0">
            <a:off x="457200" y="1600200"/>
            <a:ext cx="8229600" cy="4525962"/>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r>
              <a:rPr altLang="en-US" sz="2800" lang="en-US">
                <a:latin typeface="Calibri" pitchFamily="34" charset="0"/>
              </a:rPr>
              <a:t>Combination of hypoglycemia during night with a rebound morning hyperglycemia that may lead to insulin resistance for 12 to 48 hours</a:t>
            </a:r>
          </a:p>
          <a:p>
            <a:pPr lvl="0"/>
            <a:endParaRPr altLang="en-US" sz="2800" lang="en-US">
              <a:latin typeface="Calibri" pitchFamily="34" charset="0"/>
            </a:endParaRPr>
          </a:p>
          <a:p>
            <a:pPr lvl="0">
              <a:buFontTx/>
              <a:buNone/>
            </a:pPr>
            <a:r>
              <a:rPr altLang="en-US" sz="2800" lang="en-US">
                <a:latin typeface="Calibri" pitchFamily="34" charset="0"/>
              </a:rPr>
              <a:t>OTHER COMPLICATION OF DIABETES</a:t>
            </a:r>
          </a:p>
          <a:p>
            <a:pPr lvl="0">
              <a:buFontTx/>
              <a:buNone/>
            </a:pPr>
            <a:r>
              <a:rPr altLang="en-US" sz="2800" lang="en-US">
                <a:latin typeface="Calibri" pitchFamily="34" charset="0"/>
              </a:rPr>
              <a:t>Infections : patient become susceptible to infections.</a:t>
            </a:r>
          </a:p>
          <a:p>
            <a:pPr lvl="0">
              <a:buFontTx/>
              <a:buNone/>
            </a:pPr>
            <a:endParaRPr altLang="en-US" sz="2800" lang="en-US">
              <a:latin typeface="Calibri" pitchFamily="34" charset="0"/>
            </a:endParaRPr>
          </a:p>
        </p:txBody>
      </p:sp>
      <p:sp>
        <p:nvSpPr>
          <p:cNvPr id="1049002"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algn="l" lvl="0"/>
            <a:r>
              <a:rPr altLang="en-US" b="1" sz="2800" lang="en-US">
                <a:solidFill>
                  <a:srgbClr val="002060"/>
                </a:solidFill>
                <a:latin typeface="Calibri" pitchFamily="34" charset="0"/>
              </a:rPr>
              <a:t>Somogyi effect</a:t>
            </a:r>
          </a:p>
        </p:txBody>
      </p:sp>
    </p:spTree>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showMasterSp="1">
  <p:cSld>
    <p:spTree>
      <p:nvGrpSpPr>
        <p:cNvPr id="609" name=""/>
        <p:cNvGrpSpPr/>
        <p:nvPr/>
      </p:nvGrpSpPr>
      <p:grpSpPr>
        <a:xfrm rot="0">
          <a:off x="0" y="0"/>
          <a:ext cx="0" cy="0"/>
          <a:chOff x="0" y="0"/>
          <a:chExt cx="0" cy="0"/>
        </a:xfrm>
      </p:grpSpPr>
      <p:sp>
        <p:nvSpPr>
          <p:cNvPr id="1049003"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r>
              <a:rPr altLang="en-US" lang="en-US"/>
              <a:t>.</a:t>
            </a:r>
          </a:p>
        </p:txBody>
      </p:sp>
      <p:pic>
        <p:nvPicPr>
          <p:cNvPr id="2097167" name="" descr="C:\Users\MOSES\Downloads\footcareImg.jpg"/>
          <p:cNvPicPr>
            <a:picLocks/>
          </p:cNvPicPr>
          <p:nvPr>
            <p:ph sz="full" idx="1"/>
          </p:nvPr>
        </p:nvPicPr>
        <p:blipFill>
          <a:blip xmlns:r="http://schemas.openxmlformats.org/officeDocument/2006/relationships" r:embed="rId1"/>
          <a:srcRect l="0" t="0" r="0" b="0"/>
          <a:stretch>
            <a:fillRect/>
          </a:stretch>
        </p:blipFill>
        <p:spPr>
          <a:xfrm rot="0">
            <a:off x="1371600" y="0"/>
            <a:ext cx="5638800" cy="5486400"/>
          </a:xfrm>
          <a:prstGeom prst="rect"/>
          <a:noFill/>
          <a:ln>
            <a:noFill/>
          </a:ln>
        </p:spPr>
      </p:pic>
    </p:spTree>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showMasterSp="1">
  <p:cSld>
    <p:spTree>
      <p:nvGrpSpPr>
        <p:cNvPr id="610" name=""/>
        <p:cNvGrpSpPr/>
        <p:nvPr/>
      </p:nvGrpSpPr>
      <p:grpSpPr>
        <a:xfrm rot="0">
          <a:off x="0" y="0"/>
          <a:ext cx="0" cy="0"/>
          <a:chOff x="0" y="0"/>
          <a:chExt cx="0" cy="0"/>
        </a:xfrm>
      </p:grpSpPr>
      <p:sp>
        <p:nvSpPr>
          <p:cNvPr id="1049004"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r>
              <a:rPr altLang="en-US" lang="en-US"/>
              <a:t>.</a:t>
            </a:r>
          </a:p>
        </p:txBody>
      </p:sp>
      <p:pic>
        <p:nvPicPr>
          <p:cNvPr id="2097168" name="" descr="C:\Users\MOSES\Downloads\9d5f7-footcarefordiabetes.png"/>
          <p:cNvPicPr>
            <a:picLocks/>
          </p:cNvPicPr>
          <p:nvPr>
            <p:ph sz="full" idx="1"/>
          </p:nvPr>
        </p:nvPicPr>
        <p:blipFill>
          <a:blip xmlns:r="http://schemas.openxmlformats.org/officeDocument/2006/relationships" r:embed="rId1"/>
          <a:srcRect l="0" t="0" r="0" b="0"/>
          <a:stretch>
            <a:fillRect/>
          </a:stretch>
        </p:blipFill>
        <p:spPr>
          <a:xfrm rot="0">
            <a:off x="0" y="0"/>
            <a:ext cx="9144000" cy="6858000"/>
          </a:xfrm>
          <a:prstGeom prst="rect"/>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1">
  <p:cSld>
    <p:spTree>
      <p:nvGrpSpPr>
        <p:cNvPr id="394" name=""/>
        <p:cNvGrpSpPr/>
        <p:nvPr/>
      </p:nvGrpSpPr>
      <p:grpSpPr>
        <a:xfrm rot="0">
          <a:off x="0" y="0"/>
          <a:ext cx="0" cy="0"/>
          <a:chOff x="0" y="0"/>
          <a:chExt cx="0" cy="0"/>
        </a:xfrm>
      </p:grpSpPr>
      <p:sp>
        <p:nvSpPr>
          <p:cNvPr id="1048596" name=""/>
          <p:cNvSpPr/>
          <p:nvPr>
            <p:ph type="title" sz="full" idx="0"/>
          </p:nvPr>
        </p:nvSpPr>
        <p:spPr>
          <a:xfrm rot="0">
            <a:off x="434975" y="0"/>
            <a:ext cx="8229600" cy="944562"/>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r>
              <a:rPr altLang="en-US" lang="en-US"/>
              <a:t>Unit Objectives</a:t>
            </a:r>
          </a:p>
        </p:txBody>
      </p:sp>
      <p:sp>
        <p:nvSpPr>
          <p:cNvPr id="1048597" name=""/>
          <p:cNvSpPr/>
          <p:nvPr>
            <p:ph sz="full" idx="1"/>
          </p:nvPr>
        </p:nvSpPr>
        <p:spPr>
          <a:xfrm rot="0">
            <a:off x="434975" y="973137"/>
            <a:ext cx="8229600" cy="5287962"/>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indent="0" lvl="0" marL="0">
              <a:buFontTx/>
              <a:buNone/>
            </a:pPr>
            <a:r>
              <a:rPr altLang="en-US" lang="en-US"/>
              <a:t>By the end of the unit the students should be able to describe:</a:t>
            </a:r>
          </a:p>
          <a:p>
            <a:pPr indent="0" lvl="0" marL="0">
              <a:buFontTx/>
              <a:buAutoNum type="alphaLcPeriod" startAt="1"/>
            </a:pPr>
            <a:r>
              <a:rPr altLang="en-US" lang="en-US"/>
              <a:t>Anatomy and physiology of endocrine system</a:t>
            </a:r>
          </a:p>
          <a:p>
            <a:pPr indent="0" lvl="0" marL="0">
              <a:buFontTx/>
              <a:buAutoNum type="alphaLcPeriod" startAt="1"/>
            </a:pPr>
            <a:r>
              <a:rPr altLang="en-US" lang="en-US"/>
              <a:t>Assessment of the endocrine system</a:t>
            </a:r>
          </a:p>
          <a:p>
            <a:pPr indent="0" lvl="0" marL="0">
              <a:buFontTx/>
              <a:buAutoNum type="alphaLcPeriod" startAt="1"/>
            </a:pPr>
            <a:r>
              <a:rPr altLang="en-US" lang="en-US"/>
              <a:t>Describe various endocrine disorders under the headings:</a:t>
            </a:r>
          </a:p>
          <a:p>
            <a:pPr indent="0" lvl="0" marL="0">
              <a:buFontTx/>
              <a:buNone/>
            </a:pPr>
            <a:r>
              <a:rPr altLang="en-US" lang="en-US"/>
              <a:t>Definition, clinical features, medical, nursing and surgical interventions</a:t>
            </a:r>
          </a:p>
          <a:p>
            <a:pPr indent="0" lvl="0" marL="0">
              <a:buFontTx/>
              <a:buAutoNum type="alphaLcPeriod" startAt="1"/>
            </a:pPr>
            <a:endParaRPr altLang="en-US" lang="en-US"/>
          </a:p>
          <a:p>
            <a:pPr indent="0" lvl="0" marL="0">
              <a:buFontTx/>
              <a:buAutoNum type="alphaLcPeriod" startAt="1"/>
            </a:pPr>
            <a:endParaRPr altLang="en-US"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1">
  <p:cSld>
    <p:spTree>
      <p:nvGrpSpPr>
        <p:cNvPr id="422" name=""/>
        <p:cNvGrpSpPr/>
        <p:nvPr/>
      </p:nvGrpSpPr>
      <p:grpSpPr>
        <a:xfrm rot="0">
          <a:off x="0" y="0"/>
          <a:ext cx="0" cy="0"/>
          <a:chOff x="0" y="0"/>
          <a:chExt cx="0" cy="0"/>
        </a:xfrm>
      </p:grpSpPr>
      <p:pic>
        <p:nvPicPr>
          <p:cNvPr id="2097154" name="" descr="figure 02-30"/>
          <p:cNvPicPr>
            <a:picLocks/>
          </p:cNvPicPr>
          <p:nvPr>
            <p:ph sz="full" idx="1"/>
          </p:nvPr>
        </p:nvPicPr>
        <p:blipFill>
          <a:blip xmlns:r="http://schemas.openxmlformats.org/officeDocument/2006/relationships" r:embed="rId1"/>
          <a:srcRect l="0" t="0" r="0" b="0"/>
          <a:stretch>
            <a:fillRect/>
          </a:stretch>
        </p:blipFill>
        <p:spPr>
          <a:xfrm rot="0">
            <a:off x="0" y="762000"/>
            <a:ext cx="9144000" cy="6096000"/>
          </a:xfrm>
          <a:prstGeom prst="rect"/>
          <a:noFill/>
          <a:ln>
            <a:noFill/>
          </a:ln>
        </p:spPr>
      </p:pic>
      <p:sp>
        <p:nvSpPr>
          <p:cNvPr id="1048641" name=""/>
          <p:cNvSpPr/>
          <p:nvPr>
            <p:ph type="title" sz="full" idx="0"/>
          </p:nvPr>
        </p:nvSpPr>
        <p:spPr>
          <a:xfrm rot="0">
            <a:off x="609600" y="304800"/>
            <a:ext cx="8229600" cy="43815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algn="l" lvl="0"/>
            <a:r>
              <a:rPr altLang="en-US" sz="2500" lang="en-US">
                <a:latin typeface="Calibri" pitchFamily="34" charset="0"/>
              </a:rPr>
              <a:t>ENDOCRINE GLANDS</a:t>
            </a:r>
          </a:p>
        </p:txBody>
      </p:sp>
    </p:spTree>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showMasterSp="1">
  <p:cSld>
    <p:spTree>
      <p:nvGrpSpPr>
        <p:cNvPr id="611" name=""/>
        <p:cNvGrpSpPr/>
        <p:nvPr/>
      </p:nvGrpSpPr>
      <p:grpSpPr>
        <a:xfrm rot="0">
          <a:off x="0" y="0"/>
          <a:ext cx="0" cy="0"/>
          <a:chOff x="0" y="0"/>
          <a:chExt cx="0" cy="0"/>
        </a:xfrm>
      </p:grpSpPr>
      <p:sp>
        <p:nvSpPr>
          <p:cNvPr id="1049005"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r>
              <a:rPr altLang="en-US" lang="en-US"/>
              <a:t>.</a:t>
            </a:r>
          </a:p>
        </p:txBody>
      </p:sp>
      <p:pic>
        <p:nvPicPr>
          <p:cNvPr id="2097169" name="" descr="C:\Users\MOSES\Downloads\footCare.gif"/>
          <p:cNvPicPr>
            <a:picLocks/>
          </p:cNvPicPr>
          <p:nvPr>
            <p:ph sz="full" idx="1"/>
          </p:nvPr>
        </p:nvPicPr>
        <p:blipFill>
          <a:blip xmlns:r="http://schemas.openxmlformats.org/officeDocument/2006/relationships" r:embed="rId1"/>
          <a:srcRect l="0" t="0" r="0" b="0"/>
          <a:stretch>
            <a:fillRect/>
          </a:stretch>
        </p:blipFill>
        <p:spPr>
          <a:xfrm rot="0">
            <a:off x="0" y="0"/>
            <a:ext cx="9144000" cy="6858000"/>
          </a:xfrm>
          <a:prstGeom prst="rect"/>
          <a:noFill/>
          <a:ln>
            <a:noFill/>
          </a:ln>
        </p:spPr>
      </p:pic>
    </p:spTree>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showMasterSp="1">
  <p:cSld>
    <p:spTree>
      <p:nvGrpSpPr>
        <p:cNvPr id="612" name=""/>
        <p:cNvGrpSpPr/>
        <p:nvPr/>
      </p:nvGrpSpPr>
      <p:grpSpPr>
        <a:xfrm rot="0">
          <a:off x="0" y="0"/>
          <a:ext cx="0" cy="0"/>
          <a:chOff x="0" y="0"/>
          <a:chExt cx="0" cy="0"/>
        </a:xfrm>
      </p:grpSpPr>
      <p:sp>
        <p:nvSpPr>
          <p:cNvPr id="1049006"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r>
              <a:rPr altLang="en-US" lang="en-US"/>
              <a:t>.</a:t>
            </a:r>
          </a:p>
        </p:txBody>
      </p:sp>
      <p:pic>
        <p:nvPicPr>
          <p:cNvPr id="2097170" name="" descr="C:\Users\MOSES\Downloads\imagesss.jpg"/>
          <p:cNvPicPr>
            <a:picLocks/>
          </p:cNvPicPr>
          <p:nvPr>
            <p:ph sz="full" idx="1"/>
          </p:nvPr>
        </p:nvPicPr>
        <p:blipFill>
          <a:blip xmlns:r="http://schemas.openxmlformats.org/officeDocument/2006/relationships" r:embed="rId1"/>
          <a:srcRect l="0" t="0" r="0" b="0"/>
          <a:stretch>
            <a:fillRect/>
          </a:stretch>
        </p:blipFill>
        <p:spPr>
          <a:xfrm rot="0">
            <a:off x="0" y="0"/>
            <a:ext cx="9144000" cy="6858000"/>
          </a:xfrm>
          <a:prstGeom prst="rect"/>
          <a:noFill/>
          <a:ln>
            <a:noFill/>
          </a:ln>
        </p:spPr>
      </p:pic>
    </p:spTree>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showMasterSp="1">
  <p:cSld>
    <p:spTree>
      <p:nvGrpSpPr>
        <p:cNvPr id="613" name=""/>
        <p:cNvGrpSpPr/>
        <p:nvPr/>
      </p:nvGrpSpPr>
      <p:grpSpPr>
        <a:xfrm rot="0">
          <a:off x="0" y="0"/>
          <a:ext cx="0" cy="0"/>
          <a:chOff x="0" y="0"/>
          <a:chExt cx="0" cy="0"/>
        </a:xfrm>
      </p:grpSpPr>
      <p:sp>
        <p:nvSpPr>
          <p:cNvPr id="1049007"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r>
              <a:rPr altLang="en-US" lang="en-US"/>
              <a:t>.</a:t>
            </a:r>
          </a:p>
        </p:txBody>
      </p:sp>
      <p:pic>
        <p:nvPicPr>
          <p:cNvPr id="2097171" name="" descr="C:\Users\MOSES\Downloads\Diabetic-Foot-Common-Areas.jpg"/>
          <p:cNvPicPr>
            <a:picLocks/>
          </p:cNvPicPr>
          <p:nvPr>
            <p:ph sz="full" idx="1"/>
          </p:nvPr>
        </p:nvPicPr>
        <p:blipFill>
          <a:blip xmlns:r="http://schemas.openxmlformats.org/officeDocument/2006/relationships" r:embed="rId1"/>
          <a:srcRect l="0" t="0" r="0" b="0"/>
          <a:stretch>
            <a:fillRect/>
          </a:stretch>
        </p:blipFill>
        <p:spPr>
          <a:xfrm rot="0">
            <a:off x="0" y="0"/>
            <a:ext cx="9144000" cy="6858000"/>
          </a:xfrm>
          <a:prstGeom prst="rect"/>
          <a:noFill/>
          <a:ln>
            <a:noFill/>
          </a:ln>
        </p:spPr>
      </p:pic>
    </p:spTree>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showMasterSp="1">
  <p:cSld>
    <p:spTree>
      <p:nvGrpSpPr>
        <p:cNvPr id="614" name=""/>
        <p:cNvGrpSpPr/>
        <p:nvPr/>
      </p:nvGrpSpPr>
      <p:grpSpPr>
        <a:xfrm rot="0">
          <a:off x="0" y="0"/>
          <a:ext cx="0" cy="0"/>
          <a:chOff x="0" y="0"/>
          <a:chExt cx="0" cy="0"/>
        </a:xfrm>
      </p:grpSpPr>
      <p:sp>
        <p:nvSpPr>
          <p:cNvPr id="1049008" name=""/>
          <p:cNvSpPr/>
          <p:nvPr>
            <p:ph sz="full" idx="1"/>
          </p:nvPr>
        </p:nvSpPr>
        <p:spPr>
          <a:xfrm rot="0">
            <a:off x="457200" y="1600200"/>
            <a:ext cx="8229600" cy="4525962"/>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r>
              <a:rPr altLang="en-US" sz="2800" lang="en-US">
                <a:latin typeface="Calibri" pitchFamily="34" charset="0"/>
              </a:rPr>
              <a:t>Combination of hypoglycemia during night with a rebound morning hyperglycemia that may lead to insulin resistance for 12 to 48 hours</a:t>
            </a:r>
          </a:p>
          <a:p>
            <a:pPr lvl="0"/>
            <a:endParaRPr altLang="en-US" sz="2800" lang="en-US">
              <a:latin typeface="Calibri" pitchFamily="34" charset="0"/>
            </a:endParaRPr>
          </a:p>
          <a:p>
            <a:pPr lvl="0">
              <a:buFontTx/>
              <a:buNone/>
            </a:pPr>
            <a:r>
              <a:rPr altLang="en-US" sz="2800" lang="en-US">
                <a:latin typeface="Calibri" pitchFamily="34" charset="0"/>
              </a:rPr>
              <a:t>OTHER COMPLICATION OF DIABETES</a:t>
            </a:r>
          </a:p>
          <a:p>
            <a:pPr lvl="0">
              <a:buFontTx/>
              <a:buNone/>
            </a:pPr>
            <a:r>
              <a:rPr altLang="en-US" sz="2800" lang="en-US">
                <a:latin typeface="Calibri" pitchFamily="34" charset="0"/>
              </a:rPr>
              <a:t>Infections : patient become susceptible to infections.</a:t>
            </a:r>
          </a:p>
          <a:p>
            <a:pPr lvl="0">
              <a:buFontTx/>
              <a:buNone/>
            </a:pPr>
            <a:endParaRPr altLang="en-US" sz="2800" lang="en-US">
              <a:latin typeface="Calibri" pitchFamily="34" charset="0"/>
            </a:endParaRPr>
          </a:p>
        </p:txBody>
      </p:sp>
      <p:sp>
        <p:nvSpPr>
          <p:cNvPr id="1049009"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algn="l" lvl="0"/>
            <a:r>
              <a:rPr altLang="en-US" b="1" sz="2800" lang="en-US">
                <a:solidFill>
                  <a:srgbClr val="002060"/>
                </a:solidFill>
                <a:latin typeface="Calibri" pitchFamily="34" charset="0"/>
              </a:rPr>
              <a:t>Somogyi effect</a:t>
            </a:r>
          </a:p>
        </p:txBody>
      </p:sp>
    </p:spTree>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showMasterSp="1">
  <p:cSld>
    <p:spTree>
      <p:nvGrpSpPr>
        <p:cNvPr id="615" name=""/>
        <p:cNvGrpSpPr/>
        <p:nvPr/>
      </p:nvGrpSpPr>
      <p:grpSpPr>
        <a:xfrm rot="0">
          <a:off x="0" y="0"/>
          <a:ext cx="0" cy="0"/>
          <a:chOff x="0" y="0"/>
          <a:chExt cx="0" cy="0"/>
        </a:xfrm>
      </p:grpSpPr>
      <p:sp>
        <p:nvSpPr>
          <p:cNvPr id="1049010" name=""/>
          <p:cNvSpPr/>
          <p:nvPr>
            <p:ph type="subTitle" sz="full" idx="1"/>
          </p:nvPr>
        </p:nvSpPr>
        <p:spPr>
          <a:xfrm rot="0">
            <a:off x="1371600" y="3886200"/>
            <a:ext cx="6400800" cy="1752600"/>
          </a:xfrm>
          <a:prstGeom prst="rect"/>
          <a:noFill/>
          <a:ln>
            <a:noFill/>
          </a:ln>
        </p:spPr>
        <p:txBody>
          <a:bodyPr anchor="t" bIns="45720" lIns="91440" rIns="91440" tIns="45720" vert="horz"/>
          <a:lstStyle>
            <a:lvl1pPr algn="ctr" marL="0">
              <a:buFontTx/>
              <a:buNone/>
              <a:defRPr sz="3200">
                <a:solidFill>
                  <a:schemeClr val="dk1"/>
                </a:solidFill>
              </a:defRPr>
            </a:lvl1pPr>
            <a:lvl2pPr algn="ctr" marL="457200">
              <a:buFontTx/>
              <a:buNone/>
            </a:lvl2pPr>
            <a:lvl3pPr algn="ctr" marL="914400">
              <a:buFontTx/>
              <a:buNone/>
            </a:lvl3pPr>
            <a:lvl4pPr algn="ctr" marL="1371600">
              <a:buFontTx/>
              <a:buNone/>
            </a:lvl4pPr>
            <a:lvl5pPr algn="ctr" marL="1828800">
              <a:buFontTx/>
              <a:buNone/>
            </a:lvl5pPr>
          </a:lstStyle>
          <a:p>
            <a:pPr lvl="0"/>
            <a:r>
              <a:rPr altLang="en-US" b="1" sz="4400" lang="en-US">
                <a:solidFill>
                  <a:srgbClr val="002060"/>
                </a:solidFill>
                <a:effectLst>
                  <a:outerShdw algn="tl" blurRad="38100" dir="2700000" dist="38100">
                    <a:srgbClr val="C0C0C0"/>
                  </a:outerShdw>
                </a:effectLst>
              </a:rPr>
              <a:t>DISORDERS</a:t>
            </a:r>
          </a:p>
        </p:txBody>
      </p:sp>
      <p:sp>
        <p:nvSpPr>
          <p:cNvPr id="1049011" name=""/>
          <p:cNvSpPr/>
          <p:nvPr>
            <p:ph type="ctrTitle" sz="full" idx="0"/>
          </p:nvPr>
        </p:nvSpPr>
        <p:spPr>
          <a:xfrm rot="0">
            <a:off x="685800" y="2130425"/>
            <a:ext cx="7772400" cy="1470025"/>
          </a:xfrm>
          <a:prstGeom prst="rect"/>
          <a:noFill/>
          <a:ln>
            <a:noFill/>
          </a:ln>
        </p:spPr>
        <p:txBody>
          <a:bodyPr anchor="ctr" bIns="45720" lIns="91440" rIns="91440" tIns="45720" vert="horz"/>
          <a:lstStyle>
            <a:lvl1pPr algn="ctr">
              <a:defRPr sz="4400"/>
            </a:lvl1pPr>
          </a:lstStyle>
          <a:p>
            <a:pPr lvl="0"/>
            <a:r>
              <a:rPr altLang="en-US" b="1" sz="6000" lang="en-US">
                <a:solidFill>
                  <a:srgbClr val="002060"/>
                </a:solidFill>
                <a:effectLst>
                  <a:outerShdw algn="tl" blurRad="38100" dir="2700000" dist="38100">
                    <a:srgbClr val="C0C0C0"/>
                  </a:outerShdw>
                </a:effectLst>
                <a:latin typeface="Calibri" pitchFamily="34" charset="0"/>
              </a:rPr>
              <a:t>P</a:t>
            </a:r>
            <a:r>
              <a:rPr altLang="en-US" b="1" lang="en-US">
                <a:solidFill>
                  <a:srgbClr val="002060"/>
                </a:solidFill>
                <a:effectLst>
                  <a:outerShdw algn="tl" blurRad="38100" dir="2700000" dist="38100">
                    <a:srgbClr val="C0C0C0"/>
                  </a:outerShdw>
                </a:effectLst>
              </a:rPr>
              <a:t>ITUITARY GLAND</a:t>
            </a:r>
          </a:p>
        </p:txBody>
      </p:sp>
    </p:spTree>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showMasterSp="1">
  <p:cSld>
    <p:spTree>
      <p:nvGrpSpPr>
        <p:cNvPr id="616" name=""/>
        <p:cNvGrpSpPr/>
        <p:nvPr/>
      </p:nvGrpSpPr>
      <p:grpSpPr>
        <a:xfrm rot="0">
          <a:off x="0" y="0"/>
          <a:ext cx="0" cy="0"/>
          <a:chOff x="0" y="0"/>
          <a:chExt cx="0" cy="0"/>
        </a:xfrm>
      </p:grpSpPr>
      <p:sp>
        <p:nvSpPr>
          <p:cNvPr id="1049012" name=""/>
          <p:cNvSpPr/>
          <p:nvPr>
            <p:ph sz="full" idx="1"/>
          </p:nvPr>
        </p:nvSpPr>
        <p:spPr>
          <a:xfrm rot="0">
            <a:off x="457200" y="1066800"/>
            <a:ext cx="8229600" cy="5059362"/>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lnSpc>
                <a:spcPct val="90000"/>
              </a:lnSpc>
            </a:pPr>
            <a:r>
              <a:rPr altLang="en-US" sz="2800" lang="en-US">
                <a:latin typeface="Calibri" pitchFamily="34" charset="0"/>
              </a:rPr>
              <a:t>Abnormalities of pituitary function are caused by oversecretion or undersecretion of any of the hormones produced or released by the gland.</a:t>
            </a:r>
          </a:p>
          <a:p>
            <a:pPr lvl="0">
              <a:lnSpc>
                <a:spcPct val="90000"/>
              </a:lnSpc>
            </a:pPr>
            <a:r>
              <a:rPr altLang="en-US" sz="2800" lang="en-US">
                <a:latin typeface="Calibri" pitchFamily="34" charset="0"/>
              </a:rPr>
              <a:t>Oversecretion (hypersecretion) most commonly involves </a:t>
            </a:r>
            <a:r>
              <a:rPr altLang="en-US" b="1" sz="2800" lang="en-US">
                <a:latin typeface="Calibri" pitchFamily="34" charset="0"/>
              </a:rPr>
              <a:t>ACTH or growth hormone</a:t>
            </a:r>
          </a:p>
          <a:p>
            <a:pPr lvl="0">
              <a:lnSpc>
                <a:spcPct val="90000"/>
              </a:lnSpc>
            </a:pPr>
            <a:r>
              <a:rPr altLang="en-US" sz="2800" lang="en-US">
                <a:latin typeface="Calibri" pitchFamily="34" charset="0"/>
              </a:rPr>
              <a:t>Oversecretion of ACTH results in </a:t>
            </a:r>
            <a:r>
              <a:rPr altLang="en-US" b="1" sz="2800" lang="en-US">
                <a:latin typeface="Calibri" pitchFamily="34" charset="0"/>
              </a:rPr>
              <a:t>cushing’s syndrome</a:t>
            </a:r>
          </a:p>
          <a:p>
            <a:pPr lvl="0">
              <a:lnSpc>
                <a:spcPct val="90000"/>
              </a:lnSpc>
            </a:pPr>
            <a:r>
              <a:rPr altLang="en-US" sz="2800" lang="en-US">
                <a:latin typeface="Calibri" pitchFamily="34" charset="0"/>
              </a:rPr>
              <a:t>Oversecretion of growth results in </a:t>
            </a:r>
            <a:r>
              <a:rPr altLang="en-US" b="1" sz="2800" lang="en-US">
                <a:latin typeface="Calibri" pitchFamily="34" charset="0"/>
              </a:rPr>
              <a:t>acromegaly in adults</a:t>
            </a:r>
            <a:r>
              <a:rPr altLang="en-US" sz="2800" lang="en-US">
                <a:latin typeface="Calibri" pitchFamily="34" charset="0"/>
              </a:rPr>
              <a:t> : </a:t>
            </a:r>
          </a:p>
          <a:p>
            <a:pPr lvl="0">
              <a:lnSpc>
                <a:spcPct val="90000"/>
              </a:lnSpc>
            </a:pPr>
            <a:r>
              <a:rPr altLang="en-US" sz="2800" lang="en-US">
                <a:latin typeface="Calibri" pitchFamily="34" charset="0"/>
              </a:rPr>
              <a:t>acromegaly results in bone and soft tissue deformities and enlargement of the viscera without an increase in height. </a:t>
            </a:r>
          </a:p>
        </p:txBody>
      </p:sp>
      <p:sp>
        <p:nvSpPr>
          <p:cNvPr id="1049013"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algn="l" lvl="0"/>
            <a:r>
              <a:rPr altLang="en-US" b="1" sz="2800" lang="en-US">
                <a:solidFill>
                  <a:srgbClr val="002060"/>
                </a:solidFill>
                <a:latin typeface="Calibri" pitchFamily="34" charset="0"/>
              </a:rPr>
              <a:t>PITUITARY GLAND DISORDERS</a:t>
            </a:r>
          </a:p>
        </p:txBody>
      </p:sp>
    </p:spTree>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showMasterSp="1">
  <p:cSld>
    <p:spTree>
      <p:nvGrpSpPr>
        <p:cNvPr id="617" name=""/>
        <p:cNvGrpSpPr/>
        <p:nvPr/>
      </p:nvGrpSpPr>
      <p:grpSpPr>
        <a:xfrm rot="0">
          <a:off x="0" y="0"/>
          <a:ext cx="0" cy="0"/>
          <a:chOff x="0" y="0"/>
          <a:chExt cx="0" cy="0"/>
        </a:xfrm>
      </p:grpSpPr>
      <p:sp>
        <p:nvSpPr>
          <p:cNvPr id="1049014" name=""/>
          <p:cNvSpPr/>
          <p:nvPr>
            <p:ph sz="full" idx="1"/>
          </p:nvPr>
        </p:nvSpPr>
        <p:spPr>
          <a:xfrm rot="0">
            <a:off x="457200" y="1219200"/>
            <a:ext cx="8229600" cy="5334000"/>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r>
              <a:rPr altLang="en-US" sz="2800" lang="en-US">
                <a:latin typeface="Calibri" pitchFamily="34" charset="0"/>
              </a:rPr>
              <a:t>Oversecretion of growth hormone in children results in </a:t>
            </a:r>
            <a:r>
              <a:rPr altLang="en-US" b="1" sz="2800" lang="en-US">
                <a:latin typeface="Calibri" pitchFamily="34" charset="0"/>
              </a:rPr>
              <a:t>gigantism</a:t>
            </a:r>
            <a:r>
              <a:rPr altLang="en-US" sz="2800" lang="en-US">
                <a:latin typeface="Calibri" pitchFamily="34" charset="0"/>
              </a:rPr>
              <a:t> </a:t>
            </a:r>
          </a:p>
          <a:p>
            <a:pPr lvl="0"/>
            <a:r>
              <a:rPr altLang="en-US" sz="2800" lang="en-US">
                <a:latin typeface="Calibri" pitchFamily="34" charset="0"/>
              </a:rPr>
              <a:t>In insufficient secretion of growth hormone during childhood results in generalized limited growth and </a:t>
            </a:r>
            <a:r>
              <a:rPr altLang="en-US" b="1" sz="2800" lang="en-US">
                <a:solidFill>
                  <a:srgbClr val="002060"/>
                </a:solidFill>
                <a:latin typeface="Calibri" pitchFamily="34" charset="0"/>
              </a:rPr>
              <a:t>dwarfism</a:t>
            </a:r>
          </a:p>
          <a:p>
            <a:pPr lvl="0"/>
            <a:endParaRPr altLang="en-US" b="1" sz="2800" lang="en-US">
              <a:solidFill>
                <a:srgbClr val="002060"/>
              </a:solidFill>
              <a:latin typeface="Calibri" pitchFamily="34" charset="0"/>
            </a:endParaRPr>
          </a:p>
          <a:p>
            <a:pPr algn="ctr" lvl="0">
              <a:buFontTx/>
              <a:buNone/>
            </a:pPr>
            <a:r>
              <a:rPr altLang="en-US" b="1" sz="2800" lang="en-US">
                <a:solidFill>
                  <a:srgbClr val="002060"/>
                </a:solidFill>
                <a:latin typeface="Calibri" pitchFamily="34" charset="0"/>
              </a:rPr>
              <a:t>HYPOPITUITARISM</a:t>
            </a:r>
          </a:p>
          <a:p>
            <a:pPr lvl="0"/>
            <a:r>
              <a:rPr altLang="en-US" sz="2800" lang="en-US">
                <a:latin typeface="Calibri" pitchFamily="34" charset="0"/>
              </a:rPr>
              <a:t>Refers to hypofunctioning or hyposecretion of pituitary hormones. </a:t>
            </a:r>
          </a:p>
        </p:txBody>
      </p:sp>
      <p:sp>
        <p:nvSpPr>
          <p:cNvPr id="1049015"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algn="l" lvl="0"/>
            <a:r>
              <a:rPr altLang="en-US" sz="2800" lang="en-US">
                <a:latin typeface="Calibri" pitchFamily="34" charset="0"/>
              </a:rPr>
              <a:t>cont</a:t>
            </a:r>
          </a:p>
        </p:txBody>
      </p:sp>
    </p:spTree>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showMasterSp="1">
  <p:cSld>
    <p:spTree>
      <p:nvGrpSpPr>
        <p:cNvPr id="618" name=""/>
        <p:cNvGrpSpPr/>
        <p:nvPr/>
      </p:nvGrpSpPr>
      <p:grpSpPr>
        <a:xfrm rot="0">
          <a:off x="0" y="0"/>
          <a:ext cx="0" cy="0"/>
          <a:chOff x="0" y="0"/>
          <a:chExt cx="0" cy="0"/>
        </a:xfrm>
      </p:grpSpPr>
      <p:sp>
        <p:nvSpPr>
          <p:cNvPr id="1049016" name=""/>
          <p:cNvSpPr/>
          <p:nvPr>
            <p:ph sz="full" idx="1"/>
          </p:nvPr>
        </p:nvSpPr>
        <p:spPr>
          <a:xfrm rot="0">
            <a:off x="457200" y="838200"/>
            <a:ext cx="8229600" cy="5287962"/>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r>
              <a:rPr altLang="en-US" sz="2800" lang="en-US">
                <a:latin typeface="Calibri" pitchFamily="34" charset="0"/>
              </a:rPr>
              <a:t>Result from disease of the pituitary gland itself or of the hypothalamus</a:t>
            </a:r>
          </a:p>
          <a:p>
            <a:pPr lvl="0"/>
            <a:endParaRPr altLang="en-US" sz="2800" lang="en-US">
              <a:latin typeface="Calibri" pitchFamily="34" charset="0"/>
            </a:endParaRPr>
          </a:p>
          <a:p>
            <a:pPr algn="ctr" lvl="0">
              <a:buFontTx/>
              <a:buNone/>
            </a:pPr>
            <a:r>
              <a:rPr altLang="en-US" sz="2800" lang="en-US" u="sng">
                <a:solidFill>
                  <a:srgbClr val="002060"/>
                </a:solidFill>
                <a:latin typeface="Calibri" pitchFamily="34" charset="0"/>
              </a:rPr>
              <a:t>Causes of hyposecretion of pituitary hormones</a:t>
            </a:r>
          </a:p>
          <a:p>
            <a:pPr lvl="0"/>
            <a:r>
              <a:rPr altLang="en-US" sz="2800" lang="en-US">
                <a:latin typeface="Calibri" pitchFamily="34" charset="0"/>
              </a:rPr>
              <a:t>radiation therapy to the head and neck area.</a:t>
            </a:r>
          </a:p>
          <a:p>
            <a:pPr lvl="0"/>
            <a:r>
              <a:rPr altLang="en-US" sz="2800" lang="en-US">
                <a:latin typeface="Calibri" pitchFamily="34" charset="0"/>
              </a:rPr>
              <a:t>Trauma to the pituitary glands</a:t>
            </a:r>
          </a:p>
          <a:p>
            <a:pPr lvl="0"/>
            <a:r>
              <a:rPr altLang="en-US" sz="2800" lang="en-US">
                <a:latin typeface="Calibri" pitchFamily="34" charset="0"/>
              </a:rPr>
              <a:t>Pituitary tumors</a:t>
            </a:r>
          </a:p>
          <a:p>
            <a:pPr lvl="0"/>
            <a:r>
              <a:rPr altLang="en-US" sz="2800" lang="en-US">
                <a:latin typeface="Calibri" pitchFamily="34" charset="0"/>
              </a:rPr>
              <a:t>Vascular lesion in the pituitary gland</a:t>
            </a:r>
          </a:p>
        </p:txBody>
      </p:sp>
      <p:sp>
        <p:nvSpPr>
          <p:cNvPr id="1049017" name=""/>
          <p:cNvSpPr/>
          <p:nvPr>
            <p:ph type="title" sz="full" idx="0"/>
          </p:nvPr>
        </p:nvSpPr>
        <p:spPr>
          <a:xfrm rot="0">
            <a:off x="457200" y="274637"/>
            <a:ext cx="8229600" cy="487362"/>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algn="l" lvl="0"/>
            <a:r>
              <a:rPr altLang="en-US" sz="2800" lang="en-US">
                <a:latin typeface="Calibri" pitchFamily="34" charset="0"/>
              </a:rPr>
              <a:t>.</a:t>
            </a:r>
          </a:p>
        </p:txBody>
      </p:sp>
    </p:spTree>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showMasterSp="1">
  <p:cSld>
    <p:spTree>
      <p:nvGrpSpPr>
        <p:cNvPr id="619" name=""/>
        <p:cNvGrpSpPr/>
        <p:nvPr/>
      </p:nvGrpSpPr>
      <p:grpSpPr>
        <a:xfrm rot="0">
          <a:off x="0" y="0"/>
          <a:ext cx="0" cy="0"/>
          <a:chOff x="0" y="0"/>
          <a:chExt cx="0" cy="0"/>
        </a:xfrm>
      </p:grpSpPr>
      <p:sp>
        <p:nvSpPr>
          <p:cNvPr id="1049018" name=""/>
          <p:cNvSpPr/>
          <p:nvPr>
            <p:ph type="title" sz="full" idx="0"/>
          </p:nvPr>
        </p:nvSpPr>
        <p:spPr>
          <a:xfrm rot="0">
            <a:off x="533400" y="457200"/>
            <a:ext cx="7772400" cy="762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r>
              <a:rPr altLang="en-US" lang="en-US"/>
              <a:t>Hyperpituitarism</a:t>
            </a:r>
          </a:p>
        </p:txBody>
      </p:sp>
      <p:sp>
        <p:nvSpPr>
          <p:cNvPr id="1049019" name=""/>
          <p:cNvSpPr/>
          <p:nvPr>
            <p:ph type="body" sz="full" idx="1"/>
          </p:nvPr>
        </p:nvSpPr>
        <p:spPr>
          <a:xfrm rot="0">
            <a:off x="152400" y="1600200"/>
            <a:ext cx="8534400" cy="4953000"/>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r>
              <a:rPr altLang="en-US" lang="en-US"/>
              <a:t>Results in excess production and </a:t>
            </a:r>
            <a:r>
              <a:rPr altLang="en-US" lang="en-US">
                <a:latin typeface="Calibri" pitchFamily="34" charset="0"/>
                <a:ea typeface="Calibri" pitchFamily="34" charset="0"/>
              </a:rPr>
              <a:t>secretion</a:t>
            </a:r>
            <a:r>
              <a:rPr altLang="en-US" lang="en-US"/>
              <a:t> of one or more hormones such as GH, PRL, ACTH.</a:t>
            </a:r>
          </a:p>
          <a:p>
            <a:pPr lvl="0"/>
            <a:r>
              <a:rPr altLang="en-US" lang="en-US"/>
              <a:t>Most common cause is a benign adenoma</a:t>
            </a:r>
          </a:p>
          <a:p>
            <a:pPr lvl="0"/>
            <a:r>
              <a:rPr altLang="en-US" b="1" lang="en-US">
                <a:solidFill>
                  <a:srgbClr val="C00000"/>
                </a:solidFill>
              </a:rPr>
              <a:t>Anterior pituitary adenoma</a:t>
            </a:r>
            <a:r>
              <a:rPr altLang="en-US" lang="en-US">
                <a:solidFill>
                  <a:srgbClr val="C00000"/>
                </a:solidFill>
              </a:rPr>
              <a:t>, </a:t>
            </a:r>
          </a:p>
          <a:p>
            <a:pPr lvl="0"/>
            <a:r>
              <a:rPr altLang="en-US" lang="en-US"/>
              <a:t>a benign tumor.</a:t>
            </a:r>
          </a:p>
          <a:p>
            <a:pPr lvl="0"/>
            <a:r>
              <a:rPr altLang="en-US" lang="en-US"/>
              <a:t>Prolactin and GH are the hormones most commonly over-produced by adenomas.</a:t>
            </a:r>
          </a:p>
          <a:p>
            <a:pPr lvl="0"/>
            <a:endParaRPr altLang="en-US" lang="en-US"/>
          </a:p>
        </p:txBody>
      </p:sp>
    </p:spTree>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showMasterSp="1">
  <p:cSld>
    <p:spTree>
      <p:nvGrpSpPr>
        <p:cNvPr id="621" name=""/>
        <p:cNvGrpSpPr/>
        <p:nvPr/>
      </p:nvGrpSpPr>
      <p:grpSpPr>
        <a:xfrm rot="0">
          <a:off x="0" y="0"/>
          <a:ext cx="0" cy="0"/>
          <a:chOff x="0" y="0"/>
          <a:chExt cx="0" cy="0"/>
        </a:xfrm>
      </p:grpSpPr>
      <p:sp>
        <p:nvSpPr>
          <p:cNvPr id="1049023" name=""/>
          <p:cNvSpPr/>
          <p:nvPr/>
        </p:nvSpPr>
        <p:spPr>
          <a:xfrm rot="0">
            <a:off x="381000" y="0"/>
            <a:ext cx="8229600" cy="1143000"/>
          </a:xfrm>
          <a:prstGeom prst="rect"/>
          <a:noFill/>
          <a:ln>
            <a:noFill/>
          </a:ln>
        </p:spPr>
        <p:txBody>
          <a:bodyPr anchor="ctr"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eaLnBrk="1" hangingPunct="1" indent="0" latinLnBrk="1" lvl="0" marL="0">
              <a:spcBef>
                <a:spcPct val="0"/>
              </a:spcBef>
              <a:buFontTx/>
              <a:buNone/>
            </a:pPr>
            <a:endParaRPr altLang="en-US" lang="en-US">
              <a:solidFill>
                <a:srgbClr val="FFFF00"/>
              </a:solidFill>
            </a:endParaRPr>
          </a:p>
        </p:txBody>
      </p:sp>
      <p:sp>
        <p:nvSpPr>
          <p:cNvPr id="1049024" name=""/>
          <p:cNvSpPr/>
          <p:nvPr/>
        </p:nvSpPr>
        <p:spPr>
          <a:xfrm rot="0">
            <a:off x="304800" y="914400"/>
            <a:ext cx="5257800" cy="5562600"/>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eaLnBrk="1" hangingPunct="1" indent="0" latinLnBrk="1" lvl="0" marL="0">
              <a:spcBef>
                <a:spcPct val="0"/>
              </a:spcBef>
              <a:buFontTx/>
              <a:buNone/>
            </a:pPr>
            <a:r>
              <a:rPr altLang="en-US" sz="2800" lang="en-US"/>
              <a:t>Changes in neurological function may occur as  adenomas compress surrounding tissue.</a:t>
            </a:r>
          </a:p>
          <a:p>
            <a:pPr eaLnBrk="1" hangingPunct="1" indent="0" latinLnBrk="1" lvl="0" marL="0">
              <a:spcBef>
                <a:spcPct val="0"/>
              </a:spcBef>
              <a:buFontTx/>
              <a:buNone/>
            </a:pPr>
            <a:endParaRPr altLang="en-US" sz="2800" lang="en-US"/>
          </a:p>
          <a:p>
            <a:pPr eaLnBrk="1" hangingPunct="1" indent="0" latinLnBrk="1" lvl="0" marL="0">
              <a:spcBef>
                <a:spcPct val="0"/>
              </a:spcBef>
              <a:buFontTx/>
              <a:buNone/>
            </a:pPr>
            <a:r>
              <a:rPr altLang="en-US" sz="2800" lang="en-US"/>
              <a:t>Manifestations include headaches, visual defects and increased ICP (intracranial pressure)</a:t>
            </a:r>
          </a:p>
          <a:p>
            <a:pPr eaLnBrk="1" hangingPunct="1" indent="0" latinLnBrk="1" lvl="0" marL="0">
              <a:spcBef>
                <a:spcPct val="0"/>
              </a:spcBef>
              <a:buFontTx/>
              <a:buNone/>
            </a:pPr>
            <a:endParaRPr altLang="en-US" sz="2800" lang="en-US"/>
          </a:p>
          <a:p>
            <a:pPr eaLnBrk="1" hangingPunct="1" indent="0" latinLnBrk="1" lvl="0" marL="0">
              <a:spcBef>
                <a:spcPct val="0"/>
              </a:spcBef>
              <a:buFontTx/>
              <a:buNone/>
            </a:pPr>
            <a:r>
              <a:rPr altLang="en-US" sz="2800" lang="en-US"/>
              <a:t>Treatment is surgical resection through </a:t>
            </a:r>
          </a:p>
          <a:p>
            <a:pPr eaLnBrk="1" hangingPunct="1" indent="0" latinLnBrk="1" lvl="0" marL="0">
              <a:spcBef>
                <a:spcPct val="0"/>
              </a:spcBef>
              <a:buFontTx/>
              <a:buNone/>
            </a:pPr>
            <a:endParaRPr altLang="en-US" sz="2800" lang="en-US">
              <a:solidFill>
                <a:schemeClr val="hlink"/>
              </a:solidFill>
            </a:endParaRPr>
          </a:p>
        </p:txBody>
      </p:sp>
      <p:pic>
        <p:nvPicPr>
          <p:cNvPr id="2097172" name="" descr="The Pituitary &amp; Hypothalamus Glands"/>
          <p:cNvPicPr>
            <a:picLocks/>
          </p:cNvPicPr>
          <p:nvPr/>
        </p:nvPicPr>
        <p:blipFill>
          <a:blip xmlns:r="http://schemas.openxmlformats.org/officeDocument/2006/relationships" r:embed="rId1"/>
          <a:srcRect l="0" t="0" r="0" b="0"/>
          <a:stretch>
            <a:fillRect/>
          </a:stretch>
        </p:blipFill>
        <p:spPr>
          <a:xfrm rot="0">
            <a:off x="6096000" y="0"/>
            <a:ext cx="2676525" cy="2065337"/>
          </a:xfrm>
          <a:prstGeom prst="rect"/>
          <a:noFill/>
          <a:ln>
            <a:noFill/>
          </a:ln>
        </p:spPr>
      </p:pic>
      <p:pic>
        <p:nvPicPr>
          <p:cNvPr id="2097173" name="" descr="pitadgrs"/>
          <p:cNvPicPr>
            <a:picLocks/>
          </p:cNvPicPr>
          <p:nvPr/>
        </p:nvPicPr>
        <p:blipFill>
          <a:blip xmlns:r="http://schemas.openxmlformats.org/officeDocument/2006/relationships" r:embed="rId2"/>
          <a:srcRect l="0" t="0" r="0" b="0"/>
          <a:stretch>
            <a:fillRect/>
          </a:stretch>
        </p:blipFill>
        <p:spPr>
          <a:xfrm rot="0">
            <a:off x="5562600" y="2362200"/>
            <a:ext cx="3581400" cy="4191000"/>
          </a:xfrm>
          <a:prstGeom prst="rect"/>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1">
  <p:cSld>
    <p:spTree>
      <p:nvGrpSpPr>
        <p:cNvPr id="423" name=""/>
        <p:cNvGrpSpPr/>
        <p:nvPr/>
      </p:nvGrpSpPr>
      <p:grpSpPr>
        <a:xfrm rot="0">
          <a:off x="0" y="0"/>
          <a:ext cx="0" cy="0"/>
          <a:chOff x="0" y="0"/>
          <a:chExt cx="0" cy="0"/>
        </a:xfrm>
      </p:grpSpPr>
      <p:sp>
        <p:nvSpPr>
          <p:cNvPr id="1048642" name=""/>
          <p:cNvSpPr/>
          <p:nvPr>
            <p:ph sz="full" idx="1"/>
          </p:nvPr>
        </p:nvSpPr>
        <p:spPr>
          <a:xfrm rot="0">
            <a:off x="304800" y="1066800"/>
            <a:ext cx="8382000" cy="5562600"/>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r>
              <a:rPr altLang="en-US" sz="2800" lang="en-US">
                <a:latin typeface="Calibri" pitchFamily="34" charset="0"/>
              </a:rPr>
              <a:t>1 Pituitary gland </a:t>
            </a:r>
          </a:p>
          <a:p>
            <a:pPr lvl="0"/>
            <a:r>
              <a:rPr altLang="en-US" sz="2800" lang="en-US">
                <a:latin typeface="Calibri" pitchFamily="34" charset="0"/>
              </a:rPr>
              <a:t>1 Thyroid gland </a:t>
            </a:r>
          </a:p>
          <a:p>
            <a:pPr lvl="0"/>
            <a:r>
              <a:rPr altLang="en-US" sz="2800" lang="en-US">
                <a:latin typeface="Calibri" pitchFamily="34" charset="0"/>
              </a:rPr>
              <a:t>4 Parathyroid glands </a:t>
            </a:r>
          </a:p>
          <a:p>
            <a:pPr lvl="0"/>
            <a:r>
              <a:rPr altLang="en-US" sz="2800" lang="en-US">
                <a:latin typeface="Calibri" pitchFamily="34" charset="0"/>
              </a:rPr>
              <a:t>2 Adrenal (suprarenal) glands </a:t>
            </a:r>
          </a:p>
          <a:p>
            <a:pPr lvl="0"/>
            <a:r>
              <a:rPr altLang="en-US" sz="2800" lang="en-US">
                <a:latin typeface="Calibri" pitchFamily="34" charset="0"/>
              </a:rPr>
              <a:t>The pancreatic islets (islets of langerhans) </a:t>
            </a:r>
          </a:p>
          <a:p>
            <a:pPr lvl="0"/>
            <a:r>
              <a:rPr altLang="en-US" sz="2800" lang="en-US">
                <a:latin typeface="Calibri" pitchFamily="34" charset="0"/>
              </a:rPr>
              <a:t>1 Pineal gland or body </a:t>
            </a:r>
          </a:p>
          <a:p>
            <a:pPr lvl="0"/>
            <a:r>
              <a:rPr altLang="en-US" sz="2800" lang="en-US">
                <a:latin typeface="Calibri" pitchFamily="34" charset="0"/>
              </a:rPr>
              <a:t>1 Thymus gland </a:t>
            </a:r>
          </a:p>
          <a:p>
            <a:pPr lvl="0"/>
            <a:r>
              <a:rPr altLang="en-US" sz="2800" lang="en-US">
                <a:latin typeface="Calibri" pitchFamily="34" charset="0"/>
              </a:rPr>
              <a:t>2 Ovaries in the female </a:t>
            </a:r>
          </a:p>
          <a:p>
            <a:pPr lvl="0"/>
            <a:r>
              <a:rPr altLang="en-US" sz="2800" lang="en-US">
                <a:latin typeface="Calibri" pitchFamily="34" charset="0"/>
              </a:rPr>
              <a:t>2 Testes in the male</a:t>
            </a:r>
          </a:p>
        </p:txBody>
      </p:sp>
      <p:sp>
        <p:nvSpPr>
          <p:cNvPr id="1048643" name=""/>
          <p:cNvSpPr/>
          <p:nvPr>
            <p:ph type="title" sz="full" idx="0"/>
          </p:nvPr>
        </p:nvSpPr>
        <p:spPr>
          <a:xfrm rot="0">
            <a:off x="381000" y="533400"/>
            <a:ext cx="8229600" cy="51435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algn="l" lvl="0"/>
            <a:r>
              <a:rPr altLang="en-US" b="1" sz="3200" lang="en-US">
                <a:latin typeface="Times New Roman" pitchFamily="18" charset="0"/>
                <a:ea typeface="Times New Roman" pitchFamily="18" charset="0"/>
              </a:rPr>
              <a:t>Glands of endocrine system</a:t>
            </a:r>
          </a:p>
        </p:txBody>
      </p:sp>
    </p:spTree>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showMasterSp="1">
  <p:cSld>
    <p:spTree>
      <p:nvGrpSpPr>
        <p:cNvPr id="623" name=""/>
        <p:cNvGrpSpPr/>
        <p:nvPr/>
      </p:nvGrpSpPr>
      <p:grpSpPr>
        <a:xfrm rot="0">
          <a:off x="0" y="0"/>
          <a:ext cx="0" cy="0"/>
          <a:chOff x="0" y="0"/>
          <a:chExt cx="0" cy="0"/>
        </a:xfrm>
      </p:grpSpPr>
      <p:sp>
        <p:nvSpPr>
          <p:cNvPr id="1049032" name=""/>
          <p:cNvSpPr/>
          <p:nvPr>
            <p:ph type="title" sz="full" idx="0"/>
          </p:nvPr>
        </p:nvSpPr>
        <p:spPr>
          <a:xfrm rot="0">
            <a:off x="685800" y="304800"/>
            <a:ext cx="7772400" cy="762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r>
              <a:rPr altLang="en-US" lang="en-US"/>
              <a:t>Increased GH</a:t>
            </a:r>
          </a:p>
        </p:txBody>
      </p:sp>
      <p:sp>
        <p:nvSpPr>
          <p:cNvPr id="1049033" name=""/>
          <p:cNvSpPr/>
          <p:nvPr>
            <p:ph type="body" sz="half" idx="1"/>
          </p:nvPr>
        </p:nvSpPr>
        <p:spPr>
          <a:xfrm rot="0">
            <a:off x="0" y="1524000"/>
            <a:ext cx="3505200" cy="4724400"/>
          </a:xfrm>
          <a:prstGeom prst="rect"/>
          <a:noFill/>
          <a:ln>
            <a:noFill/>
          </a:ln>
        </p:spPr>
        <p:txBody>
          <a:bodyPr anchor="t" bIns="45720" lIns="91440" rIns="91440" tIns="45720" vert="horz"/>
          <a:lstStyle>
            <a:lvl1pPr indent="-342900" marL="342900">
              <a:lnSpc>
                <a:spcPct val="100000"/>
              </a:lnSpc>
              <a:spcBef>
                <a:spcPct val="20000"/>
              </a:spcBef>
              <a:spcAft>
                <a:spcPct val="0"/>
              </a:spcAft>
              <a:buChar char="•"/>
              <a:defRPr sz="2800">
                <a:solidFill>
                  <a:schemeClr val="dk1"/>
                </a:solidFill>
              </a:defRPr>
            </a:lvl1pPr>
            <a:lvl2pPr indent="-285750" marL="742950">
              <a:lnSpc>
                <a:spcPct val="100000"/>
              </a:lnSpc>
              <a:spcBef>
                <a:spcPct val="20000"/>
              </a:spcBef>
              <a:spcAft>
                <a:spcPct val="0"/>
              </a:spcAft>
              <a:buChar char="–"/>
              <a:defRPr sz="2400">
                <a:solidFill>
                  <a:schemeClr val="dk1"/>
                </a:solidFill>
              </a:defRPr>
            </a:lvl2pPr>
            <a:lvl3pPr indent="-228600" marL="1143000">
              <a:lnSpc>
                <a:spcPct val="100000"/>
              </a:lnSpc>
              <a:spcBef>
                <a:spcPct val="20000"/>
              </a:spcBef>
              <a:spcAft>
                <a:spcPct val="0"/>
              </a:spcAft>
              <a:buChar char="•"/>
              <a:defRPr sz="2000">
                <a:solidFill>
                  <a:schemeClr val="dk1"/>
                </a:solidFill>
              </a:defRPr>
            </a:lvl3pPr>
            <a:lvl4pPr indent="-228600" marL="1600200">
              <a:lnSpc>
                <a:spcPct val="100000"/>
              </a:lnSpc>
              <a:spcBef>
                <a:spcPct val="20000"/>
              </a:spcBef>
              <a:spcAft>
                <a:spcPct val="0"/>
              </a:spcAft>
              <a:buChar char="–"/>
              <a:defRPr sz="1800">
                <a:solidFill>
                  <a:schemeClr val="dk1"/>
                </a:solidFill>
              </a:defRPr>
            </a:lvl4pPr>
            <a:lvl5pPr indent="-228600" marL="2057400">
              <a:lnSpc>
                <a:spcPct val="100000"/>
              </a:lnSpc>
              <a:spcBef>
                <a:spcPct val="20000"/>
              </a:spcBef>
              <a:spcAft>
                <a:spcPct val="0"/>
              </a:spcAft>
              <a:buChar char="»"/>
              <a:defRPr sz="1800">
                <a:solidFill>
                  <a:schemeClr val="dk1"/>
                </a:solidFill>
              </a:defRPr>
            </a:lvl5pPr>
          </a:lstStyle>
          <a:p>
            <a:pPr lvl="0"/>
            <a:r>
              <a:rPr altLang="en-US" sz="2400" lang="en-US"/>
              <a:t>Increased GH:  </a:t>
            </a:r>
            <a:r>
              <a:rPr altLang="en-US" b="1" sz="2400" lang="en-US">
                <a:solidFill>
                  <a:srgbClr val="C00000"/>
                </a:solidFill>
              </a:rPr>
              <a:t>Gigantism &amp; Acromegaly</a:t>
            </a:r>
          </a:p>
          <a:p>
            <a:pPr lvl="0"/>
            <a:r>
              <a:rPr altLang="en-US" sz="2400" lang="en-US"/>
              <a:t>a statue of Robert Wadlow, the "Alton Giant," who measured 8 feet 11 inches at the time of his death. </a:t>
            </a:r>
          </a:p>
          <a:p>
            <a:pPr lvl="0"/>
            <a:r>
              <a:rPr altLang="en-US" sz="2400" lang="en-US"/>
              <a:t>Young 12 y/o male standing with his mother</a:t>
            </a:r>
          </a:p>
          <a:p>
            <a:pPr lvl="0"/>
            <a:endParaRPr altLang="en-US" sz="2400" lang="en-US"/>
          </a:p>
        </p:txBody>
      </p:sp>
      <p:pic>
        <p:nvPicPr>
          <p:cNvPr id="2097174" name="" descr="Click to see larger picture">
            <a:hlinkClick r:id="rId1"/>
          </p:cNvPr>
          <p:cNvPicPr>
            <a:picLocks/>
          </p:cNvPicPr>
          <p:nvPr>
            <p:ph sz="quarter" idx="2"/>
          </p:nvPr>
        </p:nvPicPr>
        <p:blipFill>
          <a:blip xmlns:r="http://schemas.openxmlformats.org/officeDocument/2006/relationships" r:embed="rId2"/>
          <a:srcRect l="0" t="0" r="0" b="0"/>
          <a:stretch>
            <a:fillRect/>
          </a:stretch>
        </p:blipFill>
        <p:spPr>
          <a:xfrm rot="0">
            <a:off x="3276600" y="1295400"/>
            <a:ext cx="3048000" cy="4876800"/>
          </a:xfrm>
          <a:prstGeom prst="rect"/>
          <a:noFill/>
          <a:ln>
            <a:noFill/>
          </a:ln>
        </p:spPr>
      </p:pic>
      <p:pic>
        <p:nvPicPr>
          <p:cNvPr id="2097175" name="" descr="figure3"/>
          <p:cNvPicPr>
            <a:picLocks/>
          </p:cNvPicPr>
          <p:nvPr>
            <p:ph sz="quarter" idx="3"/>
          </p:nvPr>
        </p:nvPicPr>
        <p:blipFill>
          <a:blip xmlns:r="http://schemas.openxmlformats.org/officeDocument/2006/relationships" r:embed="rId3"/>
          <a:srcRect l="0" t="0" r="0" b="0"/>
          <a:stretch>
            <a:fillRect/>
          </a:stretch>
        </p:blipFill>
        <p:spPr>
          <a:xfrm rot="0">
            <a:off x="6324600" y="1295400"/>
            <a:ext cx="2792412" cy="5562600"/>
          </a:xfrm>
          <a:prstGeom prst="rect"/>
          <a:noFill/>
          <a:ln>
            <a:noFill/>
          </a:ln>
        </p:spPr>
      </p:pic>
    </p:spTree>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showMasterSp="1">
  <p:cSld>
    <p:spTree>
      <p:nvGrpSpPr>
        <p:cNvPr id="626" name=""/>
        <p:cNvGrpSpPr/>
        <p:nvPr/>
      </p:nvGrpSpPr>
      <p:grpSpPr>
        <a:xfrm rot="0">
          <a:off x="0" y="0"/>
          <a:ext cx="0" cy="0"/>
          <a:chOff x="0" y="0"/>
          <a:chExt cx="0" cy="0"/>
        </a:xfrm>
      </p:grpSpPr>
      <p:sp>
        <p:nvSpPr>
          <p:cNvPr id="1049037" name=""/>
          <p:cNvSpPr/>
          <p:nvPr>
            <p:ph type="body" sz="full" idx="1"/>
          </p:nvPr>
        </p:nvSpPr>
        <p:spPr>
          <a:xfrm rot="0">
            <a:off x="304800" y="381000"/>
            <a:ext cx="6019800" cy="5638800"/>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r>
              <a:rPr altLang="en-US" b="1" lang="en-US">
                <a:solidFill>
                  <a:srgbClr val="C00000"/>
                </a:solidFill>
              </a:rPr>
              <a:t>Gigantism</a:t>
            </a:r>
            <a:r>
              <a:rPr altLang="en-US" lang="en-US">
                <a:solidFill>
                  <a:srgbClr val="C00000"/>
                </a:solidFill>
              </a:rPr>
              <a:t> </a:t>
            </a:r>
            <a:r>
              <a:rPr altLang="en-US" lang="en-US"/>
              <a:t>is the result of GH hypersecretion before the closure of the epiphyseal plates (childhood).</a:t>
            </a:r>
          </a:p>
          <a:p>
            <a:pPr lvl="1"/>
            <a:r>
              <a:rPr altLang="en-US" lang="en-US"/>
              <a:t>Abnormally tall but body proportions are normal</a:t>
            </a:r>
          </a:p>
          <a:p>
            <a:pPr lvl="1"/>
            <a:endParaRPr altLang="en-US" lang="en-US"/>
          </a:p>
          <a:p>
            <a:pPr lvl="0"/>
            <a:r>
              <a:rPr altLang="en-US" b="1" lang="en-US">
                <a:solidFill>
                  <a:srgbClr val="C00000"/>
                </a:solidFill>
              </a:rPr>
              <a:t>Acromegaly</a:t>
            </a:r>
            <a:r>
              <a:rPr altLang="en-US" lang="en-US"/>
              <a:t> is over secretion of GH in adulthood</a:t>
            </a:r>
          </a:p>
          <a:p>
            <a:pPr lvl="1"/>
            <a:r>
              <a:rPr altLang="en-US" lang="en-US"/>
              <a:t>Continued growth of boney, connective tissue leads to disproportionate enlargement of tissue..</a:t>
            </a:r>
          </a:p>
        </p:txBody>
      </p:sp>
      <p:pic>
        <p:nvPicPr>
          <p:cNvPr id="2097176" name="" descr="200605190104_3-tall-vb"/>
          <p:cNvPicPr>
            <a:picLocks/>
          </p:cNvPicPr>
          <p:nvPr/>
        </p:nvPicPr>
        <p:blipFill>
          <a:blip xmlns:r="http://schemas.openxmlformats.org/officeDocument/2006/relationships" r:embed="rId1"/>
          <a:srcRect l="0" t="0" r="0" b="0"/>
          <a:stretch>
            <a:fillRect/>
          </a:stretch>
        </p:blipFill>
        <p:spPr>
          <a:xfrm rot="0">
            <a:off x="6248400" y="990600"/>
            <a:ext cx="2895600" cy="5029200"/>
          </a:xfrm>
          <a:prstGeom prst="rect"/>
          <a:noFill/>
          <a:ln>
            <a:noFill/>
          </a:ln>
        </p:spPr>
      </p:pic>
    </p:spTree>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showMasterSp="1">
  <p:cSld>
    <p:spTree>
      <p:nvGrpSpPr>
        <p:cNvPr id="627" name=""/>
        <p:cNvGrpSpPr/>
        <p:nvPr/>
      </p:nvGrpSpPr>
      <p:grpSpPr>
        <a:xfrm rot="0">
          <a:off x="0" y="0"/>
          <a:ext cx="0" cy="0"/>
          <a:chOff x="0" y="0"/>
          <a:chExt cx="0" cy="0"/>
        </a:xfrm>
      </p:grpSpPr>
      <p:sp>
        <p:nvSpPr>
          <p:cNvPr id="1049038" name=""/>
          <p:cNvSpPr/>
          <p:nvPr/>
        </p:nvSpPr>
        <p:spPr>
          <a:xfrm rot="0">
            <a:off x="457200" y="274637"/>
            <a:ext cx="8229600" cy="1143000"/>
          </a:xfrm>
          <a:prstGeom prst="rect"/>
          <a:noFill/>
          <a:ln>
            <a:noFill/>
          </a:ln>
        </p:spPr>
        <p:txBody>
          <a:bodyPr anchor="ctr"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algn="ctr" eaLnBrk="1" hangingPunct="1" indent="0" latinLnBrk="1" lvl="0" marL="0">
              <a:spcBef>
                <a:spcPct val="0"/>
              </a:spcBef>
              <a:buFontTx/>
              <a:buNone/>
            </a:pPr>
            <a:r>
              <a:rPr altLang="en-US" b="1" sz="3600" lang="en-US">
                <a:solidFill>
                  <a:srgbClr val="C00000"/>
                </a:solidFill>
              </a:rPr>
              <a:t>Acromegaly</a:t>
            </a:r>
          </a:p>
        </p:txBody>
      </p:sp>
      <p:sp>
        <p:nvSpPr>
          <p:cNvPr id="1049039" name=""/>
          <p:cNvSpPr/>
          <p:nvPr/>
        </p:nvSpPr>
        <p:spPr>
          <a:xfrm rot="0">
            <a:off x="457200" y="1219200"/>
            <a:ext cx="8229600" cy="5638800"/>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eaLnBrk="1" hangingPunct="1" indent="0" latinLnBrk="1" lvl="0" marL="0">
              <a:lnSpc>
                <a:spcPct val="90000"/>
              </a:lnSpc>
              <a:spcBef>
                <a:spcPct val="0"/>
              </a:spcBef>
              <a:buFontTx/>
              <a:buNone/>
            </a:pPr>
            <a:r>
              <a:rPr altLang="en-US" sz="2800" lang="en-US"/>
              <a:t>Rare condition – develops between ages 30-50</a:t>
            </a:r>
          </a:p>
          <a:p>
            <a:pPr eaLnBrk="1" hangingPunct="1" indent="0" latinLnBrk="1" lvl="0" marL="0">
              <a:lnSpc>
                <a:spcPct val="90000"/>
              </a:lnSpc>
              <a:spcBef>
                <a:spcPct val="0"/>
              </a:spcBef>
              <a:buFontTx/>
              <a:buNone/>
            </a:pPr>
            <a:endParaRPr altLang="en-US" sz="2800" lang="en-US"/>
          </a:p>
          <a:p>
            <a:pPr eaLnBrk="1" hangingPunct="1" indent="0" latinLnBrk="1" lvl="0" marL="0">
              <a:lnSpc>
                <a:spcPct val="90000"/>
              </a:lnSpc>
              <a:spcBef>
                <a:spcPct val="0"/>
              </a:spcBef>
              <a:buFontTx/>
              <a:buNone/>
            </a:pPr>
            <a:r>
              <a:rPr altLang="en-US" sz="2800" lang="en-US"/>
              <a:t>Symptoms:</a:t>
            </a:r>
          </a:p>
          <a:p>
            <a:pPr eaLnBrk="1" hangingPunct="1" indent="-274320" latinLnBrk="1" lvl="1" marL="457200">
              <a:lnSpc>
                <a:spcPct val="90000"/>
              </a:lnSpc>
              <a:spcBef>
                <a:spcPct val="0"/>
              </a:spcBef>
            </a:pPr>
            <a:r>
              <a:rPr altLang="en-US" lang="en-US">
                <a:latin typeface="Calibri" pitchFamily="34" charset="0"/>
                <a:ea typeface="Calibri" pitchFamily="34" charset="0"/>
              </a:rPr>
              <a:t>Coarsening of facial features</a:t>
            </a:r>
          </a:p>
          <a:p>
            <a:pPr eaLnBrk="1" hangingPunct="1" indent="-274320" latinLnBrk="1" lvl="1" marL="457200">
              <a:lnSpc>
                <a:spcPct val="90000"/>
              </a:lnSpc>
              <a:spcBef>
                <a:spcPct val="0"/>
              </a:spcBef>
            </a:pPr>
            <a:r>
              <a:rPr altLang="en-US" lang="en-US">
                <a:latin typeface="Calibri" pitchFamily="34" charset="0"/>
                <a:ea typeface="Calibri" pitchFamily="34" charset="0"/>
              </a:rPr>
              <a:t>Enlarged hands &amp; feet</a:t>
            </a:r>
          </a:p>
          <a:p>
            <a:pPr eaLnBrk="1" hangingPunct="1" indent="-274320" latinLnBrk="1" lvl="1" marL="457200">
              <a:lnSpc>
                <a:spcPct val="90000"/>
              </a:lnSpc>
              <a:spcBef>
                <a:spcPct val="0"/>
              </a:spcBef>
            </a:pPr>
            <a:r>
              <a:rPr altLang="en-US" lang="en-US">
                <a:latin typeface="Calibri" pitchFamily="34" charset="0"/>
                <a:ea typeface="Calibri" pitchFamily="34" charset="0"/>
              </a:rPr>
              <a:t>Carpel trunnel syndrome</a:t>
            </a:r>
          </a:p>
          <a:p>
            <a:pPr eaLnBrk="1" hangingPunct="1" indent="-274320" latinLnBrk="1" lvl="1" marL="457200">
              <a:lnSpc>
                <a:spcPct val="90000"/>
              </a:lnSpc>
              <a:spcBef>
                <a:spcPct val="0"/>
              </a:spcBef>
            </a:pPr>
            <a:r>
              <a:rPr altLang="en-US" lang="en-US">
                <a:latin typeface="Calibri" pitchFamily="34" charset="0"/>
                <a:ea typeface="Calibri" pitchFamily="34" charset="0"/>
              </a:rPr>
              <a:t>Excessive sweating &amp; oily skin</a:t>
            </a:r>
          </a:p>
          <a:p>
            <a:pPr eaLnBrk="1" hangingPunct="1" indent="-274320" latinLnBrk="1" lvl="1" marL="457200">
              <a:lnSpc>
                <a:spcPct val="90000"/>
              </a:lnSpc>
              <a:spcBef>
                <a:spcPct val="0"/>
              </a:spcBef>
            </a:pPr>
            <a:r>
              <a:rPr altLang="en-US" lang="en-US">
                <a:latin typeface="Calibri" pitchFamily="34" charset="0"/>
                <a:ea typeface="Calibri" pitchFamily="34" charset="0"/>
              </a:rPr>
              <a:t>Headaches</a:t>
            </a:r>
          </a:p>
          <a:p>
            <a:pPr eaLnBrk="1" hangingPunct="1" indent="-274320" latinLnBrk="1" lvl="1" marL="457200">
              <a:lnSpc>
                <a:spcPct val="90000"/>
              </a:lnSpc>
              <a:spcBef>
                <a:spcPct val="0"/>
              </a:spcBef>
            </a:pPr>
            <a:r>
              <a:rPr altLang="en-US" lang="en-US">
                <a:latin typeface="Calibri" pitchFamily="34" charset="0"/>
                <a:ea typeface="Calibri" pitchFamily="34" charset="0"/>
              </a:rPr>
              <a:t>Vision disturbance</a:t>
            </a:r>
          </a:p>
          <a:p>
            <a:pPr eaLnBrk="1" hangingPunct="1" indent="-274320" latinLnBrk="1" lvl="1" marL="457200">
              <a:lnSpc>
                <a:spcPct val="90000"/>
              </a:lnSpc>
              <a:spcBef>
                <a:spcPct val="0"/>
              </a:spcBef>
            </a:pPr>
            <a:r>
              <a:rPr altLang="en-US" lang="en-US">
                <a:latin typeface="Calibri" pitchFamily="34" charset="0"/>
                <a:ea typeface="Calibri" pitchFamily="34" charset="0"/>
              </a:rPr>
              <a:t>Sleep apnea</a:t>
            </a:r>
          </a:p>
          <a:p>
            <a:pPr eaLnBrk="1" hangingPunct="1" indent="-274320" latinLnBrk="1" lvl="1" marL="457200">
              <a:lnSpc>
                <a:spcPct val="90000"/>
              </a:lnSpc>
              <a:spcBef>
                <a:spcPct val="0"/>
              </a:spcBef>
            </a:pPr>
            <a:r>
              <a:rPr altLang="en-US" lang="en-US">
                <a:latin typeface="Calibri" pitchFamily="34" charset="0"/>
                <a:ea typeface="Calibri" pitchFamily="34" charset="0"/>
              </a:rPr>
              <a:t>General tiredness</a:t>
            </a:r>
          </a:p>
          <a:p>
            <a:pPr eaLnBrk="1" hangingPunct="1" indent="-274320" latinLnBrk="1" lvl="1" marL="457200">
              <a:lnSpc>
                <a:spcPct val="90000"/>
              </a:lnSpc>
              <a:spcBef>
                <a:spcPct val="0"/>
              </a:spcBef>
            </a:pPr>
            <a:r>
              <a:rPr altLang="en-US" lang="en-US">
                <a:latin typeface="Calibri" pitchFamily="34" charset="0"/>
                <a:ea typeface="Calibri" pitchFamily="34" charset="0"/>
              </a:rPr>
              <a:t>Oligomenorrhea or amenorrhea</a:t>
            </a:r>
          </a:p>
          <a:p>
            <a:pPr eaLnBrk="1" hangingPunct="1" indent="-274320" latinLnBrk="1" lvl="1" marL="457200">
              <a:lnSpc>
                <a:spcPct val="90000"/>
              </a:lnSpc>
              <a:spcBef>
                <a:spcPct val="0"/>
              </a:spcBef>
            </a:pPr>
            <a:r>
              <a:rPr altLang="en-US" lang="en-US">
                <a:latin typeface="Calibri" pitchFamily="34" charset="0"/>
                <a:ea typeface="Calibri" pitchFamily="34" charset="0"/>
              </a:rPr>
              <a:t>Impotence (adult males)</a:t>
            </a:r>
          </a:p>
          <a:p>
            <a:pPr eaLnBrk="1" hangingPunct="1" indent="-274320" latinLnBrk="1" lvl="1" marL="457200">
              <a:lnSpc>
                <a:spcPct val="90000"/>
              </a:lnSpc>
              <a:spcBef>
                <a:spcPct val="0"/>
              </a:spcBef>
            </a:pPr>
            <a:r>
              <a:rPr altLang="en-US" lang="en-US">
                <a:latin typeface="Calibri" pitchFamily="34" charset="0"/>
                <a:ea typeface="Calibri" pitchFamily="34" charset="0"/>
              </a:rPr>
              <a:t>Decreased libido</a:t>
            </a:r>
          </a:p>
        </p:txBody>
      </p:sp>
    </p:spTree>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showMasterSp="1">
  <p:cSld>
    <p:spTree>
      <p:nvGrpSpPr>
        <p:cNvPr id="631" name=""/>
        <p:cNvGrpSpPr/>
        <p:nvPr/>
      </p:nvGrpSpPr>
      <p:grpSpPr>
        <a:xfrm rot="0">
          <a:off x="0" y="0"/>
          <a:ext cx="0" cy="0"/>
          <a:chOff x="0" y="0"/>
          <a:chExt cx="0" cy="0"/>
        </a:xfrm>
      </p:grpSpPr>
      <p:sp>
        <p:nvSpPr>
          <p:cNvPr id="1049050" name=""/>
          <p:cNvSpPr/>
          <p:nvPr>
            <p:ph type="title" sz="full" idx="0"/>
          </p:nvPr>
        </p:nvSpPr>
        <p:spPr>
          <a:xfrm rot="0">
            <a:off x="685800" y="465137"/>
            <a:ext cx="7772400" cy="1431925"/>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r>
              <a:rPr altLang="en-US" lang="en-US"/>
              <a:t>.</a:t>
            </a:r>
          </a:p>
        </p:txBody>
      </p:sp>
      <p:pic>
        <p:nvPicPr>
          <p:cNvPr id="2097177" name="" descr="image32"/>
          <p:cNvPicPr>
            <a:picLocks/>
          </p:cNvPicPr>
          <p:nvPr>
            <p:ph sz="quarter" idx="2"/>
          </p:nvPr>
        </p:nvPicPr>
        <p:blipFill>
          <a:blip xmlns:r="http://schemas.openxmlformats.org/officeDocument/2006/relationships" r:embed="rId1"/>
          <a:srcRect l="0" t="0" r="0" b="0"/>
          <a:stretch>
            <a:fillRect/>
          </a:stretch>
        </p:blipFill>
        <p:spPr>
          <a:xfrm rot="0">
            <a:off x="5867400" y="1905000"/>
            <a:ext cx="2895600" cy="3886200"/>
          </a:xfrm>
          <a:prstGeom prst="rect"/>
          <a:noFill/>
          <a:ln>
            <a:noFill/>
          </a:ln>
        </p:spPr>
      </p:pic>
      <p:sp>
        <p:nvSpPr>
          <p:cNvPr id="1049051" name=""/>
          <p:cNvSpPr/>
          <p:nvPr>
            <p:ph sz="quarter" idx="1"/>
          </p:nvPr>
        </p:nvSpPr>
        <p:spPr>
          <a:xfrm rot="0">
            <a:off x="685800" y="1981200"/>
            <a:ext cx="3810000" cy="1981200"/>
          </a:xfrm>
          <a:prstGeom prst="rect"/>
          <a:noFill/>
          <a:ln>
            <a:noFill/>
          </a:ln>
        </p:spPr>
        <p:txBody>
          <a:bodyPr anchor="t" bIns="45720" lIns="91440" rIns="91440" tIns="45720" vert="horz"/>
          <a:lstStyle>
            <a:lvl1pPr>
              <a:defRPr sz="2400"/>
            </a:lvl1pPr>
            <a:lvl2pPr>
              <a:defRPr sz="2000"/>
            </a:lvl2pPr>
            <a:lvl3pPr>
              <a:defRPr sz="1800"/>
            </a:lvl3pPr>
            <a:lvl4pPr>
              <a:defRPr sz="1600"/>
            </a:lvl4pPr>
            <a:lvl5pPr>
              <a:defRPr sz="1600"/>
            </a:lvl5pPr>
          </a:lstStyle>
          <a:p>
            <a:endParaRPr altLang="en-US" lang="en-US"/>
          </a:p>
        </p:txBody>
      </p:sp>
      <p:pic>
        <p:nvPicPr>
          <p:cNvPr id="2097178" name="" descr="acromegaly"/>
          <p:cNvPicPr>
            <a:picLocks/>
          </p:cNvPicPr>
          <p:nvPr/>
        </p:nvPicPr>
        <p:blipFill>
          <a:blip xmlns:r="http://schemas.openxmlformats.org/officeDocument/2006/relationships" r:embed="rId2"/>
          <a:srcRect l="0" t="0" r="0" b="0"/>
          <a:stretch>
            <a:fillRect/>
          </a:stretch>
        </p:blipFill>
        <p:spPr>
          <a:xfrm rot="0">
            <a:off x="0" y="0"/>
            <a:ext cx="5791200" cy="6858000"/>
          </a:xfrm>
          <a:prstGeom prst="rect"/>
          <a:noFill/>
          <a:ln>
            <a:noFill/>
          </a:ln>
        </p:spPr>
      </p:pic>
    </p:spTree>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showMasterSp="1">
  <p:cSld>
    <p:spTree>
      <p:nvGrpSpPr>
        <p:cNvPr id="632" name=""/>
        <p:cNvGrpSpPr/>
        <p:nvPr/>
      </p:nvGrpSpPr>
      <p:grpSpPr>
        <a:xfrm rot="0">
          <a:off x="0" y="0"/>
          <a:ext cx="0" cy="0"/>
          <a:chOff x="0" y="0"/>
          <a:chExt cx="0" cy="0"/>
        </a:xfrm>
      </p:grpSpPr>
      <p:sp>
        <p:nvSpPr>
          <p:cNvPr id="1049052"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endParaRPr altLang="en-US" lang="en-CA"/>
          </a:p>
        </p:txBody>
      </p:sp>
      <p:sp>
        <p:nvSpPr>
          <p:cNvPr id="1049053" name=""/>
          <p:cNvSpPr/>
          <p:nvPr>
            <p:ph type="body" sz="full" idx="1"/>
          </p:nvPr>
        </p:nvSpPr>
        <p:spPr>
          <a:xfrm rot="0">
            <a:off x="457200" y="1600200"/>
            <a:ext cx="8229600" cy="4525962"/>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endParaRPr altLang="en-US" lang="en-CA"/>
          </a:p>
        </p:txBody>
      </p:sp>
      <p:pic>
        <p:nvPicPr>
          <p:cNvPr id="2097179" name="" descr="Prognathism"/>
          <p:cNvPicPr>
            <a:picLocks/>
          </p:cNvPicPr>
          <p:nvPr/>
        </p:nvPicPr>
        <p:blipFill>
          <a:blip xmlns:r="http://schemas.openxmlformats.org/officeDocument/2006/relationships" r:embed="rId1"/>
          <a:srcRect l="0" t="0" r="0" b="0"/>
          <a:stretch>
            <a:fillRect/>
          </a:stretch>
        </p:blipFill>
        <p:spPr>
          <a:xfrm rot="0">
            <a:off x="685800" y="609600"/>
            <a:ext cx="7772400" cy="5715000"/>
          </a:xfrm>
          <a:prstGeom prst="rect"/>
          <a:noFill/>
          <a:ln>
            <a:noFill/>
          </a:ln>
        </p:spPr>
      </p:pic>
    </p:spTree>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showMasterSp="1">
  <p:cSld>
    <p:spTree>
      <p:nvGrpSpPr>
        <p:cNvPr id="635" name=""/>
        <p:cNvGrpSpPr/>
        <p:nvPr/>
      </p:nvGrpSpPr>
      <p:grpSpPr>
        <a:xfrm rot="0">
          <a:off x="0" y="0"/>
          <a:ext cx="0" cy="0"/>
          <a:chOff x="0" y="0"/>
          <a:chExt cx="0" cy="0"/>
        </a:xfrm>
      </p:grpSpPr>
      <p:sp>
        <p:nvSpPr>
          <p:cNvPr id="1049057" name=""/>
          <p:cNvSpPr/>
          <p:nvPr>
            <p:ph type="title" sz="full" idx="0"/>
          </p:nvPr>
        </p:nvSpPr>
        <p:spPr>
          <a:xfrm rot="0">
            <a:off x="685800" y="798512"/>
            <a:ext cx="7772400" cy="765175"/>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r>
              <a:rPr altLang="en-US" lang="en-US"/>
              <a:t>Diagnosis</a:t>
            </a:r>
          </a:p>
        </p:txBody>
      </p:sp>
      <p:sp>
        <p:nvSpPr>
          <p:cNvPr id="1049058" name=""/>
          <p:cNvSpPr/>
          <p:nvPr>
            <p:ph type="body" sz="full" idx="1"/>
          </p:nvPr>
        </p:nvSpPr>
        <p:spPr>
          <a:xfrm rot="0">
            <a:off x="685800" y="1981200"/>
            <a:ext cx="7772400" cy="4876800"/>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lnSpc>
                <a:spcPct val="90000"/>
              </a:lnSpc>
            </a:pPr>
            <a:r>
              <a:rPr altLang="en-US" lang="en-US"/>
              <a:t>History &amp; physical exam</a:t>
            </a:r>
          </a:p>
          <a:p>
            <a:pPr lvl="0">
              <a:lnSpc>
                <a:spcPct val="90000"/>
              </a:lnSpc>
            </a:pPr>
            <a:r>
              <a:rPr altLang="en-US" lang="en-US"/>
              <a:t>Investigation includes:</a:t>
            </a:r>
          </a:p>
          <a:p>
            <a:pPr lvl="1">
              <a:lnSpc>
                <a:spcPct val="90000"/>
              </a:lnSpc>
            </a:pPr>
            <a:r>
              <a:rPr altLang="en-US" lang="en-US"/>
              <a:t>GH analysis (glucose tolerance) Normally GH concentarion falls with oral glucose; in acromegaly it does not.</a:t>
            </a:r>
          </a:p>
          <a:p>
            <a:pPr lvl="1">
              <a:lnSpc>
                <a:spcPct val="90000"/>
              </a:lnSpc>
            </a:pPr>
            <a:r>
              <a:rPr altLang="en-US" lang="en-US"/>
              <a:t>Prolactin levels as well as other pituitary function tests</a:t>
            </a:r>
          </a:p>
          <a:p>
            <a:pPr lvl="1">
              <a:lnSpc>
                <a:spcPct val="90000"/>
              </a:lnSpc>
            </a:pPr>
            <a:r>
              <a:rPr altLang="en-US" lang="en-US"/>
              <a:t>MRI or CT &amp; visual field tests to determine size and position of the adenoma.</a:t>
            </a:r>
          </a:p>
          <a:p>
            <a:pPr lvl="1">
              <a:lnSpc>
                <a:spcPct val="90000"/>
              </a:lnSpc>
            </a:pPr>
            <a:r>
              <a:rPr altLang="en-US" lang="en-US"/>
              <a:t>Bone scan</a:t>
            </a:r>
          </a:p>
        </p:txBody>
      </p:sp>
    </p:spTree>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showMasterSp="1">
  <p:cSld>
    <p:spTree>
      <p:nvGrpSpPr>
        <p:cNvPr id="638" name=""/>
        <p:cNvGrpSpPr/>
        <p:nvPr/>
      </p:nvGrpSpPr>
      <p:grpSpPr>
        <a:xfrm rot="0">
          <a:off x="0" y="0"/>
          <a:ext cx="0" cy="0"/>
          <a:chOff x="0" y="0"/>
          <a:chExt cx="0" cy="0"/>
        </a:xfrm>
      </p:grpSpPr>
      <p:sp>
        <p:nvSpPr>
          <p:cNvPr id="1049062" name=""/>
          <p:cNvSpPr/>
          <p:nvPr>
            <p:ph type="title" sz="full" idx="0"/>
          </p:nvPr>
        </p:nvSpPr>
        <p:spPr>
          <a:xfrm rot="0">
            <a:off x="685800" y="798512"/>
            <a:ext cx="7772400" cy="765175"/>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r>
              <a:rPr altLang="en-US" lang="en-US"/>
              <a:t>Treatment</a:t>
            </a:r>
          </a:p>
        </p:txBody>
      </p:sp>
      <p:sp>
        <p:nvSpPr>
          <p:cNvPr id="1049063" name=""/>
          <p:cNvSpPr/>
          <p:nvPr>
            <p:ph type="body" sz="full" idx="1"/>
          </p:nvPr>
        </p:nvSpPr>
        <p:spPr>
          <a:xfrm rot="0">
            <a:off x="457200" y="1600200"/>
            <a:ext cx="8229600" cy="4525962"/>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r>
              <a:rPr altLang="en-US" sz="4000" lang="en-US"/>
              <a:t>Surgery (primary choice)</a:t>
            </a:r>
          </a:p>
          <a:p>
            <a:pPr lvl="0"/>
            <a:r>
              <a:rPr altLang="en-US" sz="4000" lang="en-US"/>
              <a:t>Radiotherapy</a:t>
            </a:r>
          </a:p>
          <a:p>
            <a:pPr lvl="0"/>
            <a:r>
              <a:rPr altLang="en-US" sz="4000" lang="en-US"/>
              <a:t>Drug treatment – when surgery is not feasible</a:t>
            </a:r>
          </a:p>
          <a:p>
            <a:pPr lvl="0"/>
            <a:r>
              <a:rPr altLang="en-US" sz="4000" lang="en-US"/>
              <a:t>Combinations of above </a:t>
            </a:r>
          </a:p>
        </p:txBody>
      </p:sp>
    </p:spTree>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showMasterSp="1">
  <p:cSld>
    <p:spTree>
      <p:nvGrpSpPr>
        <p:cNvPr id="641" name=""/>
        <p:cNvGrpSpPr/>
        <p:nvPr/>
      </p:nvGrpSpPr>
      <p:grpSpPr>
        <a:xfrm rot="0">
          <a:off x="0" y="0"/>
          <a:ext cx="0" cy="0"/>
          <a:chOff x="0" y="0"/>
          <a:chExt cx="0" cy="0"/>
        </a:xfrm>
      </p:grpSpPr>
      <p:sp>
        <p:nvSpPr>
          <p:cNvPr id="1049067"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r>
              <a:rPr altLang="en-US" lang="en-US"/>
              <a:t>Drug treatment of Acromegaly</a:t>
            </a:r>
          </a:p>
        </p:txBody>
      </p:sp>
      <p:sp>
        <p:nvSpPr>
          <p:cNvPr id="1049068" name=""/>
          <p:cNvSpPr/>
          <p:nvPr>
            <p:ph type="body" sz="full" idx="1"/>
          </p:nvPr>
        </p:nvSpPr>
        <p:spPr>
          <a:xfrm rot="0">
            <a:off x="457200" y="1600200"/>
            <a:ext cx="8229600" cy="4525962"/>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lnSpc>
                <a:spcPct val="90000"/>
              </a:lnSpc>
            </a:pPr>
            <a:r>
              <a:rPr altLang="en-US" sz="2800" lang="en-US"/>
              <a:t>Dopamine agonists: Dopamine agonists work to inhibit GH release from the tumour  </a:t>
            </a:r>
          </a:p>
          <a:p>
            <a:pPr lvl="0">
              <a:lnSpc>
                <a:spcPct val="90000"/>
              </a:lnSpc>
            </a:pPr>
            <a:r>
              <a:rPr altLang="en-US" sz="2800" lang="en-US"/>
              <a:t>Somatostatin: growth hormone receptor antagonist decreases the action of GH on target tissues</a:t>
            </a:r>
          </a:p>
          <a:p>
            <a:pPr lvl="0">
              <a:lnSpc>
                <a:spcPct val="90000"/>
              </a:lnSpc>
            </a:pPr>
            <a:r>
              <a:rPr altLang="en-US" sz="2800" lang="en-US"/>
              <a:t>Dopamine agonists are taken by mouth but in generally are less effective than somatostatin analogues, which have to be injected.</a:t>
            </a:r>
          </a:p>
          <a:p>
            <a:pPr lvl="0">
              <a:lnSpc>
                <a:spcPct val="90000"/>
              </a:lnSpc>
            </a:pPr>
            <a:endParaRPr altLang="en-US" sz="2800" lang="en-US"/>
          </a:p>
          <a:p>
            <a:pPr lvl="0">
              <a:lnSpc>
                <a:spcPct val="90000"/>
              </a:lnSpc>
            </a:pPr>
            <a:endParaRPr altLang="en-US" sz="2800" lang="en-US"/>
          </a:p>
        </p:txBody>
      </p:sp>
    </p:spTree>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showMasterSp="1">
  <p:cSld>
    <p:spTree>
      <p:nvGrpSpPr>
        <p:cNvPr id="645" name=""/>
        <p:cNvGrpSpPr/>
        <p:nvPr/>
      </p:nvGrpSpPr>
      <p:grpSpPr>
        <a:xfrm rot="0">
          <a:off x="0" y="0"/>
          <a:ext cx="0" cy="0"/>
          <a:chOff x="0" y="0"/>
          <a:chExt cx="0" cy="0"/>
        </a:xfrm>
      </p:grpSpPr>
      <p:sp>
        <p:nvSpPr>
          <p:cNvPr id="1049077" name=""/>
          <p:cNvSpPr/>
          <p:nvPr>
            <p:ph type="title" sz="full" idx="0"/>
          </p:nvPr>
        </p:nvSpPr>
        <p:spPr>
          <a:xfrm rot="0">
            <a:off x="0" y="68262"/>
            <a:ext cx="9144000" cy="701675"/>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lvl="0"/>
            <a:r>
              <a:rPr altLang="en-US" sz="4000" lang="en-US"/>
              <a:t>Anterior Pituitary Disorders</a:t>
            </a:r>
          </a:p>
        </p:txBody>
      </p:sp>
      <p:graphicFrame>
        <p:nvGraphicFramePr>
          <p:cNvPr id="4194307" name=""/>
          <p:cNvGraphicFramePr>
            <a:graphicFrameLocks/>
          </p:cNvGraphicFramePr>
          <p:nvPr/>
        </p:nvGraphicFramePr>
        <p:xfrm rot="0">
          <a:off x="304800" y="679450"/>
          <a:ext cx="8839200" cy="6159500"/>
        </p:xfrm>
        <a:graphic>
          <a:graphicData uri="http://schemas.openxmlformats.org/drawingml/2006/table">
            <a:tbl>
              <a:tblPr/>
              <a:tblGrid>
                <a:gridCol w="2946400"/>
                <a:gridCol w="2946400"/>
                <a:gridCol w="2946400"/>
              </a:tblGrid>
              <a:tr h="517525">
                <a:tc>
                  <a:txBody>
                    <a:bodyPr/>
                    <a:p>
                      <a:pPr algn="l" eaLnBrk="1" hangingPunct="1" latinLnBrk="1" lvl="0">
                        <a:spcBef>
                          <a:spcPct val="20000"/>
                        </a:spcBef>
                        <a:buSzPct val="85000"/>
                        <a:buFontTx/>
                        <a:buNone/>
                      </a:pPr>
                      <a:r>
                        <a:rPr altLang="en-US" b="1" sz="2800" lang="en-US">
                          <a:solidFill>
                            <a:srgbClr val="C00000"/>
                          </a:solidFill>
                        </a:rPr>
                        <a:t>Hormone</a:t>
                      </a:r>
                    </a:p>
                  </a:txBody>
                  <a:tcPr marL="91440" marR="91440" marT="45720" marB="45720" anchor="t" vert="horz">
                    <a:lnL w="28575" cap="flat" cmpd="sng">
                      <a:solidFill>
                        <a:schemeClr val="dk1">
                          <a:alpha val="100000"/>
                        </a:schemeClr>
                      </a:solidFill>
                      <a:prstDash val="solid"/>
                      <a:round/>
                    </a:lnL>
                    <a:lnR w="12700" cap="flat" cmpd="sng">
                      <a:solidFill>
                        <a:schemeClr val="dk1">
                          <a:alpha val="100000"/>
                        </a:schemeClr>
                      </a:solidFill>
                      <a:prstDash val="solid"/>
                      <a:round/>
                    </a:lnR>
                    <a:lnT w="28575" cap="flat" cmpd="sng">
                      <a:solidFill>
                        <a:schemeClr val="dk1">
                          <a:alpha val="100000"/>
                        </a:schemeClr>
                      </a:solidFill>
                      <a:prstDash val="solid"/>
                      <a:round/>
                    </a:lnT>
                    <a:lnB w="12700" cap="flat" cmpd="sng">
                      <a:solidFill>
                        <a:schemeClr val="dk1">
                          <a:alpha val="100000"/>
                        </a:schemeClr>
                      </a:solidFill>
                      <a:prstDash val="solid"/>
                      <a:round/>
                    </a:lnB>
                    <a:noFill/>
                  </a:tcPr>
                </a:tc>
                <a:tc>
                  <a:txBody>
                    <a:bodyPr/>
                    <a:p>
                      <a:pPr algn="l" eaLnBrk="1" hangingPunct="1" latinLnBrk="1" lvl="0">
                        <a:spcBef>
                          <a:spcPct val="20000"/>
                        </a:spcBef>
                        <a:buSzPct val="85000"/>
                        <a:buFontTx/>
                        <a:buNone/>
                      </a:pPr>
                      <a:r>
                        <a:rPr altLang="en-US" b="1" sz="2800" lang="en-US">
                          <a:solidFill>
                            <a:srgbClr val="C00000"/>
                          </a:solidFill>
                        </a:rPr>
                        <a:t>Increased level</a:t>
                      </a:r>
                    </a:p>
                  </a:txBody>
                  <a:tcPr marL="91440" marR="91440" marT="45720" marB="45720" anchor="t" vert="horz">
                    <a:lnL w="12700" cap="flat" cmpd="sng">
                      <a:solidFill>
                        <a:schemeClr val="dk1">
                          <a:alpha val="100000"/>
                        </a:schemeClr>
                      </a:solidFill>
                      <a:prstDash val="solid"/>
                      <a:round/>
                    </a:lnL>
                    <a:lnR w="12700" cap="flat" cmpd="sng">
                      <a:solidFill>
                        <a:schemeClr val="dk1">
                          <a:alpha val="100000"/>
                        </a:schemeClr>
                      </a:solidFill>
                      <a:prstDash val="solid"/>
                      <a:round/>
                    </a:lnR>
                    <a:lnT w="28575" cap="flat" cmpd="sng">
                      <a:solidFill>
                        <a:schemeClr val="dk1">
                          <a:alpha val="100000"/>
                        </a:schemeClr>
                      </a:solidFill>
                      <a:prstDash val="solid"/>
                      <a:round/>
                    </a:lnT>
                    <a:lnB w="12700" cap="flat" cmpd="sng">
                      <a:solidFill>
                        <a:schemeClr val="dk1">
                          <a:alpha val="100000"/>
                        </a:schemeClr>
                      </a:solidFill>
                      <a:prstDash val="solid"/>
                      <a:round/>
                    </a:lnB>
                    <a:noFill/>
                  </a:tcPr>
                </a:tc>
                <a:tc>
                  <a:txBody>
                    <a:bodyPr/>
                    <a:p>
                      <a:pPr algn="l" eaLnBrk="1" hangingPunct="1" latinLnBrk="1" lvl="0">
                        <a:spcBef>
                          <a:spcPct val="20000"/>
                        </a:spcBef>
                        <a:buSzPct val="85000"/>
                        <a:buFontTx/>
                        <a:buNone/>
                      </a:pPr>
                      <a:r>
                        <a:rPr altLang="en-US" b="1" sz="2800" lang="en-US">
                          <a:solidFill>
                            <a:srgbClr val="C00000"/>
                          </a:solidFill>
                        </a:rPr>
                        <a:t>Decreased level</a:t>
                      </a:r>
                    </a:p>
                  </a:txBody>
                  <a:tcPr marL="91440" marR="91440" marT="45720" marB="45720" anchor="t" vert="horz">
                    <a:lnL w="12700" cap="flat" cmpd="sng">
                      <a:solidFill>
                        <a:schemeClr val="dk1">
                          <a:alpha val="100000"/>
                        </a:schemeClr>
                      </a:solidFill>
                      <a:prstDash val="solid"/>
                      <a:round/>
                    </a:lnL>
                    <a:lnR w="28575" cap="flat" cmpd="sng">
                      <a:solidFill>
                        <a:schemeClr val="dk1">
                          <a:alpha val="100000"/>
                        </a:schemeClr>
                      </a:solidFill>
                      <a:prstDash val="solid"/>
                      <a:round/>
                    </a:lnR>
                    <a:lnT w="28575" cap="flat" cmpd="sng">
                      <a:solidFill>
                        <a:schemeClr val="dk1">
                          <a:alpha val="100000"/>
                        </a:schemeClr>
                      </a:solidFill>
                      <a:prstDash val="solid"/>
                      <a:round/>
                    </a:lnT>
                    <a:lnB w="12700" cap="flat" cmpd="sng">
                      <a:solidFill>
                        <a:schemeClr val="dk1">
                          <a:alpha val="100000"/>
                        </a:schemeClr>
                      </a:solidFill>
                      <a:prstDash val="solid"/>
                      <a:round/>
                    </a:lnB>
                    <a:noFill/>
                  </a:tcPr>
                </a:tc>
              </a:tr>
              <a:tr h="1262062">
                <a:tc>
                  <a:txBody>
                    <a:bodyPr/>
                    <a:p>
                      <a:pPr algn="l" eaLnBrk="1" hangingPunct="1" latinLnBrk="1" lvl="0">
                        <a:spcBef>
                          <a:spcPct val="20000"/>
                        </a:spcBef>
                        <a:buSzPct val="85000"/>
                        <a:buFontTx/>
                        <a:buNone/>
                      </a:pPr>
                      <a:r>
                        <a:rPr altLang="en-US" b="0" sz="2800" lang="en-US">
                          <a:solidFill>
                            <a:schemeClr val="dk1"/>
                          </a:solidFill>
                        </a:rPr>
                        <a:t>GH</a:t>
                      </a:r>
                    </a:p>
                  </a:txBody>
                  <a:tcPr marL="91440" marR="91440" marT="45720" marB="45720" anchor="t" vert="horz">
                    <a:lnL w="28575" cap="flat" cmpd="sng">
                      <a:solidFill>
                        <a:schemeClr val="dk1">
                          <a:alpha val="100000"/>
                        </a:schemeClr>
                      </a:solidFill>
                      <a:prstDash val="solid"/>
                      <a:round/>
                    </a:lnL>
                    <a:lnR w="12700" cap="flat" cmpd="sng">
                      <a:solidFill>
                        <a:schemeClr val="dk1">
                          <a:alpha val="100000"/>
                        </a:schemeClr>
                      </a:solidFill>
                      <a:prstDash val="solid"/>
                      <a:round/>
                    </a:lnR>
                    <a:lnT w="12700" cap="flat" cmpd="sng">
                      <a:solidFill>
                        <a:schemeClr val="dk1">
                          <a:alpha val="100000"/>
                        </a:schemeClr>
                      </a:solidFill>
                      <a:prstDash val="solid"/>
                      <a:round/>
                    </a:lnT>
                    <a:lnB w="12700" cap="flat" cmpd="sng">
                      <a:solidFill>
                        <a:schemeClr val="dk1">
                          <a:alpha val="100000"/>
                        </a:schemeClr>
                      </a:solidFill>
                      <a:prstDash val="solid"/>
                      <a:round/>
                    </a:lnB>
                    <a:noFill/>
                  </a:tcPr>
                </a:tc>
                <a:tc>
                  <a:txBody>
                    <a:bodyPr/>
                    <a:p>
                      <a:pPr algn="l" eaLnBrk="1" hangingPunct="1" latinLnBrk="1" lvl="0">
                        <a:spcBef>
                          <a:spcPct val="20000"/>
                        </a:spcBef>
                        <a:buSzPct val="85000"/>
                        <a:buFontTx/>
                        <a:buNone/>
                      </a:pPr>
                      <a:r>
                        <a:rPr altLang="en-US" b="0" sz="2400" lang="en-US">
                          <a:solidFill>
                            <a:schemeClr val="dk1"/>
                          </a:solidFill>
                        </a:rPr>
                        <a:t>Gigantism (child)</a:t>
                      </a:r>
                    </a:p>
                    <a:p>
                      <a:pPr algn="l" eaLnBrk="1" hangingPunct="1" latinLnBrk="1" lvl="0">
                        <a:spcBef>
                          <a:spcPct val="20000"/>
                        </a:spcBef>
                        <a:buSzPct val="85000"/>
                        <a:buFontTx/>
                        <a:buNone/>
                      </a:pPr>
                      <a:r>
                        <a:rPr altLang="en-US" b="0" sz="2400" lang="en-US">
                          <a:solidFill>
                            <a:schemeClr val="dk1"/>
                          </a:solidFill>
                        </a:rPr>
                        <a:t>Acromegaly (adult)</a:t>
                      </a:r>
                    </a:p>
                  </a:txBody>
                  <a:tcPr marL="91440" marR="91440" marT="45720" marB="45720" anchor="t" vert="horz">
                    <a:lnL w="12700" cap="flat" cmpd="sng">
                      <a:solidFill>
                        <a:schemeClr val="dk1">
                          <a:alpha val="100000"/>
                        </a:schemeClr>
                      </a:solidFill>
                      <a:prstDash val="solid"/>
                      <a:round/>
                    </a:lnL>
                    <a:lnR w="12700" cap="flat" cmpd="sng">
                      <a:solidFill>
                        <a:schemeClr val="dk1">
                          <a:alpha val="100000"/>
                        </a:schemeClr>
                      </a:solidFill>
                      <a:prstDash val="solid"/>
                      <a:round/>
                    </a:lnR>
                    <a:lnT w="12700" cap="flat" cmpd="sng">
                      <a:solidFill>
                        <a:schemeClr val="dk1">
                          <a:alpha val="100000"/>
                        </a:schemeClr>
                      </a:solidFill>
                      <a:prstDash val="solid"/>
                      <a:round/>
                    </a:lnT>
                    <a:lnB w="12700" cap="flat" cmpd="sng">
                      <a:solidFill>
                        <a:schemeClr val="dk1">
                          <a:alpha val="100000"/>
                        </a:schemeClr>
                      </a:solidFill>
                      <a:prstDash val="solid"/>
                      <a:round/>
                    </a:lnB>
                    <a:noFill/>
                  </a:tcPr>
                </a:tc>
                <a:tc>
                  <a:txBody>
                    <a:bodyPr/>
                    <a:p>
                      <a:pPr algn="l" eaLnBrk="1" hangingPunct="1" latinLnBrk="1" lvl="0">
                        <a:spcBef>
                          <a:spcPct val="20000"/>
                        </a:spcBef>
                        <a:buSzPct val="85000"/>
                        <a:buFontTx/>
                        <a:buNone/>
                      </a:pPr>
                      <a:r>
                        <a:rPr altLang="en-US" b="0" sz="2400" lang="en-US">
                          <a:solidFill>
                            <a:schemeClr val="dk1"/>
                          </a:solidFill>
                        </a:rPr>
                        <a:t>Dwarfism (child)</a:t>
                      </a:r>
                    </a:p>
                    <a:p>
                      <a:pPr algn="l" eaLnBrk="1" hangingPunct="1" latinLnBrk="1" lvl="0">
                        <a:spcBef>
                          <a:spcPct val="20000"/>
                        </a:spcBef>
                        <a:buSzPct val="85000"/>
                        <a:buFontTx/>
                        <a:buNone/>
                      </a:pPr>
                      <a:r>
                        <a:rPr altLang="en-US" b="0" sz="2400" lang="en-US">
                          <a:solidFill>
                            <a:schemeClr val="dk1"/>
                          </a:solidFill>
                        </a:rPr>
                        <a:t>Lethargy, premature aging</a:t>
                      </a:r>
                    </a:p>
                  </a:txBody>
                  <a:tcPr marL="91440" marR="91440" marT="45720" marB="45720" anchor="t" vert="horz">
                    <a:lnL w="12700" cap="flat" cmpd="sng">
                      <a:solidFill>
                        <a:schemeClr val="dk1">
                          <a:alpha val="100000"/>
                        </a:schemeClr>
                      </a:solidFill>
                      <a:prstDash val="solid"/>
                      <a:round/>
                    </a:lnL>
                    <a:lnR w="28575" cap="flat" cmpd="sng">
                      <a:solidFill>
                        <a:schemeClr val="dk1">
                          <a:alpha val="100000"/>
                        </a:schemeClr>
                      </a:solidFill>
                      <a:prstDash val="solid"/>
                      <a:round/>
                    </a:lnR>
                    <a:lnT w="12700" cap="flat" cmpd="sng">
                      <a:solidFill>
                        <a:schemeClr val="dk1">
                          <a:alpha val="100000"/>
                        </a:schemeClr>
                      </a:solidFill>
                      <a:prstDash val="solid"/>
                      <a:round/>
                    </a:lnT>
                    <a:lnB w="12700" cap="flat" cmpd="sng">
                      <a:solidFill>
                        <a:schemeClr val="dk1">
                          <a:alpha val="100000"/>
                        </a:schemeClr>
                      </a:solidFill>
                      <a:prstDash val="solid"/>
                      <a:round/>
                    </a:lnB>
                    <a:noFill/>
                  </a:tcPr>
                </a:tc>
              </a:tr>
              <a:tr h="773112">
                <a:tc>
                  <a:txBody>
                    <a:bodyPr/>
                    <a:p>
                      <a:pPr algn="l" eaLnBrk="1" hangingPunct="1" latinLnBrk="1" lvl="0">
                        <a:spcBef>
                          <a:spcPct val="20000"/>
                        </a:spcBef>
                        <a:buSzPct val="85000"/>
                        <a:buFontTx/>
                        <a:buNone/>
                      </a:pPr>
                      <a:r>
                        <a:rPr altLang="en-US" b="0" sz="2800" lang="en-US">
                          <a:solidFill>
                            <a:schemeClr val="dk1"/>
                          </a:solidFill>
                        </a:rPr>
                        <a:t>ACTH</a:t>
                      </a:r>
                    </a:p>
                  </a:txBody>
                  <a:tcPr marL="91440" marR="91440" marT="45720" marB="45720" anchor="t" vert="horz">
                    <a:lnL w="28575" cap="flat" cmpd="sng">
                      <a:solidFill>
                        <a:schemeClr val="dk1">
                          <a:alpha val="100000"/>
                        </a:schemeClr>
                      </a:solidFill>
                      <a:prstDash val="solid"/>
                      <a:round/>
                    </a:lnL>
                    <a:lnR w="12700" cap="flat" cmpd="sng">
                      <a:solidFill>
                        <a:schemeClr val="dk1">
                          <a:alpha val="100000"/>
                        </a:schemeClr>
                      </a:solidFill>
                      <a:prstDash val="solid"/>
                      <a:round/>
                    </a:lnR>
                    <a:lnT w="12700" cap="flat" cmpd="sng">
                      <a:solidFill>
                        <a:schemeClr val="dk1">
                          <a:alpha val="100000"/>
                        </a:schemeClr>
                      </a:solidFill>
                      <a:prstDash val="solid"/>
                      <a:round/>
                    </a:lnT>
                    <a:lnB w="12700" cap="flat" cmpd="sng">
                      <a:solidFill>
                        <a:schemeClr val="dk1">
                          <a:alpha val="100000"/>
                        </a:schemeClr>
                      </a:solidFill>
                      <a:prstDash val="solid"/>
                      <a:round/>
                    </a:lnB>
                    <a:noFill/>
                  </a:tcPr>
                </a:tc>
                <a:tc>
                  <a:txBody>
                    <a:bodyPr/>
                    <a:p>
                      <a:pPr algn="l" eaLnBrk="1" hangingPunct="1" latinLnBrk="1" lvl="0">
                        <a:spcBef>
                          <a:spcPct val="20000"/>
                        </a:spcBef>
                        <a:buSzPct val="85000"/>
                        <a:buFontTx/>
                        <a:buNone/>
                      </a:pPr>
                      <a:r>
                        <a:rPr altLang="en-US" b="0" sz="2400" lang="en-US">
                          <a:solidFill>
                            <a:schemeClr val="dk1"/>
                          </a:solidFill>
                        </a:rPr>
                        <a:t>Cushing’s Disease</a:t>
                      </a:r>
                    </a:p>
                  </a:txBody>
                  <a:tcPr marL="91440" marR="91440" marT="45720" marB="45720" anchor="t" vert="horz">
                    <a:lnL w="12700" cap="flat" cmpd="sng">
                      <a:solidFill>
                        <a:schemeClr val="dk1">
                          <a:alpha val="100000"/>
                        </a:schemeClr>
                      </a:solidFill>
                      <a:prstDash val="solid"/>
                      <a:round/>
                    </a:lnL>
                    <a:lnR w="12700" cap="flat" cmpd="sng">
                      <a:solidFill>
                        <a:schemeClr val="dk1">
                          <a:alpha val="100000"/>
                        </a:schemeClr>
                      </a:solidFill>
                      <a:prstDash val="solid"/>
                      <a:round/>
                    </a:lnR>
                    <a:lnT w="12700" cap="flat" cmpd="sng">
                      <a:solidFill>
                        <a:schemeClr val="dk1">
                          <a:alpha val="100000"/>
                        </a:schemeClr>
                      </a:solidFill>
                      <a:prstDash val="solid"/>
                      <a:round/>
                    </a:lnT>
                    <a:lnB w="12700" cap="flat" cmpd="sng">
                      <a:solidFill>
                        <a:schemeClr val="dk1">
                          <a:alpha val="100000"/>
                        </a:schemeClr>
                      </a:solidFill>
                      <a:prstDash val="solid"/>
                      <a:round/>
                    </a:lnB>
                    <a:noFill/>
                  </a:tcPr>
                </a:tc>
                <a:tc>
                  <a:txBody>
                    <a:bodyPr/>
                    <a:p>
                      <a:pPr algn="l" eaLnBrk="1" hangingPunct="1" latinLnBrk="1" lvl="0">
                        <a:spcBef>
                          <a:spcPct val="20000"/>
                        </a:spcBef>
                        <a:buSzPct val="85000"/>
                        <a:buFontTx/>
                        <a:buNone/>
                      </a:pPr>
                      <a:r>
                        <a:rPr altLang="en-US" b="0" sz="2400" lang="en-US">
                          <a:solidFill>
                            <a:schemeClr val="dk1"/>
                          </a:solidFill>
                        </a:rPr>
                        <a:t>Addison’s Disease</a:t>
                      </a:r>
                    </a:p>
                  </a:txBody>
                  <a:tcPr marL="91440" marR="91440" marT="45720" marB="45720" anchor="t" vert="horz">
                    <a:lnL w="12700" cap="flat" cmpd="sng">
                      <a:solidFill>
                        <a:schemeClr val="dk1">
                          <a:alpha val="100000"/>
                        </a:schemeClr>
                      </a:solidFill>
                      <a:prstDash val="solid"/>
                      <a:round/>
                    </a:lnL>
                    <a:lnR w="28575" cap="flat" cmpd="sng">
                      <a:solidFill>
                        <a:schemeClr val="dk1">
                          <a:alpha val="100000"/>
                        </a:schemeClr>
                      </a:solidFill>
                      <a:prstDash val="solid"/>
                      <a:round/>
                    </a:lnR>
                    <a:lnT w="12700" cap="flat" cmpd="sng">
                      <a:solidFill>
                        <a:schemeClr val="dk1">
                          <a:alpha val="100000"/>
                        </a:schemeClr>
                      </a:solidFill>
                      <a:prstDash val="solid"/>
                      <a:round/>
                    </a:lnT>
                    <a:lnB w="12700" cap="flat" cmpd="sng">
                      <a:solidFill>
                        <a:schemeClr val="dk1">
                          <a:alpha val="100000"/>
                        </a:schemeClr>
                      </a:solidFill>
                      <a:prstDash val="solid"/>
                      <a:round/>
                    </a:lnB>
                    <a:noFill/>
                  </a:tcPr>
                </a:tc>
              </a:tr>
              <a:tr h="1262062">
                <a:tc>
                  <a:txBody>
                    <a:bodyPr/>
                    <a:p>
                      <a:pPr algn="l" eaLnBrk="1" hangingPunct="1" latinLnBrk="1" lvl="0">
                        <a:spcBef>
                          <a:spcPct val="20000"/>
                        </a:spcBef>
                        <a:buSzPct val="85000"/>
                        <a:buFontTx/>
                        <a:buNone/>
                      </a:pPr>
                      <a:r>
                        <a:rPr altLang="en-US" b="0" sz="2800" lang="en-US">
                          <a:solidFill>
                            <a:schemeClr val="dk1"/>
                          </a:solidFill>
                        </a:rPr>
                        <a:t>TSH</a:t>
                      </a:r>
                    </a:p>
                  </a:txBody>
                  <a:tcPr marL="91440" marR="91440" marT="45720" marB="45720" anchor="t" vert="horz">
                    <a:lnL w="28575" cap="flat" cmpd="sng">
                      <a:solidFill>
                        <a:schemeClr val="dk1">
                          <a:alpha val="100000"/>
                        </a:schemeClr>
                      </a:solidFill>
                      <a:prstDash val="solid"/>
                      <a:round/>
                    </a:lnL>
                    <a:lnR w="12700" cap="flat" cmpd="sng">
                      <a:solidFill>
                        <a:schemeClr val="dk1">
                          <a:alpha val="100000"/>
                        </a:schemeClr>
                      </a:solidFill>
                      <a:prstDash val="solid"/>
                      <a:round/>
                    </a:lnR>
                    <a:lnT w="12700" cap="flat" cmpd="sng">
                      <a:solidFill>
                        <a:schemeClr val="dk1">
                          <a:alpha val="100000"/>
                        </a:schemeClr>
                      </a:solidFill>
                      <a:prstDash val="solid"/>
                      <a:round/>
                    </a:lnT>
                    <a:lnB w="12700" cap="flat" cmpd="sng">
                      <a:solidFill>
                        <a:schemeClr val="dk1">
                          <a:alpha val="100000"/>
                        </a:schemeClr>
                      </a:solidFill>
                      <a:prstDash val="solid"/>
                      <a:round/>
                    </a:lnB>
                    <a:noFill/>
                  </a:tcPr>
                </a:tc>
                <a:tc>
                  <a:txBody>
                    <a:bodyPr/>
                    <a:p>
                      <a:pPr algn="l" eaLnBrk="1" hangingPunct="1" latinLnBrk="1" lvl="0">
                        <a:spcBef>
                          <a:spcPct val="20000"/>
                        </a:spcBef>
                        <a:buSzPct val="85000"/>
                        <a:buFontTx/>
                        <a:buNone/>
                      </a:pPr>
                      <a:r>
                        <a:rPr altLang="en-US" b="0" sz="2400" lang="en-US">
                          <a:solidFill>
                            <a:schemeClr val="dk1"/>
                          </a:solidFill>
                        </a:rPr>
                        <a:t>Goiter, increased BMR, HR, BP</a:t>
                      </a:r>
                    </a:p>
                    <a:p>
                      <a:pPr algn="l" eaLnBrk="1" hangingPunct="1" latinLnBrk="1" lvl="0">
                        <a:spcBef>
                          <a:spcPct val="20000"/>
                        </a:spcBef>
                        <a:buSzPct val="85000"/>
                        <a:buFontTx/>
                        <a:buNone/>
                      </a:pPr>
                      <a:r>
                        <a:rPr altLang="en-US" b="0" sz="2400" lang="en-US">
                          <a:solidFill>
                            <a:schemeClr val="dk1"/>
                          </a:solidFill>
                        </a:rPr>
                        <a:t>Graves disease</a:t>
                      </a:r>
                    </a:p>
                  </a:txBody>
                  <a:tcPr marL="91440" marR="91440" marT="45720" marB="45720" anchor="t" vert="horz">
                    <a:lnL w="12700" cap="flat" cmpd="sng">
                      <a:solidFill>
                        <a:schemeClr val="dk1">
                          <a:alpha val="100000"/>
                        </a:schemeClr>
                      </a:solidFill>
                      <a:prstDash val="solid"/>
                      <a:round/>
                    </a:lnL>
                    <a:lnR w="12700" cap="flat" cmpd="sng">
                      <a:solidFill>
                        <a:schemeClr val="dk1">
                          <a:alpha val="100000"/>
                        </a:schemeClr>
                      </a:solidFill>
                      <a:prstDash val="solid"/>
                      <a:round/>
                    </a:lnR>
                    <a:lnT w="12700" cap="flat" cmpd="sng">
                      <a:solidFill>
                        <a:schemeClr val="dk1">
                          <a:alpha val="100000"/>
                        </a:schemeClr>
                      </a:solidFill>
                      <a:prstDash val="solid"/>
                      <a:round/>
                    </a:lnT>
                    <a:lnB w="12700" cap="flat" cmpd="sng">
                      <a:solidFill>
                        <a:schemeClr val="dk1">
                          <a:alpha val="100000"/>
                        </a:schemeClr>
                      </a:solidFill>
                      <a:prstDash val="solid"/>
                      <a:round/>
                    </a:lnB>
                    <a:noFill/>
                  </a:tcPr>
                </a:tc>
                <a:tc>
                  <a:txBody>
                    <a:bodyPr/>
                    <a:p>
                      <a:pPr algn="l" eaLnBrk="1" hangingPunct="1" latinLnBrk="1" lvl="0">
                        <a:spcBef>
                          <a:spcPct val="20000"/>
                        </a:spcBef>
                        <a:buSzPct val="85000"/>
                        <a:buFontTx/>
                        <a:buNone/>
                      </a:pPr>
                      <a:r>
                        <a:rPr altLang="en-US" b="0" sz="2400" lang="en-US">
                          <a:solidFill>
                            <a:schemeClr val="dk1"/>
                          </a:solidFill>
                        </a:rPr>
                        <a:t>Decreased BMR, HR, CO, BP</a:t>
                      </a:r>
                    </a:p>
                    <a:p>
                      <a:pPr algn="l" eaLnBrk="1" hangingPunct="1" latinLnBrk="1" lvl="0">
                        <a:spcBef>
                          <a:spcPct val="20000"/>
                        </a:spcBef>
                        <a:buSzPct val="85000"/>
                        <a:buFontTx/>
                        <a:buNone/>
                      </a:pPr>
                      <a:r>
                        <a:rPr altLang="en-US" b="0" sz="2400" lang="en-US">
                          <a:solidFill>
                            <a:schemeClr val="dk1"/>
                          </a:solidFill>
                        </a:rPr>
                        <a:t>Cretinism (children)</a:t>
                      </a:r>
                    </a:p>
                  </a:txBody>
                  <a:tcPr marL="91440" marR="91440" marT="45720" marB="45720" anchor="t" vert="horz">
                    <a:lnL w="12700" cap="flat" cmpd="sng">
                      <a:solidFill>
                        <a:schemeClr val="dk1">
                          <a:alpha val="100000"/>
                        </a:schemeClr>
                      </a:solidFill>
                      <a:prstDash val="solid"/>
                      <a:round/>
                    </a:lnL>
                    <a:lnR w="28575" cap="flat" cmpd="sng">
                      <a:solidFill>
                        <a:schemeClr val="dk1">
                          <a:alpha val="100000"/>
                        </a:schemeClr>
                      </a:solidFill>
                      <a:prstDash val="solid"/>
                      <a:round/>
                    </a:lnR>
                    <a:lnT w="12700" cap="flat" cmpd="sng">
                      <a:solidFill>
                        <a:schemeClr val="dk1">
                          <a:alpha val="100000"/>
                        </a:schemeClr>
                      </a:solidFill>
                      <a:prstDash val="solid"/>
                      <a:round/>
                    </a:lnT>
                    <a:lnB w="12700" cap="flat" cmpd="sng">
                      <a:solidFill>
                        <a:schemeClr val="dk1">
                          <a:alpha val="100000"/>
                        </a:schemeClr>
                      </a:solidFill>
                      <a:prstDash val="solid"/>
                      <a:round/>
                    </a:lnB>
                    <a:noFill/>
                  </a:tcPr>
                </a:tc>
              </a:tr>
              <a:tr h="698500">
                <a:tc>
                  <a:txBody>
                    <a:bodyPr/>
                    <a:p>
                      <a:pPr algn="l" eaLnBrk="1" hangingPunct="1" latinLnBrk="1" lvl="0">
                        <a:spcBef>
                          <a:spcPct val="20000"/>
                        </a:spcBef>
                        <a:buSzPct val="85000"/>
                        <a:buFontTx/>
                        <a:buNone/>
                      </a:pPr>
                      <a:r>
                        <a:rPr altLang="en-US" b="0" sz="2800" lang="en-US">
                          <a:solidFill>
                            <a:schemeClr val="dk1"/>
                          </a:solidFill>
                        </a:rPr>
                        <a:t>Prolactin</a:t>
                      </a:r>
                    </a:p>
                  </a:txBody>
                  <a:tcPr marL="91440" marR="91440" marT="45720" marB="45720" anchor="t" vert="horz">
                    <a:lnL w="28575" cap="flat" cmpd="sng">
                      <a:solidFill>
                        <a:schemeClr val="dk1">
                          <a:alpha val="100000"/>
                        </a:schemeClr>
                      </a:solidFill>
                      <a:prstDash val="solid"/>
                      <a:round/>
                    </a:lnL>
                    <a:lnR w="12700" cap="flat" cmpd="sng">
                      <a:solidFill>
                        <a:schemeClr val="dk1">
                          <a:alpha val="100000"/>
                        </a:schemeClr>
                      </a:solidFill>
                      <a:prstDash val="solid"/>
                      <a:round/>
                    </a:lnR>
                    <a:lnT w="12700" cap="flat" cmpd="sng">
                      <a:solidFill>
                        <a:schemeClr val="dk1">
                          <a:alpha val="100000"/>
                        </a:schemeClr>
                      </a:solidFill>
                      <a:prstDash val="solid"/>
                      <a:round/>
                    </a:lnT>
                    <a:lnB w="12700" cap="flat" cmpd="sng">
                      <a:solidFill>
                        <a:schemeClr val="dk1">
                          <a:alpha val="100000"/>
                        </a:schemeClr>
                      </a:solidFill>
                      <a:prstDash val="solid"/>
                      <a:round/>
                    </a:lnB>
                    <a:noFill/>
                  </a:tcPr>
                </a:tc>
                <a:tc>
                  <a:txBody>
                    <a:bodyPr/>
                    <a:p>
                      <a:pPr algn="l" eaLnBrk="1" hangingPunct="1" latinLnBrk="1" lvl="0">
                        <a:spcBef>
                          <a:spcPct val="20000"/>
                        </a:spcBef>
                        <a:buSzPct val="85000"/>
                        <a:buFontTx/>
                        <a:buNone/>
                      </a:pPr>
                      <a:r>
                        <a:rPr altLang="en-US" b="0" sz="2400" lang="en-US">
                          <a:solidFill>
                            <a:schemeClr val="dk1"/>
                          </a:solidFill>
                        </a:rPr>
                        <a:t>amenorrhea</a:t>
                      </a:r>
                    </a:p>
                  </a:txBody>
                  <a:tcPr marL="91440" marR="91440" marT="45720" marB="45720" anchor="t" vert="horz">
                    <a:lnL w="12700" cap="flat" cmpd="sng">
                      <a:solidFill>
                        <a:schemeClr val="dk1">
                          <a:alpha val="100000"/>
                        </a:schemeClr>
                      </a:solidFill>
                      <a:prstDash val="solid"/>
                      <a:round/>
                    </a:lnL>
                    <a:lnR w="12700" cap="flat" cmpd="sng">
                      <a:solidFill>
                        <a:schemeClr val="dk1">
                          <a:alpha val="100000"/>
                        </a:schemeClr>
                      </a:solidFill>
                      <a:prstDash val="solid"/>
                      <a:round/>
                    </a:lnR>
                    <a:lnT w="12700" cap="flat" cmpd="sng">
                      <a:solidFill>
                        <a:schemeClr val="dk1">
                          <a:alpha val="100000"/>
                        </a:schemeClr>
                      </a:solidFill>
                      <a:prstDash val="solid"/>
                      <a:round/>
                    </a:lnT>
                    <a:lnB w="12700" cap="flat" cmpd="sng">
                      <a:solidFill>
                        <a:schemeClr val="dk1">
                          <a:alpha val="100000"/>
                        </a:schemeClr>
                      </a:solidFill>
                      <a:prstDash val="solid"/>
                      <a:round/>
                    </a:lnB>
                    <a:noFill/>
                  </a:tcPr>
                </a:tc>
                <a:tc>
                  <a:txBody>
                    <a:bodyPr/>
                    <a:p>
                      <a:pPr algn="l" eaLnBrk="1" hangingPunct="1" latinLnBrk="1" lvl="0">
                        <a:spcBef>
                          <a:spcPct val="20000"/>
                        </a:spcBef>
                        <a:buSzPct val="85000"/>
                        <a:buFontTx/>
                        <a:buNone/>
                      </a:pPr>
                      <a:r>
                        <a:rPr altLang="en-US" b="0" sz="2400" lang="en-US">
                          <a:solidFill>
                            <a:schemeClr val="dk1"/>
                          </a:solidFill>
                        </a:rPr>
                        <a:t>Too little milk</a:t>
                      </a:r>
                    </a:p>
                  </a:txBody>
                  <a:tcPr marL="91440" marR="91440" marT="45720" marB="45720" anchor="t" vert="horz">
                    <a:lnL w="12700" cap="flat" cmpd="sng">
                      <a:solidFill>
                        <a:schemeClr val="dk1">
                          <a:alpha val="100000"/>
                        </a:schemeClr>
                      </a:solidFill>
                      <a:prstDash val="solid"/>
                      <a:round/>
                    </a:lnL>
                    <a:lnR w="28575" cap="flat" cmpd="sng">
                      <a:solidFill>
                        <a:schemeClr val="dk1">
                          <a:alpha val="100000"/>
                        </a:schemeClr>
                      </a:solidFill>
                      <a:prstDash val="solid"/>
                      <a:round/>
                    </a:lnR>
                    <a:lnT w="12700" cap="flat" cmpd="sng">
                      <a:solidFill>
                        <a:schemeClr val="dk1">
                          <a:alpha val="100000"/>
                        </a:schemeClr>
                      </a:solidFill>
                      <a:prstDash val="solid"/>
                      <a:round/>
                    </a:lnT>
                    <a:lnB w="12700" cap="flat" cmpd="sng">
                      <a:solidFill>
                        <a:schemeClr val="dk1">
                          <a:alpha val="100000"/>
                        </a:schemeClr>
                      </a:solidFill>
                      <a:prstDash val="solid"/>
                      <a:round/>
                    </a:lnB>
                    <a:noFill/>
                  </a:tcPr>
                </a:tc>
              </a:tr>
              <a:tr h="823912">
                <a:tc>
                  <a:txBody>
                    <a:bodyPr/>
                    <a:p>
                      <a:pPr algn="l" eaLnBrk="1" hangingPunct="1" latinLnBrk="1" lvl="0">
                        <a:spcBef>
                          <a:spcPct val="20000"/>
                        </a:spcBef>
                        <a:buSzPct val="85000"/>
                        <a:buFontTx/>
                        <a:buNone/>
                      </a:pPr>
                      <a:r>
                        <a:rPr altLang="en-US" b="0" sz="2800" lang="en-US">
                          <a:solidFill>
                            <a:schemeClr val="dk1"/>
                          </a:solidFill>
                        </a:rPr>
                        <a:t>FSH</a:t>
                      </a:r>
                    </a:p>
                  </a:txBody>
                  <a:tcPr marL="91440" marR="91440" marT="45720" marB="45720" anchor="t" vert="horz">
                    <a:lnL w="28575" cap="flat" cmpd="sng">
                      <a:solidFill>
                        <a:schemeClr val="dk1">
                          <a:alpha val="100000"/>
                        </a:schemeClr>
                      </a:solidFill>
                      <a:prstDash val="solid"/>
                      <a:round/>
                    </a:lnL>
                    <a:lnR w="12700" cap="flat" cmpd="sng">
                      <a:solidFill>
                        <a:schemeClr val="dk1">
                          <a:alpha val="100000"/>
                        </a:schemeClr>
                      </a:solidFill>
                      <a:prstDash val="solid"/>
                      <a:round/>
                    </a:lnR>
                    <a:lnT w="12700" cap="flat" cmpd="sng">
                      <a:solidFill>
                        <a:schemeClr val="dk1">
                          <a:alpha val="100000"/>
                        </a:schemeClr>
                      </a:solidFill>
                      <a:prstDash val="solid"/>
                      <a:round/>
                    </a:lnT>
                    <a:lnB w="12700" cap="flat" cmpd="sng">
                      <a:solidFill>
                        <a:schemeClr val="dk1">
                          <a:alpha val="100000"/>
                        </a:schemeClr>
                      </a:solidFill>
                      <a:prstDash val="solid"/>
                      <a:round/>
                    </a:lnB>
                    <a:noFill/>
                  </a:tcPr>
                </a:tc>
                <a:tc>
                  <a:txBody>
                    <a:bodyPr/>
                    <a:p>
                      <a:pPr algn="l" eaLnBrk="1" hangingPunct="1" latinLnBrk="1" lvl="0">
                        <a:spcBef>
                          <a:spcPct val="20000"/>
                        </a:spcBef>
                        <a:buSzPct val="85000"/>
                        <a:buFontTx/>
                        <a:buNone/>
                      </a:pPr>
                      <a:endParaRPr altLang="en-US" sz="2400" lang="en-CA"/>
                    </a:p>
                  </a:txBody>
                  <a:tcPr marL="91440" marR="91440" marT="45720" marB="45720" anchor="t" vert="horz">
                    <a:lnL w="12700" cap="flat" cmpd="sng">
                      <a:solidFill>
                        <a:schemeClr val="dk1">
                          <a:alpha val="100000"/>
                        </a:schemeClr>
                      </a:solidFill>
                      <a:prstDash val="solid"/>
                      <a:round/>
                    </a:lnL>
                    <a:lnR w="12700" cap="flat" cmpd="sng">
                      <a:solidFill>
                        <a:schemeClr val="dk1">
                          <a:alpha val="100000"/>
                        </a:schemeClr>
                      </a:solidFill>
                      <a:prstDash val="solid"/>
                      <a:round/>
                    </a:lnR>
                    <a:lnT w="12700" cap="flat" cmpd="sng">
                      <a:solidFill>
                        <a:schemeClr val="dk1">
                          <a:alpha val="100000"/>
                        </a:schemeClr>
                      </a:solidFill>
                      <a:prstDash val="solid"/>
                      <a:round/>
                    </a:lnT>
                    <a:lnB w="12700" cap="flat" cmpd="sng">
                      <a:solidFill>
                        <a:schemeClr val="dk1">
                          <a:alpha val="100000"/>
                        </a:schemeClr>
                      </a:solidFill>
                      <a:prstDash val="solid"/>
                      <a:round/>
                    </a:lnB>
                    <a:noFill/>
                  </a:tcPr>
                </a:tc>
                <a:tc>
                  <a:txBody>
                    <a:bodyPr/>
                    <a:p>
                      <a:pPr algn="l" eaLnBrk="1" hangingPunct="1" latinLnBrk="1" lvl="0">
                        <a:spcBef>
                          <a:spcPct val="20000"/>
                        </a:spcBef>
                        <a:buSzPct val="85000"/>
                        <a:buFontTx/>
                        <a:buNone/>
                      </a:pPr>
                      <a:r>
                        <a:rPr altLang="en-US" b="0" sz="2400" lang="en-US">
                          <a:solidFill>
                            <a:schemeClr val="dk1"/>
                          </a:solidFill>
                        </a:rPr>
                        <a:t>Late puberty, infertility</a:t>
                      </a:r>
                    </a:p>
                  </a:txBody>
                  <a:tcPr marL="91440" marR="91440" marT="45720" marB="45720" anchor="t" vert="horz">
                    <a:lnL w="12700" cap="flat" cmpd="sng">
                      <a:solidFill>
                        <a:schemeClr val="dk1">
                          <a:alpha val="100000"/>
                        </a:schemeClr>
                      </a:solidFill>
                      <a:prstDash val="solid"/>
                      <a:round/>
                    </a:lnL>
                    <a:lnR w="28575" cap="flat" cmpd="sng">
                      <a:solidFill>
                        <a:schemeClr val="dk1">
                          <a:alpha val="100000"/>
                        </a:schemeClr>
                      </a:solidFill>
                      <a:prstDash val="solid"/>
                      <a:round/>
                    </a:lnR>
                    <a:lnT w="12700" cap="flat" cmpd="sng">
                      <a:solidFill>
                        <a:schemeClr val="dk1">
                          <a:alpha val="100000"/>
                        </a:schemeClr>
                      </a:solidFill>
                      <a:prstDash val="solid"/>
                      <a:round/>
                    </a:lnT>
                    <a:lnB w="12700" cap="flat" cmpd="sng">
                      <a:solidFill>
                        <a:schemeClr val="dk1">
                          <a:alpha val="100000"/>
                        </a:schemeClr>
                      </a:solidFill>
                      <a:prstDash val="solid"/>
                      <a:round/>
                    </a:lnB>
                    <a:noFill/>
                  </a:tcPr>
                </a:tc>
              </a:tr>
              <a:tr h="822325">
                <a:tc>
                  <a:txBody>
                    <a:bodyPr/>
                    <a:p>
                      <a:pPr algn="l" eaLnBrk="1" hangingPunct="1" latinLnBrk="1" lvl="0">
                        <a:spcBef>
                          <a:spcPct val="20000"/>
                        </a:spcBef>
                        <a:buSzPct val="85000"/>
                        <a:buFontTx/>
                        <a:buNone/>
                      </a:pPr>
                      <a:r>
                        <a:rPr altLang="en-US" b="0" sz="2800" lang="en-US">
                          <a:solidFill>
                            <a:schemeClr val="dk1"/>
                          </a:solidFill>
                        </a:rPr>
                        <a:t>LH</a:t>
                      </a:r>
                    </a:p>
                  </a:txBody>
                  <a:tcPr marL="91440" marR="91440" marT="45720" marB="45720" anchor="t" vert="horz">
                    <a:lnL w="28575" cap="flat" cmpd="sng">
                      <a:solidFill>
                        <a:schemeClr val="dk1">
                          <a:alpha val="100000"/>
                        </a:schemeClr>
                      </a:solidFill>
                      <a:prstDash val="solid"/>
                      <a:round/>
                    </a:lnL>
                    <a:lnR w="12700" cap="flat" cmpd="sng">
                      <a:solidFill>
                        <a:schemeClr val="dk1">
                          <a:alpha val="100000"/>
                        </a:schemeClr>
                      </a:solidFill>
                      <a:prstDash val="solid"/>
                      <a:round/>
                    </a:lnR>
                    <a:lnT w="12700" cap="flat" cmpd="sng">
                      <a:solidFill>
                        <a:schemeClr val="dk1">
                          <a:alpha val="100000"/>
                        </a:schemeClr>
                      </a:solidFill>
                      <a:prstDash val="solid"/>
                      <a:round/>
                    </a:lnT>
                    <a:lnB w="28575" cap="flat" cmpd="sng">
                      <a:solidFill>
                        <a:schemeClr val="dk1">
                          <a:alpha val="100000"/>
                        </a:schemeClr>
                      </a:solidFill>
                      <a:prstDash val="solid"/>
                      <a:round/>
                    </a:lnB>
                    <a:noFill/>
                  </a:tcPr>
                </a:tc>
                <a:tc>
                  <a:txBody>
                    <a:bodyPr/>
                    <a:p>
                      <a:pPr algn="l" eaLnBrk="1" hangingPunct="1" latinLnBrk="1" lvl="0">
                        <a:spcBef>
                          <a:spcPct val="20000"/>
                        </a:spcBef>
                        <a:buSzPct val="85000"/>
                        <a:buFontTx/>
                        <a:buNone/>
                      </a:pPr>
                      <a:r>
                        <a:rPr altLang="en-US" b="0" sz="2400" lang="en-US">
                          <a:solidFill>
                            <a:schemeClr val="dk1"/>
                          </a:solidFill>
                        </a:rPr>
                        <a:t>Menstrual cycle disturbance</a:t>
                      </a:r>
                    </a:p>
                  </a:txBody>
                  <a:tcPr marL="91440" marR="91440" marT="45720" marB="45720" anchor="t" vert="horz">
                    <a:lnL w="12700" cap="flat" cmpd="sng">
                      <a:solidFill>
                        <a:schemeClr val="dk1">
                          <a:alpha val="100000"/>
                        </a:schemeClr>
                      </a:solidFill>
                      <a:prstDash val="solid"/>
                      <a:round/>
                    </a:lnL>
                    <a:lnR w="12700" cap="flat" cmpd="sng">
                      <a:solidFill>
                        <a:schemeClr val="dk1">
                          <a:alpha val="100000"/>
                        </a:schemeClr>
                      </a:solidFill>
                      <a:prstDash val="solid"/>
                      <a:round/>
                    </a:lnR>
                    <a:lnT w="12700" cap="flat" cmpd="sng">
                      <a:solidFill>
                        <a:schemeClr val="dk1">
                          <a:alpha val="100000"/>
                        </a:schemeClr>
                      </a:solidFill>
                      <a:prstDash val="solid"/>
                      <a:round/>
                    </a:lnT>
                    <a:lnB w="28575" cap="flat" cmpd="sng">
                      <a:solidFill>
                        <a:schemeClr val="dk1">
                          <a:alpha val="100000"/>
                        </a:schemeClr>
                      </a:solidFill>
                      <a:prstDash val="solid"/>
                      <a:round/>
                    </a:lnB>
                    <a:noFill/>
                  </a:tcPr>
                </a:tc>
                <a:tc>
                  <a:txBody>
                    <a:bodyPr/>
                    <a:p>
                      <a:pPr algn="l" eaLnBrk="1" hangingPunct="1" latinLnBrk="1" lvl="0">
                        <a:spcBef>
                          <a:spcPct val="20000"/>
                        </a:spcBef>
                        <a:buSzPct val="85000"/>
                        <a:buFontTx/>
                        <a:buNone/>
                      </a:pPr>
                      <a:r>
                        <a:rPr altLang="en-US" b="0" sz="2400" lang="en-US">
                          <a:solidFill>
                            <a:schemeClr val="dk1"/>
                          </a:solidFill>
                        </a:rPr>
                        <a:t>Amenorrhea, impotence</a:t>
                      </a:r>
                    </a:p>
                  </a:txBody>
                  <a:tcPr marL="91440" marR="91440" marT="45720" marB="45720" anchor="t" vert="horz">
                    <a:lnL w="12700" cap="flat" cmpd="sng">
                      <a:solidFill>
                        <a:schemeClr val="dk1">
                          <a:alpha val="100000"/>
                        </a:schemeClr>
                      </a:solidFill>
                      <a:prstDash val="solid"/>
                      <a:round/>
                    </a:lnL>
                    <a:lnR w="28575" cap="flat" cmpd="sng">
                      <a:solidFill>
                        <a:schemeClr val="dk1">
                          <a:alpha val="100000"/>
                        </a:schemeClr>
                      </a:solidFill>
                      <a:prstDash val="solid"/>
                      <a:round/>
                    </a:lnR>
                    <a:lnT w="12700" cap="flat" cmpd="sng">
                      <a:solidFill>
                        <a:schemeClr val="dk1">
                          <a:alpha val="100000"/>
                        </a:schemeClr>
                      </a:solidFill>
                      <a:prstDash val="solid"/>
                      <a:round/>
                    </a:lnT>
                    <a:lnB w="28575" cap="flat" cmpd="sng">
                      <a:solidFill>
                        <a:schemeClr val="dk1">
                          <a:alpha val="100000"/>
                        </a:schemeClr>
                      </a:solidFill>
                      <a:prstDash val="solid"/>
                      <a:round/>
                    </a:lnB>
                    <a:noFill/>
                  </a:tcPr>
                </a:tc>
              </a:tr>
            </a:tbl>
          </a:graphicData>
        </a:graphic>
      </p:graphicFrame>
    </p:spTree>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showMasterSp="1">
  <p:cSld>
    <p:spTree>
      <p:nvGrpSpPr>
        <p:cNvPr id="648" name=""/>
        <p:cNvGrpSpPr/>
        <p:nvPr/>
      </p:nvGrpSpPr>
      <p:grpSpPr>
        <a:xfrm rot="0">
          <a:off x="0" y="0"/>
          <a:ext cx="0" cy="0"/>
          <a:chOff x="0" y="0"/>
          <a:chExt cx="0" cy="0"/>
        </a:xfrm>
      </p:grpSpPr>
      <p:sp>
        <p:nvSpPr>
          <p:cNvPr id="1049081" name=""/>
          <p:cNvSpPr/>
          <p:nvPr>
            <p:ph type="title" sz="full" idx="0"/>
          </p:nvPr>
        </p:nvSpPr>
        <p:spPr>
          <a:xfrm rot="0">
            <a:off x="685800" y="465137"/>
            <a:ext cx="7772400" cy="1431925"/>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r>
              <a:rPr altLang="en-US" lang="en-US"/>
              <a:t>Posterior Pituitary Disorders</a:t>
            </a:r>
          </a:p>
        </p:txBody>
      </p:sp>
      <p:graphicFrame>
        <p:nvGraphicFramePr>
          <p:cNvPr id="4194308" name=""/>
          <p:cNvGraphicFramePr>
            <a:graphicFrameLocks/>
          </p:cNvGraphicFramePr>
          <p:nvPr/>
        </p:nvGraphicFramePr>
        <p:xfrm rot="0">
          <a:off x="762000" y="1905000"/>
          <a:ext cx="7543800" cy="4627562"/>
        </p:xfrm>
        <a:graphic>
          <a:graphicData uri="http://schemas.openxmlformats.org/drawingml/2006/table">
            <a:tbl>
              <a:tblPr/>
              <a:tblGrid>
                <a:gridCol w="2514600"/>
                <a:gridCol w="2514600"/>
                <a:gridCol w="2514600"/>
              </a:tblGrid>
              <a:tr h="517524">
                <a:tc>
                  <a:txBody>
                    <a:bodyPr/>
                    <a:p>
                      <a:pPr algn="l" eaLnBrk="1" hangingPunct="1" latinLnBrk="1" lvl="0">
                        <a:spcBef>
                          <a:spcPct val="20000"/>
                        </a:spcBef>
                        <a:buSzPct val="85000"/>
                        <a:buFontTx/>
                        <a:buNone/>
                      </a:pPr>
                      <a:r>
                        <a:rPr altLang="en-US" b="1" sz="2800" lang="en-US">
                          <a:solidFill>
                            <a:schemeClr val="hlink"/>
                          </a:solidFill>
                        </a:rPr>
                        <a:t>Hormone</a:t>
                      </a:r>
                    </a:p>
                  </a:txBody>
                  <a:tcPr marL="91440" marR="91440" marT="45727" marB="45727" anchor="t" vert="horz">
                    <a:lnL w="28575" cap="flat" cmpd="sng">
                      <a:solidFill>
                        <a:schemeClr val="dk1">
                          <a:alpha val="100000"/>
                        </a:schemeClr>
                      </a:solidFill>
                      <a:prstDash val="solid"/>
                      <a:round/>
                    </a:lnL>
                    <a:lnR w="12700" cap="flat" cmpd="sng">
                      <a:solidFill>
                        <a:schemeClr val="dk1">
                          <a:alpha val="100000"/>
                        </a:schemeClr>
                      </a:solidFill>
                      <a:prstDash val="solid"/>
                      <a:round/>
                    </a:lnR>
                    <a:lnT w="28575" cap="flat" cmpd="sng">
                      <a:solidFill>
                        <a:schemeClr val="dk1">
                          <a:alpha val="100000"/>
                        </a:schemeClr>
                      </a:solidFill>
                      <a:prstDash val="solid"/>
                      <a:round/>
                    </a:lnT>
                    <a:lnB w="12700" cap="flat" cmpd="sng">
                      <a:solidFill>
                        <a:schemeClr val="dk1">
                          <a:alpha val="100000"/>
                        </a:schemeClr>
                      </a:solidFill>
                      <a:prstDash val="solid"/>
                      <a:round/>
                    </a:lnB>
                    <a:noFill/>
                  </a:tcPr>
                </a:tc>
                <a:tc>
                  <a:txBody>
                    <a:bodyPr/>
                    <a:p>
                      <a:pPr algn="l" eaLnBrk="1" hangingPunct="1" latinLnBrk="1" lvl="0">
                        <a:spcBef>
                          <a:spcPct val="20000"/>
                        </a:spcBef>
                        <a:buSzPct val="85000"/>
                        <a:buFontTx/>
                        <a:buNone/>
                      </a:pPr>
                      <a:r>
                        <a:rPr altLang="en-US" b="1" sz="2800" lang="en-US">
                          <a:solidFill>
                            <a:schemeClr val="hlink"/>
                          </a:solidFill>
                        </a:rPr>
                        <a:t>Increased</a:t>
                      </a:r>
                    </a:p>
                  </a:txBody>
                  <a:tcPr marL="91440" marR="91440" marT="45727" marB="45727" anchor="t" vert="horz">
                    <a:lnL w="12700" cap="flat" cmpd="sng">
                      <a:solidFill>
                        <a:schemeClr val="dk1">
                          <a:alpha val="100000"/>
                        </a:schemeClr>
                      </a:solidFill>
                      <a:prstDash val="solid"/>
                      <a:round/>
                    </a:lnL>
                    <a:lnR w="12700" cap="flat" cmpd="sng">
                      <a:solidFill>
                        <a:schemeClr val="dk1">
                          <a:alpha val="100000"/>
                        </a:schemeClr>
                      </a:solidFill>
                      <a:prstDash val="solid"/>
                      <a:round/>
                    </a:lnR>
                    <a:lnT w="28575" cap="flat" cmpd="sng">
                      <a:solidFill>
                        <a:schemeClr val="dk1">
                          <a:alpha val="100000"/>
                        </a:schemeClr>
                      </a:solidFill>
                      <a:prstDash val="solid"/>
                      <a:round/>
                    </a:lnT>
                    <a:lnB w="12700" cap="flat" cmpd="sng">
                      <a:solidFill>
                        <a:schemeClr val="dk1">
                          <a:alpha val="100000"/>
                        </a:schemeClr>
                      </a:solidFill>
                      <a:prstDash val="solid"/>
                      <a:round/>
                    </a:lnB>
                    <a:noFill/>
                  </a:tcPr>
                </a:tc>
                <a:tc>
                  <a:txBody>
                    <a:bodyPr/>
                    <a:p>
                      <a:pPr algn="l" eaLnBrk="1" hangingPunct="1" latinLnBrk="1" lvl="0">
                        <a:spcBef>
                          <a:spcPct val="20000"/>
                        </a:spcBef>
                        <a:buSzPct val="85000"/>
                        <a:buFontTx/>
                        <a:buNone/>
                      </a:pPr>
                      <a:r>
                        <a:rPr altLang="en-US" b="1" sz="2800" lang="en-US">
                          <a:solidFill>
                            <a:schemeClr val="hlink"/>
                          </a:solidFill>
                        </a:rPr>
                        <a:t>Decreased</a:t>
                      </a:r>
                    </a:p>
                  </a:txBody>
                  <a:tcPr marL="91440" marR="91440" marT="45727" marB="45727" anchor="t" vert="horz">
                    <a:lnL w="12700" cap="flat" cmpd="sng">
                      <a:solidFill>
                        <a:schemeClr val="dk1">
                          <a:alpha val="100000"/>
                        </a:schemeClr>
                      </a:solidFill>
                      <a:prstDash val="solid"/>
                      <a:round/>
                    </a:lnL>
                    <a:lnR w="28575" cap="flat" cmpd="sng">
                      <a:solidFill>
                        <a:schemeClr val="dk1">
                          <a:alpha val="100000"/>
                        </a:schemeClr>
                      </a:solidFill>
                      <a:prstDash val="solid"/>
                      <a:round/>
                    </a:lnR>
                    <a:lnT w="28575" cap="flat" cmpd="sng">
                      <a:solidFill>
                        <a:schemeClr val="dk1">
                          <a:alpha val="100000"/>
                        </a:schemeClr>
                      </a:solidFill>
                      <a:prstDash val="solid"/>
                      <a:round/>
                    </a:lnT>
                    <a:lnB w="12700" cap="flat" cmpd="sng">
                      <a:solidFill>
                        <a:schemeClr val="dk1">
                          <a:alpha val="100000"/>
                        </a:schemeClr>
                      </a:solidFill>
                      <a:prstDash val="solid"/>
                      <a:round/>
                    </a:lnB>
                    <a:noFill/>
                  </a:tcPr>
                </a:tc>
              </a:tr>
              <a:tr h="1798637">
                <a:tc>
                  <a:txBody>
                    <a:bodyPr/>
                    <a:p>
                      <a:pPr algn="l" eaLnBrk="1" hangingPunct="1" latinLnBrk="1" lvl="0">
                        <a:spcBef>
                          <a:spcPct val="20000"/>
                        </a:spcBef>
                        <a:buSzPct val="85000"/>
                        <a:buFontTx/>
                        <a:buNone/>
                      </a:pPr>
                      <a:r>
                        <a:rPr altLang="en-US" b="0" sz="2800" lang="en-US">
                          <a:solidFill>
                            <a:schemeClr val="dk1"/>
                          </a:solidFill>
                        </a:rPr>
                        <a:t>Oxytocin</a:t>
                      </a:r>
                    </a:p>
                  </a:txBody>
                  <a:tcPr marL="91440" marR="91440" marT="45727" marB="45727" anchor="t" vert="horz">
                    <a:lnL w="28575" cap="flat" cmpd="sng">
                      <a:solidFill>
                        <a:schemeClr val="dk1">
                          <a:alpha val="100000"/>
                        </a:schemeClr>
                      </a:solidFill>
                      <a:prstDash val="solid"/>
                      <a:round/>
                    </a:lnL>
                    <a:lnR w="12700" cap="flat" cmpd="sng">
                      <a:solidFill>
                        <a:schemeClr val="dk1">
                          <a:alpha val="100000"/>
                        </a:schemeClr>
                      </a:solidFill>
                      <a:prstDash val="solid"/>
                      <a:round/>
                    </a:lnR>
                    <a:lnT w="12700" cap="flat" cmpd="sng">
                      <a:solidFill>
                        <a:schemeClr val="dk1">
                          <a:alpha val="100000"/>
                        </a:schemeClr>
                      </a:solidFill>
                      <a:prstDash val="solid"/>
                      <a:round/>
                    </a:lnT>
                    <a:lnB w="12700" cap="flat" cmpd="sng">
                      <a:solidFill>
                        <a:schemeClr val="dk1">
                          <a:alpha val="100000"/>
                        </a:schemeClr>
                      </a:solidFill>
                      <a:prstDash val="solid"/>
                      <a:round/>
                    </a:lnB>
                    <a:noFill/>
                  </a:tcPr>
                </a:tc>
                <a:tc>
                  <a:txBody>
                    <a:bodyPr/>
                    <a:p>
                      <a:pPr algn="l" eaLnBrk="1" hangingPunct="1" latinLnBrk="1" lvl="0">
                        <a:spcBef>
                          <a:spcPct val="20000"/>
                        </a:spcBef>
                        <a:buSzPct val="85000"/>
                        <a:buFontTx/>
                        <a:buNone/>
                      </a:pPr>
                      <a:r>
                        <a:rPr altLang="en-US" b="0" sz="2800" lang="en-US">
                          <a:solidFill>
                            <a:schemeClr val="dk1"/>
                          </a:solidFill>
                        </a:rPr>
                        <a:t>Precipitates childbirth, excess milk</a:t>
                      </a:r>
                    </a:p>
                  </a:txBody>
                  <a:tcPr marL="91440" marR="91440" marT="45727" marB="45727" anchor="t" vert="horz">
                    <a:lnL w="12700" cap="flat" cmpd="sng">
                      <a:solidFill>
                        <a:schemeClr val="dk1">
                          <a:alpha val="100000"/>
                        </a:schemeClr>
                      </a:solidFill>
                      <a:prstDash val="solid"/>
                      <a:round/>
                    </a:lnL>
                    <a:lnR w="12700" cap="flat" cmpd="sng">
                      <a:solidFill>
                        <a:schemeClr val="dk1">
                          <a:alpha val="100000"/>
                        </a:schemeClr>
                      </a:solidFill>
                      <a:prstDash val="solid"/>
                      <a:round/>
                    </a:lnR>
                    <a:lnT w="12700" cap="flat" cmpd="sng">
                      <a:solidFill>
                        <a:schemeClr val="dk1">
                          <a:alpha val="100000"/>
                        </a:schemeClr>
                      </a:solidFill>
                      <a:prstDash val="solid"/>
                      <a:round/>
                    </a:lnT>
                    <a:lnB w="12700" cap="flat" cmpd="sng">
                      <a:solidFill>
                        <a:schemeClr val="dk1">
                          <a:alpha val="100000"/>
                        </a:schemeClr>
                      </a:solidFill>
                      <a:prstDash val="solid"/>
                      <a:round/>
                    </a:lnB>
                    <a:noFill/>
                  </a:tcPr>
                </a:tc>
                <a:tc>
                  <a:txBody>
                    <a:bodyPr/>
                    <a:p>
                      <a:pPr algn="l" eaLnBrk="1" hangingPunct="1" latinLnBrk="1" lvl="0">
                        <a:spcBef>
                          <a:spcPct val="20000"/>
                        </a:spcBef>
                        <a:buSzPct val="85000"/>
                        <a:buFontTx/>
                        <a:buNone/>
                      </a:pPr>
                      <a:r>
                        <a:rPr altLang="en-US" b="0" sz="2800" lang="en-US">
                          <a:solidFill>
                            <a:schemeClr val="dk1"/>
                          </a:solidFill>
                        </a:rPr>
                        <a:t>Prolonged childbirth, diminished milk</a:t>
                      </a:r>
                    </a:p>
                  </a:txBody>
                  <a:tcPr marL="91440" marR="91440" marT="45727" marB="45727" anchor="t" vert="horz">
                    <a:lnL w="12700" cap="flat" cmpd="sng">
                      <a:solidFill>
                        <a:schemeClr val="dk1">
                          <a:alpha val="100000"/>
                        </a:schemeClr>
                      </a:solidFill>
                      <a:prstDash val="solid"/>
                      <a:round/>
                    </a:lnL>
                    <a:lnR w="28575" cap="flat" cmpd="sng">
                      <a:solidFill>
                        <a:schemeClr val="dk1">
                          <a:alpha val="100000"/>
                        </a:schemeClr>
                      </a:solidFill>
                      <a:prstDash val="solid"/>
                      <a:round/>
                    </a:lnR>
                    <a:lnT w="12700" cap="flat" cmpd="sng">
                      <a:solidFill>
                        <a:schemeClr val="dk1">
                          <a:alpha val="100000"/>
                        </a:schemeClr>
                      </a:solidFill>
                      <a:prstDash val="solid"/>
                      <a:round/>
                    </a:lnT>
                    <a:lnB w="12700" cap="flat" cmpd="sng">
                      <a:solidFill>
                        <a:schemeClr val="dk1">
                          <a:alpha val="100000"/>
                        </a:schemeClr>
                      </a:solidFill>
                      <a:prstDash val="solid"/>
                      <a:round/>
                    </a:lnB>
                    <a:noFill/>
                  </a:tcPr>
                </a:tc>
              </a:tr>
              <a:tr h="2311399">
                <a:tc>
                  <a:txBody>
                    <a:bodyPr/>
                    <a:p>
                      <a:pPr algn="l" eaLnBrk="1" hangingPunct="1" latinLnBrk="1" lvl="0">
                        <a:spcBef>
                          <a:spcPct val="20000"/>
                        </a:spcBef>
                        <a:buSzPct val="85000"/>
                        <a:buFontTx/>
                        <a:buNone/>
                      </a:pPr>
                      <a:r>
                        <a:rPr altLang="en-US" b="0" sz="2800" lang="en-US">
                          <a:solidFill>
                            <a:schemeClr val="dk1"/>
                          </a:solidFill>
                        </a:rPr>
                        <a:t>ADH (vassopressin)</a:t>
                      </a:r>
                    </a:p>
                  </a:txBody>
                  <a:tcPr marL="91440" marR="91440" marT="45727" marB="45727" anchor="t" vert="horz">
                    <a:lnL w="28575" cap="flat" cmpd="sng">
                      <a:solidFill>
                        <a:schemeClr val="dk1">
                          <a:alpha val="100000"/>
                        </a:schemeClr>
                      </a:solidFill>
                      <a:prstDash val="solid"/>
                      <a:round/>
                    </a:lnL>
                    <a:lnR w="12700" cap="flat" cmpd="sng">
                      <a:solidFill>
                        <a:schemeClr val="dk1">
                          <a:alpha val="100000"/>
                        </a:schemeClr>
                      </a:solidFill>
                      <a:prstDash val="solid"/>
                      <a:round/>
                    </a:lnR>
                    <a:lnT w="12700" cap="flat" cmpd="sng">
                      <a:solidFill>
                        <a:schemeClr val="dk1">
                          <a:alpha val="100000"/>
                        </a:schemeClr>
                      </a:solidFill>
                      <a:prstDash val="solid"/>
                      <a:round/>
                    </a:lnT>
                    <a:lnB w="28575" cap="flat" cmpd="sng">
                      <a:solidFill>
                        <a:schemeClr val="dk1">
                          <a:alpha val="100000"/>
                        </a:schemeClr>
                      </a:solidFill>
                      <a:prstDash val="solid"/>
                      <a:round/>
                    </a:lnB>
                    <a:noFill/>
                  </a:tcPr>
                </a:tc>
                <a:tc>
                  <a:txBody>
                    <a:bodyPr/>
                    <a:p>
                      <a:pPr algn="l" eaLnBrk="1" hangingPunct="1" latinLnBrk="1" lvl="0">
                        <a:spcBef>
                          <a:spcPct val="20000"/>
                        </a:spcBef>
                        <a:buSzPct val="85000"/>
                        <a:buFontTx/>
                        <a:buNone/>
                      </a:pPr>
                      <a:r>
                        <a:rPr altLang="en-US" b="0" sz="2800" lang="en-US">
                          <a:solidFill>
                            <a:schemeClr val="dk1"/>
                          </a:solidFill>
                        </a:rPr>
                        <a:t>Increased BP, decreased urinary output, edema.</a:t>
                      </a:r>
                    </a:p>
                    <a:p>
                      <a:pPr algn="l" eaLnBrk="1" hangingPunct="1" latinLnBrk="1" lvl="0">
                        <a:spcBef>
                          <a:spcPct val="20000"/>
                        </a:spcBef>
                        <a:buSzPct val="85000"/>
                        <a:buFontTx/>
                        <a:buNone/>
                      </a:pPr>
                      <a:r>
                        <a:rPr altLang="en-US" b="0" sz="2800" lang="en-US">
                          <a:solidFill>
                            <a:schemeClr val="dk1"/>
                          </a:solidFill>
                        </a:rPr>
                        <a:t>SIADH</a:t>
                      </a:r>
                    </a:p>
                  </a:txBody>
                  <a:tcPr marL="91440" marR="91440" marT="45727" marB="45727" anchor="t" vert="horz">
                    <a:lnL w="12700" cap="flat" cmpd="sng">
                      <a:solidFill>
                        <a:schemeClr val="dk1">
                          <a:alpha val="100000"/>
                        </a:schemeClr>
                      </a:solidFill>
                      <a:prstDash val="solid"/>
                      <a:round/>
                    </a:lnL>
                    <a:lnR w="12700" cap="flat" cmpd="sng">
                      <a:solidFill>
                        <a:schemeClr val="dk1">
                          <a:alpha val="100000"/>
                        </a:schemeClr>
                      </a:solidFill>
                      <a:prstDash val="solid"/>
                      <a:round/>
                    </a:lnR>
                    <a:lnT w="12700" cap="flat" cmpd="sng">
                      <a:solidFill>
                        <a:schemeClr val="dk1">
                          <a:alpha val="100000"/>
                        </a:schemeClr>
                      </a:solidFill>
                      <a:prstDash val="solid"/>
                      <a:round/>
                    </a:lnT>
                    <a:lnB w="28575" cap="flat" cmpd="sng">
                      <a:solidFill>
                        <a:schemeClr val="dk1">
                          <a:alpha val="100000"/>
                        </a:schemeClr>
                      </a:solidFill>
                      <a:prstDash val="solid"/>
                      <a:round/>
                    </a:lnB>
                    <a:noFill/>
                  </a:tcPr>
                </a:tc>
                <a:tc>
                  <a:txBody>
                    <a:bodyPr/>
                    <a:p>
                      <a:pPr algn="l" eaLnBrk="1" hangingPunct="1" latinLnBrk="1" lvl="0">
                        <a:spcBef>
                          <a:spcPct val="20000"/>
                        </a:spcBef>
                        <a:buSzPct val="85000"/>
                        <a:buFontTx/>
                        <a:buNone/>
                      </a:pPr>
                      <a:r>
                        <a:rPr altLang="en-US" b="0" sz="2800" lang="en-US">
                          <a:solidFill>
                            <a:schemeClr val="dk1"/>
                          </a:solidFill>
                        </a:rPr>
                        <a:t>Diabetes insipidus, dilute urine &amp; increased urine output</a:t>
                      </a:r>
                    </a:p>
                  </a:txBody>
                  <a:tcPr marL="91440" marR="91440" marT="45727" marB="45727" anchor="t" vert="horz">
                    <a:lnL w="12700" cap="flat" cmpd="sng">
                      <a:solidFill>
                        <a:schemeClr val="dk1">
                          <a:alpha val="100000"/>
                        </a:schemeClr>
                      </a:solidFill>
                      <a:prstDash val="solid"/>
                      <a:round/>
                    </a:lnL>
                    <a:lnR w="28575" cap="flat" cmpd="sng">
                      <a:solidFill>
                        <a:schemeClr val="dk1">
                          <a:alpha val="100000"/>
                        </a:schemeClr>
                      </a:solidFill>
                      <a:prstDash val="solid"/>
                      <a:round/>
                    </a:lnR>
                    <a:lnT w="12700" cap="flat" cmpd="sng">
                      <a:solidFill>
                        <a:schemeClr val="dk1">
                          <a:alpha val="100000"/>
                        </a:schemeClr>
                      </a:solidFill>
                      <a:prstDash val="solid"/>
                      <a:round/>
                    </a:lnT>
                    <a:lnB w="28575" cap="flat" cmpd="sng">
                      <a:solidFill>
                        <a:schemeClr val="dk1">
                          <a:alpha val="100000"/>
                        </a:schemeClr>
                      </a:solidFill>
                      <a:prstDash val="solid"/>
                      <a:round/>
                    </a:lnB>
                    <a:noFill/>
                  </a:tcPr>
                </a:tc>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1">
  <p:cSld>
    <p:spTree>
      <p:nvGrpSpPr>
        <p:cNvPr id="424" name=""/>
        <p:cNvGrpSpPr/>
        <p:nvPr/>
      </p:nvGrpSpPr>
      <p:grpSpPr>
        <a:xfrm rot="0">
          <a:off x="0" y="0"/>
          <a:ext cx="0" cy="0"/>
          <a:chOff x="0" y="0"/>
          <a:chExt cx="0" cy="0"/>
        </a:xfrm>
      </p:grpSpPr>
      <p:pic>
        <p:nvPicPr>
          <p:cNvPr id="2097155" name="" descr="pituitary_2"/>
          <p:cNvPicPr>
            <a:picLocks/>
          </p:cNvPicPr>
          <p:nvPr>
            <p:ph sz="full" idx="1"/>
          </p:nvPr>
        </p:nvPicPr>
        <p:blipFill>
          <a:blip xmlns:r="http://schemas.openxmlformats.org/officeDocument/2006/relationships" r:embed="rId1"/>
          <a:srcRect l="0" t="0" r="0" b="0"/>
          <a:stretch>
            <a:fillRect/>
          </a:stretch>
        </p:blipFill>
        <p:spPr>
          <a:xfrm rot="0">
            <a:off x="0" y="868362"/>
            <a:ext cx="8915400" cy="5989637"/>
          </a:xfrm>
          <a:prstGeom prst="rect"/>
          <a:noFill/>
          <a:ln>
            <a:noFill/>
          </a:ln>
        </p:spPr>
      </p:pic>
      <p:sp>
        <p:nvSpPr>
          <p:cNvPr id="1048644" name=""/>
          <p:cNvSpPr/>
          <p:nvPr>
            <p:ph type="title" sz="full" idx="0"/>
          </p:nvPr>
        </p:nvSpPr>
        <p:spPr>
          <a:xfrm rot="0">
            <a:off x="457200" y="0"/>
            <a:ext cx="8229600" cy="868362"/>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algn="l" lvl="0"/>
            <a:r>
              <a:rPr altLang="en-US" b="1" sz="3600" lang="en-US">
                <a:latin typeface="Times New Roman" pitchFamily="18" charset="0"/>
                <a:ea typeface="Times New Roman" pitchFamily="18" charset="0"/>
              </a:rPr>
              <a:t>1.Pituitary gland and hypothalamus</a:t>
            </a:r>
          </a:p>
        </p:txBody>
      </p:sp>
    </p:spTree>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showMasterSp="1">
  <p:cSld>
    <p:spTree>
      <p:nvGrpSpPr>
        <p:cNvPr id="649" name=""/>
        <p:cNvGrpSpPr/>
        <p:nvPr/>
      </p:nvGrpSpPr>
      <p:grpSpPr>
        <a:xfrm rot="0">
          <a:off x="0" y="0"/>
          <a:ext cx="0" cy="0"/>
          <a:chOff x="0" y="0"/>
          <a:chExt cx="0" cy="0"/>
        </a:xfrm>
      </p:grpSpPr>
      <p:sp>
        <p:nvSpPr>
          <p:cNvPr id="1049082" name=""/>
          <p:cNvSpPr/>
          <p:nvPr>
            <p:ph type="title" sz="full" idx="0"/>
          </p:nvPr>
        </p:nvSpPr>
        <p:spPr>
          <a:xfrm rot="0">
            <a:off x="0" y="465137"/>
            <a:ext cx="9144000" cy="762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algn="l" eaLnBrk="1" hangingPunct="1" latinLnBrk="1" lvl="0"/>
            <a:r>
              <a:rPr altLang="en-US" lang="en-US"/>
              <a:t>     </a:t>
            </a:r>
          </a:p>
        </p:txBody>
      </p:sp>
      <p:sp>
        <p:nvSpPr>
          <p:cNvPr id="1049083" name=""/>
          <p:cNvSpPr/>
          <p:nvPr>
            <p:ph type="body" sz="full" idx="1"/>
          </p:nvPr>
        </p:nvSpPr>
        <p:spPr>
          <a:xfrm rot="0">
            <a:off x="457200" y="1600200"/>
            <a:ext cx="8229600" cy="4525962"/>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algn="ctr" eaLnBrk="1" hangingPunct="1" latinLnBrk="1" lvl="0">
              <a:buFontTx/>
              <a:buNone/>
            </a:pPr>
            <a:r>
              <a:rPr altLang="en-US" b="1" sz="4800" lang="en-US">
                <a:solidFill>
                  <a:srgbClr val="C00000"/>
                </a:solidFill>
              </a:rPr>
              <a:t>Hyper – Posterior Pituitary</a:t>
            </a:r>
          </a:p>
        </p:txBody>
      </p:sp>
    </p:spTree>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showMasterSp="1">
  <p:cSld>
    <p:spTree>
      <p:nvGrpSpPr>
        <p:cNvPr id="650" name=""/>
        <p:cNvGrpSpPr/>
        <p:nvPr/>
      </p:nvGrpSpPr>
      <p:grpSpPr>
        <a:xfrm rot="0">
          <a:off x="0" y="0"/>
          <a:ext cx="0" cy="0"/>
          <a:chOff x="0" y="0"/>
          <a:chExt cx="0" cy="0"/>
        </a:xfrm>
      </p:grpSpPr>
      <p:sp>
        <p:nvSpPr>
          <p:cNvPr id="1049084" name=""/>
          <p:cNvSpPr/>
          <p:nvPr>
            <p:ph type="title" sz="full" idx="0"/>
          </p:nvPr>
        </p:nvSpPr>
        <p:spPr>
          <a:xfrm rot="0">
            <a:off x="304800" y="304800"/>
            <a:ext cx="7772400" cy="765175"/>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algn="l" eaLnBrk="1" hangingPunct="1" latinLnBrk="1" lvl="0"/>
            <a:r>
              <a:rPr altLang="en-US" b="1" lang="en-US">
                <a:solidFill>
                  <a:srgbClr val="C00000"/>
                </a:solidFill>
              </a:rPr>
              <a:t>SIADH</a:t>
            </a:r>
          </a:p>
        </p:txBody>
      </p:sp>
      <p:sp>
        <p:nvSpPr>
          <p:cNvPr id="1049085" name=""/>
          <p:cNvSpPr/>
          <p:nvPr>
            <p:ph type="body" sz="full" idx="1"/>
          </p:nvPr>
        </p:nvSpPr>
        <p:spPr>
          <a:xfrm rot="0">
            <a:off x="0" y="914400"/>
            <a:ext cx="9144000" cy="5562600"/>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eaLnBrk="1" hangingPunct="1" latinLnBrk="1" lvl="0"/>
            <a:r>
              <a:rPr altLang="en-US" lang="en-US"/>
              <a:t>Syndrome of Inappropriate Anti-Diuretic Hormone</a:t>
            </a:r>
          </a:p>
          <a:p>
            <a:pPr eaLnBrk="1" hangingPunct="1" latinLnBrk="1" lvl="0"/>
            <a:r>
              <a:rPr altLang="en-US" lang="en-US"/>
              <a:t>Too much ADH produced or secreted. </a:t>
            </a:r>
          </a:p>
          <a:p>
            <a:pPr eaLnBrk="1" hangingPunct="1" latinLnBrk="1" lvl="0"/>
            <a:r>
              <a:rPr altLang="en-US" lang="en-US"/>
              <a:t>SIADH commonly results from malignancies, CHF, &amp; CVA - resulting in damage to the hypothalamus or pituitary which causes failure of the feedback loop that regulates ADH.  </a:t>
            </a:r>
          </a:p>
          <a:p>
            <a:pPr eaLnBrk="1" hangingPunct="1" latinLnBrk="1" lvl="0"/>
            <a:r>
              <a:rPr altLang="en-US" lang="en-US"/>
              <a:t>Client retains water causing dilutional hyponaetremia &amp; decreased osmolality.</a:t>
            </a:r>
          </a:p>
          <a:p>
            <a:pPr eaLnBrk="1" hangingPunct="1" latinLnBrk="1" lvl="0"/>
            <a:r>
              <a:rPr altLang="en-US" lang="en-US"/>
              <a:t>Decreased serum osmolality cause water to move into cells</a:t>
            </a:r>
          </a:p>
        </p:txBody>
      </p:sp>
    </p:spTree>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showMasterSp="1">
  <p:cSld>
    <p:spTree>
      <p:nvGrpSpPr>
        <p:cNvPr id="653" name=""/>
        <p:cNvGrpSpPr/>
        <p:nvPr/>
      </p:nvGrpSpPr>
      <p:grpSpPr>
        <a:xfrm rot="0">
          <a:off x="0" y="0"/>
          <a:ext cx="0" cy="0"/>
          <a:chOff x="0" y="0"/>
          <a:chExt cx="0" cy="0"/>
        </a:xfrm>
      </p:grpSpPr>
      <p:sp>
        <p:nvSpPr>
          <p:cNvPr id="1049089" name=""/>
          <p:cNvSpPr/>
          <p:nvPr>
            <p:ph type="title" sz="full" idx="0"/>
          </p:nvPr>
        </p:nvSpPr>
        <p:spPr>
          <a:xfrm rot="0">
            <a:off x="685800" y="800100"/>
            <a:ext cx="7772400" cy="762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eaLnBrk="1" hangingPunct="1" latinLnBrk="1" lvl="0"/>
            <a:r>
              <a:rPr altLang="en-US" lang="en-US">
                <a:solidFill>
                  <a:srgbClr val="7030A0"/>
                </a:solidFill>
              </a:rPr>
              <a:t>Signs and Symptoms</a:t>
            </a:r>
          </a:p>
        </p:txBody>
      </p:sp>
      <p:sp>
        <p:nvSpPr>
          <p:cNvPr id="1049090" name=""/>
          <p:cNvSpPr/>
          <p:nvPr>
            <p:ph type="body" sz="full" idx="1"/>
          </p:nvPr>
        </p:nvSpPr>
        <p:spPr>
          <a:xfrm rot="0">
            <a:off x="457200" y="1600200"/>
            <a:ext cx="8229600" cy="4525962"/>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eaLnBrk="1" hangingPunct="1" latinLnBrk="1" lvl="0"/>
            <a:r>
              <a:rPr altLang="en-US" sz="2800" lang="en-US"/>
              <a:t>Lethargy &amp; weakness</a:t>
            </a:r>
          </a:p>
          <a:p>
            <a:pPr eaLnBrk="1" hangingPunct="1" latinLnBrk="1" lvl="0"/>
            <a:r>
              <a:rPr altLang="en-US" sz="2800" lang="en-US"/>
              <a:t>Confusion or changes in neurological status</a:t>
            </a:r>
          </a:p>
          <a:p>
            <a:pPr eaLnBrk="1" hangingPunct="1" latinLnBrk="1" lvl="0"/>
            <a:r>
              <a:rPr altLang="en-US" sz="2800" lang="en-US"/>
              <a:t>Cerebral edema</a:t>
            </a:r>
          </a:p>
          <a:p>
            <a:pPr eaLnBrk="1" hangingPunct="1" latinLnBrk="1" lvl="0"/>
            <a:r>
              <a:rPr altLang="en-US" sz="2800" lang="en-US"/>
              <a:t>Muscle cramps</a:t>
            </a:r>
          </a:p>
          <a:p>
            <a:pPr eaLnBrk="1" hangingPunct="1" latinLnBrk="1" lvl="0"/>
            <a:r>
              <a:rPr altLang="en-US" sz="2800" lang="en-US"/>
              <a:t>Decreased urine output</a:t>
            </a:r>
          </a:p>
          <a:p>
            <a:pPr eaLnBrk="1" hangingPunct="1" latinLnBrk="1" lvl="0"/>
            <a:r>
              <a:rPr altLang="en-US" sz="2800" lang="en-US"/>
              <a:t>Weight gain without edema</a:t>
            </a:r>
          </a:p>
          <a:p>
            <a:pPr eaLnBrk="1" hangingPunct="1" latinLnBrk="1" lvl="0"/>
            <a:r>
              <a:rPr altLang="en-US" sz="2800" lang="en-US"/>
              <a:t>Hypertension</a:t>
            </a:r>
          </a:p>
          <a:p>
            <a:pPr eaLnBrk="1" hangingPunct="1" latinLnBrk="1" lvl="0">
              <a:buFontTx/>
              <a:buNone/>
            </a:pPr>
            <a:endParaRPr altLang="en-US" sz="2800" lang="en-CA">
              <a:solidFill>
                <a:srgbClr val="66FF33"/>
              </a:solidFill>
            </a:endParaRPr>
          </a:p>
        </p:txBody>
      </p:sp>
    </p:spTree>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showMasterSp="1">
  <p:cSld>
    <p:spTree>
      <p:nvGrpSpPr>
        <p:cNvPr id="656" name=""/>
        <p:cNvGrpSpPr/>
        <p:nvPr/>
      </p:nvGrpSpPr>
      <p:grpSpPr>
        <a:xfrm rot="0">
          <a:off x="0" y="0"/>
          <a:ext cx="0" cy="0"/>
          <a:chOff x="0" y="0"/>
          <a:chExt cx="0" cy="0"/>
        </a:xfrm>
      </p:grpSpPr>
      <p:sp>
        <p:nvSpPr>
          <p:cNvPr id="1049094" name=""/>
          <p:cNvSpPr/>
          <p:nvPr>
            <p:ph type="title" sz="full" idx="0"/>
          </p:nvPr>
        </p:nvSpPr>
        <p:spPr>
          <a:xfrm rot="0">
            <a:off x="685800" y="800100"/>
            <a:ext cx="7772400" cy="762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eaLnBrk="1" hangingPunct="1" latinLnBrk="1" lvl="0"/>
            <a:r>
              <a:rPr altLang="en-US" lang="en-US"/>
              <a:t>Assessment</a:t>
            </a:r>
          </a:p>
        </p:txBody>
      </p:sp>
      <p:sp>
        <p:nvSpPr>
          <p:cNvPr id="1049095" name=""/>
          <p:cNvSpPr/>
          <p:nvPr>
            <p:ph type="body" sz="full" idx="1"/>
          </p:nvPr>
        </p:nvSpPr>
        <p:spPr>
          <a:xfrm rot="0">
            <a:off x="457200" y="1600200"/>
            <a:ext cx="8229600" cy="4525962"/>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eaLnBrk="1" hangingPunct="1" latinLnBrk="1" lvl="0"/>
            <a:r>
              <a:rPr altLang="en-US" lang="en-US"/>
              <a:t>Serum sodium low</a:t>
            </a:r>
          </a:p>
          <a:p>
            <a:pPr eaLnBrk="1" hangingPunct="1" latinLnBrk="1" lvl="0"/>
            <a:r>
              <a:rPr altLang="en-US" lang="en-US"/>
              <a:t>Serum osmolality low</a:t>
            </a:r>
          </a:p>
          <a:p>
            <a:pPr eaLnBrk="1" hangingPunct="1" latinLnBrk="1" lvl="0"/>
            <a:r>
              <a:rPr altLang="en-US" lang="en-US"/>
              <a:t>Urine osmolality disproportionately elevated in relation to the serum osmolality</a:t>
            </a:r>
          </a:p>
          <a:p>
            <a:pPr eaLnBrk="1" hangingPunct="1" latinLnBrk="1" lvl="0"/>
            <a:r>
              <a:rPr altLang="en-US" lang="en-US"/>
              <a:t>Urine specific gravity elevated </a:t>
            </a:r>
          </a:p>
          <a:p>
            <a:pPr eaLnBrk="1" hangingPunct="1" latinLnBrk="1" lvl="0"/>
            <a:r>
              <a:rPr altLang="en-US" lang="en-US"/>
              <a:t>Plasma ADH elevated</a:t>
            </a:r>
          </a:p>
          <a:p>
            <a:pPr eaLnBrk="1" hangingPunct="1" latinLnBrk="1" lvl="0"/>
            <a:endParaRPr altLang="en-US" lang="en-US"/>
          </a:p>
          <a:p>
            <a:pPr eaLnBrk="1" hangingPunct="1" latinLnBrk="1" lvl="0">
              <a:buFontTx/>
              <a:buNone/>
            </a:pPr>
            <a:endParaRPr altLang="en-US" lang="en-US"/>
          </a:p>
        </p:txBody>
      </p:sp>
    </p:spTree>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showMasterSp="1">
  <p:cSld>
    <p:spTree>
      <p:nvGrpSpPr>
        <p:cNvPr id="660" name=""/>
        <p:cNvGrpSpPr/>
        <p:nvPr/>
      </p:nvGrpSpPr>
      <p:grpSpPr>
        <a:xfrm rot="0">
          <a:off x="0" y="0"/>
          <a:ext cx="0" cy="0"/>
          <a:chOff x="0" y="0"/>
          <a:chExt cx="0" cy="0"/>
        </a:xfrm>
      </p:grpSpPr>
      <p:sp>
        <p:nvSpPr>
          <p:cNvPr id="1049105" name=""/>
          <p:cNvSpPr/>
          <p:nvPr>
            <p:ph type="title" sz="full" idx="0"/>
          </p:nvPr>
        </p:nvSpPr>
        <p:spPr>
          <a:xfrm rot="0">
            <a:off x="4495800" y="4800600"/>
            <a:ext cx="1600200" cy="762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eaLnBrk="1" hangingPunct="1" latinLnBrk="1" lvl="0"/>
            <a:r>
              <a:rPr altLang="en-US" lang="en-US"/>
              <a:t>!!!!!!</a:t>
            </a:r>
          </a:p>
        </p:txBody>
      </p:sp>
      <p:pic>
        <p:nvPicPr>
          <p:cNvPr id="2097180" name=""/>
          <p:cNvPicPr>
            <a:picLocks/>
          </p:cNvPicPr>
          <p:nvPr/>
        </p:nvPicPr>
        <p:blipFill>
          <a:blip xmlns:r="http://schemas.openxmlformats.org/officeDocument/2006/relationships" r:embed="rId1"/>
          <a:srcRect l="0" t="0" r="0" b="0"/>
          <a:stretch>
            <a:fillRect/>
          </a:stretch>
        </p:blipFill>
        <p:spPr>
          <a:xfrm rot="0">
            <a:off x="377825" y="2133600"/>
            <a:ext cx="8186737" cy="1878012"/>
          </a:xfrm>
          <a:prstGeom prst="rect"/>
          <a:noFill/>
          <a:ln>
            <a:noFill/>
          </a:ln>
        </p:spPr>
      </p:pic>
      <p:pic>
        <p:nvPicPr>
          <p:cNvPr id="2097181" name="" descr="j0424472[1]"/>
          <p:cNvPicPr>
            <a:picLocks/>
          </p:cNvPicPr>
          <p:nvPr>
            <p:ph sz="half" idx="2"/>
          </p:nvPr>
        </p:nvPicPr>
        <p:blipFill>
          <a:blip xmlns:r="http://schemas.openxmlformats.org/officeDocument/2006/relationships" r:embed="rId2"/>
          <a:srcRect l="0" t="0" r="0" b="0"/>
          <a:stretch>
            <a:fillRect/>
          </a:stretch>
        </p:blipFill>
        <p:spPr>
          <a:xfrm rot="0">
            <a:off x="2514600" y="4419600"/>
            <a:ext cx="1679575" cy="1819275"/>
          </a:xfrm>
          <a:prstGeom prst="rect"/>
          <a:noFill/>
          <a:ln>
            <a:noFill/>
          </a:ln>
        </p:spPr>
      </p:pic>
    </p:spTree>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showMasterSp="1">
  <p:cSld>
    <p:spTree>
      <p:nvGrpSpPr>
        <p:cNvPr id="661" name=""/>
        <p:cNvGrpSpPr/>
        <p:nvPr/>
      </p:nvGrpSpPr>
      <p:grpSpPr>
        <a:xfrm rot="0">
          <a:off x="0" y="0"/>
          <a:ext cx="0" cy="0"/>
          <a:chOff x="0" y="0"/>
          <a:chExt cx="0" cy="0"/>
        </a:xfrm>
      </p:grpSpPr>
      <p:sp>
        <p:nvSpPr>
          <p:cNvPr id="1049106" name=""/>
          <p:cNvSpPr/>
          <p:nvPr/>
        </p:nvSpPr>
        <p:spPr>
          <a:xfrm rot="0">
            <a:off x="457200" y="274637"/>
            <a:ext cx="8229600" cy="1143000"/>
          </a:xfrm>
          <a:prstGeom prst="rect"/>
          <a:noFill/>
          <a:ln>
            <a:noFill/>
          </a:ln>
        </p:spPr>
        <p:txBody>
          <a:bodyPr anchor="ctr"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eaLnBrk="1" hangingPunct="1" indent="0" latinLnBrk="1" lvl="0" marL="0">
              <a:spcBef>
                <a:spcPct val="0"/>
              </a:spcBef>
              <a:buFontTx/>
              <a:buNone/>
            </a:pPr>
            <a:r>
              <a:rPr altLang="en-US" sz="4400" lang="en-US">
                <a:solidFill>
                  <a:srgbClr val="7030A0"/>
                </a:solidFill>
              </a:rPr>
              <a:t>Treatment of SIADH</a:t>
            </a:r>
          </a:p>
        </p:txBody>
      </p:sp>
      <p:sp>
        <p:nvSpPr>
          <p:cNvPr id="1049107" name=""/>
          <p:cNvSpPr/>
          <p:nvPr/>
        </p:nvSpPr>
        <p:spPr>
          <a:xfrm rot="0">
            <a:off x="457200" y="1600200"/>
            <a:ext cx="8229600" cy="4830762"/>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eaLnBrk="1" hangingPunct="1" indent="0" latinLnBrk="1" lvl="0" marL="0">
              <a:lnSpc>
                <a:spcPct val="90000"/>
              </a:lnSpc>
              <a:spcBef>
                <a:spcPct val="0"/>
              </a:spcBef>
              <a:buBlip>
                <a:blip xmlns:r="http://schemas.openxmlformats.org/officeDocument/2006/relationships" r:embed="rId1"/>
              </a:buBlip>
            </a:pPr>
            <a:r>
              <a:rPr altLang="en-US" sz="3600" lang="en-US"/>
              <a:t> </a:t>
            </a:r>
            <a:r>
              <a:rPr altLang="en-US" lang="en-US"/>
              <a:t>Treat underlying cause</a:t>
            </a:r>
          </a:p>
          <a:p>
            <a:pPr eaLnBrk="1" hangingPunct="1" indent="0" latinLnBrk="1" lvl="0" marL="0">
              <a:lnSpc>
                <a:spcPct val="90000"/>
              </a:lnSpc>
              <a:spcBef>
                <a:spcPct val="0"/>
              </a:spcBef>
              <a:buBlip>
                <a:blip xmlns:r="http://schemas.openxmlformats.org/officeDocument/2006/relationships" r:embed="rId1"/>
              </a:buBlip>
            </a:pPr>
            <a:r>
              <a:rPr altLang="en-US" lang="en-US"/>
              <a:t>Hypertonic or isotonic IV solution</a:t>
            </a:r>
          </a:p>
          <a:p>
            <a:pPr eaLnBrk="1" hangingPunct="1" indent="0" latinLnBrk="1" lvl="0" marL="0">
              <a:lnSpc>
                <a:spcPct val="90000"/>
              </a:lnSpc>
              <a:spcBef>
                <a:spcPct val="0"/>
              </a:spcBef>
              <a:buBlip>
                <a:blip xmlns:r="http://schemas.openxmlformats.org/officeDocument/2006/relationships" r:embed="rId1"/>
              </a:buBlip>
            </a:pPr>
            <a:r>
              <a:rPr altLang="en-US" lang="en-US"/>
              <a:t>Monitor for signs of fluid and electrolyte imbalance</a:t>
            </a:r>
          </a:p>
          <a:p>
            <a:pPr eaLnBrk="1" hangingPunct="1" indent="0" latinLnBrk="1" lvl="0" marL="0">
              <a:lnSpc>
                <a:spcPct val="90000"/>
              </a:lnSpc>
              <a:spcBef>
                <a:spcPct val="0"/>
              </a:spcBef>
              <a:buBlip>
                <a:blip xmlns:r="http://schemas.openxmlformats.org/officeDocument/2006/relationships" r:embed="rId1"/>
              </a:buBlip>
            </a:pPr>
            <a:r>
              <a:rPr altLang="en-US" lang="en-US"/>
              <a:t>Monitor for neurological effects</a:t>
            </a:r>
          </a:p>
          <a:p>
            <a:pPr eaLnBrk="1" hangingPunct="1" indent="0" latinLnBrk="1" lvl="0" marL="0">
              <a:lnSpc>
                <a:spcPct val="90000"/>
              </a:lnSpc>
              <a:spcBef>
                <a:spcPct val="0"/>
              </a:spcBef>
              <a:buBlip>
                <a:blip xmlns:r="http://schemas.openxmlformats.org/officeDocument/2006/relationships" r:embed="rId1"/>
              </a:buBlip>
            </a:pPr>
            <a:r>
              <a:rPr altLang="en-US" lang="en-US"/>
              <a:t>Monitor in and out</a:t>
            </a:r>
          </a:p>
          <a:p>
            <a:pPr eaLnBrk="1" hangingPunct="1" indent="0" latinLnBrk="1" lvl="0" marL="0">
              <a:lnSpc>
                <a:spcPct val="90000"/>
              </a:lnSpc>
              <a:spcBef>
                <a:spcPct val="0"/>
              </a:spcBef>
              <a:buBlip>
                <a:blip xmlns:r="http://schemas.openxmlformats.org/officeDocument/2006/relationships" r:embed="rId1"/>
              </a:buBlip>
            </a:pPr>
            <a:r>
              <a:rPr altLang="en-US" lang="en-US"/>
              <a:t>Weigh</a:t>
            </a:r>
          </a:p>
          <a:p>
            <a:pPr eaLnBrk="1" hangingPunct="1" indent="0" latinLnBrk="1" lvl="0" marL="0">
              <a:lnSpc>
                <a:spcPct val="90000"/>
              </a:lnSpc>
              <a:spcBef>
                <a:spcPct val="0"/>
              </a:spcBef>
              <a:buBlip>
                <a:blip xmlns:r="http://schemas.openxmlformats.org/officeDocument/2006/relationships" r:embed="rId1"/>
              </a:buBlip>
            </a:pPr>
            <a:r>
              <a:rPr altLang="en-US" lang="en-US"/>
              <a:t>Restrict fluid intake</a:t>
            </a:r>
          </a:p>
          <a:p>
            <a:pPr eaLnBrk="1" hangingPunct="1" indent="0" latinLnBrk="1" lvl="0" marL="0">
              <a:lnSpc>
                <a:spcPct val="90000"/>
              </a:lnSpc>
              <a:spcBef>
                <a:spcPct val="0"/>
              </a:spcBef>
              <a:buBlip>
                <a:blip xmlns:r="http://schemas.openxmlformats.org/officeDocument/2006/relationships" r:embed="rId1"/>
              </a:buBlip>
            </a:pPr>
            <a:r>
              <a:rPr altLang="en-US" lang="en-US"/>
              <a:t>Medic Alert</a:t>
            </a:r>
          </a:p>
          <a:p>
            <a:pPr eaLnBrk="1" hangingPunct="1" indent="0" latinLnBrk="1" lvl="0" marL="0">
              <a:lnSpc>
                <a:spcPct val="90000"/>
              </a:lnSpc>
              <a:spcBef>
                <a:spcPct val="0"/>
              </a:spcBef>
              <a:buBlip>
                <a:blip xmlns:r="http://schemas.openxmlformats.org/officeDocument/2006/relationships" r:embed="rId1"/>
              </a:buBlip>
            </a:pPr>
            <a:r>
              <a:rPr altLang="en-US" lang="en-US"/>
              <a:t>Lithium inhibits action of ADH to promote 	water excretion.</a:t>
            </a:r>
          </a:p>
          <a:p>
            <a:pPr eaLnBrk="1" hangingPunct="1" indent="0" latinLnBrk="1" lvl="0" marL="0">
              <a:lnSpc>
                <a:spcPct val="90000"/>
              </a:lnSpc>
              <a:spcBef>
                <a:spcPct val="0"/>
              </a:spcBef>
              <a:buFontTx/>
              <a:buNone/>
            </a:pPr>
            <a:endParaRPr altLang="en-US" lang="en-US"/>
          </a:p>
          <a:p>
            <a:pPr eaLnBrk="1" hangingPunct="1" indent="0" latinLnBrk="1" lvl="0" marL="0">
              <a:lnSpc>
                <a:spcPct val="90000"/>
              </a:lnSpc>
              <a:spcBef>
                <a:spcPct val="0"/>
              </a:spcBef>
              <a:buFontTx/>
              <a:buNone/>
            </a:pPr>
            <a:endParaRPr altLang="en-US" sz="1800" lang="en-US"/>
          </a:p>
        </p:txBody>
      </p:sp>
    </p:spTree>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showMasterSp="1">
  <p:cSld>
    <p:spTree>
      <p:nvGrpSpPr>
        <p:cNvPr id="664" name=""/>
        <p:cNvGrpSpPr/>
        <p:nvPr/>
      </p:nvGrpSpPr>
      <p:grpSpPr>
        <a:xfrm rot="0">
          <a:off x="0" y="0"/>
          <a:ext cx="0" cy="0"/>
          <a:chOff x="0" y="0"/>
          <a:chExt cx="0" cy="0"/>
        </a:xfrm>
      </p:grpSpPr>
      <p:sp>
        <p:nvSpPr>
          <p:cNvPr id="1049111" name=""/>
          <p:cNvSpPr/>
          <p:nvPr>
            <p:ph type="title" sz="full" idx="0"/>
          </p:nvPr>
        </p:nvSpPr>
        <p:spPr>
          <a:xfrm rot="0">
            <a:off x="685800" y="798512"/>
            <a:ext cx="7772400" cy="765175"/>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eaLnBrk="1" hangingPunct="1" latinLnBrk="1" lvl="0"/>
            <a:r>
              <a:rPr altLang="en-US" lang="en-CA"/>
              <a:t>.</a:t>
            </a:r>
          </a:p>
        </p:txBody>
      </p:sp>
      <p:sp>
        <p:nvSpPr>
          <p:cNvPr id="1049112" name=""/>
          <p:cNvSpPr/>
          <p:nvPr>
            <p:ph type="body" sz="full" idx="1"/>
          </p:nvPr>
        </p:nvSpPr>
        <p:spPr>
          <a:xfrm rot="0">
            <a:off x="457200" y="1600200"/>
            <a:ext cx="8229600" cy="4525962"/>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algn="ctr" eaLnBrk="1" hangingPunct="1" latinLnBrk="1" lvl="0">
              <a:buFontTx/>
              <a:buNone/>
            </a:pPr>
            <a:endParaRPr altLang="en-US" b="1" sz="4400" lang="en-US"/>
          </a:p>
          <a:p>
            <a:pPr algn="ctr" eaLnBrk="1" hangingPunct="1" latinLnBrk="1" lvl="0">
              <a:buFontTx/>
              <a:buNone/>
            </a:pPr>
            <a:r>
              <a:rPr altLang="en-US" b="1" sz="4800" lang="en-US">
                <a:solidFill>
                  <a:srgbClr val="C00000"/>
                </a:solidFill>
              </a:rPr>
              <a:t>Hypofunction – Posterior pituitary</a:t>
            </a:r>
          </a:p>
        </p:txBody>
      </p:sp>
    </p:spTree>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showMasterSp="1">
  <p:cSld>
    <p:spTree>
      <p:nvGrpSpPr>
        <p:cNvPr id="665" name=""/>
        <p:cNvGrpSpPr/>
        <p:nvPr/>
      </p:nvGrpSpPr>
      <p:grpSpPr>
        <a:xfrm rot="0">
          <a:off x="0" y="0"/>
          <a:ext cx="0" cy="0"/>
          <a:chOff x="0" y="0"/>
          <a:chExt cx="0" cy="0"/>
        </a:xfrm>
      </p:grpSpPr>
      <p:sp>
        <p:nvSpPr>
          <p:cNvPr id="1049113" name=""/>
          <p:cNvSpPr/>
          <p:nvPr>
            <p:ph type="title" sz="full" idx="0"/>
          </p:nvPr>
        </p:nvSpPr>
        <p:spPr>
          <a:xfrm rot="0">
            <a:off x="762000" y="457200"/>
            <a:ext cx="7772400" cy="762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eaLnBrk="1" hangingPunct="1" latinLnBrk="1" lvl="0"/>
            <a:r>
              <a:rPr altLang="en-US" lang="en-US"/>
              <a:t>Normal urine production</a:t>
            </a:r>
          </a:p>
        </p:txBody>
      </p:sp>
      <p:sp>
        <p:nvSpPr>
          <p:cNvPr id="1049114" name=""/>
          <p:cNvSpPr/>
          <p:nvPr>
            <p:ph type="body" sz="full" idx="1"/>
          </p:nvPr>
        </p:nvSpPr>
        <p:spPr>
          <a:xfrm rot="0">
            <a:off x="457200" y="1600200"/>
            <a:ext cx="8229600" cy="4525962"/>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eaLnBrk="1" hangingPunct="1" latinLnBrk="1" lvl="0"/>
            <a:endParaRPr altLang="en-US" lang="en-US"/>
          </a:p>
        </p:txBody>
      </p:sp>
      <p:pic>
        <p:nvPicPr>
          <p:cNvPr id="2097182" name="" descr="diabetis%20insipidus%20fig%202"/>
          <p:cNvPicPr>
            <a:picLocks/>
          </p:cNvPicPr>
          <p:nvPr/>
        </p:nvPicPr>
        <p:blipFill>
          <a:blip xmlns:r="http://schemas.openxmlformats.org/officeDocument/2006/relationships" r:embed="rId1"/>
          <a:srcRect l="0" t="0" r="0" b="0"/>
          <a:stretch>
            <a:fillRect/>
          </a:stretch>
        </p:blipFill>
        <p:spPr>
          <a:xfrm rot="0">
            <a:off x="228600" y="1371600"/>
            <a:ext cx="8915400" cy="5486400"/>
          </a:xfrm>
          <a:prstGeom prst="rect"/>
          <a:noFill/>
          <a:ln>
            <a:noFill/>
          </a:ln>
        </p:spPr>
      </p:pic>
    </p:spTree>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showMasterSp="1">
  <p:cSld>
    <p:spTree>
      <p:nvGrpSpPr>
        <p:cNvPr id="666" name=""/>
        <p:cNvGrpSpPr/>
        <p:nvPr/>
      </p:nvGrpSpPr>
      <p:grpSpPr>
        <a:xfrm rot="0">
          <a:off x="0" y="0"/>
          <a:ext cx="0" cy="0"/>
          <a:chOff x="0" y="0"/>
          <a:chExt cx="0" cy="0"/>
        </a:xfrm>
      </p:grpSpPr>
      <p:sp>
        <p:nvSpPr>
          <p:cNvPr id="1049115" name=""/>
          <p:cNvSpPr/>
          <p:nvPr>
            <p:ph type="title" sz="full" idx="0"/>
          </p:nvPr>
        </p:nvSpPr>
        <p:spPr>
          <a:xfrm rot="0">
            <a:off x="685800" y="798512"/>
            <a:ext cx="7772400" cy="765175"/>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eaLnBrk="1" hangingPunct="1" latinLnBrk="1" lvl="0"/>
            <a:r>
              <a:rPr altLang="en-US" b="1" lang="en-US">
                <a:solidFill>
                  <a:srgbClr val="7030A0"/>
                </a:solidFill>
              </a:rPr>
              <a:t>Diabetes Insipitus (DI)</a:t>
            </a:r>
          </a:p>
        </p:txBody>
      </p:sp>
      <p:sp>
        <p:nvSpPr>
          <p:cNvPr id="1049116" name=""/>
          <p:cNvSpPr/>
          <p:nvPr>
            <p:ph type="body" sz="full" idx="1"/>
          </p:nvPr>
        </p:nvSpPr>
        <p:spPr>
          <a:xfrm rot="0">
            <a:off x="457200" y="1600200"/>
            <a:ext cx="8229600" cy="4525962"/>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eaLnBrk="1" hangingPunct="1" latinLnBrk="1" lvl="0"/>
            <a:r>
              <a:rPr altLang="en-US" sz="2800" lang="en-US"/>
              <a:t>DI is usually insidious but can occur with damage to the hypothalamus or the pituitary. (neurogenic DI)</a:t>
            </a:r>
          </a:p>
          <a:p>
            <a:pPr eaLnBrk="1" hangingPunct="1" latinLnBrk="1" lvl="0"/>
            <a:r>
              <a:rPr altLang="en-US" sz="2800" lang="en-US"/>
              <a:t>May be a result of defect in renal tubules, do not respond to ADH (nephrogenic DI)</a:t>
            </a:r>
          </a:p>
          <a:p>
            <a:pPr eaLnBrk="1" hangingPunct="1" latinLnBrk="1" lvl="0"/>
            <a:r>
              <a:rPr altLang="en-US" sz="2800" lang="en-US"/>
              <a:t>Decreased production or release of ADH results in massive water loss</a:t>
            </a:r>
          </a:p>
          <a:p>
            <a:pPr eaLnBrk="1" hangingPunct="1" latinLnBrk="1" lvl="0"/>
            <a:r>
              <a:rPr altLang="en-US" sz="2800" lang="en-US">
                <a:solidFill>
                  <a:srgbClr val="7030A0"/>
                </a:solidFill>
              </a:rPr>
              <a:t>Leads to hypovolemic &amp; dehydration</a:t>
            </a:r>
            <a:r>
              <a:rPr altLang="en-US" sz="2800" lang="en-US">
                <a:solidFill>
                  <a:srgbClr val="FFFF00"/>
                </a:solidFill>
              </a:rPr>
              <a:t>.</a:t>
            </a:r>
            <a:r>
              <a:rPr altLang="en-US" sz="2800" lang="en-US"/>
              <a:t> </a:t>
            </a:r>
          </a:p>
        </p:txBody>
      </p:sp>
      <p:pic>
        <p:nvPicPr>
          <p:cNvPr id="2097183" name="" descr="j0336925"/>
          <p:cNvPicPr>
            <a:picLocks/>
          </p:cNvPicPr>
          <p:nvPr/>
        </p:nvPicPr>
        <p:blipFill>
          <a:blip xmlns:r="http://schemas.openxmlformats.org/officeDocument/2006/relationships" r:embed="rId1"/>
          <a:srcRect l="0" t="0" r="0" b="0"/>
          <a:stretch>
            <a:fillRect/>
          </a:stretch>
        </p:blipFill>
        <p:spPr>
          <a:xfrm rot="0">
            <a:off x="6934200" y="4800600"/>
            <a:ext cx="2209800" cy="1711325"/>
          </a:xfrm>
          <a:prstGeom prst="rect"/>
          <a:noFill/>
          <a:ln>
            <a:noFill/>
          </a:ln>
        </p:spPr>
      </p:pic>
    </p:spTree>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showMasterSp="1">
  <p:cSld>
    <p:spTree>
      <p:nvGrpSpPr>
        <p:cNvPr id="669" name=""/>
        <p:cNvGrpSpPr/>
        <p:nvPr/>
      </p:nvGrpSpPr>
      <p:grpSpPr>
        <a:xfrm rot="0">
          <a:off x="0" y="0"/>
          <a:ext cx="0" cy="0"/>
          <a:chOff x="0" y="0"/>
          <a:chExt cx="0" cy="0"/>
        </a:xfrm>
      </p:grpSpPr>
      <p:sp>
        <p:nvSpPr>
          <p:cNvPr id="1049120" name=""/>
          <p:cNvSpPr/>
          <p:nvPr>
            <p:ph type="title" sz="full" idx="0"/>
          </p:nvPr>
        </p:nvSpPr>
        <p:spPr>
          <a:xfrm rot="0">
            <a:off x="685800" y="800100"/>
            <a:ext cx="7772400" cy="762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eaLnBrk="1" hangingPunct="1" latinLnBrk="1" lvl="0"/>
            <a:r>
              <a:rPr altLang="en-US" lang="en-US"/>
              <a:t>Diagnostic Tests</a:t>
            </a:r>
          </a:p>
        </p:txBody>
      </p:sp>
      <p:sp>
        <p:nvSpPr>
          <p:cNvPr id="1049121" name=""/>
          <p:cNvSpPr/>
          <p:nvPr>
            <p:ph type="body" sz="full" idx="1"/>
          </p:nvPr>
        </p:nvSpPr>
        <p:spPr>
          <a:xfrm rot="0">
            <a:off x="457200" y="1600200"/>
            <a:ext cx="8229600" cy="4525962"/>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eaLnBrk="1" hangingPunct="1" latinLnBrk="1" lvl="0">
              <a:lnSpc>
                <a:spcPct val="90000"/>
              </a:lnSpc>
            </a:pPr>
            <a:r>
              <a:rPr altLang="en-US" lang="en-US"/>
              <a:t>Serum sodium </a:t>
            </a:r>
          </a:p>
          <a:p>
            <a:pPr eaLnBrk="1" hangingPunct="1" latinLnBrk="1" lvl="0">
              <a:lnSpc>
                <a:spcPct val="90000"/>
              </a:lnSpc>
            </a:pPr>
            <a:r>
              <a:rPr altLang="en-US" lang="en-US"/>
              <a:t>Urine specific gravity </a:t>
            </a:r>
          </a:p>
          <a:p>
            <a:pPr eaLnBrk="1" hangingPunct="1" latinLnBrk="1" lvl="0">
              <a:lnSpc>
                <a:spcPct val="90000"/>
              </a:lnSpc>
            </a:pPr>
            <a:r>
              <a:rPr altLang="en-US" lang="en-US"/>
              <a:t>Serum osmolality </a:t>
            </a:r>
          </a:p>
          <a:p>
            <a:pPr eaLnBrk="1" hangingPunct="1" latinLnBrk="1" lvl="0">
              <a:lnSpc>
                <a:spcPct val="90000"/>
              </a:lnSpc>
            </a:pPr>
            <a:r>
              <a:rPr altLang="en-US" lang="en-US"/>
              <a:t>Urine osmolality  </a:t>
            </a:r>
          </a:p>
          <a:p>
            <a:pPr eaLnBrk="1" hangingPunct="1" latinLnBrk="1" lvl="0">
              <a:lnSpc>
                <a:spcPct val="90000"/>
              </a:lnSpc>
            </a:pPr>
            <a:r>
              <a:rPr altLang="en-US" lang="en-US"/>
              <a:t>Serum ADH levels</a:t>
            </a:r>
          </a:p>
          <a:p>
            <a:pPr eaLnBrk="1" hangingPunct="1" latinLnBrk="1" lvl="0">
              <a:lnSpc>
                <a:spcPct val="90000"/>
              </a:lnSpc>
            </a:pPr>
            <a:r>
              <a:rPr altLang="en-US" lang="en-US"/>
              <a:t>Vasopressin test and water deprivation test: increased hyperosmolality is diagnostic for DI.</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1">
  <p:cSld>
    <p:spTree>
      <p:nvGrpSpPr>
        <p:cNvPr id="427" name=""/>
        <p:cNvGrpSpPr/>
        <p:nvPr/>
      </p:nvGrpSpPr>
      <p:grpSpPr>
        <a:xfrm rot="0">
          <a:off x="0" y="0"/>
          <a:ext cx="0" cy="0"/>
          <a:chOff x="0" y="0"/>
          <a:chExt cx="0" cy="0"/>
        </a:xfrm>
      </p:grpSpPr>
      <p:sp>
        <p:nvSpPr>
          <p:cNvPr id="1048648" name=""/>
          <p:cNvSpPr/>
          <p:nvPr>
            <p:ph sz="full" idx="1"/>
          </p:nvPr>
        </p:nvSpPr>
        <p:spPr>
          <a:xfrm rot="0">
            <a:off x="304800" y="914400"/>
            <a:ext cx="8610600" cy="5715000"/>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lnSpc>
                <a:spcPct val="150000"/>
              </a:lnSpc>
            </a:pPr>
            <a:r>
              <a:rPr altLang="en-US" sz="2800" lang="en-US">
                <a:latin typeface="Calibri" pitchFamily="34" charset="0"/>
              </a:rPr>
              <a:t>Location : in </a:t>
            </a:r>
            <a:r>
              <a:rPr altLang="en-US" b="1" sz="2800" lang="en-US">
                <a:latin typeface="Calibri" pitchFamily="34" charset="0"/>
              </a:rPr>
              <a:t>Sella Turcica </a:t>
            </a:r>
            <a:r>
              <a:rPr altLang="en-US" sz="2800" lang="en-US">
                <a:latin typeface="Calibri" pitchFamily="34" charset="0"/>
              </a:rPr>
              <a:t>of sphenoid bone Attached to Hypothalamus by a stalk called </a:t>
            </a:r>
            <a:r>
              <a:rPr altLang="en-US" b="1" sz="2800" lang="en-US">
                <a:latin typeface="Calibri" pitchFamily="34" charset="0"/>
              </a:rPr>
              <a:t>Infundibulum</a:t>
            </a:r>
          </a:p>
          <a:p>
            <a:pPr lvl="0">
              <a:lnSpc>
                <a:spcPct val="150000"/>
              </a:lnSpc>
            </a:pPr>
            <a:r>
              <a:rPr altLang="en-US" sz="2800" lang="en-US">
                <a:latin typeface="Calibri" pitchFamily="34" charset="0"/>
              </a:rPr>
              <a:t>The pituitary gland and the hypothalamus act as a unit.</a:t>
            </a:r>
          </a:p>
          <a:p>
            <a:pPr lvl="0">
              <a:lnSpc>
                <a:spcPct val="150000"/>
              </a:lnSpc>
            </a:pPr>
            <a:r>
              <a:rPr altLang="en-US" b="1" sz="2800" lang="en-US">
                <a:latin typeface="Calibri" pitchFamily="34" charset="0"/>
              </a:rPr>
              <a:t>The hypothalamus </a:t>
            </a:r>
            <a:r>
              <a:rPr altLang="en-US" sz="2800" lang="en-US">
                <a:latin typeface="Calibri" pitchFamily="34" charset="0"/>
              </a:rPr>
              <a:t>has a direct controlling effect on the pituitary gland and an indirect effect on many others.</a:t>
            </a:r>
          </a:p>
          <a:p>
            <a:pPr lvl="0">
              <a:lnSpc>
                <a:spcPct val="150000"/>
              </a:lnSpc>
            </a:pPr>
            <a:r>
              <a:rPr altLang="en-US" sz="2800" lang="en-US">
                <a:latin typeface="Calibri" pitchFamily="34" charset="0"/>
              </a:rPr>
              <a:t>A sort of master gland. The real boss is the hypothalamus. It is divided into two;</a:t>
            </a:r>
          </a:p>
          <a:p>
            <a:pPr lvl="1"/>
            <a:r>
              <a:rPr altLang="en-US" sz="2400" lang="en-US">
                <a:latin typeface="Calibri" pitchFamily="34" charset="0"/>
              </a:rPr>
              <a:t>Anterior lobe – [glandular part] Adenohypophysis</a:t>
            </a:r>
          </a:p>
          <a:p>
            <a:pPr lvl="1"/>
            <a:r>
              <a:rPr altLang="en-US" sz="2400" lang="en-US">
                <a:latin typeface="Calibri" pitchFamily="34" charset="0"/>
              </a:rPr>
              <a:t>Posterior lobe – [neural part] – Neurohypophysis</a:t>
            </a:r>
          </a:p>
          <a:p>
            <a:pPr lvl="0">
              <a:lnSpc>
                <a:spcPct val="150000"/>
              </a:lnSpc>
            </a:pPr>
            <a:endParaRPr altLang="en-US" sz="2800" lang="en-US">
              <a:latin typeface="Calibri" pitchFamily="34" charset="0"/>
            </a:endParaRPr>
          </a:p>
          <a:p>
            <a:pPr lvl="0">
              <a:buFontTx/>
              <a:buNone/>
            </a:pPr>
            <a:endParaRPr altLang="en-US" sz="2800" lang="en-US">
              <a:latin typeface="Calibri" pitchFamily="34" charset="0"/>
            </a:endParaRPr>
          </a:p>
        </p:txBody>
      </p:sp>
      <p:sp>
        <p:nvSpPr>
          <p:cNvPr id="1048649" name=""/>
          <p:cNvSpPr/>
          <p:nvPr>
            <p:ph type="title" sz="full" idx="0"/>
          </p:nvPr>
        </p:nvSpPr>
        <p:spPr>
          <a:xfrm rot="0">
            <a:off x="304800" y="228600"/>
            <a:ext cx="8229600" cy="59055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lvl="0"/>
            <a:r>
              <a:rPr altLang="en-US" b="1" sz="3600" lang="en-US" u="sng">
                <a:solidFill>
                  <a:srgbClr val="C00000"/>
                </a:solidFill>
                <a:effectLst>
                  <a:outerShdw algn="tl" blurRad="38100" dir="2700000" dist="38100">
                    <a:srgbClr val="C0C0C0"/>
                  </a:outerShdw>
                </a:effectLst>
                <a:latin typeface="Calibri" pitchFamily="34" charset="0"/>
              </a:rPr>
              <a:t>Pituitary gland and hypothalamus</a:t>
            </a:r>
          </a:p>
        </p:txBody>
      </p:sp>
    </p:spTree>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showMasterSp="1">
  <p:cSld>
    <p:spTree>
      <p:nvGrpSpPr>
        <p:cNvPr id="672" name=""/>
        <p:cNvGrpSpPr/>
        <p:nvPr/>
      </p:nvGrpSpPr>
      <p:grpSpPr>
        <a:xfrm rot="0">
          <a:off x="0" y="0"/>
          <a:ext cx="0" cy="0"/>
          <a:chOff x="0" y="0"/>
          <a:chExt cx="0" cy="0"/>
        </a:xfrm>
      </p:grpSpPr>
      <p:sp>
        <p:nvSpPr>
          <p:cNvPr id="1049125" name=""/>
          <p:cNvSpPr/>
          <p:nvPr/>
        </p:nvSpPr>
        <p:spPr>
          <a:xfrm rot="0">
            <a:off x="457200" y="381000"/>
            <a:ext cx="8229600" cy="1143000"/>
          </a:xfrm>
          <a:prstGeom prst="rect"/>
          <a:noFill/>
          <a:ln>
            <a:noFill/>
          </a:ln>
        </p:spPr>
        <p:txBody>
          <a:bodyPr anchor="ctr"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eaLnBrk="1" hangingPunct="1" indent="0" latinLnBrk="1" lvl="0" marL="0">
              <a:spcBef>
                <a:spcPct val="0"/>
              </a:spcBef>
              <a:buFontTx/>
              <a:buNone/>
            </a:pPr>
            <a:r>
              <a:rPr altLang="en-US" b="1" sz="4000" lang="en-US">
                <a:solidFill>
                  <a:srgbClr val="FFFF00"/>
                </a:solidFill>
              </a:rPr>
              <a:t>Management</a:t>
            </a:r>
          </a:p>
        </p:txBody>
      </p:sp>
      <p:sp>
        <p:nvSpPr>
          <p:cNvPr id="1049126" name=""/>
          <p:cNvSpPr/>
          <p:nvPr/>
        </p:nvSpPr>
        <p:spPr>
          <a:xfrm rot="0">
            <a:off x="304800" y="2332037"/>
            <a:ext cx="8229600" cy="4525962"/>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eaLnBrk="1" hangingPunct="1" indent="0" latinLnBrk="1" lvl="0" marL="0">
              <a:spcBef>
                <a:spcPct val="0"/>
              </a:spcBef>
              <a:buBlip>
                <a:blip xmlns:r="http://schemas.openxmlformats.org/officeDocument/2006/relationships" r:embed="rId1"/>
              </a:buBlip>
            </a:pPr>
            <a:r>
              <a:rPr altLang="en-US" sz="3600" lang="en-US"/>
              <a:t> </a:t>
            </a:r>
            <a:r>
              <a:rPr altLang="en-US" lang="en-US"/>
              <a:t>Medical management includes</a:t>
            </a:r>
          </a:p>
          <a:p>
            <a:pPr eaLnBrk="1" hangingPunct="1" indent="-274320" latinLnBrk="1" lvl="1" marL="457200">
              <a:spcBef>
                <a:spcPct val="0"/>
              </a:spcBef>
              <a:buBlip>
                <a:blip xmlns:r="http://schemas.openxmlformats.org/officeDocument/2006/relationships" r:embed="rId2"/>
              </a:buBlip>
            </a:pPr>
            <a:r>
              <a:rPr altLang="en-US" sz="3200" lang="en-US"/>
              <a:t> Rehydration IV fluids (hypotonic)</a:t>
            </a:r>
          </a:p>
          <a:p>
            <a:pPr eaLnBrk="1" hangingPunct="1" indent="-274320" latinLnBrk="1" lvl="1" marL="457200">
              <a:spcBef>
                <a:spcPct val="0"/>
              </a:spcBef>
              <a:buBlip>
                <a:blip xmlns:r="http://schemas.openxmlformats.org/officeDocument/2006/relationships" r:embed="rId2"/>
              </a:buBlip>
            </a:pPr>
            <a:r>
              <a:rPr altLang="en-US" sz="3200" lang="en-US"/>
              <a:t> Symptom management</a:t>
            </a:r>
          </a:p>
          <a:p>
            <a:pPr eaLnBrk="1" hangingPunct="1" indent="-274320" latinLnBrk="1" lvl="1" marL="457200">
              <a:spcBef>
                <a:spcPct val="0"/>
              </a:spcBef>
              <a:buBlip>
                <a:blip xmlns:r="http://schemas.openxmlformats.org/officeDocument/2006/relationships" r:embed="rId2"/>
              </a:buBlip>
            </a:pPr>
            <a:r>
              <a:rPr altLang="en-US" sz="3200" lang="en-US"/>
              <a:t> ADH replacement (vasopressin)</a:t>
            </a:r>
          </a:p>
          <a:p>
            <a:pPr eaLnBrk="1" hangingPunct="1" indent="-274320" latinLnBrk="1" lvl="1" marL="457200">
              <a:spcBef>
                <a:spcPct val="0"/>
              </a:spcBef>
              <a:buBlip>
                <a:blip xmlns:r="http://schemas.openxmlformats.org/officeDocument/2006/relationships" r:embed="rId2"/>
              </a:buBlip>
            </a:pPr>
            <a:r>
              <a:rPr altLang="en-US" sz="3200" lang="en-US"/>
              <a:t>For nephrogenic DI: thiazide diuretics, mild salt depletion, prostaglandin inhibitors (i.e. ibuprophen)</a:t>
            </a:r>
          </a:p>
          <a:p>
            <a:pPr eaLnBrk="1" hangingPunct="1" indent="-274320" latinLnBrk="1" lvl="1" marL="457200">
              <a:spcBef>
                <a:spcPct val="0"/>
              </a:spcBef>
              <a:buBlip>
                <a:blip xmlns:r="http://schemas.openxmlformats.org/officeDocument/2006/relationships" r:embed="rId2"/>
              </a:buBlip>
            </a:pPr>
            <a:endParaRPr altLang="en-US" sz="3200" lang="en-US"/>
          </a:p>
          <a:p>
            <a:pPr eaLnBrk="1" hangingPunct="1" indent="0" latinLnBrk="1" lvl="0" marL="0">
              <a:spcBef>
                <a:spcPct val="0"/>
              </a:spcBef>
              <a:buFontTx/>
              <a:buNone/>
            </a:pPr>
            <a:endParaRPr altLang="en-US" sz="3600" lang="en-US"/>
          </a:p>
        </p:txBody>
      </p:sp>
      <p:grpSp>
        <p:nvGrpSpPr>
          <p:cNvPr id="673" name=""/>
          <p:cNvGrpSpPr/>
          <p:nvPr/>
        </p:nvGrpSpPr>
        <p:grpSpPr>
          <a:xfrm rot="0">
            <a:off x="3201987" y="-2251075"/>
            <a:ext cx="0" cy="4686300"/>
            <a:chOff x="0" y="0"/>
            <a:chExt cx="0" cy="2952"/>
          </a:xfrm>
        </p:grpSpPr>
        <p:sp>
          <p:nvSpPr>
            <p:cNvPr id="1049127" name=""/>
            <p:cNvSpPr/>
            <p:nvPr/>
          </p:nvSpPr>
          <p:spPr>
            <a:xfrm rot="0">
              <a:off x="0" y="0"/>
              <a:ext cx="0" cy="2952"/>
            </a:xfrm>
            <a:prstGeom prst="rect"/>
            <a:solidFill>
              <a:srgbClr val="FFFFFF"/>
            </a:solidFill>
            <a:ln>
              <a:noFill/>
            </a:ln>
          </p:spPr>
          <p:txBody>
            <a:bodyPr anchor="t" bIns="45720" lIns="91440" rIns="91440" tIns="45720" vert="horz" wrap="none"/>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eaLnBrk="1" hangingPunct="1" indent="0" latinLnBrk="1" lvl="0" marL="0">
                <a:spcBef>
                  <a:spcPct val="0"/>
                </a:spcBef>
                <a:buFontTx/>
                <a:buNone/>
              </a:pPr>
              <a:endParaRPr altLang="en-US" sz="1800" lang="en-US"/>
            </a:p>
          </p:txBody>
        </p:sp>
        <p:sp>
          <p:nvSpPr>
            <p:cNvPr id="1049128" name=""/>
            <p:cNvSpPr/>
            <p:nvPr/>
          </p:nvSpPr>
          <p:spPr>
            <a:xfrm rot="0">
              <a:off x="0" y="0"/>
              <a:ext cx="0" cy="2952"/>
            </a:xfrm>
            <a:prstGeom prst="rect"/>
            <a:solidFill>
              <a:srgbClr val="FFFFFF"/>
            </a:solidFill>
            <a:ln>
              <a:noFill/>
            </a:ln>
          </p:spPr>
          <p:txBody>
            <a:bodyPr anchor="t" bIns="45720" lIns="91440" rIns="91440" tIns="45720" vert="horz">
              <a:spAutoFit/>
            </a:bodyPr>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eaLnBrk="1" hangingPunct="1" indent="0" latinLnBrk="1" lvl="0" marL="0">
                <a:spcBef>
                  <a:spcPct val="0"/>
                </a:spcBef>
                <a:buFontTx/>
                <a:buNone/>
              </a:pPr>
              <a:endParaRPr altLang="en-US" sz="1800" lang="en-US"/>
            </a:p>
          </p:txBody>
        </p:sp>
      </p:grpSp>
    </p:spTree>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showMasterSp="1">
  <p:cSld>
    <p:spTree>
      <p:nvGrpSpPr>
        <p:cNvPr id="674" name=""/>
        <p:cNvGrpSpPr/>
        <p:nvPr/>
      </p:nvGrpSpPr>
      <p:grpSpPr>
        <a:xfrm rot="0">
          <a:off x="0" y="0"/>
          <a:ext cx="0" cy="0"/>
          <a:chOff x="0" y="0"/>
          <a:chExt cx="0" cy="0"/>
        </a:xfrm>
      </p:grpSpPr>
      <p:sp>
        <p:nvSpPr>
          <p:cNvPr id="1049129" name=""/>
          <p:cNvSpPr/>
          <p:nvPr/>
        </p:nvSpPr>
        <p:spPr>
          <a:xfrm rot="0">
            <a:off x="457200" y="274637"/>
            <a:ext cx="8229600" cy="1143000"/>
          </a:xfrm>
          <a:prstGeom prst="rect"/>
          <a:noFill/>
          <a:ln>
            <a:noFill/>
          </a:ln>
        </p:spPr>
        <p:txBody>
          <a:bodyPr anchor="ctr"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eaLnBrk="1" hangingPunct="1" indent="0" latinLnBrk="1" lvl="0" marL="0">
              <a:spcBef>
                <a:spcPct val="0"/>
              </a:spcBef>
              <a:buFontTx/>
              <a:buNone/>
            </a:pPr>
            <a:r>
              <a:rPr altLang="en-US" sz="4400" lang="en-US">
                <a:solidFill>
                  <a:srgbClr val="FFFF00"/>
                </a:solidFill>
              </a:rPr>
              <a:t>Nursing</a:t>
            </a:r>
          </a:p>
        </p:txBody>
      </p:sp>
      <p:sp>
        <p:nvSpPr>
          <p:cNvPr id="1049130" name=""/>
          <p:cNvSpPr/>
          <p:nvPr/>
        </p:nvSpPr>
        <p:spPr>
          <a:xfrm rot="0">
            <a:off x="457200" y="1524000"/>
            <a:ext cx="8229600" cy="4525962"/>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eaLnBrk="1" hangingPunct="1" indent="-342900" latinLnBrk="1" lvl="0" marL="342900">
              <a:spcBef>
                <a:spcPct val="0"/>
              </a:spcBef>
              <a:buClr>
                <a:srgbClr val="FFFF00"/>
              </a:buClr>
              <a:buFontTx/>
              <a:buAutoNum type="arabicPeriod" startAt="1"/>
            </a:pPr>
            <a:r>
              <a:rPr altLang="en-US" sz="3600" lang="en-US"/>
              <a:t>Monitor for signs of fluid and electrolyte imbalance</a:t>
            </a:r>
          </a:p>
          <a:p>
            <a:pPr eaLnBrk="1" hangingPunct="1" indent="-342900" latinLnBrk="1" lvl="0" marL="342900">
              <a:spcBef>
                <a:spcPct val="0"/>
              </a:spcBef>
              <a:buClr>
                <a:srgbClr val="FFFF00"/>
              </a:buClr>
              <a:buFontTx/>
              <a:buAutoNum type="arabicPeriod" startAt="1"/>
            </a:pPr>
            <a:r>
              <a:rPr altLang="en-US" sz="3600" lang="en-US"/>
              <a:t>Monitor in and out</a:t>
            </a:r>
          </a:p>
          <a:p>
            <a:pPr eaLnBrk="1" hangingPunct="1" indent="-342900" latinLnBrk="1" lvl="0" marL="342900">
              <a:spcBef>
                <a:spcPct val="0"/>
              </a:spcBef>
              <a:buClr>
                <a:srgbClr val="FFFF00"/>
              </a:buClr>
              <a:buFontTx/>
              <a:buAutoNum type="arabicPeriod" startAt="1"/>
            </a:pPr>
            <a:r>
              <a:rPr altLang="en-US" sz="3600" lang="en-US"/>
              <a:t>Daily weight</a:t>
            </a:r>
          </a:p>
          <a:p>
            <a:pPr eaLnBrk="1" hangingPunct="1" indent="-342900" latinLnBrk="1" lvl="0" marL="342900">
              <a:spcBef>
                <a:spcPct val="0"/>
              </a:spcBef>
              <a:buClr>
                <a:srgbClr val="FFFF00"/>
              </a:buClr>
              <a:buFontTx/>
              <a:buAutoNum type="arabicPeriod" startAt="1"/>
            </a:pPr>
            <a:r>
              <a:rPr altLang="en-US" sz="3600" lang="en-US"/>
              <a:t>Monitor for excessive thirst or output</a:t>
            </a:r>
          </a:p>
          <a:p>
            <a:pPr eaLnBrk="1" hangingPunct="1" indent="-342900" latinLnBrk="1" lvl="0" marL="342900">
              <a:spcBef>
                <a:spcPct val="0"/>
              </a:spcBef>
              <a:buClr>
                <a:srgbClr val="FFFF00"/>
              </a:buClr>
              <a:buFontTx/>
              <a:buAutoNum type="arabicPeriod" startAt="1"/>
            </a:pPr>
            <a:r>
              <a:rPr altLang="en-US" sz="3600" lang="en-US"/>
              <a:t>Assess serum and urine values (decreased SG, decreased urine osmolality, high serum osmolality are early indicators</a:t>
            </a:r>
          </a:p>
          <a:p>
            <a:pPr eaLnBrk="1" hangingPunct="1" indent="-342900" latinLnBrk="1" lvl="0" marL="342900">
              <a:spcBef>
                <a:spcPct val="0"/>
              </a:spcBef>
              <a:buClr>
                <a:srgbClr val="FFFF00"/>
              </a:buClr>
              <a:buFontTx/>
              <a:buAutoNum type="arabicPeriod" startAt="1"/>
            </a:pPr>
            <a:endParaRPr altLang="en-US" sz="3600" lang="en-US"/>
          </a:p>
        </p:txBody>
      </p:sp>
    </p:spTree>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showMasterSp="1">
  <p:cSld>
    <p:spTree>
      <p:nvGrpSpPr>
        <p:cNvPr id="675" name=""/>
        <p:cNvGrpSpPr/>
        <p:nvPr/>
      </p:nvGrpSpPr>
      <p:grpSpPr>
        <a:xfrm rot="0">
          <a:off x="0" y="0"/>
          <a:ext cx="0" cy="0"/>
          <a:chOff x="0" y="0"/>
          <a:chExt cx="0" cy="0"/>
        </a:xfrm>
      </p:grpSpPr>
      <p:sp>
        <p:nvSpPr>
          <p:cNvPr id="1049131" name=""/>
          <p:cNvSpPr/>
          <p:nvPr>
            <p:ph type="title" sz="full" idx="0"/>
          </p:nvPr>
        </p:nvSpPr>
        <p:spPr>
          <a:xfrm rot="0">
            <a:off x="304800" y="395287"/>
            <a:ext cx="8610600" cy="579437"/>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algn="l" eaLnBrk="1" hangingPunct="1" latinLnBrk="1" lvl="0"/>
            <a:r>
              <a:rPr altLang="en-US" b="1" sz="3200" lang="en-US">
                <a:solidFill>
                  <a:schemeClr val="dk1"/>
                </a:solidFill>
              </a:rPr>
              <a:t>POSSIBLE NURSING DIAGNOSIS</a:t>
            </a:r>
          </a:p>
        </p:txBody>
      </p:sp>
      <p:sp>
        <p:nvSpPr>
          <p:cNvPr id="1049132" name=""/>
          <p:cNvSpPr/>
          <p:nvPr>
            <p:ph type="body" sz="full" idx="1"/>
          </p:nvPr>
        </p:nvSpPr>
        <p:spPr>
          <a:xfrm rot="0">
            <a:off x="685800" y="1524000"/>
            <a:ext cx="7772400" cy="4114800"/>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eaLnBrk="1" hangingPunct="1" latinLnBrk="1" lvl="0">
              <a:lnSpc>
                <a:spcPct val="90000"/>
              </a:lnSpc>
            </a:pPr>
            <a:r>
              <a:rPr altLang="en-US" b="1" sz="2800" lang="en-US"/>
              <a:t>Fluid Volume Deficit </a:t>
            </a:r>
          </a:p>
          <a:p>
            <a:pPr eaLnBrk="1" hangingPunct="1" latinLnBrk="1" lvl="0">
              <a:lnSpc>
                <a:spcPct val="90000"/>
              </a:lnSpc>
            </a:pPr>
            <a:r>
              <a:rPr altLang="en-US" b="1" sz="2800" lang="en-US"/>
              <a:t>Risk for Injury r/t altered LOC</a:t>
            </a:r>
          </a:p>
          <a:p>
            <a:pPr eaLnBrk="1" hangingPunct="1" latinLnBrk="1" lvl="0">
              <a:lnSpc>
                <a:spcPct val="90000"/>
              </a:lnSpc>
            </a:pPr>
            <a:r>
              <a:rPr altLang="en-US" b="1" sz="2800" lang="en-US"/>
              <a:t>Risk for Altered Health Maintenance </a:t>
            </a:r>
          </a:p>
          <a:p>
            <a:pPr eaLnBrk="1" hangingPunct="1" latinLnBrk="1" lvl="0">
              <a:lnSpc>
                <a:spcPct val="90000"/>
              </a:lnSpc>
            </a:pPr>
            <a:r>
              <a:rPr altLang="en-US" b="1" sz="2800" lang="en-US"/>
              <a:t>Sleep Pattern Disturbance r/t urinary frequency or anxiety</a:t>
            </a:r>
          </a:p>
          <a:p>
            <a:pPr eaLnBrk="1" hangingPunct="1" latinLnBrk="1" lvl="0">
              <a:lnSpc>
                <a:spcPct val="90000"/>
              </a:lnSpc>
            </a:pPr>
            <a:r>
              <a:rPr altLang="en-US" b="1" sz="2800" lang="en-US"/>
              <a:t>Altered Urinary Elimination r/t excess urinary output</a:t>
            </a:r>
          </a:p>
          <a:p>
            <a:pPr eaLnBrk="1" hangingPunct="1" latinLnBrk="1" lvl="0">
              <a:lnSpc>
                <a:spcPct val="90000"/>
              </a:lnSpc>
            </a:pPr>
            <a:r>
              <a:rPr altLang="en-US" b="1" sz="2800" lang="en-US"/>
              <a:t>Body Image</a:t>
            </a:r>
          </a:p>
          <a:p>
            <a:pPr eaLnBrk="1" hangingPunct="1" latinLnBrk="1" lvl="0">
              <a:lnSpc>
                <a:spcPct val="90000"/>
              </a:lnSpc>
            </a:pPr>
            <a:r>
              <a:rPr altLang="en-US" b="1" sz="2800" lang="en-US"/>
              <a:t>Altered sexuality </a:t>
            </a:r>
          </a:p>
        </p:txBody>
      </p:sp>
    </p:spTree>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showMasterSp="1">
  <p:cSld>
    <p:spTree>
      <p:nvGrpSpPr>
        <p:cNvPr id="678" name=""/>
        <p:cNvGrpSpPr/>
        <p:nvPr/>
      </p:nvGrpSpPr>
      <p:grpSpPr>
        <a:xfrm rot="0">
          <a:off x="0" y="0"/>
          <a:ext cx="0" cy="0"/>
          <a:chOff x="0" y="0"/>
          <a:chExt cx="0" cy="0"/>
        </a:xfrm>
      </p:grpSpPr>
      <p:sp>
        <p:nvSpPr>
          <p:cNvPr id="1049136" name=""/>
          <p:cNvSpPr/>
          <p:nvPr>
            <p:ph type="title" sz="full" idx="0"/>
          </p:nvPr>
        </p:nvSpPr>
        <p:spPr>
          <a:xfrm rot="0">
            <a:off x="685800" y="798512"/>
            <a:ext cx="7772400" cy="765175"/>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eaLnBrk="1" hangingPunct="1" latinLnBrk="1" lvl="0"/>
            <a:r>
              <a:rPr altLang="en-US" lang="en-US"/>
              <a:t>Panhypopituitarism</a:t>
            </a:r>
          </a:p>
        </p:txBody>
      </p:sp>
      <p:sp>
        <p:nvSpPr>
          <p:cNvPr id="1049137" name=""/>
          <p:cNvSpPr/>
          <p:nvPr>
            <p:ph type="body" sz="full" idx="1"/>
          </p:nvPr>
        </p:nvSpPr>
        <p:spPr>
          <a:xfrm rot="0">
            <a:off x="228600" y="1981200"/>
            <a:ext cx="8229600" cy="4114800"/>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eaLnBrk="1" hangingPunct="1" latinLnBrk="1" lvl="0">
              <a:lnSpc>
                <a:spcPct val="80000"/>
              </a:lnSpc>
            </a:pPr>
            <a:r>
              <a:rPr altLang="en-US" sz="2800" lang="en-US"/>
              <a:t>When both the anterior and posterior fail to secrete hormones, the condition is called </a:t>
            </a:r>
            <a:r>
              <a:rPr altLang="en-US" b="1" sz="2800" i="1" lang="en-US">
                <a:solidFill>
                  <a:srgbClr val="FFFF00"/>
                </a:solidFill>
              </a:rPr>
              <a:t>panhypopituitarism.</a:t>
            </a:r>
          </a:p>
          <a:p>
            <a:pPr eaLnBrk="1" hangingPunct="1" latinLnBrk="1" lvl="0">
              <a:lnSpc>
                <a:spcPct val="80000"/>
              </a:lnSpc>
            </a:pPr>
            <a:r>
              <a:rPr altLang="en-US" sz="2800" lang="en-US"/>
              <a:t>Causes include tumors, infection, injury, iatrogenic (radiation, surgery), infarction</a:t>
            </a:r>
          </a:p>
          <a:p>
            <a:pPr eaLnBrk="1" hangingPunct="1" latinLnBrk="1" lvl="0">
              <a:lnSpc>
                <a:spcPct val="80000"/>
              </a:lnSpc>
            </a:pPr>
            <a:r>
              <a:rPr altLang="en-US" sz="2800" lang="en-US"/>
              <a:t> Manifestations don’t occur until 75% of pituitary has been obliterated.</a:t>
            </a:r>
          </a:p>
          <a:p>
            <a:pPr eaLnBrk="1" hangingPunct="1" latinLnBrk="1" lvl="0">
              <a:lnSpc>
                <a:spcPct val="80000"/>
              </a:lnSpc>
            </a:pPr>
            <a:r>
              <a:rPr altLang="en-US" sz="2800" lang="en-US"/>
              <a:t>Treatment involves removal of cause and hormone replacement (adrenaocortical insufficiency, thyroid hormone, sex hormones)</a:t>
            </a:r>
          </a:p>
        </p:txBody>
      </p:sp>
    </p:spTree>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showMasterSp="1">
  <p:cSld>
    <p:spTree>
      <p:nvGrpSpPr>
        <p:cNvPr id="681" name=""/>
        <p:cNvGrpSpPr/>
        <p:nvPr/>
      </p:nvGrpSpPr>
      <p:grpSpPr>
        <a:xfrm rot="0">
          <a:off x="0" y="0"/>
          <a:ext cx="0" cy="0"/>
          <a:chOff x="0" y="0"/>
          <a:chExt cx="0" cy="0"/>
        </a:xfrm>
      </p:grpSpPr>
      <p:sp>
        <p:nvSpPr>
          <p:cNvPr id="1049141" name=""/>
          <p:cNvSpPr/>
          <p:nvPr>
            <p:ph type="subTitle" sz="full" idx="1"/>
          </p:nvPr>
        </p:nvSpPr>
        <p:spPr>
          <a:xfrm rot="0">
            <a:off x="1371600" y="3886200"/>
            <a:ext cx="6400800" cy="1752600"/>
          </a:xfrm>
          <a:prstGeom prst="rect"/>
          <a:noFill/>
          <a:ln>
            <a:noFill/>
          </a:ln>
        </p:spPr>
        <p:txBody>
          <a:bodyPr anchor="t" bIns="45720" lIns="91440" rIns="91440" tIns="45720" vert="horz"/>
          <a:lstStyle>
            <a:lvl1pPr algn="ctr" marL="0">
              <a:buFontTx/>
              <a:buNone/>
              <a:defRPr sz="3200">
                <a:solidFill>
                  <a:schemeClr val="dk1"/>
                </a:solidFill>
              </a:defRPr>
            </a:lvl1pPr>
            <a:lvl2pPr algn="ctr" marL="457200">
              <a:buFontTx/>
              <a:buNone/>
            </a:lvl2pPr>
            <a:lvl3pPr algn="ctr" marL="914400">
              <a:buFontTx/>
              <a:buNone/>
            </a:lvl3pPr>
            <a:lvl4pPr algn="ctr" marL="1371600">
              <a:buFontTx/>
              <a:buNone/>
            </a:lvl4pPr>
            <a:lvl5pPr algn="ctr" marL="1828800">
              <a:buFontTx/>
              <a:buNone/>
            </a:lvl5pPr>
          </a:lstStyle>
          <a:p>
            <a:pPr lvl="0"/>
            <a:r>
              <a:rPr altLang="en-US" b="1" sz="3600" lang="en-US">
                <a:solidFill>
                  <a:srgbClr val="7030A0"/>
                </a:solidFill>
                <a:latin typeface="Calibri" pitchFamily="34" charset="0"/>
              </a:rPr>
              <a:t>HYPOTHYROIDISM</a:t>
            </a:r>
          </a:p>
        </p:txBody>
      </p:sp>
      <p:sp>
        <p:nvSpPr>
          <p:cNvPr id="1049142" name=""/>
          <p:cNvSpPr/>
          <p:nvPr>
            <p:ph type="ctrTitle" sz="full" idx="0"/>
          </p:nvPr>
        </p:nvSpPr>
        <p:spPr>
          <a:xfrm rot="0">
            <a:off x="685800" y="2130425"/>
            <a:ext cx="7772400" cy="1470025"/>
          </a:xfrm>
          <a:prstGeom prst="rect"/>
          <a:noFill/>
          <a:ln>
            <a:noFill/>
          </a:ln>
        </p:spPr>
        <p:txBody>
          <a:bodyPr anchor="ctr" bIns="45720" lIns="91440" rIns="91440" tIns="45720" vert="horz"/>
          <a:lstStyle>
            <a:lvl1pPr algn="ctr">
              <a:defRPr sz="4400"/>
            </a:lvl1pPr>
          </a:lstStyle>
          <a:p>
            <a:pPr lvl="0"/>
            <a:r>
              <a:rPr altLang="en-US" b="1" sz="3600" lang="en-US">
                <a:solidFill>
                  <a:srgbClr val="7030A0"/>
                </a:solidFill>
                <a:latin typeface="Calibri" pitchFamily="34" charset="0"/>
              </a:rPr>
              <a:t>DISORDERS OF THYROID GLAND</a:t>
            </a:r>
          </a:p>
        </p:txBody>
      </p:sp>
    </p:spTree>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showMasterSp="1">
  <p:cSld>
    <p:spTree>
      <p:nvGrpSpPr>
        <p:cNvPr id="682" name=""/>
        <p:cNvGrpSpPr/>
        <p:nvPr/>
      </p:nvGrpSpPr>
      <p:grpSpPr>
        <a:xfrm rot="0">
          <a:off x="0" y="0"/>
          <a:ext cx="0" cy="0"/>
          <a:chOff x="0" y="0"/>
          <a:chExt cx="0" cy="0"/>
        </a:xfrm>
      </p:grpSpPr>
      <p:sp>
        <p:nvSpPr>
          <p:cNvPr id="1049143" name=""/>
          <p:cNvSpPr/>
          <p:nvPr>
            <p:ph sz="full" idx="1"/>
          </p:nvPr>
        </p:nvSpPr>
        <p:spPr>
          <a:xfrm rot="0">
            <a:off x="228600" y="990600"/>
            <a:ext cx="8458200" cy="5562600"/>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r>
              <a:rPr altLang="en-US" sz="2800" lang="en-US">
                <a:latin typeface="Calibri" pitchFamily="34" charset="0"/>
              </a:rPr>
              <a:t>Def : refers to hyposecretion of thyroid hormones specifically T3 and T4.</a:t>
            </a:r>
          </a:p>
          <a:p>
            <a:pPr lvl="0"/>
            <a:r>
              <a:rPr altLang="en-US" sz="2800" lang="en-US">
                <a:latin typeface="Calibri" pitchFamily="34" charset="0"/>
              </a:rPr>
              <a:t>It is also referred to as thyroid deficiency. Thyroid deficiency affect all body functions</a:t>
            </a:r>
          </a:p>
          <a:p>
            <a:pPr lvl="0"/>
            <a:r>
              <a:rPr altLang="en-US" sz="2800" lang="en-US">
                <a:latin typeface="Calibri" pitchFamily="34" charset="0"/>
              </a:rPr>
              <a:t>When thyroid deficiency is present at birth, the condition is known as </a:t>
            </a:r>
            <a:r>
              <a:rPr altLang="en-US" b="1" sz="2800" lang="en-US">
                <a:latin typeface="Calibri" pitchFamily="34" charset="0"/>
              </a:rPr>
              <a:t>cretinism.</a:t>
            </a:r>
          </a:p>
          <a:p>
            <a:pPr lvl="0">
              <a:buFontTx/>
              <a:buNone/>
            </a:pPr>
            <a:r>
              <a:rPr altLang="en-US" sz="2800" lang="en-US">
                <a:latin typeface="Calibri" pitchFamily="34" charset="0"/>
              </a:rPr>
              <a:t>CAUSES </a:t>
            </a:r>
          </a:p>
          <a:p>
            <a:pPr lvl="0">
              <a:buFontTx/>
              <a:buNone/>
            </a:pPr>
            <a:r>
              <a:rPr altLang="en-US" sz="2800" lang="en-US">
                <a:latin typeface="Calibri" pitchFamily="34" charset="0"/>
              </a:rPr>
              <a:t>1.Autoimmune thyroiditis (</a:t>
            </a:r>
            <a:r>
              <a:rPr altLang="en-US" b="1" sz="2800" lang="en-US">
                <a:solidFill>
                  <a:srgbClr val="7030A0"/>
                </a:solidFill>
                <a:latin typeface="Calibri" pitchFamily="34" charset="0"/>
              </a:rPr>
              <a:t>Hashimoto’s disease</a:t>
            </a:r>
            <a:r>
              <a:rPr altLang="en-US" sz="2800" lang="en-US">
                <a:latin typeface="Calibri" pitchFamily="34" charset="0"/>
              </a:rPr>
              <a:t>), in which the immune system attacks the thyroid gland. </a:t>
            </a:r>
          </a:p>
          <a:p>
            <a:pPr lvl="0"/>
            <a:r>
              <a:rPr altLang="en-US" sz="2800" lang="en-US">
                <a:latin typeface="Calibri" pitchFamily="34" charset="0"/>
              </a:rPr>
              <a:t>It is the most common cause.</a:t>
            </a:r>
          </a:p>
        </p:txBody>
      </p:sp>
      <p:sp>
        <p:nvSpPr>
          <p:cNvPr id="1049144" name=""/>
          <p:cNvSpPr/>
          <p:nvPr>
            <p:ph type="title" sz="full" idx="0"/>
          </p:nvPr>
        </p:nvSpPr>
        <p:spPr>
          <a:xfrm rot="0">
            <a:off x="381000" y="152400"/>
            <a:ext cx="8229600" cy="868362"/>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lvl="0"/>
            <a:r>
              <a:rPr altLang="en-US" b="1" sz="4000" lang="en-US">
                <a:solidFill>
                  <a:srgbClr val="7030A0"/>
                </a:solidFill>
                <a:latin typeface="Calibri" pitchFamily="34" charset="0"/>
              </a:rPr>
              <a:t>HYPOTHYROIDISM</a:t>
            </a:r>
          </a:p>
        </p:txBody>
      </p:sp>
    </p:spTree>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showMasterSp="1">
  <p:cSld>
    <p:spTree>
      <p:nvGrpSpPr>
        <p:cNvPr id="683" name=""/>
        <p:cNvGrpSpPr/>
        <p:nvPr/>
      </p:nvGrpSpPr>
      <p:grpSpPr>
        <a:xfrm rot="0">
          <a:off x="0" y="0"/>
          <a:ext cx="0" cy="0"/>
          <a:chOff x="0" y="0"/>
          <a:chExt cx="0" cy="0"/>
        </a:xfrm>
      </p:grpSpPr>
      <p:sp>
        <p:nvSpPr>
          <p:cNvPr id="1049145" name=""/>
          <p:cNvSpPr/>
          <p:nvPr>
            <p:ph sz="full" idx="1"/>
          </p:nvPr>
        </p:nvSpPr>
        <p:spPr>
          <a:xfrm rot="0">
            <a:off x="228600" y="990600"/>
            <a:ext cx="8610600" cy="5638800"/>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r>
              <a:rPr altLang="en-US" sz="2800" lang="en-US">
                <a:latin typeface="Calibri" pitchFamily="34" charset="0"/>
              </a:rPr>
              <a:t>Atrophy of thyroid gland with aging</a:t>
            </a:r>
          </a:p>
          <a:p>
            <a:pPr lvl="0"/>
            <a:r>
              <a:rPr altLang="en-US" sz="2800" lang="en-US">
                <a:latin typeface="Calibri" pitchFamily="34" charset="0"/>
              </a:rPr>
              <a:t>Radioactive iodine </a:t>
            </a:r>
          </a:p>
          <a:p>
            <a:pPr lvl="0"/>
            <a:r>
              <a:rPr altLang="en-US" sz="2800" lang="en-US">
                <a:latin typeface="Calibri" pitchFamily="34" charset="0"/>
              </a:rPr>
              <a:t>Thyroidectomy</a:t>
            </a:r>
          </a:p>
          <a:p>
            <a:pPr lvl="0"/>
            <a:r>
              <a:rPr altLang="en-US" sz="2800" lang="en-US">
                <a:latin typeface="Calibri" pitchFamily="34" charset="0"/>
              </a:rPr>
              <a:t>Medications like Lithium and Antithyroid medications</a:t>
            </a:r>
          </a:p>
          <a:p>
            <a:pPr lvl="0"/>
            <a:r>
              <a:rPr altLang="en-US" sz="2800" lang="en-US">
                <a:latin typeface="Calibri" pitchFamily="34" charset="0"/>
              </a:rPr>
              <a:t>Radiation to head and neck for treatment of head and neck</a:t>
            </a:r>
          </a:p>
          <a:p>
            <a:pPr lvl="0"/>
            <a:r>
              <a:rPr altLang="en-US" sz="2800" lang="en-US">
                <a:latin typeface="Calibri" pitchFamily="34" charset="0"/>
              </a:rPr>
              <a:t>cancers, lymphoma</a:t>
            </a:r>
          </a:p>
          <a:p>
            <a:pPr lvl="0"/>
            <a:r>
              <a:rPr altLang="en-US" sz="2800" lang="en-US">
                <a:latin typeface="Calibri" pitchFamily="34" charset="0"/>
              </a:rPr>
              <a:t>Infiltrative diseases of the thyroid (amyloidosis, scleroderma)</a:t>
            </a:r>
          </a:p>
          <a:p>
            <a:pPr lvl="0"/>
            <a:r>
              <a:rPr altLang="en-US" sz="2800" lang="en-US">
                <a:latin typeface="Calibri" pitchFamily="34" charset="0"/>
              </a:rPr>
              <a:t>Iodine deficiency and iodine excess</a:t>
            </a:r>
          </a:p>
        </p:txBody>
      </p:sp>
      <p:sp>
        <p:nvSpPr>
          <p:cNvPr id="1049146"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algn="l" lvl="0"/>
            <a:r>
              <a:rPr altLang="en-US" sz="2800" lang="en-US">
                <a:latin typeface="Calibri" pitchFamily="34" charset="0"/>
              </a:rPr>
              <a:t>cont</a:t>
            </a:r>
          </a:p>
        </p:txBody>
      </p:sp>
    </p:spTree>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showMasterSp="1">
  <p:cSld>
    <p:spTree>
      <p:nvGrpSpPr>
        <p:cNvPr id="684" name=""/>
        <p:cNvGrpSpPr/>
        <p:nvPr/>
      </p:nvGrpSpPr>
      <p:grpSpPr>
        <a:xfrm rot="0">
          <a:off x="0" y="0"/>
          <a:ext cx="0" cy="0"/>
          <a:chOff x="0" y="0"/>
          <a:chExt cx="0" cy="0"/>
        </a:xfrm>
      </p:grpSpPr>
      <p:sp>
        <p:nvSpPr>
          <p:cNvPr id="1049147" name=""/>
          <p:cNvSpPr/>
          <p:nvPr>
            <p:ph sz="full" idx="1"/>
          </p:nvPr>
        </p:nvSpPr>
        <p:spPr>
          <a:xfrm rot="0">
            <a:off x="457200" y="1600200"/>
            <a:ext cx="8229600" cy="4525962"/>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r>
              <a:rPr altLang="en-US" sz="2800" lang="en-US">
                <a:latin typeface="Calibri" pitchFamily="34" charset="0"/>
              </a:rPr>
              <a:t>Previous treatment with antithyroid medications and radioactive iodine</a:t>
            </a:r>
          </a:p>
          <a:p>
            <a:pPr lvl="0"/>
            <a:r>
              <a:rPr altLang="en-US" sz="2800" lang="en-US">
                <a:latin typeface="Calibri" pitchFamily="34" charset="0"/>
              </a:rPr>
              <a:t>Thyroidectomy</a:t>
            </a:r>
          </a:p>
          <a:p>
            <a:pPr lvl="0"/>
            <a:r>
              <a:rPr altLang="en-US" sz="2800" lang="en-US">
                <a:latin typeface="Calibri" pitchFamily="34" charset="0"/>
              </a:rPr>
              <a:t>Advance age ; common in older women</a:t>
            </a:r>
          </a:p>
          <a:p>
            <a:pPr lvl="0"/>
            <a:r>
              <a:rPr altLang="en-US" sz="2800" lang="en-US">
                <a:latin typeface="Calibri" pitchFamily="34" charset="0"/>
              </a:rPr>
              <a:t>Radiation therapy for head and neck for cancer</a:t>
            </a:r>
          </a:p>
        </p:txBody>
      </p:sp>
      <p:sp>
        <p:nvSpPr>
          <p:cNvPr id="1049148"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algn="l" lvl="0"/>
            <a:r>
              <a:rPr altLang="en-US" sz="2800" lang="en-US">
                <a:solidFill>
                  <a:srgbClr val="7030A0"/>
                </a:solidFill>
                <a:latin typeface="Calibri" pitchFamily="34" charset="0"/>
              </a:rPr>
              <a:t>PREDISPOSING FACTORS</a:t>
            </a:r>
          </a:p>
        </p:txBody>
      </p:sp>
    </p:spTree>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showMasterSp="1">
  <p:cSld>
    <p:spTree>
      <p:nvGrpSpPr>
        <p:cNvPr id="685" name=""/>
        <p:cNvGrpSpPr/>
        <p:nvPr/>
      </p:nvGrpSpPr>
      <p:grpSpPr>
        <a:xfrm rot="0">
          <a:off x="0" y="0"/>
          <a:ext cx="0" cy="0"/>
          <a:chOff x="0" y="0"/>
          <a:chExt cx="0" cy="0"/>
        </a:xfrm>
      </p:grpSpPr>
      <p:sp>
        <p:nvSpPr>
          <p:cNvPr id="1049149" name=""/>
          <p:cNvSpPr/>
          <p:nvPr>
            <p:ph sz="full" idx="1"/>
          </p:nvPr>
        </p:nvSpPr>
        <p:spPr>
          <a:xfrm rot="0">
            <a:off x="228600" y="990600"/>
            <a:ext cx="8610600" cy="5638800"/>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r>
              <a:rPr altLang="en-US" sz="2800" lang="en-US">
                <a:latin typeface="Calibri" pitchFamily="34" charset="0"/>
              </a:rPr>
              <a:t>Hypothyroidism can be caused by thyroid dysfunction itself or pituitary gland and hypothalamus.</a:t>
            </a:r>
          </a:p>
          <a:p>
            <a:pPr lvl="0"/>
            <a:r>
              <a:rPr altLang="en-US" sz="2800" lang="en-US">
                <a:latin typeface="Calibri" pitchFamily="34" charset="0"/>
              </a:rPr>
              <a:t>In both, there is hyposecretion of T3 and T4 hormones which leads to decreased basal metabolic rate characterized by </a:t>
            </a:r>
            <a:r>
              <a:rPr altLang="en-US" sz="2800" lang="en-US">
                <a:solidFill>
                  <a:srgbClr val="7030A0"/>
                </a:solidFill>
                <a:latin typeface="Calibri" pitchFamily="34" charset="0"/>
              </a:rPr>
              <a:t>lethargy , fatigue , cold intolerance , weight gain and constipation</a:t>
            </a:r>
            <a:r>
              <a:rPr altLang="en-US" sz="2800" lang="en-US">
                <a:latin typeface="Calibri" pitchFamily="34" charset="0"/>
              </a:rPr>
              <a:t>.</a:t>
            </a:r>
          </a:p>
        </p:txBody>
      </p:sp>
      <p:sp>
        <p:nvSpPr>
          <p:cNvPr id="1049150"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algn="l" lvl="0"/>
            <a:r>
              <a:rPr altLang="en-US" sz="2800" lang="en-US">
                <a:solidFill>
                  <a:srgbClr val="7030A0"/>
                </a:solidFill>
                <a:latin typeface="Calibri" pitchFamily="34" charset="0"/>
              </a:rPr>
              <a:t>PATHOPHYSIOLOGY</a:t>
            </a:r>
          </a:p>
        </p:txBody>
      </p:sp>
    </p:spTree>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showMasterSp="1">
  <p:cSld>
    <p:spTree>
      <p:nvGrpSpPr>
        <p:cNvPr id="686" name=""/>
        <p:cNvGrpSpPr/>
        <p:nvPr/>
      </p:nvGrpSpPr>
      <p:grpSpPr>
        <a:xfrm rot="0">
          <a:off x="0" y="0"/>
          <a:ext cx="0" cy="0"/>
          <a:chOff x="0" y="0"/>
          <a:chExt cx="0" cy="0"/>
        </a:xfrm>
      </p:grpSpPr>
      <p:sp>
        <p:nvSpPr>
          <p:cNvPr id="1049151"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algn="l" lvl="0"/>
            <a:r>
              <a:rPr altLang="en-US" sz="4000" lang="en-US">
                <a:solidFill>
                  <a:srgbClr val="7030A0"/>
                </a:solidFill>
                <a:latin typeface="Calibri" pitchFamily="34" charset="0"/>
              </a:rPr>
              <a:t>Clinical manifestations</a:t>
            </a:r>
          </a:p>
        </p:txBody>
      </p:sp>
      <p:sp>
        <p:nvSpPr>
          <p:cNvPr id="1049152" name=""/>
          <p:cNvSpPr/>
          <p:nvPr>
            <p:ph sz="half" idx="1"/>
          </p:nvPr>
        </p:nvSpPr>
        <p:spPr>
          <a:xfrm rot="0">
            <a:off x="457200" y="1600200"/>
            <a:ext cx="4038600" cy="4525962"/>
          </a:xfrm>
          <a:prstGeom prst="rect"/>
          <a:noFill/>
          <a:ln>
            <a:noFill/>
          </a:ln>
        </p:spPr>
        <p:txBody>
          <a:bodyPr anchor="t" bIns="45720" lIns="91440" rIns="91440" tIns="45720" vert="horz"/>
          <a:lstStyle>
            <a:lvl1pPr indent="-342900" marL="342900">
              <a:lnSpc>
                <a:spcPct val="100000"/>
              </a:lnSpc>
              <a:spcBef>
                <a:spcPct val="20000"/>
              </a:spcBef>
              <a:spcAft>
                <a:spcPct val="0"/>
              </a:spcAft>
              <a:buChar char="•"/>
              <a:defRPr sz="2800">
                <a:solidFill>
                  <a:schemeClr val="dk1"/>
                </a:solidFill>
              </a:defRPr>
            </a:lvl1pPr>
            <a:lvl2pPr indent="-285750" marL="742950">
              <a:lnSpc>
                <a:spcPct val="100000"/>
              </a:lnSpc>
              <a:spcBef>
                <a:spcPct val="20000"/>
              </a:spcBef>
              <a:spcAft>
                <a:spcPct val="0"/>
              </a:spcAft>
              <a:buChar char="–"/>
              <a:defRPr sz="2400">
                <a:solidFill>
                  <a:schemeClr val="dk1"/>
                </a:solidFill>
              </a:defRPr>
            </a:lvl2pPr>
            <a:lvl3pPr indent="-228600" marL="1143000">
              <a:lnSpc>
                <a:spcPct val="100000"/>
              </a:lnSpc>
              <a:spcBef>
                <a:spcPct val="20000"/>
              </a:spcBef>
              <a:spcAft>
                <a:spcPct val="0"/>
              </a:spcAft>
              <a:buChar char="•"/>
              <a:defRPr sz="2000">
                <a:solidFill>
                  <a:schemeClr val="dk1"/>
                </a:solidFill>
              </a:defRPr>
            </a:lvl3pPr>
            <a:lvl4pPr indent="-228600" marL="1600200">
              <a:lnSpc>
                <a:spcPct val="100000"/>
              </a:lnSpc>
              <a:spcBef>
                <a:spcPct val="20000"/>
              </a:spcBef>
              <a:spcAft>
                <a:spcPct val="0"/>
              </a:spcAft>
              <a:buChar char="–"/>
              <a:defRPr sz="1800">
                <a:solidFill>
                  <a:schemeClr val="dk1"/>
                </a:solidFill>
              </a:defRPr>
            </a:lvl4pPr>
            <a:lvl5pPr indent="-228600" marL="2057400">
              <a:lnSpc>
                <a:spcPct val="100000"/>
              </a:lnSpc>
              <a:spcBef>
                <a:spcPct val="20000"/>
              </a:spcBef>
              <a:spcAft>
                <a:spcPct val="0"/>
              </a:spcAft>
              <a:buChar char="»"/>
              <a:defRPr sz="1800">
                <a:solidFill>
                  <a:schemeClr val="dk1"/>
                </a:solidFill>
              </a:defRPr>
            </a:lvl5pPr>
          </a:lstStyle>
          <a:p>
            <a:pPr lvl="0"/>
            <a:r>
              <a:rPr altLang="en-US" lang="en-US">
                <a:latin typeface="Calibri" pitchFamily="34" charset="0"/>
              </a:rPr>
              <a:t>Extreme fatigue</a:t>
            </a:r>
          </a:p>
          <a:p>
            <a:pPr lvl="0"/>
            <a:r>
              <a:rPr altLang="en-US" lang="en-US">
                <a:latin typeface="Calibri" pitchFamily="34" charset="0"/>
              </a:rPr>
              <a:t>hair loss, brittle</a:t>
            </a:r>
          </a:p>
          <a:p>
            <a:pPr lvl="0">
              <a:buFontTx/>
              <a:buNone/>
            </a:pPr>
            <a:r>
              <a:rPr altLang="en-US" lang="en-US">
                <a:latin typeface="Calibri" pitchFamily="34" charset="0"/>
              </a:rPr>
              <a:t>nails, and dry skin</a:t>
            </a:r>
          </a:p>
          <a:p>
            <a:pPr lvl="0"/>
            <a:r>
              <a:rPr altLang="en-US" lang="en-US">
                <a:latin typeface="Calibri" pitchFamily="34" charset="0"/>
              </a:rPr>
              <a:t>numbness and tingling of the Fingers</a:t>
            </a:r>
          </a:p>
          <a:p>
            <a:pPr lvl="0"/>
            <a:r>
              <a:rPr altLang="en-US" lang="en-US">
                <a:latin typeface="Calibri" pitchFamily="34" charset="0"/>
              </a:rPr>
              <a:t>Cold intolerance</a:t>
            </a:r>
          </a:p>
          <a:p>
            <a:pPr lvl="0"/>
            <a:r>
              <a:rPr altLang="en-US" lang="en-US">
                <a:latin typeface="Calibri" pitchFamily="34" charset="0"/>
              </a:rPr>
              <a:t>Weight gain</a:t>
            </a:r>
          </a:p>
          <a:p>
            <a:pPr lvl="0"/>
            <a:r>
              <a:rPr altLang="en-US" lang="en-US">
                <a:latin typeface="Calibri" pitchFamily="34" charset="0"/>
              </a:rPr>
              <a:t>constipation</a:t>
            </a:r>
          </a:p>
        </p:txBody>
      </p:sp>
      <p:sp>
        <p:nvSpPr>
          <p:cNvPr id="1049153" name=""/>
          <p:cNvSpPr/>
          <p:nvPr>
            <p:ph sz="half" idx="2"/>
          </p:nvPr>
        </p:nvSpPr>
        <p:spPr>
          <a:xfrm rot="0">
            <a:off x="4648200" y="1600200"/>
            <a:ext cx="4038600" cy="4525962"/>
          </a:xfrm>
          <a:prstGeom prst="rect"/>
          <a:noFill/>
          <a:ln>
            <a:noFill/>
          </a:ln>
        </p:spPr>
        <p:txBody>
          <a:bodyPr anchor="t" bIns="45720" lIns="91440" rIns="91440" tIns="45720" vert="horz"/>
          <a:lstStyle>
            <a:lvl1pPr indent="-342900" marL="342900">
              <a:lnSpc>
                <a:spcPct val="100000"/>
              </a:lnSpc>
              <a:spcBef>
                <a:spcPct val="20000"/>
              </a:spcBef>
              <a:spcAft>
                <a:spcPct val="0"/>
              </a:spcAft>
              <a:buChar char="•"/>
              <a:defRPr sz="2800">
                <a:solidFill>
                  <a:schemeClr val="dk1"/>
                </a:solidFill>
              </a:defRPr>
            </a:lvl1pPr>
            <a:lvl2pPr indent="-285750" marL="742950">
              <a:lnSpc>
                <a:spcPct val="100000"/>
              </a:lnSpc>
              <a:spcBef>
                <a:spcPct val="20000"/>
              </a:spcBef>
              <a:spcAft>
                <a:spcPct val="0"/>
              </a:spcAft>
              <a:buChar char="–"/>
              <a:defRPr sz="2400">
                <a:solidFill>
                  <a:schemeClr val="dk1"/>
                </a:solidFill>
              </a:defRPr>
            </a:lvl2pPr>
            <a:lvl3pPr indent="-228600" marL="1143000">
              <a:lnSpc>
                <a:spcPct val="100000"/>
              </a:lnSpc>
              <a:spcBef>
                <a:spcPct val="20000"/>
              </a:spcBef>
              <a:spcAft>
                <a:spcPct val="0"/>
              </a:spcAft>
              <a:buChar char="•"/>
              <a:defRPr sz="2000">
                <a:solidFill>
                  <a:schemeClr val="dk1"/>
                </a:solidFill>
              </a:defRPr>
            </a:lvl3pPr>
            <a:lvl4pPr indent="-228600" marL="1600200">
              <a:lnSpc>
                <a:spcPct val="100000"/>
              </a:lnSpc>
              <a:spcBef>
                <a:spcPct val="20000"/>
              </a:spcBef>
              <a:spcAft>
                <a:spcPct val="0"/>
              </a:spcAft>
              <a:buChar char="–"/>
              <a:defRPr sz="1800">
                <a:solidFill>
                  <a:schemeClr val="dk1"/>
                </a:solidFill>
              </a:defRPr>
            </a:lvl4pPr>
            <a:lvl5pPr indent="-228600" marL="2057400">
              <a:lnSpc>
                <a:spcPct val="100000"/>
              </a:lnSpc>
              <a:spcBef>
                <a:spcPct val="20000"/>
              </a:spcBef>
              <a:spcAft>
                <a:spcPct val="0"/>
              </a:spcAft>
              <a:buChar char="»"/>
              <a:defRPr sz="1800">
                <a:solidFill>
                  <a:schemeClr val="dk1"/>
                </a:solidFill>
              </a:defRPr>
            </a:lvl5pPr>
          </a:lstStyle>
          <a:p>
            <a:pPr lvl="0"/>
            <a:r>
              <a:rPr altLang="en-US" lang="en-US">
                <a:latin typeface="Calibri" pitchFamily="34" charset="0"/>
              </a:rPr>
              <a:t>Forgetfullness</a:t>
            </a:r>
          </a:p>
          <a:p>
            <a:pPr lvl="0"/>
            <a:r>
              <a:rPr altLang="en-US" lang="en-US">
                <a:latin typeface="Calibri" pitchFamily="34" charset="0"/>
              </a:rPr>
              <a:t>Menstrual disturbances</a:t>
            </a:r>
          </a:p>
          <a:p>
            <a:pPr lvl="0">
              <a:buFontTx/>
              <a:buNone/>
            </a:pPr>
            <a:r>
              <a:rPr altLang="en-US" lang="en-US">
                <a:latin typeface="Calibri" pitchFamily="34" charset="0"/>
              </a:rPr>
              <a:t>such as menorrhagia or amenorrhea</a:t>
            </a:r>
          </a:p>
          <a:p>
            <a:pPr lvl="0"/>
            <a:r>
              <a:rPr altLang="en-US" lang="en-US">
                <a:latin typeface="Calibri" pitchFamily="34" charset="0"/>
              </a:rPr>
              <a:t>Slowness of movement</a:t>
            </a:r>
          </a:p>
          <a:p>
            <a:pPr lvl="0"/>
            <a:r>
              <a:rPr altLang="en-US" lang="en-US">
                <a:latin typeface="Calibri" pitchFamily="34" charset="0"/>
              </a:rPr>
              <a:t>Bradycardia</a:t>
            </a:r>
          </a:p>
          <a:p>
            <a:pPr lvl="0"/>
            <a:r>
              <a:rPr altLang="en-US" lang="en-US">
                <a:latin typeface="Calibri" pitchFamily="34" charset="0"/>
              </a:rPr>
              <a:t>irritability</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1">
  <p:cSld>
    <p:spTree>
      <p:nvGrpSpPr>
        <p:cNvPr id="430" name=""/>
        <p:cNvGrpSpPr/>
        <p:nvPr/>
      </p:nvGrpSpPr>
      <p:grpSpPr>
        <a:xfrm rot="0">
          <a:off x="0" y="0"/>
          <a:ext cx="0" cy="0"/>
          <a:chOff x="0" y="0"/>
          <a:chExt cx="0" cy="0"/>
        </a:xfrm>
      </p:grpSpPr>
      <p:sp>
        <p:nvSpPr>
          <p:cNvPr id="1048653" name=""/>
          <p:cNvSpPr/>
          <p:nvPr>
            <p:ph sz="full" idx="1"/>
          </p:nvPr>
        </p:nvSpPr>
        <p:spPr>
          <a:xfrm rot="0">
            <a:off x="228600" y="838200"/>
            <a:ext cx="8458200" cy="5715000"/>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lnSpc>
                <a:spcPct val="90000"/>
              </a:lnSpc>
            </a:pPr>
            <a:endParaRPr altLang="en-US" sz="2800" lang="en-US">
              <a:latin typeface="Calibri" pitchFamily="34" charset="0"/>
            </a:endParaRPr>
          </a:p>
          <a:p>
            <a:pPr lvl="0">
              <a:lnSpc>
                <a:spcPct val="90000"/>
              </a:lnSpc>
              <a:buFontTx/>
              <a:buNone/>
            </a:pPr>
            <a:r>
              <a:rPr altLang="en-US" b="1" sz="2800" lang="en-US" u="sng">
                <a:solidFill>
                  <a:srgbClr val="C00000"/>
                </a:solidFill>
                <a:latin typeface="Calibri" pitchFamily="34" charset="0"/>
              </a:rPr>
              <a:t>1. Anterior pituitary gland (Adenohypophysis)</a:t>
            </a:r>
          </a:p>
          <a:p>
            <a:pPr lvl="0">
              <a:lnSpc>
                <a:spcPct val="90000"/>
              </a:lnSpc>
              <a:buFontTx/>
              <a:buNone/>
            </a:pPr>
            <a:r>
              <a:rPr altLang="en-US" sz="2800" lang="en-US">
                <a:latin typeface="Calibri" pitchFamily="34" charset="0"/>
              </a:rPr>
              <a:t>It produces six (6) hormones. The hormones are;</a:t>
            </a:r>
          </a:p>
          <a:p>
            <a:pPr indent="-514350" lvl="1" marL="879475">
              <a:lnSpc>
                <a:spcPct val="150000"/>
              </a:lnSpc>
              <a:buFontTx/>
              <a:buNone/>
            </a:pPr>
            <a:r>
              <a:rPr altLang="en-US" sz="2600" lang="en-US">
                <a:latin typeface="Calibri" pitchFamily="34" charset="0"/>
              </a:rPr>
              <a:t>I. Growth hormone(GH)</a:t>
            </a:r>
          </a:p>
          <a:p>
            <a:pPr indent="-514350" lvl="1" marL="879475">
              <a:lnSpc>
                <a:spcPct val="150000"/>
              </a:lnSpc>
              <a:buFontTx/>
              <a:buNone/>
            </a:pPr>
            <a:r>
              <a:rPr altLang="en-US" sz="2600" lang="en-US">
                <a:latin typeface="Calibri" pitchFamily="34" charset="0"/>
              </a:rPr>
              <a:t>II. Thyroid stimulating hormone(TSH)</a:t>
            </a:r>
          </a:p>
          <a:p>
            <a:pPr indent="-514350" lvl="1" marL="879475">
              <a:lnSpc>
                <a:spcPct val="150000"/>
              </a:lnSpc>
              <a:buFontTx/>
              <a:buNone/>
            </a:pPr>
            <a:r>
              <a:rPr altLang="en-US" sz="2600" lang="en-US">
                <a:latin typeface="Calibri" pitchFamily="34" charset="0"/>
              </a:rPr>
              <a:t>III. Adrenocorticotropic hormone-- (ACTH</a:t>
            </a:r>
          </a:p>
          <a:p>
            <a:pPr indent="-514350" lvl="1" marL="879475">
              <a:lnSpc>
                <a:spcPct val="150000"/>
              </a:lnSpc>
              <a:buFontTx/>
              <a:buNone/>
            </a:pPr>
            <a:r>
              <a:rPr altLang="en-US" sz="2600" lang="en-US">
                <a:latin typeface="Calibri" pitchFamily="34" charset="0"/>
              </a:rPr>
              <a:t>iv. Prolactin</a:t>
            </a:r>
          </a:p>
          <a:p>
            <a:pPr indent="-514350" lvl="1" marL="879475">
              <a:lnSpc>
                <a:spcPct val="150000"/>
              </a:lnSpc>
              <a:buFontTx/>
              <a:buNone/>
            </a:pPr>
            <a:r>
              <a:rPr altLang="en-US" sz="2600" lang="en-US">
                <a:latin typeface="Calibri" pitchFamily="34" charset="0"/>
              </a:rPr>
              <a:t>v. Follicle Stimulating Hormone (FSH)</a:t>
            </a:r>
          </a:p>
          <a:p>
            <a:pPr indent="-514350" lvl="1" marL="879475">
              <a:lnSpc>
                <a:spcPct val="150000"/>
              </a:lnSpc>
              <a:buFontTx/>
              <a:buNone/>
            </a:pPr>
            <a:r>
              <a:rPr altLang="en-US" sz="2600" lang="en-US">
                <a:latin typeface="Calibri" pitchFamily="34" charset="0"/>
              </a:rPr>
              <a:t>vi. Luteinizing Hormone.(LH</a:t>
            </a:r>
            <a:r>
              <a:rPr altLang="en-US" lang="en-US">
                <a:latin typeface="Calibri" pitchFamily="34" charset="0"/>
              </a:rPr>
              <a:t>)</a:t>
            </a:r>
          </a:p>
          <a:p>
            <a:pPr lvl="0">
              <a:lnSpc>
                <a:spcPct val="90000"/>
              </a:lnSpc>
              <a:buFontTx/>
              <a:buNone/>
            </a:pPr>
            <a:endParaRPr altLang="en-US" sz="2800" lang="en-US">
              <a:latin typeface="Calibri" pitchFamily="34" charset="0"/>
            </a:endParaRPr>
          </a:p>
        </p:txBody>
      </p:sp>
      <p:sp>
        <p:nvSpPr>
          <p:cNvPr id="1048654" name=""/>
          <p:cNvSpPr/>
          <p:nvPr>
            <p:ph type="title" sz="full" idx="0"/>
          </p:nvPr>
        </p:nvSpPr>
        <p:spPr>
          <a:xfrm rot="0">
            <a:off x="457200" y="381000"/>
            <a:ext cx="8229600" cy="59055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algn="l" lvl="0"/>
            <a:r>
              <a:rPr altLang="en-US" sz="2800" lang="en-US">
                <a:latin typeface="Calibri" pitchFamily="34" charset="0"/>
              </a:rPr>
              <a:t>cont</a:t>
            </a:r>
          </a:p>
        </p:txBody>
      </p:sp>
    </p:spTree>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showMasterSp="1">
  <p:cSld>
    <p:spTree>
      <p:nvGrpSpPr>
        <p:cNvPr id="687" name=""/>
        <p:cNvGrpSpPr/>
        <p:nvPr/>
      </p:nvGrpSpPr>
      <p:grpSpPr>
        <a:xfrm rot="0">
          <a:off x="0" y="0"/>
          <a:ext cx="0" cy="0"/>
          <a:chOff x="0" y="0"/>
          <a:chExt cx="0" cy="0"/>
        </a:xfrm>
      </p:grpSpPr>
      <p:sp>
        <p:nvSpPr>
          <p:cNvPr id="1049154" name=""/>
          <p:cNvSpPr/>
          <p:nvPr>
            <p:ph sz="full" idx="1"/>
          </p:nvPr>
        </p:nvSpPr>
        <p:spPr>
          <a:xfrm rot="0">
            <a:off x="457200" y="1600200"/>
            <a:ext cx="8229600" cy="4953000"/>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r>
              <a:rPr altLang="en-US" sz="2800" lang="en-US">
                <a:latin typeface="Calibri" pitchFamily="34" charset="0"/>
              </a:rPr>
              <a:t>Hormone replacement therapy : synthetic </a:t>
            </a:r>
            <a:r>
              <a:rPr altLang="en-US" sz="2800" lang="en-US">
                <a:solidFill>
                  <a:srgbClr val="7030A0"/>
                </a:solidFill>
                <a:latin typeface="Calibri" pitchFamily="34" charset="0"/>
              </a:rPr>
              <a:t>levothyroxine</a:t>
            </a:r>
            <a:r>
              <a:rPr altLang="en-US" sz="2800" lang="en-US">
                <a:latin typeface="Calibri" pitchFamily="34" charset="0"/>
              </a:rPr>
              <a:t> is administered.</a:t>
            </a:r>
          </a:p>
          <a:p>
            <a:pPr lvl="0"/>
            <a:r>
              <a:rPr altLang="en-US" sz="2800" lang="en-US">
                <a:latin typeface="Calibri" pitchFamily="34" charset="0"/>
              </a:rPr>
              <a:t>BRAND NAME : </a:t>
            </a:r>
            <a:r>
              <a:rPr altLang="en-US" sz="2800" lang="en-US">
                <a:solidFill>
                  <a:srgbClr val="7030A0"/>
                </a:solidFill>
                <a:latin typeface="Calibri" pitchFamily="34" charset="0"/>
              </a:rPr>
              <a:t>Synthroid , levoxyl , levothroid and unithroid</a:t>
            </a:r>
          </a:p>
          <a:p>
            <a:pPr lvl="0"/>
            <a:r>
              <a:rPr altLang="en-US" sz="2800" lang="en-US">
                <a:latin typeface="Calibri" pitchFamily="34" charset="0"/>
              </a:rPr>
              <a:t>Is a drug of choice for most patients who need thyroid hormone replacement.</a:t>
            </a:r>
          </a:p>
          <a:p>
            <a:pPr lvl="0">
              <a:buFontTx/>
              <a:buNone/>
            </a:pPr>
            <a:r>
              <a:rPr altLang="en-US" sz="2800" lang="en-US">
                <a:latin typeface="Calibri" pitchFamily="34" charset="0"/>
              </a:rPr>
              <a:t>MODE OF ACTION : It increases metabolic rate of all cells of all tissues in the body</a:t>
            </a:r>
          </a:p>
          <a:p>
            <a:pPr lvl="0">
              <a:buFontTx/>
              <a:buNone/>
            </a:pPr>
            <a:r>
              <a:rPr altLang="en-US" sz="2800" lang="en-US">
                <a:latin typeface="Calibri" pitchFamily="34" charset="0"/>
              </a:rPr>
              <a:t> </a:t>
            </a:r>
          </a:p>
        </p:txBody>
      </p:sp>
      <p:sp>
        <p:nvSpPr>
          <p:cNvPr id="1049155"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algn="l" lvl="0"/>
            <a:r>
              <a:rPr altLang="en-US" b="1" sz="4000" lang="en-US">
                <a:solidFill>
                  <a:srgbClr val="7030A0"/>
                </a:solidFill>
                <a:latin typeface="Calibri" pitchFamily="34" charset="0"/>
              </a:rPr>
              <a:t>Medical management</a:t>
            </a:r>
          </a:p>
        </p:txBody>
      </p:sp>
    </p:spTree>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showMasterSp="1">
  <p:cSld>
    <p:spTree>
      <p:nvGrpSpPr>
        <p:cNvPr id="688" name=""/>
        <p:cNvGrpSpPr/>
        <p:nvPr/>
      </p:nvGrpSpPr>
      <p:grpSpPr>
        <a:xfrm rot="0">
          <a:off x="0" y="0"/>
          <a:ext cx="0" cy="0"/>
          <a:chOff x="0" y="0"/>
          <a:chExt cx="0" cy="0"/>
        </a:xfrm>
      </p:grpSpPr>
      <p:sp>
        <p:nvSpPr>
          <p:cNvPr id="1049156" name=""/>
          <p:cNvSpPr/>
          <p:nvPr>
            <p:ph sz="full" idx="1"/>
          </p:nvPr>
        </p:nvSpPr>
        <p:spPr>
          <a:xfrm rot="0">
            <a:off x="457200" y="990600"/>
            <a:ext cx="8229600" cy="5867400"/>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buFontTx/>
              <a:buNone/>
            </a:pPr>
            <a:r>
              <a:rPr altLang="en-US" sz="2800" lang="en-US">
                <a:latin typeface="Calibri" pitchFamily="34" charset="0"/>
              </a:rPr>
              <a:t>PHARMACOKINETICS</a:t>
            </a:r>
          </a:p>
          <a:p>
            <a:pPr lvl="0">
              <a:buFontTx/>
              <a:buNone/>
            </a:pPr>
            <a:r>
              <a:rPr altLang="en-US" sz="2800" lang="en-US">
                <a:latin typeface="Calibri" pitchFamily="34" charset="0"/>
              </a:rPr>
              <a:t>-Most of it converted into T3 in the body hence can produce both T3 and T4</a:t>
            </a:r>
          </a:p>
          <a:p>
            <a:pPr lvl="0">
              <a:buFontTx/>
              <a:buNone/>
            </a:pPr>
            <a:r>
              <a:rPr altLang="en-US" sz="2800" lang="en-US">
                <a:latin typeface="Calibri" pitchFamily="34" charset="0"/>
              </a:rPr>
              <a:t>-highly bound to proteins and has a half life of 7 days hence it therapeutic effects are delayed for 2 weeks</a:t>
            </a:r>
          </a:p>
          <a:p>
            <a:pPr lvl="0">
              <a:buFontTx/>
              <a:buNone/>
            </a:pPr>
            <a:r>
              <a:rPr altLang="en-US" sz="2800" lang="en-US">
                <a:latin typeface="Calibri" pitchFamily="34" charset="0"/>
              </a:rPr>
              <a:t>-The long half life facilitate once a day dosing</a:t>
            </a:r>
          </a:p>
          <a:p>
            <a:pPr lvl="0">
              <a:buFontTx/>
              <a:buNone/>
            </a:pPr>
            <a:endParaRPr altLang="en-US" sz="2800" lang="en-US">
              <a:latin typeface="Calibri" pitchFamily="34" charset="0"/>
            </a:endParaRPr>
          </a:p>
        </p:txBody>
      </p:sp>
      <p:sp>
        <p:nvSpPr>
          <p:cNvPr id="1049157" name=""/>
          <p:cNvSpPr/>
          <p:nvPr>
            <p:ph type="title" sz="full" idx="0"/>
          </p:nvPr>
        </p:nvSpPr>
        <p:spPr>
          <a:xfrm rot="0">
            <a:off x="0" y="0"/>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algn="l" lvl="0"/>
            <a:r>
              <a:rPr altLang="en-US" sz="2800" lang="en-US">
                <a:latin typeface="Calibri" pitchFamily="34" charset="0"/>
              </a:rPr>
              <a:t>cont</a:t>
            </a:r>
          </a:p>
        </p:txBody>
      </p:sp>
    </p:spTree>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showMasterSp="1">
  <p:cSld>
    <p:spTree>
      <p:nvGrpSpPr>
        <p:cNvPr id="689" name=""/>
        <p:cNvGrpSpPr/>
        <p:nvPr/>
      </p:nvGrpSpPr>
      <p:grpSpPr>
        <a:xfrm rot="0">
          <a:off x="0" y="0"/>
          <a:ext cx="0" cy="0"/>
          <a:chOff x="0" y="0"/>
          <a:chExt cx="0" cy="0"/>
        </a:xfrm>
      </p:grpSpPr>
      <p:sp>
        <p:nvSpPr>
          <p:cNvPr id="1049158" name=""/>
          <p:cNvSpPr/>
          <p:nvPr>
            <p:ph sz="full" idx="1"/>
          </p:nvPr>
        </p:nvSpPr>
        <p:spPr>
          <a:xfrm rot="0">
            <a:off x="457200" y="1600200"/>
            <a:ext cx="8229600" cy="4525962"/>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buFontTx/>
              <a:buNone/>
            </a:pPr>
            <a:r>
              <a:rPr altLang="en-US" sz="2800" lang="en-US">
                <a:latin typeface="Calibri" pitchFamily="34" charset="0"/>
              </a:rPr>
              <a:t>THERAPEUTIC USES (INDICATIONS)</a:t>
            </a:r>
          </a:p>
          <a:p>
            <a:pPr lvl="0"/>
            <a:r>
              <a:rPr altLang="en-US" sz="2800" lang="en-US">
                <a:latin typeface="Calibri" pitchFamily="34" charset="0"/>
              </a:rPr>
              <a:t>Indicated in  hypothyroidism in adult and children</a:t>
            </a:r>
          </a:p>
          <a:p>
            <a:pPr lvl="0"/>
            <a:r>
              <a:rPr altLang="en-US" sz="2800" lang="en-US">
                <a:latin typeface="Calibri" pitchFamily="34" charset="0"/>
              </a:rPr>
              <a:t>Maintenance of thyroid hormones following surgery</a:t>
            </a:r>
          </a:p>
          <a:p>
            <a:pPr lvl="0"/>
            <a:r>
              <a:rPr altLang="en-US" sz="2800" lang="en-US">
                <a:latin typeface="Calibri" pitchFamily="34" charset="0"/>
              </a:rPr>
              <a:t>Myxedema coma</a:t>
            </a:r>
          </a:p>
          <a:p>
            <a:pPr lvl="0"/>
            <a:r>
              <a:rPr altLang="en-US" sz="2800" lang="en-US">
                <a:latin typeface="Calibri" pitchFamily="34" charset="0"/>
              </a:rPr>
              <a:t>Simple goiter.</a:t>
            </a:r>
          </a:p>
          <a:p>
            <a:pPr lvl="0">
              <a:buFontTx/>
              <a:buNone/>
            </a:pPr>
            <a:endParaRPr altLang="en-US" sz="2800" lang="en-US">
              <a:latin typeface="Calibri" pitchFamily="34" charset="0"/>
            </a:endParaRPr>
          </a:p>
        </p:txBody>
      </p:sp>
      <p:sp>
        <p:nvSpPr>
          <p:cNvPr id="1049159"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algn="l" lvl="0"/>
            <a:r>
              <a:rPr altLang="en-US" sz="2800" lang="en-US">
                <a:latin typeface="Calibri" pitchFamily="34" charset="0"/>
              </a:rPr>
              <a:t>cont</a:t>
            </a:r>
          </a:p>
        </p:txBody>
      </p:sp>
    </p:spTree>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showMasterSp="1">
  <p:cSld>
    <p:spTree>
      <p:nvGrpSpPr>
        <p:cNvPr id="690" name=""/>
        <p:cNvGrpSpPr/>
        <p:nvPr/>
      </p:nvGrpSpPr>
      <p:grpSpPr>
        <a:xfrm rot="0">
          <a:off x="0" y="0"/>
          <a:ext cx="0" cy="0"/>
          <a:chOff x="0" y="0"/>
          <a:chExt cx="0" cy="0"/>
        </a:xfrm>
      </p:grpSpPr>
      <p:sp>
        <p:nvSpPr>
          <p:cNvPr id="1049160" name=""/>
          <p:cNvSpPr/>
          <p:nvPr>
            <p:ph sz="full" idx="1"/>
          </p:nvPr>
        </p:nvSpPr>
        <p:spPr>
          <a:xfrm rot="0">
            <a:off x="457200" y="1600200"/>
            <a:ext cx="8229600" cy="4525962"/>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r>
              <a:rPr altLang="en-US" sz="2800" lang="en-US">
                <a:latin typeface="Calibri" pitchFamily="34" charset="0"/>
              </a:rPr>
              <a:t>Starting dosage is 12.5mcg/day orally.</a:t>
            </a:r>
          </a:p>
          <a:p>
            <a:pPr lvl="0"/>
            <a:r>
              <a:rPr altLang="en-US" sz="2800" lang="en-US">
                <a:latin typeface="Calibri" pitchFamily="34" charset="0"/>
              </a:rPr>
              <a:t>Dosage changes may differ with individual patients based upon age, the presence of cardiovascular disease and development of tolerance or reduced effectiveness of drug</a:t>
            </a:r>
          </a:p>
          <a:p>
            <a:pPr lvl="0"/>
            <a:r>
              <a:rPr altLang="en-US" sz="2800" lang="en-US">
                <a:latin typeface="Calibri" pitchFamily="34" charset="0"/>
              </a:rPr>
              <a:t>The drug is available in tablet forms, capsules and IV.</a:t>
            </a:r>
          </a:p>
          <a:p>
            <a:pPr lvl="0">
              <a:buFontTx/>
              <a:buNone/>
            </a:pPr>
            <a:endParaRPr altLang="en-US" sz="2800" lang="en-US">
              <a:latin typeface="Calibri" pitchFamily="34" charset="0"/>
            </a:endParaRPr>
          </a:p>
        </p:txBody>
      </p:sp>
      <p:sp>
        <p:nvSpPr>
          <p:cNvPr id="1049161"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algn="l" lvl="0"/>
            <a:r>
              <a:rPr altLang="en-US" sz="2800" lang="en-US">
                <a:solidFill>
                  <a:srgbClr val="7030A0"/>
                </a:solidFill>
                <a:latin typeface="Calibri" pitchFamily="34" charset="0"/>
              </a:rPr>
              <a:t>Dosage and administration</a:t>
            </a:r>
          </a:p>
        </p:txBody>
      </p:sp>
    </p:spTree>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showMasterSp="1">
  <p:cSld>
    <p:spTree>
      <p:nvGrpSpPr>
        <p:cNvPr id="691" name=""/>
        <p:cNvGrpSpPr/>
        <p:nvPr/>
      </p:nvGrpSpPr>
      <p:grpSpPr>
        <a:xfrm rot="0">
          <a:off x="0" y="0"/>
          <a:ext cx="0" cy="0"/>
          <a:chOff x="0" y="0"/>
          <a:chExt cx="0" cy="0"/>
        </a:xfrm>
      </p:grpSpPr>
      <p:sp>
        <p:nvSpPr>
          <p:cNvPr id="1049162" name=""/>
          <p:cNvSpPr/>
          <p:nvPr>
            <p:ph sz="full" idx="1"/>
          </p:nvPr>
        </p:nvSpPr>
        <p:spPr>
          <a:xfrm rot="0">
            <a:off x="304800" y="1143000"/>
            <a:ext cx="8610600" cy="5059362"/>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r>
              <a:rPr altLang="en-US" sz="2800" lang="en-US">
                <a:latin typeface="Calibri" pitchFamily="34" charset="0"/>
              </a:rPr>
              <a:t>Increases the need of insulin in diabetic patients</a:t>
            </a:r>
          </a:p>
          <a:p>
            <a:pPr lvl="0"/>
            <a:r>
              <a:rPr altLang="en-US" sz="2800" lang="en-US">
                <a:latin typeface="Calibri" pitchFamily="34" charset="0"/>
              </a:rPr>
              <a:t>Increases the effects of warfarin therefore monitoring of blood clotting is necessary</a:t>
            </a:r>
          </a:p>
          <a:p>
            <a:pPr lvl="0"/>
            <a:r>
              <a:rPr altLang="en-US" sz="2800" lang="en-US">
                <a:latin typeface="Calibri" pitchFamily="34" charset="0"/>
              </a:rPr>
              <a:t>Increases cardiac response to catecholamines (epinephrine) thereby increasing the risk of catecholamine induced dysrhythmias. </a:t>
            </a:r>
          </a:p>
          <a:p>
            <a:pPr lvl="0"/>
            <a:r>
              <a:rPr altLang="en-US" sz="2800" lang="en-US">
                <a:latin typeface="Calibri" pitchFamily="34" charset="0"/>
              </a:rPr>
              <a:t>Caution must be exercised when administering catecholamines to patients using the drug</a:t>
            </a:r>
          </a:p>
        </p:txBody>
      </p:sp>
      <p:sp>
        <p:nvSpPr>
          <p:cNvPr id="1049163"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algn="l" lvl="0"/>
            <a:r>
              <a:rPr altLang="en-US" sz="2800" lang="en-US">
                <a:solidFill>
                  <a:srgbClr val="7030A0"/>
                </a:solidFill>
                <a:latin typeface="Calibri" pitchFamily="34" charset="0"/>
              </a:rPr>
              <a:t>Drug interactions</a:t>
            </a:r>
          </a:p>
        </p:txBody>
      </p:sp>
    </p:spTree>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showMasterSp="1">
  <p:cSld>
    <p:spTree>
      <p:nvGrpSpPr>
        <p:cNvPr id="692" name=""/>
        <p:cNvGrpSpPr/>
        <p:nvPr/>
      </p:nvGrpSpPr>
      <p:grpSpPr>
        <a:xfrm rot="0">
          <a:off x="0" y="0"/>
          <a:ext cx="0" cy="0"/>
          <a:chOff x="0" y="0"/>
          <a:chExt cx="0" cy="0"/>
        </a:xfrm>
      </p:grpSpPr>
      <p:sp>
        <p:nvSpPr>
          <p:cNvPr id="1049164" name=""/>
          <p:cNvSpPr/>
          <p:nvPr>
            <p:ph sz="full" idx="1"/>
          </p:nvPr>
        </p:nvSpPr>
        <p:spPr>
          <a:xfrm rot="0">
            <a:off x="457200" y="1600200"/>
            <a:ext cx="8229600" cy="4525962"/>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r>
              <a:rPr altLang="en-US" sz="2800" lang="en-US">
                <a:latin typeface="Calibri" pitchFamily="34" charset="0"/>
              </a:rPr>
              <a:t>Replacement therapy must be continued for life.</a:t>
            </a:r>
          </a:p>
          <a:p>
            <a:pPr lvl="0"/>
            <a:r>
              <a:rPr altLang="en-US" sz="2800" lang="en-US">
                <a:latin typeface="Calibri" pitchFamily="34" charset="0"/>
              </a:rPr>
              <a:t>The patient must be made fully aware of the chronic nature of the condition</a:t>
            </a:r>
          </a:p>
          <a:p>
            <a:pPr lvl="0">
              <a:buFontTx/>
              <a:buNone/>
            </a:pPr>
            <a:endParaRPr altLang="en-US" sz="2800" lang="en-US">
              <a:latin typeface="Calibri" pitchFamily="34" charset="0"/>
            </a:endParaRPr>
          </a:p>
        </p:txBody>
      </p:sp>
      <p:sp>
        <p:nvSpPr>
          <p:cNvPr id="1049165"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algn="l" lvl="0"/>
            <a:br/>
            <a:r>
              <a:rPr altLang="en-US" sz="2500" lang="en-US">
                <a:solidFill>
                  <a:srgbClr val="7030A0"/>
                </a:solidFill>
                <a:latin typeface="Calibri" pitchFamily="34" charset="0"/>
              </a:rPr>
              <a:t>DURATION OF THERAPY</a:t>
            </a:r>
            <a:br/>
            <a:endParaRPr altLang="en-US" sz="2500" lang="en-US">
              <a:latin typeface="Calibri" pitchFamily="34" charset="0"/>
            </a:endParaRPr>
          </a:p>
        </p:txBody>
      </p:sp>
    </p:spTree>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showMasterSp="1">
  <p:cSld>
    <p:spTree>
      <p:nvGrpSpPr>
        <p:cNvPr id="693" name=""/>
        <p:cNvGrpSpPr/>
        <p:nvPr/>
      </p:nvGrpSpPr>
      <p:grpSpPr>
        <a:xfrm rot="0">
          <a:off x="0" y="0"/>
          <a:ext cx="0" cy="0"/>
          <a:chOff x="0" y="0"/>
          <a:chExt cx="0" cy="0"/>
        </a:xfrm>
      </p:grpSpPr>
      <p:sp>
        <p:nvSpPr>
          <p:cNvPr id="1049166" name=""/>
          <p:cNvSpPr/>
          <p:nvPr>
            <p:ph sz="full" idx="1"/>
          </p:nvPr>
        </p:nvSpPr>
        <p:spPr>
          <a:xfrm rot="0">
            <a:off x="457200" y="1600200"/>
            <a:ext cx="8229600" cy="4525962"/>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buFontTx/>
              <a:buNone/>
            </a:pPr>
            <a:r>
              <a:rPr altLang="en-US" sz="2800" lang="en-US">
                <a:latin typeface="Calibri" pitchFamily="34" charset="0"/>
              </a:rPr>
              <a:t>1. Promote independence in self-care</a:t>
            </a:r>
          </a:p>
          <a:p>
            <a:pPr lvl="0">
              <a:buFontTx/>
              <a:buNone/>
            </a:pPr>
            <a:r>
              <a:rPr altLang="en-US" sz="2800" lang="en-US">
                <a:latin typeface="Calibri" pitchFamily="34" charset="0"/>
              </a:rPr>
              <a:t>Activities by:</a:t>
            </a:r>
          </a:p>
          <a:p>
            <a:pPr lvl="0">
              <a:buFontTx/>
              <a:buNone/>
            </a:pPr>
            <a:r>
              <a:rPr altLang="en-US" sz="2800" lang="en-US">
                <a:latin typeface="Calibri" pitchFamily="34" charset="0"/>
              </a:rPr>
              <a:t>a. Spacing activities to promote rest and</a:t>
            </a:r>
          </a:p>
          <a:p>
            <a:pPr lvl="0">
              <a:buFontTx/>
              <a:buNone/>
            </a:pPr>
            <a:r>
              <a:rPr altLang="en-US" sz="2800" lang="en-US">
                <a:latin typeface="Calibri" pitchFamily="34" charset="0"/>
              </a:rPr>
              <a:t>exercise as tolerated.</a:t>
            </a:r>
          </a:p>
          <a:p>
            <a:pPr lvl="0">
              <a:buFontTx/>
              <a:buNone/>
            </a:pPr>
            <a:r>
              <a:rPr altLang="en-US" sz="2800" lang="en-US">
                <a:latin typeface="Calibri" pitchFamily="34" charset="0"/>
              </a:rPr>
              <a:t>b. Assisting with self-care activities when</a:t>
            </a:r>
          </a:p>
          <a:p>
            <a:pPr lvl="0">
              <a:buFontTx/>
              <a:buNone/>
            </a:pPr>
            <a:r>
              <a:rPr altLang="en-US" sz="2800" lang="en-US">
                <a:latin typeface="Calibri" pitchFamily="34" charset="0"/>
              </a:rPr>
              <a:t>patient is fatigued.</a:t>
            </a:r>
          </a:p>
          <a:p>
            <a:pPr lvl="0">
              <a:buFontTx/>
              <a:buNone/>
            </a:pPr>
            <a:r>
              <a:rPr altLang="en-US" sz="2800" lang="en-US">
                <a:latin typeface="Calibri" pitchFamily="34" charset="0"/>
              </a:rPr>
              <a:t>c. Monitor patient’s response to increasing</a:t>
            </a:r>
          </a:p>
          <a:p>
            <a:pPr lvl="0">
              <a:buFontTx/>
              <a:buNone/>
            </a:pPr>
            <a:r>
              <a:rPr altLang="en-US" sz="2800" lang="en-US">
                <a:latin typeface="Calibri" pitchFamily="34" charset="0"/>
              </a:rPr>
              <a:t>activities.</a:t>
            </a:r>
          </a:p>
        </p:txBody>
      </p:sp>
      <p:sp>
        <p:nvSpPr>
          <p:cNvPr id="1049167" name=""/>
          <p:cNvSpPr/>
          <p:nvPr>
            <p:ph type="title" sz="full" idx="0"/>
          </p:nvPr>
        </p:nvSpPr>
        <p:spPr>
          <a:xfrm rot="0">
            <a:off x="457200" y="304800"/>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algn="l" lvl="0"/>
            <a:r>
              <a:rPr altLang="en-US" b="1" sz="2800" lang="en-US">
                <a:solidFill>
                  <a:srgbClr val="7030A0"/>
                </a:solidFill>
                <a:latin typeface="Calibri" pitchFamily="34" charset="0"/>
              </a:rPr>
              <a:t>Nursing management of hypothyroidism</a:t>
            </a:r>
          </a:p>
        </p:txBody>
      </p:sp>
    </p:spTree>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showMasterSp="1">
  <p:cSld>
    <p:spTree>
      <p:nvGrpSpPr>
        <p:cNvPr id="694" name=""/>
        <p:cNvGrpSpPr/>
        <p:nvPr/>
      </p:nvGrpSpPr>
      <p:grpSpPr>
        <a:xfrm rot="0">
          <a:off x="0" y="0"/>
          <a:ext cx="0" cy="0"/>
          <a:chOff x="0" y="0"/>
          <a:chExt cx="0" cy="0"/>
        </a:xfrm>
      </p:grpSpPr>
      <p:sp>
        <p:nvSpPr>
          <p:cNvPr id="1049168" name=""/>
          <p:cNvSpPr/>
          <p:nvPr>
            <p:ph sz="full" idx="1"/>
          </p:nvPr>
        </p:nvSpPr>
        <p:spPr>
          <a:xfrm rot="0">
            <a:off x="457200" y="1600200"/>
            <a:ext cx="8229600" cy="4525962"/>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buFontTx/>
              <a:buNone/>
            </a:pPr>
            <a:r>
              <a:rPr altLang="en-US" sz="2800" lang="en-US">
                <a:latin typeface="Calibri" pitchFamily="34" charset="0"/>
              </a:rPr>
              <a:t>2.Provide extra layer of clothing or extra blanket to minimize heat loss</a:t>
            </a:r>
          </a:p>
          <a:p>
            <a:pPr lvl="0">
              <a:buFontTx/>
              <a:buNone/>
            </a:pPr>
            <a:r>
              <a:rPr altLang="en-US" sz="2800" lang="en-US">
                <a:latin typeface="Calibri" pitchFamily="34" charset="0"/>
              </a:rPr>
              <a:t>3.Avoid and discourage use of external heat</a:t>
            </a:r>
          </a:p>
          <a:p>
            <a:pPr lvl="0">
              <a:buFontTx/>
              <a:buNone/>
            </a:pPr>
            <a:r>
              <a:rPr altLang="en-US" sz="2800" lang="en-US">
                <a:latin typeface="Calibri" pitchFamily="34" charset="0"/>
              </a:rPr>
              <a:t>source (eg, heating pads, electric or warming blankets).it reduces the risk of peripheral vasodilation and vascular collapse</a:t>
            </a:r>
          </a:p>
          <a:p>
            <a:pPr lvl="0">
              <a:buFontTx/>
              <a:buNone/>
            </a:pPr>
            <a:r>
              <a:rPr altLang="en-US" sz="2800" lang="en-US">
                <a:latin typeface="Calibri" pitchFamily="34" charset="0"/>
              </a:rPr>
              <a:t>4.Encourage increased fluid intake within limits of fluid restriction. It promotes passage of soft stool</a:t>
            </a:r>
          </a:p>
        </p:txBody>
      </p:sp>
      <p:sp>
        <p:nvSpPr>
          <p:cNvPr id="1049169"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algn="l" lvl="0"/>
            <a:r>
              <a:rPr altLang="en-US" sz="2800" lang="en-US">
                <a:latin typeface="Calibri" pitchFamily="34" charset="0"/>
              </a:rPr>
              <a:t>cont</a:t>
            </a:r>
          </a:p>
        </p:txBody>
      </p:sp>
    </p:spTree>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showMasterSp="1">
  <p:cSld>
    <p:spTree>
      <p:nvGrpSpPr>
        <p:cNvPr id="695" name=""/>
        <p:cNvGrpSpPr/>
        <p:nvPr/>
      </p:nvGrpSpPr>
      <p:grpSpPr>
        <a:xfrm rot="0">
          <a:off x="0" y="0"/>
          <a:ext cx="0" cy="0"/>
          <a:chOff x="0" y="0"/>
          <a:chExt cx="0" cy="0"/>
        </a:xfrm>
      </p:grpSpPr>
      <p:sp>
        <p:nvSpPr>
          <p:cNvPr id="1049170" name=""/>
          <p:cNvSpPr/>
          <p:nvPr>
            <p:ph sz="full" idx="1"/>
          </p:nvPr>
        </p:nvSpPr>
        <p:spPr>
          <a:xfrm rot="0">
            <a:off x="457200" y="1600200"/>
            <a:ext cx="8229600" cy="4525962"/>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lnSpc>
                <a:spcPct val="90000"/>
              </a:lnSpc>
              <a:buFontTx/>
              <a:buNone/>
            </a:pPr>
            <a:r>
              <a:rPr altLang="en-US" sz="2600" lang="en-US">
                <a:latin typeface="Calibri" pitchFamily="34" charset="0"/>
              </a:rPr>
              <a:t>5.Administer hormone replacement: usually Levothyroxine( Synthroid)-should be taken on an empty stomach 30-60 min before eating…in the morning… food, iron and calcium..may reduce its absorption in the gut.</a:t>
            </a:r>
          </a:p>
          <a:p>
            <a:pPr lvl="0">
              <a:lnSpc>
                <a:spcPct val="90000"/>
              </a:lnSpc>
              <a:buFontTx/>
              <a:buNone/>
            </a:pPr>
            <a:r>
              <a:rPr altLang="en-US" sz="2600" lang="en-US">
                <a:latin typeface="Calibri" pitchFamily="34" charset="0"/>
              </a:rPr>
              <a:t>6.Provide foods with low calories and high in fiber  It increases bulk of stools and more frequent bowel movements.</a:t>
            </a:r>
          </a:p>
          <a:p>
            <a:pPr lvl="0">
              <a:lnSpc>
                <a:spcPct val="90000"/>
              </a:lnSpc>
              <a:buFontTx/>
              <a:buNone/>
            </a:pPr>
            <a:r>
              <a:rPr altLang="en-US" sz="2600" lang="en-US">
                <a:latin typeface="Calibri" pitchFamily="34" charset="0"/>
              </a:rPr>
              <a:t>7.Monitor patient’s vitals signs esp body temperature and report decreases from patient’s baseline value. </a:t>
            </a:r>
          </a:p>
          <a:p>
            <a:pPr lvl="0">
              <a:lnSpc>
                <a:spcPct val="90000"/>
              </a:lnSpc>
              <a:buFontTx/>
              <a:buNone/>
            </a:pPr>
            <a:r>
              <a:rPr altLang="en-US" sz="2600" lang="en-US">
                <a:latin typeface="Calibri" pitchFamily="34" charset="0"/>
              </a:rPr>
              <a:t>   Monitoring detects decreased body temperature and onset of myxedema coma baseline value.  </a:t>
            </a:r>
          </a:p>
        </p:txBody>
      </p:sp>
      <p:sp>
        <p:nvSpPr>
          <p:cNvPr id="1049171"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algn="l" lvl="0"/>
            <a:r>
              <a:rPr altLang="en-US" sz="2800" lang="en-US">
                <a:latin typeface="Calibri" pitchFamily="34" charset="0"/>
              </a:rPr>
              <a:t>cont</a:t>
            </a:r>
          </a:p>
        </p:txBody>
      </p:sp>
    </p:spTree>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showMasterSp="1">
  <p:cSld>
    <p:spTree>
      <p:nvGrpSpPr>
        <p:cNvPr id="696" name=""/>
        <p:cNvGrpSpPr/>
        <p:nvPr/>
      </p:nvGrpSpPr>
      <p:grpSpPr>
        <a:xfrm rot="0">
          <a:off x="0" y="0"/>
          <a:ext cx="0" cy="0"/>
          <a:chOff x="0" y="0"/>
          <a:chExt cx="0" cy="0"/>
        </a:xfrm>
      </p:grpSpPr>
      <p:sp>
        <p:nvSpPr>
          <p:cNvPr id="1049172" name=""/>
          <p:cNvSpPr/>
          <p:nvPr>
            <p:ph sz="full" idx="1"/>
          </p:nvPr>
        </p:nvSpPr>
        <p:spPr>
          <a:xfrm rot="0">
            <a:off x="457200" y="1600200"/>
            <a:ext cx="8229600" cy="4525962"/>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buFontTx/>
              <a:buNone/>
            </a:pPr>
            <a:r>
              <a:rPr altLang="en-US" sz="2800" lang="en-US">
                <a:latin typeface="Calibri" pitchFamily="34" charset="0"/>
              </a:rPr>
              <a:t>8.Health education : Explain rationale for thyroid hormone replacement</a:t>
            </a:r>
          </a:p>
          <a:p>
            <a:pPr lvl="0">
              <a:buFontTx/>
              <a:buNone/>
            </a:pPr>
            <a:r>
              <a:rPr altLang="en-US" sz="2800" lang="en-US">
                <a:latin typeface="Calibri" pitchFamily="34" charset="0"/>
              </a:rPr>
              <a:t>9.Advise to report palpitation, tachycardia, and chest pain when using levothyroxine</a:t>
            </a:r>
          </a:p>
          <a:p>
            <a:pPr lvl="0">
              <a:buFontTx/>
              <a:buNone/>
            </a:pPr>
            <a:endParaRPr altLang="en-US" sz="2800" lang="en-US">
              <a:latin typeface="Calibri" pitchFamily="34" charset="0"/>
            </a:endParaRPr>
          </a:p>
        </p:txBody>
      </p:sp>
      <p:sp>
        <p:nvSpPr>
          <p:cNvPr id="1049173"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algn="l" lvl="0"/>
            <a:r>
              <a:rPr altLang="en-US" sz="2800" lang="en-US">
                <a:latin typeface="Calibri" pitchFamily="34" charset="0"/>
              </a:rPr>
              <a:t>cont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1">
  <p:cSld>
    <p:spTree>
      <p:nvGrpSpPr>
        <p:cNvPr id="431" name=""/>
        <p:cNvGrpSpPr/>
        <p:nvPr/>
      </p:nvGrpSpPr>
      <p:grpSpPr>
        <a:xfrm rot="0">
          <a:off x="0" y="0"/>
          <a:ext cx="0" cy="0"/>
          <a:chOff x="0" y="0"/>
          <a:chExt cx="0" cy="0"/>
        </a:xfrm>
      </p:grpSpPr>
      <p:sp>
        <p:nvSpPr>
          <p:cNvPr id="1048655" name=""/>
          <p:cNvSpPr/>
          <p:nvPr>
            <p:ph sz="full" idx="1"/>
          </p:nvPr>
        </p:nvSpPr>
        <p:spPr>
          <a:xfrm rot="0">
            <a:off x="457200" y="1600200"/>
            <a:ext cx="8229600" cy="4389437"/>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buFontTx/>
              <a:buNone/>
            </a:pPr>
            <a:r>
              <a:rPr altLang="en-US" b="1" sz="2800" lang="en-US" u="sng">
                <a:solidFill>
                  <a:srgbClr val="C00000"/>
                </a:solidFill>
                <a:latin typeface="Calibri" pitchFamily="34" charset="0"/>
              </a:rPr>
              <a:t>2.Posterior pituitary gland(Neurohypophysis</a:t>
            </a:r>
            <a:r>
              <a:rPr altLang="en-US" b="1" sz="2800" lang="en-US">
                <a:solidFill>
                  <a:srgbClr val="C00000"/>
                </a:solidFill>
                <a:latin typeface="Calibri" pitchFamily="34" charset="0"/>
              </a:rPr>
              <a:t>)</a:t>
            </a:r>
          </a:p>
          <a:p>
            <a:pPr lvl="0">
              <a:buFontTx/>
              <a:buNone/>
            </a:pPr>
            <a:r>
              <a:rPr altLang="en-US" sz="2800" lang="en-US">
                <a:latin typeface="Calibri" pitchFamily="34" charset="0"/>
              </a:rPr>
              <a:t>Produces two (2) hormones.</a:t>
            </a:r>
          </a:p>
          <a:p>
            <a:pPr lvl="1">
              <a:lnSpc>
                <a:spcPct val="150000"/>
              </a:lnSpc>
              <a:buFontTx/>
              <a:buNone/>
            </a:pPr>
            <a:r>
              <a:rPr altLang="en-US" lang="en-US">
                <a:latin typeface="Calibri" pitchFamily="34" charset="0"/>
              </a:rPr>
              <a:t>i. Antidiuretic Hormone (ADH) (Vasopressin)</a:t>
            </a:r>
          </a:p>
          <a:p>
            <a:pPr lvl="1">
              <a:lnSpc>
                <a:spcPct val="150000"/>
              </a:lnSpc>
              <a:buFontTx/>
              <a:buNone/>
            </a:pPr>
            <a:r>
              <a:rPr altLang="en-US" lang="en-US">
                <a:latin typeface="Calibri" pitchFamily="34" charset="0"/>
              </a:rPr>
              <a:t>ii. Oxytocin</a:t>
            </a:r>
          </a:p>
          <a:p>
            <a:pPr lvl="0">
              <a:buFontTx/>
              <a:buNone/>
            </a:pPr>
            <a:endParaRPr altLang="en-US" sz="2800" lang="en-US">
              <a:latin typeface="Calibri" pitchFamily="34" charset="0"/>
            </a:endParaRPr>
          </a:p>
        </p:txBody>
      </p:sp>
      <p:sp>
        <p:nvSpPr>
          <p:cNvPr id="1048656" name=""/>
          <p:cNvSpPr/>
          <p:nvPr>
            <p:ph type="title" sz="full" idx="0"/>
          </p:nvPr>
        </p:nvSpPr>
        <p:spPr>
          <a:xfrm rot="0">
            <a:off x="533400" y="533400"/>
            <a:ext cx="8229600" cy="74295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algn="l" lvl="0"/>
            <a:r>
              <a:rPr altLang="en-US" sz="2800" lang="en-US">
                <a:latin typeface="Calibri" pitchFamily="34" charset="0"/>
              </a:rPr>
              <a:t>cont</a:t>
            </a:r>
          </a:p>
        </p:txBody>
      </p:sp>
    </p:spTree>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showMasterSp="1">
  <p:cSld>
    <p:spTree>
      <p:nvGrpSpPr>
        <p:cNvPr id="697" name=""/>
        <p:cNvGrpSpPr/>
        <p:nvPr/>
      </p:nvGrpSpPr>
      <p:grpSpPr>
        <a:xfrm rot="0">
          <a:off x="0" y="0"/>
          <a:ext cx="0" cy="0"/>
          <a:chOff x="0" y="0"/>
          <a:chExt cx="0" cy="0"/>
        </a:xfrm>
      </p:grpSpPr>
      <p:sp>
        <p:nvSpPr>
          <p:cNvPr id="1049174" name=""/>
          <p:cNvSpPr/>
          <p:nvPr>
            <p:ph sz="full" idx="1"/>
          </p:nvPr>
        </p:nvSpPr>
        <p:spPr>
          <a:xfrm rot="0">
            <a:off x="228600" y="990600"/>
            <a:ext cx="8458200" cy="5562600"/>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r>
              <a:rPr altLang="en-US" sz="2800" lang="en-US">
                <a:latin typeface="Calibri" pitchFamily="34" charset="0"/>
              </a:rPr>
              <a:t>Def : myxedema refers to the accumulation of mucopolysaccharides in subcutaneous and other interstitial tissues. There is thickening of skin with non pitting edema </a:t>
            </a:r>
          </a:p>
          <a:p>
            <a:pPr lvl="0"/>
            <a:r>
              <a:rPr altLang="en-US" sz="2800" lang="en-US">
                <a:latin typeface="Calibri" pitchFamily="34" charset="0"/>
              </a:rPr>
              <a:t>Occurs in long-standing hypothyroidism. The term is used appropriately only to describe the extreme symptoms of severe hypothyroidism.</a:t>
            </a:r>
          </a:p>
          <a:p>
            <a:pPr lvl="0"/>
            <a:r>
              <a:rPr altLang="en-US" sz="2800" lang="en-US">
                <a:latin typeface="Calibri" pitchFamily="34" charset="0"/>
              </a:rPr>
              <a:t>It presents with symptoms of hypothyroidism plus extreme hypothermia with personality and cognitive changes characteristic of dementia.</a:t>
            </a:r>
          </a:p>
          <a:p>
            <a:pPr lvl="0">
              <a:buFontTx/>
              <a:buNone/>
            </a:pPr>
            <a:endParaRPr altLang="en-US" sz="2800" lang="en-US">
              <a:latin typeface="Calibri" pitchFamily="34" charset="0"/>
            </a:endParaRPr>
          </a:p>
        </p:txBody>
      </p:sp>
      <p:sp>
        <p:nvSpPr>
          <p:cNvPr id="1049175" name=""/>
          <p:cNvSpPr/>
          <p:nvPr>
            <p:ph type="title" sz="full" idx="0"/>
          </p:nvPr>
        </p:nvSpPr>
        <p:spPr>
          <a:xfrm rot="0">
            <a:off x="533400" y="152400"/>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algn="l" lvl="0"/>
            <a:r>
              <a:rPr altLang="en-US" b="1" sz="3600" lang="en-US" u="sng">
                <a:solidFill>
                  <a:srgbClr val="7030A0"/>
                </a:solidFill>
                <a:latin typeface="Calibri" pitchFamily="34" charset="0"/>
              </a:rPr>
              <a:t>MYXEDEMA</a:t>
            </a:r>
          </a:p>
        </p:txBody>
      </p:sp>
    </p:spTree>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showMasterSp="1">
  <p:cSld>
    <p:spTree>
      <p:nvGrpSpPr>
        <p:cNvPr id="698" name=""/>
        <p:cNvGrpSpPr/>
        <p:nvPr/>
      </p:nvGrpSpPr>
      <p:grpSpPr>
        <a:xfrm rot="0">
          <a:off x="0" y="0"/>
          <a:ext cx="0" cy="0"/>
          <a:chOff x="0" y="0"/>
          <a:chExt cx="0" cy="0"/>
        </a:xfrm>
      </p:grpSpPr>
      <p:sp>
        <p:nvSpPr>
          <p:cNvPr id="1049176" name=""/>
          <p:cNvSpPr/>
          <p:nvPr>
            <p:ph sz="full" idx="1"/>
          </p:nvPr>
        </p:nvSpPr>
        <p:spPr>
          <a:xfrm rot="0">
            <a:off x="457200" y="1600200"/>
            <a:ext cx="8229600" cy="4525962"/>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r>
              <a:rPr altLang="en-US" sz="2800" lang="en-US">
                <a:latin typeface="Calibri" pitchFamily="34" charset="0"/>
              </a:rPr>
              <a:t>Hormone replacement therapy using levothyroxine</a:t>
            </a:r>
          </a:p>
          <a:p>
            <a:pPr lvl="0"/>
            <a:r>
              <a:rPr altLang="en-US" sz="2800" lang="en-US">
                <a:latin typeface="Calibri" pitchFamily="34" charset="0"/>
              </a:rPr>
              <a:t>Treatment the underlying cause of hypothyroidism</a:t>
            </a:r>
          </a:p>
          <a:p>
            <a:pPr lvl="0"/>
            <a:r>
              <a:rPr altLang="en-US" sz="2800" lang="en-US">
                <a:latin typeface="Calibri" pitchFamily="34" charset="0"/>
              </a:rPr>
              <a:t>Nursing management same as those of hypothyroidism</a:t>
            </a:r>
          </a:p>
          <a:p>
            <a:pPr lvl="0"/>
            <a:r>
              <a:rPr altLang="en-US" sz="2800" lang="en-US">
                <a:latin typeface="Calibri" pitchFamily="34" charset="0"/>
              </a:rPr>
              <a:t>The patient is sensitive to sedatives, opioids, and anesthetic agents. Therefore, these medications are administered only with extreme caution.</a:t>
            </a:r>
          </a:p>
        </p:txBody>
      </p:sp>
      <p:sp>
        <p:nvSpPr>
          <p:cNvPr id="1049177"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algn="l" lvl="0"/>
            <a:r>
              <a:rPr altLang="en-US" sz="2800" lang="en-US">
                <a:solidFill>
                  <a:srgbClr val="7030A0"/>
                </a:solidFill>
                <a:latin typeface="Calibri" pitchFamily="34" charset="0"/>
              </a:rPr>
              <a:t>management</a:t>
            </a:r>
          </a:p>
        </p:txBody>
      </p:sp>
    </p:spTree>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showMasterSp="1">
  <p:cSld>
    <p:spTree>
      <p:nvGrpSpPr>
        <p:cNvPr id="699" name=""/>
        <p:cNvGrpSpPr/>
        <p:nvPr/>
      </p:nvGrpSpPr>
      <p:grpSpPr>
        <a:xfrm rot="0">
          <a:off x="0" y="0"/>
          <a:ext cx="0" cy="0"/>
          <a:chOff x="0" y="0"/>
          <a:chExt cx="0" cy="0"/>
        </a:xfrm>
      </p:grpSpPr>
      <p:sp>
        <p:nvSpPr>
          <p:cNvPr id="1049178" name=""/>
          <p:cNvSpPr/>
          <p:nvPr>
            <p:ph sz="full" idx="1"/>
          </p:nvPr>
        </p:nvSpPr>
        <p:spPr>
          <a:xfrm rot="0">
            <a:off x="304800" y="1066800"/>
            <a:ext cx="8382000" cy="5059362"/>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r>
              <a:rPr altLang="en-US" sz="2800" lang="en-US">
                <a:latin typeface="Calibri" pitchFamily="34" charset="0"/>
              </a:rPr>
              <a:t>Myxedema coma describes the most extreme, severe stage of hypothyroidism, in which the patient is hypothermic and unconscious.</a:t>
            </a:r>
          </a:p>
          <a:p>
            <a:pPr lvl="0"/>
            <a:r>
              <a:rPr altLang="en-US" sz="2800" lang="en-US">
                <a:latin typeface="Calibri" pitchFamily="34" charset="0"/>
              </a:rPr>
              <a:t>It is a life threatening condition and it is regarded as a medical emergency.</a:t>
            </a:r>
          </a:p>
          <a:p>
            <a:pPr lvl="0">
              <a:buFontTx/>
              <a:buNone/>
            </a:pPr>
            <a:r>
              <a:rPr altLang="en-US" sz="2800" lang="en-US">
                <a:latin typeface="Calibri" pitchFamily="34" charset="0"/>
              </a:rPr>
              <a:t>PRESENTING FEATURES</a:t>
            </a:r>
          </a:p>
          <a:p>
            <a:pPr lvl="0"/>
            <a:r>
              <a:rPr altLang="en-US" sz="2800" lang="en-US">
                <a:latin typeface="Calibri" pitchFamily="34" charset="0"/>
              </a:rPr>
              <a:t>Severe hypothermia</a:t>
            </a:r>
          </a:p>
          <a:p>
            <a:pPr lvl="0"/>
            <a:r>
              <a:rPr altLang="en-US" sz="2800" lang="en-US">
                <a:latin typeface="Calibri" pitchFamily="34" charset="0"/>
              </a:rPr>
              <a:t>Depressed respirations</a:t>
            </a:r>
          </a:p>
          <a:p>
            <a:pPr lvl="0"/>
            <a:r>
              <a:rPr altLang="en-US" sz="2800" lang="en-US">
                <a:latin typeface="Calibri" pitchFamily="34" charset="0"/>
              </a:rPr>
              <a:t>Coma</a:t>
            </a:r>
          </a:p>
          <a:p>
            <a:pPr lvl="0"/>
            <a:r>
              <a:rPr altLang="en-US" sz="2800" lang="en-US">
                <a:latin typeface="Calibri" pitchFamily="34" charset="0"/>
              </a:rPr>
              <a:t>Cool clummy skin</a:t>
            </a:r>
          </a:p>
        </p:txBody>
      </p:sp>
      <p:sp>
        <p:nvSpPr>
          <p:cNvPr id="1049179"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algn="l" lvl="0"/>
            <a:r>
              <a:rPr altLang="en-US" b="1" sz="4000" lang="en-US">
                <a:solidFill>
                  <a:srgbClr val="7030A0"/>
                </a:solidFill>
                <a:latin typeface="Calibri" pitchFamily="34" charset="0"/>
              </a:rPr>
              <a:t>Myxedema coma</a:t>
            </a:r>
          </a:p>
        </p:txBody>
      </p:sp>
    </p:spTree>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showMasterSp="1">
  <p:cSld>
    <p:spTree>
      <p:nvGrpSpPr>
        <p:cNvPr id="700" name=""/>
        <p:cNvGrpSpPr/>
        <p:nvPr/>
      </p:nvGrpSpPr>
      <p:grpSpPr>
        <a:xfrm rot="0">
          <a:off x="0" y="0"/>
          <a:ext cx="0" cy="0"/>
          <a:chOff x="0" y="0"/>
          <a:chExt cx="0" cy="0"/>
        </a:xfrm>
      </p:grpSpPr>
      <p:sp>
        <p:nvSpPr>
          <p:cNvPr id="1049180" name=""/>
          <p:cNvSpPr/>
          <p:nvPr>
            <p:ph sz="full" idx="1"/>
          </p:nvPr>
        </p:nvSpPr>
        <p:spPr>
          <a:xfrm rot="0">
            <a:off x="457200" y="1600200"/>
            <a:ext cx="8229600" cy="4525962"/>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lnSpc>
                <a:spcPct val="90000"/>
              </a:lnSpc>
            </a:pPr>
            <a:r>
              <a:rPr altLang="en-US" sz="2600" lang="en-US">
                <a:latin typeface="Calibri" pitchFamily="34" charset="0"/>
              </a:rPr>
              <a:t>Admit the patient into the ICU</a:t>
            </a:r>
          </a:p>
          <a:p>
            <a:pPr lvl="0">
              <a:lnSpc>
                <a:spcPct val="90000"/>
              </a:lnSpc>
            </a:pPr>
            <a:r>
              <a:rPr altLang="en-US" sz="2600" lang="en-US">
                <a:latin typeface="Calibri" pitchFamily="34" charset="0"/>
              </a:rPr>
              <a:t>IV levothyroxine is administered until consciousness is restored. The patient is then continued on oral thyroid hormone therapy</a:t>
            </a:r>
          </a:p>
          <a:p>
            <a:pPr lvl="0">
              <a:lnSpc>
                <a:spcPct val="90000"/>
              </a:lnSpc>
            </a:pPr>
            <a:r>
              <a:rPr altLang="en-US" sz="2600" lang="en-US">
                <a:latin typeface="Calibri" pitchFamily="34" charset="0"/>
              </a:rPr>
              <a:t>Arterial blood gases are measured to determine CO2 retention and to guide the use of assisted ventilation to combat hypoventilation</a:t>
            </a:r>
          </a:p>
          <a:p>
            <a:pPr lvl="0">
              <a:lnSpc>
                <a:spcPct val="90000"/>
              </a:lnSpc>
            </a:pPr>
            <a:r>
              <a:rPr altLang="en-US" sz="2600" lang="en-US">
                <a:latin typeface="Calibri" pitchFamily="34" charset="0"/>
              </a:rPr>
              <a:t>Provide warmth to the patient by covering with enough blankets</a:t>
            </a:r>
          </a:p>
          <a:p>
            <a:pPr lvl="0">
              <a:lnSpc>
                <a:spcPct val="90000"/>
              </a:lnSpc>
            </a:pPr>
            <a:r>
              <a:rPr altLang="en-US" sz="2600" lang="en-US">
                <a:latin typeface="Calibri" pitchFamily="34" charset="0"/>
              </a:rPr>
              <a:t>Fluids are administered cautiously because of the danger of water intoxication</a:t>
            </a:r>
          </a:p>
          <a:p>
            <a:pPr lvl="0">
              <a:lnSpc>
                <a:spcPct val="90000"/>
              </a:lnSpc>
              <a:buFontTx/>
              <a:buNone/>
            </a:pPr>
            <a:endParaRPr altLang="en-US" sz="2600" lang="en-US">
              <a:latin typeface="Calibri" pitchFamily="34" charset="0"/>
            </a:endParaRPr>
          </a:p>
          <a:p>
            <a:pPr lvl="0">
              <a:lnSpc>
                <a:spcPct val="90000"/>
              </a:lnSpc>
              <a:buFontTx/>
              <a:buNone/>
            </a:pPr>
            <a:endParaRPr altLang="en-US" sz="2600" lang="en-US">
              <a:latin typeface="Calibri" pitchFamily="34" charset="0"/>
            </a:endParaRPr>
          </a:p>
        </p:txBody>
      </p:sp>
      <p:sp>
        <p:nvSpPr>
          <p:cNvPr id="1049181"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algn="l" lvl="0"/>
            <a:r>
              <a:rPr altLang="en-US" b="1" sz="2800" lang="en-US">
                <a:solidFill>
                  <a:srgbClr val="7030A0"/>
                </a:solidFill>
                <a:latin typeface="Calibri" pitchFamily="34" charset="0"/>
              </a:rPr>
              <a:t>Emergency management</a:t>
            </a:r>
          </a:p>
        </p:txBody>
      </p:sp>
    </p:spTree>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showMasterSp="1">
  <p:cSld>
    <p:spTree>
      <p:nvGrpSpPr>
        <p:cNvPr id="701" name=""/>
        <p:cNvGrpSpPr/>
        <p:nvPr/>
      </p:nvGrpSpPr>
      <p:grpSpPr>
        <a:xfrm rot="0">
          <a:off x="0" y="0"/>
          <a:ext cx="0" cy="0"/>
          <a:chOff x="0" y="0"/>
          <a:chExt cx="0" cy="0"/>
        </a:xfrm>
      </p:grpSpPr>
      <p:sp>
        <p:nvSpPr>
          <p:cNvPr id="1049182" name=""/>
          <p:cNvSpPr/>
          <p:nvPr>
            <p:ph sz="full" idx="1"/>
          </p:nvPr>
        </p:nvSpPr>
        <p:spPr>
          <a:xfrm rot="0">
            <a:off x="457200" y="1295400"/>
            <a:ext cx="8229600" cy="5334000"/>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r>
              <a:rPr altLang="en-US" sz="2800" lang="en-US">
                <a:latin typeface="Calibri" pitchFamily="34" charset="0"/>
              </a:rPr>
              <a:t> monitor for myocardial ischemia or infarction, which may occur in response to therapy </a:t>
            </a:r>
          </a:p>
          <a:p>
            <a:pPr lvl="0"/>
            <a:r>
              <a:rPr altLang="en-US" sz="2800" lang="en-US">
                <a:latin typeface="Calibri" pitchFamily="34" charset="0"/>
              </a:rPr>
              <a:t>The nurse must also be alert for signs of angina, especially during the early phase of treatment; if detected, it must be reported and treated at once to avoid a fatal myocardial infarction</a:t>
            </a:r>
          </a:p>
        </p:txBody>
      </p:sp>
      <p:sp>
        <p:nvSpPr>
          <p:cNvPr id="1049183"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algn="l" lvl="0"/>
            <a:r>
              <a:rPr altLang="en-US" b="1" sz="2800" lang="en-US">
                <a:solidFill>
                  <a:srgbClr val="7030A0"/>
                </a:solidFill>
                <a:latin typeface="Calibri" pitchFamily="34" charset="0"/>
              </a:rPr>
              <a:t>Caution when administering iv levothyroxine in myxedema coma</a:t>
            </a:r>
          </a:p>
        </p:txBody>
      </p:sp>
    </p:spTree>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showMasterSp="1">
  <p:cSld>
    <p:spTree>
      <p:nvGrpSpPr>
        <p:cNvPr id="702" name=""/>
        <p:cNvGrpSpPr/>
        <p:nvPr/>
      </p:nvGrpSpPr>
      <p:grpSpPr>
        <a:xfrm rot="0">
          <a:off x="0" y="0"/>
          <a:ext cx="0" cy="0"/>
          <a:chOff x="0" y="0"/>
          <a:chExt cx="0" cy="0"/>
        </a:xfrm>
      </p:grpSpPr>
      <p:sp>
        <p:nvSpPr>
          <p:cNvPr id="1049184" name=""/>
          <p:cNvSpPr/>
          <p:nvPr>
            <p:ph sz="full" idx="1"/>
          </p:nvPr>
        </p:nvSpPr>
        <p:spPr>
          <a:xfrm rot="0">
            <a:off x="457200" y="1600200"/>
            <a:ext cx="8229600" cy="4953000"/>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r>
              <a:rPr altLang="en-US" sz="2600" lang="en-US">
                <a:latin typeface="Calibri" pitchFamily="34" charset="0"/>
              </a:rPr>
              <a:t>Administer prescribed medications(eg, levothyroxine) with extreme caution because the slow metabolism and atherosclerosis of Myxedema may result in angina with administration of levothyroxine</a:t>
            </a:r>
          </a:p>
          <a:p>
            <a:pPr lvl="0"/>
            <a:r>
              <a:rPr altLang="en-US" sz="2600" lang="en-US">
                <a:latin typeface="Calibri" pitchFamily="34" charset="0"/>
              </a:rPr>
              <a:t>Assist in Ventilatory support : is necessary to maintain adequate oxygenation and maintenance of an airway.</a:t>
            </a:r>
          </a:p>
          <a:p>
            <a:pPr lvl="0"/>
            <a:r>
              <a:rPr altLang="en-US" sz="2600" lang="en-US">
                <a:latin typeface="Calibri" pitchFamily="34" charset="0"/>
              </a:rPr>
              <a:t>Turn and reposition patient at interval. Minimizes</a:t>
            </a:r>
          </a:p>
          <a:p>
            <a:pPr lvl="0">
              <a:buFontTx/>
              <a:buNone/>
            </a:pPr>
            <a:r>
              <a:rPr altLang="en-US" sz="2600" lang="en-US">
                <a:latin typeface="Calibri" pitchFamily="34" charset="0"/>
              </a:rPr>
              <a:t> risks associated with immobility</a:t>
            </a:r>
          </a:p>
          <a:p>
            <a:pPr lvl="0"/>
            <a:r>
              <a:rPr altLang="en-US" sz="2600" lang="en-US">
                <a:latin typeface="Calibri" pitchFamily="34" charset="0"/>
              </a:rPr>
              <a:t>Monitor patients respiratory status.</a:t>
            </a:r>
          </a:p>
          <a:p>
            <a:pPr lvl="0"/>
            <a:r>
              <a:rPr altLang="en-US" sz="2600" lang="en-US">
                <a:latin typeface="Calibri" pitchFamily="34" charset="0"/>
              </a:rPr>
              <a:t>Apply other nursing interventions of hypothyroidism</a:t>
            </a:r>
          </a:p>
          <a:p>
            <a:pPr lvl="0">
              <a:buFontTx/>
              <a:buNone/>
            </a:pPr>
            <a:endParaRPr altLang="en-US" sz="2600" lang="en-US">
              <a:latin typeface="Calibri" pitchFamily="34" charset="0"/>
            </a:endParaRPr>
          </a:p>
          <a:p>
            <a:pPr lvl="0">
              <a:buFontTx/>
              <a:buNone/>
            </a:pPr>
            <a:endParaRPr altLang="en-US" sz="2600" lang="en-US">
              <a:latin typeface="Calibri" pitchFamily="34" charset="0"/>
            </a:endParaRPr>
          </a:p>
          <a:p>
            <a:pPr lvl="0">
              <a:buFontTx/>
              <a:buNone/>
            </a:pPr>
            <a:endParaRPr altLang="en-US" sz="2600" lang="en-US">
              <a:latin typeface="Calibri" pitchFamily="34" charset="0"/>
            </a:endParaRPr>
          </a:p>
        </p:txBody>
      </p:sp>
      <p:sp>
        <p:nvSpPr>
          <p:cNvPr id="1049185" name=""/>
          <p:cNvSpPr/>
          <p:nvPr>
            <p:ph type="title" sz="full" idx="0"/>
          </p:nvPr>
        </p:nvSpPr>
        <p:spPr>
          <a:xfrm rot="0">
            <a:off x="533400" y="228600"/>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algn="l" lvl="0"/>
            <a:r>
              <a:rPr altLang="en-US" b="1" sz="2800" lang="en-US">
                <a:solidFill>
                  <a:srgbClr val="7030A0"/>
                </a:solidFill>
                <a:latin typeface="Calibri" pitchFamily="34" charset="0"/>
              </a:rPr>
              <a:t>Nursing management</a:t>
            </a:r>
          </a:p>
        </p:txBody>
      </p:sp>
    </p:spTree>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showMasterSp="1">
  <p:cSld>
    <p:spTree>
      <p:nvGrpSpPr>
        <p:cNvPr id="703" name=""/>
        <p:cNvGrpSpPr/>
        <p:nvPr/>
      </p:nvGrpSpPr>
      <p:grpSpPr>
        <a:xfrm rot="0">
          <a:off x="0" y="0"/>
          <a:ext cx="0" cy="0"/>
          <a:chOff x="0" y="0"/>
          <a:chExt cx="0" cy="0"/>
        </a:xfrm>
      </p:grpSpPr>
      <p:sp>
        <p:nvSpPr>
          <p:cNvPr id="1049186"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r>
              <a:rPr altLang="en-US" lang="en-US"/>
              <a:t>.</a:t>
            </a:r>
          </a:p>
        </p:txBody>
      </p:sp>
      <p:pic>
        <p:nvPicPr>
          <p:cNvPr id="2097184" name="" descr="C:\Users\MOSES\Downloads\images.jpg"/>
          <p:cNvPicPr>
            <a:picLocks/>
          </p:cNvPicPr>
          <p:nvPr>
            <p:ph sz="full" idx="1"/>
          </p:nvPr>
        </p:nvPicPr>
        <p:blipFill>
          <a:blip xmlns:r="http://schemas.openxmlformats.org/officeDocument/2006/relationships" r:embed="rId1"/>
          <a:srcRect l="0" t="0" r="0" b="0"/>
          <a:stretch>
            <a:fillRect/>
          </a:stretch>
        </p:blipFill>
        <p:spPr>
          <a:xfrm rot="0">
            <a:off x="914400" y="1295400"/>
            <a:ext cx="7620000" cy="3233737"/>
          </a:xfrm>
          <a:prstGeom prst="rect"/>
          <a:noFill/>
          <a:ln>
            <a:noFill/>
          </a:ln>
        </p:spPr>
      </p:pic>
    </p:spTree>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showMasterSp="1">
  <p:cSld>
    <p:spTree>
      <p:nvGrpSpPr>
        <p:cNvPr id="704" name=""/>
        <p:cNvGrpSpPr/>
        <p:nvPr/>
      </p:nvGrpSpPr>
      <p:grpSpPr>
        <a:xfrm rot="0">
          <a:off x="0" y="0"/>
          <a:ext cx="0" cy="0"/>
          <a:chOff x="0" y="0"/>
          <a:chExt cx="0" cy="0"/>
        </a:xfrm>
      </p:grpSpPr>
      <p:sp>
        <p:nvSpPr>
          <p:cNvPr id="1049187" name=""/>
          <p:cNvSpPr/>
          <p:nvPr>
            <p:ph sz="full" idx="1"/>
          </p:nvPr>
        </p:nvSpPr>
        <p:spPr>
          <a:xfrm rot="0">
            <a:off x="228600" y="990600"/>
            <a:ext cx="8458200" cy="5638800"/>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r>
              <a:rPr altLang="en-US" sz="2800" lang="en-US">
                <a:latin typeface="Calibri" pitchFamily="34" charset="0"/>
              </a:rPr>
              <a:t>Def:  Hyperthyroid state characterized by increased circulating T3 and T4 </a:t>
            </a:r>
          </a:p>
          <a:p>
            <a:pPr lvl="0"/>
            <a:r>
              <a:rPr altLang="en-US" sz="2800" lang="en-US">
                <a:latin typeface="Calibri" pitchFamily="34" charset="0"/>
              </a:rPr>
              <a:t>There is oversecretion of thyroid hormones by the thyroid gland.</a:t>
            </a:r>
          </a:p>
          <a:p>
            <a:pPr lvl="0">
              <a:buFontTx/>
              <a:buNone/>
            </a:pPr>
            <a:r>
              <a:rPr altLang="en-US" sz="2800" lang="en-US">
                <a:latin typeface="Calibri" pitchFamily="34" charset="0"/>
              </a:rPr>
              <a:t>PREVALENCE</a:t>
            </a:r>
          </a:p>
          <a:p>
            <a:pPr lvl="0"/>
            <a:r>
              <a:rPr altLang="en-US" sz="2800" lang="en-US">
                <a:latin typeface="Calibri" pitchFamily="34" charset="0"/>
              </a:rPr>
              <a:t>It affects women eight times more frequently than men, with onset usually between the second and fourth decades</a:t>
            </a:r>
          </a:p>
        </p:txBody>
      </p:sp>
      <p:sp>
        <p:nvSpPr>
          <p:cNvPr id="1049188" name=""/>
          <p:cNvSpPr/>
          <p:nvPr>
            <p:ph type="title" sz="full" idx="0"/>
          </p:nvPr>
        </p:nvSpPr>
        <p:spPr>
          <a:xfrm rot="0">
            <a:off x="381000" y="152400"/>
            <a:ext cx="8229600" cy="868362"/>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lvl="0"/>
            <a:r>
              <a:rPr altLang="en-US" b="1" sz="4800" lang="en-US">
                <a:solidFill>
                  <a:srgbClr val="7030A0"/>
                </a:solidFill>
                <a:latin typeface="Calibri" pitchFamily="34" charset="0"/>
              </a:rPr>
              <a:t>HYPERTHYROIDISM</a:t>
            </a:r>
          </a:p>
        </p:txBody>
      </p:sp>
    </p:spTree>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showMasterSp="1">
  <p:cSld>
    <p:spTree>
      <p:nvGrpSpPr>
        <p:cNvPr id="705" name=""/>
        <p:cNvGrpSpPr/>
        <p:nvPr/>
      </p:nvGrpSpPr>
      <p:grpSpPr>
        <a:xfrm rot="0">
          <a:off x="0" y="0"/>
          <a:ext cx="0" cy="0"/>
          <a:chOff x="0" y="0"/>
          <a:chExt cx="0" cy="0"/>
        </a:xfrm>
      </p:grpSpPr>
      <p:sp>
        <p:nvSpPr>
          <p:cNvPr id="1049189" name=""/>
          <p:cNvSpPr/>
          <p:nvPr>
            <p:ph sz="full" idx="1"/>
          </p:nvPr>
        </p:nvSpPr>
        <p:spPr>
          <a:xfrm rot="0">
            <a:off x="0" y="685800"/>
            <a:ext cx="8915400" cy="6172200"/>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r>
              <a:rPr altLang="en-US" sz="2800" lang="en-US">
                <a:latin typeface="Calibri" pitchFamily="34" charset="0"/>
              </a:rPr>
              <a:t>Overstimulation of thyroid gland by immunoglobulins</a:t>
            </a:r>
          </a:p>
          <a:p>
            <a:pPr lvl="0"/>
            <a:r>
              <a:rPr altLang="en-US" sz="2800" lang="en-US">
                <a:latin typeface="Calibri" pitchFamily="34" charset="0"/>
              </a:rPr>
              <a:t>Thyroiditis  </a:t>
            </a:r>
          </a:p>
          <a:p>
            <a:pPr lvl="0"/>
            <a:r>
              <a:rPr altLang="en-US" sz="2800" lang="en-US">
                <a:latin typeface="Calibri" pitchFamily="34" charset="0"/>
              </a:rPr>
              <a:t>Excessive ingestion of thyroid hormone.</a:t>
            </a:r>
          </a:p>
          <a:p>
            <a:pPr lvl="0"/>
            <a:r>
              <a:rPr altLang="en-US" sz="2800" lang="en-US">
                <a:latin typeface="Calibri" pitchFamily="34" charset="0"/>
              </a:rPr>
              <a:t>Tumors of thyroid gland or pituitary gland</a:t>
            </a:r>
          </a:p>
          <a:p>
            <a:pPr lvl="0">
              <a:buFontTx/>
              <a:buNone/>
            </a:pPr>
            <a:r>
              <a:rPr altLang="en-US" b="1" sz="2800" lang="en-US">
                <a:solidFill>
                  <a:srgbClr val="7030A0"/>
                </a:solidFill>
                <a:latin typeface="Calibri" pitchFamily="34" charset="0"/>
              </a:rPr>
              <a:t>FORMS OF HYPERTHYROIDISM</a:t>
            </a:r>
          </a:p>
          <a:p>
            <a:pPr lvl="0">
              <a:buFontTx/>
              <a:buNone/>
            </a:pPr>
            <a:r>
              <a:rPr altLang="en-US" b="1" sz="2800" lang="en-US">
                <a:solidFill>
                  <a:srgbClr val="7030A0"/>
                </a:solidFill>
                <a:latin typeface="Calibri" pitchFamily="34" charset="0"/>
              </a:rPr>
              <a:t>1.Graves disease </a:t>
            </a:r>
            <a:r>
              <a:rPr altLang="en-US" sz="2800" lang="en-US">
                <a:latin typeface="Calibri" pitchFamily="34" charset="0"/>
              </a:rPr>
              <a:t>:the most common type of hyperthyroidism, results from an excessive output of thyroid hormones caused by abnormal stimulation of the thyroid gland by circulating immunoglobulins.</a:t>
            </a:r>
          </a:p>
          <a:p>
            <a:pPr lvl="0"/>
            <a:r>
              <a:rPr altLang="en-US" sz="2800" lang="en-US">
                <a:latin typeface="Calibri" pitchFamily="34" charset="0"/>
              </a:rPr>
              <a:t> </a:t>
            </a:r>
            <a:r>
              <a:rPr altLang="en-US" b="1" sz="2800" lang="en-US">
                <a:solidFill>
                  <a:srgbClr val="7030A0"/>
                </a:solidFill>
                <a:latin typeface="Calibri" pitchFamily="34" charset="0"/>
              </a:rPr>
              <a:t>Also called Toxic goiters </a:t>
            </a:r>
            <a:r>
              <a:rPr altLang="en-US" sz="2800" lang="en-US">
                <a:latin typeface="Calibri" pitchFamily="34" charset="0"/>
              </a:rPr>
              <a:t>: causes overstimulation of thyroid gland.</a:t>
            </a:r>
          </a:p>
          <a:p>
            <a:pPr lvl="0">
              <a:buFontTx/>
              <a:buNone/>
            </a:pPr>
            <a:r>
              <a:rPr altLang="en-US" sz="2800" lang="en-US">
                <a:latin typeface="Calibri" pitchFamily="34" charset="0"/>
              </a:rPr>
              <a:t> </a:t>
            </a:r>
          </a:p>
        </p:txBody>
      </p:sp>
      <p:sp>
        <p:nvSpPr>
          <p:cNvPr id="1049190" name=""/>
          <p:cNvSpPr/>
          <p:nvPr>
            <p:ph type="title" sz="full" idx="0"/>
          </p:nvPr>
        </p:nvSpPr>
        <p:spPr>
          <a:xfrm rot="0">
            <a:off x="381000" y="152400"/>
            <a:ext cx="8229600" cy="792162"/>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algn="l" lvl="0"/>
            <a:r>
              <a:rPr altLang="en-US" b="1" sz="2800" lang="en-US">
                <a:solidFill>
                  <a:srgbClr val="7030A0"/>
                </a:solidFill>
                <a:latin typeface="Calibri" pitchFamily="34" charset="0"/>
              </a:rPr>
              <a:t>Causes</a:t>
            </a:r>
          </a:p>
        </p:txBody>
      </p:sp>
    </p:spTree>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showMasterSp="1">
  <p:cSld>
    <p:spTree>
      <p:nvGrpSpPr>
        <p:cNvPr id="706" name=""/>
        <p:cNvGrpSpPr/>
        <p:nvPr/>
      </p:nvGrpSpPr>
      <p:grpSpPr>
        <a:xfrm rot="0">
          <a:off x="0" y="0"/>
          <a:ext cx="0" cy="0"/>
          <a:chOff x="0" y="0"/>
          <a:chExt cx="0" cy="0"/>
        </a:xfrm>
      </p:grpSpPr>
      <p:sp>
        <p:nvSpPr>
          <p:cNvPr id="1049191" name=""/>
          <p:cNvSpPr/>
          <p:nvPr>
            <p:ph sz="full" idx="1"/>
          </p:nvPr>
        </p:nvSpPr>
        <p:spPr>
          <a:xfrm rot="0">
            <a:off x="228600" y="990600"/>
            <a:ext cx="8458200" cy="5638800"/>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lnSpc>
                <a:spcPct val="90000"/>
              </a:lnSpc>
            </a:pPr>
            <a:r>
              <a:rPr altLang="en-US" sz="2800" lang="en-US">
                <a:latin typeface="Calibri" pitchFamily="34" charset="0"/>
              </a:rPr>
              <a:t>Hyperthyroidism may occur with the release of excessive amounts of thyroid hormone as a result of inflammation after irradiation of the thyroid or destruction of thyroid tissue by tumor.</a:t>
            </a:r>
          </a:p>
          <a:p>
            <a:pPr lvl="0">
              <a:lnSpc>
                <a:spcPct val="90000"/>
              </a:lnSpc>
            </a:pPr>
            <a:r>
              <a:rPr altLang="en-US" sz="2800" lang="en-US">
                <a:latin typeface="Calibri" pitchFamily="34" charset="0"/>
              </a:rPr>
              <a:t>Excessive hormones leads to increased hormone activity</a:t>
            </a:r>
            <a:r>
              <a:rPr altLang="en-US" sz="2800" lang="en-US">
                <a:latin typeface="Calibri" pitchFamily="34" charset="0"/>
                <a:sym typeface="Wingdings" pitchFamily="2" charset="2"/>
              </a:rPr>
              <a:t> which leads to </a:t>
            </a:r>
            <a:r>
              <a:rPr altLang="en-US" sz="2800" lang="en-US">
                <a:latin typeface="Calibri" pitchFamily="34" charset="0"/>
              </a:rPr>
              <a:t> increased Basal  Metabolism and cardiac activity</a:t>
            </a:r>
          </a:p>
          <a:p>
            <a:pPr lvl="0">
              <a:lnSpc>
                <a:spcPct val="90000"/>
              </a:lnSpc>
            </a:pPr>
            <a:r>
              <a:rPr altLang="en-US" sz="2800" lang="en-US">
                <a:latin typeface="Calibri" pitchFamily="34" charset="0"/>
              </a:rPr>
              <a:t>Increased metabolism is characterised by </a:t>
            </a:r>
            <a:r>
              <a:rPr altLang="en-US" sz="2800" lang="en-US">
                <a:solidFill>
                  <a:srgbClr val="7030A0"/>
                </a:solidFill>
                <a:latin typeface="Calibri" pitchFamily="34" charset="0"/>
              </a:rPr>
              <a:t>increased appetite and dietary intake, progressive weight loss, abnormal muscular fatigability and weakness </a:t>
            </a:r>
          </a:p>
          <a:p>
            <a:pPr lvl="0">
              <a:lnSpc>
                <a:spcPct val="90000"/>
              </a:lnSpc>
            </a:pPr>
            <a:r>
              <a:rPr altLang="en-US" sz="2800" lang="en-US">
                <a:solidFill>
                  <a:srgbClr val="7030A0"/>
                </a:solidFill>
                <a:latin typeface="Calibri" pitchFamily="34" charset="0"/>
              </a:rPr>
              <a:t>The patients exhibits a group of sign and symptoms ( sometimes called </a:t>
            </a:r>
            <a:r>
              <a:rPr altLang="en-US" b="1" sz="2800" lang="en-US">
                <a:solidFill>
                  <a:srgbClr val="7030A0"/>
                </a:solidFill>
                <a:latin typeface="Calibri" pitchFamily="34" charset="0"/>
              </a:rPr>
              <a:t>thyrotoxicosis</a:t>
            </a:r>
          </a:p>
          <a:p>
            <a:pPr lvl="0">
              <a:lnSpc>
                <a:spcPct val="90000"/>
              </a:lnSpc>
              <a:buFontTx/>
              <a:buNone/>
            </a:pPr>
            <a:r>
              <a:rPr altLang="en-US" sz="2800" lang="en-US">
                <a:latin typeface="Calibri" pitchFamily="34" charset="0"/>
              </a:rPr>
              <a:t> </a:t>
            </a:r>
          </a:p>
        </p:txBody>
      </p:sp>
      <p:sp>
        <p:nvSpPr>
          <p:cNvPr id="1049192" name=""/>
          <p:cNvSpPr/>
          <p:nvPr>
            <p:ph type="title" sz="full" idx="0"/>
          </p:nvPr>
        </p:nvSpPr>
        <p:spPr>
          <a:xfrm rot="0">
            <a:off x="381000" y="0"/>
            <a:ext cx="8229600" cy="868362"/>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lvl="0"/>
            <a:r>
              <a:rPr altLang="en-US" b="1" sz="3200" lang="en-US" u="sng">
                <a:solidFill>
                  <a:srgbClr val="7030A0"/>
                </a:solidFill>
                <a:latin typeface="Calibri" pitchFamily="34" charset="0"/>
              </a:rPr>
              <a:t>Pathophysiology</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1">
  <p:cSld>
    <p:spTree>
      <p:nvGrpSpPr>
        <p:cNvPr id="432" name=""/>
        <p:cNvGrpSpPr/>
        <p:nvPr/>
      </p:nvGrpSpPr>
      <p:grpSpPr>
        <a:xfrm rot="0">
          <a:off x="0" y="0"/>
          <a:ext cx="0" cy="0"/>
          <a:chOff x="0" y="0"/>
          <a:chExt cx="0" cy="0"/>
        </a:xfrm>
      </p:grpSpPr>
      <p:sp>
        <p:nvSpPr>
          <p:cNvPr id="1048657" name=""/>
          <p:cNvSpPr/>
          <p:nvPr>
            <p:ph sz="full" idx="1"/>
          </p:nvPr>
        </p:nvSpPr>
        <p:spPr>
          <a:xfrm rot="0">
            <a:off x="304800" y="1295400"/>
            <a:ext cx="8382000" cy="5334000"/>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lnSpc>
                <a:spcPct val="150000"/>
              </a:lnSpc>
            </a:pPr>
            <a:r>
              <a:rPr altLang="en-US" sz="2800" lang="en-US">
                <a:latin typeface="Calibri" pitchFamily="34" charset="0"/>
              </a:rPr>
              <a:t>The anterior gland is controlled by hormones released by hypothalamus </a:t>
            </a:r>
          </a:p>
          <a:p>
            <a:pPr lvl="0">
              <a:lnSpc>
                <a:spcPct val="150000"/>
              </a:lnSpc>
            </a:pPr>
            <a:r>
              <a:rPr altLang="en-US" sz="2800" lang="en-US">
                <a:latin typeface="Calibri" pitchFamily="34" charset="0"/>
              </a:rPr>
              <a:t>These hormones are called </a:t>
            </a:r>
            <a:r>
              <a:rPr altLang="en-US" b="1" sz="2800" lang="en-US">
                <a:latin typeface="Calibri" pitchFamily="34" charset="0"/>
              </a:rPr>
              <a:t>hypothalamic releasing and inhibiting hormones</a:t>
            </a:r>
          </a:p>
          <a:p>
            <a:pPr lvl="0">
              <a:lnSpc>
                <a:spcPct val="150000"/>
              </a:lnSpc>
            </a:pPr>
            <a:r>
              <a:rPr altLang="en-US" sz="2800" lang="en-US">
                <a:latin typeface="Calibri" pitchFamily="34" charset="0"/>
              </a:rPr>
              <a:t>These hormones are released from hypothalamus and conducted to anterior pituitary gland through minute blood vessels called </a:t>
            </a:r>
            <a:r>
              <a:rPr altLang="en-US" b="1" sz="2800" lang="en-US">
                <a:latin typeface="Calibri" pitchFamily="34" charset="0"/>
              </a:rPr>
              <a:t>pituitary portal system</a:t>
            </a:r>
          </a:p>
        </p:txBody>
      </p:sp>
      <p:sp>
        <p:nvSpPr>
          <p:cNvPr id="1048658" name=""/>
          <p:cNvSpPr/>
          <p:nvPr>
            <p:ph type="title" sz="full" idx="0"/>
          </p:nvPr>
        </p:nvSpPr>
        <p:spPr>
          <a:xfrm rot="0">
            <a:off x="228600" y="274637"/>
            <a:ext cx="84582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algn="l" lvl="0"/>
            <a:r>
              <a:rPr altLang="en-US" b="1" sz="3200" lang="en-US" u="sng">
                <a:solidFill>
                  <a:srgbClr val="C00000"/>
                </a:solidFill>
                <a:latin typeface="Calibri" pitchFamily="34" charset="0"/>
              </a:rPr>
              <a:t>Hypothalamic control of pituitary gland      secretions</a:t>
            </a:r>
          </a:p>
        </p:txBody>
      </p:sp>
    </p:spTree>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showMasterSp="1">
  <p:cSld>
    <p:spTree>
      <p:nvGrpSpPr>
        <p:cNvPr id="707" name=""/>
        <p:cNvGrpSpPr/>
        <p:nvPr/>
      </p:nvGrpSpPr>
      <p:grpSpPr>
        <a:xfrm rot="0">
          <a:off x="0" y="0"/>
          <a:ext cx="0" cy="0"/>
          <a:chOff x="0" y="0"/>
          <a:chExt cx="0" cy="0"/>
        </a:xfrm>
      </p:grpSpPr>
      <p:sp>
        <p:nvSpPr>
          <p:cNvPr id="1049193"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algn="l" lvl="0"/>
            <a:r>
              <a:rPr altLang="en-US" b="1" sz="3600" lang="en-US">
                <a:solidFill>
                  <a:srgbClr val="7030A0"/>
                </a:solidFill>
                <a:latin typeface="Calibri" pitchFamily="34" charset="0"/>
              </a:rPr>
              <a:t>Clinical manifestations</a:t>
            </a:r>
          </a:p>
        </p:txBody>
      </p:sp>
      <p:sp>
        <p:nvSpPr>
          <p:cNvPr id="1049194" name=""/>
          <p:cNvSpPr/>
          <p:nvPr>
            <p:ph sz="half" idx="1"/>
          </p:nvPr>
        </p:nvSpPr>
        <p:spPr>
          <a:xfrm rot="0">
            <a:off x="304800" y="1143000"/>
            <a:ext cx="4343400" cy="5334000"/>
          </a:xfrm>
          <a:prstGeom prst="rect"/>
          <a:noFill/>
          <a:ln>
            <a:noFill/>
          </a:ln>
        </p:spPr>
        <p:txBody>
          <a:bodyPr anchor="t" bIns="45720" lIns="91440" rIns="91440" tIns="45720" vert="horz"/>
          <a:lstStyle>
            <a:lvl1pPr indent="-342900" marL="342900">
              <a:lnSpc>
                <a:spcPct val="100000"/>
              </a:lnSpc>
              <a:spcBef>
                <a:spcPct val="20000"/>
              </a:spcBef>
              <a:spcAft>
                <a:spcPct val="0"/>
              </a:spcAft>
              <a:buChar char="•"/>
              <a:defRPr sz="2800">
                <a:solidFill>
                  <a:schemeClr val="dk1"/>
                </a:solidFill>
              </a:defRPr>
            </a:lvl1pPr>
            <a:lvl2pPr indent="-285750" marL="742950">
              <a:lnSpc>
                <a:spcPct val="100000"/>
              </a:lnSpc>
              <a:spcBef>
                <a:spcPct val="20000"/>
              </a:spcBef>
              <a:spcAft>
                <a:spcPct val="0"/>
              </a:spcAft>
              <a:buChar char="–"/>
              <a:defRPr sz="2400">
                <a:solidFill>
                  <a:schemeClr val="dk1"/>
                </a:solidFill>
              </a:defRPr>
            </a:lvl2pPr>
            <a:lvl3pPr indent="-228600" marL="1143000">
              <a:lnSpc>
                <a:spcPct val="100000"/>
              </a:lnSpc>
              <a:spcBef>
                <a:spcPct val="20000"/>
              </a:spcBef>
              <a:spcAft>
                <a:spcPct val="0"/>
              </a:spcAft>
              <a:buChar char="•"/>
              <a:defRPr sz="2000">
                <a:solidFill>
                  <a:schemeClr val="dk1"/>
                </a:solidFill>
              </a:defRPr>
            </a:lvl3pPr>
            <a:lvl4pPr indent="-228600" marL="1600200">
              <a:lnSpc>
                <a:spcPct val="100000"/>
              </a:lnSpc>
              <a:spcBef>
                <a:spcPct val="20000"/>
              </a:spcBef>
              <a:spcAft>
                <a:spcPct val="0"/>
              </a:spcAft>
              <a:buChar char="–"/>
              <a:defRPr sz="1800">
                <a:solidFill>
                  <a:schemeClr val="dk1"/>
                </a:solidFill>
              </a:defRPr>
            </a:lvl4pPr>
            <a:lvl5pPr indent="-228600" marL="2057400">
              <a:lnSpc>
                <a:spcPct val="100000"/>
              </a:lnSpc>
              <a:spcBef>
                <a:spcPct val="20000"/>
              </a:spcBef>
              <a:spcAft>
                <a:spcPct val="0"/>
              </a:spcAft>
              <a:buChar char="»"/>
              <a:defRPr sz="1800">
                <a:solidFill>
                  <a:schemeClr val="dk1"/>
                </a:solidFill>
              </a:defRPr>
            </a:lvl5pPr>
          </a:lstStyle>
          <a:p>
            <a:pPr lvl="0">
              <a:lnSpc>
                <a:spcPct val="90000"/>
              </a:lnSpc>
              <a:buFontTx/>
              <a:buNone/>
            </a:pPr>
            <a:r>
              <a:rPr altLang="en-US" sz="2600" lang="en-US">
                <a:latin typeface="Calibri" pitchFamily="34" charset="0"/>
              </a:rPr>
              <a:t>1.Weight loss</a:t>
            </a:r>
          </a:p>
          <a:p>
            <a:pPr lvl="0">
              <a:lnSpc>
                <a:spcPct val="90000"/>
              </a:lnSpc>
              <a:buFontTx/>
              <a:buNone/>
            </a:pPr>
            <a:r>
              <a:rPr altLang="en-US" sz="2600" lang="en-US">
                <a:latin typeface="Calibri" pitchFamily="34" charset="0"/>
              </a:rPr>
              <a:t>2.HEAT intolerance</a:t>
            </a:r>
          </a:p>
          <a:p>
            <a:pPr lvl="0">
              <a:lnSpc>
                <a:spcPct val="90000"/>
              </a:lnSpc>
              <a:buFontTx/>
              <a:buNone/>
            </a:pPr>
            <a:r>
              <a:rPr altLang="en-US" sz="2600" lang="en-US">
                <a:latin typeface="Calibri" pitchFamily="34" charset="0"/>
              </a:rPr>
              <a:t>3. Hypertension</a:t>
            </a:r>
          </a:p>
          <a:p>
            <a:pPr lvl="0">
              <a:lnSpc>
                <a:spcPct val="90000"/>
              </a:lnSpc>
              <a:buFontTx/>
              <a:buNone/>
            </a:pPr>
            <a:r>
              <a:rPr altLang="en-US" sz="2600" lang="en-US">
                <a:latin typeface="Calibri" pitchFamily="34" charset="0"/>
              </a:rPr>
              <a:t>4. Tachycardia and palpitations and increased pulse pressure</a:t>
            </a:r>
          </a:p>
          <a:p>
            <a:pPr lvl="0">
              <a:lnSpc>
                <a:spcPct val="90000"/>
              </a:lnSpc>
            </a:pPr>
            <a:r>
              <a:rPr altLang="en-US" sz="2600" lang="en-US">
                <a:latin typeface="Calibri" pitchFamily="34" charset="0"/>
              </a:rPr>
              <a:t>Fast Pulse rate btw 90-160 </a:t>
            </a:r>
          </a:p>
          <a:p>
            <a:pPr lvl="0">
              <a:lnSpc>
                <a:spcPct val="90000"/>
              </a:lnSpc>
              <a:buFontTx/>
              <a:buNone/>
            </a:pPr>
            <a:r>
              <a:rPr altLang="en-US" sz="2600" lang="en-US">
                <a:latin typeface="Calibri" pitchFamily="34" charset="0"/>
              </a:rPr>
              <a:t>5. Exopthalmos (bulging eyes) with startled facial expression </a:t>
            </a:r>
          </a:p>
          <a:p>
            <a:pPr lvl="0">
              <a:lnSpc>
                <a:spcPct val="90000"/>
              </a:lnSpc>
              <a:buFontTx/>
              <a:buNone/>
            </a:pPr>
            <a:r>
              <a:rPr altLang="en-US" sz="2600" lang="en-US">
                <a:latin typeface="Calibri" pitchFamily="34" charset="0"/>
              </a:rPr>
              <a:t>6. Diarrhea</a:t>
            </a:r>
          </a:p>
          <a:p>
            <a:pPr lvl="0">
              <a:lnSpc>
                <a:spcPct val="90000"/>
              </a:lnSpc>
              <a:buFontTx/>
              <a:buNone/>
            </a:pPr>
            <a:r>
              <a:rPr altLang="en-US" sz="2600" lang="en-US">
                <a:latin typeface="Calibri" pitchFamily="34" charset="0"/>
              </a:rPr>
              <a:t>7.flushed skin : warm, soft, and moist</a:t>
            </a:r>
          </a:p>
        </p:txBody>
      </p:sp>
      <p:sp>
        <p:nvSpPr>
          <p:cNvPr id="1049195" name=""/>
          <p:cNvSpPr/>
          <p:nvPr>
            <p:ph sz="half" idx="2"/>
          </p:nvPr>
        </p:nvSpPr>
        <p:spPr>
          <a:xfrm rot="0">
            <a:off x="4648200" y="1143000"/>
            <a:ext cx="4038600" cy="5181600"/>
          </a:xfrm>
          <a:prstGeom prst="rect"/>
          <a:noFill/>
          <a:ln>
            <a:noFill/>
          </a:ln>
        </p:spPr>
        <p:txBody>
          <a:bodyPr anchor="t" bIns="45720" lIns="91440" rIns="91440" tIns="45720" vert="horz"/>
          <a:lstStyle>
            <a:lvl1pPr indent="-342900" marL="342900">
              <a:lnSpc>
                <a:spcPct val="100000"/>
              </a:lnSpc>
              <a:spcBef>
                <a:spcPct val="20000"/>
              </a:spcBef>
              <a:spcAft>
                <a:spcPct val="0"/>
              </a:spcAft>
              <a:buChar char="•"/>
              <a:defRPr sz="2800">
                <a:solidFill>
                  <a:schemeClr val="dk1"/>
                </a:solidFill>
              </a:defRPr>
            </a:lvl1pPr>
            <a:lvl2pPr indent="-285750" marL="742950">
              <a:lnSpc>
                <a:spcPct val="100000"/>
              </a:lnSpc>
              <a:spcBef>
                <a:spcPct val="20000"/>
              </a:spcBef>
              <a:spcAft>
                <a:spcPct val="0"/>
              </a:spcAft>
              <a:buChar char="–"/>
              <a:defRPr sz="2400">
                <a:solidFill>
                  <a:schemeClr val="dk1"/>
                </a:solidFill>
              </a:defRPr>
            </a:lvl2pPr>
            <a:lvl3pPr indent="-228600" marL="1143000">
              <a:lnSpc>
                <a:spcPct val="100000"/>
              </a:lnSpc>
              <a:spcBef>
                <a:spcPct val="20000"/>
              </a:spcBef>
              <a:spcAft>
                <a:spcPct val="0"/>
              </a:spcAft>
              <a:buChar char="•"/>
              <a:defRPr sz="2000">
                <a:solidFill>
                  <a:schemeClr val="dk1"/>
                </a:solidFill>
              </a:defRPr>
            </a:lvl3pPr>
            <a:lvl4pPr indent="-228600" marL="1600200">
              <a:lnSpc>
                <a:spcPct val="100000"/>
              </a:lnSpc>
              <a:spcBef>
                <a:spcPct val="20000"/>
              </a:spcBef>
              <a:spcAft>
                <a:spcPct val="0"/>
              </a:spcAft>
              <a:buChar char="–"/>
              <a:defRPr sz="1800">
                <a:solidFill>
                  <a:schemeClr val="dk1"/>
                </a:solidFill>
              </a:defRPr>
            </a:lvl4pPr>
            <a:lvl5pPr indent="-228600" marL="2057400">
              <a:lnSpc>
                <a:spcPct val="100000"/>
              </a:lnSpc>
              <a:spcBef>
                <a:spcPct val="20000"/>
              </a:spcBef>
              <a:spcAft>
                <a:spcPct val="0"/>
              </a:spcAft>
              <a:buChar char="»"/>
              <a:defRPr sz="1800">
                <a:solidFill>
                  <a:schemeClr val="dk1"/>
                </a:solidFill>
              </a:defRPr>
            </a:lvl5pPr>
          </a:lstStyle>
          <a:p>
            <a:pPr lvl="0">
              <a:lnSpc>
                <a:spcPct val="90000"/>
              </a:lnSpc>
              <a:buFontTx/>
              <a:buNone/>
            </a:pPr>
            <a:r>
              <a:rPr altLang="en-US" sz="2600" lang="en-US">
                <a:latin typeface="Calibri" pitchFamily="34" charset="0"/>
              </a:rPr>
              <a:t>8.Oligomenorrhea to amenorrhea</a:t>
            </a:r>
          </a:p>
          <a:p>
            <a:pPr lvl="0">
              <a:lnSpc>
                <a:spcPct val="90000"/>
              </a:lnSpc>
              <a:buFontTx/>
              <a:buNone/>
            </a:pPr>
            <a:r>
              <a:rPr altLang="en-US" sz="2600" lang="en-US">
                <a:latin typeface="Calibri" pitchFamily="34" charset="0"/>
              </a:rPr>
              <a:t>9.Fine tremors and nervousness and clubbing</a:t>
            </a:r>
          </a:p>
          <a:p>
            <a:pPr lvl="0">
              <a:lnSpc>
                <a:spcPct val="90000"/>
              </a:lnSpc>
              <a:buFontTx/>
              <a:buNone/>
            </a:pPr>
            <a:r>
              <a:rPr altLang="en-US" sz="2600" lang="en-US">
                <a:latin typeface="Calibri" pitchFamily="34" charset="0"/>
              </a:rPr>
              <a:t>10. Irritability, mood swings, personality changes and agitation</a:t>
            </a:r>
          </a:p>
          <a:p>
            <a:pPr lvl="0">
              <a:lnSpc>
                <a:spcPct val="90000"/>
              </a:lnSpc>
              <a:buFontTx/>
              <a:buNone/>
            </a:pPr>
            <a:r>
              <a:rPr altLang="en-US" sz="2600" lang="en-US">
                <a:latin typeface="Calibri" pitchFamily="34" charset="0"/>
              </a:rPr>
              <a:t>11. Enlarged thyroid</a:t>
            </a:r>
          </a:p>
          <a:p>
            <a:pPr lvl="0">
              <a:lnSpc>
                <a:spcPct val="90000"/>
              </a:lnSpc>
              <a:buFontTx/>
              <a:buNone/>
            </a:pPr>
            <a:r>
              <a:rPr altLang="en-US" sz="2600" lang="en-US">
                <a:latin typeface="Calibri" pitchFamily="34" charset="0"/>
              </a:rPr>
              <a:t>12. Osteoporosis and fractures</a:t>
            </a:r>
          </a:p>
          <a:p>
            <a:pPr lvl="0">
              <a:lnSpc>
                <a:spcPct val="90000"/>
              </a:lnSpc>
              <a:buFontTx/>
              <a:buNone/>
            </a:pPr>
            <a:endParaRPr altLang="en-US" sz="2600" lang="en-US">
              <a:latin typeface="Calibri" pitchFamily="34" charset="0"/>
            </a:endParaRPr>
          </a:p>
          <a:p>
            <a:pPr lvl="0">
              <a:lnSpc>
                <a:spcPct val="90000"/>
              </a:lnSpc>
              <a:buFontTx/>
              <a:buNone/>
            </a:pPr>
            <a:endParaRPr altLang="en-US" sz="2600" lang="en-US">
              <a:latin typeface="Calibri" pitchFamily="34" charset="0"/>
            </a:endParaRPr>
          </a:p>
        </p:txBody>
      </p:sp>
    </p:spTree>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showMasterSp="1">
  <p:cSld>
    <p:spTree>
      <p:nvGrpSpPr>
        <p:cNvPr id="708" name=""/>
        <p:cNvGrpSpPr/>
        <p:nvPr/>
      </p:nvGrpSpPr>
      <p:grpSpPr>
        <a:xfrm rot="0">
          <a:off x="0" y="0"/>
          <a:ext cx="0" cy="0"/>
          <a:chOff x="0" y="0"/>
          <a:chExt cx="0" cy="0"/>
        </a:xfrm>
      </p:grpSpPr>
      <p:sp>
        <p:nvSpPr>
          <p:cNvPr id="1049196"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r>
              <a:rPr altLang="en-US" lang="en-US"/>
              <a:t>.</a:t>
            </a:r>
          </a:p>
        </p:txBody>
      </p:sp>
      <p:pic>
        <p:nvPicPr>
          <p:cNvPr id="2097185" name="" descr="C:\Users\MOSES\Downloads\hyperthyroidism_symptoms.jpg"/>
          <p:cNvPicPr>
            <a:picLocks/>
          </p:cNvPicPr>
          <p:nvPr>
            <p:ph sz="full" idx="1"/>
          </p:nvPr>
        </p:nvPicPr>
        <p:blipFill>
          <a:blip xmlns:r="http://schemas.openxmlformats.org/officeDocument/2006/relationships" r:embed="rId1"/>
          <a:srcRect l="0" t="0" r="0" b="0"/>
          <a:stretch>
            <a:fillRect/>
          </a:stretch>
        </p:blipFill>
        <p:spPr>
          <a:xfrm rot="0">
            <a:off x="0" y="0"/>
            <a:ext cx="9144000" cy="6858000"/>
          </a:xfrm>
          <a:prstGeom prst="rect"/>
          <a:noFill/>
          <a:ln>
            <a:noFill/>
          </a:ln>
        </p:spPr>
      </p:pic>
    </p:spTree>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showMasterSp="1">
  <p:cSld>
    <p:spTree>
      <p:nvGrpSpPr>
        <p:cNvPr id="709" name=""/>
        <p:cNvGrpSpPr/>
        <p:nvPr/>
      </p:nvGrpSpPr>
      <p:grpSpPr>
        <a:xfrm rot="0">
          <a:off x="0" y="0"/>
          <a:ext cx="0" cy="0"/>
          <a:chOff x="0" y="0"/>
          <a:chExt cx="0" cy="0"/>
        </a:xfrm>
      </p:grpSpPr>
      <p:sp>
        <p:nvSpPr>
          <p:cNvPr id="1049197"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r>
              <a:rPr altLang="en-US" lang="en-US"/>
              <a:t>.</a:t>
            </a:r>
          </a:p>
        </p:txBody>
      </p:sp>
      <p:pic>
        <p:nvPicPr>
          <p:cNvPr id="2097186" name="" descr="C:\Users\MOSES\Downloads\om934a.jpg"/>
          <p:cNvPicPr>
            <a:picLocks/>
          </p:cNvPicPr>
          <p:nvPr>
            <p:ph sz="full" idx="1"/>
          </p:nvPr>
        </p:nvPicPr>
        <p:blipFill>
          <a:blip xmlns:r="http://schemas.openxmlformats.org/officeDocument/2006/relationships" r:embed="rId1"/>
          <a:srcRect l="0" t="0" r="0" b="0"/>
          <a:stretch>
            <a:fillRect/>
          </a:stretch>
        </p:blipFill>
        <p:spPr>
          <a:xfrm rot="0">
            <a:off x="0" y="0"/>
            <a:ext cx="9372600" cy="6858000"/>
          </a:xfrm>
          <a:prstGeom prst="rect"/>
          <a:noFill/>
          <a:ln>
            <a:noFill/>
          </a:ln>
        </p:spPr>
      </p:pic>
    </p:spTree>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showMasterSp="1">
  <p:cSld>
    <p:spTree>
      <p:nvGrpSpPr>
        <p:cNvPr id="710" name=""/>
        <p:cNvGrpSpPr/>
        <p:nvPr/>
      </p:nvGrpSpPr>
      <p:grpSpPr>
        <a:xfrm rot="0">
          <a:off x="0" y="0"/>
          <a:ext cx="0" cy="0"/>
          <a:chOff x="0" y="0"/>
          <a:chExt cx="0" cy="0"/>
        </a:xfrm>
      </p:grpSpPr>
      <p:sp>
        <p:nvSpPr>
          <p:cNvPr id="1049198"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r>
              <a:rPr altLang="en-US" lang="en-US"/>
              <a:t>.</a:t>
            </a:r>
          </a:p>
        </p:txBody>
      </p:sp>
      <p:pic>
        <p:nvPicPr>
          <p:cNvPr id="2097187" name="" descr="C:\Users\MOSES\Downloads\089090fad0bc6caa9d9e002317731db3.jpg"/>
          <p:cNvPicPr>
            <a:picLocks/>
          </p:cNvPicPr>
          <p:nvPr>
            <p:ph sz="full" idx="1"/>
          </p:nvPr>
        </p:nvPicPr>
        <p:blipFill>
          <a:blip xmlns:r="http://schemas.openxmlformats.org/officeDocument/2006/relationships" r:embed="rId1"/>
          <a:srcRect l="0" t="0" r="0" b="0"/>
          <a:stretch>
            <a:fillRect/>
          </a:stretch>
        </p:blipFill>
        <p:spPr>
          <a:xfrm rot="0">
            <a:off x="0" y="0"/>
            <a:ext cx="9144000" cy="6858000"/>
          </a:xfrm>
          <a:prstGeom prst="rect"/>
          <a:noFill/>
          <a:ln>
            <a:noFill/>
          </a:ln>
        </p:spPr>
      </p:pic>
    </p:spTree>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showMasterSp="1">
  <p:cSld>
    <p:spTree>
      <p:nvGrpSpPr>
        <p:cNvPr id="711" name=""/>
        <p:cNvGrpSpPr/>
        <p:nvPr/>
      </p:nvGrpSpPr>
      <p:grpSpPr>
        <a:xfrm rot="0">
          <a:off x="0" y="0"/>
          <a:ext cx="0" cy="0"/>
          <a:chOff x="0" y="0"/>
          <a:chExt cx="0" cy="0"/>
        </a:xfrm>
      </p:grpSpPr>
      <p:sp>
        <p:nvSpPr>
          <p:cNvPr id="1049199" name=""/>
          <p:cNvSpPr/>
          <p:nvPr>
            <p:ph sz="full" idx="1"/>
          </p:nvPr>
        </p:nvSpPr>
        <p:spPr>
          <a:xfrm rot="0">
            <a:off x="228600" y="1143000"/>
            <a:ext cx="8458200" cy="5715000"/>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r>
              <a:rPr altLang="en-US" sz="2800" lang="en-US">
                <a:latin typeface="Calibri" pitchFamily="34" charset="0"/>
              </a:rPr>
              <a:t>Client has heat intolerance and may have diaphoresis (increased sweating) even when environmental temperatures are comfortable for others.</a:t>
            </a:r>
          </a:p>
          <a:p>
            <a:pPr lvl="0"/>
            <a:r>
              <a:rPr altLang="en-US" sz="2800" lang="en-US">
                <a:latin typeface="Calibri" pitchFamily="34" charset="0"/>
              </a:rPr>
              <a:t>Client report palpitations or chest pain</a:t>
            </a:r>
          </a:p>
          <a:p>
            <a:pPr lvl="0"/>
            <a:r>
              <a:rPr altLang="en-US" sz="2800" lang="en-US">
                <a:latin typeface="Calibri" pitchFamily="34" charset="0"/>
              </a:rPr>
              <a:t>Client experiences emotional lability ( mood instability) ,irritability, decreased attention span and manic behaviour.</a:t>
            </a:r>
          </a:p>
          <a:p>
            <a:pPr lvl="0"/>
            <a:r>
              <a:rPr altLang="en-US" sz="2800" lang="en-US">
                <a:latin typeface="Calibri" pitchFamily="34" charset="0"/>
              </a:rPr>
              <a:t>Fatigue, weakness and insomnia</a:t>
            </a:r>
          </a:p>
          <a:p>
            <a:pPr lvl="0"/>
            <a:r>
              <a:rPr altLang="en-US" sz="2800" lang="en-US">
                <a:latin typeface="Calibri" pitchFamily="34" charset="0"/>
              </a:rPr>
              <a:t>The thyroid gland invariably is enlarged to some extent. It is soft and may pulsate</a:t>
            </a:r>
          </a:p>
          <a:p>
            <a:pPr lvl="0"/>
            <a:r>
              <a:rPr altLang="en-US" sz="2800" lang="en-US">
                <a:latin typeface="Calibri" pitchFamily="34" charset="0"/>
              </a:rPr>
              <a:t>Increased serum levels of T4 and iodine intake by the thyroid gland</a:t>
            </a:r>
          </a:p>
        </p:txBody>
      </p:sp>
      <p:sp>
        <p:nvSpPr>
          <p:cNvPr id="1049200"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algn="l" lvl="0"/>
            <a:r>
              <a:rPr altLang="en-US" b="1" sz="2800" lang="en-US">
                <a:solidFill>
                  <a:srgbClr val="7030A0"/>
                </a:solidFill>
                <a:latin typeface="Calibri" pitchFamily="34" charset="0"/>
              </a:rPr>
              <a:t>Assessment findings</a:t>
            </a:r>
          </a:p>
        </p:txBody>
      </p:sp>
    </p:spTree>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showMasterSp="1">
  <p:cSld>
    <p:spTree>
      <p:nvGrpSpPr>
        <p:cNvPr id="712" name=""/>
        <p:cNvGrpSpPr/>
        <p:nvPr/>
      </p:nvGrpSpPr>
      <p:grpSpPr>
        <a:xfrm rot="0">
          <a:off x="0" y="0"/>
          <a:ext cx="0" cy="0"/>
          <a:chOff x="0" y="0"/>
          <a:chExt cx="0" cy="0"/>
        </a:xfrm>
      </p:grpSpPr>
      <p:sp>
        <p:nvSpPr>
          <p:cNvPr id="1049201" name=""/>
          <p:cNvSpPr/>
          <p:nvPr>
            <p:ph sz="full" idx="1"/>
          </p:nvPr>
        </p:nvSpPr>
        <p:spPr>
          <a:xfrm rot="0">
            <a:off x="228600" y="1143000"/>
            <a:ext cx="8458200" cy="4983162"/>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buFontTx/>
              <a:buNone/>
            </a:pPr>
            <a:r>
              <a:rPr altLang="en-US" sz="2800" lang="en-US">
                <a:latin typeface="Calibri" pitchFamily="34" charset="0"/>
              </a:rPr>
              <a:t>Can be managed by:</a:t>
            </a:r>
          </a:p>
          <a:p>
            <a:pPr lvl="0">
              <a:buFontTx/>
              <a:buNone/>
            </a:pPr>
            <a:r>
              <a:rPr altLang="en-US" sz="2800" lang="en-US">
                <a:latin typeface="Calibri" pitchFamily="34" charset="0"/>
              </a:rPr>
              <a:t>1. Pharmacological therapy</a:t>
            </a:r>
          </a:p>
          <a:p>
            <a:pPr lvl="0">
              <a:buFontTx/>
              <a:buNone/>
            </a:pPr>
            <a:r>
              <a:rPr altLang="en-US" sz="2800" lang="en-US">
                <a:latin typeface="Calibri" pitchFamily="34" charset="0"/>
              </a:rPr>
              <a:t>2.Surgical therapy</a:t>
            </a:r>
          </a:p>
          <a:p>
            <a:pPr lvl="0">
              <a:buFontTx/>
              <a:buNone/>
            </a:pPr>
            <a:r>
              <a:rPr altLang="en-US" sz="2800" lang="en-US">
                <a:latin typeface="Calibri" pitchFamily="34" charset="0"/>
              </a:rPr>
              <a:t>PHARMACOLOGICAL THERAPY</a:t>
            </a:r>
          </a:p>
          <a:p>
            <a:pPr lvl="0">
              <a:buFontTx/>
              <a:buNone/>
            </a:pPr>
            <a:r>
              <a:rPr altLang="en-US" sz="2800" lang="en-US">
                <a:latin typeface="Calibri" pitchFamily="34" charset="0"/>
              </a:rPr>
              <a:t>(1) use of irradiation by administration of the radioisotope 121</a:t>
            </a:r>
            <a:r>
              <a:rPr altLang="en-US" b="1" sz="2800" lang="en-US">
                <a:solidFill>
                  <a:srgbClr val="7030A0"/>
                </a:solidFill>
                <a:latin typeface="Calibri" pitchFamily="34" charset="0"/>
              </a:rPr>
              <a:t>I</a:t>
            </a:r>
            <a:r>
              <a:rPr altLang="en-US" sz="2800" lang="en-US">
                <a:latin typeface="Calibri" pitchFamily="34" charset="0"/>
              </a:rPr>
              <a:t> or 131</a:t>
            </a:r>
            <a:r>
              <a:rPr altLang="en-US" b="1" sz="2800" lang="en-US">
                <a:solidFill>
                  <a:srgbClr val="7030A0"/>
                </a:solidFill>
                <a:latin typeface="Calibri" pitchFamily="34" charset="0"/>
              </a:rPr>
              <a:t>I</a:t>
            </a:r>
            <a:r>
              <a:rPr altLang="en-US" sz="2800" lang="en-US">
                <a:latin typeface="Calibri" pitchFamily="34" charset="0"/>
              </a:rPr>
              <a:t> for destructive effects on the thyroid gland </a:t>
            </a:r>
          </a:p>
          <a:p>
            <a:pPr lvl="0">
              <a:buFontTx/>
              <a:buNone/>
            </a:pPr>
            <a:r>
              <a:rPr altLang="en-US" sz="2800" lang="en-US">
                <a:latin typeface="Calibri" pitchFamily="34" charset="0"/>
              </a:rPr>
              <a:t> (2) antithyroid medications that interfere with the synthesis of thyroid hormones</a:t>
            </a:r>
          </a:p>
        </p:txBody>
      </p:sp>
      <p:sp>
        <p:nvSpPr>
          <p:cNvPr id="1049202"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algn="l" lvl="0"/>
            <a:r>
              <a:rPr altLang="en-US" b="1" lang="en-US">
                <a:solidFill>
                  <a:srgbClr val="7030A0"/>
                </a:solidFill>
                <a:latin typeface="Calibri" pitchFamily="34" charset="0"/>
              </a:rPr>
              <a:t>Medical management</a:t>
            </a:r>
          </a:p>
        </p:txBody>
      </p:sp>
    </p:spTree>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showMasterSp="1">
  <p:cSld>
    <p:spTree>
      <p:nvGrpSpPr>
        <p:cNvPr id="713" name=""/>
        <p:cNvGrpSpPr/>
        <p:nvPr/>
      </p:nvGrpSpPr>
      <p:grpSpPr>
        <a:xfrm rot="0">
          <a:off x="0" y="0"/>
          <a:ext cx="0" cy="0"/>
          <a:chOff x="0" y="0"/>
          <a:chExt cx="0" cy="0"/>
        </a:xfrm>
      </p:grpSpPr>
      <p:sp>
        <p:nvSpPr>
          <p:cNvPr id="1049203" name=""/>
          <p:cNvSpPr/>
          <p:nvPr>
            <p:ph sz="full" idx="1"/>
          </p:nvPr>
        </p:nvSpPr>
        <p:spPr>
          <a:xfrm rot="0">
            <a:off x="228600" y="1066800"/>
            <a:ext cx="8686800" cy="5562600"/>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lnSpc>
                <a:spcPct val="90000"/>
              </a:lnSpc>
              <a:buFontTx/>
              <a:buNone/>
            </a:pPr>
            <a:r>
              <a:rPr altLang="en-US" sz="2800" lang="en-US">
                <a:latin typeface="Calibri" pitchFamily="34" charset="0"/>
              </a:rPr>
              <a:t>Include ; propylthiouracil , carbimazole.</a:t>
            </a:r>
          </a:p>
          <a:p>
            <a:pPr lvl="0">
              <a:lnSpc>
                <a:spcPct val="90000"/>
              </a:lnSpc>
              <a:buFontTx/>
              <a:buNone/>
            </a:pPr>
            <a:r>
              <a:rPr altLang="en-US" sz="2800" lang="en-US">
                <a:solidFill>
                  <a:srgbClr val="7030A0"/>
                </a:solidFill>
                <a:latin typeface="Calibri" pitchFamily="34" charset="0"/>
              </a:rPr>
              <a:t>1.PROPYLTHIOURACIL  propacil( PTU)</a:t>
            </a:r>
          </a:p>
          <a:p>
            <a:pPr lvl="0">
              <a:lnSpc>
                <a:spcPct val="90000"/>
              </a:lnSpc>
              <a:buFontTx/>
              <a:buNone/>
            </a:pPr>
            <a:r>
              <a:rPr altLang="en-US" sz="2800" lang="en-US">
                <a:latin typeface="Calibri" pitchFamily="34" charset="0"/>
              </a:rPr>
              <a:t>(</a:t>
            </a:r>
            <a:r>
              <a:rPr altLang="en-US" b="1" sz="2800" lang="en-US">
                <a:latin typeface="Calibri" pitchFamily="34" charset="0"/>
              </a:rPr>
              <a:t>A) Mechanism of action </a:t>
            </a:r>
            <a:r>
              <a:rPr altLang="en-US" sz="2800" lang="en-US">
                <a:latin typeface="Calibri" pitchFamily="34" charset="0"/>
              </a:rPr>
              <a:t>: inhibit thyroid hormone synthesis by inhibiting incorporation of iodine into tyrosine. It also suppress conversion of T4 into T3 the more active form of thyroid hormone.</a:t>
            </a:r>
          </a:p>
          <a:p>
            <a:pPr lvl="0">
              <a:lnSpc>
                <a:spcPct val="90000"/>
              </a:lnSpc>
              <a:buFontTx/>
              <a:buNone/>
            </a:pPr>
            <a:r>
              <a:rPr altLang="en-US" b="1" sz="2800" lang="en-US">
                <a:latin typeface="Calibri" pitchFamily="34" charset="0"/>
              </a:rPr>
              <a:t>(B) Pharmacokinetics</a:t>
            </a:r>
          </a:p>
          <a:p>
            <a:pPr lvl="0">
              <a:lnSpc>
                <a:spcPct val="90000"/>
              </a:lnSpc>
              <a:buFontTx/>
              <a:buNone/>
            </a:pPr>
            <a:r>
              <a:rPr altLang="en-US" sz="2800" lang="en-US">
                <a:latin typeface="Calibri" pitchFamily="34" charset="0"/>
              </a:rPr>
              <a:t>-is rapidly absorbed following oral administration</a:t>
            </a:r>
          </a:p>
          <a:p>
            <a:pPr lvl="0">
              <a:lnSpc>
                <a:spcPct val="90000"/>
              </a:lnSpc>
              <a:buFontTx/>
              <a:buNone/>
            </a:pPr>
            <a:r>
              <a:rPr altLang="en-US" sz="2800" lang="en-US">
                <a:latin typeface="Calibri" pitchFamily="34" charset="0"/>
              </a:rPr>
              <a:t>-Therapeutic effects begin after 30 mins</a:t>
            </a:r>
          </a:p>
          <a:p>
            <a:pPr lvl="0">
              <a:lnSpc>
                <a:spcPct val="90000"/>
              </a:lnSpc>
              <a:buFontTx/>
              <a:buNone/>
            </a:pPr>
            <a:r>
              <a:rPr altLang="en-US" sz="2800" lang="en-US">
                <a:latin typeface="Calibri" pitchFamily="34" charset="0"/>
              </a:rPr>
              <a:t>-The plasma half-life is short(2hrs).</a:t>
            </a:r>
          </a:p>
          <a:p>
            <a:pPr lvl="0">
              <a:lnSpc>
                <a:spcPct val="90000"/>
              </a:lnSpc>
              <a:buFontTx/>
              <a:buNone/>
            </a:pPr>
            <a:r>
              <a:rPr altLang="en-US" sz="2800" lang="en-US">
                <a:latin typeface="Calibri" pitchFamily="34" charset="0"/>
              </a:rPr>
              <a:t>As a result ,it is administered three times a day</a:t>
            </a:r>
          </a:p>
        </p:txBody>
      </p:sp>
      <p:sp>
        <p:nvSpPr>
          <p:cNvPr id="1049204"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algn="l" lvl="0"/>
            <a:r>
              <a:rPr altLang="en-US" b="1" sz="2800" lang="en-US">
                <a:solidFill>
                  <a:srgbClr val="7030A0"/>
                </a:solidFill>
                <a:latin typeface="Calibri" pitchFamily="34" charset="0"/>
              </a:rPr>
              <a:t>Antithyroid medications</a:t>
            </a:r>
          </a:p>
        </p:txBody>
      </p:sp>
    </p:spTree>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showMasterSp="1">
  <p:cSld>
    <p:spTree>
      <p:nvGrpSpPr>
        <p:cNvPr id="714" name=""/>
        <p:cNvGrpSpPr/>
        <p:nvPr/>
      </p:nvGrpSpPr>
      <p:grpSpPr>
        <a:xfrm rot="0">
          <a:off x="0" y="0"/>
          <a:ext cx="0" cy="0"/>
          <a:chOff x="0" y="0"/>
          <a:chExt cx="0" cy="0"/>
        </a:xfrm>
      </p:grpSpPr>
      <p:sp>
        <p:nvSpPr>
          <p:cNvPr id="1049205" name=""/>
          <p:cNvSpPr/>
          <p:nvPr>
            <p:ph sz="full" idx="1"/>
          </p:nvPr>
        </p:nvSpPr>
        <p:spPr>
          <a:xfrm rot="0">
            <a:off x="228600" y="838200"/>
            <a:ext cx="8686800" cy="5715000"/>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buFontTx/>
              <a:buNone/>
            </a:pPr>
            <a:r>
              <a:rPr altLang="en-US" b="1" sz="2800" lang="en-US" u="sng">
                <a:latin typeface="Calibri" pitchFamily="34" charset="0"/>
              </a:rPr>
              <a:t>( c) therapeutic uses /indications</a:t>
            </a:r>
          </a:p>
          <a:p>
            <a:pPr lvl="0"/>
            <a:r>
              <a:rPr altLang="en-US" sz="2800" lang="en-US">
                <a:latin typeface="Calibri" pitchFamily="34" charset="0"/>
              </a:rPr>
              <a:t>Hyperthyroidism</a:t>
            </a:r>
          </a:p>
          <a:p>
            <a:pPr lvl="0"/>
            <a:r>
              <a:rPr altLang="en-US" sz="2800" lang="en-US">
                <a:latin typeface="Calibri" pitchFamily="34" charset="0"/>
              </a:rPr>
              <a:t>Adjunct to radiation therapy. Used to control hyperthyroidism until effects of radiation become manifest.</a:t>
            </a:r>
          </a:p>
          <a:p>
            <a:pPr lvl="0"/>
            <a:r>
              <a:rPr altLang="en-US" sz="2800" lang="en-US">
                <a:latin typeface="Calibri" pitchFamily="34" charset="0"/>
              </a:rPr>
              <a:t>Thyrotoxic crisis, (thyroid storm)</a:t>
            </a:r>
          </a:p>
          <a:p>
            <a:pPr lvl="0">
              <a:buFontTx/>
              <a:buNone/>
            </a:pPr>
            <a:r>
              <a:rPr altLang="en-US" b="1" sz="2800" lang="en-US">
                <a:latin typeface="Calibri" pitchFamily="34" charset="0"/>
              </a:rPr>
              <a:t>(d)ADVERSE EFFECTS</a:t>
            </a:r>
          </a:p>
          <a:p>
            <a:pPr lvl="0">
              <a:buFontTx/>
              <a:buNone/>
            </a:pPr>
            <a:r>
              <a:rPr altLang="en-US" sz="2800" lang="en-US">
                <a:latin typeface="Calibri" pitchFamily="34" charset="0"/>
              </a:rPr>
              <a:t>1.hypothyroidism ; excessive dosing with PTU may lead to hypothyroidism</a:t>
            </a:r>
          </a:p>
          <a:p>
            <a:pPr lvl="0">
              <a:buFontTx/>
              <a:buNone/>
            </a:pPr>
            <a:endParaRPr altLang="en-US" sz="2800" lang="en-US">
              <a:latin typeface="Calibri" pitchFamily="34" charset="0"/>
            </a:endParaRPr>
          </a:p>
        </p:txBody>
      </p:sp>
      <p:sp>
        <p:nvSpPr>
          <p:cNvPr id="1049206" name=""/>
          <p:cNvSpPr/>
          <p:nvPr>
            <p:ph type="title" sz="full" idx="0"/>
          </p:nvPr>
        </p:nvSpPr>
        <p:spPr>
          <a:xfrm rot="0">
            <a:off x="457200" y="274637"/>
            <a:ext cx="8229600" cy="715962"/>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algn="l" lvl="0"/>
            <a:r>
              <a:rPr altLang="en-US" sz="2800" lang="en-US">
                <a:latin typeface="Calibri" pitchFamily="34" charset="0"/>
              </a:rPr>
              <a:t>cont</a:t>
            </a:r>
          </a:p>
        </p:txBody>
      </p:sp>
    </p:spTree>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showMasterSp="1">
  <p:cSld>
    <p:spTree>
      <p:nvGrpSpPr>
        <p:cNvPr id="715" name=""/>
        <p:cNvGrpSpPr/>
        <p:nvPr/>
      </p:nvGrpSpPr>
      <p:grpSpPr>
        <a:xfrm rot="0">
          <a:off x="0" y="0"/>
          <a:ext cx="0" cy="0"/>
          <a:chOff x="0" y="0"/>
          <a:chExt cx="0" cy="0"/>
        </a:xfrm>
      </p:grpSpPr>
      <p:sp>
        <p:nvSpPr>
          <p:cNvPr id="1049207" name=""/>
          <p:cNvSpPr/>
          <p:nvPr>
            <p:ph sz="full" idx="1"/>
          </p:nvPr>
        </p:nvSpPr>
        <p:spPr>
          <a:xfrm rot="0">
            <a:off x="457200" y="1600200"/>
            <a:ext cx="8229600" cy="4525962"/>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buFontTx/>
              <a:buNone/>
            </a:pPr>
            <a:r>
              <a:rPr altLang="en-US" sz="2800" lang="en-US">
                <a:latin typeface="Calibri" pitchFamily="34" charset="0"/>
              </a:rPr>
              <a:t>2. agranulocytosis ; severe bone marrow depression. Resulting in failure to produce neutrophils.Usually occurs during the first 2 months of life. sore throat and fever are the earliest indications. Patients are instructed to report these immediately. The drug is stoped immediately if the symptom S/E develops.</a:t>
            </a:r>
          </a:p>
          <a:p>
            <a:pPr lvl="0">
              <a:buFontTx/>
              <a:buNone/>
            </a:pPr>
            <a:r>
              <a:rPr altLang="en-US" sz="2800" lang="en-US">
                <a:latin typeface="Calibri" pitchFamily="34" charset="0"/>
              </a:rPr>
              <a:t>3. skin rashes , headaches , nausea and joint pains</a:t>
            </a:r>
          </a:p>
          <a:p>
            <a:pPr lvl="0">
              <a:buFontTx/>
              <a:buNone/>
            </a:pPr>
            <a:endParaRPr altLang="en-US" sz="2800" lang="en-US">
              <a:latin typeface="Calibri" pitchFamily="34" charset="0"/>
            </a:endParaRPr>
          </a:p>
        </p:txBody>
      </p:sp>
      <p:sp>
        <p:nvSpPr>
          <p:cNvPr id="1049208"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algn="l" lvl="0"/>
            <a:r>
              <a:rPr altLang="en-US" sz="2800" lang="en-US">
                <a:latin typeface="Calibri" pitchFamily="34" charset="0"/>
              </a:rPr>
              <a:t>cont</a:t>
            </a:r>
          </a:p>
        </p:txBody>
      </p:sp>
    </p:spTree>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showMasterSp="1">
  <p:cSld>
    <p:spTree>
      <p:nvGrpSpPr>
        <p:cNvPr id="716" name=""/>
        <p:cNvGrpSpPr/>
        <p:nvPr/>
      </p:nvGrpSpPr>
      <p:grpSpPr>
        <a:xfrm rot="0">
          <a:off x="0" y="0"/>
          <a:ext cx="0" cy="0"/>
          <a:chOff x="0" y="0"/>
          <a:chExt cx="0" cy="0"/>
        </a:xfrm>
      </p:grpSpPr>
      <p:sp>
        <p:nvSpPr>
          <p:cNvPr id="1049209" name=""/>
          <p:cNvSpPr/>
          <p:nvPr>
            <p:ph sz="full" idx="1"/>
          </p:nvPr>
        </p:nvSpPr>
        <p:spPr>
          <a:xfrm rot="0">
            <a:off x="457200" y="1600200"/>
            <a:ext cx="8229600" cy="4525962"/>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lnSpc>
                <a:spcPct val="90000"/>
              </a:lnSpc>
              <a:buFontTx/>
              <a:buNone/>
            </a:pPr>
            <a:r>
              <a:rPr altLang="en-US" sz="2800" lang="en-US">
                <a:latin typeface="Calibri" pitchFamily="34" charset="0"/>
              </a:rPr>
              <a:t>DOSAGE : Propylthiouracil-100-150mg every 6 or 8 hrs</a:t>
            </a:r>
          </a:p>
          <a:p>
            <a:pPr lvl="0">
              <a:buFontTx/>
              <a:buNone/>
            </a:pPr>
            <a:r>
              <a:rPr altLang="en-US" sz="2800" lang="en-US">
                <a:latin typeface="Calibri" pitchFamily="34" charset="0"/>
              </a:rPr>
              <a:t>DURATION :18-24 months</a:t>
            </a:r>
          </a:p>
          <a:p>
            <a:pPr lvl="0">
              <a:buFontTx/>
              <a:buNone/>
            </a:pPr>
            <a:r>
              <a:rPr altLang="en-US" sz="2800" lang="en-US" u="sng">
                <a:solidFill>
                  <a:srgbClr val="7030A0"/>
                </a:solidFill>
                <a:latin typeface="Calibri" pitchFamily="34" charset="0"/>
              </a:rPr>
              <a:t>PTU AND PREGNANCY</a:t>
            </a:r>
          </a:p>
          <a:p>
            <a:pPr lvl="0">
              <a:buFontTx/>
              <a:buNone/>
            </a:pPr>
            <a:r>
              <a:rPr altLang="en-US" sz="2800" lang="en-ZA">
                <a:latin typeface="Calibri" pitchFamily="34" charset="0"/>
              </a:rPr>
              <a:t>-PTU crosses placenta</a:t>
            </a:r>
          </a:p>
          <a:p>
            <a:pPr lvl="0"/>
            <a:r>
              <a:rPr altLang="en-US" sz="2800" lang="en-ZA">
                <a:latin typeface="Calibri" pitchFamily="34" charset="0"/>
              </a:rPr>
              <a:t>Propylthiouracil is preferred over carbimazole in pregnant women because its rapid action reduces transfer across the placental barrier and it doesn’t cause </a:t>
            </a:r>
            <a:r>
              <a:rPr altLang="en-US" b="1" sz="2800" lang="en-ZA">
                <a:latin typeface="Calibri" pitchFamily="34" charset="0"/>
              </a:rPr>
              <a:t>aplasia cutis </a:t>
            </a:r>
            <a:r>
              <a:rPr altLang="en-US" sz="2800" lang="en-US">
                <a:latin typeface="Calibri" pitchFamily="34" charset="0"/>
              </a:rPr>
              <a:t>(a severe skin disorder) in the fetus</a:t>
            </a:r>
          </a:p>
        </p:txBody>
      </p:sp>
      <p:sp>
        <p:nvSpPr>
          <p:cNvPr id="1049210"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algn="l" lvl="0"/>
            <a:r>
              <a:rPr altLang="en-US" sz="2800" lang="en-US">
                <a:latin typeface="Calibri" pitchFamily="34" charset="0"/>
              </a:rPr>
              <a:t>cont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1">
  <p:cSld>
    <p:spTree>
      <p:nvGrpSpPr>
        <p:cNvPr id="433" name=""/>
        <p:cNvGrpSpPr/>
        <p:nvPr/>
      </p:nvGrpSpPr>
      <p:grpSpPr>
        <a:xfrm rot="0">
          <a:off x="0" y="0"/>
          <a:ext cx="0" cy="0"/>
          <a:chOff x="0" y="0"/>
          <a:chExt cx="0" cy="0"/>
        </a:xfrm>
      </p:grpSpPr>
      <p:sp>
        <p:nvSpPr>
          <p:cNvPr id="1048659" name=""/>
          <p:cNvSpPr/>
          <p:nvPr>
            <p:ph sz="full" idx="1"/>
          </p:nvPr>
        </p:nvSpPr>
        <p:spPr>
          <a:xfrm rot="0">
            <a:off x="152400" y="609600"/>
            <a:ext cx="8763000" cy="5867400"/>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lnSpc>
                <a:spcPct val="150000"/>
              </a:lnSpc>
            </a:pPr>
            <a:r>
              <a:rPr altLang="en-US" sz="2800" lang="en-US">
                <a:latin typeface="Calibri" pitchFamily="34" charset="0"/>
              </a:rPr>
              <a:t>Posterior pituitary gland is controlled by </a:t>
            </a:r>
            <a:r>
              <a:rPr altLang="en-US" b="1" sz="2800" lang="en-US">
                <a:latin typeface="Calibri" pitchFamily="34" charset="0"/>
              </a:rPr>
              <a:t>nerve signals </a:t>
            </a:r>
            <a:r>
              <a:rPr altLang="en-US" sz="2800" lang="en-US">
                <a:latin typeface="Calibri" pitchFamily="34" charset="0"/>
              </a:rPr>
              <a:t>that originate from hypothalamus and terminate in posterior pituitary</a:t>
            </a:r>
          </a:p>
          <a:p>
            <a:pPr lvl="0">
              <a:lnSpc>
                <a:spcPct val="150000"/>
              </a:lnSpc>
            </a:pPr>
            <a:r>
              <a:rPr altLang="en-US" sz="2800" lang="en-US">
                <a:latin typeface="Calibri" pitchFamily="34" charset="0"/>
              </a:rPr>
              <a:t>The release of hormones is triggered by excitation of the gland by nerve impulses </a:t>
            </a:r>
          </a:p>
        </p:txBody>
      </p:sp>
      <p:sp>
        <p:nvSpPr>
          <p:cNvPr id="1048660" name=""/>
          <p:cNvSpPr/>
          <p:nvPr>
            <p:ph type="title" sz="full" idx="0"/>
          </p:nvPr>
        </p:nvSpPr>
        <p:spPr>
          <a:xfrm rot="0">
            <a:off x="457200" y="0"/>
            <a:ext cx="8229600" cy="563562"/>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algn="l" lvl="0"/>
            <a:r>
              <a:rPr altLang="en-US" sz="2800" lang="en-US">
                <a:latin typeface="Calibri" pitchFamily="34" charset="0"/>
              </a:rPr>
              <a:t>cont</a:t>
            </a:r>
          </a:p>
        </p:txBody>
      </p:sp>
    </p:spTree>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showMasterSp="1">
  <p:cSld>
    <p:spTree>
      <p:nvGrpSpPr>
        <p:cNvPr id="717" name=""/>
        <p:cNvGrpSpPr/>
        <p:nvPr/>
      </p:nvGrpSpPr>
      <p:grpSpPr>
        <a:xfrm rot="0">
          <a:off x="0" y="0"/>
          <a:ext cx="0" cy="0"/>
          <a:chOff x="0" y="0"/>
          <a:chExt cx="0" cy="0"/>
        </a:xfrm>
      </p:grpSpPr>
      <p:sp>
        <p:nvSpPr>
          <p:cNvPr id="1049211" name=""/>
          <p:cNvSpPr/>
          <p:nvPr>
            <p:ph sz="full" idx="1"/>
          </p:nvPr>
        </p:nvSpPr>
        <p:spPr>
          <a:xfrm rot="0">
            <a:off x="457200" y="1143000"/>
            <a:ext cx="8229600" cy="4983162"/>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r>
              <a:rPr altLang="en-US" sz="2800" lang="en-ZA">
                <a:latin typeface="Calibri" pitchFamily="34" charset="0"/>
              </a:rPr>
              <a:t>Mothers taking these drugs shouldn’t breast-feed.</a:t>
            </a:r>
          </a:p>
          <a:p>
            <a:pPr lvl="0"/>
            <a:r>
              <a:rPr altLang="en-US" sz="2800" lang="en-ZA">
                <a:latin typeface="Calibri" pitchFamily="34" charset="0"/>
              </a:rPr>
              <a:t>If a breast-feeding woman must take one of these drugs, propylthiouracil is the preferred drug.</a:t>
            </a:r>
          </a:p>
          <a:p>
            <a:pPr lvl="0">
              <a:buFontTx/>
              <a:buNone/>
            </a:pPr>
            <a:r>
              <a:rPr altLang="en-US" b="1" sz="2800" lang="en-ZA">
                <a:solidFill>
                  <a:srgbClr val="7030A0"/>
                </a:solidFill>
                <a:latin typeface="Calibri" pitchFamily="34" charset="0"/>
              </a:rPr>
              <a:t>CARBIMAZOLE</a:t>
            </a:r>
          </a:p>
          <a:p>
            <a:pPr lvl="0"/>
            <a:r>
              <a:rPr altLang="en-US" sz="2800" lang="en-US">
                <a:latin typeface="Calibri" pitchFamily="34" charset="0"/>
              </a:rPr>
              <a:t>Mechanism of action : decreases uptake iodine needed in formation of thyroxine and incorporation of iodine into tyrosine to form thyroxine</a:t>
            </a:r>
          </a:p>
        </p:txBody>
      </p:sp>
      <p:sp>
        <p:nvSpPr>
          <p:cNvPr id="1049212" name=""/>
          <p:cNvSpPr/>
          <p:nvPr>
            <p:ph type="title" sz="full" idx="0"/>
          </p:nvPr>
        </p:nvSpPr>
        <p:spPr>
          <a:xfrm rot="0">
            <a:off x="228600" y="274637"/>
            <a:ext cx="8686800" cy="715962"/>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algn="l" lvl="0"/>
            <a:r>
              <a:rPr altLang="en-US" sz="2800" lang="en-US">
                <a:latin typeface="Calibri" pitchFamily="34" charset="0"/>
              </a:rPr>
              <a:t>cont</a:t>
            </a:r>
          </a:p>
        </p:txBody>
      </p:sp>
    </p:spTree>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showMasterSp="1">
  <p:cSld>
    <p:spTree>
      <p:nvGrpSpPr>
        <p:cNvPr id="718" name=""/>
        <p:cNvGrpSpPr/>
        <p:nvPr/>
      </p:nvGrpSpPr>
      <p:grpSpPr>
        <a:xfrm rot="0">
          <a:off x="0" y="0"/>
          <a:ext cx="0" cy="0"/>
          <a:chOff x="0" y="0"/>
          <a:chExt cx="0" cy="0"/>
        </a:xfrm>
      </p:grpSpPr>
      <p:sp>
        <p:nvSpPr>
          <p:cNvPr id="1049213" name=""/>
          <p:cNvSpPr/>
          <p:nvPr>
            <p:ph sz="full" idx="1"/>
          </p:nvPr>
        </p:nvSpPr>
        <p:spPr>
          <a:xfrm rot="0">
            <a:off x="228600" y="1066800"/>
            <a:ext cx="8686800" cy="5562600"/>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r>
              <a:rPr altLang="en-US" sz="2800" lang="en-US">
                <a:latin typeface="Calibri" pitchFamily="34" charset="0"/>
              </a:rPr>
              <a:t>The initial dose is 15-40 mg daily given for 4 to 8 weeks until euthyroid status is achieved .</a:t>
            </a:r>
          </a:p>
          <a:p>
            <a:pPr lvl="0"/>
            <a:r>
              <a:rPr altLang="en-US" sz="2800" lang="en-US">
                <a:latin typeface="Calibri" pitchFamily="34" charset="0"/>
              </a:rPr>
              <a:t>The dose is gradually reduced to a maintenance of 5-15 mg daily.</a:t>
            </a:r>
          </a:p>
          <a:p>
            <a:pPr lvl="0"/>
            <a:r>
              <a:rPr altLang="en-US" sz="2800" lang="en-US">
                <a:latin typeface="Calibri" pitchFamily="34" charset="0"/>
              </a:rPr>
              <a:t>Treatment is usually required for 12-18 months</a:t>
            </a:r>
          </a:p>
          <a:p>
            <a:pPr lvl="0"/>
            <a:r>
              <a:rPr altLang="en-US" sz="2800" lang="en-US">
                <a:latin typeface="Calibri" pitchFamily="34" charset="0"/>
              </a:rPr>
              <a:t>Patients should have their T4 levels checked every 4-6 weeks</a:t>
            </a:r>
          </a:p>
        </p:txBody>
      </p:sp>
      <p:sp>
        <p:nvSpPr>
          <p:cNvPr id="1049214"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algn="l" lvl="0"/>
            <a:r>
              <a:rPr altLang="en-US" b="1" sz="2800" lang="en-US">
                <a:solidFill>
                  <a:srgbClr val="7030A0"/>
                </a:solidFill>
                <a:latin typeface="Calibri" pitchFamily="34" charset="0"/>
              </a:rPr>
              <a:t>Dosage</a:t>
            </a:r>
          </a:p>
        </p:txBody>
      </p:sp>
    </p:spTree>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showMasterSp="1">
  <p:cSld>
    <p:spTree>
      <p:nvGrpSpPr>
        <p:cNvPr id="719" name=""/>
        <p:cNvGrpSpPr/>
        <p:nvPr/>
      </p:nvGrpSpPr>
      <p:grpSpPr>
        <a:xfrm rot="0">
          <a:off x="0" y="0"/>
          <a:ext cx="0" cy="0"/>
          <a:chOff x="0" y="0"/>
          <a:chExt cx="0" cy="0"/>
        </a:xfrm>
      </p:grpSpPr>
      <p:sp>
        <p:nvSpPr>
          <p:cNvPr id="1049215" name=""/>
          <p:cNvSpPr/>
          <p:nvPr>
            <p:ph sz="full" idx="1"/>
          </p:nvPr>
        </p:nvSpPr>
        <p:spPr>
          <a:xfrm rot="0">
            <a:off x="228600" y="990600"/>
            <a:ext cx="8458200" cy="5135562"/>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r>
              <a:rPr altLang="en-US" sz="2800" lang="en-US">
                <a:latin typeface="Calibri" pitchFamily="34" charset="0"/>
              </a:rPr>
              <a:t>Once maintenance dose has been established , T4 and TSH should be checked every 3 months.</a:t>
            </a:r>
          </a:p>
          <a:p>
            <a:pPr lvl="0"/>
            <a:r>
              <a:rPr altLang="en-US" sz="2800" lang="en-US">
                <a:latin typeface="Calibri" pitchFamily="34" charset="0"/>
              </a:rPr>
              <a:t>Patients should be regularly reviewed during the first year after discontinuing carbimazole because there is high rate of relapse during this period.</a:t>
            </a:r>
          </a:p>
          <a:p>
            <a:pPr lvl="0"/>
            <a:r>
              <a:rPr altLang="en-US" sz="2800" lang="en-US">
                <a:latin typeface="Calibri" pitchFamily="34" charset="0"/>
              </a:rPr>
              <a:t>Carbimazole is used at the lowest dose possible in pregnancy however PTU is preferred over carbimazole</a:t>
            </a:r>
          </a:p>
          <a:p>
            <a:pPr lvl="0">
              <a:buFontTx/>
              <a:buNone/>
            </a:pPr>
            <a:endParaRPr altLang="en-US" sz="2800" lang="en-US">
              <a:latin typeface="Calibri" pitchFamily="34" charset="0"/>
            </a:endParaRPr>
          </a:p>
        </p:txBody>
      </p:sp>
      <p:sp>
        <p:nvSpPr>
          <p:cNvPr id="1049216"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algn="l" lvl="0"/>
            <a:r>
              <a:rPr altLang="en-US" sz="2800" lang="en-US">
                <a:latin typeface="Calibri" pitchFamily="34" charset="0"/>
              </a:rPr>
              <a:t>Cont</a:t>
            </a:r>
          </a:p>
        </p:txBody>
      </p:sp>
    </p:spTree>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showMasterSp="1">
  <p:cSld>
    <p:spTree>
      <p:nvGrpSpPr>
        <p:cNvPr id="720" name=""/>
        <p:cNvGrpSpPr/>
        <p:nvPr/>
      </p:nvGrpSpPr>
      <p:grpSpPr>
        <a:xfrm rot="0">
          <a:off x="0" y="0"/>
          <a:ext cx="0" cy="0"/>
          <a:chOff x="0" y="0"/>
          <a:chExt cx="0" cy="0"/>
        </a:xfrm>
      </p:grpSpPr>
      <p:sp>
        <p:nvSpPr>
          <p:cNvPr id="1049217" name=""/>
          <p:cNvSpPr/>
          <p:nvPr>
            <p:ph sz="full" idx="1"/>
          </p:nvPr>
        </p:nvSpPr>
        <p:spPr>
          <a:xfrm rot="0">
            <a:off x="457200" y="1295400"/>
            <a:ext cx="8229600" cy="4830762"/>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r>
              <a:rPr altLang="en-US" sz="2800" lang="en-US">
                <a:latin typeface="Calibri" pitchFamily="34" charset="0"/>
              </a:rPr>
              <a:t>Is used as a radiation therapy</a:t>
            </a:r>
          </a:p>
          <a:p>
            <a:pPr lvl="0"/>
            <a:r>
              <a:rPr altLang="en-US" sz="2800" lang="en-US">
                <a:latin typeface="Calibri" pitchFamily="34" charset="0"/>
              </a:rPr>
              <a:t>Used to destroy thyroid tissue in patients with hyperthyroidism</a:t>
            </a:r>
          </a:p>
          <a:p>
            <a:pPr lvl="0"/>
            <a:r>
              <a:rPr altLang="en-US" sz="2800" lang="en-US">
                <a:latin typeface="Calibri" pitchFamily="34" charset="0"/>
              </a:rPr>
              <a:t>Mechanism of action: produce emission of beta particles that destroy thyroid tissue.</a:t>
            </a:r>
          </a:p>
          <a:p>
            <a:pPr lvl="0"/>
            <a:r>
              <a:rPr altLang="en-US" sz="2800" lang="en-US">
                <a:latin typeface="Calibri" pitchFamily="34" charset="0"/>
              </a:rPr>
              <a:t>Reduction of thyroid tissue is gradual and effects takes weeks to become apparent</a:t>
            </a:r>
          </a:p>
          <a:p>
            <a:pPr lvl="0"/>
            <a:r>
              <a:rPr altLang="en-US" sz="2800" lang="en-US">
                <a:latin typeface="Calibri" pitchFamily="34" charset="0"/>
              </a:rPr>
              <a:t>A single oral dose of the agent is administered</a:t>
            </a:r>
          </a:p>
        </p:txBody>
      </p:sp>
      <p:sp>
        <p:nvSpPr>
          <p:cNvPr id="1049218"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algn="l" lvl="0"/>
            <a:r>
              <a:rPr altLang="en-US" lang="en-US" u="sng">
                <a:solidFill>
                  <a:srgbClr val="7030A0"/>
                </a:solidFill>
                <a:latin typeface="Calibri" pitchFamily="34" charset="0"/>
              </a:rPr>
              <a:t>Radioactive iodine therapy</a:t>
            </a:r>
          </a:p>
        </p:txBody>
      </p:sp>
    </p:spTree>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showMasterSp="1">
  <p:cSld>
    <p:spTree>
      <p:nvGrpSpPr>
        <p:cNvPr id="721" name=""/>
        <p:cNvGrpSpPr/>
        <p:nvPr/>
      </p:nvGrpSpPr>
      <p:grpSpPr>
        <a:xfrm rot="0">
          <a:off x="0" y="0"/>
          <a:ext cx="0" cy="0"/>
          <a:chOff x="0" y="0"/>
          <a:chExt cx="0" cy="0"/>
        </a:xfrm>
      </p:grpSpPr>
      <p:sp>
        <p:nvSpPr>
          <p:cNvPr id="1049219"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r>
              <a:rPr altLang="en-US" lang="en-US"/>
              <a:t>.</a:t>
            </a:r>
          </a:p>
        </p:txBody>
      </p:sp>
      <p:sp>
        <p:nvSpPr>
          <p:cNvPr id="1049220" name=""/>
          <p:cNvSpPr/>
          <p:nvPr>
            <p:ph sz="full" idx="1"/>
          </p:nvPr>
        </p:nvSpPr>
        <p:spPr>
          <a:xfrm rot="0">
            <a:off x="457200" y="685800"/>
            <a:ext cx="8229600" cy="5440362"/>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r>
              <a:rPr altLang="en-US" lang="en-US">
                <a:latin typeface="Calibri" pitchFamily="34" charset="0"/>
              </a:rPr>
              <a:t>Is used as a radiation therapy</a:t>
            </a:r>
          </a:p>
          <a:p>
            <a:pPr lvl="0"/>
            <a:r>
              <a:rPr altLang="en-US" lang="en-US">
                <a:latin typeface="Calibri" pitchFamily="34" charset="0"/>
              </a:rPr>
              <a:t>Used to destroy thyroid tissue in patients with hyperthyroidism</a:t>
            </a:r>
          </a:p>
          <a:p>
            <a:pPr lvl="0"/>
            <a:r>
              <a:rPr altLang="en-US" lang="en-US">
                <a:latin typeface="Calibri" pitchFamily="34" charset="0"/>
              </a:rPr>
              <a:t>Mechanism of action: produce emission of beta particles that destroy thyroid tissue.</a:t>
            </a:r>
          </a:p>
          <a:p>
            <a:pPr lvl="0"/>
            <a:r>
              <a:rPr altLang="en-US" lang="en-US">
                <a:latin typeface="Calibri" pitchFamily="34" charset="0"/>
              </a:rPr>
              <a:t>Reduction of thyroid tissue is gradual and effects takes weeks to become apparent</a:t>
            </a:r>
          </a:p>
          <a:p>
            <a:pPr lvl="0"/>
            <a:endParaRPr altLang="en-US" lang="en-US"/>
          </a:p>
        </p:txBody>
      </p:sp>
    </p:spTree>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showMasterSp="1">
  <p:cSld>
    <p:spTree>
      <p:nvGrpSpPr>
        <p:cNvPr id="722" name=""/>
        <p:cNvGrpSpPr/>
        <p:nvPr/>
      </p:nvGrpSpPr>
      <p:grpSpPr>
        <a:xfrm rot="0">
          <a:off x="0" y="0"/>
          <a:ext cx="0" cy="0"/>
          <a:chOff x="0" y="0"/>
          <a:chExt cx="0" cy="0"/>
        </a:xfrm>
      </p:grpSpPr>
      <p:sp>
        <p:nvSpPr>
          <p:cNvPr id="1049221" name=""/>
          <p:cNvSpPr/>
          <p:nvPr>
            <p:ph sz="full" idx="1"/>
          </p:nvPr>
        </p:nvSpPr>
        <p:spPr>
          <a:xfrm rot="0">
            <a:off x="152400" y="1143000"/>
            <a:ext cx="8534400" cy="5486400"/>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r>
              <a:rPr altLang="en-US" sz="2800" lang="en-US">
                <a:latin typeface="Calibri" pitchFamily="34" charset="0"/>
              </a:rPr>
              <a:t>Almost all the iodine that enters and is retained in the body becomes concentrated in the thyroid gland. </a:t>
            </a:r>
          </a:p>
          <a:p>
            <a:pPr lvl="0"/>
            <a:r>
              <a:rPr altLang="en-US" sz="2800" lang="en-US">
                <a:latin typeface="Calibri" pitchFamily="34" charset="0"/>
              </a:rPr>
              <a:t>Radioactive isotope of iodine is concentrated in the thyroid gland, where it destroys thyroid cells without jeopardizing other radiosensitive tissues.</a:t>
            </a:r>
          </a:p>
          <a:p>
            <a:pPr lvl="0">
              <a:buFontTx/>
              <a:buNone/>
            </a:pPr>
            <a:r>
              <a:rPr altLang="en-US" sz="2800" i="1" lang="en-US">
                <a:solidFill>
                  <a:srgbClr val="7030A0"/>
                </a:solidFill>
                <a:latin typeface="Calibri" pitchFamily="34" charset="0"/>
              </a:rPr>
              <a:t>NB: Antithyroid medications are contraindicated in late pregnancy because they may produce goiter and cretinism in the fetus</a:t>
            </a:r>
          </a:p>
          <a:p>
            <a:pPr lvl="0">
              <a:buFontTx/>
              <a:buNone/>
            </a:pPr>
            <a:endParaRPr altLang="en-US" sz="2800" i="1" lang="en-US">
              <a:solidFill>
                <a:srgbClr val="7030A0"/>
              </a:solidFill>
              <a:latin typeface="Calibri" pitchFamily="34" charset="0"/>
            </a:endParaRPr>
          </a:p>
        </p:txBody>
      </p:sp>
      <p:sp>
        <p:nvSpPr>
          <p:cNvPr id="1049222"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algn="l" lvl="0"/>
            <a:r>
              <a:rPr altLang="en-US" sz="2800" lang="en-US">
                <a:latin typeface="Calibri" pitchFamily="34" charset="0"/>
              </a:rPr>
              <a:t>cont</a:t>
            </a:r>
          </a:p>
        </p:txBody>
      </p:sp>
    </p:spTree>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showMasterSp="1">
  <p:cSld>
    <p:spTree>
      <p:nvGrpSpPr>
        <p:cNvPr id="723" name=""/>
        <p:cNvGrpSpPr/>
        <p:nvPr/>
      </p:nvGrpSpPr>
      <p:grpSpPr>
        <a:xfrm rot="0">
          <a:off x="0" y="0"/>
          <a:ext cx="0" cy="0"/>
          <a:chOff x="0" y="0"/>
          <a:chExt cx="0" cy="0"/>
        </a:xfrm>
      </p:grpSpPr>
      <p:sp>
        <p:nvSpPr>
          <p:cNvPr id="1049223" name=""/>
          <p:cNvSpPr/>
          <p:nvPr>
            <p:ph sz="full" idx="1"/>
          </p:nvPr>
        </p:nvSpPr>
        <p:spPr>
          <a:xfrm rot="0">
            <a:off x="457200" y="1600200"/>
            <a:ext cx="8229600" cy="4525962"/>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r>
              <a:rPr altLang="en-US" sz="2800" lang="en-US">
                <a:latin typeface="Calibri" pitchFamily="34" charset="0"/>
              </a:rPr>
              <a:t>Beta-adrenergic blocking agents are important in controlling the sympathetic nervous system effects of hyperthyroidism. </a:t>
            </a:r>
          </a:p>
          <a:p>
            <a:pPr lvl="0"/>
            <a:r>
              <a:rPr altLang="en-US" sz="2800" lang="en-US">
                <a:latin typeface="Calibri" pitchFamily="34" charset="0"/>
              </a:rPr>
              <a:t>Propranolol (Inderal) is used to control nervousness, tachycardia, tremor, anxiety and heat intolerance. </a:t>
            </a:r>
          </a:p>
          <a:p>
            <a:pPr lvl="0">
              <a:buFontTx/>
              <a:buNone/>
            </a:pPr>
            <a:endParaRPr altLang="en-US" sz="2800" lang="en-US">
              <a:latin typeface="Calibri" pitchFamily="34" charset="0"/>
            </a:endParaRPr>
          </a:p>
        </p:txBody>
      </p:sp>
      <p:sp>
        <p:nvSpPr>
          <p:cNvPr id="1049224"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algn="l" lvl="0"/>
            <a:r>
              <a:rPr altLang="en-US" b="1" sz="4000" lang="en-US">
                <a:solidFill>
                  <a:srgbClr val="7030A0"/>
                </a:solidFill>
                <a:latin typeface="Calibri" pitchFamily="34" charset="0"/>
              </a:rPr>
              <a:t>Adjunctive Therapy</a:t>
            </a:r>
          </a:p>
        </p:txBody>
      </p:sp>
    </p:spTree>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showMasterSp="1">
  <p:cSld>
    <p:spTree>
      <p:nvGrpSpPr>
        <p:cNvPr id="724" name=""/>
        <p:cNvGrpSpPr/>
        <p:nvPr/>
      </p:nvGrpSpPr>
      <p:grpSpPr>
        <a:xfrm rot="0">
          <a:off x="0" y="0"/>
          <a:ext cx="0" cy="0"/>
          <a:chOff x="0" y="0"/>
          <a:chExt cx="0" cy="0"/>
        </a:xfrm>
      </p:grpSpPr>
      <p:sp>
        <p:nvSpPr>
          <p:cNvPr id="1049225" name=""/>
          <p:cNvSpPr/>
          <p:nvPr>
            <p:ph sz="full" idx="1"/>
          </p:nvPr>
        </p:nvSpPr>
        <p:spPr>
          <a:xfrm rot="0">
            <a:off x="228600" y="1219200"/>
            <a:ext cx="8686800" cy="4906962"/>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buFontTx/>
              <a:buNone/>
            </a:pPr>
            <a:r>
              <a:rPr altLang="en-US" sz="2800" lang="en-US">
                <a:latin typeface="Calibri" pitchFamily="34" charset="0"/>
              </a:rPr>
              <a:t>1. Provide adequate rest periods in a quiet room because fatigue is common</a:t>
            </a:r>
          </a:p>
          <a:p>
            <a:pPr lvl="0">
              <a:buFontTx/>
              <a:buNone/>
            </a:pPr>
            <a:r>
              <a:rPr altLang="en-US" sz="2800" lang="en-US">
                <a:latin typeface="Calibri" pitchFamily="34" charset="0"/>
              </a:rPr>
              <a:t>2. Administer anti-thyroid medications that block hormone synthesis- carbimazole and PTU and monitor for side effects</a:t>
            </a:r>
          </a:p>
          <a:p>
            <a:pPr lvl="0">
              <a:buFontTx/>
              <a:buNone/>
            </a:pPr>
            <a:r>
              <a:rPr altLang="en-US" sz="2800" lang="en-US">
                <a:latin typeface="Calibri" pitchFamily="34" charset="0"/>
              </a:rPr>
              <a:t>3. Provide a high-calorie diet, high protein to provide energy and build the body</a:t>
            </a:r>
          </a:p>
          <a:p>
            <a:pPr lvl="0">
              <a:buFontTx/>
              <a:buNone/>
            </a:pPr>
            <a:r>
              <a:rPr altLang="en-US" sz="2800" lang="en-US">
                <a:latin typeface="Calibri" pitchFamily="34" charset="0"/>
              </a:rPr>
              <a:t>4.Provide a cool and quiet environment to reduce irritability . Noises, such as loud music, conversation, and equipment alarms, are minimized . </a:t>
            </a:r>
          </a:p>
          <a:p>
            <a:pPr lvl="0">
              <a:buFontTx/>
              <a:buNone/>
            </a:pPr>
            <a:endParaRPr altLang="en-US" sz="2800" lang="en-US">
              <a:latin typeface="Calibri" pitchFamily="34" charset="0"/>
            </a:endParaRPr>
          </a:p>
        </p:txBody>
      </p:sp>
      <p:sp>
        <p:nvSpPr>
          <p:cNvPr id="1049226"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algn="l" lvl="0"/>
            <a:r>
              <a:rPr altLang="en-US" b="1" sz="2800" lang="en-US">
                <a:latin typeface="Calibri" pitchFamily="34" charset="0"/>
              </a:rPr>
              <a:t>Nursing management</a:t>
            </a:r>
          </a:p>
        </p:txBody>
      </p:sp>
    </p:spTree>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showMasterSp="1">
  <p:cSld>
    <p:spTree>
      <p:nvGrpSpPr>
        <p:cNvPr id="725" name=""/>
        <p:cNvGrpSpPr/>
        <p:nvPr/>
      </p:nvGrpSpPr>
      <p:grpSpPr>
        <a:xfrm rot="0">
          <a:off x="0" y="0"/>
          <a:ext cx="0" cy="0"/>
          <a:chOff x="0" y="0"/>
          <a:chExt cx="0" cy="0"/>
        </a:xfrm>
      </p:grpSpPr>
      <p:sp>
        <p:nvSpPr>
          <p:cNvPr id="1049227" name=""/>
          <p:cNvSpPr/>
          <p:nvPr>
            <p:ph sz="full" idx="1"/>
          </p:nvPr>
        </p:nvSpPr>
        <p:spPr>
          <a:xfrm rot="0">
            <a:off x="304800" y="990600"/>
            <a:ext cx="8610600" cy="5562600"/>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buFontTx/>
              <a:buNone/>
            </a:pPr>
            <a:r>
              <a:rPr altLang="en-US" sz="2800" lang="en-US">
                <a:latin typeface="Calibri" pitchFamily="34" charset="0"/>
              </a:rPr>
              <a:t>5.Maintain the environment at a cool, comfortable temperature and change beddings and clothing as needed. Cool baths and cool or cold fluids may provide relief.</a:t>
            </a:r>
          </a:p>
          <a:p>
            <a:pPr lvl="0">
              <a:buFontTx/>
              <a:buNone/>
            </a:pPr>
            <a:r>
              <a:rPr altLang="en-US" sz="2800" lang="en-US">
                <a:latin typeface="Calibri" pitchFamily="34" charset="0"/>
              </a:rPr>
              <a:t>6.Assesses and monitor the patient’s cardiac status, including heart rate, blood pressure, heart sounds, and peripheral pulses</a:t>
            </a:r>
          </a:p>
          <a:p>
            <a:pPr lvl="0">
              <a:buFontTx/>
              <a:buNone/>
            </a:pPr>
            <a:r>
              <a:rPr altLang="en-US" sz="2800" lang="en-US">
                <a:latin typeface="Calibri" pitchFamily="34" charset="0"/>
              </a:rPr>
              <a:t> 7. To reduce diarrhea, highly seasoned foods and</a:t>
            </a:r>
          </a:p>
          <a:p>
            <a:pPr lvl="0">
              <a:buFontTx/>
              <a:buNone/>
            </a:pPr>
            <a:r>
              <a:rPr altLang="en-US" sz="2800" lang="en-US">
                <a:latin typeface="Calibri" pitchFamily="34" charset="0"/>
              </a:rPr>
              <a:t>stimulants such as coffee, tea, cola, and alcohol are discouraged. In additions, fluids are added as needed</a:t>
            </a:r>
          </a:p>
        </p:txBody>
      </p:sp>
      <p:sp>
        <p:nvSpPr>
          <p:cNvPr id="1049228"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algn="l" lvl="0"/>
            <a:r>
              <a:rPr altLang="en-US" sz="2800" lang="en-US">
                <a:latin typeface="Calibri" pitchFamily="34" charset="0"/>
              </a:rPr>
              <a:t>cont</a:t>
            </a:r>
          </a:p>
        </p:txBody>
      </p:sp>
    </p:spTree>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showMasterSp="1">
  <p:cSld>
    <p:spTree>
      <p:nvGrpSpPr>
        <p:cNvPr id="726" name=""/>
        <p:cNvGrpSpPr/>
        <p:nvPr/>
      </p:nvGrpSpPr>
      <p:grpSpPr>
        <a:xfrm rot="0">
          <a:off x="0" y="0"/>
          <a:ext cx="0" cy="0"/>
          <a:chOff x="0" y="0"/>
          <a:chExt cx="0" cy="0"/>
        </a:xfrm>
      </p:grpSpPr>
      <p:sp>
        <p:nvSpPr>
          <p:cNvPr id="1049229" name=""/>
          <p:cNvSpPr/>
          <p:nvPr>
            <p:ph sz="full" idx="1"/>
          </p:nvPr>
        </p:nvSpPr>
        <p:spPr>
          <a:xfrm rot="0">
            <a:off x="457200" y="1676400"/>
            <a:ext cx="8229600" cy="4449762"/>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r>
              <a:rPr altLang="en-US" sz="2800" lang="en-US">
                <a:latin typeface="Calibri" pitchFamily="34" charset="0"/>
              </a:rPr>
              <a:t>An acute LIFE-threatening condition characterized by excessive thyroid hormone</a:t>
            </a:r>
          </a:p>
          <a:p>
            <a:pPr lvl="0"/>
            <a:r>
              <a:rPr altLang="en-US" sz="2800" lang="en-US">
                <a:latin typeface="Calibri" pitchFamily="34" charset="0"/>
              </a:rPr>
              <a:t>Is the most severe form of hyperthyroidism with acute onset.</a:t>
            </a:r>
          </a:p>
          <a:p>
            <a:pPr lvl="0">
              <a:buFontTx/>
              <a:buNone/>
            </a:pPr>
            <a:endParaRPr altLang="en-US" sz="2800" lang="en-US">
              <a:latin typeface="Calibri" pitchFamily="34" charset="0"/>
            </a:endParaRPr>
          </a:p>
        </p:txBody>
      </p:sp>
      <p:sp>
        <p:nvSpPr>
          <p:cNvPr id="1049230"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algn="l" lvl="0"/>
            <a:r>
              <a:rPr altLang="en-US" b="1" sz="3600" lang="en-US">
                <a:solidFill>
                  <a:srgbClr val="7030A0"/>
                </a:solidFill>
                <a:latin typeface="Calibri" pitchFamily="34" charset="0"/>
              </a:rPr>
              <a:t>Thyroid Storm (Thyrotoxic Crisis, Thyrotoxicosis)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1">
  <p:cSld>
    <p:spTree>
      <p:nvGrpSpPr>
        <p:cNvPr id="434" name=""/>
        <p:cNvGrpSpPr/>
        <p:nvPr/>
      </p:nvGrpSpPr>
      <p:grpSpPr>
        <a:xfrm rot="0">
          <a:off x="0" y="0"/>
          <a:ext cx="0" cy="0"/>
          <a:chOff x="0" y="0"/>
          <a:chExt cx="0" cy="0"/>
        </a:xfrm>
      </p:grpSpPr>
      <p:sp>
        <p:nvSpPr>
          <p:cNvPr id="1048661" name=""/>
          <p:cNvSpPr/>
          <p:nvPr>
            <p:ph sz="full" idx="1"/>
          </p:nvPr>
        </p:nvSpPr>
        <p:spPr>
          <a:xfrm rot="0">
            <a:off x="457200" y="990600"/>
            <a:ext cx="8229600" cy="5135562"/>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r>
              <a:rPr altLang="en-US" sz="2800" lang="en-US">
                <a:latin typeface="Calibri" pitchFamily="34" charset="0"/>
              </a:rPr>
              <a:t>There are six hormones secreted by anterior pituitary gland</a:t>
            </a:r>
          </a:p>
          <a:p>
            <a:pPr lvl="0"/>
            <a:r>
              <a:rPr altLang="en-US" sz="2800" lang="en-US">
                <a:latin typeface="Calibri" pitchFamily="34" charset="0"/>
              </a:rPr>
              <a:t>These hormones play role in control of metabolic functions in the body</a:t>
            </a:r>
          </a:p>
          <a:p>
            <a:pPr lvl="0"/>
            <a:r>
              <a:rPr altLang="en-US" sz="2800" lang="en-US">
                <a:latin typeface="Calibri" pitchFamily="34" charset="0"/>
              </a:rPr>
              <a:t>The release of anterior pituitary hormone follows stimulation of gland by specific releasing hormone produced by hypothalamus</a:t>
            </a:r>
          </a:p>
          <a:p>
            <a:pPr lvl="0"/>
            <a:r>
              <a:rPr altLang="en-US" sz="2800" lang="en-US">
                <a:latin typeface="Calibri" pitchFamily="34" charset="0"/>
              </a:rPr>
              <a:t>The whole system is control by feedback mechanism</a:t>
            </a:r>
          </a:p>
        </p:txBody>
      </p:sp>
      <p:sp>
        <p:nvSpPr>
          <p:cNvPr id="1048662" name=""/>
          <p:cNvSpPr/>
          <p:nvPr>
            <p:ph type="title" sz="full" idx="0"/>
          </p:nvPr>
        </p:nvSpPr>
        <p:spPr>
          <a:xfrm rot="0">
            <a:off x="381000" y="228600"/>
            <a:ext cx="8229600" cy="8382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algn="l" lvl="0"/>
            <a:r>
              <a:rPr altLang="en-US" b="1" sz="3200" lang="en-US" u="sng">
                <a:solidFill>
                  <a:srgbClr val="C00000"/>
                </a:solidFill>
                <a:latin typeface="Calibri" pitchFamily="34" charset="0"/>
              </a:rPr>
              <a:t>Anterior pituitary gland </a:t>
            </a:r>
          </a:p>
        </p:txBody>
      </p:sp>
    </p:spTree>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showMasterSp="1">
  <p:cSld>
    <p:spTree>
      <p:nvGrpSpPr>
        <p:cNvPr id="727" name=""/>
        <p:cNvGrpSpPr/>
        <p:nvPr/>
      </p:nvGrpSpPr>
      <p:grpSpPr>
        <a:xfrm rot="0">
          <a:off x="0" y="0"/>
          <a:ext cx="0" cy="0"/>
          <a:chOff x="0" y="0"/>
          <a:chExt cx="0" cy="0"/>
        </a:xfrm>
      </p:grpSpPr>
      <p:sp>
        <p:nvSpPr>
          <p:cNvPr id="1049231" name=""/>
          <p:cNvSpPr/>
          <p:nvPr>
            <p:ph sz="full" idx="1"/>
          </p:nvPr>
        </p:nvSpPr>
        <p:spPr>
          <a:xfrm rot="0">
            <a:off x="457200" y="1600200"/>
            <a:ext cx="8229600" cy="4525962"/>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buFontTx/>
              <a:buNone/>
            </a:pPr>
            <a:r>
              <a:rPr altLang="en-US" sz="2800" lang="en-US">
                <a:latin typeface="Calibri" pitchFamily="34" charset="0"/>
              </a:rPr>
              <a:t>Thyroid storm is characterized by:</a:t>
            </a:r>
          </a:p>
          <a:p>
            <a:pPr lvl="0">
              <a:buFontTx/>
              <a:buNone/>
            </a:pPr>
            <a:r>
              <a:rPr altLang="en-US" sz="2800" lang="en-US">
                <a:latin typeface="Calibri" pitchFamily="34" charset="0"/>
              </a:rPr>
              <a:t>1.High fever (hyperpyrexia) above 38.5°C (101.3°F)</a:t>
            </a:r>
          </a:p>
          <a:p>
            <a:pPr lvl="0">
              <a:buFontTx/>
              <a:buNone/>
            </a:pPr>
            <a:r>
              <a:rPr altLang="en-US" sz="2800" lang="en-US">
                <a:latin typeface="Calibri" pitchFamily="34" charset="0"/>
              </a:rPr>
              <a:t>2.Extreme tachycardia (more than 130 beats/min)</a:t>
            </a:r>
          </a:p>
          <a:p>
            <a:pPr lvl="0">
              <a:buFontTx/>
              <a:buNone/>
            </a:pPr>
            <a:r>
              <a:rPr altLang="en-US" sz="2800" lang="en-US">
                <a:latin typeface="Calibri" pitchFamily="34" charset="0"/>
              </a:rPr>
              <a:t>3.Severe weight loss, diarrhea, abdominal pain</a:t>
            </a:r>
          </a:p>
          <a:p>
            <a:pPr lvl="0">
              <a:buFontTx/>
              <a:buNone/>
            </a:pPr>
            <a:r>
              <a:rPr altLang="en-US" sz="2800" lang="en-US">
                <a:latin typeface="Calibri" pitchFamily="34" charset="0"/>
              </a:rPr>
              <a:t>4.dyspnea</a:t>
            </a:r>
          </a:p>
          <a:p>
            <a:pPr lvl="0">
              <a:buFontTx/>
              <a:buNone/>
            </a:pPr>
            <a:r>
              <a:rPr altLang="en-US" sz="2800" lang="en-US">
                <a:latin typeface="Calibri" pitchFamily="34" charset="0"/>
              </a:rPr>
              <a:t>5.Altered neurologic or mental state, which frequently appears as delirium, psychosis,  or coma</a:t>
            </a:r>
          </a:p>
          <a:p>
            <a:pPr lvl="0">
              <a:buFontTx/>
              <a:buNone/>
            </a:pPr>
            <a:r>
              <a:rPr altLang="en-US" sz="2800" lang="en-US">
                <a:latin typeface="Calibri" pitchFamily="34" charset="0"/>
              </a:rPr>
              <a:t>6.Restlessness, Agitation, confusion and Seizures</a:t>
            </a:r>
          </a:p>
        </p:txBody>
      </p:sp>
      <p:sp>
        <p:nvSpPr>
          <p:cNvPr id="1049232"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algn="l" lvl="0"/>
            <a:r>
              <a:rPr altLang="en-US" b="1" sz="2800" lang="en-US">
                <a:solidFill>
                  <a:srgbClr val="7030A0"/>
                </a:solidFill>
                <a:latin typeface="Calibri" pitchFamily="34" charset="0"/>
              </a:rPr>
              <a:t>Clinical Manifestations</a:t>
            </a:r>
          </a:p>
        </p:txBody>
      </p:sp>
    </p:spTree>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showMasterSp="1">
  <p:cSld>
    <p:spTree>
      <p:nvGrpSpPr>
        <p:cNvPr id="728" name=""/>
        <p:cNvGrpSpPr/>
        <p:nvPr/>
      </p:nvGrpSpPr>
      <p:grpSpPr>
        <a:xfrm rot="0">
          <a:off x="0" y="0"/>
          <a:ext cx="0" cy="0"/>
          <a:chOff x="0" y="0"/>
          <a:chExt cx="0" cy="0"/>
        </a:xfrm>
      </p:grpSpPr>
      <p:sp>
        <p:nvSpPr>
          <p:cNvPr id="1049233" name=""/>
          <p:cNvSpPr/>
          <p:nvPr>
            <p:ph sz="full" idx="1"/>
          </p:nvPr>
        </p:nvSpPr>
        <p:spPr>
          <a:xfrm rot="0">
            <a:off x="457200" y="1219200"/>
            <a:ext cx="8229600" cy="4906962"/>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lnSpc>
                <a:spcPct val="90000"/>
              </a:lnSpc>
            </a:pPr>
            <a:r>
              <a:rPr altLang="en-US" sz="2600" lang="en-US">
                <a:latin typeface="Calibri" pitchFamily="34" charset="0"/>
              </a:rPr>
              <a:t>Injury on the body</a:t>
            </a:r>
          </a:p>
          <a:p>
            <a:pPr lvl="0">
              <a:lnSpc>
                <a:spcPct val="90000"/>
              </a:lnSpc>
            </a:pPr>
            <a:r>
              <a:rPr altLang="en-US" sz="2600" lang="en-US">
                <a:latin typeface="Calibri" pitchFamily="34" charset="0"/>
              </a:rPr>
              <a:t>Systemic infection</a:t>
            </a:r>
          </a:p>
          <a:p>
            <a:pPr lvl="0">
              <a:lnSpc>
                <a:spcPct val="90000"/>
              </a:lnSpc>
            </a:pPr>
            <a:r>
              <a:rPr altLang="en-US" sz="2600" lang="en-US">
                <a:latin typeface="Calibri" pitchFamily="34" charset="0"/>
              </a:rPr>
              <a:t>Thyroid and non thyroid surgery</a:t>
            </a:r>
          </a:p>
          <a:p>
            <a:pPr lvl="0">
              <a:lnSpc>
                <a:spcPct val="90000"/>
              </a:lnSpc>
            </a:pPr>
            <a:r>
              <a:rPr altLang="en-US" sz="2600" lang="en-US">
                <a:latin typeface="Calibri" pitchFamily="34" charset="0"/>
              </a:rPr>
              <a:t>Tooth extraction</a:t>
            </a:r>
          </a:p>
          <a:p>
            <a:pPr lvl="0">
              <a:lnSpc>
                <a:spcPct val="90000"/>
              </a:lnSpc>
            </a:pPr>
            <a:r>
              <a:rPr altLang="en-US" sz="2600" lang="en-US">
                <a:latin typeface="Calibri" pitchFamily="34" charset="0"/>
              </a:rPr>
              <a:t>Insulin reaction</a:t>
            </a:r>
          </a:p>
          <a:p>
            <a:pPr lvl="0">
              <a:lnSpc>
                <a:spcPct val="90000"/>
              </a:lnSpc>
            </a:pPr>
            <a:r>
              <a:rPr altLang="en-US" sz="2600" lang="en-US">
                <a:latin typeface="Calibri" pitchFamily="34" charset="0"/>
              </a:rPr>
              <a:t>Diabetic acidosis</a:t>
            </a:r>
          </a:p>
          <a:p>
            <a:pPr lvl="0">
              <a:lnSpc>
                <a:spcPct val="90000"/>
              </a:lnSpc>
            </a:pPr>
            <a:r>
              <a:rPr altLang="en-US" sz="2600" lang="en-US">
                <a:latin typeface="Calibri" pitchFamily="34" charset="0"/>
              </a:rPr>
              <a:t>Pregnancy</a:t>
            </a:r>
          </a:p>
          <a:p>
            <a:pPr lvl="0">
              <a:lnSpc>
                <a:spcPct val="90000"/>
              </a:lnSpc>
            </a:pPr>
            <a:r>
              <a:rPr altLang="en-US" sz="2600" lang="en-US">
                <a:latin typeface="Calibri" pitchFamily="34" charset="0"/>
              </a:rPr>
              <a:t> Digitalis intoxication,</a:t>
            </a:r>
          </a:p>
          <a:p>
            <a:pPr lvl="0">
              <a:lnSpc>
                <a:spcPct val="90000"/>
              </a:lnSpc>
            </a:pPr>
            <a:r>
              <a:rPr altLang="en-US" sz="2600" lang="en-US">
                <a:latin typeface="Calibri" pitchFamily="34" charset="0"/>
              </a:rPr>
              <a:t>abrupt withdrawal of antithyroid medications, </a:t>
            </a:r>
          </a:p>
          <a:p>
            <a:pPr lvl="0">
              <a:lnSpc>
                <a:spcPct val="90000"/>
              </a:lnSpc>
            </a:pPr>
            <a:r>
              <a:rPr altLang="en-US" sz="2600" lang="en-US">
                <a:latin typeface="Calibri" pitchFamily="34" charset="0"/>
              </a:rPr>
              <a:t>Extreme emotional stress </a:t>
            </a:r>
          </a:p>
          <a:p>
            <a:pPr lvl="0">
              <a:lnSpc>
                <a:spcPct val="90000"/>
              </a:lnSpc>
            </a:pPr>
            <a:r>
              <a:rPr altLang="en-US" sz="2600" lang="en-US">
                <a:latin typeface="Calibri" pitchFamily="34" charset="0"/>
              </a:rPr>
              <a:t>Vigorous palpation of the thyroid.</a:t>
            </a:r>
          </a:p>
        </p:txBody>
      </p:sp>
      <p:sp>
        <p:nvSpPr>
          <p:cNvPr id="1049234"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algn="l" lvl="0"/>
            <a:r>
              <a:rPr altLang="en-US" b="1" sz="3200" lang="en-US">
                <a:solidFill>
                  <a:srgbClr val="7030A0"/>
                </a:solidFill>
                <a:latin typeface="Calibri" pitchFamily="34" charset="0"/>
              </a:rPr>
              <a:t>Precipitating factors</a:t>
            </a:r>
          </a:p>
        </p:txBody>
      </p:sp>
    </p:spTree>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showMasterSp="1">
  <p:cSld>
    <p:spTree>
      <p:nvGrpSpPr>
        <p:cNvPr id="729" name=""/>
        <p:cNvGrpSpPr/>
        <p:nvPr/>
      </p:nvGrpSpPr>
      <p:grpSpPr>
        <a:xfrm rot="0">
          <a:off x="0" y="0"/>
          <a:ext cx="0" cy="0"/>
          <a:chOff x="0" y="0"/>
          <a:chExt cx="0" cy="0"/>
        </a:xfrm>
      </p:grpSpPr>
      <p:sp>
        <p:nvSpPr>
          <p:cNvPr id="1049235" name=""/>
          <p:cNvSpPr/>
          <p:nvPr>
            <p:ph sz="full" idx="1"/>
          </p:nvPr>
        </p:nvSpPr>
        <p:spPr>
          <a:xfrm rot="0">
            <a:off x="304800" y="1066800"/>
            <a:ext cx="8382000" cy="5059362"/>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lnSpc>
                <a:spcPct val="90000"/>
              </a:lnSpc>
            </a:pPr>
            <a:r>
              <a:rPr altLang="en-US" sz="2600" lang="en-US">
                <a:latin typeface="Calibri" pitchFamily="34" charset="0"/>
              </a:rPr>
              <a:t>Humidified oxygen is administered to improve tissue oxygenation and meet the high metabolic demands</a:t>
            </a:r>
          </a:p>
          <a:p>
            <a:pPr lvl="0">
              <a:lnSpc>
                <a:spcPct val="90000"/>
              </a:lnSpc>
            </a:pPr>
            <a:r>
              <a:rPr altLang="en-US" sz="2600" lang="en-US">
                <a:latin typeface="Calibri" pitchFamily="34" charset="0"/>
              </a:rPr>
              <a:t>Arterial blood gas levels or pulse oximetry may be used to monitor respiratory status.</a:t>
            </a:r>
          </a:p>
          <a:p>
            <a:pPr lvl="0">
              <a:lnSpc>
                <a:spcPct val="90000"/>
              </a:lnSpc>
            </a:pPr>
            <a:r>
              <a:rPr altLang="en-US" sz="2600" lang="en-US">
                <a:latin typeface="Calibri" pitchFamily="34" charset="0"/>
              </a:rPr>
              <a:t>Intravenous fluids containing dextrose are administered to replace liver glycogen stores that have been decreased in the hyperthyroid patient.</a:t>
            </a:r>
          </a:p>
          <a:p>
            <a:pPr lvl="0">
              <a:lnSpc>
                <a:spcPct val="90000"/>
              </a:lnSpc>
              <a:buFontTx/>
              <a:buNone/>
            </a:pPr>
            <a:r>
              <a:rPr altLang="en-US" sz="2600" lang="en-US">
                <a:latin typeface="Calibri" pitchFamily="34" charset="0"/>
              </a:rPr>
              <a:t>•  PTU or Carbimazole is administered to impede formation of thyroid hormone and block conversion of T4 to T3, the more active form of thyroid hormone.</a:t>
            </a:r>
          </a:p>
          <a:p>
            <a:pPr lvl="0">
              <a:lnSpc>
                <a:spcPct val="90000"/>
              </a:lnSpc>
              <a:buFontTx/>
              <a:buNone/>
            </a:pPr>
            <a:r>
              <a:rPr altLang="en-US" sz="2600" lang="en-US">
                <a:latin typeface="Calibri" pitchFamily="34" charset="0"/>
              </a:rPr>
              <a:t>• Hydrocortisone is prescribed to treat shock or adrenal</a:t>
            </a:r>
          </a:p>
          <a:p>
            <a:pPr lvl="0">
              <a:lnSpc>
                <a:spcPct val="90000"/>
              </a:lnSpc>
              <a:buFontTx/>
              <a:buNone/>
            </a:pPr>
            <a:r>
              <a:rPr altLang="en-US" sz="2600" lang="en-US">
                <a:latin typeface="Calibri" pitchFamily="34" charset="0"/>
              </a:rPr>
              <a:t>    insufficiency.</a:t>
            </a:r>
          </a:p>
        </p:txBody>
      </p:sp>
      <p:sp>
        <p:nvSpPr>
          <p:cNvPr id="1049236" name=""/>
          <p:cNvSpPr/>
          <p:nvPr>
            <p:ph type="title" sz="full" idx="0"/>
          </p:nvPr>
        </p:nvSpPr>
        <p:spPr>
          <a:xfrm rot="0">
            <a:off x="228600" y="228600"/>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algn="l" lvl="0"/>
            <a:r>
              <a:rPr altLang="en-US" b="1" sz="2800" lang="en-US">
                <a:solidFill>
                  <a:srgbClr val="7030A0"/>
                </a:solidFill>
                <a:latin typeface="Calibri" pitchFamily="34" charset="0"/>
              </a:rPr>
              <a:t>EMERGENCY MANAGEMENT</a:t>
            </a:r>
          </a:p>
        </p:txBody>
      </p:sp>
    </p:spTree>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showMasterSp="1">
  <p:cSld>
    <p:spTree>
      <p:nvGrpSpPr>
        <p:cNvPr id="730" name=""/>
        <p:cNvGrpSpPr/>
        <p:nvPr/>
      </p:nvGrpSpPr>
      <p:grpSpPr>
        <a:xfrm rot="0">
          <a:off x="0" y="0"/>
          <a:ext cx="0" cy="0"/>
          <a:chOff x="0" y="0"/>
          <a:chExt cx="0" cy="0"/>
        </a:xfrm>
      </p:grpSpPr>
      <p:sp>
        <p:nvSpPr>
          <p:cNvPr id="1049237" name=""/>
          <p:cNvSpPr/>
          <p:nvPr>
            <p:ph sz="full" idx="1"/>
          </p:nvPr>
        </p:nvSpPr>
        <p:spPr>
          <a:xfrm rot="0">
            <a:off x="457200" y="1143000"/>
            <a:ext cx="8229600" cy="4983162"/>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r>
              <a:rPr altLang="en-US" sz="2800" lang="en-US">
                <a:latin typeface="Calibri" pitchFamily="34" charset="0"/>
              </a:rPr>
              <a:t>Cool environment and acetaminophen (Tylenol) to reduce fever. Salicylates (eg, aspirin) are not used because they displace thyroid hormone from binding proteins and worsen the hypermetabolism</a:t>
            </a:r>
          </a:p>
          <a:p>
            <a:pPr lvl="0"/>
            <a:r>
              <a:rPr altLang="en-US" sz="2800" lang="en-US">
                <a:latin typeface="Calibri" pitchFamily="34" charset="0"/>
              </a:rPr>
              <a:t>Propranolol, combined with digitalis, are administered to  reduce severe cardiac symptoms</a:t>
            </a:r>
          </a:p>
          <a:p>
            <a:pPr lvl="0"/>
            <a:r>
              <a:rPr altLang="en-US" sz="2800" lang="en-US">
                <a:latin typeface="Calibri" pitchFamily="34" charset="0"/>
              </a:rPr>
              <a:t>Iodine is administered to decrease output of T4 from the thyroid gland</a:t>
            </a:r>
          </a:p>
        </p:txBody>
      </p:sp>
      <p:sp>
        <p:nvSpPr>
          <p:cNvPr id="1049238"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algn="l" lvl="0"/>
            <a:r>
              <a:rPr altLang="en-US" sz="2800" lang="en-US">
                <a:latin typeface="Calibri" pitchFamily="34" charset="0"/>
              </a:rPr>
              <a:t>cont</a:t>
            </a:r>
          </a:p>
        </p:txBody>
      </p:sp>
    </p:spTree>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showMasterSp="1">
  <p:cSld>
    <p:spTree>
      <p:nvGrpSpPr>
        <p:cNvPr id="731" name=""/>
        <p:cNvGrpSpPr/>
        <p:nvPr/>
      </p:nvGrpSpPr>
      <p:grpSpPr>
        <a:xfrm rot="0">
          <a:off x="0" y="0"/>
          <a:ext cx="0" cy="0"/>
          <a:chOff x="0" y="0"/>
          <a:chExt cx="0" cy="0"/>
        </a:xfrm>
      </p:grpSpPr>
      <p:sp>
        <p:nvSpPr>
          <p:cNvPr id="1049239" name=""/>
          <p:cNvSpPr/>
          <p:nvPr>
            <p:ph sz="full" idx="1"/>
          </p:nvPr>
        </p:nvSpPr>
        <p:spPr>
          <a:xfrm rot="0">
            <a:off x="304800" y="1600200"/>
            <a:ext cx="8382000" cy="4525962"/>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buFontTx/>
              <a:buNone/>
            </a:pPr>
            <a:r>
              <a:rPr altLang="en-US" sz="2800" lang="en-US">
                <a:latin typeface="Calibri" pitchFamily="34" charset="0"/>
              </a:rPr>
              <a:t>1. Maintain PATENT airway and adequate ventilation. Oxygen is needed to meet metabolic demands</a:t>
            </a:r>
          </a:p>
          <a:p>
            <a:pPr lvl="0">
              <a:buFontTx/>
              <a:buNone/>
            </a:pPr>
            <a:r>
              <a:rPr altLang="en-US" sz="2800" lang="en-US">
                <a:latin typeface="Calibri" pitchFamily="34" charset="0"/>
              </a:rPr>
              <a:t>2. Administer anti-thyroid drugs with medications such as </a:t>
            </a:r>
          </a:p>
          <a:p>
            <a:pPr lvl="0">
              <a:buFontTx/>
              <a:buNone/>
            </a:pPr>
            <a:r>
              <a:rPr altLang="en-US" sz="2800" lang="en-US">
                <a:latin typeface="Calibri" pitchFamily="34" charset="0"/>
              </a:rPr>
              <a:t>(a) Lugol’s solution : consist of 5% Iodide and 10% potassium… blocks peripheral conversion of T4 to T3 hence inhibiting  hormone release . </a:t>
            </a:r>
          </a:p>
          <a:p>
            <a:pPr lvl="0">
              <a:buFontTx/>
              <a:buNone/>
            </a:pPr>
            <a:r>
              <a:rPr altLang="en-US" sz="2800" lang="en-US">
                <a:latin typeface="Calibri" pitchFamily="34" charset="0"/>
              </a:rPr>
              <a:t>b) Propranolol : is a beta blockers to reduce cardiac heart rate. </a:t>
            </a:r>
          </a:p>
          <a:p>
            <a:pPr lvl="0">
              <a:buFontTx/>
              <a:buNone/>
            </a:pPr>
            <a:r>
              <a:rPr altLang="en-US" sz="2800" lang="en-US">
                <a:latin typeface="Calibri" pitchFamily="34" charset="0"/>
              </a:rPr>
              <a:t>c) Glucocorticoids :inhibit hormone production and decrease peripheral conversion from T4 to T3. </a:t>
            </a:r>
          </a:p>
          <a:p>
            <a:pPr lvl="0">
              <a:buFontTx/>
              <a:buNone/>
            </a:pPr>
            <a:endParaRPr altLang="en-US" sz="2800" lang="en-US">
              <a:latin typeface="Calibri" pitchFamily="34" charset="0"/>
            </a:endParaRPr>
          </a:p>
        </p:txBody>
      </p:sp>
      <p:sp>
        <p:nvSpPr>
          <p:cNvPr id="1049240"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algn="l" lvl="0"/>
            <a:r>
              <a:rPr altLang="en-US" b="1" sz="2800" lang="en-US">
                <a:solidFill>
                  <a:srgbClr val="002060"/>
                </a:solidFill>
                <a:latin typeface="Calibri" pitchFamily="34" charset="0"/>
              </a:rPr>
              <a:t>Nursing interventions</a:t>
            </a:r>
          </a:p>
        </p:txBody>
      </p:sp>
    </p:spTree>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showMasterSp="1">
  <p:cSld>
    <p:spTree>
      <p:nvGrpSpPr>
        <p:cNvPr id="732" name=""/>
        <p:cNvGrpSpPr/>
        <p:nvPr/>
      </p:nvGrpSpPr>
      <p:grpSpPr>
        <a:xfrm rot="0">
          <a:off x="0" y="0"/>
          <a:ext cx="0" cy="0"/>
          <a:chOff x="0" y="0"/>
          <a:chExt cx="0" cy="0"/>
        </a:xfrm>
      </p:grpSpPr>
      <p:sp>
        <p:nvSpPr>
          <p:cNvPr id="1049241" name=""/>
          <p:cNvSpPr/>
          <p:nvPr>
            <p:ph sz="full" idx="1"/>
          </p:nvPr>
        </p:nvSpPr>
        <p:spPr>
          <a:xfrm rot="0">
            <a:off x="457200" y="1600200"/>
            <a:ext cx="8229600" cy="4525962"/>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buFontTx/>
              <a:buNone/>
            </a:pPr>
            <a:r>
              <a:rPr altLang="en-US" sz="2800" lang="en-US">
                <a:latin typeface="Calibri" pitchFamily="34" charset="0"/>
              </a:rPr>
              <a:t>3.Monitor VS including pulse rate and temperature</a:t>
            </a:r>
          </a:p>
          <a:p>
            <a:pPr lvl="0">
              <a:buFontTx/>
              <a:buNone/>
            </a:pPr>
            <a:r>
              <a:rPr altLang="en-US" sz="2800" lang="en-US">
                <a:latin typeface="Calibri" pitchFamily="34" charset="0"/>
              </a:rPr>
              <a:t>4. Monitor Cardiac rhythms</a:t>
            </a:r>
          </a:p>
          <a:p>
            <a:pPr lvl="0">
              <a:buFontTx/>
              <a:buNone/>
            </a:pPr>
            <a:r>
              <a:rPr altLang="en-US" sz="2800" lang="en-US">
                <a:latin typeface="Calibri" pitchFamily="34" charset="0"/>
              </a:rPr>
              <a:t>5.Provide a quiet environment</a:t>
            </a:r>
          </a:p>
          <a:p>
            <a:pPr eaLnBrk="1" hangingPunct="1" latinLnBrk="1" lvl="0">
              <a:buFontTx/>
              <a:buNone/>
            </a:pPr>
            <a:r>
              <a:rPr altLang="en-US" sz="2800" lang="en-US">
                <a:latin typeface="Calibri" pitchFamily="34" charset="0"/>
              </a:rPr>
              <a:t>6.Administer antipyretics like paracetamol</a:t>
            </a:r>
          </a:p>
          <a:p>
            <a:pPr eaLnBrk="1" hangingPunct="1" latinLnBrk="1" lvl="0">
              <a:buFontTx/>
              <a:buNone/>
            </a:pPr>
            <a:r>
              <a:rPr altLang="en-US" sz="2800" lang="en-US">
                <a:latin typeface="Calibri" pitchFamily="34" charset="0"/>
              </a:rPr>
              <a:t>7.Administer IV fluids to correct dehydration</a:t>
            </a:r>
          </a:p>
        </p:txBody>
      </p:sp>
      <p:sp>
        <p:nvSpPr>
          <p:cNvPr id="1049242"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algn="l" lvl="0"/>
            <a:r>
              <a:rPr altLang="en-US" sz="2800" lang="en-US">
                <a:latin typeface="Calibri" pitchFamily="34" charset="0"/>
              </a:rPr>
              <a:t>cont</a:t>
            </a:r>
          </a:p>
        </p:txBody>
      </p:sp>
    </p:spTree>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showMasterSp="1">
  <p:cSld>
    <p:spTree>
      <p:nvGrpSpPr>
        <p:cNvPr id="733" name=""/>
        <p:cNvGrpSpPr/>
        <p:nvPr/>
      </p:nvGrpSpPr>
      <p:grpSpPr>
        <a:xfrm rot="0">
          <a:off x="0" y="0"/>
          <a:ext cx="0" cy="0"/>
          <a:chOff x="0" y="0"/>
          <a:chExt cx="0" cy="0"/>
        </a:xfrm>
      </p:grpSpPr>
      <p:sp>
        <p:nvSpPr>
          <p:cNvPr id="1049243" name=""/>
          <p:cNvSpPr/>
          <p:nvPr>
            <p:ph sz="full" idx="1"/>
          </p:nvPr>
        </p:nvSpPr>
        <p:spPr>
          <a:xfrm rot="0">
            <a:off x="228600" y="1066800"/>
            <a:ext cx="8458200" cy="5562600"/>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r>
              <a:rPr altLang="en-US" sz="2800" lang="en-US">
                <a:latin typeface="Calibri" pitchFamily="34" charset="0"/>
              </a:rPr>
              <a:t>Abnormal enlargement of thyroid gland due to inflammation or tumor that become visible</a:t>
            </a:r>
          </a:p>
          <a:p>
            <a:pPr lvl="0">
              <a:buFontTx/>
              <a:buNone/>
            </a:pPr>
            <a:r>
              <a:rPr altLang="en-US" sz="2800" lang="en-US" u="sng">
                <a:latin typeface="Calibri" pitchFamily="34" charset="0"/>
              </a:rPr>
              <a:t>Mortality and Morbidity</a:t>
            </a:r>
          </a:p>
          <a:p>
            <a:pPr lvl="0"/>
            <a:r>
              <a:rPr altLang="en-US" sz="2800" lang="en-US">
                <a:latin typeface="Calibri" pitchFamily="34" charset="0"/>
              </a:rPr>
              <a:t>Most goitres are benign , causing only cosmetic disfigurement</a:t>
            </a:r>
          </a:p>
          <a:p>
            <a:pPr lvl="0"/>
            <a:r>
              <a:rPr altLang="en-US" sz="2800" lang="en-US">
                <a:latin typeface="Calibri" pitchFamily="34" charset="0"/>
              </a:rPr>
              <a:t>Morbidity or mortality may result from compression of sorrounding structures , thyroid cancer , hyperthyroidism or hypothyroidism</a:t>
            </a:r>
          </a:p>
        </p:txBody>
      </p:sp>
      <p:sp>
        <p:nvSpPr>
          <p:cNvPr id="1049244" name=""/>
          <p:cNvSpPr/>
          <p:nvPr>
            <p:ph type="title" sz="full" idx="0"/>
          </p:nvPr>
        </p:nvSpPr>
        <p:spPr>
          <a:xfrm rot="0">
            <a:off x="457200" y="228600"/>
            <a:ext cx="8229600" cy="868362"/>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algn="l" lvl="0"/>
            <a:r>
              <a:rPr altLang="en-US" b="1" sz="4000" lang="en-US">
                <a:solidFill>
                  <a:srgbClr val="7030A0"/>
                </a:solidFill>
                <a:latin typeface="Calibri" pitchFamily="34" charset="0"/>
              </a:rPr>
              <a:t>GOITRE</a:t>
            </a:r>
          </a:p>
        </p:txBody>
      </p:sp>
    </p:spTree>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showMasterSp="1">
  <p:cSld>
    <p:spTree>
      <p:nvGrpSpPr>
        <p:cNvPr id="734" name=""/>
        <p:cNvGrpSpPr/>
        <p:nvPr/>
      </p:nvGrpSpPr>
      <p:grpSpPr>
        <a:xfrm rot="0">
          <a:off x="0" y="0"/>
          <a:ext cx="0" cy="0"/>
          <a:chOff x="0" y="0"/>
          <a:chExt cx="0" cy="0"/>
        </a:xfrm>
      </p:grpSpPr>
      <p:sp>
        <p:nvSpPr>
          <p:cNvPr id="1049245" name=""/>
          <p:cNvSpPr/>
          <p:nvPr>
            <p:ph sz="full" idx="1"/>
          </p:nvPr>
        </p:nvSpPr>
        <p:spPr>
          <a:xfrm rot="0">
            <a:off x="228600" y="228600"/>
            <a:ext cx="8763000" cy="6172200"/>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r>
              <a:rPr altLang="en-US" sz="2800" lang="en-US">
                <a:latin typeface="Calibri" pitchFamily="34" charset="0"/>
              </a:rPr>
              <a:t>Female to male ratio : 4 : 1</a:t>
            </a:r>
          </a:p>
          <a:p>
            <a:pPr lvl="0"/>
            <a:r>
              <a:rPr altLang="en-US" sz="2800" lang="en-US">
                <a:latin typeface="Calibri" pitchFamily="34" charset="0"/>
              </a:rPr>
              <a:t>They are common in women than men</a:t>
            </a:r>
          </a:p>
          <a:p>
            <a:pPr lvl="0">
              <a:buFontTx/>
              <a:buNone/>
            </a:pPr>
            <a:r>
              <a:rPr altLang="en-US" sz="2800" lang="en-US" u="sng">
                <a:latin typeface="Calibri" pitchFamily="34" charset="0"/>
              </a:rPr>
              <a:t>Classification of goiters</a:t>
            </a:r>
          </a:p>
          <a:p>
            <a:pPr lvl="0">
              <a:buFontTx/>
              <a:buNone/>
            </a:pPr>
            <a:r>
              <a:rPr altLang="en-US" b="1" sz="2800" lang="en-US">
                <a:latin typeface="Calibri" pitchFamily="34" charset="0"/>
              </a:rPr>
              <a:t>1.Toxic goiter </a:t>
            </a:r>
            <a:r>
              <a:rPr altLang="en-US" sz="2800" lang="en-US">
                <a:latin typeface="Calibri" pitchFamily="34" charset="0"/>
              </a:rPr>
              <a:t>: a goiter that is associated with hyperthyroidism</a:t>
            </a:r>
          </a:p>
          <a:p>
            <a:pPr lvl="0">
              <a:buFontTx/>
              <a:buNone/>
            </a:pPr>
            <a:r>
              <a:rPr altLang="en-US" sz="2800" lang="en-US">
                <a:latin typeface="Calibri" pitchFamily="34" charset="0"/>
              </a:rPr>
              <a:t>Examples include : a. diffuse toxic goiter (graves disease) </a:t>
            </a:r>
          </a:p>
          <a:p>
            <a:pPr lvl="0">
              <a:buFontTx/>
              <a:buNone/>
            </a:pPr>
            <a:r>
              <a:rPr altLang="en-US" sz="2800" lang="en-US">
                <a:latin typeface="Calibri" pitchFamily="34" charset="0"/>
              </a:rPr>
              <a:t>                     b. toxic multinodular goiter and toxic adenoma </a:t>
            </a:r>
          </a:p>
          <a:p>
            <a:pPr lvl="0">
              <a:buFontTx/>
              <a:buNone/>
            </a:pPr>
            <a:r>
              <a:rPr altLang="en-US" b="1" sz="2800" lang="en-US">
                <a:solidFill>
                  <a:srgbClr val="7030A0"/>
                </a:solidFill>
                <a:latin typeface="Calibri" pitchFamily="34" charset="0"/>
              </a:rPr>
              <a:t>2.Non toxic goiter</a:t>
            </a:r>
            <a:r>
              <a:rPr altLang="en-US" sz="2800" lang="en-US">
                <a:latin typeface="Calibri" pitchFamily="34" charset="0"/>
              </a:rPr>
              <a:t>: a goiter without hyperthyroidism or hypothyroidism. Examples are congenital goitre and physiologic goiter that occurs during puberty </a:t>
            </a:r>
          </a:p>
        </p:txBody>
      </p:sp>
      <p:sp>
        <p:nvSpPr>
          <p:cNvPr id="1049246" name=""/>
          <p:cNvSpPr/>
          <p:nvPr>
            <p:ph type="title" sz="full" idx="0"/>
          </p:nvPr>
        </p:nvSpPr>
        <p:spPr>
          <a:xfrm rot="0">
            <a:off x="228600" y="0"/>
            <a:ext cx="8229600" cy="106362"/>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algn="l" lvl="0"/>
            <a:r>
              <a:rPr altLang="en-US" sz="2800" lang="en-US">
                <a:latin typeface="Calibri" pitchFamily="34" charset="0"/>
              </a:rPr>
              <a:t>.</a:t>
            </a:r>
          </a:p>
        </p:txBody>
      </p:sp>
    </p:spTree>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showMasterSp="1">
  <p:cSld>
    <p:spTree>
      <p:nvGrpSpPr>
        <p:cNvPr id="735" name=""/>
        <p:cNvGrpSpPr/>
        <p:nvPr/>
      </p:nvGrpSpPr>
      <p:grpSpPr>
        <a:xfrm rot="0">
          <a:off x="0" y="0"/>
          <a:ext cx="0" cy="0"/>
          <a:chOff x="0" y="0"/>
          <a:chExt cx="0" cy="0"/>
        </a:xfrm>
      </p:grpSpPr>
      <p:sp>
        <p:nvSpPr>
          <p:cNvPr id="1049247" name=""/>
          <p:cNvSpPr/>
          <p:nvPr>
            <p:ph sz="full" idx="1"/>
          </p:nvPr>
        </p:nvSpPr>
        <p:spPr>
          <a:xfrm rot="0">
            <a:off x="457200" y="1219200"/>
            <a:ext cx="8229600" cy="5410200"/>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buFontTx/>
              <a:buNone/>
            </a:pPr>
            <a:r>
              <a:rPr altLang="en-US" sz="2800" lang="en-US">
                <a:latin typeface="Calibri" pitchFamily="34" charset="0"/>
              </a:rPr>
              <a:t>There are four types of Non Toxic goiters</a:t>
            </a:r>
          </a:p>
          <a:p>
            <a:pPr lvl="0">
              <a:buFontTx/>
              <a:buNone/>
            </a:pPr>
            <a:r>
              <a:rPr altLang="en-US" sz="2800" lang="en-US">
                <a:latin typeface="Calibri" pitchFamily="34" charset="0"/>
              </a:rPr>
              <a:t>a. Diffuse non-toxic goiter</a:t>
            </a:r>
          </a:p>
          <a:p>
            <a:pPr lvl="0">
              <a:buFontTx/>
              <a:buNone/>
            </a:pPr>
            <a:r>
              <a:rPr altLang="en-US" sz="2800" lang="en-US">
                <a:latin typeface="Calibri" pitchFamily="34" charset="0"/>
              </a:rPr>
              <a:t>b.Multinodular non-toxic goiter</a:t>
            </a:r>
          </a:p>
          <a:p>
            <a:pPr lvl="0">
              <a:buFontTx/>
              <a:buNone/>
            </a:pPr>
            <a:r>
              <a:rPr altLang="en-US" sz="2800" lang="en-US">
                <a:latin typeface="Calibri" pitchFamily="34" charset="0"/>
              </a:rPr>
              <a:t>c. simple goiter</a:t>
            </a:r>
          </a:p>
          <a:p>
            <a:pPr lvl="0">
              <a:buFontTx/>
              <a:buNone/>
            </a:pPr>
            <a:r>
              <a:rPr altLang="en-US" sz="2800" lang="en-US">
                <a:latin typeface="Calibri" pitchFamily="34" charset="0"/>
              </a:rPr>
              <a:t>d. uninodular goitre</a:t>
            </a:r>
          </a:p>
          <a:p>
            <a:pPr lvl="0">
              <a:buFontTx/>
              <a:buNone/>
            </a:pPr>
            <a:r>
              <a:rPr altLang="en-US" b="1" sz="2800" lang="en-US" u="sng">
                <a:latin typeface="Calibri" pitchFamily="34" charset="0"/>
              </a:rPr>
              <a:t>A. Diffuse non – toxic goiter</a:t>
            </a:r>
          </a:p>
          <a:p>
            <a:pPr lvl="0"/>
            <a:r>
              <a:rPr altLang="en-US" sz="2800" lang="en-US">
                <a:latin typeface="Calibri" pitchFamily="34" charset="0"/>
              </a:rPr>
              <a:t>Develops during early stage of disease</a:t>
            </a:r>
          </a:p>
          <a:p>
            <a:pPr lvl="0"/>
            <a:r>
              <a:rPr altLang="en-US" sz="2800" lang="en-US">
                <a:latin typeface="Calibri" pitchFamily="34" charset="0"/>
              </a:rPr>
              <a:t>The thyroid gland is diffusely enlarged</a:t>
            </a:r>
          </a:p>
          <a:p>
            <a:pPr lvl="0"/>
            <a:r>
              <a:rPr altLang="en-US" sz="2800" lang="en-US">
                <a:latin typeface="Calibri" pitchFamily="34" charset="0"/>
              </a:rPr>
              <a:t>There is hypertrophy and hyperplasia of follicular cells.</a:t>
            </a:r>
          </a:p>
          <a:p>
            <a:pPr lvl="0">
              <a:buFontTx/>
              <a:buNone/>
            </a:pPr>
            <a:endParaRPr altLang="en-US" sz="2800" lang="en-US">
              <a:latin typeface="Calibri" pitchFamily="34" charset="0"/>
            </a:endParaRPr>
          </a:p>
        </p:txBody>
      </p:sp>
      <p:sp>
        <p:nvSpPr>
          <p:cNvPr id="1049248" name=""/>
          <p:cNvSpPr/>
          <p:nvPr>
            <p:ph type="title" sz="full" idx="0"/>
          </p:nvPr>
        </p:nvSpPr>
        <p:spPr>
          <a:xfrm rot="0">
            <a:off x="457200" y="274637"/>
            <a:ext cx="8229600" cy="639762"/>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algn="l" lvl="0"/>
            <a:r>
              <a:rPr altLang="en-US" b="1" sz="2800" lang="en-US">
                <a:solidFill>
                  <a:srgbClr val="7030A0"/>
                </a:solidFill>
                <a:latin typeface="Calibri" pitchFamily="34" charset="0"/>
              </a:rPr>
              <a:t>1.Non – toxic goiters</a:t>
            </a:r>
          </a:p>
        </p:txBody>
      </p:sp>
    </p:spTree>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showMasterSp="1">
  <p:cSld>
    <p:spTree>
      <p:nvGrpSpPr>
        <p:cNvPr id="736" name=""/>
        <p:cNvGrpSpPr/>
        <p:nvPr/>
      </p:nvGrpSpPr>
      <p:grpSpPr>
        <a:xfrm rot="0">
          <a:off x="0" y="0"/>
          <a:ext cx="0" cy="0"/>
          <a:chOff x="0" y="0"/>
          <a:chExt cx="0" cy="0"/>
        </a:xfrm>
      </p:grpSpPr>
      <p:sp>
        <p:nvSpPr>
          <p:cNvPr id="1049249" name=""/>
          <p:cNvSpPr/>
          <p:nvPr>
            <p:ph sz="full" idx="1"/>
          </p:nvPr>
        </p:nvSpPr>
        <p:spPr>
          <a:xfrm rot="0">
            <a:off x="304800" y="1219200"/>
            <a:ext cx="8382000" cy="5334000"/>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buFontTx/>
              <a:buNone/>
            </a:pPr>
            <a:r>
              <a:rPr altLang="en-US" b="1" sz="2800" lang="en-US">
                <a:latin typeface="Calibri" pitchFamily="34" charset="0"/>
              </a:rPr>
              <a:t>B. Multinodular non-toxic goiter</a:t>
            </a:r>
          </a:p>
          <a:p>
            <a:pPr lvl="0"/>
            <a:r>
              <a:rPr altLang="en-US" sz="2800" lang="en-US">
                <a:latin typeface="Calibri" pitchFamily="34" charset="0"/>
              </a:rPr>
              <a:t>Evolves as the disease becomes chronic</a:t>
            </a:r>
          </a:p>
          <a:p>
            <a:pPr lvl="0"/>
            <a:r>
              <a:rPr altLang="en-US" sz="2800" lang="en-US">
                <a:latin typeface="Calibri" pitchFamily="34" charset="0"/>
              </a:rPr>
              <a:t>The gland develops nodules that vary in shape</a:t>
            </a:r>
          </a:p>
          <a:p>
            <a:pPr lvl="0"/>
            <a:r>
              <a:rPr altLang="en-US" sz="2800" lang="en-US">
                <a:latin typeface="Calibri" pitchFamily="34" charset="0"/>
              </a:rPr>
              <a:t>Is the most common especially in older patients. </a:t>
            </a:r>
          </a:p>
          <a:p>
            <a:pPr lvl="0"/>
            <a:r>
              <a:rPr altLang="en-US" sz="2800" lang="en-US">
                <a:latin typeface="Calibri" pitchFamily="34" charset="0"/>
              </a:rPr>
              <a:t>It's the most common cause of tracheal and oesophageal compression and may cause laryngeal </a:t>
            </a:r>
            <a:br/>
            <a:r>
              <a:rPr altLang="en-US" sz="2800" lang="en-US">
                <a:latin typeface="Calibri" pitchFamily="34" charset="0"/>
              </a:rPr>
              <a:t>nerve palsy..</a:t>
            </a:r>
          </a:p>
          <a:p>
            <a:pPr lvl="0">
              <a:buFontTx/>
              <a:buNone/>
            </a:pPr>
            <a:endParaRPr altLang="en-US" sz="2800" lang="en-US">
              <a:latin typeface="Calibri" pitchFamily="34" charset="0"/>
            </a:endParaRPr>
          </a:p>
          <a:p>
            <a:pPr lvl="0">
              <a:buFontTx/>
              <a:buNone/>
            </a:pPr>
            <a:endParaRPr altLang="en-US" sz="2800" lang="en-US">
              <a:latin typeface="Calibri" pitchFamily="34" charset="0"/>
            </a:endParaRPr>
          </a:p>
          <a:p>
            <a:pPr lvl="0">
              <a:buFontTx/>
              <a:buNone/>
            </a:pPr>
            <a:endParaRPr altLang="en-US" sz="2800" lang="en-US">
              <a:latin typeface="Calibri" pitchFamily="34" charset="0"/>
            </a:endParaRPr>
          </a:p>
          <a:p>
            <a:pPr lvl="0">
              <a:buFontTx/>
              <a:buNone/>
            </a:pPr>
            <a:endParaRPr altLang="en-US" sz="2800" lang="en-US">
              <a:latin typeface="Calibri" pitchFamily="34" charset="0"/>
            </a:endParaRPr>
          </a:p>
        </p:txBody>
      </p:sp>
      <p:sp>
        <p:nvSpPr>
          <p:cNvPr id="1049250"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algn="l" lvl="0"/>
            <a:r>
              <a:rPr altLang="en-US" sz="2800" lang="en-US">
                <a:latin typeface="Calibri" pitchFamily="34" charset="0"/>
              </a:rPr>
              <a:t>cont</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1">
  <p:cSld>
    <p:spTree>
      <p:nvGrpSpPr>
        <p:cNvPr id="435" name=""/>
        <p:cNvGrpSpPr/>
        <p:nvPr/>
      </p:nvGrpSpPr>
      <p:grpSpPr>
        <a:xfrm rot="0">
          <a:off x="0" y="0"/>
          <a:ext cx="0" cy="0"/>
          <a:chOff x="0" y="0"/>
          <a:chExt cx="0" cy="0"/>
        </a:xfrm>
      </p:grpSpPr>
      <p:sp>
        <p:nvSpPr>
          <p:cNvPr id="1048663" name=""/>
          <p:cNvSpPr/>
          <p:nvPr>
            <p:ph sz="full" idx="1"/>
          </p:nvPr>
        </p:nvSpPr>
        <p:spPr>
          <a:xfrm rot="0">
            <a:off x="457200" y="1143000"/>
            <a:ext cx="8229600" cy="5715000"/>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r>
              <a:rPr altLang="en-US" sz="2800" lang="en-US">
                <a:latin typeface="Calibri" pitchFamily="34" charset="0"/>
              </a:rPr>
              <a:t>The six important hormones are </a:t>
            </a:r>
          </a:p>
          <a:p>
            <a:pPr lvl="0">
              <a:buFontTx/>
              <a:buNone/>
            </a:pPr>
            <a:r>
              <a:rPr altLang="en-US" sz="2800" lang="en-US">
                <a:latin typeface="Calibri" pitchFamily="34" charset="0"/>
              </a:rPr>
              <a:t>1. Growth hormone</a:t>
            </a:r>
          </a:p>
          <a:p>
            <a:pPr lvl="0">
              <a:buFontTx/>
              <a:buNone/>
            </a:pPr>
            <a:r>
              <a:rPr altLang="en-US" sz="2800" lang="en-US">
                <a:latin typeface="Calibri" pitchFamily="34" charset="0"/>
              </a:rPr>
              <a:t>2. Thyroid stimulating hormone</a:t>
            </a:r>
          </a:p>
          <a:p>
            <a:pPr lvl="0">
              <a:buFontTx/>
              <a:buNone/>
            </a:pPr>
            <a:r>
              <a:rPr altLang="en-US" sz="2800" lang="en-US">
                <a:latin typeface="Calibri" pitchFamily="34" charset="0"/>
              </a:rPr>
              <a:t>3. Adrenocorticotropic hormone (ACTH)</a:t>
            </a:r>
          </a:p>
          <a:p>
            <a:pPr lvl="0">
              <a:buFontTx/>
              <a:buNone/>
            </a:pPr>
            <a:r>
              <a:rPr altLang="en-US" sz="2800" lang="en-US">
                <a:latin typeface="Calibri" pitchFamily="34" charset="0"/>
              </a:rPr>
              <a:t>4. Prolactin</a:t>
            </a:r>
          </a:p>
          <a:p>
            <a:pPr lvl="0">
              <a:buFontTx/>
              <a:buNone/>
            </a:pPr>
            <a:r>
              <a:rPr altLang="en-US" sz="2800" lang="en-US">
                <a:latin typeface="Calibri" pitchFamily="34" charset="0"/>
              </a:rPr>
              <a:t>5. Follicle stimulating hormone (FSH)</a:t>
            </a:r>
          </a:p>
          <a:p>
            <a:pPr lvl="0">
              <a:buFontTx/>
              <a:buNone/>
            </a:pPr>
            <a:r>
              <a:rPr altLang="en-US" sz="2800" lang="en-US">
                <a:latin typeface="Calibri" pitchFamily="34" charset="0"/>
              </a:rPr>
              <a:t>6. Luteinizing Hormone (LH)</a:t>
            </a:r>
          </a:p>
        </p:txBody>
      </p:sp>
      <p:sp>
        <p:nvSpPr>
          <p:cNvPr id="1048664"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algn="l" lvl="0"/>
            <a:r>
              <a:rPr altLang="en-US" sz="2800" lang="en-US">
                <a:latin typeface="Calibri" pitchFamily="34" charset="0"/>
              </a:rPr>
              <a:t>cont</a:t>
            </a:r>
          </a:p>
        </p:txBody>
      </p:sp>
    </p:spTree>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showMasterSp="1">
  <p:cSld>
    <p:spTree>
      <p:nvGrpSpPr>
        <p:cNvPr id="737" name=""/>
        <p:cNvGrpSpPr/>
        <p:nvPr/>
      </p:nvGrpSpPr>
      <p:grpSpPr>
        <a:xfrm rot="0">
          <a:off x="0" y="0"/>
          <a:ext cx="0" cy="0"/>
          <a:chOff x="0" y="0"/>
          <a:chExt cx="0" cy="0"/>
        </a:xfrm>
      </p:grpSpPr>
      <p:sp>
        <p:nvSpPr>
          <p:cNvPr id="1049251" name=""/>
          <p:cNvSpPr/>
          <p:nvPr>
            <p:ph sz="full" idx="1"/>
          </p:nvPr>
        </p:nvSpPr>
        <p:spPr>
          <a:xfrm rot="0">
            <a:off x="457200" y="1143000"/>
            <a:ext cx="8229600" cy="4983162"/>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buFontTx/>
              <a:buNone/>
            </a:pPr>
            <a:r>
              <a:rPr altLang="en-US" b="1" sz="2800" lang="en-US">
                <a:latin typeface="Calibri" pitchFamily="34" charset="0"/>
              </a:rPr>
              <a:t>C. simple goiter </a:t>
            </a:r>
            <a:r>
              <a:rPr altLang="en-US" sz="2800" lang="en-US">
                <a:latin typeface="Calibri" pitchFamily="34" charset="0"/>
              </a:rPr>
              <a:t>- There is no clear cause for enlargement of the thyroid which is usually smooth and soft.</a:t>
            </a:r>
          </a:p>
          <a:p>
            <a:pPr lvl="0">
              <a:buFontTx/>
              <a:buNone/>
            </a:pPr>
            <a:endParaRPr altLang="en-US" sz="2800" lang="en-US">
              <a:latin typeface="Calibri" pitchFamily="34" charset="0"/>
            </a:endParaRPr>
          </a:p>
          <a:p>
            <a:pPr lvl="0">
              <a:buFontTx/>
              <a:buNone/>
            </a:pPr>
            <a:r>
              <a:rPr altLang="en-US" b="1" sz="2800" lang="en-US">
                <a:latin typeface="Calibri" pitchFamily="34" charset="0"/>
              </a:rPr>
              <a:t>d. Solitary nodular goiter (Plummers syndrome) </a:t>
            </a:r>
            <a:r>
              <a:rPr altLang="en-US" sz="2800" lang="en-US">
                <a:latin typeface="Calibri" pitchFamily="34" charset="0"/>
              </a:rPr>
              <a:t>- They are usually cystic or benign with a history of pain, rapid enlargement or associated lymph nodes.</a:t>
            </a:r>
          </a:p>
        </p:txBody>
      </p:sp>
      <p:sp>
        <p:nvSpPr>
          <p:cNvPr id="1049252"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algn="l" lvl="0"/>
            <a:r>
              <a:rPr altLang="en-US" sz="2800" lang="en-US">
                <a:latin typeface="Calibri" pitchFamily="34" charset="0"/>
              </a:rPr>
              <a:t>cont</a:t>
            </a:r>
          </a:p>
        </p:txBody>
      </p:sp>
    </p:spTree>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showMasterSp="1">
  <p:cSld>
    <p:spTree>
      <p:nvGrpSpPr>
        <p:cNvPr id="738" name=""/>
        <p:cNvGrpSpPr/>
        <p:nvPr/>
      </p:nvGrpSpPr>
      <p:grpSpPr>
        <a:xfrm rot="0">
          <a:off x="0" y="0"/>
          <a:ext cx="0" cy="0"/>
          <a:chOff x="0" y="0"/>
          <a:chExt cx="0" cy="0"/>
        </a:xfrm>
      </p:grpSpPr>
      <p:sp>
        <p:nvSpPr>
          <p:cNvPr id="1049253" name=""/>
          <p:cNvSpPr/>
          <p:nvPr>
            <p:ph sz="full" idx="1"/>
          </p:nvPr>
        </p:nvSpPr>
        <p:spPr>
          <a:xfrm rot="0">
            <a:off x="304800" y="1143000"/>
            <a:ext cx="8458200" cy="5410200"/>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r>
              <a:rPr altLang="en-US" sz="2800" lang="en-US">
                <a:latin typeface="Calibri" pitchFamily="34" charset="0"/>
              </a:rPr>
              <a:t>Patients are asymptomatic presenting with a mass in the neck</a:t>
            </a:r>
          </a:p>
          <a:p>
            <a:pPr lvl="0"/>
            <a:r>
              <a:rPr altLang="en-US" sz="2800" lang="en-US">
                <a:latin typeface="Calibri" pitchFamily="34" charset="0"/>
              </a:rPr>
              <a:t>If goiter is large ,there will be compressive  symptoms such as dysphagia (difficulty in swallowing) </a:t>
            </a:r>
          </a:p>
          <a:p>
            <a:pPr lvl="0">
              <a:buFontTx/>
              <a:buNone/>
            </a:pPr>
            <a:endParaRPr altLang="en-US" sz="2800" lang="en-US">
              <a:latin typeface="Calibri" pitchFamily="34" charset="0"/>
            </a:endParaRPr>
          </a:p>
          <a:p>
            <a:pPr lvl="0">
              <a:buFontTx/>
              <a:buNone/>
            </a:pPr>
            <a:endParaRPr altLang="en-US" sz="2800" lang="en-US">
              <a:latin typeface="Calibri" pitchFamily="34" charset="0"/>
            </a:endParaRPr>
          </a:p>
        </p:txBody>
      </p:sp>
      <p:sp>
        <p:nvSpPr>
          <p:cNvPr id="1049254"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algn="l" lvl="0"/>
            <a:r>
              <a:rPr altLang="en-US" b="1" sz="2800" lang="en-US">
                <a:solidFill>
                  <a:srgbClr val="7030A0"/>
                </a:solidFill>
                <a:latin typeface="Calibri" pitchFamily="34" charset="0"/>
              </a:rPr>
              <a:t>Clinical features of non-toxic goiters</a:t>
            </a:r>
          </a:p>
        </p:txBody>
      </p:sp>
    </p:spTree>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showMasterSp="1">
  <p:cSld>
    <p:spTree>
      <p:nvGrpSpPr>
        <p:cNvPr id="739" name=""/>
        <p:cNvGrpSpPr/>
        <p:nvPr/>
      </p:nvGrpSpPr>
      <p:grpSpPr>
        <a:xfrm rot="0">
          <a:off x="0" y="0"/>
          <a:ext cx="0" cy="0"/>
          <a:chOff x="0" y="0"/>
          <a:chExt cx="0" cy="0"/>
        </a:xfrm>
      </p:grpSpPr>
      <p:sp>
        <p:nvSpPr>
          <p:cNvPr id="1049255" name=""/>
          <p:cNvSpPr/>
          <p:nvPr>
            <p:ph sz="full" idx="1"/>
          </p:nvPr>
        </p:nvSpPr>
        <p:spPr>
          <a:xfrm rot="0">
            <a:off x="457200" y="1600200"/>
            <a:ext cx="8229600" cy="4525962"/>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r>
              <a:rPr altLang="en-US" sz="2800" lang="en-US">
                <a:latin typeface="Calibri" pitchFamily="34" charset="0"/>
              </a:rPr>
              <a:t>Hypertrophy caused by excess stimulation</a:t>
            </a:r>
          </a:p>
          <a:p>
            <a:pPr lvl="0"/>
            <a:r>
              <a:rPr altLang="en-US" sz="2800" lang="en-US">
                <a:latin typeface="Calibri" pitchFamily="34" charset="0"/>
              </a:rPr>
              <a:t>Iodine deficiency</a:t>
            </a:r>
          </a:p>
          <a:p>
            <a:pPr lvl="0"/>
            <a:r>
              <a:rPr altLang="en-US" sz="2800" lang="en-US">
                <a:latin typeface="Calibri" pitchFamily="34" charset="0"/>
              </a:rPr>
              <a:t>Hashimoto's thyroiditis</a:t>
            </a:r>
          </a:p>
          <a:p>
            <a:pPr lvl="0"/>
            <a:r>
              <a:rPr altLang="en-US" sz="2800" lang="en-US">
                <a:latin typeface="Calibri" pitchFamily="34" charset="0"/>
              </a:rPr>
              <a:t>Goitrogens : are substances that suppress the function of thyroid gland by interfering with iodine uptake e. g cassava and sweet potatoes </a:t>
            </a:r>
          </a:p>
        </p:txBody>
      </p:sp>
      <p:sp>
        <p:nvSpPr>
          <p:cNvPr id="1049256"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algn="l" lvl="0"/>
            <a:r>
              <a:rPr altLang="en-US" b="1" sz="3600" lang="en-US">
                <a:solidFill>
                  <a:srgbClr val="7030A0"/>
                </a:solidFill>
                <a:latin typeface="Calibri" pitchFamily="34" charset="0"/>
              </a:rPr>
              <a:t>Causes of goitres</a:t>
            </a:r>
          </a:p>
        </p:txBody>
      </p:sp>
    </p:spTree>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showMasterSp="1">
  <p:cSld>
    <p:spTree>
      <p:nvGrpSpPr>
        <p:cNvPr id="740" name=""/>
        <p:cNvGrpSpPr/>
        <p:nvPr/>
      </p:nvGrpSpPr>
      <p:grpSpPr>
        <a:xfrm rot="0">
          <a:off x="0" y="0"/>
          <a:ext cx="0" cy="0"/>
          <a:chOff x="0" y="0"/>
          <a:chExt cx="0" cy="0"/>
        </a:xfrm>
      </p:grpSpPr>
      <p:sp>
        <p:nvSpPr>
          <p:cNvPr id="1049257" name=""/>
          <p:cNvSpPr/>
          <p:nvPr>
            <p:ph sz="full" idx="1"/>
          </p:nvPr>
        </p:nvSpPr>
        <p:spPr>
          <a:xfrm rot="0">
            <a:off x="228600" y="1295400"/>
            <a:ext cx="8458200" cy="5334000"/>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r>
              <a:rPr altLang="en-US" sz="2800" lang="en-US">
                <a:latin typeface="Calibri" pitchFamily="34" charset="0"/>
              </a:rPr>
              <a:t>simple goiter may be caused by lack of iodine and intake of large quantities of goitrogenic substances </a:t>
            </a:r>
          </a:p>
          <a:p>
            <a:pPr lvl="0"/>
            <a:r>
              <a:rPr altLang="en-US" sz="2800" lang="en-US">
                <a:latin typeface="Calibri" pitchFamily="34" charset="0"/>
              </a:rPr>
              <a:t>The pituitary gland produces thyrotropin or TSH, a hormone that controls the release of thyroid hormone from the thyroid gland.</a:t>
            </a:r>
          </a:p>
          <a:p>
            <a:pPr lvl="0"/>
            <a:r>
              <a:rPr altLang="en-US" sz="2800" lang="en-US">
                <a:latin typeface="Calibri" pitchFamily="34" charset="0"/>
              </a:rPr>
              <a:t>Its production increases if there is subnormal thyroid activity, as when insufficient iodine is available for production of the thyroid hormone..</a:t>
            </a:r>
          </a:p>
          <a:p>
            <a:pPr lvl="0"/>
            <a:r>
              <a:rPr altLang="en-US" sz="2800" lang="en-US">
                <a:latin typeface="Calibri" pitchFamily="34" charset="0"/>
              </a:rPr>
              <a:t>Increase in TSH courses overstimulation of thyroid gland leading to compensatory hypertrophy or enlargement</a:t>
            </a:r>
          </a:p>
        </p:txBody>
      </p:sp>
      <p:sp>
        <p:nvSpPr>
          <p:cNvPr id="1049258"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algn="l" lvl="0"/>
            <a:r>
              <a:rPr altLang="en-US" b="1" sz="3600" lang="en-US">
                <a:solidFill>
                  <a:srgbClr val="7030A0"/>
                </a:solidFill>
                <a:latin typeface="Calibri" pitchFamily="34" charset="0"/>
              </a:rPr>
              <a:t>Pathophysiology of simple goitre</a:t>
            </a:r>
          </a:p>
        </p:txBody>
      </p:sp>
    </p:spTree>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showMasterSp="1">
  <p:cSld>
    <p:spTree>
      <p:nvGrpSpPr>
        <p:cNvPr id="741" name=""/>
        <p:cNvGrpSpPr/>
        <p:nvPr/>
      </p:nvGrpSpPr>
      <p:grpSpPr>
        <a:xfrm rot="0">
          <a:off x="0" y="0"/>
          <a:ext cx="0" cy="0"/>
          <a:chOff x="0" y="0"/>
          <a:chExt cx="0" cy="0"/>
        </a:xfrm>
      </p:grpSpPr>
      <p:sp>
        <p:nvSpPr>
          <p:cNvPr id="1049259" name=""/>
          <p:cNvSpPr/>
          <p:nvPr>
            <p:ph sz="full" idx="1"/>
          </p:nvPr>
        </p:nvSpPr>
        <p:spPr>
          <a:xfrm rot="0">
            <a:off x="457200" y="1600200"/>
            <a:ext cx="8229600" cy="4525962"/>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r>
              <a:rPr altLang="en-US" sz="2800" lang="en-US">
                <a:latin typeface="Calibri" pitchFamily="34" charset="0"/>
              </a:rPr>
              <a:t>Thyroid function tests of thyroid stimulating hormone, thyroxine and triodothyronine to determine whether a goitre is associated with hyperthyroidism, hypothyroidism or normal thyroid function</a:t>
            </a:r>
          </a:p>
          <a:p>
            <a:pPr lvl="0"/>
            <a:r>
              <a:rPr altLang="en-US" sz="2800" lang="en-US">
                <a:latin typeface="Calibri" pitchFamily="34" charset="0"/>
              </a:rPr>
              <a:t>Chest and thoracic inlet x-rays to detect tracheal compression.</a:t>
            </a:r>
          </a:p>
          <a:p>
            <a:pPr lvl="0">
              <a:buFontTx/>
              <a:buNone/>
            </a:pPr>
            <a:endParaRPr altLang="en-US" sz="2800" lang="en-US">
              <a:latin typeface="Calibri" pitchFamily="34" charset="0"/>
            </a:endParaRPr>
          </a:p>
        </p:txBody>
      </p:sp>
      <p:sp>
        <p:nvSpPr>
          <p:cNvPr id="1049260" name=""/>
          <p:cNvSpPr/>
          <p:nvPr>
            <p:ph type="title" sz="full" idx="0"/>
          </p:nvPr>
        </p:nvSpPr>
        <p:spPr>
          <a:xfrm rot="0">
            <a:off x="304800" y="228600"/>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algn="l" lvl="0"/>
            <a:r>
              <a:rPr altLang="en-US" b="1" sz="3600" lang="en-US">
                <a:solidFill>
                  <a:srgbClr val="7030A0"/>
                </a:solidFill>
                <a:latin typeface="Calibri" pitchFamily="34" charset="0"/>
              </a:rPr>
              <a:t>Investigations</a:t>
            </a:r>
            <a:r>
              <a:rPr altLang="en-US" sz="2800" lang="en-US">
                <a:latin typeface="Calibri" pitchFamily="34" charset="0"/>
              </a:rPr>
              <a:t> </a:t>
            </a:r>
          </a:p>
        </p:txBody>
      </p:sp>
    </p:spTree>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showMasterSp="1">
  <p:cSld>
    <p:spTree>
      <p:nvGrpSpPr>
        <p:cNvPr id="742" name=""/>
        <p:cNvGrpSpPr/>
        <p:nvPr/>
      </p:nvGrpSpPr>
      <p:grpSpPr>
        <a:xfrm rot="0">
          <a:off x="0" y="0"/>
          <a:ext cx="0" cy="0"/>
          <a:chOff x="0" y="0"/>
          <a:chExt cx="0" cy="0"/>
        </a:xfrm>
      </p:grpSpPr>
      <p:sp>
        <p:nvSpPr>
          <p:cNvPr id="1049261" name=""/>
          <p:cNvSpPr/>
          <p:nvPr>
            <p:ph sz="full" idx="1"/>
          </p:nvPr>
        </p:nvSpPr>
        <p:spPr>
          <a:xfrm rot="0">
            <a:off x="457200" y="1219200"/>
            <a:ext cx="8229600" cy="4906962"/>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r>
              <a:rPr altLang="en-US" sz="2800" lang="en-US">
                <a:latin typeface="Calibri" pitchFamily="34" charset="0"/>
              </a:rPr>
              <a:t>Measurement of thyroid antibodies to assess for thyroiditis.</a:t>
            </a:r>
          </a:p>
          <a:p>
            <a:pPr lvl="0"/>
            <a:r>
              <a:rPr altLang="en-US" sz="2800" lang="en-US">
                <a:latin typeface="Calibri" pitchFamily="34" charset="0"/>
              </a:rPr>
              <a:t>Ultrasound to demonstrate whether the nodules are cystic or solid.</a:t>
            </a:r>
          </a:p>
          <a:p>
            <a:pPr lvl="0"/>
            <a:r>
              <a:rPr altLang="en-US" sz="2800" lang="en-US">
                <a:latin typeface="Calibri" pitchFamily="34" charset="0"/>
              </a:rPr>
              <a:t>Thyroid scan to determine whether the nodule is malignant.</a:t>
            </a:r>
          </a:p>
          <a:p>
            <a:pPr lvl="0">
              <a:buFontTx/>
              <a:buNone/>
            </a:pPr>
            <a:endParaRPr altLang="en-US" sz="2800" lang="en-US">
              <a:latin typeface="Calibri" pitchFamily="34" charset="0"/>
            </a:endParaRPr>
          </a:p>
        </p:txBody>
      </p:sp>
      <p:sp>
        <p:nvSpPr>
          <p:cNvPr id="1049262"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algn="l" lvl="0"/>
            <a:r>
              <a:rPr altLang="en-US" sz="2800" lang="en-US">
                <a:latin typeface="Calibri" pitchFamily="34" charset="0"/>
              </a:rPr>
              <a:t>cont</a:t>
            </a:r>
          </a:p>
        </p:txBody>
      </p:sp>
    </p:spTree>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showMasterSp="1">
  <p:cSld>
    <p:spTree>
      <p:nvGrpSpPr>
        <p:cNvPr id="743" name=""/>
        <p:cNvGrpSpPr/>
        <p:nvPr/>
      </p:nvGrpSpPr>
      <p:grpSpPr>
        <a:xfrm rot="0">
          <a:off x="0" y="0"/>
          <a:ext cx="0" cy="0"/>
          <a:chOff x="0" y="0"/>
          <a:chExt cx="0" cy="0"/>
        </a:xfrm>
      </p:grpSpPr>
      <p:sp>
        <p:nvSpPr>
          <p:cNvPr id="1049263" name=""/>
          <p:cNvSpPr/>
          <p:nvPr>
            <p:ph sz="full" idx="1"/>
          </p:nvPr>
        </p:nvSpPr>
        <p:spPr>
          <a:xfrm rot="0">
            <a:off x="457200" y="1600200"/>
            <a:ext cx="8229600" cy="4525962"/>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r>
              <a:rPr altLang="en-US" sz="2800" lang="en-US">
                <a:latin typeface="Calibri" pitchFamily="34" charset="0"/>
              </a:rPr>
              <a:t>A goitre associated with normal thyroid function in pregnancy and puberty rarely requires intervention and patient needs to be reassured</a:t>
            </a:r>
          </a:p>
          <a:p>
            <a:pPr lvl="0"/>
            <a:r>
              <a:rPr altLang="en-US" sz="2800" lang="en-US">
                <a:latin typeface="Calibri" pitchFamily="34" charset="0"/>
              </a:rPr>
              <a:t>Surgery if there is obstructive symptoms</a:t>
            </a:r>
          </a:p>
          <a:p>
            <a:pPr lvl="0"/>
            <a:r>
              <a:rPr altLang="en-US" sz="2800" lang="en-US">
                <a:latin typeface="Calibri" pitchFamily="34" charset="0"/>
              </a:rPr>
              <a:t>In older patients Radioactive iodine therapy</a:t>
            </a:r>
          </a:p>
        </p:txBody>
      </p:sp>
      <p:sp>
        <p:nvSpPr>
          <p:cNvPr id="1049264" name=""/>
          <p:cNvSpPr/>
          <p:nvPr>
            <p:ph type="title" sz="full" idx="0"/>
          </p:nvPr>
        </p:nvSpPr>
        <p:spPr>
          <a:xfrm rot="0">
            <a:off x="381000" y="304800"/>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algn="l" lvl="0"/>
            <a:r>
              <a:rPr altLang="en-US" b="1" sz="2800" lang="en-US">
                <a:solidFill>
                  <a:srgbClr val="7030A0"/>
                </a:solidFill>
                <a:latin typeface="Calibri" pitchFamily="34" charset="0"/>
              </a:rPr>
              <a:t>Treatment</a:t>
            </a:r>
          </a:p>
        </p:txBody>
      </p:sp>
    </p:spTree>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showMasterSp="1">
  <p:cSld>
    <p:spTree>
      <p:nvGrpSpPr>
        <p:cNvPr id="744" name=""/>
        <p:cNvGrpSpPr/>
        <p:nvPr/>
      </p:nvGrpSpPr>
      <p:grpSpPr>
        <a:xfrm rot="0">
          <a:off x="0" y="0"/>
          <a:ext cx="0" cy="0"/>
          <a:chOff x="0" y="0"/>
          <a:chExt cx="0" cy="0"/>
        </a:xfrm>
      </p:grpSpPr>
      <p:sp>
        <p:nvSpPr>
          <p:cNvPr id="1049265" name=""/>
          <p:cNvSpPr/>
          <p:nvPr>
            <p:ph sz="full" idx="1"/>
          </p:nvPr>
        </p:nvSpPr>
        <p:spPr>
          <a:xfrm rot="0">
            <a:off x="457200" y="1600200"/>
            <a:ext cx="8229600" cy="4525962"/>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r>
              <a:rPr altLang="en-US" sz="2800" lang="en-US">
                <a:latin typeface="Calibri" pitchFamily="34" charset="0"/>
              </a:rPr>
              <a:t>The possibility of malignancy where there is a history of rapid growth, pain, cervical  lymphadenopathy or previous irradiation.</a:t>
            </a:r>
          </a:p>
          <a:p>
            <a:pPr lvl="0"/>
            <a:r>
              <a:rPr altLang="en-US" sz="2800" lang="en-US">
                <a:latin typeface="Calibri" pitchFamily="34" charset="0"/>
              </a:rPr>
              <a:t>Pressure symptoms on the trachea.</a:t>
            </a:r>
          </a:p>
          <a:p>
            <a:pPr lvl="0"/>
            <a:r>
              <a:rPr altLang="en-US" sz="2800" lang="en-US">
                <a:latin typeface="Calibri" pitchFamily="34" charset="0"/>
              </a:rPr>
              <a:t>Cosmetic reasons. </a:t>
            </a:r>
          </a:p>
        </p:txBody>
      </p:sp>
      <p:sp>
        <p:nvSpPr>
          <p:cNvPr id="1049266"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algn="l" lvl="0"/>
            <a:r>
              <a:rPr altLang="en-US" b="1" sz="2800" lang="en-US">
                <a:solidFill>
                  <a:srgbClr val="7030A0"/>
                </a:solidFill>
                <a:latin typeface="Calibri" pitchFamily="34" charset="0"/>
              </a:rPr>
              <a:t>Indications for surgery</a:t>
            </a:r>
          </a:p>
        </p:txBody>
      </p:sp>
    </p:spTree>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showMasterSp="1">
  <p:cSld>
    <p:spTree>
      <p:nvGrpSpPr>
        <p:cNvPr id="745" name=""/>
        <p:cNvGrpSpPr/>
        <p:nvPr/>
      </p:nvGrpSpPr>
      <p:grpSpPr>
        <a:xfrm rot="0">
          <a:off x="0" y="0"/>
          <a:ext cx="0" cy="0"/>
          <a:chOff x="0" y="0"/>
          <a:chExt cx="0" cy="0"/>
        </a:xfrm>
      </p:grpSpPr>
      <p:sp>
        <p:nvSpPr>
          <p:cNvPr id="1049267" name=""/>
          <p:cNvSpPr/>
          <p:nvPr>
            <p:ph sz="full" idx="1"/>
          </p:nvPr>
        </p:nvSpPr>
        <p:spPr>
          <a:xfrm rot="0">
            <a:off x="304800" y="1219200"/>
            <a:ext cx="8458200" cy="4983162"/>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r>
              <a:rPr altLang="en-US" sz="2800" lang="en-US">
                <a:latin typeface="Calibri" pitchFamily="34" charset="0"/>
              </a:rPr>
              <a:t>Refers to surgical removal of the thyroid gland</a:t>
            </a:r>
          </a:p>
          <a:p>
            <a:pPr lvl="0">
              <a:buFontTx/>
              <a:buNone/>
            </a:pPr>
            <a:r>
              <a:rPr altLang="en-US" b="1" sz="2800" lang="en-US">
                <a:latin typeface="Calibri" pitchFamily="34" charset="0"/>
              </a:rPr>
              <a:t>Indications for thyroidectomy</a:t>
            </a:r>
          </a:p>
          <a:p>
            <a:pPr lvl="0"/>
            <a:r>
              <a:rPr altLang="en-US" sz="2800" lang="en-US">
                <a:latin typeface="Calibri" pitchFamily="34" charset="0"/>
              </a:rPr>
              <a:t>Large goiter unlikely to respond to medications</a:t>
            </a:r>
          </a:p>
          <a:p>
            <a:pPr lvl="0"/>
            <a:r>
              <a:rPr altLang="en-US" sz="2800" lang="en-US">
                <a:latin typeface="Calibri" pitchFamily="34" charset="0"/>
              </a:rPr>
              <a:t>Neoplasm of the thyroid</a:t>
            </a:r>
          </a:p>
          <a:p>
            <a:pPr lvl="0"/>
            <a:r>
              <a:rPr altLang="en-US" sz="2800" lang="en-US">
                <a:latin typeface="Calibri" pitchFamily="34" charset="0"/>
              </a:rPr>
              <a:t>Correction of hyperthyroidism resistant to medications</a:t>
            </a:r>
          </a:p>
          <a:p>
            <a:pPr lvl="0"/>
            <a:r>
              <a:rPr altLang="en-US" sz="2800" lang="en-US">
                <a:latin typeface="Calibri" pitchFamily="34" charset="0"/>
              </a:rPr>
              <a:t>Patients’ choice.</a:t>
            </a:r>
          </a:p>
        </p:txBody>
      </p:sp>
      <p:sp>
        <p:nvSpPr>
          <p:cNvPr id="1049268"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algn="l" lvl="0"/>
            <a:r>
              <a:rPr altLang="en-US" b="1" sz="4000" lang="en-US">
                <a:solidFill>
                  <a:srgbClr val="7030A0"/>
                </a:solidFill>
                <a:latin typeface="Calibri" pitchFamily="34" charset="0"/>
              </a:rPr>
              <a:t>THYROIDECTOMY</a:t>
            </a:r>
          </a:p>
        </p:txBody>
      </p:sp>
    </p:spTree>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showMasterSp="1">
  <p:cSld>
    <p:spTree>
      <p:nvGrpSpPr>
        <p:cNvPr id="746" name=""/>
        <p:cNvGrpSpPr/>
        <p:nvPr/>
      </p:nvGrpSpPr>
      <p:grpSpPr>
        <a:xfrm rot="0">
          <a:off x="0" y="0"/>
          <a:ext cx="0" cy="0"/>
          <a:chOff x="0" y="0"/>
          <a:chExt cx="0" cy="0"/>
        </a:xfrm>
      </p:grpSpPr>
      <p:sp>
        <p:nvSpPr>
          <p:cNvPr id="1049269" name=""/>
          <p:cNvSpPr/>
          <p:nvPr>
            <p:ph sz="full" idx="1"/>
          </p:nvPr>
        </p:nvSpPr>
        <p:spPr>
          <a:xfrm rot="0">
            <a:off x="457200" y="1600200"/>
            <a:ext cx="8229600" cy="4525962"/>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r>
              <a:rPr altLang="en-US" sz="2800" lang="en-US">
                <a:latin typeface="Calibri" pitchFamily="34" charset="0"/>
              </a:rPr>
              <a:t>Identification and preservation of recurrent  laryngeal nerve , superior laryngeal nerve and parathyroid gland. </a:t>
            </a:r>
          </a:p>
          <a:p>
            <a:pPr lvl="0"/>
            <a:r>
              <a:rPr altLang="en-US" sz="2800" lang="en-US">
                <a:latin typeface="Calibri" pitchFamily="34" charset="0"/>
              </a:rPr>
              <a:t>Unilateral damage to recurrent laryngeal nerve will result in post-operative hoarseness due to paralysis of one vocal cord. </a:t>
            </a:r>
          </a:p>
        </p:txBody>
      </p:sp>
      <p:sp>
        <p:nvSpPr>
          <p:cNvPr id="1049270"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algn="l" lvl="0"/>
            <a:r>
              <a:rPr altLang="en-US" b="1" sz="2800" lang="en-US">
                <a:solidFill>
                  <a:srgbClr val="7030A0"/>
                </a:solidFill>
                <a:latin typeface="Calibri" pitchFamily="34" charset="0"/>
              </a:rPr>
              <a:t>Precautions during the surgery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1">
  <p:cSld>
    <p:spTree>
      <p:nvGrpSpPr>
        <p:cNvPr id="395" name=""/>
        <p:cNvGrpSpPr/>
        <p:nvPr/>
      </p:nvGrpSpPr>
      <p:grpSpPr>
        <a:xfrm rot="0">
          <a:off x="0" y="0"/>
          <a:ext cx="0" cy="0"/>
          <a:chOff x="0" y="0"/>
          <a:chExt cx="0" cy="0"/>
        </a:xfrm>
      </p:grpSpPr>
      <p:sp>
        <p:nvSpPr>
          <p:cNvPr id="1048598" name=""/>
          <p:cNvSpPr/>
          <p:nvPr>
            <p:ph sz="full" idx="1"/>
          </p:nvPr>
        </p:nvSpPr>
        <p:spPr>
          <a:xfrm rot="0">
            <a:off x="228600" y="914400"/>
            <a:ext cx="8686800" cy="5410200"/>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eaLnBrk="1" hangingPunct="1" latinLnBrk="1" lvl="0"/>
            <a:r>
              <a:rPr altLang="en-US" lang="en-US">
                <a:latin typeface="Times New Roman" pitchFamily="18" charset="0"/>
                <a:ea typeface="Times New Roman" pitchFamily="18" charset="0"/>
              </a:rPr>
              <a:t>“endo” means within.</a:t>
            </a:r>
          </a:p>
          <a:p>
            <a:pPr eaLnBrk="1" hangingPunct="1" latinLnBrk="1" lvl="0"/>
            <a:r>
              <a:rPr altLang="en-US" lang="en-US">
                <a:latin typeface="Times New Roman" pitchFamily="18" charset="0"/>
                <a:ea typeface="Times New Roman" pitchFamily="18" charset="0"/>
              </a:rPr>
              <a:t>Endocrine system is a system of ductless glands that secrete </a:t>
            </a:r>
            <a:r>
              <a:rPr altLang="en-US" b="1" lang="en-US">
                <a:latin typeface="Times New Roman" pitchFamily="18" charset="0"/>
                <a:ea typeface="Times New Roman" pitchFamily="18" charset="0"/>
              </a:rPr>
              <a:t>hormones. </a:t>
            </a:r>
            <a:r>
              <a:rPr altLang="en-US" lang="en-US">
                <a:latin typeface="Times New Roman" pitchFamily="18" charset="0"/>
                <a:ea typeface="Times New Roman" pitchFamily="18" charset="0"/>
              </a:rPr>
              <a:t>The glands are widely separated with no anatomical links. </a:t>
            </a:r>
            <a:r>
              <a:rPr altLang="en-US" lang="en-US">
                <a:latin typeface="Times New Roman" pitchFamily="18" charset="0"/>
                <a:ea typeface="Times New Roman" pitchFamily="18" charset="0"/>
              </a:rPr>
              <a:t> </a:t>
            </a:r>
          </a:p>
          <a:p>
            <a:pPr eaLnBrk="1" hangingPunct="1" latinLnBrk="1" lvl="0"/>
            <a:r>
              <a:rPr altLang="en-US" lang="en-US">
                <a:latin typeface="Times New Roman" pitchFamily="18" charset="0"/>
                <a:ea typeface="Times New Roman" pitchFamily="18" charset="0"/>
              </a:rPr>
              <a:t>It is a chemical control system. </a:t>
            </a:r>
          </a:p>
          <a:p>
            <a:pPr eaLnBrk="1" hangingPunct="1" latinLnBrk="1" lvl="0"/>
            <a:r>
              <a:rPr altLang="en-US" lang="en-US">
                <a:latin typeface="Times New Roman" pitchFamily="18" charset="0"/>
                <a:ea typeface="Times New Roman" pitchFamily="18" charset="0"/>
              </a:rPr>
              <a:t>It functions in conjunction with the nervous system to control the internal environment (homeostasis).</a:t>
            </a:r>
          </a:p>
          <a:p>
            <a:pPr eaLnBrk="1" hangingPunct="1" latinLnBrk="1" lvl="0"/>
            <a:r>
              <a:rPr altLang="en-US" lang="en-US">
                <a:latin typeface="Times New Roman" pitchFamily="18" charset="0"/>
                <a:ea typeface="Times New Roman" pitchFamily="18" charset="0"/>
              </a:rPr>
              <a:t>These glands consist of secretory cells which secrete hormones and dense network of capillaries which carries hormones in blood</a:t>
            </a:r>
          </a:p>
        </p:txBody>
      </p:sp>
      <p:sp>
        <p:nvSpPr>
          <p:cNvPr id="1048599" name=""/>
          <p:cNvSpPr/>
          <p:nvPr>
            <p:ph type="title" sz="full" idx="0"/>
          </p:nvPr>
        </p:nvSpPr>
        <p:spPr>
          <a:xfrm rot="0">
            <a:off x="457200" y="87312"/>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lvl="0"/>
            <a:r>
              <a:rPr altLang="en-US" b="1" sz="4000" lang="en-US">
                <a:solidFill>
                  <a:srgbClr val="7030A0"/>
                </a:solidFill>
                <a:latin typeface="Times New Roman" pitchFamily="18" charset="0"/>
                <a:ea typeface="Times New Roman" pitchFamily="18" charset="0"/>
              </a:rPr>
              <a:t>THE ENDOCRINE SYSTEM</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1">
  <p:cSld>
    <p:spTree>
      <p:nvGrpSpPr>
        <p:cNvPr id="436" name=""/>
        <p:cNvGrpSpPr/>
        <p:nvPr/>
      </p:nvGrpSpPr>
      <p:grpSpPr>
        <a:xfrm rot="0">
          <a:off x="0" y="0"/>
          <a:ext cx="0" cy="0"/>
          <a:chOff x="0" y="0"/>
          <a:chExt cx="0" cy="0"/>
        </a:xfrm>
      </p:grpSpPr>
      <p:sp>
        <p:nvSpPr>
          <p:cNvPr id="1048665" name=""/>
          <p:cNvSpPr/>
          <p:nvPr>
            <p:ph sz="full" idx="1"/>
          </p:nvPr>
        </p:nvSpPr>
        <p:spPr>
          <a:xfrm rot="0">
            <a:off x="228600" y="1066800"/>
            <a:ext cx="8686800" cy="5562600"/>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r>
              <a:rPr altLang="en-US" sz="2800" lang="en-US">
                <a:latin typeface="Calibri" pitchFamily="34" charset="0"/>
              </a:rPr>
              <a:t>Is also called </a:t>
            </a:r>
            <a:r>
              <a:rPr altLang="en-US" b="1" sz="2800" lang="en-US">
                <a:latin typeface="Calibri" pitchFamily="34" charset="0"/>
              </a:rPr>
              <a:t>somatotropic hormone</a:t>
            </a:r>
          </a:p>
          <a:p>
            <a:pPr lvl="0"/>
            <a:r>
              <a:rPr altLang="en-US" sz="2800" lang="en-US">
                <a:latin typeface="Calibri" pitchFamily="34" charset="0"/>
              </a:rPr>
              <a:t>Its release stimulated by </a:t>
            </a:r>
            <a:r>
              <a:rPr altLang="en-US" b="1" sz="2800" lang="en-US">
                <a:latin typeface="Calibri" pitchFamily="34" charset="0"/>
              </a:rPr>
              <a:t>growth releasing hormone </a:t>
            </a:r>
            <a:r>
              <a:rPr altLang="en-US" sz="2800" lang="en-US">
                <a:latin typeface="Calibri" pitchFamily="34" charset="0"/>
              </a:rPr>
              <a:t>and suppressed by </a:t>
            </a:r>
            <a:r>
              <a:rPr altLang="en-US" b="1" sz="2800" lang="en-US">
                <a:latin typeface="Calibri" pitchFamily="34" charset="0"/>
              </a:rPr>
              <a:t>growth hormone releasing inhibiting hormone</a:t>
            </a:r>
          </a:p>
          <a:p>
            <a:pPr lvl="0"/>
            <a:r>
              <a:rPr altLang="en-US" sz="2800" lang="en-US">
                <a:latin typeface="Calibri" pitchFamily="34" charset="0"/>
              </a:rPr>
              <a:t>It is stimulated by </a:t>
            </a:r>
            <a:r>
              <a:rPr altLang="en-US" b="1" sz="2800" i="1" lang="en-US">
                <a:latin typeface="Calibri" pitchFamily="34" charset="0"/>
              </a:rPr>
              <a:t>hypoglycemia , deep sleep, fasting, exercise , and anxiety</a:t>
            </a:r>
            <a:r>
              <a:rPr altLang="en-US" sz="2800" lang="en-US">
                <a:latin typeface="Calibri" pitchFamily="34" charset="0"/>
              </a:rPr>
              <a:t>.</a:t>
            </a:r>
          </a:p>
          <a:p>
            <a:pPr lvl="0"/>
            <a:r>
              <a:rPr altLang="en-US" sz="2800" lang="en-US">
                <a:latin typeface="Calibri" pitchFamily="34" charset="0"/>
              </a:rPr>
              <a:t>Peak release is reached in adolescence</a:t>
            </a:r>
          </a:p>
          <a:p>
            <a:pPr lvl="0"/>
            <a:r>
              <a:rPr altLang="en-US" sz="2800" lang="en-US">
                <a:latin typeface="Calibri" pitchFamily="34" charset="0"/>
              </a:rPr>
              <a:t>It is inhibited by hyperglycemia, glucocorticoids, dihydrotestosterone, </a:t>
            </a:r>
          </a:p>
        </p:txBody>
      </p:sp>
      <p:sp>
        <p:nvSpPr>
          <p:cNvPr id="1048666" name=""/>
          <p:cNvSpPr/>
          <p:nvPr>
            <p:ph type="title" sz="full" idx="0"/>
          </p:nvPr>
        </p:nvSpPr>
        <p:spPr>
          <a:xfrm rot="0">
            <a:off x="457200" y="381000"/>
            <a:ext cx="8229600" cy="762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algn="l" lvl="0"/>
            <a:r>
              <a:rPr altLang="en-US" b="1" sz="2800" lang="en-US" u="sng">
                <a:solidFill>
                  <a:schemeClr val="dk1"/>
                </a:solidFill>
                <a:latin typeface="Calibri" pitchFamily="34" charset="0"/>
              </a:rPr>
              <a:t>1. GROWTH HORMONE</a:t>
            </a:r>
          </a:p>
        </p:txBody>
      </p:sp>
    </p:spTree>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showMasterSp="1">
  <p:cSld>
    <p:spTree>
      <p:nvGrpSpPr>
        <p:cNvPr id="747" name=""/>
        <p:cNvGrpSpPr/>
        <p:nvPr/>
      </p:nvGrpSpPr>
      <p:grpSpPr>
        <a:xfrm rot="0">
          <a:off x="0" y="0"/>
          <a:ext cx="0" cy="0"/>
          <a:chOff x="0" y="0"/>
          <a:chExt cx="0" cy="0"/>
        </a:xfrm>
      </p:grpSpPr>
      <p:sp>
        <p:nvSpPr>
          <p:cNvPr id="1049271" name=""/>
          <p:cNvSpPr/>
          <p:nvPr>
            <p:ph sz="full" idx="1"/>
          </p:nvPr>
        </p:nvSpPr>
        <p:spPr>
          <a:xfrm rot="0">
            <a:off x="457200" y="1143000"/>
            <a:ext cx="8229600" cy="4983162"/>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r>
              <a:rPr altLang="en-US" sz="2800" lang="en-US">
                <a:latin typeface="Calibri" pitchFamily="34" charset="0"/>
              </a:rPr>
              <a:t>Bilateral damage to both recurrent laryngeal will result in paralysis of both vocal cords, and it may cause acute airway obstruction.</a:t>
            </a:r>
          </a:p>
          <a:p>
            <a:pPr lvl="0"/>
            <a:r>
              <a:rPr altLang="en-US" sz="2800" lang="en-US">
                <a:latin typeface="Calibri" pitchFamily="34" charset="0"/>
              </a:rPr>
              <a:t>Damage to superior laryngeal nerve is less noticeable because mobility of vocal cords is maintained</a:t>
            </a:r>
          </a:p>
          <a:p>
            <a:pPr lvl="0"/>
            <a:r>
              <a:rPr altLang="en-US" sz="2800" lang="en-US">
                <a:latin typeface="Calibri" pitchFamily="34" charset="0"/>
              </a:rPr>
              <a:t>Removal of parathyroid gland will result in post operative hypoparathyroidism.</a:t>
            </a:r>
          </a:p>
          <a:p>
            <a:pPr lvl="0">
              <a:buFontTx/>
              <a:buNone/>
            </a:pPr>
            <a:endParaRPr altLang="en-US" sz="2800" lang="en-US">
              <a:latin typeface="Calibri" pitchFamily="34" charset="0"/>
            </a:endParaRPr>
          </a:p>
        </p:txBody>
      </p:sp>
      <p:sp>
        <p:nvSpPr>
          <p:cNvPr id="1049272"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algn="l" lvl="0"/>
            <a:r>
              <a:rPr altLang="en-US" sz="2800" lang="en-US">
                <a:latin typeface="Calibri" pitchFamily="34" charset="0"/>
              </a:rPr>
              <a:t>cont</a:t>
            </a:r>
          </a:p>
        </p:txBody>
      </p:sp>
    </p:spTree>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showMasterSp="1">
  <p:cSld>
    <p:spTree>
      <p:nvGrpSpPr>
        <p:cNvPr id="748" name=""/>
        <p:cNvGrpSpPr/>
        <p:nvPr/>
      </p:nvGrpSpPr>
      <p:grpSpPr>
        <a:xfrm rot="0">
          <a:off x="0" y="0"/>
          <a:ext cx="0" cy="0"/>
          <a:chOff x="0" y="0"/>
          <a:chExt cx="0" cy="0"/>
        </a:xfrm>
      </p:grpSpPr>
      <p:sp>
        <p:nvSpPr>
          <p:cNvPr id="1049273" name=""/>
          <p:cNvSpPr/>
          <p:nvPr>
            <p:ph sz="full" idx="1"/>
          </p:nvPr>
        </p:nvSpPr>
        <p:spPr>
          <a:xfrm rot="0">
            <a:off x="457200" y="1066800"/>
            <a:ext cx="8229600" cy="5059362"/>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r>
              <a:rPr altLang="en-US" sz="2800" lang="en-US">
                <a:latin typeface="Calibri" pitchFamily="34" charset="0"/>
              </a:rPr>
              <a:t>Provide a restful, quiet environment. </a:t>
            </a:r>
          </a:p>
          <a:p>
            <a:pPr lvl="0"/>
            <a:r>
              <a:rPr altLang="en-US" sz="2800" lang="en-US">
                <a:latin typeface="Calibri" pitchFamily="34" charset="0"/>
              </a:rPr>
              <a:t>Regulate nutritional intake, that is, food should be high in carbohydrate and protein. </a:t>
            </a:r>
          </a:p>
          <a:p>
            <a:pPr lvl="0"/>
            <a:r>
              <a:rPr altLang="en-US" sz="2800" lang="en-US">
                <a:latin typeface="Calibri" pitchFamily="34" charset="0"/>
              </a:rPr>
              <a:t>Pre-operative  investigations. </a:t>
            </a:r>
          </a:p>
          <a:p>
            <a:pPr lvl="0"/>
            <a:r>
              <a:rPr altLang="en-US" sz="2800" lang="en-US">
                <a:latin typeface="Calibri" pitchFamily="34" charset="0"/>
              </a:rPr>
              <a:t>Prepare the patient for surgery by sharing information, giving instructions on what to expect and the informed consent</a:t>
            </a:r>
          </a:p>
          <a:p>
            <a:pPr lvl="0">
              <a:buFontTx/>
              <a:buNone/>
            </a:pPr>
            <a:endParaRPr altLang="en-US" sz="2800" lang="en-US">
              <a:latin typeface="Calibri" pitchFamily="34" charset="0"/>
            </a:endParaRPr>
          </a:p>
        </p:txBody>
      </p:sp>
      <p:sp>
        <p:nvSpPr>
          <p:cNvPr id="1049274"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algn="l" lvl="0"/>
            <a:r>
              <a:rPr altLang="en-US" b="1" sz="2800" lang="en-US">
                <a:solidFill>
                  <a:srgbClr val="7030A0"/>
                </a:solidFill>
                <a:latin typeface="Calibri" pitchFamily="34" charset="0"/>
              </a:rPr>
              <a:t>Pre-operative preparation</a:t>
            </a:r>
          </a:p>
        </p:txBody>
      </p:sp>
    </p:spTree>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showMasterSp="1">
  <p:cSld>
    <p:spTree>
      <p:nvGrpSpPr>
        <p:cNvPr id="749" name=""/>
        <p:cNvGrpSpPr/>
        <p:nvPr/>
      </p:nvGrpSpPr>
      <p:grpSpPr>
        <a:xfrm rot="0">
          <a:off x="0" y="0"/>
          <a:ext cx="0" cy="0"/>
          <a:chOff x="0" y="0"/>
          <a:chExt cx="0" cy="0"/>
        </a:xfrm>
      </p:grpSpPr>
      <p:sp>
        <p:nvSpPr>
          <p:cNvPr id="1049275" name=""/>
          <p:cNvSpPr/>
          <p:nvPr>
            <p:ph sz="full" idx="1"/>
          </p:nvPr>
        </p:nvSpPr>
        <p:spPr>
          <a:xfrm rot="0">
            <a:off x="457200" y="1600200"/>
            <a:ext cx="8229600" cy="4525962"/>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r>
              <a:rPr altLang="en-US" sz="2800" lang="en-US">
                <a:latin typeface="Calibri" pitchFamily="34" charset="0"/>
              </a:rPr>
              <a:t>Patient must be restored to euthyroid state. </a:t>
            </a:r>
          </a:p>
          <a:p>
            <a:pPr lvl="0"/>
            <a:r>
              <a:rPr altLang="en-US" sz="2800" lang="en-US">
                <a:latin typeface="Calibri" pitchFamily="34" charset="0"/>
              </a:rPr>
              <a:t>Pre-operative teaching should include comfort and safety measures. </a:t>
            </a:r>
          </a:p>
          <a:p>
            <a:pPr lvl="0"/>
            <a:r>
              <a:rPr altLang="en-US" sz="2800" lang="en-US">
                <a:latin typeface="Calibri" pitchFamily="34" charset="0"/>
              </a:rPr>
              <a:t>Coughing and deep breathing exercises should be practiced including how to support the neck manually while turning in bed because this minimises stress on the suture line after surgery and exercises of the neck</a:t>
            </a:r>
          </a:p>
        </p:txBody>
      </p:sp>
      <p:sp>
        <p:nvSpPr>
          <p:cNvPr id="1049276"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algn="l" lvl="0"/>
            <a:r>
              <a:rPr altLang="en-US" sz="2800" lang="en-US">
                <a:latin typeface="Calibri" pitchFamily="34" charset="0"/>
              </a:rPr>
              <a:t>cont</a:t>
            </a:r>
          </a:p>
        </p:txBody>
      </p:sp>
    </p:spTree>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showMasterSp="1">
  <p:cSld>
    <p:spTree>
      <p:nvGrpSpPr>
        <p:cNvPr id="750" name=""/>
        <p:cNvGrpSpPr/>
        <p:nvPr/>
      </p:nvGrpSpPr>
      <p:grpSpPr>
        <a:xfrm rot="0">
          <a:off x="0" y="0"/>
          <a:ext cx="0" cy="0"/>
          <a:chOff x="0" y="0"/>
          <a:chExt cx="0" cy="0"/>
        </a:xfrm>
      </p:grpSpPr>
      <p:sp>
        <p:nvSpPr>
          <p:cNvPr id="1049277" name=""/>
          <p:cNvSpPr/>
          <p:nvPr>
            <p:ph sz="full" idx="1"/>
          </p:nvPr>
        </p:nvSpPr>
        <p:spPr>
          <a:xfrm rot="0">
            <a:off x="457200" y="1600200"/>
            <a:ext cx="8229600" cy="4525962"/>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r>
              <a:rPr altLang="en-US" sz="2800" lang="en-US">
                <a:latin typeface="Calibri" pitchFamily="34" charset="0"/>
              </a:rPr>
              <a:t>Medications that are used to restore euthyroid state are ;</a:t>
            </a:r>
          </a:p>
          <a:p>
            <a:pPr lvl="0">
              <a:buFont typeface="Wingdings" pitchFamily="2" charset="2"/>
              <a:buChar char="ü"/>
            </a:pPr>
            <a:r>
              <a:rPr altLang="en-US" sz="2800" lang="en-US">
                <a:latin typeface="Calibri" pitchFamily="34" charset="0"/>
              </a:rPr>
              <a:t>propylthiouracil is administered until signs of</a:t>
            </a:r>
          </a:p>
          <a:p>
            <a:pPr lvl="0">
              <a:buFontTx/>
              <a:buNone/>
            </a:pPr>
            <a:r>
              <a:rPr altLang="en-US" sz="2800" lang="en-US">
                <a:latin typeface="Calibri" pitchFamily="34" charset="0"/>
              </a:rPr>
              <a:t>      hyperthyroidism have disappeared. </a:t>
            </a:r>
          </a:p>
          <a:p>
            <a:pPr lvl="0">
              <a:buFont typeface="Wingdings" pitchFamily="2" charset="2"/>
              <a:buChar char="ü"/>
            </a:pPr>
            <a:r>
              <a:rPr altLang="en-US" sz="2800" lang="en-US">
                <a:latin typeface="Calibri" pitchFamily="34" charset="0"/>
              </a:rPr>
              <a:t>A beta-adrenergic blocking agent (propranolol) may be used to reduce the heart rate and other signs and symptoms of hyperthyroidism</a:t>
            </a:r>
          </a:p>
          <a:p>
            <a:pPr lvl="0">
              <a:buFont typeface="Wingdings" pitchFamily="2" charset="2"/>
              <a:buChar char="ü"/>
            </a:pPr>
            <a:r>
              <a:rPr altLang="en-US" sz="2800" lang="en-US">
                <a:latin typeface="Calibri" pitchFamily="34" charset="0"/>
              </a:rPr>
              <a:t> Iodine </a:t>
            </a:r>
            <a:r>
              <a:rPr altLang="en-US" b="1" sz="2800" lang="en-US">
                <a:latin typeface="Calibri" pitchFamily="34" charset="0"/>
              </a:rPr>
              <a:t>(Lugol’s solution </a:t>
            </a:r>
            <a:r>
              <a:rPr altLang="en-US" sz="2800" lang="en-US">
                <a:latin typeface="Calibri" pitchFamily="34" charset="0"/>
              </a:rPr>
              <a:t>or potassium iodide)</a:t>
            </a:r>
          </a:p>
          <a:p>
            <a:pPr lvl="0">
              <a:buFontTx/>
              <a:buNone/>
            </a:pPr>
            <a:r>
              <a:rPr altLang="en-US" sz="2800" lang="en-US">
                <a:latin typeface="Calibri" pitchFamily="34" charset="0"/>
              </a:rPr>
              <a:t>    is administered to reduce blood loss;</a:t>
            </a:r>
          </a:p>
        </p:txBody>
      </p:sp>
      <p:sp>
        <p:nvSpPr>
          <p:cNvPr id="1049278"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algn="l" lvl="0"/>
            <a:r>
              <a:rPr altLang="en-US" sz="2800" lang="en-US">
                <a:latin typeface="Calibri" pitchFamily="34" charset="0"/>
              </a:rPr>
              <a:t>cont</a:t>
            </a:r>
          </a:p>
        </p:txBody>
      </p:sp>
    </p:spTree>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showMasterSp="1">
  <p:cSld>
    <p:spTree>
      <p:nvGrpSpPr>
        <p:cNvPr id="751" name=""/>
        <p:cNvGrpSpPr/>
        <p:nvPr/>
      </p:nvGrpSpPr>
      <p:grpSpPr>
        <a:xfrm rot="0">
          <a:off x="0" y="0"/>
          <a:ext cx="0" cy="0"/>
          <a:chOff x="0" y="0"/>
          <a:chExt cx="0" cy="0"/>
        </a:xfrm>
      </p:grpSpPr>
      <p:sp>
        <p:nvSpPr>
          <p:cNvPr id="1049279" name=""/>
          <p:cNvSpPr/>
          <p:nvPr>
            <p:ph sz="full" idx="1"/>
          </p:nvPr>
        </p:nvSpPr>
        <p:spPr>
          <a:xfrm rot="0">
            <a:off x="457200" y="1066800"/>
            <a:ext cx="8229600" cy="5059362"/>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lnSpc>
                <a:spcPct val="90000"/>
              </a:lnSpc>
              <a:buFontTx/>
              <a:buNone/>
            </a:pPr>
            <a:r>
              <a:rPr altLang="en-US" sz="2600" lang="en-US">
                <a:latin typeface="Calibri" pitchFamily="34" charset="0"/>
              </a:rPr>
              <a:t>1. Set Oxygen, suction equipment and a tracheostomy tray at the bed side to be readily available in case airway obstruction occurs. </a:t>
            </a:r>
          </a:p>
          <a:p>
            <a:pPr lvl="0">
              <a:lnSpc>
                <a:spcPct val="90000"/>
              </a:lnSpc>
              <a:buFontTx/>
              <a:buNone/>
            </a:pPr>
            <a:r>
              <a:rPr altLang="en-US" sz="2600" lang="en-US">
                <a:latin typeface="Calibri" pitchFamily="34" charset="0"/>
              </a:rPr>
              <a:t>2. Position patient: Semi-Fowler’s, neck on neutral position to avoid tension on the neck sutures. </a:t>
            </a:r>
          </a:p>
          <a:p>
            <a:pPr lvl="0">
              <a:lnSpc>
                <a:spcPct val="90000"/>
              </a:lnSpc>
              <a:buFontTx/>
              <a:buNone/>
            </a:pPr>
            <a:r>
              <a:rPr altLang="en-US" sz="2600" lang="en-US">
                <a:latin typeface="Calibri" pitchFamily="34" charset="0"/>
              </a:rPr>
              <a:t>3.Assess patient every two hours for 24 hours for signs of haemorrhage or tracheal compression e.g. irregular breathing, neck swelling, blood on the anterior and posterior dressing.</a:t>
            </a:r>
          </a:p>
          <a:p>
            <a:pPr lvl="0">
              <a:lnSpc>
                <a:spcPct val="90000"/>
              </a:lnSpc>
              <a:buFontTx/>
              <a:buNone/>
            </a:pPr>
            <a:r>
              <a:rPr altLang="en-US" sz="2600" lang="en-US">
                <a:latin typeface="Calibri" pitchFamily="34" charset="0"/>
              </a:rPr>
              <a:t>4. Check for signs of tetany secondary to hypoparathyroidism e.g. tingling in toes, fingers or around mouth, muscular twitching.</a:t>
            </a:r>
          </a:p>
          <a:p>
            <a:pPr lvl="0">
              <a:lnSpc>
                <a:spcPct val="90000"/>
              </a:lnSpc>
              <a:buFontTx/>
              <a:buNone/>
            </a:pPr>
            <a:endParaRPr altLang="en-US" sz="2600" lang="en-US">
              <a:latin typeface="Calibri" pitchFamily="34" charset="0"/>
            </a:endParaRPr>
          </a:p>
        </p:txBody>
      </p:sp>
      <p:sp>
        <p:nvSpPr>
          <p:cNvPr id="1049280"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algn="l" lvl="0"/>
            <a:r>
              <a:rPr altLang="en-US" b="1" sz="2800" lang="en-US">
                <a:solidFill>
                  <a:srgbClr val="7030A0"/>
                </a:solidFill>
                <a:latin typeface="Calibri" pitchFamily="34" charset="0"/>
              </a:rPr>
              <a:t>Post operative management</a:t>
            </a:r>
          </a:p>
        </p:txBody>
      </p:sp>
    </p:spTree>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showMasterSp="1">
  <p:cSld>
    <p:spTree>
      <p:nvGrpSpPr>
        <p:cNvPr id="752" name=""/>
        <p:cNvGrpSpPr/>
        <p:nvPr/>
      </p:nvGrpSpPr>
      <p:grpSpPr>
        <a:xfrm rot="0">
          <a:off x="0" y="0"/>
          <a:ext cx="0" cy="0"/>
          <a:chOff x="0" y="0"/>
          <a:chExt cx="0" cy="0"/>
        </a:xfrm>
      </p:grpSpPr>
      <p:sp>
        <p:nvSpPr>
          <p:cNvPr id="1049281" name=""/>
          <p:cNvSpPr/>
          <p:nvPr>
            <p:ph sz="full" idx="1"/>
          </p:nvPr>
        </p:nvSpPr>
        <p:spPr>
          <a:xfrm rot="0">
            <a:off x="457200" y="914400"/>
            <a:ext cx="8229600" cy="5638800"/>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buFontTx/>
              <a:buNone/>
            </a:pPr>
            <a:r>
              <a:rPr altLang="en-US" sz="2800" lang="en-US">
                <a:latin typeface="Calibri" pitchFamily="34" charset="0"/>
              </a:rPr>
              <a:t>5.Monitor vital signs temperature, pulse, respiration and blood pressure.</a:t>
            </a:r>
          </a:p>
          <a:p>
            <a:pPr lvl="0">
              <a:buFontTx/>
              <a:buNone/>
            </a:pPr>
            <a:r>
              <a:rPr altLang="en-US" sz="2800" lang="en-US">
                <a:latin typeface="Calibri" pitchFamily="34" charset="0"/>
              </a:rPr>
              <a:t>6. Assess frequently for frequent airway obstruction. Significant irritation of or injury to both recurrent laryngeal nerve may result to bilateral vocal cord paralysis with airway obstruction.</a:t>
            </a:r>
          </a:p>
          <a:p>
            <a:pPr lvl="0">
              <a:buFontTx/>
              <a:buNone/>
            </a:pPr>
            <a:r>
              <a:rPr altLang="en-US" sz="2800" lang="en-US">
                <a:latin typeface="Calibri" pitchFamily="34" charset="0"/>
              </a:rPr>
              <a:t>7.Observe for signs </a:t>
            </a:r>
            <a:r>
              <a:rPr altLang="en-US" b="1" sz="2800" lang="en-US">
                <a:latin typeface="Calibri" pitchFamily="34" charset="0"/>
              </a:rPr>
              <a:t>of thyrotoxic crisis </a:t>
            </a:r>
            <a:r>
              <a:rPr altLang="en-US" sz="2800" lang="en-US">
                <a:latin typeface="Calibri" pitchFamily="34" charset="0"/>
              </a:rPr>
              <a:t>which include tachycardia ,diaphoresis , increased blood pressure and anxiety</a:t>
            </a:r>
          </a:p>
          <a:p>
            <a:pPr lvl="0">
              <a:buFontTx/>
              <a:buNone/>
            </a:pPr>
            <a:r>
              <a:rPr altLang="en-US" sz="2800" lang="en-US">
                <a:latin typeface="Calibri" pitchFamily="34" charset="0"/>
              </a:rPr>
              <a:t>8.  Administer prescribed analgesics to control pain</a:t>
            </a:r>
          </a:p>
          <a:p>
            <a:pPr lvl="0">
              <a:buFontTx/>
              <a:buNone/>
            </a:pPr>
            <a:r>
              <a:rPr altLang="en-US" sz="2800" lang="en-US">
                <a:latin typeface="Calibri" pitchFamily="34" charset="0"/>
              </a:rPr>
              <a:t>9.  Administer IV fluids </a:t>
            </a:r>
          </a:p>
        </p:txBody>
      </p:sp>
      <p:sp>
        <p:nvSpPr>
          <p:cNvPr id="1049282"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algn="l" lvl="0"/>
            <a:r>
              <a:rPr altLang="en-US" sz="2800" lang="en-US">
                <a:latin typeface="Calibri" pitchFamily="34" charset="0"/>
              </a:rPr>
              <a:t>cont</a:t>
            </a:r>
          </a:p>
        </p:txBody>
      </p:sp>
    </p:spTree>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showMasterSp="1">
  <p:cSld>
    <p:spTree>
      <p:nvGrpSpPr>
        <p:cNvPr id="753" name=""/>
        <p:cNvGrpSpPr/>
        <p:nvPr/>
      </p:nvGrpSpPr>
      <p:grpSpPr>
        <a:xfrm rot="0">
          <a:off x="0" y="0"/>
          <a:ext cx="0" cy="0"/>
          <a:chOff x="0" y="0"/>
          <a:chExt cx="0" cy="0"/>
        </a:xfrm>
      </p:grpSpPr>
      <p:sp>
        <p:nvSpPr>
          <p:cNvPr id="1049283" name=""/>
          <p:cNvSpPr/>
          <p:nvPr>
            <p:ph sz="full" idx="1"/>
          </p:nvPr>
        </p:nvSpPr>
        <p:spPr>
          <a:xfrm rot="0">
            <a:off x="457200" y="1219200"/>
            <a:ext cx="8229600" cy="4906962"/>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r>
              <a:rPr altLang="en-US" sz="2800" lang="en-US">
                <a:latin typeface="Calibri" pitchFamily="34" charset="0"/>
              </a:rPr>
              <a:t>Thyrotoxicosis crisis (thyroid storm) which is an acute but rare condition in which all the hyperthyroid manifestation are worsened and may include severe tachycardia, heart failure, hyperthermia, restlessness.</a:t>
            </a:r>
          </a:p>
          <a:p>
            <a:pPr lvl="0"/>
            <a:r>
              <a:rPr altLang="en-US" sz="2800" lang="en-US">
                <a:latin typeface="Calibri" pitchFamily="34" charset="0"/>
              </a:rPr>
              <a:t>Recurrent laryngeal nerve damage which may lead to vocal cord paralysis.</a:t>
            </a:r>
          </a:p>
          <a:p>
            <a:pPr lvl="0"/>
            <a:r>
              <a:rPr altLang="en-US" sz="2800" lang="en-US">
                <a:latin typeface="Calibri" pitchFamily="34" charset="0"/>
              </a:rPr>
              <a:t>Difficulty in breathing due to swelling of neck tissues, haemorrhage, haematoma formation.</a:t>
            </a:r>
          </a:p>
          <a:p>
            <a:pPr lvl="0">
              <a:buFontTx/>
              <a:buNone/>
            </a:pPr>
            <a:endParaRPr altLang="en-US" sz="2800" lang="en-US">
              <a:latin typeface="Calibri" pitchFamily="34" charset="0"/>
            </a:endParaRPr>
          </a:p>
          <a:p>
            <a:pPr lvl="0">
              <a:buFontTx/>
              <a:buNone/>
            </a:pPr>
            <a:endParaRPr altLang="en-US" sz="2800" lang="en-US">
              <a:latin typeface="Calibri" pitchFamily="34" charset="0"/>
            </a:endParaRPr>
          </a:p>
        </p:txBody>
      </p:sp>
      <p:sp>
        <p:nvSpPr>
          <p:cNvPr id="1049284"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algn="l" lvl="0"/>
            <a:r>
              <a:rPr altLang="en-US" b="1" sz="3600" lang="en-US">
                <a:solidFill>
                  <a:srgbClr val="7030A0"/>
                </a:solidFill>
                <a:latin typeface="Calibri" pitchFamily="34" charset="0"/>
              </a:rPr>
              <a:t>Complications of thyroidectomy</a:t>
            </a:r>
          </a:p>
        </p:txBody>
      </p:sp>
    </p:spTree>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showMasterSp="1">
  <p:cSld>
    <p:spTree>
      <p:nvGrpSpPr>
        <p:cNvPr id="754" name=""/>
        <p:cNvGrpSpPr/>
        <p:nvPr/>
      </p:nvGrpSpPr>
      <p:grpSpPr>
        <a:xfrm rot="0">
          <a:off x="0" y="0"/>
          <a:ext cx="0" cy="0"/>
          <a:chOff x="0" y="0"/>
          <a:chExt cx="0" cy="0"/>
        </a:xfrm>
      </p:grpSpPr>
      <p:sp>
        <p:nvSpPr>
          <p:cNvPr id="1049285" name=""/>
          <p:cNvSpPr/>
          <p:nvPr>
            <p:ph sz="full" idx="1"/>
          </p:nvPr>
        </p:nvSpPr>
        <p:spPr>
          <a:xfrm rot="0">
            <a:off x="457200" y="1066800"/>
            <a:ext cx="8229600" cy="5059362"/>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r>
              <a:rPr altLang="en-US" sz="2800" lang="en-US">
                <a:latin typeface="Calibri" pitchFamily="34" charset="0"/>
              </a:rPr>
              <a:t>Laryngeal stridor (harsh vibratory sound) may occur during respiration due to tetany from damaged or removal of parathyroid.</a:t>
            </a:r>
          </a:p>
          <a:p>
            <a:pPr lvl="0"/>
            <a:r>
              <a:rPr altLang="en-US" sz="2800" lang="en-US">
                <a:latin typeface="Calibri" pitchFamily="34" charset="0"/>
              </a:rPr>
              <a:t>Early post-operative bleeding</a:t>
            </a:r>
          </a:p>
          <a:p>
            <a:pPr lvl="0"/>
            <a:r>
              <a:rPr altLang="en-US" sz="2800" lang="en-US">
                <a:latin typeface="Calibri" pitchFamily="34" charset="0"/>
              </a:rPr>
              <a:t>Recurrent hyperthyroidism occurs in 1-3% within one year and then 1% per year</a:t>
            </a:r>
          </a:p>
          <a:p>
            <a:pPr lvl="0"/>
            <a:r>
              <a:rPr altLang="en-US" sz="2800" lang="en-US">
                <a:latin typeface="Calibri" pitchFamily="34" charset="0"/>
              </a:rPr>
              <a:t>Hypothyroidism occurs in about 10% of patients within one year.</a:t>
            </a:r>
          </a:p>
          <a:p>
            <a:pPr lvl="0">
              <a:buFontTx/>
              <a:buNone/>
            </a:pPr>
            <a:endParaRPr altLang="en-US" sz="2800" lang="en-US">
              <a:latin typeface="Calibri" pitchFamily="34" charset="0"/>
            </a:endParaRPr>
          </a:p>
        </p:txBody>
      </p:sp>
      <p:sp>
        <p:nvSpPr>
          <p:cNvPr id="1049286"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algn="l" lvl="0"/>
            <a:r>
              <a:rPr altLang="en-US" sz="2800" lang="en-US">
                <a:latin typeface="Calibri" pitchFamily="34" charset="0"/>
              </a:rPr>
              <a:t>cont</a:t>
            </a:r>
          </a:p>
        </p:txBody>
      </p:sp>
    </p:spTree>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showMasterSp="1">
  <p:cSld>
    <p:spTree>
      <p:nvGrpSpPr>
        <p:cNvPr id="755" name=""/>
        <p:cNvGrpSpPr/>
        <p:nvPr/>
      </p:nvGrpSpPr>
      <p:grpSpPr>
        <a:xfrm rot="0">
          <a:off x="0" y="0"/>
          <a:ext cx="0" cy="0"/>
          <a:chOff x="0" y="0"/>
          <a:chExt cx="0" cy="0"/>
        </a:xfrm>
      </p:grpSpPr>
      <p:sp>
        <p:nvSpPr>
          <p:cNvPr id="1049287" name=""/>
          <p:cNvSpPr/>
          <p:nvPr>
            <p:ph sz="full" idx="1"/>
          </p:nvPr>
        </p:nvSpPr>
        <p:spPr>
          <a:xfrm rot="0">
            <a:off x="457200" y="1143000"/>
            <a:ext cx="8229600" cy="5486400"/>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lnSpc>
                <a:spcPct val="90000"/>
              </a:lnSpc>
            </a:pPr>
            <a:r>
              <a:rPr altLang="en-US" sz="2600" lang="en-US">
                <a:latin typeface="Calibri" pitchFamily="34" charset="0"/>
              </a:rPr>
              <a:t>All three treatments (radioactive iodine therapy, antithyroid medications, and surgery) share the same complications: relapse or recurrent hyperthyroidism and permanent hypothyroidism. </a:t>
            </a:r>
          </a:p>
          <a:p>
            <a:pPr lvl="0">
              <a:lnSpc>
                <a:spcPct val="90000"/>
              </a:lnSpc>
            </a:pPr>
            <a:r>
              <a:rPr altLang="en-US" sz="2600" lang="en-US">
                <a:latin typeface="Calibri" pitchFamily="34" charset="0"/>
              </a:rPr>
              <a:t>The rate of relapse increases in patients who had very severe disease, a long history of dysfunction, ocular and cardiac symptoms, large goiter, and relapse after previous treatment. </a:t>
            </a:r>
          </a:p>
          <a:p>
            <a:pPr lvl="0">
              <a:lnSpc>
                <a:spcPct val="90000"/>
              </a:lnSpc>
            </a:pPr>
            <a:r>
              <a:rPr altLang="en-US" sz="2600" lang="en-US">
                <a:latin typeface="Calibri" pitchFamily="34" charset="0"/>
              </a:rPr>
              <a:t>The relapse rate after radioactive iodine therapy depends on the dose used in treatment.</a:t>
            </a:r>
          </a:p>
          <a:p>
            <a:pPr lvl="0">
              <a:lnSpc>
                <a:spcPct val="90000"/>
              </a:lnSpc>
            </a:pPr>
            <a:r>
              <a:rPr altLang="en-US" sz="2600" lang="en-US">
                <a:latin typeface="Calibri" pitchFamily="34" charset="0"/>
              </a:rPr>
              <a:t>Hypothyroidism occurs in almost 80% of patients</a:t>
            </a:r>
          </a:p>
          <a:p>
            <a:pPr lvl="0">
              <a:lnSpc>
                <a:spcPct val="90000"/>
              </a:lnSpc>
              <a:buFontTx/>
              <a:buNone/>
            </a:pPr>
            <a:r>
              <a:rPr altLang="en-US" sz="2600" lang="en-US">
                <a:latin typeface="Calibri" pitchFamily="34" charset="0"/>
              </a:rPr>
              <a:t>     at 1 year and in 90% to 100% by 5 years for both the multiple low-dose and single high-dose methods.</a:t>
            </a:r>
          </a:p>
        </p:txBody>
      </p:sp>
      <p:sp>
        <p:nvSpPr>
          <p:cNvPr id="1049288"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algn="l" lvl="0"/>
            <a:r>
              <a:rPr altLang="en-US" b="1" sz="4000" lang="en-US">
                <a:solidFill>
                  <a:srgbClr val="7030A0"/>
                </a:solidFill>
                <a:latin typeface="Calibri" pitchFamily="34" charset="0"/>
              </a:rPr>
              <a:t>Recurrent hyperthyroidism</a:t>
            </a:r>
          </a:p>
        </p:txBody>
      </p:sp>
    </p:spTree>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showMasterSp="1">
  <p:cSld>
    <p:spTree>
      <p:nvGrpSpPr>
        <p:cNvPr id="756" name=""/>
        <p:cNvGrpSpPr/>
        <p:nvPr/>
      </p:nvGrpSpPr>
      <p:grpSpPr>
        <a:xfrm rot="0">
          <a:off x="0" y="0"/>
          <a:ext cx="0" cy="0"/>
          <a:chOff x="0" y="0"/>
          <a:chExt cx="0" cy="0"/>
        </a:xfrm>
      </p:grpSpPr>
      <p:sp>
        <p:nvSpPr>
          <p:cNvPr id="1049289" name=""/>
          <p:cNvSpPr/>
          <p:nvPr>
            <p:ph sz="full" idx="1"/>
          </p:nvPr>
        </p:nvSpPr>
        <p:spPr>
          <a:xfrm rot="0">
            <a:off x="228600" y="1066800"/>
            <a:ext cx="8458200" cy="5059362"/>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buFontTx/>
              <a:buNone/>
            </a:pPr>
            <a:r>
              <a:rPr altLang="en-US" sz="2800" lang="en-US">
                <a:solidFill>
                  <a:srgbClr val="002060"/>
                </a:solidFill>
                <a:latin typeface="Calibri" pitchFamily="34" charset="0"/>
              </a:rPr>
              <a:t>HYPOPARATHYROIDSM</a:t>
            </a:r>
          </a:p>
          <a:p>
            <a:pPr lvl="0"/>
            <a:r>
              <a:rPr altLang="en-US" sz="2800" lang="en-US">
                <a:latin typeface="Calibri" pitchFamily="34" charset="0"/>
              </a:rPr>
              <a:t>Hypo-secretion of parathyroid hormone</a:t>
            </a:r>
          </a:p>
          <a:p>
            <a:pPr lvl="0"/>
            <a:r>
              <a:rPr altLang="en-US" sz="2800" lang="en-US">
                <a:latin typeface="Calibri" pitchFamily="34" charset="0"/>
              </a:rPr>
              <a:t>CAUSES: tumor, removal of the gland during thyroid surgery</a:t>
            </a:r>
          </a:p>
          <a:p>
            <a:pPr lvl="0">
              <a:buFontTx/>
              <a:buNone/>
            </a:pPr>
            <a:r>
              <a:rPr altLang="en-US" sz="2800" lang="en-US">
                <a:latin typeface="Calibri" pitchFamily="34" charset="0"/>
              </a:rPr>
              <a:t>PATHOPHYSIOLOGY</a:t>
            </a:r>
          </a:p>
          <a:p>
            <a:pPr lvl="0"/>
            <a:r>
              <a:rPr altLang="en-US" sz="2800" lang="en-US">
                <a:latin typeface="Calibri" pitchFamily="34" charset="0"/>
              </a:rPr>
              <a:t>Parathormone regulates calcium balance by increasing absorption of calcium from GI tract, bone resorption of calcium </a:t>
            </a:r>
          </a:p>
          <a:p>
            <a:pPr lvl="0"/>
            <a:r>
              <a:rPr altLang="en-US" sz="2800" lang="en-US">
                <a:latin typeface="Calibri" pitchFamily="34" charset="0"/>
              </a:rPr>
              <a:t>deficiency of parathormone results in hypocalcaemia.</a:t>
            </a:r>
          </a:p>
        </p:txBody>
      </p:sp>
      <p:sp>
        <p:nvSpPr>
          <p:cNvPr id="1049290"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algn="l" lvl="0"/>
            <a:r>
              <a:rPr altLang="en-US" b="1" sz="2800" lang="en-US">
                <a:solidFill>
                  <a:srgbClr val="002060"/>
                </a:solidFill>
                <a:latin typeface="Calibri" pitchFamily="34" charset="0"/>
              </a:rPr>
              <a:t>PARATHYROID DISORDERS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1">
  <p:cSld>
    <p:spTree>
      <p:nvGrpSpPr>
        <p:cNvPr id="437" name=""/>
        <p:cNvGrpSpPr/>
        <p:nvPr/>
      </p:nvGrpSpPr>
      <p:grpSpPr>
        <a:xfrm rot="0">
          <a:off x="0" y="0"/>
          <a:ext cx="0" cy="0"/>
          <a:chOff x="0" y="0"/>
          <a:chExt cx="0" cy="0"/>
        </a:xfrm>
      </p:grpSpPr>
      <p:sp>
        <p:nvSpPr>
          <p:cNvPr id="1048667" name=""/>
          <p:cNvSpPr/>
          <p:nvPr>
            <p:ph sz="full" idx="1"/>
          </p:nvPr>
        </p:nvSpPr>
        <p:spPr>
          <a:xfrm rot="0">
            <a:off x="228600" y="1066800"/>
            <a:ext cx="8458200" cy="5486400"/>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r>
              <a:rPr altLang="en-US" sz="2800" lang="en-US">
                <a:latin typeface="Calibri" pitchFamily="34" charset="0"/>
              </a:rPr>
              <a:t>Inhibition is by negative feedback mechanism</a:t>
            </a:r>
          </a:p>
          <a:p>
            <a:pPr lvl="0"/>
            <a:r>
              <a:rPr altLang="en-US" sz="2800" lang="en-US">
                <a:latin typeface="Calibri" pitchFamily="34" charset="0"/>
              </a:rPr>
              <a:t>Major target of the hormone are body cells, bones and skeletal muscle tissues.</a:t>
            </a:r>
          </a:p>
          <a:p>
            <a:pPr lvl="0">
              <a:buFontTx/>
              <a:buNone/>
            </a:pPr>
            <a:r>
              <a:rPr altLang="en-US" b="1" sz="2800" lang="en-US">
                <a:latin typeface="Calibri" pitchFamily="34" charset="0"/>
              </a:rPr>
              <a:t>Functions of growth hormone</a:t>
            </a:r>
          </a:p>
          <a:p>
            <a:pPr lvl="0">
              <a:buFontTx/>
              <a:buNone/>
            </a:pPr>
            <a:r>
              <a:rPr altLang="en-US" sz="2800" lang="en-US">
                <a:latin typeface="Calibri" pitchFamily="34" charset="0"/>
              </a:rPr>
              <a:t>1.Regulates metabolism-by protein synthesis, use of fats for fuel and conservation of glucose</a:t>
            </a:r>
          </a:p>
          <a:p>
            <a:pPr lvl="0">
              <a:buFontTx/>
              <a:buNone/>
            </a:pPr>
            <a:r>
              <a:rPr altLang="en-US" sz="2800" lang="en-US">
                <a:latin typeface="Calibri" pitchFamily="34" charset="0"/>
              </a:rPr>
              <a:t>2.promote growth of bones and muscles</a:t>
            </a:r>
          </a:p>
        </p:txBody>
      </p:sp>
      <p:sp>
        <p:nvSpPr>
          <p:cNvPr id="1048668"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algn="l" lvl="0"/>
            <a:r>
              <a:rPr altLang="en-US" sz="2800" lang="en-US">
                <a:latin typeface="Calibri" pitchFamily="34" charset="0"/>
              </a:rPr>
              <a:t>cont</a:t>
            </a:r>
          </a:p>
        </p:txBody>
      </p:sp>
    </p:spTree>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showMasterSp="1">
  <p:cSld>
    <p:spTree>
      <p:nvGrpSpPr>
        <p:cNvPr id="757" name=""/>
        <p:cNvGrpSpPr/>
        <p:nvPr/>
      </p:nvGrpSpPr>
      <p:grpSpPr>
        <a:xfrm rot="0">
          <a:off x="0" y="0"/>
          <a:ext cx="0" cy="0"/>
          <a:chOff x="0" y="0"/>
          <a:chExt cx="0" cy="0"/>
        </a:xfrm>
      </p:grpSpPr>
      <p:sp>
        <p:nvSpPr>
          <p:cNvPr id="1049291" name=""/>
          <p:cNvSpPr/>
          <p:nvPr>
            <p:ph sz="full" idx="1"/>
          </p:nvPr>
        </p:nvSpPr>
        <p:spPr>
          <a:xfrm rot="0">
            <a:off x="457200" y="1600200"/>
            <a:ext cx="8229600" cy="4525962"/>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r>
              <a:rPr altLang="en-US" sz="2800" lang="en-US">
                <a:latin typeface="Calibri" pitchFamily="34" charset="0"/>
              </a:rPr>
              <a:t>if the facial nerve ( immediately in front of the ear) is tapped, the client’s mouth twitches and the jaw tightens. This is called </a:t>
            </a:r>
            <a:r>
              <a:rPr altLang="en-US" b="1" sz="2800" i="1" lang="en-US">
                <a:solidFill>
                  <a:srgbClr val="7030A0"/>
                </a:solidFill>
                <a:latin typeface="Calibri" pitchFamily="34" charset="0"/>
              </a:rPr>
              <a:t>positive chvostek’s sign</a:t>
            </a:r>
            <a:r>
              <a:rPr altLang="en-US" sz="2800" i="1" lang="en-US">
                <a:latin typeface="Calibri" pitchFamily="34" charset="0"/>
              </a:rPr>
              <a:t>.</a:t>
            </a:r>
          </a:p>
          <a:p>
            <a:pPr lvl="0"/>
            <a:r>
              <a:rPr altLang="en-US" sz="2800" i="1" lang="en-US">
                <a:solidFill>
                  <a:srgbClr val="7030A0"/>
                </a:solidFill>
                <a:latin typeface="Calibri" pitchFamily="34" charset="0"/>
              </a:rPr>
              <a:t>A positive </a:t>
            </a:r>
            <a:r>
              <a:rPr altLang="en-US" b="1" sz="2800" i="1" lang="en-US">
                <a:solidFill>
                  <a:srgbClr val="7030A0"/>
                </a:solidFill>
                <a:latin typeface="Calibri" pitchFamily="34" charset="0"/>
              </a:rPr>
              <a:t>trousseau's sign </a:t>
            </a:r>
            <a:r>
              <a:rPr altLang="en-US" sz="2800" lang="en-US">
                <a:latin typeface="Calibri" pitchFamily="34" charset="0"/>
              </a:rPr>
              <a:t>may be elicited by placing a blood pressure cuff on the upper arm inflating it and waiting for 3 minutes. </a:t>
            </a:r>
          </a:p>
          <a:p>
            <a:pPr lvl="0"/>
            <a:r>
              <a:rPr altLang="en-US" sz="2800" lang="en-US">
                <a:latin typeface="Calibri" pitchFamily="34" charset="0"/>
              </a:rPr>
              <a:t>The client is observed for spasm of the hand ( </a:t>
            </a:r>
            <a:r>
              <a:rPr altLang="en-US" sz="2800" lang="en-US">
                <a:solidFill>
                  <a:srgbClr val="7030A0"/>
                </a:solidFill>
                <a:latin typeface="Calibri" pitchFamily="34" charset="0"/>
              </a:rPr>
              <a:t>carpopedal spasm) </a:t>
            </a:r>
            <a:r>
              <a:rPr altLang="en-US" sz="2800" lang="en-US">
                <a:latin typeface="Calibri" pitchFamily="34" charset="0"/>
              </a:rPr>
              <a:t>which is evidenced by hand flexing inward</a:t>
            </a:r>
          </a:p>
          <a:p>
            <a:pPr lvl="0">
              <a:buFontTx/>
              <a:buNone/>
            </a:pPr>
            <a:endParaRPr altLang="en-US" sz="2800" lang="en-US">
              <a:latin typeface="Calibri" pitchFamily="34" charset="0"/>
            </a:endParaRPr>
          </a:p>
          <a:p>
            <a:pPr lvl="0">
              <a:buFontTx/>
              <a:buNone/>
            </a:pPr>
            <a:endParaRPr altLang="en-US" sz="2800" lang="en-US">
              <a:latin typeface="Calibri" pitchFamily="34" charset="0"/>
            </a:endParaRPr>
          </a:p>
        </p:txBody>
      </p:sp>
      <p:sp>
        <p:nvSpPr>
          <p:cNvPr id="1049292"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algn="l" lvl="0"/>
            <a:r>
              <a:rPr altLang="en-US" sz="2800" lang="en-US">
                <a:latin typeface="Calibri" pitchFamily="34" charset="0"/>
              </a:rPr>
              <a:t>ASSESSMENT</a:t>
            </a:r>
          </a:p>
        </p:txBody>
      </p:sp>
    </p:spTree>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showMasterSp="1">
  <p:cSld>
    <p:spTree>
      <p:nvGrpSpPr>
        <p:cNvPr id="758" name=""/>
        <p:cNvGrpSpPr/>
        <p:nvPr/>
      </p:nvGrpSpPr>
      <p:grpSpPr>
        <a:xfrm rot="0">
          <a:off x="0" y="0"/>
          <a:ext cx="0" cy="0"/>
          <a:chOff x="0" y="0"/>
          <a:chExt cx="0" cy="0"/>
        </a:xfrm>
      </p:grpSpPr>
      <p:sp>
        <p:nvSpPr>
          <p:cNvPr id="1049293" name=""/>
          <p:cNvSpPr/>
          <p:nvPr>
            <p:ph sz="full" idx="1"/>
          </p:nvPr>
        </p:nvSpPr>
        <p:spPr>
          <a:xfrm rot="0">
            <a:off x="457200" y="1600200"/>
            <a:ext cx="8229600" cy="4525962"/>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buFontTx/>
              <a:buNone/>
            </a:pPr>
            <a:r>
              <a:rPr altLang="en-US" sz="2800" lang="en-US">
                <a:latin typeface="Calibri" pitchFamily="34" charset="0"/>
              </a:rPr>
              <a:t>1.Numbness and tingling sensation on the face</a:t>
            </a:r>
          </a:p>
          <a:p>
            <a:pPr lvl="0">
              <a:buFontTx/>
              <a:buNone/>
            </a:pPr>
            <a:r>
              <a:rPr altLang="en-US" sz="2800" lang="en-US">
                <a:latin typeface="Calibri" pitchFamily="34" charset="0"/>
              </a:rPr>
              <a:t>2. Muscle cramps </a:t>
            </a:r>
          </a:p>
          <a:p>
            <a:pPr lvl="0">
              <a:buFontTx/>
              <a:buNone/>
            </a:pPr>
            <a:r>
              <a:rPr altLang="en-US" sz="2800" lang="en-US">
                <a:latin typeface="Calibri" pitchFamily="34" charset="0"/>
              </a:rPr>
              <a:t>3.(+) Trousseau's and (+) Chvostek’s signs</a:t>
            </a:r>
          </a:p>
          <a:p>
            <a:pPr lvl="0">
              <a:buFontTx/>
              <a:buNone/>
            </a:pPr>
            <a:r>
              <a:rPr altLang="en-US" sz="2800" lang="en-US">
                <a:latin typeface="Calibri" pitchFamily="34" charset="0"/>
              </a:rPr>
              <a:t>4. Bronchospams, laryngospasms, and  dysphagia</a:t>
            </a:r>
          </a:p>
          <a:p>
            <a:pPr lvl="0">
              <a:buFontTx/>
              <a:buNone/>
            </a:pPr>
            <a:r>
              <a:rPr altLang="en-US" sz="2800" lang="en-US">
                <a:latin typeface="Calibri" pitchFamily="34" charset="0"/>
              </a:rPr>
              <a:t>5.Cardiac dysrhythmias </a:t>
            </a:r>
          </a:p>
          <a:p>
            <a:pPr lvl="0">
              <a:buFontTx/>
              <a:buNone/>
            </a:pPr>
            <a:r>
              <a:rPr altLang="en-US" sz="2800" lang="en-US">
                <a:latin typeface="Calibri" pitchFamily="34" charset="0"/>
              </a:rPr>
              <a:t>6. Hypotension</a:t>
            </a:r>
          </a:p>
          <a:p>
            <a:pPr lvl="0">
              <a:buFontTx/>
              <a:buNone/>
            </a:pPr>
            <a:r>
              <a:rPr altLang="en-US" sz="2800" lang="en-US">
                <a:latin typeface="Calibri" pitchFamily="34" charset="0"/>
              </a:rPr>
              <a:t>7. Anxiety, irritability and depression</a:t>
            </a:r>
          </a:p>
          <a:p>
            <a:pPr lvl="0">
              <a:buFontTx/>
              <a:buNone/>
            </a:pPr>
            <a:endParaRPr altLang="en-US" sz="2800" lang="en-US">
              <a:latin typeface="Calibri" pitchFamily="34" charset="0"/>
            </a:endParaRPr>
          </a:p>
        </p:txBody>
      </p:sp>
      <p:sp>
        <p:nvSpPr>
          <p:cNvPr id="1049294"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algn="l" lvl="0"/>
            <a:r>
              <a:rPr altLang="en-US" b="1" sz="2800" lang="en-US">
                <a:solidFill>
                  <a:srgbClr val="7030A0"/>
                </a:solidFill>
                <a:latin typeface="Calibri" pitchFamily="34" charset="0"/>
              </a:rPr>
              <a:t>PRESENTING FEATURES</a:t>
            </a:r>
          </a:p>
        </p:txBody>
      </p:sp>
    </p:spTree>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showMasterSp="1">
  <p:cSld>
    <p:spTree>
      <p:nvGrpSpPr>
        <p:cNvPr id="759" name=""/>
        <p:cNvGrpSpPr/>
        <p:nvPr/>
      </p:nvGrpSpPr>
      <p:grpSpPr>
        <a:xfrm rot="0">
          <a:off x="0" y="0"/>
          <a:ext cx="0" cy="0"/>
          <a:chOff x="0" y="0"/>
          <a:chExt cx="0" cy="0"/>
        </a:xfrm>
      </p:grpSpPr>
      <p:sp>
        <p:nvSpPr>
          <p:cNvPr id="1049295" name=""/>
          <p:cNvSpPr/>
          <p:nvPr>
            <p:ph sz="full" idx="1"/>
          </p:nvPr>
        </p:nvSpPr>
        <p:spPr>
          <a:xfrm rot="0">
            <a:off x="457200" y="1600200"/>
            <a:ext cx="8229600" cy="4525962"/>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buFontTx/>
              <a:buNone/>
            </a:pPr>
            <a:r>
              <a:rPr altLang="en-US" sz="2800" lang="en-US">
                <a:latin typeface="Calibri" pitchFamily="34" charset="0"/>
              </a:rPr>
              <a:t>1. Monitor VS and signs of HYPOcalcemia </a:t>
            </a:r>
          </a:p>
          <a:p>
            <a:pPr lvl="0">
              <a:buFontTx/>
              <a:buNone/>
            </a:pPr>
            <a:r>
              <a:rPr altLang="en-US" sz="2800" lang="en-US">
                <a:latin typeface="Calibri" pitchFamily="34" charset="0"/>
              </a:rPr>
              <a:t>2. Initiate seizure precautions and management</a:t>
            </a:r>
          </a:p>
          <a:p>
            <a:pPr lvl="0">
              <a:buFontTx/>
              <a:buNone/>
            </a:pPr>
            <a:r>
              <a:rPr altLang="en-US" sz="2800" lang="en-US">
                <a:latin typeface="Calibri" pitchFamily="34" charset="0"/>
              </a:rPr>
              <a:t>3. Place a tracheostomy set. O2 tank and suction at the bedside</a:t>
            </a:r>
          </a:p>
          <a:p>
            <a:pPr lvl="0">
              <a:buFontTx/>
              <a:buNone/>
            </a:pPr>
            <a:r>
              <a:rPr altLang="en-US" sz="2800" lang="en-US">
                <a:latin typeface="Calibri" pitchFamily="34" charset="0"/>
              </a:rPr>
              <a:t>4. Prepare CALCIUM gluconate</a:t>
            </a:r>
          </a:p>
          <a:p>
            <a:pPr lvl="0">
              <a:buFontTx/>
              <a:buNone/>
            </a:pPr>
            <a:r>
              <a:rPr altLang="en-US" sz="2800" lang="en-US">
                <a:latin typeface="Calibri" pitchFamily="34" charset="0"/>
              </a:rPr>
              <a:t>5. Provide a HIGH-calcium and LOW phosphate diet </a:t>
            </a:r>
          </a:p>
          <a:p>
            <a:pPr lvl="0">
              <a:buFontTx/>
              <a:buNone/>
            </a:pPr>
            <a:r>
              <a:rPr altLang="en-US" sz="2800" lang="en-US">
                <a:latin typeface="Calibri" pitchFamily="34" charset="0"/>
              </a:rPr>
              <a:t>6. Advise client to eat Vitamin D rich foods</a:t>
            </a:r>
          </a:p>
          <a:p>
            <a:pPr lvl="0">
              <a:buFontTx/>
              <a:buNone/>
            </a:pPr>
            <a:endParaRPr altLang="en-US" sz="2800" lang="en-US">
              <a:latin typeface="Calibri" pitchFamily="34" charset="0"/>
            </a:endParaRPr>
          </a:p>
        </p:txBody>
      </p:sp>
      <p:sp>
        <p:nvSpPr>
          <p:cNvPr id="1049296"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algn="l" lvl="0"/>
            <a:r>
              <a:rPr altLang="en-US" sz="2800" lang="en-US">
                <a:latin typeface="Calibri" pitchFamily="34" charset="0"/>
              </a:rPr>
              <a:t>NURSING INTERVENTIONS</a:t>
            </a:r>
          </a:p>
        </p:txBody>
      </p:sp>
    </p:spTree>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showMasterSp="1">
  <p:cSld>
    <p:spTree>
      <p:nvGrpSpPr>
        <p:cNvPr id="760" name=""/>
        <p:cNvGrpSpPr/>
        <p:nvPr/>
      </p:nvGrpSpPr>
      <p:grpSpPr>
        <a:xfrm rot="0">
          <a:off x="0" y="0"/>
          <a:ext cx="0" cy="0"/>
          <a:chOff x="0" y="0"/>
          <a:chExt cx="0" cy="0"/>
        </a:xfrm>
      </p:grpSpPr>
      <p:sp>
        <p:nvSpPr>
          <p:cNvPr id="1049297" name=""/>
          <p:cNvSpPr/>
          <p:nvPr>
            <p:ph sz="full" idx="1"/>
          </p:nvPr>
        </p:nvSpPr>
        <p:spPr>
          <a:xfrm rot="0">
            <a:off x="457200" y="1600200"/>
            <a:ext cx="8229600" cy="4525962"/>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r>
              <a:rPr altLang="en-US" sz="2800" lang="en-US">
                <a:latin typeface="Calibri" pitchFamily="34" charset="0"/>
              </a:rPr>
              <a:t>Hypersecretion of parathyroid hormones</a:t>
            </a:r>
          </a:p>
          <a:p>
            <a:pPr lvl="0"/>
            <a:r>
              <a:rPr altLang="en-US" sz="2800" lang="en-US">
                <a:latin typeface="Calibri" pitchFamily="34" charset="0"/>
              </a:rPr>
              <a:t>The main cause is tumor.</a:t>
            </a:r>
          </a:p>
          <a:p>
            <a:pPr lvl="0"/>
            <a:r>
              <a:rPr altLang="en-US" sz="2800" lang="en-US">
                <a:latin typeface="Calibri" pitchFamily="34" charset="0"/>
              </a:rPr>
              <a:t>It is characterized by an excessive secretion of PTH resulting in hypercalcaemia.</a:t>
            </a:r>
          </a:p>
          <a:p>
            <a:pPr lvl="0">
              <a:buFontTx/>
              <a:buNone/>
            </a:pPr>
            <a:endParaRPr altLang="en-US" sz="2800" lang="en-US">
              <a:latin typeface="Calibri" pitchFamily="34" charset="0"/>
            </a:endParaRPr>
          </a:p>
          <a:p>
            <a:pPr lvl="0">
              <a:buFontTx/>
              <a:buNone/>
            </a:pPr>
            <a:r>
              <a:rPr altLang="en-US" sz="2800" lang="en-US">
                <a:latin typeface="Calibri" pitchFamily="34" charset="0"/>
              </a:rPr>
              <a:t> </a:t>
            </a:r>
          </a:p>
        </p:txBody>
      </p:sp>
      <p:sp>
        <p:nvSpPr>
          <p:cNvPr id="1049298"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algn="l" lvl="0"/>
            <a:r>
              <a:rPr altLang="en-US" b="1" sz="3200" lang="en-US">
                <a:solidFill>
                  <a:srgbClr val="7030A0"/>
                </a:solidFill>
                <a:latin typeface="Calibri" pitchFamily="34" charset="0"/>
              </a:rPr>
              <a:t>HYPEPARATHYROIDISM</a:t>
            </a:r>
          </a:p>
        </p:txBody>
      </p:sp>
    </p:spTree>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showMasterSp="1">
  <p:cSld>
    <p:spTree>
      <p:nvGrpSpPr>
        <p:cNvPr id="761" name=""/>
        <p:cNvGrpSpPr/>
        <p:nvPr/>
      </p:nvGrpSpPr>
      <p:grpSpPr>
        <a:xfrm rot="0">
          <a:off x="0" y="0"/>
          <a:ext cx="0" cy="0"/>
          <a:chOff x="0" y="0"/>
          <a:chExt cx="0" cy="0"/>
        </a:xfrm>
      </p:grpSpPr>
      <p:sp>
        <p:nvSpPr>
          <p:cNvPr id="1049299" name=""/>
          <p:cNvSpPr/>
          <p:nvPr>
            <p:ph sz="full" idx="1"/>
          </p:nvPr>
        </p:nvSpPr>
        <p:spPr>
          <a:xfrm rot="0">
            <a:off x="457200" y="1143000"/>
            <a:ext cx="8229600" cy="5562600"/>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r>
              <a:rPr altLang="en-US" sz="2800" lang="en-US">
                <a:latin typeface="Calibri" pitchFamily="34" charset="0"/>
              </a:rPr>
              <a:t>In </a:t>
            </a:r>
            <a:r>
              <a:rPr altLang="en-US" sz="2800" lang="en-US">
                <a:solidFill>
                  <a:srgbClr val="7030A0"/>
                </a:solidFill>
                <a:latin typeface="Calibri" pitchFamily="34" charset="0"/>
              </a:rPr>
              <a:t>primary hyperparathyroidism</a:t>
            </a:r>
            <a:r>
              <a:rPr altLang="en-US" sz="2800" lang="en-US">
                <a:latin typeface="Calibri" pitchFamily="34" charset="0"/>
              </a:rPr>
              <a:t>, excessive secretion of parathyroid hormone (parathormone) results in increased urinary excretion of phosphorus and loss of calcium in the bones. </a:t>
            </a:r>
          </a:p>
          <a:p>
            <a:pPr lvl="0"/>
            <a:r>
              <a:rPr altLang="en-US" sz="2800" lang="en-US">
                <a:latin typeface="Calibri" pitchFamily="34" charset="0"/>
              </a:rPr>
              <a:t>The bones becomes dematerialized as the calcium leaves and enters the blood stream. </a:t>
            </a:r>
          </a:p>
          <a:p>
            <a:pPr lvl="0"/>
            <a:r>
              <a:rPr altLang="en-US" sz="2800" lang="en-US">
                <a:latin typeface="Calibri" pitchFamily="34" charset="0"/>
              </a:rPr>
              <a:t>Renal stones may develop because of an increase in serum calcium (hypercalcaemia) . </a:t>
            </a:r>
          </a:p>
          <a:p>
            <a:pPr lvl="0"/>
            <a:r>
              <a:rPr altLang="en-US" sz="2800" lang="en-US">
                <a:latin typeface="Calibri" pitchFamily="34" charset="0"/>
              </a:rPr>
              <a:t>The most common cause of primary hyperparathyroidism is an adenoma of one of the parathyroid glands</a:t>
            </a:r>
          </a:p>
          <a:p>
            <a:pPr lvl="0">
              <a:buFontTx/>
              <a:buNone/>
            </a:pPr>
            <a:endParaRPr altLang="en-US" sz="2800" lang="en-US">
              <a:latin typeface="Calibri" pitchFamily="34" charset="0"/>
            </a:endParaRPr>
          </a:p>
        </p:txBody>
      </p:sp>
      <p:sp>
        <p:nvSpPr>
          <p:cNvPr id="1049300"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algn="l" lvl="0"/>
            <a:r>
              <a:rPr altLang="en-US" b="1" sz="3600" lang="en-US">
                <a:solidFill>
                  <a:srgbClr val="7030A0"/>
                </a:solidFill>
                <a:latin typeface="Calibri" pitchFamily="34" charset="0"/>
              </a:rPr>
              <a:t>Pathophysiology</a:t>
            </a:r>
          </a:p>
        </p:txBody>
      </p:sp>
    </p:spTree>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showMasterSp="1">
  <p:cSld>
    <p:spTree>
      <p:nvGrpSpPr>
        <p:cNvPr id="762" name=""/>
        <p:cNvGrpSpPr/>
        <p:nvPr/>
      </p:nvGrpSpPr>
      <p:grpSpPr>
        <a:xfrm rot="0">
          <a:off x="0" y="0"/>
          <a:ext cx="0" cy="0"/>
          <a:chOff x="0" y="0"/>
          <a:chExt cx="0" cy="0"/>
        </a:xfrm>
      </p:grpSpPr>
      <p:sp>
        <p:nvSpPr>
          <p:cNvPr id="1049301" name=""/>
          <p:cNvSpPr/>
          <p:nvPr>
            <p:ph sz="full" idx="1"/>
          </p:nvPr>
        </p:nvSpPr>
        <p:spPr>
          <a:xfrm rot="0">
            <a:off x="457200" y="1066800"/>
            <a:ext cx="8229600" cy="5059362"/>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r>
              <a:rPr altLang="en-US" sz="2800" lang="en-US">
                <a:latin typeface="Calibri" pitchFamily="34" charset="0"/>
              </a:rPr>
              <a:t>In </a:t>
            </a:r>
            <a:r>
              <a:rPr altLang="en-US" sz="2800" lang="en-US">
                <a:solidFill>
                  <a:srgbClr val="7030A0"/>
                </a:solidFill>
                <a:latin typeface="Calibri" pitchFamily="34" charset="0"/>
              </a:rPr>
              <a:t>secondary hyperparathyroidism</a:t>
            </a:r>
            <a:r>
              <a:rPr altLang="en-US" sz="2800" lang="en-US">
                <a:latin typeface="Calibri" pitchFamily="34" charset="0"/>
              </a:rPr>
              <a:t>, the parathyroid glands secrete an excessive amount of parathormone in response to hypocalcaemia , which may be caused by  vit D Deficiency, chronic renal failure , large doses of thiazide diuretics ,and excessive use of laxatives and calcium supplements</a:t>
            </a:r>
          </a:p>
        </p:txBody>
      </p:sp>
      <p:sp>
        <p:nvSpPr>
          <p:cNvPr id="1049302"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algn="l" lvl="0"/>
            <a:r>
              <a:rPr altLang="en-US" sz="2800" lang="en-US">
                <a:latin typeface="Calibri" pitchFamily="34" charset="0"/>
              </a:rPr>
              <a:t>cont</a:t>
            </a:r>
          </a:p>
        </p:txBody>
      </p:sp>
    </p:spTree>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showMasterSp="1">
  <p:cSld>
    <p:spTree>
      <p:nvGrpSpPr>
        <p:cNvPr id="763" name=""/>
        <p:cNvGrpSpPr/>
        <p:nvPr/>
      </p:nvGrpSpPr>
      <p:grpSpPr>
        <a:xfrm rot="0">
          <a:off x="0" y="0"/>
          <a:ext cx="0" cy="0"/>
          <a:chOff x="0" y="0"/>
          <a:chExt cx="0" cy="0"/>
        </a:xfrm>
      </p:grpSpPr>
      <p:sp>
        <p:nvSpPr>
          <p:cNvPr id="1049303"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lvl="0"/>
            <a:r>
              <a:rPr altLang="en-US" lang="en-US">
                <a:solidFill>
                  <a:srgbClr val="7030A0"/>
                </a:solidFill>
              </a:rPr>
              <a:t>Clinical features</a:t>
            </a:r>
          </a:p>
        </p:txBody>
      </p:sp>
      <p:sp>
        <p:nvSpPr>
          <p:cNvPr id="1049304" name=""/>
          <p:cNvSpPr/>
          <p:nvPr>
            <p:ph sz="full" idx="1"/>
          </p:nvPr>
        </p:nvSpPr>
        <p:spPr>
          <a:xfrm rot="0">
            <a:off x="228600" y="1143000"/>
            <a:ext cx="8915400" cy="4983162"/>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r>
              <a:rPr altLang="en-US" lang="en-US"/>
              <a:t>Symptoms due to hypercalcemia: fatigue, muscle weakness, nausea, vomiting, consitipationcardiac dysrrythmias</a:t>
            </a:r>
          </a:p>
          <a:p>
            <a:r>
              <a:rPr altLang="en-US" lang="en-US"/>
              <a:t>Renal damage due to deposition of calcium phosphate.eg renal calculi, obstruction, pyelonephritis, and renal failure</a:t>
            </a:r>
          </a:p>
          <a:p>
            <a:r>
              <a:rPr altLang="en-US" lang="en-US"/>
              <a:t>Musculosceletal symptoms, joint pain, pathologic fracture, deformity, and shortening of the stature</a:t>
            </a:r>
          </a:p>
        </p:txBody>
      </p:sp>
    </p:spTree>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showMasterSp="1">
  <p:cSld>
    <p:spTree>
      <p:nvGrpSpPr>
        <p:cNvPr id="764" name=""/>
        <p:cNvGrpSpPr/>
        <p:nvPr/>
      </p:nvGrpSpPr>
      <p:grpSpPr>
        <a:xfrm rot="0">
          <a:off x="0" y="0"/>
          <a:ext cx="0" cy="0"/>
          <a:chOff x="0" y="0"/>
          <a:chExt cx="0" cy="0"/>
        </a:xfrm>
      </p:grpSpPr>
      <p:sp>
        <p:nvSpPr>
          <p:cNvPr id="1049305" name=""/>
          <p:cNvSpPr/>
          <p:nvPr>
            <p:ph sz="full" idx="1"/>
          </p:nvPr>
        </p:nvSpPr>
        <p:spPr>
          <a:xfrm rot="0">
            <a:off x="457200" y="1143000"/>
            <a:ext cx="8229600" cy="4983162"/>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buFontTx/>
              <a:buNone/>
            </a:pPr>
            <a:r>
              <a:rPr altLang="en-US" sz="2800" lang="en-US">
                <a:latin typeface="Calibri" pitchFamily="34" charset="0"/>
              </a:rPr>
              <a:t>1.provide high fluid intake to dilute serum calcium and urine calcium levels</a:t>
            </a:r>
          </a:p>
          <a:p>
            <a:pPr lvl="0">
              <a:buFontTx/>
              <a:buNone/>
            </a:pPr>
            <a:r>
              <a:rPr altLang="en-US" sz="2800" lang="en-US">
                <a:latin typeface="Calibri" pitchFamily="34" charset="0"/>
              </a:rPr>
              <a:t>2.Monitor VS, Cardiac rhythm, I and O</a:t>
            </a:r>
          </a:p>
          <a:p>
            <a:pPr lvl="0">
              <a:buFontTx/>
              <a:buNone/>
            </a:pPr>
            <a:r>
              <a:rPr altLang="en-US" sz="2800" lang="en-US">
                <a:latin typeface="Calibri" pitchFamily="34" charset="0"/>
              </a:rPr>
              <a:t>3.Administer prescribed diuretics .i.e Furosemide to lower calcium levels. Diuretic will act on the kidney to cause fluid loss and hence lower the possibility of kidney stone formation</a:t>
            </a:r>
          </a:p>
          <a:p>
            <a:pPr lvl="0">
              <a:buFontTx/>
              <a:buNone/>
            </a:pPr>
            <a:r>
              <a:rPr altLang="en-US" sz="2800" lang="en-US">
                <a:latin typeface="Calibri" pitchFamily="34" charset="0"/>
              </a:rPr>
              <a:t>4.provide food low in calcium</a:t>
            </a:r>
          </a:p>
          <a:p>
            <a:pPr lvl="0">
              <a:buFontTx/>
              <a:buNone/>
            </a:pPr>
            <a:r>
              <a:rPr altLang="en-US" sz="2800" lang="en-US">
                <a:latin typeface="Calibri" pitchFamily="34" charset="0"/>
              </a:rPr>
              <a:t>5. Monitor for signs of renal stones, skeletal fractures. Strain all urine </a:t>
            </a:r>
          </a:p>
          <a:p>
            <a:pPr lvl="0">
              <a:buFontTx/>
              <a:buNone/>
            </a:pPr>
            <a:endParaRPr altLang="en-US" sz="2800" lang="en-US">
              <a:latin typeface="Calibri" pitchFamily="34" charset="0"/>
            </a:endParaRPr>
          </a:p>
        </p:txBody>
      </p:sp>
      <p:sp>
        <p:nvSpPr>
          <p:cNvPr id="1049306"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algn="l" lvl="0"/>
            <a:r>
              <a:rPr altLang="en-US" b="1" sz="2800" lang="en-US">
                <a:solidFill>
                  <a:srgbClr val="7030A0"/>
                </a:solidFill>
                <a:latin typeface="Calibri" pitchFamily="34" charset="0"/>
              </a:rPr>
              <a:t>Nursing interventions</a:t>
            </a:r>
          </a:p>
        </p:txBody>
      </p:sp>
    </p:spTree>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showMasterSp="1">
  <p:cSld>
    <p:spTree>
      <p:nvGrpSpPr>
        <p:cNvPr id="765" name=""/>
        <p:cNvGrpSpPr/>
        <p:nvPr/>
      </p:nvGrpSpPr>
      <p:grpSpPr>
        <a:xfrm rot="0">
          <a:off x="0" y="0"/>
          <a:ext cx="0" cy="0"/>
          <a:chOff x="0" y="0"/>
          <a:chExt cx="0" cy="0"/>
        </a:xfrm>
      </p:grpSpPr>
      <p:sp>
        <p:nvSpPr>
          <p:cNvPr id="1049307" name=""/>
          <p:cNvSpPr/>
          <p:nvPr>
            <p:ph type="subTitle" sz="full" idx="1"/>
          </p:nvPr>
        </p:nvSpPr>
        <p:spPr>
          <a:xfrm rot="0">
            <a:off x="1371600" y="3886200"/>
            <a:ext cx="6400800" cy="1752600"/>
          </a:xfrm>
          <a:prstGeom prst="rect"/>
          <a:noFill/>
          <a:ln>
            <a:noFill/>
          </a:ln>
        </p:spPr>
        <p:txBody>
          <a:bodyPr anchor="t" bIns="45720" lIns="91440" rIns="91440" tIns="45720" vert="horz"/>
          <a:lstStyle>
            <a:lvl1pPr algn="ctr" marL="0">
              <a:buFontTx/>
              <a:buNone/>
              <a:defRPr sz="3200">
                <a:solidFill>
                  <a:schemeClr val="dk1"/>
                </a:solidFill>
              </a:defRPr>
            </a:lvl1pPr>
            <a:lvl2pPr algn="ctr" marL="457200">
              <a:buFontTx/>
              <a:buNone/>
            </a:lvl2pPr>
            <a:lvl3pPr algn="ctr" marL="914400">
              <a:buFontTx/>
              <a:buNone/>
            </a:lvl3pPr>
            <a:lvl4pPr algn="ctr" marL="1371600">
              <a:buFontTx/>
              <a:buNone/>
            </a:lvl4pPr>
            <a:lvl5pPr algn="ctr" marL="1828800">
              <a:buFontTx/>
              <a:buNone/>
            </a:lvl5pPr>
          </a:lstStyle>
          <a:p>
            <a:pPr algn="l" lvl="0"/>
            <a:endParaRPr altLang="en-US" sz="2800" lang="en-US">
              <a:latin typeface="Calibri" pitchFamily="34" charset="0"/>
            </a:endParaRPr>
          </a:p>
          <a:p>
            <a:pPr algn="l" lvl="0"/>
            <a:r>
              <a:rPr altLang="en-US" b="1" sz="4400" lang="en-US">
                <a:solidFill>
                  <a:srgbClr val="7030A0"/>
                </a:solidFill>
                <a:latin typeface="Calibri" pitchFamily="34" charset="0"/>
              </a:rPr>
              <a:t>PHEOCHROMOCYTOMA</a:t>
            </a:r>
          </a:p>
        </p:txBody>
      </p:sp>
      <p:sp>
        <p:nvSpPr>
          <p:cNvPr id="1049308" name=""/>
          <p:cNvSpPr/>
          <p:nvPr>
            <p:ph type="ctrTitle" sz="full" idx="0"/>
          </p:nvPr>
        </p:nvSpPr>
        <p:spPr>
          <a:xfrm rot="0">
            <a:off x="685800" y="2130425"/>
            <a:ext cx="7772400" cy="1470025"/>
          </a:xfrm>
          <a:prstGeom prst="rect"/>
          <a:noFill/>
          <a:ln>
            <a:noFill/>
          </a:ln>
        </p:spPr>
        <p:txBody>
          <a:bodyPr anchor="ctr" bIns="45720" lIns="91440" rIns="91440" tIns="45720" vert="horz"/>
          <a:lstStyle>
            <a:lvl1pPr algn="ctr">
              <a:defRPr sz="4400"/>
            </a:lvl1pPr>
          </a:lstStyle>
          <a:p>
            <a:pPr algn="l" lvl="0"/>
            <a:r>
              <a:rPr altLang="en-US" b="1" lang="en-US">
                <a:solidFill>
                  <a:srgbClr val="C00000"/>
                </a:solidFill>
                <a:latin typeface="Calibri" pitchFamily="34" charset="0"/>
              </a:rPr>
              <a:t>DISORDERS OF ADRENAL MEDULLA</a:t>
            </a:r>
          </a:p>
        </p:txBody>
      </p:sp>
    </p:spTree>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showMasterSp="1">
  <p:cSld>
    <p:spTree>
      <p:nvGrpSpPr>
        <p:cNvPr id="766" name=""/>
        <p:cNvGrpSpPr/>
        <p:nvPr/>
      </p:nvGrpSpPr>
      <p:grpSpPr>
        <a:xfrm rot="0">
          <a:off x="0" y="0"/>
          <a:ext cx="0" cy="0"/>
          <a:chOff x="0" y="0"/>
          <a:chExt cx="0" cy="0"/>
        </a:xfrm>
      </p:grpSpPr>
      <p:sp>
        <p:nvSpPr>
          <p:cNvPr id="1049309" name=""/>
          <p:cNvSpPr/>
          <p:nvPr>
            <p:ph sz="full" idx="1"/>
          </p:nvPr>
        </p:nvSpPr>
        <p:spPr>
          <a:xfrm rot="0">
            <a:off x="457200" y="1600200"/>
            <a:ext cx="8229600" cy="4525962"/>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r>
              <a:rPr altLang="en-US" sz="2800" lang="en-US">
                <a:latin typeface="Calibri" pitchFamily="34" charset="0"/>
              </a:rPr>
              <a:t>Pheochromocytoma is a benign tumor of adrenal gland.</a:t>
            </a:r>
          </a:p>
          <a:p>
            <a:pPr lvl="0"/>
            <a:r>
              <a:rPr altLang="en-US" sz="2800" lang="en-US">
                <a:latin typeface="Calibri" pitchFamily="34" charset="0"/>
              </a:rPr>
              <a:t>Originates from the chromaffin cells of the adrenal medulla.</a:t>
            </a:r>
          </a:p>
          <a:p>
            <a:pPr lvl="0"/>
            <a:r>
              <a:rPr altLang="en-US" sz="2800" lang="en-US">
                <a:latin typeface="Calibri" pitchFamily="34" charset="0"/>
              </a:rPr>
              <a:t>Adrenal medulla Produces catecholamines : adrenaline ( epinephrine) and norepineprine</a:t>
            </a:r>
          </a:p>
          <a:p>
            <a:pPr lvl="0"/>
            <a:r>
              <a:rPr altLang="en-US" sz="2800" lang="en-US">
                <a:latin typeface="Calibri" pitchFamily="34" charset="0"/>
              </a:rPr>
              <a:t>The tumor causes Increased secretion of epinephrine and nor-epinephrine by the adrenal medulla</a:t>
            </a:r>
          </a:p>
          <a:p>
            <a:pPr lvl="0">
              <a:buFontTx/>
              <a:buNone/>
            </a:pPr>
            <a:endParaRPr altLang="en-US" sz="2800" lang="en-US">
              <a:latin typeface="Calibri" pitchFamily="34" charset="0"/>
            </a:endParaRPr>
          </a:p>
          <a:p>
            <a:pPr lvl="0">
              <a:buFontTx/>
              <a:buNone/>
            </a:pPr>
            <a:r>
              <a:rPr altLang="en-US" sz="2800" lang="en-US">
                <a:latin typeface="Calibri" pitchFamily="34" charset="0"/>
              </a:rPr>
              <a:t> </a:t>
            </a:r>
          </a:p>
        </p:txBody>
      </p:sp>
      <p:sp>
        <p:nvSpPr>
          <p:cNvPr id="1049310"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algn="l" lvl="0"/>
            <a:r>
              <a:rPr altLang="en-US" b="1" lang="en-US">
                <a:solidFill>
                  <a:srgbClr val="7030A0"/>
                </a:solidFill>
                <a:latin typeface="Calibri" pitchFamily="34" charset="0"/>
              </a:rPr>
              <a:t>PHEOCHROMOCYTOMA</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1">
  <p:cSld>
    <p:spTree>
      <p:nvGrpSpPr>
        <p:cNvPr id="438" name=""/>
        <p:cNvGrpSpPr/>
        <p:nvPr/>
      </p:nvGrpSpPr>
      <p:grpSpPr>
        <a:xfrm rot="0">
          <a:off x="0" y="0"/>
          <a:ext cx="0" cy="0"/>
          <a:chOff x="0" y="0"/>
          <a:chExt cx="0" cy="0"/>
        </a:xfrm>
      </p:grpSpPr>
      <p:sp>
        <p:nvSpPr>
          <p:cNvPr id="1048669" name=""/>
          <p:cNvSpPr/>
          <p:nvPr>
            <p:ph sz="full" idx="1"/>
          </p:nvPr>
        </p:nvSpPr>
        <p:spPr>
          <a:xfrm rot="0">
            <a:off x="228600" y="838200"/>
            <a:ext cx="8229600" cy="4724400"/>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r>
              <a:rPr altLang="en-US" lang="en-US">
                <a:latin typeface="Times New Roman" pitchFamily="18" charset="0"/>
                <a:ea typeface="Times New Roman" pitchFamily="18" charset="0"/>
              </a:rPr>
              <a:t>Is also called thyrotropin</a:t>
            </a:r>
          </a:p>
          <a:p>
            <a:pPr lvl="0"/>
            <a:r>
              <a:rPr altLang="en-US" lang="en-US">
                <a:latin typeface="Times New Roman" pitchFamily="18" charset="0"/>
                <a:ea typeface="Times New Roman" pitchFamily="18" charset="0"/>
              </a:rPr>
              <a:t>Its release is stimulated  by thyroid releasing hormone from hypothalamus.</a:t>
            </a:r>
          </a:p>
          <a:p>
            <a:pPr lvl="0"/>
            <a:r>
              <a:rPr altLang="en-US" lang="en-US">
                <a:latin typeface="Times New Roman" pitchFamily="18" charset="0"/>
                <a:ea typeface="Times New Roman" pitchFamily="18" charset="0"/>
              </a:rPr>
              <a:t>Its target is thyroid gland</a:t>
            </a:r>
          </a:p>
          <a:p>
            <a:pPr lvl="0"/>
            <a:r>
              <a:rPr altLang="en-US" lang="en-US">
                <a:latin typeface="Times New Roman" pitchFamily="18" charset="0"/>
                <a:ea typeface="Times New Roman" pitchFamily="18" charset="0"/>
              </a:rPr>
              <a:t>Function : it stimulate thyroid gland to release </a:t>
            </a:r>
            <a:r>
              <a:rPr altLang="en-US" b="1" lang="en-US">
                <a:latin typeface="Times New Roman" pitchFamily="18" charset="0"/>
                <a:ea typeface="Times New Roman" pitchFamily="18" charset="0"/>
              </a:rPr>
              <a:t>thyroxine (T4) and Tri-iodothyronine (T3)</a:t>
            </a:r>
          </a:p>
          <a:p>
            <a:pPr lvl="0"/>
            <a:r>
              <a:rPr altLang="en-US" lang="en-US">
                <a:latin typeface="Times New Roman" pitchFamily="18" charset="0"/>
                <a:ea typeface="Times New Roman" pitchFamily="18" charset="0"/>
              </a:rPr>
              <a:t>Secretion is regulated by negative feedback mechanism</a:t>
            </a:r>
          </a:p>
          <a:p>
            <a:pPr lvl="0"/>
            <a:r>
              <a:rPr altLang="en-US" lang="en-US">
                <a:latin typeface="Times New Roman" pitchFamily="18" charset="0"/>
                <a:ea typeface="Times New Roman" pitchFamily="18" charset="0"/>
              </a:rPr>
              <a:t>When blood levels of thyroid hormones is high, secretion of TSH is reduced</a:t>
            </a:r>
          </a:p>
        </p:txBody>
      </p:sp>
      <p:sp>
        <p:nvSpPr>
          <p:cNvPr id="1048670" name=""/>
          <p:cNvSpPr/>
          <p:nvPr>
            <p:ph type="title" sz="full" idx="0"/>
          </p:nvPr>
        </p:nvSpPr>
        <p:spPr>
          <a:xfrm rot="0">
            <a:off x="304800" y="228600"/>
            <a:ext cx="8229600" cy="59055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algn="l" lvl="0"/>
            <a:r>
              <a:rPr altLang="en-US" b="1" sz="2800" lang="en-US">
                <a:latin typeface="Calibri" pitchFamily="34" charset="0"/>
              </a:rPr>
              <a:t>2 . Thyroid stimulating Hormone</a:t>
            </a:r>
          </a:p>
        </p:txBody>
      </p:sp>
    </p:spTree>
  </p:cSld>
  <p:clrMapOvr>
    <a:masterClrMapping/>
  </p:clrMapOvr>
</p:sld>
</file>

<file path=ppt/slides/slide320.xml><?xml version="1.0" encoding="utf-8"?>
<p:sld xmlns:a="http://schemas.openxmlformats.org/drawingml/2006/main" xmlns:r="http://schemas.openxmlformats.org/officeDocument/2006/relationships" xmlns:p="http://schemas.openxmlformats.org/presentationml/2006/main" showMasterSp="1">
  <p:cSld>
    <p:spTree>
      <p:nvGrpSpPr>
        <p:cNvPr id="767" name=""/>
        <p:cNvGrpSpPr/>
        <p:nvPr/>
      </p:nvGrpSpPr>
      <p:grpSpPr>
        <a:xfrm rot="0">
          <a:off x="0" y="0"/>
          <a:ext cx="0" cy="0"/>
          <a:chOff x="0" y="0"/>
          <a:chExt cx="0" cy="0"/>
        </a:xfrm>
      </p:grpSpPr>
      <p:sp>
        <p:nvSpPr>
          <p:cNvPr id="1049311" name=""/>
          <p:cNvSpPr/>
          <p:nvPr>
            <p:ph sz="full" idx="1"/>
          </p:nvPr>
        </p:nvSpPr>
        <p:spPr>
          <a:xfrm rot="0">
            <a:off x="457200" y="1600200"/>
            <a:ext cx="8229600" cy="4525962"/>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r>
              <a:rPr altLang="en-US" sz="2800" lang="en-US">
                <a:latin typeface="Calibri" pitchFamily="34" charset="0"/>
              </a:rPr>
              <a:t>May occur at any age, but its peak incidence is between ages 40 and 50 years.</a:t>
            </a:r>
          </a:p>
          <a:p>
            <a:pPr lvl="0"/>
            <a:r>
              <a:rPr altLang="en-US" sz="2800" lang="en-US">
                <a:latin typeface="Calibri" pitchFamily="34" charset="0"/>
              </a:rPr>
              <a:t>It affects men and women equally. </a:t>
            </a:r>
          </a:p>
          <a:p>
            <a:pPr lvl="0"/>
            <a:r>
              <a:rPr altLang="en-US" sz="2800" lang="en-US">
                <a:latin typeface="Calibri" pitchFamily="34" charset="0"/>
              </a:rPr>
              <a:t>Because of the high incidence of pheochromocytoma in family members, the  patient’s family members should be screened</a:t>
            </a:r>
          </a:p>
          <a:p>
            <a:pPr lvl="0"/>
            <a:r>
              <a:rPr altLang="en-US" sz="2800" lang="en-US">
                <a:latin typeface="Calibri" pitchFamily="34" charset="0"/>
              </a:rPr>
              <a:t>It causes high blood pressure in 0.2% of patients with new onset of hypertension</a:t>
            </a:r>
          </a:p>
          <a:p>
            <a:pPr lvl="0">
              <a:buFontTx/>
              <a:buNone/>
            </a:pPr>
            <a:endParaRPr altLang="en-US" sz="2800" lang="en-US">
              <a:latin typeface="Calibri" pitchFamily="34" charset="0"/>
            </a:endParaRPr>
          </a:p>
          <a:p>
            <a:pPr lvl="0">
              <a:buFontTx/>
              <a:buNone/>
            </a:pPr>
            <a:endParaRPr altLang="en-US" sz="2800" lang="en-US">
              <a:latin typeface="Calibri" pitchFamily="34" charset="0"/>
            </a:endParaRPr>
          </a:p>
        </p:txBody>
      </p:sp>
      <p:sp>
        <p:nvSpPr>
          <p:cNvPr id="1049312"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algn="l" lvl="0"/>
            <a:r>
              <a:rPr altLang="en-US" sz="2800" lang="en-US">
                <a:latin typeface="Calibri" pitchFamily="34" charset="0"/>
              </a:rPr>
              <a:t>cont</a:t>
            </a:r>
          </a:p>
        </p:txBody>
      </p:sp>
    </p:spTree>
  </p:cSld>
  <p:clrMapOvr>
    <a:masterClrMapping/>
  </p:clrMapOvr>
</p:sld>
</file>

<file path=ppt/slides/slide321.xml><?xml version="1.0" encoding="utf-8"?>
<p:sld xmlns:a="http://schemas.openxmlformats.org/drawingml/2006/main" xmlns:r="http://schemas.openxmlformats.org/officeDocument/2006/relationships" xmlns:p="http://schemas.openxmlformats.org/presentationml/2006/main" showMasterSp="1">
  <p:cSld>
    <p:spTree>
      <p:nvGrpSpPr>
        <p:cNvPr id="768" name=""/>
        <p:cNvGrpSpPr/>
        <p:nvPr/>
      </p:nvGrpSpPr>
      <p:grpSpPr>
        <a:xfrm rot="0">
          <a:off x="0" y="0"/>
          <a:ext cx="0" cy="0"/>
          <a:chOff x="0" y="0"/>
          <a:chExt cx="0" cy="0"/>
        </a:xfrm>
      </p:grpSpPr>
      <p:sp>
        <p:nvSpPr>
          <p:cNvPr id="1049313" name=""/>
          <p:cNvSpPr/>
          <p:nvPr>
            <p:ph sz="full" idx="1"/>
          </p:nvPr>
        </p:nvSpPr>
        <p:spPr>
          <a:xfrm rot="0">
            <a:off x="457200" y="1600200"/>
            <a:ext cx="8229600" cy="4525962"/>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r>
              <a:rPr altLang="en-US" sz="2800" lang="en-US">
                <a:latin typeface="Calibri" pitchFamily="34" charset="0"/>
              </a:rPr>
              <a:t>The </a:t>
            </a:r>
            <a:r>
              <a:rPr altLang="en-US" sz="2800" lang="en-US">
                <a:solidFill>
                  <a:srgbClr val="7030A0"/>
                </a:solidFill>
                <a:latin typeface="Calibri" pitchFamily="34" charset="0"/>
              </a:rPr>
              <a:t>typical triad of symptoms </a:t>
            </a:r>
            <a:r>
              <a:rPr altLang="en-US" sz="2800" lang="en-US">
                <a:latin typeface="Calibri" pitchFamily="34" charset="0"/>
              </a:rPr>
              <a:t>comprises </a:t>
            </a:r>
            <a:r>
              <a:rPr altLang="en-US" b="1" sz="2800" i="1" lang="en-US">
                <a:solidFill>
                  <a:srgbClr val="7030A0"/>
                </a:solidFill>
                <a:latin typeface="Calibri" pitchFamily="34" charset="0"/>
              </a:rPr>
              <a:t>headache, diaphoresis (profuse sweating) and palpitations</a:t>
            </a:r>
          </a:p>
          <a:p>
            <a:pPr lvl="0"/>
            <a:r>
              <a:rPr altLang="en-US" sz="2800" lang="en-US">
                <a:latin typeface="Calibri" pitchFamily="34" charset="0"/>
              </a:rPr>
              <a:t>Other symptoms include :</a:t>
            </a:r>
          </a:p>
          <a:p>
            <a:pPr lvl="0"/>
            <a:r>
              <a:rPr altLang="en-US" sz="2800" lang="en-US">
                <a:latin typeface="Calibri" pitchFamily="34" charset="0"/>
              </a:rPr>
              <a:t>Hypertension</a:t>
            </a:r>
          </a:p>
          <a:p>
            <a:pPr lvl="0"/>
            <a:r>
              <a:rPr altLang="en-US" sz="2800" lang="en-US">
                <a:latin typeface="Calibri" pitchFamily="34" charset="0"/>
              </a:rPr>
              <a:t>Tachycardia</a:t>
            </a:r>
          </a:p>
          <a:p>
            <a:pPr lvl="0"/>
            <a:r>
              <a:rPr altLang="en-US" sz="2800" lang="en-US">
                <a:latin typeface="Calibri" pitchFamily="34" charset="0"/>
              </a:rPr>
              <a:t>Weight loss, tremors</a:t>
            </a:r>
          </a:p>
          <a:p>
            <a:pPr lvl="0"/>
            <a:r>
              <a:rPr altLang="en-US" sz="2800" lang="en-US">
                <a:latin typeface="Calibri" pitchFamily="34" charset="0"/>
              </a:rPr>
              <a:t>Hyperglycemia and glycosuria</a:t>
            </a:r>
          </a:p>
          <a:p>
            <a:pPr lvl="0"/>
            <a:r>
              <a:rPr altLang="en-US" sz="2800" lang="en-US">
                <a:latin typeface="Calibri" pitchFamily="34" charset="0"/>
              </a:rPr>
              <a:t>Nausea </a:t>
            </a:r>
          </a:p>
          <a:p>
            <a:pPr lvl="0">
              <a:buFontTx/>
              <a:buNone/>
            </a:pPr>
            <a:endParaRPr altLang="en-US" sz="2800" lang="en-US">
              <a:latin typeface="Calibri" pitchFamily="34" charset="0"/>
            </a:endParaRPr>
          </a:p>
        </p:txBody>
      </p:sp>
      <p:sp>
        <p:nvSpPr>
          <p:cNvPr id="1049314"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algn="l" lvl="0"/>
            <a:br/>
            <a:r>
              <a:rPr altLang="en-US" b="1" sz="2500" lang="en-US">
                <a:solidFill>
                  <a:srgbClr val="7030A0"/>
                </a:solidFill>
                <a:latin typeface="Calibri" pitchFamily="34" charset="0"/>
              </a:rPr>
              <a:t>Clinical Manifestations</a:t>
            </a:r>
            <a:br/>
            <a:endParaRPr altLang="en-US" b="1" sz="2500" lang="en-US">
              <a:solidFill>
                <a:srgbClr val="7030A0"/>
              </a:solidFill>
              <a:latin typeface="Calibri" pitchFamily="34" charset="0"/>
            </a:endParaRPr>
          </a:p>
        </p:txBody>
      </p:sp>
    </p:spTree>
  </p:cSld>
  <p:clrMapOvr>
    <a:masterClrMapping/>
  </p:clrMapOvr>
</p:sld>
</file>

<file path=ppt/slides/slide322.xml><?xml version="1.0" encoding="utf-8"?>
<p:sld xmlns:a="http://schemas.openxmlformats.org/drawingml/2006/main" xmlns:r="http://schemas.openxmlformats.org/officeDocument/2006/relationships" xmlns:p="http://schemas.openxmlformats.org/presentationml/2006/main" showMasterSp="1">
  <p:cSld>
    <p:spTree>
      <p:nvGrpSpPr>
        <p:cNvPr id="769" name=""/>
        <p:cNvGrpSpPr/>
        <p:nvPr/>
      </p:nvGrpSpPr>
      <p:grpSpPr>
        <a:xfrm rot="0">
          <a:off x="0" y="0"/>
          <a:ext cx="0" cy="0"/>
          <a:chOff x="0" y="0"/>
          <a:chExt cx="0" cy="0"/>
        </a:xfrm>
      </p:grpSpPr>
      <p:sp>
        <p:nvSpPr>
          <p:cNvPr id="1049315" name=""/>
          <p:cNvSpPr/>
          <p:nvPr>
            <p:ph sz="full" idx="1"/>
          </p:nvPr>
        </p:nvSpPr>
        <p:spPr>
          <a:xfrm rot="0">
            <a:off x="457200" y="1600200"/>
            <a:ext cx="8229600" cy="4525962"/>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r>
              <a:rPr altLang="en-US" sz="2800" lang="en-US">
                <a:latin typeface="Calibri" pitchFamily="34" charset="0"/>
              </a:rPr>
              <a:t>Vomiting</a:t>
            </a:r>
          </a:p>
          <a:p>
            <a:pPr lvl="0"/>
            <a:r>
              <a:rPr altLang="en-US" sz="2800" lang="en-US">
                <a:latin typeface="Calibri" pitchFamily="34" charset="0"/>
              </a:rPr>
              <a:t>Abdominal pain</a:t>
            </a:r>
          </a:p>
          <a:p>
            <a:pPr lvl="0"/>
            <a:r>
              <a:rPr altLang="en-US" sz="2800" lang="en-US">
                <a:latin typeface="Calibri" pitchFamily="34" charset="0"/>
              </a:rPr>
              <a:t>Vertigo</a:t>
            </a:r>
          </a:p>
          <a:p>
            <a:pPr lvl="0"/>
            <a:r>
              <a:rPr altLang="en-US" sz="2800" lang="en-US">
                <a:latin typeface="Calibri" pitchFamily="34" charset="0"/>
              </a:rPr>
              <a:t>blurring of vision</a:t>
            </a:r>
          </a:p>
          <a:p>
            <a:pPr lvl="0"/>
            <a:r>
              <a:rPr altLang="en-US" sz="2800" lang="en-US">
                <a:latin typeface="Calibri" pitchFamily="34" charset="0"/>
              </a:rPr>
              <a:t>Tinnitus</a:t>
            </a:r>
          </a:p>
          <a:p>
            <a:pPr lvl="0"/>
            <a:r>
              <a:rPr altLang="en-US" sz="2800" lang="en-US">
                <a:latin typeface="Calibri" pitchFamily="34" charset="0"/>
              </a:rPr>
              <a:t> dyspnea.</a:t>
            </a:r>
          </a:p>
          <a:p>
            <a:pPr lvl="0"/>
            <a:r>
              <a:rPr altLang="en-US" sz="2800" lang="en-US">
                <a:latin typeface="Calibri" pitchFamily="34" charset="0"/>
              </a:rPr>
              <a:t>Postural hypotension occurs in 70% of</a:t>
            </a:r>
          </a:p>
          <a:p>
            <a:pPr lvl="0">
              <a:buFontTx/>
              <a:buNone/>
            </a:pPr>
            <a:r>
              <a:rPr altLang="en-US" sz="2800" lang="en-US">
                <a:latin typeface="Calibri" pitchFamily="34" charset="0"/>
              </a:rPr>
              <a:t>     patients with untreated pheochromocytoma</a:t>
            </a:r>
          </a:p>
        </p:txBody>
      </p:sp>
      <p:sp>
        <p:nvSpPr>
          <p:cNvPr id="1049316"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algn="l" lvl="0"/>
            <a:r>
              <a:rPr altLang="en-US" sz="2800" lang="en-US">
                <a:latin typeface="Calibri" pitchFamily="34" charset="0"/>
              </a:rPr>
              <a:t>cont</a:t>
            </a:r>
          </a:p>
        </p:txBody>
      </p:sp>
    </p:spTree>
  </p:cSld>
  <p:clrMapOvr>
    <a:masterClrMapping/>
  </p:clrMapOvr>
</p:sld>
</file>

<file path=ppt/slides/slide323.xml><?xml version="1.0" encoding="utf-8"?>
<p:sld xmlns:a="http://schemas.openxmlformats.org/drawingml/2006/main" xmlns:r="http://schemas.openxmlformats.org/officeDocument/2006/relationships" xmlns:p="http://schemas.openxmlformats.org/presentationml/2006/main" showMasterSp="1">
  <p:cSld>
    <p:spTree>
      <p:nvGrpSpPr>
        <p:cNvPr id="770" name=""/>
        <p:cNvGrpSpPr/>
        <p:nvPr/>
      </p:nvGrpSpPr>
      <p:grpSpPr>
        <a:xfrm rot="0">
          <a:off x="0" y="0"/>
          <a:ext cx="0" cy="0"/>
          <a:chOff x="0" y="0"/>
          <a:chExt cx="0" cy="0"/>
        </a:xfrm>
      </p:grpSpPr>
      <p:sp>
        <p:nvSpPr>
          <p:cNvPr id="1049317" name=""/>
          <p:cNvSpPr/>
          <p:nvPr>
            <p:ph sz="full" idx="1"/>
          </p:nvPr>
        </p:nvSpPr>
        <p:spPr>
          <a:xfrm rot="0">
            <a:off x="304800" y="1143000"/>
            <a:ext cx="8382000" cy="5410200"/>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r>
              <a:rPr altLang="en-US" sz="2800" lang="en-US">
                <a:latin typeface="Calibri" pitchFamily="34" charset="0"/>
              </a:rPr>
              <a:t>Pheochromocytoma is suspected if signs of sympathetic nervous system overactivity occur in association with marked elevation of blood pressure. </a:t>
            </a:r>
          </a:p>
          <a:p>
            <a:pPr lvl="0"/>
            <a:r>
              <a:rPr altLang="en-US" sz="2800" lang="en-US">
                <a:latin typeface="Calibri" pitchFamily="34" charset="0"/>
              </a:rPr>
              <a:t>These signs can be associated with the </a:t>
            </a:r>
            <a:r>
              <a:rPr altLang="en-US" sz="2800" lang="en-US">
                <a:solidFill>
                  <a:srgbClr val="7030A0"/>
                </a:solidFill>
                <a:latin typeface="Calibri" pitchFamily="34" charset="0"/>
              </a:rPr>
              <a:t>“five Hs”: hypertension, headache, hyperhidrosis (excessive sweating), hypermetabolism, and hyperglycemia</a:t>
            </a:r>
            <a:r>
              <a:rPr altLang="en-US" sz="2800" lang="en-US">
                <a:latin typeface="Calibri" pitchFamily="34" charset="0"/>
              </a:rPr>
              <a:t>.</a:t>
            </a:r>
          </a:p>
        </p:txBody>
      </p:sp>
      <p:sp>
        <p:nvSpPr>
          <p:cNvPr id="1049318" name=""/>
          <p:cNvSpPr/>
          <p:nvPr>
            <p:ph type="title" sz="full" idx="0"/>
          </p:nvPr>
        </p:nvSpPr>
        <p:spPr>
          <a:xfrm rot="0">
            <a:off x="457200" y="304800"/>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algn="l" lvl="0"/>
            <a:r>
              <a:rPr altLang="en-US" b="1" sz="2800" lang="en-US">
                <a:solidFill>
                  <a:srgbClr val="7030A0"/>
                </a:solidFill>
                <a:latin typeface="Calibri" pitchFamily="34" charset="0"/>
              </a:rPr>
              <a:t>Assessment and Diagnostic Findings</a:t>
            </a:r>
          </a:p>
        </p:txBody>
      </p:sp>
    </p:spTree>
  </p:cSld>
  <p:clrMapOvr>
    <a:masterClrMapping/>
  </p:clrMapOvr>
</p:sld>
</file>

<file path=ppt/slides/slide324.xml><?xml version="1.0" encoding="utf-8"?>
<p:sld xmlns:a="http://schemas.openxmlformats.org/drawingml/2006/main" xmlns:r="http://schemas.openxmlformats.org/officeDocument/2006/relationships" xmlns:p="http://schemas.openxmlformats.org/presentationml/2006/main" showMasterSp="1">
  <p:cSld>
    <p:spTree>
      <p:nvGrpSpPr>
        <p:cNvPr id="771" name=""/>
        <p:cNvGrpSpPr/>
        <p:nvPr/>
      </p:nvGrpSpPr>
      <p:grpSpPr>
        <a:xfrm rot="0">
          <a:off x="0" y="0"/>
          <a:ext cx="0" cy="0"/>
          <a:chOff x="0" y="0"/>
          <a:chExt cx="0" cy="0"/>
        </a:xfrm>
      </p:grpSpPr>
      <p:sp>
        <p:nvSpPr>
          <p:cNvPr id="1049319" name=""/>
          <p:cNvSpPr/>
          <p:nvPr>
            <p:ph sz="full" idx="1"/>
          </p:nvPr>
        </p:nvSpPr>
        <p:spPr>
          <a:xfrm rot="0">
            <a:off x="228600" y="1066800"/>
            <a:ext cx="8686800" cy="5334000"/>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r>
              <a:rPr altLang="en-US" sz="2800" lang="en-US">
                <a:latin typeface="Calibri" pitchFamily="34" charset="0"/>
              </a:rPr>
              <a:t>Measurements of urine and plasma levels of catecholamines are the most direct and conclusive tests for overactivity of the adrenal medulla</a:t>
            </a:r>
          </a:p>
          <a:p>
            <a:pPr lvl="0"/>
            <a:r>
              <a:rPr altLang="en-US" sz="2800" lang="en-US">
                <a:latin typeface="Calibri" pitchFamily="34" charset="0"/>
              </a:rPr>
              <a:t>Measurements of urinary catecholamine metabolites (metanephrines [MN] and vanillylmandelic acid [VMA]) or free catecholamines are the standard diagnostic tests used in the diagnosis of pheochromocytoma</a:t>
            </a:r>
          </a:p>
        </p:txBody>
      </p:sp>
      <p:sp>
        <p:nvSpPr>
          <p:cNvPr id="1049320"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algn="l" lvl="0"/>
            <a:r>
              <a:rPr altLang="en-US" sz="2800" lang="en-US">
                <a:latin typeface="Calibri" pitchFamily="34" charset="0"/>
              </a:rPr>
              <a:t>cont</a:t>
            </a:r>
          </a:p>
        </p:txBody>
      </p:sp>
    </p:spTree>
  </p:cSld>
  <p:clrMapOvr>
    <a:masterClrMapping/>
  </p:clrMapOvr>
</p:sld>
</file>

<file path=ppt/slides/slide325.xml><?xml version="1.0" encoding="utf-8"?>
<p:sld xmlns:a="http://schemas.openxmlformats.org/drawingml/2006/main" xmlns:r="http://schemas.openxmlformats.org/officeDocument/2006/relationships" xmlns:p="http://schemas.openxmlformats.org/presentationml/2006/main" showMasterSp="1">
  <p:cSld>
    <p:spTree>
      <p:nvGrpSpPr>
        <p:cNvPr id="772" name=""/>
        <p:cNvGrpSpPr/>
        <p:nvPr/>
      </p:nvGrpSpPr>
      <p:grpSpPr>
        <a:xfrm rot="0">
          <a:off x="0" y="0"/>
          <a:ext cx="0" cy="0"/>
          <a:chOff x="0" y="0"/>
          <a:chExt cx="0" cy="0"/>
        </a:xfrm>
      </p:grpSpPr>
      <p:sp>
        <p:nvSpPr>
          <p:cNvPr id="1049321" name=""/>
          <p:cNvSpPr/>
          <p:nvPr>
            <p:ph sz="full" idx="1"/>
          </p:nvPr>
        </p:nvSpPr>
        <p:spPr>
          <a:xfrm rot="0">
            <a:off x="228600" y="990600"/>
            <a:ext cx="8458200" cy="5638800"/>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r>
              <a:rPr altLang="en-US" sz="2800" lang="en-US">
                <a:latin typeface="Calibri" pitchFamily="34" charset="0"/>
              </a:rPr>
              <a:t>Alpha adrenergic blocking agents </a:t>
            </a:r>
            <a:r>
              <a:rPr altLang="en-US" sz="2800" lang="en-US">
                <a:solidFill>
                  <a:srgbClr val="7030A0"/>
                </a:solidFill>
                <a:latin typeface="Calibri" pitchFamily="34" charset="0"/>
              </a:rPr>
              <a:t>(eg, phentolamin </a:t>
            </a:r>
            <a:r>
              <a:rPr altLang="en-US" sz="2800" lang="en-US">
                <a:latin typeface="Calibri" pitchFamily="34" charset="0"/>
              </a:rPr>
              <a:t>[Regitine]) or smooth muscle relaxants </a:t>
            </a:r>
            <a:r>
              <a:rPr altLang="en-US" sz="2800" lang="en-US">
                <a:solidFill>
                  <a:srgbClr val="7030A0"/>
                </a:solidFill>
                <a:latin typeface="Calibri" pitchFamily="34" charset="0"/>
              </a:rPr>
              <a:t>(eg, sodium nitroprusside [Nipride]) </a:t>
            </a:r>
            <a:r>
              <a:rPr altLang="en-US" sz="2800" lang="en-US">
                <a:latin typeface="Calibri" pitchFamily="34" charset="0"/>
              </a:rPr>
              <a:t>to  lower the blood pressure quickly.</a:t>
            </a:r>
          </a:p>
          <a:p>
            <a:pPr lvl="0"/>
            <a:r>
              <a:rPr altLang="en-US" sz="2800" lang="en-US">
                <a:latin typeface="Calibri" pitchFamily="34" charset="0"/>
              </a:rPr>
              <a:t>Beta-adrenergic blocking agents, such as </a:t>
            </a:r>
            <a:r>
              <a:rPr altLang="en-US" sz="2800" lang="en-US">
                <a:solidFill>
                  <a:srgbClr val="7030A0"/>
                </a:solidFill>
                <a:latin typeface="Calibri" pitchFamily="34" charset="0"/>
              </a:rPr>
              <a:t>propranolol </a:t>
            </a:r>
            <a:r>
              <a:rPr altLang="en-US" sz="2800" lang="en-US">
                <a:latin typeface="Calibri" pitchFamily="34" charset="0"/>
              </a:rPr>
              <a:t>(Inderal), may be used in patients with cardiac dysrhythmias or those not responsive to alpha-blockers</a:t>
            </a:r>
          </a:p>
        </p:txBody>
      </p:sp>
      <p:sp>
        <p:nvSpPr>
          <p:cNvPr id="1049322" name=""/>
          <p:cNvSpPr/>
          <p:nvPr>
            <p:ph type="title" sz="full" idx="0"/>
          </p:nvPr>
        </p:nvSpPr>
        <p:spPr>
          <a:xfrm rot="0">
            <a:off x="457200" y="228600"/>
            <a:ext cx="8229600" cy="762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algn="l" lvl="0"/>
            <a:r>
              <a:rPr altLang="en-US" b="1" sz="2800" lang="en-US">
                <a:solidFill>
                  <a:srgbClr val="7030A0"/>
                </a:solidFill>
                <a:latin typeface="Calibri" pitchFamily="34" charset="0"/>
              </a:rPr>
              <a:t>Medical  management</a:t>
            </a:r>
          </a:p>
        </p:txBody>
      </p:sp>
    </p:spTree>
  </p:cSld>
  <p:clrMapOvr>
    <a:masterClrMapping/>
  </p:clrMapOvr>
</p:sld>
</file>

<file path=ppt/slides/slide326.xml><?xml version="1.0" encoding="utf-8"?>
<p:sld xmlns:a="http://schemas.openxmlformats.org/drawingml/2006/main" xmlns:r="http://schemas.openxmlformats.org/officeDocument/2006/relationships" xmlns:p="http://schemas.openxmlformats.org/presentationml/2006/main" showMasterSp="1">
  <p:cSld>
    <p:spTree>
      <p:nvGrpSpPr>
        <p:cNvPr id="773" name=""/>
        <p:cNvGrpSpPr/>
        <p:nvPr/>
      </p:nvGrpSpPr>
      <p:grpSpPr>
        <a:xfrm rot="0">
          <a:off x="0" y="0"/>
          <a:ext cx="0" cy="0"/>
          <a:chOff x="0" y="0"/>
          <a:chExt cx="0" cy="0"/>
        </a:xfrm>
      </p:grpSpPr>
      <p:sp>
        <p:nvSpPr>
          <p:cNvPr id="1049323" name=""/>
          <p:cNvSpPr/>
          <p:nvPr>
            <p:ph sz="full" idx="1"/>
          </p:nvPr>
        </p:nvSpPr>
        <p:spPr>
          <a:xfrm rot="0">
            <a:off x="457200" y="1066800"/>
            <a:ext cx="8229600" cy="5486400"/>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r>
              <a:rPr altLang="en-US" sz="2800" lang="en-US">
                <a:latin typeface="Calibri" pitchFamily="34" charset="0"/>
              </a:rPr>
              <a:t>The definitive treatment of pheochromocytoma is surgical removal of the tumor, usually with adrenalectomy (surgical removal of adrenal gland</a:t>
            </a:r>
          </a:p>
          <a:p>
            <a:pPr lvl="0"/>
            <a:r>
              <a:rPr altLang="en-US" sz="2800" lang="en-US">
                <a:latin typeface="Calibri" pitchFamily="34" charset="0"/>
              </a:rPr>
              <a:t>Bilateral adrenalectomy may be necessary if tumors are present in both adrenal glands.</a:t>
            </a:r>
          </a:p>
          <a:p>
            <a:pPr lvl="0"/>
            <a:r>
              <a:rPr altLang="en-US" sz="2800" lang="en-US">
                <a:latin typeface="Calibri" pitchFamily="34" charset="0"/>
              </a:rPr>
              <a:t>Patient preparation includes control of blood pressure and blood volumes; usually this is carried out over 7 to 10 days</a:t>
            </a:r>
          </a:p>
          <a:p>
            <a:pPr lvl="0"/>
            <a:r>
              <a:rPr altLang="en-US" sz="2800" lang="en-US">
                <a:solidFill>
                  <a:srgbClr val="7030A0"/>
                </a:solidFill>
                <a:latin typeface="Calibri" pitchFamily="34" charset="0"/>
              </a:rPr>
              <a:t>Phentolamine or phenoxybenzamine </a:t>
            </a:r>
            <a:r>
              <a:rPr altLang="en-US" sz="2800" lang="en-US">
                <a:latin typeface="Calibri" pitchFamily="34" charset="0"/>
              </a:rPr>
              <a:t>(Dibenzyline) may be used safely without causing undue hypotension</a:t>
            </a:r>
          </a:p>
        </p:txBody>
      </p:sp>
      <p:sp>
        <p:nvSpPr>
          <p:cNvPr id="1049324"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algn="l" lvl="0"/>
            <a:r>
              <a:rPr altLang="en-US" b="1" sz="2800" lang="en-US">
                <a:solidFill>
                  <a:srgbClr val="7030A0"/>
                </a:solidFill>
                <a:latin typeface="Calibri" pitchFamily="34" charset="0"/>
              </a:rPr>
              <a:t>Surgical management</a:t>
            </a:r>
          </a:p>
        </p:txBody>
      </p:sp>
    </p:spTree>
  </p:cSld>
  <p:clrMapOvr>
    <a:masterClrMapping/>
  </p:clrMapOvr>
</p:sld>
</file>

<file path=ppt/slides/slide327.xml><?xml version="1.0" encoding="utf-8"?>
<p:sld xmlns:a="http://schemas.openxmlformats.org/drawingml/2006/main" xmlns:r="http://schemas.openxmlformats.org/officeDocument/2006/relationships" xmlns:p="http://schemas.openxmlformats.org/presentationml/2006/main" showMasterSp="1">
  <p:cSld>
    <p:spTree>
      <p:nvGrpSpPr>
        <p:cNvPr id="774" name=""/>
        <p:cNvGrpSpPr/>
        <p:nvPr/>
      </p:nvGrpSpPr>
      <p:grpSpPr>
        <a:xfrm rot="0">
          <a:off x="0" y="0"/>
          <a:ext cx="0" cy="0"/>
          <a:chOff x="0" y="0"/>
          <a:chExt cx="0" cy="0"/>
        </a:xfrm>
      </p:grpSpPr>
      <p:sp>
        <p:nvSpPr>
          <p:cNvPr id="1049325" name=""/>
          <p:cNvSpPr/>
          <p:nvPr>
            <p:ph sz="full" idx="1"/>
          </p:nvPr>
        </p:nvSpPr>
        <p:spPr>
          <a:xfrm rot="0">
            <a:off x="457200" y="1143000"/>
            <a:ext cx="8534400" cy="5486400"/>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r>
              <a:rPr altLang="en-US" sz="2800" lang="en-US">
                <a:latin typeface="Calibri" pitchFamily="34" charset="0"/>
              </a:rPr>
              <a:t>Hydration before, during, and after surgery to prevent hypotension.</a:t>
            </a:r>
          </a:p>
          <a:p>
            <a:pPr lvl="0"/>
            <a:r>
              <a:rPr altLang="en-US" sz="2800" lang="en-US">
                <a:latin typeface="Calibri" pitchFamily="34" charset="0"/>
              </a:rPr>
              <a:t>Manipulation of the tumor during surgical excision may cause release of stored epinephrine and norepinephrine, with marked increases in blood pressure and changes in heart rate. </a:t>
            </a:r>
          </a:p>
          <a:p>
            <a:pPr lvl="0"/>
            <a:r>
              <a:rPr altLang="en-US" sz="2800" lang="en-US">
                <a:latin typeface="Calibri" pitchFamily="34" charset="0"/>
              </a:rPr>
              <a:t>use of </a:t>
            </a:r>
            <a:r>
              <a:rPr altLang="en-US" sz="2800" lang="en-US">
                <a:solidFill>
                  <a:srgbClr val="7030A0"/>
                </a:solidFill>
                <a:latin typeface="Calibri" pitchFamily="34" charset="0"/>
              </a:rPr>
              <a:t>sodium nitroprusside (Nipride) </a:t>
            </a:r>
            <a:r>
              <a:rPr altLang="en-US" sz="2800" lang="en-US">
                <a:latin typeface="Calibri" pitchFamily="34" charset="0"/>
              </a:rPr>
              <a:t>and alpha-adrenergic blocking agents may be required  during and after surgery  to control  increases in catecholamine levels</a:t>
            </a:r>
          </a:p>
        </p:txBody>
      </p:sp>
      <p:sp>
        <p:nvSpPr>
          <p:cNvPr id="1049326"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algn="l" lvl="0"/>
            <a:r>
              <a:rPr altLang="en-US" sz="2800" lang="en-US">
                <a:latin typeface="Calibri" pitchFamily="34" charset="0"/>
              </a:rPr>
              <a:t>cont</a:t>
            </a:r>
          </a:p>
        </p:txBody>
      </p:sp>
    </p:spTree>
  </p:cSld>
  <p:clrMapOvr>
    <a:masterClrMapping/>
  </p:clrMapOvr>
</p:sld>
</file>

<file path=ppt/slides/slide328.xml><?xml version="1.0" encoding="utf-8"?>
<p:sld xmlns:a="http://schemas.openxmlformats.org/drawingml/2006/main" xmlns:r="http://schemas.openxmlformats.org/officeDocument/2006/relationships" xmlns:p="http://schemas.openxmlformats.org/presentationml/2006/main" showMasterSp="1">
  <p:cSld>
    <p:spTree>
      <p:nvGrpSpPr>
        <p:cNvPr id="775" name=""/>
        <p:cNvGrpSpPr/>
        <p:nvPr/>
      </p:nvGrpSpPr>
      <p:grpSpPr>
        <a:xfrm rot="0">
          <a:off x="0" y="0"/>
          <a:ext cx="0" cy="0"/>
          <a:chOff x="0" y="0"/>
          <a:chExt cx="0" cy="0"/>
        </a:xfrm>
      </p:grpSpPr>
      <p:sp>
        <p:nvSpPr>
          <p:cNvPr id="1049327" name=""/>
          <p:cNvSpPr/>
          <p:nvPr>
            <p:ph sz="full" idx="1"/>
          </p:nvPr>
        </p:nvSpPr>
        <p:spPr>
          <a:xfrm rot="0">
            <a:off x="304800" y="1143000"/>
            <a:ext cx="8610600" cy="5257800"/>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r>
              <a:rPr altLang="en-US" sz="2800" lang="en-US">
                <a:latin typeface="Calibri" pitchFamily="34" charset="0"/>
              </a:rPr>
              <a:t>Corticosteroid replacement is required if bilateral adrenalectomy has been necessary</a:t>
            </a:r>
          </a:p>
          <a:p>
            <a:pPr lvl="0"/>
            <a:r>
              <a:rPr altLang="en-US" sz="2800" lang="en-US">
                <a:latin typeface="Calibri" pitchFamily="34" charset="0"/>
              </a:rPr>
              <a:t>Corticosteroids may also be necessary for the first few days or weeks after removal of a single adrenal gland </a:t>
            </a:r>
          </a:p>
          <a:p>
            <a:pPr lvl="0"/>
            <a:r>
              <a:rPr altLang="en-US" sz="2800" lang="en-US">
                <a:latin typeface="Calibri" pitchFamily="34" charset="0"/>
              </a:rPr>
              <a:t>Intravenous administration of corticosteroids (</a:t>
            </a:r>
            <a:r>
              <a:rPr altLang="en-US" sz="2800" lang="en-US">
                <a:solidFill>
                  <a:srgbClr val="7030A0"/>
                </a:solidFill>
                <a:latin typeface="Calibri" pitchFamily="34" charset="0"/>
              </a:rPr>
              <a:t>methylprednisolone sodium succinate </a:t>
            </a:r>
            <a:r>
              <a:rPr altLang="en-US" sz="2800" lang="en-US">
                <a:latin typeface="Calibri" pitchFamily="34" charset="0"/>
              </a:rPr>
              <a:t>[Solu-Medrol]) may begin the evening before surgery and continue during the early postoperative period to prevent adrenal insufficiency</a:t>
            </a:r>
          </a:p>
        </p:txBody>
      </p:sp>
      <p:sp>
        <p:nvSpPr>
          <p:cNvPr id="1049328"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algn="l" lvl="0"/>
            <a:r>
              <a:rPr altLang="en-US" sz="2800" lang="en-US">
                <a:latin typeface="Calibri" pitchFamily="34" charset="0"/>
              </a:rPr>
              <a:t>cont</a:t>
            </a:r>
          </a:p>
        </p:txBody>
      </p:sp>
    </p:spTree>
  </p:cSld>
  <p:clrMapOvr>
    <a:masterClrMapping/>
  </p:clrMapOvr>
</p:sld>
</file>

<file path=ppt/slides/slide329.xml><?xml version="1.0" encoding="utf-8"?>
<p:sld xmlns:a="http://schemas.openxmlformats.org/drawingml/2006/main" xmlns:r="http://schemas.openxmlformats.org/officeDocument/2006/relationships" xmlns:p="http://schemas.openxmlformats.org/presentationml/2006/main" showMasterSp="1">
  <p:cSld>
    <p:spTree>
      <p:nvGrpSpPr>
        <p:cNvPr id="776" name=""/>
        <p:cNvGrpSpPr/>
        <p:nvPr/>
      </p:nvGrpSpPr>
      <p:grpSpPr>
        <a:xfrm rot="0">
          <a:off x="0" y="0"/>
          <a:ext cx="0" cy="0"/>
          <a:chOff x="0" y="0"/>
          <a:chExt cx="0" cy="0"/>
        </a:xfrm>
      </p:grpSpPr>
      <p:sp>
        <p:nvSpPr>
          <p:cNvPr id="1049329" name=""/>
          <p:cNvSpPr/>
          <p:nvPr>
            <p:ph sz="full" idx="1"/>
          </p:nvPr>
        </p:nvSpPr>
        <p:spPr>
          <a:xfrm rot="0">
            <a:off x="457200" y="1600200"/>
            <a:ext cx="8229600" cy="4525962"/>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eaLnBrk="1" hangingPunct="1" latinLnBrk="1" lvl="0">
              <a:buFontTx/>
              <a:buNone/>
            </a:pPr>
            <a:r>
              <a:rPr altLang="en-US" sz="2800" lang="en-US">
                <a:latin typeface="Calibri" pitchFamily="34" charset="0"/>
              </a:rPr>
              <a:t>1.Monitor VS especially BP and document the vitals</a:t>
            </a:r>
          </a:p>
          <a:p>
            <a:pPr eaLnBrk="1" hangingPunct="1" latinLnBrk="1" lvl="0">
              <a:buFontTx/>
              <a:buNone/>
            </a:pPr>
            <a:r>
              <a:rPr altLang="en-US" sz="2800" lang="en-US">
                <a:latin typeface="Calibri" pitchFamily="34" charset="0"/>
              </a:rPr>
              <a:t>2. Monitor for HYPERTENSIVE crisis : it is a severe increase in blood pressure that can lead to stroke and and impairment of an organ</a:t>
            </a:r>
          </a:p>
          <a:p>
            <a:pPr eaLnBrk="1" hangingPunct="1" latinLnBrk="1" lvl="0">
              <a:buFontTx/>
              <a:buNone/>
            </a:pPr>
            <a:r>
              <a:rPr altLang="en-US" sz="2800" lang="en-US">
                <a:latin typeface="Calibri" pitchFamily="34" charset="0"/>
              </a:rPr>
              <a:t>3. Avoid palpating the gland as it stimulate the tumor that can cause increased BP</a:t>
            </a:r>
          </a:p>
          <a:p>
            <a:pPr lvl="0">
              <a:buFontTx/>
              <a:buNone/>
            </a:pPr>
            <a:r>
              <a:rPr altLang="en-US" sz="2800" lang="en-US">
                <a:latin typeface="Calibri" pitchFamily="34" charset="0"/>
              </a:rPr>
              <a:t>4.Administer Anti-hypertensive agents like alpha-adrenergic blockers Phenoxybenzamine</a:t>
            </a:r>
          </a:p>
          <a:p>
            <a:pPr lvl="0">
              <a:buFontTx/>
              <a:buNone/>
            </a:pPr>
            <a:r>
              <a:rPr altLang="en-US" sz="2800" lang="en-US">
                <a:latin typeface="Calibri" pitchFamily="34" charset="0"/>
              </a:rPr>
              <a:t>5.Monitor blood glucose and urine glucose </a:t>
            </a:r>
          </a:p>
        </p:txBody>
      </p:sp>
      <p:sp>
        <p:nvSpPr>
          <p:cNvPr id="1049330"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algn="l" lvl="0"/>
            <a:r>
              <a:rPr altLang="en-US" b="1" sz="2800" lang="en-US">
                <a:solidFill>
                  <a:srgbClr val="7030A0"/>
                </a:solidFill>
                <a:latin typeface="Calibri" pitchFamily="34" charset="0"/>
              </a:rPr>
              <a:t>Nursing management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1">
  <p:cSld>
    <p:spTree>
      <p:nvGrpSpPr>
        <p:cNvPr id="439" name=""/>
        <p:cNvGrpSpPr/>
        <p:nvPr/>
      </p:nvGrpSpPr>
      <p:grpSpPr>
        <a:xfrm rot="0">
          <a:off x="0" y="0"/>
          <a:ext cx="0" cy="0"/>
          <a:chOff x="0" y="0"/>
          <a:chExt cx="0" cy="0"/>
        </a:xfrm>
      </p:grpSpPr>
      <p:sp>
        <p:nvSpPr>
          <p:cNvPr id="1048671" name=""/>
          <p:cNvSpPr/>
          <p:nvPr>
            <p:ph sz="full" idx="1"/>
          </p:nvPr>
        </p:nvSpPr>
        <p:spPr>
          <a:xfrm rot="0">
            <a:off x="457200" y="1143000"/>
            <a:ext cx="8229600" cy="4983162"/>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r>
              <a:rPr altLang="en-US" sz="2800" lang="en-US">
                <a:latin typeface="Calibri" pitchFamily="34" charset="0"/>
              </a:rPr>
              <a:t>Its release is triggered by corticotrophin releasing hormone from the hypothalamus</a:t>
            </a:r>
          </a:p>
          <a:p>
            <a:pPr lvl="0"/>
            <a:r>
              <a:rPr altLang="en-US" sz="2800" lang="en-US">
                <a:latin typeface="Calibri" pitchFamily="34" charset="0"/>
              </a:rPr>
              <a:t>Function : ACTH stimulates </a:t>
            </a:r>
            <a:r>
              <a:rPr altLang="en-US" b="1" sz="2800" lang="en-US">
                <a:latin typeface="Calibri" pitchFamily="34" charset="0"/>
              </a:rPr>
              <a:t>adrenal cortex </a:t>
            </a:r>
            <a:r>
              <a:rPr altLang="en-US" sz="2800" lang="en-US">
                <a:latin typeface="Calibri" pitchFamily="34" charset="0"/>
              </a:rPr>
              <a:t>to secrete glucocorticoid hormones especially cortisol</a:t>
            </a:r>
          </a:p>
          <a:p>
            <a:pPr lvl="0"/>
            <a:r>
              <a:rPr altLang="en-US" sz="2800" lang="en-US">
                <a:latin typeface="Calibri" pitchFamily="34" charset="0"/>
              </a:rPr>
              <a:t>Secretion is regulated by negative feedback mechanism</a:t>
            </a:r>
          </a:p>
          <a:p>
            <a:pPr lvl="0"/>
            <a:r>
              <a:rPr altLang="en-US" sz="2800" lang="en-US">
                <a:latin typeface="Calibri" pitchFamily="34" charset="0"/>
              </a:rPr>
              <a:t>Other factors that stimulate secretion include hypoglycemia, exercise and stress</a:t>
            </a:r>
          </a:p>
        </p:txBody>
      </p:sp>
      <p:sp>
        <p:nvSpPr>
          <p:cNvPr id="1048672"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algn="l" lvl="0"/>
            <a:r>
              <a:rPr altLang="en-US" b="1" sz="2800" lang="en-US">
                <a:latin typeface="Calibri" pitchFamily="34" charset="0"/>
              </a:rPr>
              <a:t>3.  ADRENOCORTICOTROPIC HORMONE (ACTH)</a:t>
            </a:r>
          </a:p>
        </p:txBody>
      </p:sp>
    </p:spTree>
  </p:cSld>
  <p:clrMapOvr>
    <a:masterClrMapping/>
  </p:clrMapOvr>
</p:sld>
</file>

<file path=ppt/slides/slide330.xml><?xml version="1.0" encoding="utf-8"?>
<p:sld xmlns:a="http://schemas.openxmlformats.org/drawingml/2006/main" xmlns:r="http://schemas.openxmlformats.org/officeDocument/2006/relationships" xmlns:p="http://schemas.openxmlformats.org/presentationml/2006/main" showMasterSp="1">
  <p:cSld>
    <p:spTree>
      <p:nvGrpSpPr>
        <p:cNvPr id="777" name=""/>
        <p:cNvGrpSpPr/>
        <p:nvPr/>
      </p:nvGrpSpPr>
      <p:grpSpPr>
        <a:xfrm rot="0">
          <a:off x="0" y="0"/>
          <a:ext cx="0" cy="0"/>
          <a:chOff x="0" y="0"/>
          <a:chExt cx="0" cy="0"/>
        </a:xfrm>
      </p:grpSpPr>
      <p:sp>
        <p:nvSpPr>
          <p:cNvPr id="1049331" name=""/>
          <p:cNvSpPr/>
          <p:nvPr>
            <p:ph sz="full" idx="1"/>
          </p:nvPr>
        </p:nvSpPr>
        <p:spPr>
          <a:xfrm rot="0">
            <a:off x="457200" y="1600200"/>
            <a:ext cx="8229600" cy="4525962"/>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buFontTx/>
              <a:buNone/>
            </a:pPr>
            <a:r>
              <a:rPr altLang="en-US" sz="2800" lang="en-US">
                <a:latin typeface="Calibri" pitchFamily="34" charset="0"/>
              </a:rPr>
              <a:t>5. Promote adequate rest and sleep periods</a:t>
            </a:r>
          </a:p>
          <a:p>
            <a:pPr lvl="0">
              <a:buFontTx/>
              <a:buNone/>
            </a:pPr>
            <a:r>
              <a:rPr altLang="en-US" sz="2800" lang="en-US">
                <a:latin typeface="Calibri" pitchFamily="34" charset="0"/>
              </a:rPr>
              <a:t>6. </a:t>
            </a:r>
            <a:r>
              <a:rPr altLang="en-US" sz="2800" lang="en-US">
                <a:solidFill>
                  <a:srgbClr val="7030A0"/>
                </a:solidFill>
                <a:latin typeface="Calibri" pitchFamily="34" charset="0"/>
              </a:rPr>
              <a:t>provide HIGH calorie foods and Vitamins/mineral supplements</a:t>
            </a:r>
          </a:p>
          <a:p>
            <a:pPr lvl="0">
              <a:buFontTx/>
              <a:buNone/>
            </a:pPr>
            <a:r>
              <a:rPr altLang="en-US" sz="2800" lang="en-US">
                <a:latin typeface="Calibri" pitchFamily="34" charset="0"/>
              </a:rPr>
              <a:t>7. Prepare patient for possible surgery</a:t>
            </a:r>
          </a:p>
          <a:p>
            <a:pPr lvl="0">
              <a:buFontTx/>
              <a:buNone/>
            </a:pPr>
            <a:r>
              <a:rPr altLang="en-US" b="1" sz="2800" lang="en-US" u="sng">
                <a:solidFill>
                  <a:srgbClr val="7030A0"/>
                </a:solidFill>
                <a:latin typeface="Calibri" pitchFamily="34" charset="0"/>
              </a:rPr>
              <a:t>Post-operative management</a:t>
            </a:r>
          </a:p>
          <a:p>
            <a:pPr lvl="0"/>
            <a:r>
              <a:rPr altLang="en-US" sz="2800" lang="en-US">
                <a:latin typeface="Calibri" pitchFamily="34" charset="0"/>
              </a:rPr>
              <a:t>Monitor vitals signs every 15 minutes until the patient is stable</a:t>
            </a:r>
          </a:p>
          <a:p>
            <a:pPr lvl="0"/>
            <a:r>
              <a:rPr altLang="en-US" sz="2800" lang="en-US">
                <a:latin typeface="Calibri" pitchFamily="34" charset="0"/>
              </a:rPr>
              <a:t>Administer prescribed corticosteroid to prevent adrenal insufficiency.</a:t>
            </a:r>
          </a:p>
        </p:txBody>
      </p:sp>
      <p:sp>
        <p:nvSpPr>
          <p:cNvPr id="1049332"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algn="l" lvl="0"/>
            <a:r>
              <a:rPr altLang="en-US" sz="2800" lang="en-US">
                <a:latin typeface="Calibri" pitchFamily="34" charset="0"/>
              </a:rPr>
              <a:t>cont</a:t>
            </a:r>
          </a:p>
        </p:txBody>
      </p:sp>
    </p:spTree>
  </p:cSld>
  <p:clrMapOvr>
    <a:masterClrMapping/>
  </p:clrMapOvr>
</p:sld>
</file>

<file path=ppt/slides/slide331.xml><?xml version="1.0" encoding="utf-8"?>
<p:sld xmlns:a="http://schemas.openxmlformats.org/drawingml/2006/main" xmlns:r="http://schemas.openxmlformats.org/officeDocument/2006/relationships" xmlns:p="http://schemas.openxmlformats.org/presentationml/2006/main" showMasterSp="1">
  <p:cSld>
    <p:spTree>
      <p:nvGrpSpPr>
        <p:cNvPr id="778" name=""/>
        <p:cNvGrpSpPr/>
        <p:nvPr/>
      </p:nvGrpSpPr>
      <p:grpSpPr>
        <a:xfrm rot="0">
          <a:off x="0" y="0"/>
          <a:ext cx="0" cy="0"/>
          <a:chOff x="0" y="0"/>
          <a:chExt cx="0" cy="0"/>
        </a:xfrm>
      </p:grpSpPr>
      <p:sp>
        <p:nvSpPr>
          <p:cNvPr id="1049333" name=""/>
          <p:cNvSpPr/>
          <p:nvPr>
            <p:ph sz="full" idx="1"/>
          </p:nvPr>
        </p:nvSpPr>
        <p:spPr>
          <a:xfrm rot="0">
            <a:off x="457200" y="1143000"/>
            <a:ext cx="8229600" cy="4983162"/>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r>
              <a:rPr altLang="en-US" sz="2800" lang="en-US">
                <a:latin typeface="Calibri" pitchFamily="34" charset="0"/>
              </a:rPr>
              <a:t>Blood sugars and ECG monitoring until the patient is stable</a:t>
            </a:r>
          </a:p>
          <a:p>
            <a:pPr lvl="0"/>
            <a:r>
              <a:rPr altLang="en-US" sz="2800" lang="en-US">
                <a:latin typeface="Calibri" pitchFamily="34" charset="0"/>
              </a:rPr>
              <a:t>Intravenous fluids, normal saline alternated with 10% dextrose to prevent hypotension</a:t>
            </a:r>
          </a:p>
          <a:p>
            <a:pPr lvl="0"/>
            <a:r>
              <a:rPr altLang="en-US" sz="2800" lang="en-US">
                <a:latin typeface="Calibri" pitchFamily="34" charset="0"/>
              </a:rPr>
              <a:t>Monitor the drainage to check for the constant changes in drains. The discharge must be clear red and reducing daily</a:t>
            </a:r>
          </a:p>
          <a:p>
            <a:pPr lvl="0"/>
            <a:r>
              <a:rPr altLang="en-US" sz="2800" lang="en-US">
                <a:latin typeface="Calibri" pitchFamily="34" charset="0"/>
              </a:rPr>
              <a:t>Provide the patient with a well balanced diet.</a:t>
            </a:r>
          </a:p>
          <a:p>
            <a:pPr lvl="0"/>
            <a:r>
              <a:rPr altLang="en-US" sz="2800" lang="en-US">
                <a:latin typeface="Calibri" pitchFamily="34" charset="0"/>
              </a:rPr>
              <a:t>On discharge give health education on self monitoring of BP and regular check ups.</a:t>
            </a:r>
          </a:p>
        </p:txBody>
      </p:sp>
      <p:sp>
        <p:nvSpPr>
          <p:cNvPr id="1049334"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algn="l" lvl="0"/>
            <a:r>
              <a:rPr altLang="en-US" sz="2800" lang="en-US">
                <a:latin typeface="Calibri" pitchFamily="34" charset="0"/>
              </a:rPr>
              <a:t>cont</a:t>
            </a:r>
          </a:p>
        </p:txBody>
      </p:sp>
    </p:spTree>
  </p:cSld>
  <p:clrMapOvr>
    <a:masterClrMapping/>
  </p:clrMapOvr>
</p:sld>
</file>

<file path=ppt/slides/slide332.xml><?xml version="1.0" encoding="utf-8"?>
<p:sld xmlns:a="http://schemas.openxmlformats.org/drawingml/2006/main" xmlns:r="http://schemas.openxmlformats.org/officeDocument/2006/relationships" xmlns:p="http://schemas.openxmlformats.org/presentationml/2006/main" showMasterSp="1">
  <p:cSld>
    <p:spTree>
      <p:nvGrpSpPr>
        <p:cNvPr id="779" name=""/>
        <p:cNvGrpSpPr/>
        <p:nvPr/>
      </p:nvGrpSpPr>
      <p:grpSpPr>
        <a:xfrm rot="0">
          <a:off x="0" y="0"/>
          <a:ext cx="0" cy="0"/>
          <a:chOff x="0" y="0"/>
          <a:chExt cx="0" cy="0"/>
        </a:xfrm>
      </p:grpSpPr>
      <p:sp>
        <p:nvSpPr>
          <p:cNvPr id="1049335" name=""/>
          <p:cNvSpPr/>
          <p:nvPr>
            <p:ph type="subTitle" sz="full" idx="1"/>
          </p:nvPr>
        </p:nvSpPr>
        <p:spPr>
          <a:xfrm rot="0">
            <a:off x="1371600" y="3886200"/>
            <a:ext cx="6400800" cy="1752600"/>
          </a:xfrm>
          <a:prstGeom prst="rect"/>
          <a:noFill/>
          <a:ln>
            <a:noFill/>
          </a:ln>
        </p:spPr>
        <p:txBody>
          <a:bodyPr anchor="t" bIns="45720" lIns="91440" rIns="91440" tIns="45720" vert="horz"/>
          <a:lstStyle>
            <a:lvl1pPr algn="ctr" marL="0">
              <a:buFontTx/>
              <a:buNone/>
              <a:defRPr sz="3200">
                <a:solidFill>
                  <a:schemeClr val="dk1"/>
                </a:solidFill>
              </a:defRPr>
            </a:lvl1pPr>
            <a:lvl2pPr algn="ctr" marL="457200">
              <a:buFontTx/>
              <a:buNone/>
            </a:lvl2pPr>
            <a:lvl3pPr algn="ctr" marL="914400">
              <a:buFontTx/>
              <a:buNone/>
            </a:lvl3pPr>
            <a:lvl4pPr algn="ctr" marL="1371600">
              <a:buFontTx/>
              <a:buNone/>
            </a:lvl4pPr>
            <a:lvl5pPr algn="ctr" marL="1828800">
              <a:buFontTx/>
              <a:buNone/>
            </a:lvl5pPr>
          </a:lstStyle>
          <a:p>
            <a:pPr algn="l" lvl="0"/>
            <a:endParaRPr altLang="en-US" sz="2800" lang="en-US">
              <a:latin typeface="Calibri" pitchFamily="34" charset="0"/>
            </a:endParaRPr>
          </a:p>
          <a:p>
            <a:pPr algn="l" lvl="0"/>
            <a:r>
              <a:rPr altLang="en-US" b="1" sz="4400" lang="en-US">
                <a:solidFill>
                  <a:srgbClr val="7030A0"/>
                </a:solidFill>
                <a:latin typeface="Calibri" pitchFamily="34" charset="0"/>
              </a:rPr>
              <a:t>ADDISON’S DISEASE</a:t>
            </a:r>
          </a:p>
        </p:txBody>
      </p:sp>
      <p:sp>
        <p:nvSpPr>
          <p:cNvPr id="1049336" name=""/>
          <p:cNvSpPr/>
          <p:nvPr>
            <p:ph type="ctrTitle" sz="full" idx="0"/>
          </p:nvPr>
        </p:nvSpPr>
        <p:spPr>
          <a:xfrm rot="0">
            <a:off x="228600" y="2130425"/>
            <a:ext cx="8229600" cy="1470025"/>
          </a:xfrm>
          <a:prstGeom prst="rect"/>
          <a:noFill/>
          <a:ln>
            <a:noFill/>
          </a:ln>
        </p:spPr>
        <p:txBody>
          <a:bodyPr anchor="ctr" bIns="45720" lIns="91440" rIns="91440" tIns="45720" vert="horz"/>
          <a:lstStyle>
            <a:lvl1pPr algn="ctr">
              <a:defRPr sz="4400"/>
            </a:lvl1pPr>
          </a:lstStyle>
          <a:p>
            <a:pPr algn="l" lvl="0"/>
            <a:r>
              <a:rPr altLang="en-US" b="1" lang="en-US">
                <a:solidFill>
                  <a:srgbClr val="7030A0"/>
                </a:solidFill>
                <a:latin typeface="Calibri" pitchFamily="34" charset="0"/>
              </a:rPr>
              <a:t>DISORDERS OF ADRENAL CORTEX</a:t>
            </a:r>
          </a:p>
        </p:txBody>
      </p:sp>
    </p:spTree>
  </p:cSld>
  <p:clrMapOvr>
    <a:masterClrMapping/>
  </p:clrMapOvr>
</p:sld>
</file>

<file path=ppt/slides/slide333.xml><?xml version="1.0" encoding="utf-8"?>
<p:sld xmlns:a="http://schemas.openxmlformats.org/drawingml/2006/main" xmlns:r="http://schemas.openxmlformats.org/officeDocument/2006/relationships" xmlns:p="http://schemas.openxmlformats.org/presentationml/2006/main" showMasterSp="1">
  <p:cSld>
    <p:spTree>
      <p:nvGrpSpPr>
        <p:cNvPr id="780" name=""/>
        <p:cNvGrpSpPr/>
        <p:nvPr/>
      </p:nvGrpSpPr>
      <p:grpSpPr>
        <a:xfrm rot="0">
          <a:off x="0" y="0"/>
          <a:ext cx="0" cy="0"/>
          <a:chOff x="0" y="0"/>
          <a:chExt cx="0" cy="0"/>
        </a:xfrm>
      </p:grpSpPr>
      <p:sp>
        <p:nvSpPr>
          <p:cNvPr id="1049337" name=""/>
          <p:cNvSpPr/>
          <p:nvPr>
            <p:ph sz="full" idx="1"/>
          </p:nvPr>
        </p:nvSpPr>
        <p:spPr>
          <a:xfrm rot="0">
            <a:off x="304800" y="1066800"/>
            <a:ext cx="8382000" cy="5059362"/>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lnSpc>
                <a:spcPct val="90000"/>
              </a:lnSpc>
            </a:pPr>
            <a:r>
              <a:rPr altLang="en-US" sz="2800" lang="en-US">
                <a:latin typeface="Calibri" pitchFamily="34" charset="0"/>
              </a:rPr>
              <a:t>Refers to adrenal insufficiency resulting from decreased secretion of adrenal cortex hormones, especially glucocorticoids  and mineralocorticoids</a:t>
            </a:r>
          </a:p>
          <a:p>
            <a:pPr lvl="0">
              <a:lnSpc>
                <a:spcPct val="90000"/>
              </a:lnSpc>
            </a:pPr>
            <a:r>
              <a:rPr altLang="en-US" sz="2800" lang="en-US">
                <a:latin typeface="Calibri" pitchFamily="34" charset="0"/>
              </a:rPr>
              <a:t>Hypofunction of adrenal cortex</a:t>
            </a:r>
          </a:p>
          <a:p>
            <a:pPr lvl="0">
              <a:lnSpc>
                <a:spcPct val="90000"/>
              </a:lnSpc>
              <a:buFontTx/>
              <a:buNone/>
            </a:pPr>
            <a:r>
              <a:rPr altLang="en-US" sz="2800" lang="en-US" u="sng">
                <a:latin typeface="Calibri" pitchFamily="34" charset="0"/>
              </a:rPr>
              <a:t>Causes</a:t>
            </a:r>
          </a:p>
          <a:p>
            <a:pPr lvl="0">
              <a:lnSpc>
                <a:spcPct val="90000"/>
              </a:lnSpc>
            </a:pPr>
            <a:r>
              <a:rPr altLang="en-US" sz="2800" lang="en-US">
                <a:latin typeface="Calibri" pitchFamily="34" charset="0"/>
              </a:rPr>
              <a:t>Autoimmune destruction of the gland</a:t>
            </a:r>
          </a:p>
          <a:p>
            <a:pPr lvl="0">
              <a:lnSpc>
                <a:spcPct val="90000"/>
              </a:lnSpc>
            </a:pPr>
            <a:r>
              <a:rPr altLang="en-US" sz="2800" lang="en-US">
                <a:latin typeface="Calibri" pitchFamily="34" charset="0"/>
              </a:rPr>
              <a:t>Atrophy of the adrenal gland</a:t>
            </a:r>
          </a:p>
          <a:p>
            <a:pPr lvl="0">
              <a:lnSpc>
                <a:spcPct val="90000"/>
              </a:lnSpc>
            </a:pPr>
            <a:r>
              <a:rPr altLang="en-US" sz="2800" lang="en-US">
                <a:latin typeface="Calibri" pitchFamily="34" charset="0"/>
              </a:rPr>
              <a:t>surgical removal of both adrenal glands</a:t>
            </a:r>
          </a:p>
          <a:p>
            <a:pPr lvl="0">
              <a:lnSpc>
                <a:spcPct val="90000"/>
              </a:lnSpc>
            </a:pPr>
            <a:r>
              <a:rPr altLang="en-US" sz="2800" lang="en-US">
                <a:latin typeface="Calibri" pitchFamily="34" charset="0"/>
              </a:rPr>
              <a:t>Infections like Tuberculosis and histoplasmosis</a:t>
            </a:r>
          </a:p>
          <a:p>
            <a:pPr lvl="0">
              <a:lnSpc>
                <a:spcPct val="90000"/>
              </a:lnSpc>
            </a:pPr>
            <a:r>
              <a:rPr altLang="en-US" sz="2800" lang="en-US">
                <a:latin typeface="Calibri" pitchFamily="34" charset="0"/>
              </a:rPr>
              <a:t>Inadequate secretion of ACTH from the pituitary gland</a:t>
            </a:r>
          </a:p>
          <a:p>
            <a:pPr lvl="0">
              <a:lnSpc>
                <a:spcPct val="90000"/>
              </a:lnSpc>
            </a:pPr>
            <a:r>
              <a:rPr altLang="en-US" sz="2800" lang="en-US">
                <a:latin typeface="Calibri" pitchFamily="34" charset="0"/>
              </a:rPr>
              <a:t>Therapeutic use of corticosteroids</a:t>
            </a:r>
          </a:p>
          <a:p>
            <a:pPr lvl="0">
              <a:lnSpc>
                <a:spcPct val="90000"/>
              </a:lnSpc>
              <a:buFontTx/>
              <a:buNone/>
            </a:pPr>
            <a:endParaRPr altLang="en-US" sz="2800" lang="en-US">
              <a:latin typeface="Calibri" pitchFamily="34" charset="0"/>
            </a:endParaRPr>
          </a:p>
          <a:p>
            <a:pPr lvl="0">
              <a:lnSpc>
                <a:spcPct val="90000"/>
              </a:lnSpc>
              <a:buFontTx/>
              <a:buNone/>
            </a:pPr>
            <a:endParaRPr altLang="en-US" sz="2800" lang="en-US">
              <a:latin typeface="Calibri" pitchFamily="34" charset="0"/>
            </a:endParaRPr>
          </a:p>
        </p:txBody>
      </p:sp>
      <p:sp>
        <p:nvSpPr>
          <p:cNvPr id="1049338"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lvl="0"/>
            <a:br/>
            <a:r>
              <a:rPr altLang="en-US" b="1" lang="en-US">
                <a:solidFill>
                  <a:srgbClr val="7030A0"/>
                </a:solidFill>
                <a:latin typeface="Calibri" pitchFamily="34" charset="0"/>
              </a:rPr>
              <a:t>ADDISON’S DISEASE</a:t>
            </a:r>
            <a:br/>
            <a:endParaRPr altLang="en-US" b="1" lang="en-US">
              <a:solidFill>
                <a:srgbClr val="7030A0"/>
              </a:solidFill>
              <a:latin typeface="Calibri" pitchFamily="34" charset="0"/>
            </a:endParaRPr>
          </a:p>
        </p:txBody>
      </p:sp>
    </p:spTree>
  </p:cSld>
  <p:clrMapOvr>
    <a:masterClrMapping/>
  </p:clrMapOvr>
</p:sld>
</file>

<file path=ppt/slides/slide334.xml><?xml version="1.0" encoding="utf-8"?>
<p:sld xmlns:a="http://schemas.openxmlformats.org/drawingml/2006/main" xmlns:r="http://schemas.openxmlformats.org/officeDocument/2006/relationships" xmlns:p="http://schemas.openxmlformats.org/presentationml/2006/main" showMasterSp="1">
  <p:cSld>
    <p:spTree>
      <p:nvGrpSpPr>
        <p:cNvPr id="781" name=""/>
        <p:cNvGrpSpPr/>
        <p:nvPr/>
      </p:nvGrpSpPr>
      <p:grpSpPr>
        <a:xfrm rot="0">
          <a:off x="0" y="0"/>
          <a:ext cx="0" cy="0"/>
          <a:chOff x="0" y="0"/>
          <a:chExt cx="0" cy="0"/>
        </a:xfrm>
      </p:grpSpPr>
      <p:sp>
        <p:nvSpPr>
          <p:cNvPr id="1049339" name=""/>
          <p:cNvSpPr/>
          <p:nvPr>
            <p:ph sz="full" idx="1"/>
          </p:nvPr>
        </p:nvSpPr>
        <p:spPr>
          <a:xfrm rot="0">
            <a:off x="457200" y="1600200"/>
            <a:ext cx="8229600" cy="4525962"/>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r>
              <a:rPr altLang="en-US" sz="2800" lang="en-US">
                <a:latin typeface="Calibri" pitchFamily="34" charset="0"/>
              </a:rPr>
              <a:t>Inadequate secretion of ACTH, autoimmune destruction of the gland or infections of the gland leads to decreased secretion of glucocorticoids and mineralocorticoids.</a:t>
            </a:r>
          </a:p>
          <a:p>
            <a:pPr lvl="0"/>
            <a:r>
              <a:rPr altLang="en-US" sz="2800" lang="en-US">
                <a:latin typeface="Calibri" pitchFamily="34" charset="0"/>
              </a:rPr>
              <a:t>This results to hypoglycemia, weight loss, hyponatremia, hyperkalemia, hypovolemia and hypotension.</a:t>
            </a:r>
          </a:p>
        </p:txBody>
      </p:sp>
      <p:sp>
        <p:nvSpPr>
          <p:cNvPr id="1049340"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algn="l" lvl="0"/>
            <a:r>
              <a:rPr altLang="en-US" sz="2800" lang="en-US">
                <a:solidFill>
                  <a:srgbClr val="7030A0"/>
                </a:solidFill>
                <a:latin typeface="Calibri" pitchFamily="34" charset="0"/>
              </a:rPr>
              <a:t>Pathophysiology</a:t>
            </a:r>
          </a:p>
        </p:txBody>
      </p:sp>
    </p:spTree>
  </p:cSld>
  <p:clrMapOvr>
    <a:masterClrMapping/>
  </p:clrMapOvr>
</p:sld>
</file>

<file path=ppt/slides/slide335.xml><?xml version="1.0" encoding="utf-8"?>
<p:sld xmlns:a="http://schemas.openxmlformats.org/drawingml/2006/main" xmlns:r="http://schemas.openxmlformats.org/officeDocument/2006/relationships" xmlns:p="http://schemas.openxmlformats.org/presentationml/2006/main" showMasterSp="1">
  <p:cSld>
    <p:spTree>
      <p:nvGrpSpPr>
        <p:cNvPr id="782" name=""/>
        <p:cNvGrpSpPr/>
        <p:nvPr/>
      </p:nvGrpSpPr>
      <p:grpSpPr>
        <a:xfrm rot="0">
          <a:off x="0" y="0"/>
          <a:ext cx="0" cy="0"/>
          <a:chOff x="0" y="0"/>
          <a:chExt cx="0" cy="0"/>
        </a:xfrm>
      </p:grpSpPr>
      <p:sp>
        <p:nvSpPr>
          <p:cNvPr id="1049341"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r>
              <a:rPr altLang="en-US" lang="en-US"/>
              <a:t>.</a:t>
            </a:r>
          </a:p>
        </p:txBody>
      </p:sp>
      <p:pic>
        <p:nvPicPr>
          <p:cNvPr id="2097188" name="" descr="C:\Users\MOSES\Downloads\addisons-disease-4-728.jpg"/>
          <p:cNvPicPr>
            <a:picLocks/>
          </p:cNvPicPr>
          <p:nvPr>
            <p:ph sz="full" idx="1"/>
          </p:nvPr>
        </p:nvPicPr>
        <p:blipFill>
          <a:blip xmlns:r="http://schemas.openxmlformats.org/officeDocument/2006/relationships" r:embed="rId1"/>
          <a:srcRect l="0" t="0" r="0" b="0"/>
          <a:stretch>
            <a:fillRect/>
          </a:stretch>
        </p:blipFill>
        <p:spPr>
          <a:xfrm rot="0">
            <a:off x="0" y="0"/>
            <a:ext cx="9144000" cy="6858000"/>
          </a:xfrm>
          <a:prstGeom prst="rect"/>
          <a:noFill/>
          <a:ln>
            <a:noFill/>
          </a:ln>
        </p:spPr>
      </p:pic>
    </p:spTree>
  </p:cSld>
  <p:clrMapOvr>
    <a:masterClrMapping/>
  </p:clrMapOvr>
</p:sld>
</file>

<file path=ppt/slides/slide336.xml><?xml version="1.0" encoding="utf-8"?>
<p:sld xmlns:a="http://schemas.openxmlformats.org/drawingml/2006/main" xmlns:r="http://schemas.openxmlformats.org/officeDocument/2006/relationships" xmlns:p="http://schemas.openxmlformats.org/presentationml/2006/main" showMasterSp="1">
  <p:cSld>
    <p:spTree>
      <p:nvGrpSpPr>
        <p:cNvPr id="783" name=""/>
        <p:cNvGrpSpPr/>
        <p:nvPr/>
      </p:nvGrpSpPr>
      <p:grpSpPr>
        <a:xfrm rot="0">
          <a:off x="0" y="0"/>
          <a:ext cx="0" cy="0"/>
          <a:chOff x="0" y="0"/>
          <a:chExt cx="0" cy="0"/>
        </a:xfrm>
      </p:grpSpPr>
      <p:sp>
        <p:nvSpPr>
          <p:cNvPr id="1049342" name=""/>
          <p:cNvSpPr/>
          <p:nvPr>
            <p:ph sz="full" idx="1"/>
          </p:nvPr>
        </p:nvSpPr>
        <p:spPr>
          <a:xfrm rot="0">
            <a:off x="457200" y="1600200"/>
            <a:ext cx="8229600" cy="4525962"/>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eaLnBrk="1" hangingPunct="1" latinLnBrk="1" lvl="0">
              <a:lnSpc>
                <a:spcPct val="90000"/>
              </a:lnSpc>
              <a:buFontTx/>
              <a:buNone/>
            </a:pPr>
            <a:r>
              <a:rPr altLang="en-US" sz="2800" lang="en-US">
                <a:latin typeface="Calibri" pitchFamily="34" charset="0"/>
              </a:rPr>
              <a:t>1. Weight loss</a:t>
            </a:r>
          </a:p>
          <a:p>
            <a:pPr eaLnBrk="1" hangingPunct="1" latinLnBrk="1" lvl="0">
              <a:lnSpc>
                <a:spcPct val="90000"/>
              </a:lnSpc>
              <a:buFontTx/>
              <a:buNone/>
            </a:pPr>
            <a:r>
              <a:rPr altLang="en-US" sz="2800" lang="en-US">
                <a:latin typeface="Calibri" pitchFamily="34" charset="0"/>
              </a:rPr>
              <a:t>2. GI disturbances</a:t>
            </a:r>
          </a:p>
          <a:p>
            <a:pPr eaLnBrk="1" hangingPunct="1" latinLnBrk="1" lvl="0">
              <a:lnSpc>
                <a:spcPct val="90000"/>
              </a:lnSpc>
              <a:buFontTx/>
              <a:buNone/>
            </a:pPr>
            <a:r>
              <a:rPr altLang="en-US" sz="2800" lang="en-US">
                <a:latin typeface="Calibri" pitchFamily="34" charset="0"/>
              </a:rPr>
              <a:t>3. Muscle weakness, lethargy and fatigue</a:t>
            </a:r>
          </a:p>
          <a:p>
            <a:pPr eaLnBrk="1" hangingPunct="1" latinLnBrk="1" lvl="0">
              <a:lnSpc>
                <a:spcPct val="90000"/>
              </a:lnSpc>
              <a:buFontTx/>
              <a:buNone/>
            </a:pPr>
            <a:r>
              <a:rPr altLang="en-US" sz="2800" lang="en-US">
                <a:latin typeface="Calibri" pitchFamily="34" charset="0"/>
              </a:rPr>
              <a:t>4. Hyponatremia</a:t>
            </a:r>
          </a:p>
          <a:p>
            <a:pPr eaLnBrk="1" hangingPunct="1" latinLnBrk="1" lvl="0">
              <a:lnSpc>
                <a:spcPct val="90000"/>
              </a:lnSpc>
              <a:buFontTx/>
              <a:buNone/>
            </a:pPr>
            <a:r>
              <a:rPr altLang="en-US" sz="2800" lang="en-US">
                <a:latin typeface="Calibri" pitchFamily="34" charset="0"/>
              </a:rPr>
              <a:t>5. Hyperkalemia</a:t>
            </a:r>
          </a:p>
          <a:p>
            <a:pPr eaLnBrk="1" hangingPunct="1" latinLnBrk="1" lvl="0">
              <a:lnSpc>
                <a:spcPct val="90000"/>
              </a:lnSpc>
              <a:buFontTx/>
              <a:buNone/>
            </a:pPr>
            <a:r>
              <a:rPr altLang="en-US" sz="2800" lang="en-US">
                <a:latin typeface="Calibri" pitchFamily="34" charset="0"/>
              </a:rPr>
              <a:t>6. Hypoglycemia</a:t>
            </a:r>
          </a:p>
          <a:p>
            <a:pPr eaLnBrk="1" hangingPunct="1" latinLnBrk="1" lvl="0">
              <a:lnSpc>
                <a:spcPct val="90000"/>
              </a:lnSpc>
              <a:buFontTx/>
              <a:buNone/>
            </a:pPr>
            <a:r>
              <a:rPr altLang="en-US" sz="2800" lang="en-US">
                <a:latin typeface="Calibri" pitchFamily="34" charset="0"/>
              </a:rPr>
              <a:t>7. dehydration and hypovolemia</a:t>
            </a:r>
          </a:p>
          <a:p>
            <a:pPr eaLnBrk="1" hangingPunct="1" latinLnBrk="1" lvl="0">
              <a:lnSpc>
                <a:spcPct val="90000"/>
              </a:lnSpc>
              <a:buFontTx/>
              <a:buNone/>
            </a:pPr>
            <a:r>
              <a:rPr altLang="en-US" sz="2800" lang="en-US">
                <a:latin typeface="Calibri" pitchFamily="34" charset="0"/>
              </a:rPr>
              <a:t>8. Increased skin pigmentation ( bronze pigmentation)  due to high levels of circulating ACTH</a:t>
            </a:r>
          </a:p>
          <a:p>
            <a:pPr eaLnBrk="1" hangingPunct="1" latinLnBrk="1" lvl="0">
              <a:lnSpc>
                <a:spcPct val="90000"/>
              </a:lnSpc>
              <a:buFontTx/>
              <a:buNone/>
            </a:pPr>
            <a:endParaRPr altLang="en-US" sz="2800" lang="en-US">
              <a:latin typeface="Calibri" pitchFamily="34" charset="0"/>
            </a:endParaRPr>
          </a:p>
        </p:txBody>
      </p:sp>
      <p:sp>
        <p:nvSpPr>
          <p:cNvPr id="1049343"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algn="l" lvl="0"/>
            <a:r>
              <a:rPr altLang="en-US" sz="2800" lang="en-US">
                <a:solidFill>
                  <a:srgbClr val="7030A0"/>
                </a:solidFill>
                <a:latin typeface="Calibri" pitchFamily="34" charset="0"/>
              </a:rPr>
              <a:t>Clinical manifestations</a:t>
            </a:r>
          </a:p>
        </p:txBody>
      </p:sp>
    </p:spTree>
  </p:cSld>
  <p:clrMapOvr>
    <a:masterClrMapping/>
  </p:clrMapOvr>
</p:sld>
</file>

<file path=ppt/slides/slide337.xml><?xml version="1.0" encoding="utf-8"?>
<p:sld xmlns:a="http://schemas.openxmlformats.org/drawingml/2006/main" xmlns:r="http://schemas.openxmlformats.org/officeDocument/2006/relationships" xmlns:p="http://schemas.openxmlformats.org/presentationml/2006/main" showMasterSp="1">
  <p:cSld>
    <p:spTree>
      <p:nvGrpSpPr>
        <p:cNvPr id="784" name=""/>
        <p:cNvGrpSpPr/>
        <p:nvPr/>
      </p:nvGrpSpPr>
      <p:grpSpPr>
        <a:xfrm rot="0">
          <a:off x="0" y="0"/>
          <a:ext cx="0" cy="0"/>
          <a:chOff x="0" y="0"/>
          <a:chExt cx="0" cy="0"/>
        </a:xfrm>
      </p:grpSpPr>
      <p:sp>
        <p:nvSpPr>
          <p:cNvPr id="1049344"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r>
              <a:rPr altLang="en-US" lang="en-US"/>
              <a:t>.</a:t>
            </a:r>
          </a:p>
        </p:txBody>
      </p:sp>
      <p:pic>
        <p:nvPicPr>
          <p:cNvPr id="2097189" name="" descr="C:\Users\MOSES\Downloads\addisons_disease.jpg"/>
          <p:cNvPicPr>
            <a:picLocks/>
          </p:cNvPicPr>
          <p:nvPr>
            <p:ph sz="full" idx="1"/>
          </p:nvPr>
        </p:nvPicPr>
        <p:blipFill>
          <a:blip xmlns:r="http://schemas.openxmlformats.org/officeDocument/2006/relationships" r:embed="rId1"/>
          <a:srcRect l="0" t="0" r="0" b="0"/>
          <a:stretch>
            <a:fillRect/>
          </a:stretch>
        </p:blipFill>
        <p:spPr>
          <a:xfrm rot="0">
            <a:off x="0" y="0"/>
            <a:ext cx="9144000" cy="6858000"/>
          </a:xfrm>
          <a:prstGeom prst="rect"/>
          <a:noFill/>
          <a:ln>
            <a:noFill/>
          </a:ln>
        </p:spPr>
      </p:pic>
    </p:spTree>
  </p:cSld>
  <p:clrMapOvr>
    <a:masterClrMapping/>
  </p:clrMapOvr>
</p:sld>
</file>

<file path=ppt/slides/slide338.xml><?xml version="1.0" encoding="utf-8"?>
<p:sld xmlns:a="http://schemas.openxmlformats.org/drawingml/2006/main" xmlns:r="http://schemas.openxmlformats.org/officeDocument/2006/relationships" xmlns:p="http://schemas.openxmlformats.org/presentationml/2006/main" showMasterSp="1">
  <p:cSld>
    <p:spTree>
      <p:nvGrpSpPr>
        <p:cNvPr id="785" name=""/>
        <p:cNvGrpSpPr/>
        <p:nvPr/>
      </p:nvGrpSpPr>
      <p:grpSpPr>
        <a:xfrm rot="0">
          <a:off x="0" y="0"/>
          <a:ext cx="0" cy="0"/>
          <a:chOff x="0" y="0"/>
          <a:chExt cx="0" cy="0"/>
        </a:xfrm>
      </p:grpSpPr>
      <p:sp>
        <p:nvSpPr>
          <p:cNvPr id="1049345"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r>
              <a:rPr altLang="en-US" lang="en-US"/>
              <a:t>.</a:t>
            </a:r>
          </a:p>
        </p:txBody>
      </p:sp>
      <p:pic>
        <p:nvPicPr>
          <p:cNvPr id="2097190" name="" descr="C:\Users\MOSES\Downloads\addisons_disease.jpg"/>
          <p:cNvPicPr>
            <a:picLocks/>
          </p:cNvPicPr>
          <p:nvPr>
            <p:ph sz="full" idx="1"/>
          </p:nvPr>
        </p:nvPicPr>
        <p:blipFill>
          <a:blip xmlns:r="http://schemas.openxmlformats.org/officeDocument/2006/relationships" r:embed="rId1"/>
          <a:srcRect l="0" t="0" r="0" b="0"/>
          <a:stretch>
            <a:fillRect/>
          </a:stretch>
        </p:blipFill>
        <p:spPr>
          <a:xfrm rot="0">
            <a:off x="0" y="0"/>
            <a:ext cx="9144000" cy="6858000"/>
          </a:xfrm>
          <a:prstGeom prst="rect"/>
          <a:noFill/>
          <a:ln>
            <a:noFill/>
          </a:ln>
        </p:spPr>
      </p:pic>
    </p:spTree>
  </p:cSld>
  <p:clrMapOvr>
    <a:masterClrMapping/>
  </p:clrMapOvr>
</p:sld>
</file>

<file path=ppt/slides/slide339.xml><?xml version="1.0" encoding="utf-8"?>
<p:sld xmlns:a="http://schemas.openxmlformats.org/drawingml/2006/main" xmlns:r="http://schemas.openxmlformats.org/officeDocument/2006/relationships" xmlns:p="http://schemas.openxmlformats.org/presentationml/2006/main" showMasterSp="1">
  <p:cSld>
    <p:spTree>
      <p:nvGrpSpPr>
        <p:cNvPr id="788" name=""/>
        <p:cNvGrpSpPr/>
        <p:nvPr/>
      </p:nvGrpSpPr>
      <p:grpSpPr>
        <a:xfrm rot="0">
          <a:off x="0" y="0"/>
          <a:ext cx="0" cy="0"/>
          <a:chOff x="0" y="0"/>
          <a:chExt cx="0" cy="0"/>
        </a:xfrm>
      </p:grpSpPr>
      <p:sp>
        <p:nvSpPr>
          <p:cNvPr id="1049349" name=""/>
          <p:cNvSpPr/>
          <p:nvPr>
            <p:ph sz="full" idx="1"/>
          </p:nvPr>
        </p:nvSpPr>
        <p:spPr>
          <a:xfrm rot="0">
            <a:off x="457200" y="1143000"/>
            <a:ext cx="8229600" cy="5410200"/>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r>
              <a:rPr altLang="en-US" sz="2800" lang="en-US">
                <a:latin typeface="Calibri" pitchFamily="34" charset="0"/>
              </a:rPr>
              <a:t>The diagnosis is confirmed by laboratory test results.</a:t>
            </a:r>
          </a:p>
          <a:p>
            <a:pPr lvl="0">
              <a:buFontTx/>
              <a:buNone/>
            </a:pPr>
            <a:r>
              <a:rPr altLang="en-US" sz="2800" lang="en-US">
                <a:solidFill>
                  <a:srgbClr val="7030A0"/>
                </a:solidFill>
                <a:latin typeface="Calibri" pitchFamily="34" charset="0"/>
              </a:rPr>
              <a:t>Laboratory findings include </a:t>
            </a:r>
            <a:r>
              <a:rPr altLang="en-US" sz="2800" lang="en-US">
                <a:latin typeface="Calibri" pitchFamily="34" charset="0"/>
              </a:rPr>
              <a:t>:</a:t>
            </a:r>
          </a:p>
          <a:p>
            <a:pPr lvl="0"/>
            <a:r>
              <a:rPr altLang="en-US" sz="2800" lang="en-US">
                <a:latin typeface="Calibri" pitchFamily="34" charset="0"/>
              </a:rPr>
              <a:t>low levels of adrenocortical hormones in the blood or urine and decreased serum cortisol levels</a:t>
            </a:r>
          </a:p>
          <a:p>
            <a:pPr lvl="0"/>
            <a:r>
              <a:rPr altLang="en-US" sz="2800" lang="en-US">
                <a:latin typeface="Calibri" pitchFamily="34" charset="0"/>
              </a:rPr>
              <a:t>Decreased blood glucose (hypoglycemia) and sodium (hyponatremia) levels, an increased serum potassium (hyperkalemia) level and an increased white blood cell count (leukocytosis).</a:t>
            </a:r>
          </a:p>
        </p:txBody>
      </p:sp>
      <p:sp>
        <p:nvSpPr>
          <p:cNvPr id="1049350"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algn="l" lvl="0"/>
            <a:r>
              <a:rPr altLang="en-US" b="1" sz="4000" lang="en-US">
                <a:solidFill>
                  <a:srgbClr val="7030A0"/>
                </a:solidFill>
                <a:latin typeface="Calibri" pitchFamily="34" charset="0"/>
              </a:rPr>
              <a:t>Assessment and Diagnostic Findings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1">
  <p:cSld>
    <p:spTree>
      <p:nvGrpSpPr>
        <p:cNvPr id="440" name=""/>
        <p:cNvGrpSpPr/>
        <p:nvPr/>
      </p:nvGrpSpPr>
      <p:grpSpPr>
        <a:xfrm rot="0">
          <a:off x="0" y="0"/>
          <a:ext cx="0" cy="0"/>
          <a:chOff x="0" y="0"/>
          <a:chExt cx="0" cy="0"/>
        </a:xfrm>
      </p:grpSpPr>
      <p:sp>
        <p:nvSpPr>
          <p:cNvPr id="1048673" name=""/>
          <p:cNvSpPr/>
          <p:nvPr>
            <p:ph sz="full" idx="1"/>
          </p:nvPr>
        </p:nvSpPr>
        <p:spPr>
          <a:xfrm rot="0">
            <a:off x="457200" y="1143000"/>
            <a:ext cx="8229600" cy="4983162"/>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r>
              <a:rPr altLang="en-US" sz="2800" lang="en-US">
                <a:latin typeface="Calibri" pitchFamily="34" charset="0"/>
              </a:rPr>
              <a:t>Stimulate lactation (milk production ) immediately after birth.</a:t>
            </a:r>
          </a:p>
          <a:p>
            <a:pPr lvl="0"/>
            <a:r>
              <a:rPr altLang="en-US" sz="2800" lang="en-US">
                <a:latin typeface="Calibri" pitchFamily="34" charset="0"/>
              </a:rPr>
              <a:t>Its release is stimulated by Prolactin releasing hormone from hypothalamus and it is lowered by Prolactin inhibiting hormone </a:t>
            </a:r>
          </a:p>
          <a:p>
            <a:pPr lvl="0"/>
            <a:r>
              <a:rPr altLang="en-US" sz="2800" lang="en-US">
                <a:latin typeface="Calibri" pitchFamily="34" charset="0"/>
              </a:rPr>
              <a:t>After birth, suckling stimulates Prolactin secretion and lactation</a:t>
            </a:r>
          </a:p>
          <a:p>
            <a:pPr lvl="0"/>
            <a:endParaRPr altLang="en-US" sz="2800" lang="en-US">
              <a:latin typeface="Calibri" pitchFamily="34" charset="0"/>
            </a:endParaRPr>
          </a:p>
        </p:txBody>
      </p:sp>
      <p:sp>
        <p:nvSpPr>
          <p:cNvPr id="1048674"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algn="l" lvl="0"/>
            <a:r>
              <a:rPr altLang="en-US" b="1" sz="2800" lang="en-US">
                <a:latin typeface="Calibri" pitchFamily="34" charset="0"/>
              </a:rPr>
              <a:t>4 . Prolactin </a:t>
            </a:r>
          </a:p>
        </p:txBody>
      </p:sp>
    </p:spTree>
  </p:cSld>
  <p:clrMapOvr>
    <a:masterClrMapping/>
  </p:clrMapOvr>
</p:sld>
</file>

<file path=ppt/slides/slide340.xml><?xml version="1.0" encoding="utf-8"?>
<p:sld xmlns:a="http://schemas.openxmlformats.org/drawingml/2006/main" xmlns:r="http://schemas.openxmlformats.org/officeDocument/2006/relationships" xmlns:p="http://schemas.openxmlformats.org/presentationml/2006/main" showMasterSp="1">
  <p:cSld>
    <p:spTree>
      <p:nvGrpSpPr>
        <p:cNvPr id="789" name=""/>
        <p:cNvGrpSpPr/>
        <p:nvPr/>
      </p:nvGrpSpPr>
      <p:grpSpPr>
        <a:xfrm rot="0">
          <a:off x="0" y="0"/>
          <a:ext cx="0" cy="0"/>
          <a:chOff x="0" y="0"/>
          <a:chExt cx="0" cy="0"/>
        </a:xfrm>
      </p:grpSpPr>
      <p:sp>
        <p:nvSpPr>
          <p:cNvPr id="1049351" name=""/>
          <p:cNvSpPr/>
          <p:nvPr>
            <p:ph sz="full" idx="1"/>
          </p:nvPr>
        </p:nvSpPr>
        <p:spPr>
          <a:xfrm rot="0">
            <a:off x="457200" y="1295400"/>
            <a:ext cx="8229600" cy="4830762"/>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r>
              <a:rPr altLang="en-US" sz="2800" lang="en-US">
                <a:latin typeface="Calibri" pitchFamily="34" charset="0"/>
              </a:rPr>
              <a:t>Hydrocortisone is administered intravenously, followed with 5% to replace the cortisol hormones. </a:t>
            </a:r>
          </a:p>
          <a:p>
            <a:pPr lvl="0"/>
            <a:r>
              <a:rPr altLang="en-US" sz="2800" lang="en-US">
                <a:latin typeface="Calibri" pitchFamily="34" charset="0"/>
              </a:rPr>
              <a:t>Vasopressor amines (epineprine) may be required if hypotension persists.</a:t>
            </a:r>
          </a:p>
          <a:p>
            <a:pPr lvl="0"/>
            <a:r>
              <a:rPr altLang="en-US" sz="2800" lang="en-US">
                <a:latin typeface="Calibri" pitchFamily="34" charset="0"/>
              </a:rPr>
              <a:t>Hormonal replacement of aldosterone if necessary</a:t>
            </a:r>
          </a:p>
        </p:txBody>
      </p:sp>
      <p:sp>
        <p:nvSpPr>
          <p:cNvPr id="1049352"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algn="l" lvl="0"/>
            <a:r>
              <a:rPr altLang="en-US" b="1" sz="3200" lang="en-US">
                <a:solidFill>
                  <a:srgbClr val="7030A0"/>
                </a:solidFill>
                <a:latin typeface="Calibri" pitchFamily="34" charset="0"/>
              </a:rPr>
              <a:t>Medical management</a:t>
            </a:r>
          </a:p>
        </p:txBody>
      </p:sp>
    </p:spTree>
  </p:cSld>
  <p:clrMapOvr>
    <a:masterClrMapping/>
  </p:clrMapOvr>
</p:sld>
</file>

<file path=ppt/slides/slide341.xml><?xml version="1.0" encoding="utf-8"?>
<p:sld xmlns:a="http://schemas.openxmlformats.org/drawingml/2006/main" xmlns:r="http://schemas.openxmlformats.org/officeDocument/2006/relationships" xmlns:p="http://schemas.openxmlformats.org/presentationml/2006/main" showMasterSp="1">
  <p:cSld>
    <p:spTree>
      <p:nvGrpSpPr>
        <p:cNvPr id="790" name=""/>
        <p:cNvGrpSpPr/>
        <p:nvPr/>
      </p:nvGrpSpPr>
      <p:grpSpPr>
        <a:xfrm rot="0">
          <a:off x="0" y="0"/>
          <a:ext cx="0" cy="0"/>
          <a:chOff x="0" y="0"/>
          <a:chExt cx="0" cy="0"/>
        </a:xfrm>
      </p:grpSpPr>
      <p:sp>
        <p:nvSpPr>
          <p:cNvPr id="1049353" name=""/>
          <p:cNvSpPr/>
          <p:nvPr>
            <p:ph sz="full" idx="1"/>
          </p:nvPr>
        </p:nvSpPr>
        <p:spPr>
          <a:xfrm rot="0">
            <a:off x="304800" y="1143000"/>
            <a:ext cx="8382000" cy="4983162"/>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indent="-514350" lvl="0" marL="514350">
              <a:buFontTx/>
              <a:buAutoNum type="arabicPeriod" startAt="1"/>
            </a:pPr>
            <a:r>
              <a:rPr altLang="en-US" sz="2800" lang="en-US">
                <a:latin typeface="Calibri" pitchFamily="34" charset="0"/>
              </a:rPr>
              <a:t>Monitor the patient for signs and symptoms indicative of </a:t>
            </a:r>
            <a:r>
              <a:rPr altLang="en-US" sz="2800" lang="en-US">
                <a:solidFill>
                  <a:srgbClr val="7030A0"/>
                </a:solidFill>
                <a:latin typeface="Calibri" pitchFamily="34" charset="0"/>
              </a:rPr>
              <a:t>addisonian crisis</a:t>
            </a:r>
            <a:r>
              <a:rPr altLang="en-US" sz="2800" lang="en-US">
                <a:latin typeface="Calibri" pitchFamily="34" charset="0"/>
              </a:rPr>
              <a:t>. These symptoms are often the manifestations of shock</a:t>
            </a:r>
            <a:r>
              <a:rPr altLang="en-US" b="1" sz="2800" i="1" lang="en-US">
                <a:solidFill>
                  <a:srgbClr val="7030A0"/>
                </a:solidFill>
                <a:latin typeface="Calibri" pitchFamily="34" charset="0"/>
              </a:rPr>
              <a:t>:</a:t>
            </a:r>
          </a:p>
          <a:p>
            <a:pPr indent="-514350" lvl="0" marL="514350">
              <a:buFontTx/>
              <a:buNone/>
            </a:pPr>
            <a:r>
              <a:rPr altLang="en-US" b="1" sz="2800" i="1" lang="en-US">
                <a:solidFill>
                  <a:srgbClr val="7030A0"/>
                </a:solidFill>
                <a:latin typeface="Calibri" pitchFamily="34" charset="0"/>
              </a:rPr>
              <a:t>      hypotension; rapid, weak pulse; rapid respiratory rate; pallor; and extreme weakness</a:t>
            </a:r>
          </a:p>
          <a:p>
            <a:pPr indent="-514350" lvl="0" marL="514350">
              <a:buFontTx/>
              <a:buNone/>
            </a:pPr>
            <a:endParaRPr altLang="en-US" b="1" sz="2800" i="1" lang="en-US">
              <a:solidFill>
                <a:srgbClr val="7030A0"/>
              </a:solidFill>
              <a:latin typeface="Calibri" pitchFamily="34" charset="0"/>
            </a:endParaRPr>
          </a:p>
          <a:p>
            <a:pPr indent="-514350" lvl="0" marL="514350">
              <a:buFontTx/>
              <a:buNone/>
            </a:pPr>
            <a:r>
              <a:rPr altLang="en-US" sz="2800" lang="en-US">
                <a:latin typeface="Calibri" pitchFamily="34" charset="0"/>
              </a:rPr>
              <a:t>2. Administer prescribed hormonal  hydrocortisone to replace adrenal insufficiency </a:t>
            </a:r>
          </a:p>
          <a:p>
            <a:pPr indent="-514350" lvl="0" marL="514350">
              <a:buFontTx/>
              <a:buNone/>
            </a:pPr>
            <a:endParaRPr altLang="en-US" sz="2800" lang="en-US">
              <a:latin typeface="Calibri" pitchFamily="34" charset="0"/>
            </a:endParaRPr>
          </a:p>
        </p:txBody>
      </p:sp>
      <p:sp>
        <p:nvSpPr>
          <p:cNvPr id="1049354"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algn="l" lvl="0"/>
            <a:r>
              <a:rPr altLang="en-US" b="1" sz="3200" lang="en-US">
                <a:solidFill>
                  <a:srgbClr val="7030A0"/>
                </a:solidFill>
                <a:latin typeface="Calibri" pitchFamily="34" charset="0"/>
              </a:rPr>
              <a:t>Nursing management</a:t>
            </a:r>
          </a:p>
        </p:txBody>
      </p:sp>
    </p:spTree>
  </p:cSld>
  <p:clrMapOvr>
    <a:masterClrMapping/>
  </p:clrMapOvr>
</p:sld>
</file>

<file path=ppt/slides/slide342.xml><?xml version="1.0" encoding="utf-8"?>
<p:sld xmlns:a="http://schemas.openxmlformats.org/drawingml/2006/main" xmlns:r="http://schemas.openxmlformats.org/officeDocument/2006/relationships" xmlns:p="http://schemas.openxmlformats.org/presentationml/2006/main" showMasterSp="1">
  <p:cSld>
    <p:spTree>
      <p:nvGrpSpPr>
        <p:cNvPr id="791" name=""/>
        <p:cNvGrpSpPr/>
        <p:nvPr/>
      </p:nvGrpSpPr>
      <p:grpSpPr>
        <a:xfrm rot="0">
          <a:off x="0" y="0"/>
          <a:ext cx="0" cy="0"/>
          <a:chOff x="0" y="0"/>
          <a:chExt cx="0" cy="0"/>
        </a:xfrm>
      </p:grpSpPr>
      <p:sp>
        <p:nvSpPr>
          <p:cNvPr id="1049355" name=""/>
          <p:cNvSpPr/>
          <p:nvPr>
            <p:ph sz="full" idx="1"/>
          </p:nvPr>
        </p:nvSpPr>
        <p:spPr>
          <a:xfrm rot="0">
            <a:off x="228600" y="914400"/>
            <a:ext cx="8610600" cy="5715000"/>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eaLnBrk="1" hangingPunct="1" latinLnBrk="1" lvl="0">
              <a:buFontTx/>
              <a:buNone/>
            </a:pPr>
            <a:r>
              <a:rPr altLang="en-US" sz="2800" lang="en-US">
                <a:latin typeface="Calibri" pitchFamily="34" charset="0"/>
              </a:rPr>
              <a:t>3. Monitor VS especially BP and document them</a:t>
            </a:r>
          </a:p>
          <a:p>
            <a:pPr eaLnBrk="1" hangingPunct="1" latinLnBrk="1" lvl="0">
              <a:buFontTx/>
              <a:buNone/>
            </a:pPr>
            <a:r>
              <a:rPr altLang="en-US" sz="2800" lang="en-US">
                <a:latin typeface="Calibri" pitchFamily="34" charset="0"/>
              </a:rPr>
              <a:t>4. Monitor weight and I and O and document in the input output chart</a:t>
            </a:r>
          </a:p>
          <a:p>
            <a:pPr eaLnBrk="1" hangingPunct="1" latinLnBrk="1" lvl="0">
              <a:buFontTx/>
              <a:buNone/>
            </a:pPr>
            <a:r>
              <a:rPr altLang="en-US" sz="2800" lang="en-US">
                <a:latin typeface="Calibri" pitchFamily="34" charset="0"/>
              </a:rPr>
              <a:t>5. Monitor blood glucose level and K+ levels to rule out hypoglycemia</a:t>
            </a:r>
          </a:p>
          <a:p>
            <a:pPr eaLnBrk="1" hangingPunct="1" latinLnBrk="1" lvl="0">
              <a:buFontTx/>
              <a:buNone/>
            </a:pPr>
            <a:r>
              <a:rPr altLang="en-US" sz="2800" lang="en-US">
                <a:latin typeface="Calibri" pitchFamily="34" charset="0"/>
              </a:rPr>
              <a:t>6. Provide a high-protein, high carbohydrate and increased sodium intake</a:t>
            </a:r>
          </a:p>
          <a:p>
            <a:pPr lvl="0">
              <a:buFontTx/>
              <a:buNone/>
            </a:pPr>
            <a:r>
              <a:rPr altLang="en-US" sz="2800" lang="en-US">
                <a:latin typeface="Calibri" pitchFamily="34" charset="0"/>
              </a:rPr>
              <a:t>7. Avoid physical and psychological Stressors. These include exposure to cold,  infection, and emotional distress</a:t>
            </a:r>
          </a:p>
          <a:p>
            <a:pPr lvl="0">
              <a:buFontTx/>
              <a:buNone/>
            </a:pPr>
            <a:endParaRPr altLang="en-US" sz="2800" lang="en-US">
              <a:latin typeface="Calibri" pitchFamily="34" charset="0"/>
            </a:endParaRPr>
          </a:p>
        </p:txBody>
      </p:sp>
      <p:sp>
        <p:nvSpPr>
          <p:cNvPr id="1049356" name=""/>
          <p:cNvSpPr/>
          <p:nvPr>
            <p:ph type="title" sz="full" idx="0"/>
          </p:nvPr>
        </p:nvSpPr>
        <p:spPr>
          <a:xfrm rot="0">
            <a:off x="457200" y="274637"/>
            <a:ext cx="8229600" cy="715962"/>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algn="l" lvl="0"/>
            <a:r>
              <a:rPr altLang="en-US" sz="2800" lang="en-US">
                <a:latin typeface="Calibri" pitchFamily="34" charset="0"/>
              </a:rPr>
              <a:t>cont</a:t>
            </a:r>
          </a:p>
        </p:txBody>
      </p:sp>
    </p:spTree>
  </p:cSld>
  <p:clrMapOvr>
    <a:masterClrMapping/>
  </p:clrMapOvr>
</p:sld>
</file>

<file path=ppt/slides/slide343.xml><?xml version="1.0" encoding="utf-8"?>
<p:sld xmlns:a="http://schemas.openxmlformats.org/drawingml/2006/main" xmlns:r="http://schemas.openxmlformats.org/officeDocument/2006/relationships" xmlns:p="http://schemas.openxmlformats.org/presentationml/2006/main" showMasterSp="1">
  <p:cSld>
    <p:spTree>
      <p:nvGrpSpPr>
        <p:cNvPr id="792" name=""/>
        <p:cNvGrpSpPr/>
        <p:nvPr/>
      </p:nvGrpSpPr>
      <p:grpSpPr>
        <a:xfrm rot="0">
          <a:off x="0" y="0"/>
          <a:ext cx="0" cy="0"/>
          <a:chOff x="0" y="0"/>
          <a:chExt cx="0" cy="0"/>
        </a:xfrm>
      </p:grpSpPr>
      <p:sp>
        <p:nvSpPr>
          <p:cNvPr id="1049357" name=""/>
          <p:cNvSpPr/>
          <p:nvPr>
            <p:ph sz="full" idx="1"/>
          </p:nvPr>
        </p:nvSpPr>
        <p:spPr>
          <a:xfrm rot="0">
            <a:off x="457200" y="1371600"/>
            <a:ext cx="8229600" cy="4754562"/>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buFontTx/>
              <a:buNone/>
            </a:pPr>
            <a:r>
              <a:rPr altLang="en-US" sz="2800" lang="en-US">
                <a:latin typeface="Calibri" pitchFamily="34" charset="0"/>
              </a:rPr>
              <a:t>9. Educate the client regarding lifelong treatment, avoidance of strenuous activities, stress and seeking prompt consultation during illness</a:t>
            </a:r>
          </a:p>
          <a:p>
            <a:pPr lvl="0">
              <a:buFontTx/>
              <a:buNone/>
            </a:pPr>
            <a:endParaRPr altLang="en-US" sz="2800" lang="en-US">
              <a:latin typeface="Calibri" pitchFamily="34" charset="0"/>
            </a:endParaRPr>
          </a:p>
          <a:p>
            <a:pPr lvl="0">
              <a:buFontTx/>
              <a:buNone/>
            </a:pPr>
            <a:r>
              <a:rPr altLang="en-US" sz="2800" lang="en-US">
                <a:latin typeface="Calibri" pitchFamily="34" charset="0"/>
              </a:rPr>
              <a:t>10. Initiate and maintain iv infusion of normal saline.</a:t>
            </a:r>
          </a:p>
          <a:p>
            <a:pPr lvl="0">
              <a:buFontTx/>
              <a:buNone/>
            </a:pPr>
            <a:endParaRPr altLang="en-US" sz="2800" lang="en-US">
              <a:latin typeface="Calibri" pitchFamily="34" charset="0"/>
            </a:endParaRPr>
          </a:p>
          <a:p>
            <a:pPr lvl="0">
              <a:buFontTx/>
              <a:buNone/>
            </a:pPr>
            <a:endParaRPr altLang="en-US" sz="2800" lang="en-US">
              <a:latin typeface="Calibri" pitchFamily="34" charset="0"/>
            </a:endParaRPr>
          </a:p>
        </p:txBody>
      </p:sp>
      <p:sp>
        <p:nvSpPr>
          <p:cNvPr id="1049358"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algn="l" lvl="0"/>
            <a:r>
              <a:rPr altLang="en-US" sz="2800" lang="en-US">
                <a:latin typeface="Calibri" pitchFamily="34" charset="0"/>
              </a:rPr>
              <a:t>cont</a:t>
            </a:r>
          </a:p>
        </p:txBody>
      </p:sp>
    </p:spTree>
  </p:cSld>
  <p:clrMapOvr>
    <a:masterClrMapping/>
  </p:clrMapOvr>
</p:sld>
</file>

<file path=ppt/slides/slide344.xml><?xml version="1.0" encoding="utf-8"?>
<p:sld xmlns:a="http://schemas.openxmlformats.org/drawingml/2006/main" xmlns:r="http://schemas.openxmlformats.org/officeDocument/2006/relationships" xmlns:p="http://schemas.openxmlformats.org/presentationml/2006/main" showMasterSp="1">
  <p:cSld>
    <p:spTree>
      <p:nvGrpSpPr>
        <p:cNvPr id="793" name=""/>
        <p:cNvGrpSpPr/>
        <p:nvPr/>
      </p:nvGrpSpPr>
      <p:grpSpPr>
        <a:xfrm rot="0">
          <a:off x="0" y="0"/>
          <a:ext cx="0" cy="0"/>
          <a:chOff x="0" y="0"/>
          <a:chExt cx="0" cy="0"/>
        </a:xfrm>
      </p:grpSpPr>
      <p:sp>
        <p:nvSpPr>
          <p:cNvPr id="1049359" name=""/>
          <p:cNvSpPr/>
          <p:nvPr>
            <p:ph sz="full" idx="1"/>
          </p:nvPr>
        </p:nvSpPr>
        <p:spPr>
          <a:xfrm rot="0">
            <a:off x="457200" y="1295400"/>
            <a:ext cx="8229600" cy="4830762"/>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r>
              <a:rPr altLang="en-US" sz="2800" lang="en-US">
                <a:latin typeface="Calibri" pitchFamily="34" charset="0"/>
              </a:rPr>
              <a:t>A life-threatening disorder caused by acute severe adrenal insufficiency</a:t>
            </a:r>
          </a:p>
          <a:p>
            <a:pPr lvl="0">
              <a:buFontTx/>
              <a:buNone/>
            </a:pPr>
            <a:r>
              <a:rPr altLang="en-US" sz="2800" lang="en-US">
                <a:latin typeface="Calibri" pitchFamily="34" charset="0"/>
              </a:rPr>
              <a:t>PRECIPITATING FACTORS</a:t>
            </a:r>
          </a:p>
          <a:p>
            <a:pPr lvl="0"/>
            <a:r>
              <a:rPr altLang="en-US" sz="2800" lang="en-US">
                <a:latin typeface="Calibri" pitchFamily="34" charset="0"/>
              </a:rPr>
              <a:t>Infection</a:t>
            </a:r>
          </a:p>
          <a:p>
            <a:pPr lvl="0"/>
            <a:r>
              <a:rPr altLang="en-US" sz="2800" lang="en-US">
                <a:latin typeface="Calibri" pitchFamily="34" charset="0"/>
              </a:rPr>
              <a:t>Trauma</a:t>
            </a:r>
          </a:p>
          <a:p>
            <a:pPr lvl="0"/>
            <a:r>
              <a:rPr altLang="en-US" sz="2800" lang="en-US">
                <a:latin typeface="Calibri" pitchFamily="34" charset="0"/>
              </a:rPr>
              <a:t>Severe stress</a:t>
            </a:r>
          </a:p>
          <a:p>
            <a:pPr lvl="0"/>
            <a:r>
              <a:rPr altLang="en-US" sz="2800" lang="en-US">
                <a:latin typeface="Calibri" pitchFamily="34" charset="0"/>
              </a:rPr>
              <a:t>Dehydration</a:t>
            </a:r>
          </a:p>
          <a:p>
            <a:pPr lvl="0"/>
            <a:r>
              <a:rPr altLang="en-US" sz="2800" lang="en-US">
                <a:latin typeface="Calibri" pitchFamily="34" charset="0"/>
              </a:rPr>
              <a:t>Exposure to cold</a:t>
            </a:r>
          </a:p>
          <a:p>
            <a:pPr lvl="0"/>
            <a:r>
              <a:rPr altLang="en-US" sz="2800" lang="en-US">
                <a:latin typeface="Calibri" pitchFamily="34" charset="0"/>
              </a:rPr>
              <a:t>surgery</a:t>
            </a:r>
          </a:p>
          <a:p>
            <a:pPr lvl="0">
              <a:buFontTx/>
              <a:buNone/>
            </a:pPr>
            <a:endParaRPr altLang="en-US" sz="2800" lang="en-US">
              <a:latin typeface="Calibri" pitchFamily="34" charset="0"/>
            </a:endParaRPr>
          </a:p>
          <a:p>
            <a:pPr lvl="0">
              <a:buFontTx/>
              <a:buNone/>
            </a:pPr>
            <a:endParaRPr altLang="en-US" sz="2800" lang="en-US">
              <a:latin typeface="Calibri" pitchFamily="34" charset="0"/>
            </a:endParaRPr>
          </a:p>
        </p:txBody>
      </p:sp>
      <p:sp>
        <p:nvSpPr>
          <p:cNvPr id="1049360"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algn="l" lvl="0"/>
            <a:r>
              <a:rPr altLang="en-US" b="1" sz="3200" lang="en-US">
                <a:solidFill>
                  <a:srgbClr val="7030A0"/>
                </a:solidFill>
                <a:latin typeface="Calibri" pitchFamily="34" charset="0"/>
              </a:rPr>
              <a:t>ADDISONIAN CRISIS</a:t>
            </a:r>
          </a:p>
        </p:txBody>
      </p:sp>
    </p:spTree>
  </p:cSld>
  <p:clrMapOvr>
    <a:masterClrMapping/>
  </p:clrMapOvr>
</p:sld>
</file>

<file path=ppt/slides/slide345.xml><?xml version="1.0" encoding="utf-8"?>
<p:sld xmlns:a="http://schemas.openxmlformats.org/drawingml/2006/main" xmlns:r="http://schemas.openxmlformats.org/officeDocument/2006/relationships" xmlns:p="http://schemas.openxmlformats.org/presentationml/2006/main" showMasterSp="1">
  <p:cSld>
    <p:spTree>
      <p:nvGrpSpPr>
        <p:cNvPr id="794" name=""/>
        <p:cNvGrpSpPr/>
        <p:nvPr/>
      </p:nvGrpSpPr>
      <p:grpSpPr>
        <a:xfrm rot="0">
          <a:off x="0" y="0"/>
          <a:ext cx="0" cy="0"/>
          <a:chOff x="0" y="0"/>
          <a:chExt cx="0" cy="0"/>
        </a:xfrm>
      </p:grpSpPr>
      <p:sp>
        <p:nvSpPr>
          <p:cNvPr id="1049361" name=""/>
          <p:cNvSpPr/>
          <p:nvPr>
            <p:ph sz="full" idx="1"/>
          </p:nvPr>
        </p:nvSpPr>
        <p:spPr>
          <a:xfrm rot="0">
            <a:off x="457200" y="1600200"/>
            <a:ext cx="8229600" cy="4525962"/>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r>
              <a:rPr altLang="en-US" sz="2800" lang="en-US">
                <a:latin typeface="Calibri" pitchFamily="34" charset="0"/>
              </a:rPr>
              <a:t>It is characterized by cyanosis andthe classic signs of circulatory shock: pallor, apprehension, rapid</a:t>
            </a:r>
          </a:p>
          <a:p>
            <a:pPr lvl="0">
              <a:buFontTx/>
              <a:buNone/>
            </a:pPr>
            <a:r>
              <a:rPr altLang="en-US" sz="2800" lang="en-US">
                <a:latin typeface="Calibri" pitchFamily="34" charset="0"/>
              </a:rPr>
              <a:t>   and weak pulse, rapid respirations and low blood pressure. </a:t>
            </a:r>
          </a:p>
          <a:p>
            <a:pPr lvl="0"/>
            <a:r>
              <a:rPr altLang="en-US" sz="2800" lang="en-US">
                <a:latin typeface="Calibri" pitchFamily="34" charset="0"/>
              </a:rPr>
              <a:t>In addition, the patient may complain of headache, nausea, abdominal pain, and diarrhea and show signs of confusion and restlessness</a:t>
            </a:r>
          </a:p>
        </p:txBody>
      </p:sp>
      <p:sp>
        <p:nvSpPr>
          <p:cNvPr id="1049362"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algn="l" lvl="0"/>
            <a:r>
              <a:rPr altLang="en-US" b="1" sz="2800" lang="en-US">
                <a:solidFill>
                  <a:srgbClr val="7030A0"/>
                </a:solidFill>
                <a:latin typeface="Calibri" pitchFamily="34" charset="0"/>
              </a:rPr>
              <a:t>Presenting features</a:t>
            </a:r>
          </a:p>
        </p:txBody>
      </p:sp>
    </p:spTree>
  </p:cSld>
  <p:clrMapOvr>
    <a:masterClrMapping/>
  </p:clrMapOvr>
</p:sld>
</file>

<file path=ppt/slides/slide346.xml><?xml version="1.0" encoding="utf-8"?>
<p:sld xmlns:a="http://schemas.openxmlformats.org/drawingml/2006/main" xmlns:r="http://schemas.openxmlformats.org/officeDocument/2006/relationships" xmlns:p="http://schemas.openxmlformats.org/presentationml/2006/main" showMasterSp="1">
  <p:cSld>
    <p:spTree>
      <p:nvGrpSpPr>
        <p:cNvPr id="795" name=""/>
        <p:cNvGrpSpPr/>
        <p:nvPr/>
      </p:nvGrpSpPr>
      <p:grpSpPr>
        <a:xfrm rot="0">
          <a:off x="0" y="0"/>
          <a:ext cx="0" cy="0"/>
          <a:chOff x="0" y="0"/>
          <a:chExt cx="0" cy="0"/>
        </a:xfrm>
      </p:grpSpPr>
      <p:sp>
        <p:nvSpPr>
          <p:cNvPr id="1049363" name=""/>
          <p:cNvSpPr/>
          <p:nvPr>
            <p:ph sz="full" idx="1"/>
          </p:nvPr>
        </p:nvSpPr>
        <p:spPr>
          <a:xfrm rot="0">
            <a:off x="457200" y="1219200"/>
            <a:ext cx="8229600" cy="5410200"/>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r>
              <a:rPr altLang="en-US" sz="2800" lang="en-US">
                <a:solidFill>
                  <a:srgbClr val="7030A0"/>
                </a:solidFill>
                <a:latin typeface="Calibri" pitchFamily="34" charset="0"/>
              </a:rPr>
              <a:t>Hydrocortisone(Solu-Cortef) </a:t>
            </a:r>
            <a:r>
              <a:rPr altLang="en-US" sz="2800" lang="en-US">
                <a:latin typeface="Calibri" pitchFamily="34" charset="0"/>
              </a:rPr>
              <a:t>is administered intravenously, followed with 5% dextrose in normal saline </a:t>
            </a:r>
          </a:p>
          <a:p>
            <a:pPr lvl="0"/>
            <a:r>
              <a:rPr altLang="en-US" sz="2800" lang="en-US">
                <a:latin typeface="Calibri" pitchFamily="34" charset="0"/>
              </a:rPr>
              <a:t>Vasopressor amines may be required if</a:t>
            </a:r>
          </a:p>
          <a:p>
            <a:pPr lvl="0">
              <a:buFontTx/>
              <a:buNone/>
            </a:pPr>
            <a:r>
              <a:rPr altLang="en-US" sz="2800" lang="en-US">
                <a:latin typeface="Calibri" pitchFamily="34" charset="0"/>
              </a:rPr>
              <a:t>    hypotension persists.</a:t>
            </a:r>
          </a:p>
          <a:p>
            <a:pPr lvl="0"/>
            <a:r>
              <a:rPr altLang="en-US" sz="2800" lang="en-US">
                <a:latin typeface="Calibri" pitchFamily="34" charset="0"/>
              </a:rPr>
              <a:t>Antibiotics may be administered if infection has precipitated adrenal crisis in a patient with chronic adrenal insufficiency</a:t>
            </a:r>
          </a:p>
          <a:p>
            <a:pPr lvl="0"/>
            <a:r>
              <a:rPr altLang="en-US" sz="2800" lang="en-US">
                <a:latin typeface="Calibri" pitchFamily="34" charset="0"/>
              </a:rPr>
              <a:t>lifelong replacement of corticosteroids and mineralocorticoids to prevent recurrence of adrenal insufficiency if adrenal gland does not recover.</a:t>
            </a:r>
          </a:p>
        </p:txBody>
      </p:sp>
      <p:sp>
        <p:nvSpPr>
          <p:cNvPr id="1049364"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algn="l" lvl="0"/>
            <a:r>
              <a:rPr altLang="en-US" b="1" sz="2800" lang="en-US">
                <a:solidFill>
                  <a:srgbClr val="7030A0"/>
                </a:solidFill>
                <a:latin typeface="Calibri" pitchFamily="34" charset="0"/>
              </a:rPr>
              <a:t>Medical management</a:t>
            </a:r>
          </a:p>
        </p:txBody>
      </p:sp>
    </p:spTree>
  </p:cSld>
  <p:clrMapOvr>
    <a:masterClrMapping/>
  </p:clrMapOvr>
</p:sld>
</file>

<file path=ppt/slides/slide347.xml><?xml version="1.0" encoding="utf-8"?>
<p:sld xmlns:a="http://schemas.openxmlformats.org/drawingml/2006/main" xmlns:r="http://schemas.openxmlformats.org/officeDocument/2006/relationships" xmlns:p="http://schemas.openxmlformats.org/presentationml/2006/main" showMasterSp="1">
  <p:cSld>
    <p:spTree>
      <p:nvGrpSpPr>
        <p:cNvPr id="796" name=""/>
        <p:cNvGrpSpPr/>
        <p:nvPr/>
      </p:nvGrpSpPr>
      <p:grpSpPr>
        <a:xfrm rot="0">
          <a:off x="0" y="0"/>
          <a:ext cx="0" cy="0"/>
          <a:chOff x="0" y="0"/>
          <a:chExt cx="0" cy="0"/>
        </a:xfrm>
      </p:grpSpPr>
      <p:sp>
        <p:nvSpPr>
          <p:cNvPr id="1049365" name=""/>
          <p:cNvSpPr/>
          <p:nvPr>
            <p:ph sz="full" idx="1"/>
          </p:nvPr>
        </p:nvSpPr>
        <p:spPr>
          <a:xfrm rot="0">
            <a:off x="457200" y="1295400"/>
            <a:ext cx="8229600" cy="5334000"/>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buFontTx/>
              <a:buNone/>
            </a:pPr>
            <a:r>
              <a:rPr altLang="en-US" sz="2800" lang="en-US">
                <a:latin typeface="Calibri" pitchFamily="34" charset="0"/>
              </a:rPr>
              <a:t>1. Avoid physical and psychological stressors must be avoided. These include </a:t>
            </a:r>
            <a:r>
              <a:rPr altLang="en-US" sz="2800" lang="en-US">
                <a:solidFill>
                  <a:srgbClr val="7030A0"/>
                </a:solidFill>
                <a:latin typeface="Calibri" pitchFamily="34" charset="0"/>
              </a:rPr>
              <a:t>exposure to cold, overexertion, infection, and emotional distress</a:t>
            </a:r>
          </a:p>
          <a:p>
            <a:pPr lvl="0">
              <a:buFontTx/>
              <a:buNone/>
            </a:pPr>
            <a:r>
              <a:rPr altLang="en-US" sz="2800" lang="en-US">
                <a:latin typeface="Calibri" pitchFamily="34" charset="0"/>
              </a:rPr>
              <a:t>2. Administer IV Glucocorticoids, usually hydrocortisone and other prescribed medications</a:t>
            </a:r>
          </a:p>
          <a:p>
            <a:pPr eaLnBrk="1" hangingPunct="1" latinLnBrk="1" lvl="0">
              <a:buFontTx/>
              <a:buNone/>
            </a:pPr>
            <a:r>
              <a:rPr altLang="en-US" sz="2800" lang="en-US">
                <a:latin typeface="Calibri" pitchFamily="34" charset="0"/>
              </a:rPr>
              <a:t>3. Monitor VS frequently, Monitor I and O, neurological status, electrolyte imbalances and blood glucose</a:t>
            </a:r>
          </a:p>
          <a:p>
            <a:pPr eaLnBrk="1" hangingPunct="1" latinLnBrk="1" lvl="0">
              <a:buFontTx/>
              <a:buNone/>
            </a:pPr>
            <a:endParaRPr altLang="en-US" sz="2800" lang="en-US">
              <a:latin typeface="Calibri" pitchFamily="34" charset="0"/>
            </a:endParaRPr>
          </a:p>
        </p:txBody>
      </p:sp>
      <p:sp>
        <p:nvSpPr>
          <p:cNvPr id="1049366"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algn="l" lvl="0"/>
            <a:r>
              <a:rPr altLang="en-US" b="1" sz="2800" lang="en-US">
                <a:solidFill>
                  <a:srgbClr val="7030A0"/>
                </a:solidFill>
                <a:latin typeface="Calibri" pitchFamily="34" charset="0"/>
              </a:rPr>
              <a:t>Nursing interventions</a:t>
            </a:r>
          </a:p>
        </p:txBody>
      </p:sp>
    </p:spTree>
  </p:cSld>
  <p:clrMapOvr>
    <a:masterClrMapping/>
  </p:clrMapOvr>
</p:sld>
</file>

<file path=ppt/slides/slide348.xml><?xml version="1.0" encoding="utf-8"?>
<p:sld xmlns:a="http://schemas.openxmlformats.org/drawingml/2006/main" xmlns:r="http://schemas.openxmlformats.org/officeDocument/2006/relationships" xmlns:p="http://schemas.openxmlformats.org/presentationml/2006/main" showMasterSp="1">
  <p:cSld>
    <p:spTree>
      <p:nvGrpSpPr>
        <p:cNvPr id="797" name=""/>
        <p:cNvGrpSpPr/>
        <p:nvPr/>
      </p:nvGrpSpPr>
      <p:grpSpPr>
        <a:xfrm rot="0">
          <a:off x="0" y="0"/>
          <a:ext cx="0" cy="0"/>
          <a:chOff x="0" y="0"/>
          <a:chExt cx="0" cy="0"/>
        </a:xfrm>
      </p:grpSpPr>
      <p:sp>
        <p:nvSpPr>
          <p:cNvPr id="1049367" name=""/>
          <p:cNvSpPr/>
          <p:nvPr>
            <p:ph sz="full" idx="1"/>
          </p:nvPr>
        </p:nvSpPr>
        <p:spPr>
          <a:xfrm rot="0">
            <a:off x="457200" y="1600200"/>
            <a:ext cx="8229600" cy="4525962"/>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eaLnBrk="1" hangingPunct="1" latinLnBrk="1" lvl="0">
              <a:buFontTx/>
              <a:buNone/>
            </a:pPr>
            <a:r>
              <a:rPr altLang="en-US" sz="2800" lang="en-US">
                <a:latin typeface="Calibri" pitchFamily="34" charset="0"/>
              </a:rPr>
              <a:t>4. Administer IV Fluids : normal saline and 5% dextrose </a:t>
            </a:r>
          </a:p>
          <a:p>
            <a:pPr eaLnBrk="1" hangingPunct="1" latinLnBrk="1" lvl="0">
              <a:buFontTx/>
              <a:buNone/>
            </a:pPr>
            <a:r>
              <a:rPr altLang="en-US" sz="2800" lang="en-US">
                <a:latin typeface="Calibri" pitchFamily="34" charset="0"/>
              </a:rPr>
              <a:t>5. Maintain bed rest to conserve energy</a:t>
            </a:r>
          </a:p>
          <a:p>
            <a:pPr eaLnBrk="1" hangingPunct="1" latinLnBrk="1" lvl="0">
              <a:buFontTx/>
              <a:buNone/>
            </a:pPr>
            <a:r>
              <a:rPr altLang="en-US" sz="2800" lang="en-US">
                <a:latin typeface="Calibri" pitchFamily="34" charset="0"/>
              </a:rPr>
              <a:t>6. Health education on lifelong hormone replacement therapy.</a:t>
            </a:r>
          </a:p>
          <a:p>
            <a:pPr lvl="0">
              <a:buFontTx/>
              <a:buNone/>
            </a:pPr>
            <a:endParaRPr altLang="en-US" sz="2800" lang="en-US">
              <a:latin typeface="Calibri" pitchFamily="34" charset="0"/>
            </a:endParaRPr>
          </a:p>
        </p:txBody>
      </p:sp>
      <p:sp>
        <p:nvSpPr>
          <p:cNvPr id="1049368"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algn="l" lvl="0"/>
            <a:r>
              <a:rPr altLang="en-US" sz="2800" lang="en-US">
                <a:latin typeface="Calibri" pitchFamily="34" charset="0"/>
              </a:rPr>
              <a:t>cont</a:t>
            </a:r>
          </a:p>
        </p:txBody>
      </p:sp>
    </p:spTree>
  </p:cSld>
  <p:clrMapOvr>
    <a:masterClrMapping/>
  </p:clrMapOvr>
</p:sld>
</file>

<file path=ppt/slides/slide349.xml><?xml version="1.0" encoding="utf-8"?>
<p:sld xmlns:a="http://schemas.openxmlformats.org/drawingml/2006/main" xmlns:r="http://schemas.openxmlformats.org/officeDocument/2006/relationships" xmlns:p="http://schemas.openxmlformats.org/presentationml/2006/main" showMasterSp="1">
  <p:cSld>
    <p:spTree>
      <p:nvGrpSpPr>
        <p:cNvPr id="798" name=""/>
        <p:cNvGrpSpPr/>
        <p:nvPr/>
      </p:nvGrpSpPr>
      <p:grpSpPr>
        <a:xfrm rot="0">
          <a:off x="0" y="0"/>
          <a:ext cx="0" cy="0"/>
          <a:chOff x="0" y="0"/>
          <a:chExt cx="0" cy="0"/>
        </a:xfrm>
      </p:grpSpPr>
      <p:sp>
        <p:nvSpPr>
          <p:cNvPr id="1049369" name=""/>
          <p:cNvSpPr/>
          <p:nvPr>
            <p:ph sz="full" idx="1"/>
          </p:nvPr>
        </p:nvSpPr>
        <p:spPr>
          <a:xfrm rot="0">
            <a:off x="228600" y="1143000"/>
            <a:ext cx="8686800" cy="5486400"/>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r>
              <a:rPr altLang="en-US" sz="2800" lang="en-US">
                <a:latin typeface="Calibri" pitchFamily="34" charset="0"/>
              </a:rPr>
              <a:t>A condition resulting from the hyper-secretion of </a:t>
            </a:r>
            <a:r>
              <a:rPr altLang="en-US" b="1" sz="2800" lang="en-US">
                <a:latin typeface="Calibri" pitchFamily="34" charset="0"/>
              </a:rPr>
              <a:t>Glucocorticoids</a:t>
            </a:r>
            <a:r>
              <a:rPr altLang="en-US" sz="2800" lang="en-US">
                <a:latin typeface="Calibri" pitchFamily="34" charset="0"/>
              </a:rPr>
              <a:t> from the adrenal cortex</a:t>
            </a:r>
          </a:p>
          <a:p>
            <a:pPr lvl="0">
              <a:buFontTx/>
              <a:buNone/>
            </a:pPr>
            <a:r>
              <a:rPr altLang="en-US" b="1" sz="2800" lang="en-US" u="sng">
                <a:latin typeface="Calibri" pitchFamily="34" charset="0"/>
              </a:rPr>
              <a:t>CAUSES</a:t>
            </a:r>
          </a:p>
          <a:p>
            <a:pPr lvl="0">
              <a:buFontTx/>
              <a:buNone/>
            </a:pPr>
            <a:r>
              <a:rPr altLang="en-US" sz="2800" lang="en-US">
                <a:latin typeface="Calibri" pitchFamily="34" charset="0"/>
              </a:rPr>
              <a:t>1.Excessive use of corticosteroids</a:t>
            </a:r>
          </a:p>
          <a:p>
            <a:pPr lvl="0">
              <a:buFontTx/>
              <a:buNone/>
            </a:pPr>
            <a:r>
              <a:rPr altLang="en-US" sz="2800" lang="en-US">
                <a:latin typeface="Calibri" pitchFamily="34" charset="0"/>
              </a:rPr>
              <a:t>2.Tumor of the </a:t>
            </a:r>
            <a:r>
              <a:rPr altLang="en-US" sz="2800" lang="en-US">
                <a:solidFill>
                  <a:srgbClr val="7030A0"/>
                </a:solidFill>
                <a:latin typeface="Calibri" pitchFamily="34" charset="0"/>
              </a:rPr>
              <a:t>pituitary gland that produces ACTH </a:t>
            </a:r>
            <a:r>
              <a:rPr altLang="en-US" sz="2800" lang="en-US">
                <a:latin typeface="Calibri" pitchFamily="34" charset="0"/>
              </a:rPr>
              <a:t>and stimulates the adrenal cortex to increase its hormone secretion despite adequate amounts being produced</a:t>
            </a:r>
          </a:p>
          <a:p>
            <a:pPr lvl="0">
              <a:buFontTx/>
              <a:buNone/>
            </a:pPr>
            <a:r>
              <a:rPr altLang="en-US" sz="2800" lang="en-US">
                <a:latin typeface="Calibri" pitchFamily="34" charset="0"/>
              </a:rPr>
              <a:t>3.Primary hyperplasia of the adrenal gland.</a:t>
            </a:r>
          </a:p>
          <a:p>
            <a:pPr lvl="0">
              <a:buFontTx/>
              <a:buNone/>
            </a:pPr>
            <a:r>
              <a:rPr altLang="en-US" sz="2800" lang="en-US">
                <a:latin typeface="Calibri" pitchFamily="34" charset="0"/>
              </a:rPr>
              <a:t>4.Malignancies that produce ACTH</a:t>
            </a:r>
          </a:p>
        </p:txBody>
      </p:sp>
      <p:sp>
        <p:nvSpPr>
          <p:cNvPr id="1049370"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lvl="0"/>
            <a:r>
              <a:rPr altLang="en-US" b="1" lang="en-US">
                <a:solidFill>
                  <a:srgbClr val="7030A0"/>
                </a:solidFill>
                <a:latin typeface="Calibri" pitchFamily="34" charset="0"/>
              </a:rPr>
              <a:t>CUSHING’S SYNDROME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1">
  <p:cSld>
    <p:spTree>
      <p:nvGrpSpPr>
        <p:cNvPr id="441" name=""/>
        <p:cNvGrpSpPr/>
        <p:nvPr/>
      </p:nvGrpSpPr>
      <p:grpSpPr>
        <a:xfrm rot="0">
          <a:off x="0" y="0"/>
          <a:ext cx="0" cy="0"/>
          <a:chOff x="0" y="0"/>
          <a:chExt cx="0" cy="0"/>
        </a:xfrm>
      </p:grpSpPr>
      <p:sp>
        <p:nvSpPr>
          <p:cNvPr id="1048675" name=""/>
          <p:cNvSpPr/>
          <p:nvPr>
            <p:ph sz="full" idx="1"/>
          </p:nvPr>
        </p:nvSpPr>
        <p:spPr>
          <a:xfrm rot="0">
            <a:off x="457200" y="1219200"/>
            <a:ext cx="8229600" cy="4906962"/>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r>
              <a:rPr altLang="en-US" sz="2800" lang="en-US">
                <a:latin typeface="Calibri" pitchFamily="34" charset="0"/>
              </a:rPr>
              <a:t>Stimulate maturation of ovarian follicles.</a:t>
            </a:r>
          </a:p>
          <a:p>
            <a:pPr lvl="0"/>
            <a:r>
              <a:rPr altLang="en-US" sz="2800" lang="en-US">
                <a:latin typeface="Calibri" pitchFamily="34" charset="0"/>
              </a:rPr>
              <a:t>Stimulates secretion of estrogen by ovaries</a:t>
            </a:r>
          </a:p>
          <a:p>
            <a:pPr lvl="0"/>
            <a:r>
              <a:rPr altLang="en-US" sz="2800" lang="en-US">
                <a:latin typeface="Calibri" pitchFamily="34" charset="0"/>
              </a:rPr>
              <a:t>Stimulates production of sperm in testes.</a:t>
            </a:r>
          </a:p>
          <a:p>
            <a:pPr lvl="0"/>
            <a:r>
              <a:rPr altLang="en-US" sz="2800" lang="en-US">
                <a:latin typeface="Calibri" pitchFamily="34" charset="0"/>
              </a:rPr>
              <a:t>Secreted in puberty</a:t>
            </a:r>
          </a:p>
          <a:p>
            <a:pPr lvl="0"/>
            <a:endParaRPr altLang="en-US" sz="2800" lang="en-US">
              <a:latin typeface="Calibri" pitchFamily="34" charset="0"/>
            </a:endParaRPr>
          </a:p>
          <a:p>
            <a:pPr lvl="0">
              <a:buFontTx/>
              <a:buNone/>
            </a:pPr>
            <a:r>
              <a:rPr altLang="en-US" b="1" sz="2800" lang="en-US">
                <a:solidFill>
                  <a:schemeClr val="lt2"/>
                </a:solidFill>
                <a:latin typeface="Calibri" pitchFamily="34" charset="0"/>
              </a:rPr>
              <a:t>6 . LUTEINISING HORMONE (LH)</a:t>
            </a:r>
          </a:p>
          <a:p>
            <a:pPr lvl="0"/>
            <a:r>
              <a:rPr altLang="en-US" sz="2800" lang="en-US">
                <a:latin typeface="Calibri" pitchFamily="34" charset="0"/>
              </a:rPr>
              <a:t>Necessary for final follicular growth and ovulation</a:t>
            </a:r>
          </a:p>
          <a:p>
            <a:pPr lvl="0"/>
            <a:r>
              <a:rPr altLang="en-US" sz="2800" lang="en-US">
                <a:latin typeface="Calibri" pitchFamily="34" charset="0"/>
              </a:rPr>
              <a:t>Stimulates secretion of progesterone by corpus luteum and secretion of testosterone in males testis.</a:t>
            </a:r>
          </a:p>
        </p:txBody>
      </p:sp>
      <p:sp>
        <p:nvSpPr>
          <p:cNvPr id="1048676"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algn="l" lvl="0"/>
            <a:r>
              <a:rPr altLang="en-US" b="1" sz="2800" lang="en-US">
                <a:latin typeface="Calibri" pitchFamily="34" charset="0"/>
              </a:rPr>
              <a:t>5.FOLLICLE STIMULATING HORMONE</a:t>
            </a:r>
          </a:p>
        </p:txBody>
      </p:sp>
    </p:spTree>
  </p:cSld>
  <p:clrMapOvr>
    <a:masterClrMapping/>
  </p:clrMapOvr>
</p:sld>
</file>

<file path=ppt/slides/slide350.xml><?xml version="1.0" encoding="utf-8"?>
<p:sld xmlns:a="http://schemas.openxmlformats.org/drawingml/2006/main" xmlns:r="http://schemas.openxmlformats.org/officeDocument/2006/relationships" xmlns:p="http://schemas.openxmlformats.org/presentationml/2006/main" showMasterSp="1">
  <p:cSld>
    <p:spTree>
      <p:nvGrpSpPr>
        <p:cNvPr id="799" name=""/>
        <p:cNvGrpSpPr/>
        <p:nvPr/>
      </p:nvGrpSpPr>
      <p:grpSpPr>
        <a:xfrm rot="0">
          <a:off x="0" y="0"/>
          <a:ext cx="0" cy="0"/>
          <a:chOff x="0" y="0"/>
          <a:chExt cx="0" cy="0"/>
        </a:xfrm>
      </p:grpSpPr>
      <p:sp>
        <p:nvSpPr>
          <p:cNvPr id="1049371" name=""/>
          <p:cNvSpPr/>
          <p:nvPr>
            <p:ph sz="full" idx="1"/>
          </p:nvPr>
        </p:nvSpPr>
        <p:spPr>
          <a:xfrm rot="0">
            <a:off x="457200" y="1600200"/>
            <a:ext cx="8229600" cy="4525962"/>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r>
              <a:rPr altLang="en-US" sz="2800" lang="en-US">
                <a:latin typeface="Calibri" pitchFamily="34" charset="0"/>
              </a:rPr>
              <a:t>Cushing syndrome is caused by mechanism such as tumor of pituitary that produces ACTH that stimulates adrenal cortex to increase production of Glucocorticoids and androgens</a:t>
            </a:r>
          </a:p>
          <a:p>
            <a:pPr lvl="0"/>
            <a:r>
              <a:rPr altLang="en-US" sz="2800" lang="en-US">
                <a:latin typeface="Calibri" pitchFamily="34" charset="0"/>
              </a:rPr>
              <a:t>When overproduction of the adrenal cortical hormone occurs, arrest of growth, obesity, and musculoskeletal changes occur along with glucose intolerance </a:t>
            </a:r>
          </a:p>
        </p:txBody>
      </p:sp>
      <p:sp>
        <p:nvSpPr>
          <p:cNvPr id="1049372"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lvl="0"/>
            <a:r>
              <a:rPr altLang="en-US" b="1" sz="2800" lang="en-US">
                <a:solidFill>
                  <a:srgbClr val="7030A0"/>
                </a:solidFill>
                <a:latin typeface="Calibri" pitchFamily="34" charset="0"/>
              </a:rPr>
              <a:t>Pathophysiology</a:t>
            </a:r>
          </a:p>
        </p:txBody>
      </p:sp>
    </p:spTree>
  </p:cSld>
  <p:clrMapOvr>
    <a:masterClrMapping/>
  </p:clrMapOvr>
</p:sld>
</file>

<file path=ppt/slides/slide351.xml><?xml version="1.0" encoding="utf-8"?>
<p:sld xmlns:a="http://schemas.openxmlformats.org/drawingml/2006/main" xmlns:r="http://schemas.openxmlformats.org/officeDocument/2006/relationships" xmlns:p="http://schemas.openxmlformats.org/presentationml/2006/main" showMasterSp="1">
  <p:cSld>
    <p:spTree>
      <p:nvGrpSpPr>
        <p:cNvPr id="800" name=""/>
        <p:cNvGrpSpPr/>
        <p:nvPr/>
      </p:nvGrpSpPr>
      <p:grpSpPr>
        <a:xfrm rot="0">
          <a:off x="0" y="0"/>
          <a:ext cx="0" cy="0"/>
          <a:chOff x="0" y="0"/>
          <a:chExt cx="0" cy="0"/>
        </a:xfrm>
      </p:grpSpPr>
      <p:sp>
        <p:nvSpPr>
          <p:cNvPr id="1049373" name=""/>
          <p:cNvSpPr/>
          <p:nvPr>
            <p:ph sz="full" idx="1"/>
          </p:nvPr>
        </p:nvSpPr>
        <p:spPr>
          <a:xfrm rot="0">
            <a:off x="304800" y="1295400"/>
            <a:ext cx="8382000" cy="5257800"/>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eaLnBrk="1" hangingPunct="1" latinLnBrk="1" lvl="0">
              <a:buFontTx/>
              <a:buNone/>
            </a:pPr>
            <a:r>
              <a:rPr altLang="en-US" sz="2800" lang="en-US">
                <a:latin typeface="Calibri" pitchFamily="34" charset="0"/>
              </a:rPr>
              <a:t>1. Generalized muscle weakness and wasting because of excess protein catabolism</a:t>
            </a:r>
          </a:p>
          <a:p>
            <a:pPr eaLnBrk="1" hangingPunct="1" latinLnBrk="1" lvl="0">
              <a:buFontTx/>
              <a:buNone/>
            </a:pPr>
            <a:r>
              <a:rPr altLang="en-US" sz="2800" lang="en-US">
                <a:latin typeface="Calibri" pitchFamily="34" charset="0"/>
              </a:rPr>
              <a:t>2. central obesity (truncal obesity)</a:t>
            </a:r>
          </a:p>
          <a:p>
            <a:pPr eaLnBrk="1" hangingPunct="1" latinLnBrk="1" lvl="0">
              <a:buFontTx/>
              <a:buNone/>
            </a:pPr>
            <a:r>
              <a:rPr altLang="en-US" sz="2800" lang="en-US">
                <a:latin typeface="Calibri" pitchFamily="34" charset="0"/>
              </a:rPr>
              <a:t>3. Moon-face,  due to fat deposit on the areas</a:t>
            </a:r>
          </a:p>
          <a:p>
            <a:pPr eaLnBrk="1" hangingPunct="1" latinLnBrk="1" lvl="0">
              <a:buFontTx/>
              <a:buNone/>
            </a:pPr>
            <a:r>
              <a:rPr altLang="en-US" sz="2800" lang="en-US">
                <a:latin typeface="Calibri" pitchFamily="34" charset="0"/>
              </a:rPr>
              <a:t>4. Buffalo hump due to fat deposition</a:t>
            </a:r>
          </a:p>
          <a:p>
            <a:pPr eaLnBrk="1" hangingPunct="1" latinLnBrk="1" lvl="0">
              <a:buFontTx/>
              <a:buNone/>
            </a:pPr>
            <a:r>
              <a:rPr altLang="en-US" sz="2800" lang="en-US">
                <a:latin typeface="Calibri" pitchFamily="34" charset="0"/>
              </a:rPr>
              <a:t>5. Easy bruisability due to thinned skin esp on the lower limb (along the tibia) that are slow to heal</a:t>
            </a:r>
          </a:p>
          <a:p>
            <a:pPr lvl="0">
              <a:buFontTx/>
              <a:buNone/>
            </a:pPr>
            <a:r>
              <a:rPr altLang="en-US" sz="2800" lang="en-US">
                <a:latin typeface="Calibri" pitchFamily="34" charset="0"/>
              </a:rPr>
              <a:t>6. Reddish-purplish striae on the abdomen,breast and thighs</a:t>
            </a:r>
          </a:p>
          <a:p>
            <a:pPr eaLnBrk="1" hangingPunct="1" latinLnBrk="1" lvl="0">
              <a:buFontTx/>
              <a:buNone/>
            </a:pPr>
            <a:endParaRPr altLang="en-US" sz="2800" lang="en-US">
              <a:latin typeface="Calibri" pitchFamily="34" charset="0"/>
            </a:endParaRPr>
          </a:p>
          <a:p>
            <a:pPr eaLnBrk="1" hangingPunct="1" latinLnBrk="1" lvl="0">
              <a:buFontTx/>
              <a:buNone/>
            </a:pPr>
            <a:endParaRPr altLang="en-US" sz="2800" lang="en-US">
              <a:latin typeface="Calibri" pitchFamily="34" charset="0"/>
            </a:endParaRPr>
          </a:p>
        </p:txBody>
      </p:sp>
      <p:sp>
        <p:nvSpPr>
          <p:cNvPr id="1049374"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algn="l" lvl="0"/>
            <a:r>
              <a:rPr altLang="en-US" b="1" sz="2800" lang="en-US">
                <a:solidFill>
                  <a:srgbClr val="7030A0"/>
                </a:solidFill>
                <a:latin typeface="Calibri" pitchFamily="34" charset="0"/>
              </a:rPr>
              <a:t>Clinical manifestations</a:t>
            </a:r>
          </a:p>
        </p:txBody>
      </p:sp>
    </p:spTree>
  </p:cSld>
  <p:clrMapOvr>
    <a:masterClrMapping/>
  </p:clrMapOvr>
</p:sld>
</file>

<file path=ppt/slides/slide352.xml><?xml version="1.0" encoding="utf-8"?>
<p:sld xmlns:a="http://schemas.openxmlformats.org/drawingml/2006/main" xmlns:r="http://schemas.openxmlformats.org/officeDocument/2006/relationships" xmlns:p="http://schemas.openxmlformats.org/presentationml/2006/main" showMasterSp="1">
  <p:cSld>
    <p:spTree>
      <p:nvGrpSpPr>
        <p:cNvPr id="801" name=""/>
        <p:cNvGrpSpPr/>
        <p:nvPr/>
      </p:nvGrpSpPr>
      <p:grpSpPr>
        <a:xfrm rot="0">
          <a:off x="0" y="0"/>
          <a:ext cx="0" cy="0"/>
          <a:chOff x="0" y="0"/>
          <a:chExt cx="0" cy="0"/>
        </a:xfrm>
      </p:grpSpPr>
      <p:sp>
        <p:nvSpPr>
          <p:cNvPr id="1049375" name=""/>
          <p:cNvSpPr/>
          <p:nvPr>
            <p:ph sz="full" idx="1"/>
          </p:nvPr>
        </p:nvSpPr>
        <p:spPr>
          <a:xfrm rot="0">
            <a:off x="457200" y="1219200"/>
            <a:ext cx="8229600" cy="4906962"/>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buFontTx/>
              <a:buNone/>
            </a:pPr>
            <a:r>
              <a:rPr altLang="en-US" sz="2800" lang="en-US">
                <a:latin typeface="Calibri" pitchFamily="34" charset="0"/>
              </a:rPr>
              <a:t>7. Hypertension because of Na+ and H2o Retention</a:t>
            </a:r>
          </a:p>
          <a:p>
            <a:pPr eaLnBrk="1" hangingPunct="1" latinLnBrk="1" lvl="0">
              <a:buFontTx/>
              <a:buNone/>
            </a:pPr>
            <a:r>
              <a:rPr altLang="en-US" sz="2800" lang="en-US">
                <a:latin typeface="Calibri" pitchFamily="34" charset="0"/>
              </a:rPr>
              <a:t>9. Hyperglycemia</a:t>
            </a:r>
          </a:p>
          <a:p>
            <a:pPr eaLnBrk="1" hangingPunct="1" latinLnBrk="1" lvl="0">
              <a:buFontTx/>
              <a:buNone/>
            </a:pPr>
            <a:r>
              <a:rPr altLang="en-US" sz="2800" lang="en-US">
                <a:latin typeface="Calibri" pitchFamily="34" charset="0"/>
              </a:rPr>
              <a:t>10. Osteoporosis</a:t>
            </a:r>
          </a:p>
          <a:p>
            <a:pPr eaLnBrk="1" hangingPunct="1" latinLnBrk="1" lvl="0">
              <a:buFontTx/>
              <a:buNone/>
            </a:pPr>
            <a:r>
              <a:rPr altLang="en-US" sz="2800" lang="en-US">
                <a:latin typeface="Calibri" pitchFamily="34" charset="0"/>
              </a:rPr>
              <a:t>11. Amenorrhea or oligomenorrea</a:t>
            </a:r>
          </a:p>
          <a:p>
            <a:pPr lvl="0">
              <a:buFontTx/>
              <a:buNone/>
            </a:pPr>
            <a:r>
              <a:rPr altLang="en-US" sz="2800" lang="en-US">
                <a:latin typeface="Calibri" pitchFamily="34" charset="0"/>
              </a:rPr>
              <a:t>12.There is increased susceptibility to infection</a:t>
            </a:r>
          </a:p>
          <a:p>
            <a:pPr lvl="0">
              <a:buFontTx/>
              <a:buNone/>
            </a:pPr>
            <a:r>
              <a:rPr altLang="en-US" sz="2800" lang="en-US">
                <a:latin typeface="Calibri" pitchFamily="34" charset="0"/>
              </a:rPr>
              <a:t>13.There is an excessive growth of hair on</a:t>
            </a:r>
          </a:p>
          <a:p>
            <a:pPr lvl="0">
              <a:buFontTx/>
              <a:buNone/>
            </a:pPr>
            <a:r>
              <a:rPr altLang="en-US" sz="2800" lang="en-US">
                <a:latin typeface="Calibri" pitchFamily="34" charset="0"/>
              </a:rPr>
              <a:t>the face (hirsutism) in women and other parts of the body</a:t>
            </a:r>
          </a:p>
          <a:p>
            <a:pPr lvl="0">
              <a:buFontTx/>
              <a:buNone/>
            </a:pPr>
            <a:r>
              <a:rPr altLang="en-US" sz="2800" lang="en-US">
                <a:latin typeface="Calibri" pitchFamily="34" charset="0"/>
              </a:rPr>
              <a:t>14. Irritability and depression</a:t>
            </a:r>
          </a:p>
          <a:p>
            <a:pPr lvl="0">
              <a:buFontTx/>
              <a:buNone/>
            </a:pPr>
            <a:r>
              <a:rPr altLang="en-US" sz="2800" lang="en-US">
                <a:latin typeface="Calibri" pitchFamily="34" charset="0"/>
              </a:rPr>
              <a:t>15. In male, there is gynaecomastia, erectile dysfunction and decreased sexual interest</a:t>
            </a:r>
          </a:p>
          <a:p>
            <a:pPr lvl="0">
              <a:buFontTx/>
              <a:buNone/>
            </a:pPr>
            <a:endParaRPr altLang="en-US" sz="2800" lang="en-US">
              <a:latin typeface="Calibri" pitchFamily="34" charset="0"/>
            </a:endParaRPr>
          </a:p>
        </p:txBody>
      </p:sp>
      <p:sp>
        <p:nvSpPr>
          <p:cNvPr id="1049376"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algn="l" lvl="0"/>
            <a:r>
              <a:rPr altLang="en-US" sz="2800" lang="en-US">
                <a:latin typeface="Calibri" pitchFamily="34" charset="0"/>
              </a:rPr>
              <a:t>cont</a:t>
            </a:r>
          </a:p>
        </p:txBody>
      </p:sp>
    </p:spTree>
  </p:cSld>
  <p:clrMapOvr>
    <a:masterClrMapping/>
  </p:clrMapOvr>
</p:sld>
</file>

<file path=ppt/slides/slide353.xml><?xml version="1.0" encoding="utf-8"?>
<p:sld xmlns:a="http://schemas.openxmlformats.org/drawingml/2006/main" xmlns:r="http://schemas.openxmlformats.org/officeDocument/2006/relationships" xmlns:p="http://schemas.openxmlformats.org/presentationml/2006/main" showMasterSp="1">
  <p:cSld>
    <p:spTree>
      <p:nvGrpSpPr>
        <p:cNvPr id="802" name=""/>
        <p:cNvGrpSpPr/>
        <p:nvPr/>
      </p:nvGrpSpPr>
      <p:grpSpPr>
        <a:xfrm rot="0">
          <a:off x="0" y="0"/>
          <a:ext cx="0" cy="0"/>
          <a:chOff x="0" y="0"/>
          <a:chExt cx="0" cy="0"/>
        </a:xfrm>
      </p:grpSpPr>
      <p:sp>
        <p:nvSpPr>
          <p:cNvPr id="1049377"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r>
              <a:rPr altLang="en-US" lang="en-US"/>
              <a:t>.</a:t>
            </a:r>
          </a:p>
        </p:txBody>
      </p:sp>
      <p:pic>
        <p:nvPicPr>
          <p:cNvPr id="2097191" name="" descr="C:\Users\MOSES\Downloads\cushing_syndrome_400x299_.jpg"/>
          <p:cNvPicPr>
            <a:picLocks/>
          </p:cNvPicPr>
          <p:nvPr>
            <p:ph sz="full" idx="1"/>
          </p:nvPr>
        </p:nvPicPr>
        <p:blipFill>
          <a:blip xmlns:r="http://schemas.openxmlformats.org/officeDocument/2006/relationships" r:embed="rId1"/>
          <a:srcRect l="0" t="0" r="0" b="0"/>
          <a:stretch>
            <a:fillRect/>
          </a:stretch>
        </p:blipFill>
        <p:spPr>
          <a:xfrm rot="0">
            <a:off x="0" y="0"/>
            <a:ext cx="9144000" cy="6858000"/>
          </a:xfrm>
          <a:prstGeom prst="rect"/>
          <a:noFill/>
          <a:ln>
            <a:noFill/>
          </a:ln>
        </p:spPr>
      </p:pic>
    </p:spTree>
  </p:cSld>
  <p:clrMapOvr>
    <a:masterClrMapping/>
  </p:clrMapOvr>
</p:sld>
</file>

<file path=ppt/slides/slide354.xml><?xml version="1.0" encoding="utf-8"?>
<p:sld xmlns:a="http://schemas.openxmlformats.org/drawingml/2006/main" xmlns:r="http://schemas.openxmlformats.org/officeDocument/2006/relationships" xmlns:p="http://schemas.openxmlformats.org/presentationml/2006/main" showMasterSp="1">
  <p:cSld>
    <p:spTree>
      <p:nvGrpSpPr>
        <p:cNvPr id="803" name=""/>
        <p:cNvGrpSpPr/>
        <p:nvPr/>
      </p:nvGrpSpPr>
      <p:grpSpPr>
        <a:xfrm rot="0">
          <a:off x="0" y="0"/>
          <a:ext cx="0" cy="0"/>
          <a:chOff x="0" y="0"/>
          <a:chExt cx="0" cy="0"/>
        </a:xfrm>
      </p:grpSpPr>
      <p:sp>
        <p:nvSpPr>
          <p:cNvPr id="1049378"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r>
              <a:rPr altLang="en-US" lang="en-US"/>
              <a:t>.</a:t>
            </a:r>
          </a:p>
        </p:txBody>
      </p:sp>
      <p:pic>
        <p:nvPicPr>
          <p:cNvPr id="2097192" name="" descr="C:\Users\MOSES\Downloads\hirsutism.jpg"/>
          <p:cNvPicPr>
            <a:picLocks/>
          </p:cNvPicPr>
          <p:nvPr>
            <p:ph sz="full" idx="1"/>
          </p:nvPr>
        </p:nvPicPr>
        <p:blipFill>
          <a:blip xmlns:r="http://schemas.openxmlformats.org/officeDocument/2006/relationships" r:embed="rId1"/>
          <a:srcRect l="0" t="0" r="0" b="0"/>
          <a:stretch>
            <a:fillRect/>
          </a:stretch>
        </p:blipFill>
        <p:spPr>
          <a:xfrm rot="0">
            <a:off x="0" y="0"/>
            <a:ext cx="9144000" cy="6858000"/>
          </a:xfrm>
          <a:prstGeom prst="rect"/>
          <a:noFill/>
          <a:ln>
            <a:noFill/>
          </a:ln>
        </p:spPr>
      </p:pic>
    </p:spTree>
  </p:cSld>
  <p:clrMapOvr>
    <a:masterClrMapping/>
  </p:clrMapOvr>
</p:sld>
</file>

<file path=ppt/slides/slide355.xml><?xml version="1.0" encoding="utf-8"?>
<p:sld xmlns:a="http://schemas.openxmlformats.org/drawingml/2006/main" xmlns:r="http://schemas.openxmlformats.org/officeDocument/2006/relationships" xmlns:p="http://schemas.openxmlformats.org/presentationml/2006/main" showMasterSp="1">
  <p:cSld>
    <p:spTree>
      <p:nvGrpSpPr>
        <p:cNvPr id="804" name=""/>
        <p:cNvGrpSpPr/>
        <p:nvPr/>
      </p:nvGrpSpPr>
      <p:grpSpPr>
        <a:xfrm rot="0">
          <a:off x="0" y="0"/>
          <a:ext cx="0" cy="0"/>
          <a:chOff x="0" y="0"/>
          <a:chExt cx="0" cy="0"/>
        </a:xfrm>
      </p:grpSpPr>
      <p:pic>
        <p:nvPicPr>
          <p:cNvPr id="2097193" name="" descr="cushing"/>
          <p:cNvPicPr>
            <a:picLocks/>
          </p:cNvPicPr>
          <p:nvPr>
            <p:ph sz="full" idx="1"/>
          </p:nvPr>
        </p:nvPicPr>
        <p:blipFill>
          <a:blip xmlns:r="http://schemas.openxmlformats.org/officeDocument/2006/relationships" r:embed="rId1"/>
          <a:srcRect l="0" t="0" r="0" b="0"/>
          <a:stretch>
            <a:fillRect/>
          </a:stretch>
        </p:blipFill>
        <p:spPr>
          <a:xfrm rot="0">
            <a:off x="0" y="0"/>
            <a:ext cx="9144000" cy="6858000"/>
          </a:xfrm>
          <a:prstGeom prst="rect"/>
          <a:noFill/>
          <a:ln>
            <a:noFill/>
          </a:ln>
        </p:spPr>
      </p:pic>
      <p:sp>
        <p:nvSpPr>
          <p:cNvPr id="1049379"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algn="l" lvl="0"/>
            <a:r>
              <a:rPr altLang="en-US" sz="2800" lang="en-US">
                <a:latin typeface="Calibri" pitchFamily="34" charset="0"/>
              </a:rPr>
              <a:t>.</a:t>
            </a:r>
          </a:p>
        </p:txBody>
      </p:sp>
    </p:spTree>
  </p:cSld>
  <p:clrMapOvr>
    <a:masterClrMapping/>
  </p:clrMapOvr>
</p:sld>
</file>

<file path=ppt/slides/slide356.xml><?xml version="1.0" encoding="utf-8"?>
<p:sld xmlns:a="http://schemas.openxmlformats.org/drawingml/2006/main" xmlns:r="http://schemas.openxmlformats.org/officeDocument/2006/relationships" xmlns:p="http://schemas.openxmlformats.org/presentationml/2006/main" showMasterSp="1">
  <p:cSld>
    <p:spTree>
      <p:nvGrpSpPr>
        <p:cNvPr id="805" name=""/>
        <p:cNvGrpSpPr/>
        <p:nvPr/>
      </p:nvGrpSpPr>
      <p:grpSpPr>
        <a:xfrm rot="0">
          <a:off x="0" y="0"/>
          <a:ext cx="0" cy="0"/>
          <a:chOff x="0" y="0"/>
          <a:chExt cx="0" cy="0"/>
        </a:xfrm>
      </p:grpSpPr>
      <p:sp>
        <p:nvSpPr>
          <p:cNvPr id="1049380"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r>
              <a:rPr altLang="en-US" lang="en-US"/>
              <a:t>.</a:t>
            </a:r>
          </a:p>
        </p:txBody>
      </p:sp>
      <p:pic>
        <p:nvPicPr>
          <p:cNvPr id="2097194" name="" descr="striae_Cushing's"/>
          <p:cNvPicPr>
            <a:picLocks/>
          </p:cNvPicPr>
          <p:nvPr>
            <p:ph sz="full" idx="1"/>
          </p:nvPr>
        </p:nvPicPr>
        <p:blipFill>
          <a:blip xmlns:r="http://schemas.openxmlformats.org/officeDocument/2006/relationships" r:embed="rId1"/>
          <a:srcRect l="0" t="0" r="0" b="16786"/>
          <a:stretch>
            <a:fillRect/>
          </a:stretch>
        </p:blipFill>
        <p:spPr>
          <a:xfrm rot="0">
            <a:off x="0" y="0"/>
            <a:ext cx="9144000" cy="6858000"/>
          </a:xfrm>
          <a:prstGeom prst="rect"/>
          <a:noFill/>
          <a:ln>
            <a:noFill/>
          </a:ln>
        </p:spPr>
      </p:pic>
    </p:spTree>
  </p:cSld>
  <p:clrMapOvr>
    <a:masterClrMapping/>
  </p:clrMapOvr>
</p:sld>
</file>

<file path=ppt/slides/slide357.xml><?xml version="1.0" encoding="utf-8"?>
<p:sld xmlns:a="http://schemas.openxmlformats.org/drawingml/2006/main" xmlns:r="http://schemas.openxmlformats.org/officeDocument/2006/relationships" xmlns:p="http://schemas.openxmlformats.org/presentationml/2006/main" showMasterSp="1">
  <p:cSld>
    <p:spTree>
      <p:nvGrpSpPr>
        <p:cNvPr id="806" name=""/>
        <p:cNvGrpSpPr/>
        <p:nvPr/>
      </p:nvGrpSpPr>
      <p:grpSpPr>
        <a:xfrm rot="0">
          <a:off x="0" y="0"/>
          <a:ext cx="0" cy="0"/>
          <a:chOff x="0" y="0"/>
          <a:chExt cx="0" cy="0"/>
        </a:xfrm>
      </p:grpSpPr>
      <p:sp>
        <p:nvSpPr>
          <p:cNvPr id="1049381"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r>
              <a:rPr altLang="en-US" lang="en-US"/>
              <a:t>.</a:t>
            </a:r>
          </a:p>
        </p:txBody>
      </p:sp>
      <p:pic>
        <p:nvPicPr>
          <p:cNvPr id="2097195" name="" descr="C:\Users\MOSES\Downloads\index.jpg"/>
          <p:cNvPicPr>
            <a:picLocks/>
          </p:cNvPicPr>
          <p:nvPr>
            <p:ph sz="full" idx="1"/>
          </p:nvPr>
        </p:nvPicPr>
        <p:blipFill>
          <a:blip xmlns:r="http://schemas.openxmlformats.org/officeDocument/2006/relationships" r:embed="rId1"/>
          <a:srcRect l="0" t="0" r="0" b="0"/>
          <a:stretch>
            <a:fillRect/>
          </a:stretch>
        </p:blipFill>
        <p:spPr>
          <a:xfrm rot="0">
            <a:off x="0" y="0"/>
            <a:ext cx="9144000" cy="6858000"/>
          </a:xfrm>
          <a:prstGeom prst="rect"/>
          <a:noFill/>
          <a:ln>
            <a:noFill/>
          </a:ln>
        </p:spPr>
      </p:pic>
    </p:spTree>
  </p:cSld>
  <p:clrMapOvr>
    <a:masterClrMapping/>
  </p:clrMapOvr>
</p:sld>
</file>

<file path=ppt/slides/slide358.xml><?xml version="1.0" encoding="utf-8"?>
<p:sld xmlns:a="http://schemas.openxmlformats.org/drawingml/2006/main" xmlns:r="http://schemas.openxmlformats.org/officeDocument/2006/relationships" xmlns:p="http://schemas.openxmlformats.org/presentationml/2006/main" showMasterSp="1">
  <p:cSld>
    <p:spTree>
      <p:nvGrpSpPr>
        <p:cNvPr id="807" name=""/>
        <p:cNvGrpSpPr/>
        <p:nvPr/>
      </p:nvGrpSpPr>
      <p:grpSpPr>
        <a:xfrm rot="0">
          <a:off x="0" y="0"/>
          <a:ext cx="0" cy="0"/>
          <a:chOff x="0" y="0"/>
          <a:chExt cx="0" cy="0"/>
        </a:xfrm>
      </p:grpSpPr>
      <p:sp>
        <p:nvSpPr>
          <p:cNvPr id="1049382" name=""/>
          <p:cNvSpPr/>
          <p:nvPr>
            <p:ph sz="full" idx="1"/>
          </p:nvPr>
        </p:nvSpPr>
        <p:spPr>
          <a:xfrm rot="0">
            <a:off x="457200" y="1600200"/>
            <a:ext cx="8229600" cy="5029200"/>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r>
              <a:rPr altLang="en-US" sz="2800" lang="en-US">
                <a:latin typeface="Calibri" pitchFamily="34" charset="0"/>
              </a:rPr>
              <a:t>Indicators of Cushing’s syndrome include: </a:t>
            </a:r>
          </a:p>
          <a:p>
            <a:pPr lvl="0">
              <a:buFontTx/>
              <a:buNone/>
            </a:pPr>
            <a:r>
              <a:rPr altLang="en-US" sz="2800" lang="en-US">
                <a:latin typeface="Calibri" pitchFamily="34" charset="0"/>
              </a:rPr>
              <a:t>1. An increase in serum sodium and blood glucose levels </a:t>
            </a:r>
          </a:p>
          <a:p>
            <a:pPr lvl="0">
              <a:buFontTx/>
              <a:buNone/>
            </a:pPr>
            <a:r>
              <a:rPr altLang="en-US" sz="2800" lang="en-US">
                <a:latin typeface="Calibri" pitchFamily="34" charset="0"/>
              </a:rPr>
              <a:t>2. Decreased serum concentration of potassium, </a:t>
            </a:r>
          </a:p>
          <a:p>
            <a:pPr lvl="0">
              <a:buFontTx/>
              <a:buNone/>
            </a:pPr>
            <a:r>
              <a:rPr altLang="en-US" sz="2800" lang="en-US">
                <a:latin typeface="Calibri" pitchFamily="34" charset="0"/>
              </a:rPr>
              <a:t>3. Reduction in the number of blood eosinophils, and disappearance of lymphoid tissue</a:t>
            </a:r>
          </a:p>
          <a:p>
            <a:pPr lvl="0">
              <a:buFontTx/>
              <a:buNone/>
            </a:pPr>
            <a:r>
              <a:rPr altLang="en-US" sz="2800" lang="en-US">
                <a:latin typeface="Calibri" pitchFamily="34" charset="0"/>
              </a:rPr>
              <a:t>4. An overnight </a:t>
            </a:r>
            <a:r>
              <a:rPr altLang="en-US" b="1" sz="2800" lang="en-US">
                <a:solidFill>
                  <a:srgbClr val="7030A0"/>
                </a:solidFill>
                <a:latin typeface="Calibri" pitchFamily="34" charset="0"/>
              </a:rPr>
              <a:t>dexamethasone suppression test </a:t>
            </a:r>
            <a:r>
              <a:rPr altLang="en-US" sz="2800" lang="en-US">
                <a:latin typeface="Calibri" pitchFamily="34" charset="0"/>
              </a:rPr>
              <a:t>is the most used screening test for diagnosis of pituitary and adrenal causes of Cushing’s syndrome</a:t>
            </a:r>
          </a:p>
        </p:txBody>
      </p:sp>
      <p:sp>
        <p:nvSpPr>
          <p:cNvPr id="1049383"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algn="l" lvl="0"/>
            <a:r>
              <a:rPr altLang="en-US" b="1" sz="3600" lang="en-US">
                <a:solidFill>
                  <a:srgbClr val="7030A0"/>
                </a:solidFill>
                <a:latin typeface="Calibri" pitchFamily="34" charset="0"/>
              </a:rPr>
              <a:t>Assessment and Diagnostic Findings</a:t>
            </a:r>
          </a:p>
        </p:txBody>
      </p:sp>
    </p:spTree>
  </p:cSld>
  <p:clrMapOvr>
    <a:masterClrMapping/>
  </p:clrMapOvr>
</p:sld>
</file>

<file path=ppt/slides/slide359.xml><?xml version="1.0" encoding="utf-8"?>
<p:sld xmlns:a="http://schemas.openxmlformats.org/drawingml/2006/main" xmlns:r="http://schemas.openxmlformats.org/officeDocument/2006/relationships" xmlns:p="http://schemas.openxmlformats.org/presentationml/2006/main" showMasterSp="1">
  <p:cSld>
    <p:spTree>
      <p:nvGrpSpPr>
        <p:cNvPr id="808" name=""/>
        <p:cNvGrpSpPr/>
        <p:nvPr/>
      </p:nvGrpSpPr>
      <p:grpSpPr>
        <a:xfrm rot="0">
          <a:off x="0" y="0"/>
          <a:ext cx="0" cy="0"/>
          <a:chOff x="0" y="0"/>
          <a:chExt cx="0" cy="0"/>
        </a:xfrm>
      </p:grpSpPr>
      <p:sp>
        <p:nvSpPr>
          <p:cNvPr id="1049384" name=""/>
          <p:cNvSpPr/>
          <p:nvPr>
            <p:ph sz="full" idx="1"/>
          </p:nvPr>
        </p:nvSpPr>
        <p:spPr>
          <a:xfrm rot="0">
            <a:off x="457200" y="1600200"/>
            <a:ext cx="8229600" cy="4525962"/>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buFontTx/>
              <a:buNone/>
            </a:pPr>
            <a:r>
              <a:rPr altLang="en-US" sz="2800" lang="en-US">
                <a:latin typeface="Calibri" pitchFamily="34" charset="0"/>
              </a:rPr>
              <a:t>1. Surgery if the cause is tumor of the pituitary gland. Surgical removal of the tumor by trans-sphenoidal hypophysectomy is the treatment of choice and has a 90% success rate </a:t>
            </a:r>
          </a:p>
          <a:p>
            <a:pPr lvl="0">
              <a:buFontTx/>
              <a:buNone/>
            </a:pPr>
            <a:r>
              <a:rPr altLang="en-US" sz="2800" lang="en-US">
                <a:latin typeface="Calibri" pitchFamily="34" charset="0"/>
              </a:rPr>
              <a:t>2. Radiation of the pituitary gland</a:t>
            </a:r>
          </a:p>
          <a:p>
            <a:pPr lvl="0">
              <a:buFontTx/>
              <a:buNone/>
            </a:pPr>
            <a:r>
              <a:rPr altLang="en-US" sz="2800" lang="en-US">
                <a:latin typeface="Calibri" pitchFamily="34" charset="0"/>
              </a:rPr>
              <a:t>3. Adrenal ezyme inhibitors eg metyrapone, ketoconazole</a:t>
            </a:r>
          </a:p>
          <a:p>
            <a:pPr lvl="0">
              <a:buFontTx/>
              <a:buNone/>
            </a:pPr>
            <a:r>
              <a:rPr altLang="en-US" sz="2800" lang="en-US">
                <a:latin typeface="Calibri" pitchFamily="34" charset="0"/>
              </a:rPr>
              <a:t>3. Adrenalectomy is the treatment of choice in patients with primary adrenal hypertrophy</a:t>
            </a:r>
          </a:p>
          <a:p>
            <a:pPr lvl="0">
              <a:buFontTx/>
              <a:buNone/>
            </a:pPr>
            <a:r>
              <a:rPr altLang="en-US" sz="2800" lang="en-US">
                <a:latin typeface="Calibri" pitchFamily="34" charset="0"/>
              </a:rPr>
              <a:t>4. Tapering of corticosteroids if it was cause the problem</a:t>
            </a:r>
          </a:p>
        </p:txBody>
      </p:sp>
      <p:sp>
        <p:nvSpPr>
          <p:cNvPr id="1049385"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lvl="0"/>
            <a:r>
              <a:rPr altLang="en-US" b="1" sz="4000" lang="en-US">
                <a:solidFill>
                  <a:srgbClr val="7030A0"/>
                </a:solidFill>
                <a:latin typeface="Calibri" pitchFamily="34" charset="0"/>
              </a:rPr>
              <a:t>Medical Management</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1">
  <p:cSld>
    <p:spTree>
      <p:nvGrpSpPr>
        <p:cNvPr id="442" name=""/>
        <p:cNvGrpSpPr/>
        <p:nvPr/>
      </p:nvGrpSpPr>
      <p:grpSpPr>
        <a:xfrm rot="0">
          <a:off x="0" y="0"/>
          <a:ext cx="0" cy="0"/>
          <a:chOff x="0" y="0"/>
          <a:chExt cx="0" cy="0"/>
        </a:xfrm>
      </p:grpSpPr>
      <p:sp>
        <p:nvSpPr>
          <p:cNvPr id="1048677" name=""/>
          <p:cNvSpPr/>
          <p:nvPr>
            <p:ph sz="full" idx="1"/>
          </p:nvPr>
        </p:nvSpPr>
        <p:spPr>
          <a:xfrm rot="0">
            <a:off x="457200" y="1600200"/>
            <a:ext cx="8229600" cy="4525962"/>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buFontTx/>
              <a:buNone/>
            </a:pPr>
            <a:r>
              <a:rPr altLang="en-US" sz="2800" lang="en-US">
                <a:latin typeface="Calibri" pitchFamily="34" charset="0"/>
              </a:rPr>
              <a:t>Produces two hormones</a:t>
            </a:r>
          </a:p>
          <a:p>
            <a:pPr lvl="0"/>
            <a:r>
              <a:rPr altLang="en-US" b="1" sz="2800" lang="en-US">
                <a:solidFill>
                  <a:srgbClr val="FF0000"/>
                </a:solidFill>
                <a:latin typeface="Calibri" pitchFamily="34" charset="0"/>
              </a:rPr>
              <a:t>Oxytocin</a:t>
            </a:r>
          </a:p>
          <a:p>
            <a:pPr lvl="0"/>
            <a:r>
              <a:rPr altLang="en-US" b="1" sz="2800" lang="en-US">
                <a:solidFill>
                  <a:srgbClr val="FF0000"/>
                </a:solidFill>
                <a:latin typeface="Calibri" pitchFamily="34" charset="0"/>
              </a:rPr>
              <a:t>Antidiuretic Hormone (ADH)</a:t>
            </a:r>
          </a:p>
        </p:txBody>
      </p:sp>
      <p:sp>
        <p:nvSpPr>
          <p:cNvPr id="1048678" name=""/>
          <p:cNvSpPr/>
          <p:nvPr>
            <p:ph type="title" sz="full" idx="0"/>
          </p:nvPr>
        </p:nvSpPr>
        <p:spPr>
          <a:xfrm rot="0">
            <a:off x="457200" y="704850"/>
            <a:ext cx="8229600" cy="81915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algn="l" lvl="0"/>
            <a:r>
              <a:rPr altLang="en-US" b="1" sz="2800" lang="en-US" u="sng">
                <a:solidFill>
                  <a:srgbClr val="FF0000"/>
                </a:solidFill>
                <a:latin typeface="Calibri" pitchFamily="34" charset="0"/>
              </a:rPr>
              <a:t>POSTERIOR PITUITARY GLAND</a:t>
            </a:r>
          </a:p>
        </p:txBody>
      </p:sp>
    </p:spTree>
  </p:cSld>
  <p:clrMapOvr>
    <a:masterClrMapping/>
  </p:clrMapOvr>
</p:sld>
</file>

<file path=ppt/slides/slide360.xml><?xml version="1.0" encoding="utf-8"?>
<p:sld xmlns:a="http://schemas.openxmlformats.org/drawingml/2006/main" xmlns:r="http://schemas.openxmlformats.org/officeDocument/2006/relationships" xmlns:p="http://schemas.openxmlformats.org/presentationml/2006/main" showMasterSp="1">
  <p:cSld>
    <p:spTree>
      <p:nvGrpSpPr>
        <p:cNvPr id="809" name=""/>
        <p:cNvGrpSpPr/>
        <p:nvPr/>
      </p:nvGrpSpPr>
      <p:grpSpPr>
        <a:xfrm rot="0">
          <a:off x="0" y="0"/>
          <a:ext cx="0" cy="0"/>
          <a:chOff x="0" y="0"/>
          <a:chExt cx="0" cy="0"/>
        </a:xfrm>
      </p:grpSpPr>
      <p:sp>
        <p:nvSpPr>
          <p:cNvPr id="1049386" name=""/>
          <p:cNvSpPr/>
          <p:nvPr>
            <p:ph sz="full" idx="1"/>
          </p:nvPr>
        </p:nvSpPr>
        <p:spPr>
          <a:xfrm rot="0">
            <a:off x="457200" y="1143000"/>
            <a:ext cx="8229600" cy="4983162"/>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eaLnBrk="1" hangingPunct="1" latinLnBrk="1" lvl="0">
              <a:buFontTx/>
              <a:buNone/>
            </a:pPr>
            <a:r>
              <a:rPr altLang="en-US" sz="2800" lang="en-US">
                <a:latin typeface="Calibri" pitchFamily="34" charset="0"/>
              </a:rPr>
              <a:t>1. Monitor I and O , weight and VS</a:t>
            </a:r>
          </a:p>
          <a:p>
            <a:pPr eaLnBrk="1" hangingPunct="1" latinLnBrk="1" lvl="0">
              <a:buFontTx/>
              <a:buNone/>
            </a:pPr>
            <a:r>
              <a:rPr altLang="en-US" sz="2800" lang="en-US">
                <a:latin typeface="Calibri" pitchFamily="34" charset="0"/>
              </a:rPr>
              <a:t>2. Monitor laboratory values- glucose, Na, K and Ca2+</a:t>
            </a:r>
          </a:p>
          <a:p>
            <a:pPr lvl="0">
              <a:buFontTx/>
              <a:buNone/>
            </a:pPr>
            <a:r>
              <a:rPr altLang="en-US" sz="2800" lang="en-US">
                <a:latin typeface="Calibri" pitchFamily="34" charset="0"/>
              </a:rPr>
              <a:t>3. Provide meticulous skin care. Avoid USE OF ADHESIVE TAPE!!</a:t>
            </a:r>
          </a:p>
          <a:p>
            <a:pPr lvl="0">
              <a:buFontTx/>
              <a:buNone/>
            </a:pPr>
            <a:r>
              <a:rPr altLang="en-US" sz="2800" lang="fr-FR">
                <a:latin typeface="Calibri" pitchFamily="34" charset="0"/>
              </a:rPr>
              <a:t>4. Promote a relaxing, quiet environment </a:t>
            </a:r>
            <a:r>
              <a:rPr altLang="en-US" sz="2800" lang="en-US">
                <a:latin typeface="Calibri" pitchFamily="34" charset="0"/>
              </a:rPr>
              <a:t>for rest and sleep.</a:t>
            </a:r>
          </a:p>
          <a:p>
            <a:pPr lvl="0">
              <a:buFontTx/>
              <a:buNone/>
            </a:pPr>
            <a:r>
              <a:rPr altLang="en-US" sz="2800" lang="en-US">
                <a:latin typeface="Calibri" pitchFamily="34" charset="0"/>
              </a:rPr>
              <a:t>5.Provide a LOW carbohydrate, LOW sodium and HIGH protein diet</a:t>
            </a:r>
          </a:p>
          <a:p>
            <a:pPr lvl="0">
              <a:buFontTx/>
              <a:buNone/>
            </a:pPr>
            <a:endParaRPr altLang="en-US" sz="2800" lang="en-US">
              <a:latin typeface="Calibri" pitchFamily="34" charset="0"/>
            </a:endParaRPr>
          </a:p>
        </p:txBody>
      </p:sp>
      <p:sp>
        <p:nvSpPr>
          <p:cNvPr id="1049387"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algn="l" lvl="0"/>
            <a:r>
              <a:rPr altLang="en-US" b="1" sz="3200" lang="en-US">
                <a:solidFill>
                  <a:srgbClr val="7030A0"/>
                </a:solidFill>
                <a:latin typeface="Calibri" pitchFamily="34" charset="0"/>
              </a:rPr>
              <a:t>Nursing management</a:t>
            </a:r>
          </a:p>
        </p:txBody>
      </p:sp>
    </p:spTree>
  </p:cSld>
  <p:clrMapOvr>
    <a:masterClrMapping/>
  </p:clrMapOvr>
</p:sld>
</file>

<file path=ppt/slides/slide361.xml><?xml version="1.0" encoding="utf-8"?>
<p:sld xmlns:a="http://schemas.openxmlformats.org/drawingml/2006/main" xmlns:r="http://schemas.openxmlformats.org/officeDocument/2006/relationships" xmlns:p="http://schemas.openxmlformats.org/presentationml/2006/main" showMasterSp="1">
  <p:cSld>
    <p:spTree>
      <p:nvGrpSpPr>
        <p:cNvPr id="810" name=""/>
        <p:cNvGrpSpPr/>
        <p:nvPr/>
      </p:nvGrpSpPr>
      <p:grpSpPr>
        <a:xfrm rot="0">
          <a:off x="0" y="0"/>
          <a:ext cx="0" cy="0"/>
          <a:chOff x="0" y="0"/>
          <a:chExt cx="0" cy="0"/>
        </a:xfrm>
      </p:grpSpPr>
      <p:sp>
        <p:nvSpPr>
          <p:cNvPr id="1049388" name=""/>
          <p:cNvSpPr/>
          <p:nvPr>
            <p:ph sz="full" idx="1"/>
          </p:nvPr>
        </p:nvSpPr>
        <p:spPr>
          <a:xfrm rot="0">
            <a:off x="457200" y="1600200"/>
            <a:ext cx="8229600" cy="4525962"/>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r>
              <a:rPr altLang="en-US" sz="2800" lang="en-US">
                <a:latin typeface="Calibri" pitchFamily="34" charset="0"/>
              </a:rPr>
              <a:t>Protect the patient from infection by ensuring aseptic procedures  . Avoid unnecessary exposure to others with infections</a:t>
            </a:r>
          </a:p>
          <a:p>
            <a:pPr lvl="0"/>
            <a:r>
              <a:rPr altLang="en-US" sz="2800" lang="en-US">
                <a:latin typeface="Calibri" pitchFamily="34" charset="0"/>
              </a:rPr>
              <a:t>Health education on identification of signs of cortical sufficiency</a:t>
            </a:r>
          </a:p>
        </p:txBody>
      </p:sp>
      <p:sp>
        <p:nvSpPr>
          <p:cNvPr id="1049389"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algn="l" lvl="0"/>
            <a:r>
              <a:rPr altLang="en-US" sz="2800" lang="en-US">
                <a:latin typeface="Calibri" pitchFamily="34" charset="0"/>
              </a:rPr>
              <a:t>cont</a:t>
            </a:r>
          </a:p>
        </p:txBody>
      </p:sp>
    </p:spTree>
  </p:cSld>
  <p:clrMapOvr>
    <a:masterClrMapping/>
  </p:clrMapOvr>
</p:sld>
</file>

<file path=ppt/slides/slide362.xml><?xml version="1.0" encoding="utf-8"?>
<p:sld xmlns:a="http://schemas.openxmlformats.org/drawingml/2006/main" xmlns:r="http://schemas.openxmlformats.org/officeDocument/2006/relationships" xmlns:p="http://schemas.openxmlformats.org/presentationml/2006/main" showMasterSp="1">
  <p:cSld>
    <p:spTree>
      <p:nvGrpSpPr>
        <p:cNvPr id="811" name=""/>
        <p:cNvGrpSpPr/>
        <p:nvPr/>
      </p:nvGrpSpPr>
      <p:grpSpPr>
        <a:xfrm rot="0">
          <a:off x="0" y="0"/>
          <a:ext cx="0" cy="0"/>
          <a:chOff x="0" y="0"/>
          <a:chExt cx="0" cy="0"/>
        </a:xfrm>
      </p:grpSpPr>
      <p:sp>
        <p:nvSpPr>
          <p:cNvPr id="1049390" name=""/>
          <p:cNvSpPr txBox="1"/>
          <p:nvPr/>
        </p:nvSpPr>
        <p:spPr>
          <a:xfrm rot="0">
            <a:off x="228600" y="69850"/>
            <a:ext cx="8686800" cy="1431925"/>
          </a:xfrm>
          <a:prstGeom prst="rect"/>
          <a:noFill/>
          <a:ln>
            <a:noFill/>
          </a:ln>
        </p:spPr>
        <p:txBody>
          <a:bodyPr anchor="ctr"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algn="ctr" eaLnBrk="1" hangingPunct="1" indent="0" latinLnBrk="1" lvl="0" marL="0">
              <a:spcBef>
                <a:spcPct val="0"/>
              </a:spcBef>
              <a:buFontTx/>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altLang="en-US" b="1" sz="4400" lang="en-US">
                <a:solidFill>
                  <a:srgbClr val="000000"/>
                </a:solidFill>
                <a:latin typeface="Comic Sans MS" pitchFamily="66" charset="0"/>
                <a:ea typeface="MS PGothic" pitchFamily="34" charset="-128"/>
              </a:rPr>
              <a:t> </a:t>
            </a:r>
          </a:p>
          <a:p>
            <a:pPr algn="ctr" eaLnBrk="1" hangingPunct="1" indent="0" latinLnBrk="1" lvl="0" marL="0">
              <a:spcBef>
                <a:spcPct val="0"/>
              </a:spcBef>
              <a:buFontTx/>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altLang="en-US" b="1" sz="4400" lang="en-US">
                <a:solidFill>
                  <a:srgbClr val="7030A0"/>
                </a:solidFill>
                <a:latin typeface="Cambria" pitchFamily="18" charset="0"/>
                <a:ea typeface="MS PGothic" pitchFamily="34" charset="-128"/>
              </a:rPr>
              <a:t>Primary Hyperaldosteronism</a:t>
            </a:r>
            <a:r>
              <a:rPr altLang="en-US" sz="4400" lang="en-US">
                <a:solidFill>
                  <a:srgbClr val="7030A0"/>
                </a:solidFill>
                <a:latin typeface="Cambria" pitchFamily="18" charset="0"/>
                <a:ea typeface="MS PGothic" pitchFamily="34" charset="-128"/>
              </a:rPr>
              <a:t> </a:t>
            </a:r>
          </a:p>
        </p:txBody>
      </p:sp>
      <p:sp>
        <p:nvSpPr>
          <p:cNvPr id="1049391" name=""/>
          <p:cNvSpPr txBox="1"/>
          <p:nvPr/>
        </p:nvSpPr>
        <p:spPr>
          <a:xfrm rot="0">
            <a:off x="71437" y="1447800"/>
            <a:ext cx="8929688" cy="4572000"/>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eaLnBrk="1" hangingPunct="1" indent="0" latinLnBrk="1" lvl="0" marL="0">
              <a:spcBef>
                <a:spcPts val="700"/>
              </a:spcBef>
              <a:tabLst>
                <a:tab algn="l" pos="911225"/>
                <a:tab algn="l" pos="1825625"/>
                <a:tab algn="l" pos="2740025"/>
                <a:tab algn="l" pos="3654425"/>
                <a:tab algn="l" pos="4568825"/>
                <a:tab algn="l" pos="5483225"/>
                <a:tab algn="l" pos="6397625"/>
                <a:tab algn="l" pos="7312025"/>
                <a:tab algn="l" pos="8226425"/>
                <a:tab algn="l" pos="9140825"/>
                <a:tab algn="l" pos="10055225"/>
              </a:tabLst>
            </a:pPr>
            <a:r>
              <a:rPr altLang="en-US" sz="2800" lang="en-US">
                <a:solidFill>
                  <a:srgbClr val="000000"/>
                </a:solidFill>
                <a:latin typeface="Times New Roman" pitchFamily="18" charset="0"/>
                <a:ea typeface="MS PGothic" pitchFamily="34" charset="-128"/>
              </a:rPr>
              <a:t>Primary hyperaldosteronism – excess aldosterone secretion which is </a:t>
            </a:r>
            <a:r>
              <a:rPr altLang="en-US" sz="2800" lang="en-US">
                <a:solidFill>
                  <a:srgbClr val="FF3300"/>
                </a:solidFill>
                <a:latin typeface="Times New Roman" pitchFamily="18" charset="0"/>
                <a:ea typeface="MS PGothic" pitchFamily="34" charset="-128"/>
              </a:rPr>
              <a:t>independent of the renin-angiotensin system</a:t>
            </a:r>
            <a:r>
              <a:rPr altLang="en-US" sz="2800" lang="en-US">
                <a:solidFill>
                  <a:srgbClr val="000000"/>
                </a:solidFill>
                <a:latin typeface="Times New Roman" pitchFamily="18" charset="0"/>
                <a:ea typeface="MS PGothic" pitchFamily="34" charset="-128"/>
              </a:rPr>
              <a:t> (</a:t>
            </a:r>
            <a:r>
              <a:rPr altLang="it-IT" b="1" sz="2800" lang="en-US">
                <a:solidFill>
                  <a:srgbClr val="000000"/>
                </a:solidFill>
                <a:latin typeface="Times New Roman" pitchFamily="18" charset="0"/>
                <a:ea typeface="MS PGothic" pitchFamily="34" charset="-128"/>
              </a:rPr>
              <a:t>Conn’</a:t>
            </a:r>
            <a:r>
              <a:rPr altLang="en-US" b="1" sz="2800" lang="en-US">
                <a:solidFill>
                  <a:srgbClr val="000000"/>
                </a:solidFill>
                <a:latin typeface="Times New Roman" pitchFamily="18" charset="0"/>
                <a:ea typeface="MS PGothic" pitchFamily="34" charset="-128"/>
              </a:rPr>
              <a:t>s syndrome</a:t>
            </a:r>
            <a:r>
              <a:rPr altLang="en-US" sz="2800" lang="en-US">
                <a:solidFill>
                  <a:srgbClr val="000000"/>
                </a:solidFill>
                <a:latin typeface="Times New Roman" pitchFamily="18" charset="0"/>
                <a:ea typeface="MS PGothic" pitchFamily="34" charset="-128"/>
              </a:rPr>
              <a:t>)</a:t>
            </a:r>
          </a:p>
          <a:p>
            <a:pPr eaLnBrk="1" hangingPunct="1" indent="-274320" latinLnBrk="1" lvl="1" marL="457200">
              <a:spcBef>
                <a:spcPts val="600"/>
              </a:spcBef>
              <a:buFontTx/>
              <a:buNone/>
            </a:pPr>
            <a:r>
              <a:rPr altLang="en-US" b="1" sz="2400" lang="en-US" u="sng">
                <a:solidFill>
                  <a:srgbClr val="000000"/>
                </a:solidFill>
                <a:latin typeface="Times New Roman" pitchFamily="18" charset="0"/>
                <a:ea typeface="MS PGothic" pitchFamily="34" charset="-128"/>
              </a:rPr>
              <a:t>Causes</a:t>
            </a:r>
            <a:r>
              <a:rPr altLang="en-US" sz="2400" lang="en-US">
                <a:solidFill>
                  <a:srgbClr val="000000"/>
                </a:solidFill>
                <a:latin typeface="Times New Roman" pitchFamily="18" charset="0"/>
                <a:ea typeface="MS PGothic" pitchFamily="34" charset="-128"/>
              </a:rPr>
              <a:t>:</a:t>
            </a:r>
          </a:p>
          <a:p>
            <a:pPr eaLnBrk="1" hangingPunct="1" indent="-365760" latinLnBrk="1" lvl="2" marL="914400">
              <a:spcBef>
                <a:spcPts val="500"/>
              </a:spcBef>
            </a:pPr>
            <a:r>
              <a:rPr altLang="en-US" sz="2800" lang="en-US">
                <a:solidFill>
                  <a:srgbClr val="000000"/>
                </a:solidFill>
                <a:latin typeface="Times New Roman" pitchFamily="18" charset="0"/>
                <a:ea typeface="ヒラギノ角ゴ Pro W3" pitchFamily="0" charset="1"/>
              </a:rPr>
              <a:t> Aldosterone secreting adenoma</a:t>
            </a:r>
          </a:p>
          <a:p>
            <a:pPr eaLnBrk="1" hangingPunct="1" indent="-365760" latinLnBrk="1" lvl="2" marL="914400">
              <a:spcBef>
                <a:spcPts val="500"/>
              </a:spcBef>
            </a:pPr>
            <a:r>
              <a:rPr altLang="en-US" sz="2800" lang="en-US">
                <a:solidFill>
                  <a:srgbClr val="000000"/>
                </a:solidFill>
                <a:latin typeface="Times New Roman" pitchFamily="18" charset="0"/>
                <a:ea typeface="ヒラギノ角ゴ Pro W3" pitchFamily="0" charset="1"/>
              </a:rPr>
              <a:t> Bilateral hyperplasia of the cortex</a:t>
            </a:r>
          </a:p>
          <a:p>
            <a:pPr eaLnBrk="1" hangingPunct="1" indent="-365760" latinLnBrk="1" lvl="2" marL="914400">
              <a:spcBef>
                <a:spcPts val="500"/>
              </a:spcBef>
            </a:pPr>
            <a:r>
              <a:rPr altLang="en-US" sz="2800" lang="en-US">
                <a:solidFill>
                  <a:srgbClr val="000000"/>
                </a:solidFill>
                <a:latin typeface="Times New Roman" pitchFamily="18" charset="0"/>
                <a:ea typeface="ヒラギノ角ゴ Pro W3" pitchFamily="0" charset="1"/>
              </a:rPr>
              <a:t> Rarely carcinoma</a:t>
            </a:r>
          </a:p>
          <a:p>
            <a:pPr eaLnBrk="1" hangingPunct="1" indent="-274320" latinLnBrk="1" lvl="1" marL="457200">
              <a:spcBef>
                <a:spcPts val="600"/>
              </a:spcBef>
              <a:buFontTx/>
              <a:buNone/>
            </a:pPr>
            <a:r>
              <a:rPr altLang="en-US" b="1" sz="2400" lang="en-US" u="sng">
                <a:solidFill>
                  <a:srgbClr val="000000"/>
                </a:solidFill>
                <a:latin typeface="Times New Roman" pitchFamily="18" charset="0"/>
                <a:ea typeface="MS PGothic" pitchFamily="34" charset="-128"/>
              </a:rPr>
              <a:t>Clinical features</a:t>
            </a:r>
            <a:r>
              <a:rPr altLang="en-US" sz="2400" lang="en-US">
                <a:solidFill>
                  <a:srgbClr val="000000"/>
                </a:solidFill>
                <a:latin typeface="Times New Roman" pitchFamily="18" charset="0"/>
                <a:ea typeface="MS PGothic" pitchFamily="34" charset="-128"/>
              </a:rPr>
              <a:t>:</a:t>
            </a:r>
          </a:p>
          <a:p>
            <a:pPr eaLnBrk="1" hangingPunct="1" indent="-365760" latinLnBrk="1" lvl="2" marL="914400">
              <a:spcBef>
                <a:spcPts val="500"/>
              </a:spcBef>
            </a:pPr>
            <a:r>
              <a:rPr altLang="en-US" sz="2800" lang="en-US">
                <a:solidFill>
                  <a:srgbClr val="000000"/>
                </a:solidFill>
                <a:latin typeface="Times New Roman" pitchFamily="18" charset="0"/>
                <a:ea typeface="ヒラギノ角ゴ Pro W3" pitchFamily="0" charset="1"/>
              </a:rPr>
              <a:t>Hypertension, hypokalemia, sodium retention, muscle weakness, paraesthesia, ECG changes, cardiac decompensation</a:t>
            </a:r>
          </a:p>
        </p:txBody>
      </p:sp>
      <p:sp>
        <p:nvSpPr>
          <p:cNvPr id="1049392" name=""/>
          <p:cNvSpPr txBox="1"/>
          <p:nvPr/>
        </p:nvSpPr>
        <p:spPr>
          <a:xfrm rot="0">
            <a:off x="6629400" y="0"/>
            <a:ext cx="2514600" cy="398462"/>
          </a:xfrm>
          <a:prstGeom prst="rect"/>
          <a:noFill/>
          <a:ln>
            <a:noFill/>
          </a:ln>
        </p:spPr>
        <p:txBody>
          <a:bodyPr anchor="t" bIns="46800" lIns="90000" rIns="90000" tIns="46800" vert="horz">
            <a:spAutoFit/>
          </a:bodyPr>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algn="r" eaLnBrk="1" hangingPunct="1" indent="0" latinLnBrk="1" lvl="0" marL="0">
              <a:spcBef>
                <a:spcPct val="0"/>
              </a:spcBef>
              <a:buFontTx/>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altLang="en-US" sz="2000" lang="it-IT">
                <a:solidFill>
                  <a:srgbClr val="000000"/>
                </a:solidFill>
                <a:latin typeface="Comic Sans MS" pitchFamily="66" charset="0"/>
                <a:ea typeface="MS PGothic" pitchFamily="34" charset="-128"/>
              </a:rPr>
              <a:t>Hyperadrenalisms</a:t>
            </a:r>
          </a:p>
        </p:txBody>
      </p:sp>
    </p:spTree>
  </p:cSld>
  <p:clrMapOvr>
    <a:masterClrMapping/>
  </p:clrMapOvr>
</p:sld>
</file>

<file path=ppt/slides/slide363.xml><?xml version="1.0" encoding="utf-8"?>
<p:sld xmlns:a="http://schemas.openxmlformats.org/drawingml/2006/main" xmlns:r="http://schemas.openxmlformats.org/officeDocument/2006/relationships" xmlns:p="http://schemas.openxmlformats.org/presentationml/2006/main" showMasterSp="1">
  <p:cSld>
    <p:spTree>
      <p:nvGrpSpPr>
        <p:cNvPr id="815" name=""/>
        <p:cNvGrpSpPr/>
        <p:nvPr/>
      </p:nvGrpSpPr>
      <p:grpSpPr>
        <a:xfrm rot="0">
          <a:off x="0" y="0"/>
          <a:ext cx="0" cy="0"/>
          <a:chOff x="0" y="0"/>
          <a:chExt cx="0" cy="0"/>
        </a:xfrm>
      </p:grpSpPr>
      <p:sp>
        <p:nvSpPr>
          <p:cNvPr id="1049402" name=""/>
          <p:cNvSpPr/>
          <p:nvPr>
            <p:ph sz="full" idx="0"/>
          </p:nvPr>
        </p:nvSpPr>
        <p:spPr>
          <a:xfrm rot="0">
            <a:off x="457200" y="277812"/>
            <a:ext cx="8229600" cy="5853112"/>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eaLnBrk="1" hangingPunct="1" latinLnBrk="1" lvl="0"/>
            <a:endParaRPr altLang="en-US" b="1" lang="en-US">
              <a:solidFill>
                <a:srgbClr val="393939"/>
              </a:solidFill>
            </a:endParaRPr>
          </a:p>
          <a:p>
            <a:pPr eaLnBrk="1" hangingPunct="1" latinLnBrk="1" lvl="0"/>
            <a:r>
              <a:rPr altLang="en-US" lang="en-US">
                <a:solidFill>
                  <a:srgbClr val="0D0D0D"/>
                </a:solidFill>
              </a:rPr>
              <a:t> Aldosterone, by inducing renal distal     tubular reabsorption of sodium, enhances secretion of potassium and hydrogen ions, causing hypernatremia, hypokalemia, and metabolic alkalosis</a:t>
            </a:r>
            <a:r>
              <a:rPr altLang="en-US" b="1" lang="en-US">
                <a:solidFill>
                  <a:srgbClr val="393939"/>
                </a:solidFill>
              </a:rPr>
              <a:t>.</a:t>
            </a:r>
          </a:p>
          <a:p>
            <a:pPr eaLnBrk="1" hangingPunct="1" latinLnBrk="1" lvl="0"/>
            <a:endParaRPr altLang="en-US" lang="en-US"/>
          </a:p>
        </p:txBody>
      </p:sp>
    </p:spTree>
  </p:cSld>
  <p:clrMapOvr>
    <a:masterClrMapping/>
  </p:clrMapOvr>
  <p:transition spd="slow" advClick="1">
    <p:wheel spokes="1"/>
    <p:sndAc>
      <p:stSnd loop="0">
        <p:snd r:embed="rId1"/>
      </p:stSnd>
    </p:sndAc>
  </p:transition>
</p:sld>
</file>

<file path=ppt/slides/slide364.xml><?xml version="1.0" encoding="utf-8"?>
<p:sld xmlns:a="http://schemas.openxmlformats.org/drawingml/2006/main" xmlns:r="http://schemas.openxmlformats.org/officeDocument/2006/relationships" xmlns:p="http://schemas.openxmlformats.org/presentationml/2006/main" showMasterSp="1">
  <p:cSld>
    <p:spTree>
      <p:nvGrpSpPr>
        <p:cNvPr id="816" name=""/>
        <p:cNvGrpSpPr/>
        <p:nvPr/>
      </p:nvGrpSpPr>
      <p:grpSpPr>
        <a:xfrm rot="0">
          <a:off x="0" y="0"/>
          <a:ext cx="0" cy="0"/>
          <a:chOff x="0" y="0"/>
          <a:chExt cx="0" cy="0"/>
        </a:xfrm>
      </p:grpSpPr>
      <p:sp>
        <p:nvSpPr>
          <p:cNvPr id="1049403" name=""/>
          <p:cNvSpPr/>
          <p:nvPr>
            <p:ph sz="full" idx="0"/>
          </p:nvPr>
        </p:nvSpPr>
        <p:spPr>
          <a:xfrm rot="0">
            <a:off x="228600" y="277812"/>
            <a:ext cx="8458200" cy="6351587"/>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eaLnBrk="1" hangingPunct="1" latinLnBrk="1" lvl="0">
              <a:buFont typeface="Wingdings" pitchFamily="2" charset="2"/>
              <a:buNone/>
            </a:pPr>
            <a:endParaRPr altLang="en-US" b="1" sz="2400" lang="en-US">
              <a:solidFill>
                <a:srgbClr val="333333"/>
              </a:solidFill>
            </a:endParaRPr>
          </a:p>
          <a:p>
            <a:pPr eaLnBrk="1" hangingPunct="1" latinLnBrk="1" lvl="0">
              <a:buFontTx/>
              <a:buNone/>
            </a:pPr>
            <a:r>
              <a:rPr altLang="en-US" b="1" sz="2800" lang="en-US">
                <a:solidFill>
                  <a:srgbClr val="0D0D0D"/>
                </a:solidFill>
              </a:rPr>
              <a:t>Mortality/Morbidity:</a:t>
            </a:r>
          </a:p>
          <a:p>
            <a:pPr lvl="0"/>
            <a:r>
              <a:rPr altLang="en-US" sz="2800" lang="en-US">
                <a:solidFill>
                  <a:srgbClr val="0D0D0D"/>
                </a:solidFill>
              </a:rPr>
              <a:t>  The morbidity and mortality associated with Conn syndrome, are primarily related to; </a:t>
            </a:r>
          </a:p>
          <a:p>
            <a:pPr lvl="0"/>
            <a:endParaRPr altLang="en-US" sz="2800" lang="ar-EG">
              <a:solidFill>
                <a:srgbClr val="0D0D0D"/>
              </a:solidFill>
            </a:endParaRPr>
          </a:p>
          <a:p>
            <a:pPr eaLnBrk="1" hangingPunct="1" latinLnBrk="1" lvl="0">
              <a:buFontTx/>
              <a:buNone/>
            </a:pPr>
            <a:r>
              <a:rPr altLang="en-US" sz="2800" lang="en-US">
                <a:solidFill>
                  <a:srgbClr val="0D0D0D"/>
                </a:solidFill>
              </a:rPr>
              <a:t>1- Hypertension, especially if left untreated for many years, can lead to many complications, including heart disease (eg, coronary artery disease, congestive heart failure), stroke, and intracerebral hemorrhage (with very high blood pressure)</a:t>
            </a:r>
          </a:p>
          <a:p>
            <a:pPr eaLnBrk="1" hangingPunct="1" latinLnBrk="1" lvl="0">
              <a:buFontTx/>
              <a:buNone/>
            </a:pPr>
            <a:r>
              <a:rPr altLang="en-US" sz="2800" lang="en-US">
                <a:solidFill>
                  <a:srgbClr val="393939"/>
                </a:solidFill>
              </a:rPr>
              <a:t>2-Hypokalemia, especially if severe, causes cardiac arrhythmias, which can be fatal</a:t>
            </a:r>
          </a:p>
          <a:p>
            <a:pPr eaLnBrk="1" hangingPunct="1" latinLnBrk="1" lvl="0"/>
            <a:endParaRPr altLang="en-US" sz="2800" lang="ar-EG">
              <a:solidFill>
                <a:srgbClr val="3B3B3B"/>
              </a:solidFill>
            </a:endParaRPr>
          </a:p>
          <a:p>
            <a:pPr eaLnBrk="1" hangingPunct="1" latinLnBrk="1" lvl="0">
              <a:buFontTx/>
              <a:buNone/>
            </a:pPr>
            <a:endParaRPr altLang="en-US" sz="2800" lang="ar-EG">
              <a:solidFill>
                <a:srgbClr val="0D0D0D"/>
              </a:solidFill>
            </a:endParaRPr>
          </a:p>
          <a:p>
            <a:pPr eaLnBrk="1" hangingPunct="1" latinLnBrk="1" lvl="0"/>
            <a:endParaRPr altLang="en-US" sz="2400" lang="en-US">
              <a:solidFill>
                <a:srgbClr val="0D0D0D"/>
              </a:solidFill>
            </a:endParaRPr>
          </a:p>
        </p:txBody>
      </p:sp>
    </p:spTree>
  </p:cSld>
  <p:clrMapOvr>
    <a:masterClrMapping/>
  </p:clrMapOvr>
  <p:transition spd="slow" advClick="1">
    <p:wheel spokes="1"/>
    <p:sndAc>
      <p:stSnd loop="0">
        <p:snd r:embed="rId1"/>
      </p:stSnd>
    </p:sndAc>
  </p:transition>
</p:sld>
</file>

<file path=ppt/slides/slide365.xml><?xml version="1.0" encoding="utf-8"?>
<p:sld xmlns:a="http://schemas.openxmlformats.org/drawingml/2006/main" xmlns:r="http://schemas.openxmlformats.org/officeDocument/2006/relationships" xmlns:p="http://schemas.openxmlformats.org/presentationml/2006/main" showMasterSp="1">
  <p:cSld>
    <p:spTree>
      <p:nvGrpSpPr>
        <p:cNvPr id="817" name=""/>
        <p:cNvGrpSpPr/>
        <p:nvPr/>
      </p:nvGrpSpPr>
      <p:grpSpPr>
        <a:xfrm rot="0">
          <a:off x="0" y="0"/>
          <a:ext cx="0" cy="0"/>
          <a:chOff x="0" y="0"/>
          <a:chExt cx="0" cy="0"/>
        </a:xfrm>
      </p:grpSpPr>
      <p:sp>
        <p:nvSpPr>
          <p:cNvPr id="1049404" name=""/>
          <p:cNvSpPr/>
          <p:nvPr>
            <p:ph sz="full" idx="0"/>
          </p:nvPr>
        </p:nvSpPr>
        <p:spPr>
          <a:xfrm rot="0">
            <a:off x="457200" y="277812"/>
            <a:ext cx="8229600" cy="5853112"/>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eaLnBrk="1" hangingPunct="1" indent="0" latinLnBrk="1" lvl="0" marL="0">
              <a:buFontTx/>
              <a:buNone/>
            </a:pPr>
            <a:r>
              <a:rPr altLang="en-US" b="1" lang="en-US">
                <a:solidFill>
                  <a:srgbClr val="111111"/>
                </a:solidFill>
              </a:rPr>
              <a:t>II- </a:t>
            </a:r>
            <a:r>
              <a:rPr altLang="en-US" b="1" sz="3600" lang="en-US">
                <a:solidFill>
                  <a:srgbClr val="0D0D0D"/>
                </a:solidFill>
                <a:latin typeface="Comic Sans MS" pitchFamily="66" charset="0"/>
                <a:ea typeface="Times New Roman" pitchFamily="18" charset="0"/>
              </a:rPr>
              <a:t>2ry hyperaldosteronism</a:t>
            </a:r>
            <a:r>
              <a:rPr altLang="en-US" b="1" lang="en-US">
                <a:solidFill>
                  <a:srgbClr val="111111"/>
                </a:solidFill>
                <a:latin typeface="Comic Sans MS" pitchFamily="66" charset="0"/>
              </a:rPr>
              <a:t>:</a:t>
            </a:r>
          </a:p>
          <a:p>
            <a:pPr eaLnBrk="1" hangingPunct="1" indent="0" latinLnBrk="1" lvl="0" marL="0"/>
            <a:endParaRPr altLang="en-US" lang="en-US">
              <a:solidFill>
                <a:srgbClr val="111111"/>
              </a:solidFill>
            </a:endParaRPr>
          </a:p>
          <a:p>
            <a:pPr eaLnBrk="1" hangingPunct="1" indent="0" latinLnBrk="1" lvl="0" marL="0"/>
            <a:r>
              <a:rPr altLang="en-US" sz="2800" lang="en-US">
                <a:solidFill>
                  <a:srgbClr val="111111"/>
                </a:solidFill>
              </a:rPr>
              <a:t> There is increased renin-angiotensin with increased aldosterone secretion;</a:t>
            </a:r>
          </a:p>
          <a:p>
            <a:pPr eaLnBrk="1" hangingPunct="1" indent="0" latinLnBrk="1" lvl="0" marL="0">
              <a:buFontTx/>
              <a:buNone/>
            </a:pPr>
            <a:r>
              <a:rPr altLang="en-US" sz="2800" lang="en-US">
                <a:solidFill>
                  <a:srgbClr val="111111"/>
                </a:solidFill>
              </a:rPr>
              <a:t>-CHF (congestive heart failure)</a:t>
            </a:r>
          </a:p>
          <a:p>
            <a:pPr eaLnBrk="1" hangingPunct="1" indent="0" latinLnBrk="1" lvl="0" marL="0">
              <a:buFontTx/>
              <a:buNone/>
            </a:pPr>
            <a:r>
              <a:rPr altLang="en-US" sz="2800" lang="en-US">
                <a:solidFill>
                  <a:srgbClr val="111111"/>
                </a:solidFill>
              </a:rPr>
              <a:t>-Liver cirrhosis and ascites</a:t>
            </a:r>
          </a:p>
          <a:p>
            <a:pPr eaLnBrk="1" hangingPunct="1" indent="0" latinLnBrk="1" lvl="0" marL="0">
              <a:buFontTx/>
              <a:buNone/>
            </a:pPr>
            <a:r>
              <a:rPr altLang="en-US" sz="2800" lang="en-US">
                <a:solidFill>
                  <a:srgbClr val="111111"/>
                </a:solidFill>
              </a:rPr>
              <a:t>-Nephrotic syndrome</a:t>
            </a:r>
          </a:p>
          <a:p>
            <a:pPr eaLnBrk="1" hangingPunct="1" indent="0" latinLnBrk="1" lvl="0" marL="0">
              <a:buFontTx/>
              <a:buNone/>
            </a:pPr>
            <a:r>
              <a:rPr altLang="en-US" sz="2800" lang="en-US">
                <a:solidFill>
                  <a:srgbClr val="111111"/>
                </a:solidFill>
              </a:rPr>
              <a:t>-Renal artery stenosis</a:t>
            </a:r>
          </a:p>
          <a:p>
            <a:pPr eaLnBrk="1" hangingPunct="1" indent="0" latinLnBrk="1" lvl="0" marL="0"/>
            <a:endParaRPr altLang="en-US" lang="en-US">
              <a:solidFill>
                <a:srgbClr val="111111"/>
              </a:solidFill>
            </a:endParaRPr>
          </a:p>
        </p:txBody>
      </p:sp>
    </p:spTree>
  </p:cSld>
  <p:clrMapOvr>
    <a:masterClrMapping/>
  </p:clrMapOvr>
  <p:transition spd="slow" advClick="1">
    <p:wheel spokes="1"/>
    <p:sndAc>
      <p:stSnd loop="0">
        <p:snd r:embed="rId1"/>
      </p:stSnd>
    </p:sndAc>
  </p:transition>
</p:sld>
</file>

<file path=ppt/slides/slide366.xml><?xml version="1.0" encoding="utf-8"?>
<p:sld xmlns:a="http://schemas.openxmlformats.org/drawingml/2006/main" xmlns:r="http://schemas.openxmlformats.org/officeDocument/2006/relationships" xmlns:p="http://schemas.openxmlformats.org/presentationml/2006/main" showMasterSp="1">
  <p:cSld>
    <p:spTree>
      <p:nvGrpSpPr>
        <p:cNvPr id="818" name=""/>
        <p:cNvGrpSpPr/>
        <p:nvPr/>
      </p:nvGrpSpPr>
      <p:grpSpPr>
        <a:xfrm rot="0">
          <a:off x="0" y="0"/>
          <a:ext cx="0" cy="0"/>
          <a:chOff x="0" y="0"/>
          <a:chExt cx="0" cy="0"/>
        </a:xfrm>
      </p:grpSpPr>
      <p:sp>
        <p:nvSpPr>
          <p:cNvPr id="1049405"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eaLnBrk="1" hangingPunct="1" latinLnBrk="1" lvl="0"/>
            <a:r>
              <a:rPr altLang="en-US" lang="en-US"/>
              <a:t>Clinical features</a:t>
            </a:r>
          </a:p>
        </p:txBody>
      </p:sp>
      <p:sp>
        <p:nvSpPr>
          <p:cNvPr id="1049406" name=""/>
          <p:cNvSpPr/>
          <p:nvPr/>
        </p:nvSpPr>
        <p:spPr>
          <a:xfrm rot="0">
            <a:off x="762000" y="1295400"/>
            <a:ext cx="7848600" cy="4032250"/>
          </a:xfrm>
          <a:prstGeom prst="rect"/>
          <a:noFill/>
          <a:ln>
            <a:noFill/>
          </a:ln>
        </p:spPr>
        <p:txBody>
          <a:bodyPr anchor="t" bIns="45720" lIns="91440" rIns="91440" tIns="45720" vert="horz">
            <a:spAutoFit/>
          </a:bodyPr>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eaLnBrk="1" hangingPunct="1" indent="0" latinLnBrk="1" lvl="0" marL="0">
              <a:spcBef>
                <a:spcPct val="0"/>
              </a:spcBef>
              <a:buFontTx/>
              <a:buNone/>
            </a:pPr>
            <a:r>
              <a:rPr altLang="en-US" lang="en-US">
                <a:latin typeface="Times New Roman" pitchFamily="18" charset="0"/>
              </a:rPr>
              <a:t>Clinical suspicions should be raised when</a:t>
            </a:r>
          </a:p>
          <a:p>
            <a:pPr eaLnBrk="1" hangingPunct="1" indent="0" latinLnBrk="1" lvl="0" marL="0">
              <a:spcBef>
                <a:spcPct val="0"/>
              </a:spcBef>
            </a:pPr>
            <a:r>
              <a:rPr altLang="en-US" lang="en-US">
                <a:latin typeface="Times New Roman" pitchFamily="18" charset="0"/>
              </a:rPr>
              <a:t> Hypertension occur with hypokalemia.</a:t>
            </a:r>
          </a:p>
          <a:p>
            <a:pPr eaLnBrk="1" hangingPunct="1" indent="0" latinLnBrk="1" lvl="0" marL="0">
              <a:spcBef>
                <a:spcPct val="0"/>
              </a:spcBef>
            </a:pPr>
            <a:r>
              <a:rPr altLang="en-US" lang="en-US">
                <a:latin typeface="Times New Roman" pitchFamily="18" charset="0"/>
              </a:rPr>
              <a:t> Moderate to sever hypertension</a:t>
            </a:r>
          </a:p>
          <a:p>
            <a:pPr eaLnBrk="1" hangingPunct="1" indent="0" latinLnBrk="1" lvl="0" marL="0">
              <a:spcBef>
                <a:spcPct val="0"/>
              </a:spcBef>
            </a:pPr>
            <a:r>
              <a:rPr altLang="en-US" lang="en-US">
                <a:latin typeface="Times New Roman" pitchFamily="18" charset="0"/>
              </a:rPr>
              <a:t> Hypokalemia</a:t>
            </a:r>
          </a:p>
          <a:p>
            <a:pPr eaLnBrk="1" hangingPunct="1" indent="0" latinLnBrk="1" lvl="0" marL="0">
              <a:spcBef>
                <a:spcPct val="0"/>
              </a:spcBef>
            </a:pPr>
            <a:r>
              <a:rPr altLang="en-US" lang="en-US">
                <a:latin typeface="Times New Roman" pitchFamily="18" charset="0"/>
              </a:rPr>
              <a:t> Muscle weakness</a:t>
            </a:r>
          </a:p>
          <a:p>
            <a:pPr eaLnBrk="1" hangingPunct="1" indent="0" latinLnBrk="1" lvl="0" marL="0">
              <a:spcBef>
                <a:spcPct val="0"/>
              </a:spcBef>
            </a:pPr>
            <a:r>
              <a:rPr altLang="en-US" lang="en-US">
                <a:latin typeface="Times New Roman" pitchFamily="18" charset="0"/>
              </a:rPr>
              <a:t> Malaise</a:t>
            </a:r>
          </a:p>
          <a:p>
            <a:pPr eaLnBrk="1" hangingPunct="1" indent="0" latinLnBrk="1" lvl="0" marL="0">
              <a:spcBef>
                <a:spcPct val="0"/>
              </a:spcBef>
              <a:buFontTx/>
              <a:buNone/>
            </a:pPr>
            <a:endParaRPr altLang="en-US" lang="en-US">
              <a:latin typeface="Times New Roman" pitchFamily="18" charset="0"/>
            </a:endParaRPr>
          </a:p>
          <a:p>
            <a:pPr eaLnBrk="1" hangingPunct="1" indent="0" latinLnBrk="1" lvl="0" marL="0">
              <a:spcBef>
                <a:spcPct val="0"/>
              </a:spcBef>
            </a:pPr>
            <a:endParaRPr altLang="en-US" lang="en-US">
              <a:latin typeface="Times New Roman" pitchFamily="18" charset="0"/>
            </a:endParaRPr>
          </a:p>
        </p:txBody>
      </p:sp>
    </p:spTree>
  </p:cSld>
  <p:clrMapOvr>
    <a:masterClrMapping/>
  </p:clrMapOvr>
</p:sld>
</file>

<file path=ppt/slides/slide367.xml><?xml version="1.0" encoding="utf-8"?>
<p:sld xmlns:a="http://schemas.openxmlformats.org/drawingml/2006/main" xmlns:r="http://schemas.openxmlformats.org/officeDocument/2006/relationships" xmlns:p="http://schemas.openxmlformats.org/presentationml/2006/main" showMasterSp="1">
  <p:cSld>
    <p:spTree>
      <p:nvGrpSpPr>
        <p:cNvPr id="819" name=""/>
        <p:cNvGrpSpPr/>
        <p:nvPr/>
      </p:nvGrpSpPr>
      <p:grpSpPr>
        <a:xfrm rot="0">
          <a:off x="0" y="0"/>
          <a:ext cx="0" cy="0"/>
          <a:chOff x="0" y="0"/>
          <a:chExt cx="0" cy="0"/>
        </a:xfrm>
      </p:grpSpPr>
      <p:sp>
        <p:nvSpPr>
          <p:cNvPr id="1049407"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eaLnBrk="1" hangingPunct="1" latinLnBrk="1" lvl="0"/>
            <a:r>
              <a:rPr altLang="en-US" lang="en-US"/>
              <a:t>Investigations</a:t>
            </a:r>
          </a:p>
        </p:txBody>
      </p:sp>
      <p:sp>
        <p:nvSpPr>
          <p:cNvPr id="1049408" name=""/>
          <p:cNvSpPr/>
          <p:nvPr>
            <p:ph type="body" sz="full" idx="1"/>
          </p:nvPr>
        </p:nvSpPr>
        <p:spPr>
          <a:xfrm rot="0">
            <a:off x="457200" y="1600200"/>
            <a:ext cx="8229600" cy="4525962"/>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eaLnBrk="1" hangingPunct="1" latinLnBrk="1" lvl="0">
              <a:lnSpc>
                <a:spcPct val="90000"/>
              </a:lnSpc>
            </a:pPr>
            <a:r>
              <a:rPr altLang="en-US" lang="en-US"/>
              <a:t>Blood : Hypokalemia</a:t>
            </a:r>
          </a:p>
          <a:p>
            <a:pPr eaLnBrk="1" hangingPunct="1" latinLnBrk="1" lvl="0">
              <a:lnSpc>
                <a:spcPct val="90000"/>
              </a:lnSpc>
              <a:buFont typeface="Wingdings" pitchFamily="2" charset="2"/>
              <a:buNone/>
            </a:pPr>
            <a:r>
              <a:rPr altLang="en-US" lang="en-US"/>
              <a:t>               Plasma aldosterone</a:t>
            </a:r>
          </a:p>
          <a:p>
            <a:pPr eaLnBrk="1" hangingPunct="1" latinLnBrk="1" lvl="0">
              <a:lnSpc>
                <a:spcPct val="90000"/>
              </a:lnSpc>
            </a:pPr>
            <a:r>
              <a:rPr altLang="en-US" lang="en-US"/>
              <a:t>Urine : Increase urinary potassium</a:t>
            </a:r>
          </a:p>
          <a:p>
            <a:pPr eaLnBrk="1" hangingPunct="1" latinLnBrk="1" lvl="0">
              <a:lnSpc>
                <a:spcPct val="90000"/>
              </a:lnSpc>
            </a:pPr>
            <a:r>
              <a:rPr altLang="en-US" lang="en-US"/>
              <a:t>Imaging :  U S</a:t>
            </a:r>
          </a:p>
          <a:p>
            <a:pPr eaLnBrk="1" hangingPunct="1" latinLnBrk="1" lvl="0">
              <a:lnSpc>
                <a:spcPct val="90000"/>
              </a:lnSpc>
              <a:buFont typeface="Wingdings" pitchFamily="2" charset="2"/>
              <a:buNone/>
            </a:pPr>
            <a:r>
              <a:rPr altLang="en-US" lang="en-US"/>
              <a:t>                    C T</a:t>
            </a:r>
          </a:p>
          <a:p>
            <a:pPr eaLnBrk="1" hangingPunct="1" latinLnBrk="1" lvl="0">
              <a:lnSpc>
                <a:spcPct val="90000"/>
              </a:lnSpc>
              <a:buFont typeface="Wingdings" pitchFamily="2" charset="2"/>
              <a:buNone/>
            </a:pPr>
            <a:r>
              <a:rPr altLang="en-US" lang="en-US"/>
              <a:t>                    M R I </a:t>
            </a:r>
          </a:p>
          <a:p>
            <a:pPr eaLnBrk="1" hangingPunct="1" latinLnBrk="1" lvl="0">
              <a:lnSpc>
                <a:spcPct val="90000"/>
              </a:lnSpc>
              <a:buFont typeface="Wingdings" pitchFamily="2" charset="2"/>
              <a:buNone/>
            </a:pPr>
            <a:r>
              <a:rPr altLang="en-US" lang="en-US"/>
              <a:t>                   </a:t>
            </a:r>
          </a:p>
        </p:txBody>
      </p:sp>
    </p:spTree>
  </p:cSld>
  <p:clrMapOvr>
    <a:masterClrMapping/>
  </p:clrMapOvr>
</p:sld>
</file>

<file path=ppt/slides/slide368.xml><?xml version="1.0" encoding="utf-8"?>
<p:sld xmlns:a="http://schemas.openxmlformats.org/drawingml/2006/main" xmlns:r="http://schemas.openxmlformats.org/officeDocument/2006/relationships" xmlns:p="http://schemas.openxmlformats.org/presentationml/2006/main" showMasterSp="1">
  <p:cSld>
    <p:spTree>
      <p:nvGrpSpPr>
        <p:cNvPr id="820" name=""/>
        <p:cNvGrpSpPr/>
        <p:nvPr/>
      </p:nvGrpSpPr>
      <p:grpSpPr>
        <a:xfrm rot="0">
          <a:off x="0" y="0"/>
          <a:ext cx="0" cy="0"/>
          <a:chOff x="0" y="0"/>
          <a:chExt cx="0" cy="0"/>
        </a:xfrm>
      </p:grpSpPr>
      <p:sp>
        <p:nvSpPr>
          <p:cNvPr id="1049409"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eaLnBrk="1" hangingPunct="1" latinLnBrk="1" lvl="0"/>
            <a:r>
              <a:rPr altLang="en-US" lang="en-US"/>
              <a:t>Treatment</a:t>
            </a:r>
          </a:p>
        </p:txBody>
      </p:sp>
      <p:sp>
        <p:nvSpPr>
          <p:cNvPr id="1049410" name=""/>
          <p:cNvSpPr/>
          <p:nvPr>
            <p:ph type="body" sz="full" idx="1"/>
          </p:nvPr>
        </p:nvSpPr>
        <p:spPr>
          <a:xfrm rot="0">
            <a:off x="457200" y="1295400"/>
            <a:ext cx="8229600" cy="4830762"/>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eaLnBrk="1" hangingPunct="1" latinLnBrk="1" lvl="0"/>
            <a:r>
              <a:rPr altLang="en-US" lang="en-US"/>
              <a:t>Pharmacotherapy and surgery</a:t>
            </a:r>
          </a:p>
          <a:p>
            <a:pPr eaLnBrk="1" hangingPunct="1" latinLnBrk="1" lvl="0"/>
            <a:r>
              <a:rPr altLang="en-US" lang="en-US"/>
              <a:t>Spironolactone</a:t>
            </a:r>
          </a:p>
          <a:p>
            <a:pPr eaLnBrk="1" hangingPunct="1" latinLnBrk="1" lvl="0"/>
            <a:r>
              <a:rPr altLang="en-US" lang="en-US"/>
              <a:t>Adrenalectomy</a:t>
            </a:r>
          </a:p>
          <a:p>
            <a:pPr eaLnBrk="1" hangingPunct="1" latinLnBrk="1" lvl="0"/>
            <a:endParaRPr altLang="en-US" lang="en-US"/>
          </a:p>
          <a:p>
            <a:pPr eaLnBrk="1" hangingPunct="1" latinLnBrk="1" lvl="0"/>
            <a:endParaRPr altLang="en-US" lang="en-US"/>
          </a:p>
          <a:p>
            <a:pPr eaLnBrk="1" hangingPunct="1" latinLnBrk="1" lvl="0"/>
            <a:r>
              <a:rPr altLang="en-US" lang="en-US"/>
              <a:t>Nursing diagnosis for the above patient???</a:t>
            </a:r>
          </a:p>
          <a:p>
            <a:pPr eaLnBrk="1" hangingPunct="1" latinLnBrk="1" lvl="0">
              <a:buFont typeface="Wingdings" pitchFamily="2" charset="2"/>
              <a:buNone/>
            </a:pPr>
            <a:r>
              <a:rPr altLang="en-US" lang="en-US"/>
              <a:t>        </a:t>
            </a:r>
          </a:p>
        </p:txBody>
      </p:sp>
    </p:spTree>
  </p:cSld>
  <p:clrMapOvr>
    <a:masterClrMapping/>
  </p:clrMapOvr>
</p:sld>
</file>

<file path=ppt/slides/slide369.xml><?xml version="1.0" encoding="utf-8"?>
<p:sld xmlns:a="http://schemas.openxmlformats.org/drawingml/2006/main" xmlns:r="http://schemas.openxmlformats.org/officeDocument/2006/relationships" xmlns:p="http://schemas.openxmlformats.org/presentationml/2006/main" showMasterSp="1">
  <p:cSld>
    <p:spTree>
      <p:nvGrpSpPr>
        <p:cNvPr id="821" name=""/>
        <p:cNvGrpSpPr/>
        <p:nvPr/>
      </p:nvGrpSpPr>
      <p:grpSpPr>
        <a:xfrm rot="0">
          <a:off x="0" y="0"/>
          <a:ext cx="0" cy="0"/>
          <a:chOff x="0" y="0"/>
          <a:chExt cx="0" cy="0"/>
        </a:xfrm>
      </p:grpSpPr>
      <p:sp>
        <p:nvSpPr>
          <p:cNvPr id="1049411"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r>
              <a:rPr altLang="en-US" lang="en-US"/>
              <a:t>References</a:t>
            </a:r>
          </a:p>
        </p:txBody>
      </p:sp>
      <p:sp>
        <p:nvSpPr>
          <p:cNvPr id="1049412" name=""/>
          <p:cNvSpPr/>
          <p:nvPr>
            <p:ph sz="full" idx="1"/>
          </p:nvPr>
        </p:nvSpPr>
        <p:spPr>
          <a:xfrm rot="0">
            <a:off x="457200" y="1371600"/>
            <a:ext cx="8229600" cy="4754562"/>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r>
              <a:rPr altLang="en-US" lang="en-US"/>
              <a:t>Sussanne, C (2010). </a:t>
            </a:r>
            <a:r>
              <a:rPr altLang="en-US" i="1" lang="en-US"/>
              <a:t>Brunner and Saddarth’s text book of medical surgical nursing</a:t>
            </a:r>
            <a:r>
              <a:rPr altLang="en-US" lang="en-US"/>
              <a:t>. New Yolk, NY: Wolters Kluwer Health.</a:t>
            </a:r>
          </a:p>
          <a:p>
            <a:pPr lvl="0"/>
            <a:r>
              <a:rPr altLang="en-US" lang="en-US"/>
              <a:t>Katzung, G (2007). Basic and clinical pharmacology.</a:t>
            </a:r>
          </a:p>
          <a:p>
            <a:pPr lvl="0"/>
            <a:endParaRPr altLang="en-US"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1">
  <p:cSld>
    <p:spTree>
      <p:nvGrpSpPr>
        <p:cNvPr id="443" name=""/>
        <p:cNvGrpSpPr/>
        <p:nvPr/>
      </p:nvGrpSpPr>
      <p:grpSpPr>
        <a:xfrm rot="0">
          <a:off x="0" y="0"/>
          <a:ext cx="0" cy="0"/>
          <a:chOff x="0" y="0"/>
          <a:chExt cx="0" cy="0"/>
        </a:xfrm>
      </p:grpSpPr>
      <p:sp>
        <p:nvSpPr>
          <p:cNvPr id="1048679" name=""/>
          <p:cNvSpPr/>
          <p:nvPr>
            <p:ph sz="full" idx="1"/>
          </p:nvPr>
        </p:nvSpPr>
        <p:spPr>
          <a:xfrm rot="0">
            <a:off x="457200" y="1447800"/>
            <a:ext cx="8229600" cy="4678362"/>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lnSpc>
                <a:spcPct val="90000"/>
              </a:lnSpc>
            </a:pPr>
            <a:r>
              <a:rPr altLang="en-US" sz="2800" lang="en-US">
                <a:latin typeface="Calibri" pitchFamily="34" charset="0"/>
              </a:rPr>
              <a:t>Main targets are breast and uterus.</a:t>
            </a:r>
          </a:p>
          <a:p>
            <a:pPr lvl="0">
              <a:lnSpc>
                <a:spcPct val="90000"/>
              </a:lnSpc>
            </a:pPr>
            <a:r>
              <a:rPr altLang="en-US" sz="2800" lang="en-US">
                <a:latin typeface="Calibri" pitchFamily="34" charset="0"/>
              </a:rPr>
              <a:t>Are released during childbirth into the uterus to stimulate uterine contractions and stretching of uterine cervix as the baby is expelled</a:t>
            </a:r>
          </a:p>
          <a:p>
            <a:pPr lvl="0">
              <a:lnSpc>
                <a:spcPct val="90000"/>
              </a:lnSpc>
            </a:pPr>
            <a:r>
              <a:rPr altLang="en-US" sz="2800" lang="en-US">
                <a:latin typeface="Calibri" pitchFamily="34" charset="0"/>
              </a:rPr>
              <a:t>Its controlled by positive feedback mechanism</a:t>
            </a:r>
          </a:p>
          <a:p>
            <a:pPr lvl="0">
              <a:lnSpc>
                <a:spcPct val="90000"/>
              </a:lnSpc>
            </a:pPr>
            <a:r>
              <a:rPr altLang="en-US" sz="2800" lang="en-US">
                <a:latin typeface="Calibri" pitchFamily="34" charset="0"/>
              </a:rPr>
              <a:t>Stimulate glandular cells and ducts of lactating breast to eject milk.</a:t>
            </a:r>
          </a:p>
          <a:p>
            <a:pPr lvl="0">
              <a:lnSpc>
                <a:spcPct val="90000"/>
              </a:lnSpc>
            </a:pPr>
            <a:r>
              <a:rPr altLang="en-US" sz="2800" lang="en-US">
                <a:latin typeface="Calibri" pitchFamily="34" charset="0"/>
              </a:rPr>
              <a:t>The process of milk ejection also involve positive feedback mechanism.</a:t>
            </a:r>
          </a:p>
          <a:p>
            <a:pPr lvl="0">
              <a:lnSpc>
                <a:spcPct val="90000"/>
              </a:lnSpc>
              <a:buFontTx/>
              <a:buNone/>
            </a:pPr>
            <a:r>
              <a:rPr altLang="en-US" sz="2800" lang="en-US">
                <a:latin typeface="Calibri" pitchFamily="34" charset="0"/>
              </a:rPr>
              <a:t>.</a:t>
            </a:r>
          </a:p>
        </p:txBody>
      </p:sp>
      <p:sp>
        <p:nvSpPr>
          <p:cNvPr id="1048680" name=""/>
          <p:cNvSpPr/>
          <p:nvPr>
            <p:ph type="title" sz="full" idx="0"/>
          </p:nvPr>
        </p:nvSpPr>
        <p:spPr>
          <a:xfrm rot="0">
            <a:off x="457200" y="704850"/>
            <a:ext cx="8229600" cy="81915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lvl="0"/>
            <a:r>
              <a:rPr altLang="en-US" b="1" sz="3600" lang="en-US" u="sng">
                <a:latin typeface="Calibri" pitchFamily="34" charset="0"/>
              </a:rPr>
              <a:t>1. Oxytocin</a:t>
            </a:r>
            <a:br/>
            <a:endParaRPr altLang="en-US" b="1" sz="2500" lang="en-US" u="sng">
              <a:latin typeface="Calibri" pitchFamily="34" charset="0"/>
            </a:endParaRPr>
          </a:p>
        </p:txBody>
      </p:sp>
    </p:spTree>
  </p:cSld>
  <p:clrMapOvr>
    <a:masterClrMapping/>
  </p:clrMapOvr>
</p:sld>
</file>

<file path=ppt/slides/slide370.xml><?xml version="1.0" encoding="utf-8"?>
<p:sld xmlns:a="http://schemas.openxmlformats.org/drawingml/2006/main" xmlns:r="http://schemas.openxmlformats.org/officeDocument/2006/relationships" xmlns:p="http://schemas.openxmlformats.org/presentationml/2006/main" showMasterSp="1">
  <p:cSld>
    <p:spTree>
      <p:nvGrpSpPr>
        <p:cNvPr id="822" name=""/>
        <p:cNvGrpSpPr/>
        <p:nvPr/>
      </p:nvGrpSpPr>
      <p:grpSpPr>
        <a:xfrm rot="0">
          <a:off x="0" y="0"/>
          <a:ext cx="0" cy="0"/>
          <a:chOff x="0" y="0"/>
          <a:chExt cx="0" cy="0"/>
        </a:xfrm>
      </p:grpSpPr>
      <p:sp>
        <p:nvSpPr>
          <p:cNvPr id="1049413"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r>
              <a:rPr altLang="en-US" lang="en-US"/>
              <a:t>.</a:t>
            </a:r>
          </a:p>
        </p:txBody>
      </p:sp>
      <p:pic>
        <p:nvPicPr>
          <p:cNvPr id="2097196" name=""/>
          <p:cNvPicPr>
            <a:picLocks/>
          </p:cNvPicPr>
          <p:nvPr>
            <p:ph sz="full" idx="1"/>
          </p:nvPr>
        </p:nvPicPr>
        <p:blipFill>
          <a:blip xmlns:r="http://schemas.openxmlformats.org/officeDocument/2006/relationships" r:embed="rId1"/>
          <a:srcRect l="0" t="0" r="0" b="0"/>
          <a:stretch>
            <a:fillRect/>
          </a:stretch>
        </p:blipFill>
        <p:spPr>
          <a:xfrm rot="0">
            <a:off x="457200" y="304800"/>
            <a:ext cx="8229600" cy="5943600"/>
          </a:xfrm>
          <a:prstGeom prst="rect"/>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1">
  <p:cSld>
    <p:spTree>
      <p:nvGrpSpPr>
        <p:cNvPr id="444" name=""/>
        <p:cNvGrpSpPr/>
        <p:nvPr/>
      </p:nvGrpSpPr>
      <p:grpSpPr>
        <a:xfrm rot="0">
          <a:off x="0" y="0"/>
          <a:ext cx="0" cy="0"/>
          <a:chOff x="0" y="0"/>
          <a:chExt cx="0" cy="0"/>
        </a:xfrm>
      </p:grpSpPr>
      <p:sp>
        <p:nvSpPr>
          <p:cNvPr id="1048681" name=""/>
          <p:cNvSpPr/>
          <p:nvPr>
            <p:ph sz="full" idx="1"/>
          </p:nvPr>
        </p:nvSpPr>
        <p:spPr>
          <a:xfrm rot="0">
            <a:off x="533400" y="1447800"/>
            <a:ext cx="8229600" cy="4983162"/>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r>
              <a:rPr altLang="en-US" lang="en-US">
                <a:latin typeface="Times New Roman" pitchFamily="18" charset="0"/>
                <a:ea typeface="Times New Roman" pitchFamily="18" charset="0"/>
              </a:rPr>
              <a:t>Also called vasopressin</a:t>
            </a:r>
          </a:p>
          <a:p>
            <a:pPr lvl="0"/>
            <a:r>
              <a:rPr altLang="en-US" lang="en-US">
                <a:latin typeface="Times New Roman" pitchFamily="18" charset="0"/>
                <a:ea typeface="Times New Roman" pitchFamily="18" charset="0"/>
              </a:rPr>
              <a:t>It stimulates the distal convoluted tubules of the KIDNEYS nephrone to reabsorb more water hence leading to decrease urine output</a:t>
            </a:r>
          </a:p>
        </p:txBody>
      </p:sp>
      <p:sp>
        <p:nvSpPr>
          <p:cNvPr id="1048682" name=""/>
          <p:cNvSpPr/>
          <p:nvPr>
            <p:ph type="title" sz="full" idx="0"/>
          </p:nvPr>
        </p:nvSpPr>
        <p:spPr>
          <a:xfrm rot="0">
            <a:off x="533400" y="304800"/>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lvl="0"/>
            <a:r>
              <a:rPr altLang="en-US" b="1" sz="4000" lang="en-US">
                <a:latin typeface="Calibri" pitchFamily="34" charset="0"/>
              </a:rPr>
              <a:t>2. </a:t>
            </a:r>
            <a:r>
              <a:rPr altLang="en-US" b="1" sz="3200" lang="en-US">
                <a:latin typeface="Calibri" pitchFamily="34" charset="0"/>
              </a:rPr>
              <a:t>Anti-Diuretic Hormone (ADH) </a:t>
            </a:r>
            <a:br/>
            <a:endParaRPr altLang="en-US" sz="4900" lang="en-US">
              <a:latin typeface="Calibri"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1">
  <p:cSld>
    <p:spTree>
      <p:nvGrpSpPr>
        <p:cNvPr id="445" name=""/>
        <p:cNvGrpSpPr/>
        <p:nvPr/>
      </p:nvGrpSpPr>
      <p:grpSpPr>
        <a:xfrm rot="0">
          <a:off x="0" y="0"/>
          <a:ext cx="0" cy="0"/>
          <a:chOff x="0" y="0"/>
          <a:chExt cx="0" cy="0"/>
        </a:xfrm>
      </p:grpSpPr>
      <p:sp>
        <p:nvSpPr>
          <p:cNvPr id="1048683"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r>
              <a:rPr altLang="en-US" lang="en-US"/>
              <a:t>.</a:t>
            </a:r>
          </a:p>
        </p:txBody>
      </p:sp>
      <p:pic>
        <p:nvPicPr>
          <p:cNvPr id="2097156" name=""/>
          <p:cNvPicPr>
            <a:picLocks/>
          </p:cNvPicPr>
          <p:nvPr>
            <p:ph sz="full" idx="1"/>
          </p:nvPr>
        </p:nvPicPr>
        <p:blipFill>
          <a:blip xmlns:r="http://schemas.openxmlformats.org/officeDocument/2006/relationships" r:embed="rId1"/>
          <a:srcRect l="0" t="0" r="0" b="0"/>
          <a:stretch>
            <a:fillRect/>
          </a:stretch>
        </p:blipFill>
        <p:spPr>
          <a:xfrm rot="0">
            <a:off x="0" y="0"/>
            <a:ext cx="9144000" cy="6858000"/>
          </a:xfrm>
          <a:prstGeom prst="rect"/>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1">
  <p:cSld>
    <p:spTree>
      <p:nvGrpSpPr>
        <p:cNvPr id="396" name=""/>
        <p:cNvGrpSpPr/>
        <p:nvPr/>
      </p:nvGrpSpPr>
      <p:grpSpPr>
        <a:xfrm rot="0">
          <a:off x="0" y="0"/>
          <a:ext cx="0" cy="0"/>
          <a:chOff x="0" y="0"/>
          <a:chExt cx="0" cy="0"/>
        </a:xfrm>
      </p:grpSpPr>
      <p:sp>
        <p:nvSpPr>
          <p:cNvPr id="1048600" name=""/>
          <p:cNvSpPr/>
          <p:nvPr>
            <p:ph sz="full" idx="1"/>
          </p:nvPr>
        </p:nvSpPr>
        <p:spPr>
          <a:xfrm rot="0">
            <a:off x="0" y="609600"/>
            <a:ext cx="9144000" cy="6248400"/>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r>
              <a:rPr altLang="en-US" b="1" lang="en-US">
                <a:latin typeface="Times New Roman" pitchFamily="18" charset="0"/>
                <a:ea typeface="Times New Roman" pitchFamily="18" charset="0"/>
              </a:rPr>
              <a:t>Glands</a:t>
            </a:r>
            <a:r>
              <a:rPr altLang="en-US" lang="en-US">
                <a:latin typeface="Times New Roman" pitchFamily="18" charset="0"/>
                <a:ea typeface="Times New Roman" pitchFamily="18" charset="0"/>
              </a:rPr>
              <a:t>: specialized tissues that produce a hormone or product.</a:t>
            </a:r>
          </a:p>
          <a:p>
            <a:pPr lvl="0"/>
            <a:r>
              <a:rPr altLang="en-US" b="1" lang="en-US">
                <a:latin typeface="Times New Roman" pitchFamily="18" charset="0"/>
                <a:ea typeface="Times New Roman" pitchFamily="18" charset="0"/>
              </a:rPr>
              <a:t>Hormones</a:t>
            </a:r>
            <a:r>
              <a:rPr altLang="en-US" lang="en-US">
                <a:latin typeface="Times New Roman" pitchFamily="18" charset="0"/>
                <a:ea typeface="Times New Roman" pitchFamily="18" charset="0"/>
              </a:rPr>
              <a:t>: chemical messengers produced by ductless/endocrine glands which flow directly into the blood where they are carried to another organ to influence activity, growth and nutrition.</a:t>
            </a:r>
          </a:p>
          <a:p>
            <a:pPr lvl="0"/>
            <a:r>
              <a:rPr altLang="en-US" lang="en-US">
                <a:latin typeface="Times New Roman" pitchFamily="18" charset="0"/>
                <a:ea typeface="Times New Roman" pitchFamily="18" charset="0"/>
              </a:rPr>
              <a:t>Hormones together with the ANS regulate the internal environment.</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1">
  <p:cSld>
    <p:spTree>
      <p:nvGrpSpPr>
        <p:cNvPr id="446" name=""/>
        <p:cNvGrpSpPr/>
        <p:nvPr/>
      </p:nvGrpSpPr>
      <p:grpSpPr>
        <a:xfrm rot="0">
          <a:off x="0" y="0"/>
          <a:ext cx="0" cy="0"/>
          <a:chOff x="0" y="0"/>
          <a:chExt cx="0" cy="0"/>
        </a:xfrm>
      </p:grpSpPr>
      <p:sp>
        <p:nvSpPr>
          <p:cNvPr id="1048684" name=""/>
          <p:cNvSpPr/>
          <p:nvPr>
            <p:ph sz="full" idx="1"/>
          </p:nvPr>
        </p:nvSpPr>
        <p:spPr>
          <a:xfrm rot="0">
            <a:off x="457200" y="1143000"/>
            <a:ext cx="8229600" cy="4983162"/>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r>
              <a:rPr altLang="en-US" sz="2800" lang="en-US">
                <a:latin typeface="Calibri" pitchFamily="34" charset="0"/>
              </a:rPr>
              <a:t>Highly vascularised gland located infront of larynx at 5</a:t>
            </a:r>
            <a:r>
              <a:rPr altLang="en-US" baseline="30000" sz="2800" lang="en-US">
                <a:latin typeface="Calibri" pitchFamily="34" charset="0"/>
              </a:rPr>
              <a:t>th</a:t>
            </a:r>
            <a:r>
              <a:rPr altLang="en-US" sz="2800" lang="en-US">
                <a:latin typeface="Calibri" pitchFamily="34" charset="0"/>
              </a:rPr>
              <a:t> ,6</a:t>
            </a:r>
            <a:r>
              <a:rPr altLang="en-US" baseline="30000" sz="2800" lang="en-US">
                <a:latin typeface="Calibri" pitchFamily="34" charset="0"/>
              </a:rPr>
              <a:t>th</a:t>
            </a:r>
            <a:r>
              <a:rPr altLang="en-US" sz="2800" lang="en-US">
                <a:latin typeface="Calibri" pitchFamily="34" charset="0"/>
              </a:rPr>
              <a:t> ,7</a:t>
            </a:r>
            <a:r>
              <a:rPr altLang="en-US" baseline="30000" sz="2800" lang="en-US">
                <a:latin typeface="Calibri" pitchFamily="34" charset="0"/>
              </a:rPr>
              <a:t>th</a:t>
            </a:r>
            <a:r>
              <a:rPr altLang="en-US" sz="2800" lang="en-US">
                <a:latin typeface="Calibri" pitchFamily="34" charset="0"/>
              </a:rPr>
              <a:t> cervical and 1</a:t>
            </a:r>
            <a:r>
              <a:rPr altLang="en-US" baseline="30000" sz="2800" lang="en-US">
                <a:latin typeface="Calibri" pitchFamily="34" charset="0"/>
              </a:rPr>
              <a:t>st</a:t>
            </a:r>
            <a:r>
              <a:rPr altLang="en-US" sz="2800" lang="en-US">
                <a:latin typeface="Calibri" pitchFamily="34" charset="0"/>
              </a:rPr>
              <a:t> thoracic vertebrae (C5,C6,C7  and T1  vertebrae)</a:t>
            </a:r>
          </a:p>
          <a:p>
            <a:pPr lvl="0"/>
            <a:r>
              <a:rPr altLang="en-US" sz="2800" lang="en-US">
                <a:latin typeface="Calibri" pitchFamily="34" charset="0"/>
              </a:rPr>
              <a:t>It’s made up of two lobes</a:t>
            </a:r>
          </a:p>
          <a:p>
            <a:pPr lvl="0"/>
            <a:r>
              <a:rPr altLang="en-US" sz="2800" lang="en-US">
                <a:latin typeface="Calibri" pitchFamily="34" charset="0"/>
              </a:rPr>
              <a:t>Blood is supplied through inferior and superior thyroid arteries.</a:t>
            </a:r>
          </a:p>
          <a:p>
            <a:pPr lvl="0"/>
            <a:r>
              <a:rPr altLang="en-US" sz="2800" lang="en-US">
                <a:latin typeface="Calibri" pitchFamily="34" charset="0"/>
              </a:rPr>
              <a:t>Venous return is by thyroid veins</a:t>
            </a:r>
          </a:p>
          <a:p>
            <a:pPr lvl="0"/>
            <a:r>
              <a:rPr altLang="en-US" sz="2800" lang="en-US">
                <a:latin typeface="Calibri" pitchFamily="34" charset="0"/>
              </a:rPr>
              <a:t>There are </a:t>
            </a:r>
            <a:r>
              <a:rPr altLang="en-US" b="1" sz="2800" lang="en-US">
                <a:latin typeface="Calibri" pitchFamily="34" charset="0"/>
              </a:rPr>
              <a:t>two parathyroid glands </a:t>
            </a:r>
            <a:r>
              <a:rPr altLang="en-US" sz="2800" lang="en-US">
                <a:latin typeface="Calibri" pitchFamily="34" charset="0"/>
              </a:rPr>
              <a:t>laying at posterior surface of each lobe </a:t>
            </a:r>
          </a:p>
        </p:txBody>
      </p:sp>
      <p:sp>
        <p:nvSpPr>
          <p:cNvPr id="1048685"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lvl="0"/>
            <a:r>
              <a:rPr altLang="en-US" b="1" sz="3600" lang="en-US">
                <a:solidFill>
                  <a:srgbClr val="7030A0"/>
                </a:solidFill>
                <a:latin typeface="Calibri" pitchFamily="34" charset="0"/>
              </a:rPr>
              <a:t>Thyroid gland</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1">
  <p:cSld>
    <p:spTree>
      <p:nvGrpSpPr>
        <p:cNvPr id="447" name=""/>
        <p:cNvGrpSpPr/>
        <p:nvPr/>
      </p:nvGrpSpPr>
      <p:grpSpPr>
        <a:xfrm rot="0">
          <a:off x="0" y="0"/>
          <a:ext cx="0" cy="0"/>
          <a:chOff x="0" y="0"/>
          <a:chExt cx="0" cy="0"/>
        </a:xfrm>
      </p:grpSpPr>
      <p:sp>
        <p:nvSpPr>
          <p:cNvPr id="1048686"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r>
              <a:rPr altLang="en-US" lang="en-US"/>
              <a:t>.</a:t>
            </a:r>
          </a:p>
        </p:txBody>
      </p:sp>
      <p:pic>
        <p:nvPicPr>
          <p:cNvPr id="2097157" name=""/>
          <p:cNvPicPr>
            <a:picLocks/>
          </p:cNvPicPr>
          <p:nvPr>
            <p:ph sz="full" idx="1"/>
          </p:nvPr>
        </p:nvPicPr>
        <p:blipFill>
          <a:blip xmlns:r="http://schemas.openxmlformats.org/officeDocument/2006/relationships" r:embed="rId1"/>
          <a:srcRect l="0" t="0" r="0" b="0"/>
          <a:stretch>
            <a:fillRect/>
          </a:stretch>
        </p:blipFill>
        <p:spPr>
          <a:xfrm rot="0">
            <a:off x="0" y="0"/>
            <a:ext cx="9144000" cy="6858000"/>
          </a:xfrm>
          <a:prstGeom prst="rect"/>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1">
  <p:cSld>
    <p:spTree>
      <p:nvGrpSpPr>
        <p:cNvPr id="448" name=""/>
        <p:cNvGrpSpPr/>
        <p:nvPr/>
      </p:nvGrpSpPr>
      <p:grpSpPr>
        <a:xfrm rot="0">
          <a:off x="0" y="0"/>
          <a:ext cx="0" cy="0"/>
          <a:chOff x="0" y="0"/>
          <a:chExt cx="0" cy="0"/>
        </a:xfrm>
      </p:grpSpPr>
      <p:sp>
        <p:nvSpPr>
          <p:cNvPr id="1048687" name=""/>
          <p:cNvSpPr/>
          <p:nvPr>
            <p:ph sz="full" idx="1"/>
          </p:nvPr>
        </p:nvSpPr>
        <p:spPr>
          <a:xfrm rot="0">
            <a:off x="457200" y="1143000"/>
            <a:ext cx="8229600" cy="4983162"/>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r>
              <a:rPr altLang="en-US" sz="2800" lang="en-US">
                <a:latin typeface="Calibri" pitchFamily="34" charset="0"/>
              </a:rPr>
              <a:t>It is innervated by recurrent laryngeal nerve </a:t>
            </a:r>
          </a:p>
          <a:p>
            <a:pPr lvl="0">
              <a:buFontTx/>
              <a:buNone/>
            </a:pPr>
            <a:r>
              <a:rPr altLang="en-US" b="1" sz="2800" lang="en-US">
                <a:latin typeface="Calibri" pitchFamily="34" charset="0"/>
              </a:rPr>
              <a:t>THYROID HORMONES</a:t>
            </a:r>
          </a:p>
          <a:p>
            <a:pPr lvl="0"/>
            <a:r>
              <a:rPr altLang="en-US" sz="2800" lang="en-US">
                <a:latin typeface="Calibri" pitchFamily="34" charset="0"/>
              </a:rPr>
              <a:t>There three major thyroid hormones- </a:t>
            </a:r>
            <a:r>
              <a:rPr altLang="en-US" b="1" sz="2800" i="1" lang="en-US">
                <a:latin typeface="Calibri" pitchFamily="34" charset="0"/>
              </a:rPr>
              <a:t>thyroxine (T4 ) Tri-iodothyronine (T3) and calcitonin</a:t>
            </a:r>
          </a:p>
          <a:p>
            <a:pPr lvl="0"/>
            <a:r>
              <a:rPr altLang="en-US" sz="2800" lang="en-US">
                <a:latin typeface="Calibri" pitchFamily="34" charset="0"/>
              </a:rPr>
              <a:t>T4 and T3 are together called </a:t>
            </a:r>
            <a:r>
              <a:rPr altLang="en-US" b="1" sz="2800" lang="en-US">
                <a:latin typeface="Calibri" pitchFamily="34" charset="0"/>
              </a:rPr>
              <a:t>thyroid hormone</a:t>
            </a:r>
          </a:p>
          <a:p>
            <a:pPr lvl="0"/>
            <a:r>
              <a:rPr altLang="en-US" sz="2800" lang="en-US">
                <a:latin typeface="Calibri" pitchFamily="34" charset="0"/>
              </a:rPr>
              <a:t>Both hormones profoundly increases the rate of metabolism in the body.</a:t>
            </a:r>
          </a:p>
          <a:p>
            <a:pPr lvl="0"/>
            <a:r>
              <a:rPr altLang="en-US" sz="2800" lang="en-US">
                <a:latin typeface="Calibri" pitchFamily="34" charset="0"/>
              </a:rPr>
              <a:t>Their release into the blood is stimulated  by TSH from anterior pituitary gland </a:t>
            </a:r>
          </a:p>
          <a:p>
            <a:pPr lvl="0"/>
            <a:r>
              <a:rPr altLang="en-US" sz="2800" lang="en-US">
                <a:latin typeface="Calibri" pitchFamily="34" charset="0"/>
              </a:rPr>
              <a:t>They are synthesized as large precursor molecules called </a:t>
            </a:r>
            <a:r>
              <a:rPr altLang="en-US" b="1" sz="2800" lang="en-US">
                <a:latin typeface="Calibri" pitchFamily="34" charset="0"/>
              </a:rPr>
              <a:t>thyroglobulin</a:t>
            </a:r>
          </a:p>
        </p:txBody>
      </p:sp>
      <p:sp>
        <p:nvSpPr>
          <p:cNvPr id="1048688"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algn="l" lvl="0"/>
            <a:r>
              <a:rPr altLang="en-US" sz="2800" lang="en-US">
                <a:latin typeface="Calibri" pitchFamily="34" charset="0"/>
              </a:rPr>
              <a:t>cont</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1">
  <p:cSld>
    <p:spTree>
      <p:nvGrpSpPr>
        <p:cNvPr id="449" name=""/>
        <p:cNvGrpSpPr/>
        <p:nvPr/>
      </p:nvGrpSpPr>
      <p:grpSpPr>
        <a:xfrm rot="0">
          <a:off x="0" y="0"/>
          <a:ext cx="0" cy="0"/>
          <a:chOff x="0" y="0"/>
          <a:chExt cx="0" cy="0"/>
        </a:xfrm>
      </p:grpSpPr>
      <p:sp>
        <p:nvSpPr>
          <p:cNvPr id="1048689" name=""/>
          <p:cNvSpPr/>
          <p:nvPr>
            <p:ph sz="full" idx="1"/>
          </p:nvPr>
        </p:nvSpPr>
        <p:spPr>
          <a:xfrm rot="0">
            <a:off x="442912" y="1417637"/>
            <a:ext cx="8266112" cy="4572000"/>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r>
              <a:rPr altLang="en-US" sz="2800" lang="en-US">
                <a:latin typeface="Calibri" pitchFamily="34" charset="0"/>
              </a:rPr>
              <a:t>Stress, Malnutrition , Low plasma glucose and Exercises stimulate hypothalamus to release thyroid releasing Hormone (TRH)</a:t>
            </a:r>
          </a:p>
          <a:p>
            <a:pPr lvl="0"/>
            <a:r>
              <a:rPr altLang="en-US" sz="2800" lang="en-US">
                <a:latin typeface="Calibri" pitchFamily="34" charset="0"/>
              </a:rPr>
              <a:t>Once released,  the TRH is sent to anterior pituitary gland which stimulate thyroid stimulating hormone (TSH) </a:t>
            </a:r>
          </a:p>
          <a:p>
            <a:pPr lvl="0"/>
            <a:r>
              <a:rPr altLang="en-US" sz="2800" lang="en-US">
                <a:latin typeface="Calibri" pitchFamily="34" charset="0"/>
              </a:rPr>
              <a:t>TSH is sent to Thyroid gland to stimulate production of T3 and T4.</a:t>
            </a:r>
          </a:p>
          <a:p>
            <a:pPr lvl="0"/>
            <a:r>
              <a:rPr altLang="en-US" sz="2800" lang="en-US">
                <a:latin typeface="Calibri" pitchFamily="34" charset="0"/>
              </a:rPr>
              <a:t>Iodine react with tyrosine to form thyroid hormone</a:t>
            </a:r>
          </a:p>
        </p:txBody>
      </p:sp>
      <p:sp>
        <p:nvSpPr>
          <p:cNvPr id="1048690"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algn="l" lvl="0"/>
            <a:r>
              <a:rPr altLang="en-US" sz="2800" lang="en-US">
                <a:latin typeface="Calibri" pitchFamily="34" charset="0"/>
              </a:rPr>
              <a:t>cont</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1">
  <p:cSld>
    <p:spTree>
      <p:nvGrpSpPr>
        <p:cNvPr id="450" name=""/>
        <p:cNvGrpSpPr/>
        <p:nvPr/>
      </p:nvGrpSpPr>
      <p:grpSpPr>
        <a:xfrm rot="0">
          <a:off x="0" y="0"/>
          <a:ext cx="0" cy="0"/>
          <a:chOff x="0" y="0"/>
          <a:chExt cx="0" cy="0"/>
        </a:xfrm>
      </p:grpSpPr>
      <p:sp>
        <p:nvSpPr>
          <p:cNvPr id="1048691" name=""/>
          <p:cNvSpPr/>
          <p:nvPr>
            <p:ph sz="full" idx="1"/>
          </p:nvPr>
        </p:nvSpPr>
        <p:spPr>
          <a:xfrm rot="0">
            <a:off x="533400" y="381000"/>
            <a:ext cx="8229600" cy="6019800"/>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r>
              <a:rPr altLang="en-US" sz="3000" lang="en-US">
                <a:latin typeface="Times New Roman" pitchFamily="18" charset="0"/>
                <a:ea typeface="Times New Roman" pitchFamily="18" charset="0"/>
              </a:rPr>
              <a:t>When supply of iodine is deficient ,Excess TSH is secreted and there is proliferation of thyroid gland cells and enlargement of gland (goitre).</a:t>
            </a:r>
          </a:p>
          <a:p>
            <a:pPr lvl="0"/>
            <a:r>
              <a:rPr altLang="en-US" sz="3000" lang="en-US">
                <a:latin typeface="Times New Roman" pitchFamily="18" charset="0"/>
                <a:ea typeface="Times New Roman" pitchFamily="18" charset="0"/>
              </a:rPr>
              <a:t>Thyroxine (T4) is produced in large amounts as compared to T3  i. e  93% of thyroid hormone is thyroxine and only 7% is T3</a:t>
            </a:r>
          </a:p>
          <a:p>
            <a:pPr lvl="0"/>
            <a:r>
              <a:rPr altLang="en-US" sz="3000" lang="en-US">
                <a:latin typeface="Times New Roman" pitchFamily="18" charset="0"/>
                <a:ea typeface="Times New Roman" pitchFamily="18" charset="0"/>
              </a:rPr>
              <a:t>T3 is more potent than T4.</a:t>
            </a:r>
          </a:p>
          <a:p>
            <a:pPr lvl="0"/>
            <a:r>
              <a:rPr altLang="en-US" sz="3000" lang="en-US">
                <a:latin typeface="Times New Roman" pitchFamily="18" charset="0"/>
                <a:ea typeface="Times New Roman" pitchFamily="18" charset="0"/>
              </a:rPr>
              <a:t>25% of T4 is converted to T3 by de-iodination of T4  to T3.</a:t>
            </a:r>
          </a:p>
          <a:p>
            <a:pPr lvl="0"/>
            <a:r>
              <a:rPr altLang="en-US" sz="3000" lang="en-US">
                <a:latin typeface="Times New Roman" pitchFamily="18" charset="0"/>
                <a:ea typeface="Times New Roman" pitchFamily="18" charset="0"/>
              </a:rPr>
              <a:t>Hence the hormone delivered to tissues is mainly T3</a:t>
            </a:r>
          </a:p>
          <a:p>
            <a:pPr lvl="0">
              <a:buFontTx/>
              <a:buNone/>
            </a:pPr>
            <a:endParaRPr altLang="en-US" sz="3000" lang="en-US">
              <a:latin typeface="Times New Roman" pitchFamily="18" charset="0"/>
              <a:ea typeface="Times New Roman" pitchFamily="18" charset="0"/>
            </a:endParaRPr>
          </a:p>
          <a:p>
            <a:pPr lvl="0">
              <a:buFontTx/>
              <a:buNone/>
            </a:pPr>
            <a:r>
              <a:rPr altLang="en-US" sz="2800" lang="en-US">
                <a:latin typeface="Calibri" pitchFamily="34" charset="0"/>
              </a:rPr>
              <a:t>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1">
  <p:cSld>
    <p:spTree>
      <p:nvGrpSpPr>
        <p:cNvPr id="451" name=""/>
        <p:cNvGrpSpPr/>
        <p:nvPr/>
      </p:nvGrpSpPr>
      <p:grpSpPr>
        <a:xfrm rot="0">
          <a:off x="0" y="0"/>
          <a:ext cx="0" cy="0"/>
          <a:chOff x="0" y="0"/>
          <a:chExt cx="0" cy="0"/>
        </a:xfrm>
      </p:grpSpPr>
      <p:sp>
        <p:nvSpPr>
          <p:cNvPr id="1048692" name=""/>
          <p:cNvSpPr/>
          <p:nvPr>
            <p:ph sz="full" idx="1"/>
          </p:nvPr>
        </p:nvSpPr>
        <p:spPr>
          <a:xfrm rot="0">
            <a:off x="457200" y="1219200"/>
            <a:ext cx="8229600" cy="4906962"/>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r>
              <a:rPr altLang="en-US" lang="en-US">
                <a:latin typeface="Times New Roman" pitchFamily="18" charset="0"/>
                <a:ea typeface="Times New Roman" pitchFamily="18" charset="0"/>
              </a:rPr>
              <a:t>They are essential for normal growth and development</a:t>
            </a:r>
          </a:p>
          <a:p>
            <a:pPr lvl="0"/>
            <a:r>
              <a:rPr altLang="en-US" lang="en-US">
                <a:latin typeface="Times New Roman" pitchFamily="18" charset="0"/>
                <a:ea typeface="Times New Roman" pitchFamily="18" charset="0"/>
              </a:rPr>
              <a:t>They regulate metabolism of carbohydrates , fats and proteins</a:t>
            </a:r>
          </a:p>
          <a:p>
            <a:pPr lvl="0"/>
            <a:r>
              <a:rPr altLang="en-US" lang="en-US">
                <a:latin typeface="Times New Roman" pitchFamily="18" charset="0"/>
                <a:ea typeface="Times New Roman" pitchFamily="18" charset="0"/>
              </a:rPr>
              <a:t>Increases basal metabolic rate and heat production</a:t>
            </a:r>
          </a:p>
          <a:p>
            <a:pPr lvl="0"/>
            <a:r>
              <a:rPr altLang="en-US" lang="en-US">
                <a:latin typeface="Times New Roman" pitchFamily="18" charset="0"/>
                <a:ea typeface="Times New Roman" pitchFamily="18" charset="0"/>
              </a:rPr>
              <a:t>Regulate expression of genes in the nucleus by increasing or decreasing synthesis of proteins.</a:t>
            </a:r>
          </a:p>
        </p:txBody>
      </p:sp>
      <p:sp>
        <p:nvSpPr>
          <p:cNvPr id="1048693"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algn="l" lvl="0"/>
            <a:r>
              <a:rPr altLang="en-US" b="1" sz="3200" lang="en-US" u="sng">
                <a:latin typeface="Calibri" pitchFamily="34" charset="0"/>
              </a:rPr>
              <a:t>Functions of Thyroid hormone</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1">
  <p:cSld>
    <p:spTree>
      <p:nvGrpSpPr>
        <p:cNvPr id="452" name=""/>
        <p:cNvGrpSpPr/>
        <p:nvPr/>
      </p:nvGrpSpPr>
      <p:grpSpPr>
        <a:xfrm rot="0">
          <a:off x="0" y="0"/>
          <a:ext cx="0" cy="0"/>
          <a:chOff x="0" y="0"/>
          <a:chExt cx="0" cy="0"/>
        </a:xfrm>
      </p:grpSpPr>
      <p:sp>
        <p:nvSpPr>
          <p:cNvPr id="1048694" name=""/>
          <p:cNvSpPr/>
          <p:nvPr>
            <p:ph sz="full" idx="1"/>
          </p:nvPr>
        </p:nvSpPr>
        <p:spPr>
          <a:xfrm rot="0">
            <a:off x="228600" y="762000"/>
            <a:ext cx="8534400" cy="6096000"/>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r>
              <a:rPr altLang="en-US" lang="en-US">
                <a:latin typeface="Times New Roman" pitchFamily="18" charset="0"/>
                <a:ea typeface="Times New Roman" pitchFamily="18" charset="0"/>
              </a:rPr>
              <a:t>It is secreted by </a:t>
            </a:r>
            <a:r>
              <a:rPr altLang="en-US" b="1" lang="en-US">
                <a:latin typeface="Times New Roman" pitchFamily="18" charset="0"/>
                <a:ea typeface="Times New Roman" pitchFamily="18" charset="0"/>
              </a:rPr>
              <a:t>parafollicular or C-cells </a:t>
            </a:r>
            <a:r>
              <a:rPr altLang="en-US" lang="en-US">
                <a:latin typeface="Times New Roman" pitchFamily="18" charset="0"/>
                <a:ea typeface="Times New Roman" pitchFamily="18" charset="0"/>
              </a:rPr>
              <a:t>of the thyroid gland when there is increased levels of calcium in the blood</a:t>
            </a:r>
          </a:p>
          <a:p>
            <a:pPr lvl="0"/>
            <a:r>
              <a:rPr altLang="en-US" lang="en-US">
                <a:latin typeface="Times New Roman" pitchFamily="18" charset="0"/>
                <a:ea typeface="Times New Roman" pitchFamily="18" charset="0"/>
              </a:rPr>
              <a:t>It </a:t>
            </a:r>
            <a:r>
              <a:rPr altLang="en-US" b="1" lang="en-US">
                <a:latin typeface="Times New Roman" pitchFamily="18" charset="0"/>
                <a:ea typeface="Times New Roman" pitchFamily="18" charset="0"/>
              </a:rPr>
              <a:t>reduces calcium </a:t>
            </a:r>
            <a:r>
              <a:rPr altLang="en-US" lang="en-US">
                <a:latin typeface="Times New Roman" pitchFamily="18" charset="0"/>
                <a:ea typeface="Times New Roman" pitchFamily="18" charset="0"/>
              </a:rPr>
              <a:t>level in the plasma</a:t>
            </a:r>
          </a:p>
          <a:p>
            <a:pPr lvl="0">
              <a:buFontTx/>
              <a:buNone/>
            </a:pPr>
            <a:r>
              <a:rPr altLang="en-US" lang="en-US">
                <a:latin typeface="Times New Roman" pitchFamily="18" charset="0"/>
                <a:ea typeface="Times New Roman" pitchFamily="18" charset="0"/>
              </a:rPr>
              <a:t>a) stimulating calcium uptake in the bone matrix (deposition in the bones)</a:t>
            </a:r>
          </a:p>
          <a:p>
            <a:pPr lvl="0">
              <a:buFontTx/>
              <a:buNone/>
            </a:pPr>
            <a:r>
              <a:rPr altLang="en-US" lang="en-US">
                <a:latin typeface="Times New Roman" pitchFamily="18" charset="0"/>
                <a:ea typeface="Times New Roman" pitchFamily="18" charset="0"/>
              </a:rPr>
              <a:t>b) inhibit reabsorption of calcium in the kidney tubules</a:t>
            </a:r>
          </a:p>
          <a:p>
            <a:pPr lvl="0"/>
            <a:r>
              <a:rPr altLang="en-US" lang="en-US">
                <a:latin typeface="Times New Roman" pitchFamily="18" charset="0"/>
                <a:ea typeface="Times New Roman" pitchFamily="18" charset="0"/>
              </a:rPr>
              <a:t>The hormone is important during childhood when bones undergo changes in size</a:t>
            </a:r>
          </a:p>
        </p:txBody>
      </p:sp>
      <p:sp>
        <p:nvSpPr>
          <p:cNvPr id="1048695" name=""/>
          <p:cNvSpPr/>
          <p:nvPr>
            <p:ph type="title" sz="full" idx="0"/>
          </p:nvPr>
        </p:nvSpPr>
        <p:spPr>
          <a:xfrm rot="0">
            <a:off x="457200" y="274637"/>
            <a:ext cx="8229600" cy="639762"/>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algn="l" lvl="0"/>
            <a:r>
              <a:rPr altLang="en-US" b="1" sz="2800" lang="en-US">
                <a:latin typeface="Calibri" pitchFamily="34" charset="0"/>
              </a:rPr>
              <a:t>CALCITONIN</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1">
  <p:cSld>
    <p:spTree>
      <p:nvGrpSpPr>
        <p:cNvPr id="453" name=""/>
        <p:cNvGrpSpPr/>
        <p:nvPr/>
      </p:nvGrpSpPr>
      <p:grpSpPr>
        <a:xfrm rot="0">
          <a:off x="0" y="0"/>
          <a:ext cx="0" cy="0"/>
          <a:chOff x="0" y="0"/>
          <a:chExt cx="0" cy="0"/>
        </a:xfrm>
      </p:grpSpPr>
      <p:sp>
        <p:nvSpPr>
          <p:cNvPr id="1048696" name=""/>
          <p:cNvSpPr/>
          <p:nvPr>
            <p:ph sz="full" idx="1"/>
          </p:nvPr>
        </p:nvSpPr>
        <p:spPr>
          <a:xfrm rot="0">
            <a:off x="304800" y="1295400"/>
            <a:ext cx="8534400" cy="5257800"/>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r>
              <a:rPr altLang="en-US" lang="en-US">
                <a:latin typeface="Times New Roman" pitchFamily="18" charset="0"/>
                <a:ea typeface="Times New Roman" pitchFamily="18" charset="0"/>
              </a:rPr>
              <a:t>There are </a:t>
            </a:r>
            <a:r>
              <a:rPr altLang="en-US" b="1" lang="en-US">
                <a:latin typeface="Times New Roman" pitchFamily="18" charset="0"/>
                <a:ea typeface="Times New Roman" pitchFamily="18" charset="0"/>
              </a:rPr>
              <a:t>four</a:t>
            </a:r>
            <a:r>
              <a:rPr altLang="en-US" lang="en-US">
                <a:latin typeface="Times New Roman" pitchFamily="18" charset="0"/>
                <a:ea typeface="Times New Roman" pitchFamily="18" charset="0"/>
              </a:rPr>
              <a:t> parathyroid glands , two in each lobe at posterior surface of the thyroid gland</a:t>
            </a:r>
          </a:p>
          <a:p>
            <a:pPr lvl="0"/>
            <a:r>
              <a:rPr altLang="en-US" lang="en-US">
                <a:latin typeface="Times New Roman" pitchFamily="18" charset="0"/>
                <a:ea typeface="Times New Roman" pitchFamily="18" charset="0"/>
              </a:rPr>
              <a:t>They contain chief cells or principal cells which secrete parathyroid hormone.</a:t>
            </a:r>
          </a:p>
          <a:p>
            <a:pPr lvl="0"/>
            <a:r>
              <a:rPr altLang="en-US" lang="en-US">
                <a:latin typeface="Times New Roman" pitchFamily="18" charset="0"/>
                <a:ea typeface="Times New Roman" pitchFamily="18" charset="0"/>
              </a:rPr>
              <a:t>Parathyroid hormone or parathormone is  secreted when the blood calcium levels is </a:t>
            </a:r>
            <a:r>
              <a:rPr altLang="en-US" b="1" lang="en-US">
                <a:latin typeface="Times New Roman" pitchFamily="18" charset="0"/>
                <a:ea typeface="Times New Roman" pitchFamily="18" charset="0"/>
              </a:rPr>
              <a:t>low</a:t>
            </a:r>
          </a:p>
          <a:p>
            <a:pPr lvl="0"/>
            <a:r>
              <a:rPr altLang="en-US" lang="en-US">
                <a:latin typeface="Times New Roman" pitchFamily="18" charset="0"/>
                <a:ea typeface="Times New Roman" pitchFamily="18" charset="0"/>
              </a:rPr>
              <a:t>Its main function is to increase ionic calcium in the blood plasma by:</a:t>
            </a:r>
          </a:p>
          <a:p>
            <a:pPr lvl="0">
              <a:buFontTx/>
              <a:buNone/>
            </a:pPr>
            <a:endParaRPr altLang="en-US" sz="2800" lang="en-US">
              <a:latin typeface="Calibri" pitchFamily="34" charset="0"/>
            </a:endParaRPr>
          </a:p>
        </p:txBody>
      </p:sp>
      <p:sp>
        <p:nvSpPr>
          <p:cNvPr id="1048697" name=""/>
          <p:cNvSpPr/>
          <p:nvPr>
            <p:ph type="title" sz="full" idx="0"/>
          </p:nvPr>
        </p:nvSpPr>
        <p:spPr>
          <a:xfrm rot="0">
            <a:off x="304800" y="228600"/>
            <a:ext cx="8229600" cy="944562"/>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lvl="0"/>
            <a:r>
              <a:rPr altLang="en-US" b="1" sz="3200" lang="en-US" u="sng">
                <a:latin typeface="Calibri" pitchFamily="34" charset="0"/>
              </a:rPr>
              <a:t>Parathyroid gland</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1">
  <p:cSld>
    <p:spTree>
      <p:nvGrpSpPr>
        <p:cNvPr id="454" name=""/>
        <p:cNvGrpSpPr/>
        <p:nvPr/>
      </p:nvGrpSpPr>
      <p:grpSpPr>
        <a:xfrm rot="0">
          <a:off x="0" y="0"/>
          <a:ext cx="0" cy="0"/>
          <a:chOff x="0" y="0"/>
          <a:chExt cx="0" cy="0"/>
        </a:xfrm>
      </p:grpSpPr>
      <p:sp>
        <p:nvSpPr>
          <p:cNvPr id="1048698" name=""/>
          <p:cNvSpPr/>
          <p:nvPr>
            <p:ph sz="full" idx="1"/>
          </p:nvPr>
        </p:nvSpPr>
        <p:spPr>
          <a:xfrm rot="0">
            <a:off x="304800" y="1066800"/>
            <a:ext cx="8534400" cy="5562600"/>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buFontTx/>
              <a:buNone/>
            </a:pPr>
            <a:r>
              <a:rPr altLang="en-US" sz="2800" lang="en-US">
                <a:latin typeface="Calibri" pitchFamily="34" charset="0"/>
              </a:rPr>
              <a:t>1. Stimulating </a:t>
            </a:r>
            <a:r>
              <a:rPr altLang="en-US" b="1" sz="2800" lang="en-US">
                <a:latin typeface="Calibri" pitchFamily="34" charset="0"/>
              </a:rPr>
              <a:t>osteoclast</a:t>
            </a:r>
            <a:r>
              <a:rPr altLang="en-US" sz="2800" lang="en-US">
                <a:latin typeface="Calibri" pitchFamily="34" charset="0"/>
              </a:rPr>
              <a:t> in the bone to digest some of the bone matrix to release ionic calcium in the blood</a:t>
            </a:r>
          </a:p>
          <a:p>
            <a:pPr lvl="0">
              <a:buFontTx/>
              <a:buNone/>
            </a:pPr>
            <a:r>
              <a:rPr altLang="en-US" sz="2800" lang="en-US">
                <a:latin typeface="Calibri" pitchFamily="34" charset="0"/>
              </a:rPr>
              <a:t>2. </a:t>
            </a:r>
            <a:r>
              <a:rPr altLang="en-US" sz="2800" lang="en-US">
                <a:latin typeface="Calibri" pitchFamily="34" charset="0"/>
              </a:rPr>
              <a:t>E</a:t>
            </a:r>
            <a:r>
              <a:rPr altLang="en-US" sz="2800" lang="en-US">
                <a:latin typeface="Calibri" pitchFamily="34" charset="0"/>
              </a:rPr>
              <a:t>nhance reabsorption of calcium and excretion of phosphates by kidneys</a:t>
            </a:r>
          </a:p>
          <a:p>
            <a:pPr lvl="0">
              <a:buFontTx/>
              <a:buNone/>
            </a:pPr>
            <a:r>
              <a:rPr altLang="en-US" sz="2800" lang="en-US">
                <a:latin typeface="Calibri" pitchFamily="34" charset="0"/>
              </a:rPr>
              <a:t>3. Increases absorption of calcium by intestinal mucosa</a:t>
            </a:r>
          </a:p>
        </p:txBody>
      </p:sp>
      <p:sp>
        <p:nvSpPr>
          <p:cNvPr id="1048699" name=""/>
          <p:cNvSpPr/>
          <p:nvPr>
            <p:ph type="title" sz="full" idx="0"/>
          </p:nvPr>
        </p:nvSpPr>
        <p:spPr>
          <a:xfrm rot="0">
            <a:off x="457200" y="274637"/>
            <a:ext cx="8229600" cy="563562"/>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algn="l" lvl="0"/>
            <a:r>
              <a:rPr altLang="en-US" sz="2800" lang="en-US">
                <a:latin typeface="Calibri" pitchFamily="34" charset="0"/>
              </a:rPr>
              <a:t>cont</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1">
  <p:cSld>
    <p:spTree>
      <p:nvGrpSpPr>
        <p:cNvPr id="455" name=""/>
        <p:cNvGrpSpPr/>
        <p:nvPr/>
      </p:nvGrpSpPr>
      <p:grpSpPr>
        <a:xfrm rot="0">
          <a:off x="0" y="0"/>
          <a:ext cx="0" cy="0"/>
          <a:chOff x="0" y="0"/>
          <a:chExt cx="0" cy="0"/>
        </a:xfrm>
      </p:grpSpPr>
      <p:sp>
        <p:nvSpPr>
          <p:cNvPr id="1048700" name=""/>
          <p:cNvSpPr/>
          <p:nvPr>
            <p:ph sz="full" idx="1"/>
          </p:nvPr>
        </p:nvSpPr>
        <p:spPr>
          <a:xfrm rot="0">
            <a:off x="304800" y="1295400"/>
            <a:ext cx="8382000" cy="5334000"/>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r>
              <a:rPr altLang="en-US" sz="2800" lang="en-US">
                <a:latin typeface="Calibri" pitchFamily="34" charset="0"/>
              </a:rPr>
              <a:t>Vit D is required for absorption of ca+ in the instestine.</a:t>
            </a:r>
          </a:p>
          <a:p>
            <a:pPr lvl="0"/>
            <a:r>
              <a:rPr altLang="en-US" sz="2800" lang="en-US">
                <a:latin typeface="Calibri" pitchFamily="34" charset="0"/>
              </a:rPr>
              <a:t>For vitamin D to facilitate absorption of Ca2+, it must be converted into Vit D3 form called </a:t>
            </a:r>
            <a:r>
              <a:rPr altLang="en-US" b="1" sz="2800" lang="en-US">
                <a:latin typeface="Calibri" pitchFamily="34" charset="0"/>
              </a:rPr>
              <a:t>calcitriol</a:t>
            </a:r>
            <a:r>
              <a:rPr altLang="en-US" sz="2800" lang="en-US">
                <a:latin typeface="Calibri" pitchFamily="34" charset="0"/>
              </a:rPr>
              <a:t> and this conversion is stimulated by PTH</a:t>
            </a:r>
          </a:p>
          <a:p>
            <a:pPr lvl="0"/>
            <a:r>
              <a:rPr altLang="en-US" sz="2800" lang="en-US">
                <a:latin typeface="Calibri" pitchFamily="34" charset="0"/>
              </a:rPr>
              <a:t>Parathormone and Calcitonin act in </a:t>
            </a:r>
            <a:r>
              <a:rPr altLang="en-US" b="1" sz="2800" lang="en-US">
                <a:latin typeface="Calibri" pitchFamily="34" charset="0"/>
              </a:rPr>
              <a:t>opposite manner </a:t>
            </a:r>
            <a:r>
              <a:rPr altLang="en-US" sz="2800" lang="en-US">
                <a:latin typeface="Calibri" pitchFamily="34" charset="0"/>
              </a:rPr>
              <a:t>to regulate  normal calcium levels required for muscle contraction, blood clotting and nerve impulse transmission. </a:t>
            </a:r>
          </a:p>
        </p:txBody>
      </p:sp>
      <p:sp>
        <p:nvSpPr>
          <p:cNvPr id="1048701"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algn="l" lvl="0"/>
            <a:r>
              <a:rPr altLang="en-US" sz="2800" lang="en-US">
                <a:latin typeface="Calibri" pitchFamily="34" charset="0"/>
              </a:rPr>
              <a:t>cont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1">
  <p:cSld>
    <p:spTree>
      <p:nvGrpSpPr>
        <p:cNvPr id="399" name=""/>
        <p:cNvGrpSpPr/>
        <p:nvPr/>
      </p:nvGrpSpPr>
      <p:grpSpPr>
        <a:xfrm rot="0">
          <a:off x="0" y="0"/>
          <a:ext cx="0" cy="0"/>
          <a:chOff x="0" y="0"/>
          <a:chExt cx="0" cy="0"/>
        </a:xfrm>
      </p:grpSpPr>
      <p:sp>
        <p:nvSpPr>
          <p:cNvPr id="1048604" name=""/>
          <p:cNvSpPr/>
          <p:nvPr>
            <p:ph sz="full" idx="1"/>
          </p:nvPr>
        </p:nvSpPr>
        <p:spPr>
          <a:xfrm rot="0">
            <a:off x="42862" y="609600"/>
            <a:ext cx="9144000" cy="5943600"/>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r>
              <a:rPr altLang="en-US" lang="en-US">
                <a:latin typeface="Times New Roman" pitchFamily="18" charset="0"/>
                <a:ea typeface="Times New Roman" pitchFamily="18" charset="0"/>
              </a:rPr>
              <a:t>Rapid action by the nervous system is balanced by slower hormonal action….permitting precise control of organ functions in response to varied changes within and outside the body.</a:t>
            </a:r>
          </a:p>
          <a:p>
            <a:pPr lvl="0"/>
            <a:r>
              <a:rPr altLang="en-US" lang="en-US">
                <a:latin typeface="Times New Roman" pitchFamily="18" charset="0"/>
                <a:ea typeface="Times New Roman" pitchFamily="18" charset="0"/>
              </a:rPr>
              <a:t>Endocrine glands </a:t>
            </a:r>
          </a:p>
          <a:p>
            <a:pPr lvl="1"/>
            <a:r>
              <a:rPr altLang="en-US" lang="en-US">
                <a:latin typeface="Times New Roman" pitchFamily="18" charset="0"/>
                <a:ea typeface="Times New Roman" pitchFamily="18" charset="0"/>
              </a:rPr>
              <a:t>A</a:t>
            </a:r>
            <a:r>
              <a:rPr altLang="en-US" lang="en-US">
                <a:latin typeface="Times New Roman" pitchFamily="18" charset="0"/>
                <a:ea typeface="Times New Roman" pitchFamily="18" charset="0"/>
              </a:rPr>
              <a:t>re composed of secretory cells arranged in minute clusters known as acini. </a:t>
            </a:r>
          </a:p>
          <a:p>
            <a:pPr lvl="1"/>
            <a:r>
              <a:rPr altLang="en-US" lang="en-US">
                <a:latin typeface="Times New Roman" pitchFamily="18" charset="0"/>
                <a:ea typeface="Times New Roman" pitchFamily="18" charset="0"/>
              </a:rPr>
              <a:t>Are ductless</a:t>
            </a:r>
          </a:p>
          <a:p>
            <a:pPr lvl="1"/>
            <a:r>
              <a:rPr altLang="en-US" lang="en-US">
                <a:latin typeface="Times New Roman" pitchFamily="18" charset="0"/>
                <a:ea typeface="Times New Roman" pitchFamily="18" charset="0"/>
              </a:rPr>
              <a:t>H</a:t>
            </a:r>
            <a:r>
              <a:rPr altLang="en-US" lang="en-US">
                <a:latin typeface="Times New Roman" pitchFamily="18" charset="0"/>
                <a:ea typeface="Times New Roman" pitchFamily="18" charset="0"/>
              </a:rPr>
              <a:t>ave a rich blood supply so that the hormones they produce enter the bloodstream rapidly.</a:t>
            </a:r>
          </a:p>
          <a:p>
            <a:pPr lvl="1"/>
            <a:r>
              <a:rPr altLang="en-US" lang="en-US">
                <a:latin typeface="Times New Roman" pitchFamily="18" charset="0"/>
                <a:ea typeface="Times New Roman" pitchFamily="18" charset="0"/>
              </a:rPr>
              <a:t>Secrete chemicals known as hormones</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1">
  <p:cSld>
    <p:spTree>
      <p:nvGrpSpPr>
        <p:cNvPr id="456" name=""/>
        <p:cNvGrpSpPr/>
        <p:nvPr/>
      </p:nvGrpSpPr>
      <p:grpSpPr>
        <a:xfrm rot="0">
          <a:off x="0" y="0"/>
          <a:ext cx="0" cy="0"/>
          <a:chOff x="0" y="0"/>
          <a:chExt cx="0" cy="0"/>
        </a:xfrm>
      </p:grpSpPr>
      <p:sp>
        <p:nvSpPr>
          <p:cNvPr id="1048702" name=""/>
          <p:cNvSpPr/>
          <p:nvPr>
            <p:ph sz="full" idx="1"/>
          </p:nvPr>
        </p:nvSpPr>
        <p:spPr>
          <a:xfrm rot="0">
            <a:off x="457200" y="1219200"/>
            <a:ext cx="8229600" cy="4906962"/>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r>
              <a:rPr altLang="en-US" sz="2800" lang="en-US">
                <a:latin typeface="Calibri" pitchFamily="34" charset="0"/>
              </a:rPr>
              <a:t>Are located  at the top of the kidneys.</a:t>
            </a:r>
          </a:p>
          <a:p>
            <a:pPr lvl="0"/>
            <a:r>
              <a:rPr altLang="en-US" sz="2800" lang="en-US">
                <a:latin typeface="Calibri" pitchFamily="34" charset="0"/>
              </a:rPr>
              <a:t>Consists of two endocrine glands : </a:t>
            </a:r>
          </a:p>
          <a:p>
            <a:pPr lvl="0">
              <a:buFontTx/>
              <a:buNone/>
            </a:pPr>
            <a:r>
              <a:rPr altLang="en-US" sz="2800" lang="en-US">
                <a:solidFill>
                  <a:srgbClr val="7030A0"/>
                </a:solidFill>
                <a:latin typeface="Calibri" pitchFamily="34" charset="0"/>
              </a:rPr>
              <a:t>               -outer adrenal cortex </a:t>
            </a:r>
          </a:p>
          <a:p>
            <a:pPr lvl="0">
              <a:buFontTx/>
              <a:buNone/>
            </a:pPr>
            <a:r>
              <a:rPr altLang="en-US" sz="2800" lang="en-US">
                <a:solidFill>
                  <a:srgbClr val="7030A0"/>
                </a:solidFill>
                <a:latin typeface="Calibri" pitchFamily="34" charset="0"/>
              </a:rPr>
              <a:t>               -inner adrenal medulla</a:t>
            </a:r>
            <a:r>
              <a:rPr altLang="en-US" sz="2800" lang="en-US">
                <a:latin typeface="Calibri" pitchFamily="34" charset="0"/>
              </a:rPr>
              <a:t>.</a:t>
            </a:r>
          </a:p>
          <a:p>
            <a:pPr lvl="0"/>
            <a:r>
              <a:rPr altLang="en-US" sz="2800" lang="en-US">
                <a:latin typeface="Calibri" pitchFamily="34" charset="0"/>
              </a:rPr>
              <a:t>The outer adrenal cortex act more of a gland while the inner medulla act as part of autonomic nervous system</a:t>
            </a:r>
          </a:p>
          <a:p>
            <a:pPr lvl="0">
              <a:buFontTx/>
              <a:buNone/>
            </a:pPr>
            <a:endParaRPr altLang="en-US" sz="2800" lang="en-US">
              <a:latin typeface="Calibri" pitchFamily="34" charset="0"/>
            </a:endParaRPr>
          </a:p>
        </p:txBody>
      </p:sp>
      <p:sp>
        <p:nvSpPr>
          <p:cNvPr id="1048703"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lvl="0"/>
            <a:r>
              <a:rPr altLang="en-US" b="1" sz="2800" lang="en-US">
                <a:solidFill>
                  <a:srgbClr val="7030A0"/>
                </a:solidFill>
                <a:latin typeface="Calibri" pitchFamily="34" charset="0"/>
              </a:rPr>
              <a:t>ADRENAL GLANDS</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1">
  <p:cSld>
    <p:spTree>
      <p:nvGrpSpPr>
        <p:cNvPr id="457" name=""/>
        <p:cNvGrpSpPr/>
        <p:nvPr/>
      </p:nvGrpSpPr>
      <p:grpSpPr>
        <a:xfrm rot="0">
          <a:off x="0" y="0"/>
          <a:ext cx="0" cy="0"/>
          <a:chOff x="0" y="0"/>
          <a:chExt cx="0" cy="0"/>
        </a:xfrm>
      </p:grpSpPr>
      <p:sp>
        <p:nvSpPr>
          <p:cNvPr id="1048704" name=""/>
          <p:cNvSpPr/>
          <p:nvPr>
            <p:ph sz="full" idx="1"/>
          </p:nvPr>
        </p:nvSpPr>
        <p:spPr>
          <a:xfrm rot="0">
            <a:off x="0" y="990600"/>
            <a:ext cx="8686800" cy="5135562"/>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buFontTx/>
              <a:buNone/>
            </a:pPr>
            <a:r>
              <a:rPr altLang="en-US" sz="2800" lang="en-US">
                <a:latin typeface="Calibri" pitchFamily="34" charset="0"/>
              </a:rPr>
              <a:t>Consists of three distinct layers</a:t>
            </a:r>
          </a:p>
          <a:p>
            <a:pPr lvl="0">
              <a:buFontTx/>
              <a:buNone/>
            </a:pPr>
            <a:r>
              <a:rPr altLang="en-US" b="1" sz="2800" i="1" lang="en-US">
                <a:solidFill>
                  <a:srgbClr val="7030A0"/>
                </a:solidFill>
                <a:latin typeface="Calibri" pitchFamily="34" charset="0"/>
              </a:rPr>
              <a:t>1. Zona Glomerulosa </a:t>
            </a:r>
            <a:r>
              <a:rPr altLang="en-US" sz="2800" lang="en-US">
                <a:latin typeface="Calibri" pitchFamily="34" charset="0"/>
              </a:rPr>
              <a:t>–they secretes </a:t>
            </a:r>
            <a:r>
              <a:rPr altLang="en-US" sz="2800" i="1" lang="en-US">
                <a:latin typeface="Calibri" pitchFamily="34" charset="0"/>
              </a:rPr>
              <a:t>mineralocorticoids </a:t>
            </a:r>
            <a:r>
              <a:rPr altLang="en-US" sz="2800" lang="en-US">
                <a:latin typeface="Calibri" pitchFamily="34" charset="0"/>
              </a:rPr>
              <a:t>e.g </a:t>
            </a:r>
            <a:r>
              <a:rPr altLang="en-US" sz="2800" i="1" lang="en-US">
                <a:latin typeface="Calibri" pitchFamily="34" charset="0"/>
              </a:rPr>
              <a:t>aldosterone</a:t>
            </a:r>
            <a:r>
              <a:rPr altLang="en-US" sz="2800" lang="en-US">
                <a:latin typeface="Calibri" pitchFamily="34" charset="0"/>
              </a:rPr>
              <a:t>. This is controlled by plasma concentration of angiotensin II</a:t>
            </a:r>
          </a:p>
          <a:p>
            <a:pPr lvl="0">
              <a:buFontTx/>
              <a:buNone/>
            </a:pPr>
            <a:r>
              <a:rPr altLang="en-US" b="1" sz="2800" i="1" lang="en-US">
                <a:solidFill>
                  <a:srgbClr val="7030A0"/>
                </a:solidFill>
                <a:latin typeface="Calibri" pitchFamily="34" charset="0"/>
              </a:rPr>
              <a:t>2. Zona Fasciculata </a:t>
            </a:r>
            <a:r>
              <a:rPr altLang="en-US" sz="2800" lang="en-US">
                <a:latin typeface="Calibri" pitchFamily="34" charset="0"/>
              </a:rPr>
              <a:t>–middle layer and widest. secreats </a:t>
            </a:r>
            <a:r>
              <a:rPr altLang="en-US" sz="2800" i="1" lang="en-US">
                <a:latin typeface="Calibri" pitchFamily="34" charset="0"/>
              </a:rPr>
              <a:t>Glucocorticoids</a:t>
            </a:r>
            <a:r>
              <a:rPr altLang="en-US" sz="2800" lang="en-US">
                <a:latin typeface="Calibri" pitchFamily="34" charset="0"/>
              </a:rPr>
              <a:t> e.g cortisol, corticosterone . Controlled by hypothalamic-pituitary axis through ACTH </a:t>
            </a:r>
          </a:p>
          <a:p>
            <a:pPr lvl="0">
              <a:buFontTx/>
              <a:buNone/>
            </a:pPr>
            <a:r>
              <a:rPr altLang="en-US" b="1" sz="2800" i="1" lang="en-US">
                <a:solidFill>
                  <a:srgbClr val="7030A0"/>
                </a:solidFill>
                <a:latin typeface="Calibri" pitchFamily="34" charset="0"/>
              </a:rPr>
              <a:t>3. Zona Reticularis</a:t>
            </a:r>
            <a:r>
              <a:rPr altLang="en-US" sz="2800" lang="en-US">
                <a:latin typeface="Calibri" pitchFamily="34" charset="0"/>
              </a:rPr>
              <a:t>- the deep layer of the adrenal cortex, mainly secretes androgens</a:t>
            </a:r>
          </a:p>
          <a:p>
            <a:pPr lvl="0">
              <a:buFontTx/>
              <a:buNone/>
            </a:pPr>
            <a:endParaRPr altLang="en-US" sz="2800" lang="en-US">
              <a:latin typeface="Calibri" pitchFamily="34" charset="0"/>
            </a:endParaRPr>
          </a:p>
        </p:txBody>
      </p:sp>
      <p:sp>
        <p:nvSpPr>
          <p:cNvPr id="1048705"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algn="l" lvl="0"/>
            <a:r>
              <a:rPr altLang="en-US" b="1" sz="2800" lang="en-US" u="sng">
                <a:latin typeface="Calibri" pitchFamily="34" charset="0"/>
              </a:rPr>
              <a:t>Divisions of adrenal cortex</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1">
  <p:cSld>
    <p:spTree>
      <p:nvGrpSpPr>
        <p:cNvPr id="458" name=""/>
        <p:cNvGrpSpPr/>
        <p:nvPr/>
      </p:nvGrpSpPr>
      <p:grpSpPr>
        <a:xfrm rot="0">
          <a:off x="0" y="0"/>
          <a:ext cx="0" cy="0"/>
          <a:chOff x="0" y="0"/>
          <a:chExt cx="0" cy="0"/>
        </a:xfrm>
      </p:grpSpPr>
      <p:sp>
        <p:nvSpPr>
          <p:cNvPr id="1048706"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r>
              <a:rPr altLang="en-US" lang="en-US"/>
              <a:t>.</a:t>
            </a:r>
          </a:p>
        </p:txBody>
      </p:sp>
      <p:pic>
        <p:nvPicPr>
          <p:cNvPr id="2097158" name=""/>
          <p:cNvPicPr>
            <a:picLocks/>
          </p:cNvPicPr>
          <p:nvPr>
            <p:ph sz="full" idx="1"/>
          </p:nvPr>
        </p:nvPicPr>
        <p:blipFill>
          <a:blip xmlns:r="http://schemas.openxmlformats.org/officeDocument/2006/relationships" r:embed="rId1"/>
          <a:srcRect l="0" t="0" r="0" b="0"/>
          <a:stretch>
            <a:fillRect/>
          </a:stretch>
        </p:blipFill>
        <p:spPr>
          <a:xfrm rot="0">
            <a:off x="0" y="0"/>
            <a:ext cx="9144000" cy="6858000"/>
          </a:xfrm>
          <a:prstGeom prst="rect"/>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1">
  <p:cSld>
    <p:spTree>
      <p:nvGrpSpPr>
        <p:cNvPr id="459" name=""/>
        <p:cNvGrpSpPr/>
        <p:nvPr/>
      </p:nvGrpSpPr>
      <p:grpSpPr>
        <a:xfrm rot="0">
          <a:off x="0" y="0"/>
          <a:ext cx="0" cy="0"/>
          <a:chOff x="0" y="0"/>
          <a:chExt cx="0" cy="0"/>
        </a:xfrm>
      </p:grpSpPr>
      <p:sp>
        <p:nvSpPr>
          <p:cNvPr id="1048707" name=""/>
          <p:cNvSpPr/>
          <p:nvPr>
            <p:ph sz="full" idx="1"/>
          </p:nvPr>
        </p:nvSpPr>
        <p:spPr>
          <a:xfrm rot="0">
            <a:off x="457200" y="990600"/>
            <a:ext cx="8229600" cy="4983162"/>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indent="-514350" lvl="0" marL="514350">
              <a:lnSpc>
                <a:spcPct val="150000"/>
              </a:lnSpc>
              <a:buFontTx/>
              <a:buAutoNum type="arabicPeriod" startAt="1"/>
            </a:pPr>
            <a:r>
              <a:rPr altLang="en-US" b="1" sz="2800" lang="en-US" u="sng">
                <a:solidFill>
                  <a:srgbClr val="7030A0"/>
                </a:solidFill>
                <a:latin typeface="Calibri" pitchFamily="34" charset="0"/>
              </a:rPr>
              <a:t>ADRENAL CORTEX </a:t>
            </a:r>
            <a:r>
              <a:rPr altLang="en-US" sz="2800" lang="en-US">
                <a:latin typeface="Calibri" pitchFamily="34" charset="0"/>
              </a:rPr>
              <a:t>; </a:t>
            </a:r>
          </a:p>
          <a:p>
            <a:pPr indent="-514350" lvl="0" marL="514350">
              <a:lnSpc>
                <a:spcPct val="150000"/>
              </a:lnSpc>
            </a:pPr>
            <a:r>
              <a:rPr altLang="en-US" sz="2800" lang="en-US">
                <a:latin typeface="Calibri" pitchFamily="34" charset="0"/>
              </a:rPr>
              <a:t>produces three steroid hormones</a:t>
            </a:r>
          </a:p>
          <a:p>
            <a:pPr indent="-514350" lvl="0" marL="514350">
              <a:lnSpc>
                <a:spcPct val="150000"/>
              </a:lnSpc>
            </a:pPr>
            <a:r>
              <a:rPr altLang="en-US" sz="2800" lang="en-US">
                <a:latin typeface="Calibri" pitchFamily="34" charset="0"/>
              </a:rPr>
              <a:t>Glucocorticoids mainly cortisol or hydrocortisone</a:t>
            </a:r>
          </a:p>
          <a:p>
            <a:pPr indent="-514350" lvl="0" marL="514350">
              <a:lnSpc>
                <a:spcPct val="150000"/>
              </a:lnSpc>
            </a:pPr>
            <a:r>
              <a:rPr altLang="en-US" sz="2800" lang="en-US">
                <a:latin typeface="Calibri" pitchFamily="34" charset="0"/>
              </a:rPr>
              <a:t> Mineralocorticoids mainly aldosterone</a:t>
            </a:r>
          </a:p>
          <a:p>
            <a:pPr indent="-514350" lvl="0" marL="514350">
              <a:lnSpc>
                <a:spcPct val="150000"/>
              </a:lnSpc>
            </a:pPr>
            <a:r>
              <a:rPr altLang="en-US" sz="2800" lang="en-US">
                <a:latin typeface="Calibri" pitchFamily="34" charset="0"/>
              </a:rPr>
              <a:t> Sex hormones like testosterone (androgen)</a:t>
            </a:r>
          </a:p>
        </p:txBody>
      </p:sp>
      <p:sp>
        <p:nvSpPr>
          <p:cNvPr id="1048708" name=""/>
          <p:cNvSpPr/>
          <p:nvPr>
            <p:ph type="title" sz="full" idx="0"/>
          </p:nvPr>
        </p:nvSpPr>
        <p:spPr>
          <a:xfrm rot="0">
            <a:off x="457200" y="457200"/>
            <a:ext cx="8229600" cy="59055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algn="l" lvl="0"/>
            <a:r>
              <a:rPr altLang="en-US" sz="2800" lang="en-US">
                <a:latin typeface="Calibri" pitchFamily="34" charset="0"/>
              </a:rPr>
              <a:t>cont</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1">
  <p:cSld>
    <p:spTree>
      <p:nvGrpSpPr>
        <p:cNvPr id="460" name=""/>
        <p:cNvGrpSpPr/>
        <p:nvPr/>
      </p:nvGrpSpPr>
      <p:grpSpPr>
        <a:xfrm rot="0">
          <a:off x="0" y="0"/>
          <a:ext cx="0" cy="0"/>
          <a:chOff x="0" y="0"/>
          <a:chExt cx="0" cy="0"/>
        </a:xfrm>
      </p:grpSpPr>
      <p:sp>
        <p:nvSpPr>
          <p:cNvPr id="1048709" name=""/>
          <p:cNvSpPr/>
          <p:nvPr>
            <p:ph sz="full" idx="1"/>
          </p:nvPr>
        </p:nvSpPr>
        <p:spPr>
          <a:xfrm rot="0">
            <a:off x="228600" y="1066800"/>
            <a:ext cx="8458200" cy="5257800"/>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buFontTx/>
              <a:buNone/>
            </a:pPr>
            <a:r>
              <a:rPr altLang="en-US" sz="2800" lang="en-US">
                <a:latin typeface="Calibri" pitchFamily="34" charset="0"/>
              </a:rPr>
              <a:t>1. Gluconeogenesis – formation of new sugars from non-sugars e.g proteins </a:t>
            </a:r>
          </a:p>
          <a:p>
            <a:pPr lvl="0">
              <a:buFontTx/>
              <a:buNone/>
            </a:pPr>
            <a:r>
              <a:rPr altLang="en-US" sz="2800" lang="en-US">
                <a:latin typeface="Calibri" pitchFamily="34" charset="0"/>
              </a:rPr>
              <a:t>2. Carbohydrate metabolism hence raising blood sugar ( hyperglycemia) </a:t>
            </a:r>
          </a:p>
          <a:p>
            <a:pPr lvl="0">
              <a:buFontTx/>
              <a:buNone/>
            </a:pPr>
            <a:r>
              <a:rPr altLang="en-US" sz="2800" lang="en-US">
                <a:latin typeface="Calibri" pitchFamily="34" charset="0"/>
              </a:rPr>
              <a:t>3. Reduced cell utilization of glucose</a:t>
            </a:r>
          </a:p>
          <a:p>
            <a:pPr lvl="0">
              <a:buFontTx/>
              <a:buNone/>
            </a:pPr>
            <a:r>
              <a:rPr altLang="en-US" sz="2800" lang="en-US">
                <a:latin typeface="Calibri" pitchFamily="34" charset="0"/>
              </a:rPr>
              <a:t>4. Lipolysis ;breakdown of triglycerides into fatty acids and glycerol for energy production</a:t>
            </a:r>
          </a:p>
          <a:p>
            <a:pPr lvl="0">
              <a:buFontTx/>
              <a:buNone/>
            </a:pPr>
            <a:r>
              <a:rPr altLang="en-US" sz="2800" lang="en-US">
                <a:latin typeface="Calibri" pitchFamily="34" charset="0"/>
              </a:rPr>
              <a:t>5.stimulate breakdown of proteins releasing amino acids which can be used for synthesis of other proteins</a:t>
            </a:r>
          </a:p>
        </p:txBody>
      </p:sp>
      <p:sp>
        <p:nvSpPr>
          <p:cNvPr id="1048710" name=""/>
          <p:cNvSpPr/>
          <p:nvPr>
            <p:ph type="title" sz="full" idx="0"/>
          </p:nvPr>
        </p:nvSpPr>
        <p:spPr>
          <a:xfrm rot="0">
            <a:off x="152400" y="0"/>
            <a:ext cx="8839200" cy="9906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lvl="0"/>
            <a:r>
              <a:rPr altLang="en-US" b="1" sz="2800" lang="en-US">
                <a:solidFill>
                  <a:srgbClr val="7030A0"/>
                </a:solidFill>
                <a:latin typeface="Calibri" pitchFamily="34" charset="0"/>
              </a:rPr>
              <a:t>Functions of Glucocorticoids</a:t>
            </a:r>
            <a:br/>
            <a:r>
              <a:rPr altLang="en-US" b="1" sz="2800" lang="en-US">
                <a:solidFill>
                  <a:srgbClr val="7030A0"/>
                </a:solidFill>
                <a:latin typeface="Calibri" pitchFamily="34" charset="0"/>
              </a:rPr>
              <a:t>(metabolic effects of Glucocorticoids</a:t>
            </a:r>
            <a:r>
              <a:rPr altLang="en-US" sz="2800" lang="en-US">
                <a:solidFill>
                  <a:srgbClr val="7030A0"/>
                </a:solidFill>
                <a:latin typeface="Calibri" pitchFamily="34" charset="0"/>
              </a:rPr>
              <a:t>)</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1">
  <p:cSld>
    <p:spTree>
      <p:nvGrpSpPr>
        <p:cNvPr id="461" name=""/>
        <p:cNvGrpSpPr/>
        <p:nvPr/>
      </p:nvGrpSpPr>
      <p:grpSpPr>
        <a:xfrm rot="0">
          <a:off x="0" y="0"/>
          <a:ext cx="0" cy="0"/>
          <a:chOff x="0" y="0"/>
          <a:chExt cx="0" cy="0"/>
        </a:xfrm>
      </p:grpSpPr>
      <p:sp>
        <p:nvSpPr>
          <p:cNvPr id="1048711" name=""/>
          <p:cNvSpPr/>
          <p:nvPr>
            <p:ph sz="full" idx="1"/>
          </p:nvPr>
        </p:nvSpPr>
        <p:spPr>
          <a:xfrm rot="0">
            <a:off x="457200" y="1600200"/>
            <a:ext cx="8229600" cy="4525962"/>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lnSpc>
                <a:spcPct val="150000"/>
              </a:lnSpc>
            </a:pPr>
            <a:r>
              <a:rPr altLang="en-US" sz="2800" lang="en-US">
                <a:latin typeface="Calibri" pitchFamily="34" charset="0"/>
              </a:rPr>
              <a:t>Cortisol or hydrocortisone is the main hormone</a:t>
            </a:r>
          </a:p>
          <a:p>
            <a:pPr lvl="0">
              <a:lnSpc>
                <a:spcPct val="150000"/>
              </a:lnSpc>
            </a:pPr>
            <a:r>
              <a:rPr altLang="en-US" sz="2800" lang="en-US">
                <a:latin typeface="Calibri" pitchFamily="34" charset="0"/>
              </a:rPr>
              <a:t>Its release is stimulated by ACTH from anterior pituitary gland</a:t>
            </a:r>
          </a:p>
          <a:p>
            <a:pPr lvl="0">
              <a:lnSpc>
                <a:spcPct val="150000"/>
              </a:lnSpc>
            </a:pPr>
            <a:r>
              <a:rPr altLang="en-US" sz="2800" lang="en-US">
                <a:latin typeface="Calibri" pitchFamily="34" charset="0"/>
              </a:rPr>
              <a:t>Secretion is controlled by negative feedback system</a:t>
            </a:r>
          </a:p>
        </p:txBody>
      </p:sp>
      <p:sp>
        <p:nvSpPr>
          <p:cNvPr id="1048712" name=""/>
          <p:cNvSpPr/>
          <p:nvPr>
            <p:ph type="title" sz="full" idx="0"/>
          </p:nvPr>
        </p:nvSpPr>
        <p:spPr>
          <a:xfrm rot="0">
            <a:off x="457200" y="381000"/>
            <a:ext cx="8229600" cy="146685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lvl="0"/>
            <a:r>
              <a:rPr altLang="en-US" sz="4900" lang="en-US" u="sng">
                <a:latin typeface="Calibri" pitchFamily="34" charset="0"/>
              </a:rPr>
              <a:t>1.GLUCOCORTICOIDS</a:t>
            </a:r>
            <a:br/>
            <a:endParaRPr altLang="en-US" sz="4900" lang="en-US" u="sng">
              <a:latin typeface="Calibri" pitchFamily="34"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1">
  <p:cSld>
    <p:spTree>
      <p:nvGrpSpPr>
        <p:cNvPr id="462" name=""/>
        <p:cNvGrpSpPr/>
        <p:nvPr/>
      </p:nvGrpSpPr>
      <p:grpSpPr>
        <a:xfrm rot="0">
          <a:off x="0" y="0"/>
          <a:ext cx="0" cy="0"/>
          <a:chOff x="0" y="0"/>
          <a:chExt cx="0" cy="0"/>
        </a:xfrm>
      </p:grpSpPr>
      <p:sp>
        <p:nvSpPr>
          <p:cNvPr id="1048713"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r>
              <a:rPr altLang="en-US" lang="en-US"/>
              <a:t>.</a:t>
            </a:r>
          </a:p>
        </p:txBody>
      </p:sp>
      <p:sp>
        <p:nvSpPr>
          <p:cNvPr id="1048714" name=""/>
          <p:cNvSpPr/>
          <p:nvPr>
            <p:ph sz="full" idx="1"/>
          </p:nvPr>
        </p:nvSpPr>
        <p:spPr>
          <a:xfrm rot="0">
            <a:off x="152400" y="0"/>
            <a:ext cx="8763000" cy="5791200"/>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buFontTx/>
              <a:buNone/>
            </a:pPr>
            <a:r>
              <a:rPr altLang="en-US" b="1" lang="en-US"/>
              <a:t>Glucocorticoids</a:t>
            </a:r>
          </a:p>
          <a:p>
            <a:pPr lvl="0"/>
            <a:r>
              <a:rPr altLang="en-US" sz="2800" lang="en-US"/>
              <a:t>Cortisol (very potent, accounts for about 95 percent of all glucocorticoid activity)</a:t>
            </a:r>
          </a:p>
          <a:p>
            <a:pPr lvl="0"/>
            <a:r>
              <a:rPr altLang="en-US" sz="2800" lang="en-US"/>
              <a:t>Corticosterone (provides about 4 per cent of total glucocorticoid activity)</a:t>
            </a:r>
          </a:p>
          <a:p>
            <a:pPr lvl="0"/>
            <a:r>
              <a:rPr altLang="en-US" sz="2800" lang="en-US"/>
              <a:t>Cortisone (synthetic, almost as potent as cortisol)</a:t>
            </a:r>
          </a:p>
          <a:p>
            <a:pPr lvl="0"/>
            <a:r>
              <a:rPr altLang="en-US" sz="2800" lang="en-US"/>
              <a:t>Prednisone (synthetic, four times as potent as cortisol)</a:t>
            </a:r>
          </a:p>
          <a:p>
            <a:pPr lvl="0"/>
            <a:r>
              <a:rPr altLang="en-US" sz="2800" lang="en-US"/>
              <a:t>Methylprednisone (synthetic, five times as potent ascortisol)</a:t>
            </a:r>
          </a:p>
          <a:p>
            <a:pPr lvl="0"/>
            <a:r>
              <a:rPr altLang="en-US" sz="2800" lang="en-US"/>
              <a:t>Dexamethasone (synthetic, 30 times as potent as cortisol)</a:t>
            </a:r>
          </a:p>
          <a:p>
            <a:pPr lvl="0">
              <a:buFontTx/>
              <a:buNone/>
            </a:pPr>
            <a:endParaRPr altLang="en-US" 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1">
  <p:cSld>
    <p:spTree>
      <p:nvGrpSpPr>
        <p:cNvPr id="463" name=""/>
        <p:cNvGrpSpPr/>
        <p:nvPr/>
      </p:nvGrpSpPr>
      <p:grpSpPr>
        <a:xfrm rot="0">
          <a:off x="0" y="0"/>
          <a:ext cx="0" cy="0"/>
          <a:chOff x="0" y="0"/>
          <a:chExt cx="0" cy="0"/>
        </a:xfrm>
      </p:grpSpPr>
      <p:sp>
        <p:nvSpPr>
          <p:cNvPr id="1048715" name=""/>
          <p:cNvSpPr/>
          <p:nvPr>
            <p:ph sz="full" idx="1"/>
          </p:nvPr>
        </p:nvSpPr>
        <p:spPr>
          <a:xfrm rot="0">
            <a:off x="457200" y="1600200"/>
            <a:ext cx="8229600" cy="4525962"/>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lnSpc>
                <a:spcPct val="150000"/>
              </a:lnSpc>
              <a:buFontTx/>
              <a:buNone/>
            </a:pPr>
            <a:r>
              <a:rPr altLang="en-US" sz="2800" lang="en-US">
                <a:latin typeface="Calibri" pitchFamily="34" charset="0"/>
              </a:rPr>
              <a:t>1. Anti- inflammatory actions</a:t>
            </a:r>
          </a:p>
          <a:p>
            <a:pPr lvl="0">
              <a:lnSpc>
                <a:spcPct val="150000"/>
              </a:lnSpc>
              <a:buFontTx/>
              <a:buNone/>
            </a:pPr>
            <a:r>
              <a:rPr altLang="en-US" sz="2800" lang="en-US">
                <a:latin typeface="Calibri" pitchFamily="34" charset="0"/>
              </a:rPr>
              <a:t>2. Suppression of immune responses</a:t>
            </a:r>
          </a:p>
          <a:p>
            <a:pPr lvl="0">
              <a:lnSpc>
                <a:spcPct val="150000"/>
              </a:lnSpc>
              <a:buFontTx/>
              <a:buNone/>
            </a:pPr>
            <a:r>
              <a:rPr altLang="en-US" sz="2800" lang="en-US">
                <a:latin typeface="Calibri" pitchFamily="34" charset="0"/>
              </a:rPr>
              <a:t>3.Delayed wound healing.</a:t>
            </a:r>
          </a:p>
        </p:txBody>
      </p:sp>
      <p:sp>
        <p:nvSpPr>
          <p:cNvPr id="1048716"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algn="l" lvl="0"/>
            <a:r>
              <a:rPr altLang="en-US" sz="2800" lang="en-US">
                <a:latin typeface="Calibri" pitchFamily="34" charset="0"/>
              </a:rPr>
              <a:t>Physiological and pharmacological effects</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1">
  <p:cSld>
    <p:spTree>
      <p:nvGrpSpPr>
        <p:cNvPr id="464" name=""/>
        <p:cNvGrpSpPr/>
        <p:nvPr/>
      </p:nvGrpSpPr>
      <p:grpSpPr>
        <a:xfrm rot="0">
          <a:off x="0" y="0"/>
          <a:ext cx="0" cy="0"/>
          <a:chOff x="0" y="0"/>
          <a:chExt cx="0" cy="0"/>
        </a:xfrm>
      </p:grpSpPr>
      <p:sp>
        <p:nvSpPr>
          <p:cNvPr id="1048717" name=""/>
          <p:cNvSpPr/>
          <p:nvPr>
            <p:ph sz="full" idx="1"/>
          </p:nvPr>
        </p:nvSpPr>
        <p:spPr>
          <a:xfrm rot="0">
            <a:off x="228600" y="990600"/>
            <a:ext cx="8229600" cy="4770437"/>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lnSpc>
                <a:spcPct val="150000"/>
              </a:lnSpc>
            </a:pPr>
            <a:r>
              <a:rPr altLang="en-US" sz="2800" lang="en-US">
                <a:latin typeface="Calibri" pitchFamily="34" charset="0"/>
              </a:rPr>
              <a:t>Secreted in Zona Glomerulosa</a:t>
            </a:r>
          </a:p>
          <a:p>
            <a:pPr lvl="0">
              <a:lnSpc>
                <a:spcPct val="150000"/>
              </a:lnSpc>
            </a:pPr>
            <a:r>
              <a:rPr altLang="en-US" sz="2800" lang="en-US">
                <a:latin typeface="Calibri" pitchFamily="34" charset="0"/>
              </a:rPr>
              <a:t>Main function is regulation of electrolytes concentration in extracellular fluids particularly sodium and potassium ions</a:t>
            </a:r>
          </a:p>
          <a:p>
            <a:pPr lvl="0">
              <a:lnSpc>
                <a:spcPct val="150000"/>
              </a:lnSpc>
            </a:pPr>
            <a:r>
              <a:rPr altLang="en-US" sz="2800" lang="en-US">
                <a:latin typeface="Calibri" pitchFamily="34" charset="0"/>
              </a:rPr>
              <a:t>This is by increasing uptake of sodium from the kidney nephrone.</a:t>
            </a:r>
          </a:p>
          <a:p>
            <a:pPr lvl="0"/>
            <a:endParaRPr altLang="en-US" lang="en-US"/>
          </a:p>
        </p:txBody>
      </p:sp>
      <p:sp>
        <p:nvSpPr>
          <p:cNvPr id="1048718" name=""/>
          <p:cNvSpPr/>
          <p:nvPr>
            <p:ph type="title" sz="full" idx="0"/>
          </p:nvPr>
        </p:nvSpPr>
        <p:spPr>
          <a:xfrm rot="0">
            <a:off x="457200" y="457200"/>
            <a:ext cx="8229600" cy="8382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lvl="0"/>
            <a:r>
              <a:rPr altLang="en-US" b="1" sz="2800" lang="en-US">
                <a:latin typeface="Calibri" pitchFamily="34" charset="0"/>
              </a:rPr>
              <a:t>MINERALOCORTICOIDS (ALDOSTERONE)</a:t>
            </a:r>
            <a:br/>
            <a:endParaRPr altLang="en-US" b="1" sz="2800" lang="en-US">
              <a:latin typeface="Calibri" pitchFamily="34"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1">
  <p:cSld>
    <p:spTree>
      <p:nvGrpSpPr>
        <p:cNvPr id="465" name=""/>
        <p:cNvGrpSpPr/>
        <p:nvPr/>
      </p:nvGrpSpPr>
      <p:grpSpPr>
        <a:xfrm rot="0">
          <a:off x="0" y="0"/>
          <a:ext cx="0" cy="0"/>
          <a:chOff x="0" y="0"/>
          <a:chExt cx="0" cy="0"/>
        </a:xfrm>
      </p:grpSpPr>
      <p:sp>
        <p:nvSpPr>
          <p:cNvPr id="1048719" name=""/>
          <p:cNvSpPr/>
          <p:nvPr>
            <p:ph sz="full" idx="1"/>
          </p:nvPr>
        </p:nvSpPr>
        <p:spPr>
          <a:xfrm rot="0">
            <a:off x="228600" y="1066800"/>
            <a:ext cx="8686800" cy="5562600"/>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r>
              <a:rPr altLang="en-US" sz="2800" lang="en-US">
                <a:latin typeface="Calibri" pitchFamily="34" charset="0"/>
              </a:rPr>
              <a:t>Produces catecholamines: epinephrine and norepinephrine</a:t>
            </a:r>
          </a:p>
          <a:p>
            <a:pPr lvl="0"/>
            <a:r>
              <a:rPr altLang="en-US" sz="2800" lang="en-US">
                <a:latin typeface="Calibri" pitchFamily="34" charset="0"/>
              </a:rPr>
              <a:t>Epinephrine is also called Adrenaline</a:t>
            </a:r>
          </a:p>
          <a:p>
            <a:pPr lvl="0"/>
            <a:endParaRPr altLang="en-US" sz="2800" lang="en-US">
              <a:latin typeface="Calibri" pitchFamily="34" charset="0"/>
            </a:endParaRPr>
          </a:p>
          <a:p>
            <a:pPr lvl="0">
              <a:buFontTx/>
              <a:buNone/>
            </a:pPr>
            <a:r>
              <a:rPr altLang="en-US" sz="2800" lang="en-US">
                <a:latin typeface="Calibri" pitchFamily="34" charset="0"/>
              </a:rPr>
              <a:t>Its functions include;</a:t>
            </a:r>
          </a:p>
          <a:p>
            <a:pPr lvl="0">
              <a:buFont typeface="Wingdings" pitchFamily="2" charset="2"/>
              <a:buChar char="Ø"/>
            </a:pPr>
            <a:r>
              <a:rPr altLang="en-US" sz="2800" lang="en-US">
                <a:latin typeface="Calibri" pitchFamily="34" charset="0"/>
              </a:rPr>
              <a:t>it increases contraction of the heart</a:t>
            </a:r>
          </a:p>
          <a:p>
            <a:pPr lvl="0">
              <a:buFont typeface="Wingdings" pitchFamily="2" charset="2"/>
              <a:buChar char="Ø"/>
            </a:pPr>
            <a:r>
              <a:rPr altLang="en-US" sz="2800" lang="en-US">
                <a:latin typeface="Calibri" pitchFamily="34" charset="0"/>
              </a:rPr>
              <a:t> causes bronchodilation of bronchial muscles</a:t>
            </a:r>
          </a:p>
          <a:p>
            <a:pPr lvl="0">
              <a:buFont typeface="Wingdings" pitchFamily="2" charset="2"/>
              <a:buChar char="Ø"/>
            </a:pPr>
            <a:r>
              <a:rPr altLang="en-US" sz="2800" lang="en-US">
                <a:latin typeface="Calibri" pitchFamily="34" charset="0"/>
              </a:rPr>
              <a:t>causes vasocontriction of the blood vessels</a:t>
            </a:r>
          </a:p>
          <a:p>
            <a:pPr lvl="0">
              <a:buFontTx/>
              <a:buNone/>
            </a:pPr>
            <a:endParaRPr altLang="en-US" sz="2800" lang="en-US">
              <a:latin typeface="Calibri" pitchFamily="34" charset="0"/>
            </a:endParaRPr>
          </a:p>
        </p:txBody>
      </p:sp>
      <p:sp>
        <p:nvSpPr>
          <p:cNvPr id="1048720"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lvl="0"/>
            <a:r>
              <a:rPr altLang="en-US" b="1" sz="2800" lang="en-US" u="sng">
                <a:solidFill>
                  <a:srgbClr val="7030A0"/>
                </a:solidFill>
                <a:latin typeface="Calibri" pitchFamily="34" charset="0"/>
              </a:rPr>
              <a:t>ADRENAL MEDULLA</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1">
  <p:cSld>
    <p:spTree>
      <p:nvGrpSpPr>
        <p:cNvPr id="402" name=""/>
        <p:cNvGrpSpPr/>
        <p:nvPr/>
      </p:nvGrpSpPr>
      <p:grpSpPr>
        <a:xfrm rot="0">
          <a:off x="0" y="0"/>
          <a:ext cx="0" cy="0"/>
          <a:chOff x="0" y="0"/>
          <a:chExt cx="0" cy="0"/>
        </a:xfrm>
      </p:grpSpPr>
      <p:sp>
        <p:nvSpPr>
          <p:cNvPr id="1048608" name=""/>
          <p:cNvSpPr/>
          <p:nvPr>
            <p:ph sz="full" idx="1"/>
          </p:nvPr>
        </p:nvSpPr>
        <p:spPr>
          <a:xfrm rot="0">
            <a:off x="0" y="0"/>
            <a:ext cx="9144000" cy="6858000"/>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lnSpc>
                <a:spcPct val="90000"/>
              </a:lnSpc>
            </a:pPr>
            <a:r>
              <a:rPr altLang="en-US" lang="en-US">
                <a:latin typeface="Times New Roman" pitchFamily="18" charset="0"/>
                <a:ea typeface="Times New Roman" pitchFamily="18" charset="0"/>
              </a:rPr>
              <a:t>Endocrine glands produce a variety of hormones which drive very different processes.</a:t>
            </a:r>
          </a:p>
          <a:p>
            <a:pPr lvl="0">
              <a:lnSpc>
                <a:spcPct val="90000"/>
              </a:lnSpc>
            </a:pPr>
            <a:r>
              <a:rPr altLang="en-US" lang="en-US">
                <a:latin typeface="Times New Roman" pitchFamily="18" charset="0"/>
                <a:ea typeface="Times New Roman" pitchFamily="18" charset="0"/>
              </a:rPr>
              <a:t>Many glands are controlled by the Hypothalamus and Pituitary glands.</a:t>
            </a:r>
          </a:p>
          <a:p>
            <a:pPr lvl="0">
              <a:lnSpc>
                <a:spcPct val="90000"/>
              </a:lnSpc>
            </a:pPr>
            <a:r>
              <a:rPr altLang="en-US" lang="en-US">
                <a:latin typeface="Times New Roman" pitchFamily="18" charset="0"/>
                <a:ea typeface="Times New Roman" pitchFamily="18" charset="0"/>
              </a:rPr>
              <a:t>Endocrine glands are </a:t>
            </a:r>
          </a:p>
          <a:p>
            <a:pPr lvl="1">
              <a:lnSpc>
                <a:spcPct val="90000"/>
              </a:lnSpc>
            </a:pPr>
            <a:r>
              <a:rPr altLang="en-US" lang="en-US">
                <a:latin typeface="Times New Roman" pitchFamily="18" charset="0"/>
                <a:ea typeface="Times New Roman" pitchFamily="18" charset="0"/>
              </a:rPr>
              <a:t>1 pituitary gland</a:t>
            </a:r>
          </a:p>
          <a:p>
            <a:pPr lvl="1">
              <a:lnSpc>
                <a:spcPct val="90000"/>
              </a:lnSpc>
            </a:pPr>
            <a:r>
              <a:rPr altLang="en-US" lang="en-US">
                <a:latin typeface="Times New Roman" pitchFamily="18" charset="0"/>
                <a:ea typeface="Times New Roman" pitchFamily="18" charset="0"/>
              </a:rPr>
              <a:t>1 thyroid gland</a:t>
            </a:r>
          </a:p>
          <a:p>
            <a:pPr lvl="1">
              <a:lnSpc>
                <a:spcPct val="90000"/>
              </a:lnSpc>
            </a:pPr>
            <a:r>
              <a:rPr altLang="en-US" lang="en-US">
                <a:latin typeface="Times New Roman" pitchFamily="18" charset="0"/>
                <a:ea typeface="Times New Roman" pitchFamily="18" charset="0"/>
              </a:rPr>
              <a:t>4 parathyroid glands</a:t>
            </a:r>
          </a:p>
          <a:p>
            <a:pPr lvl="1">
              <a:lnSpc>
                <a:spcPct val="90000"/>
              </a:lnSpc>
            </a:pPr>
            <a:r>
              <a:rPr altLang="en-US" lang="en-US">
                <a:latin typeface="Times New Roman" pitchFamily="18" charset="0"/>
                <a:ea typeface="Times New Roman" pitchFamily="18" charset="0"/>
              </a:rPr>
              <a:t>2 adrenal/suprarenal glands</a:t>
            </a:r>
          </a:p>
          <a:p>
            <a:pPr lvl="1">
              <a:lnSpc>
                <a:spcPct val="90000"/>
              </a:lnSpc>
            </a:pPr>
            <a:r>
              <a:rPr altLang="en-US" lang="en-US">
                <a:latin typeface="Times New Roman" pitchFamily="18" charset="0"/>
                <a:ea typeface="Times New Roman" pitchFamily="18" charset="0"/>
              </a:rPr>
              <a:t>The pancreatic islets (islets of langerhans)</a:t>
            </a:r>
          </a:p>
          <a:p>
            <a:pPr lvl="1">
              <a:lnSpc>
                <a:spcPct val="90000"/>
              </a:lnSpc>
            </a:pPr>
            <a:r>
              <a:rPr altLang="en-US" lang="en-US">
                <a:latin typeface="Times New Roman" pitchFamily="18" charset="0"/>
                <a:ea typeface="Times New Roman" pitchFamily="18" charset="0"/>
              </a:rPr>
              <a:t>1 pineal gland or body</a:t>
            </a:r>
          </a:p>
          <a:p>
            <a:pPr lvl="1">
              <a:lnSpc>
                <a:spcPct val="90000"/>
              </a:lnSpc>
            </a:pPr>
            <a:r>
              <a:rPr altLang="en-US" lang="en-US">
                <a:latin typeface="Times New Roman" pitchFamily="18" charset="0"/>
                <a:ea typeface="Times New Roman" pitchFamily="18" charset="0"/>
              </a:rPr>
              <a:t>1 thymus gland</a:t>
            </a:r>
          </a:p>
          <a:p>
            <a:pPr lvl="1">
              <a:lnSpc>
                <a:spcPct val="90000"/>
              </a:lnSpc>
            </a:pPr>
            <a:r>
              <a:rPr altLang="en-US" lang="en-US">
                <a:latin typeface="Times New Roman" pitchFamily="18" charset="0"/>
                <a:ea typeface="Times New Roman" pitchFamily="18" charset="0"/>
              </a:rPr>
              <a:t>2 ovaries in the female</a:t>
            </a:r>
          </a:p>
          <a:p>
            <a:pPr lvl="1">
              <a:lnSpc>
                <a:spcPct val="90000"/>
              </a:lnSpc>
            </a:pPr>
            <a:r>
              <a:rPr altLang="en-US" lang="en-US">
                <a:latin typeface="Times New Roman" pitchFamily="18" charset="0"/>
                <a:ea typeface="Times New Roman" pitchFamily="18" charset="0"/>
              </a:rPr>
              <a:t>2 testes in the male</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1">
  <p:cSld>
    <p:spTree>
      <p:nvGrpSpPr>
        <p:cNvPr id="466" name=""/>
        <p:cNvGrpSpPr/>
        <p:nvPr/>
      </p:nvGrpSpPr>
      <p:grpSpPr>
        <a:xfrm rot="0">
          <a:off x="0" y="0"/>
          <a:ext cx="0" cy="0"/>
          <a:chOff x="0" y="0"/>
          <a:chExt cx="0" cy="0"/>
        </a:xfrm>
      </p:grpSpPr>
      <p:sp>
        <p:nvSpPr>
          <p:cNvPr id="1048721" name=""/>
          <p:cNvSpPr/>
          <p:nvPr>
            <p:ph sz="full" idx="1"/>
          </p:nvPr>
        </p:nvSpPr>
        <p:spPr>
          <a:xfrm rot="0">
            <a:off x="228600" y="1066800"/>
            <a:ext cx="8686800" cy="5410200"/>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lnSpc>
                <a:spcPct val="150000"/>
              </a:lnSpc>
            </a:pPr>
            <a:r>
              <a:rPr altLang="en-US" sz="2800" lang="en-US">
                <a:latin typeface="Calibri" pitchFamily="34" charset="0"/>
              </a:rPr>
              <a:t>Stimulate the fight or fight reaction</a:t>
            </a:r>
          </a:p>
          <a:p>
            <a:pPr lvl="0">
              <a:lnSpc>
                <a:spcPct val="150000"/>
              </a:lnSpc>
            </a:pPr>
            <a:r>
              <a:rPr altLang="en-US" sz="2800" lang="en-US">
                <a:latin typeface="Calibri" pitchFamily="34" charset="0"/>
              </a:rPr>
              <a:t>Increased plasma glucoses levels</a:t>
            </a:r>
          </a:p>
          <a:p>
            <a:pPr lvl="0">
              <a:lnSpc>
                <a:spcPct val="150000"/>
              </a:lnSpc>
            </a:pPr>
            <a:r>
              <a:rPr altLang="en-US" sz="2800" lang="en-US">
                <a:latin typeface="Calibri" pitchFamily="34" charset="0"/>
              </a:rPr>
              <a:t>Increased cardiovascular function</a:t>
            </a:r>
          </a:p>
          <a:p>
            <a:pPr lvl="0">
              <a:lnSpc>
                <a:spcPct val="150000"/>
              </a:lnSpc>
            </a:pPr>
            <a:r>
              <a:rPr altLang="en-US" sz="2800" lang="en-US">
                <a:latin typeface="Calibri" pitchFamily="34" charset="0"/>
              </a:rPr>
              <a:t>Increased metabolic function</a:t>
            </a:r>
          </a:p>
          <a:p>
            <a:pPr lvl="0">
              <a:lnSpc>
                <a:spcPct val="150000"/>
              </a:lnSpc>
            </a:pPr>
            <a:r>
              <a:rPr altLang="en-US" sz="2800" lang="en-US">
                <a:latin typeface="Calibri" pitchFamily="34" charset="0"/>
              </a:rPr>
              <a:t>Decreased gastrointestinal and genitourinary function.</a:t>
            </a:r>
          </a:p>
        </p:txBody>
      </p:sp>
      <p:sp>
        <p:nvSpPr>
          <p:cNvPr id="1048722"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algn="l" lvl="0"/>
            <a:r>
              <a:rPr altLang="en-US" b="1" sz="2800" lang="en-US">
                <a:latin typeface="Calibri" pitchFamily="34" charset="0"/>
              </a:rPr>
              <a:t>General functions of catecholamines</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1">
  <p:cSld>
    <p:spTree>
      <p:nvGrpSpPr>
        <p:cNvPr id="467" name=""/>
        <p:cNvGrpSpPr/>
        <p:nvPr/>
      </p:nvGrpSpPr>
      <p:grpSpPr>
        <a:xfrm rot="0">
          <a:off x="0" y="0"/>
          <a:ext cx="0" cy="0"/>
          <a:chOff x="0" y="0"/>
          <a:chExt cx="0" cy="0"/>
        </a:xfrm>
      </p:grpSpPr>
      <p:sp>
        <p:nvSpPr>
          <p:cNvPr id="1048723" name=""/>
          <p:cNvSpPr/>
          <p:nvPr>
            <p:ph sz="full" idx="1"/>
          </p:nvPr>
        </p:nvSpPr>
        <p:spPr>
          <a:xfrm rot="0">
            <a:off x="457200" y="1066800"/>
            <a:ext cx="8229600" cy="5486400"/>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r>
              <a:rPr altLang="en-US" sz="2800" lang="en-US">
                <a:latin typeface="Calibri" pitchFamily="34" charset="0"/>
              </a:rPr>
              <a:t>There are three main types of cells found in pancreatic islet</a:t>
            </a:r>
          </a:p>
          <a:p>
            <a:pPr lvl="2"/>
            <a:r>
              <a:rPr altLang="en-US" lang="en-US">
                <a:latin typeface="Calibri" pitchFamily="34" charset="0"/>
              </a:rPr>
              <a:t> </a:t>
            </a:r>
            <a:r>
              <a:rPr altLang="en-US" sz="2800" lang="en-US">
                <a:latin typeface="Calibri" pitchFamily="34" charset="0"/>
              </a:rPr>
              <a:t>Alpha cells : secrete glucagon</a:t>
            </a:r>
          </a:p>
          <a:p>
            <a:pPr lvl="2"/>
            <a:r>
              <a:rPr altLang="en-US" sz="2800" lang="en-US">
                <a:latin typeface="Calibri" pitchFamily="34" charset="0"/>
              </a:rPr>
              <a:t>Beta cells    : secrete insulin</a:t>
            </a:r>
          </a:p>
          <a:p>
            <a:pPr lvl="2"/>
            <a:r>
              <a:rPr altLang="en-US" sz="2800" lang="en-US">
                <a:latin typeface="Calibri" pitchFamily="34" charset="0"/>
              </a:rPr>
              <a:t>Delta cells   : secrete somatostatin.</a:t>
            </a:r>
          </a:p>
          <a:p>
            <a:pPr lvl="0"/>
            <a:r>
              <a:rPr altLang="en-US" sz="2800" lang="en-US">
                <a:latin typeface="Calibri" pitchFamily="34" charset="0"/>
              </a:rPr>
              <a:t>Normal blood glucose levels is 5.5 -8.5 mmol/l</a:t>
            </a:r>
          </a:p>
          <a:p>
            <a:pPr lvl="0"/>
            <a:r>
              <a:rPr altLang="en-US" sz="2800" lang="en-US">
                <a:latin typeface="Calibri" pitchFamily="34" charset="0"/>
              </a:rPr>
              <a:t>Blood glucose levels are control by opposing actions of insulin and glucagon</a:t>
            </a:r>
          </a:p>
        </p:txBody>
      </p:sp>
      <p:sp>
        <p:nvSpPr>
          <p:cNvPr id="1048724"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lvl="0"/>
            <a:r>
              <a:rPr altLang="en-US" b="1" sz="2800" lang="en-US" u="sng">
                <a:solidFill>
                  <a:srgbClr val="7030A0"/>
                </a:solidFill>
                <a:latin typeface="Calibri" pitchFamily="34" charset="0"/>
              </a:rPr>
              <a:t>PANCREASE</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1">
  <p:cSld>
    <p:spTree>
      <p:nvGrpSpPr>
        <p:cNvPr id="468" name=""/>
        <p:cNvGrpSpPr/>
        <p:nvPr/>
      </p:nvGrpSpPr>
      <p:grpSpPr>
        <a:xfrm rot="0">
          <a:off x="0" y="0"/>
          <a:ext cx="0" cy="0"/>
          <a:chOff x="0" y="0"/>
          <a:chExt cx="0" cy="0"/>
        </a:xfrm>
      </p:grpSpPr>
      <p:sp>
        <p:nvSpPr>
          <p:cNvPr id="1048725" name=""/>
          <p:cNvSpPr/>
          <p:nvPr>
            <p:ph sz="full" idx="1"/>
          </p:nvPr>
        </p:nvSpPr>
        <p:spPr>
          <a:xfrm rot="0">
            <a:off x="228600" y="990600"/>
            <a:ext cx="8686800" cy="5638800"/>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r>
              <a:rPr altLang="en-US" sz="2800" lang="en-US">
                <a:latin typeface="Calibri" pitchFamily="34" charset="0"/>
              </a:rPr>
              <a:t>Its main function is to lower raised blood glucose levels</a:t>
            </a:r>
          </a:p>
          <a:p>
            <a:pPr lvl="0"/>
            <a:r>
              <a:rPr altLang="en-US" sz="2800" lang="en-US">
                <a:latin typeface="Calibri" pitchFamily="34" charset="0"/>
              </a:rPr>
              <a:t>It lowers blood glucose levels by :</a:t>
            </a:r>
          </a:p>
          <a:p>
            <a:pPr lvl="0">
              <a:buFontTx/>
              <a:buAutoNum type="romanLcPeriod" startAt="1"/>
            </a:pPr>
            <a:r>
              <a:rPr altLang="en-US" sz="2800" i="1" lang="en-US">
                <a:latin typeface="Calibri" pitchFamily="34" charset="0"/>
              </a:rPr>
              <a:t>Acting on cell membrane and stimulating uptake and use of glucose by muscle and connective tissue cells</a:t>
            </a:r>
          </a:p>
          <a:p>
            <a:pPr lvl="0">
              <a:buFontTx/>
              <a:buAutoNum type="romanLcPeriod" startAt="1"/>
            </a:pPr>
            <a:r>
              <a:rPr altLang="en-US" sz="2800" i="1" lang="en-US">
                <a:latin typeface="Calibri" pitchFamily="34" charset="0"/>
              </a:rPr>
              <a:t> Increasing conversion of glucose to glycogen (glycogenesis) for storage</a:t>
            </a:r>
          </a:p>
          <a:p>
            <a:pPr lvl="0">
              <a:buFontTx/>
              <a:buAutoNum type="romanLcPeriod" startAt="1"/>
            </a:pPr>
            <a:r>
              <a:rPr altLang="en-US" sz="2800" i="1" lang="en-US">
                <a:latin typeface="Calibri" pitchFamily="34" charset="0"/>
              </a:rPr>
              <a:t>Signals the liver to stop releasing glucose</a:t>
            </a:r>
          </a:p>
          <a:p>
            <a:pPr lvl="0">
              <a:buFontTx/>
              <a:buAutoNum type="romanLcPeriod" startAt="1"/>
            </a:pPr>
            <a:r>
              <a:rPr altLang="en-US" sz="2800" i="1" lang="en-US">
                <a:latin typeface="Calibri" pitchFamily="34" charset="0"/>
              </a:rPr>
              <a:t>Enhances storage of dietary fats  in the adipose tissue</a:t>
            </a:r>
          </a:p>
          <a:p>
            <a:pPr lvl="0"/>
            <a:r>
              <a:rPr altLang="en-US" sz="2800" lang="en-US">
                <a:latin typeface="Calibri" pitchFamily="34" charset="0"/>
              </a:rPr>
              <a:t>Secretion of insulin is stimulated by increased blood glucose levels e. g after eating a meal.</a:t>
            </a:r>
          </a:p>
          <a:p>
            <a:pPr lvl="0"/>
            <a:r>
              <a:rPr altLang="en-US" sz="2800" lang="en-US">
                <a:latin typeface="Calibri" pitchFamily="34" charset="0"/>
              </a:rPr>
              <a:t>It also inhibits glycogenolysis and gluconeogenesis</a:t>
            </a:r>
          </a:p>
          <a:p>
            <a:pPr lvl="0">
              <a:buFontTx/>
              <a:buNone/>
            </a:pPr>
            <a:endParaRPr altLang="en-US" sz="2800" lang="en-US">
              <a:latin typeface="Calibri" pitchFamily="34" charset="0"/>
            </a:endParaRPr>
          </a:p>
          <a:p>
            <a:pPr lvl="0">
              <a:buFontTx/>
              <a:buNone/>
            </a:pPr>
            <a:endParaRPr altLang="en-US" sz="2800" lang="en-US">
              <a:latin typeface="Calibri" pitchFamily="34" charset="0"/>
            </a:endParaRPr>
          </a:p>
        </p:txBody>
      </p:sp>
      <p:sp>
        <p:nvSpPr>
          <p:cNvPr id="1048726"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algn="l" lvl="0"/>
            <a:r>
              <a:rPr altLang="en-US" b="1" sz="3200" lang="en-US" u="sng">
                <a:solidFill>
                  <a:srgbClr val="7030A0"/>
                </a:solidFill>
                <a:latin typeface="Calibri" pitchFamily="34" charset="0"/>
              </a:rPr>
              <a:t>INSULIN</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1">
  <p:cSld>
    <p:spTree>
      <p:nvGrpSpPr>
        <p:cNvPr id="469" name=""/>
        <p:cNvGrpSpPr/>
        <p:nvPr/>
      </p:nvGrpSpPr>
      <p:grpSpPr>
        <a:xfrm rot="0">
          <a:off x="0" y="0"/>
          <a:ext cx="0" cy="0"/>
          <a:chOff x="0" y="0"/>
          <a:chExt cx="0" cy="0"/>
        </a:xfrm>
      </p:grpSpPr>
      <p:sp>
        <p:nvSpPr>
          <p:cNvPr id="1048727" name=""/>
          <p:cNvSpPr/>
          <p:nvPr>
            <p:ph sz="full" idx="1"/>
          </p:nvPr>
        </p:nvSpPr>
        <p:spPr>
          <a:xfrm rot="0">
            <a:off x="457200" y="1066800"/>
            <a:ext cx="8229600" cy="5059362"/>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buFontTx/>
              <a:buNone/>
            </a:pPr>
            <a:r>
              <a:rPr altLang="en-US" b="1" sz="2800" lang="en-US">
                <a:solidFill>
                  <a:srgbClr val="7030A0"/>
                </a:solidFill>
                <a:latin typeface="Calibri" pitchFamily="34" charset="0"/>
              </a:rPr>
              <a:t>GLUCAGON</a:t>
            </a:r>
          </a:p>
          <a:p>
            <a:pPr lvl="0">
              <a:lnSpc>
                <a:spcPct val="150000"/>
              </a:lnSpc>
            </a:pPr>
            <a:r>
              <a:rPr altLang="en-US" sz="2800" lang="en-US">
                <a:latin typeface="Calibri" pitchFamily="34" charset="0"/>
              </a:rPr>
              <a:t>Secretion is stimulated by low blood glucose levels and exercise</a:t>
            </a:r>
          </a:p>
          <a:p>
            <a:pPr lvl="0">
              <a:lnSpc>
                <a:spcPct val="150000"/>
              </a:lnSpc>
            </a:pPr>
            <a:r>
              <a:rPr altLang="en-US" sz="2800" lang="en-US">
                <a:latin typeface="Calibri" pitchFamily="34" charset="0"/>
              </a:rPr>
              <a:t>It promote conversion of glycogen to glucose in liver and skeletal muscle (glycogenolysis)</a:t>
            </a:r>
          </a:p>
          <a:p>
            <a:pPr lvl="0">
              <a:buFontTx/>
              <a:buNone/>
            </a:pPr>
            <a:endParaRPr altLang="en-US" sz="2800" lang="en-US">
              <a:latin typeface="Calibri" pitchFamily="34" charset="0"/>
            </a:endParaRPr>
          </a:p>
        </p:txBody>
      </p:sp>
      <p:sp>
        <p:nvSpPr>
          <p:cNvPr id="1048728" name=""/>
          <p:cNvSpPr/>
          <p:nvPr>
            <p:ph type="title" sz="full" idx="0"/>
          </p:nvPr>
        </p:nvSpPr>
        <p:spPr>
          <a:xfrm rot="0">
            <a:off x="457200" y="274637"/>
            <a:ext cx="8229600" cy="563562"/>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algn="l" lvl="0"/>
            <a:r>
              <a:rPr altLang="en-US" sz="2800" lang="en-US">
                <a:latin typeface="Calibri" pitchFamily="34" charset="0"/>
              </a:rPr>
              <a:t>CONT</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1">
  <p:cSld>
    <p:spTree>
      <p:nvGrpSpPr>
        <p:cNvPr id="470" name=""/>
        <p:cNvGrpSpPr/>
        <p:nvPr/>
      </p:nvGrpSpPr>
      <p:grpSpPr>
        <a:xfrm rot="0">
          <a:off x="0" y="0"/>
          <a:ext cx="0" cy="0"/>
          <a:chOff x="0" y="0"/>
          <a:chExt cx="0" cy="0"/>
        </a:xfrm>
      </p:grpSpPr>
      <p:sp>
        <p:nvSpPr>
          <p:cNvPr id="1048729" name=""/>
          <p:cNvSpPr/>
          <p:nvPr>
            <p:ph type="subTitle" sz="full" idx="1"/>
          </p:nvPr>
        </p:nvSpPr>
        <p:spPr>
          <a:xfrm rot="0">
            <a:off x="838200" y="2743200"/>
            <a:ext cx="7620000" cy="2057400"/>
          </a:xfrm>
          <a:prstGeom prst="rect"/>
          <a:noFill/>
          <a:ln>
            <a:noFill/>
          </a:ln>
        </p:spPr>
        <p:txBody>
          <a:bodyPr anchor="t" bIns="45720" lIns="91440" rIns="91440" tIns="45720" vert="horz"/>
          <a:lstStyle>
            <a:lvl1pPr algn="ctr" marL="0">
              <a:buFontTx/>
              <a:buNone/>
              <a:defRPr sz="3200">
                <a:solidFill>
                  <a:schemeClr val="dk1"/>
                </a:solidFill>
              </a:defRPr>
            </a:lvl1pPr>
            <a:lvl2pPr algn="ctr" marL="457200">
              <a:buFontTx/>
              <a:buNone/>
            </a:lvl2pPr>
            <a:lvl3pPr algn="ctr" marL="914400">
              <a:buFontTx/>
              <a:buNone/>
            </a:lvl3pPr>
            <a:lvl4pPr algn="ctr" marL="1371600">
              <a:buFontTx/>
              <a:buNone/>
            </a:lvl4pPr>
            <a:lvl5pPr algn="ctr" marL="1828800">
              <a:buFontTx/>
              <a:buNone/>
            </a:lvl5pPr>
          </a:lstStyle>
          <a:p>
            <a:pPr lvl="0"/>
            <a:r>
              <a:rPr altLang="en-US" b="1" sz="5400" lang="en-US">
                <a:solidFill>
                  <a:srgbClr val="C00000"/>
                </a:solidFill>
              </a:rPr>
              <a:t>And </a:t>
            </a:r>
          </a:p>
          <a:p>
            <a:pPr lvl="0"/>
            <a:r>
              <a:rPr altLang="en-US" b="1" sz="5400" lang="en-US">
                <a:solidFill>
                  <a:srgbClr val="C00000"/>
                </a:solidFill>
              </a:rPr>
              <a:t>History taking</a:t>
            </a:r>
          </a:p>
        </p:txBody>
      </p:sp>
      <p:sp>
        <p:nvSpPr>
          <p:cNvPr id="1048730" name=""/>
          <p:cNvSpPr/>
          <p:nvPr>
            <p:ph type="ctrTitle" sz="full" idx="0"/>
          </p:nvPr>
        </p:nvSpPr>
        <p:spPr>
          <a:xfrm rot="0">
            <a:off x="533400" y="1143000"/>
            <a:ext cx="7772400" cy="1470025"/>
          </a:xfrm>
          <a:prstGeom prst="rect"/>
          <a:noFill/>
          <a:ln>
            <a:noFill/>
          </a:ln>
        </p:spPr>
        <p:txBody>
          <a:bodyPr anchor="ctr" bIns="45720" lIns="91440" rIns="91440" tIns="45720" vert="horz"/>
          <a:lstStyle>
            <a:lvl1pPr algn="ctr">
              <a:defRPr sz="4400"/>
            </a:lvl1pPr>
          </a:lstStyle>
          <a:p>
            <a:pPr lvl="0"/>
            <a:r>
              <a:rPr altLang="en-US" b="1" lang="en-US">
                <a:solidFill>
                  <a:srgbClr val="C00000"/>
                </a:solidFill>
              </a:rPr>
              <a:t>Physical examination</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1">
  <p:cSld>
    <p:spTree>
      <p:nvGrpSpPr>
        <p:cNvPr id="471" name=""/>
        <p:cNvGrpSpPr/>
        <p:nvPr/>
      </p:nvGrpSpPr>
      <p:grpSpPr>
        <a:xfrm rot="0">
          <a:off x="0" y="0"/>
          <a:ext cx="0" cy="0"/>
          <a:chOff x="0" y="0"/>
          <a:chExt cx="0" cy="0"/>
        </a:xfrm>
      </p:grpSpPr>
      <p:sp>
        <p:nvSpPr>
          <p:cNvPr id="1048731" name=""/>
          <p:cNvSpPr/>
          <p:nvPr>
            <p:ph sz="full" idx="1"/>
          </p:nvPr>
        </p:nvSpPr>
        <p:spPr>
          <a:xfrm rot="0">
            <a:off x="0" y="838200"/>
            <a:ext cx="8915400" cy="6019800"/>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r>
              <a:rPr altLang="en-US" lang="en-US">
                <a:latin typeface="Calibri" pitchFamily="34" charset="0"/>
              </a:rPr>
              <a:t>Consist of Health History , Physical Examination and lab and diagnostic studies</a:t>
            </a:r>
          </a:p>
          <a:p>
            <a:pPr lvl="0">
              <a:buFontTx/>
              <a:buNone/>
            </a:pPr>
            <a:r>
              <a:rPr altLang="en-US" b="1" lang="en-US">
                <a:solidFill>
                  <a:srgbClr val="C00000"/>
                </a:solidFill>
                <a:latin typeface="Calibri" pitchFamily="34" charset="0"/>
              </a:rPr>
              <a:t>1.Health History.</a:t>
            </a:r>
          </a:p>
          <a:p>
            <a:pPr lvl="0">
              <a:buFontTx/>
              <a:buAutoNum type="alphaLcParenR" startAt="1"/>
            </a:pPr>
            <a:r>
              <a:rPr altLang="en-US" lang="en-US">
                <a:latin typeface="Calibri" pitchFamily="34" charset="0"/>
              </a:rPr>
              <a:t>Elicit a description of client's present illness and chief complain including </a:t>
            </a:r>
            <a:r>
              <a:rPr altLang="en-US" b="1" lang="en-US">
                <a:latin typeface="Calibri" pitchFamily="34" charset="0"/>
              </a:rPr>
              <a:t>onset ,course ,location, precipitating and alleviating factors</a:t>
            </a:r>
            <a:r>
              <a:rPr altLang="en-US" lang="en-US">
                <a:latin typeface="Calibri" pitchFamily="34" charset="0"/>
              </a:rPr>
              <a:t>. </a:t>
            </a:r>
          </a:p>
          <a:p>
            <a:pPr lvl="0"/>
            <a:r>
              <a:rPr altLang="en-US" lang="en-US">
                <a:latin typeface="Calibri" pitchFamily="34" charset="0"/>
              </a:rPr>
              <a:t>Cardinal signs and symptoms indicating altered endocrine and metabolic function include : </a:t>
            </a:r>
          </a:p>
          <a:p>
            <a:pPr lvl="2">
              <a:buFont typeface="Wingdings" pitchFamily="2" charset="2"/>
              <a:buChar char="ü"/>
            </a:pPr>
            <a:r>
              <a:rPr altLang="en-US" sz="3200" lang="en-US">
                <a:latin typeface="Calibri" pitchFamily="34" charset="0"/>
              </a:rPr>
              <a:t>unexplained weight loss or gain</a:t>
            </a:r>
          </a:p>
        </p:txBody>
      </p:sp>
      <p:sp>
        <p:nvSpPr>
          <p:cNvPr id="1048732" name=""/>
          <p:cNvSpPr/>
          <p:nvPr>
            <p:ph type="title" sz="full" idx="0"/>
          </p:nvPr>
        </p:nvSpPr>
        <p:spPr>
          <a:xfrm rot="0">
            <a:off x="381000" y="0"/>
            <a:ext cx="8229600" cy="868362"/>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algn="l" lvl="0"/>
            <a:r>
              <a:rPr altLang="en-US" b="1" sz="3200" lang="en-US" u="sng">
                <a:solidFill>
                  <a:srgbClr val="7030A0"/>
                </a:solidFill>
                <a:latin typeface="Calibri" pitchFamily="34" charset="0"/>
              </a:rPr>
              <a:t>ASSESSMENT OF ENDOCRINE DYSFUNCTION.</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1">
  <p:cSld>
    <p:spTree>
      <p:nvGrpSpPr>
        <p:cNvPr id="472" name=""/>
        <p:cNvGrpSpPr/>
        <p:nvPr/>
      </p:nvGrpSpPr>
      <p:grpSpPr>
        <a:xfrm rot="0">
          <a:off x="0" y="0"/>
          <a:ext cx="0" cy="0"/>
          <a:chOff x="0" y="0"/>
          <a:chExt cx="0" cy="0"/>
        </a:xfrm>
      </p:grpSpPr>
      <p:sp>
        <p:nvSpPr>
          <p:cNvPr id="1048733" name=""/>
          <p:cNvSpPr/>
          <p:nvPr>
            <p:ph sz="full" idx="1"/>
          </p:nvPr>
        </p:nvSpPr>
        <p:spPr>
          <a:xfrm rot="0">
            <a:off x="228600" y="381000"/>
            <a:ext cx="8763000" cy="6172200"/>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1"/>
            <a:r>
              <a:rPr altLang="en-US" sz="3200" lang="en-US">
                <a:latin typeface="Calibri" pitchFamily="34" charset="0"/>
              </a:rPr>
              <a:t>Alteration in metabolic rate e.g Tachycardia or bradycardia , diarrhoea or constipation.</a:t>
            </a:r>
          </a:p>
          <a:p>
            <a:pPr lvl="1"/>
            <a:r>
              <a:rPr altLang="en-US" sz="3200" lang="en-US">
                <a:latin typeface="Calibri" pitchFamily="34" charset="0"/>
              </a:rPr>
              <a:t>Sleep pattern disturbances</a:t>
            </a:r>
          </a:p>
          <a:p>
            <a:pPr lvl="1"/>
            <a:r>
              <a:rPr altLang="en-US" sz="3200" lang="en-US">
                <a:latin typeface="Calibri" pitchFamily="34" charset="0"/>
              </a:rPr>
              <a:t>Labile mood swings and change in mental status</a:t>
            </a:r>
          </a:p>
          <a:p>
            <a:pPr lvl="1"/>
            <a:r>
              <a:rPr altLang="en-US" sz="3200" lang="en-US">
                <a:latin typeface="Calibri" pitchFamily="34" charset="0"/>
              </a:rPr>
              <a:t>Alteration in sexual performance</a:t>
            </a:r>
          </a:p>
          <a:p>
            <a:pPr lvl="0">
              <a:buFontTx/>
              <a:buNone/>
            </a:pPr>
            <a:r>
              <a:rPr altLang="en-US" lang="en-US">
                <a:latin typeface="Calibri" pitchFamily="34" charset="0"/>
              </a:rPr>
              <a:t>b) Explore the client’s health history for </a:t>
            </a:r>
            <a:r>
              <a:rPr altLang="en-US" b="1" lang="en-US">
                <a:solidFill>
                  <a:srgbClr val="7030A0"/>
                </a:solidFill>
                <a:latin typeface="Calibri" pitchFamily="34" charset="0"/>
              </a:rPr>
              <a:t>risk factors </a:t>
            </a:r>
            <a:r>
              <a:rPr altLang="en-US" lang="en-US">
                <a:latin typeface="Calibri" pitchFamily="34" charset="0"/>
              </a:rPr>
              <a:t>associated with endocrine and metabolic disorders  including</a:t>
            </a:r>
          </a:p>
          <a:p>
            <a:pPr lvl="0">
              <a:buFont typeface="Wingdings" pitchFamily="2" charset="2"/>
              <a:buChar char="ü"/>
            </a:pPr>
            <a:r>
              <a:rPr altLang="en-US" lang="en-US">
                <a:latin typeface="Calibri" pitchFamily="34" charset="0"/>
              </a:rPr>
              <a:t> </a:t>
            </a:r>
            <a:r>
              <a:rPr altLang="en-US" lang="en-US">
                <a:solidFill>
                  <a:srgbClr val="7030A0"/>
                </a:solidFill>
                <a:latin typeface="Calibri" pitchFamily="34" charset="0"/>
              </a:rPr>
              <a:t>Family history of endocrine disorders </a:t>
            </a:r>
          </a:p>
          <a:p>
            <a:pPr lvl="0">
              <a:buFont typeface="Wingdings" pitchFamily="2" charset="2"/>
              <a:buChar char="ü"/>
            </a:pPr>
            <a:r>
              <a:rPr altLang="en-US" lang="en-US">
                <a:solidFill>
                  <a:srgbClr val="7030A0"/>
                </a:solidFill>
                <a:latin typeface="Calibri" pitchFamily="34" charset="0"/>
              </a:rPr>
              <a:t>Radiation therapy and trauma</a:t>
            </a:r>
          </a:p>
        </p:txBody>
      </p:sp>
      <p:sp>
        <p:nvSpPr>
          <p:cNvPr id="1048734" name=""/>
          <p:cNvSpPr/>
          <p:nvPr>
            <p:ph type="title" sz="full" idx="0"/>
          </p:nvPr>
        </p:nvSpPr>
        <p:spPr>
          <a:xfrm rot="0">
            <a:off x="381000" y="0"/>
            <a:ext cx="8229600" cy="411162"/>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algn="l" lvl="0"/>
            <a:r>
              <a:rPr altLang="en-US" sz="2800" lang="en-US">
                <a:latin typeface="Calibri" pitchFamily="34" charset="0"/>
              </a:rPr>
              <a:t>cont</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1">
  <p:cSld>
    <p:spTree>
      <p:nvGrpSpPr>
        <p:cNvPr id="473" name=""/>
        <p:cNvGrpSpPr/>
        <p:nvPr/>
      </p:nvGrpSpPr>
      <p:grpSpPr>
        <a:xfrm rot="0">
          <a:off x="0" y="0"/>
          <a:ext cx="0" cy="0"/>
          <a:chOff x="0" y="0"/>
          <a:chExt cx="0" cy="0"/>
        </a:xfrm>
      </p:grpSpPr>
      <p:sp>
        <p:nvSpPr>
          <p:cNvPr id="1048735" name=""/>
          <p:cNvSpPr/>
          <p:nvPr>
            <p:ph sz="full" idx="1"/>
          </p:nvPr>
        </p:nvSpPr>
        <p:spPr>
          <a:xfrm rot="0">
            <a:off x="228600" y="457200"/>
            <a:ext cx="8763000" cy="6248400"/>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buFontTx/>
              <a:buNone/>
            </a:pPr>
            <a:r>
              <a:rPr altLang="en-US" b="1" lang="en-US">
                <a:solidFill>
                  <a:srgbClr val="C00000"/>
                </a:solidFill>
                <a:latin typeface="Calibri" pitchFamily="34" charset="0"/>
              </a:rPr>
              <a:t>2. Physical examination</a:t>
            </a:r>
          </a:p>
          <a:p>
            <a:pPr lvl="0">
              <a:buFontTx/>
              <a:buNone/>
            </a:pPr>
            <a:r>
              <a:rPr altLang="en-US" lang="en-US">
                <a:latin typeface="Calibri" pitchFamily="34" charset="0"/>
              </a:rPr>
              <a:t>a) Assess vital signs and measure body weight</a:t>
            </a:r>
          </a:p>
          <a:p>
            <a:pPr lvl="0">
              <a:buFontTx/>
              <a:buNone/>
            </a:pPr>
            <a:r>
              <a:rPr altLang="en-US" lang="en-US">
                <a:latin typeface="Calibri" pitchFamily="34" charset="0"/>
              </a:rPr>
              <a:t>b) Inspection </a:t>
            </a:r>
          </a:p>
          <a:p>
            <a:pPr lvl="0"/>
            <a:r>
              <a:rPr altLang="en-US" lang="en-US">
                <a:latin typeface="Calibri" pitchFamily="34" charset="0"/>
              </a:rPr>
              <a:t>Observe stature, fat distribution and shape of the face</a:t>
            </a:r>
          </a:p>
          <a:p>
            <a:pPr lvl="0"/>
            <a:r>
              <a:rPr altLang="en-US" lang="en-US">
                <a:latin typeface="Calibri" pitchFamily="34" charset="0"/>
              </a:rPr>
              <a:t>Assess for the presence of goitre (enlarged thyroid gland)</a:t>
            </a:r>
          </a:p>
          <a:p>
            <a:pPr lvl="0"/>
            <a:r>
              <a:rPr altLang="en-US" lang="en-US">
                <a:latin typeface="Calibri" pitchFamily="34" charset="0"/>
              </a:rPr>
              <a:t>Note protruding or sunken eyes and lid or retraction.</a:t>
            </a:r>
          </a:p>
          <a:p>
            <a:pPr lvl="0">
              <a:buFontTx/>
              <a:buNone/>
            </a:pPr>
            <a:endParaRPr altLang="en-US" lang="en-US">
              <a:latin typeface="Calibri" pitchFamily="34" charset="0"/>
            </a:endParaRPr>
          </a:p>
        </p:txBody>
      </p:sp>
      <p:sp>
        <p:nvSpPr>
          <p:cNvPr id="1048736" name=""/>
          <p:cNvSpPr/>
          <p:nvPr>
            <p:ph type="title" sz="full" idx="0"/>
          </p:nvPr>
        </p:nvSpPr>
        <p:spPr>
          <a:xfrm rot="0">
            <a:off x="457200" y="0"/>
            <a:ext cx="8229600" cy="563562"/>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algn="l" lvl="0"/>
            <a:r>
              <a:rPr altLang="en-US" sz="2800" lang="en-US">
                <a:latin typeface="Calibri" pitchFamily="34" charset="0"/>
              </a:rPr>
              <a:t>cont</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Sp="1">
  <p:cSld>
    <p:spTree>
      <p:nvGrpSpPr>
        <p:cNvPr id="474" name=""/>
        <p:cNvGrpSpPr/>
        <p:nvPr/>
      </p:nvGrpSpPr>
      <p:grpSpPr>
        <a:xfrm rot="0">
          <a:off x="0" y="0"/>
          <a:ext cx="0" cy="0"/>
          <a:chOff x="0" y="0"/>
          <a:chExt cx="0" cy="0"/>
        </a:xfrm>
      </p:grpSpPr>
      <p:sp>
        <p:nvSpPr>
          <p:cNvPr id="1048737" name=""/>
          <p:cNvSpPr/>
          <p:nvPr>
            <p:ph sz="full" idx="1"/>
          </p:nvPr>
        </p:nvSpPr>
        <p:spPr>
          <a:xfrm rot="0">
            <a:off x="152400" y="685800"/>
            <a:ext cx="8763000" cy="6172200"/>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r>
              <a:rPr altLang="en-US" lang="en-US">
                <a:latin typeface="Calibri" pitchFamily="34" charset="0"/>
              </a:rPr>
              <a:t>Note the color ,texture and turgor of the skin, surgical scars and unusual bruising.</a:t>
            </a:r>
          </a:p>
          <a:p>
            <a:pPr lvl="0">
              <a:buFontTx/>
              <a:buNone/>
            </a:pPr>
            <a:r>
              <a:rPr altLang="en-US" lang="en-US">
                <a:latin typeface="Calibri" pitchFamily="34" charset="0"/>
              </a:rPr>
              <a:t>c) Palpation ; palpate the thyroid for size , shape ,symmetry and tenderness</a:t>
            </a:r>
          </a:p>
          <a:p>
            <a:pPr lvl="0">
              <a:buFontTx/>
              <a:buNone/>
            </a:pPr>
            <a:r>
              <a:rPr altLang="en-US" lang="en-US">
                <a:latin typeface="Calibri" pitchFamily="34" charset="0"/>
              </a:rPr>
              <a:t>d) Auscultation</a:t>
            </a:r>
          </a:p>
          <a:p>
            <a:pPr lvl="0"/>
            <a:r>
              <a:rPr altLang="en-US" lang="en-US">
                <a:latin typeface="Calibri" pitchFamily="34" charset="0"/>
              </a:rPr>
              <a:t>Auscultate heart , lung and bowel sounds</a:t>
            </a:r>
          </a:p>
          <a:p>
            <a:pPr lvl="0">
              <a:buFontTx/>
              <a:buNone/>
            </a:pPr>
            <a:endParaRPr altLang="en-US" lang="en-US">
              <a:latin typeface="Calibri" pitchFamily="34" charset="0"/>
            </a:endParaRPr>
          </a:p>
        </p:txBody>
      </p:sp>
      <p:sp>
        <p:nvSpPr>
          <p:cNvPr id="1048738" name=""/>
          <p:cNvSpPr/>
          <p:nvPr>
            <p:ph type="title" sz="full" idx="0"/>
          </p:nvPr>
        </p:nvSpPr>
        <p:spPr>
          <a:xfrm rot="0">
            <a:off x="381000" y="0"/>
            <a:ext cx="8229600" cy="563562"/>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algn="l" lvl="0"/>
            <a:r>
              <a:rPr altLang="en-US" sz="2800" lang="en-US">
                <a:latin typeface="Calibri" pitchFamily="34" charset="0"/>
              </a:rPr>
              <a:t>cont</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Sp="1">
  <p:cSld>
    <p:spTree>
      <p:nvGrpSpPr>
        <p:cNvPr id="475" name=""/>
        <p:cNvGrpSpPr/>
        <p:nvPr/>
      </p:nvGrpSpPr>
      <p:grpSpPr>
        <a:xfrm rot="0">
          <a:off x="0" y="0"/>
          <a:ext cx="0" cy="0"/>
          <a:chOff x="0" y="0"/>
          <a:chExt cx="0" cy="0"/>
        </a:xfrm>
      </p:grpSpPr>
      <p:sp>
        <p:nvSpPr>
          <p:cNvPr id="1048739" name=""/>
          <p:cNvSpPr/>
          <p:nvPr>
            <p:ph sz="full" idx="1"/>
          </p:nvPr>
        </p:nvSpPr>
        <p:spPr>
          <a:xfrm rot="0">
            <a:off x="457200" y="1066800"/>
            <a:ext cx="8229600" cy="5059362"/>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lnSpc>
                <a:spcPct val="150000"/>
              </a:lnSpc>
            </a:pPr>
            <a:r>
              <a:rPr altLang="en-US" lang="en-US">
                <a:latin typeface="Calibri" pitchFamily="34" charset="0"/>
              </a:rPr>
              <a:t>Measurement of hormones in the blood and urine </a:t>
            </a:r>
          </a:p>
          <a:p>
            <a:pPr lvl="0">
              <a:lnSpc>
                <a:spcPct val="150000"/>
              </a:lnSpc>
            </a:pPr>
            <a:r>
              <a:rPr altLang="en-US" lang="en-US">
                <a:latin typeface="Calibri" pitchFamily="34" charset="0"/>
              </a:rPr>
              <a:t>Reflects production and activity of hormones related to specific endocrine and metabolic disorders</a:t>
            </a:r>
          </a:p>
        </p:txBody>
      </p:sp>
      <p:sp>
        <p:nvSpPr>
          <p:cNvPr id="1048740" name=""/>
          <p:cNvSpPr/>
          <p:nvPr>
            <p:ph type="title" sz="full" idx="0"/>
          </p:nvPr>
        </p:nvSpPr>
        <p:spPr>
          <a:xfrm rot="0">
            <a:off x="457200" y="274637"/>
            <a:ext cx="8229600" cy="868362"/>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algn="l" lvl="0"/>
            <a:r>
              <a:rPr altLang="en-US" b="1" sz="2800" lang="en-US">
                <a:solidFill>
                  <a:srgbClr val="C00000"/>
                </a:solidFill>
                <a:latin typeface="Calibri" pitchFamily="34" charset="0"/>
              </a:rPr>
              <a:t>3.LABORATORY AND DIAGNOSTIC STUDIES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1">
  <p:cSld>
    <p:spTree>
      <p:nvGrpSpPr>
        <p:cNvPr id="405" name=""/>
        <p:cNvGrpSpPr/>
        <p:nvPr/>
      </p:nvGrpSpPr>
      <p:grpSpPr>
        <a:xfrm rot="0">
          <a:off x="0" y="0"/>
          <a:ext cx="0" cy="0"/>
          <a:chOff x="0" y="0"/>
          <a:chExt cx="0" cy="0"/>
        </a:xfrm>
      </p:grpSpPr>
      <p:pic>
        <p:nvPicPr>
          <p:cNvPr id="2097152" name="" descr="0287l"/>
          <p:cNvPicPr>
            <a:picLocks/>
          </p:cNvPicPr>
          <p:nvPr/>
        </p:nvPicPr>
        <p:blipFill>
          <a:blip xmlns:r="http://schemas.openxmlformats.org/officeDocument/2006/relationships" r:embed="rId1"/>
          <a:srcRect l="0" t="0" r="0" b="0"/>
          <a:stretch>
            <a:fillRect/>
          </a:stretch>
        </p:blipFill>
        <p:spPr>
          <a:xfrm rot="0">
            <a:off x="4762" y="15875"/>
            <a:ext cx="9134475" cy="6824662"/>
          </a:xfrm>
          <a:prstGeom prst="rect"/>
          <a:noFill/>
          <a:ln>
            <a:noFill/>
          </a:ln>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Sp="1">
  <p:cSld>
    <p:spTree>
      <p:nvGrpSpPr>
        <p:cNvPr id="476" name=""/>
        <p:cNvGrpSpPr/>
        <p:nvPr/>
      </p:nvGrpSpPr>
      <p:grpSpPr>
        <a:xfrm rot="0">
          <a:off x="0" y="0"/>
          <a:ext cx="0" cy="0"/>
          <a:chOff x="0" y="0"/>
          <a:chExt cx="0" cy="0"/>
        </a:xfrm>
      </p:grpSpPr>
      <p:sp>
        <p:nvSpPr>
          <p:cNvPr id="1048741" name=""/>
          <p:cNvSpPr/>
          <p:nvPr>
            <p:ph sz="full" idx="1"/>
          </p:nvPr>
        </p:nvSpPr>
        <p:spPr>
          <a:xfrm rot="0">
            <a:off x="228600" y="914400"/>
            <a:ext cx="8686800" cy="5715000"/>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buFontTx/>
              <a:buNone/>
            </a:pPr>
            <a:r>
              <a:rPr altLang="en-US" b="1" lang="en-US" u="sng">
                <a:solidFill>
                  <a:srgbClr val="7030A0"/>
                </a:solidFill>
                <a:latin typeface="Calibri" pitchFamily="34" charset="0"/>
              </a:rPr>
              <a:t>1.Thyroid function tests (TFTs)</a:t>
            </a:r>
          </a:p>
          <a:p>
            <a:pPr lvl="0"/>
            <a:r>
              <a:rPr altLang="en-US" lang="en-US">
                <a:latin typeface="Calibri" pitchFamily="34" charset="0"/>
              </a:rPr>
              <a:t>Measurements of TSH ,T3 and T4.</a:t>
            </a:r>
          </a:p>
          <a:p>
            <a:pPr lvl="0"/>
            <a:r>
              <a:rPr altLang="en-US" lang="en-US">
                <a:latin typeface="Calibri" pitchFamily="34" charset="0"/>
              </a:rPr>
              <a:t>Normal serum levels of </a:t>
            </a:r>
            <a:r>
              <a:rPr altLang="en-US" b="1" lang="en-US">
                <a:solidFill>
                  <a:srgbClr val="7030A0"/>
                </a:solidFill>
                <a:latin typeface="Calibri" pitchFamily="34" charset="0"/>
              </a:rPr>
              <a:t>T3 70-220ng/dl</a:t>
            </a:r>
            <a:r>
              <a:rPr altLang="en-US" lang="en-US">
                <a:latin typeface="Calibri" pitchFamily="34" charset="0"/>
              </a:rPr>
              <a:t>..</a:t>
            </a:r>
          </a:p>
          <a:p>
            <a:pPr lvl="0"/>
            <a:r>
              <a:rPr altLang="en-US" lang="en-US">
                <a:latin typeface="Calibri" pitchFamily="34" charset="0"/>
              </a:rPr>
              <a:t>Usually done to diagnose hypothyroidism and hyperthyroidism</a:t>
            </a:r>
          </a:p>
          <a:p>
            <a:pPr lvl="0"/>
            <a:r>
              <a:rPr altLang="en-US" lang="en-US">
                <a:latin typeface="Calibri" pitchFamily="34" charset="0"/>
              </a:rPr>
              <a:t>Elevated T3 and T4 with depressed TSH reflect primary hyperthyroidism.</a:t>
            </a:r>
          </a:p>
          <a:p>
            <a:pPr lvl="0"/>
            <a:r>
              <a:rPr altLang="en-US" lang="en-US">
                <a:latin typeface="Calibri" pitchFamily="34" charset="0"/>
              </a:rPr>
              <a:t>Reduced T3 and T4 with depressed TSH reflect primary hypothyroidism.</a:t>
            </a:r>
          </a:p>
          <a:p>
            <a:pPr lvl="0"/>
            <a:endParaRPr altLang="en-US" lang="en-US">
              <a:latin typeface="Calibri" pitchFamily="34" charset="0"/>
            </a:endParaRPr>
          </a:p>
        </p:txBody>
      </p:sp>
      <p:sp>
        <p:nvSpPr>
          <p:cNvPr id="1048742" name=""/>
          <p:cNvSpPr/>
          <p:nvPr>
            <p:ph type="title" sz="full" idx="0"/>
          </p:nvPr>
        </p:nvSpPr>
        <p:spPr>
          <a:xfrm rot="0">
            <a:off x="477837" y="152400"/>
            <a:ext cx="8229600" cy="81915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algn="l" lvl="0"/>
            <a:r>
              <a:rPr altLang="en-US" sz="2800" lang="en-US">
                <a:latin typeface="Calibri" pitchFamily="34" charset="0"/>
              </a:rPr>
              <a:t>3.LABORATORY AND DIAGNOSTIC STUDIES</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Sp="1">
  <p:cSld>
    <p:spTree>
      <p:nvGrpSpPr>
        <p:cNvPr id="477" name=""/>
        <p:cNvGrpSpPr/>
        <p:nvPr/>
      </p:nvGrpSpPr>
      <p:grpSpPr>
        <a:xfrm rot="0">
          <a:off x="0" y="0"/>
          <a:ext cx="0" cy="0"/>
          <a:chOff x="0" y="0"/>
          <a:chExt cx="0" cy="0"/>
        </a:xfrm>
      </p:grpSpPr>
      <p:sp>
        <p:nvSpPr>
          <p:cNvPr id="1048743"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r>
              <a:rPr altLang="en-US" lang="en-US"/>
              <a:t>.</a:t>
            </a:r>
          </a:p>
        </p:txBody>
      </p:sp>
      <p:sp>
        <p:nvSpPr>
          <p:cNvPr id="1048744" name=""/>
          <p:cNvSpPr/>
          <p:nvPr>
            <p:ph sz="full" idx="1"/>
          </p:nvPr>
        </p:nvSpPr>
        <p:spPr>
          <a:xfrm rot="0">
            <a:off x="457200" y="304800"/>
            <a:ext cx="8229600" cy="5821362"/>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r>
              <a:rPr altLang="en-US" lang="en-US"/>
              <a:t>If the TSH level is </a:t>
            </a:r>
            <a:r>
              <a:rPr altLang="en-US" b="1" lang="en-US"/>
              <a:t>high</a:t>
            </a:r>
            <a:r>
              <a:rPr altLang="en-US" lang="en-US"/>
              <a:t> and the FT4 result is </a:t>
            </a:r>
            <a:r>
              <a:rPr altLang="en-US" b="1" lang="en-US"/>
              <a:t>low</a:t>
            </a:r>
            <a:r>
              <a:rPr altLang="en-US" lang="en-US">
                <a:hlinkClick r:id="rId1"/>
              </a:rPr>
              <a:t> this suggests an under-active thyroid</a:t>
            </a:r>
            <a:r>
              <a:rPr altLang="en-US" lang="en-US"/>
              <a:t> (hypothyroidism) that requires treatment.</a:t>
            </a:r>
          </a:p>
          <a:p>
            <a:pPr lvl="0"/>
            <a:endParaRPr altLang="en-US" lang="en-US"/>
          </a:p>
          <a:p>
            <a:pPr lvl="0"/>
            <a:r>
              <a:rPr altLang="en-US" lang="en-US"/>
              <a:t>If the TSH level is </a:t>
            </a:r>
            <a:r>
              <a:rPr altLang="en-US" b="1" lang="en-US"/>
              <a:t>low</a:t>
            </a:r>
            <a:r>
              <a:rPr altLang="en-US" lang="en-US"/>
              <a:t> and the FT4 result is </a:t>
            </a:r>
            <a:r>
              <a:rPr altLang="en-US" b="1" lang="en-US"/>
              <a:t>high</a:t>
            </a:r>
            <a:r>
              <a:rPr altLang="en-US" lang="en-US">
                <a:hlinkClick r:id="rId2"/>
              </a:rPr>
              <a:t> this suggests an over-active thyroid</a:t>
            </a:r>
            <a:r>
              <a:rPr altLang="en-US" lang="en-US"/>
              <a:t> (hyperthyroidism) that requires treatment.</a:t>
            </a:r>
          </a:p>
          <a:p>
            <a:pPr lvl="0"/>
            <a:endParaRPr altLang="en-US" lang="en-US"/>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Sp="1">
  <p:cSld>
    <p:spTree>
      <p:nvGrpSpPr>
        <p:cNvPr id="478" name=""/>
        <p:cNvGrpSpPr/>
        <p:nvPr/>
      </p:nvGrpSpPr>
      <p:grpSpPr>
        <a:xfrm rot="0">
          <a:off x="0" y="0"/>
          <a:ext cx="0" cy="0"/>
          <a:chOff x="0" y="0"/>
          <a:chExt cx="0" cy="0"/>
        </a:xfrm>
      </p:grpSpPr>
      <p:sp>
        <p:nvSpPr>
          <p:cNvPr id="1048745" name=""/>
          <p:cNvSpPr/>
          <p:nvPr>
            <p:ph sz="full" idx="1"/>
          </p:nvPr>
        </p:nvSpPr>
        <p:spPr>
          <a:xfrm rot="0">
            <a:off x="317500" y="381000"/>
            <a:ext cx="8826500" cy="6096000"/>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buFontTx/>
              <a:buNone/>
            </a:pPr>
            <a:r>
              <a:rPr altLang="en-US" b="1" lang="en-US" u="sng">
                <a:solidFill>
                  <a:srgbClr val="7030A0"/>
                </a:solidFill>
                <a:latin typeface="Calibri" pitchFamily="34" charset="0"/>
              </a:rPr>
              <a:t>2.Radioactive iodine uptake test</a:t>
            </a:r>
          </a:p>
          <a:p>
            <a:pPr lvl="0"/>
            <a:r>
              <a:rPr altLang="en-US" lang="en-US">
                <a:latin typeface="Calibri" pitchFamily="34" charset="0"/>
              </a:rPr>
              <a:t>A client take an oral dose of a small amount radioiodine </a:t>
            </a:r>
          </a:p>
          <a:p>
            <a:pPr lvl="0"/>
            <a:r>
              <a:rPr altLang="en-US" lang="en-US">
                <a:latin typeface="Calibri" pitchFamily="34" charset="0"/>
              </a:rPr>
              <a:t>over time ,the iodine collects in the thyroid because thyroid uses iodine </a:t>
            </a:r>
          </a:p>
          <a:p>
            <a:pPr lvl="0"/>
            <a:r>
              <a:rPr altLang="en-US" lang="en-US">
                <a:latin typeface="Calibri" pitchFamily="34" charset="0"/>
              </a:rPr>
              <a:t>It is checked after 2, 6 or 24 hrs to determine how much iodine has been absorbed by thyroid</a:t>
            </a:r>
          </a:p>
          <a:p>
            <a:pPr lvl="0"/>
            <a:r>
              <a:rPr altLang="en-US" lang="en-US">
                <a:latin typeface="Calibri" pitchFamily="34" charset="0"/>
              </a:rPr>
              <a:t>Increased uptake may indicate </a:t>
            </a:r>
            <a:r>
              <a:rPr altLang="en-US" b="1" lang="en-US">
                <a:solidFill>
                  <a:srgbClr val="7030A0"/>
                </a:solidFill>
                <a:latin typeface="Calibri" pitchFamily="34" charset="0"/>
              </a:rPr>
              <a:t>hyperfunctioning</a:t>
            </a:r>
            <a:r>
              <a:rPr altLang="en-US" lang="en-US">
                <a:latin typeface="Calibri" pitchFamily="34" charset="0"/>
              </a:rPr>
              <a:t> of thyroid gland</a:t>
            </a:r>
          </a:p>
          <a:p>
            <a:pPr lvl="0"/>
            <a:r>
              <a:rPr altLang="en-US" lang="en-US">
                <a:latin typeface="Calibri" pitchFamily="34" charset="0"/>
              </a:rPr>
              <a:t>Decreased uptake may indicate </a:t>
            </a:r>
            <a:r>
              <a:rPr altLang="en-US" b="1" lang="en-US">
                <a:solidFill>
                  <a:srgbClr val="7030A0"/>
                </a:solidFill>
                <a:latin typeface="Calibri" pitchFamily="34" charset="0"/>
              </a:rPr>
              <a:t>hypofunctioning</a:t>
            </a:r>
            <a:r>
              <a:rPr altLang="en-US" lang="en-US">
                <a:latin typeface="Calibri" pitchFamily="34" charset="0"/>
              </a:rPr>
              <a:t> of the gland</a:t>
            </a:r>
          </a:p>
          <a:p>
            <a:pPr lvl="0">
              <a:buFontTx/>
              <a:buNone/>
            </a:pPr>
            <a:endParaRPr altLang="en-US" lang="en-US">
              <a:latin typeface="Calibri" pitchFamily="34" charset="0"/>
            </a:endParaRPr>
          </a:p>
        </p:txBody>
      </p:sp>
      <p:sp>
        <p:nvSpPr>
          <p:cNvPr id="1048746" name=""/>
          <p:cNvSpPr/>
          <p:nvPr>
            <p:ph type="title" sz="full" idx="0"/>
          </p:nvPr>
        </p:nvSpPr>
        <p:spPr>
          <a:xfrm rot="0">
            <a:off x="228600" y="0"/>
            <a:ext cx="8229600" cy="59055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algn="l" lvl="0"/>
            <a:r>
              <a:rPr altLang="en-US" sz="2800" lang="en-US">
                <a:latin typeface="Calibri" pitchFamily="34" charset="0"/>
              </a:rPr>
              <a:t>cont</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Sp="1">
  <p:cSld>
    <p:spTree>
      <p:nvGrpSpPr>
        <p:cNvPr id="479" name=""/>
        <p:cNvGrpSpPr/>
        <p:nvPr/>
      </p:nvGrpSpPr>
      <p:grpSpPr>
        <a:xfrm rot="0">
          <a:off x="0" y="0"/>
          <a:ext cx="0" cy="0"/>
          <a:chOff x="0" y="0"/>
          <a:chExt cx="0" cy="0"/>
        </a:xfrm>
      </p:grpSpPr>
      <p:sp>
        <p:nvSpPr>
          <p:cNvPr id="1048747" name=""/>
          <p:cNvSpPr/>
          <p:nvPr>
            <p:ph sz="full" idx="1"/>
          </p:nvPr>
        </p:nvSpPr>
        <p:spPr>
          <a:xfrm rot="0">
            <a:off x="228600" y="609600"/>
            <a:ext cx="8610600" cy="5943600"/>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buFontTx/>
              <a:buNone/>
            </a:pPr>
            <a:r>
              <a:rPr altLang="en-US" b="1" lang="en-US" u="sng">
                <a:solidFill>
                  <a:srgbClr val="7030A0"/>
                </a:solidFill>
                <a:latin typeface="Calibri" pitchFamily="34" charset="0"/>
              </a:rPr>
              <a:t>3.Thyroid scan</a:t>
            </a:r>
          </a:p>
          <a:p>
            <a:pPr lvl="0"/>
            <a:r>
              <a:rPr altLang="en-US" lang="en-US">
                <a:latin typeface="Calibri" pitchFamily="34" charset="0"/>
              </a:rPr>
              <a:t>Performed to identify nodules or growth in the thyroid gland ,tumors and growths in the brain.</a:t>
            </a:r>
          </a:p>
          <a:p>
            <a:pPr lvl="0">
              <a:buFontTx/>
              <a:buNone/>
            </a:pPr>
            <a:r>
              <a:rPr altLang="en-US" lang="en-US">
                <a:latin typeface="Calibri" pitchFamily="34" charset="0"/>
              </a:rPr>
              <a:t>Before thyroid scan is taken :</a:t>
            </a:r>
          </a:p>
          <a:p>
            <a:pPr lvl="0"/>
            <a:r>
              <a:rPr altLang="en-US" lang="en-US">
                <a:latin typeface="Calibri" pitchFamily="34" charset="0"/>
              </a:rPr>
              <a:t>Client is put on NPO</a:t>
            </a:r>
          </a:p>
          <a:p>
            <a:pPr lvl="0"/>
            <a:r>
              <a:rPr altLang="en-US" lang="en-US">
                <a:latin typeface="Calibri" pitchFamily="34" charset="0"/>
              </a:rPr>
              <a:t>Thyroid medications are temporarily withheld</a:t>
            </a:r>
          </a:p>
          <a:p>
            <a:pPr lvl="0"/>
            <a:r>
              <a:rPr altLang="en-US" lang="en-US">
                <a:latin typeface="Calibri" pitchFamily="34" charset="0"/>
              </a:rPr>
              <a:t>After the test has been done ,ensure proper disposal of waste.</a:t>
            </a:r>
          </a:p>
          <a:p>
            <a:pPr lvl="0"/>
            <a:endParaRPr altLang="en-US" lang="en-US">
              <a:latin typeface="Calibri" pitchFamily="34" charset="0"/>
            </a:endParaRPr>
          </a:p>
        </p:txBody>
      </p:sp>
      <p:sp>
        <p:nvSpPr>
          <p:cNvPr id="1048748" name=""/>
          <p:cNvSpPr/>
          <p:nvPr>
            <p:ph type="title" sz="full" idx="0"/>
          </p:nvPr>
        </p:nvSpPr>
        <p:spPr>
          <a:xfrm rot="0">
            <a:off x="457200" y="0"/>
            <a:ext cx="8229600" cy="59055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algn="l" lvl="0"/>
            <a:r>
              <a:rPr altLang="en-US" sz="2800" lang="en-US">
                <a:latin typeface="Calibri" pitchFamily="34" charset="0"/>
              </a:rPr>
              <a:t>cont</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Sp="1">
  <p:cSld>
    <p:spTree>
      <p:nvGrpSpPr>
        <p:cNvPr id="480" name=""/>
        <p:cNvGrpSpPr/>
        <p:nvPr/>
      </p:nvGrpSpPr>
      <p:grpSpPr>
        <a:xfrm rot="0">
          <a:off x="0" y="0"/>
          <a:ext cx="0" cy="0"/>
          <a:chOff x="0" y="0"/>
          <a:chExt cx="0" cy="0"/>
        </a:xfrm>
      </p:grpSpPr>
      <p:sp>
        <p:nvSpPr>
          <p:cNvPr id="1048749" name=""/>
          <p:cNvSpPr/>
          <p:nvPr>
            <p:ph sz="full" idx="1"/>
          </p:nvPr>
        </p:nvSpPr>
        <p:spPr>
          <a:xfrm rot="0">
            <a:off x="0" y="381000"/>
            <a:ext cx="8763000" cy="5867400"/>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buFontTx/>
              <a:buNone/>
            </a:pPr>
            <a:r>
              <a:rPr altLang="en-US" b="1" lang="en-US" u="sng">
                <a:solidFill>
                  <a:srgbClr val="7030A0"/>
                </a:solidFill>
                <a:latin typeface="Calibri" pitchFamily="34" charset="0"/>
              </a:rPr>
              <a:t>4. Glucose Tolerance Test (GTT);</a:t>
            </a:r>
          </a:p>
          <a:p>
            <a:pPr lvl="0"/>
            <a:r>
              <a:rPr altLang="en-US" lang="en-US">
                <a:latin typeface="Calibri" pitchFamily="34" charset="0"/>
              </a:rPr>
              <a:t>Sometimes it is </a:t>
            </a:r>
            <a:r>
              <a:rPr altLang="en-US" lang="en-US">
                <a:solidFill>
                  <a:srgbClr val="7030A0"/>
                </a:solidFill>
                <a:latin typeface="Calibri" pitchFamily="34" charset="0"/>
              </a:rPr>
              <a:t>called Oral Glucose Tolerance Tests (OGTT)</a:t>
            </a:r>
          </a:p>
          <a:p>
            <a:pPr lvl="0"/>
            <a:r>
              <a:rPr altLang="en-US" lang="en-US">
                <a:latin typeface="Calibri" pitchFamily="34" charset="0"/>
              </a:rPr>
              <a:t>Glucose is given to patient </a:t>
            </a:r>
          </a:p>
          <a:p>
            <a:pPr lvl="0"/>
            <a:r>
              <a:rPr altLang="en-US" lang="en-US">
                <a:latin typeface="Calibri" pitchFamily="34" charset="0"/>
              </a:rPr>
              <a:t>After 2 hrs ,samples of blood are taken to determine how quickly it is cleared from the blood.</a:t>
            </a:r>
          </a:p>
          <a:p>
            <a:pPr lvl="0"/>
            <a:r>
              <a:rPr altLang="en-US" lang="en-US">
                <a:latin typeface="Calibri" pitchFamily="34" charset="0"/>
              </a:rPr>
              <a:t>It is used to test for type 2 diabetes , insulin resistance and disorders of carbohydrate metabolism.</a:t>
            </a:r>
          </a:p>
        </p:txBody>
      </p:sp>
      <p:sp>
        <p:nvSpPr>
          <p:cNvPr id="1048750" name=""/>
          <p:cNvSpPr/>
          <p:nvPr>
            <p:ph type="title" sz="full" idx="0"/>
          </p:nvPr>
        </p:nvSpPr>
        <p:spPr>
          <a:xfrm rot="0">
            <a:off x="304800" y="0"/>
            <a:ext cx="8229600" cy="59055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algn="l" lvl="0"/>
            <a:r>
              <a:rPr altLang="en-US" sz="2800" lang="en-US">
                <a:latin typeface="Calibri" pitchFamily="34" charset="0"/>
              </a:rPr>
              <a:t>cont</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MasterSp="1">
  <p:cSld>
    <p:spTree>
      <p:nvGrpSpPr>
        <p:cNvPr id="481" name=""/>
        <p:cNvGrpSpPr/>
        <p:nvPr/>
      </p:nvGrpSpPr>
      <p:grpSpPr>
        <a:xfrm rot="0">
          <a:off x="0" y="0"/>
          <a:ext cx="0" cy="0"/>
          <a:chOff x="0" y="0"/>
          <a:chExt cx="0" cy="0"/>
        </a:xfrm>
      </p:grpSpPr>
      <p:sp>
        <p:nvSpPr>
          <p:cNvPr id="1048751" name=""/>
          <p:cNvSpPr/>
          <p:nvPr>
            <p:ph sz="full" idx="1"/>
          </p:nvPr>
        </p:nvSpPr>
        <p:spPr>
          <a:xfrm rot="0">
            <a:off x="152400" y="685800"/>
            <a:ext cx="8839200" cy="5227637"/>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lnSpc>
                <a:spcPct val="150000"/>
              </a:lnSpc>
              <a:buFontTx/>
              <a:buNone/>
            </a:pPr>
            <a:r>
              <a:rPr altLang="en-US" lang="en-US">
                <a:latin typeface="Calibri" pitchFamily="34" charset="0"/>
              </a:rPr>
              <a:t>Before test:</a:t>
            </a:r>
          </a:p>
          <a:p>
            <a:pPr lvl="0">
              <a:lnSpc>
                <a:spcPct val="150000"/>
              </a:lnSpc>
            </a:pPr>
            <a:r>
              <a:rPr altLang="en-US" lang="en-US">
                <a:latin typeface="Calibri" pitchFamily="34" charset="0"/>
              </a:rPr>
              <a:t>Provide high carbohydrate food for 3 days</a:t>
            </a:r>
          </a:p>
          <a:p>
            <a:pPr lvl="0">
              <a:lnSpc>
                <a:spcPct val="150000"/>
              </a:lnSpc>
            </a:pPr>
            <a:r>
              <a:rPr altLang="en-US" lang="en-US">
                <a:latin typeface="Calibri" pitchFamily="34" charset="0"/>
              </a:rPr>
              <a:t>Instruct client to avoid alcohol , smoking and caffeine.</a:t>
            </a:r>
          </a:p>
          <a:p>
            <a:pPr lvl="0">
              <a:lnSpc>
                <a:spcPct val="150000"/>
              </a:lnSpc>
            </a:pPr>
            <a:r>
              <a:rPr altLang="en-US" lang="en-US">
                <a:latin typeface="Calibri" pitchFamily="34" charset="0"/>
              </a:rPr>
              <a:t>Put the client on NPO for 10 hrs before the test.</a:t>
            </a:r>
          </a:p>
          <a:p>
            <a:pPr lvl="0">
              <a:lnSpc>
                <a:spcPct val="150000"/>
              </a:lnSpc>
            </a:pPr>
            <a:r>
              <a:rPr altLang="en-US" lang="en-US">
                <a:latin typeface="Calibri" pitchFamily="34" charset="0"/>
              </a:rPr>
              <a:t>After test, instruct the client to avoid any strenuous activity for 8 hrs.</a:t>
            </a:r>
          </a:p>
        </p:txBody>
      </p:sp>
      <p:sp>
        <p:nvSpPr>
          <p:cNvPr id="1048752" name=""/>
          <p:cNvSpPr/>
          <p:nvPr>
            <p:ph type="title" sz="full" idx="0"/>
          </p:nvPr>
        </p:nvSpPr>
        <p:spPr>
          <a:xfrm rot="0">
            <a:off x="304800" y="228600"/>
            <a:ext cx="8229600" cy="43815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algn="l" lvl="0"/>
            <a:r>
              <a:rPr altLang="en-US" sz="2500" lang="en-US">
                <a:latin typeface="Calibri" pitchFamily="34" charset="0"/>
              </a:rPr>
              <a:t>cont</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MasterSp="1">
  <p:cSld>
    <p:spTree>
      <p:nvGrpSpPr>
        <p:cNvPr id="482" name=""/>
        <p:cNvGrpSpPr/>
        <p:nvPr/>
      </p:nvGrpSpPr>
      <p:grpSpPr>
        <a:xfrm rot="0">
          <a:off x="0" y="0"/>
          <a:ext cx="0" cy="0"/>
          <a:chOff x="0" y="0"/>
          <a:chExt cx="0" cy="0"/>
        </a:xfrm>
      </p:grpSpPr>
      <p:sp>
        <p:nvSpPr>
          <p:cNvPr id="1048753" name=""/>
          <p:cNvSpPr/>
          <p:nvPr>
            <p:ph sz="full" idx="1"/>
          </p:nvPr>
        </p:nvSpPr>
        <p:spPr>
          <a:xfrm rot="0">
            <a:off x="457200" y="685800"/>
            <a:ext cx="8229600" cy="5638800"/>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r>
              <a:rPr altLang="en-US" lang="en-US">
                <a:latin typeface="Calibri" pitchFamily="34" charset="0"/>
              </a:rPr>
              <a:t>Refers to blood glucose bound to RBCs hemoglobin.</a:t>
            </a:r>
          </a:p>
          <a:p>
            <a:pPr lvl="0"/>
            <a:r>
              <a:rPr altLang="en-US" lang="en-US">
                <a:latin typeface="Calibri" pitchFamily="34" charset="0"/>
              </a:rPr>
              <a:t>Used to gauge how one is managing the Diabetes and to diagnose type one and type 2 DM.</a:t>
            </a:r>
          </a:p>
          <a:p>
            <a:pPr lvl="0"/>
            <a:r>
              <a:rPr altLang="en-US" lang="en-US">
                <a:latin typeface="Calibri" pitchFamily="34" charset="0"/>
              </a:rPr>
              <a:t>It reflect average blood sugars for the last 2-3 months.</a:t>
            </a:r>
          </a:p>
          <a:p>
            <a:pPr lvl="0"/>
            <a:r>
              <a:rPr altLang="en-US" lang="en-US">
                <a:latin typeface="Calibri" pitchFamily="34" charset="0"/>
              </a:rPr>
              <a:t>HBA1C measures percentage of hemoglobin coated with sugar</a:t>
            </a:r>
          </a:p>
        </p:txBody>
      </p:sp>
      <p:sp>
        <p:nvSpPr>
          <p:cNvPr id="1048754" name=""/>
          <p:cNvSpPr/>
          <p:nvPr>
            <p:ph type="title" sz="full" idx="0"/>
          </p:nvPr>
        </p:nvSpPr>
        <p:spPr>
          <a:xfrm rot="0">
            <a:off x="304800" y="0"/>
            <a:ext cx="8229600" cy="66675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algn="l" lvl="0"/>
            <a:r>
              <a:rPr altLang="en-US" b="1" sz="3200" lang="en-US" u="sng">
                <a:solidFill>
                  <a:srgbClr val="7030A0"/>
                </a:solidFill>
                <a:latin typeface="Calibri" pitchFamily="34" charset="0"/>
              </a:rPr>
              <a:t>5.Glycosylated hemoglobin A-1C (HBA1C)</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MasterSp="1">
  <p:cSld>
    <p:spTree>
      <p:nvGrpSpPr>
        <p:cNvPr id="483" name=""/>
        <p:cNvGrpSpPr/>
        <p:nvPr/>
      </p:nvGrpSpPr>
      <p:grpSpPr>
        <a:xfrm rot="0">
          <a:off x="0" y="0"/>
          <a:ext cx="0" cy="0"/>
          <a:chOff x="0" y="0"/>
          <a:chExt cx="0" cy="0"/>
        </a:xfrm>
      </p:grpSpPr>
      <p:sp>
        <p:nvSpPr>
          <p:cNvPr id="1048755"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r>
              <a:rPr altLang="en-US" lang="en-US"/>
              <a:t>.</a:t>
            </a:r>
          </a:p>
        </p:txBody>
      </p:sp>
      <p:sp>
        <p:nvSpPr>
          <p:cNvPr id="1048756" name=""/>
          <p:cNvSpPr/>
          <p:nvPr>
            <p:ph sz="full" idx="1"/>
          </p:nvPr>
        </p:nvSpPr>
        <p:spPr>
          <a:xfrm rot="0">
            <a:off x="457200" y="1600200"/>
            <a:ext cx="8229600" cy="4525962"/>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r>
              <a:rPr altLang="en-US" lang="en-US">
                <a:latin typeface="Calibri" pitchFamily="34" charset="0"/>
              </a:rPr>
              <a:t>Normal </a:t>
            </a:r>
            <a:r>
              <a:rPr altLang="en-US" b="1" lang="en-US">
                <a:solidFill>
                  <a:srgbClr val="7030A0"/>
                </a:solidFill>
                <a:latin typeface="Calibri" pitchFamily="34" charset="0"/>
              </a:rPr>
              <a:t>HBA1C is 4%-5.6% </a:t>
            </a:r>
            <a:r>
              <a:rPr altLang="en-US" lang="en-US">
                <a:latin typeface="Calibri" pitchFamily="34" charset="0"/>
              </a:rPr>
              <a:t>for non-diabetic patient</a:t>
            </a:r>
          </a:p>
          <a:p>
            <a:pPr lvl="0"/>
            <a:r>
              <a:rPr altLang="en-US" lang="en-US">
                <a:latin typeface="Calibri" pitchFamily="34" charset="0"/>
              </a:rPr>
              <a:t>Levels at </a:t>
            </a:r>
            <a:r>
              <a:rPr altLang="en-US" b="1" lang="en-US">
                <a:solidFill>
                  <a:srgbClr val="7030A0"/>
                </a:solidFill>
                <a:latin typeface="Calibri" pitchFamily="34" charset="0"/>
              </a:rPr>
              <a:t>5.7%- 6.4% </a:t>
            </a:r>
            <a:r>
              <a:rPr altLang="en-US" lang="en-US">
                <a:latin typeface="Calibri" pitchFamily="34" charset="0"/>
              </a:rPr>
              <a:t>indicate high risk for diabetes</a:t>
            </a:r>
          </a:p>
          <a:p>
            <a:pPr lvl="0"/>
            <a:r>
              <a:rPr altLang="en-US" lang="en-US">
                <a:latin typeface="Calibri" pitchFamily="34" charset="0"/>
              </a:rPr>
              <a:t>Levels above </a:t>
            </a:r>
            <a:r>
              <a:rPr altLang="en-US" b="1" lang="en-US">
                <a:solidFill>
                  <a:srgbClr val="7030A0"/>
                </a:solidFill>
                <a:latin typeface="Calibri" pitchFamily="34" charset="0"/>
              </a:rPr>
              <a:t>6.4% </a:t>
            </a:r>
            <a:r>
              <a:rPr altLang="en-US" lang="en-US">
                <a:latin typeface="Calibri" pitchFamily="34" charset="0"/>
              </a:rPr>
              <a:t>indicate diabetes</a:t>
            </a:r>
          </a:p>
          <a:p>
            <a:pPr lvl="0"/>
            <a:endParaRPr altLang="en-US" lang="en-US">
              <a:latin typeface="Calibri" pitchFamily="34" charset="0"/>
            </a:endParaRPr>
          </a:p>
          <a:p>
            <a:pPr lvl="0"/>
            <a:endParaRPr altLang="en-US" lang="en-US"/>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MasterSp="1">
  <p:cSld>
    <p:spTree>
      <p:nvGrpSpPr>
        <p:cNvPr id="484" name=""/>
        <p:cNvGrpSpPr/>
        <p:nvPr/>
      </p:nvGrpSpPr>
      <p:grpSpPr>
        <a:xfrm rot="0">
          <a:off x="0" y="0"/>
          <a:ext cx="0" cy="0"/>
          <a:chOff x="0" y="0"/>
          <a:chExt cx="0" cy="0"/>
        </a:xfrm>
      </p:grpSpPr>
      <p:sp>
        <p:nvSpPr>
          <p:cNvPr id="1048757" name=""/>
          <p:cNvSpPr/>
          <p:nvPr>
            <p:ph type="subTitle" sz="full" idx="1"/>
          </p:nvPr>
        </p:nvSpPr>
        <p:spPr>
          <a:xfrm rot="0">
            <a:off x="990600" y="2895600"/>
            <a:ext cx="8153400" cy="2286000"/>
          </a:xfrm>
          <a:prstGeom prst="rect"/>
          <a:solidFill>
            <a:schemeClr val="lt1">
              <a:alpha val="100000"/>
            </a:schemeClr>
          </a:solidFill>
          <a:ln>
            <a:noFill/>
          </a:ln>
        </p:spPr>
        <p:txBody>
          <a:bodyPr anchor="t" bIns="45720" lIns="91440" rIns="91440" tIns="45720" vert="horz"/>
          <a:lstStyle>
            <a:lvl1pPr algn="ctr" marL="0">
              <a:buFontTx/>
              <a:buNone/>
              <a:defRPr sz="3200">
                <a:solidFill>
                  <a:schemeClr val="dk1"/>
                </a:solidFill>
              </a:defRPr>
            </a:lvl1pPr>
            <a:lvl2pPr algn="ctr" marL="457200">
              <a:buFontTx/>
              <a:buNone/>
            </a:lvl2pPr>
            <a:lvl3pPr algn="ctr" marL="914400">
              <a:buFontTx/>
              <a:buNone/>
            </a:lvl3pPr>
            <a:lvl4pPr algn="ctr" marL="1371600">
              <a:buFontTx/>
              <a:buNone/>
            </a:lvl4pPr>
            <a:lvl5pPr algn="ctr" marL="1828800">
              <a:buFontTx/>
              <a:buNone/>
            </a:lvl5pPr>
          </a:lstStyle>
          <a:p>
            <a:pPr algn="l" lvl="0">
              <a:lnSpc>
                <a:spcPct val="80000"/>
              </a:lnSpc>
            </a:pPr>
            <a:endParaRPr altLang="en-US" sz="700" lang="en-US">
              <a:latin typeface="Calibri" pitchFamily="34" charset="0"/>
            </a:endParaRPr>
          </a:p>
          <a:p>
            <a:pPr lvl="0">
              <a:lnSpc>
                <a:spcPct val="80000"/>
              </a:lnSpc>
            </a:pPr>
            <a:r>
              <a:rPr altLang="en-US" b="1" sz="5400" lang="en-US">
                <a:solidFill>
                  <a:srgbClr val="7030A0"/>
                </a:solidFill>
                <a:latin typeface="Calibri" pitchFamily="34" charset="0"/>
              </a:rPr>
              <a:t>DIABETES MELLITUS</a:t>
            </a:r>
          </a:p>
          <a:p>
            <a:pPr lvl="0">
              <a:lnSpc>
                <a:spcPct val="80000"/>
              </a:lnSpc>
            </a:pPr>
            <a:r>
              <a:rPr altLang="en-US" b="1" sz="5400" lang="en-US">
                <a:solidFill>
                  <a:srgbClr val="7030A0"/>
                </a:solidFill>
                <a:latin typeface="Calibri" pitchFamily="34" charset="0"/>
              </a:rPr>
              <a:t>(DM)</a:t>
            </a:r>
          </a:p>
        </p:txBody>
      </p:sp>
      <p:sp>
        <p:nvSpPr>
          <p:cNvPr id="1048758" name=""/>
          <p:cNvSpPr/>
          <p:nvPr>
            <p:ph type="ctrTitle" sz="full" idx="0"/>
          </p:nvPr>
        </p:nvSpPr>
        <p:spPr>
          <a:xfrm rot="0">
            <a:off x="0" y="0"/>
            <a:ext cx="9144000" cy="2209800"/>
          </a:xfrm>
          <a:prstGeom prst="rect"/>
          <a:solidFill>
            <a:schemeClr val="accent2">
              <a:alpha val="100000"/>
            </a:schemeClr>
          </a:solidFill>
          <a:ln>
            <a:noFill/>
          </a:ln>
        </p:spPr>
        <p:txBody>
          <a:bodyPr anchor="ctr" bIns="45720" lIns="91440" rIns="91440" tIns="45720" vert="horz"/>
          <a:lstStyle>
            <a:lvl1pPr algn="ctr">
              <a:defRPr sz="4400"/>
            </a:lvl1pPr>
          </a:lstStyle>
          <a:p>
            <a:pPr lvl="0"/>
            <a:r>
              <a:rPr altLang="en-US" b="1" sz="5400" lang="en-US" u="sng">
                <a:solidFill>
                  <a:srgbClr val="FFC000"/>
                </a:solidFill>
                <a:effectLst>
                  <a:outerShdw algn="tl" blurRad="38100" dir="2700000" dist="38100">
                    <a:srgbClr val="C0C0C0"/>
                  </a:outerShdw>
                </a:effectLst>
                <a:latin typeface="Calibri" pitchFamily="34" charset="0"/>
              </a:rPr>
              <a:t>DISORDERS OF ENDOCRINE SYSTEM</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MasterSp="1">
  <p:cSld>
    <p:spTree>
      <p:nvGrpSpPr>
        <p:cNvPr id="485" name=""/>
        <p:cNvGrpSpPr/>
        <p:nvPr/>
      </p:nvGrpSpPr>
      <p:grpSpPr>
        <a:xfrm rot="0">
          <a:off x="0" y="0"/>
          <a:ext cx="0" cy="0"/>
          <a:chOff x="0" y="0"/>
          <a:chExt cx="0" cy="0"/>
        </a:xfrm>
      </p:grpSpPr>
      <p:sp>
        <p:nvSpPr>
          <p:cNvPr id="1048759" name=""/>
          <p:cNvSpPr/>
          <p:nvPr>
            <p:ph sz="full" idx="1"/>
          </p:nvPr>
        </p:nvSpPr>
        <p:spPr>
          <a:xfrm rot="0">
            <a:off x="228600" y="838200"/>
            <a:ext cx="8915400" cy="5638800"/>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buClr>
                <a:schemeClr val="dk1"/>
              </a:buClr>
              <a:buFontTx/>
            </a:pPr>
            <a:r>
              <a:rPr altLang="en-US" lang="en-US">
                <a:latin typeface="Calibri" pitchFamily="34" charset="0"/>
              </a:rPr>
              <a:t>This is a group of metabolic diseases characterized by </a:t>
            </a:r>
            <a:r>
              <a:rPr altLang="en-US" b="1" lang="en-US">
                <a:solidFill>
                  <a:srgbClr val="7030A0"/>
                </a:solidFill>
                <a:latin typeface="Calibri" pitchFamily="34" charset="0"/>
              </a:rPr>
              <a:t>elevated levels of glucose </a:t>
            </a:r>
            <a:r>
              <a:rPr altLang="en-US" lang="en-US">
                <a:latin typeface="Calibri" pitchFamily="34" charset="0"/>
              </a:rPr>
              <a:t>in the blood (hyperglycemia)</a:t>
            </a:r>
          </a:p>
          <a:p>
            <a:pPr lvl="0">
              <a:buClr>
                <a:schemeClr val="dk1"/>
              </a:buClr>
              <a:buFontTx/>
            </a:pPr>
            <a:r>
              <a:rPr altLang="en-US" lang="en-US">
                <a:latin typeface="Calibri" pitchFamily="34" charset="0"/>
              </a:rPr>
              <a:t> It results from </a:t>
            </a:r>
            <a:r>
              <a:rPr altLang="en-US" lang="en-US">
                <a:solidFill>
                  <a:srgbClr val="7030A0"/>
                </a:solidFill>
                <a:latin typeface="Calibri" pitchFamily="34" charset="0"/>
              </a:rPr>
              <a:t>defects in insulin secretion, insulin action or both</a:t>
            </a:r>
            <a:r>
              <a:rPr altLang="en-US" lang="en-US">
                <a:latin typeface="Calibri" pitchFamily="34" charset="0"/>
              </a:rPr>
              <a:t>.</a:t>
            </a:r>
          </a:p>
          <a:p>
            <a:pPr lvl="0">
              <a:buClr>
                <a:schemeClr val="dk1"/>
              </a:buClr>
              <a:buFontTx/>
            </a:pPr>
            <a:r>
              <a:rPr altLang="en-US" lang="en-US">
                <a:latin typeface="Calibri" pitchFamily="34" charset="0"/>
              </a:rPr>
              <a:t> Major sources of glucose in the body are:</a:t>
            </a:r>
          </a:p>
          <a:p>
            <a:pPr lvl="0">
              <a:buClr>
                <a:schemeClr val="dk1"/>
              </a:buClr>
              <a:buFont typeface="Wingdings" pitchFamily="2" charset="2"/>
              <a:buChar char="ü"/>
            </a:pPr>
            <a:r>
              <a:rPr altLang="en-US" lang="en-US">
                <a:latin typeface="Calibri" pitchFamily="34" charset="0"/>
              </a:rPr>
              <a:t>ingested food in the GIT </a:t>
            </a:r>
          </a:p>
          <a:p>
            <a:pPr lvl="0">
              <a:buClr>
                <a:schemeClr val="dk1"/>
              </a:buClr>
              <a:buFont typeface="Wingdings" pitchFamily="2" charset="2"/>
              <a:buChar char="ü"/>
            </a:pPr>
            <a:r>
              <a:rPr altLang="en-US" lang="en-US">
                <a:latin typeface="Calibri" pitchFamily="34" charset="0"/>
              </a:rPr>
              <a:t>formation of glucose by the liver</a:t>
            </a:r>
          </a:p>
          <a:p>
            <a:pPr lvl="0">
              <a:buClr>
                <a:schemeClr val="dk1"/>
              </a:buClr>
              <a:buFontTx/>
            </a:pPr>
            <a:r>
              <a:rPr altLang="en-US" lang="en-US">
                <a:latin typeface="Calibri" pitchFamily="34" charset="0"/>
              </a:rPr>
              <a:t> </a:t>
            </a:r>
            <a:r>
              <a:rPr altLang="en-US" b="1" lang="en-US">
                <a:solidFill>
                  <a:srgbClr val="7030A0"/>
                </a:solidFill>
                <a:latin typeface="Calibri" pitchFamily="34" charset="0"/>
              </a:rPr>
              <a:t>Insulin is  a hormone produced by the pancreas</a:t>
            </a:r>
          </a:p>
          <a:p>
            <a:pPr lvl="0">
              <a:buClr>
                <a:schemeClr val="dk1"/>
              </a:buClr>
              <a:buFontTx/>
            </a:pPr>
            <a:r>
              <a:rPr altLang="en-US" b="1" lang="en-US">
                <a:solidFill>
                  <a:srgbClr val="7030A0"/>
                </a:solidFill>
                <a:latin typeface="Calibri" pitchFamily="34" charset="0"/>
              </a:rPr>
              <a:t>Beta cells in the islets of langerhans</a:t>
            </a:r>
          </a:p>
          <a:p>
            <a:pPr lvl="0">
              <a:buFontTx/>
              <a:buNone/>
            </a:pPr>
            <a:endParaRPr altLang="en-US" lang="en-US">
              <a:latin typeface="Calibri" pitchFamily="34" charset="0"/>
            </a:endParaRPr>
          </a:p>
        </p:txBody>
      </p:sp>
      <p:sp>
        <p:nvSpPr>
          <p:cNvPr id="1048760" name=""/>
          <p:cNvSpPr/>
          <p:nvPr>
            <p:ph type="title" sz="full" idx="0"/>
          </p:nvPr>
        </p:nvSpPr>
        <p:spPr>
          <a:xfrm rot="0">
            <a:off x="457200" y="0"/>
            <a:ext cx="8229600" cy="9144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lvl="0"/>
            <a:r>
              <a:rPr altLang="en-US" b="1" sz="6000" lang="en-US" u="sng">
                <a:solidFill>
                  <a:srgbClr val="7030A0"/>
                </a:solidFill>
                <a:latin typeface="Calibri" pitchFamily="34" charset="0"/>
              </a:rPr>
              <a:t>DIABETES MELLITUS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1">
  <p:cSld>
    <p:spTree>
      <p:nvGrpSpPr>
        <p:cNvPr id="408" name=""/>
        <p:cNvGrpSpPr/>
        <p:nvPr/>
      </p:nvGrpSpPr>
      <p:grpSpPr>
        <a:xfrm rot="0">
          <a:off x="0" y="0"/>
          <a:ext cx="0" cy="0"/>
          <a:chOff x="0" y="0"/>
          <a:chExt cx="0" cy="0"/>
        </a:xfrm>
      </p:grpSpPr>
      <p:sp>
        <p:nvSpPr>
          <p:cNvPr id="1048615" name=""/>
          <p:cNvSpPr/>
          <p:nvPr>
            <p:ph type="title" sz="full" idx="0"/>
          </p:nvPr>
        </p:nvSpPr>
        <p:spPr>
          <a:xfrm rot="0">
            <a:off x="457200" y="0"/>
            <a:ext cx="8229600" cy="8382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lvl="0"/>
            <a:r>
              <a:rPr altLang="en-US" lang="en-US"/>
              <a:t>Assignment </a:t>
            </a:r>
          </a:p>
        </p:txBody>
      </p:sp>
      <p:sp>
        <p:nvSpPr>
          <p:cNvPr id="1048616" name=""/>
          <p:cNvSpPr/>
          <p:nvPr>
            <p:ph sz="full" idx="1"/>
          </p:nvPr>
        </p:nvSpPr>
        <p:spPr>
          <a:xfrm rot="0">
            <a:off x="0" y="685800"/>
            <a:ext cx="9144000" cy="6172200"/>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indent="-514350" lvl="0" marL="514350">
              <a:lnSpc>
                <a:spcPct val="90000"/>
              </a:lnSpc>
              <a:buFont typeface="Arial" pitchFamily="34" charset="0"/>
              <a:buAutoNum type="arabicPeriod" startAt="1"/>
            </a:pPr>
            <a:r>
              <a:rPr altLang="en-US" sz="3000" lang="en-US"/>
              <a:t>Define the following terms and give examples of each</a:t>
            </a:r>
          </a:p>
          <a:p>
            <a:pPr indent="-514350" lvl="1" marL="914400">
              <a:lnSpc>
                <a:spcPct val="90000"/>
              </a:lnSpc>
              <a:buFont typeface="Arial" pitchFamily="34" charset="0"/>
              <a:buAutoNum type="alphaLcParenR" startAt="1"/>
            </a:pPr>
            <a:r>
              <a:rPr altLang="en-US" sz="2600" lang="en-US"/>
              <a:t>Endocrine glands</a:t>
            </a:r>
          </a:p>
          <a:p>
            <a:pPr indent="-514350" lvl="1" marL="914400">
              <a:lnSpc>
                <a:spcPct val="90000"/>
              </a:lnSpc>
              <a:buFont typeface="Arial" pitchFamily="34" charset="0"/>
              <a:buAutoNum type="alphaLcParenR" startAt="1"/>
            </a:pPr>
            <a:r>
              <a:rPr altLang="en-US" sz="2600" lang="en-US"/>
              <a:t>Exocrine glands</a:t>
            </a:r>
          </a:p>
          <a:p>
            <a:pPr indent="-514350" lvl="1" marL="914400">
              <a:lnSpc>
                <a:spcPct val="90000"/>
              </a:lnSpc>
              <a:buFont typeface="Arial" pitchFamily="34" charset="0"/>
              <a:buAutoNum type="alphaLcParenR" startAt="1"/>
            </a:pPr>
            <a:r>
              <a:rPr altLang="en-US" sz="2600" lang="en-US"/>
              <a:t>Autocrine glands</a:t>
            </a:r>
          </a:p>
          <a:p>
            <a:pPr indent="-514350" lvl="1" marL="914400">
              <a:lnSpc>
                <a:spcPct val="90000"/>
              </a:lnSpc>
              <a:buFont typeface="Arial" pitchFamily="34" charset="0"/>
              <a:buAutoNum type="alphaLcParenR" startAt="1"/>
            </a:pPr>
            <a:r>
              <a:rPr altLang="en-US" sz="2600" lang="en-US"/>
              <a:t>Paracrine glands</a:t>
            </a:r>
          </a:p>
          <a:p>
            <a:pPr indent="-514350" lvl="1" marL="914400">
              <a:lnSpc>
                <a:spcPct val="90000"/>
              </a:lnSpc>
              <a:buFont typeface="Arial" pitchFamily="34" charset="0"/>
              <a:buAutoNum type="alphaLcParenR" startAt="1"/>
            </a:pPr>
            <a:r>
              <a:rPr altLang="en-US" sz="2600" lang="en-US"/>
              <a:t>Juxtacrine glands</a:t>
            </a:r>
          </a:p>
          <a:p>
            <a:pPr indent="-514350" lvl="0" marL="514350">
              <a:lnSpc>
                <a:spcPct val="90000"/>
              </a:lnSpc>
              <a:buFont typeface="Arial" pitchFamily="34" charset="0"/>
              <a:buAutoNum type="arabicPeriod" startAt="1"/>
            </a:pPr>
            <a:r>
              <a:rPr altLang="en-US" sz="3000" lang="en-US"/>
              <a:t>Define the following terms</a:t>
            </a:r>
          </a:p>
          <a:p>
            <a:pPr indent="-514350" lvl="1" marL="914400">
              <a:lnSpc>
                <a:spcPct val="90000"/>
              </a:lnSpc>
              <a:buFont typeface="Arial" pitchFamily="34" charset="0"/>
              <a:buAutoNum type="alphaLcParenR" startAt="1"/>
            </a:pPr>
            <a:r>
              <a:rPr altLang="en-US" sz="2600" lang="en-US"/>
              <a:t>Hormones</a:t>
            </a:r>
          </a:p>
          <a:p>
            <a:pPr indent="-514350" lvl="1" marL="914400">
              <a:lnSpc>
                <a:spcPct val="90000"/>
              </a:lnSpc>
              <a:buFont typeface="Arial" pitchFamily="34" charset="0"/>
              <a:buAutoNum type="alphaLcParenR" startAt="1"/>
            </a:pPr>
            <a:r>
              <a:rPr altLang="en-US" sz="2600" lang="en-US"/>
              <a:t>Neurohormones</a:t>
            </a:r>
          </a:p>
          <a:p>
            <a:pPr indent="-514350" lvl="1" marL="914400">
              <a:lnSpc>
                <a:spcPct val="90000"/>
              </a:lnSpc>
              <a:buFont typeface="Arial" pitchFamily="34" charset="0"/>
              <a:buAutoNum type="alphaLcParenR" startAt="1"/>
            </a:pPr>
            <a:r>
              <a:rPr altLang="en-US" sz="2600" lang="en-US"/>
              <a:t>Pherohormones</a:t>
            </a:r>
          </a:p>
          <a:p>
            <a:pPr indent="-514350" lvl="1" marL="914400">
              <a:lnSpc>
                <a:spcPct val="90000"/>
              </a:lnSpc>
              <a:buFont typeface="Arial" pitchFamily="34" charset="0"/>
              <a:buAutoNum type="alphaLcParenR" startAt="1"/>
            </a:pPr>
            <a:r>
              <a:rPr altLang="en-US" sz="2600" lang="en-US"/>
              <a:t>Interleukins</a:t>
            </a:r>
          </a:p>
          <a:p>
            <a:pPr indent="-514350" lvl="1" marL="914400">
              <a:lnSpc>
                <a:spcPct val="90000"/>
              </a:lnSpc>
              <a:buFont typeface="Arial" pitchFamily="34" charset="0"/>
              <a:buAutoNum type="alphaLcParenR" startAt="1"/>
            </a:pPr>
            <a:r>
              <a:rPr altLang="en-US" sz="2600" lang="en-US"/>
              <a:t>Interferons </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MasterSp="1">
  <p:cSld>
    <p:spTree>
      <p:nvGrpSpPr>
        <p:cNvPr id="486" name=""/>
        <p:cNvGrpSpPr/>
        <p:nvPr/>
      </p:nvGrpSpPr>
      <p:grpSpPr>
        <a:xfrm rot="0">
          <a:off x="0" y="0"/>
          <a:ext cx="0" cy="0"/>
          <a:chOff x="0" y="0"/>
          <a:chExt cx="0" cy="0"/>
        </a:xfrm>
      </p:grpSpPr>
      <p:sp>
        <p:nvSpPr>
          <p:cNvPr id="1048761" name=""/>
          <p:cNvSpPr/>
          <p:nvPr>
            <p:ph sz="full" idx="1"/>
          </p:nvPr>
        </p:nvSpPr>
        <p:spPr>
          <a:xfrm rot="0">
            <a:off x="228600" y="685800"/>
            <a:ext cx="8686800" cy="5867400"/>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lnSpc>
                <a:spcPct val="80000"/>
              </a:lnSpc>
              <a:buClr>
                <a:schemeClr val="dk1"/>
              </a:buClr>
              <a:buFontTx/>
            </a:pPr>
            <a:r>
              <a:rPr altLang="en-US" lang="en-US">
                <a:latin typeface="Calibri" pitchFamily="34" charset="0"/>
              </a:rPr>
              <a:t>It acts by: Regulating the blood production and storage of glucose</a:t>
            </a:r>
          </a:p>
          <a:p>
            <a:pPr lvl="0">
              <a:lnSpc>
                <a:spcPct val="80000"/>
              </a:lnSpc>
            </a:pPr>
            <a:r>
              <a:rPr altLang="en-US" lang="en-US">
                <a:latin typeface="Calibri" pitchFamily="34" charset="0"/>
              </a:rPr>
              <a:t>In </a:t>
            </a:r>
            <a:r>
              <a:rPr altLang="en-US" lang="en-US">
                <a:solidFill>
                  <a:srgbClr val="7030A0"/>
                </a:solidFill>
                <a:latin typeface="Calibri" pitchFamily="34" charset="0"/>
              </a:rPr>
              <a:t>diabetic state </a:t>
            </a:r>
            <a:r>
              <a:rPr altLang="en-US" lang="en-US">
                <a:latin typeface="Calibri" pitchFamily="34" charset="0"/>
              </a:rPr>
              <a:t>the cells may stop responding to insulin or the pancreas may stop producing insulin entirely</a:t>
            </a:r>
          </a:p>
          <a:p>
            <a:pPr lvl="0">
              <a:lnSpc>
                <a:spcPct val="80000"/>
              </a:lnSpc>
              <a:buFontTx/>
              <a:buNone/>
            </a:pPr>
            <a:endParaRPr altLang="en-US" lang="en-US">
              <a:latin typeface="Calibri" pitchFamily="34" charset="0"/>
            </a:endParaRPr>
          </a:p>
          <a:p>
            <a:pPr lvl="0">
              <a:lnSpc>
                <a:spcPct val="80000"/>
              </a:lnSpc>
            </a:pPr>
            <a:r>
              <a:rPr altLang="en-US" lang="en-US">
                <a:latin typeface="Calibri" pitchFamily="34" charset="0"/>
              </a:rPr>
              <a:t>The WHO estimates that the prevalence of DM in Kenya at 2.7% (rural) to 10.7% (urban)KDMIC, 2012)</a:t>
            </a:r>
          </a:p>
          <a:p>
            <a:pPr lvl="0">
              <a:lnSpc>
                <a:spcPct val="80000"/>
              </a:lnSpc>
              <a:buFontTx/>
              <a:buNone/>
            </a:pPr>
            <a:endParaRPr altLang="en-US" lang="en-US">
              <a:latin typeface="Calibri" pitchFamily="34" charset="0"/>
            </a:endParaRPr>
          </a:p>
          <a:p>
            <a:pPr lvl="0">
              <a:lnSpc>
                <a:spcPct val="80000"/>
              </a:lnSpc>
            </a:pPr>
            <a:r>
              <a:rPr altLang="en-US" lang="en-US">
                <a:latin typeface="Calibri" pitchFamily="34" charset="0"/>
              </a:rPr>
              <a:t>It is usually prevalent in the elderly with up to 50% of people older than 65 suffering some degree of glucose intolerance</a:t>
            </a:r>
          </a:p>
          <a:p>
            <a:pPr lvl="0">
              <a:buFontTx/>
              <a:buNone/>
            </a:pPr>
            <a:endParaRPr altLang="en-US" lang="en-US">
              <a:latin typeface="Calibri" pitchFamily="34" charset="0"/>
            </a:endParaRPr>
          </a:p>
        </p:txBody>
      </p:sp>
      <p:sp>
        <p:nvSpPr>
          <p:cNvPr id="1048762" name=""/>
          <p:cNvSpPr/>
          <p:nvPr>
            <p:ph type="title" sz="full" idx="0"/>
          </p:nvPr>
        </p:nvSpPr>
        <p:spPr>
          <a:xfrm rot="0">
            <a:off x="457200" y="0"/>
            <a:ext cx="8229600" cy="639762"/>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algn="l" lvl="0"/>
            <a:r>
              <a:rPr altLang="en-US" sz="2800" lang="en-US">
                <a:latin typeface="Calibri" pitchFamily="34" charset="0"/>
              </a:rPr>
              <a:t>cont</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MasterSp="1">
  <p:cSld>
    <p:spTree>
      <p:nvGrpSpPr>
        <p:cNvPr id="489" name=""/>
        <p:cNvGrpSpPr/>
        <p:nvPr/>
      </p:nvGrpSpPr>
      <p:grpSpPr>
        <a:xfrm rot="0">
          <a:off x="0" y="0"/>
          <a:ext cx="0" cy="0"/>
          <a:chOff x="0" y="0"/>
          <a:chExt cx="0" cy="0"/>
        </a:xfrm>
      </p:grpSpPr>
      <p:sp>
        <p:nvSpPr>
          <p:cNvPr id="1048766"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lvl="0"/>
            <a:r>
              <a:rPr altLang="en-US" b="1" lang="en-US" u="sng">
                <a:solidFill>
                  <a:srgbClr val="7030A0"/>
                </a:solidFill>
              </a:rPr>
              <a:t>Classification</a:t>
            </a:r>
          </a:p>
        </p:txBody>
      </p:sp>
      <p:sp>
        <p:nvSpPr>
          <p:cNvPr id="1048767" name=""/>
          <p:cNvSpPr/>
          <p:nvPr>
            <p:ph sz="full" idx="1"/>
          </p:nvPr>
        </p:nvSpPr>
        <p:spPr>
          <a:xfrm rot="0">
            <a:off x="457200" y="1143000"/>
            <a:ext cx="8229600" cy="4983162"/>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indent="-514350" lvl="0" marL="514350">
              <a:buFontTx/>
              <a:buAutoNum type="alphaLcParenR" startAt="1"/>
            </a:pPr>
            <a:r>
              <a:rPr altLang="en-US" lang="en-US"/>
              <a:t>Type 1 diabetes mellitus</a:t>
            </a:r>
          </a:p>
          <a:p>
            <a:pPr indent="-514350" lvl="0" marL="514350">
              <a:buFontTx/>
              <a:buAutoNum type="alphaLcParenR" startAt="1"/>
            </a:pPr>
            <a:r>
              <a:rPr altLang="en-US" lang="en-US"/>
              <a:t>Type 2 diabetes mellitus</a:t>
            </a:r>
          </a:p>
          <a:p>
            <a:pPr indent="-514350" lvl="0" marL="514350">
              <a:buFontTx/>
              <a:buAutoNum type="alphaLcParenR" startAt="1"/>
            </a:pPr>
            <a:r>
              <a:rPr altLang="en-US" lang="en-US"/>
              <a:t>Gestational diabetes</a:t>
            </a:r>
          </a:p>
          <a:p>
            <a:pPr indent="-514350" lvl="0" marL="514350">
              <a:buFontTx/>
              <a:buAutoNum type="alphaLcParenR" startAt="1"/>
            </a:pPr>
            <a:r>
              <a:rPr altLang="en-US" lang="en-US"/>
              <a:t>Diabetes due to other conditions and syndromes</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showMasterSp="1">
  <p:cSld>
    <p:spTree>
      <p:nvGrpSpPr>
        <p:cNvPr id="490" name=""/>
        <p:cNvGrpSpPr/>
        <p:nvPr/>
      </p:nvGrpSpPr>
      <p:grpSpPr>
        <a:xfrm rot="0">
          <a:off x="0" y="0"/>
          <a:ext cx="0" cy="0"/>
          <a:chOff x="0" y="0"/>
          <a:chExt cx="0" cy="0"/>
        </a:xfrm>
      </p:grpSpPr>
      <p:sp>
        <p:nvSpPr>
          <p:cNvPr id="1048768" name=""/>
          <p:cNvSpPr/>
          <p:nvPr>
            <p:ph sz="full" idx="1"/>
          </p:nvPr>
        </p:nvSpPr>
        <p:spPr>
          <a:xfrm rot="0">
            <a:off x="228600" y="838200"/>
            <a:ext cx="8686800" cy="5715000"/>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r>
              <a:rPr altLang="en-US" lang="en-US">
                <a:latin typeface="Calibri" pitchFamily="34" charset="0"/>
              </a:rPr>
              <a:t>The </a:t>
            </a:r>
            <a:r>
              <a:rPr altLang="en-US" b="1" lang="en-US">
                <a:latin typeface="Calibri" pitchFamily="34" charset="0"/>
              </a:rPr>
              <a:t>beta cells </a:t>
            </a:r>
            <a:r>
              <a:rPr altLang="en-US" lang="en-US">
                <a:latin typeface="Calibri" pitchFamily="34" charset="0"/>
              </a:rPr>
              <a:t>of pancreas no longer produce insulin due to destruction  </a:t>
            </a:r>
          </a:p>
          <a:p>
            <a:pPr lvl="0"/>
            <a:r>
              <a:rPr altLang="en-US" lang="en-US">
                <a:latin typeface="Calibri" pitchFamily="34" charset="0"/>
              </a:rPr>
              <a:t>Characterized by </a:t>
            </a:r>
          </a:p>
          <a:p>
            <a:pPr lvl="2">
              <a:buFont typeface="Wingdings" pitchFamily="2" charset="2"/>
              <a:buChar char="ü"/>
            </a:pPr>
            <a:r>
              <a:rPr altLang="en-US" sz="3200" lang="en-US">
                <a:solidFill>
                  <a:srgbClr val="7030A0"/>
                </a:solidFill>
                <a:latin typeface="Calibri" pitchFamily="34" charset="0"/>
              </a:rPr>
              <a:t>hyperglycemia, </a:t>
            </a:r>
          </a:p>
          <a:p>
            <a:pPr lvl="2">
              <a:buFont typeface="Wingdings" pitchFamily="2" charset="2"/>
              <a:buChar char="ü"/>
            </a:pPr>
            <a:r>
              <a:rPr altLang="en-US" sz="3200" lang="en-US">
                <a:solidFill>
                  <a:srgbClr val="7030A0"/>
                </a:solidFill>
                <a:latin typeface="Calibri" pitchFamily="34" charset="0"/>
              </a:rPr>
              <a:t>breakdown of body fats and protein and </a:t>
            </a:r>
          </a:p>
          <a:p>
            <a:pPr lvl="2">
              <a:buFont typeface="Wingdings" pitchFamily="2" charset="2"/>
              <a:buChar char="ü"/>
            </a:pPr>
            <a:r>
              <a:rPr altLang="en-US" sz="3200" lang="en-US">
                <a:solidFill>
                  <a:srgbClr val="7030A0"/>
                </a:solidFill>
                <a:latin typeface="Calibri" pitchFamily="34" charset="0"/>
              </a:rPr>
              <a:t>development of ketosis (Condition associated with high level of ketone bodies in the body)</a:t>
            </a:r>
          </a:p>
        </p:txBody>
      </p:sp>
      <p:sp>
        <p:nvSpPr>
          <p:cNvPr id="1048769" name=""/>
          <p:cNvSpPr/>
          <p:nvPr>
            <p:ph type="title" sz="full" idx="0"/>
          </p:nvPr>
        </p:nvSpPr>
        <p:spPr>
          <a:xfrm rot="0">
            <a:off x="381000" y="0"/>
            <a:ext cx="8229600" cy="10668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lvl="0"/>
            <a:r>
              <a:rPr altLang="en-US" b="1" sz="3600" lang="en-US" u="sng">
                <a:solidFill>
                  <a:srgbClr val="7030A0"/>
                </a:solidFill>
                <a:latin typeface="Calibri" pitchFamily="34" charset="0"/>
              </a:rPr>
              <a:t>TYPE 1 DIABETES MELLITUS</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MasterSp="1">
  <p:cSld>
    <p:spTree>
      <p:nvGrpSpPr>
        <p:cNvPr id="491" name=""/>
        <p:cNvGrpSpPr/>
        <p:nvPr/>
      </p:nvGrpSpPr>
      <p:grpSpPr>
        <a:xfrm rot="0">
          <a:off x="0" y="0"/>
          <a:ext cx="0" cy="0"/>
          <a:chOff x="0" y="0"/>
          <a:chExt cx="0" cy="0"/>
        </a:xfrm>
      </p:grpSpPr>
      <p:sp>
        <p:nvSpPr>
          <p:cNvPr id="1048770"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r>
              <a:rPr altLang="en-US" lang="en-US"/>
              <a:t>.</a:t>
            </a:r>
          </a:p>
        </p:txBody>
      </p:sp>
      <p:sp>
        <p:nvSpPr>
          <p:cNvPr id="1048771" name=""/>
          <p:cNvSpPr/>
          <p:nvPr>
            <p:ph sz="full" idx="1"/>
          </p:nvPr>
        </p:nvSpPr>
        <p:spPr>
          <a:xfrm rot="0">
            <a:off x="228600" y="533400"/>
            <a:ext cx="8686800" cy="5592762"/>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r>
              <a:rPr altLang="en-US" b="1" lang="en-US">
                <a:solidFill>
                  <a:srgbClr val="7030A0"/>
                </a:solidFill>
                <a:latin typeface="Calibri" pitchFamily="34" charset="0"/>
                <a:ea typeface="Calibri" pitchFamily="34" charset="0"/>
              </a:rPr>
              <a:t>Ketone bodies</a:t>
            </a:r>
            <a:r>
              <a:rPr altLang="en-US" lang="en-US">
                <a:latin typeface="Calibri" pitchFamily="34" charset="0"/>
                <a:ea typeface="Calibri" pitchFamily="34" charset="0"/>
              </a:rPr>
              <a:t>: acetone, acetoacetic acid, beta-hydroxybutyric acid, produced during the metabolism of </a:t>
            </a:r>
            <a:r>
              <a:rPr altLang="en-US" b="1" lang="en-US">
                <a:solidFill>
                  <a:srgbClr val="7030A0"/>
                </a:solidFill>
                <a:latin typeface="Calibri" pitchFamily="34" charset="0"/>
                <a:ea typeface="Calibri" pitchFamily="34" charset="0"/>
              </a:rPr>
              <a:t>fats</a:t>
            </a:r>
            <a:r>
              <a:rPr altLang="en-US" lang="en-US">
                <a:latin typeface="Calibri" pitchFamily="34" charset="0"/>
                <a:ea typeface="Calibri" pitchFamily="34" charset="0"/>
              </a:rPr>
              <a:t>.</a:t>
            </a:r>
          </a:p>
          <a:p>
            <a:pPr lvl="0"/>
            <a:endParaRPr altLang="en-US" lang="en-US">
              <a:latin typeface="Calibri" pitchFamily="34" charset="0"/>
            </a:endParaRPr>
          </a:p>
          <a:p>
            <a:pPr lvl="0"/>
            <a:r>
              <a:rPr altLang="en-US" lang="en-US">
                <a:latin typeface="Calibri" pitchFamily="34" charset="0"/>
              </a:rPr>
              <a:t>Accounts for </a:t>
            </a:r>
            <a:r>
              <a:rPr altLang="en-US" b="1" lang="en-US">
                <a:solidFill>
                  <a:srgbClr val="7030A0"/>
                </a:solidFill>
                <a:latin typeface="Calibri" pitchFamily="34" charset="0"/>
              </a:rPr>
              <a:t>5 – 10 % </a:t>
            </a:r>
            <a:r>
              <a:rPr altLang="en-US" lang="en-US">
                <a:latin typeface="Calibri" pitchFamily="34" charset="0"/>
              </a:rPr>
              <a:t>of cases of diabetes; most often occurs in </a:t>
            </a:r>
            <a:r>
              <a:rPr altLang="en-US" b="1" lang="en-US">
                <a:solidFill>
                  <a:srgbClr val="7030A0"/>
                </a:solidFill>
                <a:latin typeface="Calibri" pitchFamily="34" charset="0"/>
              </a:rPr>
              <a:t>childhood or adolescence</a:t>
            </a:r>
          </a:p>
          <a:p>
            <a:pPr lvl="0"/>
            <a:endParaRPr altLang="en-US" b="1" lang="en-US">
              <a:solidFill>
                <a:srgbClr val="7030A0"/>
              </a:solidFill>
              <a:latin typeface="Calibri" pitchFamily="34" charset="0"/>
            </a:endParaRPr>
          </a:p>
          <a:p>
            <a:pPr lvl="0"/>
            <a:r>
              <a:rPr altLang="en-US" lang="en-US">
                <a:latin typeface="Calibri" pitchFamily="34" charset="0"/>
              </a:rPr>
              <a:t>Formerly called </a:t>
            </a:r>
            <a:r>
              <a:rPr altLang="en-US" b="1" lang="en-US">
                <a:solidFill>
                  <a:srgbClr val="7030A0"/>
                </a:solidFill>
                <a:latin typeface="Calibri" pitchFamily="34" charset="0"/>
              </a:rPr>
              <a:t>Juvenile-onset diabetes </a:t>
            </a:r>
            <a:r>
              <a:rPr altLang="en-US" b="1" i="1" lang="en-US">
                <a:latin typeface="Calibri" pitchFamily="34" charset="0"/>
              </a:rPr>
              <a:t>or </a:t>
            </a:r>
            <a:r>
              <a:rPr altLang="en-US" b="1" lang="en-US">
                <a:solidFill>
                  <a:srgbClr val="7030A0"/>
                </a:solidFill>
                <a:latin typeface="Calibri" pitchFamily="34" charset="0"/>
              </a:rPr>
              <a:t>insulin-dependent diabetes (IDDM )</a:t>
            </a:r>
          </a:p>
          <a:p>
            <a:pPr lvl="0"/>
            <a:endParaRPr altLang="en-US" b="1" i="1" lang="en-US">
              <a:latin typeface="Calibri" pitchFamily="34" charset="0"/>
            </a:endParaRPr>
          </a:p>
          <a:p>
            <a:pPr lvl="0"/>
            <a:r>
              <a:rPr altLang="en-US" b="1" lang="en-US">
                <a:solidFill>
                  <a:srgbClr val="7030A0"/>
                </a:solidFill>
                <a:latin typeface="Calibri" pitchFamily="34" charset="0"/>
              </a:rPr>
              <a:t>Insulin administration is a must</a:t>
            </a:r>
            <a:r>
              <a:rPr altLang="en-US" lang="en-US">
                <a:latin typeface="Calibri" pitchFamily="34" charset="0"/>
              </a:rPr>
              <a:t>!!</a:t>
            </a:r>
          </a:p>
          <a:p>
            <a:pPr lvl="0"/>
            <a:endParaRPr altLang="en-US" lang="en-US"/>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showMasterSp="1">
  <p:cSld>
    <p:spTree>
      <p:nvGrpSpPr>
        <p:cNvPr id="492" name=""/>
        <p:cNvGrpSpPr/>
        <p:nvPr/>
      </p:nvGrpSpPr>
      <p:grpSpPr>
        <a:xfrm rot="0">
          <a:off x="0" y="0"/>
          <a:ext cx="0" cy="0"/>
          <a:chOff x="0" y="0"/>
          <a:chExt cx="0" cy="0"/>
        </a:xfrm>
      </p:grpSpPr>
      <p:sp>
        <p:nvSpPr>
          <p:cNvPr id="1048772" name=""/>
          <p:cNvSpPr/>
          <p:nvPr>
            <p:ph sz="full" idx="1"/>
          </p:nvPr>
        </p:nvSpPr>
        <p:spPr>
          <a:xfrm rot="0">
            <a:off x="152400" y="228600"/>
            <a:ext cx="8991600" cy="6324600"/>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lnSpc>
                <a:spcPct val="150000"/>
              </a:lnSpc>
            </a:pPr>
            <a:endParaRPr altLang="en-US" sz="2800" lang="en-US">
              <a:latin typeface="Calibri" pitchFamily="34" charset="0"/>
            </a:endParaRPr>
          </a:p>
          <a:p>
            <a:pPr lvl="0">
              <a:lnSpc>
                <a:spcPct val="150000"/>
              </a:lnSpc>
            </a:pPr>
            <a:r>
              <a:rPr altLang="en-US" sz="2800" lang="en-US">
                <a:latin typeface="Calibri" pitchFamily="34" charset="0"/>
              </a:rPr>
              <a:t>Autoimmune destruction of beta cells arise either by </a:t>
            </a:r>
            <a:r>
              <a:rPr altLang="en-US" sz="2800" lang="en-US">
                <a:solidFill>
                  <a:srgbClr val="7030A0"/>
                </a:solidFill>
                <a:latin typeface="Calibri" pitchFamily="34" charset="0"/>
              </a:rPr>
              <a:t>genetic, immunologic or environmental factors</a:t>
            </a:r>
          </a:p>
          <a:p>
            <a:pPr lvl="0">
              <a:lnSpc>
                <a:spcPct val="150000"/>
              </a:lnSpc>
            </a:pPr>
            <a:r>
              <a:rPr altLang="en-US" sz="2800" lang="en-US">
                <a:latin typeface="Calibri" pitchFamily="34" charset="0"/>
              </a:rPr>
              <a:t>Immune mediated DM commonly develops during childhood and adolescence (juvenile onset) though it can occur at any age.</a:t>
            </a:r>
          </a:p>
          <a:p>
            <a:pPr lvl="0">
              <a:lnSpc>
                <a:spcPct val="150000"/>
              </a:lnSpc>
              <a:buFontTx/>
              <a:buNone/>
            </a:pPr>
            <a:endParaRPr altLang="en-US" sz="2800" lang="en-US">
              <a:latin typeface="Calibri" pitchFamily="34" charset="0"/>
            </a:endParaRPr>
          </a:p>
        </p:txBody>
      </p:sp>
      <p:sp>
        <p:nvSpPr>
          <p:cNvPr id="1048773" name=""/>
          <p:cNvSpPr/>
          <p:nvPr>
            <p:ph type="title" sz="full" idx="0"/>
          </p:nvPr>
        </p:nvSpPr>
        <p:spPr>
          <a:xfrm rot="0">
            <a:off x="381000" y="0"/>
            <a:ext cx="8229600" cy="43815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algn="l" lvl="0"/>
            <a:r>
              <a:rPr altLang="en-US" sz="2500" lang="en-US">
                <a:latin typeface="Calibri" pitchFamily="34" charset="0"/>
              </a:rPr>
              <a:t>ct</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showMasterSp="1">
  <p:cSld>
    <p:spTree>
      <p:nvGrpSpPr>
        <p:cNvPr id="493" name=""/>
        <p:cNvGrpSpPr/>
        <p:nvPr/>
      </p:nvGrpSpPr>
      <p:grpSpPr>
        <a:xfrm rot="0">
          <a:off x="0" y="0"/>
          <a:ext cx="0" cy="0"/>
          <a:chOff x="0" y="0"/>
          <a:chExt cx="0" cy="0"/>
        </a:xfrm>
      </p:grpSpPr>
      <p:sp>
        <p:nvSpPr>
          <p:cNvPr id="1048774" name=""/>
          <p:cNvSpPr/>
          <p:nvPr>
            <p:ph sz="full" idx="1"/>
          </p:nvPr>
        </p:nvSpPr>
        <p:spPr>
          <a:xfrm rot="0">
            <a:off x="228600" y="914400"/>
            <a:ext cx="8686800" cy="5715000"/>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lnSpc>
                <a:spcPct val="80000"/>
              </a:lnSpc>
            </a:pPr>
            <a:r>
              <a:rPr altLang="en-US" sz="3600" lang="en-US">
                <a:latin typeface="Calibri" pitchFamily="34" charset="0"/>
              </a:rPr>
              <a:t>There is autoimmune reaction in which the beta cells that produce insulin are </a:t>
            </a:r>
            <a:r>
              <a:rPr altLang="en-US" b="1" sz="3600" lang="en-US">
                <a:latin typeface="Calibri" pitchFamily="34" charset="0"/>
              </a:rPr>
              <a:t>destroyed</a:t>
            </a:r>
            <a:r>
              <a:rPr altLang="en-US" sz="3600" lang="en-US">
                <a:latin typeface="Calibri" pitchFamily="34" charset="0"/>
              </a:rPr>
              <a:t>.</a:t>
            </a:r>
          </a:p>
          <a:p>
            <a:pPr lvl="0">
              <a:lnSpc>
                <a:spcPct val="80000"/>
              </a:lnSpc>
            </a:pPr>
            <a:r>
              <a:rPr altLang="en-US" sz="3600" lang="en-US">
                <a:latin typeface="Calibri" pitchFamily="34" charset="0"/>
              </a:rPr>
              <a:t>Results in </a:t>
            </a:r>
          </a:p>
          <a:p>
            <a:pPr lvl="0">
              <a:lnSpc>
                <a:spcPct val="80000"/>
              </a:lnSpc>
              <a:buFont typeface="Wingdings" pitchFamily="2" charset="2"/>
              <a:buChar char="ü"/>
            </a:pPr>
            <a:r>
              <a:rPr altLang="en-US" sz="3600" lang="en-US">
                <a:latin typeface="Calibri" pitchFamily="34" charset="0"/>
              </a:rPr>
              <a:t>decreased insulin production, </a:t>
            </a:r>
          </a:p>
          <a:p>
            <a:pPr lvl="0">
              <a:lnSpc>
                <a:spcPct val="80000"/>
              </a:lnSpc>
              <a:buFont typeface="Wingdings" pitchFamily="2" charset="2"/>
              <a:buChar char="ü"/>
            </a:pPr>
            <a:r>
              <a:rPr altLang="en-US" sz="3600" lang="en-US">
                <a:latin typeface="Calibri" pitchFamily="34" charset="0"/>
              </a:rPr>
              <a:t>unchecked glucose production in the liver and </a:t>
            </a:r>
          </a:p>
          <a:p>
            <a:pPr lvl="0">
              <a:lnSpc>
                <a:spcPct val="80000"/>
              </a:lnSpc>
              <a:buFont typeface="Wingdings" pitchFamily="2" charset="2"/>
              <a:buChar char="ü"/>
            </a:pPr>
            <a:r>
              <a:rPr altLang="en-US" sz="3600" lang="en-US">
                <a:latin typeface="Calibri" pitchFamily="34" charset="0"/>
              </a:rPr>
              <a:t>fasting hyperglycemia.</a:t>
            </a:r>
          </a:p>
          <a:p>
            <a:pPr lvl="0">
              <a:lnSpc>
                <a:spcPct val="80000"/>
              </a:lnSpc>
              <a:buFont typeface="Wingdings" pitchFamily="2" charset="2"/>
              <a:buChar char="ü"/>
            </a:pPr>
            <a:r>
              <a:rPr altLang="en-US" sz="3600" lang="en-US">
                <a:latin typeface="Calibri" pitchFamily="34" charset="0"/>
              </a:rPr>
              <a:t>Alpha cells produce excess glucagon causing hyperglycemia</a:t>
            </a:r>
          </a:p>
          <a:p>
            <a:pPr lvl="0">
              <a:lnSpc>
                <a:spcPct val="80000"/>
              </a:lnSpc>
              <a:buFontTx/>
              <a:buNone/>
            </a:pPr>
            <a:endParaRPr altLang="en-US" sz="3600" lang="en-US">
              <a:latin typeface="Calibri" pitchFamily="34" charset="0"/>
            </a:endParaRPr>
          </a:p>
          <a:p>
            <a:pPr eaLnBrk="1" hangingPunct="1" latinLnBrk="1" lvl="0">
              <a:lnSpc>
                <a:spcPct val="90000"/>
              </a:lnSpc>
              <a:buFontTx/>
              <a:buNone/>
            </a:pPr>
            <a:endParaRPr altLang="en-US" sz="3600" lang="en-US">
              <a:latin typeface="Calibri" pitchFamily="34" charset="0"/>
            </a:endParaRPr>
          </a:p>
        </p:txBody>
      </p:sp>
      <p:sp>
        <p:nvSpPr>
          <p:cNvPr id="1048775" name=""/>
          <p:cNvSpPr/>
          <p:nvPr>
            <p:ph type="title" sz="full" idx="0"/>
          </p:nvPr>
        </p:nvSpPr>
        <p:spPr>
          <a:xfrm rot="0">
            <a:off x="381000" y="0"/>
            <a:ext cx="8229600" cy="762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algn="l" lvl="0"/>
            <a:r>
              <a:rPr altLang="en-US" b="1" sz="3200" lang="en-US" u="sng">
                <a:solidFill>
                  <a:srgbClr val="7030A0"/>
                </a:solidFill>
                <a:latin typeface="Calibri" pitchFamily="34" charset="0"/>
              </a:rPr>
              <a:t>Pathophysiology of type 1 diabetes</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showMasterSp="1">
  <p:cSld>
    <p:spTree>
      <p:nvGrpSpPr>
        <p:cNvPr id="494" name=""/>
        <p:cNvGrpSpPr/>
        <p:nvPr/>
      </p:nvGrpSpPr>
      <p:grpSpPr>
        <a:xfrm rot="0">
          <a:off x="0" y="0"/>
          <a:ext cx="0" cy="0"/>
          <a:chOff x="0" y="0"/>
          <a:chExt cx="0" cy="0"/>
        </a:xfrm>
      </p:grpSpPr>
      <p:sp>
        <p:nvSpPr>
          <p:cNvPr id="1048776" name=""/>
          <p:cNvSpPr/>
          <p:nvPr>
            <p:ph sz="full" idx="1"/>
          </p:nvPr>
        </p:nvSpPr>
        <p:spPr>
          <a:xfrm rot="0">
            <a:off x="228600" y="457200"/>
            <a:ext cx="8686800" cy="5867400"/>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lnSpc>
                <a:spcPct val="80000"/>
              </a:lnSpc>
            </a:pPr>
            <a:endParaRPr altLang="en-US" lang="en-US">
              <a:latin typeface="Calibri" pitchFamily="34" charset="0"/>
            </a:endParaRPr>
          </a:p>
          <a:p>
            <a:pPr lvl="0">
              <a:lnSpc>
                <a:spcPct val="80000"/>
              </a:lnSpc>
            </a:pPr>
            <a:r>
              <a:rPr altLang="en-US" lang="en-US">
                <a:latin typeface="Calibri" pitchFamily="34" charset="0"/>
              </a:rPr>
              <a:t>Glucose derived from food </a:t>
            </a:r>
            <a:r>
              <a:rPr altLang="en-US" lang="en-US">
                <a:solidFill>
                  <a:srgbClr val="7030A0"/>
                </a:solidFill>
                <a:latin typeface="Calibri" pitchFamily="34" charset="0"/>
              </a:rPr>
              <a:t>fails to be stored </a:t>
            </a:r>
            <a:r>
              <a:rPr altLang="en-US" lang="en-US">
                <a:latin typeface="Calibri" pitchFamily="34" charset="0"/>
              </a:rPr>
              <a:t>in the liver</a:t>
            </a:r>
          </a:p>
          <a:p>
            <a:pPr lvl="0">
              <a:lnSpc>
                <a:spcPct val="80000"/>
              </a:lnSpc>
            </a:pPr>
            <a:r>
              <a:rPr altLang="en-US" lang="en-US">
                <a:latin typeface="Calibri" pitchFamily="34" charset="0"/>
              </a:rPr>
              <a:t>It instead stays in the blood stream</a:t>
            </a:r>
          </a:p>
          <a:p>
            <a:pPr lvl="0">
              <a:lnSpc>
                <a:spcPct val="80000"/>
              </a:lnSpc>
            </a:pPr>
            <a:r>
              <a:rPr altLang="en-US" lang="en-US">
                <a:latin typeface="Calibri" pitchFamily="34" charset="0"/>
              </a:rPr>
              <a:t>contributes to postprandial (after meals) hyperglycemia.</a:t>
            </a:r>
          </a:p>
          <a:p>
            <a:pPr lvl="0">
              <a:lnSpc>
                <a:spcPct val="80000"/>
              </a:lnSpc>
            </a:pPr>
            <a:r>
              <a:rPr altLang="en-US" lang="en-US">
                <a:latin typeface="Calibri" pitchFamily="34" charset="0"/>
              </a:rPr>
              <a:t>If the concentration of glucose in the blood exceeds the </a:t>
            </a:r>
            <a:r>
              <a:rPr altLang="en-US" b="1" lang="en-US">
                <a:solidFill>
                  <a:srgbClr val="7030A0"/>
                </a:solidFill>
                <a:latin typeface="Calibri" pitchFamily="34" charset="0"/>
              </a:rPr>
              <a:t>renal threshold for glucose(9.9-11.1 mmol/L), </a:t>
            </a:r>
          </a:p>
          <a:p>
            <a:pPr lvl="0">
              <a:lnSpc>
                <a:spcPct val="80000"/>
              </a:lnSpc>
            </a:pPr>
            <a:r>
              <a:rPr altLang="en-US" lang="en-US">
                <a:latin typeface="Calibri" pitchFamily="34" charset="0"/>
              </a:rPr>
              <a:t>The kidneys may fail to reabsorb all of the filtered glucose</a:t>
            </a:r>
          </a:p>
          <a:p>
            <a:pPr lvl="0">
              <a:lnSpc>
                <a:spcPct val="80000"/>
              </a:lnSpc>
            </a:pPr>
            <a:r>
              <a:rPr altLang="en-US" lang="en-US">
                <a:latin typeface="Calibri" pitchFamily="34" charset="0"/>
              </a:rPr>
              <a:t>This leads to </a:t>
            </a:r>
            <a:r>
              <a:rPr altLang="en-US" b="1" lang="en-US">
                <a:solidFill>
                  <a:srgbClr val="7030A0"/>
                </a:solidFill>
                <a:latin typeface="Calibri" pitchFamily="34" charset="0"/>
              </a:rPr>
              <a:t>glucosuria</a:t>
            </a:r>
            <a:r>
              <a:rPr altLang="en-US" b="1" lang="en-US">
                <a:latin typeface="Calibri" pitchFamily="34" charset="0"/>
              </a:rPr>
              <a:t>…..sweet urine   what’s that??</a:t>
            </a:r>
          </a:p>
        </p:txBody>
      </p:sp>
      <p:sp>
        <p:nvSpPr>
          <p:cNvPr id="1048777" name=""/>
          <p:cNvSpPr/>
          <p:nvPr>
            <p:ph type="title" sz="full" idx="0"/>
          </p:nvPr>
        </p:nvSpPr>
        <p:spPr>
          <a:xfrm rot="0">
            <a:off x="228600" y="0"/>
            <a:ext cx="8229600" cy="59055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algn="l" lvl="0"/>
            <a:r>
              <a:rPr altLang="en-US" sz="2800" lang="en-US">
                <a:latin typeface="Calibri" pitchFamily="34" charset="0"/>
              </a:rPr>
              <a:t>cont</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showMasterSp="1">
  <p:cSld>
    <p:spTree>
      <p:nvGrpSpPr>
        <p:cNvPr id="495" name=""/>
        <p:cNvGrpSpPr/>
        <p:nvPr/>
      </p:nvGrpSpPr>
      <p:grpSpPr>
        <a:xfrm rot="0">
          <a:off x="0" y="0"/>
          <a:ext cx="0" cy="0"/>
          <a:chOff x="0" y="0"/>
          <a:chExt cx="0" cy="0"/>
        </a:xfrm>
      </p:grpSpPr>
      <p:sp>
        <p:nvSpPr>
          <p:cNvPr id="1048778"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r>
              <a:rPr altLang="en-US" lang="en-US"/>
              <a:t>.</a:t>
            </a:r>
          </a:p>
        </p:txBody>
      </p:sp>
      <p:sp>
        <p:nvSpPr>
          <p:cNvPr id="1048779" name=""/>
          <p:cNvSpPr/>
          <p:nvPr>
            <p:ph sz="full" idx="1"/>
          </p:nvPr>
        </p:nvSpPr>
        <p:spPr>
          <a:xfrm rot="0">
            <a:off x="457200" y="609600"/>
            <a:ext cx="8229600" cy="5516562"/>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lnSpc>
                <a:spcPct val="80000"/>
              </a:lnSpc>
            </a:pPr>
            <a:r>
              <a:rPr altLang="en-US" lang="en-US">
                <a:latin typeface="Calibri" pitchFamily="34" charset="0"/>
              </a:rPr>
              <a:t>When excess glucose is excreted in the urine it is accompanied by </a:t>
            </a:r>
            <a:r>
              <a:rPr altLang="en-US" lang="en-US">
                <a:solidFill>
                  <a:srgbClr val="7030A0"/>
                </a:solidFill>
                <a:latin typeface="Calibri" pitchFamily="34" charset="0"/>
              </a:rPr>
              <a:t>excessive loss of fluids </a:t>
            </a:r>
            <a:r>
              <a:rPr altLang="en-US" lang="en-US">
                <a:latin typeface="Calibri" pitchFamily="34" charset="0"/>
              </a:rPr>
              <a:t>and electrolytes (</a:t>
            </a:r>
            <a:r>
              <a:rPr altLang="en-US" b="1" lang="en-US">
                <a:latin typeface="Calibri" pitchFamily="34" charset="0"/>
              </a:rPr>
              <a:t>osmotic diuresis</a:t>
            </a:r>
            <a:r>
              <a:rPr altLang="en-US" lang="en-US">
                <a:latin typeface="Calibri" pitchFamily="34" charset="0"/>
              </a:rPr>
              <a:t>)</a:t>
            </a:r>
          </a:p>
          <a:p>
            <a:pPr lvl="0"/>
            <a:r>
              <a:rPr altLang="en-US" lang="en-US">
                <a:latin typeface="Calibri" pitchFamily="34" charset="0"/>
              </a:rPr>
              <a:t>Due to shortage of glucose in the cells, the body resorts to breakdown of fats leading to formation of </a:t>
            </a:r>
            <a:r>
              <a:rPr altLang="en-US" b="1" lang="en-US">
                <a:latin typeface="Calibri" pitchFamily="34" charset="0"/>
              </a:rPr>
              <a:t>ketone bodies</a:t>
            </a:r>
            <a:r>
              <a:rPr altLang="en-US" lang="en-US">
                <a:latin typeface="Calibri" pitchFamily="34" charset="0"/>
              </a:rPr>
              <a:t> … leads to </a:t>
            </a:r>
            <a:r>
              <a:rPr altLang="en-US" b="1" lang="en-US">
                <a:latin typeface="Calibri" pitchFamily="34" charset="0"/>
              </a:rPr>
              <a:t>ketoacidosis</a:t>
            </a:r>
          </a:p>
          <a:p>
            <a:pPr lvl="0"/>
            <a:r>
              <a:rPr altLang="en-US" b="1" lang="en-US">
                <a:latin typeface="Calibri" pitchFamily="34" charset="0"/>
              </a:rPr>
              <a:t>Low PH</a:t>
            </a:r>
          </a:p>
          <a:p>
            <a:pPr lvl="0"/>
            <a:endParaRPr altLang="en-US" lang="en-US"/>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showMasterSp="1">
  <p:cSld>
    <p:spTree>
      <p:nvGrpSpPr>
        <p:cNvPr id="496" name=""/>
        <p:cNvGrpSpPr/>
        <p:nvPr/>
      </p:nvGrpSpPr>
      <p:grpSpPr>
        <a:xfrm rot="0">
          <a:off x="0" y="0"/>
          <a:ext cx="0" cy="0"/>
          <a:chOff x="0" y="0"/>
          <a:chExt cx="0" cy="0"/>
        </a:xfrm>
      </p:grpSpPr>
      <p:sp>
        <p:nvSpPr>
          <p:cNvPr id="1048780" name=""/>
          <p:cNvSpPr/>
          <p:nvPr>
            <p:ph sz="full" idx="1"/>
          </p:nvPr>
        </p:nvSpPr>
        <p:spPr>
          <a:xfrm rot="0">
            <a:off x="0" y="457200"/>
            <a:ext cx="8458200" cy="5486400"/>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r>
              <a:rPr altLang="en-US" lang="en-US">
                <a:solidFill>
                  <a:srgbClr val="7030A0"/>
                </a:solidFill>
                <a:latin typeface="Calibri" pitchFamily="34" charset="0"/>
              </a:rPr>
              <a:t>Genetic predisposition </a:t>
            </a:r>
            <a:r>
              <a:rPr altLang="en-US" lang="en-US">
                <a:latin typeface="Calibri" pitchFamily="34" charset="0"/>
              </a:rPr>
              <a:t>for increased susceptibility; HLA susceptibility</a:t>
            </a:r>
          </a:p>
          <a:p>
            <a:pPr lvl="0"/>
            <a:r>
              <a:rPr altLang="en-US" lang="en-US">
                <a:solidFill>
                  <a:srgbClr val="7030A0"/>
                </a:solidFill>
              </a:rPr>
              <a:t>Viral infections:</a:t>
            </a:r>
            <a:r>
              <a:rPr altLang="en-US" lang="en-US"/>
              <a:t> eg German measles, coxsackie, and mumps.</a:t>
            </a:r>
          </a:p>
          <a:p>
            <a:pPr lvl="0"/>
            <a:r>
              <a:rPr altLang="en-US" lang="en-US">
                <a:solidFill>
                  <a:srgbClr val="7030A0"/>
                </a:solidFill>
              </a:rPr>
              <a:t>Race/ethnicity</a:t>
            </a:r>
          </a:p>
          <a:p>
            <a:pPr lvl="0"/>
            <a:r>
              <a:rPr altLang="en-US" lang="en-US">
                <a:solidFill>
                  <a:srgbClr val="7030A0"/>
                </a:solidFill>
              </a:rPr>
              <a:t>Geography</a:t>
            </a:r>
            <a:r>
              <a:rPr altLang="en-US" lang="en-US"/>
              <a:t> as you move away from the equator</a:t>
            </a:r>
          </a:p>
          <a:p>
            <a:pPr lvl="0"/>
            <a:r>
              <a:rPr altLang="en-US" lang="en-US">
                <a:solidFill>
                  <a:srgbClr val="7030A0"/>
                </a:solidFill>
              </a:rPr>
              <a:t>Family history</a:t>
            </a:r>
            <a:r>
              <a:rPr altLang="en-US" b="1" lang="en-US"/>
              <a:t>: </a:t>
            </a:r>
            <a:r>
              <a:rPr altLang="en-US" lang="en-US"/>
              <a:t>if a family member has (or had) type 1, you are at a higher risk.</a:t>
            </a:r>
          </a:p>
          <a:p>
            <a:pPr lvl="0"/>
            <a:r>
              <a:rPr altLang="en-US" lang="en-US">
                <a:solidFill>
                  <a:srgbClr val="7030A0"/>
                </a:solidFill>
              </a:rPr>
              <a:t>Early diet:</a:t>
            </a:r>
            <a:r>
              <a:rPr altLang="en-US" b="1" lang="en-US"/>
              <a:t> </a:t>
            </a:r>
          </a:p>
          <a:p>
            <a:pPr lvl="0"/>
            <a:r>
              <a:rPr altLang="en-US" lang="en-US">
                <a:solidFill>
                  <a:srgbClr val="7030A0"/>
                </a:solidFill>
              </a:rPr>
              <a:t>Other autoimmune conditions</a:t>
            </a:r>
            <a:r>
              <a:rPr altLang="en-US" b="1" lang="en-US"/>
              <a:t>:</a:t>
            </a:r>
            <a:r>
              <a:rPr altLang="en-US" lang="en-US"/>
              <a:t> </a:t>
            </a:r>
          </a:p>
        </p:txBody>
      </p:sp>
      <p:sp>
        <p:nvSpPr>
          <p:cNvPr id="1048781" name=""/>
          <p:cNvSpPr/>
          <p:nvPr>
            <p:ph type="title" sz="full" idx="0"/>
          </p:nvPr>
        </p:nvSpPr>
        <p:spPr>
          <a:xfrm rot="0">
            <a:off x="381000" y="0"/>
            <a:ext cx="8229600" cy="5334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algn="l" lvl="0"/>
            <a:r>
              <a:rPr altLang="en-US" b="1" sz="3600" lang="en-US" u="sng">
                <a:solidFill>
                  <a:srgbClr val="CC3300"/>
                </a:solidFill>
                <a:latin typeface="Calibri" pitchFamily="34" charset="0"/>
              </a:rPr>
              <a:t>Risk factors for type 1 diabetes</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showMasterSp="1">
  <p:cSld>
    <p:spTree>
      <p:nvGrpSpPr>
        <p:cNvPr id="499" name=""/>
        <p:cNvGrpSpPr/>
        <p:nvPr/>
      </p:nvGrpSpPr>
      <p:grpSpPr>
        <a:xfrm rot="0">
          <a:off x="0" y="0"/>
          <a:ext cx="0" cy="0"/>
          <a:chOff x="0" y="0"/>
          <a:chExt cx="0" cy="0"/>
        </a:xfrm>
      </p:grpSpPr>
      <p:sp>
        <p:nvSpPr>
          <p:cNvPr id="1048785" name=""/>
          <p:cNvSpPr/>
          <p:nvPr>
            <p:ph sz="full" idx="1"/>
          </p:nvPr>
        </p:nvSpPr>
        <p:spPr>
          <a:xfrm rot="0">
            <a:off x="228600" y="838200"/>
            <a:ext cx="8915400" cy="5867400"/>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r>
              <a:rPr altLang="en-US" lang="en-US">
                <a:latin typeface="Calibri" pitchFamily="34" charset="0"/>
              </a:rPr>
              <a:t>Process of beta cell destruction occurs slowly</a:t>
            </a:r>
          </a:p>
          <a:p>
            <a:pPr lvl="0"/>
            <a:r>
              <a:rPr altLang="en-US" lang="en-US">
                <a:latin typeface="Calibri" pitchFamily="34" charset="0"/>
              </a:rPr>
              <a:t>hyperglycemia occurs when 80 – 90% of beta cells are destroyed; often trigger stressor event (e. g. illness)</a:t>
            </a:r>
          </a:p>
          <a:p>
            <a:pPr lvl="0"/>
            <a:endParaRPr altLang="en-US" lang="en-US">
              <a:latin typeface="Calibri" pitchFamily="34" charset="0"/>
            </a:endParaRPr>
          </a:p>
          <a:p>
            <a:pPr lvl="0">
              <a:buFontTx/>
              <a:buNone/>
            </a:pPr>
            <a:r>
              <a:rPr altLang="en-US" b="1" lang="en-US" u="sng">
                <a:solidFill>
                  <a:srgbClr val="7030A0"/>
                </a:solidFill>
                <a:latin typeface="Calibri" pitchFamily="34" charset="0"/>
              </a:rPr>
              <a:t>Hyperglycemia leads to:</a:t>
            </a:r>
          </a:p>
          <a:p>
            <a:pPr lvl="0"/>
            <a:r>
              <a:rPr altLang="en-US" lang="en-US">
                <a:latin typeface="Calibri" pitchFamily="34" charset="0"/>
              </a:rPr>
              <a:t>Polyuria (hyperglycemia acts as osmotic diuretic)</a:t>
            </a:r>
          </a:p>
          <a:p>
            <a:pPr lvl="0"/>
            <a:r>
              <a:rPr altLang="en-US" lang="en-US">
                <a:latin typeface="Calibri" pitchFamily="34" charset="0"/>
              </a:rPr>
              <a:t>Glucosuria (Glucose in urine).	</a:t>
            </a:r>
          </a:p>
          <a:p>
            <a:pPr lvl="0"/>
            <a:r>
              <a:rPr altLang="en-US" lang="en-US">
                <a:latin typeface="Calibri" pitchFamily="34" charset="0"/>
              </a:rPr>
              <a:t>Polydipsia (thirst from dehydration from polyuria)</a:t>
            </a:r>
          </a:p>
          <a:p>
            <a:pPr lvl="0">
              <a:buFontTx/>
              <a:buNone/>
            </a:pPr>
            <a:endParaRPr altLang="en-US" lang="en-US">
              <a:latin typeface="Calibri" pitchFamily="34" charset="0"/>
            </a:endParaRPr>
          </a:p>
        </p:txBody>
      </p:sp>
      <p:sp>
        <p:nvSpPr>
          <p:cNvPr id="1048786" name=""/>
          <p:cNvSpPr/>
          <p:nvPr>
            <p:ph type="title" sz="full" idx="0"/>
          </p:nvPr>
        </p:nvSpPr>
        <p:spPr>
          <a:xfrm rot="0">
            <a:off x="304800" y="0"/>
            <a:ext cx="8229600" cy="89535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algn="l" lvl="0"/>
            <a:r>
              <a:rPr altLang="en-US" b="1" sz="3200" lang="en-US">
                <a:solidFill>
                  <a:srgbClr val="7030A0"/>
                </a:solidFill>
                <a:latin typeface="Calibri" pitchFamily="34" charset="0"/>
              </a:rPr>
              <a:t>Clinical manifestations of type 1 DM</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1">
  <p:cSld>
    <p:spTree>
      <p:nvGrpSpPr>
        <p:cNvPr id="411" name=""/>
        <p:cNvGrpSpPr/>
        <p:nvPr/>
      </p:nvGrpSpPr>
      <p:grpSpPr>
        <a:xfrm rot="0">
          <a:off x="0" y="0"/>
          <a:ext cx="0" cy="0"/>
          <a:chOff x="0" y="0"/>
          <a:chExt cx="0" cy="0"/>
        </a:xfrm>
      </p:grpSpPr>
      <p:sp>
        <p:nvSpPr>
          <p:cNvPr id="1048620" name=""/>
          <p:cNvSpPr/>
          <p:nvPr>
            <p:ph sz="full" idx="1"/>
          </p:nvPr>
        </p:nvSpPr>
        <p:spPr>
          <a:xfrm rot="0">
            <a:off x="228600" y="914400"/>
            <a:ext cx="8686800" cy="5562600"/>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r>
              <a:rPr altLang="en-US" lang="en-US">
                <a:latin typeface="Times New Roman" pitchFamily="18" charset="0"/>
                <a:ea typeface="Times New Roman" pitchFamily="18" charset="0"/>
              </a:rPr>
              <a:t>The glands are called </a:t>
            </a:r>
            <a:r>
              <a:rPr altLang="en-US" b="1" lang="en-US">
                <a:latin typeface="Times New Roman" pitchFamily="18" charset="0"/>
                <a:ea typeface="Times New Roman" pitchFamily="18" charset="0"/>
              </a:rPr>
              <a:t>ductless </a:t>
            </a:r>
            <a:r>
              <a:rPr altLang="en-US" lang="en-US">
                <a:latin typeface="Times New Roman" pitchFamily="18" charset="0"/>
                <a:ea typeface="Times New Roman" pitchFamily="18" charset="0"/>
              </a:rPr>
              <a:t>(do not have ducts to carry secretions ) because hormones diffuse directly into the blood stream</a:t>
            </a:r>
          </a:p>
          <a:p>
            <a:pPr lvl="0"/>
            <a:r>
              <a:rPr altLang="en-US" lang="en-US">
                <a:latin typeface="Times New Roman" pitchFamily="18" charset="0"/>
                <a:ea typeface="Times New Roman" pitchFamily="18" charset="0"/>
              </a:rPr>
              <a:t>This differentiate them from exocrine glands eg sweat gland</a:t>
            </a:r>
          </a:p>
          <a:p>
            <a:pPr lvl="0"/>
            <a:r>
              <a:rPr altLang="en-US" lang="en-US">
                <a:latin typeface="Times New Roman" pitchFamily="18" charset="0"/>
                <a:ea typeface="Times New Roman" pitchFamily="18" charset="0"/>
              </a:rPr>
              <a:t>The major glands are: Pituitary gland, </a:t>
            </a:r>
            <a:r>
              <a:rPr altLang="en-US" lang="en-US">
                <a:latin typeface="Times New Roman" pitchFamily="18" charset="0"/>
                <a:ea typeface="Times New Roman" pitchFamily="18" charset="0"/>
              </a:rPr>
              <a:t>T</a:t>
            </a:r>
            <a:r>
              <a:rPr altLang="en-US" lang="en-US">
                <a:latin typeface="Times New Roman" pitchFamily="18" charset="0"/>
                <a:ea typeface="Times New Roman" pitchFamily="18" charset="0"/>
              </a:rPr>
              <a:t>hyroid gland , Parathyroid gland , </a:t>
            </a:r>
            <a:r>
              <a:rPr altLang="en-US" lang="en-US">
                <a:latin typeface="Times New Roman" pitchFamily="18" charset="0"/>
                <a:ea typeface="Times New Roman" pitchFamily="18" charset="0"/>
              </a:rPr>
              <a:t>T</a:t>
            </a:r>
            <a:r>
              <a:rPr altLang="en-US" lang="en-US">
                <a:latin typeface="Times New Roman" pitchFamily="18" charset="0"/>
                <a:ea typeface="Times New Roman" pitchFamily="18" charset="0"/>
              </a:rPr>
              <a:t>hymus gland, </a:t>
            </a:r>
            <a:r>
              <a:rPr altLang="en-US" lang="en-US">
                <a:latin typeface="Times New Roman" pitchFamily="18" charset="0"/>
                <a:ea typeface="Times New Roman" pitchFamily="18" charset="0"/>
              </a:rPr>
              <a:t>A</a:t>
            </a:r>
            <a:r>
              <a:rPr altLang="en-US" lang="en-US">
                <a:latin typeface="Times New Roman" pitchFamily="18" charset="0"/>
                <a:ea typeface="Times New Roman" pitchFamily="18" charset="0"/>
              </a:rPr>
              <a:t>drenal gland, Testes and Ovaries</a:t>
            </a:r>
          </a:p>
        </p:txBody>
      </p:sp>
      <p:sp>
        <p:nvSpPr>
          <p:cNvPr id="1048621" name=""/>
          <p:cNvSpPr/>
          <p:nvPr>
            <p:ph type="title" sz="full" idx="0"/>
          </p:nvPr>
        </p:nvSpPr>
        <p:spPr>
          <a:xfrm rot="0">
            <a:off x="304800" y="0"/>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algn="l" lvl="0"/>
            <a:r>
              <a:rPr altLang="en-US" sz="2800" lang="en-US">
                <a:latin typeface="Calibri" pitchFamily="34" charset="0"/>
              </a:rPr>
              <a:t>cont</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showMasterSp="1">
  <p:cSld>
    <p:spTree>
      <p:nvGrpSpPr>
        <p:cNvPr id="500" name=""/>
        <p:cNvGrpSpPr/>
        <p:nvPr/>
      </p:nvGrpSpPr>
      <p:grpSpPr>
        <a:xfrm rot="0">
          <a:off x="0" y="0"/>
          <a:ext cx="0" cy="0"/>
          <a:chOff x="0" y="0"/>
          <a:chExt cx="0" cy="0"/>
        </a:xfrm>
      </p:grpSpPr>
      <p:sp>
        <p:nvSpPr>
          <p:cNvPr id="1048787" name=""/>
          <p:cNvSpPr/>
          <p:nvPr>
            <p:ph sz="full" idx="1"/>
          </p:nvPr>
        </p:nvSpPr>
        <p:spPr>
          <a:xfrm rot="0">
            <a:off x="441325" y="762000"/>
            <a:ext cx="8229600" cy="5791200"/>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r>
              <a:rPr altLang="en-US" lang="en-US">
                <a:latin typeface="Calibri" pitchFamily="34" charset="0"/>
              </a:rPr>
              <a:t>Polyphagia (hunger and eats more since cell cannot utilize glucose) </a:t>
            </a:r>
          </a:p>
          <a:p>
            <a:pPr lvl="0">
              <a:buFontTx/>
              <a:buNone/>
            </a:pPr>
            <a:r>
              <a:rPr altLang="en-US" lang="en-US">
                <a:solidFill>
                  <a:srgbClr val="7030A0"/>
                </a:solidFill>
                <a:latin typeface="Calibri" pitchFamily="34" charset="0"/>
              </a:rPr>
              <a:t>“A patient is starved in plenty”</a:t>
            </a:r>
          </a:p>
          <a:p>
            <a:pPr lvl="0"/>
            <a:r>
              <a:rPr altLang="en-US" lang="en-US">
                <a:latin typeface="Calibri" pitchFamily="34" charset="0"/>
              </a:rPr>
              <a:t>Weight loss (body breaking down fat and protein to restore energy source)</a:t>
            </a:r>
          </a:p>
          <a:p>
            <a:pPr lvl="0"/>
            <a:r>
              <a:rPr altLang="en-US" lang="en-US">
                <a:latin typeface="Calibri" pitchFamily="34" charset="0"/>
              </a:rPr>
              <a:t>Malaise and fatigue (from decrease in energy)</a:t>
            </a:r>
          </a:p>
          <a:p>
            <a:pPr lvl="0"/>
            <a:r>
              <a:rPr altLang="en-US" lang="en-US">
                <a:latin typeface="Calibri" pitchFamily="34" charset="0"/>
              </a:rPr>
              <a:t>Blurred vision (swelling of lenses from osmotic effects)</a:t>
            </a:r>
          </a:p>
          <a:p>
            <a:pPr lvl="0">
              <a:buFontTx/>
              <a:buNone/>
            </a:pPr>
            <a:endParaRPr altLang="en-US" lang="en-US">
              <a:latin typeface="Calibri" pitchFamily="34" charset="0"/>
            </a:endParaRPr>
          </a:p>
        </p:txBody>
      </p:sp>
      <p:sp>
        <p:nvSpPr>
          <p:cNvPr id="1048788" name=""/>
          <p:cNvSpPr/>
          <p:nvPr>
            <p:ph type="title" sz="full" idx="0"/>
          </p:nvPr>
        </p:nvSpPr>
        <p:spPr>
          <a:xfrm rot="0">
            <a:off x="457200" y="304800"/>
            <a:ext cx="8229600" cy="66675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algn="l" lvl="0"/>
            <a:r>
              <a:rPr altLang="en-US" sz="2800" lang="en-US">
                <a:latin typeface="Calibri" pitchFamily="34" charset="0"/>
              </a:rPr>
              <a:t>cont</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showMasterSp="1">
  <p:cSld>
    <p:spTree>
      <p:nvGrpSpPr>
        <p:cNvPr id="501" name=""/>
        <p:cNvGrpSpPr/>
        <p:nvPr/>
      </p:nvGrpSpPr>
      <p:grpSpPr>
        <a:xfrm rot="0">
          <a:off x="0" y="0"/>
          <a:ext cx="0" cy="0"/>
          <a:chOff x="0" y="0"/>
          <a:chExt cx="0" cy="0"/>
        </a:xfrm>
      </p:grpSpPr>
      <p:sp>
        <p:nvSpPr>
          <p:cNvPr id="1048789" name=""/>
          <p:cNvSpPr/>
          <p:nvPr>
            <p:ph sz="full" idx="1"/>
          </p:nvPr>
        </p:nvSpPr>
        <p:spPr>
          <a:xfrm rot="0">
            <a:off x="152400" y="990600"/>
            <a:ext cx="8763000" cy="5562600"/>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r>
              <a:rPr altLang="en-US" lang="en-US">
                <a:latin typeface="Calibri" pitchFamily="34" charset="0"/>
              </a:rPr>
              <a:t>Definition: condition of fasting hyperglycemia occurring despite availability of body’s own insulin</a:t>
            </a:r>
          </a:p>
          <a:p>
            <a:pPr lvl="0"/>
            <a:r>
              <a:rPr altLang="en-US" lang="en-US">
                <a:latin typeface="Calibri" pitchFamily="34" charset="0"/>
              </a:rPr>
              <a:t>Is the most common type of diabetes </a:t>
            </a:r>
            <a:r>
              <a:rPr altLang="en-US" b="1" lang="en-US">
                <a:solidFill>
                  <a:srgbClr val="7030A0"/>
                </a:solidFill>
                <a:latin typeface="Calibri" pitchFamily="34" charset="0"/>
              </a:rPr>
              <a:t>90-95%</a:t>
            </a:r>
            <a:r>
              <a:rPr altLang="en-US" lang="en-US">
                <a:latin typeface="Calibri" pitchFamily="34" charset="0"/>
              </a:rPr>
              <a:t> of the cases</a:t>
            </a:r>
          </a:p>
          <a:p>
            <a:pPr lvl="0"/>
            <a:r>
              <a:rPr altLang="en-US" lang="en-US">
                <a:latin typeface="Calibri" pitchFamily="34" charset="0"/>
              </a:rPr>
              <a:t> Was known as </a:t>
            </a:r>
            <a:r>
              <a:rPr altLang="en-US" b="1" lang="en-US">
                <a:solidFill>
                  <a:srgbClr val="7030A0"/>
                </a:solidFill>
                <a:latin typeface="Calibri" pitchFamily="34" charset="0"/>
              </a:rPr>
              <a:t>non-insulin dependent diabetes (NIDDM) or adult onset diabetes</a:t>
            </a:r>
          </a:p>
          <a:p>
            <a:pPr lvl="0"/>
            <a:r>
              <a:rPr altLang="en-US" lang="en-US">
                <a:latin typeface="Calibri" pitchFamily="34" charset="0"/>
              </a:rPr>
              <a:t>occurs due to: Impaired insulin secretion and/or  Insulin resistance </a:t>
            </a:r>
          </a:p>
          <a:p>
            <a:pPr lvl="0"/>
            <a:r>
              <a:rPr altLang="en-US" lang="en-US">
                <a:latin typeface="Calibri" pitchFamily="34" charset="0"/>
              </a:rPr>
              <a:t>Insulin resistance refers to </a:t>
            </a:r>
            <a:r>
              <a:rPr altLang="en-US" lang="en-US">
                <a:solidFill>
                  <a:srgbClr val="7030A0"/>
                </a:solidFill>
                <a:latin typeface="Calibri" pitchFamily="34" charset="0"/>
              </a:rPr>
              <a:t>decrease tissue sensitivity to insulin</a:t>
            </a:r>
          </a:p>
          <a:p>
            <a:pPr lvl="0">
              <a:buFontTx/>
              <a:buNone/>
            </a:pPr>
            <a:endParaRPr altLang="en-US" lang="en-US">
              <a:latin typeface="Calibri" pitchFamily="34" charset="0"/>
            </a:endParaRPr>
          </a:p>
        </p:txBody>
      </p:sp>
      <p:sp>
        <p:nvSpPr>
          <p:cNvPr id="1048790" name=""/>
          <p:cNvSpPr/>
          <p:nvPr>
            <p:ph type="title" sz="full" idx="0"/>
          </p:nvPr>
        </p:nvSpPr>
        <p:spPr>
          <a:xfrm rot="0">
            <a:off x="0" y="0"/>
            <a:ext cx="8229600" cy="97155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lvl="0"/>
            <a:r>
              <a:rPr altLang="en-US" b="1" lang="en-US" u="sng">
                <a:solidFill>
                  <a:srgbClr val="7030A0"/>
                </a:solidFill>
                <a:latin typeface="Calibri" pitchFamily="34" charset="0"/>
              </a:rPr>
              <a:t>Type 2 Diabetes mellitus</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showMasterSp="1">
  <p:cSld>
    <p:spTree>
      <p:nvGrpSpPr>
        <p:cNvPr id="502" name=""/>
        <p:cNvGrpSpPr/>
        <p:nvPr/>
      </p:nvGrpSpPr>
      <p:grpSpPr>
        <a:xfrm rot="0">
          <a:off x="0" y="0"/>
          <a:ext cx="0" cy="0"/>
          <a:chOff x="0" y="0"/>
          <a:chExt cx="0" cy="0"/>
        </a:xfrm>
      </p:grpSpPr>
      <p:sp>
        <p:nvSpPr>
          <p:cNvPr id="1048791" name=""/>
          <p:cNvSpPr/>
          <p:nvPr>
            <p:ph sz="full" idx="1"/>
          </p:nvPr>
        </p:nvSpPr>
        <p:spPr>
          <a:xfrm rot="0">
            <a:off x="228600" y="685800"/>
            <a:ext cx="8915400" cy="5791200"/>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indent="-457200" lvl="0" marL="609600"/>
            <a:endParaRPr altLang="en-US" lang="en-US">
              <a:latin typeface="Calibri" pitchFamily="34" charset="0"/>
            </a:endParaRPr>
          </a:p>
          <a:p>
            <a:pPr indent="-457200" lvl="0" marL="609600"/>
            <a:r>
              <a:rPr altLang="en-US" lang="en-US">
                <a:latin typeface="Calibri" pitchFamily="34" charset="0"/>
              </a:rPr>
              <a:t>Type 2 DM occurs due to  Impaired insulin secretion and Insulin resistance</a:t>
            </a:r>
          </a:p>
          <a:p>
            <a:pPr indent="-457200" lvl="0" marL="609600"/>
            <a:r>
              <a:rPr altLang="en-US" lang="en-US">
                <a:latin typeface="Calibri" pitchFamily="34" charset="0"/>
              </a:rPr>
              <a:t>To overcome insulin resistance and to prevent the build up of glucose in the blood, increased amounts of insulin are secreted to maintain normalcy</a:t>
            </a:r>
          </a:p>
          <a:p>
            <a:pPr indent="-457200" lvl="0" marL="609600"/>
            <a:r>
              <a:rPr altLang="en-US" lang="en-US">
                <a:latin typeface="Calibri" pitchFamily="34" charset="0"/>
              </a:rPr>
              <a:t>If </a:t>
            </a:r>
            <a:r>
              <a:rPr altLang="en-US" b="1" lang="en-US">
                <a:solidFill>
                  <a:srgbClr val="7030A0"/>
                </a:solidFill>
                <a:latin typeface="Calibri" pitchFamily="34" charset="0"/>
              </a:rPr>
              <a:t>beta cells </a:t>
            </a:r>
            <a:r>
              <a:rPr altLang="en-US" lang="en-US">
                <a:latin typeface="Calibri" pitchFamily="34" charset="0"/>
              </a:rPr>
              <a:t>fail to keep up with the increased demand for insulin, the glucose level rises and type 2 DM develops</a:t>
            </a:r>
          </a:p>
          <a:p>
            <a:pPr eaLnBrk="1" hangingPunct="1" indent="-457200" latinLnBrk="1" lvl="0" marL="609600">
              <a:buFontTx/>
              <a:buNone/>
            </a:pPr>
            <a:endParaRPr altLang="en-US" lang="en-US">
              <a:latin typeface="Calibri" pitchFamily="34" charset="0"/>
            </a:endParaRPr>
          </a:p>
        </p:txBody>
      </p:sp>
      <p:sp>
        <p:nvSpPr>
          <p:cNvPr id="1048792" name=""/>
          <p:cNvSpPr/>
          <p:nvPr>
            <p:ph type="title" sz="full" idx="0"/>
          </p:nvPr>
        </p:nvSpPr>
        <p:spPr>
          <a:xfrm rot="0">
            <a:off x="381000" y="228600"/>
            <a:ext cx="8229600" cy="59055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algn="l" lvl="0"/>
            <a:r>
              <a:rPr altLang="en-US" b="1" sz="4000" lang="en-US">
                <a:solidFill>
                  <a:srgbClr val="7030A0"/>
                </a:solidFill>
                <a:latin typeface="Calibri" pitchFamily="34" charset="0"/>
              </a:rPr>
              <a:t>Pathophysiology of type 2 DM</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showMasterSp="1">
  <p:cSld>
    <p:spTree>
      <p:nvGrpSpPr>
        <p:cNvPr id="503" name=""/>
        <p:cNvGrpSpPr/>
        <p:nvPr/>
      </p:nvGrpSpPr>
      <p:grpSpPr>
        <a:xfrm rot="0">
          <a:off x="0" y="0"/>
          <a:ext cx="0" cy="0"/>
          <a:chOff x="0" y="0"/>
          <a:chExt cx="0" cy="0"/>
        </a:xfrm>
      </p:grpSpPr>
      <p:sp>
        <p:nvSpPr>
          <p:cNvPr id="1048793"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r>
              <a:rPr altLang="en-US" lang="en-US"/>
              <a:t>.</a:t>
            </a:r>
          </a:p>
        </p:txBody>
      </p:sp>
      <p:pic>
        <p:nvPicPr>
          <p:cNvPr id="2097159" name=""/>
          <p:cNvPicPr>
            <a:picLocks/>
          </p:cNvPicPr>
          <p:nvPr>
            <p:ph sz="full" idx="1"/>
          </p:nvPr>
        </p:nvPicPr>
        <p:blipFill>
          <a:blip xmlns:r="http://schemas.openxmlformats.org/officeDocument/2006/relationships" r:embed="rId1"/>
          <a:srcRect l="0" t="0" r="0" b="0"/>
          <a:stretch>
            <a:fillRect/>
          </a:stretch>
        </p:blipFill>
        <p:spPr>
          <a:xfrm rot="0">
            <a:off x="0" y="0"/>
            <a:ext cx="9144000" cy="6858000"/>
          </a:xfrm>
          <a:prstGeom prst="rect"/>
          <a:noFill/>
          <a:ln>
            <a:noFill/>
          </a:ln>
        </p:spPr>
      </p:pic>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showMasterSp="1">
  <p:cSld>
    <p:spTree>
      <p:nvGrpSpPr>
        <p:cNvPr id="504" name=""/>
        <p:cNvGrpSpPr/>
        <p:nvPr/>
      </p:nvGrpSpPr>
      <p:grpSpPr>
        <a:xfrm rot="0">
          <a:off x="0" y="0"/>
          <a:ext cx="0" cy="0"/>
          <a:chOff x="0" y="0"/>
          <a:chExt cx="0" cy="0"/>
        </a:xfrm>
      </p:grpSpPr>
      <p:sp>
        <p:nvSpPr>
          <p:cNvPr id="1048794" name=""/>
          <p:cNvSpPr/>
          <p:nvPr>
            <p:ph sz="full" idx="1"/>
          </p:nvPr>
        </p:nvSpPr>
        <p:spPr>
          <a:xfrm rot="0">
            <a:off x="228600" y="914400"/>
            <a:ext cx="8458200" cy="5943600"/>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r>
              <a:rPr altLang="en-US" lang="en-US">
                <a:latin typeface="Calibri" pitchFamily="34" charset="0"/>
              </a:rPr>
              <a:t>History of diabetes in parents or siblings; no HLA</a:t>
            </a:r>
          </a:p>
          <a:p>
            <a:pPr lvl="0"/>
            <a:r>
              <a:rPr altLang="en-US" lang="en-US">
                <a:latin typeface="Calibri" pitchFamily="34" charset="0"/>
              </a:rPr>
              <a:t>Obesity (especially of upper body)</a:t>
            </a:r>
          </a:p>
          <a:p>
            <a:pPr lvl="0"/>
            <a:r>
              <a:rPr altLang="en-US" lang="en-US">
                <a:latin typeface="Calibri" pitchFamily="34" charset="0"/>
              </a:rPr>
              <a:t>Physical inactivity</a:t>
            </a:r>
          </a:p>
          <a:p>
            <a:pPr lvl="0"/>
            <a:r>
              <a:rPr altLang="en-US" lang="en-US">
                <a:latin typeface="Calibri" pitchFamily="34" charset="0"/>
              </a:rPr>
              <a:t>Race/ethnicity:  African American, Hispanic, or American Indian origin</a:t>
            </a:r>
          </a:p>
          <a:p>
            <a:pPr lvl="0"/>
            <a:r>
              <a:rPr altLang="en-US" lang="en-US">
                <a:latin typeface="Calibri" pitchFamily="34" charset="0"/>
              </a:rPr>
              <a:t>Women:  history of gestational diabetes, </a:t>
            </a:r>
          </a:p>
          <a:p>
            <a:pPr lvl="0"/>
            <a:r>
              <a:rPr altLang="en-US" lang="en-US">
                <a:latin typeface="Calibri" pitchFamily="34" charset="0"/>
              </a:rPr>
              <a:t>Clients with hypertension; HDL cholesterol &lt; 35 mg/dL, and/or triglyceride level &gt; 250 mg/dl</a:t>
            </a:r>
          </a:p>
        </p:txBody>
      </p:sp>
      <p:sp>
        <p:nvSpPr>
          <p:cNvPr id="1048795" name=""/>
          <p:cNvSpPr/>
          <p:nvPr>
            <p:ph type="title" sz="full" idx="0"/>
          </p:nvPr>
        </p:nvSpPr>
        <p:spPr>
          <a:xfrm rot="0">
            <a:off x="304800" y="0"/>
            <a:ext cx="8229600" cy="81915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algn="l" lvl="0"/>
            <a:r>
              <a:rPr altLang="en-US" b="1" sz="4000" lang="en-US">
                <a:solidFill>
                  <a:srgbClr val="7030A0"/>
                </a:solidFill>
                <a:latin typeface="Calibri" pitchFamily="34" charset="0"/>
              </a:rPr>
              <a:t>Risk factors for type 2 DM</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showMasterSp="1">
  <p:cSld>
    <p:spTree>
      <p:nvGrpSpPr>
        <p:cNvPr id="505" name=""/>
        <p:cNvGrpSpPr/>
        <p:nvPr/>
      </p:nvGrpSpPr>
      <p:grpSpPr>
        <a:xfrm rot="0">
          <a:off x="0" y="0"/>
          <a:ext cx="0" cy="0"/>
          <a:chOff x="0" y="0"/>
          <a:chExt cx="0" cy="0"/>
        </a:xfrm>
      </p:grpSpPr>
      <p:sp>
        <p:nvSpPr>
          <p:cNvPr id="1048796" name=""/>
          <p:cNvSpPr/>
          <p:nvPr>
            <p:ph sz="full" idx="1"/>
          </p:nvPr>
        </p:nvSpPr>
        <p:spPr>
          <a:xfrm rot="0">
            <a:off x="228600" y="914400"/>
            <a:ext cx="8458200" cy="5715000"/>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r>
              <a:rPr altLang="en-US" lang="en-US">
                <a:latin typeface="Calibri" pitchFamily="34" charset="0"/>
              </a:rPr>
              <a:t>Most patients present with the classical symptoms of diabetes, including </a:t>
            </a:r>
          </a:p>
          <a:p>
            <a:pPr lvl="0">
              <a:buFont typeface="Wingdings" pitchFamily="2" charset="2"/>
              <a:buChar char="ü"/>
            </a:pPr>
            <a:r>
              <a:rPr altLang="en-US" b="1" lang="en-US">
                <a:solidFill>
                  <a:srgbClr val="7030A0"/>
                </a:solidFill>
                <a:latin typeface="Calibri" pitchFamily="34" charset="0"/>
              </a:rPr>
              <a:t>polyuria, </a:t>
            </a:r>
          </a:p>
          <a:p>
            <a:pPr lvl="0">
              <a:buFont typeface="Wingdings" pitchFamily="2" charset="2"/>
              <a:buChar char="ü"/>
            </a:pPr>
            <a:r>
              <a:rPr altLang="en-US" b="1" lang="en-US">
                <a:solidFill>
                  <a:srgbClr val="7030A0"/>
                </a:solidFill>
                <a:latin typeface="Calibri" pitchFamily="34" charset="0"/>
              </a:rPr>
              <a:t>polydypsia and </a:t>
            </a:r>
          </a:p>
          <a:p>
            <a:pPr lvl="0">
              <a:buFont typeface="Wingdings" pitchFamily="2" charset="2"/>
              <a:buChar char="ü"/>
            </a:pPr>
            <a:r>
              <a:rPr altLang="en-US" b="1" lang="en-US">
                <a:solidFill>
                  <a:srgbClr val="7030A0"/>
                </a:solidFill>
                <a:latin typeface="Calibri" pitchFamily="34" charset="0"/>
              </a:rPr>
              <a:t>polyphagia                (the 3P’s)</a:t>
            </a:r>
          </a:p>
          <a:p>
            <a:pPr lvl="0"/>
            <a:r>
              <a:rPr altLang="en-US" lang="en-US">
                <a:latin typeface="Calibri" pitchFamily="34" charset="0"/>
              </a:rPr>
              <a:t>Additionally, some patients present with diabetic coma (</a:t>
            </a:r>
            <a:r>
              <a:rPr altLang="en-US" b="1" lang="en-US">
                <a:solidFill>
                  <a:srgbClr val="7030A0"/>
                </a:solidFill>
                <a:latin typeface="Calibri" pitchFamily="34" charset="0"/>
              </a:rPr>
              <a:t>hyperosmolar hypergylcemic non-ketotic states</a:t>
            </a:r>
            <a:r>
              <a:rPr altLang="en-US" lang="en-US">
                <a:solidFill>
                  <a:srgbClr val="7030A0"/>
                </a:solidFill>
                <a:latin typeface="Calibri" pitchFamily="34" charset="0"/>
              </a:rPr>
              <a:t>).</a:t>
            </a:r>
          </a:p>
        </p:txBody>
      </p:sp>
      <p:sp>
        <p:nvSpPr>
          <p:cNvPr id="1048797" name=""/>
          <p:cNvSpPr/>
          <p:nvPr>
            <p:ph type="title" sz="full" idx="0"/>
          </p:nvPr>
        </p:nvSpPr>
        <p:spPr>
          <a:xfrm rot="0">
            <a:off x="457200" y="304800"/>
            <a:ext cx="8229600" cy="59055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algn="l" lvl="0"/>
            <a:r>
              <a:rPr altLang="en-US" b="1" sz="4000" lang="en-US">
                <a:solidFill>
                  <a:srgbClr val="7030A0"/>
                </a:solidFill>
                <a:latin typeface="Calibri" pitchFamily="34" charset="0"/>
              </a:rPr>
              <a:t>Manifestations of type 2 DM</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showMasterSp="1">
  <p:cSld>
    <p:spTree>
      <p:nvGrpSpPr>
        <p:cNvPr id="506" name=""/>
        <p:cNvGrpSpPr/>
        <p:nvPr/>
      </p:nvGrpSpPr>
      <p:grpSpPr>
        <a:xfrm rot="0">
          <a:off x="0" y="0"/>
          <a:ext cx="0" cy="0"/>
          <a:chOff x="0" y="0"/>
          <a:chExt cx="0" cy="0"/>
        </a:xfrm>
      </p:grpSpPr>
      <p:sp>
        <p:nvSpPr>
          <p:cNvPr id="1048798"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r>
              <a:rPr altLang="en-US" lang="en-US"/>
              <a:t>.</a:t>
            </a:r>
          </a:p>
        </p:txBody>
      </p:sp>
      <p:sp>
        <p:nvSpPr>
          <p:cNvPr id="1048799" name=""/>
          <p:cNvSpPr/>
          <p:nvPr>
            <p:ph sz="full" idx="1"/>
          </p:nvPr>
        </p:nvSpPr>
        <p:spPr>
          <a:xfrm rot="0">
            <a:off x="457200" y="914400"/>
            <a:ext cx="8229600" cy="5211762"/>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lnSpc>
                <a:spcPct val="80000"/>
              </a:lnSpc>
            </a:pPr>
            <a:r>
              <a:rPr altLang="en-US" lang="en-US">
                <a:latin typeface="Calibri" pitchFamily="34" charset="0"/>
              </a:rPr>
              <a:t>In type 2 DM there is enough insulin present to prevent the breakdown of fats hence ketone bodies are </a:t>
            </a:r>
            <a:r>
              <a:rPr altLang="en-US" b="1" lang="en-US">
                <a:solidFill>
                  <a:srgbClr val="7030A0"/>
                </a:solidFill>
                <a:latin typeface="Calibri" pitchFamily="34" charset="0"/>
              </a:rPr>
              <a:t>not </a:t>
            </a:r>
            <a:r>
              <a:rPr altLang="en-US" lang="en-US">
                <a:latin typeface="Calibri" pitchFamily="34" charset="0"/>
              </a:rPr>
              <a:t>present</a:t>
            </a:r>
          </a:p>
          <a:p>
            <a:pPr lvl="0">
              <a:lnSpc>
                <a:spcPct val="80000"/>
              </a:lnSpc>
            </a:pPr>
            <a:endParaRPr altLang="en-US" lang="en-US">
              <a:latin typeface="Calibri" pitchFamily="34" charset="0"/>
            </a:endParaRPr>
          </a:p>
          <a:p>
            <a:pPr lvl="0">
              <a:lnSpc>
                <a:spcPct val="80000"/>
              </a:lnSpc>
            </a:pPr>
            <a:r>
              <a:rPr altLang="en-US" lang="en-US">
                <a:latin typeface="Calibri" pitchFamily="34" charset="0"/>
              </a:rPr>
              <a:t>Uncontrolled type 2 DM leads to </a:t>
            </a:r>
            <a:r>
              <a:rPr altLang="en-US" b="1" lang="en-US">
                <a:solidFill>
                  <a:srgbClr val="7030A0"/>
                </a:solidFill>
                <a:latin typeface="Calibri" pitchFamily="34" charset="0"/>
              </a:rPr>
              <a:t>Hyperglycemic hyper osmolar non ketotic syndrome (HHNKS)</a:t>
            </a:r>
          </a:p>
          <a:p>
            <a:pPr lvl="0"/>
            <a:endParaRPr altLang="en-US" lang="en-US">
              <a:latin typeface="Calibri" pitchFamily="34" charset="0"/>
            </a:endParaRPr>
          </a:p>
          <a:p>
            <a:pPr lvl="0"/>
            <a:endParaRPr altLang="en-US" lang="en-US"/>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showMasterSp="1">
  <p:cSld>
    <p:spTree>
      <p:nvGrpSpPr>
        <p:cNvPr id="507" name=""/>
        <p:cNvGrpSpPr/>
        <p:nvPr/>
      </p:nvGrpSpPr>
      <p:grpSpPr>
        <a:xfrm rot="0">
          <a:off x="0" y="0"/>
          <a:ext cx="0" cy="0"/>
          <a:chOff x="0" y="0"/>
          <a:chExt cx="0" cy="0"/>
        </a:xfrm>
      </p:grpSpPr>
      <p:sp>
        <p:nvSpPr>
          <p:cNvPr id="1048800" name=""/>
          <p:cNvSpPr/>
          <p:nvPr>
            <p:ph sz="full" idx="1"/>
          </p:nvPr>
        </p:nvSpPr>
        <p:spPr>
          <a:xfrm rot="0">
            <a:off x="228600" y="914400"/>
            <a:ext cx="8686800" cy="5715000"/>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lnSpc>
                <a:spcPct val="80000"/>
              </a:lnSpc>
            </a:pPr>
            <a:r>
              <a:rPr altLang="en-US" lang="en-US">
                <a:latin typeface="Calibri" pitchFamily="34" charset="0"/>
              </a:rPr>
              <a:t>This is any degree of glucose intolerance with its onset in </a:t>
            </a:r>
            <a:r>
              <a:rPr altLang="en-US" lang="en-US">
                <a:solidFill>
                  <a:srgbClr val="7030A0"/>
                </a:solidFill>
                <a:latin typeface="Calibri" pitchFamily="34" charset="0"/>
              </a:rPr>
              <a:t>pregnancy</a:t>
            </a:r>
          </a:p>
          <a:p>
            <a:pPr lvl="0">
              <a:lnSpc>
                <a:spcPct val="80000"/>
              </a:lnSpc>
            </a:pPr>
            <a:r>
              <a:rPr altLang="en-US" lang="en-US">
                <a:latin typeface="Calibri" pitchFamily="34" charset="0"/>
              </a:rPr>
              <a:t>Hyperglycemia develops in pregnancy because of secretion of </a:t>
            </a:r>
            <a:r>
              <a:rPr altLang="en-US" lang="en-US">
                <a:solidFill>
                  <a:srgbClr val="7030A0"/>
                </a:solidFill>
                <a:latin typeface="Calibri" pitchFamily="34" charset="0"/>
              </a:rPr>
              <a:t>placental hormones </a:t>
            </a:r>
            <a:r>
              <a:rPr altLang="en-US" lang="en-US">
                <a:latin typeface="Calibri" pitchFamily="34" charset="0"/>
              </a:rPr>
              <a:t>which causes insulin resistance</a:t>
            </a:r>
          </a:p>
          <a:p>
            <a:pPr lvl="0">
              <a:lnSpc>
                <a:spcPct val="80000"/>
              </a:lnSpc>
            </a:pPr>
            <a:r>
              <a:rPr altLang="en-US" lang="en-US">
                <a:latin typeface="Calibri" pitchFamily="34" charset="0"/>
              </a:rPr>
              <a:t>All pregnant women who meet the following criteria should be screened for DM: </a:t>
            </a:r>
          </a:p>
          <a:p>
            <a:pPr lvl="0">
              <a:lnSpc>
                <a:spcPct val="80000"/>
              </a:lnSpc>
              <a:buFontTx/>
              <a:buNone/>
            </a:pPr>
            <a:r>
              <a:rPr altLang="en-US" lang="en-US">
                <a:solidFill>
                  <a:srgbClr val="7030A0"/>
                </a:solidFill>
                <a:latin typeface="Calibri" pitchFamily="34" charset="0"/>
              </a:rPr>
              <a:t>Obese, age 25 years or older, age 25 year or younger and a history of DM in first degree relatives</a:t>
            </a:r>
          </a:p>
          <a:p>
            <a:pPr lvl="0">
              <a:lnSpc>
                <a:spcPct val="80000"/>
              </a:lnSpc>
            </a:pPr>
            <a:r>
              <a:rPr altLang="en-US" lang="en-US">
                <a:latin typeface="Calibri" pitchFamily="34" charset="0"/>
              </a:rPr>
              <a:t>It occurs in  up to </a:t>
            </a:r>
            <a:r>
              <a:rPr altLang="en-US" lang="en-US">
                <a:solidFill>
                  <a:srgbClr val="7030A0"/>
                </a:solidFill>
                <a:latin typeface="Calibri" pitchFamily="34" charset="0"/>
              </a:rPr>
              <a:t>14% of pregnant </a:t>
            </a:r>
            <a:r>
              <a:rPr altLang="en-US" lang="en-US">
                <a:latin typeface="Calibri" pitchFamily="34" charset="0"/>
              </a:rPr>
              <a:t>women and increases the risk for hypertensive disorders in pregnancies.</a:t>
            </a:r>
          </a:p>
          <a:p>
            <a:pPr lvl="0">
              <a:buFontTx/>
              <a:buNone/>
            </a:pPr>
            <a:endParaRPr altLang="en-US" lang="en-US">
              <a:latin typeface="Calibri" pitchFamily="34" charset="0"/>
            </a:endParaRPr>
          </a:p>
        </p:txBody>
      </p:sp>
      <p:sp>
        <p:nvSpPr>
          <p:cNvPr id="1048801" name=""/>
          <p:cNvSpPr/>
          <p:nvPr>
            <p:ph type="title" sz="full" idx="0"/>
          </p:nvPr>
        </p:nvSpPr>
        <p:spPr>
          <a:xfrm rot="0">
            <a:off x="457200" y="228600"/>
            <a:ext cx="8229600" cy="59055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lvl="0"/>
            <a:r>
              <a:rPr altLang="en-US" b="1" lang="en-US">
                <a:solidFill>
                  <a:srgbClr val="7030A0"/>
                </a:solidFill>
                <a:latin typeface="Calibri" pitchFamily="34" charset="0"/>
              </a:rPr>
              <a:t>Gestational diabetes</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showMasterSp="1">
  <p:cSld>
    <p:spTree>
      <p:nvGrpSpPr>
        <p:cNvPr id="508" name=""/>
        <p:cNvGrpSpPr/>
        <p:nvPr/>
      </p:nvGrpSpPr>
      <p:grpSpPr>
        <a:xfrm rot="0">
          <a:off x="0" y="0"/>
          <a:ext cx="0" cy="0"/>
          <a:chOff x="0" y="0"/>
          <a:chExt cx="0" cy="0"/>
        </a:xfrm>
      </p:grpSpPr>
      <p:sp>
        <p:nvSpPr>
          <p:cNvPr id="1048802"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lvl="0"/>
            <a:r>
              <a:rPr altLang="en-US" b="1" sz="4000" lang="en-US">
                <a:solidFill>
                  <a:srgbClr val="7030A0"/>
                </a:solidFill>
                <a:latin typeface="Calibri" pitchFamily="34" charset="0"/>
                <a:ea typeface="Calibri" pitchFamily="34" charset="0"/>
              </a:rPr>
              <a:t>Signs and symptoms</a:t>
            </a:r>
          </a:p>
        </p:txBody>
      </p:sp>
      <p:sp>
        <p:nvSpPr>
          <p:cNvPr id="1048803" name=""/>
          <p:cNvSpPr/>
          <p:nvPr>
            <p:ph sz="full" idx="1"/>
          </p:nvPr>
        </p:nvSpPr>
        <p:spPr>
          <a:xfrm rot="0">
            <a:off x="228600" y="1219200"/>
            <a:ext cx="8763000" cy="5181600"/>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lvl="0">
              <a:lnSpc>
                <a:spcPct val="150000"/>
              </a:lnSpc>
            </a:pPr>
            <a:r>
              <a:rPr altLang="en-US" lang="en-US">
                <a:latin typeface="Calibri" pitchFamily="34" charset="0"/>
                <a:ea typeface="Calibri" pitchFamily="34" charset="0"/>
              </a:rPr>
              <a:t>All types of diabetes have the </a:t>
            </a:r>
            <a:r>
              <a:rPr altLang="en-US" lang="en-US">
                <a:solidFill>
                  <a:srgbClr val="7030A0"/>
                </a:solidFill>
                <a:latin typeface="Calibri" pitchFamily="34" charset="0"/>
                <a:ea typeface="Calibri" pitchFamily="34" charset="0"/>
              </a:rPr>
              <a:t>3P’s polyuria, polydipsia and polyphagia</a:t>
            </a:r>
          </a:p>
          <a:p>
            <a:pPr lvl="0">
              <a:lnSpc>
                <a:spcPct val="150000"/>
              </a:lnSpc>
            </a:pPr>
            <a:r>
              <a:rPr altLang="en-US" lang="en-US">
                <a:latin typeface="Calibri" pitchFamily="34" charset="0"/>
                <a:ea typeface="Calibri" pitchFamily="34" charset="0"/>
              </a:rPr>
              <a:t>Others, fatigue, weakness, vision changes, numbness in the hands or the feet, skin lession or wound that are slow to heal</a:t>
            </a:r>
          </a:p>
          <a:p>
            <a:pPr lvl="0">
              <a:lnSpc>
                <a:spcPct val="150000"/>
              </a:lnSpc>
            </a:pPr>
            <a:r>
              <a:rPr altLang="en-US" lang="en-US">
                <a:latin typeface="Calibri" pitchFamily="34" charset="0"/>
                <a:ea typeface="Calibri" pitchFamily="34" charset="0"/>
              </a:rPr>
              <a:t>Recurrent infection</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showMasterSp="1">
  <p:cSld>
    <p:spTree>
      <p:nvGrpSpPr>
        <p:cNvPr id="509" name=""/>
        <p:cNvGrpSpPr/>
        <p:nvPr/>
      </p:nvGrpSpPr>
      <p:grpSpPr>
        <a:xfrm rot="0">
          <a:off x="0" y="0"/>
          <a:ext cx="0" cy="0"/>
          <a:chOff x="0" y="0"/>
          <a:chExt cx="0" cy="0"/>
        </a:xfrm>
      </p:grpSpPr>
      <p:sp>
        <p:nvSpPr>
          <p:cNvPr id="1048804" name=""/>
          <p:cNvSpPr/>
          <p:nvPr>
            <p:ph sz="full" idx="1"/>
          </p:nvPr>
        </p:nvSpPr>
        <p:spPr>
          <a:xfrm rot="0">
            <a:off x="457200" y="1295400"/>
            <a:ext cx="8229600" cy="5257800"/>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Tx/>
              <a:buChar char="•"/>
              <a:defRPr baseline="0" b="0" sz="3200" i="0" u="none">
                <a:solidFill>
                  <a:schemeClr val="dk1"/>
                </a:solidFill>
                <a:latin typeface="Arial" pitchFamily="34" charset="0"/>
                <a:sym typeface="Arial" pitchFamily="34" charset="0"/>
              </a:defRPr>
            </a:lvl1pPr>
            <a:lvl2pPr algn="l" fontAlgn="base" indent="-285750" latinLnBrk="1" marL="742950" rtl="0">
              <a:lnSpc>
                <a:spcPct val="100000"/>
              </a:lnSpc>
              <a:spcBef>
                <a:spcPct val="20000"/>
              </a:spcBef>
              <a:spcAft>
                <a:spcPct val="0"/>
              </a:spcAft>
              <a:buSzPct val="100000"/>
              <a:buFontTx/>
              <a:buChar char="–"/>
              <a:defRPr baseline="0" b="0" sz="2800" i="0" u="none">
                <a:solidFill>
                  <a:schemeClr val="dk1"/>
                </a:solidFill>
                <a:latin typeface="Arial" pitchFamily="34" charset="0"/>
                <a:sym typeface="Arial" pitchFamily="34" charset="0"/>
              </a:defRPr>
            </a:lvl2pPr>
            <a:lvl3pPr algn="l" fontAlgn="base" indent="-228600" latinLnBrk="1" marL="1143000" rtl="0">
              <a:lnSpc>
                <a:spcPct val="100000"/>
              </a:lnSpc>
              <a:spcBef>
                <a:spcPct val="20000"/>
              </a:spcBef>
              <a:spcAft>
                <a:spcPct val="0"/>
              </a:spcAft>
              <a:buSzPct val="100000"/>
              <a:buFontTx/>
              <a:buChar char="•"/>
              <a:defRPr baseline="0" b="0" sz="2400" i="0" u="none">
                <a:solidFill>
                  <a:schemeClr val="dk1"/>
                </a:solidFill>
                <a:latin typeface="Arial" pitchFamily="34" charset="0"/>
                <a:sym typeface="Arial" pitchFamily="34" charset="0"/>
              </a:defRPr>
            </a:lvl3pPr>
            <a:lvl4pPr algn="l" fontAlgn="base" indent="-228600" latinLnBrk="1" marL="16002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4pPr>
            <a:lvl5pPr algn="l" fontAlgn="base" indent="-228600" latinLnBrk="1" marL="2057400" rtl="0">
              <a:lnSpc>
                <a:spcPct val="100000"/>
              </a:lnSpc>
              <a:spcBef>
                <a:spcPct val="20000"/>
              </a:spcBef>
              <a:spcAft>
                <a:spcPct val="0"/>
              </a:spcAft>
              <a:buSzPct val="100000"/>
              <a:buFontTx/>
              <a:buChar char="»"/>
              <a:defRPr baseline="0" b="0" sz="2000" i="0" u="none">
                <a:solidFill>
                  <a:schemeClr val="dk1"/>
                </a:solidFill>
                <a:latin typeface="Arial" pitchFamily="34" charset="0"/>
                <a:sym typeface="Arial" pitchFamily="34" charset="0"/>
              </a:defRPr>
            </a:lvl5pPr>
          </a:lstStyle>
          <a:p>
            <a:pPr indent="-609600" lvl="0" marL="609600">
              <a:lnSpc>
                <a:spcPct val="150000"/>
              </a:lnSpc>
            </a:pPr>
            <a:r>
              <a:rPr altLang="en-US" lang="en-US">
                <a:latin typeface="Calibri" pitchFamily="34" charset="0"/>
              </a:rPr>
              <a:t>History taking</a:t>
            </a:r>
          </a:p>
          <a:p>
            <a:pPr indent="-609600" lvl="0" marL="609600">
              <a:lnSpc>
                <a:spcPct val="150000"/>
              </a:lnSpc>
            </a:pPr>
            <a:r>
              <a:rPr altLang="en-US" lang="en-US">
                <a:latin typeface="Calibri" pitchFamily="34" charset="0"/>
              </a:rPr>
              <a:t>Physical examination: BP, BMI,  neurologic exam etc</a:t>
            </a:r>
          </a:p>
          <a:p>
            <a:pPr indent="-609600" lvl="0" marL="609600">
              <a:lnSpc>
                <a:spcPct val="150000"/>
              </a:lnSpc>
            </a:pPr>
            <a:r>
              <a:rPr altLang="en-US" lang="en-US">
                <a:latin typeface="Calibri" pitchFamily="34" charset="0"/>
              </a:rPr>
              <a:t>Lab finding</a:t>
            </a:r>
          </a:p>
          <a:p>
            <a:pPr indent="-609600" lvl="0" marL="609600">
              <a:lnSpc>
                <a:spcPct val="150000"/>
              </a:lnSpc>
            </a:pPr>
            <a:r>
              <a:rPr altLang="en-US" lang="en-US">
                <a:latin typeface="Calibri" pitchFamily="34" charset="0"/>
              </a:rPr>
              <a:t>High fasting plasma glucose (6.0 mmol/L or more</a:t>
            </a:r>
          </a:p>
          <a:p>
            <a:pPr indent="-609600" lvl="0" marL="609600">
              <a:lnSpc>
                <a:spcPct val="150000"/>
              </a:lnSpc>
            </a:pPr>
            <a:r>
              <a:rPr altLang="en-US" lang="en-US">
                <a:latin typeface="Calibri" pitchFamily="34" charset="0"/>
              </a:rPr>
              <a:t>RBS of 11.1 mmol/L or more</a:t>
            </a:r>
          </a:p>
          <a:p>
            <a:pPr eaLnBrk="1" hangingPunct="1" indent="-609600" latinLnBrk="1" lvl="0" marL="609600">
              <a:buFontTx/>
              <a:buNone/>
            </a:pPr>
            <a:endParaRPr altLang="en-US" lang="en-US">
              <a:latin typeface="Calibri" pitchFamily="34" charset="0"/>
            </a:endParaRPr>
          </a:p>
          <a:p>
            <a:pPr indent="-609600" lvl="0" marL="609600">
              <a:buFontTx/>
              <a:buNone/>
            </a:pPr>
            <a:endParaRPr altLang="en-US" lang="en-US">
              <a:latin typeface="Calibri" pitchFamily="34" charset="0"/>
            </a:endParaRPr>
          </a:p>
        </p:txBody>
      </p:sp>
      <p:sp>
        <p:nvSpPr>
          <p:cNvPr id="1048805"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34" charset="0"/>
                <a:sym typeface="Arial" pitchFamily="34" charset="0"/>
              </a:defRPr>
            </a:lvl1pPr>
          </a:lstStyle>
          <a:p>
            <a:pPr algn="l" lvl="0"/>
            <a:r>
              <a:rPr altLang="en-US" b="1" sz="4000" lang="en-US">
                <a:solidFill>
                  <a:srgbClr val="7030A0"/>
                </a:solidFill>
                <a:latin typeface="Calibri" pitchFamily="34" charset="0"/>
              </a:rPr>
              <a:t>Assessment and diagnostic findings</a:t>
            </a:r>
          </a:p>
        </p:txBody>
      </p:sp>
    </p:spTree>
  </p:cSld>
  <p:clrMapOvr>
    <a:masterClrMapping/>
  </p:clrMapOvr>
</p:sld>
</file>

<file path=ppt/theme/theme1.xml><?xml version="1.0" encoding="utf-8"?>
<a:theme xmlns:a="http://schemas.openxmlformats.org/drawingml/2006/main" name="Office 主题">
  <a:themeElements>
    <a:clrScheme name="Default Color Scheme">
      <a:dk1>
        <a:srgbClr val="000000"/>
      </a:dk1>
      <a:lt1>
        <a:srgbClr val="FFFFFF"/>
      </a:lt1>
      <a:dk2>
        <a:srgbClr val="808080"/>
      </a:dk2>
      <a:lt2>
        <a:srgbClr val="00000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Default Color Scheme 1">
        <a:dk1>
          <a:srgbClr val="000000"/>
        </a:dk1>
        <a:lt1>
          <a:srgbClr val="FFFFFF"/>
        </a:lt1>
        <a:dk2>
          <a:srgbClr val="808080"/>
        </a:dk2>
        <a:lt2>
          <a:srgbClr val="00000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extraClrScheme>
    <a:extraClrScheme>
      <a:clrScheme name="Default Color Scheme 2">
        <a:dk1>
          <a:srgbClr val="000000"/>
        </a:dk1>
        <a:lt1>
          <a:srgbClr val="FFFFFF"/>
        </a:lt1>
        <a:dk2>
          <a:srgbClr val="969696"/>
        </a:dk2>
        <a:lt2>
          <a:srgbClr val="000000"/>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extraClrScheme>
    <a:extraClrScheme>
      <a:clrScheme name="Default Color Scheme 3">
        <a:dk1>
          <a:srgbClr val="000000"/>
        </a:dk1>
        <a:lt1>
          <a:srgbClr val="FFFFFF"/>
        </a:lt1>
        <a:dk2>
          <a:srgbClr val="808080"/>
        </a:dk2>
        <a:lt2>
          <a:srgbClr val="00000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extraClrScheme>
    <a:extraClrScheme>
      <a:clrScheme name="Default Color Scheme 4">
        <a:dk1>
          <a:srgbClr val="000000"/>
        </a:dk1>
        <a:lt1>
          <a:srgbClr val="DEF6F1"/>
        </a:lt1>
        <a:dk2>
          <a:srgbClr val="969696"/>
        </a:dk2>
        <a:lt2>
          <a:srgbClr val="000000"/>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extraClrScheme>
    <a:extraClrScheme>
      <a:clrScheme name="Default Color Scheme 5">
        <a:dk1>
          <a:srgbClr val="000000"/>
        </a:dk1>
        <a:lt1>
          <a:srgbClr val="FFFFD9"/>
        </a:lt1>
        <a:dk2>
          <a:srgbClr val="777777"/>
        </a:dk2>
        <a:lt2>
          <a:srgbClr val="000000"/>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extraClrScheme>
    <a:extraClrScheme>
      <a:clrScheme name="Default Color Scheme 6">
        <a:dk1>
          <a:srgbClr val="FFFFFF"/>
        </a:dk1>
        <a:lt1>
          <a:srgbClr val="008080"/>
        </a:lt1>
        <a:dk2>
          <a:srgbClr val="005A58"/>
        </a:dk2>
        <a:lt2>
          <a:srgbClr val="FFFF99"/>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extraClrScheme>
    <a:extraClrScheme>
      <a:clrScheme name="Default Color Scheme 7">
        <a:dk1>
          <a:srgbClr val="FFFFFF"/>
        </a:dk1>
        <a:lt1>
          <a:srgbClr val="800000"/>
        </a:lt1>
        <a:dk2>
          <a:srgbClr val="5C1F00"/>
        </a:dk2>
        <a:lt2>
          <a:srgbClr val="DFD293"/>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extraClrScheme>
    <a:extraClrScheme>
      <a:clrScheme name="Default Color Scheme 8">
        <a:dk1>
          <a:srgbClr val="FFFFFF"/>
        </a:dk1>
        <a:lt1>
          <a:srgbClr val="000099"/>
        </a:lt1>
        <a:dk2>
          <a:srgbClr val="003366"/>
        </a:dk2>
        <a:lt2>
          <a:srgbClr val="CCFFFF"/>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extraClrScheme>
    <a:extraClrScheme>
      <a:clrScheme name="Default Color Scheme 9">
        <a:dk1>
          <a:srgbClr val="FFFFFF"/>
        </a:dk1>
        <a:lt1>
          <a:srgbClr val="000000"/>
        </a:lt1>
        <a:dk2>
          <a:srgbClr val="336699"/>
        </a:dk2>
        <a:lt2>
          <a:srgbClr val="E3EBF1"/>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extraClrScheme>
    <a:extraClrScheme>
      <a:clrScheme name="Default Color Scheme 10">
        <a:dk1>
          <a:srgbClr val="FFFFFF"/>
        </a:dk1>
        <a:lt1>
          <a:srgbClr val="686B5D"/>
        </a:lt1>
        <a:dk2>
          <a:srgbClr val="777777"/>
        </a:dk2>
        <a:lt2>
          <a:srgbClr val="D1D1CB"/>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extraClrScheme>
    <a:extraClrScheme>
      <a:clrScheme name="Default Color Scheme 11">
        <a:dk1>
          <a:srgbClr val="FFFFFF"/>
        </a:dk1>
        <a:lt1>
          <a:srgbClr val="666699"/>
        </a:lt1>
        <a:dk2>
          <a:srgbClr val="3E3E5C"/>
        </a:dk2>
        <a:lt2>
          <a:srgbClr val="FFFFFF"/>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extraClrScheme>
    <a:extraClrScheme>
      <a:clrScheme name="Default Color Scheme 12">
        <a:dk1>
          <a:srgbClr val="FFFFFF"/>
        </a:dk1>
        <a:lt1>
          <a:srgbClr val="523E26"/>
        </a:lt1>
        <a:dk2>
          <a:srgbClr val="2D2015"/>
        </a:dk2>
        <a:lt2>
          <a:srgbClr val="DFC08D"/>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extraClrScheme>
  </a:extraClrSchemeLst>
</a:theme>
</file>

<file path=ppt/theme/theme2.xml><?xml version="1.0" encoding="utf-8"?>
<a:theme xmlns:a="http://schemas.openxmlformats.org/drawingml/2006/main" name="Office 主题">
  <a:themeElements>
    <a:clrScheme name="Office">
      <a:dk1>
        <a:sysClr lastClr="000000" val="windowText"/>
      </a:dk1>
      <a:lt1>
        <a:sysClr lastClr="FFFFFF" val="window"/>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ppt/theme/theme3.xml><?xml version="1.0" encoding="utf-8"?>
<a:theme xmlns:a="http://schemas.openxmlformats.org/drawingml/2006/main" name="Office 主题">
  <a:themeElements>
    <a:clrScheme name="">
      <a:dk1>
        <a:srgbClr val="000000"/>
      </a:dk1>
      <a:lt1>
        <a:srgbClr val="FFFFFF"/>
      </a:lt1>
      <a:dk2>
        <a:srgbClr val="EEECE1"/>
      </a:dk2>
      <a:lt2>
        <a:srgbClr val="1F497D"/>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ppt/theme/theme4.xml><?xml version="1.0" encoding="utf-8"?>
<a:theme xmlns:a="http://schemas.openxmlformats.org/drawingml/2006/main" name="Office 主题">
  <a:themeElements>
    <a:clrScheme name="Office">
      <a:dk1>
        <a:sysClr lastClr="000000" val="windowText"/>
      </a:dk1>
      <a:lt1>
        <a:sysClr lastClr="FFFFFF" val="window"/>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docProps/app.xml><?xml version="1.0" encoding="utf-8"?>
<Properties xmlns="http://schemas.openxmlformats.org/officeDocument/2006/extended-properties">
  <ScaleCrop>0</ScaleCrop>
  <LinksUpToDate>0</LinksUpToDate>
</Properties>
</file>

<file path=docProps/core.xml><?xml version="1.0" encoding="utf-8"?>
<cp:coreProperties xmlns:cp="http://schemas.openxmlformats.org/package/2006/metadata/core-properties" xmlns:dc="http://purl.org/dc/elements/1.1/" xmlns:dcterms="http://purl.org/dc/terms/" xmlns:xsi="http://www.w3.org/2001/XMLSchema-instance">
  <dc:title>The Human Body: Anatomical Regions, Directions, and Body Cavities</dc:title>
  <dc:creator>Carlos J Bidot</dc:creator>
  <cp:lastModifiedBy>Inspiron</cp:lastModifiedBy>
  <dcterms:created xsi:type="dcterms:W3CDTF">2006-12-30T09:56:44Z</dcterms:created>
  <dcterms:modified xsi:type="dcterms:W3CDTF">2022-04-13T06:49:46Z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3600964622784cc7bde9430543bcb434</vt:lpwstr>
  </property>
</Properties>
</file>