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93" r:id="rId4"/>
    <p:sldId id="294" r:id="rId5"/>
    <p:sldId id="257" r:id="rId6"/>
    <p:sldId id="258" r:id="rId7"/>
    <p:sldId id="260" r:id="rId8"/>
    <p:sldId id="259" r:id="rId9"/>
    <p:sldId id="295" r:id="rId10"/>
    <p:sldId id="296" r:id="rId11"/>
    <p:sldId id="297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F48B-6ED0-44CA-85D8-FDA6ABCD1A92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CBD3-A5AF-4853-8B04-5D20A3D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8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F48B-6ED0-44CA-85D8-FDA6ABCD1A92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CBD3-A5AF-4853-8B04-5D20A3D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1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F48B-6ED0-44CA-85D8-FDA6ABCD1A92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CBD3-A5AF-4853-8B04-5D20A3D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90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F48B-6ED0-44CA-85D8-FDA6ABCD1A92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CBD3-A5AF-4853-8B04-5D20A3D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64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F48B-6ED0-44CA-85D8-FDA6ABCD1A92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CBD3-A5AF-4853-8B04-5D20A3D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19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F48B-6ED0-44CA-85D8-FDA6ABCD1A92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CBD3-A5AF-4853-8B04-5D20A3D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54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F48B-6ED0-44CA-85D8-FDA6ABCD1A92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CBD3-A5AF-4853-8B04-5D20A3D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F48B-6ED0-44CA-85D8-FDA6ABCD1A92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CBD3-A5AF-4853-8B04-5D20A3D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45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F48B-6ED0-44CA-85D8-FDA6ABCD1A92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CBD3-A5AF-4853-8B04-5D20A3D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61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F48B-6ED0-44CA-85D8-FDA6ABCD1A92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CBD3-A5AF-4853-8B04-5D20A3D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831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F48B-6ED0-44CA-85D8-FDA6ABCD1A92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CBD3-A5AF-4853-8B04-5D20A3D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65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7F48B-6ED0-44CA-85D8-FDA6ABCD1A92}" type="datetimeFigureOut">
              <a:rPr lang="en-GB" smtClean="0"/>
              <a:t>10/06/2019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CBD3-A5AF-4853-8B04-5D20A3D58E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55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ENDOCRINE SYSTEM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Katua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058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86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266"/>
            <a:ext cx="12192000" cy="5909733"/>
          </a:xfrm>
        </p:spPr>
        <p:txBody>
          <a:bodyPr/>
          <a:lstStyle/>
          <a:p>
            <a:r>
              <a:rPr lang="en-US" dirty="0"/>
              <a:t>The posterior pituitary contains axon terminals of neurosecretory</a:t>
            </a:r>
          </a:p>
          <a:p>
            <a:pPr marL="0" indent="0">
              <a:buNone/>
            </a:pPr>
            <a:r>
              <a:rPr lang="en-US" dirty="0" smtClean="0"/>
              <a:t>   cells </a:t>
            </a:r>
            <a:r>
              <a:rPr lang="en-US" dirty="0"/>
              <a:t>whose cell bodies are in the hypothalamus.</a:t>
            </a:r>
          </a:p>
          <a:p>
            <a:r>
              <a:rPr lang="en-US" dirty="0" smtClean="0"/>
              <a:t>Hormones </a:t>
            </a:r>
            <a:r>
              <a:rPr lang="en-US" dirty="0"/>
              <a:t>made by the hypothalamus and stored in the posterior</a:t>
            </a:r>
          </a:p>
          <a:p>
            <a:pPr marL="0" indent="0">
              <a:buNone/>
            </a:pPr>
            <a:r>
              <a:rPr lang="en-US" dirty="0" smtClean="0"/>
              <a:t>   pituitary are:-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- Oxytocin, </a:t>
            </a:r>
            <a:r>
              <a:rPr lang="en-US" dirty="0"/>
              <a:t>which stimulates contraction of </a:t>
            </a:r>
            <a:r>
              <a:rPr lang="en-US" dirty="0" smtClean="0"/>
              <a:t>the uterus </a:t>
            </a:r>
            <a:r>
              <a:rPr lang="en-US" dirty="0"/>
              <a:t>and ejection of milk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from </a:t>
            </a:r>
            <a:r>
              <a:rPr lang="en-US" dirty="0"/>
              <a:t>the </a:t>
            </a:r>
            <a:r>
              <a:rPr lang="en-US" dirty="0" smtClean="0"/>
              <a:t>breasts.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       - Antidiuretic hormone(ADH</a:t>
            </a:r>
            <a:r>
              <a:rPr lang="en-US" dirty="0"/>
              <a:t>), which stimulates water reabsorption by the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kidneys and </a:t>
            </a:r>
            <a:r>
              <a:rPr lang="en-US" dirty="0"/>
              <a:t>constriction of arterioles.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59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6310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5644"/>
            <a:ext cx="12192000" cy="5582356"/>
          </a:xfrm>
        </p:spPr>
        <p:txBody>
          <a:bodyPr/>
          <a:lstStyle/>
          <a:p>
            <a:r>
              <a:rPr lang="en-US" dirty="0"/>
              <a:t>The blood supply to the anterior pituitary is from the </a:t>
            </a:r>
            <a:r>
              <a:rPr lang="en-US" dirty="0" smtClean="0"/>
              <a:t>superior hypophyseal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arteries and venous drainage by hypophyseal portal veins.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4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1743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b="1" dirty="0"/>
              <a:t>Thyroid Gland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butterfly-shaped thyroid gland is located </a:t>
            </a:r>
            <a:r>
              <a:rPr lang="en-GB" dirty="0" smtClean="0"/>
              <a:t>in  </a:t>
            </a:r>
            <a:r>
              <a:rPr lang="en-GB" dirty="0"/>
              <a:t>anterior neck, on the trachea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just </a:t>
            </a:r>
            <a:r>
              <a:rPr lang="en-GB" dirty="0"/>
              <a:t>inferior to the </a:t>
            </a:r>
            <a:r>
              <a:rPr lang="en-GB" dirty="0" smtClean="0"/>
              <a:t>larynx.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Its </a:t>
            </a:r>
            <a:r>
              <a:rPr lang="en-GB" dirty="0"/>
              <a:t>two lateral lobes are connected by a median tissue mass called the isthmus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thyroid gland is the largest pure endocrine gland in the body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Its  </a:t>
            </a:r>
            <a:r>
              <a:rPr lang="en-GB" dirty="0"/>
              <a:t>blood supply </a:t>
            </a:r>
            <a:r>
              <a:rPr lang="en-GB" dirty="0" smtClean="0"/>
              <a:t>is from </a:t>
            </a:r>
            <a:r>
              <a:rPr lang="en-GB" dirty="0"/>
              <a:t>the superior and inferior thyroid </a:t>
            </a:r>
            <a:r>
              <a:rPr lang="en-GB" dirty="0" smtClean="0"/>
              <a:t>arteries</a:t>
            </a:r>
            <a:r>
              <a:rPr lang="en-GB" dirty="0"/>
              <a:t>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954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72731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2732"/>
            <a:ext cx="12192000" cy="6085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Internally</a:t>
            </a:r>
            <a:r>
              <a:rPr lang="en-GB" dirty="0"/>
              <a:t>, the gland is composed of hollow, spherical </a:t>
            </a:r>
            <a:r>
              <a:rPr lang="en-GB" b="1" dirty="0" smtClean="0"/>
              <a:t>follicles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walls of each follicle are formed largely by cuboidal or squamous epithelial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cells </a:t>
            </a:r>
            <a:r>
              <a:rPr lang="en-GB" dirty="0"/>
              <a:t>called follicle cells, which produce the glycoprotein </a:t>
            </a:r>
            <a:r>
              <a:rPr lang="en-GB" dirty="0" smtClean="0"/>
              <a:t>thyroglobulin.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central cavity, or lumen, of the follicle stores colloid, an </a:t>
            </a:r>
            <a:r>
              <a:rPr lang="en-GB" dirty="0" smtClean="0"/>
              <a:t>amber- colored</a:t>
            </a:r>
            <a:r>
              <a:rPr lang="en-GB" dirty="0"/>
              <a:t>,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sticky </a:t>
            </a:r>
            <a:r>
              <a:rPr lang="en-GB" dirty="0"/>
              <a:t>material consisting of thyroglobulin molecules with attached iodine atoms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89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78793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8946"/>
            <a:ext cx="12192000" cy="5789054"/>
          </a:xfrm>
        </p:spPr>
        <p:txBody>
          <a:bodyPr/>
          <a:lstStyle/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Thyroid </a:t>
            </a:r>
            <a:r>
              <a:rPr lang="en-GB" dirty="0"/>
              <a:t>hormone is derived from this iodinated thyroglobulin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>
              <a:buFontTx/>
              <a:buChar char="-"/>
            </a:pPr>
            <a:r>
              <a:rPr lang="en-GB" dirty="0" smtClean="0"/>
              <a:t>The </a:t>
            </a:r>
            <a:r>
              <a:rPr lang="en-GB" dirty="0"/>
              <a:t>parafollicular </a:t>
            </a:r>
            <a:r>
              <a:rPr lang="en-GB" dirty="0" smtClean="0"/>
              <a:t>cells</a:t>
            </a:r>
            <a:r>
              <a:rPr lang="en-GB" dirty="0"/>
              <a:t>, another population of endocrine cells in the thyroid gland, produce </a:t>
            </a:r>
            <a:r>
              <a:rPr lang="en-GB" dirty="0" smtClean="0"/>
              <a:t>calcitonin</a:t>
            </a:r>
            <a:r>
              <a:rPr lang="en-GB" dirty="0"/>
              <a:t>, an entirely different hormone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The parafollicular cells lie in the follicular epithelium but protrude into the soft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connective </a:t>
            </a:r>
            <a:r>
              <a:rPr lang="en-GB" dirty="0"/>
              <a:t>tissue that separates and surrounds the thyroid follicles.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720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6666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391" y="566670"/>
            <a:ext cx="9429750" cy="629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66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5"/>
            <a:ext cx="1219200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71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8182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b="1" dirty="0" smtClean="0"/>
              <a:t>Parathyroid Glands.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1824"/>
            <a:ext cx="12192000" cy="5776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tiny, yellow-brown </a:t>
            </a:r>
            <a:r>
              <a:rPr lang="en-GB" b="1" dirty="0"/>
              <a:t>parathyroid glands</a:t>
            </a:r>
            <a:r>
              <a:rPr lang="en-GB" dirty="0"/>
              <a:t> are nearly hidden from view in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posterior </a:t>
            </a:r>
            <a:r>
              <a:rPr lang="en-GB" dirty="0"/>
              <a:t>aspect of the thyroid </a:t>
            </a:r>
            <a:r>
              <a:rPr lang="en-GB" dirty="0" smtClean="0"/>
              <a:t>gland.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There </a:t>
            </a:r>
            <a:r>
              <a:rPr lang="en-GB" dirty="0"/>
              <a:t>are usually four of these glands, but the precise number varies from one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individual </a:t>
            </a:r>
            <a:r>
              <a:rPr lang="en-GB" dirty="0"/>
              <a:t>to another.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4805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439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0158"/>
            <a:ext cx="12192000" cy="5917842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As many as eight have been reported, and some may be located in other regions </a:t>
            </a:r>
          </a:p>
          <a:p>
            <a:pPr marL="0" indent="0">
              <a:buNone/>
            </a:pPr>
            <a:r>
              <a:rPr lang="en-GB" dirty="0"/>
              <a:t>   of the neck or even in the thorax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The parathyroid’s glandular cells are arranged in thick, branching cords </a:t>
            </a:r>
          </a:p>
          <a:p>
            <a:pPr marL="0" indent="0">
              <a:buNone/>
            </a:pPr>
            <a:r>
              <a:rPr lang="en-GB" dirty="0"/>
              <a:t>   containing scattered oxyphil cells and large numbers of smaller chief cells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The chief cells secrete PTH.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8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470" y="236336"/>
            <a:ext cx="601014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52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56355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88532"/>
            <a:ext cx="12192000" cy="546946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endocrine </a:t>
            </a:r>
            <a:r>
              <a:rPr lang="en-US" dirty="0" smtClean="0"/>
              <a:t>system controls </a:t>
            </a:r>
            <a:r>
              <a:rPr lang="en-US" dirty="0"/>
              <a:t>body activities by releasing mediators, </a:t>
            </a:r>
            <a:r>
              <a:rPr lang="en-US" dirty="0" smtClean="0"/>
              <a:t>called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i="1" dirty="0" smtClean="0"/>
              <a:t>hormones.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dirty="0"/>
              <a:t>A </a:t>
            </a:r>
            <a:r>
              <a:rPr lang="en-US" b="1" dirty="0"/>
              <a:t>hormone </a:t>
            </a:r>
            <a:r>
              <a:rPr lang="en-US" dirty="0"/>
              <a:t>(</a:t>
            </a:r>
            <a:r>
              <a:rPr lang="en-US" i="1" dirty="0" err="1"/>
              <a:t>hormon</a:t>
            </a:r>
            <a:r>
              <a:rPr lang="en-US" i="1" dirty="0"/>
              <a:t> </a:t>
            </a:r>
            <a:r>
              <a:rPr lang="en-US" dirty="0"/>
              <a:t> to excite or get moving) is a </a:t>
            </a:r>
            <a:r>
              <a:rPr lang="en-US" dirty="0" smtClean="0"/>
              <a:t>mediator molecule </a:t>
            </a:r>
            <a:r>
              <a:rPr lang="en-US" dirty="0"/>
              <a:t>that is released in one part of the body but </a:t>
            </a:r>
            <a:r>
              <a:rPr lang="en-US" dirty="0" smtClean="0"/>
              <a:t>regulates the </a:t>
            </a:r>
            <a:r>
              <a:rPr lang="en-US" dirty="0"/>
              <a:t>activity of cells in other parts of the body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Hormones regulate the activity of smooth muscle, cardiac </a:t>
            </a:r>
            <a:r>
              <a:rPr lang="en-US" dirty="0" smtClean="0"/>
              <a:t>muscle,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and </a:t>
            </a:r>
            <a:r>
              <a:rPr lang="en-US" dirty="0"/>
              <a:t>some </a:t>
            </a:r>
            <a:r>
              <a:rPr lang="en-US" dirty="0" smtClean="0"/>
              <a:t>glands.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52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6894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Adrenal </a:t>
            </a:r>
            <a:r>
              <a:rPr lang="en-GB" b="1" dirty="0"/>
              <a:t>(Suprarenal) </a:t>
            </a:r>
            <a:r>
              <a:rPr lang="en-GB" b="1" dirty="0" smtClean="0"/>
              <a:t>Glands.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8946"/>
            <a:ext cx="12192000" cy="5789054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The </a:t>
            </a:r>
            <a:r>
              <a:rPr lang="en-GB" dirty="0"/>
              <a:t>paired adrenal glands are pyramid-shaped organs perched atop the </a:t>
            </a:r>
            <a:r>
              <a:rPr lang="en-GB" dirty="0" smtClean="0"/>
              <a:t>kidneys.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They </a:t>
            </a:r>
            <a:r>
              <a:rPr lang="en-GB" dirty="0"/>
              <a:t>are enclosed in a fibrous capsule and a cushion of </a:t>
            </a:r>
            <a:r>
              <a:rPr lang="en-GB" dirty="0" smtClean="0"/>
              <a:t>fat.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They </a:t>
            </a:r>
            <a:r>
              <a:rPr lang="en-GB" dirty="0"/>
              <a:t>are also often referred to as the suprarenal </a:t>
            </a:r>
            <a:r>
              <a:rPr lang="en-GB" dirty="0" smtClean="0"/>
              <a:t>glands.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761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59853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7278"/>
            <a:ext cx="12192000" cy="593072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Each </a:t>
            </a:r>
            <a:r>
              <a:rPr lang="en-GB" dirty="0"/>
              <a:t>adrenal gland is structurally and functionally two endocrine glands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inner adrenal medulla, more like a knot of nervous tissue than a gland, is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part </a:t>
            </a:r>
            <a:r>
              <a:rPr lang="en-GB" dirty="0"/>
              <a:t>of the sympathetic nervous system.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3483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85610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6372"/>
            <a:ext cx="12192000" cy="562162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- The outer adrenal cortex, encapsulating the medullary region and forming the </a:t>
            </a:r>
          </a:p>
          <a:p>
            <a:pPr marL="0" indent="0">
              <a:buNone/>
            </a:pPr>
            <a:r>
              <a:rPr lang="en-GB" dirty="0"/>
              <a:t>    bulk of the gland, is glandular tissue derived from embryonic mesoderm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Each region produces its own set of hormones, but all adrenal hormones help </a:t>
            </a:r>
          </a:p>
          <a:p>
            <a:pPr marL="0" indent="0">
              <a:buNone/>
            </a:pPr>
            <a:r>
              <a:rPr lang="en-GB" dirty="0"/>
              <a:t>   cope with stressful situations.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806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075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Adrenal </a:t>
            </a:r>
            <a:r>
              <a:rPr lang="en-GB" dirty="0"/>
              <a:t>Cortex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7582"/>
            <a:ext cx="12192000" cy="5750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- </a:t>
            </a:r>
            <a:r>
              <a:rPr lang="en-GB" dirty="0"/>
              <a:t>S</a:t>
            </a:r>
            <a:r>
              <a:rPr lang="en-GB" dirty="0" smtClean="0"/>
              <a:t>teroid </a:t>
            </a:r>
            <a:r>
              <a:rPr lang="en-GB" dirty="0"/>
              <a:t>hormones, </a:t>
            </a:r>
            <a:r>
              <a:rPr lang="en-GB" dirty="0" smtClean="0"/>
              <a:t>called </a:t>
            </a:r>
            <a:r>
              <a:rPr lang="en-GB" b="1" dirty="0"/>
              <a:t>corticosteroids</a:t>
            </a:r>
            <a:r>
              <a:rPr lang="en-GB" dirty="0"/>
              <a:t>, are synthesized from cholesterol by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adrenal </a:t>
            </a:r>
            <a:r>
              <a:rPr lang="en-GB" dirty="0"/>
              <a:t>cortex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pathway is multistep and involves varying intermediates depending on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hormone </a:t>
            </a:r>
            <a:r>
              <a:rPr lang="en-GB" dirty="0"/>
              <a:t>being </a:t>
            </a:r>
            <a:r>
              <a:rPr lang="en-GB" dirty="0" smtClean="0"/>
              <a:t>formed.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Steroid </a:t>
            </a:r>
            <a:r>
              <a:rPr lang="en-GB" dirty="0"/>
              <a:t>hormones are not stored in </a:t>
            </a:r>
            <a:r>
              <a:rPr lang="en-GB" dirty="0" smtClean="0"/>
              <a:t>cells</a:t>
            </a:r>
            <a:r>
              <a:rPr lang="en-GB" dirty="0"/>
              <a:t>,</a:t>
            </a:r>
            <a:r>
              <a:rPr lang="en-GB" dirty="0" smtClean="0"/>
              <a:t> </a:t>
            </a:r>
            <a:r>
              <a:rPr lang="en-GB" dirty="0"/>
              <a:t>their rate of release in response to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stimulation </a:t>
            </a:r>
            <a:r>
              <a:rPr lang="en-GB" dirty="0"/>
              <a:t>depends on their rate of synthesis. </a:t>
            </a:r>
            <a:br>
              <a:rPr lang="en-GB" dirty="0"/>
            </a:br>
            <a:r>
              <a:rPr lang="en-GB" dirty="0"/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3217761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46974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8642"/>
            <a:ext cx="12192000" cy="59693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The </a:t>
            </a:r>
            <a:r>
              <a:rPr lang="en-GB" dirty="0"/>
              <a:t>large, lipid-laden cortical cells are arranged in three layers or zones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cell clusters forming the superficial zona glomerulosa </a:t>
            </a:r>
            <a:r>
              <a:rPr lang="en-GB" dirty="0" smtClean="0"/>
              <a:t> </a:t>
            </a:r>
            <a:r>
              <a:rPr lang="en-GB" dirty="0"/>
              <a:t>produce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mineralocorticoids</a:t>
            </a:r>
            <a:r>
              <a:rPr lang="en-GB" dirty="0"/>
              <a:t>, hormones that help control the balance of minerals and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water </a:t>
            </a:r>
            <a:r>
              <a:rPr lang="en-GB" dirty="0"/>
              <a:t>in the blood.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900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5682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7278"/>
            <a:ext cx="12192000" cy="593072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The </a:t>
            </a:r>
            <a:r>
              <a:rPr lang="en-GB" dirty="0"/>
              <a:t>principal products of the middle zona fasciculata cells, arranged in more or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less </a:t>
            </a:r>
            <a:r>
              <a:rPr lang="en-GB" dirty="0"/>
              <a:t>linear cords, are the metabolic hormones called glucocorticoids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The cells of the innermost zona reticularis , abutting the adrenal medulla, have a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netlike </a:t>
            </a:r>
            <a:r>
              <a:rPr lang="en-GB" dirty="0"/>
              <a:t>arrangement.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8286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46974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4856"/>
            <a:ext cx="12192000" cy="5673144"/>
          </a:xfrm>
        </p:spPr>
        <p:txBody>
          <a:bodyPr/>
          <a:lstStyle/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These </a:t>
            </a:r>
            <a:r>
              <a:rPr lang="en-GB" dirty="0"/>
              <a:t>cells mainly produce small amounts of adrenal sex hormones, or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gonadocorticoids.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- T</a:t>
            </a:r>
            <a:r>
              <a:rPr lang="en-GB" dirty="0" smtClean="0"/>
              <a:t>he </a:t>
            </a:r>
            <a:r>
              <a:rPr lang="en-GB" dirty="0"/>
              <a:t>two innermost layers of the adrenal cortex share </a:t>
            </a:r>
            <a:r>
              <a:rPr lang="en-GB" dirty="0" smtClean="0"/>
              <a:t>production of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glucocorticoids </a:t>
            </a:r>
            <a:r>
              <a:rPr lang="en-GB" dirty="0"/>
              <a:t>and gonadocorticoids, although each layer is the </a:t>
            </a:r>
            <a:r>
              <a:rPr lang="en-GB" dirty="0" smtClean="0"/>
              <a:t>predominant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producer </a:t>
            </a:r>
            <a:r>
              <a:rPr lang="en-GB" dirty="0"/>
              <a:t>of one type.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557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68945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Adrenal </a:t>
            </a:r>
            <a:r>
              <a:rPr lang="en-GB" dirty="0"/>
              <a:t>Medulla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8946"/>
            <a:ext cx="12192000" cy="5789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Its </a:t>
            </a:r>
            <a:r>
              <a:rPr lang="en-GB" dirty="0"/>
              <a:t>spherical chromaffin </a:t>
            </a:r>
            <a:r>
              <a:rPr lang="en-GB" dirty="0" smtClean="0"/>
              <a:t>cells, crowd </a:t>
            </a:r>
            <a:r>
              <a:rPr lang="en-GB" dirty="0"/>
              <a:t>around blood-filled capillaries and </a:t>
            </a:r>
            <a:r>
              <a:rPr lang="en-GB" dirty="0" smtClean="0"/>
              <a:t>sinusoids.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M</a:t>
            </a:r>
            <a:r>
              <a:rPr lang="en-GB" dirty="0" smtClean="0"/>
              <a:t>odified </a:t>
            </a:r>
            <a:r>
              <a:rPr lang="en-GB" dirty="0"/>
              <a:t>ganglionic sympathetic neurons </a:t>
            </a:r>
            <a:r>
              <a:rPr lang="en-GB" dirty="0" smtClean="0"/>
              <a:t> </a:t>
            </a:r>
            <a:r>
              <a:rPr lang="en-GB" dirty="0"/>
              <a:t>synthesize </a:t>
            </a:r>
            <a:r>
              <a:rPr lang="en-GB" dirty="0" smtClean="0"/>
              <a:t> </a:t>
            </a:r>
            <a:r>
              <a:rPr lang="en-GB" dirty="0"/>
              <a:t>catecholamines </a:t>
            </a:r>
            <a:endParaRPr lang="en-GB" dirty="0" smtClean="0"/>
          </a:p>
          <a:p>
            <a:pPr marL="0" indent="0">
              <a:buNone/>
            </a:pPr>
            <a:r>
              <a:rPr lang="en-GB" b="1" dirty="0"/>
              <a:t> </a:t>
            </a:r>
            <a:r>
              <a:rPr lang="en-GB" b="1" dirty="0" smtClean="0"/>
              <a:t>  epinephrine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b="1" dirty="0"/>
              <a:t>norepinephrine (NE</a:t>
            </a:r>
            <a:r>
              <a:rPr lang="en-GB" b="1" dirty="0" smtClean="0"/>
              <a:t>),</a:t>
            </a:r>
            <a:r>
              <a:rPr lang="en-GB" dirty="0" smtClean="0"/>
              <a:t> </a:t>
            </a:r>
            <a:r>
              <a:rPr lang="en-GB" dirty="0"/>
              <a:t>via a molecular sequence from tyrosine to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dopamine </a:t>
            </a:r>
            <a:r>
              <a:rPr lang="en-GB" dirty="0"/>
              <a:t>to NE to </a:t>
            </a:r>
            <a:r>
              <a:rPr lang="en-GB" dirty="0" smtClean="0"/>
              <a:t>epinephrine.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4161734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4547"/>
            <a:ext cx="10659414" cy="670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99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-(a) pt., (b</a:t>
            </a:r>
            <a:r>
              <a:rPr lang="en-GB" dirty="0"/>
              <a:t>) during Cushing’s </a:t>
            </a:r>
            <a:r>
              <a:rPr lang="en-GB" dirty="0" smtClean="0"/>
              <a:t>disease, </a:t>
            </a:r>
            <a:r>
              <a:rPr lang="en-GB" dirty="0"/>
              <a:t>the characteristic “buffalo hump” of fat on the upper back is indicated by a white arrow..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0" y="1848644"/>
            <a:ext cx="66675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53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09510"/>
          </a:xfrm>
        </p:spPr>
        <p:txBody>
          <a:bodyPr/>
          <a:lstStyle/>
          <a:p>
            <a:r>
              <a:rPr lang="en-US" b="1" dirty="0"/>
              <a:t>Endocrine </a:t>
            </a:r>
            <a:r>
              <a:rPr lang="en-US" b="1" dirty="0" smtClean="0"/>
              <a:t>Glands.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9510"/>
            <a:ext cx="12192000" cy="55484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- Endocrine glands secrete hormones into interstitial fluid</a:t>
            </a:r>
            <a:r>
              <a:rPr lang="en-US" dirty="0"/>
              <a:t>. Then, the hormones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diffuse </a:t>
            </a:r>
            <a:r>
              <a:rPr lang="en-US" dirty="0"/>
              <a:t>into the blood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- Exocrine </a:t>
            </a:r>
            <a:r>
              <a:rPr lang="en-US" dirty="0"/>
              <a:t>glands </a:t>
            </a:r>
            <a:r>
              <a:rPr lang="en-US" dirty="0" smtClean="0"/>
              <a:t>(sebaceous</a:t>
            </a:r>
            <a:r>
              <a:rPr lang="en-US" dirty="0"/>
              <a:t>, mucous, and </a:t>
            </a:r>
            <a:r>
              <a:rPr lang="en-US" dirty="0" smtClean="0"/>
              <a:t>digestive)secrete </a:t>
            </a:r>
            <a:r>
              <a:rPr lang="en-US" dirty="0"/>
              <a:t>their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products </a:t>
            </a:r>
            <a:r>
              <a:rPr lang="en-US" dirty="0"/>
              <a:t>through ducts into body cavities or </a:t>
            </a:r>
            <a:r>
              <a:rPr lang="en-US" dirty="0" smtClean="0"/>
              <a:t>onto body </a:t>
            </a:r>
            <a:r>
              <a:rPr lang="en-US" dirty="0"/>
              <a:t>surfaces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7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916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The Pancrease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1672"/>
            <a:ext cx="12192000" cy="5866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- Located </a:t>
            </a:r>
            <a:r>
              <a:rPr lang="en-GB" dirty="0"/>
              <a:t>partially behind </a:t>
            </a:r>
            <a:r>
              <a:rPr lang="en-GB" dirty="0" smtClean="0"/>
              <a:t> stomach, </a:t>
            </a:r>
            <a:r>
              <a:rPr lang="en-GB" dirty="0"/>
              <a:t>the soft, triangular </a:t>
            </a:r>
            <a:r>
              <a:rPr lang="en-GB" dirty="0" smtClean="0"/>
              <a:t>pancrease </a:t>
            </a:r>
            <a:r>
              <a:rPr lang="en-GB" dirty="0"/>
              <a:t>is a mixed gland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composed </a:t>
            </a:r>
            <a:r>
              <a:rPr lang="en-GB" dirty="0"/>
              <a:t>of both endocrine and exocrine gland </a:t>
            </a:r>
            <a:r>
              <a:rPr lang="en-GB" dirty="0" smtClean="0"/>
              <a:t>cells.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Along with the thyroid and parathyroids, it develops as an </a:t>
            </a:r>
            <a:r>
              <a:rPr lang="en-GB" dirty="0" smtClean="0"/>
              <a:t>out pocketing </a:t>
            </a:r>
            <a:r>
              <a:rPr lang="en-GB" dirty="0"/>
              <a:t>of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epithelial </a:t>
            </a:r>
            <a:r>
              <a:rPr lang="en-GB" dirty="0"/>
              <a:t>lining of the gastrointestinal tract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Acinar </a:t>
            </a:r>
            <a:r>
              <a:rPr lang="en-GB" dirty="0"/>
              <a:t>cells, forming the bulk of the gland, produce an enzyme-rich juice that is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ducted </a:t>
            </a:r>
            <a:r>
              <a:rPr lang="en-GB" dirty="0"/>
              <a:t>into the small intestine during food digestion.</a:t>
            </a:r>
            <a:br>
              <a:rPr lang="en-GB" dirty="0"/>
            </a:br>
            <a:r>
              <a:rPr lang="en-GB" dirty="0"/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2156852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59853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9854"/>
            <a:ext cx="12192000" cy="6098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Among </a:t>
            </a:r>
            <a:r>
              <a:rPr lang="en-GB" dirty="0"/>
              <a:t>the acinar cells are </a:t>
            </a:r>
            <a:r>
              <a:rPr lang="en-GB" dirty="0" smtClean="0"/>
              <a:t> </a:t>
            </a:r>
            <a:r>
              <a:rPr lang="en-GB" dirty="0"/>
              <a:t>pancreatic islets (also called islets of Langerhans),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tiny </a:t>
            </a:r>
            <a:r>
              <a:rPr lang="en-GB" dirty="0"/>
              <a:t>cell clusters that produce pancreatic hormones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islets contain two major populations of hormone-producing cells,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glucagon-synthesizing </a:t>
            </a:r>
            <a:r>
              <a:rPr lang="en-GB" dirty="0"/>
              <a:t>alpha (α) cells and the more numerous insulin-producing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beta </a:t>
            </a:r>
            <a:r>
              <a:rPr lang="en-GB" dirty="0"/>
              <a:t>(β) cells. </a:t>
            </a:r>
          </a:p>
        </p:txBody>
      </p:sp>
    </p:spTree>
    <p:extLst>
      <p:ext uri="{BB962C8B-B14F-4D97-AF65-F5344CB8AC3E}">
        <p14:creationId xmlns:p14="http://schemas.microsoft.com/office/powerpoint/2010/main" val="372230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31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006"/>
            <a:ext cx="12192000" cy="591140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These cells, </a:t>
            </a:r>
            <a:r>
              <a:rPr lang="en-GB" dirty="0"/>
              <a:t>secreting glucagon and insulin appropriately during the fasting and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fed </a:t>
            </a:r>
            <a:r>
              <a:rPr lang="en-GB" dirty="0"/>
              <a:t>states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Thus </a:t>
            </a:r>
            <a:r>
              <a:rPr lang="en-GB" dirty="0"/>
              <a:t>insulin and glucagon are intimately but independently involved in the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regulation </a:t>
            </a:r>
            <a:r>
              <a:rPr lang="en-GB" dirty="0"/>
              <a:t>of blood glucose levels.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77814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5379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0310"/>
            <a:ext cx="12192000" cy="582769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- </a:t>
            </a:r>
            <a:r>
              <a:rPr lang="en-GB" dirty="0"/>
              <a:t>Their effects are antagonistic</a:t>
            </a:r>
            <a:r>
              <a:rPr lang="en-GB" dirty="0" smtClean="0"/>
              <a:t>:-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1. </a:t>
            </a:r>
            <a:r>
              <a:rPr lang="en-GB" dirty="0"/>
              <a:t>Insulin is a </a:t>
            </a:r>
            <a:r>
              <a:rPr lang="en-GB" dirty="0" smtClean="0"/>
              <a:t>hypoglycaemic </a:t>
            </a:r>
            <a:r>
              <a:rPr lang="en-GB" dirty="0"/>
              <a:t>hormone,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2. </a:t>
            </a:r>
            <a:r>
              <a:rPr lang="en-GB" dirty="0"/>
              <a:t>G</a:t>
            </a:r>
            <a:r>
              <a:rPr lang="en-GB" dirty="0" smtClean="0"/>
              <a:t>lucagon </a:t>
            </a:r>
            <a:r>
              <a:rPr lang="en-GB" dirty="0"/>
              <a:t>is a </a:t>
            </a:r>
            <a:r>
              <a:rPr lang="en-GB" dirty="0" smtClean="0"/>
              <a:t>hyperglycaemic </a:t>
            </a:r>
            <a:r>
              <a:rPr lang="en-GB" dirty="0"/>
              <a:t>hormone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Some </a:t>
            </a:r>
            <a:r>
              <a:rPr lang="en-GB" dirty="0"/>
              <a:t>islet cells also synthesize other peptides in small amounts. These include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somatostatin</a:t>
            </a:r>
            <a:r>
              <a:rPr lang="en-GB" dirty="0"/>
              <a:t>, pancreatic polypeptide (PP), and others. </a:t>
            </a:r>
          </a:p>
        </p:txBody>
      </p:sp>
    </p:spTree>
    <p:extLst>
      <p:ext uri="{BB962C8B-B14F-4D97-AF65-F5344CB8AC3E}">
        <p14:creationId xmlns:p14="http://schemas.microsoft.com/office/powerpoint/2010/main" val="462827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78793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b="1" dirty="0" smtClean="0"/>
              <a:t>Gonads.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8794"/>
            <a:ext cx="12192000" cy="5879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male and female </a:t>
            </a:r>
            <a:r>
              <a:rPr lang="en-GB" b="1" dirty="0"/>
              <a:t>gonads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/>
              <a:t>produce steroid sex hormones, identical to those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produced </a:t>
            </a:r>
            <a:r>
              <a:rPr lang="en-GB" dirty="0"/>
              <a:t>by adrenal cortical cells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major distinction is the source and relative amounts produced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</a:t>
            </a:r>
            <a:r>
              <a:rPr lang="en-GB" dirty="0"/>
              <a:t>paired ovaries are small, oval organs located in the female’s abdominopelvic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cavity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89653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72731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2732"/>
            <a:ext cx="12192000" cy="6085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Besides </a:t>
            </a:r>
            <a:r>
              <a:rPr lang="en-GB" dirty="0"/>
              <a:t>producing ova, or eggs</a:t>
            </a:r>
            <a:r>
              <a:rPr lang="en-GB" dirty="0" smtClean="0"/>
              <a:t>, </a:t>
            </a:r>
            <a:r>
              <a:rPr lang="en-GB" dirty="0"/>
              <a:t>ovaries produce several hormones, most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importantly </a:t>
            </a:r>
            <a:r>
              <a:rPr lang="en-GB" b="1" dirty="0"/>
              <a:t>oestrogens</a:t>
            </a:r>
            <a:r>
              <a:rPr lang="en-GB" dirty="0"/>
              <a:t> and </a:t>
            </a:r>
            <a:r>
              <a:rPr lang="en-GB" b="1" dirty="0"/>
              <a:t>progesterone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Alone, the oestrogens are responsible for maturation of the reproductive organs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and </a:t>
            </a:r>
            <a:r>
              <a:rPr lang="en-GB" dirty="0"/>
              <a:t>the appearance of the secondary sex characteristics of females at puberty. </a:t>
            </a:r>
          </a:p>
        </p:txBody>
      </p:sp>
    </p:spTree>
    <p:extLst>
      <p:ext uri="{BB962C8B-B14F-4D97-AF65-F5344CB8AC3E}">
        <p14:creationId xmlns:p14="http://schemas.microsoft.com/office/powerpoint/2010/main" val="30917974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01520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1520"/>
            <a:ext cx="12192000" cy="59564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Acting </a:t>
            </a:r>
            <a:r>
              <a:rPr lang="en-GB" dirty="0"/>
              <a:t>with progesterone, oestrogens promote breast development and cyclic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changes </a:t>
            </a:r>
            <a:r>
              <a:rPr lang="en-GB" dirty="0"/>
              <a:t>in the uterine mucosa (the menstrual cycle</a:t>
            </a:r>
            <a:r>
              <a:rPr lang="en-GB" dirty="0" smtClean="0"/>
              <a:t>).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 </a:t>
            </a:r>
            <a:r>
              <a:rPr lang="en-GB" dirty="0" smtClean="0"/>
              <a:t>- The </a:t>
            </a:r>
            <a:r>
              <a:rPr lang="en-GB" dirty="0"/>
              <a:t>male testes, located in an extra-abdominal skin pouch called the scrotum,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produce </a:t>
            </a:r>
            <a:r>
              <a:rPr lang="en-GB" dirty="0"/>
              <a:t>sperm and male sex hormones, primarily </a:t>
            </a:r>
            <a:r>
              <a:rPr lang="en-GB" b="1" dirty="0"/>
              <a:t>testosterone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9523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91672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b="1" dirty="0" smtClean="0"/>
              <a:t>Pineal </a:t>
            </a:r>
            <a:r>
              <a:rPr lang="en-GB" b="1" dirty="0"/>
              <a:t>Gland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2" y="991672"/>
            <a:ext cx="12184487" cy="58663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The </a:t>
            </a:r>
            <a:r>
              <a:rPr lang="en-GB" dirty="0"/>
              <a:t>tiny, pine cone–shaped </a:t>
            </a:r>
            <a:r>
              <a:rPr lang="en-GB" b="1" dirty="0"/>
              <a:t>pineal gland</a:t>
            </a:r>
            <a:r>
              <a:rPr lang="en-GB" dirty="0"/>
              <a:t> hangs from the roof of the third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ventricle </a:t>
            </a:r>
            <a:r>
              <a:rPr lang="en-GB" dirty="0"/>
              <a:t>in the </a:t>
            </a:r>
            <a:r>
              <a:rPr lang="en-GB" dirty="0" smtClean="0"/>
              <a:t>diencephalon.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Its </a:t>
            </a:r>
            <a:r>
              <a:rPr lang="en-GB" dirty="0"/>
              <a:t>secretory cells, called pinealocytes, are arranged in compact cords and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clusters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4779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65914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5914"/>
            <a:ext cx="12192000" cy="58920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Lying </a:t>
            </a:r>
            <a:r>
              <a:rPr lang="en-GB" dirty="0"/>
              <a:t>between pinealocytes in adults are dense particles containing calcium </a:t>
            </a:r>
            <a:r>
              <a:rPr lang="en-GB" dirty="0" smtClean="0"/>
              <a:t>salts.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These </a:t>
            </a:r>
            <a:r>
              <a:rPr lang="en-GB" dirty="0"/>
              <a:t>salts are radiopaque; hence, the pineal gland is a handy landmark for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determining </a:t>
            </a:r>
            <a:r>
              <a:rPr lang="en-GB" dirty="0"/>
              <a:t>brain orientation in X rays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 </a:t>
            </a:r>
            <a:r>
              <a:rPr lang="en-GB" dirty="0" smtClean="0"/>
              <a:t>- The </a:t>
            </a:r>
            <a:r>
              <a:rPr lang="en-GB" dirty="0"/>
              <a:t>endocrine function of the pineal gland is still somewhat of a mystery. </a:t>
            </a:r>
          </a:p>
        </p:txBody>
      </p:sp>
    </p:spTree>
    <p:extLst>
      <p:ext uri="{BB962C8B-B14F-4D97-AF65-F5344CB8AC3E}">
        <p14:creationId xmlns:p14="http://schemas.microsoft.com/office/powerpoint/2010/main" val="1966254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46974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7126"/>
            <a:ext cx="12192000" cy="602087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- Its </a:t>
            </a:r>
            <a:r>
              <a:rPr lang="en-GB" dirty="0"/>
              <a:t>only major secretory product is </a:t>
            </a:r>
            <a:r>
              <a:rPr lang="en-GB" dirty="0" smtClean="0"/>
              <a:t>melatonin, </a:t>
            </a:r>
            <a:r>
              <a:rPr lang="en-GB" dirty="0"/>
              <a:t>a powerful antioxidant and amine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hormone </a:t>
            </a:r>
            <a:r>
              <a:rPr lang="en-GB" dirty="0"/>
              <a:t>derived from serotonin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Melatonin </a:t>
            </a:r>
            <a:r>
              <a:rPr lang="en-GB" dirty="0"/>
              <a:t>concentrations in the blood rise and fall in a diurnal (daily) cycle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Peak </a:t>
            </a:r>
            <a:r>
              <a:rPr lang="en-GB" dirty="0"/>
              <a:t>levels occur during the night and make us drowsy; lowest levels occur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around </a:t>
            </a:r>
            <a:r>
              <a:rPr lang="en-GB" dirty="0"/>
              <a:t>noon.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79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25688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5333"/>
            <a:ext cx="12192000" cy="499163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/>
              <a:t>The endocrine system consists of endocrine glands (pituitary, thyroid, </a:t>
            </a:r>
          </a:p>
          <a:p>
            <a:pPr marL="0" indent="0">
              <a:buNone/>
            </a:pPr>
            <a:r>
              <a:rPr lang="en-US" dirty="0"/>
              <a:t>    parathyroid, adrenal, and pineal glands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Other hormone secreting tissues (hypothalamus, thymus, pancreas, ovaries, </a:t>
            </a:r>
          </a:p>
          <a:p>
            <a:pPr marL="0" indent="0">
              <a:buNone/>
            </a:pPr>
            <a:r>
              <a:rPr lang="en-US" dirty="0"/>
              <a:t>   testes, kidneys, stomach, liver, small intestine, skin, heart, adipose tissue, and </a:t>
            </a:r>
          </a:p>
          <a:p>
            <a:pPr marL="0" indent="0">
              <a:buNone/>
            </a:pPr>
            <a:r>
              <a:rPr lang="en-US" dirty="0"/>
              <a:t>   placenta).</a:t>
            </a:r>
          </a:p>
        </p:txBody>
      </p:sp>
    </p:spTree>
    <p:extLst>
      <p:ext uri="{BB962C8B-B14F-4D97-AF65-F5344CB8AC3E}">
        <p14:creationId xmlns:p14="http://schemas.microsoft.com/office/powerpoint/2010/main" val="13058997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65914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b="1" dirty="0" smtClean="0"/>
              <a:t>Thymus.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5914"/>
            <a:ext cx="12192000" cy="5892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Located </a:t>
            </a:r>
            <a:r>
              <a:rPr lang="en-GB" dirty="0"/>
              <a:t>deep to the sternum in the thorax is the lobulated </a:t>
            </a:r>
            <a:r>
              <a:rPr lang="en-GB" b="1" dirty="0"/>
              <a:t>thymus gland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/>
              <a:t>Large and conspicuous in infants and children, the thymus diminishes in size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throughout </a:t>
            </a:r>
            <a:r>
              <a:rPr lang="en-GB" dirty="0"/>
              <a:t>adulthood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- </a:t>
            </a:r>
            <a:r>
              <a:rPr lang="en-GB" dirty="0"/>
              <a:t>By old age, it is composed largely of adipose and fibrous connective tissues.</a:t>
            </a:r>
            <a:br>
              <a:rPr lang="en-GB" dirty="0"/>
            </a:br>
            <a:r>
              <a:rPr lang="en-GB" dirty="0"/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2113025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62884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2884"/>
            <a:ext cx="12192000" cy="599511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- The </a:t>
            </a:r>
            <a:r>
              <a:rPr lang="en-GB" dirty="0"/>
              <a:t>major hormonal product </a:t>
            </a:r>
            <a:r>
              <a:rPr lang="en-GB" dirty="0" smtClean="0"/>
              <a:t>of  </a:t>
            </a:r>
            <a:r>
              <a:rPr lang="en-GB" dirty="0"/>
              <a:t>thymic epithelial cells </a:t>
            </a:r>
            <a:r>
              <a:rPr lang="en-GB" dirty="0" smtClean="0"/>
              <a:t>is  </a:t>
            </a:r>
            <a:r>
              <a:rPr lang="en-GB" dirty="0"/>
              <a:t>peptide hormones,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including </a:t>
            </a:r>
            <a:r>
              <a:rPr lang="en-GB" dirty="0"/>
              <a:t>thymopoietins, thymic factor, and </a:t>
            </a:r>
            <a:r>
              <a:rPr lang="en-GB" dirty="0" smtClean="0"/>
              <a:t>thymosins.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They are </a:t>
            </a:r>
            <a:r>
              <a:rPr lang="en-GB" dirty="0"/>
              <a:t>essential </a:t>
            </a:r>
            <a:r>
              <a:rPr lang="en-GB" dirty="0" smtClean="0"/>
              <a:t>for </a:t>
            </a:r>
            <a:r>
              <a:rPr lang="en-GB" dirty="0"/>
              <a:t>normal development of T lymphocytes and the immune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response</a:t>
            </a:r>
            <a:r>
              <a:rPr lang="en-GB" dirty="0"/>
              <a:t>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9472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490" y="365125"/>
            <a:ext cx="6026475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03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0488"/>
          </a:xfrm>
        </p:spPr>
        <p:txBody>
          <a:bodyPr/>
          <a:lstStyle/>
          <a:p>
            <a:r>
              <a:rPr lang="en-US" dirty="0"/>
              <a:t>Goiter (enlargement </a:t>
            </a:r>
            <a:r>
              <a:rPr lang="en-US" dirty="0" smtClean="0"/>
              <a:t>of thyroid </a:t>
            </a:r>
            <a:r>
              <a:rPr lang="en-US" dirty="0"/>
              <a:t>gland)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000" y="1230489"/>
            <a:ext cx="4787900" cy="562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852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58899"/>
          </a:xfrm>
        </p:spPr>
        <p:txBody>
          <a:bodyPr/>
          <a:lstStyle/>
          <a:p>
            <a:r>
              <a:rPr lang="en-US" dirty="0"/>
              <a:t>Exophthalmos (excess </a:t>
            </a:r>
            <a:r>
              <a:rPr lang="en-US" dirty="0" smtClean="0"/>
              <a:t>thyroid hormones</a:t>
            </a:r>
            <a:r>
              <a:rPr lang="en-US" dirty="0"/>
              <a:t>, as in Graves’ disease)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4000" y="1358901"/>
            <a:ext cx="49022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48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9470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Major Endocrine Organs.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4704"/>
            <a:ext cx="12192000" cy="5763296"/>
          </a:xfrm>
        </p:spPr>
        <p:txBody>
          <a:bodyPr>
            <a:normAutofit/>
          </a:bodyPr>
          <a:lstStyle/>
          <a:p>
            <a:endParaRPr lang="en-GB" b="1" dirty="0" smtClean="0"/>
          </a:p>
          <a:p>
            <a:r>
              <a:rPr lang="en-GB" b="1" dirty="0" smtClean="0"/>
              <a:t>Pituitary Gland (Hypophysis).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- Seated in sphenoid bone, pituitary gland, secretes at least nine hormones.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Usually the size and shape of a pea,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Its stalk, the funnel-shaped infundibulum, connects the gland to the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hypothalamus superiorly.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400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4091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08338"/>
            <a:ext cx="12192000" cy="614966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Pituitary gland has two major lobes; one is neural tissue and the other glandular.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The posterior pituitary (lobe) is composed largely of pituicytes (glia-like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supporting cells) and nerve fibers.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- It releases neurohormones (hormones secreted by neurons) received ready-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made from the hypothalamus.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278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85610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3340"/>
            <a:ext cx="12192000" cy="5724659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- Thus, this lobe is a hormone-storage area and not a true endocrine gland in the </a:t>
            </a:r>
          </a:p>
          <a:p>
            <a:pPr marL="0" indent="0">
              <a:buNone/>
            </a:pPr>
            <a:r>
              <a:rPr lang="en-GB" dirty="0" smtClean="0"/>
              <a:t>    precise sense.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- The posterior lobe plus the infundibulum make up the region called the </a:t>
            </a:r>
          </a:p>
          <a:p>
            <a:pPr marL="0" indent="0">
              <a:buNone/>
            </a:pPr>
            <a:r>
              <a:rPr lang="en-GB" b="1" dirty="0" smtClean="0"/>
              <a:t>   neurohypophysis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667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94703"/>
          </a:xfrm>
        </p:spPr>
        <p:txBody>
          <a:bodyPr/>
          <a:lstStyle/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1339402"/>
            <a:ext cx="12101848" cy="5518597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- The anterior pituitary (lobe), or </a:t>
            </a:r>
            <a:r>
              <a:rPr lang="en-GB" b="1" dirty="0" smtClean="0"/>
              <a:t>adenohypophysis</a:t>
            </a:r>
            <a:r>
              <a:rPr lang="en-GB" dirty="0" smtClean="0"/>
              <a:t>, is composed of glandular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tissue, and it manufactures and releases a number of hormones.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67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46666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6666"/>
            <a:ext cx="12192000" cy="60113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- The </a:t>
            </a:r>
            <a:r>
              <a:rPr lang="en-US" dirty="0"/>
              <a:t>anterior pituitary consists </a:t>
            </a:r>
            <a:r>
              <a:rPr lang="en-US" dirty="0" smtClean="0"/>
              <a:t>of:-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Somatotrophs - produce human growth </a:t>
            </a:r>
            <a:r>
              <a:rPr lang="en-US" dirty="0"/>
              <a:t>hormone (hGH);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Lactotrophs     - produce </a:t>
            </a:r>
            <a:r>
              <a:rPr lang="en-US" dirty="0"/>
              <a:t>prolactin (PRL);</a:t>
            </a:r>
          </a:p>
          <a:p>
            <a:pPr marL="0" indent="0">
              <a:buNone/>
            </a:pPr>
            <a:r>
              <a:rPr lang="en-US" dirty="0" smtClean="0"/>
              <a:t>         Corticotrophs  - secrete </a:t>
            </a:r>
            <a:r>
              <a:rPr lang="en-US" dirty="0"/>
              <a:t>adrenocorticotropic hormone (</a:t>
            </a:r>
            <a:r>
              <a:rPr lang="en-US" dirty="0" smtClean="0"/>
              <a:t>ACTH)and melanocyte-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stimulating </a:t>
            </a:r>
            <a:r>
              <a:rPr lang="en-US" dirty="0"/>
              <a:t>hormone (MSH);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Thyrotrophs     - secrete thyroid-stimulating </a:t>
            </a:r>
            <a:r>
              <a:rPr lang="en-US" dirty="0"/>
              <a:t>hormone (TSH</a:t>
            </a:r>
            <a:r>
              <a:rPr lang="en-US" dirty="0" smtClean="0"/>
              <a:t>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Gonadotrophs - synthesize </a:t>
            </a:r>
            <a:r>
              <a:rPr lang="en-US" dirty="0"/>
              <a:t>follicle-stimulating hormone (FSH) and luteinizing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hormone(LH).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00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1843</Words>
  <Application>Microsoft Office PowerPoint</Application>
  <PresentationFormat>Widescreen</PresentationFormat>
  <Paragraphs>291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ENDOCRINE SYSTEM</vt:lpstr>
      <vt:lpstr>.</vt:lpstr>
      <vt:lpstr>Endocrine Glands.</vt:lpstr>
      <vt:lpstr>.</vt:lpstr>
      <vt:lpstr> Major Endocrine Organs. </vt:lpstr>
      <vt:lpstr>.</vt:lpstr>
      <vt:lpstr>.</vt:lpstr>
      <vt:lpstr>.</vt:lpstr>
      <vt:lpstr>.</vt:lpstr>
      <vt:lpstr>.</vt:lpstr>
      <vt:lpstr>.</vt:lpstr>
      <vt:lpstr>  Thyroid Gland </vt:lpstr>
      <vt:lpstr>.</vt:lpstr>
      <vt:lpstr>.</vt:lpstr>
      <vt:lpstr>.</vt:lpstr>
      <vt:lpstr>PowerPoint Presentation</vt:lpstr>
      <vt:lpstr>  Parathyroid Glands.  </vt:lpstr>
      <vt:lpstr>.</vt:lpstr>
      <vt:lpstr>.</vt:lpstr>
      <vt:lpstr> Adrenal (Suprarenal) Glands. </vt:lpstr>
      <vt:lpstr>.</vt:lpstr>
      <vt:lpstr>.</vt:lpstr>
      <vt:lpstr> Adrenal Cortex </vt:lpstr>
      <vt:lpstr>.</vt:lpstr>
      <vt:lpstr>.</vt:lpstr>
      <vt:lpstr>.</vt:lpstr>
      <vt:lpstr> Adrenal Medulla </vt:lpstr>
      <vt:lpstr>.</vt:lpstr>
      <vt:lpstr>-(a) pt., (b) during Cushing’s disease, the characteristic “buffalo hump” of fat on the upper back is indicated by a white arrow..</vt:lpstr>
      <vt:lpstr> The Pancrease </vt:lpstr>
      <vt:lpstr>.</vt:lpstr>
      <vt:lpstr>.</vt:lpstr>
      <vt:lpstr>.</vt:lpstr>
      <vt:lpstr> Gonads. </vt:lpstr>
      <vt:lpstr>.</vt:lpstr>
      <vt:lpstr>.</vt:lpstr>
      <vt:lpstr> Pineal Gland </vt:lpstr>
      <vt:lpstr>.</vt:lpstr>
      <vt:lpstr>.</vt:lpstr>
      <vt:lpstr> Thymus. </vt:lpstr>
      <vt:lpstr>.</vt:lpstr>
      <vt:lpstr>.</vt:lpstr>
      <vt:lpstr>Goiter (enlargement of thyroid gland)</vt:lpstr>
      <vt:lpstr>Exophthalmos (excess thyroid hormones, as in Graves’ disease)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ENDOCRINE SYSTEM</dc:title>
  <dc:creator>OWNER</dc:creator>
  <cp:lastModifiedBy>Henry</cp:lastModifiedBy>
  <cp:revision>44</cp:revision>
  <dcterms:created xsi:type="dcterms:W3CDTF">2017-04-19T12:59:02Z</dcterms:created>
  <dcterms:modified xsi:type="dcterms:W3CDTF">2019-06-10T10:08:49Z</dcterms:modified>
</cp:coreProperties>
</file>