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81" r:id="rId4"/>
    <p:sldId id="277" r:id="rId5"/>
    <p:sldId id="271" r:id="rId6"/>
    <p:sldId id="258"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280" r:id="rId22"/>
    <p:sldId id="262" r:id="rId23"/>
    <p:sldId id="278" r:id="rId24"/>
    <p:sldId id="282" r:id="rId25"/>
    <p:sldId id="263" r:id="rId26"/>
    <p:sldId id="279" r:id="rId27"/>
    <p:sldId id="264" r:id="rId28"/>
    <p:sldId id="259" r:id="rId29"/>
    <p:sldId id="283" r:id="rId30"/>
    <p:sldId id="260" r:id="rId31"/>
    <p:sldId id="275" r:id="rId32"/>
    <p:sldId id="284" r:id="rId33"/>
    <p:sldId id="265" r:id="rId34"/>
    <p:sldId id="268" r:id="rId35"/>
    <p:sldId id="267" r:id="rId36"/>
    <p:sldId id="270" r:id="rId37"/>
    <p:sldId id="269" r:id="rId38"/>
    <p:sldId id="273" r:id="rId39"/>
    <p:sldId id="285" r:id="rId40"/>
    <p:sldId id="272" r:id="rId41"/>
    <p:sldId id="286" r:id="rId42"/>
    <p:sldId id="274" r:id="rId43"/>
    <p:sldId id="287" r:id="rId44"/>
    <p:sldId id="276" r:id="rId45"/>
    <p:sldId id="288" r:id="rId46"/>
    <p:sldId id="289" r:id="rId47"/>
    <p:sldId id="290"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4" d="100"/>
          <a:sy n="84" d="100"/>
        </p:scale>
        <p:origin x="96" y="54"/>
      </p:cViewPr>
      <p:guideLst/>
    </p:cSldViewPr>
  </p:slideViewPr>
  <p:notesTextViewPr>
    <p:cViewPr>
      <p:scale>
        <a:sx n="1" d="1"/>
        <a:sy n="1" d="1"/>
      </p:scale>
      <p:origin x="0" y="0"/>
    </p:cViewPr>
  </p:notesTextViewPr>
  <p:sorterViewPr>
    <p:cViewPr>
      <p:scale>
        <a:sx n="100" d="100"/>
        <a:sy n="100" d="100"/>
      </p:scale>
      <p:origin x="0" y="-108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6F7A85-F398-45DA-94C3-17D2C4B2C8E5}" type="datetimeFigureOut">
              <a:rPr lang="en-US" smtClean="0"/>
              <a:t>1/25/2022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05A883-E66D-4670-8793-B1CD4F13C5BC}" type="slidenum">
              <a:rPr lang="en-US" smtClean="0"/>
              <a:t>‹#›</a:t>
            </a:fld>
            <a:endParaRPr lang="en-US"/>
          </a:p>
        </p:txBody>
      </p:sp>
    </p:spTree>
    <p:extLst>
      <p:ext uri="{BB962C8B-B14F-4D97-AF65-F5344CB8AC3E}">
        <p14:creationId xmlns:p14="http://schemas.microsoft.com/office/powerpoint/2010/main" val="55732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Arial" panose="020B0604020202020204" pitchFamily="34" charset="0"/>
                <a:ea typeface="+mn-ea"/>
                <a:cs typeface="Arial" panose="020B0604020202020204" pitchFamily="34" charset="0"/>
              </a:rPr>
              <a:t>Midazolam acts on glycine receptors and </a:t>
            </a:r>
            <a:r>
              <a:rPr lang="en-US" sz="1200" b="1" i="0" kern="1200" dirty="0" smtClean="0">
                <a:solidFill>
                  <a:schemeClr val="tx1"/>
                </a:solidFill>
                <a:effectLst/>
                <a:latin typeface="Arial" panose="020B0604020202020204" pitchFamily="34" charset="0"/>
                <a:ea typeface="+mn-ea"/>
                <a:cs typeface="Arial" panose="020B0604020202020204" pitchFamily="34" charset="0"/>
              </a:rPr>
              <a:t>produces a muscle-relaxing effect</a:t>
            </a:r>
            <a:r>
              <a:rPr lang="en-US" sz="1200" b="0" i="0" kern="1200" dirty="0" smtClean="0">
                <a:solidFill>
                  <a:schemeClr val="tx1"/>
                </a:solidFill>
                <a:effectLst/>
                <a:latin typeface="Arial" panose="020B0604020202020204" pitchFamily="34" charset="0"/>
                <a:ea typeface="+mn-ea"/>
                <a:cs typeface="Arial" panose="020B0604020202020204" pitchFamily="34" charset="0"/>
              </a:rPr>
              <a:t>. Almost all the pharmacologic effects, including sedation, </a:t>
            </a:r>
            <a:r>
              <a:rPr lang="en-US" sz="1200" b="0" i="0" kern="1200" dirty="0" err="1" smtClean="0">
                <a:solidFill>
                  <a:schemeClr val="tx1"/>
                </a:solidFill>
                <a:effectLst/>
                <a:latin typeface="Arial" panose="020B0604020202020204" pitchFamily="34" charset="0"/>
                <a:ea typeface="+mn-ea"/>
                <a:cs typeface="Arial" panose="020B0604020202020204" pitchFamily="34" charset="0"/>
              </a:rPr>
              <a:t>anxiolysis</a:t>
            </a:r>
            <a:r>
              <a:rPr lang="en-US" sz="1200" b="0" i="0" kern="1200" dirty="0" smtClean="0">
                <a:solidFill>
                  <a:schemeClr val="tx1"/>
                </a:solidFill>
                <a:effectLst/>
                <a:latin typeface="Arial" panose="020B0604020202020204" pitchFamily="34" charset="0"/>
                <a:ea typeface="+mn-ea"/>
                <a:cs typeface="Arial" panose="020B0604020202020204" pitchFamily="34" charset="0"/>
              </a:rPr>
              <a:t>, anterograde amnesia, and anticonvulsant effect, can are explainable through its action on GABA receptors.</a:t>
            </a:r>
          </a:p>
          <a:p>
            <a:r>
              <a:rPr lang="en-US" sz="1200" b="1" i="0" kern="1200" dirty="0" smtClean="0">
                <a:solidFill>
                  <a:schemeClr val="tx1"/>
                </a:solidFill>
                <a:effectLst/>
                <a:latin typeface="+mn-lt"/>
                <a:ea typeface="+mn-ea"/>
                <a:cs typeface="+mn-cs"/>
              </a:rPr>
              <a:t>How does midazolam work on seizures</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The exact way that midazolam works in the brain is unknown. It appears </a:t>
            </a:r>
            <a:r>
              <a:rPr lang="en-US" sz="1200" b="1" i="0" kern="1200" dirty="0" smtClean="0">
                <a:solidFill>
                  <a:schemeClr val="tx1"/>
                </a:solidFill>
                <a:effectLst/>
                <a:latin typeface="+mn-lt"/>
                <a:ea typeface="+mn-ea"/>
                <a:cs typeface="+mn-cs"/>
              </a:rPr>
              <a:t>to suppress or stop seizures by increasing the way gamma-</a:t>
            </a:r>
            <a:r>
              <a:rPr lang="en-US" sz="1200" b="1" i="0" kern="1200" dirty="0" err="1" smtClean="0">
                <a:solidFill>
                  <a:schemeClr val="tx1"/>
                </a:solidFill>
                <a:effectLst/>
                <a:latin typeface="+mn-lt"/>
                <a:ea typeface="+mn-ea"/>
                <a:cs typeface="+mn-cs"/>
              </a:rPr>
              <a:t>aminobutyric</a:t>
            </a:r>
            <a:r>
              <a:rPr lang="en-US" sz="1200" b="1" i="0" kern="1200" dirty="0" smtClean="0">
                <a:solidFill>
                  <a:schemeClr val="tx1"/>
                </a:solidFill>
                <a:effectLst/>
                <a:latin typeface="+mn-lt"/>
                <a:ea typeface="+mn-ea"/>
                <a:cs typeface="+mn-cs"/>
              </a:rPr>
              <a:t> acid (GABA) acts in the brain</a:t>
            </a:r>
            <a:r>
              <a:rPr lang="en-US" sz="1200" b="0" i="0" kern="1200" dirty="0" smtClean="0">
                <a:solidFill>
                  <a:schemeClr val="tx1"/>
                </a:solidFill>
                <a:effectLst/>
                <a:latin typeface="+mn-lt"/>
                <a:ea typeface="+mn-ea"/>
                <a:cs typeface="+mn-cs"/>
              </a:rPr>
              <a:t>. GABA is a major substance or neurotransmitter in the brain</a:t>
            </a:r>
          </a:p>
          <a:p>
            <a:endParaRPr lang="en-US"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109CB3E1-FDAF-47A1-AE70-27F20A9FB9D9}"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011671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06347E-DA20-486B-89C3-46E08F70C7AA}"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5983E-DB28-48AF-AB4D-46879DBECF4C}" type="slidenum">
              <a:rPr lang="en-US" smtClean="0"/>
              <a:t>‹#›</a:t>
            </a:fld>
            <a:endParaRPr lang="en-US"/>
          </a:p>
        </p:txBody>
      </p:sp>
    </p:spTree>
    <p:extLst>
      <p:ext uri="{BB962C8B-B14F-4D97-AF65-F5344CB8AC3E}">
        <p14:creationId xmlns:p14="http://schemas.microsoft.com/office/powerpoint/2010/main" val="3547595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06347E-DA20-486B-89C3-46E08F70C7AA}"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5983E-DB28-48AF-AB4D-46879DBECF4C}" type="slidenum">
              <a:rPr lang="en-US" smtClean="0"/>
              <a:t>‹#›</a:t>
            </a:fld>
            <a:endParaRPr lang="en-US"/>
          </a:p>
        </p:txBody>
      </p:sp>
    </p:spTree>
    <p:extLst>
      <p:ext uri="{BB962C8B-B14F-4D97-AF65-F5344CB8AC3E}">
        <p14:creationId xmlns:p14="http://schemas.microsoft.com/office/powerpoint/2010/main" val="4154576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06347E-DA20-486B-89C3-46E08F70C7AA}"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5983E-DB28-48AF-AB4D-46879DBECF4C}" type="slidenum">
              <a:rPr lang="en-US" smtClean="0"/>
              <a:t>‹#›</a:t>
            </a:fld>
            <a:endParaRPr lang="en-US"/>
          </a:p>
        </p:txBody>
      </p:sp>
    </p:spTree>
    <p:extLst>
      <p:ext uri="{BB962C8B-B14F-4D97-AF65-F5344CB8AC3E}">
        <p14:creationId xmlns:p14="http://schemas.microsoft.com/office/powerpoint/2010/main" val="3818553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06347E-DA20-486B-89C3-46E08F70C7AA}"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5983E-DB28-48AF-AB4D-46879DBECF4C}" type="slidenum">
              <a:rPr lang="en-US" smtClean="0"/>
              <a:t>‹#›</a:t>
            </a:fld>
            <a:endParaRPr lang="en-US"/>
          </a:p>
        </p:txBody>
      </p:sp>
    </p:spTree>
    <p:extLst>
      <p:ext uri="{BB962C8B-B14F-4D97-AF65-F5344CB8AC3E}">
        <p14:creationId xmlns:p14="http://schemas.microsoft.com/office/powerpoint/2010/main" val="3253576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06347E-DA20-486B-89C3-46E08F70C7AA}"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5983E-DB28-48AF-AB4D-46879DBECF4C}" type="slidenum">
              <a:rPr lang="en-US" smtClean="0"/>
              <a:t>‹#›</a:t>
            </a:fld>
            <a:endParaRPr lang="en-US"/>
          </a:p>
        </p:txBody>
      </p:sp>
    </p:spTree>
    <p:extLst>
      <p:ext uri="{BB962C8B-B14F-4D97-AF65-F5344CB8AC3E}">
        <p14:creationId xmlns:p14="http://schemas.microsoft.com/office/powerpoint/2010/main" val="62169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06347E-DA20-486B-89C3-46E08F70C7AA}"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65983E-DB28-48AF-AB4D-46879DBECF4C}" type="slidenum">
              <a:rPr lang="en-US" smtClean="0"/>
              <a:t>‹#›</a:t>
            </a:fld>
            <a:endParaRPr lang="en-US"/>
          </a:p>
        </p:txBody>
      </p:sp>
    </p:spTree>
    <p:extLst>
      <p:ext uri="{BB962C8B-B14F-4D97-AF65-F5344CB8AC3E}">
        <p14:creationId xmlns:p14="http://schemas.microsoft.com/office/powerpoint/2010/main" val="3116974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06347E-DA20-486B-89C3-46E08F70C7AA}" type="datetimeFigureOut">
              <a:rPr lang="en-US" smtClean="0"/>
              <a:t>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65983E-DB28-48AF-AB4D-46879DBECF4C}" type="slidenum">
              <a:rPr lang="en-US" smtClean="0"/>
              <a:t>‹#›</a:t>
            </a:fld>
            <a:endParaRPr lang="en-US"/>
          </a:p>
        </p:txBody>
      </p:sp>
    </p:spTree>
    <p:extLst>
      <p:ext uri="{BB962C8B-B14F-4D97-AF65-F5344CB8AC3E}">
        <p14:creationId xmlns:p14="http://schemas.microsoft.com/office/powerpoint/2010/main" val="136287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06347E-DA20-486B-89C3-46E08F70C7AA}" type="datetimeFigureOut">
              <a:rPr lang="en-US" smtClean="0"/>
              <a:t>1/25/2022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65983E-DB28-48AF-AB4D-46879DBECF4C}" type="slidenum">
              <a:rPr lang="en-US" smtClean="0"/>
              <a:t>‹#›</a:t>
            </a:fld>
            <a:endParaRPr lang="en-US"/>
          </a:p>
        </p:txBody>
      </p:sp>
    </p:spTree>
    <p:extLst>
      <p:ext uri="{BB962C8B-B14F-4D97-AF65-F5344CB8AC3E}">
        <p14:creationId xmlns:p14="http://schemas.microsoft.com/office/powerpoint/2010/main" val="1459230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06347E-DA20-486B-89C3-46E08F70C7AA}" type="datetimeFigureOut">
              <a:rPr lang="en-US" smtClean="0"/>
              <a:t>1/25/2022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65983E-DB28-48AF-AB4D-46879DBECF4C}" type="slidenum">
              <a:rPr lang="en-US" smtClean="0"/>
              <a:t>‹#›</a:t>
            </a:fld>
            <a:endParaRPr lang="en-US"/>
          </a:p>
        </p:txBody>
      </p:sp>
    </p:spTree>
    <p:extLst>
      <p:ext uri="{BB962C8B-B14F-4D97-AF65-F5344CB8AC3E}">
        <p14:creationId xmlns:p14="http://schemas.microsoft.com/office/powerpoint/2010/main" val="260435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06347E-DA20-486B-89C3-46E08F70C7AA}"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65983E-DB28-48AF-AB4D-46879DBECF4C}" type="slidenum">
              <a:rPr lang="en-US" smtClean="0"/>
              <a:t>‹#›</a:t>
            </a:fld>
            <a:endParaRPr lang="en-US"/>
          </a:p>
        </p:txBody>
      </p:sp>
    </p:spTree>
    <p:extLst>
      <p:ext uri="{BB962C8B-B14F-4D97-AF65-F5344CB8AC3E}">
        <p14:creationId xmlns:p14="http://schemas.microsoft.com/office/powerpoint/2010/main" val="2631365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06347E-DA20-486B-89C3-46E08F70C7AA}"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65983E-DB28-48AF-AB4D-46879DBECF4C}" type="slidenum">
              <a:rPr lang="en-US" smtClean="0"/>
              <a:t>‹#›</a:t>
            </a:fld>
            <a:endParaRPr lang="en-US"/>
          </a:p>
        </p:txBody>
      </p:sp>
    </p:spTree>
    <p:extLst>
      <p:ext uri="{BB962C8B-B14F-4D97-AF65-F5344CB8AC3E}">
        <p14:creationId xmlns:p14="http://schemas.microsoft.com/office/powerpoint/2010/main" val="752643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06347E-DA20-486B-89C3-46E08F70C7AA}" type="datetimeFigureOut">
              <a:rPr lang="en-US" smtClean="0"/>
              <a:t>1/25/2022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65983E-DB28-48AF-AB4D-46879DBECF4C}" type="slidenum">
              <a:rPr lang="en-US" smtClean="0"/>
              <a:t>‹#›</a:t>
            </a:fld>
            <a:endParaRPr lang="en-US"/>
          </a:p>
        </p:txBody>
      </p:sp>
    </p:spTree>
    <p:extLst>
      <p:ext uri="{BB962C8B-B14F-4D97-AF65-F5344CB8AC3E}">
        <p14:creationId xmlns:p14="http://schemas.microsoft.com/office/powerpoint/2010/main" val="3663226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32089"/>
            <a:ext cx="9144000" cy="1456266"/>
          </a:xfrm>
        </p:spPr>
        <p:txBody>
          <a:bodyPr>
            <a:normAutofit fontScale="90000"/>
          </a:bodyPr>
          <a:lstStyle/>
          <a:p>
            <a:r>
              <a:rPr lang="en-US" sz="7200" b="1" dirty="0" smtClean="0">
                <a:solidFill>
                  <a:prstClr val="black"/>
                </a:solidFill>
                <a:latin typeface="Bookman Old Style" panose="02050604050505020204" pitchFamily="18" charset="0"/>
              </a:rPr>
              <a:t/>
            </a:r>
            <a:br>
              <a:rPr lang="en-US" sz="7200" b="1" dirty="0" smtClean="0">
                <a:solidFill>
                  <a:prstClr val="black"/>
                </a:solidFill>
                <a:latin typeface="Bookman Old Style" panose="02050604050505020204" pitchFamily="18" charset="0"/>
              </a:rPr>
            </a:br>
            <a:r>
              <a:rPr lang="en-US" sz="7200" b="1" dirty="0">
                <a:solidFill>
                  <a:prstClr val="black"/>
                </a:solidFill>
                <a:latin typeface="Bookman Old Style" panose="02050604050505020204" pitchFamily="18" charset="0"/>
              </a:rPr>
              <a:t/>
            </a:r>
            <a:br>
              <a:rPr lang="en-US" sz="7200" b="1" dirty="0">
                <a:solidFill>
                  <a:prstClr val="black"/>
                </a:solidFill>
                <a:latin typeface="Bookman Old Style" panose="02050604050505020204" pitchFamily="18" charset="0"/>
              </a:rPr>
            </a:br>
            <a:r>
              <a:rPr lang="en-US" sz="7200" b="1" dirty="0" smtClean="0">
                <a:solidFill>
                  <a:prstClr val="black"/>
                </a:solidFill>
                <a:latin typeface="Bookman Old Style" panose="02050604050505020204" pitchFamily="18" charset="0"/>
              </a:rPr>
              <a:t/>
            </a:r>
            <a:br>
              <a:rPr lang="en-US" sz="7200" b="1" dirty="0" smtClean="0">
                <a:solidFill>
                  <a:prstClr val="black"/>
                </a:solidFill>
                <a:latin typeface="Bookman Old Style" panose="02050604050505020204" pitchFamily="18" charset="0"/>
              </a:rPr>
            </a:br>
            <a:r>
              <a:rPr lang="en-US" sz="7200" b="1" dirty="0">
                <a:solidFill>
                  <a:prstClr val="black"/>
                </a:solidFill>
                <a:latin typeface="Bookman Old Style" panose="02050604050505020204" pitchFamily="18" charset="0"/>
              </a:rPr>
              <a:t/>
            </a:r>
            <a:br>
              <a:rPr lang="en-US" sz="7200" b="1" dirty="0">
                <a:solidFill>
                  <a:prstClr val="black"/>
                </a:solidFill>
                <a:latin typeface="Bookman Old Style" panose="02050604050505020204" pitchFamily="18" charset="0"/>
              </a:rPr>
            </a:br>
            <a:r>
              <a:rPr lang="en-US" sz="7200" b="1" dirty="0" smtClean="0">
                <a:solidFill>
                  <a:prstClr val="black"/>
                </a:solidFill>
                <a:latin typeface="Bookman Old Style" panose="02050604050505020204" pitchFamily="18" charset="0"/>
              </a:rPr>
              <a:t/>
            </a:r>
            <a:br>
              <a:rPr lang="en-US" sz="7200" b="1" dirty="0" smtClean="0">
                <a:solidFill>
                  <a:prstClr val="black"/>
                </a:solidFill>
                <a:latin typeface="Bookman Old Style" panose="02050604050505020204" pitchFamily="18" charset="0"/>
              </a:rPr>
            </a:br>
            <a:r>
              <a:rPr lang="en-US" sz="7200" b="1" dirty="0">
                <a:solidFill>
                  <a:prstClr val="black"/>
                </a:solidFill>
                <a:latin typeface="Bookman Old Style" panose="02050604050505020204" pitchFamily="18" charset="0"/>
              </a:rPr>
              <a:t/>
            </a:r>
            <a:br>
              <a:rPr lang="en-US" sz="7200" b="1" dirty="0">
                <a:solidFill>
                  <a:prstClr val="black"/>
                </a:solidFill>
                <a:latin typeface="Bookman Old Style" panose="02050604050505020204" pitchFamily="18" charset="0"/>
              </a:rPr>
            </a:br>
            <a:r>
              <a:rPr lang="en-US" sz="7200" b="1" dirty="0" smtClean="0">
                <a:solidFill>
                  <a:prstClr val="black"/>
                </a:solidFill>
                <a:latin typeface="Bookman Old Style" panose="02050604050505020204" pitchFamily="18" charset="0"/>
              </a:rPr>
              <a:t/>
            </a:r>
            <a:br>
              <a:rPr lang="en-US" sz="7200" b="1" dirty="0" smtClean="0">
                <a:solidFill>
                  <a:prstClr val="black"/>
                </a:solidFill>
                <a:latin typeface="Bookman Old Style" panose="02050604050505020204" pitchFamily="18" charset="0"/>
              </a:rPr>
            </a:br>
            <a:r>
              <a:rPr lang="en-US" sz="7200" b="1" dirty="0">
                <a:solidFill>
                  <a:prstClr val="black"/>
                </a:solidFill>
                <a:latin typeface="Bookman Old Style" panose="02050604050505020204" pitchFamily="18" charset="0"/>
              </a:rPr>
              <a:t/>
            </a:r>
            <a:br>
              <a:rPr lang="en-US" sz="7200" b="1" dirty="0">
                <a:solidFill>
                  <a:prstClr val="black"/>
                </a:solidFill>
                <a:latin typeface="Bookman Old Style" panose="02050604050505020204" pitchFamily="18" charset="0"/>
              </a:rPr>
            </a:br>
            <a:r>
              <a:rPr lang="en-US" sz="7200" b="1" dirty="0" smtClean="0">
                <a:solidFill>
                  <a:prstClr val="black"/>
                </a:solidFill>
                <a:latin typeface="Bookman Old Style" panose="02050604050505020204" pitchFamily="18" charset="0"/>
              </a:rPr>
              <a:t/>
            </a:r>
            <a:br>
              <a:rPr lang="en-US" sz="7200" b="1" dirty="0" smtClean="0">
                <a:solidFill>
                  <a:prstClr val="black"/>
                </a:solidFill>
                <a:latin typeface="Bookman Old Style" panose="02050604050505020204" pitchFamily="18" charset="0"/>
              </a:rPr>
            </a:br>
            <a:r>
              <a:rPr lang="en-US" sz="7200" b="1" dirty="0">
                <a:solidFill>
                  <a:prstClr val="black"/>
                </a:solidFill>
                <a:latin typeface="Bookman Old Style" panose="02050604050505020204" pitchFamily="18" charset="0"/>
              </a:rPr>
              <a:t/>
            </a:r>
            <a:br>
              <a:rPr lang="en-US" sz="7200" b="1" dirty="0">
                <a:solidFill>
                  <a:prstClr val="black"/>
                </a:solidFill>
                <a:latin typeface="Bookman Old Style" panose="02050604050505020204" pitchFamily="18" charset="0"/>
              </a:rPr>
            </a:br>
            <a:r>
              <a:rPr lang="en-US" sz="7200" b="1" dirty="0" smtClean="0">
                <a:solidFill>
                  <a:prstClr val="black"/>
                </a:solidFill>
                <a:latin typeface="Bookman Old Style" panose="02050604050505020204" pitchFamily="18" charset="0"/>
              </a:rPr>
              <a:t/>
            </a:r>
            <a:br>
              <a:rPr lang="en-US" sz="7200" b="1" dirty="0" smtClean="0">
                <a:solidFill>
                  <a:prstClr val="black"/>
                </a:solidFill>
                <a:latin typeface="Bookman Old Style" panose="02050604050505020204" pitchFamily="18" charset="0"/>
              </a:rPr>
            </a:br>
            <a:r>
              <a:rPr lang="en-US" sz="7200" b="1" dirty="0" smtClean="0">
                <a:solidFill>
                  <a:prstClr val="black"/>
                </a:solidFill>
                <a:latin typeface="Bookman Old Style" panose="02050604050505020204" pitchFamily="18" charset="0"/>
              </a:rPr>
              <a:t/>
            </a:r>
            <a:br>
              <a:rPr lang="en-US" sz="7200" b="1" dirty="0" smtClean="0">
                <a:solidFill>
                  <a:prstClr val="black"/>
                </a:solidFill>
                <a:latin typeface="Bookman Old Style" panose="02050604050505020204" pitchFamily="18" charset="0"/>
              </a:rPr>
            </a:br>
            <a:r>
              <a:rPr lang="en-US" sz="7300" b="1" dirty="0" smtClean="0">
                <a:solidFill>
                  <a:prstClr val="black"/>
                </a:solidFill>
                <a:latin typeface="Bookman Old Style" panose="02050604050505020204" pitchFamily="18" charset="0"/>
              </a:rPr>
              <a:t/>
            </a:r>
            <a:br>
              <a:rPr lang="en-US" sz="7300" b="1" dirty="0" smtClean="0">
                <a:solidFill>
                  <a:prstClr val="black"/>
                </a:solidFill>
                <a:latin typeface="Bookman Old Style" panose="02050604050505020204" pitchFamily="18" charset="0"/>
              </a:rPr>
            </a:br>
            <a:r>
              <a:rPr lang="en-US" sz="6700" b="1" dirty="0">
                <a:solidFill>
                  <a:prstClr val="black"/>
                </a:solidFill>
                <a:latin typeface="Bookman Old Style" panose="02050604050505020204" pitchFamily="18" charset="0"/>
              </a:rPr>
              <a:t>ENDOSCOPIES</a:t>
            </a:r>
            <a:endParaRPr lang="en-US" sz="6600" dirty="0"/>
          </a:p>
        </p:txBody>
      </p:sp>
      <p:sp>
        <p:nvSpPr>
          <p:cNvPr id="3" name="Subtitle 2"/>
          <p:cNvSpPr>
            <a:spLocks noGrp="1"/>
          </p:cNvSpPr>
          <p:nvPr>
            <p:ph type="subTitle" idx="1"/>
          </p:nvPr>
        </p:nvSpPr>
        <p:spPr/>
        <p:txBody>
          <a:bodyPr>
            <a:normAutofit/>
          </a:bodyPr>
          <a:lstStyle/>
          <a:p>
            <a:r>
              <a:rPr lang="en-US" sz="4400" dirty="0" smtClean="0">
                <a:latin typeface="Bookman Old Style" panose="02050604050505020204" pitchFamily="18" charset="0"/>
              </a:rPr>
              <a:t>SPECIALIZED PROCEDURES</a:t>
            </a:r>
            <a:endParaRPr lang="en-US" sz="4400" dirty="0" smtClean="0">
              <a:solidFill>
                <a:prstClr val="black"/>
              </a:solidFill>
              <a:latin typeface="Calibri Light" panose="020F0302020204030204"/>
            </a:endParaRPr>
          </a:p>
        </p:txBody>
      </p:sp>
    </p:spTree>
    <p:extLst>
      <p:ext uri="{BB962C8B-B14F-4D97-AF65-F5344CB8AC3E}">
        <p14:creationId xmlns:p14="http://schemas.microsoft.com/office/powerpoint/2010/main" val="129976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15318"/>
          </a:xfrm>
        </p:spPr>
        <p:txBody>
          <a:bodyPr/>
          <a:lstStyle/>
          <a:p>
            <a:r>
              <a:rPr lang="en-US" b="1" dirty="0" smtClean="0">
                <a:latin typeface="Arial" panose="020B0604020202020204" pitchFamily="34" charset="0"/>
                <a:cs typeface="Arial" panose="020B0604020202020204" pitchFamily="34" charset="0"/>
              </a:rPr>
              <a:t>Role of the Nurse </a:t>
            </a:r>
            <a:r>
              <a:rPr lang="en-US" sz="4000" dirty="0" smtClean="0">
                <a:latin typeface="Arial" panose="020B0604020202020204" pitchFamily="34" charset="0"/>
                <a:cs typeface="Arial" panose="020B0604020202020204" pitchFamily="34" charset="0"/>
              </a:rPr>
              <a:t>(Nursing management)</a:t>
            </a:r>
            <a:endParaRPr lang="en-US"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580443"/>
            <a:ext cx="10972800" cy="4545721"/>
          </a:xfrm>
        </p:spPr>
        <p:txBody>
          <a:bodyPr>
            <a:normAutofit/>
          </a:bodyPr>
          <a:lstStyle/>
          <a:p>
            <a:pPr marL="0" indent="0">
              <a:buNone/>
            </a:pPr>
            <a:r>
              <a:rPr lang="en-US" sz="3200" b="1" dirty="0" smtClean="0">
                <a:latin typeface="Arial" panose="020B0604020202020204" pitchFamily="34" charset="0"/>
                <a:cs typeface="Arial" panose="020B0604020202020204" pitchFamily="34" charset="0"/>
              </a:rPr>
              <a:t>Before the procedure</a:t>
            </a:r>
          </a:p>
          <a:p>
            <a:r>
              <a:rPr lang="en-US" sz="2800" dirty="0" smtClean="0">
                <a:latin typeface="Arial" panose="020B0604020202020204" pitchFamily="34" charset="0"/>
                <a:cs typeface="Arial" panose="020B0604020202020204" pitchFamily="34" charset="0"/>
              </a:rPr>
              <a:t>Starve the patient 6-12 </a:t>
            </a:r>
            <a:r>
              <a:rPr lang="en-US" sz="2800" dirty="0" smtClean="0">
                <a:latin typeface="Arial" panose="020B0604020202020204" pitchFamily="34" charset="0"/>
                <a:cs typeface="Arial" panose="020B0604020202020204" pitchFamily="34" charset="0"/>
              </a:rPr>
              <a:t>hours before the procedure</a:t>
            </a:r>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Help the patient spray or gargle with a local anesthetic, </a:t>
            </a:r>
            <a:endParaRPr lang="en-US" sz="2800" dirty="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Administer midazolam  intravenously just before the scope is introduced.</a:t>
            </a:r>
          </a:p>
          <a:p>
            <a:r>
              <a:rPr lang="en-US" sz="2800" dirty="0" smtClean="0">
                <a:latin typeface="Arial" panose="020B0604020202020204" pitchFamily="34" charset="0"/>
                <a:cs typeface="Arial" panose="020B0604020202020204" pitchFamily="34" charset="0"/>
              </a:rPr>
              <a:t>Administer atropine to reduce secretions,</a:t>
            </a:r>
          </a:p>
          <a:p>
            <a:r>
              <a:rPr lang="en-US" sz="2800" dirty="0" smtClean="0">
                <a:latin typeface="Arial" panose="020B0604020202020204" pitchFamily="34" charset="0"/>
                <a:cs typeface="Arial" panose="020B0604020202020204" pitchFamily="34" charset="0"/>
              </a:rPr>
              <a:t>Give glucagon, if needed and prescribed, to relax smooth muscle. </a:t>
            </a:r>
          </a:p>
          <a:p>
            <a:r>
              <a:rPr lang="en-US" sz="2800" dirty="0" smtClean="0">
                <a:latin typeface="Arial" panose="020B0604020202020204" pitchFamily="34" charset="0"/>
                <a:cs typeface="Arial" panose="020B0604020202020204" pitchFamily="34" charset="0"/>
              </a:rPr>
              <a:t>The nurse positions the patient on the left side to facilitate saliva drainage and to provide easy access for the endoscope.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182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9644"/>
            <a:ext cx="10515600" cy="1157996"/>
          </a:xfrm>
        </p:spPr>
        <p:txBody>
          <a:bodyPr/>
          <a:lstStyle/>
          <a:p>
            <a:r>
              <a:rPr lang="en-US" b="1" dirty="0">
                <a:solidFill>
                  <a:prstClr val="black"/>
                </a:solidFill>
                <a:latin typeface="Arial" panose="020B0604020202020204" pitchFamily="34" charset="0"/>
                <a:cs typeface="Arial" panose="020B0604020202020204" pitchFamily="34" charset="0"/>
              </a:rPr>
              <a:t>Role of the Nurse </a:t>
            </a:r>
            <a:r>
              <a:rPr lang="en-US" b="1" dirty="0" smtClean="0">
                <a:solidFill>
                  <a:prstClr val="black"/>
                </a:solidFill>
                <a:latin typeface="Arial" panose="020B0604020202020204" pitchFamily="34" charset="0"/>
                <a:cs typeface="Arial" panose="020B0604020202020204" pitchFamily="34" charset="0"/>
              </a:rPr>
              <a:t>…</a:t>
            </a:r>
            <a:r>
              <a:rPr lang="en-US" b="1" dirty="0" smtClean="0">
                <a:latin typeface="Arial" panose="020B0604020202020204" pitchFamily="34" charset="0"/>
                <a:cs typeface="Arial" panose="020B0604020202020204" pitchFamily="34" charset="0"/>
              </a:rPr>
              <a:t>….</a:t>
            </a:r>
            <a:endParaRPr lang="en-US" dirty="0"/>
          </a:p>
        </p:txBody>
      </p:sp>
      <p:sp>
        <p:nvSpPr>
          <p:cNvPr id="3" name="Content Placeholder 2"/>
          <p:cNvSpPr>
            <a:spLocks noGrp="1"/>
          </p:cNvSpPr>
          <p:nvPr>
            <p:ph idx="1"/>
          </p:nvPr>
        </p:nvSpPr>
        <p:spPr>
          <a:xfrm>
            <a:off x="609600" y="1417639"/>
            <a:ext cx="10972800" cy="4708526"/>
          </a:xfrm>
        </p:spPr>
        <p:txBody>
          <a:bodyPr>
            <a:normAutofit/>
          </a:bodyPr>
          <a:lstStyle/>
          <a:p>
            <a:pPr marL="0" indent="0">
              <a:buNone/>
            </a:pPr>
            <a:r>
              <a:rPr lang="en-US" sz="3200" b="1" dirty="0" smtClean="0">
                <a:latin typeface="Arial" panose="020B0604020202020204" pitchFamily="34" charset="0"/>
                <a:cs typeface="Arial" panose="020B0604020202020204" pitchFamily="34" charset="0"/>
              </a:rPr>
              <a:t>After </a:t>
            </a:r>
            <a:r>
              <a:rPr lang="en-US" sz="3200" b="1" dirty="0" smtClean="0">
                <a:latin typeface="Arial" panose="020B0604020202020204" pitchFamily="34" charset="0"/>
                <a:cs typeface="Arial" panose="020B0604020202020204" pitchFamily="34" charset="0"/>
              </a:rPr>
              <a:t>the </a:t>
            </a:r>
            <a:r>
              <a:rPr lang="en-US" sz="3200" b="1" dirty="0" smtClean="0">
                <a:latin typeface="Arial" panose="020B0604020202020204" pitchFamily="34" charset="0"/>
                <a:cs typeface="Arial" panose="020B0604020202020204" pitchFamily="34" charset="0"/>
              </a:rPr>
              <a:t>procedure</a:t>
            </a:r>
            <a:r>
              <a:rPr lang="en-US" sz="3200" dirty="0" smtClean="0">
                <a:latin typeface="Arial" panose="020B0604020202020204" pitchFamily="34" charset="0"/>
                <a:cs typeface="Arial" panose="020B0604020202020204" pitchFamily="34" charset="0"/>
              </a:rPr>
              <a:t>;</a:t>
            </a:r>
            <a:endParaRPr lang="en-US" sz="32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nurse instructs the patient not to eat or drink until the gag reflex returns (in 1 to 2 hours), to prevent aspiration of food or fluids into the lungs. </a:t>
            </a:r>
          </a:p>
          <a:p>
            <a:r>
              <a:rPr lang="en-US" dirty="0" smtClean="0">
                <a:latin typeface="Arial" panose="020B0604020202020204" pitchFamily="34" charset="0"/>
                <a:cs typeface="Arial" panose="020B0604020202020204" pitchFamily="34" charset="0"/>
              </a:rPr>
              <a:t>The nurse places the patient in the </a:t>
            </a:r>
            <a:r>
              <a:rPr lang="en-US" dirty="0" smtClean="0">
                <a:latin typeface="Arial" panose="020B0604020202020204" pitchFamily="34" charset="0"/>
                <a:cs typeface="Arial" panose="020B0604020202020204" pitchFamily="34" charset="0"/>
              </a:rPr>
              <a:t>Sim’s </a:t>
            </a:r>
            <a:r>
              <a:rPr lang="en-US" dirty="0" smtClean="0">
                <a:latin typeface="Arial" panose="020B0604020202020204" pitchFamily="34" charset="0"/>
                <a:cs typeface="Arial" panose="020B0604020202020204" pitchFamily="34" charset="0"/>
              </a:rPr>
              <a:t>position until </a:t>
            </a:r>
            <a:r>
              <a:rPr lang="en-US" dirty="0" smtClean="0">
                <a:latin typeface="Arial" panose="020B0604020202020204" pitchFamily="34" charset="0"/>
                <a:cs typeface="Arial" panose="020B0604020202020204" pitchFamily="34" charset="0"/>
              </a:rPr>
              <a:t>he/she </a:t>
            </a:r>
            <a:r>
              <a:rPr lang="en-US" dirty="0" smtClean="0">
                <a:latin typeface="Arial" panose="020B0604020202020204" pitchFamily="34" charset="0"/>
                <a:cs typeface="Arial" panose="020B0604020202020204" pitchFamily="34" charset="0"/>
              </a:rPr>
              <a:t>is awake and </a:t>
            </a:r>
            <a:r>
              <a:rPr lang="en-US" dirty="0" smtClean="0">
                <a:latin typeface="Arial" panose="020B0604020202020204" pitchFamily="34" charset="0"/>
                <a:cs typeface="Arial" panose="020B0604020202020204" pitchFamily="34" charset="0"/>
              </a:rPr>
              <a:t>then</a:t>
            </a:r>
          </a:p>
          <a:p>
            <a:r>
              <a:rPr lang="en-US" dirty="0" smtClean="0">
                <a:latin typeface="Arial" panose="020B0604020202020204" pitchFamily="34" charset="0"/>
                <a:cs typeface="Arial" panose="020B0604020202020204" pitchFamily="34" charset="0"/>
              </a:rPr>
              <a:t>When the </a:t>
            </a:r>
            <a:r>
              <a:rPr lang="en-US" dirty="0">
                <a:latin typeface="Arial" panose="020B0604020202020204" pitchFamily="34" charset="0"/>
                <a:cs typeface="Arial" panose="020B0604020202020204" pitchFamily="34" charset="0"/>
              </a:rPr>
              <a:t>patient </a:t>
            </a:r>
            <a:r>
              <a:rPr lang="en-US" dirty="0" smtClean="0">
                <a:latin typeface="Arial" panose="020B0604020202020204" pitchFamily="34" charset="0"/>
                <a:cs typeface="Arial" panose="020B0604020202020204" pitchFamily="34" charset="0"/>
              </a:rPr>
              <a:t>is conscious, </a:t>
            </a:r>
            <a:r>
              <a:rPr lang="en-US" dirty="0" smtClean="0">
                <a:latin typeface="Arial" panose="020B0604020202020204" pitchFamily="34" charset="0"/>
                <a:cs typeface="Arial" panose="020B0604020202020204" pitchFamily="34" charset="0"/>
              </a:rPr>
              <a:t>use </a:t>
            </a:r>
            <a:r>
              <a:rPr lang="en-US" dirty="0" smtClean="0">
                <a:latin typeface="Arial" panose="020B0604020202020204" pitchFamily="34" charset="0"/>
                <a:cs typeface="Arial" panose="020B0604020202020204" pitchFamily="34" charset="0"/>
              </a:rPr>
              <a:t>the semi-Fowler’s position </a:t>
            </a:r>
            <a:r>
              <a:rPr lang="en-US" dirty="0" smtClean="0">
                <a:latin typeface="Arial" panose="020B0604020202020204" pitchFamily="34" charset="0"/>
                <a:cs typeface="Arial" panose="020B0604020202020204" pitchFamily="34" charset="0"/>
              </a:rPr>
              <a:t>to </a:t>
            </a:r>
            <a:r>
              <a:rPr lang="en-US" dirty="0" smtClean="0">
                <a:latin typeface="Arial" panose="020B0604020202020204" pitchFamily="34" charset="0"/>
                <a:cs typeface="Arial" panose="020B0604020202020204" pitchFamily="34" charset="0"/>
              </a:rPr>
              <a:t>nursing the patient </a:t>
            </a:r>
            <a:r>
              <a:rPr lang="en-US" dirty="0" smtClean="0">
                <a:latin typeface="Arial" panose="020B0604020202020204" pitchFamily="34" charset="0"/>
                <a:cs typeface="Arial" panose="020B0604020202020204" pitchFamily="34" charset="0"/>
              </a:rPr>
              <a:t>until </a:t>
            </a:r>
            <a:r>
              <a:rPr lang="en-US" dirty="0" smtClean="0">
                <a:latin typeface="Arial" panose="020B0604020202020204" pitchFamily="34" charset="0"/>
                <a:cs typeface="Arial" panose="020B0604020202020204" pitchFamily="34" charset="0"/>
              </a:rPr>
              <a:t>ready for discharge.</a:t>
            </a:r>
          </a:p>
          <a:p>
            <a:r>
              <a:rPr lang="en-US" dirty="0" smtClean="0">
                <a:latin typeface="Arial" panose="020B0604020202020204" pitchFamily="34" charset="0"/>
                <a:cs typeface="Arial" panose="020B0604020202020204" pitchFamily="34" charset="0"/>
              </a:rPr>
              <a:t>Observe for signs of perforation, such as pain, bleeding, unusual difficulty swallowing, and an elevated temperature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3321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5779"/>
            <a:ext cx="10515600" cy="1191860"/>
          </a:xfrm>
        </p:spPr>
        <p:txBody>
          <a:bodyPr/>
          <a:lstStyle/>
          <a:p>
            <a:r>
              <a:rPr lang="en-US" b="1" dirty="0" smtClean="0">
                <a:latin typeface="Arial" panose="020B0604020202020204" pitchFamily="34" charset="0"/>
                <a:cs typeface="Arial" panose="020B0604020202020204" pitchFamily="34" charset="0"/>
              </a:rPr>
              <a:t>After the procedure </a:t>
            </a:r>
            <a:r>
              <a:rPr lang="en-US" dirty="0" smtClean="0"/>
              <a:t>…….</a:t>
            </a:r>
            <a:endParaRPr lang="en-US" dirty="0"/>
          </a:p>
        </p:txBody>
      </p:sp>
      <p:sp>
        <p:nvSpPr>
          <p:cNvPr id="3" name="Content Placeholder 2"/>
          <p:cNvSpPr>
            <a:spLocks noGrp="1"/>
          </p:cNvSpPr>
          <p:nvPr>
            <p:ph idx="1"/>
          </p:nvPr>
        </p:nvSpPr>
        <p:spPr>
          <a:xfrm>
            <a:off x="609600" y="1512711"/>
            <a:ext cx="10972800" cy="4613454"/>
          </a:xfrm>
        </p:spPr>
        <p:txBody>
          <a:bodyPr>
            <a:normAutofit/>
          </a:bodyPr>
          <a:lstStyle/>
          <a:p>
            <a:pPr marL="0" indent="0">
              <a:buNone/>
            </a:pPr>
            <a:r>
              <a:rPr lang="en-US" sz="3200" b="1" dirty="0" smtClean="0">
                <a:latin typeface="Arial" panose="020B0604020202020204" pitchFamily="34" charset="0"/>
                <a:cs typeface="Arial" panose="020B0604020202020204" pitchFamily="34" charset="0"/>
              </a:rPr>
              <a:t>The nurse should;</a:t>
            </a:r>
          </a:p>
          <a:p>
            <a:r>
              <a:rPr lang="en-US" dirty="0" smtClean="0">
                <a:latin typeface="Arial" panose="020B0604020202020204" pitchFamily="34" charset="0"/>
                <a:cs typeface="Arial" panose="020B0604020202020204" pitchFamily="34" charset="0"/>
              </a:rPr>
              <a:t>monitor </a:t>
            </a:r>
            <a:r>
              <a:rPr lang="en-US" dirty="0" smtClean="0">
                <a:latin typeface="Arial" panose="020B0604020202020204" pitchFamily="34" charset="0"/>
                <a:cs typeface="Arial" panose="020B0604020202020204" pitchFamily="34" charset="0"/>
              </a:rPr>
              <a:t>the pulse and blood pressure for changes that can occur with sedation.</a:t>
            </a:r>
          </a:p>
          <a:p>
            <a:r>
              <a:rPr lang="en-US" dirty="0" smtClean="0">
                <a:latin typeface="Arial" panose="020B0604020202020204" pitchFamily="34" charset="0"/>
                <a:cs typeface="Arial" panose="020B0604020202020204" pitchFamily="34" charset="0"/>
              </a:rPr>
              <a:t>test the gag reflex by placing a tongue blade onto the back of the throat to see whether gagging occurs. </a:t>
            </a:r>
          </a:p>
          <a:p>
            <a:r>
              <a:rPr lang="en-US" dirty="0" smtClean="0">
                <a:latin typeface="Arial" panose="020B0604020202020204" pitchFamily="34" charset="0"/>
                <a:cs typeface="Arial" panose="020B0604020202020204" pitchFamily="34" charset="0"/>
              </a:rPr>
              <a:t>Monitor the patient’s gag reflex return therea</a:t>
            </a:r>
            <a:r>
              <a:rPr lang="en-US" dirty="0" smtClean="0">
                <a:latin typeface="Arial" panose="020B0604020202020204" pitchFamily="34" charset="0"/>
                <a:cs typeface="Arial" panose="020B0604020202020204" pitchFamily="34" charset="0"/>
              </a:rPr>
              <a:t>fter; offer </a:t>
            </a:r>
            <a:r>
              <a:rPr lang="en-US" dirty="0" smtClean="0">
                <a:latin typeface="Arial" panose="020B0604020202020204" pitchFamily="34" charset="0"/>
                <a:cs typeface="Arial" panose="020B0604020202020204" pitchFamily="34" charset="0"/>
              </a:rPr>
              <a:t>lozenges, saline gargle, and oral analgesics to relieve minor throat </a:t>
            </a:r>
            <a:r>
              <a:rPr lang="en-US" dirty="0" smtClean="0">
                <a:latin typeface="Arial" panose="020B0604020202020204" pitchFamily="34" charset="0"/>
                <a:cs typeface="Arial" panose="020B0604020202020204" pitchFamily="34" charset="0"/>
              </a:rPr>
              <a:t>discomfort.</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Instruct the patient </a:t>
            </a:r>
            <a:r>
              <a:rPr lang="en-US" dirty="0" smtClean="0">
                <a:latin typeface="Arial" panose="020B0604020202020204" pitchFamily="34" charset="0"/>
                <a:cs typeface="Arial" panose="020B0604020202020204" pitchFamily="34" charset="0"/>
              </a:rPr>
              <a:t>to </a:t>
            </a:r>
            <a:r>
              <a:rPr lang="en-US" b="1" i="1" dirty="0" smtClean="0">
                <a:latin typeface="Arial" panose="020B0604020202020204" pitchFamily="34" charset="0"/>
                <a:cs typeface="Arial" panose="020B0604020202020204" pitchFamily="34" charset="0"/>
              </a:rPr>
              <a:t>avoid</a:t>
            </a:r>
            <a:r>
              <a:rPr lang="en-US" dirty="0" smtClean="0">
                <a:latin typeface="Arial" panose="020B0604020202020204" pitchFamily="34" charset="0"/>
                <a:cs typeface="Arial" panose="020B0604020202020204" pitchFamily="34" charset="0"/>
              </a:rPr>
              <a:t> driving </a:t>
            </a:r>
            <a:r>
              <a:rPr lang="en-US" dirty="0" smtClean="0">
                <a:latin typeface="Arial" panose="020B0604020202020204" pitchFamily="34" charset="0"/>
                <a:cs typeface="Arial" panose="020B0604020202020204" pitchFamily="34" charset="0"/>
              </a:rPr>
              <a:t>for 10 to 12 hours if sedation was </a:t>
            </a:r>
            <a:r>
              <a:rPr lang="en-US" dirty="0" smtClean="0">
                <a:latin typeface="Arial" panose="020B0604020202020204" pitchFamily="34" charset="0"/>
                <a:cs typeface="Arial" panose="020B0604020202020204" pitchFamily="34" charset="0"/>
              </a:rPr>
              <a:t>used during the procedure.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54355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325563"/>
          </a:xfrm>
        </p:spPr>
        <p:txBody>
          <a:bodyPr>
            <a:noAutofit/>
          </a:bodyPr>
          <a:lstStyle/>
          <a:p>
            <a:pPr algn="ct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Anoscopy, Proctoscopy, and Sigmoidoscopy</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Arial" panose="020B0604020202020204" pitchFamily="34" charset="0"/>
                <a:cs typeface="Arial" panose="020B0604020202020204" pitchFamily="34" charset="0"/>
              </a:rPr>
              <a:t>The above </a:t>
            </a:r>
            <a:r>
              <a:rPr lang="en-US" b="1" dirty="0" smtClean="0">
                <a:latin typeface="Arial" panose="020B0604020202020204" pitchFamily="34" charset="0"/>
                <a:cs typeface="Arial" panose="020B0604020202020204" pitchFamily="34" charset="0"/>
              </a:rPr>
              <a:t>types </a:t>
            </a:r>
            <a:r>
              <a:rPr lang="en-US" dirty="0" smtClean="0">
                <a:latin typeface="Arial" panose="020B0604020202020204" pitchFamily="34" charset="0"/>
                <a:cs typeface="Arial" panose="020B0604020202020204" pitchFamily="34" charset="0"/>
              </a:rPr>
              <a:t>of endoscopy are recommended </a:t>
            </a:r>
            <a:r>
              <a:rPr lang="en-US" dirty="0">
                <a:latin typeface="Arial" panose="020B0604020202020204" pitchFamily="34" charset="0"/>
                <a:cs typeface="Arial" panose="020B0604020202020204" pitchFamily="34" charset="0"/>
              </a:rPr>
              <a:t>for </a:t>
            </a:r>
            <a:r>
              <a:rPr lang="en-US" dirty="0" smtClean="0">
                <a:latin typeface="Arial" panose="020B0604020202020204" pitchFamily="34" charset="0"/>
                <a:cs typeface="Arial" panose="020B0604020202020204" pitchFamily="34" charset="0"/>
              </a:rPr>
              <a:t>viewing the lower portion of the colon directly to evaluate; </a:t>
            </a:r>
          </a:p>
          <a:p>
            <a:r>
              <a:rPr lang="en-US" dirty="0" smtClean="0">
                <a:latin typeface="Arial" panose="020B0604020202020204" pitchFamily="34" charset="0"/>
                <a:cs typeface="Arial" panose="020B0604020202020204" pitchFamily="34" charset="0"/>
              </a:rPr>
              <a:t>rectal bleeding</a:t>
            </a:r>
          </a:p>
          <a:p>
            <a:r>
              <a:rPr lang="en-US" dirty="0" smtClean="0">
                <a:latin typeface="Arial" panose="020B0604020202020204" pitchFamily="34" charset="0"/>
                <a:cs typeface="Arial" panose="020B0604020202020204" pitchFamily="34" charset="0"/>
              </a:rPr>
              <a:t>acute or chronic diarrhea</a:t>
            </a:r>
          </a:p>
          <a:p>
            <a:r>
              <a:rPr lang="en-US" dirty="0" smtClean="0">
                <a:latin typeface="Arial" panose="020B0604020202020204" pitchFamily="34" charset="0"/>
                <a:cs typeface="Arial" panose="020B0604020202020204" pitchFamily="34" charset="0"/>
              </a:rPr>
              <a:t>changes </a:t>
            </a:r>
            <a:r>
              <a:rPr lang="en-US" dirty="0" smtClean="0">
                <a:latin typeface="Arial" panose="020B0604020202020204" pitchFamily="34" charset="0"/>
                <a:cs typeface="Arial" panose="020B0604020202020204" pitchFamily="34" charset="0"/>
              </a:rPr>
              <a:t>in bowel patterns</a:t>
            </a:r>
          </a:p>
          <a:p>
            <a:r>
              <a:rPr lang="en-US" dirty="0" smtClean="0">
                <a:latin typeface="Arial" panose="020B0604020202020204" pitchFamily="34" charset="0"/>
                <a:cs typeface="Arial" panose="020B0604020202020204" pitchFamily="34" charset="0"/>
              </a:rPr>
              <a:t>Ulceration, fissures, abscesses, tumors, polyps, or other pathologic </a:t>
            </a:r>
            <a:r>
              <a:rPr lang="en-US" dirty="0" smtClean="0">
                <a:latin typeface="Arial" panose="020B0604020202020204" pitchFamily="34" charset="0"/>
                <a:cs typeface="Arial" panose="020B0604020202020204" pitchFamily="34" charset="0"/>
              </a:rPr>
              <a:t>processes in the </a:t>
            </a:r>
            <a:r>
              <a:rPr lang="en-US" i="1" dirty="0" smtClean="0">
                <a:latin typeface="Arial" panose="020B0604020202020204" pitchFamily="34" charset="0"/>
                <a:cs typeface="Arial" panose="020B0604020202020204" pitchFamily="34" charset="0"/>
              </a:rPr>
              <a:t>lower</a:t>
            </a:r>
            <a:r>
              <a:rPr lang="en-US" dirty="0" smtClean="0">
                <a:latin typeface="Arial" panose="020B0604020202020204" pitchFamily="34" charset="0"/>
                <a:cs typeface="Arial" panose="020B0604020202020204" pitchFamily="34" charset="0"/>
              </a:rPr>
              <a:t> GIT. </a:t>
            </a: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61825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325564"/>
          </a:xfrm>
        </p:spPr>
        <p:txBody>
          <a:bodyPr>
            <a:normAutofit fontScale="90000"/>
          </a:bodyPr>
          <a:lstStyle/>
          <a:p>
            <a:pPr algn="ctr"/>
            <a:r>
              <a:rPr lang="en-US" sz="4900" b="1" dirty="0" smtClean="0">
                <a:latin typeface="Arial" panose="020B0604020202020204" pitchFamily="34" charset="0"/>
                <a:cs typeface="Arial" panose="020B0604020202020204" pitchFamily="34" charset="0"/>
              </a:rPr>
              <a:t>Anoscopy, Proctoscopy, </a:t>
            </a:r>
            <a:r>
              <a:rPr lang="en-US" sz="4900" b="1" dirty="0" smtClean="0">
                <a:latin typeface="Arial" panose="020B0604020202020204" pitchFamily="34" charset="0"/>
                <a:cs typeface="Arial" panose="020B0604020202020204" pitchFamily="34" charset="0"/>
              </a:rPr>
              <a:t>and Sigmoidoscopy </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873957"/>
            <a:ext cx="10972800" cy="4252208"/>
          </a:xfrm>
        </p:spPr>
        <p:txBody>
          <a:bodyPr>
            <a:normAutofit lnSpcReduction="10000"/>
          </a:bodyPr>
          <a:lstStyle/>
          <a:p>
            <a:r>
              <a:rPr lang="en-US" sz="3200" dirty="0" smtClean="0">
                <a:latin typeface="Arial" panose="020B0604020202020204" pitchFamily="34" charset="0"/>
                <a:cs typeface="Arial" panose="020B0604020202020204" pitchFamily="34" charset="0"/>
              </a:rPr>
              <a:t>The anoscope is a rigid scope that is used to examine the anus and lower rectum.</a:t>
            </a:r>
          </a:p>
          <a:p>
            <a:r>
              <a:rPr lang="en-US" sz="3200" dirty="0" smtClean="0">
                <a:latin typeface="Arial" panose="020B0604020202020204" pitchFamily="34" charset="0"/>
                <a:cs typeface="Arial" panose="020B0604020202020204" pitchFamily="34" charset="0"/>
              </a:rPr>
              <a:t>Proctoscopes </a:t>
            </a:r>
            <a:r>
              <a:rPr lang="en-US" sz="3200" dirty="0" smtClean="0">
                <a:latin typeface="Arial" panose="020B0604020202020204" pitchFamily="34" charset="0"/>
                <a:cs typeface="Arial" panose="020B0604020202020204" pitchFamily="34" charset="0"/>
              </a:rPr>
              <a:t>and </a:t>
            </a:r>
            <a:r>
              <a:rPr lang="en-US" sz="3200" dirty="0" smtClean="0">
                <a:latin typeface="Arial" panose="020B0604020202020204" pitchFamily="34" charset="0"/>
                <a:cs typeface="Arial" panose="020B0604020202020204" pitchFamily="34" charset="0"/>
              </a:rPr>
              <a:t>sigmoid scopes </a:t>
            </a:r>
            <a:r>
              <a:rPr lang="en-US" sz="3200" dirty="0" smtClean="0">
                <a:latin typeface="Arial" panose="020B0604020202020204" pitchFamily="34" charset="0"/>
                <a:cs typeface="Arial" panose="020B0604020202020204" pitchFamily="34" charset="0"/>
              </a:rPr>
              <a:t>are rigid scopes that are used to inspect the rectum and the sigmoid </a:t>
            </a:r>
            <a:r>
              <a:rPr lang="en-US" sz="3200" dirty="0" smtClean="0">
                <a:latin typeface="Arial" panose="020B0604020202020204" pitchFamily="34" charset="0"/>
                <a:cs typeface="Arial" panose="020B0604020202020204" pitchFamily="34" charset="0"/>
              </a:rPr>
              <a:t>colon respectively.</a:t>
            </a:r>
            <a:endParaRPr lang="en-US" sz="3200"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These examinations, </a:t>
            </a:r>
            <a:r>
              <a:rPr lang="en-US" sz="3200" b="1" dirty="0">
                <a:latin typeface="Arial" panose="020B0604020202020204" pitchFamily="34" charset="0"/>
                <a:cs typeface="Arial" panose="020B0604020202020204" pitchFamily="34" charset="0"/>
              </a:rPr>
              <a:t>Anoscopy, Proctoscopy, and Sigmoidoscopy </a:t>
            </a:r>
            <a:r>
              <a:rPr lang="en-US" sz="3200" dirty="0" smtClean="0">
                <a:latin typeface="Arial" panose="020B0604020202020204" pitchFamily="34" charset="0"/>
                <a:cs typeface="Arial" panose="020B0604020202020204" pitchFamily="34" charset="0"/>
              </a:rPr>
              <a:t>require limited preparations including enema (fleet) that is repeated until the bowel returns clear fluid.</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9000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Role of the Nurse </a:t>
            </a:r>
            <a:r>
              <a:rPr lang="en-US" sz="4000" dirty="0" smtClean="0">
                <a:latin typeface="Arial" panose="020B0604020202020204" pitchFamily="34" charset="0"/>
                <a:cs typeface="Arial" panose="020B0604020202020204" pitchFamily="34" charset="0"/>
              </a:rPr>
              <a:t>(Nursing management)</a:t>
            </a:r>
            <a:endParaRPr lang="en-US"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b="1" dirty="0" smtClean="0">
                <a:solidFill>
                  <a:prstClr val="black"/>
                </a:solidFill>
                <a:latin typeface="Arial" panose="020B0604020202020204" pitchFamily="34" charset="0"/>
                <a:cs typeface="Arial" panose="020B0604020202020204" pitchFamily="34" charset="0"/>
              </a:rPr>
              <a:t>Before </a:t>
            </a:r>
            <a:r>
              <a:rPr lang="en-US" b="1" dirty="0">
                <a:solidFill>
                  <a:prstClr val="black"/>
                </a:solidFill>
                <a:latin typeface="Arial" panose="020B0604020202020204" pitchFamily="34" charset="0"/>
                <a:cs typeface="Arial" panose="020B0604020202020204" pitchFamily="34" charset="0"/>
              </a:rPr>
              <a:t>the procedure:</a:t>
            </a:r>
            <a:r>
              <a:rPr lang="en-US" dirty="0">
                <a:solidFill>
                  <a:prstClr val="black"/>
                </a:solidFill>
                <a:latin typeface="Arial" panose="020B0604020202020204" pitchFamily="34" charset="0"/>
                <a:cs typeface="Arial" panose="020B0604020202020204" pitchFamily="34" charset="0"/>
              </a:rPr>
              <a:t> </a:t>
            </a:r>
            <a:endParaRPr lang="en-US" dirty="0" smtClean="0">
              <a:solidFill>
                <a:prstClr val="black"/>
              </a:solidFill>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Dietary </a:t>
            </a:r>
            <a:r>
              <a:rPr lang="en-US" dirty="0" smtClean="0">
                <a:latin typeface="Arial" panose="020B0604020202020204" pitchFamily="34" charset="0"/>
                <a:cs typeface="Arial" panose="020B0604020202020204" pitchFamily="34" charset="0"/>
              </a:rPr>
              <a:t>restrictions usually are not necessary, </a:t>
            </a: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sedation </a:t>
            </a:r>
            <a:r>
              <a:rPr lang="en-US" dirty="0" smtClean="0">
                <a:latin typeface="Arial" panose="020B0604020202020204" pitchFamily="34" charset="0"/>
                <a:cs typeface="Arial" panose="020B0604020202020204" pitchFamily="34" charset="0"/>
              </a:rPr>
              <a:t>usually is </a:t>
            </a:r>
            <a:r>
              <a:rPr lang="en-US" b="1" dirty="0" smtClean="0">
                <a:latin typeface="Arial" panose="020B0604020202020204" pitchFamily="34" charset="0"/>
                <a:cs typeface="Arial" panose="020B0604020202020204" pitchFamily="34" charset="0"/>
              </a:rPr>
              <a:t>not</a:t>
            </a:r>
            <a:r>
              <a:rPr lang="en-US" dirty="0" smtClean="0">
                <a:latin typeface="Arial" panose="020B0604020202020204" pitchFamily="34" charset="0"/>
                <a:cs typeface="Arial" panose="020B0604020202020204" pitchFamily="34" charset="0"/>
              </a:rPr>
              <a:t> required unless the patient is anxious.</a:t>
            </a:r>
          </a:p>
          <a:p>
            <a:r>
              <a:rPr lang="en-US"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During the procedure:</a:t>
            </a:r>
            <a:r>
              <a:rPr lang="en-US" dirty="0" smtClean="0">
                <a:latin typeface="Arial" panose="020B0604020202020204" pitchFamily="34" charset="0"/>
                <a:cs typeface="Arial" panose="020B0604020202020204" pitchFamily="34" charset="0"/>
              </a:rPr>
              <a:t> </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Monitor vital signs,</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skin color and temperature</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pain </a:t>
            </a:r>
            <a:r>
              <a:rPr lang="en-US" dirty="0" smtClean="0">
                <a:latin typeface="Arial" panose="020B0604020202020204" pitchFamily="34" charset="0"/>
                <a:cs typeface="Arial" panose="020B0604020202020204" pitchFamily="34" charset="0"/>
              </a:rPr>
              <a:t>tolerance (local anaesthesia)</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General condition of the patient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7542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latin typeface="Arial" panose="020B0604020202020204" pitchFamily="34" charset="0"/>
                <a:cs typeface="Arial" panose="020B0604020202020204" pitchFamily="34" charset="0"/>
              </a:rPr>
              <a:t>Role of the </a:t>
            </a:r>
            <a:r>
              <a:rPr lang="en-US" b="1" dirty="0" smtClean="0">
                <a:solidFill>
                  <a:prstClr val="black"/>
                </a:solidFill>
                <a:latin typeface="Arial" panose="020B0604020202020204" pitchFamily="34" charset="0"/>
                <a:cs typeface="Arial" panose="020B0604020202020204" pitchFamily="34" charset="0"/>
              </a:rPr>
              <a:t>Nurse…….</a:t>
            </a:r>
            <a:endParaRPr lang="en-US" dirty="0"/>
          </a:p>
        </p:txBody>
      </p:sp>
      <p:sp>
        <p:nvSpPr>
          <p:cNvPr id="3" name="Content Placeholder 2"/>
          <p:cNvSpPr>
            <a:spLocks noGrp="1"/>
          </p:cNvSpPr>
          <p:nvPr>
            <p:ph idx="1"/>
          </p:nvPr>
        </p:nvSpPr>
        <p:spPr>
          <a:xfrm>
            <a:off x="838200" y="1690688"/>
            <a:ext cx="10515600" cy="4486275"/>
          </a:xfrm>
        </p:spPr>
        <p:txBody>
          <a:bodyPr>
            <a:normAutofit/>
          </a:bodyPr>
          <a:lstStyle/>
          <a:p>
            <a:r>
              <a:rPr lang="en-US" sz="3200" b="1" dirty="0" smtClean="0">
                <a:latin typeface="Arial" panose="020B0604020202020204" pitchFamily="34" charset="0"/>
                <a:cs typeface="Arial" panose="020B0604020202020204" pitchFamily="34" charset="0"/>
              </a:rPr>
              <a:t>After the </a:t>
            </a:r>
            <a:r>
              <a:rPr lang="en-US" sz="3200" b="1" dirty="0" smtClean="0">
                <a:latin typeface="Arial" panose="020B0604020202020204" pitchFamily="34" charset="0"/>
                <a:cs typeface="Arial" panose="020B0604020202020204" pitchFamily="34" charset="0"/>
              </a:rPr>
              <a:t>procedure</a:t>
            </a:r>
            <a:r>
              <a:rPr lang="en-US" sz="3200" dirty="0" smtClean="0">
                <a:latin typeface="Arial" panose="020B0604020202020204" pitchFamily="34" charset="0"/>
                <a:cs typeface="Arial" panose="020B0604020202020204" pitchFamily="34" charset="0"/>
              </a:rPr>
              <a:t>;</a:t>
            </a:r>
            <a:endParaRPr lang="en-US" sz="32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monitor the patient for rectal bleeding and </a:t>
            </a: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signs </a:t>
            </a:r>
            <a:r>
              <a:rPr lang="en-US" dirty="0" smtClean="0">
                <a:latin typeface="Arial" panose="020B0604020202020204" pitchFamily="34" charset="0"/>
                <a:cs typeface="Arial" panose="020B0604020202020204" pitchFamily="34" charset="0"/>
              </a:rPr>
              <a:t>of intestinal perforation (</a:t>
            </a:r>
            <a:r>
              <a:rPr lang="en-US" dirty="0" err="1" smtClean="0">
                <a:latin typeface="Arial" panose="020B0604020202020204" pitchFamily="34" charset="0"/>
                <a:cs typeface="Arial" panose="020B0604020202020204" pitchFamily="34" charset="0"/>
              </a:rPr>
              <a:t>ie</a:t>
            </a:r>
            <a:r>
              <a:rPr lang="en-US" dirty="0" smtClean="0">
                <a:latin typeface="Arial" panose="020B0604020202020204" pitchFamily="34" charset="0"/>
                <a:cs typeface="Arial" panose="020B0604020202020204" pitchFamily="34" charset="0"/>
              </a:rPr>
              <a:t>, fever, rectal drainage, abdominal distention, and pain). </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The </a:t>
            </a:r>
            <a:r>
              <a:rPr lang="en-US" dirty="0" smtClean="0">
                <a:latin typeface="Arial" panose="020B0604020202020204" pitchFamily="34" charset="0"/>
                <a:cs typeface="Arial" panose="020B0604020202020204" pitchFamily="34" charset="0"/>
              </a:rPr>
              <a:t>patient can resume regular activities and dietary </a:t>
            </a:r>
            <a:r>
              <a:rPr lang="en-US" dirty="0" smtClean="0">
                <a:latin typeface="Arial" panose="020B0604020202020204" pitchFamily="34" charset="0"/>
                <a:cs typeface="Arial" panose="020B0604020202020204" pitchFamily="34" charset="0"/>
              </a:rPr>
              <a:t>practices unless complications occurred.</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Give appointments; follow up in the clinic and incase of any abnormality experienced, allow the patient to report back to hospital</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77949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9921"/>
            <a:ext cx="10972800" cy="1297717"/>
          </a:xfrm>
        </p:spPr>
        <p:txBody>
          <a:bodyPr>
            <a:normAutofit fontScale="90000"/>
          </a:bodyPr>
          <a:lstStyle/>
          <a:p>
            <a:r>
              <a:rPr lang="en-US" dirty="0" smtClean="0"/>
              <a:t/>
            </a:r>
            <a:br>
              <a:rPr lang="en-US" dirty="0" smtClean="0"/>
            </a:br>
            <a:r>
              <a:rPr lang="en-US" sz="4900" b="1" dirty="0" smtClean="0">
                <a:latin typeface="Arial" panose="020B0604020202020204" pitchFamily="34" charset="0"/>
                <a:cs typeface="Arial" panose="020B0604020202020204" pitchFamily="34" charset="0"/>
              </a:rPr>
              <a:t>Colonoscopy</a:t>
            </a:r>
            <a:br>
              <a:rPr lang="en-US" sz="4900" b="1" dirty="0" smtClean="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417639"/>
            <a:ext cx="10972800" cy="4708526"/>
          </a:xfrm>
        </p:spPr>
        <p:txBody>
          <a:bodyPr>
            <a:normAutofit/>
          </a:bodyPr>
          <a:lstStyle/>
          <a:p>
            <a:r>
              <a:rPr lang="en-US" dirty="0" smtClean="0">
                <a:latin typeface="Arial" panose="020B0604020202020204" pitchFamily="34" charset="0"/>
                <a:cs typeface="Arial" panose="020B0604020202020204" pitchFamily="34" charset="0"/>
              </a:rPr>
              <a:t>Colonoscopy is a direct visual inspection of the colon to the ceacum by use of a fibreoptic scope</a:t>
            </a:r>
          </a:p>
          <a:p>
            <a:pPr marL="0" indent="0">
              <a:buNone/>
            </a:pPr>
            <a:r>
              <a:rPr lang="en-US" b="1" u="sng" dirty="0" smtClean="0">
                <a:latin typeface="Arial" panose="020B0604020202020204" pitchFamily="34" charset="0"/>
                <a:cs typeface="Arial" panose="020B0604020202020204" pitchFamily="34" charset="0"/>
              </a:rPr>
              <a:t> Indications/ Purposes</a:t>
            </a:r>
          </a:p>
          <a:p>
            <a:r>
              <a:rPr lang="en-US" dirty="0">
                <a:latin typeface="Arial" panose="020B0604020202020204" pitchFamily="34" charset="0"/>
                <a:cs typeface="Arial" panose="020B0604020202020204" pitchFamily="34" charset="0"/>
              </a:rPr>
              <a:t>used for cancer screening and for surveillance in patients with previous colon cancer or polyps.</a:t>
            </a:r>
          </a:p>
          <a:p>
            <a:r>
              <a:rPr lang="en-US" dirty="0">
                <a:latin typeface="Arial" panose="020B0604020202020204" pitchFamily="34" charset="0"/>
                <a:cs typeface="Arial" panose="020B0604020202020204" pitchFamily="34" charset="0"/>
              </a:rPr>
              <a:t>To obtain tissue biopsies</a:t>
            </a:r>
          </a:p>
          <a:p>
            <a:r>
              <a:rPr lang="en-US" dirty="0">
                <a:latin typeface="Arial" panose="020B0604020202020204" pitchFamily="34" charset="0"/>
                <a:cs typeface="Arial" panose="020B0604020202020204" pitchFamily="34" charset="0"/>
              </a:rPr>
              <a:t>To remove and evaluate polyps </a:t>
            </a:r>
          </a:p>
          <a:p>
            <a:r>
              <a:rPr lang="en-US" dirty="0">
                <a:latin typeface="Arial" panose="020B0604020202020204" pitchFamily="34" charset="0"/>
                <a:cs typeface="Arial" panose="020B0604020202020204" pitchFamily="34" charset="0"/>
              </a:rPr>
              <a:t>To evaluate patients with </a:t>
            </a:r>
            <a:r>
              <a:rPr lang="en-US" dirty="0" smtClean="0">
                <a:latin typeface="Arial" panose="020B0604020202020204" pitchFamily="34" charset="0"/>
                <a:cs typeface="Arial" panose="020B0604020202020204" pitchFamily="34" charset="0"/>
              </a:rPr>
              <a:t>diarrhoea </a:t>
            </a:r>
            <a:r>
              <a:rPr lang="en-US" dirty="0">
                <a:latin typeface="Arial" panose="020B0604020202020204" pitchFamily="34" charset="0"/>
                <a:cs typeface="Arial" panose="020B0604020202020204" pitchFamily="34" charset="0"/>
              </a:rPr>
              <a:t>of unknown cause, occult bleeding, or anemia; </a:t>
            </a:r>
          </a:p>
          <a:p>
            <a:r>
              <a:rPr lang="en-US" dirty="0">
                <a:latin typeface="Arial" panose="020B0604020202020204" pitchFamily="34" charset="0"/>
                <a:cs typeface="Arial" panose="020B0604020202020204" pitchFamily="34" charset="0"/>
              </a:rPr>
              <a:t>To determine the extent of inflammatory or other bowel disease</a:t>
            </a:r>
          </a:p>
          <a:p>
            <a:endParaRPr lang="en-US" dirty="0" smtClean="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879984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0622"/>
            <a:ext cx="10972800" cy="1288414"/>
          </a:xfrm>
        </p:spPr>
        <p:txBody>
          <a:bodyPr/>
          <a:lstStyle/>
          <a:p>
            <a:r>
              <a:rPr lang="en-US" b="1" dirty="0" smtClean="0">
                <a:latin typeface="Arial" panose="020B0604020202020204" pitchFamily="34" charset="0"/>
                <a:cs typeface="Arial" panose="020B0604020202020204" pitchFamily="34" charset="0"/>
              </a:rPr>
              <a:t>Preparations: </a:t>
            </a:r>
            <a:r>
              <a:rPr lang="en-US" b="1" i="1" dirty="0" smtClean="0">
                <a:latin typeface="Arial" panose="020B0604020202020204" pitchFamily="34" charset="0"/>
                <a:cs typeface="Arial" panose="020B0604020202020204" pitchFamily="34" charset="0"/>
              </a:rPr>
              <a:t>Role of the Nurse</a:t>
            </a:r>
            <a:endParaRPr lang="en-US" b="1"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580444"/>
            <a:ext cx="10515600" cy="4596519"/>
          </a:xfrm>
        </p:spPr>
        <p:txBody>
          <a:bodyPr>
            <a:noAutofit/>
          </a:bodyPr>
          <a:lstStyle/>
          <a:p>
            <a:pPr marL="0" indent="0">
              <a:buNone/>
            </a:pPr>
            <a:r>
              <a:rPr lang="en-US" sz="3200" b="1" dirty="0" smtClean="0">
                <a:latin typeface="Arial" panose="020B0604020202020204" pitchFamily="34" charset="0"/>
                <a:cs typeface="Arial" panose="020B0604020202020204" pitchFamily="34" charset="0"/>
              </a:rPr>
              <a:t>BEFORE the procedure:</a:t>
            </a:r>
          </a:p>
          <a:p>
            <a:r>
              <a:rPr lang="en-US" dirty="0" smtClean="0">
                <a:latin typeface="Arial" panose="020B0604020202020204" pitchFamily="34" charset="0"/>
                <a:cs typeface="Arial" panose="020B0604020202020204" pitchFamily="34" charset="0"/>
              </a:rPr>
              <a:t>Perform adequate </a:t>
            </a:r>
            <a:r>
              <a:rPr lang="en-US" dirty="0" smtClean="0">
                <a:latin typeface="Arial" panose="020B0604020202020204" pitchFamily="34" charset="0"/>
                <a:cs typeface="Arial" panose="020B0604020202020204" pitchFamily="34" charset="0"/>
              </a:rPr>
              <a:t>colon cleansing </a:t>
            </a:r>
            <a:r>
              <a:rPr lang="en-US" dirty="0" smtClean="0">
                <a:latin typeface="Arial" panose="020B0604020202020204" pitchFamily="34" charset="0"/>
                <a:cs typeface="Arial" panose="020B0604020202020204" pitchFamily="34" charset="0"/>
              </a:rPr>
              <a:t>in order to provide </a:t>
            </a:r>
            <a:r>
              <a:rPr lang="en-US" dirty="0" smtClean="0">
                <a:latin typeface="Arial" panose="020B0604020202020204" pitchFamily="34" charset="0"/>
                <a:cs typeface="Arial" panose="020B0604020202020204" pitchFamily="34" charset="0"/>
              </a:rPr>
              <a:t>optimal visualization of the </a:t>
            </a:r>
            <a:r>
              <a:rPr lang="en-US" dirty="0" smtClean="0">
                <a:latin typeface="Arial" panose="020B0604020202020204" pitchFamily="34" charset="0"/>
                <a:cs typeface="Arial" panose="020B0604020202020204" pitchFamily="34" charset="0"/>
              </a:rPr>
              <a:t>colon</a:t>
            </a:r>
          </a:p>
          <a:p>
            <a:r>
              <a:rPr lang="en-US" dirty="0" smtClean="0">
                <a:latin typeface="Arial" panose="020B0604020202020204" pitchFamily="34" charset="0"/>
                <a:cs typeface="Arial" panose="020B0604020202020204" pitchFamily="34" charset="0"/>
              </a:rPr>
              <a:t>Clean colon</a:t>
            </a:r>
            <a:r>
              <a:rPr lang="en-U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decreases the time needed for the procedure</a:t>
            </a:r>
          </a:p>
          <a:p>
            <a:r>
              <a:rPr lang="en-US" dirty="0" smtClean="0">
                <a:latin typeface="Arial" panose="020B0604020202020204" pitchFamily="34" charset="0"/>
                <a:cs typeface="Arial" panose="020B0604020202020204" pitchFamily="34" charset="0"/>
              </a:rPr>
              <a:t>Limit fluid intake in order to reduce bowel motility </a:t>
            </a:r>
          </a:p>
          <a:p>
            <a:r>
              <a:rPr lang="en-US" dirty="0" smtClean="0">
                <a:latin typeface="Arial" panose="020B0604020202020204" pitchFamily="34" charset="0"/>
                <a:cs typeface="Arial" panose="020B0604020202020204" pitchFamily="34" charset="0"/>
              </a:rPr>
              <a:t>Glucagon may be used, if necessary, to relax the colonic musculature and to reduce spasm during the procedure</a:t>
            </a:r>
          </a:p>
          <a:p>
            <a:r>
              <a:rPr lang="en-US" dirty="0" smtClean="0">
                <a:latin typeface="Arial" panose="020B0604020202020204" pitchFamily="34" charset="0"/>
                <a:cs typeface="Arial" panose="020B0604020202020204" pitchFamily="34" charset="0"/>
              </a:rPr>
              <a:t>Midazolam can be </a:t>
            </a:r>
            <a:r>
              <a:rPr lang="en-US" dirty="0" smtClean="0">
                <a:latin typeface="Arial" panose="020B0604020202020204" pitchFamily="34" charset="0"/>
                <a:cs typeface="Arial" panose="020B0604020202020204" pitchFamily="34" charset="0"/>
              </a:rPr>
              <a:t>administered since it has effective</a:t>
            </a:r>
            <a:r>
              <a:rPr lang="en-US" b="1" dirty="0" smtClean="0">
                <a:latin typeface="Arial" panose="020B0604020202020204" pitchFamily="34" charset="0"/>
                <a:cs typeface="Arial" panose="020B0604020202020204" pitchFamily="34" charset="0"/>
              </a:rPr>
              <a:t> </a:t>
            </a:r>
            <a:r>
              <a:rPr lang="en-US" i="1" dirty="0" smtClean="0">
                <a:latin typeface="Arial" panose="020B0604020202020204" pitchFamily="34" charset="0"/>
                <a:cs typeface="Arial" panose="020B0604020202020204" pitchFamily="34" charset="0"/>
              </a:rPr>
              <a:t>muscle-relaxing </a:t>
            </a:r>
            <a:r>
              <a:rPr lang="en-US" i="1" dirty="0">
                <a:latin typeface="Arial" panose="020B0604020202020204" pitchFamily="34" charset="0"/>
                <a:cs typeface="Arial" panose="020B0604020202020204" pitchFamily="34" charset="0"/>
              </a:rPr>
              <a:t>effect</a:t>
            </a:r>
          </a:p>
        </p:txBody>
      </p:sp>
    </p:spTree>
    <p:extLst>
      <p:ext uri="{BB962C8B-B14F-4D97-AF65-F5344CB8AC3E}">
        <p14:creationId xmlns:p14="http://schemas.microsoft.com/office/powerpoint/2010/main" val="15946514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Nursing </a:t>
            </a:r>
            <a:r>
              <a:rPr lang="en-US" b="1" dirty="0" smtClean="0">
                <a:latin typeface="Arial" panose="020B0604020202020204" pitchFamily="34" charset="0"/>
                <a:cs typeface="Arial" panose="020B0604020202020204" pitchFamily="34" charset="0"/>
              </a:rPr>
              <a:t>role……</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580443"/>
            <a:ext cx="10972800" cy="4545721"/>
          </a:xfrm>
        </p:spPr>
        <p:txBody>
          <a:bodyPr>
            <a:normAutofit/>
          </a:bodyPr>
          <a:lstStyle/>
          <a:p>
            <a:pPr marL="0" indent="0">
              <a:buNone/>
            </a:pPr>
            <a:r>
              <a:rPr lang="en-US" sz="3200" b="1" dirty="0" smtClean="0">
                <a:latin typeface="Arial" panose="020B0604020202020204" pitchFamily="34" charset="0"/>
                <a:cs typeface="Arial" panose="020B0604020202020204" pitchFamily="34" charset="0"/>
              </a:rPr>
              <a:t>DURING the </a:t>
            </a:r>
            <a:r>
              <a:rPr lang="en-US" sz="3200" b="1" dirty="0" smtClean="0">
                <a:latin typeface="Arial" panose="020B0604020202020204" pitchFamily="34" charset="0"/>
                <a:cs typeface="Arial" panose="020B0604020202020204" pitchFamily="34" charset="0"/>
              </a:rPr>
              <a:t>procedure </a:t>
            </a:r>
            <a:r>
              <a:rPr lang="en-US" sz="3200" b="1" i="1" dirty="0" smtClean="0">
                <a:latin typeface="Arial" panose="020B0604020202020204" pitchFamily="34" charset="0"/>
                <a:cs typeface="Arial" panose="020B0604020202020204" pitchFamily="34" charset="0"/>
              </a:rPr>
              <a:t>monitor</a:t>
            </a:r>
            <a:r>
              <a:rPr lang="en-US" sz="3200" b="1" dirty="0" smtClean="0">
                <a:latin typeface="Arial" panose="020B0604020202020204" pitchFamily="34" charset="0"/>
                <a:cs typeface="Arial" panose="020B0604020202020204" pitchFamily="34" charset="0"/>
              </a:rPr>
              <a:t>;</a:t>
            </a:r>
            <a:endParaRPr lang="en-US" sz="3200" b="1"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the </a:t>
            </a:r>
            <a:r>
              <a:rPr lang="en-US" sz="3200" dirty="0" smtClean="0">
                <a:latin typeface="Arial" panose="020B0604020202020204" pitchFamily="34" charset="0"/>
                <a:cs typeface="Arial" panose="020B0604020202020204" pitchFamily="34" charset="0"/>
              </a:rPr>
              <a:t>patient for changes in oxygen saturation, </a:t>
            </a:r>
          </a:p>
          <a:p>
            <a:r>
              <a:rPr lang="en-US" sz="3200" dirty="0" smtClean="0">
                <a:latin typeface="Arial" panose="020B0604020202020204" pitchFamily="34" charset="0"/>
                <a:cs typeface="Arial" panose="020B0604020202020204" pitchFamily="34" charset="0"/>
              </a:rPr>
              <a:t>vital signs; temperature, pulse, respirations and blood pressure.</a:t>
            </a:r>
          </a:p>
          <a:p>
            <a:r>
              <a:rPr lang="en-US" sz="3200" dirty="0" smtClean="0">
                <a:latin typeface="Arial" panose="020B0604020202020204" pitchFamily="34" charset="0"/>
                <a:cs typeface="Arial" panose="020B0604020202020204" pitchFamily="34" charset="0"/>
              </a:rPr>
              <a:t>color and temperature of the skin, </a:t>
            </a:r>
          </a:p>
          <a:p>
            <a:r>
              <a:rPr lang="en-US" sz="3200" dirty="0" smtClean="0">
                <a:latin typeface="Arial" panose="020B0604020202020204" pitchFamily="34" charset="0"/>
                <a:cs typeface="Arial" panose="020B0604020202020204" pitchFamily="34" charset="0"/>
              </a:rPr>
              <a:t>level of consciousness (general condition) </a:t>
            </a:r>
            <a:r>
              <a:rPr lang="en-US" sz="3200" dirty="0">
                <a:latin typeface="Arial" panose="020B0604020202020204" pitchFamily="34" charset="0"/>
                <a:cs typeface="Arial" panose="020B0604020202020204" pitchFamily="34" charset="0"/>
              </a:rPr>
              <a:t>of the patient</a:t>
            </a:r>
            <a:endParaRPr lang="en-US" sz="3200"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Any abdominal </a:t>
            </a:r>
            <a:r>
              <a:rPr lang="en-US" sz="3200" dirty="0" smtClean="0">
                <a:latin typeface="Arial" panose="020B0604020202020204" pitchFamily="34" charset="0"/>
                <a:cs typeface="Arial" panose="020B0604020202020204" pitchFamily="34" charset="0"/>
              </a:rPr>
              <a:t>distention, </a:t>
            </a:r>
          </a:p>
          <a:p>
            <a:r>
              <a:rPr lang="en-US" sz="3200" dirty="0" smtClean="0">
                <a:latin typeface="Arial" panose="020B0604020202020204" pitchFamily="34" charset="0"/>
                <a:cs typeface="Arial" panose="020B0604020202020204" pitchFamily="34" charset="0"/>
              </a:rPr>
              <a:t>vagal response, and pain intensity</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7764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367" y="352599"/>
            <a:ext cx="10515600" cy="1325563"/>
          </a:xfrm>
        </p:spPr>
        <p:txBody>
          <a:bodyPr>
            <a:normAutofit/>
          </a:bodyPr>
          <a:lstStyle/>
          <a:p>
            <a:r>
              <a:rPr lang="en-US" sz="5400" b="1" dirty="0" smtClean="0">
                <a:latin typeface="Engravers MT" panose="02090707080505020304" pitchFamily="18" charset="0"/>
              </a:rPr>
              <a:t>ENDOSCOPY</a:t>
            </a:r>
            <a:endParaRPr lang="en-US" sz="5400" b="1" dirty="0">
              <a:latin typeface="Engravers MT" panose="02090707080505020304" pitchFamily="18" charset="0"/>
            </a:endParaRPr>
          </a:p>
        </p:txBody>
      </p:sp>
      <p:sp>
        <p:nvSpPr>
          <p:cNvPr id="3" name="Content Placeholder 2"/>
          <p:cNvSpPr>
            <a:spLocks noGrp="1"/>
          </p:cNvSpPr>
          <p:nvPr>
            <p:ph idx="1"/>
          </p:nvPr>
        </p:nvSpPr>
        <p:spPr>
          <a:xfrm>
            <a:off x="676405" y="1825625"/>
            <a:ext cx="10677395" cy="4351338"/>
          </a:xfrm>
        </p:spPr>
        <p:txBody>
          <a:bodyPr>
            <a:normAutofit/>
          </a:bodyPr>
          <a:lstStyle/>
          <a:p>
            <a:r>
              <a:rPr lang="en-US" sz="4000" b="1" dirty="0" smtClean="0"/>
              <a:t>Endoscopy </a:t>
            </a:r>
            <a:r>
              <a:rPr lang="en-US" sz="4000" dirty="0" smtClean="0"/>
              <a:t>is generally a </a:t>
            </a:r>
            <a:r>
              <a:rPr lang="en-US" sz="4000" i="1" dirty="0" smtClean="0"/>
              <a:t>non </a:t>
            </a:r>
            <a:r>
              <a:rPr lang="en-US" sz="4000" i="1" dirty="0"/>
              <a:t>surgical </a:t>
            </a:r>
            <a:r>
              <a:rPr lang="en-US" sz="4000" dirty="0" smtClean="0"/>
              <a:t>procedure used to examine a person’s digestive tract.</a:t>
            </a:r>
          </a:p>
          <a:p>
            <a:pPr marL="0" indent="0">
              <a:buNone/>
            </a:pPr>
            <a:endParaRPr lang="en-US" sz="4000" dirty="0" smtClean="0"/>
          </a:p>
          <a:p>
            <a:pPr lvl="0"/>
            <a:r>
              <a:rPr lang="en-US" sz="4000" dirty="0" smtClean="0"/>
              <a:t>An endoscope is a flexible tube with light or camera attached to it, making it possible to view the digestive tract on colour TV monitor</a:t>
            </a:r>
            <a:r>
              <a:rPr lang="en-US" sz="3600" dirty="0" smtClean="0"/>
              <a:t>.</a:t>
            </a:r>
            <a:endParaRPr lang="en-US" sz="3200" dirty="0" smtClean="0">
              <a:solidFill>
                <a:prstClr val="black"/>
              </a:solidFill>
            </a:endParaRPr>
          </a:p>
        </p:txBody>
      </p:sp>
    </p:spTree>
    <p:extLst>
      <p:ext uri="{BB962C8B-B14F-4D97-AF65-F5344CB8AC3E}">
        <p14:creationId xmlns:p14="http://schemas.microsoft.com/office/powerpoint/2010/main" val="4834250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778" y="270934"/>
            <a:ext cx="10620022" cy="1146706"/>
          </a:xfrm>
        </p:spPr>
        <p:txBody>
          <a:bodyPr/>
          <a:lstStyle/>
          <a:p>
            <a:r>
              <a:rPr lang="en-US" b="1" dirty="0">
                <a:latin typeface="Arial" panose="020B0604020202020204" pitchFamily="34" charset="0"/>
                <a:cs typeface="Arial" panose="020B0604020202020204" pitchFamily="34" charset="0"/>
              </a:rPr>
              <a:t>Nursing role: </a:t>
            </a:r>
            <a:r>
              <a:rPr lang="en-US" b="1" dirty="0" smtClean="0">
                <a:latin typeface="Arial" panose="020B0604020202020204" pitchFamily="34" charset="0"/>
                <a:cs typeface="Arial" panose="020B0604020202020204" pitchFamily="34" charset="0"/>
              </a:rPr>
              <a:t>….….</a:t>
            </a:r>
            <a:endParaRPr lang="en-US" dirty="0"/>
          </a:p>
        </p:txBody>
      </p:sp>
      <p:sp>
        <p:nvSpPr>
          <p:cNvPr id="3" name="Content Placeholder 2"/>
          <p:cNvSpPr>
            <a:spLocks noGrp="1"/>
          </p:cNvSpPr>
          <p:nvPr>
            <p:ph idx="1"/>
          </p:nvPr>
        </p:nvSpPr>
        <p:spPr>
          <a:xfrm>
            <a:off x="609600" y="1417639"/>
            <a:ext cx="10972800" cy="4847694"/>
          </a:xfrm>
        </p:spPr>
        <p:txBody>
          <a:bodyPr>
            <a:normAutofit lnSpcReduction="10000"/>
          </a:bodyPr>
          <a:lstStyle/>
          <a:p>
            <a:pPr marL="0" indent="0">
              <a:buNone/>
            </a:pPr>
            <a:r>
              <a:rPr lang="en-US" sz="3200" b="1" dirty="0" smtClean="0">
                <a:latin typeface="Arial" panose="020B0604020202020204" pitchFamily="34" charset="0"/>
                <a:cs typeface="Arial" panose="020B0604020202020204" pitchFamily="34" charset="0"/>
              </a:rPr>
              <a:t>AFTER the </a:t>
            </a:r>
            <a:r>
              <a:rPr lang="en-US" sz="3200" b="1" dirty="0" smtClean="0">
                <a:latin typeface="Arial" panose="020B0604020202020204" pitchFamily="34" charset="0"/>
                <a:cs typeface="Arial" panose="020B0604020202020204" pitchFamily="34" charset="0"/>
              </a:rPr>
              <a:t>procedure, </a:t>
            </a:r>
            <a:r>
              <a:rPr lang="en-US" sz="3200" i="1" dirty="0" smtClean="0">
                <a:latin typeface="Arial" panose="020B0604020202020204" pitchFamily="34" charset="0"/>
                <a:cs typeface="Arial" panose="020B0604020202020204" pitchFamily="34" charset="0"/>
              </a:rPr>
              <a:t>ensure</a:t>
            </a:r>
            <a:r>
              <a:rPr lang="en-US" sz="3200" dirty="0" smtClean="0">
                <a:latin typeface="Arial" panose="020B0604020202020204" pitchFamily="34" charset="0"/>
                <a:cs typeface="Arial" panose="020B0604020202020204" pitchFamily="34" charset="0"/>
              </a:rPr>
              <a:t>;</a:t>
            </a:r>
            <a:endParaRPr lang="en-US" sz="3200" dirty="0" smtClean="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bed rest for patients </a:t>
            </a:r>
            <a:r>
              <a:rPr lang="en-US" dirty="0" smtClean="0">
                <a:latin typeface="Arial" panose="020B0604020202020204" pitchFamily="34" charset="0"/>
                <a:cs typeface="Arial" panose="020B0604020202020204" pitchFamily="34" charset="0"/>
              </a:rPr>
              <a:t>who </a:t>
            </a:r>
            <a:r>
              <a:rPr lang="en-US" dirty="0" smtClean="0">
                <a:latin typeface="Arial" panose="020B0604020202020204" pitchFamily="34" charset="0"/>
                <a:cs typeface="Arial" panose="020B0604020202020204" pitchFamily="34" charset="0"/>
              </a:rPr>
              <a:t>were </a:t>
            </a:r>
            <a:r>
              <a:rPr lang="en-US" dirty="0" smtClean="0">
                <a:latin typeface="Arial" panose="020B0604020202020204" pitchFamily="34" charset="0"/>
                <a:cs typeface="Arial" panose="020B0604020202020204" pitchFamily="34" charset="0"/>
              </a:rPr>
              <a:t>sedated </a:t>
            </a:r>
            <a:r>
              <a:rPr lang="en-US" dirty="0">
                <a:latin typeface="Arial" panose="020B0604020202020204" pitchFamily="34" charset="0"/>
                <a:cs typeface="Arial" panose="020B0604020202020204" pitchFamily="34" charset="0"/>
              </a:rPr>
              <a:t>is maintained </a:t>
            </a:r>
            <a:r>
              <a:rPr lang="en-US" dirty="0" smtClean="0">
                <a:latin typeface="Arial" panose="020B0604020202020204" pitchFamily="34" charset="0"/>
                <a:cs typeface="Arial" panose="020B0604020202020204" pitchFamily="34" charset="0"/>
              </a:rPr>
              <a:t>until </a:t>
            </a:r>
            <a:r>
              <a:rPr lang="en-US" dirty="0">
                <a:latin typeface="Arial" panose="020B0604020202020204" pitchFamily="34" charset="0"/>
                <a:cs typeface="Arial" panose="020B0604020202020204" pitchFamily="34" charset="0"/>
              </a:rPr>
              <a:t>fully </a:t>
            </a:r>
            <a:r>
              <a:rPr lang="en-US" dirty="0" smtClean="0">
                <a:latin typeface="Arial" panose="020B0604020202020204" pitchFamily="34" charset="0"/>
                <a:cs typeface="Arial" panose="020B0604020202020204" pitchFamily="34" charset="0"/>
              </a:rPr>
              <a:t>alert. </a:t>
            </a:r>
            <a:endParaRPr lang="en-US" dirty="0" smtClean="0">
              <a:latin typeface="Arial" panose="020B0604020202020204" pitchFamily="34" charset="0"/>
              <a:cs typeface="Arial" panose="020B0604020202020204" pitchFamily="34" charset="0"/>
            </a:endParaRPr>
          </a:p>
          <a:p>
            <a:pPr>
              <a:lnSpc>
                <a:spcPct val="100000"/>
              </a:lnSpc>
              <a:spcBef>
                <a:spcPts val="0"/>
              </a:spcBef>
            </a:pPr>
            <a:r>
              <a:rPr lang="en-US" dirty="0" smtClean="0">
                <a:latin typeface="Arial" panose="020B0604020202020204" pitchFamily="34" charset="0"/>
                <a:cs typeface="Arial" panose="020B0604020202020204" pitchFamily="34" charset="0"/>
              </a:rPr>
              <a:t>Closely observe </a:t>
            </a:r>
            <a:r>
              <a:rPr lang="en-US" dirty="0" smtClean="0">
                <a:latin typeface="Arial" panose="020B0604020202020204" pitchFamily="34" charset="0"/>
                <a:cs typeface="Arial" panose="020B0604020202020204" pitchFamily="34" charset="0"/>
              </a:rPr>
              <a:t>the patient for signs and symptoms of bowel perforation (</a:t>
            </a:r>
            <a:r>
              <a:rPr lang="en-US" dirty="0" err="1" smtClean="0">
                <a:latin typeface="Arial" panose="020B0604020202020204" pitchFamily="34" charset="0"/>
                <a:cs typeface="Arial" panose="020B0604020202020204" pitchFamily="34" charset="0"/>
              </a:rPr>
              <a:t>eg</a:t>
            </a:r>
            <a:r>
              <a:rPr lang="en-US" dirty="0" smtClean="0">
                <a:latin typeface="Arial" panose="020B0604020202020204" pitchFamily="34" charset="0"/>
                <a:cs typeface="Arial" panose="020B0604020202020204" pitchFamily="34" charset="0"/>
              </a:rPr>
              <a:t>, rectal bleeding, abdominal pain or </a:t>
            </a:r>
            <a:r>
              <a:rPr lang="en-US" dirty="0" smtClean="0">
                <a:solidFill>
                  <a:prstClr val="black"/>
                </a:solidFill>
                <a:latin typeface="Arial" panose="020B0604020202020204" pitchFamily="34" charset="0"/>
                <a:cs typeface="Arial" panose="020B0604020202020204" pitchFamily="34" charset="0"/>
              </a:rPr>
              <a:t>discomfort/ </a:t>
            </a:r>
            <a:r>
              <a:rPr lang="en-US" dirty="0" smtClean="0">
                <a:latin typeface="Arial" panose="020B0604020202020204" pitchFamily="34" charset="0"/>
                <a:cs typeface="Arial" panose="020B0604020202020204" pitchFamily="34" charset="0"/>
              </a:rPr>
              <a:t>distention, fever</a:t>
            </a:r>
            <a:r>
              <a:rPr lang="en-U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and </a:t>
            </a:r>
            <a:r>
              <a:rPr lang="en-US" i="1" dirty="0" smtClean="0">
                <a:latin typeface="Arial" panose="020B0604020202020204" pitchFamily="34" charset="0"/>
                <a:cs typeface="Arial" panose="020B0604020202020204" pitchFamily="34" charset="0"/>
              </a:rPr>
              <a:t>focal</a:t>
            </a:r>
            <a:r>
              <a:rPr lang="en-U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peritoneal </a:t>
            </a:r>
            <a:r>
              <a:rPr lang="en-US" dirty="0" smtClean="0">
                <a:latin typeface="Arial" panose="020B0604020202020204" pitchFamily="34" charset="0"/>
                <a:cs typeface="Arial" panose="020B0604020202020204" pitchFamily="34" charset="0"/>
              </a:rPr>
              <a:t>signs among others).</a:t>
            </a:r>
            <a:r>
              <a:rPr lang="en-US" dirty="0">
                <a:solidFill>
                  <a:prstClr val="black"/>
                </a:solidFill>
                <a:latin typeface="Arial" panose="020B0604020202020204" pitchFamily="34" charset="0"/>
                <a:cs typeface="Arial" panose="020B0604020202020204" pitchFamily="34" charset="0"/>
              </a:rPr>
              <a:t> </a:t>
            </a:r>
            <a:endParaRPr lang="en-US" dirty="0" smtClean="0">
              <a:solidFill>
                <a:prstClr val="black"/>
              </a:solidFill>
              <a:latin typeface="Arial" panose="020B0604020202020204" pitchFamily="34" charset="0"/>
              <a:cs typeface="Arial" panose="020B0604020202020204" pitchFamily="34" charset="0"/>
            </a:endParaRPr>
          </a:p>
          <a:p>
            <a:pPr>
              <a:lnSpc>
                <a:spcPct val="100000"/>
              </a:lnSpc>
              <a:spcBef>
                <a:spcPts val="0"/>
              </a:spcBef>
            </a:pPr>
            <a:r>
              <a:rPr lang="en-US" dirty="0" smtClean="0">
                <a:latin typeface="Arial" panose="020B0604020202020204" pitchFamily="34" charset="0"/>
                <a:cs typeface="Arial" panose="020B0604020202020204" pitchFamily="34" charset="0"/>
              </a:rPr>
              <a:t>If Midazolam </a:t>
            </a:r>
            <a:r>
              <a:rPr lang="en-US" dirty="0" smtClean="0">
                <a:latin typeface="Arial" panose="020B0604020202020204" pitchFamily="34" charset="0"/>
                <a:cs typeface="Arial" panose="020B0604020202020204" pitchFamily="34" charset="0"/>
              </a:rPr>
              <a:t>was used, </a:t>
            </a:r>
            <a:r>
              <a:rPr lang="en-US" dirty="0" smtClean="0">
                <a:latin typeface="Arial" panose="020B0604020202020204" pitchFamily="34" charset="0"/>
                <a:cs typeface="Arial" panose="020B0604020202020204" pitchFamily="34" charset="0"/>
              </a:rPr>
              <a:t>then inform the patient about its </a:t>
            </a:r>
            <a:r>
              <a:rPr lang="en-US" i="1" dirty="0" smtClean="0">
                <a:latin typeface="Arial" panose="020B0604020202020204" pitchFamily="34" charset="0"/>
                <a:cs typeface="Arial" panose="020B0604020202020204" pitchFamily="34" charset="0"/>
              </a:rPr>
              <a:t>amnesic </a:t>
            </a:r>
            <a:r>
              <a:rPr lang="en-US" dirty="0" smtClean="0">
                <a:latin typeface="Arial" panose="020B0604020202020204" pitchFamily="34" charset="0"/>
                <a:cs typeface="Arial" panose="020B0604020202020204" pitchFamily="34" charset="0"/>
              </a:rPr>
              <a:t>effects.</a:t>
            </a:r>
          </a:p>
          <a:p>
            <a:r>
              <a:rPr lang="en-US" dirty="0" smtClean="0">
                <a:latin typeface="Arial" panose="020B0604020202020204" pitchFamily="34" charset="0"/>
                <a:cs typeface="Arial" panose="020B0604020202020204" pitchFamily="34" charset="0"/>
              </a:rPr>
              <a:t>If </a:t>
            </a:r>
            <a:r>
              <a:rPr lang="en-US" dirty="0" smtClean="0">
                <a:latin typeface="Arial" panose="020B0604020202020204" pitchFamily="34" charset="0"/>
                <a:cs typeface="Arial" panose="020B0604020202020204" pitchFamily="34" charset="0"/>
              </a:rPr>
              <a:t>the procedure is performed on </a:t>
            </a:r>
            <a:r>
              <a:rPr lang="en-US" dirty="0" smtClean="0">
                <a:latin typeface="Arial" panose="020B0604020202020204" pitchFamily="34" charset="0"/>
                <a:cs typeface="Arial" panose="020B0604020202020204" pitchFamily="34" charset="0"/>
              </a:rPr>
              <a:t>outpatient </a:t>
            </a:r>
            <a:r>
              <a:rPr lang="en-US" dirty="0" smtClean="0">
                <a:latin typeface="Arial" panose="020B0604020202020204" pitchFamily="34" charset="0"/>
                <a:cs typeface="Arial" panose="020B0604020202020204" pitchFamily="34" charset="0"/>
              </a:rPr>
              <a:t>basis, </a:t>
            </a:r>
            <a:r>
              <a:rPr lang="en-US" dirty="0" smtClean="0">
                <a:latin typeface="Arial" panose="020B0604020202020204" pitchFamily="34" charset="0"/>
                <a:cs typeface="Arial" panose="020B0604020202020204" pitchFamily="34" charset="0"/>
              </a:rPr>
              <a:t>ensure the client has a companion to take </a:t>
            </a:r>
            <a:r>
              <a:rPr lang="en-US" dirty="0" smtClean="0">
                <a:latin typeface="Arial" panose="020B0604020202020204" pitchFamily="34" charset="0"/>
                <a:cs typeface="Arial" panose="020B0604020202020204" pitchFamily="34" charset="0"/>
              </a:rPr>
              <a:t>and transport the </a:t>
            </a:r>
            <a:r>
              <a:rPr lang="en-US" dirty="0" smtClean="0">
                <a:latin typeface="Arial" panose="020B0604020202020204" pitchFamily="34" charset="0"/>
                <a:cs typeface="Arial" panose="020B0604020202020204" pitchFamily="34" charset="0"/>
              </a:rPr>
              <a:t>client </a:t>
            </a:r>
            <a:r>
              <a:rPr lang="en-US" dirty="0" smtClean="0">
                <a:latin typeface="Arial" panose="020B0604020202020204" pitchFamily="34" charset="0"/>
                <a:cs typeface="Arial" panose="020B0604020202020204" pitchFamily="34" charset="0"/>
              </a:rPr>
              <a:t>home.</a:t>
            </a:r>
          </a:p>
          <a:p>
            <a:r>
              <a:rPr lang="en-US" dirty="0" smtClean="0">
                <a:latin typeface="Arial" panose="020B0604020202020204" pitchFamily="34" charset="0"/>
                <a:cs typeface="Arial" panose="020B0604020202020204" pitchFamily="34" charset="0"/>
              </a:rPr>
              <a:t>Instruct the patient to report any bleeding to the </a:t>
            </a:r>
            <a:r>
              <a:rPr lang="en-US" dirty="0" smtClean="0">
                <a:latin typeface="Arial" panose="020B0604020202020204" pitchFamily="34" charset="0"/>
                <a:cs typeface="Arial" panose="020B0604020202020204" pitchFamily="34" charset="0"/>
              </a:rPr>
              <a:t>physician.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59679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900" b="1" dirty="0">
                <a:solidFill>
                  <a:prstClr val="black"/>
                </a:solidFill>
                <a:latin typeface="Bookman Old Style" panose="02050604050505020204" pitchFamily="18" charset="0"/>
              </a:rPr>
              <a:t>Modified forms of Endoscopy</a:t>
            </a:r>
            <a:endParaRPr lang="en-US" dirty="0"/>
          </a:p>
        </p:txBody>
      </p:sp>
      <p:sp>
        <p:nvSpPr>
          <p:cNvPr id="3" name="Content Placeholder 2"/>
          <p:cNvSpPr>
            <a:spLocks noGrp="1"/>
          </p:cNvSpPr>
          <p:nvPr>
            <p:ph idx="1"/>
          </p:nvPr>
        </p:nvSpPr>
        <p:spPr/>
        <p:txBody>
          <a:bodyPr>
            <a:normAutofit/>
          </a:bodyPr>
          <a:lstStyle/>
          <a:p>
            <a:pPr lvl="0"/>
            <a:r>
              <a:rPr lang="en-US" sz="4000" dirty="0" smtClean="0">
                <a:solidFill>
                  <a:prstClr val="black"/>
                </a:solidFill>
              </a:rPr>
              <a:t>Endoscopies </a:t>
            </a:r>
            <a:r>
              <a:rPr lang="en-US" sz="4000" dirty="0">
                <a:solidFill>
                  <a:prstClr val="black"/>
                </a:solidFill>
              </a:rPr>
              <a:t>are modified to perform various activities including therapy in early stages of cancer. </a:t>
            </a:r>
          </a:p>
          <a:p>
            <a:pPr lvl="0"/>
            <a:r>
              <a:rPr lang="en-US" sz="4000" dirty="0">
                <a:solidFill>
                  <a:prstClr val="black"/>
                </a:solidFill>
              </a:rPr>
              <a:t>Each form is used according to specifications of </a:t>
            </a:r>
            <a:r>
              <a:rPr lang="en-US" sz="4000" dirty="0" smtClean="0">
                <a:solidFill>
                  <a:prstClr val="black"/>
                </a:solidFill>
              </a:rPr>
              <a:t>examinations and area to be examined; </a:t>
            </a:r>
            <a:r>
              <a:rPr lang="en-US" sz="4000" dirty="0">
                <a:solidFill>
                  <a:prstClr val="black"/>
                </a:solidFill>
              </a:rPr>
              <a:t>during which </a:t>
            </a:r>
            <a:r>
              <a:rPr lang="en-US" sz="4000" dirty="0" smtClean="0">
                <a:solidFill>
                  <a:prstClr val="black"/>
                </a:solidFill>
              </a:rPr>
              <a:t>a biopsy </a:t>
            </a:r>
            <a:r>
              <a:rPr lang="en-US" sz="4000" dirty="0">
                <a:solidFill>
                  <a:prstClr val="black"/>
                </a:solidFill>
              </a:rPr>
              <a:t>may be taken too. </a:t>
            </a:r>
          </a:p>
          <a:p>
            <a:pPr marL="0" indent="0">
              <a:buNone/>
            </a:pPr>
            <a:endParaRPr lang="en-US" sz="4000" dirty="0"/>
          </a:p>
        </p:txBody>
      </p:sp>
    </p:spTree>
    <p:extLst>
      <p:ext uri="{BB962C8B-B14F-4D97-AF65-F5344CB8AC3E}">
        <p14:creationId xmlns:p14="http://schemas.microsoft.com/office/powerpoint/2010/main" val="1450983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solidFill>
                  <a:prstClr val="black"/>
                </a:solidFill>
                <a:latin typeface="Bookman Old Style" panose="02050604050505020204" pitchFamily="18" charset="0"/>
              </a:rPr>
              <a:t>Modified forms of Endoscopy</a:t>
            </a:r>
            <a:endParaRPr lang="en-US" dirty="0"/>
          </a:p>
        </p:txBody>
      </p:sp>
      <p:sp>
        <p:nvSpPr>
          <p:cNvPr id="3" name="Content Placeholder 2"/>
          <p:cNvSpPr>
            <a:spLocks noGrp="1"/>
          </p:cNvSpPr>
          <p:nvPr>
            <p:ph idx="1"/>
          </p:nvPr>
        </p:nvSpPr>
        <p:spPr/>
        <p:txBody>
          <a:bodyPr>
            <a:normAutofit/>
          </a:bodyPr>
          <a:lstStyle/>
          <a:p>
            <a:pPr lvl="0"/>
            <a:r>
              <a:rPr lang="en-US" sz="4000" b="1" dirty="0" smtClean="0">
                <a:solidFill>
                  <a:prstClr val="black"/>
                </a:solidFill>
              </a:rPr>
              <a:t>Endoscopic </a:t>
            </a:r>
            <a:r>
              <a:rPr lang="en-US" sz="4000" b="1" dirty="0">
                <a:solidFill>
                  <a:prstClr val="black"/>
                </a:solidFill>
              </a:rPr>
              <a:t>retrograde cholangiopancreaticography </a:t>
            </a:r>
            <a:r>
              <a:rPr lang="en-US" sz="4000" dirty="0">
                <a:solidFill>
                  <a:prstClr val="black"/>
                </a:solidFill>
              </a:rPr>
              <a:t>(ERCP</a:t>
            </a:r>
            <a:r>
              <a:rPr lang="en-US" sz="4000" dirty="0" smtClean="0">
                <a:solidFill>
                  <a:prstClr val="black"/>
                </a:solidFill>
              </a:rPr>
              <a:t>); </a:t>
            </a:r>
            <a:r>
              <a:rPr lang="en-US" sz="4000" dirty="0">
                <a:solidFill>
                  <a:prstClr val="black"/>
                </a:solidFill>
              </a:rPr>
              <a:t>This </a:t>
            </a:r>
            <a:r>
              <a:rPr lang="en-US" sz="4000" dirty="0" smtClean="0">
                <a:solidFill>
                  <a:prstClr val="black"/>
                </a:solidFill>
              </a:rPr>
              <a:t>form of endoscopy </a:t>
            </a:r>
            <a:r>
              <a:rPr lang="en-US" sz="4000" dirty="0">
                <a:solidFill>
                  <a:prstClr val="black"/>
                </a:solidFill>
              </a:rPr>
              <a:t>allows pictures of the pancreas, gall bladder and the related organs to be </a:t>
            </a:r>
            <a:r>
              <a:rPr lang="en-US" sz="4000" dirty="0" smtClean="0">
                <a:solidFill>
                  <a:prstClr val="black"/>
                </a:solidFill>
              </a:rPr>
              <a:t>taken.</a:t>
            </a:r>
          </a:p>
          <a:p>
            <a:pPr marL="0" lvl="0" indent="0">
              <a:buNone/>
            </a:pPr>
            <a:endParaRPr lang="en-US" sz="4000" dirty="0" smtClean="0">
              <a:solidFill>
                <a:prstClr val="black"/>
              </a:solidFill>
            </a:endParaRPr>
          </a:p>
          <a:p>
            <a:pPr lvl="0"/>
            <a:r>
              <a:rPr lang="en-US" sz="4000" dirty="0" smtClean="0">
                <a:solidFill>
                  <a:prstClr val="black"/>
                </a:solidFill>
              </a:rPr>
              <a:t>ERCP can </a:t>
            </a:r>
            <a:r>
              <a:rPr lang="en-US" sz="4000" dirty="0">
                <a:solidFill>
                  <a:prstClr val="black"/>
                </a:solidFill>
              </a:rPr>
              <a:t>also be used for taking biopsies from </a:t>
            </a:r>
            <a:r>
              <a:rPr lang="en-US" sz="4000" dirty="0" smtClean="0">
                <a:solidFill>
                  <a:prstClr val="black"/>
                </a:solidFill>
              </a:rPr>
              <a:t>same organs being examined. </a:t>
            </a:r>
          </a:p>
          <a:p>
            <a:endParaRPr lang="en-US" sz="3600" dirty="0"/>
          </a:p>
        </p:txBody>
      </p:sp>
    </p:spTree>
    <p:extLst>
      <p:ext uri="{BB962C8B-B14F-4D97-AF65-F5344CB8AC3E}">
        <p14:creationId xmlns:p14="http://schemas.microsoft.com/office/powerpoint/2010/main" val="4140172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ookman Old Style" panose="02050604050505020204" pitchFamily="18" charset="0"/>
                <a:cs typeface="Arial" panose="020B0604020202020204" pitchFamily="34" charset="0"/>
              </a:rPr>
              <a:t>Modified forms of endoscopy</a:t>
            </a:r>
            <a:endParaRPr lang="en-US" b="1" dirty="0">
              <a:latin typeface="Bookman Old Style" panose="02050604050505020204" pitchFamily="18" charset="0"/>
              <a:cs typeface="Arial" panose="020B0604020202020204" pitchFamily="34" charset="0"/>
            </a:endParaRPr>
          </a:p>
        </p:txBody>
      </p:sp>
      <p:sp>
        <p:nvSpPr>
          <p:cNvPr id="3" name="Content Placeholder 2"/>
          <p:cNvSpPr>
            <a:spLocks noGrp="1"/>
          </p:cNvSpPr>
          <p:nvPr>
            <p:ph idx="1"/>
          </p:nvPr>
        </p:nvSpPr>
        <p:spPr/>
        <p:txBody>
          <a:bodyPr/>
          <a:lstStyle/>
          <a:p>
            <a:pPr lvl="0"/>
            <a:r>
              <a:rPr lang="en-US" sz="4000" b="1" dirty="0">
                <a:solidFill>
                  <a:prstClr val="black"/>
                </a:solidFill>
              </a:rPr>
              <a:t>ERCP</a:t>
            </a:r>
            <a:r>
              <a:rPr lang="en-US" sz="4000" dirty="0">
                <a:solidFill>
                  <a:prstClr val="black"/>
                </a:solidFill>
              </a:rPr>
              <a:t> when combined with X-rays when viewing the upper GIT can be used to </a:t>
            </a:r>
            <a:r>
              <a:rPr lang="en-US" sz="4000" i="1" dirty="0">
                <a:solidFill>
                  <a:prstClr val="black"/>
                </a:solidFill>
              </a:rPr>
              <a:t>diagnose</a:t>
            </a:r>
            <a:r>
              <a:rPr lang="en-US" sz="4000" dirty="0">
                <a:solidFill>
                  <a:prstClr val="black"/>
                </a:solidFill>
              </a:rPr>
              <a:t> or </a:t>
            </a:r>
            <a:r>
              <a:rPr lang="en-US" sz="4000" i="1" dirty="0">
                <a:solidFill>
                  <a:prstClr val="black"/>
                </a:solidFill>
              </a:rPr>
              <a:t>treat </a:t>
            </a:r>
            <a:r>
              <a:rPr lang="en-US" sz="4000" dirty="0">
                <a:solidFill>
                  <a:prstClr val="black"/>
                </a:solidFill>
              </a:rPr>
              <a:t>the bile or pancreatic duct problems.</a:t>
            </a:r>
          </a:p>
          <a:p>
            <a:pPr lvl="0"/>
            <a:r>
              <a:rPr lang="en-US" sz="4000" b="1" dirty="0">
                <a:solidFill>
                  <a:prstClr val="black"/>
                </a:solidFill>
              </a:rPr>
              <a:t>Endoscopic ultrasound </a:t>
            </a:r>
            <a:r>
              <a:rPr lang="en-US" sz="4000" dirty="0">
                <a:solidFill>
                  <a:prstClr val="black"/>
                </a:solidFill>
              </a:rPr>
              <a:t>(EUS), </a:t>
            </a:r>
            <a:r>
              <a:rPr lang="en-US" sz="4000" dirty="0" smtClean="0">
                <a:solidFill>
                  <a:prstClr val="black"/>
                </a:solidFill>
              </a:rPr>
              <a:t>utilizes </a:t>
            </a:r>
            <a:r>
              <a:rPr lang="en-US" sz="4000" dirty="0">
                <a:solidFill>
                  <a:prstClr val="black"/>
                </a:solidFill>
              </a:rPr>
              <a:t>an ultrasound  together with endoscopy. </a:t>
            </a:r>
            <a:endParaRPr lang="en-US" sz="4000" dirty="0" smtClean="0">
              <a:solidFill>
                <a:prstClr val="black"/>
              </a:solidFill>
            </a:endParaRPr>
          </a:p>
          <a:p>
            <a:pPr lvl="0"/>
            <a:r>
              <a:rPr lang="en-US" sz="4400" dirty="0" smtClean="0">
                <a:solidFill>
                  <a:prstClr val="black"/>
                </a:solidFill>
              </a:rPr>
              <a:t>EUS </a:t>
            </a:r>
            <a:r>
              <a:rPr lang="en-US" sz="4000" dirty="0" smtClean="0">
                <a:solidFill>
                  <a:prstClr val="black"/>
                </a:solidFill>
              </a:rPr>
              <a:t>obtains </a:t>
            </a:r>
            <a:r>
              <a:rPr lang="en-US" sz="4000" dirty="0">
                <a:solidFill>
                  <a:prstClr val="black"/>
                </a:solidFill>
              </a:rPr>
              <a:t>images and provides information about various parts of the digestive tract. </a:t>
            </a:r>
          </a:p>
          <a:p>
            <a:pPr lvl="0"/>
            <a:endParaRPr lang="en-US" dirty="0"/>
          </a:p>
        </p:txBody>
      </p:sp>
    </p:spTree>
    <p:extLst>
      <p:ext uri="{BB962C8B-B14F-4D97-AF65-F5344CB8AC3E}">
        <p14:creationId xmlns:p14="http://schemas.microsoft.com/office/powerpoint/2010/main" val="38982691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latin typeface="Bookman Old Style" panose="02050604050505020204" pitchFamily="18" charset="0"/>
                <a:cs typeface="Arial" panose="020B0604020202020204" pitchFamily="34" charset="0"/>
              </a:rPr>
              <a:t>Modified forms of </a:t>
            </a:r>
            <a:r>
              <a:rPr lang="en-US" b="1" dirty="0" smtClean="0">
                <a:solidFill>
                  <a:prstClr val="black"/>
                </a:solidFill>
                <a:latin typeface="Bookman Old Style" panose="02050604050505020204" pitchFamily="18" charset="0"/>
                <a:cs typeface="Arial" panose="020B0604020202020204" pitchFamily="34" charset="0"/>
              </a:rPr>
              <a:t>endoscopy      </a:t>
            </a:r>
            <a:r>
              <a:rPr lang="en-US" b="1" dirty="0" err="1" smtClean="0">
                <a:solidFill>
                  <a:prstClr val="black"/>
                </a:solidFill>
                <a:latin typeface="Bookman Old Style" panose="02050604050505020204" pitchFamily="18" charset="0"/>
              </a:rPr>
              <a:t>ct</a:t>
            </a:r>
            <a:endParaRPr lang="en-US" dirty="0"/>
          </a:p>
        </p:txBody>
      </p:sp>
      <p:sp>
        <p:nvSpPr>
          <p:cNvPr id="3" name="Content Placeholder 2"/>
          <p:cNvSpPr>
            <a:spLocks noGrp="1"/>
          </p:cNvSpPr>
          <p:nvPr>
            <p:ph idx="1"/>
          </p:nvPr>
        </p:nvSpPr>
        <p:spPr/>
        <p:txBody>
          <a:bodyPr/>
          <a:lstStyle/>
          <a:p>
            <a:pPr lvl="0"/>
            <a:r>
              <a:rPr lang="en-US" sz="4000" dirty="0" smtClean="0">
                <a:solidFill>
                  <a:prstClr val="black"/>
                </a:solidFill>
              </a:rPr>
              <a:t>Endoscopic </a:t>
            </a:r>
            <a:r>
              <a:rPr lang="en-US" sz="4000" dirty="0">
                <a:solidFill>
                  <a:prstClr val="black"/>
                </a:solidFill>
              </a:rPr>
              <a:t>ultrasound </a:t>
            </a:r>
            <a:r>
              <a:rPr lang="en-US" sz="4000" dirty="0" smtClean="0">
                <a:solidFill>
                  <a:prstClr val="black"/>
                </a:solidFill>
              </a:rPr>
              <a:t>examination process</a:t>
            </a:r>
            <a:r>
              <a:rPr lang="en-US" sz="4400" dirty="0" smtClean="0">
                <a:solidFill>
                  <a:prstClr val="black"/>
                </a:solidFill>
              </a:rPr>
              <a:t> </a:t>
            </a:r>
            <a:r>
              <a:rPr lang="en-US" sz="4000" dirty="0">
                <a:solidFill>
                  <a:prstClr val="black"/>
                </a:solidFill>
              </a:rPr>
              <a:t>allows doctors to see organs and other structures that are not usually visible during regular endoscopy</a:t>
            </a:r>
            <a:r>
              <a:rPr lang="en-US" sz="4400" dirty="0">
                <a:solidFill>
                  <a:prstClr val="black"/>
                </a:solidFill>
              </a:rPr>
              <a:t>.</a:t>
            </a:r>
          </a:p>
          <a:p>
            <a:pPr lvl="0"/>
            <a:endParaRPr lang="en-US" sz="3200" dirty="0">
              <a:solidFill>
                <a:prstClr val="black"/>
              </a:solidFill>
            </a:endParaRPr>
          </a:p>
          <a:p>
            <a:pPr lvl="0"/>
            <a:endParaRPr lang="en-US" sz="3600" dirty="0">
              <a:solidFill>
                <a:prstClr val="black"/>
              </a:solidFill>
            </a:endParaRPr>
          </a:p>
          <a:p>
            <a:endParaRPr lang="en-US" dirty="0"/>
          </a:p>
        </p:txBody>
      </p:sp>
    </p:spTree>
    <p:extLst>
      <p:ext uri="{BB962C8B-B14F-4D97-AF65-F5344CB8AC3E}">
        <p14:creationId xmlns:p14="http://schemas.microsoft.com/office/powerpoint/2010/main" val="15083427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dirty="0" smtClean="0">
                <a:solidFill>
                  <a:prstClr val="black"/>
                </a:solidFill>
                <a:latin typeface="Bookman Old Style" panose="02050604050505020204" pitchFamily="18" charset="0"/>
              </a:rPr>
              <a:t>Modified Forms </a:t>
            </a:r>
            <a:r>
              <a:rPr lang="en-US" sz="4900" b="1" dirty="0">
                <a:solidFill>
                  <a:prstClr val="black"/>
                </a:solidFill>
                <a:latin typeface="Bookman Old Style" panose="02050604050505020204" pitchFamily="18" charset="0"/>
              </a:rPr>
              <a:t>of </a:t>
            </a:r>
            <a:r>
              <a:rPr lang="en-US" sz="4900" b="1" dirty="0" smtClean="0">
                <a:solidFill>
                  <a:prstClr val="black"/>
                </a:solidFill>
                <a:latin typeface="Bookman Old Style" panose="02050604050505020204" pitchFamily="18" charset="0"/>
              </a:rPr>
              <a:t>Endoscopy</a:t>
            </a:r>
            <a:r>
              <a:rPr lang="en-US" sz="4900" b="1" dirty="0">
                <a:solidFill>
                  <a:prstClr val="black"/>
                </a:solidFill>
                <a:latin typeface="Bookman Old Style" panose="02050604050505020204" pitchFamily="18" charset="0"/>
              </a:rPr>
              <a:t/>
            </a:r>
            <a:br>
              <a:rPr lang="en-US" sz="4900" b="1" dirty="0">
                <a:solidFill>
                  <a:prstClr val="black"/>
                </a:solidFill>
                <a:latin typeface="Bookman Old Style" panose="02050604050505020204" pitchFamily="18" charset="0"/>
              </a:rPr>
            </a:br>
            <a:r>
              <a:rPr lang="en-US" sz="4900" b="1" dirty="0" smtClean="0">
                <a:solidFill>
                  <a:prstClr val="black"/>
                </a:solidFill>
                <a:latin typeface="Bookman Old Style" panose="02050604050505020204" pitchFamily="18" charset="0"/>
              </a:rPr>
              <a:t>                                            </a:t>
            </a:r>
            <a:r>
              <a:rPr lang="en-US" sz="4900" b="1" dirty="0" err="1" smtClean="0">
                <a:solidFill>
                  <a:prstClr val="black"/>
                </a:solidFill>
                <a:latin typeface="Bookman Old Style" panose="02050604050505020204" pitchFamily="18" charset="0"/>
              </a:rPr>
              <a:t>ct</a:t>
            </a:r>
            <a:endParaRPr lang="en-US" dirty="0"/>
          </a:p>
        </p:txBody>
      </p:sp>
      <p:sp>
        <p:nvSpPr>
          <p:cNvPr id="3" name="Content Placeholder 2"/>
          <p:cNvSpPr>
            <a:spLocks noGrp="1"/>
          </p:cNvSpPr>
          <p:nvPr>
            <p:ph idx="1"/>
          </p:nvPr>
        </p:nvSpPr>
        <p:spPr/>
        <p:txBody>
          <a:bodyPr>
            <a:normAutofit/>
          </a:bodyPr>
          <a:lstStyle/>
          <a:p>
            <a:pPr lvl="0"/>
            <a:r>
              <a:rPr lang="en-US" sz="4000" b="1" dirty="0" smtClean="0">
                <a:solidFill>
                  <a:prstClr val="black"/>
                </a:solidFill>
              </a:rPr>
              <a:t>Capsule endoscopy; </a:t>
            </a:r>
            <a:r>
              <a:rPr lang="en-US" sz="4000" dirty="0" smtClean="0">
                <a:solidFill>
                  <a:prstClr val="black"/>
                </a:solidFill>
              </a:rPr>
              <a:t>this is a revolutionary procedure in which a small pill </a:t>
            </a:r>
            <a:r>
              <a:rPr lang="en-US" sz="4000" i="1" dirty="0" smtClean="0">
                <a:solidFill>
                  <a:prstClr val="black"/>
                </a:solidFill>
              </a:rPr>
              <a:t>encapsulates a tiny camera, </a:t>
            </a:r>
            <a:r>
              <a:rPr lang="en-US" sz="4000" dirty="0" smtClean="0">
                <a:solidFill>
                  <a:prstClr val="black"/>
                </a:solidFill>
              </a:rPr>
              <a:t>is swallowed into the digestive tract without any discomfort, it creates thousands of images of the intestines as it moves through</a:t>
            </a:r>
            <a:r>
              <a:rPr lang="en-US" sz="3200" dirty="0" smtClean="0">
                <a:solidFill>
                  <a:prstClr val="black"/>
                </a:solidFill>
              </a:rPr>
              <a:t>.</a:t>
            </a:r>
          </a:p>
        </p:txBody>
      </p:sp>
    </p:spTree>
    <p:extLst>
      <p:ext uri="{BB962C8B-B14F-4D97-AF65-F5344CB8AC3E}">
        <p14:creationId xmlns:p14="http://schemas.microsoft.com/office/powerpoint/2010/main" val="7917988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latin typeface="Bookman Old Style" panose="02050604050505020204" pitchFamily="18" charset="0"/>
              </a:rPr>
              <a:t>Modified Forms of </a:t>
            </a:r>
            <a:r>
              <a:rPr lang="en-US" b="1" dirty="0" smtClean="0">
                <a:solidFill>
                  <a:prstClr val="black"/>
                </a:solidFill>
                <a:latin typeface="Bookman Old Style" panose="02050604050505020204" pitchFamily="18" charset="0"/>
              </a:rPr>
              <a:t>Endoscopy    </a:t>
            </a:r>
            <a:r>
              <a:rPr lang="en-US" b="1" dirty="0" err="1" smtClean="0">
                <a:solidFill>
                  <a:prstClr val="black"/>
                </a:solidFill>
                <a:latin typeface="Bookman Old Style" panose="02050604050505020204" pitchFamily="18" charset="0"/>
              </a:rPr>
              <a:t>ct</a:t>
            </a:r>
            <a:r>
              <a:rPr lang="en-US" b="1" dirty="0" smtClean="0">
                <a:solidFill>
                  <a:prstClr val="black"/>
                </a:solidFill>
                <a:latin typeface="Bookman Old Style" panose="02050604050505020204" pitchFamily="18" charset="0"/>
              </a:rPr>
              <a:t/>
            </a:r>
            <a:br>
              <a:rPr lang="en-US" b="1" dirty="0" smtClean="0">
                <a:solidFill>
                  <a:prstClr val="black"/>
                </a:solidFill>
                <a:latin typeface="Bookman Old Style" panose="02050604050505020204" pitchFamily="18" charset="0"/>
              </a:rPr>
            </a:br>
            <a:r>
              <a:rPr lang="en-US" b="1" dirty="0" smtClean="0">
                <a:solidFill>
                  <a:prstClr val="black"/>
                </a:solidFill>
                <a:latin typeface="Bookman Old Style" panose="02050604050505020204" pitchFamily="18" charset="0"/>
              </a:rPr>
              <a:t>                                            </a:t>
            </a:r>
            <a:endParaRPr lang="en-US" dirty="0"/>
          </a:p>
        </p:txBody>
      </p:sp>
      <p:sp>
        <p:nvSpPr>
          <p:cNvPr id="3" name="Content Placeholder 2"/>
          <p:cNvSpPr>
            <a:spLocks noGrp="1"/>
          </p:cNvSpPr>
          <p:nvPr>
            <p:ph idx="1"/>
          </p:nvPr>
        </p:nvSpPr>
        <p:spPr/>
        <p:txBody>
          <a:bodyPr>
            <a:normAutofit lnSpcReduction="10000"/>
          </a:bodyPr>
          <a:lstStyle/>
          <a:p>
            <a:pPr lvl="0"/>
            <a:r>
              <a:rPr lang="en-US" sz="4000" b="1" dirty="0">
                <a:solidFill>
                  <a:prstClr val="black"/>
                </a:solidFill>
              </a:rPr>
              <a:t>Chromo-endoscopy;</a:t>
            </a:r>
            <a:r>
              <a:rPr lang="en-US" sz="4000" dirty="0">
                <a:solidFill>
                  <a:prstClr val="black"/>
                </a:solidFill>
              </a:rPr>
              <a:t> this is a technique that uses a specialized </a:t>
            </a:r>
            <a:r>
              <a:rPr lang="en-US" sz="4000" i="1" dirty="0">
                <a:solidFill>
                  <a:prstClr val="black"/>
                </a:solidFill>
              </a:rPr>
              <a:t>stain</a:t>
            </a:r>
            <a:r>
              <a:rPr lang="en-US" sz="4000" dirty="0">
                <a:solidFill>
                  <a:prstClr val="black"/>
                </a:solidFill>
              </a:rPr>
              <a:t> or </a:t>
            </a:r>
            <a:r>
              <a:rPr lang="en-US" sz="4000" i="1" dirty="0">
                <a:solidFill>
                  <a:prstClr val="black"/>
                </a:solidFill>
              </a:rPr>
              <a:t>dye </a:t>
            </a:r>
            <a:r>
              <a:rPr lang="en-US" sz="4000" dirty="0">
                <a:solidFill>
                  <a:prstClr val="black"/>
                </a:solidFill>
              </a:rPr>
              <a:t>on the lining of the intestine during endoscopy. The </a:t>
            </a:r>
            <a:r>
              <a:rPr lang="en-US" sz="4000" i="1" dirty="0">
                <a:solidFill>
                  <a:prstClr val="black"/>
                </a:solidFill>
              </a:rPr>
              <a:t>dye</a:t>
            </a:r>
            <a:r>
              <a:rPr lang="en-US" sz="4000" dirty="0">
                <a:solidFill>
                  <a:prstClr val="black"/>
                </a:solidFill>
              </a:rPr>
              <a:t> helps the doctor to clearly visualize any abnormality on the intestinal lining</a:t>
            </a:r>
            <a:r>
              <a:rPr lang="en-US" sz="4000" dirty="0" smtClean="0">
                <a:solidFill>
                  <a:prstClr val="black"/>
                </a:solidFill>
              </a:rPr>
              <a:t>.</a:t>
            </a:r>
          </a:p>
          <a:p>
            <a:pPr lvl="0"/>
            <a:r>
              <a:rPr lang="en-US" sz="4000" b="1" dirty="0">
                <a:solidFill>
                  <a:prstClr val="black"/>
                </a:solidFill>
              </a:rPr>
              <a:t>Endoscopic mucosal resection </a:t>
            </a:r>
            <a:r>
              <a:rPr lang="en-US" sz="4000" dirty="0">
                <a:solidFill>
                  <a:prstClr val="black"/>
                </a:solidFill>
              </a:rPr>
              <a:t>(EMR); This is a technique that aids the doctors to remove cancerous tissue in the digestive tract.</a:t>
            </a:r>
          </a:p>
          <a:p>
            <a:pPr lvl="0"/>
            <a:endParaRPr lang="en-US" sz="3000" dirty="0">
              <a:solidFill>
                <a:prstClr val="black"/>
              </a:solidFill>
            </a:endParaRPr>
          </a:p>
          <a:p>
            <a:pPr lvl="0"/>
            <a:endParaRPr lang="en-US" dirty="0">
              <a:solidFill>
                <a:prstClr val="black"/>
              </a:solidFill>
            </a:endParaRPr>
          </a:p>
        </p:txBody>
      </p:sp>
    </p:spTree>
    <p:extLst>
      <p:ext uri="{BB962C8B-B14F-4D97-AF65-F5344CB8AC3E}">
        <p14:creationId xmlns:p14="http://schemas.microsoft.com/office/powerpoint/2010/main" val="6324455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900" b="1" dirty="0">
                <a:solidFill>
                  <a:prstClr val="black"/>
                </a:solidFill>
                <a:latin typeface="Bookman Old Style" panose="02050604050505020204" pitchFamily="18" charset="0"/>
              </a:rPr>
              <a:t>Forms of </a:t>
            </a:r>
            <a:r>
              <a:rPr lang="en-US" sz="4900" b="1" dirty="0" smtClean="0">
                <a:solidFill>
                  <a:prstClr val="black"/>
                </a:solidFill>
                <a:latin typeface="Bookman Old Style" panose="02050604050505020204" pitchFamily="18" charset="0"/>
              </a:rPr>
              <a:t>Endoscopy           </a:t>
            </a:r>
            <a:r>
              <a:rPr lang="en-US" sz="4900" b="1" dirty="0" err="1" smtClean="0">
                <a:solidFill>
                  <a:prstClr val="black"/>
                </a:solidFill>
                <a:latin typeface="Bookman Old Style" panose="02050604050505020204" pitchFamily="18" charset="0"/>
              </a:rPr>
              <a:t>ct</a:t>
            </a:r>
            <a:endParaRPr lang="en-US" dirty="0"/>
          </a:p>
        </p:txBody>
      </p:sp>
      <p:sp>
        <p:nvSpPr>
          <p:cNvPr id="3" name="Content Placeholder 2"/>
          <p:cNvSpPr>
            <a:spLocks noGrp="1"/>
          </p:cNvSpPr>
          <p:nvPr>
            <p:ph idx="1"/>
          </p:nvPr>
        </p:nvSpPr>
        <p:spPr/>
        <p:txBody>
          <a:bodyPr>
            <a:normAutofit/>
          </a:bodyPr>
          <a:lstStyle/>
          <a:p>
            <a:r>
              <a:rPr lang="en-US" sz="3600" dirty="0" smtClean="0"/>
              <a:t>During the</a:t>
            </a:r>
            <a:r>
              <a:rPr lang="en-US" sz="3600" b="1" dirty="0">
                <a:solidFill>
                  <a:prstClr val="black"/>
                </a:solidFill>
              </a:rPr>
              <a:t> Endoscopic mucosal resection</a:t>
            </a:r>
            <a:r>
              <a:rPr lang="en-US" sz="3600" dirty="0" smtClean="0"/>
              <a:t> (EMR), a needle is passed through the endoscope to inject a liquid underneath the abdominal tissue, the fluid helps to separate the cancerous tissue from the other layers so that it can be easily removed. </a:t>
            </a:r>
          </a:p>
          <a:p>
            <a:r>
              <a:rPr lang="en-US" sz="3600" dirty="0" smtClean="0">
                <a:solidFill>
                  <a:prstClr val="black"/>
                </a:solidFill>
              </a:rPr>
              <a:t>Therefore</a:t>
            </a:r>
            <a:r>
              <a:rPr lang="en-US" sz="3600" i="1" dirty="0" smtClean="0">
                <a:solidFill>
                  <a:prstClr val="black"/>
                </a:solidFill>
              </a:rPr>
              <a:t> </a:t>
            </a:r>
            <a:r>
              <a:rPr lang="en-US" sz="3600" b="1" i="1" dirty="0" smtClean="0">
                <a:solidFill>
                  <a:prstClr val="black"/>
                </a:solidFill>
              </a:rPr>
              <a:t>Endoscopic </a:t>
            </a:r>
            <a:r>
              <a:rPr lang="en-US" sz="3600" b="1" i="1" dirty="0">
                <a:solidFill>
                  <a:prstClr val="black"/>
                </a:solidFill>
              </a:rPr>
              <a:t>mucosal resection </a:t>
            </a:r>
            <a:r>
              <a:rPr lang="en-US" sz="3600" dirty="0" smtClean="0"/>
              <a:t>form of endoscopy that is often used for therapeutic purposes</a:t>
            </a:r>
            <a:endParaRPr lang="en-US" sz="3600" dirty="0"/>
          </a:p>
        </p:txBody>
      </p:sp>
    </p:spTree>
    <p:extLst>
      <p:ext uri="{BB962C8B-B14F-4D97-AF65-F5344CB8AC3E}">
        <p14:creationId xmlns:p14="http://schemas.microsoft.com/office/powerpoint/2010/main" val="14229044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solidFill>
                  <a:prstClr val="black"/>
                </a:solidFill>
                <a:latin typeface="Bookman Old Style" panose="02050604050505020204" pitchFamily="18" charset="0"/>
              </a:rPr>
              <a:t>Indications for Endoscopy</a:t>
            </a:r>
            <a:endParaRPr lang="en-US"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r>
              <a:rPr lang="en-US" sz="3600" dirty="0" smtClean="0"/>
              <a:t>Un resolving stomach pain without known cause</a:t>
            </a:r>
          </a:p>
          <a:p>
            <a:r>
              <a:rPr lang="en-US" sz="3600" dirty="0" smtClean="0"/>
              <a:t>Inflammatory bowel disease(IBD). Ulcerative colitis, Crohn’s disease</a:t>
            </a:r>
          </a:p>
          <a:p>
            <a:r>
              <a:rPr lang="en-US" sz="3600" dirty="0" smtClean="0"/>
              <a:t>Stomach ulcer, gastritis, or dysphagia</a:t>
            </a:r>
          </a:p>
          <a:p>
            <a:pPr lvl="0"/>
            <a:r>
              <a:rPr lang="en-US" sz="3600" dirty="0" smtClean="0"/>
              <a:t>Changes in bowel habits; chronic constipation or diarrhea</a:t>
            </a:r>
          </a:p>
          <a:p>
            <a:pPr lvl="0"/>
            <a:r>
              <a:rPr lang="en-US" sz="3600" dirty="0" smtClean="0">
                <a:solidFill>
                  <a:prstClr val="black"/>
                </a:solidFill>
              </a:rPr>
              <a:t>Polyps </a:t>
            </a:r>
            <a:r>
              <a:rPr lang="en-US" sz="3600" dirty="0">
                <a:solidFill>
                  <a:prstClr val="black"/>
                </a:solidFill>
              </a:rPr>
              <a:t>or growth/ tumor in the colon</a:t>
            </a:r>
          </a:p>
          <a:p>
            <a:endParaRPr lang="en-US" sz="3200" dirty="0" smtClean="0"/>
          </a:p>
        </p:txBody>
      </p:sp>
    </p:spTree>
    <p:extLst>
      <p:ext uri="{BB962C8B-B14F-4D97-AF65-F5344CB8AC3E}">
        <p14:creationId xmlns:p14="http://schemas.microsoft.com/office/powerpoint/2010/main" val="14452227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prstClr val="black"/>
                </a:solidFill>
                <a:latin typeface="Bookman Old Style" panose="02050604050505020204" pitchFamily="18" charset="0"/>
              </a:rPr>
              <a:t>Indications for </a:t>
            </a:r>
            <a:r>
              <a:rPr lang="en-US" sz="4800" b="1" dirty="0" smtClean="0">
                <a:solidFill>
                  <a:prstClr val="black"/>
                </a:solidFill>
                <a:latin typeface="Bookman Old Style" panose="02050604050505020204" pitchFamily="18" charset="0"/>
              </a:rPr>
              <a:t>Endoscopy    </a:t>
            </a:r>
            <a:r>
              <a:rPr lang="en-US" sz="4800" b="1" dirty="0" err="1" smtClean="0">
                <a:solidFill>
                  <a:prstClr val="black"/>
                </a:solidFill>
                <a:latin typeface="Bookman Old Style" panose="02050604050505020204" pitchFamily="18" charset="0"/>
              </a:rPr>
              <a:t>ct</a:t>
            </a:r>
            <a:endParaRPr lang="en-US" dirty="0"/>
          </a:p>
        </p:txBody>
      </p:sp>
      <p:sp>
        <p:nvSpPr>
          <p:cNvPr id="3" name="Content Placeholder 2"/>
          <p:cNvSpPr>
            <a:spLocks noGrp="1"/>
          </p:cNvSpPr>
          <p:nvPr>
            <p:ph idx="1"/>
          </p:nvPr>
        </p:nvSpPr>
        <p:spPr/>
        <p:txBody>
          <a:bodyPr/>
          <a:lstStyle/>
          <a:p>
            <a:pPr lvl="0"/>
            <a:r>
              <a:rPr lang="en-US" sz="4000" dirty="0" smtClean="0">
                <a:solidFill>
                  <a:prstClr val="black"/>
                </a:solidFill>
              </a:rPr>
              <a:t>Pancreatitis</a:t>
            </a:r>
            <a:endParaRPr lang="en-US" sz="4000" dirty="0">
              <a:solidFill>
                <a:prstClr val="black"/>
              </a:solidFill>
            </a:endParaRPr>
          </a:p>
          <a:p>
            <a:pPr lvl="0"/>
            <a:r>
              <a:rPr lang="en-US" sz="4000" dirty="0">
                <a:solidFill>
                  <a:prstClr val="black"/>
                </a:solidFill>
              </a:rPr>
              <a:t>Gall stones</a:t>
            </a:r>
          </a:p>
          <a:p>
            <a:pPr lvl="0"/>
            <a:r>
              <a:rPr lang="en-US" sz="4000" dirty="0">
                <a:solidFill>
                  <a:prstClr val="black"/>
                </a:solidFill>
              </a:rPr>
              <a:t>unexpected bleeding in the gastrointestinal (GI) or digestive </a:t>
            </a:r>
            <a:r>
              <a:rPr lang="en-US" sz="4000" dirty="0" smtClean="0">
                <a:solidFill>
                  <a:prstClr val="black"/>
                </a:solidFill>
              </a:rPr>
              <a:t>tract</a:t>
            </a:r>
          </a:p>
          <a:p>
            <a:pPr lvl="0"/>
            <a:r>
              <a:rPr lang="en-US" sz="4000" dirty="0">
                <a:solidFill>
                  <a:prstClr val="black"/>
                </a:solidFill>
              </a:rPr>
              <a:t>Infections in the gastrum or digestive tract</a:t>
            </a:r>
          </a:p>
          <a:p>
            <a:pPr lvl="0"/>
            <a:r>
              <a:rPr lang="en-US" sz="4000" dirty="0">
                <a:solidFill>
                  <a:prstClr val="black"/>
                </a:solidFill>
              </a:rPr>
              <a:t>Blockage of the oesophagus</a:t>
            </a:r>
          </a:p>
          <a:p>
            <a:pPr lvl="0"/>
            <a:endParaRPr lang="en-US" sz="3600" dirty="0" smtClean="0">
              <a:solidFill>
                <a:prstClr val="black"/>
              </a:solidFill>
            </a:endParaRPr>
          </a:p>
          <a:p>
            <a:pPr marL="0" lvl="0" indent="0">
              <a:buNone/>
            </a:pPr>
            <a:endParaRPr lang="en-US" sz="4000" dirty="0">
              <a:solidFill>
                <a:prstClr val="black"/>
              </a:solidFill>
            </a:endParaRPr>
          </a:p>
          <a:p>
            <a:endParaRPr lang="en-US" dirty="0"/>
          </a:p>
        </p:txBody>
      </p:sp>
    </p:spTree>
    <p:extLst>
      <p:ext uri="{BB962C8B-B14F-4D97-AF65-F5344CB8AC3E}">
        <p14:creationId xmlns:p14="http://schemas.microsoft.com/office/powerpoint/2010/main" val="2523106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solidFill>
                  <a:prstClr val="black"/>
                </a:solidFill>
                <a:latin typeface="Engravers MT" panose="02090707080505020304" pitchFamily="18" charset="0"/>
              </a:rPr>
              <a:t>Endoscopy</a:t>
            </a:r>
            <a:endParaRPr lang="en-US" b="1" dirty="0"/>
          </a:p>
        </p:txBody>
      </p:sp>
      <p:sp>
        <p:nvSpPr>
          <p:cNvPr id="3" name="Content Placeholder 2"/>
          <p:cNvSpPr>
            <a:spLocks noGrp="1"/>
          </p:cNvSpPr>
          <p:nvPr>
            <p:ph idx="1"/>
          </p:nvPr>
        </p:nvSpPr>
        <p:spPr>
          <a:xfrm>
            <a:off x="838200" y="1836914"/>
            <a:ext cx="10515600" cy="4351338"/>
          </a:xfrm>
        </p:spPr>
        <p:txBody>
          <a:bodyPr>
            <a:normAutofit/>
          </a:bodyPr>
          <a:lstStyle/>
          <a:p>
            <a:pPr lvl="0"/>
            <a:r>
              <a:rPr lang="en-US" sz="3600" dirty="0">
                <a:solidFill>
                  <a:prstClr val="black"/>
                </a:solidFill>
              </a:rPr>
              <a:t>Endoscopes are constantly advancing with dynamic technologies with the latest endoscopies using high imaging technology. </a:t>
            </a:r>
          </a:p>
          <a:p>
            <a:pPr lvl="0"/>
            <a:r>
              <a:rPr lang="en-US" sz="3600" dirty="0">
                <a:solidFill>
                  <a:prstClr val="black"/>
                </a:solidFill>
              </a:rPr>
              <a:t>Endoscopy is usually done after the doctor has reviewed symptoms, performed physical </a:t>
            </a:r>
            <a:r>
              <a:rPr lang="en-US" sz="3600" dirty="0" smtClean="0">
                <a:solidFill>
                  <a:prstClr val="black"/>
                </a:solidFill>
              </a:rPr>
              <a:t>examination and laboratory tests (</a:t>
            </a:r>
            <a:r>
              <a:rPr lang="en-US" sz="3600" i="1" dirty="0" smtClean="0">
                <a:solidFill>
                  <a:prstClr val="black"/>
                </a:solidFill>
              </a:rPr>
              <a:t>if necessary</a:t>
            </a:r>
            <a:r>
              <a:rPr lang="en-US" sz="3600" dirty="0" smtClean="0">
                <a:solidFill>
                  <a:prstClr val="black"/>
                </a:solidFill>
              </a:rPr>
              <a:t>).</a:t>
            </a:r>
          </a:p>
        </p:txBody>
      </p:sp>
    </p:spTree>
    <p:extLst>
      <p:ext uri="{BB962C8B-B14F-4D97-AF65-F5344CB8AC3E}">
        <p14:creationId xmlns:p14="http://schemas.microsoft.com/office/powerpoint/2010/main" val="41494190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solidFill>
                  <a:prstClr val="black"/>
                </a:solidFill>
                <a:latin typeface="Bookman Old Style" panose="02050604050505020204" pitchFamily="18" charset="0"/>
              </a:rPr>
              <a:t>Indications                           </a:t>
            </a:r>
            <a:r>
              <a:rPr lang="en-US" sz="4800" b="1" dirty="0" err="1" smtClean="0">
                <a:solidFill>
                  <a:prstClr val="black"/>
                </a:solidFill>
                <a:latin typeface="Bookman Old Style" panose="02050604050505020204" pitchFamily="18" charset="0"/>
              </a:rPr>
              <a:t>ct</a:t>
            </a:r>
            <a:endParaRPr lang="en-US" dirty="0"/>
          </a:p>
        </p:txBody>
      </p:sp>
      <p:sp>
        <p:nvSpPr>
          <p:cNvPr id="3" name="Content Placeholder 2"/>
          <p:cNvSpPr>
            <a:spLocks noGrp="1"/>
          </p:cNvSpPr>
          <p:nvPr>
            <p:ph idx="1"/>
          </p:nvPr>
        </p:nvSpPr>
        <p:spPr/>
        <p:txBody>
          <a:bodyPr>
            <a:normAutofit/>
          </a:bodyPr>
          <a:lstStyle/>
          <a:p>
            <a:r>
              <a:rPr lang="en-US" sz="4000" dirty="0" smtClean="0"/>
              <a:t>Gastroeosophageal reflux disease (GERD)</a:t>
            </a:r>
          </a:p>
          <a:p>
            <a:r>
              <a:rPr lang="en-US" sz="4000" dirty="0" smtClean="0"/>
              <a:t>Hiatal hernia (hiatus)</a:t>
            </a:r>
            <a:endParaRPr lang="en-US" sz="4000" dirty="0"/>
          </a:p>
          <a:p>
            <a:r>
              <a:rPr lang="en-US" sz="4000" dirty="0" smtClean="0"/>
              <a:t>Unusual vaginal bleeding</a:t>
            </a:r>
          </a:p>
          <a:p>
            <a:r>
              <a:rPr lang="en-US" sz="4000" dirty="0" smtClean="0"/>
              <a:t>Blood in urine</a:t>
            </a:r>
          </a:p>
          <a:p>
            <a:r>
              <a:rPr lang="en-US" sz="4000" dirty="0" smtClean="0"/>
              <a:t>Biopsy from any of the</a:t>
            </a:r>
            <a:r>
              <a:rPr lang="en-US" sz="4000" dirty="0">
                <a:solidFill>
                  <a:prstClr val="black"/>
                </a:solidFill>
              </a:rPr>
              <a:t> digestive </a:t>
            </a:r>
            <a:r>
              <a:rPr lang="en-US" sz="4000" dirty="0" smtClean="0">
                <a:solidFill>
                  <a:prstClr val="black"/>
                </a:solidFill>
              </a:rPr>
              <a:t>tract (GIT) tissues</a:t>
            </a:r>
            <a:endParaRPr lang="en-US" sz="4000" dirty="0"/>
          </a:p>
        </p:txBody>
      </p:sp>
    </p:spTree>
    <p:extLst>
      <p:ext uri="{BB962C8B-B14F-4D97-AF65-F5344CB8AC3E}">
        <p14:creationId xmlns:p14="http://schemas.microsoft.com/office/powerpoint/2010/main" val="10532536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prstClr val="black"/>
                </a:solidFill>
                <a:latin typeface="Bookman Old Style" panose="02050604050505020204" pitchFamily="18" charset="0"/>
              </a:rPr>
              <a:t>Contraindications</a:t>
            </a:r>
            <a:endParaRPr lang="en-US" dirty="0"/>
          </a:p>
        </p:txBody>
      </p:sp>
      <p:sp>
        <p:nvSpPr>
          <p:cNvPr id="3" name="Content Placeholder 2"/>
          <p:cNvSpPr>
            <a:spLocks noGrp="1"/>
          </p:cNvSpPr>
          <p:nvPr>
            <p:ph idx="1"/>
          </p:nvPr>
        </p:nvSpPr>
        <p:spPr/>
        <p:txBody>
          <a:bodyPr>
            <a:noAutofit/>
          </a:bodyPr>
          <a:lstStyle/>
          <a:p>
            <a:r>
              <a:rPr lang="en-US" sz="3600" dirty="0" smtClean="0"/>
              <a:t>There is no general contraindications to endoscopies however; each condition or endoscope is treated independently after research has evidenced its contraindication.</a:t>
            </a:r>
          </a:p>
          <a:p>
            <a:r>
              <a:rPr lang="en-US" sz="3600" dirty="0" smtClean="0"/>
              <a:t>Conditions such as; symptomatic cholelithiasis and those with cirrhosis tend to develop gall stones, however even those without cirrhosis do develop gall stones.</a:t>
            </a:r>
          </a:p>
          <a:p>
            <a:pPr marL="0" indent="0">
              <a:buNone/>
            </a:pPr>
            <a:endParaRPr lang="en-US" sz="3600" dirty="0"/>
          </a:p>
        </p:txBody>
      </p:sp>
    </p:spTree>
    <p:extLst>
      <p:ext uri="{BB962C8B-B14F-4D97-AF65-F5344CB8AC3E}">
        <p14:creationId xmlns:p14="http://schemas.microsoft.com/office/powerpoint/2010/main" val="32063798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solidFill>
                  <a:prstClr val="black"/>
                </a:solidFill>
                <a:latin typeface="Bookman Old Style" panose="02050604050505020204" pitchFamily="18" charset="0"/>
              </a:rPr>
              <a:t>Contraindications                 </a:t>
            </a:r>
            <a:r>
              <a:rPr lang="en-US" sz="4800" b="1" dirty="0" err="1" smtClean="0">
                <a:solidFill>
                  <a:prstClr val="black"/>
                </a:solidFill>
                <a:latin typeface="Bookman Old Style" panose="02050604050505020204" pitchFamily="18" charset="0"/>
              </a:rPr>
              <a:t>ct</a:t>
            </a:r>
            <a:endParaRPr lang="en-US" dirty="0"/>
          </a:p>
        </p:txBody>
      </p:sp>
      <p:sp>
        <p:nvSpPr>
          <p:cNvPr id="3" name="Content Placeholder 2"/>
          <p:cNvSpPr>
            <a:spLocks noGrp="1"/>
          </p:cNvSpPr>
          <p:nvPr>
            <p:ph idx="1"/>
          </p:nvPr>
        </p:nvSpPr>
        <p:spPr/>
        <p:txBody>
          <a:bodyPr>
            <a:normAutofit/>
          </a:bodyPr>
          <a:lstStyle/>
          <a:p>
            <a:pPr lvl="0">
              <a:buFont typeface="Wingdings" panose="05000000000000000000" pitchFamily="2" charset="2"/>
              <a:buChar char="Ø"/>
            </a:pPr>
            <a:r>
              <a:rPr lang="en-US" sz="3600" dirty="0" smtClean="0">
                <a:solidFill>
                  <a:prstClr val="black"/>
                </a:solidFill>
              </a:rPr>
              <a:t>Capsule </a:t>
            </a:r>
            <a:r>
              <a:rPr lang="en-US" sz="3600" dirty="0">
                <a:solidFill>
                  <a:prstClr val="black"/>
                </a:solidFill>
              </a:rPr>
              <a:t>endoscopy is contra-indicated to patients with obstruction/ pseudo-obstruction along the GIT.</a:t>
            </a:r>
          </a:p>
          <a:p>
            <a:pPr lvl="0">
              <a:buFont typeface="Wingdings" panose="05000000000000000000" pitchFamily="2" charset="2"/>
              <a:buChar char="Ø"/>
            </a:pPr>
            <a:r>
              <a:rPr lang="en-US" sz="3600" dirty="0" smtClean="0">
                <a:solidFill>
                  <a:prstClr val="black"/>
                </a:solidFill>
              </a:rPr>
              <a:t>contra-indicated </a:t>
            </a:r>
            <a:r>
              <a:rPr lang="en-US" sz="3600" dirty="0">
                <a:solidFill>
                  <a:prstClr val="black"/>
                </a:solidFill>
              </a:rPr>
              <a:t>in pregnancy</a:t>
            </a:r>
          </a:p>
          <a:p>
            <a:pPr lvl="0">
              <a:buFont typeface="Wingdings" panose="05000000000000000000" pitchFamily="2" charset="2"/>
              <a:buChar char="Ø"/>
            </a:pPr>
            <a:r>
              <a:rPr lang="en-US" sz="3600" dirty="0">
                <a:solidFill>
                  <a:prstClr val="black"/>
                </a:solidFill>
              </a:rPr>
              <a:t>For other cases cited in </a:t>
            </a:r>
            <a:r>
              <a:rPr lang="en-US" sz="3600" dirty="0" smtClean="0">
                <a:solidFill>
                  <a:prstClr val="black"/>
                </a:solidFill>
              </a:rPr>
              <a:t>laparoscopy, precautions </a:t>
            </a:r>
            <a:r>
              <a:rPr lang="en-US" sz="3600" dirty="0">
                <a:solidFill>
                  <a:prstClr val="black"/>
                </a:solidFill>
              </a:rPr>
              <a:t>should be taken  in </a:t>
            </a:r>
            <a:r>
              <a:rPr lang="en-US" sz="3600" dirty="0" smtClean="0">
                <a:solidFill>
                  <a:prstClr val="black"/>
                </a:solidFill>
              </a:rPr>
              <a:t>laparoscopic cholecystectomy</a:t>
            </a:r>
            <a:r>
              <a:rPr lang="en-US" sz="3600" dirty="0">
                <a:solidFill>
                  <a:prstClr val="black"/>
                </a:solidFill>
              </a:rPr>
              <a:t> Cirrhosis and </a:t>
            </a:r>
            <a:r>
              <a:rPr lang="en-US" sz="3600" dirty="0" smtClean="0">
                <a:solidFill>
                  <a:prstClr val="black"/>
                </a:solidFill>
              </a:rPr>
              <a:t>cases of cirrhosis, symptomatic cholelithiasis.</a:t>
            </a:r>
            <a:endParaRPr lang="en-US" sz="3600" dirty="0">
              <a:solidFill>
                <a:prstClr val="black"/>
              </a:solidFill>
            </a:endParaRPr>
          </a:p>
          <a:p>
            <a:pPr lvl="0">
              <a:buFont typeface="Wingdings" panose="05000000000000000000" pitchFamily="2" charset="2"/>
              <a:buChar char="Ø"/>
            </a:pPr>
            <a:endParaRPr lang="en-US" sz="3600" dirty="0">
              <a:solidFill>
                <a:prstClr val="black"/>
              </a:solidFill>
            </a:endParaRPr>
          </a:p>
        </p:txBody>
      </p:sp>
    </p:spTree>
    <p:extLst>
      <p:ext uri="{BB962C8B-B14F-4D97-AF65-F5344CB8AC3E}">
        <p14:creationId xmlns:p14="http://schemas.microsoft.com/office/powerpoint/2010/main" val="20597392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a:solidFill>
                  <a:prstClr val="black"/>
                </a:solidFill>
                <a:latin typeface="Bookman Old Style" panose="02050604050505020204" pitchFamily="18" charset="0"/>
              </a:rPr>
              <a:t>Endoscopies are categorized based on the area of the body to be </a:t>
            </a:r>
            <a:r>
              <a:rPr lang="en-US" sz="3200" b="1" dirty="0" smtClean="0">
                <a:solidFill>
                  <a:prstClr val="black"/>
                </a:solidFill>
                <a:latin typeface="Bookman Old Style" panose="02050604050505020204" pitchFamily="18" charset="0"/>
              </a:rPr>
              <a:t>examined (American </a:t>
            </a:r>
            <a:r>
              <a:rPr lang="en-US" sz="3200" b="1" dirty="0">
                <a:solidFill>
                  <a:prstClr val="black"/>
                </a:solidFill>
                <a:latin typeface="Bookman Old Style" panose="02050604050505020204" pitchFamily="18" charset="0"/>
              </a:rPr>
              <a:t>Cancer </a:t>
            </a:r>
            <a:r>
              <a:rPr lang="en-US" sz="3200" b="1" dirty="0" smtClean="0">
                <a:solidFill>
                  <a:prstClr val="black"/>
                </a:solidFill>
                <a:latin typeface="Bookman Old Style" panose="02050604050505020204" pitchFamily="18" charset="0"/>
              </a:rPr>
              <a:t>Society)</a:t>
            </a:r>
            <a:endParaRPr lang="en-US" b="1" dirty="0">
              <a:latin typeface="Bookman Old Style" panose="020506040505050202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75262174"/>
              </p:ext>
            </p:extLst>
          </p:nvPr>
        </p:nvGraphicFramePr>
        <p:xfrm>
          <a:off x="838200" y="1503125"/>
          <a:ext cx="10515600" cy="4668320"/>
        </p:xfrm>
        <a:graphic>
          <a:graphicData uri="http://schemas.openxmlformats.org/drawingml/2006/table">
            <a:tbl>
              <a:tblPr firstRow="1" bandRow="1">
                <a:tableStyleId>{5C22544A-7EE6-4342-B048-85BDC9FD1C3A}</a:tableStyleId>
              </a:tblPr>
              <a:tblGrid>
                <a:gridCol w="2628900"/>
                <a:gridCol w="2645601"/>
                <a:gridCol w="2612199"/>
                <a:gridCol w="2628900"/>
              </a:tblGrid>
              <a:tr h="1071680">
                <a:tc>
                  <a:txBody>
                    <a:bodyPr/>
                    <a:lstStyle/>
                    <a:p>
                      <a:r>
                        <a:rPr lang="en-US" sz="3200" b="1" dirty="0" smtClean="0"/>
                        <a:t>TYPE</a:t>
                      </a:r>
                      <a:endParaRPr lang="en-US" sz="3200" b="1" dirty="0"/>
                    </a:p>
                  </a:txBody>
                  <a:tcPr/>
                </a:tc>
                <a:tc>
                  <a:txBody>
                    <a:bodyPr/>
                    <a:lstStyle/>
                    <a:p>
                      <a:r>
                        <a:rPr lang="en-US" sz="3200" dirty="0" smtClean="0"/>
                        <a:t>AREA TO BE EXAMINED</a:t>
                      </a:r>
                      <a:endParaRPr lang="en-US" sz="3200" dirty="0"/>
                    </a:p>
                  </a:txBody>
                  <a:tcPr/>
                </a:tc>
                <a:tc>
                  <a:txBody>
                    <a:bodyPr/>
                    <a:lstStyle/>
                    <a:p>
                      <a:r>
                        <a:rPr lang="en-US" sz="3200" dirty="0" smtClean="0"/>
                        <a:t>INSERTION SITE</a:t>
                      </a:r>
                      <a:endParaRPr lang="en-US" sz="3200" dirty="0"/>
                    </a:p>
                  </a:txBody>
                  <a:tcPr/>
                </a:tc>
                <a:tc>
                  <a:txBody>
                    <a:bodyPr/>
                    <a:lstStyle/>
                    <a:p>
                      <a:r>
                        <a:rPr lang="en-US" sz="3200" dirty="0" smtClean="0"/>
                        <a:t>SPECIALIST/ SURGEON</a:t>
                      </a:r>
                      <a:endParaRPr lang="en-US" sz="3200" dirty="0"/>
                    </a:p>
                  </a:txBody>
                  <a:tcPr/>
                </a:tc>
              </a:tr>
              <a:tr h="2005964">
                <a:tc>
                  <a:txBody>
                    <a:bodyPr/>
                    <a:lstStyle/>
                    <a:p>
                      <a:r>
                        <a:rPr lang="en-US" sz="2800" dirty="0" smtClean="0"/>
                        <a:t>Upper gastrointestinal endoscopy</a:t>
                      </a:r>
                      <a:r>
                        <a:rPr lang="en-US" sz="2800" baseline="0" dirty="0" smtClean="0"/>
                        <a:t> </a:t>
                      </a:r>
                      <a:r>
                        <a:rPr lang="en-US" sz="2800" i="1" baseline="0" dirty="0" smtClean="0"/>
                        <a:t>is</a:t>
                      </a:r>
                      <a:r>
                        <a:rPr lang="en-US" sz="2800" baseline="0" dirty="0" smtClean="0"/>
                        <a:t> (</a:t>
                      </a:r>
                      <a:r>
                        <a:rPr lang="en-US" sz="2800" baseline="0" dirty="0" err="1" smtClean="0"/>
                        <a:t>oesophagogastrod-uedenoscopy</a:t>
                      </a:r>
                      <a:r>
                        <a:rPr lang="en-US" sz="2800" baseline="0" dirty="0" smtClean="0"/>
                        <a:t>)</a:t>
                      </a:r>
                      <a:endParaRPr lang="en-US" sz="2800" dirty="0"/>
                    </a:p>
                  </a:txBody>
                  <a:tcPr/>
                </a:tc>
                <a:tc>
                  <a:txBody>
                    <a:bodyPr/>
                    <a:lstStyle/>
                    <a:p>
                      <a:r>
                        <a:rPr lang="en-US" sz="2800" dirty="0" smtClean="0"/>
                        <a:t>Oesophagus and upper intestinal tract</a:t>
                      </a:r>
                      <a:endParaRPr lang="en-US" sz="2800" dirty="0"/>
                    </a:p>
                  </a:txBody>
                  <a:tcPr/>
                </a:tc>
                <a:tc>
                  <a:txBody>
                    <a:bodyPr/>
                    <a:lstStyle/>
                    <a:p>
                      <a:r>
                        <a:rPr lang="en-US" sz="2800" dirty="0" smtClean="0"/>
                        <a:t>Through the mouth</a:t>
                      </a:r>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gastro- enterologist </a:t>
                      </a:r>
                      <a:endParaRPr kumimoji="0" lang="en-US" sz="1800" b="0" i="0" u="none" strike="noStrike" kern="1200" cap="none" spc="0" normalizeH="0" baseline="0" noProof="0" dirty="0" smtClean="0">
                        <a:ln>
                          <a:noFill/>
                        </a:ln>
                        <a:solidFill>
                          <a:prstClr val="black"/>
                        </a:solidFill>
                        <a:effectLst/>
                        <a:uLnTx/>
                        <a:uFillTx/>
                        <a:latin typeface="+mn-lt"/>
                      </a:endParaRPr>
                    </a:p>
                  </a:txBody>
                  <a:tcPr/>
                </a:tc>
              </a:tr>
              <a:tr h="851848">
                <a:tc>
                  <a:txBody>
                    <a:bodyPr/>
                    <a:lstStyle/>
                    <a:p>
                      <a:r>
                        <a:rPr lang="en-US" sz="2800" dirty="0" smtClean="0"/>
                        <a:t> </a:t>
                      </a:r>
                      <a:r>
                        <a:rPr lang="en-US" sz="2800" dirty="0" err="1" smtClean="0"/>
                        <a:t>Enteroscopy</a:t>
                      </a:r>
                      <a:endParaRPr lang="en-US" sz="2800" dirty="0"/>
                    </a:p>
                  </a:txBody>
                  <a:tcPr/>
                </a:tc>
                <a:tc>
                  <a:txBody>
                    <a:bodyPr/>
                    <a:lstStyle/>
                    <a:p>
                      <a:r>
                        <a:rPr lang="en-US" sz="2800" dirty="0" smtClean="0"/>
                        <a:t>small intestines</a:t>
                      </a:r>
                      <a:endParaRPr lang="en-US" sz="2800" dirty="0"/>
                    </a:p>
                  </a:txBody>
                  <a:tcPr/>
                </a:tc>
                <a:tc>
                  <a:txBody>
                    <a:bodyPr/>
                    <a:lstStyle/>
                    <a:p>
                      <a:r>
                        <a:rPr lang="en-US" sz="2800" dirty="0" smtClean="0"/>
                        <a:t>Through the mouth or anus</a:t>
                      </a:r>
                      <a:endParaRPr lang="en-US" sz="2800" dirty="0"/>
                    </a:p>
                  </a:txBody>
                  <a:tcPr/>
                </a:tc>
                <a:tc>
                  <a:txBody>
                    <a:bodyPr/>
                    <a:lstStyle/>
                    <a:p>
                      <a:r>
                        <a:rPr kumimoji="0" lang="en-US" sz="2800" b="0" i="0" u="none" strike="noStrike" kern="1200" cap="none" spc="0" normalizeH="0" baseline="0" noProof="0" dirty="0" smtClean="0">
                          <a:ln>
                            <a:noFill/>
                          </a:ln>
                          <a:solidFill>
                            <a:prstClr val="black"/>
                          </a:solidFill>
                          <a:effectLst/>
                          <a:uLnTx/>
                          <a:uFillTx/>
                          <a:latin typeface="+mn-lt"/>
                        </a:rPr>
                        <a:t>gastro- enterologist </a:t>
                      </a:r>
                      <a:endParaRPr lang="en-US" dirty="0"/>
                    </a:p>
                  </a:txBody>
                  <a:tcPr/>
                </a:tc>
              </a:tr>
            </a:tbl>
          </a:graphicData>
        </a:graphic>
      </p:graphicFrame>
    </p:spTree>
    <p:extLst>
      <p:ext uri="{BB962C8B-B14F-4D97-AF65-F5344CB8AC3E}">
        <p14:creationId xmlns:p14="http://schemas.microsoft.com/office/powerpoint/2010/main" val="15824066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900" b="1" dirty="0">
                <a:solidFill>
                  <a:prstClr val="black"/>
                </a:solidFill>
                <a:latin typeface="Bookman Old Style" panose="02050604050505020204" pitchFamily="18" charset="0"/>
              </a:rPr>
              <a:t>Endoscopies are categorized based on the area of the body to be examined (American Cancer Society)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76987192"/>
              </p:ext>
            </p:extLst>
          </p:nvPr>
        </p:nvGraphicFramePr>
        <p:xfrm>
          <a:off x="838200" y="1825625"/>
          <a:ext cx="10515600" cy="469900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en-US" sz="3200" b="1" dirty="0" smtClean="0"/>
                        <a:t>TYPE</a:t>
                      </a:r>
                      <a:endParaRPr lang="en-US" sz="3200" b="1" dirty="0"/>
                    </a:p>
                  </a:txBody>
                  <a:tcPr/>
                </a:tc>
                <a:tc>
                  <a:txBody>
                    <a:bodyPr/>
                    <a:lstStyle/>
                    <a:p>
                      <a:r>
                        <a:rPr lang="en-US" sz="3200" dirty="0" smtClean="0"/>
                        <a:t>AREA TO BE EXAMINED</a:t>
                      </a:r>
                      <a:endParaRPr lang="en-US" sz="3200" dirty="0"/>
                    </a:p>
                  </a:txBody>
                  <a:tcPr/>
                </a:tc>
                <a:tc>
                  <a:txBody>
                    <a:bodyPr/>
                    <a:lstStyle/>
                    <a:p>
                      <a:r>
                        <a:rPr lang="en-US" sz="3200" dirty="0" smtClean="0"/>
                        <a:t>INSERTION SITE</a:t>
                      </a:r>
                      <a:endParaRPr lang="en-US" sz="3200" dirty="0"/>
                    </a:p>
                  </a:txBody>
                  <a:tcPr/>
                </a:tc>
                <a:tc>
                  <a:txBody>
                    <a:bodyPr/>
                    <a:lstStyle/>
                    <a:p>
                      <a:r>
                        <a:rPr lang="en-US" sz="3200" dirty="0" smtClean="0"/>
                        <a:t>SPECIALIST/ SURGEON</a:t>
                      </a:r>
                      <a:endParaRPr lang="en-US" sz="3200" dirty="0"/>
                    </a:p>
                  </a:txBody>
                  <a:tcPr/>
                </a:tc>
              </a:tr>
              <a:tr h="370840">
                <a:tc>
                  <a:txBody>
                    <a:bodyPr/>
                    <a:lstStyle/>
                    <a:p>
                      <a:r>
                        <a:rPr lang="en-US" sz="2800" dirty="0" smtClean="0"/>
                        <a:t>Bronchoscopy</a:t>
                      </a:r>
                      <a:endParaRPr lang="en-US" sz="2800" dirty="0"/>
                    </a:p>
                  </a:txBody>
                  <a:tcPr/>
                </a:tc>
                <a:tc>
                  <a:txBody>
                    <a:bodyPr/>
                    <a:lstStyle/>
                    <a:p>
                      <a:r>
                        <a:rPr lang="en-US" sz="2800" dirty="0" smtClean="0"/>
                        <a:t>lungs</a:t>
                      </a:r>
                      <a:endParaRPr lang="en-US" sz="2800" dirty="0"/>
                    </a:p>
                  </a:txBody>
                  <a:tcPr/>
                </a:tc>
                <a:tc>
                  <a:txBody>
                    <a:bodyPr/>
                    <a:lstStyle/>
                    <a:p>
                      <a:r>
                        <a:rPr lang="en-US" sz="2800" dirty="0" smtClean="0"/>
                        <a:t>Into the nose or mouth</a:t>
                      </a:r>
                      <a:endParaRPr lang="en-US" sz="2800" dirty="0"/>
                    </a:p>
                  </a:txBody>
                  <a:tcPr/>
                </a:tc>
                <a:tc>
                  <a:txBody>
                    <a:bodyPr/>
                    <a:lstStyle/>
                    <a:p>
                      <a:r>
                        <a:rPr lang="en-US" sz="2800" dirty="0" smtClean="0"/>
                        <a:t>Pulmonologist / thoracic surgeon </a:t>
                      </a:r>
                      <a:endParaRPr lang="en-US" sz="2800" dirty="0"/>
                    </a:p>
                  </a:txBody>
                  <a:tcPr/>
                </a:tc>
              </a:tr>
              <a:tr h="370840">
                <a:tc>
                  <a:txBody>
                    <a:bodyPr/>
                    <a:lstStyle/>
                    <a:p>
                      <a:r>
                        <a:rPr lang="en-US" sz="2800" dirty="0" smtClean="0"/>
                        <a:t>mediastinoscopy</a:t>
                      </a:r>
                      <a:endParaRPr lang="en-US" sz="2800" dirty="0"/>
                    </a:p>
                  </a:txBody>
                  <a:tcPr/>
                </a:tc>
                <a:tc>
                  <a:txBody>
                    <a:bodyPr/>
                    <a:lstStyle/>
                    <a:p>
                      <a:r>
                        <a:rPr lang="en-US" sz="2800" dirty="0" smtClean="0"/>
                        <a:t>Media stinum</a:t>
                      </a:r>
                      <a:r>
                        <a:rPr lang="en-US" sz="2800" baseline="0" dirty="0" smtClean="0"/>
                        <a:t> area </a:t>
                      </a:r>
                      <a:r>
                        <a:rPr lang="en-US" sz="2800" baseline="0" dirty="0" err="1" smtClean="0"/>
                        <a:t>btwn</a:t>
                      </a:r>
                      <a:r>
                        <a:rPr lang="en-US" sz="2800" baseline="0" dirty="0" smtClean="0"/>
                        <a:t> lungs</a:t>
                      </a:r>
                      <a:endParaRPr lang="en-US" sz="2800" dirty="0"/>
                    </a:p>
                  </a:txBody>
                  <a:tcPr/>
                </a:tc>
                <a:tc>
                  <a:txBody>
                    <a:bodyPr/>
                    <a:lstStyle/>
                    <a:p>
                      <a:r>
                        <a:rPr lang="en-US" sz="2800" dirty="0" smtClean="0"/>
                        <a:t>incision above the breast bone</a:t>
                      </a:r>
                      <a:endParaRPr lang="en-US" sz="2800" dirty="0"/>
                    </a:p>
                  </a:txBody>
                  <a:tcPr/>
                </a:tc>
                <a:tc>
                  <a:txBody>
                    <a:bodyPr/>
                    <a:lstStyle/>
                    <a:p>
                      <a:r>
                        <a:rPr kumimoji="0" lang="en-US" sz="2800" b="0" i="0" u="none" strike="noStrike" kern="1200" cap="none" spc="0" normalizeH="0" baseline="0" noProof="0" dirty="0" smtClean="0">
                          <a:ln>
                            <a:noFill/>
                          </a:ln>
                          <a:solidFill>
                            <a:prstClr val="black"/>
                          </a:solidFill>
                          <a:effectLst/>
                          <a:uLnTx/>
                          <a:uFillTx/>
                          <a:latin typeface="+mn-lt"/>
                        </a:rPr>
                        <a:t>Thoracic surgeon </a:t>
                      </a:r>
                      <a:endParaRPr lang="en-US" sz="2800" dirty="0"/>
                    </a:p>
                  </a:txBody>
                  <a:tcPr/>
                </a:tc>
              </a:tr>
              <a:tr h="370840">
                <a:tc>
                  <a:txBody>
                    <a:bodyPr/>
                    <a:lstStyle/>
                    <a:p>
                      <a:r>
                        <a:rPr lang="en-US" sz="2800" dirty="0" smtClean="0"/>
                        <a:t>Thoracoscopy or (</a:t>
                      </a:r>
                      <a:r>
                        <a:rPr lang="en-US" sz="2800" i="1" dirty="0" smtClean="0"/>
                        <a:t>pleuroscopy</a:t>
                      </a:r>
                      <a:r>
                        <a:rPr lang="en-US" sz="2800" dirty="0" smtClean="0"/>
                        <a:t>)</a:t>
                      </a:r>
                      <a:endParaRPr lang="en-US" sz="2800" dirty="0"/>
                    </a:p>
                  </a:txBody>
                  <a:tcPr/>
                </a:tc>
                <a:tc>
                  <a:txBody>
                    <a:bodyPr/>
                    <a:lstStyle/>
                    <a:p>
                      <a:r>
                        <a:rPr lang="en-US" sz="2800" dirty="0" smtClean="0"/>
                        <a:t>Area </a:t>
                      </a:r>
                      <a:r>
                        <a:rPr lang="en-US" sz="2800" dirty="0" err="1" smtClean="0"/>
                        <a:t>btwn</a:t>
                      </a:r>
                      <a:r>
                        <a:rPr lang="en-US" sz="2800" dirty="0" smtClean="0"/>
                        <a:t> lungs and chest wall</a:t>
                      </a:r>
                      <a:endParaRPr lang="en-US" sz="2800" dirty="0"/>
                    </a:p>
                  </a:txBody>
                  <a:tcPr/>
                </a:tc>
                <a:tc>
                  <a:txBody>
                    <a:bodyPr/>
                    <a:lstStyle/>
                    <a:p>
                      <a:r>
                        <a:rPr lang="en-US" sz="2800" dirty="0" smtClean="0"/>
                        <a:t>Through small incision into</a:t>
                      </a:r>
                      <a:r>
                        <a:rPr lang="en-US" sz="2800" baseline="0" dirty="0" smtClean="0"/>
                        <a:t> the chest</a:t>
                      </a:r>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Pulmonologist / thoracic surgeon </a:t>
                      </a:r>
                    </a:p>
                    <a:p>
                      <a:endParaRPr lang="en-US" dirty="0"/>
                    </a:p>
                  </a:txBody>
                  <a:tcPr/>
                </a:tc>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776205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900" b="1" dirty="0">
                <a:solidFill>
                  <a:prstClr val="black"/>
                </a:solidFill>
                <a:latin typeface="Bookman Old Style" panose="02050604050505020204" pitchFamily="18" charset="0"/>
              </a:rPr>
              <a:t>Endoscopies are categorized based on the area of the body to be examined (American Cancer Society)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27536294"/>
              </p:ext>
            </p:extLst>
          </p:nvPr>
        </p:nvGraphicFramePr>
        <p:xfrm>
          <a:off x="838200" y="1825625"/>
          <a:ext cx="10515600" cy="432816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en-US" sz="3200" b="1" dirty="0" smtClean="0"/>
                        <a:t>TYPE</a:t>
                      </a:r>
                      <a:endParaRPr lang="en-US" sz="3200" b="1" dirty="0"/>
                    </a:p>
                  </a:txBody>
                  <a:tcPr/>
                </a:tc>
                <a:tc>
                  <a:txBody>
                    <a:bodyPr/>
                    <a:lstStyle/>
                    <a:p>
                      <a:r>
                        <a:rPr lang="en-US" sz="3200" dirty="0" smtClean="0"/>
                        <a:t>AREA TO BE EXAMINED</a:t>
                      </a:r>
                      <a:endParaRPr lang="en-US" sz="3200" dirty="0"/>
                    </a:p>
                  </a:txBody>
                  <a:tcPr/>
                </a:tc>
                <a:tc>
                  <a:txBody>
                    <a:bodyPr/>
                    <a:lstStyle/>
                    <a:p>
                      <a:r>
                        <a:rPr lang="en-US" sz="3200" dirty="0" smtClean="0"/>
                        <a:t>INSERTION SITE</a:t>
                      </a:r>
                      <a:endParaRPr lang="en-US" sz="3200" dirty="0"/>
                    </a:p>
                  </a:txBody>
                  <a:tcPr/>
                </a:tc>
                <a:tc>
                  <a:txBody>
                    <a:bodyPr/>
                    <a:lstStyle/>
                    <a:p>
                      <a:r>
                        <a:rPr lang="en-US" sz="3200" dirty="0" smtClean="0"/>
                        <a:t>SPECIALIST/ SURGEON</a:t>
                      </a:r>
                      <a:endParaRPr lang="en-US" sz="3200" dirty="0"/>
                    </a:p>
                  </a:txBody>
                  <a:tcPr/>
                </a:tc>
              </a:tr>
              <a:tr h="370840">
                <a:tc>
                  <a:txBody>
                    <a:bodyPr/>
                    <a:lstStyle/>
                    <a:p>
                      <a:r>
                        <a:rPr lang="en-US" sz="2800" dirty="0" smtClean="0"/>
                        <a:t>laryngoscopy</a:t>
                      </a:r>
                      <a:endParaRPr lang="en-US" sz="2800" dirty="0"/>
                    </a:p>
                  </a:txBody>
                  <a:tcPr/>
                </a:tc>
                <a:tc>
                  <a:txBody>
                    <a:bodyPr/>
                    <a:lstStyle/>
                    <a:p>
                      <a:r>
                        <a:rPr lang="en-US" sz="2800" dirty="0" smtClean="0"/>
                        <a:t>larynx</a:t>
                      </a:r>
                      <a:endParaRPr lang="en-US" sz="2800" dirty="0"/>
                    </a:p>
                  </a:txBody>
                  <a:tcPr/>
                </a:tc>
                <a:tc>
                  <a:txBody>
                    <a:bodyPr/>
                    <a:lstStyle/>
                    <a:p>
                      <a:r>
                        <a:rPr kumimoji="0" lang="en-US" sz="2800" b="0" i="0" u="none" strike="noStrike" kern="1200" cap="none" spc="0" normalizeH="0" baseline="0" noProof="0" dirty="0" smtClean="0">
                          <a:ln>
                            <a:noFill/>
                          </a:ln>
                          <a:solidFill>
                            <a:prstClr val="black"/>
                          </a:solidFill>
                          <a:effectLst/>
                          <a:uLnTx/>
                          <a:uFillTx/>
                          <a:latin typeface="+mn-lt"/>
                        </a:rPr>
                        <a:t>Through the mouth or nostril</a:t>
                      </a:r>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Otolaryngologist</a:t>
                      </a:r>
                    </a:p>
                    <a:p>
                      <a:r>
                        <a:rPr lang="en-US" sz="2800" dirty="0" smtClean="0"/>
                        <a:t>ENT specialist</a:t>
                      </a:r>
                      <a:endParaRPr lang="en-US" sz="2800" dirty="0"/>
                    </a:p>
                  </a:txBody>
                  <a:tcPr/>
                </a:tc>
              </a:tr>
              <a:tr h="370840">
                <a:tc>
                  <a:txBody>
                    <a:bodyPr/>
                    <a:lstStyle/>
                    <a:p>
                      <a:r>
                        <a:rPr lang="en-US" sz="2800" dirty="0" smtClean="0"/>
                        <a:t>laparoscopy</a:t>
                      </a:r>
                      <a:endParaRPr lang="en-US" sz="2800" dirty="0"/>
                    </a:p>
                  </a:txBody>
                  <a:tcPr/>
                </a:tc>
                <a:tc>
                  <a:txBody>
                    <a:bodyPr/>
                    <a:lstStyle/>
                    <a:p>
                      <a:r>
                        <a:rPr lang="en-US" sz="2800" dirty="0" smtClean="0"/>
                        <a:t>Abdominal or pelvic area</a:t>
                      </a:r>
                      <a:endParaRPr lang="en-US" sz="2800" dirty="0"/>
                    </a:p>
                  </a:txBody>
                  <a:tcPr/>
                </a:tc>
                <a:tc>
                  <a:txBody>
                    <a:bodyPr/>
                    <a:lstStyle/>
                    <a:p>
                      <a:r>
                        <a:rPr lang="en-US" sz="2800" dirty="0" smtClean="0"/>
                        <a:t> small incision to peritoneal cavity</a:t>
                      </a:r>
                      <a:endParaRPr lang="en-US" sz="2800" dirty="0"/>
                    </a:p>
                  </a:txBody>
                  <a:tcPr/>
                </a:tc>
                <a:tc>
                  <a:txBody>
                    <a:bodyPr/>
                    <a:lstStyle/>
                    <a:p>
                      <a:r>
                        <a:rPr lang="en-US" sz="2800" i="1" dirty="0" smtClean="0"/>
                        <a:t>Variety of </a:t>
                      </a:r>
                      <a:r>
                        <a:rPr lang="en-US" sz="2800" dirty="0" smtClean="0"/>
                        <a:t>surgeons</a:t>
                      </a:r>
                      <a:endParaRPr lang="en-US" sz="2800" dirty="0"/>
                    </a:p>
                  </a:txBody>
                  <a:tcPr/>
                </a:tc>
              </a:tr>
              <a:tr h="370840">
                <a:tc>
                  <a:txBody>
                    <a:bodyPr/>
                    <a:lstStyle/>
                    <a:p>
                      <a:r>
                        <a:rPr lang="en-US" sz="2800" dirty="0" smtClean="0"/>
                        <a:t>Colonoscopy</a:t>
                      </a:r>
                      <a:endParaRPr lang="en-US" sz="2800" dirty="0"/>
                    </a:p>
                  </a:txBody>
                  <a:tcPr/>
                </a:tc>
                <a:tc>
                  <a:txBody>
                    <a:bodyPr/>
                    <a:lstStyle/>
                    <a:p>
                      <a:r>
                        <a:rPr lang="en-US" sz="2800" dirty="0" smtClean="0"/>
                        <a:t>colon</a:t>
                      </a:r>
                      <a:endParaRPr lang="en-US" sz="2800" dirty="0"/>
                    </a:p>
                  </a:txBody>
                  <a:tcPr/>
                </a:tc>
                <a:tc>
                  <a:txBody>
                    <a:bodyPr/>
                    <a:lstStyle/>
                    <a:p>
                      <a:r>
                        <a:rPr lang="en-US" sz="2800" dirty="0" smtClean="0"/>
                        <a:t>through the anus</a:t>
                      </a:r>
                      <a:endParaRPr lang="en-US" sz="2800" dirty="0"/>
                    </a:p>
                  </a:txBody>
                  <a:tcPr/>
                </a:tc>
                <a:tc>
                  <a:txBody>
                    <a:bodyPr/>
                    <a:lstStyle/>
                    <a:p>
                      <a:r>
                        <a:rPr lang="en-US" sz="2800" dirty="0" smtClean="0"/>
                        <a:t> gastro-</a:t>
                      </a:r>
                      <a:r>
                        <a:rPr lang="en-US" sz="2800" baseline="0" dirty="0" smtClean="0"/>
                        <a:t> </a:t>
                      </a:r>
                      <a:r>
                        <a:rPr lang="en-US" sz="2800" dirty="0" smtClean="0"/>
                        <a:t>enterologist or protologist</a:t>
                      </a:r>
                      <a:endParaRPr lang="en-US" sz="2800" dirty="0"/>
                    </a:p>
                  </a:txBody>
                  <a:tcPr/>
                </a:tc>
              </a:tr>
            </a:tbl>
          </a:graphicData>
        </a:graphic>
      </p:graphicFrame>
    </p:spTree>
    <p:extLst>
      <p:ext uri="{BB962C8B-B14F-4D97-AF65-F5344CB8AC3E}">
        <p14:creationId xmlns:p14="http://schemas.microsoft.com/office/powerpoint/2010/main" val="27468451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900" b="1" dirty="0">
                <a:solidFill>
                  <a:prstClr val="black"/>
                </a:solidFill>
                <a:latin typeface="Bookman Old Style" panose="02050604050505020204" pitchFamily="18" charset="0"/>
              </a:rPr>
              <a:t>Endoscopies are categorized based on the area of the body to be examined (American Cancer Society)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91826828"/>
              </p:ext>
            </p:extLst>
          </p:nvPr>
        </p:nvGraphicFramePr>
        <p:xfrm>
          <a:off x="838200" y="1825625"/>
          <a:ext cx="10515600" cy="402336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en-US" sz="3600" b="1" dirty="0" smtClean="0"/>
                        <a:t>TYPE</a:t>
                      </a:r>
                      <a:endParaRPr lang="en-US" sz="3600" b="1" dirty="0"/>
                    </a:p>
                  </a:txBody>
                  <a:tcPr/>
                </a:tc>
                <a:tc>
                  <a:txBody>
                    <a:bodyPr/>
                    <a:lstStyle/>
                    <a:p>
                      <a:r>
                        <a:rPr lang="en-US" sz="3600" dirty="0" smtClean="0"/>
                        <a:t>AREA TO BE EXAMINED</a:t>
                      </a:r>
                      <a:endParaRPr lang="en-US" sz="3600" dirty="0"/>
                    </a:p>
                  </a:txBody>
                  <a:tcPr/>
                </a:tc>
                <a:tc>
                  <a:txBody>
                    <a:bodyPr/>
                    <a:lstStyle/>
                    <a:p>
                      <a:r>
                        <a:rPr lang="en-US" sz="3600" dirty="0" smtClean="0"/>
                        <a:t>INSERTION SITE</a:t>
                      </a:r>
                      <a:endParaRPr lang="en-US" sz="3600" dirty="0"/>
                    </a:p>
                  </a:txBody>
                  <a:tcPr/>
                </a:tc>
                <a:tc>
                  <a:txBody>
                    <a:bodyPr/>
                    <a:lstStyle/>
                    <a:p>
                      <a:r>
                        <a:rPr lang="en-US" sz="3600" dirty="0" smtClean="0"/>
                        <a:t>SPECIALIST/ SURGEON</a:t>
                      </a:r>
                      <a:endParaRPr lang="en-US" sz="3600" dirty="0"/>
                    </a:p>
                  </a:txBody>
                  <a:tcPr/>
                </a:tc>
              </a:tr>
              <a:tr h="370840">
                <a:tc>
                  <a:txBody>
                    <a:bodyPr/>
                    <a:lstStyle/>
                    <a:p>
                      <a:r>
                        <a:rPr lang="en-US" sz="2800" dirty="0" smtClean="0"/>
                        <a:t>cholecystoscopy</a:t>
                      </a:r>
                      <a:endParaRPr lang="en-US" sz="2800" dirty="0"/>
                    </a:p>
                  </a:txBody>
                  <a:tcPr/>
                </a:tc>
                <a:tc>
                  <a:txBody>
                    <a:bodyPr/>
                    <a:lstStyle/>
                    <a:p>
                      <a:r>
                        <a:rPr lang="en-US" sz="2800" dirty="0" smtClean="0"/>
                        <a:t>Gall bladder and bile duct</a:t>
                      </a:r>
                      <a:endParaRPr lang="en-US" sz="2800" dirty="0"/>
                    </a:p>
                  </a:txBody>
                  <a:tcPr/>
                </a:tc>
                <a:tc>
                  <a:txBody>
                    <a:bodyPr/>
                    <a:lstStyle/>
                    <a:p>
                      <a:r>
                        <a:rPr lang="en-US" sz="2800" dirty="0" smtClean="0"/>
                        <a:t>Mouth</a:t>
                      </a:r>
                      <a:r>
                        <a:rPr lang="en-US" sz="2800" baseline="0" dirty="0" smtClean="0"/>
                        <a:t> and throat</a:t>
                      </a:r>
                      <a:endParaRPr lang="en-US" sz="2800" dirty="0"/>
                    </a:p>
                  </a:txBody>
                  <a:tcPr/>
                </a:tc>
                <a:tc>
                  <a:txBody>
                    <a:bodyPr/>
                    <a:lstStyle/>
                    <a:p>
                      <a:r>
                        <a:rPr kumimoji="0" lang="en-US" sz="2800" b="0" i="0" u="none" strike="noStrike" kern="1200" cap="none" spc="0" normalizeH="0" baseline="0" noProof="0" dirty="0" smtClean="0">
                          <a:ln>
                            <a:noFill/>
                          </a:ln>
                          <a:solidFill>
                            <a:prstClr val="black"/>
                          </a:solidFill>
                          <a:effectLst/>
                          <a:uLnTx/>
                          <a:uFillTx/>
                          <a:latin typeface="+mn-lt"/>
                        </a:rPr>
                        <a:t>gastro- enterologist </a:t>
                      </a:r>
                      <a:endParaRPr lang="en-US" sz="2800" dirty="0"/>
                    </a:p>
                  </a:txBody>
                  <a:tcPr/>
                </a:tc>
              </a:tr>
              <a:tr h="370840">
                <a:tc>
                  <a:txBody>
                    <a:bodyPr/>
                    <a:lstStyle/>
                    <a:p>
                      <a:r>
                        <a:rPr lang="en-US" sz="2800" dirty="0" smtClean="0"/>
                        <a:t>Sigmoidoscopy</a:t>
                      </a:r>
                      <a:endParaRPr lang="en-US" sz="2800" dirty="0"/>
                    </a:p>
                  </a:txBody>
                  <a:tcPr/>
                </a:tc>
                <a:tc>
                  <a:txBody>
                    <a:bodyPr/>
                    <a:lstStyle/>
                    <a:p>
                      <a:r>
                        <a:rPr lang="en-US" sz="2800" dirty="0" smtClean="0"/>
                        <a:t>Rectum and sigmoid colon</a:t>
                      </a:r>
                      <a:endParaRPr lang="en-US" sz="2800" dirty="0"/>
                    </a:p>
                  </a:txBody>
                  <a:tcPr/>
                </a:tc>
                <a:tc>
                  <a:txBody>
                    <a:bodyPr/>
                    <a:lstStyle/>
                    <a:p>
                      <a:r>
                        <a:rPr lang="en-US" sz="2800" dirty="0" smtClean="0"/>
                        <a:t>through the anus</a:t>
                      </a:r>
                      <a:endParaRPr lang="en-US" sz="2800" dirty="0"/>
                    </a:p>
                  </a:txBody>
                  <a:tcPr/>
                </a:tc>
                <a:tc>
                  <a:txBody>
                    <a:bodyPr/>
                    <a:lstStyle/>
                    <a:p>
                      <a:r>
                        <a:rPr lang="en-US" sz="2800" dirty="0" smtClean="0"/>
                        <a:t> gastro-</a:t>
                      </a:r>
                      <a:r>
                        <a:rPr lang="en-US" sz="2800" baseline="0" dirty="0" smtClean="0"/>
                        <a:t> </a:t>
                      </a:r>
                      <a:r>
                        <a:rPr lang="en-US" sz="2800" dirty="0" smtClean="0"/>
                        <a:t>enterologist or protologist</a:t>
                      </a:r>
                      <a:endParaRPr lang="en-US" sz="2800" dirty="0"/>
                    </a:p>
                  </a:txBody>
                  <a:tcPr/>
                </a:tc>
              </a:tr>
              <a:tr h="370840">
                <a:tc>
                  <a:txBody>
                    <a:bodyPr/>
                    <a:lstStyle/>
                    <a:p>
                      <a:r>
                        <a:rPr lang="en-US" sz="2800" dirty="0" smtClean="0"/>
                        <a:t>ureteroscopy</a:t>
                      </a:r>
                      <a:endParaRPr lang="en-US" sz="2800" dirty="0"/>
                    </a:p>
                  </a:txBody>
                  <a:tcPr/>
                </a:tc>
                <a:tc>
                  <a:txBody>
                    <a:bodyPr/>
                    <a:lstStyle/>
                    <a:p>
                      <a:r>
                        <a:rPr lang="en-US" sz="2800" dirty="0" smtClean="0"/>
                        <a:t>ureter</a:t>
                      </a:r>
                      <a:endParaRPr lang="en-US" sz="2800" dirty="0"/>
                    </a:p>
                  </a:txBody>
                  <a:tcPr/>
                </a:tc>
                <a:tc>
                  <a:txBody>
                    <a:bodyPr/>
                    <a:lstStyle/>
                    <a:p>
                      <a:r>
                        <a:rPr lang="en-US" sz="2800" dirty="0" smtClean="0"/>
                        <a:t>Through  urethra</a:t>
                      </a:r>
                      <a:endParaRPr lang="en-US" sz="2800" dirty="0"/>
                    </a:p>
                  </a:txBody>
                  <a:tcPr/>
                </a:tc>
                <a:tc>
                  <a:txBody>
                    <a:bodyPr/>
                    <a:lstStyle/>
                    <a:p>
                      <a:r>
                        <a:rPr lang="en-US" sz="2800" dirty="0" smtClean="0"/>
                        <a:t>Urologist</a:t>
                      </a:r>
                      <a:endParaRPr lang="en-US" sz="2800" dirty="0"/>
                    </a:p>
                  </a:txBody>
                  <a:tcPr/>
                </a:tc>
              </a:tr>
            </a:tbl>
          </a:graphicData>
        </a:graphic>
      </p:graphicFrame>
    </p:spTree>
    <p:extLst>
      <p:ext uri="{BB962C8B-B14F-4D97-AF65-F5344CB8AC3E}">
        <p14:creationId xmlns:p14="http://schemas.microsoft.com/office/powerpoint/2010/main" val="36668475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900" b="1" dirty="0">
                <a:solidFill>
                  <a:prstClr val="black"/>
                </a:solidFill>
                <a:latin typeface="Bookman Old Style" panose="02050604050505020204" pitchFamily="18" charset="0"/>
              </a:rPr>
              <a:t>Endoscopies are categorized based on the area of the body to be examined (American Cancer Society)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54271606"/>
              </p:ext>
            </p:extLst>
          </p:nvPr>
        </p:nvGraphicFramePr>
        <p:xfrm>
          <a:off x="838200" y="1825625"/>
          <a:ext cx="10515600" cy="439420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en-US" sz="3600" b="1" dirty="0" smtClean="0"/>
                        <a:t>TYPE</a:t>
                      </a:r>
                      <a:endParaRPr lang="en-US" sz="3600" b="1" dirty="0"/>
                    </a:p>
                  </a:txBody>
                  <a:tcPr/>
                </a:tc>
                <a:tc>
                  <a:txBody>
                    <a:bodyPr/>
                    <a:lstStyle/>
                    <a:p>
                      <a:r>
                        <a:rPr lang="en-US" sz="3600" dirty="0" smtClean="0"/>
                        <a:t>AREA TO BE EXAMINED</a:t>
                      </a:r>
                      <a:endParaRPr lang="en-US" sz="3600" dirty="0"/>
                    </a:p>
                  </a:txBody>
                  <a:tcPr/>
                </a:tc>
                <a:tc>
                  <a:txBody>
                    <a:bodyPr/>
                    <a:lstStyle/>
                    <a:p>
                      <a:r>
                        <a:rPr lang="en-US" sz="3600" dirty="0" smtClean="0"/>
                        <a:t>INSERTION SITE</a:t>
                      </a:r>
                      <a:endParaRPr lang="en-US" sz="3600" dirty="0"/>
                    </a:p>
                  </a:txBody>
                  <a:tcPr/>
                </a:tc>
                <a:tc>
                  <a:txBody>
                    <a:bodyPr/>
                    <a:lstStyle/>
                    <a:p>
                      <a:r>
                        <a:rPr lang="en-US" sz="3600" dirty="0" smtClean="0"/>
                        <a:t>SPECIALIST/ SURGEON</a:t>
                      </a:r>
                      <a:endParaRPr lang="en-US" sz="3600" dirty="0"/>
                    </a:p>
                  </a:txBody>
                  <a:tcPr/>
                </a:tc>
              </a:tr>
              <a:tr h="370840">
                <a:tc>
                  <a:txBody>
                    <a:bodyPr/>
                    <a:lstStyle/>
                    <a:p>
                      <a:r>
                        <a:rPr lang="en-US" sz="2800" dirty="0" smtClean="0"/>
                        <a:t>cystoscopy</a:t>
                      </a:r>
                      <a:endParaRPr lang="en-US" sz="2800" dirty="0"/>
                    </a:p>
                  </a:txBody>
                  <a:tcPr/>
                </a:tc>
                <a:tc>
                  <a:txBody>
                    <a:bodyPr/>
                    <a:lstStyle/>
                    <a:p>
                      <a:r>
                        <a:rPr lang="en-US" sz="2800" dirty="0" smtClean="0"/>
                        <a:t>bladder</a:t>
                      </a:r>
                      <a:endParaRPr lang="en-US" sz="2800" dirty="0"/>
                    </a:p>
                  </a:txBody>
                  <a:tcPr/>
                </a:tc>
                <a:tc>
                  <a:txBody>
                    <a:bodyPr/>
                    <a:lstStyle/>
                    <a:p>
                      <a:r>
                        <a:rPr lang="en-US" sz="2800" dirty="0" smtClean="0"/>
                        <a:t>Through the  urethra</a:t>
                      </a:r>
                      <a:endParaRPr lang="en-US" sz="2800" dirty="0"/>
                    </a:p>
                  </a:txBody>
                  <a:tcPr/>
                </a:tc>
                <a:tc>
                  <a:txBody>
                    <a:bodyPr/>
                    <a:lstStyle/>
                    <a:p>
                      <a:r>
                        <a:rPr lang="en-US" sz="2800" dirty="0" smtClean="0"/>
                        <a:t>Urologist</a:t>
                      </a:r>
                      <a:endParaRPr lang="en-US" sz="2800" dirty="0"/>
                    </a:p>
                  </a:txBody>
                  <a:tcPr/>
                </a:tc>
              </a:tr>
              <a:tr h="370840">
                <a:tc>
                  <a:txBody>
                    <a:bodyPr/>
                    <a:lstStyle/>
                    <a:p>
                      <a:r>
                        <a:rPr lang="en-US" sz="2800" dirty="0" smtClean="0"/>
                        <a:t>Hysteroscopy</a:t>
                      </a:r>
                      <a:endParaRPr lang="en-US" sz="2800" dirty="0"/>
                    </a:p>
                  </a:txBody>
                  <a:tcPr/>
                </a:tc>
                <a:tc>
                  <a:txBody>
                    <a:bodyPr/>
                    <a:lstStyle/>
                    <a:p>
                      <a:r>
                        <a:rPr lang="en-US" sz="2800" dirty="0" smtClean="0"/>
                        <a:t>Inside the uterus </a:t>
                      </a:r>
                      <a:endParaRPr lang="en-US" sz="2800" dirty="0"/>
                    </a:p>
                  </a:txBody>
                  <a:tcPr/>
                </a:tc>
                <a:tc>
                  <a:txBody>
                    <a:bodyPr/>
                    <a:lstStyle/>
                    <a:p>
                      <a:r>
                        <a:rPr lang="en-US" sz="2800" dirty="0" smtClean="0"/>
                        <a:t>through the vagina</a:t>
                      </a:r>
                      <a:endParaRPr lang="en-US" sz="2800" dirty="0"/>
                    </a:p>
                  </a:txBody>
                  <a:tcPr/>
                </a:tc>
                <a:tc>
                  <a:txBody>
                    <a:bodyPr/>
                    <a:lstStyle/>
                    <a:p>
                      <a:r>
                        <a:rPr lang="en-US" sz="2800" dirty="0" err="1" smtClean="0"/>
                        <a:t>Gynaecologist</a:t>
                      </a:r>
                      <a:r>
                        <a:rPr lang="en-US" sz="2800" dirty="0" smtClean="0"/>
                        <a:t> or </a:t>
                      </a:r>
                      <a:r>
                        <a:rPr lang="en-US" sz="2800" dirty="0" err="1" smtClean="0"/>
                        <a:t>gynae</a:t>
                      </a:r>
                      <a:r>
                        <a:rPr lang="en-US" sz="2800" dirty="0" smtClean="0"/>
                        <a:t> surgeon</a:t>
                      </a:r>
                      <a:endParaRPr lang="en-US" sz="2800" dirty="0"/>
                    </a:p>
                  </a:txBody>
                  <a:tcPr/>
                </a:tc>
              </a:tr>
              <a:tr h="370840">
                <a:tc>
                  <a:txBody>
                    <a:bodyPr/>
                    <a:lstStyle/>
                    <a:p>
                      <a:r>
                        <a:rPr lang="en-US" sz="2800" dirty="0" smtClean="0"/>
                        <a:t>Anthroscopy</a:t>
                      </a:r>
                      <a:endParaRPr lang="en-US" sz="2800" dirty="0"/>
                    </a:p>
                  </a:txBody>
                  <a:tcPr/>
                </a:tc>
                <a:tc>
                  <a:txBody>
                    <a:bodyPr/>
                    <a:lstStyle/>
                    <a:p>
                      <a:r>
                        <a:rPr lang="en-US" sz="2800" dirty="0" smtClean="0"/>
                        <a:t>joints</a:t>
                      </a:r>
                      <a:endParaRPr lang="en-US" sz="2800" dirty="0"/>
                    </a:p>
                  </a:txBody>
                  <a:tcPr/>
                </a:tc>
                <a:tc>
                  <a:txBody>
                    <a:bodyPr/>
                    <a:lstStyle/>
                    <a:p>
                      <a:r>
                        <a:rPr lang="en-US" sz="2800" dirty="0" smtClean="0"/>
                        <a:t>Small incision near the joint</a:t>
                      </a:r>
                      <a:endParaRPr lang="en-US" sz="2800" dirty="0"/>
                    </a:p>
                  </a:txBody>
                  <a:tcPr/>
                </a:tc>
                <a:tc>
                  <a:txBody>
                    <a:bodyPr/>
                    <a:lstStyle/>
                    <a:p>
                      <a:r>
                        <a:rPr lang="en-US" sz="2800" dirty="0" smtClean="0"/>
                        <a:t>Orthopeadic surgeon</a:t>
                      </a:r>
                      <a:endParaRPr lang="en-US" sz="2800" dirty="0"/>
                    </a:p>
                  </a:txBody>
                  <a:tcPr/>
                </a:tc>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r>
            </a:tbl>
          </a:graphicData>
        </a:graphic>
      </p:graphicFrame>
    </p:spTree>
    <p:extLst>
      <p:ext uri="{BB962C8B-B14F-4D97-AF65-F5344CB8AC3E}">
        <p14:creationId xmlns:p14="http://schemas.microsoft.com/office/powerpoint/2010/main" val="21369327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ookman Old Style" panose="02050604050505020204" pitchFamily="18" charset="0"/>
              </a:rPr>
              <a:t>Risk factors/complications of endoscopy</a:t>
            </a:r>
            <a:endParaRPr lang="en-US" b="1"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pPr marL="0" indent="0">
              <a:buNone/>
            </a:pPr>
            <a:r>
              <a:rPr lang="en-US" sz="3600" dirty="0" smtClean="0">
                <a:latin typeface="Arial" panose="020B0604020202020204" pitchFamily="34" charset="0"/>
                <a:cs typeface="Arial" panose="020B0604020202020204" pitchFamily="34" charset="0"/>
              </a:rPr>
              <a:t>Generally endoscopy is very safe so long as it is performed by trained and skillful professional or specialist in the area under need for the procedure. However the procedure has few potential complications or risks; </a:t>
            </a:r>
          </a:p>
          <a:p>
            <a:pPr>
              <a:buFont typeface="Wingdings" panose="05000000000000000000" pitchFamily="2" charset="2"/>
              <a:buChar char="§"/>
            </a:pPr>
            <a:r>
              <a:rPr lang="en-US" sz="3600" dirty="0" smtClean="0">
                <a:latin typeface="Arial" panose="020B0604020202020204" pitchFamily="34" charset="0"/>
                <a:cs typeface="Arial" panose="020B0604020202020204" pitchFamily="34" charset="0"/>
              </a:rPr>
              <a:t>persistent</a:t>
            </a:r>
            <a:r>
              <a:rPr lang="en-US" sz="3600" i="1" dirty="0" smtClean="0">
                <a:latin typeface="Arial" panose="020B0604020202020204" pitchFamily="34" charset="0"/>
                <a:cs typeface="Arial" panose="020B0604020202020204" pitchFamily="34" charset="0"/>
              </a:rPr>
              <a:t> </a:t>
            </a:r>
            <a:r>
              <a:rPr lang="en-US" sz="3600" dirty="0" smtClean="0">
                <a:latin typeface="Arial" panose="020B0604020202020204" pitchFamily="34" charset="0"/>
                <a:cs typeface="Arial" panose="020B0604020202020204" pitchFamily="34" charset="0"/>
              </a:rPr>
              <a:t>pain</a:t>
            </a:r>
            <a:r>
              <a:rPr lang="en-US" sz="3600" i="1" dirty="0" smtClean="0">
                <a:latin typeface="Arial" panose="020B0604020202020204" pitchFamily="34" charset="0"/>
                <a:cs typeface="Arial" panose="020B0604020202020204" pitchFamily="34" charset="0"/>
              </a:rPr>
              <a:t> in the area of endoscopy </a:t>
            </a:r>
          </a:p>
          <a:p>
            <a:pPr>
              <a:buFont typeface="Wingdings" panose="05000000000000000000" pitchFamily="2" charset="2"/>
              <a:buChar char="§"/>
            </a:pPr>
            <a:r>
              <a:rPr lang="en-US" sz="3600" dirty="0" smtClean="0">
                <a:latin typeface="Arial" panose="020B0604020202020204" pitchFamily="34" charset="0"/>
                <a:cs typeface="Arial" panose="020B0604020202020204" pitchFamily="34" charset="0"/>
              </a:rPr>
              <a:t>Perforation</a:t>
            </a:r>
          </a:p>
        </p:txBody>
      </p:sp>
    </p:spTree>
    <p:extLst>
      <p:ext uri="{BB962C8B-B14F-4D97-AF65-F5344CB8AC3E}">
        <p14:creationId xmlns:p14="http://schemas.microsoft.com/office/powerpoint/2010/main" val="10553704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latin typeface="Bookman Old Style" panose="02050604050505020204" pitchFamily="18" charset="0"/>
              </a:rPr>
              <a:t>Risk factors/complications of endoscopy</a:t>
            </a:r>
            <a:endParaRPr lang="en-US" dirty="0"/>
          </a:p>
        </p:txBody>
      </p:sp>
      <p:sp>
        <p:nvSpPr>
          <p:cNvPr id="3" name="Content Placeholder 2"/>
          <p:cNvSpPr>
            <a:spLocks noGrp="1"/>
          </p:cNvSpPr>
          <p:nvPr>
            <p:ph idx="1"/>
          </p:nvPr>
        </p:nvSpPr>
        <p:spPr/>
        <p:txBody>
          <a:bodyPr>
            <a:normAutofit/>
          </a:bodyPr>
          <a:lstStyle/>
          <a:p>
            <a:pPr lvl="0">
              <a:lnSpc>
                <a:spcPct val="150000"/>
              </a:lnSpc>
              <a:spcBef>
                <a:spcPts val="0"/>
              </a:spcBef>
            </a:pPr>
            <a:r>
              <a:rPr lang="en-US" sz="4000" dirty="0">
                <a:latin typeface="Arial" panose="020B0604020202020204" pitchFamily="34" charset="0"/>
                <a:cs typeface="Arial" panose="020B0604020202020204" pitchFamily="34" charset="0"/>
              </a:rPr>
              <a:t>Reaction to </a:t>
            </a:r>
            <a:r>
              <a:rPr lang="en-US" sz="4000" dirty="0" smtClean="0">
                <a:latin typeface="Arial" panose="020B0604020202020204" pitchFamily="34" charset="0"/>
                <a:cs typeface="Arial" panose="020B0604020202020204" pitchFamily="34" charset="0"/>
              </a:rPr>
              <a:t>the dye </a:t>
            </a:r>
            <a:r>
              <a:rPr lang="en-US" sz="4000" dirty="0">
                <a:latin typeface="Arial" panose="020B0604020202020204" pitchFamily="34" charset="0"/>
                <a:cs typeface="Arial" panose="020B0604020202020204" pitchFamily="34" charset="0"/>
              </a:rPr>
              <a:t>or </a:t>
            </a:r>
            <a:r>
              <a:rPr lang="en-US" sz="4000" dirty="0" smtClean="0">
                <a:latin typeface="Arial" panose="020B0604020202020204" pitchFamily="34" charset="0"/>
                <a:cs typeface="Arial" panose="020B0604020202020204" pitchFamily="34" charset="0"/>
              </a:rPr>
              <a:t>drug </a:t>
            </a:r>
            <a:r>
              <a:rPr lang="en-US" sz="4000" dirty="0">
                <a:latin typeface="Arial" panose="020B0604020202020204" pitchFamily="34" charset="0"/>
                <a:cs typeface="Arial" panose="020B0604020202020204" pitchFamily="34" charset="0"/>
              </a:rPr>
              <a:t>used in </a:t>
            </a:r>
            <a:r>
              <a:rPr lang="en-US" sz="4000" dirty="0" smtClean="0">
                <a:latin typeface="Arial" panose="020B0604020202020204" pitchFamily="34" charset="0"/>
                <a:cs typeface="Arial" panose="020B0604020202020204" pitchFamily="34" charset="0"/>
              </a:rPr>
              <a:t>sedation </a:t>
            </a:r>
          </a:p>
          <a:p>
            <a:pPr lvl="0">
              <a:lnSpc>
                <a:spcPct val="150000"/>
              </a:lnSpc>
              <a:spcBef>
                <a:spcPts val="0"/>
              </a:spcBef>
            </a:pPr>
            <a:r>
              <a:rPr lang="en-US" sz="4000" dirty="0" smtClean="0">
                <a:latin typeface="Arial" panose="020B0604020202020204" pitchFamily="34" charset="0"/>
                <a:cs typeface="Arial" panose="020B0604020202020204" pitchFamily="34" charset="0"/>
              </a:rPr>
              <a:t>Infections</a:t>
            </a:r>
            <a:endParaRPr lang="en-US" sz="4000" dirty="0">
              <a:latin typeface="Arial" panose="020B0604020202020204" pitchFamily="34" charset="0"/>
              <a:cs typeface="Arial" panose="020B0604020202020204" pitchFamily="34" charset="0"/>
            </a:endParaRPr>
          </a:p>
          <a:p>
            <a:pPr lvl="0">
              <a:lnSpc>
                <a:spcPct val="150000"/>
              </a:lnSpc>
              <a:spcBef>
                <a:spcPts val="0"/>
              </a:spcBef>
            </a:pPr>
            <a:r>
              <a:rPr lang="en-US" sz="4000" dirty="0">
                <a:latin typeface="Arial" panose="020B0604020202020204" pitchFamily="34" charset="0"/>
                <a:cs typeface="Arial" panose="020B0604020202020204" pitchFamily="34" charset="0"/>
              </a:rPr>
              <a:t>Bleeding</a:t>
            </a:r>
          </a:p>
          <a:p>
            <a:pPr lvl="0">
              <a:lnSpc>
                <a:spcPct val="150000"/>
              </a:lnSpc>
              <a:spcBef>
                <a:spcPts val="0"/>
              </a:spcBef>
            </a:pPr>
            <a:r>
              <a:rPr lang="en-US" sz="4000" dirty="0">
                <a:latin typeface="Arial" panose="020B0604020202020204" pitchFamily="34" charset="0"/>
                <a:cs typeface="Arial" panose="020B0604020202020204" pitchFamily="34" charset="0"/>
              </a:rPr>
              <a:t>pancreatitis</a:t>
            </a:r>
          </a:p>
        </p:txBody>
      </p:sp>
    </p:spTree>
    <p:extLst>
      <p:ext uri="{BB962C8B-B14F-4D97-AF65-F5344CB8AC3E}">
        <p14:creationId xmlns:p14="http://schemas.microsoft.com/office/powerpoint/2010/main" val="1611589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Engravers MT" panose="02090707080505020304" pitchFamily="18" charset="0"/>
                <a:ea typeface="Batang" panose="02030600000101010101" pitchFamily="18" charset="-127"/>
                <a:cs typeface="Aharoni" panose="02010803020104030203" pitchFamily="2" charset="-79"/>
              </a:rPr>
              <a:t>Endoscopy</a:t>
            </a:r>
            <a:endParaRPr lang="en-US" b="1" dirty="0">
              <a:latin typeface="Engravers MT" panose="02090707080505020304" pitchFamily="18" charset="0"/>
              <a:ea typeface="Batang" panose="02030600000101010101" pitchFamily="18" charset="-127"/>
              <a:cs typeface="Aharoni" panose="02010803020104030203" pitchFamily="2" charset="-79"/>
            </a:endParaRPr>
          </a:p>
        </p:txBody>
      </p:sp>
      <p:sp>
        <p:nvSpPr>
          <p:cNvPr id="3" name="Content Placeholder 2"/>
          <p:cNvSpPr>
            <a:spLocks noGrp="1"/>
          </p:cNvSpPr>
          <p:nvPr>
            <p:ph idx="1"/>
          </p:nvPr>
        </p:nvSpPr>
        <p:spPr/>
        <p:txBody>
          <a:bodyPr>
            <a:normAutofit/>
          </a:bodyPr>
          <a:lstStyle/>
          <a:p>
            <a:pPr lvl="0"/>
            <a:r>
              <a:rPr lang="en-US" sz="4000" dirty="0" smtClean="0">
                <a:solidFill>
                  <a:prstClr val="black"/>
                </a:solidFill>
              </a:rPr>
              <a:t>The </a:t>
            </a:r>
            <a:r>
              <a:rPr lang="en-US" sz="4000" dirty="0">
                <a:solidFill>
                  <a:prstClr val="black"/>
                </a:solidFill>
              </a:rPr>
              <a:t>laboratory tests</a:t>
            </a:r>
            <a:r>
              <a:rPr lang="en-US" sz="4000" dirty="0" smtClean="0">
                <a:solidFill>
                  <a:prstClr val="black"/>
                </a:solidFill>
              </a:rPr>
              <a:t> </a:t>
            </a:r>
            <a:r>
              <a:rPr lang="en-US" sz="3600" dirty="0">
                <a:solidFill>
                  <a:prstClr val="black"/>
                </a:solidFill>
              </a:rPr>
              <a:t>tests </a:t>
            </a:r>
            <a:r>
              <a:rPr lang="en-US" sz="4000" dirty="0">
                <a:solidFill>
                  <a:prstClr val="black"/>
                </a:solidFill>
              </a:rPr>
              <a:t>findings may help </a:t>
            </a:r>
            <a:r>
              <a:rPr lang="en-US" sz="3600" dirty="0">
                <a:solidFill>
                  <a:prstClr val="black"/>
                </a:solidFill>
              </a:rPr>
              <a:t>the doctors to understand more accurately the possible cause of the patient’s problem, </a:t>
            </a:r>
            <a:r>
              <a:rPr lang="en-US" sz="4000" dirty="0">
                <a:solidFill>
                  <a:prstClr val="black"/>
                </a:solidFill>
              </a:rPr>
              <a:t>decide on the </a:t>
            </a:r>
            <a:r>
              <a:rPr lang="en-US" sz="3200" dirty="0">
                <a:solidFill>
                  <a:prstClr val="black"/>
                </a:solidFill>
              </a:rPr>
              <a:t>better  </a:t>
            </a:r>
            <a:r>
              <a:rPr lang="en-US" sz="4000" dirty="0">
                <a:solidFill>
                  <a:prstClr val="black"/>
                </a:solidFill>
              </a:rPr>
              <a:t>plan of </a:t>
            </a:r>
            <a:r>
              <a:rPr lang="en-US" sz="4000" dirty="0" smtClean="0">
                <a:solidFill>
                  <a:prstClr val="black"/>
                </a:solidFill>
              </a:rPr>
              <a:t>care</a:t>
            </a:r>
            <a:endParaRPr lang="en-US" sz="3200" b="1" dirty="0">
              <a:solidFill>
                <a:prstClr val="black"/>
              </a:solidFill>
            </a:endParaRPr>
          </a:p>
          <a:p>
            <a:pPr marL="0" lvl="0" indent="0">
              <a:buNone/>
            </a:pPr>
            <a:r>
              <a:rPr lang="en-US" sz="4000" b="1" dirty="0" smtClean="0">
                <a:solidFill>
                  <a:prstClr val="black"/>
                </a:solidFill>
              </a:rPr>
              <a:t>Purpose </a:t>
            </a:r>
            <a:r>
              <a:rPr lang="en-US" sz="4000" b="1" dirty="0">
                <a:solidFill>
                  <a:prstClr val="black"/>
                </a:solidFill>
              </a:rPr>
              <a:t>for Endoscopy</a:t>
            </a:r>
            <a:r>
              <a:rPr lang="en-US" sz="4000" dirty="0">
                <a:solidFill>
                  <a:prstClr val="black"/>
                </a:solidFill>
              </a:rPr>
              <a:t>: </a:t>
            </a:r>
            <a:endParaRPr lang="en-US" sz="4000" dirty="0" smtClean="0">
              <a:solidFill>
                <a:prstClr val="black"/>
              </a:solidFill>
            </a:endParaRPr>
          </a:p>
          <a:p>
            <a:pPr lvl="0"/>
            <a:r>
              <a:rPr lang="en-US" sz="3600" dirty="0">
                <a:solidFill>
                  <a:prstClr val="black"/>
                </a:solidFill>
              </a:rPr>
              <a:t>Endoscopy</a:t>
            </a:r>
            <a:r>
              <a:rPr lang="en-US" sz="3600" b="1" dirty="0">
                <a:solidFill>
                  <a:prstClr val="black"/>
                </a:solidFill>
              </a:rPr>
              <a:t> </a:t>
            </a:r>
            <a:r>
              <a:rPr lang="en-US" sz="3600" dirty="0" smtClean="0">
                <a:solidFill>
                  <a:prstClr val="black"/>
                </a:solidFill>
              </a:rPr>
              <a:t>is </a:t>
            </a:r>
            <a:r>
              <a:rPr lang="en-US" sz="3600" dirty="0">
                <a:solidFill>
                  <a:prstClr val="black"/>
                </a:solidFill>
              </a:rPr>
              <a:t>mainly </a:t>
            </a:r>
            <a:r>
              <a:rPr lang="en-US" sz="3600" dirty="0" smtClean="0">
                <a:solidFill>
                  <a:prstClr val="black"/>
                </a:solidFill>
              </a:rPr>
              <a:t>done for diagnostic purposes and </a:t>
            </a:r>
            <a:r>
              <a:rPr lang="en-US" sz="3600" dirty="0">
                <a:solidFill>
                  <a:prstClr val="black"/>
                </a:solidFill>
              </a:rPr>
              <a:t>sometimes </a:t>
            </a:r>
            <a:r>
              <a:rPr lang="en-US" sz="3600" dirty="0" smtClean="0">
                <a:solidFill>
                  <a:prstClr val="black"/>
                </a:solidFill>
              </a:rPr>
              <a:t>for therapeutic</a:t>
            </a:r>
          </a:p>
          <a:p>
            <a:endParaRPr lang="en-US" sz="3200" dirty="0"/>
          </a:p>
        </p:txBody>
      </p:sp>
    </p:spTree>
    <p:extLst>
      <p:ext uri="{BB962C8B-B14F-4D97-AF65-F5344CB8AC3E}">
        <p14:creationId xmlns:p14="http://schemas.microsoft.com/office/powerpoint/2010/main" val="26253289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Arial Black" panose="020B0A04020102020204" pitchFamily="34" charset="0"/>
                <a:cs typeface="Arial" panose="020B0604020202020204" pitchFamily="34" charset="0"/>
              </a:rPr>
              <a:t>Preparation of the Patient </a:t>
            </a:r>
            <a:endParaRPr lang="en-US" sz="4800" b="1" dirty="0">
              <a:latin typeface="Arial Black" panose="020B0A040201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3600" dirty="0" smtClean="0">
                <a:latin typeface="Arial" panose="020B0604020202020204" pitchFamily="34" charset="0"/>
                <a:cs typeface="Arial" panose="020B0604020202020204" pitchFamily="34" charset="0"/>
              </a:rPr>
              <a:t>Ensure the information is documented and the doctor has explained the procedure to the patient and informed consent signed.</a:t>
            </a:r>
          </a:p>
          <a:p>
            <a:r>
              <a:rPr lang="en-US" sz="3600" dirty="0" smtClean="0">
                <a:latin typeface="Arial" panose="020B0604020202020204" pitchFamily="34" charset="0"/>
                <a:cs typeface="Arial" panose="020B0604020202020204" pitchFamily="34" charset="0"/>
              </a:rPr>
              <a:t>Follow the doctor’s instructions from the patient’s notes and treatment sheet</a:t>
            </a:r>
          </a:p>
          <a:p>
            <a:r>
              <a:rPr lang="en-US" sz="3600" dirty="0" smtClean="0">
                <a:latin typeface="Arial" panose="020B0604020202020204" pitchFamily="34" charset="0"/>
                <a:cs typeface="Arial" panose="020B0604020202020204" pitchFamily="34" charset="0"/>
              </a:rPr>
              <a:t>Empty the gut, laxatives may be prescribed and given a day before endoscopy.</a:t>
            </a:r>
          </a:p>
        </p:txBody>
      </p:sp>
    </p:spTree>
    <p:extLst>
      <p:ext uri="{BB962C8B-B14F-4D97-AF65-F5344CB8AC3E}">
        <p14:creationId xmlns:p14="http://schemas.microsoft.com/office/powerpoint/2010/main" val="2777396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prstClr val="black"/>
                </a:solidFill>
                <a:latin typeface="Arial Black" panose="020B0A04020102020204" pitchFamily="34" charset="0"/>
              </a:rPr>
              <a:t>Preparation of the Patient </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pPr lvl="0"/>
            <a:r>
              <a:rPr lang="en-US" sz="4000" dirty="0" smtClean="0">
                <a:latin typeface="Arial" panose="020B0604020202020204" pitchFamily="34" charset="0"/>
                <a:cs typeface="Arial" panose="020B0604020202020204" pitchFamily="34" charset="0"/>
              </a:rPr>
              <a:t>Prepare </a:t>
            </a:r>
            <a:r>
              <a:rPr lang="en-US" sz="4000" dirty="0">
                <a:latin typeface="Arial" panose="020B0604020202020204" pitchFamily="34" charset="0"/>
                <a:cs typeface="Arial" panose="020B0604020202020204" pitchFamily="34" charset="0"/>
              </a:rPr>
              <a:t>the patient psychologically, let the doctor answer as many questions </a:t>
            </a:r>
            <a:r>
              <a:rPr lang="en-US" sz="4000" dirty="0" smtClean="0">
                <a:latin typeface="Arial" panose="020B0604020202020204" pitchFamily="34" charset="0"/>
                <a:cs typeface="Arial" panose="020B0604020202020204" pitchFamily="34" charset="0"/>
              </a:rPr>
              <a:t>as possible</a:t>
            </a:r>
            <a:r>
              <a:rPr lang="en-US" sz="4000" dirty="0">
                <a:latin typeface="Arial" panose="020B0604020202020204" pitchFamily="34" charset="0"/>
                <a:cs typeface="Arial" panose="020B0604020202020204" pitchFamily="34" charset="0"/>
              </a:rPr>
              <a:t> the patient may have </a:t>
            </a:r>
            <a:r>
              <a:rPr lang="en-US" sz="4000" dirty="0" smtClean="0">
                <a:latin typeface="Arial" panose="020B0604020202020204" pitchFamily="34" charset="0"/>
                <a:cs typeface="Arial" panose="020B0604020202020204" pitchFamily="34" charset="0"/>
              </a:rPr>
              <a:t>to alley </a:t>
            </a:r>
            <a:r>
              <a:rPr lang="en-US" sz="4000" dirty="0">
                <a:latin typeface="Arial" panose="020B0604020202020204" pitchFamily="34" charset="0"/>
                <a:cs typeface="Arial" panose="020B0604020202020204" pitchFamily="34" charset="0"/>
              </a:rPr>
              <a:t>anxiety and </a:t>
            </a:r>
            <a:r>
              <a:rPr lang="en-US" sz="4000" dirty="0" smtClean="0">
                <a:latin typeface="Arial" panose="020B0604020202020204" pitchFamily="34" charset="0"/>
                <a:cs typeface="Arial" panose="020B0604020202020204" pitchFamily="34" charset="0"/>
              </a:rPr>
              <a:t>enhance cooperation</a:t>
            </a:r>
            <a:r>
              <a:rPr lang="en-US" dirty="0" smtClean="0">
                <a:latin typeface="Arial" panose="020B0604020202020204" pitchFamily="34" charset="0"/>
                <a:cs typeface="Arial" panose="020B0604020202020204" pitchFamily="34" charset="0"/>
              </a:rPr>
              <a:t>.</a:t>
            </a:r>
          </a:p>
          <a:p>
            <a:pPr lvl="0"/>
            <a:r>
              <a:rPr lang="en-US" sz="4000" dirty="0">
                <a:latin typeface="Arial" panose="020B0604020202020204" pitchFamily="34" charset="0"/>
                <a:cs typeface="Arial" panose="020B0604020202020204" pitchFamily="34" charset="0"/>
              </a:rPr>
              <a:t>Starving period ranges between 6-12 hours for solid foods consumption; for liquids can be 2-4 hours before the procedure</a:t>
            </a:r>
          </a:p>
          <a:p>
            <a:pPr lvl="0"/>
            <a:endParaRPr lang="en-US" dirty="0">
              <a:solidFill>
                <a:prstClr val="black"/>
              </a:solidFill>
            </a:endParaRPr>
          </a:p>
        </p:txBody>
      </p:sp>
    </p:spTree>
    <p:extLst>
      <p:ext uri="{BB962C8B-B14F-4D97-AF65-F5344CB8AC3E}">
        <p14:creationId xmlns:p14="http://schemas.microsoft.com/office/powerpoint/2010/main" val="359213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prstClr val="black"/>
                </a:solidFill>
                <a:latin typeface="Arial Black" panose="020B0A04020102020204" pitchFamily="34" charset="0"/>
              </a:rPr>
              <a:t>Preparation of the Patient </a:t>
            </a:r>
            <a:endParaRPr lang="en-US"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US" sz="4400" dirty="0" smtClean="0">
                <a:latin typeface="Arial" panose="020B0604020202020204" pitchFamily="34" charset="0"/>
                <a:cs typeface="Arial" panose="020B0604020202020204" pitchFamily="34" charset="0"/>
              </a:rPr>
              <a:t>Ensure all the results of the ordered investigations are in the patient’s file</a:t>
            </a:r>
          </a:p>
          <a:p>
            <a:r>
              <a:rPr lang="en-US" sz="4400" dirty="0" smtClean="0">
                <a:latin typeface="Arial" panose="020B0604020202020204" pitchFamily="34" charset="0"/>
                <a:cs typeface="Arial" panose="020B0604020202020204" pitchFamily="34" charset="0"/>
              </a:rPr>
              <a:t>Observe general </a:t>
            </a:r>
            <a:r>
              <a:rPr lang="en-US" sz="4000" dirty="0" smtClean="0">
                <a:latin typeface="Arial" panose="020B0604020202020204" pitchFamily="34" charset="0"/>
                <a:cs typeface="Arial" panose="020B0604020202020204" pitchFamily="34" charset="0"/>
              </a:rPr>
              <a:t>condition of the patient, Temperature, pulse, respirations, and blood pressure and any other abnormality; then document.</a:t>
            </a:r>
          </a:p>
        </p:txBody>
      </p:sp>
    </p:spTree>
    <p:extLst>
      <p:ext uri="{BB962C8B-B14F-4D97-AF65-F5344CB8AC3E}">
        <p14:creationId xmlns:p14="http://schemas.microsoft.com/office/powerpoint/2010/main" val="5533031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5467"/>
            <a:ext cx="10515600" cy="1275643"/>
          </a:xfrm>
        </p:spPr>
        <p:txBody>
          <a:bodyPr/>
          <a:lstStyle/>
          <a:p>
            <a:r>
              <a:rPr lang="en-US" sz="4800" b="1" dirty="0">
                <a:solidFill>
                  <a:prstClr val="black"/>
                </a:solidFill>
                <a:latin typeface="Bookman Old Style" panose="02050604050505020204" pitchFamily="18" charset="0"/>
              </a:rPr>
              <a:t>Preparation of the Patient </a:t>
            </a:r>
            <a:r>
              <a:rPr lang="en-US" sz="4800" b="1" dirty="0" smtClean="0">
                <a:solidFill>
                  <a:prstClr val="black"/>
                </a:solidFill>
                <a:latin typeface="Bookman Old Style" panose="02050604050505020204" pitchFamily="18" charset="0"/>
              </a:rPr>
              <a:t>    </a:t>
            </a:r>
            <a:r>
              <a:rPr lang="en-US" sz="4800" b="1" dirty="0" err="1" smtClean="0">
                <a:solidFill>
                  <a:prstClr val="black"/>
                </a:solidFill>
                <a:latin typeface="Bookman Old Style" panose="02050604050505020204" pitchFamily="18" charset="0"/>
              </a:rPr>
              <a:t>ct</a:t>
            </a:r>
            <a:endParaRPr lang="en-US" dirty="0"/>
          </a:p>
        </p:txBody>
      </p:sp>
      <p:sp>
        <p:nvSpPr>
          <p:cNvPr id="3" name="Content Placeholder 2"/>
          <p:cNvSpPr>
            <a:spLocks noGrp="1"/>
          </p:cNvSpPr>
          <p:nvPr>
            <p:ph idx="1"/>
          </p:nvPr>
        </p:nvSpPr>
        <p:spPr>
          <a:xfrm>
            <a:off x="838200" y="1591733"/>
            <a:ext cx="10515600" cy="4775199"/>
          </a:xfrm>
        </p:spPr>
        <p:txBody>
          <a:bodyPr>
            <a:noAutofit/>
          </a:bodyPr>
          <a:lstStyle/>
          <a:p>
            <a:pPr lvl="0"/>
            <a:r>
              <a:rPr lang="en-US" sz="3600" dirty="0">
                <a:latin typeface="Arial" panose="020B0604020202020204" pitchFamily="34" charset="0"/>
                <a:cs typeface="Arial" panose="020B0604020202020204" pitchFamily="34" charset="0"/>
              </a:rPr>
              <a:t>Prepare the patient as that going </a:t>
            </a:r>
            <a:r>
              <a:rPr lang="en-US" sz="3600" dirty="0" smtClean="0">
                <a:latin typeface="Arial" panose="020B0604020202020204" pitchFamily="34" charset="0"/>
                <a:cs typeface="Arial" panose="020B0604020202020204" pitchFamily="34" charset="0"/>
              </a:rPr>
              <a:t>to </a:t>
            </a:r>
            <a:r>
              <a:rPr lang="en-US" sz="3600" dirty="0">
                <a:latin typeface="Arial" panose="020B0604020202020204" pitchFamily="34" charset="0"/>
                <a:cs typeface="Arial" panose="020B0604020202020204" pitchFamily="34" charset="0"/>
              </a:rPr>
              <a:t>theatre </a:t>
            </a:r>
            <a:r>
              <a:rPr lang="en-US" sz="3600" dirty="0" smtClean="0">
                <a:latin typeface="Arial" panose="020B0604020202020204" pitchFamily="34" charset="0"/>
                <a:cs typeface="Arial" panose="020B0604020202020204" pitchFamily="34" charset="0"/>
              </a:rPr>
              <a:t>for </a:t>
            </a:r>
            <a:r>
              <a:rPr lang="en-US" sz="3600" i="1" dirty="0" smtClean="0">
                <a:latin typeface="Arial" panose="020B0604020202020204" pitchFamily="34" charset="0"/>
                <a:cs typeface="Arial" panose="020B0604020202020204" pitchFamily="34" charset="0"/>
              </a:rPr>
              <a:t>surgery</a:t>
            </a:r>
            <a:r>
              <a:rPr lang="en-US" sz="3600" dirty="0" smtClean="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nil per oral unless medicine, remove </a:t>
            </a:r>
            <a:r>
              <a:rPr lang="en-US" sz="3600" dirty="0" smtClean="0">
                <a:latin typeface="Arial" panose="020B0604020202020204" pitchFamily="34" charset="0"/>
                <a:cs typeface="Arial" panose="020B0604020202020204" pitchFamily="34" charset="0"/>
              </a:rPr>
              <a:t>all dentures</a:t>
            </a:r>
            <a:r>
              <a:rPr lang="en-US" sz="3600" dirty="0">
                <a:latin typeface="Arial" panose="020B0604020202020204" pitchFamily="34" charset="0"/>
                <a:cs typeface="Arial" panose="020B0604020202020204" pitchFamily="34" charset="0"/>
              </a:rPr>
              <a:t>, any metallic </a:t>
            </a:r>
            <a:r>
              <a:rPr lang="en-US" sz="3600" dirty="0" smtClean="0">
                <a:latin typeface="Arial" panose="020B0604020202020204" pitchFamily="34" charset="0"/>
                <a:cs typeface="Arial" panose="020B0604020202020204" pitchFamily="34" charset="0"/>
              </a:rPr>
              <a:t>wear </a:t>
            </a:r>
            <a:r>
              <a:rPr lang="en-US" sz="3600" dirty="0">
                <a:latin typeface="Arial" panose="020B0604020202020204" pitchFamily="34" charset="0"/>
                <a:cs typeface="Arial" panose="020B0604020202020204" pitchFamily="34" charset="0"/>
              </a:rPr>
              <a:t>such </a:t>
            </a:r>
            <a:r>
              <a:rPr lang="en-US" sz="3600" dirty="0" smtClean="0">
                <a:latin typeface="Arial" panose="020B0604020202020204" pitchFamily="34" charset="0"/>
                <a:cs typeface="Arial" panose="020B0604020202020204" pitchFamily="34" charset="0"/>
              </a:rPr>
              <a:t>as; </a:t>
            </a:r>
            <a:r>
              <a:rPr lang="en-US" sz="3600" dirty="0">
                <a:latin typeface="Arial" panose="020B0604020202020204" pitchFamily="34" charset="0"/>
                <a:cs typeface="Arial" panose="020B0604020202020204" pitchFamily="34" charset="0"/>
              </a:rPr>
              <a:t>bangles, rings (wedding ring can be strapped), clean patient, signed informed consent, investigations, gown, observations. </a:t>
            </a:r>
          </a:p>
          <a:p>
            <a:pPr lvl="0"/>
            <a:r>
              <a:rPr lang="en-US" sz="3600" dirty="0">
                <a:latin typeface="Arial" panose="020B0604020202020204" pitchFamily="34" charset="0"/>
                <a:cs typeface="Arial" panose="020B0604020202020204" pitchFamily="34" charset="0"/>
              </a:rPr>
              <a:t>Once time is ready gown the patient, have all documents ready for the patient to theatre or place where the procedure is destined for</a:t>
            </a:r>
          </a:p>
          <a:p>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777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Arial Black" panose="020B0A04020102020204" pitchFamily="34" charset="0"/>
              </a:rPr>
              <a:t>During the procedure</a:t>
            </a:r>
            <a:endParaRPr lang="en-US" sz="4800" b="1" dirty="0">
              <a:latin typeface="Arial Black" panose="020B0A04020102020204" pitchFamily="34" charset="0"/>
            </a:endParaRPr>
          </a:p>
        </p:txBody>
      </p:sp>
      <p:sp>
        <p:nvSpPr>
          <p:cNvPr id="3" name="Content Placeholder 2"/>
          <p:cNvSpPr>
            <a:spLocks noGrp="1"/>
          </p:cNvSpPr>
          <p:nvPr>
            <p:ph idx="1"/>
          </p:nvPr>
        </p:nvSpPr>
        <p:spPr>
          <a:xfrm>
            <a:off x="838200" y="1690688"/>
            <a:ext cx="10515600" cy="4486275"/>
          </a:xfrm>
        </p:spPr>
        <p:txBody>
          <a:bodyPr>
            <a:normAutofit/>
          </a:bodyPr>
          <a:lstStyle/>
          <a:p>
            <a:r>
              <a:rPr lang="en-US" sz="3600" dirty="0" smtClean="0">
                <a:latin typeface="Arial" panose="020B0604020202020204" pitchFamily="34" charset="0"/>
                <a:cs typeface="Arial" panose="020B0604020202020204" pitchFamily="34" charset="0"/>
              </a:rPr>
              <a:t>Observe the patient’s general condition. Respiration, pulse rates, Blood Pressure.</a:t>
            </a:r>
          </a:p>
          <a:p>
            <a:r>
              <a:rPr lang="en-US" sz="3600" dirty="0" smtClean="0">
                <a:latin typeface="Arial" panose="020B0604020202020204" pitchFamily="34" charset="0"/>
                <a:cs typeface="Arial" panose="020B0604020202020204" pitchFamily="34" charset="0"/>
              </a:rPr>
              <a:t>Report any abnormality for quick and prompt actions</a:t>
            </a:r>
          </a:p>
          <a:p>
            <a:r>
              <a:rPr lang="en-US" sz="3600" dirty="0" smtClean="0">
                <a:latin typeface="Arial" panose="020B0604020202020204" pitchFamily="34" charset="0"/>
                <a:cs typeface="Arial" panose="020B0604020202020204" pitchFamily="34" charset="0"/>
              </a:rPr>
              <a:t>communicate (verbal/ non verbal) with the patient whenever necessary</a:t>
            </a:r>
          </a:p>
          <a:p>
            <a:r>
              <a:rPr lang="en-US" sz="3600" dirty="0" smtClean="0">
                <a:latin typeface="Arial" panose="020B0604020202020204" pitchFamily="34" charset="0"/>
                <a:cs typeface="Arial" panose="020B0604020202020204" pitchFamily="34" charset="0"/>
              </a:rPr>
              <a:t>Assist the doctor or the specialist performing the procedures whenever necessary</a:t>
            </a:r>
          </a:p>
        </p:txBody>
      </p:sp>
    </p:spTree>
    <p:extLst>
      <p:ext uri="{BB962C8B-B14F-4D97-AF65-F5344CB8AC3E}">
        <p14:creationId xmlns:p14="http://schemas.microsoft.com/office/powerpoint/2010/main" val="12397986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prstClr val="black"/>
                </a:solidFill>
                <a:latin typeface="Calibri" panose="020F0502020204030204"/>
              </a:rPr>
              <a:t>After the procedure</a:t>
            </a:r>
            <a:endParaRPr lang="en-US" sz="7200" dirty="0"/>
          </a:p>
        </p:txBody>
      </p:sp>
      <p:sp>
        <p:nvSpPr>
          <p:cNvPr id="3" name="Content Placeholder 2"/>
          <p:cNvSpPr>
            <a:spLocks noGrp="1"/>
          </p:cNvSpPr>
          <p:nvPr>
            <p:ph idx="1"/>
          </p:nvPr>
        </p:nvSpPr>
        <p:spPr/>
        <p:txBody>
          <a:bodyPr/>
          <a:lstStyle/>
          <a:p>
            <a:pPr lvl="0"/>
            <a:r>
              <a:rPr lang="en-US" sz="4000" dirty="0" smtClean="0">
                <a:solidFill>
                  <a:prstClr val="black"/>
                </a:solidFill>
              </a:rPr>
              <a:t>Continue</a:t>
            </a:r>
            <a:r>
              <a:rPr lang="en-US" sz="4000" b="1" dirty="0" smtClean="0">
                <a:solidFill>
                  <a:prstClr val="black"/>
                </a:solidFill>
              </a:rPr>
              <a:t> </a:t>
            </a:r>
            <a:r>
              <a:rPr lang="en-US" sz="4000" dirty="0">
                <a:solidFill>
                  <a:prstClr val="black"/>
                </a:solidFill>
              </a:rPr>
              <a:t>with the </a:t>
            </a:r>
            <a:r>
              <a:rPr lang="en-US" sz="4000" dirty="0" smtClean="0">
                <a:solidFill>
                  <a:prstClr val="black"/>
                </a:solidFill>
              </a:rPr>
              <a:t>TPR and BP observations</a:t>
            </a:r>
            <a:r>
              <a:rPr lang="en-US" sz="4000" dirty="0">
                <a:solidFill>
                  <a:prstClr val="black"/>
                </a:solidFill>
              </a:rPr>
              <a:t>, including site of endoscopy and report any abnormal findings for prompt </a:t>
            </a:r>
            <a:r>
              <a:rPr lang="en-US" sz="4000" dirty="0" smtClean="0">
                <a:solidFill>
                  <a:prstClr val="black"/>
                </a:solidFill>
              </a:rPr>
              <a:t>actions.</a:t>
            </a:r>
          </a:p>
          <a:p>
            <a:pPr lvl="0"/>
            <a:r>
              <a:rPr lang="en-US" sz="4000" dirty="0" smtClean="0">
                <a:solidFill>
                  <a:prstClr val="black"/>
                </a:solidFill>
              </a:rPr>
              <a:t>Give the patient instructions on what to report based on the area of endoscopy; streaks of blood in sputum, blood in urine, among others</a:t>
            </a:r>
            <a:endParaRPr lang="en-US" sz="4000" dirty="0">
              <a:solidFill>
                <a:prstClr val="black"/>
              </a:solidFill>
            </a:endParaRPr>
          </a:p>
          <a:p>
            <a:endParaRPr lang="en-US" dirty="0"/>
          </a:p>
        </p:txBody>
      </p:sp>
    </p:spTree>
    <p:extLst>
      <p:ext uri="{BB962C8B-B14F-4D97-AF65-F5344CB8AC3E}">
        <p14:creationId xmlns:p14="http://schemas.microsoft.com/office/powerpoint/2010/main" val="8926061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prstClr val="black"/>
                </a:solidFill>
                <a:latin typeface="Calibri" panose="020F0502020204030204"/>
              </a:rPr>
              <a:t>After the procedure</a:t>
            </a:r>
            <a:endParaRPr lang="en-US" dirty="0"/>
          </a:p>
        </p:txBody>
      </p:sp>
      <p:sp>
        <p:nvSpPr>
          <p:cNvPr id="3" name="Content Placeholder 2"/>
          <p:cNvSpPr>
            <a:spLocks noGrp="1"/>
          </p:cNvSpPr>
          <p:nvPr>
            <p:ph idx="1"/>
          </p:nvPr>
        </p:nvSpPr>
        <p:spPr/>
        <p:txBody>
          <a:bodyPr/>
          <a:lstStyle/>
          <a:p>
            <a:pPr lvl="0"/>
            <a:r>
              <a:rPr lang="en-US" sz="4000" dirty="0">
                <a:solidFill>
                  <a:prstClr val="black"/>
                </a:solidFill>
              </a:rPr>
              <a:t>Document all that you have done to the patient during and soon after the procedure in the </a:t>
            </a:r>
            <a:r>
              <a:rPr lang="en-US" sz="4000" dirty="0" err="1" smtClean="0">
                <a:solidFill>
                  <a:prstClr val="black"/>
                </a:solidFill>
              </a:rPr>
              <a:t>cardex</a:t>
            </a:r>
            <a:r>
              <a:rPr lang="en-US" sz="4000" dirty="0" smtClean="0">
                <a:solidFill>
                  <a:prstClr val="black"/>
                </a:solidFill>
              </a:rPr>
              <a:t>/file </a:t>
            </a:r>
            <a:r>
              <a:rPr lang="en-US" sz="4000" dirty="0">
                <a:solidFill>
                  <a:prstClr val="black"/>
                </a:solidFill>
              </a:rPr>
              <a:t>and hand over</a:t>
            </a:r>
            <a:r>
              <a:rPr lang="en-US" sz="4000" dirty="0" smtClean="0">
                <a:solidFill>
                  <a:prstClr val="black"/>
                </a:solidFill>
              </a:rPr>
              <a:t>.</a:t>
            </a:r>
          </a:p>
          <a:p>
            <a:pPr lvl="0"/>
            <a:r>
              <a:rPr lang="en-US" sz="4000" dirty="0" smtClean="0">
                <a:solidFill>
                  <a:prstClr val="black"/>
                </a:solidFill>
              </a:rPr>
              <a:t>On discharge, the patient should be given a date for review in the clinic (</a:t>
            </a:r>
            <a:r>
              <a:rPr lang="en-US" sz="4000" i="1" dirty="0" smtClean="0">
                <a:solidFill>
                  <a:prstClr val="black"/>
                </a:solidFill>
              </a:rPr>
              <a:t>even if a day case</a:t>
            </a:r>
            <a:r>
              <a:rPr lang="en-US" sz="4000" dirty="0" smtClean="0">
                <a:solidFill>
                  <a:prstClr val="black"/>
                </a:solidFill>
              </a:rPr>
              <a:t>).</a:t>
            </a:r>
            <a:endParaRPr lang="en-US" sz="4000" dirty="0">
              <a:solidFill>
                <a:prstClr val="black"/>
              </a:solidFill>
            </a:endParaRPr>
          </a:p>
        </p:txBody>
      </p:sp>
    </p:spTree>
    <p:extLst>
      <p:ext uri="{BB962C8B-B14F-4D97-AF65-F5344CB8AC3E}">
        <p14:creationId xmlns:p14="http://schemas.microsoft.com/office/powerpoint/2010/main" val="26140662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Questions and Any clarifications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b="1" dirty="0" smtClean="0">
                <a:latin typeface="Arial" panose="020B0604020202020204" pitchFamily="34" charset="0"/>
                <a:cs typeface="Arial" panose="020B0604020202020204" pitchFamily="34" charset="0"/>
              </a:rPr>
              <a:t>Revise </a:t>
            </a:r>
          </a:p>
          <a:p>
            <a:pPr marL="0" indent="0">
              <a:buNone/>
            </a:pPr>
            <a:r>
              <a:rPr lang="en-US" dirty="0" smtClean="0">
                <a:latin typeface="Arial" panose="020B0604020202020204" pitchFamily="34" charset="0"/>
                <a:cs typeface="Arial" panose="020B0604020202020204" pitchFamily="34" charset="0"/>
              </a:rPr>
              <a:t>              for </a:t>
            </a:r>
          </a:p>
          <a:p>
            <a:pPr marL="0" indent="0">
              <a:buNone/>
            </a:pPr>
            <a:r>
              <a:rPr lang="en-US" dirty="0" smtClean="0">
                <a:latin typeface="Arial" panose="020B0604020202020204" pitchFamily="34" charset="0"/>
                <a:cs typeface="Arial" panose="020B0604020202020204" pitchFamily="34" charset="0"/>
              </a:rPr>
              <a:t>                       better </a:t>
            </a:r>
          </a:p>
          <a:p>
            <a:pPr marL="0" indent="0">
              <a:buNone/>
            </a:pPr>
            <a:r>
              <a:rPr lang="en-US" dirty="0" smtClean="0">
                <a:latin typeface="Arial" panose="020B0604020202020204" pitchFamily="34" charset="0"/>
                <a:cs typeface="Arial" panose="020B0604020202020204" pitchFamily="34" charset="0"/>
              </a:rPr>
              <a:t>                                understanding </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of the contents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smtClean="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rPr>
              <a:t> </a:t>
            </a:r>
            <a:r>
              <a:rPr lang="en-US" sz="3200" b="1" dirty="0" smtClean="0">
                <a:latin typeface="Blackadder ITC" panose="04020505051007020D02" pitchFamily="82" charset="0"/>
                <a:cs typeface="Arial" panose="020B0604020202020204" pitchFamily="34" charset="0"/>
              </a:rPr>
              <a:t>Thank you</a:t>
            </a:r>
            <a:endParaRPr lang="en-US" sz="3200" b="1" dirty="0">
              <a:latin typeface="Blackadder ITC" panose="04020505051007020D02" pitchFamily="82" charset="0"/>
              <a:cs typeface="Arial" panose="020B0604020202020204" pitchFamily="34" charset="0"/>
            </a:endParaRPr>
          </a:p>
        </p:txBody>
      </p:sp>
    </p:spTree>
    <p:extLst>
      <p:ext uri="{BB962C8B-B14F-4D97-AF65-F5344CB8AC3E}">
        <p14:creationId xmlns:p14="http://schemas.microsoft.com/office/powerpoint/2010/main" val="415635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ookman Old Style" panose="02050604050505020204" pitchFamily="18" charset="0"/>
              </a:rPr>
              <a:t>Choice for Endoscopy</a:t>
            </a:r>
            <a:endParaRPr lang="en-US" b="1"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pPr lvl="0"/>
            <a:r>
              <a:rPr lang="en-US" sz="3600" dirty="0" smtClean="0">
                <a:solidFill>
                  <a:prstClr val="black"/>
                </a:solidFill>
              </a:rPr>
              <a:t>Choice for endoscopy is made as the best preference method of examination or management based on the patient’s condition and benefit analysis.</a:t>
            </a:r>
          </a:p>
          <a:p>
            <a:pPr lvl="0"/>
            <a:r>
              <a:rPr lang="en-US" sz="3600" dirty="0" smtClean="0">
                <a:solidFill>
                  <a:prstClr val="black"/>
                </a:solidFill>
              </a:rPr>
              <a:t>When </a:t>
            </a:r>
            <a:r>
              <a:rPr lang="en-US" sz="3600" dirty="0">
                <a:solidFill>
                  <a:prstClr val="black"/>
                </a:solidFill>
              </a:rPr>
              <a:t>performing an upper endoscopy, an endoscope is easily passed through the mouth and throat and into the oesophagus, allowing the doctor to view the oesophagus, stomach and upper part of the small intestine.</a:t>
            </a:r>
          </a:p>
          <a:p>
            <a:endParaRPr lang="en-US" sz="3200" dirty="0"/>
          </a:p>
        </p:txBody>
      </p:sp>
    </p:spTree>
    <p:extLst>
      <p:ext uri="{BB962C8B-B14F-4D97-AF65-F5344CB8AC3E}">
        <p14:creationId xmlns:p14="http://schemas.microsoft.com/office/powerpoint/2010/main" val="596827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prstClr val="black"/>
                </a:solidFill>
                <a:latin typeface="Bookman Old Style" panose="02050604050505020204" pitchFamily="18" charset="0"/>
              </a:rPr>
              <a:t>Choice for Endoscopy</a:t>
            </a:r>
            <a:endParaRPr lang="en-US" sz="4800" dirty="0">
              <a:latin typeface="Bookman Old Style" panose="02050604050505020204" pitchFamily="18" charset="0"/>
            </a:endParaRPr>
          </a:p>
        </p:txBody>
      </p:sp>
      <p:sp>
        <p:nvSpPr>
          <p:cNvPr id="3" name="Content Placeholder 2"/>
          <p:cNvSpPr>
            <a:spLocks noGrp="1"/>
          </p:cNvSpPr>
          <p:nvPr>
            <p:ph idx="1"/>
          </p:nvPr>
        </p:nvSpPr>
        <p:spPr/>
        <p:txBody>
          <a:bodyPr>
            <a:noAutofit/>
          </a:bodyPr>
          <a:lstStyle/>
          <a:p>
            <a:r>
              <a:rPr lang="en-US" sz="4000" dirty="0" smtClean="0"/>
              <a:t>An endoscope can be passed into the large intestine to examine colon through the rectum. This procedure is termed as sigmoidoscopy or colonoscopy depending on how far up the colon is examined.</a:t>
            </a:r>
          </a:p>
          <a:p>
            <a:pPr lvl="0"/>
            <a:r>
              <a:rPr lang="en-US" sz="4000" dirty="0" smtClean="0"/>
              <a:t>Innovative technologies combine endoscopy with imaging technology or surgical procedure. </a:t>
            </a:r>
          </a:p>
        </p:txBody>
      </p:sp>
    </p:spTree>
    <p:extLst>
      <p:ext uri="{BB962C8B-B14F-4D97-AF65-F5344CB8AC3E}">
        <p14:creationId xmlns:p14="http://schemas.microsoft.com/office/powerpoint/2010/main" val="1677933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7379"/>
            <a:ext cx="10515600" cy="1363310"/>
          </a:xfrm>
        </p:spPr>
        <p:txBody>
          <a:bodyPr>
            <a:normAutofit fontScale="90000"/>
          </a:bodyPr>
          <a:lstStyle/>
          <a:p>
            <a:r>
              <a:rPr lang="en-US" sz="4900" b="1" dirty="0" smtClean="0">
                <a:latin typeface="Arial" panose="020B0604020202020204" pitchFamily="34" charset="0"/>
                <a:cs typeface="Arial" panose="020B0604020202020204" pitchFamily="34" charset="0"/>
              </a:rPr>
              <a:t/>
            </a:r>
            <a:br>
              <a:rPr lang="en-US" sz="4900" b="1" dirty="0" smtClean="0">
                <a:latin typeface="Arial" panose="020B0604020202020204" pitchFamily="34" charset="0"/>
                <a:cs typeface="Arial" panose="020B0604020202020204" pitchFamily="34" charset="0"/>
              </a:rPr>
            </a:br>
            <a:r>
              <a:rPr lang="en-US" sz="4900" b="1" dirty="0" smtClean="0">
                <a:latin typeface="Arial" panose="020B0604020202020204" pitchFamily="34" charset="0"/>
                <a:cs typeface="Arial" panose="020B0604020202020204" pitchFamily="34" charset="0"/>
              </a:rPr>
              <a:t>ENDOSCOPIC PROCEDURES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3200" dirty="0" smtClean="0">
                <a:latin typeface="Arial" panose="020B0604020202020204" pitchFamily="34" charset="0"/>
                <a:cs typeface="Arial" panose="020B0604020202020204" pitchFamily="34" charset="0"/>
              </a:rPr>
              <a:t>Endoscopic procedures used in </a:t>
            </a:r>
            <a:r>
              <a:rPr lang="en-US" sz="3200" dirty="0" smtClean="0">
                <a:latin typeface="Arial" panose="020B0604020202020204" pitchFamily="34" charset="0"/>
                <a:cs typeface="Arial" panose="020B0604020202020204" pitchFamily="34" charset="0"/>
              </a:rPr>
              <a:t>gastro-intestinal </a:t>
            </a:r>
            <a:r>
              <a:rPr lang="en-US" sz="3200" dirty="0" smtClean="0">
                <a:latin typeface="Arial" panose="020B0604020202020204" pitchFamily="34" charset="0"/>
                <a:cs typeface="Arial" panose="020B0604020202020204" pitchFamily="34" charset="0"/>
              </a:rPr>
              <a:t>tract (GIT) </a:t>
            </a:r>
            <a:r>
              <a:rPr lang="en-US" sz="3200" dirty="0" smtClean="0">
                <a:latin typeface="Arial" panose="020B0604020202020204" pitchFamily="34" charset="0"/>
                <a:cs typeface="Arial" panose="020B0604020202020204" pitchFamily="34" charset="0"/>
              </a:rPr>
              <a:t>assessment </a:t>
            </a:r>
            <a:r>
              <a:rPr lang="en-US" sz="3200" dirty="0" smtClean="0">
                <a:latin typeface="Arial" panose="020B0604020202020204" pitchFamily="34" charset="0"/>
                <a:cs typeface="Arial" panose="020B0604020202020204" pitchFamily="34" charset="0"/>
              </a:rPr>
              <a:t>include;</a:t>
            </a:r>
            <a:endParaRPr lang="en-US" sz="3200"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Fibroscopy/esophagogastroduodenoscopy</a:t>
            </a:r>
            <a:r>
              <a:rPr lang="en-US" sz="3200" dirty="0" smtClean="0">
                <a:latin typeface="Arial" panose="020B0604020202020204" pitchFamily="34" charset="0"/>
                <a:cs typeface="Arial" panose="020B0604020202020204" pitchFamily="34" charset="0"/>
              </a:rPr>
              <a:t>, </a:t>
            </a:r>
          </a:p>
          <a:p>
            <a:r>
              <a:rPr lang="en-US" sz="3200" dirty="0" err="1" smtClean="0">
                <a:latin typeface="Arial" panose="020B0604020202020204" pitchFamily="34" charset="0"/>
                <a:cs typeface="Arial" panose="020B0604020202020204" pitchFamily="34" charset="0"/>
              </a:rPr>
              <a:t>anoscopy</a:t>
            </a:r>
            <a:r>
              <a:rPr lang="en-US" sz="3200" dirty="0" smtClean="0">
                <a:latin typeface="Arial" panose="020B0604020202020204" pitchFamily="34" charset="0"/>
                <a:cs typeface="Arial" panose="020B0604020202020204" pitchFamily="34" charset="0"/>
              </a:rPr>
              <a:t>, </a:t>
            </a:r>
          </a:p>
          <a:p>
            <a:r>
              <a:rPr lang="en-US" sz="3200" dirty="0" err="1" smtClean="0">
                <a:latin typeface="Arial" panose="020B0604020202020204" pitchFamily="34" charset="0"/>
                <a:cs typeface="Arial" panose="020B0604020202020204" pitchFamily="34" charset="0"/>
              </a:rPr>
              <a:t>proctoscopy</a:t>
            </a:r>
            <a:r>
              <a:rPr lang="en-US" sz="3200" dirty="0" smtClean="0">
                <a:latin typeface="Arial" panose="020B0604020202020204" pitchFamily="34" charset="0"/>
                <a:cs typeface="Arial" panose="020B0604020202020204" pitchFamily="34" charset="0"/>
              </a:rPr>
              <a:t>, sigmoidoscopy, colonoscopy, </a:t>
            </a:r>
          </a:p>
          <a:p>
            <a:r>
              <a:rPr lang="en-US" sz="3200" dirty="0" smtClean="0">
                <a:latin typeface="Arial" panose="020B0604020202020204" pitchFamily="34" charset="0"/>
                <a:cs typeface="Arial" panose="020B0604020202020204" pitchFamily="34" charset="0"/>
              </a:rPr>
              <a:t>small-bowel enteroscopy, and </a:t>
            </a:r>
          </a:p>
          <a:p>
            <a:r>
              <a:rPr lang="en-US" sz="3200" dirty="0" smtClean="0">
                <a:latin typeface="Arial" panose="020B0604020202020204" pitchFamily="34" charset="0"/>
                <a:cs typeface="Arial" panose="020B0604020202020204" pitchFamily="34" charset="0"/>
              </a:rPr>
              <a:t>endoscopy through </a:t>
            </a:r>
            <a:r>
              <a:rPr lang="en-US" sz="3200" dirty="0" smtClean="0">
                <a:latin typeface="Arial" panose="020B0604020202020204" pitchFamily="34" charset="0"/>
                <a:cs typeface="Arial" panose="020B0604020202020204" pitchFamily="34" charset="0"/>
              </a:rPr>
              <a:t>ostomy (an surgical opening).</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3559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2506"/>
            <a:ext cx="10515600" cy="1407696"/>
          </a:xfrm>
        </p:spPr>
        <p:txBody>
          <a:bodyPr>
            <a:normAutofit/>
          </a:bodyPr>
          <a:lstStyle/>
          <a:p>
            <a:pPr algn="ctr"/>
            <a:r>
              <a:rPr lang="en-US" b="1" dirty="0" smtClean="0">
                <a:latin typeface="Arial" panose="020B0604020202020204" pitchFamily="34" charset="0"/>
                <a:cs typeface="Arial" panose="020B0604020202020204" pitchFamily="34" charset="0"/>
              </a:rPr>
              <a:t>Fibroscopy (</a:t>
            </a:r>
            <a:r>
              <a:rPr lang="en-US" b="1" i="1" dirty="0" smtClean="0">
                <a:latin typeface="Arial" panose="020B0604020202020204" pitchFamily="34" charset="0"/>
                <a:cs typeface="Arial" panose="020B0604020202020204" pitchFamily="34" charset="0"/>
              </a:rPr>
              <a:t>esophagogastroduodenoscopy</a:t>
            </a:r>
            <a:r>
              <a:rPr lang="en-US" b="1" dirty="0" smtClean="0">
                <a:latin typeface="Arial" panose="020B0604020202020204" pitchFamily="34" charset="0"/>
                <a:cs typeface="Arial" panose="020B0604020202020204" pitchFamily="34" charset="0"/>
              </a:rPr>
              <a: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756611"/>
            <a:ext cx="10972800" cy="4539258"/>
          </a:xfrm>
        </p:spPr>
        <p:txBody>
          <a:bodyPr>
            <a:noAutofit/>
          </a:bodyPr>
          <a:lstStyle/>
          <a:p>
            <a:r>
              <a:rPr lang="en-US" dirty="0" smtClean="0">
                <a:latin typeface="Arial" panose="020B0604020202020204" pitchFamily="34" charset="0"/>
                <a:cs typeface="Arial" panose="020B0604020202020204" pitchFamily="34" charset="0"/>
              </a:rPr>
              <a:t>Fiberscopes are flexible scopes equipped with fiberoptic lenses.</a:t>
            </a:r>
          </a:p>
          <a:p>
            <a:r>
              <a:rPr lang="en-US" b="1" dirty="0" smtClean="0">
                <a:latin typeface="Arial" panose="020B0604020202020204" pitchFamily="34" charset="0"/>
                <a:cs typeface="Arial" panose="020B0604020202020204" pitchFamily="34" charset="0"/>
              </a:rPr>
              <a:t>Fibroscopy</a:t>
            </a:r>
            <a:r>
              <a:rPr lang="en-US" dirty="0" smtClean="0">
                <a:latin typeface="Arial" panose="020B0604020202020204" pitchFamily="34" charset="0"/>
                <a:cs typeface="Arial" panose="020B0604020202020204" pitchFamily="34" charset="0"/>
              </a:rPr>
              <a:t> of the upper GI (EGD) allows direct visualization of the esophageal, gastric, and duodenal mucosa through a </a:t>
            </a:r>
            <a:r>
              <a:rPr lang="en-US" i="1" dirty="0" smtClean="0">
                <a:latin typeface="Arial" panose="020B0604020202020204" pitchFamily="34" charset="0"/>
                <a:cs typeface="Arial" panose="020B0604020202020204" pitchFamily="34" charset="0"/>
              </a:rPr>
              <a:t>lighted </a:t>
            </a:r>
            <a:r>
              <a:rPr lang="en-US" dirty="0" smtClean="0">
                <a:latin typeface="Arial" panose="020B0604020202020204" pitchFamily="34" charset="0"/>
                <a:cs typeface="Arial" panose="020B0604020202020204" pitchFamily="34" charset="0"/>
              </a:rPr>
              <a:t>endoscope.</a:t>
            </a:r>
            <a:endParaRPr lang="en-US"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INDICATIONS</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It is preferred </a:t>
            </a:r>
            <a:r>
              <a:rPr lang="en-US" dirty="0" smtClean="0">
                <a:latin typeface="Arial" panose="020B0604020202020204" pitchFamily="34" charset="0"/>
                <a:cs typeface="Arial" panose="020B0604020202020204" pitchFamily="34" charset="0"/>
              </a:rPr>
              <a:t>when </a:t>
            </a:r>
            <a:r>
              <a:rPr lang="en-US" i="1" dirty="0" smtClean="0">
                <a:latin typeface="Arial" panose="020B0604020202020204" pitchFamily="34" charset="0"/>
                <a:cs typeface="Arial" panose="020B0604020202020204" pitchFamily="34" charset="0"/>
              </a:rPr>
              <a:t>esophageal, gastric, </a:t>
            </a:r>
            <a:r>
              <a:rPr lang="en-US" dirty="0" smtClean="0">
                <a:latin typeface="Arial" panose="020B0604020202020204" pitchFamily="34" charset="0"/>
                <a:cs typeface="Arial" panose="020B0604020202020204" pitchFamily="34" charset="0"/>
              </a:rPr>
              <a:t>or </a:t>
            </a:r>
            <a:r>
              <a:rPr lang="en-US" i="1" dirty="0" smtClean="0">
                <a:latin typeface="Arial" panose="020B0604020202020204" pitchFamily="34" charset="0"/>
                <a:cs typeface="Arial" panose="020B0604020202020204" pitchFamily="34" charset="0"/>
              </a:rPr>
              <a:t>duodenal </a:t>
            </a:r>
            <a:r>
              <a:rPr lang="en-US" dirty="0" smtClean="0">
                <a:latin typeface="Arial" panose="020B0604020202020204" pitchFamily="34" charset="0"/>
                <a:cs typeface="Arial" panose="020B0604020202020204" pitchFamily="34" charset="0"/>
              </a:rPr>
              <a:t>abnormalities or inflammatory, neoplastic, or infectious processes are suspected.</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Also </a:t>
            </a:r>
            <a:r>
              <a:rPr lang="en-US" dirty="0" smtClean="0">
                <a:latin typeface="Arial" panose="020B0604020202020204" pitchFamily="34" charset="0"/>
                <a:cs typeface="Arial" panose="020B0604020202020204" pitchFamily="34" charset="0"/>
              </a:rPr>
              <a:t>used to evaluate esophageal and gastric motility and</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For collection of </a:t>
            </a:r>
            <a:r>
              <a:rPr lang="en-US" dirty="0" smtClean="0">
                <a:latin typeface="Arial" panose="020B0604020202020204" pitchFamily="34" charset="0"/>
                <a:cs typeface="Arial" panose="020B0604020202020204" pitchFamily="34" charset="0"/>
              </a:rPr>
              <a:t>secretions and tissue specimens </a:t>
            </a:r>
          </a:p>
        </p:txBody>
      </p:sp>
    </p:spTree>
    <p:extLst>
      <p:ext uri="{BB962C8B-B14F-4D97-AF65-F5344CB8AC3E}">
        <p14:creationId xmlns:p14="http://schemas.microsoft.com/office/powerpoint/2010/main" val="4230694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3512"/>
            <a:ext cx="10515600" cy="1185332"/>
          </a:xfrm>
        </p:spPr>
        <p:txBody>
          <a:bodyPr/>
          <a:lstStyle/>
          <a:p>
            <a:r>
              <a:rPr lang="en-US" b="1" dirty="0" smtClean="0">
                <a:latin typeface="Arial" panose="020B0604020202020204" pitchFamily="34" charset="0"/>
                <a:cs typeface="Arial" panose="020B0604020202020204" pitchFamily="34" charset="0"/>
              </a:rPr>
              <a:t>Fibroscopy (Endoscopy of upper GIT).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614311"/>
            <a:ext cx="10972800" cy="4511854"/>
          </a:xfrm>
        </p:spPr>
        <p:txBody>
          <a:bodyPr>
            <a:normAutofit/>
          </a:bodyPr>
          <a:lstStyle/>
          <a:p>
            <a:r>
              <a:rPr lang="en-US" dirty="0" smtClean="0">
                <a:latin typeface="Arial" panose="020B0604020202020204" pitchFamily="34" charset="0"/>
                <a:cs typeface="Arial" panose="020B0604020202020204" pitchFamily="34" charset="0"/>
              </a:rPr>
              <a:t>Upper GI fibroscopy also can be a therapeutic procedure when it is combined with other procedures. </a:t>
            </a:r>
          </a:p>
          <a:p>
            <a:r>
              <a:rPr lang="en-US" b="1" dirty="0" smtClean="0">
                <a:latin typeface="Arial" panose="020B0604020202020204" pitchFamily="34" charset="0"/>
                <a:cs typeface="Arial" panose="020B0604020202020204" pitchFamily="34" charset="0"/>
              </a:rPr>
              <a:t>Therapeutic endoscopy </a:t>
            </a:r>
            <a:r>
              <a:rPr lang="en-US" dirty="0" smtClean="0">
                <a:latin typeface="Arial" panose="020B0604020202020204" pitchFamily="34" charset="0"/>
                <a:cs typeface="Arial" panose="020B0604020202020204" pitchFamily="34" charset="0"/>
              </a:rPr>
              <a:t>can be used to remove common bile duct stones, dilate strictures, and treat gastric bleeding and esophageal varices.</a:t>
            </a:r>
          </a:p>
          <a:p>
            <a:r>
              <a:rPr lang="en-US" dirty="0" smtClean="0">
                <a:latin typeface="Arial" panose="020B0604020202020204" pitchFamily="34" charset="0"/>
                <a:cs typeface="Arial" panose="020B0604020202020204" pitchFamily="34" charset="0"/>
              </a:rPr>
              <a:t> Laser-compatible scopes can be used to provide laser therapy for upper </a:t>
            </a:r>
            <a:r>
              <a:rPr lang="en-US" dirty="0" smtClean="0">
                <a:latin typeface="Arial" panose="020B0604020202020204" pitchFamily="34" charset="0"/>
                <a:cs typeface="Arial" panose="020B0604020202020204" pitchFamily="34" charset="0"/>
              </a:rPr>
              <a:t>GIT </a:t>
            </a:r>
            <a:r>
              <a:rPr lang="en-US" dirty="0" smtClean="0">
                <a:latin typeface="Arial" panose="020B0604020202020204" pitchFamily="34" charset="0"/>
                <a:cs typeface="Arial" panose="020B0604020202020204" pitchFamily="34" charset="0"/>
              </a:rPr>
              <a:t>neoplasms.</a:t>
            </a:r>
          </a:p>
          <a:p>
            <a:r>
              <a:rPr lang="en-US" dirty="0" smtClean="0">
                <a:latin typeface="Arial" panose="020B0604020202020204" pitchFamily="34" charset="0"/>
                <a:cs typeface="Arial" panose="020B0604020202020204" pitchFamily="34" charset="0"/>
              </a:rPr>
              <a:t>Sclerosing solutions can be injected through the </a:t>
            </a:r>
            <a:r>
              <a:rPr lang="en-US" dirty="0" smtClean="0">
                <a:latin typeface="Arial" panose="020B0604020202020204" pitchFamily="34" charset="0"/>
                <a:cs typeface="Arial" panose="020B0604020202020204" pitchFamily="34" charset="0"/>
              </a:rPr>
              <a:t>endoscope </a:t>
            </a:r>
            <a:r>
              <a:rPr lang="en-US" dirty="0" smtClean="0">
                <a:latin typeface="Arial" panose="020B0604020202020204" pitchFamily="34" charset="0"/>
                <a:cs typeface="Arial" panose="020B0604020202020204" pitchFamily="34" charset="0"/>
              </a:rPr>
              <a:t>in an attempt to control upper GI bleeding.</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4264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2570</TotalTime>
  <Words>2528</Words>
  <Application>Microsoft Office PowerPoint</Application>
  <PresentationFormat>Widescreen</PresentationFormat>
  <Paragraphs>289</Paragraphs>
  <Slides>47</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47</vt:i4>
      </vt:variant>
    </vt:vector>
  </HeadingPairs>
  <TitlesOfParts>
    <vt:vector size="58" baseType="lpstr">
      <vt:lpstr>Batang</vt:lpstr>
      <vt:lpstr>Aharoni</vt:lpstr>
      <vt:lpstr>Arial</vt:lpstr>
      <vt:lpstr>Arial Black</vt:lpstr>
      <vt:lpstr>Blackadder ITC</vt:lpstr>
      <vt:lpstr>Bookman Old Style</vt:lpstr>
      <vt:lpstr>Calibri</vt:lpstr>
      <vt:lpstr>Calibri Light</vt:lpstr>
      <vt:lpstr>Engravers MT</vt:lpstr>
      <vt:lpstr>Wingdings</vt:lpstr>
      <vt:lpstr>Office Theme</vt:lpstr>
      <vt:lpstr>             ENDOSCOPIES</vt:lpstr>
      <vt:lpstr>ENDOSCOPY</vt:lpstr>
      <vt:lpstr>Endoscopy</vt:lpstr>
      <vt:lpstr>Endoscopy</vt:lpstr>
      <vt:lpstr>Choice for Endoscopy</vt:lpstr>
      <vt:lpstr>Choice for Endoscopy</vt:lpstr>
      <vt:lpstr> ENDOSCOPIC PROCEDURES </vt:lpstr>
      <vt:lpstr>Fibroscopy (esophagogastroduodenoscopy)</vt:lpstr>
      <vt:lpstr>Fibroscopy (Endoscopy of upper GIT).</vt:lpstr>
      <vt:lpstr>Role of the Nurse (Nursing management)</vt:lpstr>
      <vt:lpstr>Role of the Nurse …….</vt:lpstr>
      <vt:lpstr>After the procedure …….</vt:lpstr>
      <vt:lpstr> Anoscopy, Proctoscopy, and Sigmoidoscopy </vt:lpstr>
      <vt:lpstr>Anoscopy, Proctoscopy, and Sigmoidoscopy ……..</vt:lpstr>
      <vt:lpstr>Role of the Nurse (Nursing management)</vt:lpstr>
      <vt:lpstr>Role of the Nurse…….</vt:lpstr>
      <vt:lpstr> Colonoscopy </vt:lpstr>
      <vt:lpstr>Preparations: Role of the Nurse</vt:lpstr>
      <vt:lpstr>Nursing role……</vt:lpstr>
      <vt:lpstr>Nursing role: ….….</vt:lpstr>
      <vt:lpstr>Modified forms of Endoscopy</vt:lpstr>
      <vt:lpstr>Modified forms of Endoscopy</vt:lpstr>
      <vt:lpstr>Modified forms of endoscopy</vt:lpstr>
      <vt:lpstr>Modified forms of endoscopy      ct</vt:lpstr>
      <vt:lpstr>Modified Forms of Endoscopy                                             ct</vt:lpstr>
      <vt:lpstr>Modified Forms of Endoscopy    ct                                             </vt:lpstr>
      <vt:lpstr>Forms of Endoscopy           ct</vt:lpstr>
      <vt:lpstr>Indications for Endoscopy</vt:lpstr>
      <vt:lpstr>Indications for Endoscopy    ct</vt:lpstr>
      <vt:lpstr>Indications                           ct</vt:lpstr>
      <vt:lpstr>Contraindications</vt:lpstr>
      <vt:lpstr>Contraindications                 ct</vt:lpstr>
      <vt:lpstr>Endoscopies are categorized based on the area of the body to be examined (American Cancer Society)</vt:lpstr>
      <vt:lpstr>Endoscopies are categorized based on the area of the body to be examined (American Cancer Society)</vt:lpstr>
      <vt:lpstr>Endoscopies are categorized based on the area of the body to be examined (American Cancer Society)</vt:lpstr>
      <vt:lpstr>Endoscopies are categorized based on the area of the body to be examined (American Cancer Society)</vt:lpstr>
      <vt:lpstr>Endoscopies are categorized based on the area of the body to be examined (American Cancer Society)</vt:lpstr>
      <vt:lpstr>Risk factors/complications of endoscopy</vt:lpstr>
      <vt:lpstr>Risk factors/complications of endoscopy</vt:lpstr>
      <vt:lpstr>Preparation of the Patient </vt:lpstr>
      <vt:lpstr>Preparation of the Patient </vt:lpstr>
      <vt:lpstr>Preparation of the Patient </vt:lpstr>
      <vt:lpstr>Preparation of the Patient     ct</vt:lpstr>
      <vt:lpstr>During the procedure</vt:lpstr>
      <vt:lpstr>After the procedure</vt:lpstr>
      <vt:lpstr>After the procedure</vt:lpstr>
      <vt:lpstr>Questions and Any clarifications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SPECIALIZED PROCEDURES</dc:title>
  <dc:creator>user pc</dc:creator>
  <cp:lastModifiedBy>user pc</cp:lastModifiedBy>
  <cp:revision>100</cp:revision>
  <dcterms:created xsi:type="dcterms:W3CDTF">2019-01-25T10:21:40Z</dcterms:created>
  <dcterms:modified xsi:type="dcterms:W3CDTF">2022-01-26T08:08:29Z</dcterms:modified>
</cp:coreProperties>
</file>