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7"/>
  </p:notesMasterIdLst>
  <p:handoutMasterIdLst>
    <p:handoutMasterId r:id="rId168"/>
  </p:handoutMasterIdLst>
  <p:sldIdLst>
    <p:sldId id="256" r:id="rId2"/>
    <p:sldId id="383" r:id="rId3"/>
    <p:sldId id="384" r:id="rId4"/>
    <p:sldId id="389" r:id="rId5"/>
    <p:sldId id="385" r:id="rId6"/>
    <p:sldId id="390" r:id="rId7"/>
    <p:sldId id="386" r:id="rId8"/>
    <p:sldId id="391" r:id="rId9"/>
    <p:sldId id="387" r:id="rId10"/>
    <p:sldId id="388" r:id="rId11"/>
    <p:sldId id="257" r:id="rId12"/>
    <p:sldId id="265" r:id="rId13"/>
    <p:sldId id="266" r:id="rId14"/>
    <p:sldId id="392" r:id="rId15"/>
    <p:sldId id="393" r:id="rId16"/>
    <p:sldId id="394" r:id="rId17"/>
    <p:sldId id="395" r:id="rId18"/>
    <p:sldId id="396" r:id="rId19"/>
    <p:sldId id="397" r:id="rId20"/>
    <p:sldId id="398" r:id="rId21"/>
    <p:sldId id="399" r:id="rId22"/>
    <p:sldId id="400" r:id="rId23"/>
    <p:sldId id="401" r:id="rId24"/>
    <p:sldId id="402" r:id="rId25"/>
    <p:sldId id="403" r:id="rId26"/>
    <p:sldId id="404" r:id="rId27"/>
    <p:sldId id="405" r:id="rId28"/>
    <p:sldId id="406" r:id="rId29"/>
    <p:sldId id="412" r:id="rId30"/>
    <p:sldId id="407" r:id="rId31"/>
    <p:sldId id="413" r:id="rId32"/>
    <p:sldId id="408" r:id="rId33"/>
    <p:sldId id="414" r:id="rId34"/>
    <p:sldId id="415" r:id="rId35"/>
    <p:sldId id="409" r:id="rId36"/>
    <p:sldId id="416" r:id="rId37"/>
    <p:sldId id="410" r:id="rId38"/>
    <p:sldId id="411" r:id="rId39"/>
    <p:sldId id="417" r:id="rId40"/>
    <p:sldId id="263" r:id="rId41"/>
    <p:sldId id="419" r:id="rId42"/>
    <p:sldId id="418" r:id="rId43"/>
    <p:sldId id="280" r:id="rId44"/>
    <p:sldId id="420" r:id="rId45"/>
    <p:sldId id="421" r:id="rId46"/>
    <p:sldId id="422" r:id="rId47"/>
    <p:sldId id="432" r:id="rId48"/>
    <p:sldId id="423" r:id="rId49"/>
    <p:sldId id="433" r:id="rId50"/>
    <p:sldId id="424" r:id="rId51"/>
    <p:sldId id="425" r:id="rId52"/>
    <p:sldId id="426" r:id="rId53"/>
    <p:sldId id="427" r:id="rId54"/>
    <p:sldId id="434" r:id="rId55"/>
    <p:sldId id="428" r:id="rId56"/>
    <p:sldId id="436" r:id="rId57"/>
    <p:sldId id="429" r:id="rId58"/>
    <p:sldId id="430" r:id="rId59"/>
    <p:sldId id="435" r:id="rId60"/>
    <p:sldId id="431" r:id="rId61"/>
    <p:sldId id="282" r:id="rId62"/>
    <p:sldId id="287" r:id="rId63"/>
    <p:sldId id="288" r:id="rId64"/>
    <p:sldId id="315" r:id="rId65"/>
    <p:sldId id="289" r:id="rId66"/>
    <p:sldId id="290" r:id="rId67"/>
    <p:sldId id="291" r:id="rId68"/>
    <p:sldId id="293" r:id="rId69"/>
    <p:sldId id="311" r:id="rId70"/>
    <p:sldId id="294" r:id="rId71"/>
    <p:sldId id="312" r:id="rId72"/>
    <p:sldId id="295" r:id="rId73"/>
    <p:sldId id="296" r:id="rId74"/>
    <p:sldId id="313" r:id="rId75"/>
    <p:sldId id="297" r:id="rId76"/>
    <p:sldId id="298" r:id="rId77"/>
    <p:sldId id="300" r:id="rId78"/>
    <p:sldId id="301" r:id="rId79"/>
    <p:sldId id="303" r:id="rId80"/>
    <p:sldId id="304" r:id="rId81"/>
    <p:sldId id="305" r:id="rId82"/>
    <p:sldId id="316" r:id="rId83"/>
    <p:sldId id="306" r:id="rId84"/>
    <p:sldId id="307" r:id="rId85"/>
    <p:sldId id="308" r:id="rId86"/>
    <p:sldId id="309" r:id="rId87"/>
    <p:sldId id="319" r:id="rId88"/>
    <p:sldId id="320" r:id="rId89"/>
    <p:sldId id="444" r:id="rId90"/>
    <p:sldId id="321" r:id="rId91"/>
    <p:sldId id="322" r:id="rId92"/>
    <p:sldId id="323" r:id="rId93"/>
    <p:sldId id="324" r:id="rId94"/>
    <p:sldId id="325" r:id="rId95"/>
    <p:sldId id="326" r:id="rId96"/>
    <p:sldId id="327" r:id="rId97"/>
    <p:sldId id="328" r:id="rId98"/>
    <p:sldId id="445" r:id="rId99"/>
    <p:sldId id="329" r:id="rId100"/>
    <p:sldId id="330" r:id="rId101"/>
    <p:sldId id="331" r:id="rId102"/>
    <p:sldId id="332" r:id="rId103"/>
    <p:sldId id="333" r:id="rId104"/>
    <p:sldId id="446" r:id="rId105"/>
    <p:sldId id="334" r:id="rId106"/>
    <p:sldId id="335" r:id="rId107"/>
    <p:sldId id="336" r:id="rId108"/>
    <p:sldId id="337" r:id="rId109"/>
    <p:sldId id="338" r:id="rId110"/>
    <p:sldId id="339" r:id="rId111"/>
    <p:sldId id="340" r:id="rId112"/>
    <p:sldId id="341" r:id="rId113"/>
    <p:sldId id="447" r:id="rId114"/>
    <p:sldId id="342" r:id="rId115"/>
    <p:sldId id="448" r:id="rId116"/>
    <p:sldId id="343" r:id="rId117"/>
    <p:sldId id="344" r:id="rId118"/>
    <p:sldId id="449" r:id="rId119"/>
    <p:sldId id="345" r:id="rId120"/>
    <p:sldId id="346" r:id="rId121"/>
    <p:sldId id="450" r:id="rId122"/>
    <p:sldId id="347" r:id="rId123"/>
    <p:sldId id="451" r:id="rId124"/>
    <p:sldId id="348" r:id="rId125"/>
    <p:sldId id="349" r:id="rId126"/>
    <p:sldId id="452" r:id="rId127"/>
    <p:sldId id="350" r:id="rId128"/>
    <p:sldId id="351" r:id="rId129"/>
    <p:sldId id="453" r:id="rId130"/>
    <p:sldId id="352" r:id="rId131"/>
    <p:sldId id="454" r:id="rId132"/>
    <p:sldId id="353" r:id="rId133"/>
    <p:sldId id="455" r:id="rId134"/>
    <p:sldId id="354" r:id="rId135"/>
    <p:sldId id="355" r:id="rId136"/>
    <p:sldId id="356" r:id="rId137"/>
    <p:sldId id="357" r:id="rId138"/>
    <p:sldId id="358" r:id="rId139"/>
    <p:sldId id="359" r:id="rId140"/>
    <p:sldId id="456" r:id="rId141"/>
    <p:sldId id="360" r:id="rId142"/>
    <p:sldId id="361" r:id="rId143"/>
    <p:sldId id="362" r:id="rId144"/>
    <p:sldId id="457" r:id="rId145"/>
    <p:sldId id="363" r:id="rId146"/>
    <p:sldId id="364" r:id="rId147"/>
    <p:sldId id="458" r:id="rId148"/>
    <p:sldId id="365" r:id="rId149"/>
    <p:sldId id="366" r:id="rId150"/>
    <p:sldId id="367" r:id="rId151"/>
    <p:sldId id="368" r:id="rId152"/>
    <p:sldId id="369" r:id="rId153"/>
    <p:sldId id="459" r:id="rId154"/>
    <p:sldId id="371" r:id="rId155"/>
    <p:sldId id="372" r:id="rId156"/>
    <p:sldId id="373" r:id="rId157"/>
    <p:sldId id="374" r:id="rId158"/>
    <p:sldId id="375" r:id="rId159"/>
    <p:sldId id="376" r:id="rId160"/>
    <p:sldId id="377" r:id="rId161"/>
    <p:sldId id="378" r:id="rId162"/>
    <p:sldId id="379" r:id="rId163"/>
    <p:sldId id="380" r:id="rId164"/>
    <p:sldId id="381" r:id="rId165"/>
    <p:sldId id="382" r:id="rId1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49" autoAdjust="0"/>
    <p:restoredTop sz="94660"/>
  </p:normalViewPr>
  <p:slideViewPr>
    <p:cSldViewPr snapToGrid="0">
      <p:cViewPr varScale="1">
        <p:scale>
          <a:sx n="68" d="100"/>
          <a:sy n="68" d="100"/>
        </p:scale>
        <p:origin x="78"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C5CB71-EBC2-4FB7-9FB0-0E8B45B394EE}" type="datetimeFigureOut">
              <a:rPr lang="en-US" smtClean="0"/>
              <a:t>10/5/2021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71C86-117D-4925-90C2-5C72F3329104}" type="slidenum">
              <a:rPr lang="en-US" smtClean="0"/>
              <a:t>‹#›</a:t>
            </a:fld>
            <a:endParaRPr lang="en-US"/>
          </a:p>
        </p:txBody>
      </p:sp>
    </p:spTree>
    <p:extLst>
      <p:ext uri="{BB962C8B-B14F-4D97-AF65-F5344CB8AC3E}">
        <p14:creationId xmlns:p14="http://schemas.microsoft.com/office/powerpoint/2010/main" val="28132538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729B9C-7DA3-474C-B364-90AAC5F74856}" type="datetimeFigureOut">
              <a:rPr lang="en-US" smtClean="0"/>
              <a:t>10/5/2021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34CB7-13E6-4F81-8178-F8967F83F5F0}" type="slidenum">
              <a:rPr lang="en-US" smtClean="0"/>
              <a:t>‹#›</a:t>
            </a:fld>
            <a:endParaRPr lang="en-US"/>
          </a:p>
        </p:txBody>
      </p:sp>
    </p:spTree>
    <p:extLst>
      <p:ext uri="{BB962C8B-B14F-4D97-AF65-F5344CB8AC3E}">
        <p14:creationId xmlns:p14="http://schemas.microsoft.com/office/powerpoint/2010/main" val="108888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C834CB7-13E6-4F81-8178-F8967F83F5F0}" type="slidenum">
              <a:rPr lang="en-US" smtClean="0"/>
              <a:t>2</a:t>
            </a:fld>
            <a:endParaRPr lang="en-US"/>
          </a:p>
        </p:txBody>
      </p:sp>
    </p:spTree>
    <p:extLst>
      <p:ext uri="{BB962C8B-B14F-4D97-AF65-F5344CB8AC3E}">
        <p14:creationId xmlns:p14="http://schemas.microsoft.com/office/powerpoint/2010/main" val="786009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51CAF1CE-7991-4EF1-80B7-E0BEE3225F1E}" type="slidenum">
              <a:rPr lang="en-US" smtClean="0"/>
              <a:pPr>
                <a:defRPr/>
              </a:pPr>
              <a:t>25</a:t>
            </a:fld>
            <a:endParaRPr lang="en-US"/>
          </a:p>
        </p:txBody>
      </p:sp>
    </p:spTree>
    <p:extLst>
      <p:ext uri="{BB962C8B-B14F-4D97-AF65-F5344CB8AC3E}">
        <p14:creationId xmlns:p14="http://schemas.microsoft.com/office/powerpoint/2010/main" val="177696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51CAF1CE-7991-4EF1-80B7-E0BEE3225F1E}" type="slidenum">
              <a:rPr lang="en-US" smtClean="0">
                <a:solidFill>
                  <a:prstClr val="black"/>
                </a:solidFill>
              </a:rPr>
              <a:pPr>
                <a:defRPr/>
              </a:pPr>
              <a:t>97</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31936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pPr>
              <a:defRPr/>
            </a:pPr>
            <a:fld id="{51CAF1CE-7991-4EF1-80B7-E0BEE3225F1E}" type="slidenum">
              <a:rPr lang="en-US" smtClean="0">
                <a:solidFill>
                  <a:prstClr val="black"/>
                </a:solidFill>
              </a:rPr>
              <a:pPr>
                <a:defRPr/>
              </a:pPr>
              <a:t>139</a:t>
            </a:fld>
            <a:endParaRPr lang="en-US">
              <a:solidFill>
                <a:prstClr val="black"/>
              </a:solidFill>
            </a:endParaRPr>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74165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7069" t="4107" r="25972" b="18563"/>
          <a:stretch/>
        </p:blipFill>
        <p:spPr>
          <a:xfrm>
            <a:off x="5082989" y="220128"/>
            <a:ext cx="2026023" cy="2357718"/>
          </a:xfrm>
          <a:prstGeom prst="rect">
            <a:avLst/>
          </a:prstGeom>
        </p:spPr>
      </p:pic>
      <p:sp>
        <p:nvSpPr>
          <p:cNvPr id="2" name="Title 1"/>
          <p:cNvSpPr>
            <a:spLocks noGrp="1"/>
          </p:cNvSpPr>
          <p:nvPr>
            <p:ph type="ctrTitle" hasCustomPrompt="1"/>
          </p:nvPr>
        </p:nvSpPr>
        <p:spPr>
          <a:xfrm>
            <a:off x="365312" y="3093249"/>
            <a:ext cx="11461376" cy="1173947"/>
          </a:xfrm>
        </p:spPr>
        <p:txBody>
          <a:bodyPr anchor="b">
            <a:normAutofit/>
          </a:bodyPr>
          <a:lstStyle>
            <a:lvl1pPr algn="ctr">
              <a:defRPr sz="4400" b="1" baseline="0">
                <a:latin typeface="Times New Roman" panose="02020603050405020304" pitchFamily="18" charset="0"/>
                <a:cs typeface="Times New Roman" panose="02020603050405020304" pitchFamily="18" charset="0"/>
              </a:defRPr>
            </a:lvl1pPr>
          </a:lstStyle>
          <a:p>
            <a:r>
              <a:rPr lang="en-US" dirty="0" smtClean="0"/>
              <a:t>Event Tittle:....................................</a:t>
            </a:r>
            <a:endParaRPr lang="en-US" dirty="0"/>
          </a:p>
        </p:txBody>
      </p:sp>
      <p:sp>
        <p:nvSpPr>
          <p:cNvPr id="3" name="Subtitle 2"/>
          <p:cNvSpPr>
            <a:spLocks noGrp="1"/>
          </p:cNvSpPr>
          <p:nvPr>
            <p:ph type="subTitle" idx="1" hasCustomPrompt="1"/>
          </p:nvPr>
        </p:nvSpPr>
        <p:spPr>
          <a:xfrm>
            <a:off x="809065" y="4527601"/>
            <a:ext cx="10573871" cy="950023"/>
          </a:xfrm>
        </p:spPr>
        <p:txBody>
          <a:bodyPr/>
          <a:lstStyle>
            <a:lvl1pPr marL="0" indent="0" algn="ctr">
              <a:buNone/>
              <a:defRPr sz="2400" b="1" baseline="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Date:............................</a:t>
            </a:r>
            <a:endParaRPr lang="en-US" dirty="0"/>
          </a:p>
        </p:txBody>
      </p:sp>
      <p:sp>
        <p:nvSpPr>
          <p:cNvPr id="4" name="Date Placeholder 3"/>
          <p:cNvSpPr>
            <a:spLocks noGrp="1"/>
          </p:cNvSpPr>
          <p:nvPr>
            <p:ph type="dt" sz="half" idx="10"/>
          </p:nvPr>
        </p:nvSpPr>
        <p:spPr/>
        <p:txBody>
          <a:bodyPr/>
          <a:lstStyle/>
          <a:p>
            <a:fld id="{B4144E35-E037-4BDC-BBCF-D6987C42AE4F}" type="datetime8">
              <a:rPr lang="en-US" smtClean="0"/>
              <a:t>10/5/2021 2:10 PM</a:t>
            </a:fld>
            <a:endParaRPr lang="en-US"/>
          </a:p>
        </p:txBody>
      </p:sp>
      <p:sp>
        <p:nvSpPr>
          <p:cNvPr id="5" name="Footer Placeholder 4"/>
          <p:cNvSpPr>
            <a:spLocks noGrp="1"/>
          </p:cNvSpPr>
          <p:nvPr>
            <p:ph type="ftr" sz="quarter" idx="11"/>
          </p:nvPr>
        </p:nvSpPr>
        <p:spPr/>
        <p:txBody>
          <a:bodyPr/>
          <a:lstStyle/>
          <a:p>
            <a:r>
              <a:rPr lang="en-US" smtClean="0"/>
              <a:t>V.N.KINYAE</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a:t>
            </a:fld>
            <a:endParaRPr lang="en-US"/>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0030" t="82874" r="11012" b="8785"/>
          <a:stretch/>
        </p:blipFill>
        <p:spPr>
          <a:xfrm>
            <a:off x="2918799" y="2608307"/>
            <a:ext cx="6354403" cy="484942"/>
          </a:xfrm>
          <a:prstGeom prst="rect">
            <a:avLst/>
          </a:prstGeom>
        </p:spPr>
      </p:pic>
    </p:spTree>
    <p:extLst>
      <p:ext uri="{BB962C8B-B14F-4D97-AF65-F5344CB8AC3E}">
        <p14:creationId xmlns:p14="http://schemas.microsoft.com/office/powerpoint/2010/main" val="4107891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F7350A-04F1-4B96-B2AF-306AB182D772}" type="datetime8">
              <a:rPr lang="en-US" smtClean="0"/>
              <a:t>10/5/2021 2:10 PM</a:t>
            </a:fld>
            <a:endParaRPr lang="en-US"/>
          </a:p>
        </p:txBody>
      </p:sp>
      <p:sp>
        <p:nvSpPr>
          <p:cNvPr id="5" name="Footer Placeholder 4"/>
          <p:cNvSpPr>
            <a:spLocks noGrp="1"/>
          </p:cNvSpPr>
          <p:nvPr>
            <p:ph type="ftr" sz="quarter" idx="11"/>
          </p:nvPr>
        </p:nvSpPr>
        <p:spPr/>
        <p:txBody>
          <a:bodyPr/>
          <a:lstStyle/>
          <a:p>
            <a:r>
              <a:rPr lang="en-US" smtClean="0"/>
              <a:t>V.N.KINYAE</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3217012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48EE0-5732-41D9-92DE-603D770E2D18}" type="datetime8">
              <a:rPr lang="en-US" smtClean="0"/>
              <a:t>10/5/2021 2:10 PM</a:t>
            </a:fld>
            <a:endParaRPr lang="en-US"/>
          </a:p>
        </p:txBody>
      </p:sp>
      <p:sp>
        <p:nvSpPr>
          <p:cNvPr id="5" name="Footer Placeholder 4"/>
          <p:cNvSpPr>
            <a:spLocks noGrp="1"/>
          </p:cNvSpPr>
          <p:nvPr>
            <p:ph type="ftr" sz="quarter" idx="11"/>
          </p:nvPr>
        </p:nvSpPr>
        <p:spPr/>
        <p:txBody>
          <a:bodyPr/>
          <a:lstStyle/>
          <a:p>
            <a:r>
              <a:rPr lang="en-US" smtClean="0"/>
              <a:t>V.N.KINYAE</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370559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40E464-C3D7-41B0-9884-16A497E7E9C1}" type="datetime8">
              <a:rPr lang="en-US" smtClean="0"/>
              <a:t>10/5/2021 2:10 PM</a:t>
            </a:fld>
            <a:endParaRPr lang="en-US"/>
          </a:p>
        </p:txBody>
      </p:sp>
      <p:sp>
        <p:nvSpPr>
          <p:cNvPr id="5" name="Footer Placeholder 4"/>
          <p:cNvSpPr>
            <a:spLocks noGrp="1"/>
          </p:cNvSpPr>
          <p:nvPr>
            <p:ph type="ftr" sz="quarter" idx="11"/>
          </p:nvPr>
        </p:nvSpPr>
        <p:spPr/>
        <p:txBody>
          <a:bodyPr/>
          <a:lstStyle/>
          <a:p>
            <a:r>
              <a:rPr lang="en-US" smtClean="0"/>
              <a:t>V.N.KINYAE</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330237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DCBAA8-244D-4C2E-A184-9B82E3325787}" type="datetime8">
              <a:rPr lang="en-US" smtClean="0"/>
              <a:t>10/5/2021 2:10 PM</a:t>
            </a:fld>
            <a:endParaRPr lang="en-US"/>
          </a:p>
        </p:txBody>
      </p:sp>
      <p:sp>
        <p:nvSpPr>
          <p:cNvPr id="5" name="Footer Placeholder 4"/>
          <p:cNvSpPr>
            <a:spLocks noGrp="1"/>
          </p:cNvSpPr>
          <p:nvPr>
            <p:ph type="ftr" sz="quarter" idx="11"/>
          </p:nvPr>
        </p:nvSpPr>
        <p:spPr/>
        <p:txBody>
          <a:bodyPr/>
          <a:lstStyle/>
          <a:p>
            <a:r>
              <a:rPr lang="en-US" smtClean="0"/>
              <a:t>V.N.KINYAE</a:t>
            </a:r>
            <a:endParaRPr lang="en-US"/>
          </a:p>
        </p:txBody>
      </p:sp>
      <p:sp>
        <p:nvSpPr>
          <p:cNvPr id="6" name="Slide Number Placeholder 5"/>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208734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0BB378-B7F0-42DA-9D66-94A9EB43B29D}" type="datetime8">
              <a:rPr lang="en-US" smtClean="0"/>
              <a:t>10/5/2021 2:10 PM</a:t>
            </a:fld>
            <a:endParaRPr lang="en-US"/>
          </a:p>
        </p:txBody>
      </p:sp>
      <p:sp>
        <p:nvSpPr>
          <p:cNvPr id="6" name="Footer Placeholder 5"/>
          <p:cNvSpPr>
            <a:spLocks noGrp="1"/>
          </p:cNvSpPr>
          <p:nvPr>
            <p:ph type="ftr" sz="quarter" idx="11"/>
          </p:nvPr>
        </p:nvSpPr>
        <p:spPr/>
        <p:txBody>
          <a:bodyPr/>
          <a:lstStyle/>
          <a:p>
            <a:r>
              <a:rPr lang="en-US" smtClean="0"/>
              <a:t>V.N.KINYAE</a:t>
            </a:r>
            <a:endParaRPr lang="en-US"/>
          </a:p>
        </p:txBody>
      </p:sp>
      <p:sp>
        <p:nvSpPr>
          <p:cNvPr id="7" name="Slide Number Placeholder 6"/>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143703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2ACA71-AACF-4EC6-A985-2FC92E05B796}" type="datetime8">
              <a:rPr lang="en-US" smtClean="0"/>
              <a:t>10/5/2021 2:10 PM</a:t>
            </a:fld>
            <a:endParaRPr lang="en-US"/>
          </a:p>
        </p:txBody>
      </p:sp>
      <p:sp>
        <p:nvSpPr>
          <p:cNvPr id="8" name="Footer Placeholder 7"/>
          <p:cNvSpPr>
            <a:spLocks noGrp="1"/>
          </p:cNvSpPr>
          <p:nvPr>
            <p:ph type="ftr" sz="quarter" idx="11"/>
          </p:nvPr>
        </p:nvSpPr>
        <p:spPr/>
        <p:txBody>
          <a:bodyPr/>
          <a:lstStyle/>
          <a:p>
            <a:r>
              <a:rPr lang="en-US" smtClean="0"/>
              <a:t>V.N.KINYAE</a:t>
            </a:r>
            <a:endParaRPr lang="en-US"/>
          </a:p>
        </p:txBody>
      </p:sp>
      <p:sp>
        <p:nvSpPr>
          <p:cNvPr id="9" name="Slide Number Placeholder 8"/>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296445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0B7E5-6BA7-4077-9EF8-502FC339EBFA}" type="datetime8">
              <a:rPr lang="en-US" smtClean="0"/>
              <a:t>10/5/2021 2:10 PM</a:t>
            </a:fld>
            <a:endParaRPr lang="en-US"/>
          </a:p>
        </p:txBody>
      </p:sp>
      <p:sp>
        <p:nvSpPr>
          <p:cNvPr id="4" name="Footer Placeholder 3"/>
          <p:cNvSpPr>
            <a:spLocks noGrp="1"/>
          </p:cNvSpPr>
          <p:nvPr>
            <p:ph type="ftr" sz="quarter" idx="11"/>
          </p:nvPr>
        </p:nvSpPr>
        <p:spPr/>
        <p:txBody>
          <a:bodyPr/>
          <a:lstStyle/>
          <a:p>
            <a:r>
              <a:rPr lang="en-US" smtClean="0"/>
              <a:t>V.N.KINYAE</a:t>
            </a:r>
            <a:endParaRPr lang="en-US"/>
          </a:p>
        </p:txBody>
      </p:sp>
      <p:sp>
        <p:nvSpPr>
          <p:cNvPr id="5" name="Slide Number Placeholder 4"/>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298052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96551-8943-4CDF-8264-F56D94D022D4}" type="datetime8">
              <a:rPr lang="en-US" smtClean="0"/>
              <a:t>10/5/2021 2:10 PM</a:t>
            </a:fld>
            <a:endParaRPr lang="en-US"/>
          </a:p>
        </p:txBody>
      </p:sp>
      <p:sp>
        <p:nvSpPr>
          <p:cNvPr id="3" name="Footer Placeholder 2"/>
          <p:cNvSpPr>
            <a:spLocks noGrp="1"/>
          </p:cNvSpPr>
          <p:nvPr>
            <p:ph type="ftr" sz="quarter" idx="11"/>
          </p:nvPr>
        </p:nvSpPr>
        <p:spPr/>
        <p:txBody>
          <a:bodyPr/>
          <a:lstStyle/>
          <a:p>
            <a:r>
              <a:rPr lang="en-US" smtClean="0"/>
              <a:t>V.N.KINYAE</a:t>
            </a:r>
            <a:endParaRPr lang="en-US"/>
          </a:p>
        </p:txBody>
      </p:sp>
      <p:sp>
        <p:nvSpPr>
          <p:cNvPr id="4" name="Slide Number Placeholder 3"/>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2304538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67BA5C-AB37-4A42-BC1D-46EC4EEC1962}" type="datetime8">
              <a:rPr lang="en-US" smtClean="0"/>
              <a:t>10/5/2021 2:10 PM</a:t>
            </a:fld>
            <a:endParaRPr lang="en-US"/>
          </a:p>
        </p:txBody>
      </p:sp>
      <p:sp>
        <p:nvSpPr>
          <p:cNvPr id="6" name="Footer Placeholder 5"/>
          <p:cNvSpPr>
            <a:spLocks noGrp="1"/>
          </p:cNvSpPr>
          <p:nvPr>
            <p:ph type="ftr" sz="quarter" idx="11"/>
          </p:nvPr>
        </p:nvSpPr>
        <p:spPr/>
        <p:txBody>
          <a:bodyPr/>
          <a:lstStyle/>
          <a:p>
            <a:r>
              <a:rPr lang="en-US" smtClean="0"/>
              <a:t>V.N.KINYAE</a:t>
            </a:r>
            <a:endParaRPr lang="en-US"/>
          </a:p>
        </p:txBody>
      </p:sp>
      <p:sp>
        <p:nvSpPr>
          <p:cNvPr id="7" name="Slide Number Placeholder 6"/>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91080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5D1C3E-7230-48E0-9465-61BF02A2AE45}" type="datetime8">
              <a:rPr lang="en-US" smtClean="0"/>
              <a:t>10/5/2021 2:10 PM</a:t>
            </a:fld>
            <a:endParaRPr lang="en-US"/>
          </a:p>
        </p:txBody>
      </p:sp>
      <p:sp>
        <p:nvSpPr>
          <p:cNvPr id="6" name="Footer Placeholder 5"/>
          <p:cNvSpPr>
            <a:spLocks noGrp="1"/>
          </p:cNvSpPr>
          <p:nvPr>
            <p:ph type="ftr" sz="quarter" idx="11"/>
          </p:nvPr>
        </p:nvSpPr>
        <p:spPr/>
        <p:txBody>
          <a:bodyPr/>
          <a:lstStyle/>
          <a:p>
            <a:r>
              <a:rPr lang="en-US" smtClean="0"/>
              <a:t>V.N.KINYAE</a:t>
            </a:r>
            <a:endParaRPr lang="en-US"/>
          </a:p>
        </p:txBody>
      </p:sp>
      <p:sp>
        <p:nvSpPr>
          <p:cNvPr id="7" name="Slide Number Placeholder 6"/>
          <p:cNvSpPr>
            <a:spLocks noGrp="1"/>
          </p:cNvSpPr>
          <p:nvPr>
            <p:ph type="sldNum" sz="quarter" idx="12"/>
          </p:nvPr>
        </p:nvSpPr>
        <p:spPr/>
        <p:txBody>
          <a:bodyPr/>
          <a:lstStyle/>
          <a:p>
            <a:fld id="{578251AF-237E-495F-8C32-2D4639904F52}" type="slidenum">
              <a:rPr lang="en-US" smtClean="0"/>
              <a:t>‹#›</a:t>
            </a:fld>
            <a:endParaRPr lang="en-US"/>
          </a:p>
        </p:txBody>
      </p:sp>
    </p:spTree>
    <p:extLst>
      <p:ext uri="{BB962C8B-B14F-4D97-AF65-F5344CB8AC3E}">
        <p14:creationId xmlns:p14="http://schemas.microsoft.com/office/powerpoint/2010/main" val="15024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104"/>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14176" y="6244799"/>
            <a:ext cx="576974" cy="57282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AE4A88-851B-4838-8604-2F1AFB59744F}" type="datetime8">
              <a:rPr lang="en-US" smtClean="0"/>
              <a:t>10/5/2021 2:10 PM</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V.N.KINYAE</a:t>
            </a:r>
            <a:endParaRPr lang="en-US"/>
          </a:p>
        </p:txBody>
      </p:sp>
      <p:sp>
        <p:nvSpPr>
          <p:cNvPr id="6" name="Slide Number Placeholder 5"/>
          <p:cNvSpPr>
            <a:spLocks noGrp="1"/>
          </p:cNvSpPr>
          <p:nvPr>
            <p:ph type="sldNum" sz="quarter" idx="4"/>
          </p:nvPr>
        </p:nvSpPr>
        <p:spPr>
          <a:xfrm>
            <a:off x="93277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251AF-237E-495F-8C32-2D4639904F52}" type="slidenum">
              <a:rPr lang="en-US" smtClean="0"/>
              <a:t>‹#›</a:t>
            </a:fld>
            <a:endParaRPr lang="en-US"/>
          </a:p>
        </p:txBody>
      </p:sp>
      <p:sp>
        <p:nvSpPr>
          <p:cNvPr id="8" name="Title Placeholder 1"/>
          <p:cNvSpPr txBox="1">
            <a:spLocks/>
          </p:cNvSpPr>
          <p:nvPr/>
        </p:nvSpPr>
        <p:spPr>
          <a:xfrm>
            <a:off x="1196788" y="6033995"/>
            <a:ext cx="8789894" cy="5073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Times New Roman" panose="02020603050405020304" pitchFamily="18" charset="0"/>
                <a:cs typeface="Times New Roman" panose="02020603050405020304" pitchFamily="18" charset="0"/>
              </a:rPr>
              <a:t>KENYA MEDICAL TRAINING COLLEGE</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10" name="Title 1"/>
          <p:cNvSpPr txBox="1">
            <a:spLocks/>
          </p:cNvSpPr>
          <p:nvPr/>
        </p:nvSpPr>
        <p:spPr>
          <a:xfrm>
            <a:off x="8639982" y="6506046"/>
            <a:ext cx="2243667" cy="32649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i="1" dirty="0" smtClean="0">
                <a:latin typeface="Times New Roman" panose="02020603050405020304" pitchFamily="18" charset="0"/>
                <a:cs typeface="Times New Roman" panose="02020603050405020304" pitchFamily="18" charset="0"/>
              </a:rPr>
              <a:t>ISO 9001:2015 Certified by</a:t>
            </a:r>
            <a:endParaRPr lang="en-US" sz="1600" i="1" dirty="0">
              <a:latin typeface="Times New Roman" panose="02020603050405020304" pitchFamily="18" charset="0"/>
              <a:cs typeface="Times New Roman" panose="02020603050405020304" pitchFamily="18" charset="0"/>
            </a:endParaRPr>
          </a:p>
        </p:txBody>
      </p:sp>
      <p:sp>
        <p:nvSpPr>
          <p:cNvPr id="11" name="Title Placeholder 1"/>
          <p:cNvSpPr txBox="1">
            <a:spLocks/>
          </p:cNvSpPr>
          <p:nvPr/>
        </p:nvSpPr>
        <p:spPr>
          <a:xfrm>
            <a:off x="4038600" y="6408732"/>
            <a:ext cx="2768599" cy="5154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i="1" dirty="0" smtClean="0"/>
              <a:t>Training for Better Health</a:t>
            </a:r>
            <a:r>
              <a:rPr lang="en-US" sz="1800" i="1" baseline="0" dirty="0" smtClean="0"/>
              <a:t> </a:t>
            </a:r>
            <a:endParaRPr lang="en-US" sz="1800" i="1" dirty="0"/>
          </a:p>
        </p:txBody>
      </p:sp>
      <p:pic>
        <p:nvPicPr>
          <p:cNvPr id="12" name="Picture 11"/>
          <p:cNvPicPr>
            <a:picLocks noChangeAspect="1"/>
          </p:cNvPicPr>
          <p:nvPr/>
        </p:nvPicPr>
        <p:blipFill rotWithShape="1">
          <a:blip r:embed="rId15" cstate="print">
            <a:extLst>
              <a:ext uri="{28A0092B-C50C-407E-A947-70E740481C1C}">
                <a14:useLocalDpi xmlns:a14="http://schemas.microsoft.com/office/drawing/2010/main" val="0"/>
              </a:ext>
            </a:extLst>
          </a:blip>
          <a:srcRect l="24360" r="23578" b="15789"/>
          <a:stretch/>
        </p:blipFill>
        <p:spPr>
          <a:xfrm>
            <a:off x="79667" y="5700777"/>
            <a:ext cx="930551" cy="1063487"/>
          </a:xfrm>
          <a:prstGeom prst="rect">
            <a:avLst/>
          </a:prstGeom>
        </p:spPr>
      </p:pic>
    </p:spTree>
    <p:extLst>
      <p:ext uri="{BB962C8B-B14F-4D97-AF65-F5344CB8AC3E}">
        <p14:creationId xmlns:p14="http://schemas.microsoft.com/office/powerpoint/2010/main" val="1217933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DACD4D-F3C5-49AD-B458-1B9CBD0C9DBC}"/>
              </a:ext>
            </a:extLst>
          </p:cNvPr>
          <p:cNvSpPr>
            <a:spLocks noGrp="1"/>
          </p:cNvSpPr>
          <p:nvPr>
            <p:ph type="ctrTitle"/>
          </p:nvPr>
        </p:nvSpPr>
        <p:spPr/>
        <p:txBody>
          <a:bodyPr/>
          <a:lstStyle/>
          <a:p>
            <a:r>
              <a:rPr lang="en-US" b="1" dirty="0" smtClean="0">
                <a:latin typeface="Verdana" panose="020B0604030504040204" pitchFamily="34" charset="0"/>
                <a:ea typeface="Verdana" panose="020B0604030504040204" pitchFamily="34" charset="0"/>
                <a:cs typeface="Verdana" panose="020B0604030504040204" pitchFamily="34" charset="0"/>
              </a:rPr>
              <a:t>EAR, NOSE, THROAT -5</a:t>
            </a:r>
            <a:endParaRPr lang="en-US" dirty="0"/>
          </a:p>
        </p:txBody>
      </p:sp>
      <p:sp>
        <p:nvSpPr>
          <p:cNvPr id="3" name="Subtitle 2">
            <a:extLst>
              <a:ext uri="{FF2B5EF4-FFF2-40B4-BE49-F238E27FC236}">
                <a16:creationId xmlns="" xmlns:a16="http://schemas.microsoft.com/office/drawing/2014/main" id="{E9666998-9C7A-4326-AA9C-59B6DA0B7484}"/>
              </a:ext>
            </a:extLst>
          </p:cNvPr>
          <p:cNvSpPr>
            <a:spLocks noGrp="1"/>
          </p:cNvSpPr>
          <p:nvPr>
            <p:ph type="subTitle"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366608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4"/>
          <p:cNvSpPr>
            <a:spLocks noGrp="1"/>
          </p:cNvSpPr>
          <p:nvPr>
            <p:ph idx="1"/>
          </p:nvPr>
        </p:nvSpPr>
        <p:spPr>
          <a:xfrm>
            <a:off x="845820" y="0"/>
            <a:ext cx="11018520" cy="5577840"/>
          </a:xfrm>
        </p:spPr>
        <p:txBody>
          <a:bodyPr>
            <a:normAutofit/>
          </a:bodyPr>
          <a:lstStyle/>
          <a:p>
            <a:pPr eaLnBrk="1" hangingPunct="1">
              <a:buFont typeface="Arial" charset="0"/>
              <a:buNone/>
            </a:pPr>
            <a:r>
              <a:rPr lang="en-US" sz="4000" dirty="0" smtClean="0"/>
              <a:t>17. </a:t>
            </a:r>
            <a:r>
              <a:rPr lang="en-US" sz="4000" dirty="0" err="1" smtClean="0"/>
              <a:t>Otorrhea</a:t>
            </a:r>
            <a:r>
              <a:rPr lang="en-US" sz="4000" dirty="0" smtClean="0"/>
              <a:t> – drainage from the ear</a:t>
            </a:r>
          </a:p>
          <a:p>
            <a:pPr eaLnBrk="1" hangingPunct="1">
              <a:buFont typeface="Arial" charset="0"/>
              <a:buNone/>
            </a:pPr>
            <a:r>
              <a:rPr lang="en-US" sz="4000" dirty="0" smtClean="0"/>
              <a:t>18. </a:t>
            </a:r>
            <a:r>
              <a:rPr lang="en-US" sz="4000" dirty="0" err="1" smtClean="0"/>
              <a:t>Otosclerosis</a:t>
            </a:r>
            <a:r>
              <a:rPr lang="en-US" sz="4000" dirty="0" smtClean="0"/>
              <a:t> – a condition </a:t>
            </a:r>
            <a:r>
              <a:rPr lang="en-US" sz="4000" dirty="0" err="1" smtClean="0"/>
              <a:t>characterised</a:t>
            </a:r>
            <a:r>
              <a:rPr lang="en-US" sz="4000" dirty="0" smtClean="0"/>
              <a:t> by abnormal spongy bone formation around the stapes</a:t>
            </a:r>
          </a:p>
          <a:p>
            <a:pPr eaLnBrk="1" hangingPunct="1">
              <a:buFont typeface="Arial" charset="0"/>
              <a:buNone/>
            </a:pPr>
            <a:r>
              <a:rPr lang="en-US" sz="4000" dirty="0" smtClean="0"/>
              <a:t>20. </a:t>
            </a:r>
            <a:r>
              <a:rPr lang="en-US" sz="4000" dirty="0" err="1" smtClean="0"/>
              <a:t>Presbycusis</a:t>
            </a:r>
            <a:r>
              <a:rPr lang="en-US" sz="4000" dirty="0" smtClean="0"/>
              <a:t> – progressive hearing loss associated with aging</a:t>
            </a:r>
          </a:p>
          <a:p>
            <a:pPr eaLnBrk="1" hangingPunct="1">
              <a:buFont typeface="Arial" charset="0"/>
              <a:buNone/>
            </a:pPr>
            <a:r>
              <a:rPr lang="en-US" sz="4000" dirty="0" smtClean="0"/>
              <a:t>21. </a:t>
            </a:r>
            <a:r>
              <a:rPr lang="en-US" sz="4000" dirty="0" err="1" smtClean="0"/>
              <a:t>Rhinorrhoea</a:t>
            </a:r>
            <a:r>
              <a:rPr lang="en-US" sz="4000" dirty="0" smtClean="0"/>
              <a:t> – drainage from the nose</a:t>
            </a:r>
          </a:p>
          <a:p>
            <a:pPr eaLnBrk="1" hangingPunct="1">
              <a:buFont typeface="Arial" charset="0"/>
              <a:buNone/>
            </a:pPr>
            <a:r>
              <a:rPr lang="en-US" sz="4000" dirty="0" smtClean="0"/>
              <a:t>22. Sensorineural hearing loss – loss of hearing due to damage of the organ of hearing or cranial nerve 8 or both.</a:t>
            </a:r>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18091599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2"/>
          <p:cNvSpPr>
            <a:spLocks noGrp="1"/>
          </p:cNvSpPr>
          <p:nvPr>
            <p:ph idx="1"/>
          </p:nvPr>
        </p:nvSpPr>
        <p:spPr>
          <a:xfrm>
            <a:off x="382137" y="0"/>
            <a:ext cx="11300347" cy="6155140"/>
          </a:xfrm>
        </p:spPr>
        <p:txBody>
          <a:bodyPr>
            <a:normAutofit/>
          </a:bodyPr>
          <a:lstStyle/>
          <a:p>
            <a:pPr eaLnBrk="1" hangingPunct="1">
              <a:buFont typeface="Arial" charset="0"/>
              <a:buNone/>
            </a:pPr>
            <a:r>
              <a:rPr lang="en-US" sz="3600" b="1" u="sng" dirty="0" smtClean="0"/>
              <a:t>Dietary Management:</a:t>
            </a:r>
          </a:p>
          <a:p>
            <a:pPr eaLnBrk="1" hangingPunct="1"/>
            <a:r>
              <a:rPr lang="en-US" sz="3600" dirty="0" smtClean="0"/>
              <a:t>Low sodium diet(200mg/day)</a:t>
            </a:r>
          </a:p>
          <a:p>
            <a:pPr lvl="1" eaLnBrk="1" hangingPunct="1"/>
            <a:r>
              <a:rPr lang="en-US" sz="3200" dirty="0"/>
              <a:t>Limit foods high in salt and sugar.</a:t>
            </a:r>
          </a:p>
          <a:p>
            <a:pPr lvl="1" eaLnBrk="1" hangingPunct="1"/>
            <a:r>
              <a:rPr lang="en-US" sz="3200" dirty="0"/>
              <a:t>Give plenty of fresh fruits, vegetables and whole grains Limit the processed foods with high sodium content .</a:t>
            </a:r>
          </a:p>
          <a:p>
            <a:pPr lvl="1" eaLnBrk="1" hangingPunct="1"/>
            <a:r>
              <a:rPr lang="en-US" sz="3200" dirty="0"/>
              <a:t>Limit alcohol intake as it may change the volume of inner ear fluid and worsen symptoms.</a:t>
            </a:r>
          </a:p>
          <a:p>
            <a:pPr lvl="1" eaLnBrk="1" hangingPunct="1"/>
            <a:r>
              <a:rPr lang="en-US" sz="3200" dirty="0"/>
              <a:t>Avoiding foods and beverages with caffeine. Caffeine is a stimulant that can make tinnitus louder. </a:t>
            </a:r>
            <a:endParaRPr lang="en-US" sz="3200" dirty="0" smtClean="0"/>
          </a:p>
          <a:p>
            <a:pPr lvl="1" eaLnBrk="1" hangingPunct="1"/>
            <a:r>
              <a:rPr lang="en-US" sz="3200" dirty="0"/>
              <a:t>Eat meal and snacks at regular intervals to stay hydrated. Missing meals or snacks may alter fluid level in the inner ear.</a:t>
            </a:r>
          </a:p>
          <a:p>
            <a:pPr lvl="1" eaLnBrk="1" hangingPunct="1"/>
            <a:r>
              <a:rPr lang="en-US" sz="3200" dirty="0"/>
              <a:t>Avoid aspirin as it increases tinnitus and dizziness</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75563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1069" y="218364"/>
            <a:ext cx="11668835" cy="6137986"/>
          </a:xfrm>
        </p:spPr>
        <p:txBody>
          <a:bodyPr>
            <a:normAutofit/>
          </a:bodyPr>
          <a:lstStyle/>
          <a:p>
            <a:pPr marL="0" indent="0">
              <a:buNone/>
            </a:pPr>
            <a:r>
              <a:rPr lang="en-US" sz="4000" b="1" u="sng" dirty="0"/>
              <a:t>Pharmacotherapy</a:t>
            </a:r>
          </a:p>
          <a:p>
            <a:pPr lvl="1" eaLnBrk="1" hangingPunct="1"/>
            <a:r>
              <a:rPr lang="en-US" sz="3600" dirty="0"/>
              <a:t>Antihistamines to suppress the vestibular system</a:t>
            </a:r>
          </a:p>
          <a:p>
            <a:pPr lvl="1" eaLnBrk="1" hangingPunct="1"/>
            <a:r>
              <a:rPr lang="en-US" sz="3600" dirty="0"/>
              <a:t>Tranquilizers e.g. diazepam in acute cases to help control vertigo.</a:t>
            </a:r>
          </a:p>
          <a:p>
            <a:pPr lvl="1" eaLnBrk="1" hangingPunct="1"/>
            <a:r>
              <a:rPr lang="en-US" sz="3600" dirty="0" err="1"/>
              <a:t>Antiemetics</a:t>
            </a:r>
            <a:r>
              <a:rPr lang="en-US" sz="3600" dirty="0"/>
              <a:t> e.g. promethazine to control nausea and vomiting and the vertigo because of the antihistamine effect.</a:t>
            </a:r>
          </a:p>
          <a:p>
            <a:pPr lvl="1" eaLnBrk="1" hangingPunct="1"/>
            <a:r>
              <a:rPr lang="en-US" sz="3600" dirty="0"/>
              <a:t>Diuretics e.g. HCTZ to relieve symptoms by lowering the pressure in the </a:t>
            </a:r>
            <a:r>
              <a:rPr lang="en-US" sz="3600" dirty="0" err="1"/>
              <a:t>endolymphatic</a:t>
            </a:r>
            <a:r>
              <a:rPr lang="en-US" sz="3600" dirty="0"/>
              <a:t> system.</a:t>
            </a:r>
          </a:p>
          <a:p>
            <a:endParaRPr lang="en-US" sz="4000" dirty="0"/>
          </a:p>
        </p:txBody>
      </p:sp>
      <p:sp>
        <p:nvSpPr>
          <p:cNvPr id="8" name="Footer Placeholder 7"/>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050432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Title 1"/>
          <p:cNvSpPr>
            <a:spLocks noGrp="1"/>
          </p:cNvSpPr>
          <p:nvPr>
            <p:ph type="title"/>
          </p:nvPr>
        </p:nvSpPr>
        <p:spPr>
          <a:xfrm>
            <a:off x="1524000" y="0"/>
            <a:ext cx="9144000" cy="46038"/>
          </a:xfrm>
        </p:spPr>
        <p:txBody>
          <a:bodyPr>
            <a:normAutofit fontScale="90000"/>
          </a:bodyPr>
          <a:lstStyle/>
          <a:p>
            <a:pPr>
              <a:defRPr/>
            </a:pPr>
            <a:endParaRPr sz="2600"/>
          </a:p>
        </p:txBody>
      </p:sp>
      <p:sp>
        <p:nvSpPr>
          <p:cNvPr id="106498" name="Content Placeholder 2"/>
          <p:cNvSpPr>
            <a:spLocks noGrp="1"/>
          </p:cNvSpPr>
          <p:nvPr>
            <p:ph idx="1"/>
          </p:nvPr>
        </p:nvSpPr>
        <p:spPr>
          <a:xfrm>
            <a:off x="382137" y="1"/>
            <a:ext cx="10971663" cy="6356350"/>
          </a:xfrm>
        </p:spPr>
        <p:txBody>
          <a:bodyPr>
            <a:normAutofit/>
          </a:bodyPr>
          <a:lstStyle/>
          <a:p>
            <a:pPr marL="0" indent="0">
              <a:buNone/>
            </a:pPr>
            <a:r>
              <a:rPr lang="en-US" sz="3600" b="1" u="sng" dirty="0" smtClean="0"/>
              <a:t>Surgical management </a:t>
            </a:r>
          </a:p>
          <a:p>
            <a:pPr marL="0" indent="0">
              <a:buNone/>
            </a:pPr>
            <a:r>
              <a:rPr lang="en-US" sz="3600" dirty="0"/>
              <a:t>A</a:t>
            </a:r>
            <a:r>
              <a:rPr lang="en-US" sz="3600" dirty="0" smtClean="0"/>
              <a:t>ims at eliminating the attacks of vertigo.</a:t>
            </a:r>
          </a:p>
          <a:p>
            <a:pPr lvl="1" eaLnBrk="1" hangingPunct="1"/>
            <a:r>
              <a:rPr lang="en-US" sz="3200" dirty="0" err="1"/>
              <a:t>Endolympahtic</a:t>
            </a:r>
            <a:r>
              <a:rPr lang="en-US" sz="3200" dirty="0"/>
              <a:t> sac decompression or shunting – </a:t>
            </a:r>
            <a:r>
              <a:rPr lang="en-US" sz="3200" dirty="0" err="1"/>
              <a:t>equalises</a:t>
            </a:r>
            <a:r>
              <a:rPr lang="en-US" sz="3200" dirty="0"/>
              <a:t> the pressure in the </a:t>
            </a:r>
            <a:r>
              <a:rPr lang="en-US" sz="3200" dirty="0" err="1"/>
              <a:t>endolympatic</a:t>
            </a:r>
            <a:r>
              <a:rPr lang="en-US" sz="3200" dirty="0"/>
              <a:t> space. A drain is inserted through a post auricular incision.</a:t>
            </a:r>
          </a:p>
          <a:p>
            <a:pPr lvl="1" eaLnBrk="1" hangingPunct="1"/>
            <a:r>
              <a:rPr lang="en-US" sz="3200" dirty="0"/>
              <a:t>Middle and inner ear perfusion – </a:t>
            </a:r>
            <a:r>
              <a:rPr lang="en-US" sz="3200" dirty="0" err="1"/>
              <a:t>ototoxic</a:t>
            </a:r>
            <a:r>
              <a:rPr lang="en-US" sz="3200" dirty="0"/>
              <a:t> medication (streptomycin or </a:t>
            </a:r>
            <a:r>
              <a:rPr lang="en-US" sz="3200" dirty="0" err="1"/>
              <a:t>gentamycin</a:t>
            </a:r>
            <a:r>
              <a:rPr lang="en-US" sz="3200" dirty="0"/>
              <a:t>) are administered to the patient by infusion into the middle and inner ear. They destroy the vestibular function and decrease vertigo . There is risk of significant hearing loss.</a:t>
            </a:r>
          </a:p>
          <a:p>
            <a:pPr lvl="1" eaLnBrk="1" hangingPunct="1"/>
            <a:r>
              <a:rPr lang="en-US" sz="3200" dirty="0"/>
              <a:t>Vestibular nerve sectioning – the nerve is cut thus preventing the brain from receiving input from the semicircular canals</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84034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524000" y="0"/>
            <a:ext cx="9144000" cy="609600"/>
          </a:xfrm>
        </p:spPr>
        <p:txBody>
          <a:bodyPr/>
          <a:lstStyle/>
          <a:p>
            <a:pPr>
              <a:defRPr/>
            </a:pPr>
            <a:r>
              <a:rPr sz="2600" u="sng" dirty="0"/>
              <a:t>LABYRINTHITIS</a:t>
            </a:r>
          </a:p>
        </p:txBody>
      </p:sp>
      <p:sp>
        <p:nvSpPr>
          <p:cNvPr id="107522" name="Content Placeholder 2"/>
          <p:cNvSpPr>
            <a:spLocks noGrp="1"/>
          </p:cNvSpPr>
          <p:nvPr>
            <p:ph idx="1"/>
          </p:nvPr>
        </p:nvSpPr>
        <p:spPr>
          <a:xfrm>
            <a:off x="838199" y="609600"/>
            <a:ext cx="10857931" cy="5059680"/>
          </a:xfrm>
        </p:spPr>
        <p:txBody>
          <a:bodyPr>
            <a:noAutofit/>
          </a:bodyPr>
          <a:lstStyle/>
          <a:p>
            <a:pPr eaLnBrk="1" hangingPunct="1"/>
            <a:r>
              <a:rPr lang="en-US" sz="3200" dirty="0" smtClean="0"/>
              <a:t>Inflammation of the labyrinth of the inner ear either due to bacteria or virus.</a:t>
            </a:r>
          </a:p>
          <a:p>
            <a:pPr eaLnBrk="1" hangingPunct="1"/>
            <a:r>
              <a:rPr lang="en-US" sz="3200" dirty="0" smtClean="0"/>
              <a:t>Viral causes:</a:t>
            </a:r>
          </a:p>
          <a:p>
            <a:pPr lvl="3" eaLnBrk="1" hangingPunct="1"/>
            <a:r>
              <a:rPr lang="en-US" sz="2800" dirty="0"/>
              <a:t>Mumps </a:t>
            </a:r>
          </a:p>
          <a:p>
            <a:pPr lvl="3" eaLnBrk="1" hangingPunct="1"/>
            <a:r>
              <a:rPr lang="en-US" sz="2800" dirty="0"/>
              <a:t>Rubella </a:t>
            </a:r>
          </a:p>
          <a:p>
            <a:pPr lvl="3" eaLnBrk="1" hangingPunct="1"/>
            <a:r>
              <a:rPr lang="en-US" sz="2800" dirty="0"/>
              <a:t>Influenza</a:t>
            </a:r>
          </a:p>
          <a:p>
            <a:pPr eaLnBrk="1" hangingPunct="1"/>
            <a:r>
              <a:rPr lang="en-US" sz="3200" dirty="0" smtClean="0"/>
              <a:t>Bacterial is as a complication of otitis media. The infection can spread to the inner ear by penetrating the membranes of the oval or round window.</a:t>
            </a:r>
          </a:p>
          <a:p>
            <a:pPr eaLnBrk="1" hangingPunct="1"/>
            <a:r>
              <a:rPr lang="en-US" sz="3200" dirty="0" smtClean="0"/>
              <a:t>Head injury, allergy, URTI</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9379412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4400" b="1" u="sng" dirty="0"/>
              <a:t>Clinical manifestations</a:t>
            </a:r>
          </a:p>
          <a:p>
            <a:r>
              <a:rPr lang="en-US" sz="4400" dirty="0"/>
              <a:t>Sudden onset of incapacitating vertigo with nausea and vomiting</a:t>
            </a:r>
          </a:p>
          <a:p>
            <a:r>
              <a:rPr lang="en-US" sz="4400" dirty="0"/>
              <a:t>Sensorineural hearing loss</a:t>
            </a:r>
          </a:p>
          <a:p>
            <a:r>
              <a:rPr lang="en-US" sz="4400" dirty="0"/>
              <a:t>Tinnitus</a:t>
            </a:r>
          </a:p>
          <a:p>
            <a:pPr>
              <a:buNone/>
            </a:pPr>
            <a:endParaRPr lang="en-US" sz="4400" dirty="0"/>
          </a:p>
          <a:p>
            <a:endParaRPr lang="en-US" sz="44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81437358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2"/>
          <p:cNvSpPr>
            <a:spLocks noGrp="1"/>
          </p:cNvSpPr>
          <p:nvPr>
            <p:ph idx="1"/>
          </p:nvPr>
        </p:nvSpPr>
        <p:spPr>
          <a:xfrm>
            <a:off x="838200" y="300251"/>
            <a:ext cx="10515600" cy="5391889"/>
          </a:xfrm>
        </p:spPr>
        <p:txBody>
          <a:bodyPr>
            <a:noAutofit/>
          </a:bodyPr>
          <a:lstStyle/>
          <a:p>
            <a:pPr eaLnBrk="1" hangingPunct="1">
              <a:buFont typeface="Arial" charset="0"/>
              <a:buNone/>
            </a:pPr>
            <a:r>
              <a:rPr lang="en-US" sz="4400" b="1" u="sng" dirty="0" smtClean="0"/>
              <a:t>Management:</a:t>
            </a:r>
          </a:p>
          <a:p>
            <a:pPr eaLnBrk="1" hangingPunct="1"/>
            <a:r>
              <a:rPr lang="en-US" sz="4400" dirty="0" smtClean="0"/>
              <a:t>For bacterial </a:t>
            </a:r>
            <a:r>
              <a:rPr lang="en-US" sz="4400" dirty="0" err="1" smtClean="0"/>
              <a:t>labyrithitis</a:t>
            </a:r>
            <a:r>
              <a:rPr lang="en-US" sz="4400" dirty="0" smtClean="0"/>
              <a:t> – intravenous antibiotics</a:t>
            </a:r>
          </a:p>
          <a:p>
            <a:pPr lvl="3" eaLnBrk="1" hangingPunct="1"/>
            <a:r>
              <a:rPr lang="en-US" sz="4000" dirty="0"/>
              <a:t>Antihistamines</a:t>
            </a:r>
          </a:p>
          <a:p>
            <a:pPr lvl="3" eaLnBrk="1" hangingPunct="1"/>
            <a:r>
              <a:rPr lang="en-US" sz="4000" dirty="0" err="1"/>
              <a:t>Antiemetics</a:t>
            </a:r>
            <a:endParaRPr lang="en-US" sz="4000" dirty="0"/>
          </a:p>
          <a:p>
            <a:pPr lvl="3" eaLnBrk="1" hangingPunct="1"/>
            <a:r>
              <a:rPr lang="en-US" sz="4000" dirty="0"/>
              <a:t>vestibular suppressant </a:t>
            </a:r>
            <a:r>
              <a:rPr lang="en-US" sz="4000" dirty="0" err="1"/>
              <a:t>e.g</a:t>
            </a:r>
            <a:r>
              <a:rPr lang="en-US" sz="4000" dirty="0"/>
              <a:t> meclizine,</a:t>
            </a:r>
          </a:p>
          <a:p>
            <a:pPr eaLnBrk="1" hangingPunct="1"/>
            <a:r>
              <a:rPr lang="en-US" sz="4400" dirty="0" smtClean="0"/>
              <a:t>Viral </a:t>
            </a:r>
            <a:r>
              <a:rPr lang="en-US" sz="4400" dirty="0" err="1" smtClean="0"/>
              <a:t>labyrinthitis</a:t>
            </a:r>
            <a:r>
              <a:rPr lang="en-US" sz="4400" dirty="0" smtClean="0"/>
              <a:t>  treatment is based on the symptoms.</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2172471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53633"/>
            <a:ext cx="10515600" cy="740344"/>
          </a:xfrm>
        </p:spPr>
        <p:txBody>
          <a:bodyPr/>
          <a:lstStyle/>
          <a:p>
            <a:r>
              <a:rPr lang="en-US" dirty="0" smtClean="0"/>
              <a:t>Tinnitus</a:t>
            </a:r>
            <a:endParaRPr lang="en-US" dirty="0"/>
          </a:p>
        </p:txBody>
      </p:sp>
      <p:sp>
        <p:nvSpPr>
          <p:cNvPr id="2" name="Content Placeholder 1"/>
          <p:cNvSpPr>
            <a:spLocks noGrp="1"/>
          </p:cNvSpPr>
          <p:nvPr>
            <p:ph idx="1"/>
          </p:nvPr>
        </p:nvSpPr>
        <p:spPr>
          <a:xfrm>
            <a:off x="838200" y="893977"/>
            <a:ext cx="10844284" cy="4889603"/>
          </a:xfrm>
        </p:spPr>
        <p:txBody>
          <a:bodyPr>
            <a:noAutofit/>
          </a:bodyPr>
          <a:lstStyle/>
          <a:p>
            <a:r>
              <a:rPr lang="en-US" dirty="0" smtClean="0"/>
              <a:t>This is a symptom of an underlying disorder of the ear that is associated with hearing loss.</a:t>
            </a:r>
          </a:p>
          <a:p>
            <a:r>
              <a:rPr lang="en-US" dirty="0" smtClean="0"/>
              <a:t>The severity of tinnitus may range from mild to severe.</a:t>
            </a:r>
          </a:p>
          <a:p>
            <a:r>
              <a:rPr lang="en-US" dirty="0" smtClean="0"/>
              <a:t>Patients describe tinnitus as a roaring, buzzing or hissing sound to one or both ears.</a:t>
            </a:r>
          </a:p>
          <a:p>
            <a:r>
              <a:rPr lang="en-US" dirty="0" smtClean="0"/>
              <a:t>Numerous factors may contribute to the development of tinnitus</a:t>
            </a:r>
            <a:r>
              <a:rPr lang="en-US" dirty="0"/>
              <a:t>, Exposure to loud noises </a:t>
            </a:r>
            <a:r>
              <a:rPr lang="en-US" dirty="0" smtClean="0"/>
              <a:t>and ototoxic medications.</a:t>
            </a:r>
          </a:p>
          <a:p>
            <a:r>
              <a:rPr lang="en-US" dirty="0" smtClean="0"/>
              <a:t>Underlying disorders that contribute to tinnitus may include thyroid disease, Vitamin B 12 deficiency, psychological disorders (</a:t>
            </a:r>
            <a:r>
              <a:rPr lang="en-US" dirty="0" err="1" smtClean="0"/>
              <a:t>depression,anxiety</a:t>
            </a:r>
            <a:r>
              <a:rPr lang="en-US" dirty="0" smtClean="0"/>
              <a:t>), </a:t>
            </a:r>
            <a:r>
              <a:rPr lang="en-US" dirty="0" err="1" smtClean="0"/>
              <a:t>otologic</a:t>
            </a:r>
            <a:r>
              <a:rPr lang="en-US" dirty="0" smtClean="0"/>
              <a:t> disorders (</a:t>
            </a:r>
            <a:r>
              <a:rPr lang="en-US" dirty="0" err="1"/>
              <a:t>Ménières</a:t>
            </a:r>
            <a:r>
              <a:rPr lang="en-US" dirty="0"/>
              <a:t> </a:t>
            </a:r>
            <a:r>
              <a:rPr lang="en-US" dirty="0" smtClean="0"/>
              <a:t>disease), and neurologic disorders (head injury)</a:t>
            </a:r>
            <a:endParaRPr lang="en-US" dirty="0"/>
          </a:p>
        </p:txBody>
      </p:sp>
      <p:sp>
        <p:nvSpPr>
          <p:cNvPr id="8" name="Footer Placeholder 7"/>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61145246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346" y="297076"/>
            <a:ext cx="11608557" cy="6226554"/>
          </a:xfrm>
        </p:spPr>
        <p:txBody>
          <a:bodyPr>
            <a:noAutofit/>
          </a:bodyPr>
          <a:lstStyle/>
          <a:p>
            <a:r>
              <a:rPr lang="en-US" sz="3600" dirty="0" smtClean="0"/>
              <a:t>Diagnostic testing determines if the hearing loss is present.</a:t>
            </a:r>
          </a:p>
          <a:p>
            <a:r>
              <a:rPr lang="en-US" sz="3600" dirty="0" smtClean="0"/>
              <a:t>Some forms of tinnitus are irreversible; patients therefore need education and counseling about ways of adjusting to the condition.</a:t>
            </a:r>
          </a:p>
          <a:p>
            <a:r>
              <a:rPr lang="en-US" sz="3600" dirty="0" smtClean="0"/>
              <a:t>Research has shown that exposing patients to low frequency music may reduce tinnitus (Anderson,2009).</a:t>
            </a:r>
          </a:p>
          <a:p>
            <a:r>
              <a:rPr lang="en-US" sz="3600" b="1" dirty="0" smtClean="0"/>
              <a:t>Cognitive </a:t>
            </a:r>
            <a:r>
              <a:rPr lang="en-US" sz="3600" b="1" dirty="0" err="1"/>
              <a:t>behavioural</a:t>
            </a:r>
            <a:r>
              <a:rPr lang="en-US" sz="3600" b="1" dirty="0"/>
              <a:t> therapy (CBT)</a:t>
            </a:r>
            <a:r>
              <a:rPr lang="en-US" sz="3600" dirty="0"/>
              <a:t> – therapy that aims to help change the way </a:t>
            </a:r>
            <a:r>
              <a:rPr lang="en-US" sz="3600" dirty="0" smtClean="0"/>
              <a:t>patients think about tinnitus hence </a:t>
            </a:r>
            <a:r>
              <a:rPr lang="en-US" sz="3600" dirty="0"/>
              <a:t>it becomes less noticeable</a:t>
            </a:r>
          </a:p>
        </p:txBody>
      </p:sp>
      <p:sp>
        <p:nvSpPr>
          <p:cNvPr id="8" name="Footer Placeholder 7"/>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4074839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1524000" y="0"/>
            <a:ext cx="9144000" cy="685800"/>
          </a:xfrm>
        </p:spPr>
        <p:txBody>
          <a:bodyPr/>
          <a:lstStyle/>
          <a:p>
            <a:pPr>
              <a:defRPr/>
            </a:pPr>
            <a:r>
              <a:rPr sz="2600" u="sng"/>
              <a:t>OTOTOXICITY</a:t>
            </a:r>
          </a:p>
        </p:txBody>
      </p:sp>
      <p:sp>
        <p:nvSpPr>
          <p:cNvPr id="66563" name="Content Placeholder 2"/>
          <p:cNvSpPr>
            <a:spLocks noGrp="1"/>
          </p:cNvSpPr>
          <p:nvPr>
            <p:ph idx="1"/>
          </p:nvPr>
        </p:nvSpPr>
        <p:spPr>
          <a:xfrm>
            <a:off x="282053" y="523164"/>
            <a:ext cx="11332191" cy="5833186"/>
          </a:xfrm>
        </p:spPr>
        <p:txBody>
          <a:bodyPr>
            <a:noAutofit/>
          </a:bodyPr>
          <a:lstStyle/>
          <a:p>
            <a:pPr marL="548640" indent="-411480">
              <a:buClr>
                <a:schemeClr val="tx1">
                  <a:shade val="95000"/>
                </a:schemeClr>
              </a:buClr>
              <a:buFont typeface="Wingdings 2"/>
              <a:buChar char=""/>
              <a:defRPr/>
            </a:pPr>
            <a:r>
              <a:rPr lang="en-US" sz="3200" dirty="0" smtClean="0"/>
              <a:t>A variety of medication can have adverse effects on the cochlea, vestibular apparatus </a:t>
            </a:r>
            <a:r>
              <a:rPr lang="en-US" sz="3200" dirty="0"/>
              <a:t>or cranial nerve VIII. </a:t>
            </a:r>
            <a:endParaRPr lang="en-US" sz="3200" dirty="0" smtClean="0"/>
          </a:p>
          <a:p>
            <a:pPr marL="548640" indent="-411480">
              <a:buClr>
                <a:schemeClr val="tx1">
                  <a:shade val="95000"/>
                </a:schemeClr>
              </a:buClr>
              <a:buFont typeface="Wingdings 2"/>
              <a:buChar char=""/>
              <a:defRPr/>
            </a:pPr>
            <a:r>
              <a:rPr lang="en-US" sz="3200" dirty="0" smtClean="0"/>
              <a:t>Most cause irreversible hearing loss except aspirin and quinine</a:t>
            </a:r>
          </a:p>
          <a:p>
            <a:pPr marL="548640" indent="-411480">
              <a:buClr>
                <a:schemeClr val="tx1">
                  <a:shade val="95000"/>
                </a:schemeClr>
              </a:buClr>
              <a:buFont typeface="Wingdings 2"/>
              <a:buChar char=""/>
              <a:defRPr/>
            </a:pPr>
            <a:r>
              <a:rPr lang="en-US" sz="3200" dirty="0" smtClean="0"/>
              <a:t>High doses of aspirin cause bilateral tinnitus.</a:t>
            </a:r>
          </a:p>
          <a:p>
            <a:pPr marL="548640" indent="-411480">
              <a:buClr>
                <a:schemeClr val="tx1">
                  <a:shade val="95000"/>
                </a:schemeClr>
              </a:buClr>
              <a:buFont typeface="Wingdings 2"/>
              <a:buChar char=""/>
              <a:defRPr/>
            </a:pPr>
            <a:r>
              <a:rPr lang="en-US" sz="3200" dirty="0" smtClean="0"/>
              <a:t>IV meds especially aminoglycosides are the most common cause of ototoxicity and destroy the hair cells of the organ of </a:t>
            </a:r>
            <a:r>
              <a:rPr lang="en-US" sz="3200" dirty="0" err="1" smtClean="0"/>
              <a:t>corti</a:t>
            </a:r>
            <a:r>
              <a:rPr lang="en-US" sz="3200" dirty="0" smtClean="0"/>
              <a:t>.</a:t>
            </a:r>
          </a:p>
          <a:p>
            <a:pPr marL="548640" indent="-411480">
              <a:buClr>
                <a:schemeClr val="tx1">
                  <a:shade val="95000"/>
                </a:schemeClr>
              </a:buClr>
              <a:buFont typeface="Wingdings 2"/>
              <a:buChar char=""/>
              <a:defRPr/>
            </a:pPr>
            <a:r>
              <a:rPr lang="en-US" sz="3200" dirty="0" smtClean="0"/>
              <a:t>These medications can be found in the body several months later; side effects are dose dependent, with higher doses causing increased ototoxicity.</a:t>
            </a:r>
          </a:p>
          <a:p>
            <a:pPr marL="548640" indent="-411480">
              <a:buClr>
                <a:schemeClr val="tx1">
                  <a:shade val="95000"/>
                </a:schemeClr>
              </a:buClr>
              <a:buFont typeface="Wingdings 2"/>
              <a:buChar char=""/>
              <a:defRPr/>
            </a:pPr>
            <a:r>
              <a:rPr lang="en-US" sz="3200" dirty="0" smtClean="0"/>
              <a:t>Therefore hearing loss may occur at any time, even several months after the last dose of medication was administered.</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41916779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8641" y="228836"/>
            <a:ext cx="11308307" cy="6127513"/>
          </a:xfrm>
        </p:spPr>
        <p:txBody>
          <a:bodyPr>
            <a:normAutofit/>
          </a:bodyPr>
          <a:lstStyle/>
          <a:p>
            <a:pPr marL="548640" indent="-411480">
              <a:buClr>
                <a:schemeClr val="tx1">
                  <a:shade val="95000"/>
                </a:schemeClr>
              </a:buClr>
              <a:buNone/>
              <a:defRPr/>
            </a:pPr>
            <a:r>
              <a:rPr lang="en-US" sz="4000" b="1" u="sng" dirty="0"/>
              <a:t>Prevention</a:t>
            </a:r>
          </a:p>
          <a:p>
            <a:pPr marL="514350" indent="-514350">
              <a:buClr>
                <a:schemeClr val="tx1">
                  <a:shade val="95000"/>
                </a:schemeClr>
              </a:buClr>
              <a:buFont typeface="+mj-lt"/>
              <a:buAutoNum type="arabicPeriod"/>
              <a:defRPr/>
            </a:pPr>
            <a:r>
              <a:rPr lang="en-US" sz="4000" dirty="0"/>
              <a:t>Counsel patients on side effects of these meds.</a:t>
            </a:r>
          </a:p>
          <a:p>
            <a:pPr marL="514350" indent="-514350">
              <a:buClr>
                <a:schemeClr val="tx1">
                  <a:shade val="95000"/>
                </a:schemeClr>
              </a:buClr>
              <a:buFont typeface="+mj-lt"/>
              <a:buAutoNum type="arabicPeriod"/>
              <a:defRPr/>
            </a:pPr>
            <a:r>
              <a:rPr lang="en-US" sz="4000" dirty="0"/>
              <a:t>Use with caution in patients at high risk of complications i.e. children, elderly, pregnant, patients with kidney or liver problems and patients with current hearing disorders.</a:t>
            </a:r>
          </a:p>
          <a:p>
            <a:pPr marL="514350" indent="-514350">
              <a:buClr>
                <a:schemeClr val="tx1">
                  <a:shade val="95000"/>
                </a:schemeClr>
              </a:buClr>
              <a:buFont typeface="+mj-lt"/>
              <a:buAutoNum type="arabicPeriod"/>
              <a:defRPr/>
            </a:pPr>
            <a:r>
              <a:rPr lang="en-US" sz="4000" dirty="0"/>
              <a:t>Monitor hearing on those receiving long term IV antibiotics. </a:t>
            </a:r>
          </a:p>
        </p:txBody>
      </p:sp>
      <p:sp>
        <p:nvSpPr>
          <p:cNvPr id="8" name="Footer Placeholder 7"/>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456282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55" y="104113"/>
            <a:ext cx="10596154" cy="849086"/>
          </a:xfrm>
        </p:spPr>
        <p:txBody>
          <a:bodyPr>
            <a:normAutofit/>
          </a:bodyPr>
          <a:lstStyle/>
          <a:p>
            <a:pPr lvl="0"/>
            <a:r>
              <a:rPr lang="en-US" sz="3600" b="1" dirty="0">
                <a:latin typeface="Verdana" panose="020B0604030504040204" pitchFamily="34" charset="0"/>
                <a:ea typeface="Verdana" panose="020B0604030504040204" pitchFamily="34" charset="0"/>
                <a:cs typeface="Verdana" panose="020B0604030504040204" pitchFamily="34" charset="0"/>
              </a:rPr>
              <a:t>Content-ear, nose, throat -5</a:t>
            </a:r>
          </a:p>
        </p:txBody>
      </p:sp>
      <p:sp>
        <p:nvSpPr>
          <p:cNvPr id="3" name="Content Placeholder 2"/>
          <p:cNvSpPr>
            <a:spLocks noGrp="1"/>
          </p:cNvSpPr>
          <p:nvPr>
            <p:ph idx="1"/>
          </p:nvPr>
        </p:nvSpPr>
        <p:spPr>
          <a:xfrm>
            <a:off x="703055" y="953199"/>
            <a:ext cx="10650745" cy="4944681"/>
          </a:xfrm>
        </p:spPr>
        <p:txBody>
          <a:bodyPr>
            <a:normAutofit fontScale="77500" lnSpcReduction="20000"/>
          </a:bodyPr>
          <a:lstStyle/>
          <a:p>
            <a:r>
              <a:rPr lang="en-US" sz="4400" dirty="0"/>
              <a:t>Test for senses of hearing, smell</a:t>
            </a:r>
          </a:p>
          <a:p>
            <a:r>
              <a:rPr lang="en-US" sz="4400" dirty="0"/>
              <a:t>Deafness</a:t>
            </a:r>
          </a:p>
          <a:p>
            <a:r>
              <a:rPr lang="en-US" sz="4400" b="1" dirty="0"/>
              <a:t>Chronic otitis media</a:t>
            </a:r>
          </a:p>
          <a:p>
            <a:r>
              <a:rPr lang="en-US" sz="4400" dirty="0"/>
              <a:t>Mastoiditis</a:t>
            </a:r>
          </a:p>
          <a:p>
            <a:r>
              <a:rPr lang="en-US" sz="4400" dirty="0"/>
              <a:t>Ear syringing </a:t>
            </a:r>
          </a:p>
          <a:p>
            <a:r>
              <a:rPr lang="en-US" sz="4400" dirty="0"/>
              <a:t>Deflected nasal septum</a:t>
            </a:r>
          </a:p>
          <a:p>
            <a:r>
              <a:rPr lang="en-US" sz="4400" b="1" dirty="0"/>
              <a:t>Rhinitis</a:t>
            </a:r>
          </a:p>
          <a:p>
            <a:r>
              <a:rPr lang="en-US" sz="4400" b="1" dirty="0"/>
              <a:t>Sinusitis</a:t>
            </a:r>
          </a:p>
          <a:p>
            <a:r>
              <a:rPr lang="en-US" sz="4400" dirty="0"/>
              <a:t>Carcinoma of larynx</a:t>
            </a:r>
          </a:p>
          <a:p>
            <a:r>
              <a:rPr lang="en-US" sz="4400" dirty="0"/>
              <a:t>Post nasal space</a:t>
            </a:r>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4157514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658457"/>
          </a:xfrm>
        </p:spPr>
        <p:txBody>
          <a:bodyPr>
            <a:normAutofit fontScale="90000"/>
          </a:bodyPr>
          <a:lstStyle/>
          <a:p>
            <a:r>
              <a:rPr lang="en-GB" dirty="0" smtClean="0"/>
              <a:t>Selected </a:t>
            </a:r>
            <a:r>
              <a:rPr lang="en-GB" dirty="0" err="1" smtClean="0"/>
              <a:t>ototoxic</a:t>
            </a:r>
            <a:r>
              <a:rPr lang="en-GB" dirty="0" smtClean="0"/>
              <a:t> substances</a:t>
            </a:r>
            <a:endParaRPr lang="fr-FR" dirty="0"/>
          </a:p>
        </p:txBody>
      </p:sp>
      <p:sp>
        <p:nvSpPr>
          <p:cNvPr id="2" name="Content Placeholder 1"/>
          <p:cNvSpPr>
            <a:spLocks noGrp="1"/>
          </p:cNvSpPr>
          <p:nvPr>
            <p:ph idx="1"/>
          </p:nvPr>
        </p:nvSpPr>
        <p:spPr>
          <a:xfrm>
            <a:off x="341193" y="1023582"/>
            <a:ext cx="11586949" cy="5332767"/>
          </a:xfrm>
        </p:spPr>
        <p:txBody>
          <a:bodyPr>
            <a:normAutofit/>
          </a:bodyPr>
          <a:lstStyle/>
          <a:p>
            <a:r>
              <a:rPr lang="en-GB" sz="3600" dirty="0" smtClean="0"/>
              <a:t>Diuretics </a:t>
            </a:r>
            <a:r>
              <a:rPr lang="en-GB" sz="3600" dirty="0" err="1" smtClean="0"/>
              <a:t>i.e</a:t>
            </a:r>
            <a:r>
              <a:rPr lang="en-GB" sz="3600" dirty="0" smtClean="0"/>
              <a:t> </a:t>
            </a:r>
            <a:r>
              <a:rPr lang="en-GB" sz="3600" dirty="0" err="1" smtClean="0"/>
              <a:t>furosemide</a:t>
            </a:r>
            <a:endParaRPr lang="en-GB" sz="3600" dirty="0" smtClean="0"/>
          </a:p>
          <a:p>
            <a:r>
              <a:rPr lang="en-GB" sz="3600" dirty="0" err="1" smtClean="0"/>
              <a:t>Aminigycosides</a:t>
            </a:r>
            <a:r>
              <a:rPr lang="en-GB" sz="3600" dirty="0" smtClean="0"/>
              <a:t> </a:t>
            </a:r>
          </a:p>
          <a:p>
            <a:r>
              <a:rPr lang="en-GB" sz="3600" dirty="0"/>
              <a:t>Other antibiotic agents: erythromycin, </a:t>
            </a:r>
            <a:r>
              <a:rPr lang="en-GB" sz="3600" dirty="0" err="1" smtClean="0"/>
              <a:t>Vancomycin</a:t>
            </a:r>
            <a:endParaRPr lang="en-GB" sz="3600" dirty="0" smtClean="0"/>
          </a:p>
          <a:p>
            <a:r>
              <a:rPr lang="en-GB" sz="3600" dirty="0" smtClean="0"/>
              <a:t>Anti-inflammatory : </a:t>
            </a:r>
            <a:r>
              <a:rPr lang="en-GB" sz="3600" dirty="0" err="1" smtClean="0"/>
              <a:t>Asprin</a:t>
            </a:r>
            <a:endParaRPr lang="en-GB" sz="3600" dirty="0" smtClean="0"/>
          </a:p>
          <a:p>
            <a:r>
              <a:rPr lang="en-GB" sz="3600" dirty="0" smtClean="0"/>
              <a:t>Antimalarial agents </a:t>
            </a:r>
            <a:r>
              <a:rPr lang="en-GB" sz="3600" dirty="0" err="1" smtClean="0"/>
              <a:t>i.e</a:t>
            </a:r>
            <a:r>
              <a:rPr lang="en-GB" sz="3600" dirty="0" smtClean="0"/>
              <a:t> quinine, indomethacin</a:t>
            </a:r>
          </a:p>
          <a:p>
            <a:r>
              <a:rPr lang="en-GB" sz="3600" dirty="0" smtClean="0"/>
              <a:t>Chemotherapeutic agents </a:t>
            </a:r>
            <a:r>
              <a:rPr lang="en-GB" sz="3600" dirty="0" err="1" smtClean="0"/>
              <a:t>i.e</a:t>
            </a:r>
            <a:r>
              <a:rPr lang="en-GB" sz="3600" dirty="0" smtClean="0"/>
              <a:t> </a:t>
            </a:r>
            <a:r>
              <a:rPr lang="en-GB" sz="3600" dirty="0" err="1" smtClean="0"/>
              <a:t>cisplastin</a:t>
            </a:r>
            <a:endParaRPr lang="en-GB" sz="3600" dirty="0" smtClean="0"/>
          </a:p>
          <a:p>
            <a:r>
              <a:rPr lang="en-GB" sz="3600" dirty="0" smtClean="0"/>
              <a:t>Alcohol</a:t>
            </a:r>
          </a:p>
          <a:p>
            <a:r>
              <a:rPr lang="en-GB" sz="3600" dirty="0" smtClean="0"/>
              <a:t>Metals </a:t>
            </a:r>
            <a:r>
              <a:rPr lang="en-GB" sz="3600" dirty="0" err="1" smtClean="0"/>
              <a:t>i.e</a:t>
            </a:r>
            <a:r>
              <a:rPr lang="en-GB" sz="3600" dirty="0" smtClean="0"/>
              <a:t> mercury, lead, gold</a:t>
            </a:r>
            <a:endParaRPr lang="fr-FR" sz="3600" dirty="0"/>
          </a:p>
        </p:txBody>
      </p:sp>
      <p:sp>
        <p:nvSpPr>
          <p:cNvPr id="8" name="Footer Placeholder 7"/>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400338190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1524000" y="0"/>
            <a:ext cx="9144000" cy="685800"/>
          </a:xfrm>
        </p:spPr>
        <p:txBody>
          <a:bodyPr/>
          <a:lstStyle/>
          <a:p>
            <a:pPr>
              <a:defRPr/>
            </a:pPr>
            <a:r>
              <a:rPr sz="2600" b="1" u="sng" dirty="0"/>
              <a:t>ACOUSTIC NEUROMA</a:t>
            </a:r>
          </a:p>
        </p:txBody>
      </p:sp>
      <p:sp>
        <p:nvSpPr>
          <p:cNvPr id="110594" name="Content Placeholder 2"/>
          <p:cNvSpPr>
            <a:spLocks noGrp="1"/>
          </p:cNvSpPr>
          <p:nvPr>
            <p:ph idx="1"/>
          </p:nvPr>
        </p:nvSpPr>
        <p:spPr>
          <a:xfrm>
            <a:off x="309348" y="565150"/>
            <a:ext cx="11044451" cy="5465999"/>
          </a:xfrm>
        </p:spPr>
        <p:txBody>
          <a:bodyPr>
            <a:normAutofit lnSpcReduction="10000"/>
          </a:bodyPr>
          <a:lstStyle/>
          <a:p>
            <a:pPr eaLnBrk="1" hangingPunct="1"/>
            <a:r>
              <a:rPr lang="en-US" sz="3600" dirty="0" smtClean="0"/>
              <a:t>Slow growing benign tumors of cranial nerve VIII, usually arising from the Schwann cells of the vestibular portion of the nerve.</a:t>
            </a:r>
          </a:p>
          <a:p>
            <a:pPr eaLnBrk="1" hangingPunct="1"/>
            <a:r>
              <a:rPr lang="en-US" sz="3600" dirty="0" smtClean="0"/>
              <a:t>Occurs where the nerve enters the internal auditory canal or temporal bone from the brain.</a:t>
            </a:r>
          </a:p>
          <a:p>
            <a:pPr eaLnBrk="1" hangingPunct="1"/>
            <a:r>
              <a:rPr lang="en-US" sz="3600" dirty="0" smtClean="0"/>
              <a:t>Most acoustic neuroma’s are unilateral.</a:t>
            </a:r>
          </a:p>
          <a:p>
            <a:pPr eaLnBrk="1" hangingPunct="1">
              <a:buFont typeface="Arial" charset="0"/>
              <a:buNone/>
            </a:pPr>
            <a:r>
              <a:rPr lang="en-US" sz="3600" b="1" u="sng" dirty="0" smtClean="0"/>
              <a:t>Clinical manifestations:</a:t>
            </a:r>
          </a:p>
          <a:p>
            <a:pPr eaLnBrk="1" hangingPunct="1"/>
            <a:r>
              <a:rPr lang="en-US" sz="3600" dirty="0" smtClean="0"/>
              <a:t>Unilateral tinnitus</a:t>
            </a:r>
          </a:p>
          <a:p>
            <a:pPr eaLnBrk="1" hangingPunct="1"/>
            <a:r>
              <a:rPr lang="en-US" sz="3600" dirty="0" smtClean="0"/>
              <a:t>Sensorineural hearing loss</a:t>
            </a:r>
          </a:p>
          <a:p>
            <a:pPr eaLnBrk="1" hangingPunct="1"/>
            <a:r>
              <a:rPr lang="en-US" sz="3600" dirty="0" smtClean="0"/>
              <a:t>Mild intermittent vertigo</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26010894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524000" y="0"/>
            <a:ext cx="9144000" cy="46038"/>
          </a:xfrm>
        </p:spPr>
        <p:txBody>
          <a:bodyPr>
            <a:normAutofit fontScale="90000"/>
          </a:bodyPr>
          <a:lstStyle/>
          <a:p>
            <a:pPr>
              <a:defRPr/>
            </a:pPr>
            <a:endParaRPr sz="2600"/>
          </a:p>
        </p:txBody>
      </p:sp>
      <p:sp>
        <p:nvSpPr>
          <p:cNvPr id="111618" name="Content Placeholder 2"/>
          <p:cNvSpPr>
            <a:spLocks noGrp="1"/>
          </p:cNvSpPr>
          <p:nvPr>
            <p:ph idx="1"/>
          </p:nvPr>
        </p:nvSpPr>
        <p:spPr>
          <a:xfrm>
            <a:off x="838200" y="228599"/>
            <a:ext cx="10653214" cy="5463541"/>
          </a:xfrm>
        </p:spPr>
        <p:txBody>
          <a:bodyPr>
            <a:noAutofit/>
          </a:bodyPr>
          <a:lstStyle/>
          <a:p>
            <a:pPr eaLnBrk="1" hangingPunct="1">
              <a:buFont typeface="Arial" charset="0"/>
              <a:buNone/>
            </a:pPr>
            <a:r>
              <a:rPr lang="en-US" sz="4000" b="1" u="sng" dirty="0"/>
              <a:t>Diagnosis</a:t>
            </a:r>
          </a:p>
          <a:p>
            <a:pPr eaLnBrk="1" hangingPunct="1"/>
            <a:r>
              <a:rPr lang="en-US" sz="4000" dirty="0"/>
              <a:t>History and physical exam</a:t>
            </a:r>
          </a:p>
          <a:p>
            <a:pPr eaLnBrk="1" hangingPunct="1"/>
            <a:r>
              <a:rPr lang="en-US" sz="4000" dirty="0"/>
              <a:t>Vestibular tests</a:t>
            </a:r>
          </a:p>
          <a:p>
            <a:pPr eaLnBrk="1" hangingPunct="1"/>
            <a:r>
              <a:rPr lang="en-US" sz="4000" dirty="0"/>
              <a:t>Audiometry</a:t>
            </a:r>
          </a:p>
          <a:p>
            <a:pPr eaLnBrk="1" hangingPunct="1"/>
            <a:r>
              <a:rPr lang="en-US" sz="4000" dirty="0"/>
              <a:t>MRI or CT scan with contrast </a:t>
            </a:r>
            <a:r>
              <a:rPr lang="en-US" sz="4000" dirty="0" smtClean="0"/>
              <a:t>dye</a:t>
            </a:r>
            <a:endParaRPr lang="en-US" sz="4000" dirty="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25137367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6176963"/>
          </a:xfrm>
        </p:spPr>
        <p:txBody>
          <a:bodyPr>
            <a:normAutofit/>
          </a:bodyPr>
          <a:lstStyle/>
          <a:p>
            <a:pPr>
              <a:buNone/>
            </a:pPr>
            <a:r>
              <a:rPr lang="en-US" sz="3600" b="1" u="sng" dirty="0"/>
              <a:t>Management:</a:t>
            </a:r>
          </a:p>
          <a:p>
            <a:r>
              <a:rPr lang="en-US" sz="3600" dirty="0"/>
              <a:t>Surgical removal of tumor.</a:t>
            </a:r>
          </a:p>
          <a:p>
            <a:r>
              <a:rPr lang="en-US" sz="3600" dirty="0"/>
              <a:t>These tumors don’t respond well to radiation or chemotherapy</a:t>
            </a:r>
          </a:p>
          <a:p>
            <a:r>
              <a:rPr lang="en-US" sz="3600" dirty="0"/>
              <a:t>Complications of surgery include:</a:t>
            </a:r>
          </a:p>
          <a:p>
            <a:pPr>
              <a:buNone/>
            </a:pPr>
            <a:r>
              <a:rPr lang="en-US" sz="3600" dirty="0"/>
              <a:t>     &gt;facial nerve paralysis</a:t>
            </a:r>
          </a:p>
          <a:p>
            <a:pPr>
              <a:buNone/>
            </a:pPr>
            <a:r>
              <a:rPr lang="en-US" sz="3600" dirty="0"/>
              <a:t>     &gt;cerebrospinal fluid leakage</a:t>
            </a:r>
          </a:p>
          <a:p>
            <a:pPr>
              <a:buNone/>
            </a:pPr>
            <a:r>
              <a:rPr lang="en-US" sz="3600" dirty="0"/>
              <a:t>     &gt;meningitis</a:t>
            </a:r>
          </a:p>
          <a:p>
            <a:pPr>
              <a:buNone/>
            </a:pPr>
            <a:r>
              <a:rPr lang="en-US" sz="3600" dirty="0"/>
              <a:t>     &gt;cerebral edema</a:t>
            </a:r>
          </a:p>
          <a:p>
            <a:endParaRPr lang="en-US" sz="36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45755515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524000" y="0"/>
            <a:ext cx="9144000" cy="533400"/>
          </a:xfrm>
        </p:spPr>
        <p:txBody>
          <a:bodyPr/>
          <a:lstStyle/>
          <a:p>
            <a:pPr>
              <a:defRPr/>
            </a:pPr>
            <a:r>
              <a:rPr sz="2600" u="sng" dirty="0" smtClean="0"/>
              <a:t>EPISTAXIS</a:t>
            </a:r>
            <a:endParaRPr sz="2600" u="sng" dirty="0"/>
          </a:p>
        </p:txBody>
      </p:sp>
      <p:sp>
        <p:nvSpPr>
          <p:cNvPr id="119810" name="Content Placeholder 2"/>
          <p:cNvSpPr>
            <a:spLocks noGrp="1"/>
          </p:cNvSpPr>
          <p:nvPr>
            <p:ph idx="1"/>
          </p:nvPr>
        </p:nvSpPr>
        <p:spPr>
          <a:xfrm>
            <a:off x="640079" y="533400"/>
            <a:ext cx="11069699" cy="5113020"/>
          </a:xfrm>
        </p:spPr>
        <p:txBody>
          <a:bodyPr>
            <a:normAutofit/>
          </a:bodyPr>
          <a:lstStyle/>
          <a:p>
            <a:pPr eaLnBrk="1" hangingPunct="1"/>
            <a:r>
              <a:rPr lang="en-US" sz="4000" dirty="0" smtClean="0"/>
              <a:t>It is hemorrhage from the nose caused by rupture of tiny distended vessels in the mucus membrane of the nose.</a:t>
            </a:r>
          </a:p>
          <a:p>
            <a:pPr eaLnBrk="1" hangingPunct="1"/>
            <a:r>
              <a:rPr lang="en-US" sz="4000" dirty="0" smtClean="0"/>
              <a:t>Common site is in the anterior septum, where 3 major blood vessels enter the nasal cavity i.e. </a:t>
            </a:r>
            <a:r>
              <a:rPr lang="en-US" sz="3600" dirty="0"/>
              <a:t>The anterior ethmoidal artery, sphenopalatine artery, internal maxillary </a:t>
            </a:r>
            <a:r>
              <a:rPr lang="en-US" sz="3600" dirty="0" smtClean="0"/>
              <a:t>branches</a:t>
            </a:r>
            <a:endParaRPr lang="en-US" sz="3600" dirty="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41484160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7180"/>
            <a:ext cx="10515600" cy="5879783"/>
          </a:xfrm>
        </p:spPr>
        <p:txBody>
          <a:bodyPr>
            <a:noAutofit/>
          </a:bodyPr>
          <a:lstStyle/>
          <a:p>
            <a:pPr>
              <a:buNone/>
            </a:pPr>
            <a:r>
              <a:rPr lang="en-US" sz="2400" b="1" u="sng" dirty="0"/>
              <a:t>Risk factors</a:t>
            </a:r>
          </a:p>
          <a:p>
            <a:r>
              <a:rPr lang="en-US" sz="2400" dirty="0"/>
              <a:t>local infections – rhinitis</a:t>
            </a:r>
          </a:p>
          <a:p>
            <a:r>
              <a:rPr lang="en-US" sz="2400" dirty="0"/>
              <a:t>Systemic conditions e.g. hypertension</a:t>
            </a:r>
          </a:p>
          <a:p>
            <a:r>
              <a:rPr lang="en-US" sz="2400" dirty="0"/>
              <a:t>Drying of the mucus membrane especially in high altitude</a:t>
            </a:r>
          </a:p>
          <a:p>
            <a:r>
              <a:rPr lang="en-US" sz="2400" dirty="0"/>
              <a:t>Nasal inhalation of illicit drugs e.g. cocaine</a:t>
            </a:r>
          </a:p>
          <a:p>
            <a:r>
              <a:rPr lang="en-US" sz="2400" dirty="0"/>
              <a:t>Trauma – from a foreign body or direct injury</a:t>
            </a:r>
          </a:p>
          <a:p>
            <a:r>
              <a:rPr lang="en-US" sz="2400" dirty="0" err="1"/>
              <a:t>Redu</a:t>
            </a:r>
            <a:r>
              <a:rPr lang="en-US" sz="2400" dirty="0"/>
              <a:t>-Osler-Weber syndrome(hereditary hemorrhagic telangiectasia)</a:t>
            </a:r>
          </a:p>
          <a:p>
            <a:r>
              <a:rPr lang="en-US" sz="2400" dirty="0">
                <a:solidFill>
                  <a:prstClr val="black"/>
                </a:solidFill>
              </a:rPr>
              <a:t>Nasal </a:t>
            </a:r>
            <a:r>
              <a:rPr lang="en-US" sz="2400" dirty="0" err="1" smtClean="0">
                <a:solidFill>
                  <a:prstClr val="black"/>
                </a:solidFill>
              </a:rPr>
              <a:t>tumours</a:t>
            </a:r>
            <a:endParaRPr lang="en-US" sz="2400" dirty="0" smtClean="0">
              <a:solidFill>
                <a:prstClr val="black"/>
              </a:solidFill>
            </a:endParaRPr>
          </a:p>
          <a:p>
            <a:r>
              <a:rPr lang="en-US" sz="2400" dirty="0"/>
              <a:t>Tumors (Sinus or nasopharynx)</a:t>
            </a:r>
          </a:p>
          <a:p>
            <a:r>
              <a:rPr lang="en-US" sz="2400" dirty="0"/>
              <a:t>Thrombocytopenia</a:t>
            </a:r>
          </a:p>
          <a:p>
            <a:r>
              <a:rPr lang="en-US" sz="2400" dirty="0"/>
              <a:t>Use of aspirin</a:t>
            </a:r>
          </a:p>
          <a:p>
            <a:r>
              <a:rPr lang="en-US" sz="2400" dirty="0"/>
              <a:t>Liver disease</a:t>
            </a:r>
          </a:p>
          <a:p>
            <a:endParaRPr lang="en-US" sz="2400" dirty="0"/>
          </a:p>
          <a:p>
            <a:endParaRPr lang="en-US" sz="24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27374062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Content Placeholder 2"/>
          <p:cNvSpPr>
            <a:spLocks noGrp="1"/>
          </p:cNvSpPr>
          <p:nvPr>
            <p:ph idx="1"/>
          </p:nvPr>
        </p:nvSpPr>
        <p:spPr>
          <a:xfrm>
            <a:off x="838200" y="0"/>
            <a:ext cx="11021704" cy="5920740"/>
          </a:xfrm>
        </p:spPr>
        <p:txBody>
          <a:bodyPr>
            <a:normAutofit/>
          </a:bodyPr>
          <a:lstStyle/>
          <a:p>
            <a:pPr eaLnBrk="1" hangingPunct="1">
              <a:buFont typeface="Arial" charset="0"/>
              <a:buNone/>
            </a:pPr>
            <a:r>
              <a:rPr lang="en-US" sz="3200" b="1" u="sng" dirty="0" smtClean="0"/>
              <a:t>Management:</a:t>
            </a:r>
          </a:p>
          <a:p>
            <a:pPr eaLnBrk="1" hangingPunct="1"/>
            <a:r>
              <a:rPr lang="en-US" sz="3200" dirty="0" smtClean="0"/>
              <a:t>Determine the site of bleeding(use nasal penlight or speculum)</a:t>
            </a:r>
          </a:p>
          <a:p>
            <a:pPr eaLnBrk="1" hangingPunct="1"/>
            <a:r>
              <a:rPr lang="en-US" sz="3200" dirty="0" smtClean="0"/>
              <a:t>Apply direct pressure. The patient sits upright and tilts the head forward(this prevents aspiration and swallowing of blood) and pinches the nose for 5 – 10 minutes continuously.</a:t>
            </a:r>
          </a:p>
          <a:p>
            <a:pPr eaLnBrk="1" hangingPunct="1"/>
            <a:r>
              <a:rPr lang="en-US" sz="3200" dirty="0" smtClean="0"/>
              <a:t>Apply cold compress on the patients forehead. If the source is not identified – pack the nose with gauze impregnated with liquid paraffin, petroleum jelly or antibiotic ointment</a:t>
            </a:r>
          </a:p>
          <a:p>
            <a:pPr lvl="0" eaLnBrk="1" hangingPunct="1">
              <a:buClr>
                <a:srgbClr val="A5644E"/>
              </a:buClr>
            </a:pPr>
            <a:r>
              <a:rPr lang="en-US" sz="3200" dirty="0">
                <a:solidFill>
                  <a:prstClr val="black"/>
                </a:solidFill>
              </a:rPr>
              <a:t>If bleeding persists, a cotton ball soaked in vasoconstrictor </a:t>
            </a:r>
            <a:r>
              <a:rPr lang="en-US" sz="3200" dirty="0" smtClean="0">
                <a:solidFill>
                  <a:prstClr val="black"/>
                </a:solidFill>
              </a:rPr>
              <a:t>solution (</a:t>
            </a:r>
            <a:r>
              <a:rPr lang="en-US" sz="3200" dirty="0">
                <a:solidFill>
                  <a:prstClr val="black"/>
                </a:solidFill>
              </a:rPr>
              <a:t>adrenaline,  epinephrine) is inserted into the nose to reduce blood flow and allow examination. The bleeding vessels are then cauterized</a:t>
            </a:r>
          </a:p>
          <a:p>
            <a:pPr eaLnBrk="1" hangingPunct="1">
              <a:buFont typeface="Arial" charset="0"/>
              <a:buNone/>
            </a:pPr>
            <a:endParaRPr lang="en-US" sz="3200" b="1" u="sng" dirty="0" smtClean="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3713169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ontent Placeholder 2"/>
          <p:cNvSpPr>
            <a:spLocks noGrp="1"/>
          </p:cNvSpPr>
          <p:nvPr>
            <p:ph idx="1"/>
          </p:nvPr>
        </p:nvSpPr>
        <p:spPr>
          <a:xfrm>
            <a:off x="838200" y="150125"/>
            <a:ext cx="10830636" cy="5519156"/>
          </a:xfrm>
        </p:spPr>
        <p:txBody>
          <a:bodyPr>
            <a:normAutofit/>
          </a:bodyPr>
          <a:lstStyle/>
          <a:p>
            <a:pPr eaLnBrk="1" hangingPunct="1"/>
            <a:r>
              <a:rPr lang="en-US" sz="4000" dirty="0" smtClean="0"/>
              <a:t>The pack may remain in place for 48 hours.</a:t>
            </a:r>
          </a:p>
          <a:p>
            <a:pPr eaLnBrk="1" hangingPunct="1"/>
            <a:r>
              <a:rPr lang="en-US" sz="4000" dirty="0" smtClean="0"/>
              <a:t>A balloon catheter may be used to arrest posterior bleeding</a:t>
            </a:r>
          </a:p>
          <a:p>
            <a:pPr eaLnBrk="1" hangingPunct="1"/>
            <a:r>
              <a:rPr lang="en-US" sz="4000" dirty="0" smtClean="0"/>
              <a:t>Antibiotics are prescribed due to the risk of sinusitis and toxic shock syndrome.</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418829417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
            <a:ext cx="10515600" cy="6016943"/>
          </a:xfrm>
        </p:spPr>
        <p:txBody>
          <a:bodyPr>
            <a:normAutofit/>
          </a:bodyPr>
          <a:lstStyle/>
          <a:p>
            <a:pPr>
              <a:buNone/>
            </a:pPr>
            <a:r>
              <a:rPr lang="en-US" sz="3600" b="1" u="sng" dirty="0"/>
              <a:t>Nursing management</a:t>
            </a:r>
          </a:p>
          <a:p>
            <a:r>
              <a:rPr lang="en-US" sz="3600" dirty="0"/>
              <a:t>Monitor vital signs</a:t>
            </a:r>
          </a:p>
          <a:p>
            <a:r>
              <a:rPr lang="en-US" sz="3600" dirty="0"/>
              <a:t>Assist in the control of bleeding</a:t>
            </a:r>
          </a:p>
          <a:p>
            <a:r>
              <a:rPr lang="en-US" sz="3600" dirty="0"/>
              <a:t>Relieve patient anxiety</a:t>
            </a:r>
          </a:p>
          <a:p>
            <a:r>
              <a:rPr lang="en-US" sz="3600" dirty="0"/>
              <a:t>Teach on ways to avoid epistaxis – forceful </a:t>
            </a:r>
            <a:r>
              <a:rPr lang="en-US" sz="3600" dirty="0" err="1"/>
              <a:t>noseblowing</a:t>
            </a:r>
            <a:r>
              <a:rPr lang="en-US" sz="3600" dirty="0"/>
              <a:t>, straining, high altitudes and nasal trauma e.g. nose picking.</a:t>
            </a:r>
          </a:p>
          <a:p>
            <a:r>
              <a:rPr lang="en-US" sz="3600" dirty="0"/>
              <a:t>Teach how to apply direct pressure. </a:t>
            </a:r>
          </a:p>
          <a:p>
            <a:r>
              <a:rPr lang="en-US" sz="3600" dirty="0"/>
              <a:t>Refer if bleeding is uncontrolled ,patient requires fluid replacement or blood transfusion</a:t>
            </a:r>
          </a:p>
          <a:p>
            <a:endParaRPr lang="en-US" sz="36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71658036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1524000" y="0"/>
            <a:ext cx="9144000" cy="762000"/>
          </a:xfrm>
        </p:spPr>
        <p:txBody>
          <a:bodyPr/>
          <a:lstStyle/>
          <a:p>
            <a:pPr>
              <a:defRPr/>
            </a:pPr>
            <a:r>
              <a:rPr sz="2600" u="sng"/>
              <a:t>NASAL FRACTURE</a:t>
            </a:r>
          </a:p>
        </p:txBody>
      </p:sp>
      <p:sp>
        <p:nvSpPr>
          <p:cNvPr id="124930" name="Content Placeholder 2"/>
          <p:cNvSpPr>
            <a:spLocks noGrp="1"/>
          </p:cNvSpPr>
          <p:nvPr>
            <p:ph idx="1"/>
          </p:nvPr>
        </p:nvSpPr>
        <p:spPr>
          <a:xfrm>
            <a:off x="838200" y="586855"/>
            <a:ext cx="10735100" cy="5196726"/>
          </a:xfrm>
        </p:spPr>
        <p:txBody>
          <a:bodyPr>
            <a:normAutofit lnSpcReduction="10000"/>
          </a:bodyPr>
          <a:lstStyle/>
          <a:p>
            <a:pPr eaLnBrk="1" hangingPunct="1"/>
            <a:r>
              <a:rPr lang="en-US" dirty="0" smtClean="0"/>
              <a:t>It is the most common facial fracture</a:t>
            </a:r>
          </a:p>
          <a:p>
            <a:pPr eaLnBrk="1" hangingPunct="1"/>
            <a:r>
              <a:rPr lang="en-US" dirty="0" smtClean="0"/>
              <a:t>It may affect the ascending process of the maxilla and the septum. the torn mucous membrane results in a nose bleed</a:t>
            </a:r>
          </a:p>
          <a:p>
            <a:pPr eaLnBrk="1" hangingPunct="1"/>
            <a:r>
              <a:rPr lang="en-US" dirty="0" smtClean="0"/>
              <a:t>It is usually as a result of direct assault.</a:t>
            </a:r>
          </a:p>
          <a:p>
            <a:pPr eaLnBrk="1" hangingPunct="1">
              <a:buFont typeface="Arial" charset="0"/>
              <a:buNone/>
            </a:pPr>
            <a:r>
              <a:rPr lang="en-US" u="sng" dirty="0" smtClean="0"/>
              <a:t>Clinical manifestations:</a:t>
            </a:r>
          </a:p>
          <a:p>
            <a:pPr eaLnBrk="1" hangingPunct="1"/>
            <a:r>
              <a:rPr lang="en-US" dirty="0" smtClean="0"/>
              <a:t>Pain</a:t>
            </a:r>
          </a:p>
          <a:p>
            <a:pPr eaLnBrk="1" hangingPunct="1"/>
            <a:r>
              <a:rPr lang="en-US" dirty="0" smtClean="0"/>
              <a:t>Bleeding from the nose internally into the pharynx</a:t>
            </a:r>
          </a:p>
          <a:p>
            <a:pPr eaLnBrk="1" hangingPunct="1"/>
            <a:r>
              <a:rPr lang="en-US" dirty="0" smtClean="0"/>
              <a:t>Swelling of the soft tissues adjacent to the nose</a:t>
            </a:r>
          </a:p>
          <a:p>
            <a:pPr eaLnBrk="1" hangingPunct="1"/>
            <a:r>
              <a:rPr lang="en-US" dirty="0" smtClean="0"/>
              <a:t>Periorbital </a:t>
            </a:r>
            <a:r>
              <a:rPr lang="en-US" dirty="0" err="1" smtClean="0"/>
              <a:t>ecchymosis</a:t>
            </a:r>
            <a:r>
              <a:rPr lang="en-US" dirty="0" smtClean="0"/>
              <a:t>(bruising)</a:t>
            </a:r>
          </a:p>
          <a:p>
            <a:pPr eaLnBrk="1" hangingPunct="1"/>
            <a:r>
              <a:rPr lang="en-US" dirty="0" smtClean="0"/>
              <a:t>Nasal obstruction</a:t>
            </a:r>
          </a:p>
          <a:p>
            <a:pPr eaLnBrk="1" hangingPunct="1"/>
            <a:r>
              <a:rPr lang="en-US" dirty="0" smtClean="0"/>
              <a:t>Deformity</a:t>
            </a:r>
          </a:p>
          <a:p>
            <a:pPr eaLnBrk="1" hangingPunct="1"/>
            <a:endParaRPr lang="en-US" dirty="0" smtClean="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274646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705702BD-2357-4B67-8E31-29EA7D08507F}"/>
              </a:ext>
            </a:extLst>
          </p:cNvPr>
          <p:cNvPicPr>
            <a:picLocks noGrp="1" noChangeAspect="1"/>
          </p:cNvPicPr>
          <p:nvPr>
            <p:ph idx="1"/>
          </p:nvPr>
        </p:nvPicPr>
        <p:blipFill>
          <a:blip r:embed="rId2"/>
          <a:stretch>
            <a:fillRect/>
          </a:stretch>
        </p:blipFill>
        <p:spPr>
          <a:xfrm>
            <a:off x="747151" y="11503"/>
            <a:ext cx="10697697" cy="6527409"/>
          </a:xfrm>
          <a:prstGeom prst="rect">
            <a:avLst/>
          </a:prstGeom>
        </p:spPr>
      </p:pic>
      <p:sp>
        <p:nvSpPr>
          <p:cNvPr id="3" name="Footer Placeholder 2"/>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55792630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2"/>
          <p:cNvSpPr>
            <a:spLocks noGrp="1"/>
          </p:cNvSpPr>
          <p:nvPr>
            <p:ph idx="1"/>
          </p:nvPr>
        </p:nvSpPr>
        <p:spPr>
          <a:xfrm>
            <a:off x="1165859" y="191069"/>
            <a:ext cx="10571215" cy="5249611"/>
          </a:xfrm>
        </p:spPr>
        <p:txBody>
          <a:bodyPr>
            <a:noAutofit/>
          </a:bodyPr>
          <a:lstStyle/>
          <a:p>
            <a:pPr eaLnBrk="1" hangingPunct="1">
              <a:buFont typeface="Arial" charset="0"/>
              <a:buNone/>
            </a:pPr>
            <a:r>
              <a:rPr lang="en-US" sz="3600" u="sng" dirty="0" smtClean="0"/>
              <a:t>Assessment:</a:t>
            </a:r>
          </a:p>
          <a:p>
            <a:pPr eaLnBrk="1" hangingPunct="1"/>
            <a:r>
              <a:rPr lang="en-US" sz="3600" dirty="0" smtClean="0"/>
              <a:t>Internal examination of the nose to rule out fracture of the nasal septum and a sub mucosal septal hematoma</a:t>
            </a:r>
          </a:p>
          <a:p>
            <a:pPr eaLnBrk="1" hangingPunct="1"/>
            <a:r>
              <a:rPr lang="en-US" sz="3600" dirty="0" smtClean="0"/>
              <a:t>Clear fluid draining from either nostril suggests a fracture of the cribriform plate with leaking CSF. It is differentiated from mucus through use of a glucostick. CSF contains glucose.</a:t>
            </a:r>
          </a:p>
          <a:p>
            <a:pPr eaLnBrk="1" hangingPunct="1"/>
            <a:r>
              <a:rPr lang="en-US" sz="3600" dirty="0" smtClean="0"/>
              <a:t>Palpate for deviations of the bone</a:t>
            </a:r>
          </a:p>
          <a:p>
            <a:pPr eaLnBrk="1" hangingPunct="1"/>
            <a:r>
              <a:rPr lang="en-US" sz="3600" dirty="0" smtClean="0"/>
              <a:t>X-ray to rule out extension of the fracture to the skull.</a:t>
            </a:r>
          </a:p>
          <a:p>
            <a:pPr eaLnBrk="1" hangingPunct="1"/>
            <a:endParaRPr lang="en-US" sz="3600" dirty="0" smtClean="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39842184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880"/>
            <a:ext cx="10515600" cy="5994083"/>
          </a:xfrm>
        </p:spPr>
        <p:txBody>
          <a:bodyPr>
            <a:normAutofit/>
          </a:bodyPr>
          <a:lstStyle/>
          <a:p>
            <a:pPr>
              <a:buNone/>
            </a:pPr>
            <a:r>
              <a:rPr lang="en-US" sz="4000" u="sng" dirty="0"/>
              <a:t>Management</a:t>
            </a:r>
          </a:p>
          <a:p>
            <a:r>
              <a:rPr lang="en-US" sz="4000" dirty="0"/>
              <a:t>Control bleeding by packing.</a:t>
            </a:r>
          </a:p>
          <a:p>
            <a:r>
              <a:rPr lang="en-US" sz="4000" dirty="0"/>
              <a:t> Ensure patent airway and rule out cervical spine fracture</a:t>
            </a:r>
          </a:p>
          <a:p>
            <a:r>
              <a:rPr lang="en-US" sz="4000" dirty="0"/>
              <a:t>Cold compress to reduce or prevent edema</a:t>
            </a:r>
          </a:p>
          <a:p>
            <a:r>
              <a:rPr lang="en-US" sz="4000" dirty="0"/>
              <a:t>Analgesics to relieve pain</a:t>
            </a:r>
          </a:p>
          <a:p>
            <a:r>
              <a:rPr lang="en-US" sz="4000" dirty="0"/>
              <a:t>Uncomplicated fractures can be managed with antibiotics, analgesics and decongestant nasal spray.</a:t>
            </a:r>
          </a:p>
          <a:p>
            <a:endParaRPr lang="en-US" sz="40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406363853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2"/>
          <p:cNvSpPr>
            <a:spLocks noGrp="1"/>
          </p:cNvSpPr>
          <p:nvPr>
            <p:ph idx="1"/>
          </p:nvPr>
        </p:nvSpPr>
        <p:spPr>
          <a:xfrm>
            <a:off x="341194" y="163773"/>
            <a:ext cx="11546006" cy="6332562"/>
          </a:xfrm>
        </p:spPr>
        <p:txBody>
          <a:bodyPr>
            <a:normAutofit/>
          </a:bodyPr>
          <a:lstStyle/>
          <a:p>
            <a:pPr eaLnBrk="1" hangingPunct="1"/>
            <a:r>
              <a:rPr lang="en-US" sz="4800" dirty="0" smtClean="0"/>
              <a:t>Refer to a specialist after 3 -5 days to allow edema to subside for reduction of fracture or </a:t>
            </a:r>
            <a:r>
              <a:rPr lang="en-US" sz="4800" b="1" dirty="0" smtClean="0"/>
              <a:t>rhinoplast</a:t>
            </a:r>
            <a:r>
              <a:rPr lang="en-US" sz="4800" dirty="0" smtClean="0"/>
              <a:t>y to reshape the external appearance of the nose especially where reduction is delayed past 7-10 days and bone healing begins</a:t>
            </a:r>
          </a:p>
          <a:p>
            <a:pPr eaLnBrk="1" hangingPunct="1"/>
            <a:endParaRPr lang="en-US" sz="4800" dirty="0" smtClean="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46679445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4320"/>
            <a:ext cx="10515600" cy="5902643"/>
          </a:xfrm>
        </p:spPr>
        <p:txBody>
          <a:bodyPr>
            <a:noAutofit/>
          </a:bodyPr>
          <a:lstStyle/>
          <a:p>
            <a:pPr>
              <a:buNone/>
            </a:pPr>
            <a:r>
              <a:rPr lang="en-US" sz="3200" b="1" u="sng" dirty="0"/>
              <a:t>Nursing management:</a:t>
            </a:r>
          </a:p>
          <a:p>
            <a:r>
              <a:rPr lang="en-US" sz="3200" dirty="0"/>
              <a:t>Apply ice pack or cold compress. Keep the head elevated.</a:t>
            </a:r>
          </a:p>
          <a:p>
            <a:r>
              <a:rPr lang="en-US" sz="3200" dirty="0"/>
              <a:t>The patient breathes through the mouth because of the nasal pack thus give mouth rinses to help moisten oral mucous membranes.</a:t>
            </a:r>
          </a:p>
          <a:p>
            <a:r>
              <a:rPr lang="en-US" sz="3200" dirty="0"/>
              <a:t>Analgesics e.g. NSAID’s</a:t>
            </a:r>
          </a:p>
          <a:p>
            <a:r>
              <a:rPr lang="en-US" sz="3200" dirty="0"/>
              <a:t>Advice patient to avoid sports activities for 6weeks</a:t>
            </a:r>
          </a:p>
          <a:p>
            <a:pPr>
              <a:buNone/>
            </a:pPr>
            <a:r>
              <a:rPr lang="en-US" sz="3200" b="1" u="sng" dirty="0"/>
              <a:t>Complications</a:t>
            </a:r>
            <a:endParaRPr lang="en-US" sz="3200" dirty="0"/>
          </a:p>
          <a:p>
            <a:pPr>
              <a:buNone/>
            </a:pPr>
            <a:r>
              <a:rPr lang="en-US" sz="3200" dirty="0"/>
              <a:t>Hematoma, infection, abscess and avascular/septic necrosis</a:t>
            </a:r>
          </a:p>
          <a:p>
            <a:endParaRPr lang="en-US" sz="32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5322164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1524000" y="0"/>
            <a:ext cx="9144000" cy="762000"/>
          </a:xfrm>
        </p:spPr>
        <p:txBody>
          <a:bodyPr/>
          <a:lstStyle/>
          <a:p>
            <a:pPr>
              <a:defRPr/>
            </a:pPr>
            <a:r>
              <a:rPr sz="2600" u="sng"/>
              <a:t>NASAL POLYPS</a:t>
            </a:r>
          </a:p>
        </p:txBody>
      </p:sp>
      <p:sp>
        <p:nvSpPr>
          <p:cNvPr id="128002" name="Content Placeholder 2"/>
          <p:cNvSpPr>
            <a:spLocks noGrp="1"/>
          </p:cNvSpPr>
          <p:nvPr>
            <p:ph idx="1"/>
          </p:nvPr>
        </p:nvSpPr>
        <p:spPr>
          <a:xfrm>
            <a:off x="838200" y="586854"/>
            <a:ext cx="11062648" cy="5105286"/>
          </a:xfrm>
        </p:spPr>
        <p:txBody>
          <a:bodyPr>
            <a:normAutofit lnSpcReduction="10000"/>
          </a:bodyPr>
          <a:lstStyle/>
          <a:p>
            <a:pPr eaLnBrk="1" hangingPunct="1"/>
            <a:r>
              <a:rPr lang="en-US" dirty="0" smtClean="0"/>
              <a:t>Are benign mucus membrane masses that form slowly in response to repeated inflammation of the nasal mucosa.</a:t>
            </a:r>
          </a:p>
          <a:p>
            <a:pPr eaLnBrk="1" hangingPunct="1"/>
            <a:r>
              <a:rPr lang="en-US" dirty="0" smtClean="0"/>
              <a:t>They appear as bluish grayish projections in the nares</a:t>
            </a:r>
          </a:p>
          <a:p>
            <a:pPr eaLnBrk="1" hangingPunct="1">
              <a:buFont typeface="Arial" charset="0"/>
              <a:buNone/>
            </a:pPr>
            <a:r>
              <a:rPr lang="en-US" u="sng" dirty="0" smtClean="0"/>
              <a:t>Clinical manifestations:</a:t>
            </a:r>
          </a:p>
          <a:p>
            <a:pPr eaLnBrk="1" hangingPunct="1"/>
            <a:r>
              <a:rPr lang="en-US" dirty="0" smtClean="0"/>
              <a:t>Nasal obstruction</a:t>
            </a:r>
          </a:p>
          <a:p>
            <a:pPr eaLnBrk="1" hangingPunct="1"/>
            <a:r>
              <a:rPr lang="en-US" dirty="0" smtClean="0"/>
              <a:t>Nasal discharge</a:t>
            </a:r>
          </a:p>
          <a:p>
            <a:pPr eaLnBrk="1" hangingPunct="1"/>
            <a:r>
              <a:rPr lang="en-US" dirty="0" smtClean="0"/>
              <a:t>Speech distortion</a:t>
            </a:r>
          </a:p>
          <a:p>
            <a:pPr eaLnBrk="1" hangingPunct="1"/>
            <a:r>
              <a:rPr lang="en-US" dirty="0" smtClean="0"/>
              <a:t>Visible polyp</a:t>
            </a:r>
          </a:p>
          <a:p>
            <a:pPr eaLnBrk="1" hangingPunct="1">
              <a:buFont typeface="Arial" charset="0"/>
              <a:buNone/>
            </a:pPr>
            <a:r>
              <a:rPr lang="en-US" u="sng" dirty="0" smtClean="0"/>
              <a:t>Management:</a:t>
            </a:r>
          </a:p>
          <a:p>
            <a:pPr eaLnBrk="1" hangingPunct="1"/>
            <a:r>
              <a:rPr lang="en-US" dirty="0" smtClean="0"/>
              <a:t>Removed by endoscopy or nasal surgery</a:t>
            </a:r>
          </a:p>
          <a:p>
            <a:pPr eaLnBrk="1" hangingPunct="1"/>
            <a:r>
              <a:rPr lang="en-US" dirty="0" smtClean="0"/>
              <a:t>Slow their growth by applying corticosteroids.</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45479128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1524000" y="0"/>
            <a:ext cx="9144000" cy="762000"/>
          </a:xfrm>
        </p:spPr>
        <p:txBody>
          <a:bodyPr/>
          <a:lstStyle/>
          <a:p>
            <a:pPr>
              <a:defRPr/>
            </a:pPr>
            <a:r>
              <a:rPr sz="2600" u="sng"/>
              <a:t>DEVIATED SEPTUM</a:t>
            </a:r>
          </a:p>
        </p:txBody>
      </p:sp>
      <p:sp>
        <p:nvSpPr>
          <p:cNvPr id="129026" name="Content Placeholder 2"/>
          <p:cNvSpPr>
            <a:spLocks noGrp="1"/>
          </p:cNvSpPr>
          <p:nvPr>
            <p:ph idx="1"/>
          </p:nvPr>
        </p:nvSpPr>
        <p:spPr>
          <a:xfrm>
            <a:off x="838200" y="532263"/>
            <a:ext cx="10980760" cy="5228457"/>
          </a:xfrm>
        </p:spPr>
        <p:txBody>
          <a:bodyPr>
            <a:normAutofit/>
          </a:bodyPr>
          <a:lstStyle/>
          <a:p>
            <a:pPr eaLnBrk="1" hangingPunct="1"/>
            <a:r>
              <a:rPr lang="en-US" sz="4400" dirty="0" smtClean="0"/>
              <a:t>A condition in which the size of the septum is not proportional to the size of the nose or the septum is deflected from the normal straight position of the nasal septum.</a:t>
            </a:r>
          </a:p>
          <a:p>
            <a:pPr eaLnBrk="1" hangingPunct="1">
              <a:buFont typeface="Arial" charset="0"/>
              <a:buNone/>
            </a:pPr>
            <a:r>
              <a:rPr lang="en-US" sz="4400" u="sng" dirty="0" smtClean="0"/>
              <a:t>Causes</a:t>
            </a:r>
          </a:p>
          <a:p>
            <a:pPr eaLnBrk="1" hangingPunct="1"/>
            <a:r>
              <a:rPr lang="en-US" sz="4400" dirty="0" smtClean="0"/>
              <a:t>Trauma to the nose</a:t>
            </a:r>
          </a:p>
          <a:p>
            <a:pPr eaLnBrk="1" hangingPunct="1"/>
            <a:r>
              <a:rPr lang="en-US" sz="4400" dirty="0" smtClean="0"/>
              <a:t>Congenital disproportion</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88089972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4320"/>
            <a:ext cx="10515600" cy="5902643"/>
          </a:xfrm>
        </p:spPr>
        <p:txBody>
          <a:bodyPr>
            <a:normAutofit/>
          </a:bodyPr>
          <a:lstStyle/>
          <a:p>
            <a:pPr>
              <a:buNone/>
            </a:pPr>
            <a:r>
              <a:rPr lang="en-US" sz="4000" u="sng" dirty="0"/>
              <a:t>Clinical manifestations:</a:t>
            </a:r>
          </a:p>
          <a:p>
            <a:r>
              <a:rPr lang="en-US" sz="4000" dirty="0"/>
              <a:t>Obstruction or nasal breathing</a:t>
            </a:r>
          </a:p>
          <a:p>
            <a:r>
              <a:rPr lang="en-US" sz="4000" dirty="0"/>
              <a:t>Nasal edema in cases of trauma</a:t>
            </a:r>
          </a:p>
          <a:p>
            <a:r>
              <a:rPr lang="en-US" sz="4000" dirty="0"/>
              <a:t>Dryness of the nasal mucosa</a:t>
            </a:r>
          </a:p>
          <a:p>
            <a:r>
              <a:rPr lang="en-US" sz="4000" dirty="0"/>
              <a:t>Bleeding incase of trauma</a:t>
            </a:r>
          </a:p>
          <a:p>
            <a:r>
              <a:rPr lang="en-US" sz="4000" dirty="0"/>
              <a:t>In cases of severe deviation, it may block the sinus openings resulting in sinusitis</a:t>
            </a:r>
          </a:p>
          <a:p>
            <a:endParaRPr lang="en-US" sz="40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6436575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1165860" y="245660"/>
            <a:ext cx="10407440" cy="5332180"/>
          </a:xfrm>
        </p:spPr>
        <p:txBody>
          <a:bodyPr>
            <a:normAutofit/>
          </a:bodyPr>
          <a:lstStyle/>
          <a:p>
            <a:pPr eaLnBrk="1" hangingPunct="1">
              <a:buFont typeface="Arial" charset="0"/>
              <a:buNone/>
            </a:pPr>
            <a:r>
              <a:rPr lang="en-US" sz="4800" u="sng" dirty="0" smtClean="0"/>
              <a:t>Management</a:t>
            </a:r>
          </a:p>
          <a:p>
            <a:pPr eaLnBrk="1" hangingPunct="1"/>
            <a:r>
              <a:rPr lang="en-US" sz="4800" dirty="0" smtClean="0"/>
              <a:t>Nasal </a:t>
            </a:r>
            <a:r>
              <a:rPr lang="en-US" sz="4800" dirty="0" err="1" smtClean="0"/>
              <a:t>septoplasty</a:t>
            </a:r>
            <a:r>
              <a:rPr lang="en-US" sz="4800" dirty="0" smtClean="0"/>
              <a:t> – surgical reconstruction and proper alignment of the deviated septum.</a:t>
            </a:r>
          </a:p>
          <a:p>
            <a:pPr algn="ctr" eaLnBrk="1" hangingPunct="1">
              <a:buFont typeface="Arial" charset="0"/>
              <a:buNone/>
            </a:pPr>
            <a:endParaRPr lang="en-US" sz="4800" dirty="0" smtClean="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40726783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1524000" y="0"/>
            <a:ext cx="9144000" cy="685800"/>
          </a:xfrm>
        </p:spPr>
        <p:txBody>
          <a:bodyPr/>
          <a:lstStyle/>
          <a:p>
            <a:pPr>
              <a:defRPr/>
            </a:pPr>
            <a:r>
              <a:rPr sz="2600" b="1" dirty="0"/>
              <a:t>TONSILITIS AND ADENOIDITIS</a:t>
            </a:r>
          </a:p>
        </p:txBody>
      </p:sp>
      <p:sp>
        <p:nvSpPr>
          <p:cNvPr id="146434" name="Content Placeholder 2"/>
          <p:cNvSpPr>
            <a:spLocks noGrp="1"/>
          </p:cNvSpPr>
          <p:nvPr>
            <p:ph idx="1"/>
          </p:nvPr>
        </p:nvSpPr>
        <p:spPr>
          <a:xfrm>
            <a:off x="1120140" y="518616"/>
            <a:ext cx="10603286" cy="5127804"/>
          </a:xfrm>
        </p:spPr>
        <p:txBody>
          <a:bodyPr>
            <a:normAutofit/>
          </a:bodyPr>
          <a:lstStyle/>
          <a:p>
            <a:pPr eaLnBrk="1" hangingPunct="1"/>
            <a:r>
              <a:rPr lang="en-US" sz="3600" b="1" dirty="0" smtClean="0"/>
              <a:t>Tonsils</a:t>
            </a:r>
            <a:r>
              <a:rPr lang="en-US" sz="3600" dirty="0" smtClean="0"/>
              <a:t> are composed of lymphoid tissue and are situated on each side of the orophoarynx. Acute infection of these glands is tonsillitis.</a:t>
            </a:r>
          </a:p>
          <a:p>
            <a:pPr eaLnBrk="1" hangingPunct="1"/>
            <a:r>
              <a:rPr lang="en-US" sz="3600" b="1" dirty="0" smtClean="0"/>
              <a:t>Adenoids</a:t>
            </a:r>
            <a:r>
              <a:rPr lang="en-US" sz="3600" dirty="0" smtClean="0"/>
              <a:t> or </a:t>
            </a:r>
            <a:r>
              <a:rPr lang="en-US" sz="3600" b="1" dirty="0" smtClean="0"/>
              <a:t>pharyngea</a:t>
            </a:r>
            <a:r>
              <a:rPr lang="en-US" sz="3600" dirty="0" smtClean="0"/>
              <a:t>l tonsils consist of lymphoid tissue near the center of the posterior wall of the nasophaynx.</a:t>
            </a:r>
          </a:p>
          <a:p>
            <a:pPr eaLnBrk="1" hangingPunct="1"/>
            <a:r>
              <a:rPr lang="en-US" sz="3600" dirty="0" smtClean="0"/>
              <a:t>Caused by Group A beta hemolytic streptococcus.</a:t>
            </a:r>
          </a:p>
          <a:p>
            <a:pPr eaLnBrk="1" hangingPunct="1">
              <a:buFont typeface="Arial" charset="0"/>
              <a:buNone/>
            </a:pPr>
            <a:endParaRPr lang="en-US" sz="3600" dirty="0" smtClean="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85692861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1460"/>
            <a:ext cx="10515600" cy="5925503"/>
          </a:xfrm>
        </p:spPr>
        <p:txBody>
          <a:bodyPr>
            <a:normAutofit/>
          </a:bodyPr>
          <a:lstStyle/>
          <a:p>
            <a:pPr>
              <a:buNone/>
            </a:pPr>
            <a:r>
              <a:rPr lang="en-US" sz="4000" u="sng" dirty="0"/>
              <a:t>Manifestations;</a:t>
            </a:r>
          </a:p>
          <a:p>
            <a:r>
              <a:rPr lang="en-US" sz="4000" dirty="0"/>
              <a:t>Sore throat </a:t>
            </a:r>
          </a:p>
          <a:p>
            <a:r>
              <a:rPr lang="en-US" sz="4000" dirty="0"/>
              <a:t>Fever</a:t>
            </a:r>
          </a:p>
          <a:p>
            <a:r>
              <a:rPr lang="en-US" sz="4000" dirty="0"/>
              <a:t>Snoring</a:t>
            </a:r>
          </a:p>
          <a:p>
            <a:r>
              <a:rPr lang="en-US" sz="4000" dirty="0"/>
              <a:t>Difficulty swallowing</a:t>
            </a:r>
          </a:p>
          <a:p>
            <a:r>
              <a:rPr lang="en-US" sz="4000" dirty="0"/>
              <a:t>Mouth breathing </a:t>
            </a:r>
          </a:p>
          <a:p>
            <a:r>
              <a:rPr lang="en-US" sz="4000" dirty="0"/>
              <a:t>Ear ache</a:t>
            </a:r>
          </a:p>
          <a:p>
            <a:endParaRPr lang="en-US" sz="40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454060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30AE5AE6-E864-4BDF-B684-9CA7AC197DF4}"/>
              </a:ext>
            </a:extLst>
          </p:cNvPr>
          <p:cNvPicPr>
            <a:picLocks noGrp="1" noChangeAspect="1"/>
          </p:cNvPicPr>
          <p:nvPr>
            <p:ph idx="1"/>
          </p:nvPr>
        </p:nvPicPr>
        <p:blipFill>
          <a:blip r:embed="rId2"/>
          <a:stretch>
            <a:fillRect/>
          </a:stretch>
        </p:blipFill>
        <p:spPr>
          <a:xfrm>
            <a:off x="756544" y="239152"/>
            <a:ext cx="10457336" cy="6020971"/>
          </a:xfrm>
          <a:prstGeom prst="rect">
            <a:avLst/>
          </a:prstGeom>
        </p:spPr>
      </p:pic>
      <p:sp>
        <p:nvSpPr>
          <p:cNvPr id="3" name="Footer Placeholder 2"/>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54970003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838199" y="136479"/>
            <a:ext cx="10885227" cy="5464222"/>
          </a:xfrm>
        </p:spPr>
        <p:txBody>
          <a:bodyPr>
            <a:normAutofit/>
          </a:bodyPr>
          <a:lstStyle/>
          <a:p>
            <a:pPr eaLnBrk="1" hangingPunct="1"/>
            <a:r>
              <a:rPr lang="en-US" sz="4000" dirty="0" smtClean="0"/>
              <a:t>Foul smelling breath</a:t>
            </a:r>
          </a:p>
          <a:p>
            <a:pPr eaLnBrk="1" hangingPunct="1"/>
            <a:r>
              <a:rPr lang="en-US" sz="4000" dirty="0" smtClean="0"/>
              <a:t>Voice impairment</a:t>
            </a:r>
          </a:p>
          <a:p>
            <a:pPr eaLnBrk="1" hangingPunct="1"/>
            <a:r>
              <a:rPr lang="en-US" sz="4000" dirty="0" smtClean="0"/>
              <a:t>Noisy respirations</a:t>
            </a:r>
          </a:p>
          <a:p>
            <a:pPr eaLnBrk="1" hangingPunct="1"/>
            <a:r>
              <a:rPr lang="en-US" sz="4000" dirty="0" smtClean="0"/>
              <a:t>Nasal obstruction</a:t>
            </a:r>
          </a:p>
          <a:p>
            <a:pPr eaLnBrk="1" hangingPunct="1">
              <a:buFont typeface="Arial" charset="0"/>
              <a:buNone/>
            </a:pPr>
            <a:r>
              <a:rPr lang="en-US" sz="4000" dirty="0" smtClean="0"/>
              <a:t>Infection can spread to the middle ear through the </a:t>
            </a:r>
            <a:r>
              <a:rPr lang="en-US" sz="4000" dirty="0" err="1" smtClean="0"/>
              <a:t>eustachian</a:t>
            </a:r>
            <a:r>
              <a:rPr lang="en-US" sz="4000" dirty="0" smtClean="0"/>
              <a:t> tube causing acute otitis media.</a:t>
            </a:r>
          </a:p>
          <a:p>
            <a:pPr eaLnBrk="1" hangingPunct="1">
              <a:buFont typeface="Arial" charset="0"/>
              <a:buNone/>
            </a:pPr>
            <a:endParaRPr lang="en-US" sz="4000" dirty="0" smtClean="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49157627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
            <a:ext cx="10515600" cy="6016943"/>
          </a:xfrm>
        </p:spPr>
        <p:txBody>
          <a:bodyPr>
            <a:normAutofit/>
          </a:bodyPr>
          <a:lstStyle/>
          <a:p>
            <a:pPr>
              <a:buNone/>
            </a:pPr>
            <a:r>
              <a:rPr lang="en-US" sz="4000" u="sng" dirty="0"/>
              <a:t>Management:</a:t>
            </a:r>
          </a:p>
          <a:p>
            <a:r>
              <a:rPr lang="en-US" sz="4000" dirty="0"/>
              <a:t>Antibiotics for bacterial infection – </a:t>
            </a:r>
            <a:r>
              <a:rPr lang="en-US" sz="4000" dirty="0" err="1"/>
              <a:t>penicillins</a:t>
            </a:r>
            <a:endParaRPr lang="en-US" sz="4000" dirty="0"/>
          </a:p>
          <a:p>
            <a:r>
              <a:rPr lang="en-US" sz="4000" dirty="0"/>
              <a:t>Increased fluid intake</a:t>
            </a:r>
          </a:p>
          <a:p>
            <a:r>
              <a:rPr lang="en-US" sz="4000" dirty="0"/>
              <a:t>Analgesics</a:t>
            </a:r>
          </a:p>
          <a:p>
            <a:r>
              <a:rPr lang="en-US" sz="4000" dirty="0"/>
              <a:t>Salt water gargles</a:t>
            </a:r>
          </a:p>
          <a:p>
            <a:r>
              <a:rPr lang="en-US" sz="4000" dirty="0"/>
              <a:t>Surgery – </a:t>
            </a:r>
            <a:r>
              <a:rPr lang="en-US" sz="4000" dirty="0" err="1"/>
              <a:t>tonsilectomy</a:t>
            </a:r>
            <a:r>
              <a:rPr lang="en-US" sz="4000" dirty="0"/>
              <a:t>, adenoidectomy, </a:t>
            </a:r>
            <a:r>
              <a:rPr lang="en-US" sz="4000" dirty="0" err="1"/>
              <a:t>adenotonsilectomy</a:t>
            </a:r>
            <a:r>
              <a:rPr lang="en-US" sz="4000" dirty="0"/>
              <a:t>. </a:t>
            </a:r>
          </a:p>
          <a:p>
            <a:endParaRPr lang="en-US" sz="40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75882446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2"/>
          <p:cNvSpPr>
            <a:spLocks noGrp="1"/>
          </p:cNvSpPr>
          <p:nvPr>
            <p:ph idx="1"/>
          </p:nvPr>
        </p:nvSpPr>
        <p:spPr>
          <a:xfrm>
            <a:off x="838200" y="109182"/>
            <a:ext cx="11021704" cy="5697258"/>
          </a:xfrm>
        </p:spPr>
        <p:txBody>
          <a:bodyPr>
            <a:noAutofit/>
          </a:bodyPr>
          <a:lstStyle/>
          <a:p>
            <a:pPr eaLnBrk="1" hangingPunct="1">
              <a:buFont typeface="Arial" charset="0"/>
              <a:buNone/>
            </a:pPr>
            <a:r>
              <a:rPr lang="en-US" sz="3600" u="sng" dirty="0" smtClean="0"/>
              <a:t>Indications for surgery</a:t>
            </a:r>
          </a:p>
          <a:p>
            <a:pPr eaLnBrk="1" hangingPunct="1"/>
            <a:r>
              <a:rPr lang="en-US" sz="3600" dirty="0" smtClean="0"/>
              <a:t>Repeated episodes despite antibiotics</a:t>
            </a:r>
          </a:p>
          <a:p>
            <a:pPr eaLnBrk="1" hangingPunct="1"/>
            <a:r>
              <a:rPr lang="en-US" sz="3600" dirty="0" smtClean="0"/>
              <a:t>Hypertrophy of the tonsils and adenoids that could cause obstruction and obstructive sleep apnea</a:t>
            </a:r>
          </a:p>
          <a:p>
            <a:pPr eaLnBrk="1" hangingPunct="1"/>
            <a:r>
              <a:rPr lang="en-US" sz="3600" dirty="0" smtClean="0"/>
              <a:t>Repeated attacks of purulent otitis media</a:t>
            </a:r>
          </a:p>
          <a:p>
            <a:pPr eaLnBrk="1" hangingPunct="1"/>
            <a:r>
              <a:rPr lang="en-US" sz="3600" dirty="0" smtClean="0"/>
              <a:t>Suspected hearing loss due to serous otitis media that has occurred in association with enlarged tonsils and adenoids.</a:t>
            </a:r>
          </a:p>
          <a:p>
            <a:pPr eaLnBrk="1" hangingPunct="1"/>
            <a:r>
              <a:rPr lang="en-US" sz="3600" dirty="0" smtClean="0"/>
              <a:t>Peritonsilar abscess that occludes the pharynx, making swallowing difficult and endangering patency of the airway.</a:t>
            </a:r>
          </a:p>
          <a:p>
            <a:pPr eaLnBrk="1" hangingPunct="1"/>
            <a:endParaRPr lang="en-US" sz="3600" dirty="0" smtClean="0"/>
          </a:p>
          <a:p>
            <a:pPr eaLnBrk="1" hangingPunct="1"/>
            <a:endParaRPr lang="en-US" sz="3600" u="sng" dirty="0" smtClean="0"/>
          </a:p>
          <a:p>
            <a:pPr eaLnBrk="1" hangingPunct="1">
              <a:buFont typeface="Arial" charset="0"/>
              <a:buNone/>
            </a:pPr>
            <a:endParaRPr lang="en-US" sz="3600" dirty="0" smtClean="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22467990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2900"/>
            <a:ext cx="10515600" cy="5834063"/>
          </a:xfrm>
        </p:spPr>
        <p:txBody>
          <a:bodyPr>
            <a:normAutofit/>
          </a:bodyPr>
          <a:lstStyle/>
          <a:p>
            <a:pPr>
              <a:buNone/>
            </a:pPr>
            <a:r>
              <a:rPr lang="en-US" sz="4000" u="sng" dirty="0"/>
              <a:t>Contraindications</a:t>
            </a:r>
          </a:p>
          <a:p>
            <a:r>
              <a:rPr lang="en-US" sz="4000" dirty="0"/>
              <a:t>age less than 5 years</a:t>
            </a:r>
          </a:p>
          <a:p>
            <a:r>
              <a:rPr lang="en-US" sz="4000" dirty="0"/>
              <a:t>Cleft palate – done after repair</a:t>
            </a:r>
          </a:p>
          <a:p>
            <a:r>
              <a:rPr lang="en-US" sz="4000" dirty="0"/>
              <a:t>Bleeding diseases</a:t>
            </a:r>
          </a:p>
          <a:p>
            <a:r>
              <a:rPr lang="en-US" sz="4000" dirty="0"/>
              <a:t>Polio breakout – will create a port of entry and child will get flaccid </a:t>
            </a:r>
            <a:r>
              <a:rPr lang="en-US" sz="4000" dirty="0" smtClean="0"/>
              <a:t>paralysis</a:t>
            </a:r>
          </a:p>
          <a:p>
            <a:r>
              <a:rPr lang="en-US" sz="4000" dirty="0"/>
              <a:t>Active PTB</a:t>
            </a:r>
          </a:p>
          <a:p>
            <a:endParaRPr lang="en-US" sz="4000" dirty="0"/>
          </a:p>
          <a:p>
            <a:endParaRPr lang="en-US" sz="40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42217060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838200" y="177421"/>
            <a:ext cx="10885226" cy="5583299"/>
          </a:xfrm>
        </p:spPr>
        <p:txBody>
          <a:bodyPr>
            <a:normAutofit fontScale="92500" lnSpcReduction="10000"/>
          </a:bodyPr>
          <a:lstStyle/>
          <a:p>
            <a:pPr eaLnBrk="1" hangingPunct="1">
              <a:buFont typeface="Arial" charset="0"/>
              <a:buNone/>
            </a:pPr>
            <a:r>
              <a:rPr lang="en-US" u="sng" dirty="0" smtClean="0"/>
              <a:t>NURSING MANAGEMENT</a:t>
            </a:r>
          </a:p>
          <a:p>
            <a:pPr eaLnBrk="1" hangingPunct="1"/>
            <a:r>
              <a:rPr lang="en-US" dirty="0" smtClean="0"/>
              <a:t>Routine pre op care – consent, NPO for 6 hours before surgery, pre op checklist, vital signs, rehydrate patient, allay anxiety.</a:t>
            </a:r>
          </a:p>
          <a:p>
            <a:pPr eaLnBrk="1" hangingPunct="1"/>
            <a:r>
              <a:rPr lang="en-US" dirty="0" smtClean="0"/>
              <a:t>Give analgesics for pain</a:t>
            </a:r>
          </a:p>
          <a:p>
            <a:pPr eaLnBrk="1" hangingPunct="1"/>
            <a:r>
              <a:rPr lang="en-US" dirty="0" smtClean="0"/>
              <a:t>Warm water gargles to relieve pain and sooth the throat.</a:t>
            </a:r>
          </a:p>
          <a:p>
            <a:pPr eaLnBrk="1" hangingPunct="1"/>
            <a:r>
              <a:rPr lang="en-US" u="sng" dirty="0" smtClean="0"/>
              <a:t>Post op: </a:t>
            </a:r>
            <a:r>
              <a:rPr lang="en-US" dirty="0" smtClean="0"/>
              <a:t> nurse prone with the head turned to the side to allow drainage from the mouth and the pharynx</a:t>
            </a:r>
          </a:p>
          <a:p>
            <a:pPr eaLnBrk="1" hangingPunct="1"/>
            <a:r>
              <a:rPr lang="en-US" dirty="0" smtClean="0"/>
              <a:t> do not remove the oral airway until the gag and swallowing reflex have returned.</a:t>
            </a:r>
          </a:p>
          <a:p>
            <a:pPr eaLnBrk="1" hangingPunct="1"/>
            <a:r>
              <a:rPr lang="en-US" dirty="0" smtClean="0"/>
              <a:t>Apply an ice collar around the neck – this reduces edema and hemorrhage.</a:t>
            </a:r>
          </a:p>
          <a:p>
            <a:pPr eaLnBrk="1" hangingPunct="1"/>
            <a:r>
              <a:rPr lang="en-US" dirty="0" smtClean="0"/>
              <a:t>Observe for signs of hemorrhage, direct </a:t>
            </a:r>
            <a:r>
              <a:rPr lang="en-US" dirty="0" err="1" smtClean="0"/>
              <a:t>visualisation</a:t>
            </a:r>
            <a:r>
              <a:rPr lang="en-US" dirty="0" smtClean="0"/>
              <a:t> or the patient swallowing a lot.</a:t>
            </a:r>
          </a:p>
          <a:p>
            <a:pPr eaLnBrk="1" hangingPunct="1"/>
            <a:r>
              <a:rPr lang="en-US" dirty="0" smtClean="0"/>
              <a:t>Provide analgesics for pain and non pharmacologic pain mgt</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849501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0" name="Content Placeholder 2"/>
          <p:cNvSpPr>
            <a:spLocks noGrp="1"/>
          </p:cNvSpPr>
          <p:nvPr>
            <p:ph idx="1"/>
          </p:nvPr>
        </p:nvSpPr>
        <p:spPr>
          <a:xfrm>
            <a:off x="838199" y="109182"/>
            <a:ext cx="11130887" cy="5674398"/>
          </a:xfrm>
        </p:spPr>
        <p:txBody>
          <a:bodyPr>
            <a:noAutofit/>
          </a:bodyPr>
          <a:lstStyle/>
          <a:p>
            <a:pPr eaLnBrk="1" hangingPunct="1"/>
            <a:r>
              <a:rPr lang="en-US" dirty="0" smtClean="0"/>
              <a:t>If there is no bleeding give </a:t>
            </a:r>
            <a:r>
              <a:rPr lang="en-US" b="1" dirty="0" smtClean="0"/>
              <a:t>cold water </a:t>
            </a:r>
            <a:r>
              <a:rPr lang="en-US" dirty="0" smtClean="0"/>
              <a:t>and drinks to the patient.</a:t>
            </a:r>
          </a:p>
          <a:p>
            <a:pPr eaLnBrk="1" hangingPunct="1"/>
            <a:r>
              <a:rPr lang="en-US" dirty="0" smtClean="0"/>
              <a:t>Advice the patient to </a:t>
            </a:r>
            <a:r>
              <a:rPr lang="en-US" b="1" dirty="0" smtClean="0"/>
              <a:t>avoid too much talking and coughing </a:t>
            </a:r>
            <a:r>
              <a:rPr lang="en-US" dirty="0" smtClean="0"/>
              <a:t>as they will cause throat pain.</a:t>
            </a:r>
          </a:p>
          <a:p>
            <a:pPr eaLnBrk="1" hangingPunct="1"/>
            <a:r>
              <a:rPr lang="en-US" dirty="0" smtClean="0"/>
              <a:t>Note the vomits blood, if there is increased temperature or pulse.</a:t>
            </a:r>
          </a:p>
          <a:p>
            <a:pPr eaLnBrk="1" hangingPunct="1"/>
            <a:r>
              <a:rPr lang="en-US" dirty="0" smtClean="0"/>
              <a:t>Teach the family on how to observe for signs of bleeding</a:t>
            </a:r>
          </a:p>
          <a:p>
            <a:pPr eaLnBrk="1" hangingPunct="1"/>
            <a:r>
              <a:rPr lang="en-US" dirty="0" smtClean="0"/>
              <a:t>To give saline solutions for mouthwash/gargle to cope with the thick mucus and halitosis that may present after surgery.</a:t>
            </a:r>
          </a:p>
          <a:p>
            <a:pPr eaLnBrk="1" hangingPunct="1"/>
            <a:r>
              <a:rPr lang="en-US" dirty="0" smtClean="0"/>
              <a:t>Explain that </a:t>
            </a:r>
            <a:r>
              <a:rPr lang="en-US" dirty="0" err="1" smtClean="0"/>
              <a:t>sorethroat</a:t>
            </a:r>
            <a:r>
              <a:rPr lang="en-US" dirty="0" smtClean="0"/>
              <a:t> , vomiting and stiff neck may occur in the first 24 hours.</a:t>
            </a:r>
          </a:p>
          <a:p>
            <a:pPr eaLnBrk="1" hangingPunct="1"/>
            <a:r>
              <a:rPr lang="en-US" dirty="0" smtClean="0"/>
              <a:t>Liquid and semiliquid diet is given for several days.</a:t>
            </a:r>
          </a:p>
          <a:p>
            <a:pPr eaLnBrk="1" hangingPunct="1"/>
            <a:r>
              <a:rPr lang="en-US" dirty="0" smtClean="0"/>
              <a:t>Avoid spicy, hot, acidic and rough foods.</a:t>
            </a:r>
          </a:p>
          <a:p>
            <a:pPr eaLnBrk="1" hangingPunct="1"/>
            <a:r>
              <a:rPr lang="en-US" dirty="0" smtClean="0"/>
              <a:t>Avoid vigorous tooth brushing or gargling as this may cause bleeding.</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59621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1524000" y="0"/>
            <a:ext cx="9144000" cy="685800"/>
          </a:xfrm>
        </p:spPr>
        <p:txBody>
          <a:bodyPr/>
          <a:lstStyle/>
          <a:p>
            <a:pPr>
              <a:defRPr/>
            </a:pPr>
            <a:r>
              <a:rPr sz="2600" b="1" dirty="0"/>
              <a:t>PERITONSILLAR ABSCESS</a:t>
            </a:r>
          </a:p>
        </p:txBody>
      </p:sp>
      <p:sp>
        <p:nvSpPr>
          <p:cNvPr id="151554" name="Content Placeholder 2"/>
          <p:cNvSpPr>
            <a:spLocks noGrp="1"/>
          </p:cNvSpPr>
          <p:nvPr>
            <p:ph idx="1"/>
          </p:nvPr>
        </p:nvSpPr>
        <p:spPr>
          <a:xfrm>
            <a:off x="838200" y="625475"/>
            <a:ext cx="11035351" cy="5272405"/>
          </a:xfrm>
        </p:spPr>
        <p:txBody>
          <a:bodyPr>
            <a:noAutofit/>
          </a:bodyPr>
          <a:lstStyle/>
          <a:p>
            <a:pPr eaLnBrk="1" hangingPunct="1"/>
            <a:r>
              <a:rPr lang="en-US" sz="3000" dirty="0" err="1" smtClean="0"/>
              <a:t>Peritonsilar</a:t>
            </a:r>
            <a:r>
              <a:rPr lang="en-US" sz="3000" dirty="0" smtClean="0"/>
              <a:t> abscess /quinsy is the most common major </a:t>
            </a:r>
            <a:r>
              <a:rPr lang="en-US" sz="3000" dirty="0" err="1" smtClean="0"/>
              <a:t>suppurative</a:t>
            </a:r>
            <a:r>
              <a:rPr lang="en-US" sz="3000" dirty="0" smtClean="0"/>
              <a:t> complication of sore throat. </a:t>
            </a:r>
          </a:p>
          <a:p>
            <a:pPr eaLnBrk="1" hangingPunct="1"/>
            <a:r>
              <a:rPr lang="en-US" sz="3000" dirty="0" smtClean="0"/>
              <a:t>This collection of purulent exudate between the </a:t>
            </a:r>
            <a:r>
              <a:rPr lang="en-US" sz="3000" dirty="0" err="1" smtClean="0"/>
              <a:t>tonsilar</a:t>
            </a:r>
            <a:r>
              <a:rPr lang="en-US" sz="3000" dirty="0" smtClean="0"/>
              <a:t> capsule and surrounding tissues including the soft palate, may develop after an acute </a:t>
            </a:r>
            <a:r>
              <a:rPr lang="en-US" sz="3000" dirty="0" err="1" smtClean="0"/>
              <a:t>tonsilar</a:t>
            </a:r>
            <a:r>
              <a:rPr lang="en-US" sz="3000" dirty="0" smtClean="0"/>
              <a:t> infection that progresses to local cellulitis and abscess. </a:t>
            </a:r>
          </a:p>
          <a:p>
            <a:pPr eaLnBrk="1" hangingPunct="1"/>
            <a:r>
              <a:rPr lang="en-US" sz="3000" dirty="0" smtClean="0"/>
              <a:t>Several bacteria are implicated in the pathogenesis of these abscess to include: S. </a:t>
            </a:r>
            <a:r>
              <a:rPr lang="en-US" sz="3000" dirty="0" err="1" smtClean="0"/>
              <a:t>Pyogenes</a:t>
            </a:r>
            <a:r>
              <a:rPr lang="en-US" sz="3000" dirty="0" smtClean="0"/>
              <a:t>, S. </a:t>
            </a:r>
            <a:r>
              <a:rPr lang="en-US" sz="3000" dirty="0" err="1" smtClean="0"/>
              <a:t>Aureus</a:t>
            </a:r>
            <a:r>
              <a:rPr lang="en-US" sz="3000" dirty="0" smtClean="0"/>
              <a:t>, Neisseria species and </a:t>
            </a:r>
            <a:r>
              <a:rPr lang="en-US" sz="3000" dirty="0" err="1" smtClean="0"/>
              <a:t>Corynebacterium</a:t>
            </a:r>
            <a:r>
              <a:rPr lang="en-US" sz="3000" dirty="0" smtClean="0"/>
              <a:t> .</a:t>
            </a:r>
          </a:p>
          <a:p>
            <a:pPr eaLnBrk="1" hangingPunct="1"/>
            <a:r>
              <a:rPr lang="en-US" sz="3000" dirty="0" smtClean="0"/>
              <a:t>In severe cases, the infection can spread over the palate and to the neck and chest. Edema can cause airway obstruction, which can become life threatening and is a medical emergency.</a:t>
            </a:r>
          </a:p>
          <a:p>
            <a:pPr eaLnBrk="1" hangingPunct="1">
              <a:buFont typeface="Arial" charset="0"/>
              <a:buNone/>
            </a:pPr>
            <a:r>
              <a:rPr lang="en-US" sz="3000" dirty="0" smtClean="0"/>
              <a:t>   </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408312760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wnloads\static1.squarespace.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0"/>
            <a:ext cx="10591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25890849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457200"/>
            <a:ext cx="10912522" cy="5166360"/>
          </a:xfrm>
        </p:spPr>
        <p:txBody>
          <a:bodyPr>
            <a:noAutofit/>
          </a:bodyPr>
          <a:lstStyle/>
          <a:p>
            <a:pPr eaLnBrk="1" hangingPunct="1">
              <a:buFont typeface="Arial" charset="0"/>
              <a:buNone/>
            </a:pPr>
            <a:r>
              <a:rPr lang="en-US" sz="3200" b="1" dirty="0" smtClean="0"/>
              <a:t>Clinical </a:t>
            </a:r>
            <a:r>
              <a:rPr lang="en-US" sz="3200" b="1" dirty="0"/>
              <a:t>manifestations</a:t>
            </a:r>
          </a:p>
          <a:p>
            <a:pPr eaLnBrk="1" hangingPunct="1"/>
            <a:r>
              <a:rPr lang="en-US" sz="3200" dirty="0" smtClean="0"/>
              <a:t>Severe sore throat</a:t>
            </a:r>
          </a:p>
          <a:p>
            <a:pPr eaLnBrk="1" hangingPunct="1"/>
            <a:r>
              <a:rPr lang="en-US" sz="3200" dirty="0" smtClean="0"/>
              <a:t>Fever</a:t>
            </a:r>
            <a:endParaRPr lang="en-US" sz="3200" dirty="0"/>
          </a:p>
          <a:p>
            <a:pPr eaLnBrk="1" hangingPunct="1"/>
            <a:r>
              <a:rPr lang="en-US" sz="3200" dirty="0" err="1"/>
              <a:t>Trismus</a:t>
            </a:r>
            <a:r>
              <a:rPr lang="en-US" sz="3200" dirty="0"/>
              <a:t> – inability  to open the mouth due to spasm of the muscles of mastication.</a:t>
            </a:r>
          </a:p>
          <a:p>
            <a:pPr eaLnBrk="1" hangingPunct="1"/>
            <a:r>
              <a:rPr lang="en-US" sz="3200" dirty="0"/>
              <a:t>Drooling</a:t>
            </a:r>
          </a:p>
          <a:p>
            <a:pPr eaLnBrk="1" hangingPunct="1"/>
            <a:r>
              <a:rPr lang="en-US" sz="3200" dirty="0"/>
              <a:t>Raspy </a:t>
            </a:r>
            <a:r>
              <a:rPr lang="en-US" sz="3200" dirty="0" smtClean="0"/>
              <a:t>voice</a:t>
            </a:r>
          </a:p>
          <a:p>
            <a:pPr eaLnBrk="1" hangingPunct="1"/>
            <a:r>
              <a:rPr lang="en-US" sz="3200" dirty="0" smtClean="0"/>
              <a:t>Unpleasant breath</a:t>
            </a:r>
            <a:endParaRPr lang="en-US" sz="3200" dirty="0"/>
          </a:p>
          <a:p>
            <a:endParaRPr lang="en-US" sz="3200" dirty="0"/>
          </a:p>
        </p:txBody>
      </p:sp>
      <p:sp>
        <p:nvSpPr>
          <p:cNvPr id="7" name="Footer Placeholder 6"/>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84384916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640080" y="191069"/>
            <a:ext cx="11124290" cy="5455352"/>
          </a:xfrm>
        </p:spPr>
        <p:txBody>
          <a:bodyPr>
            <a:normAutofit/>
          </a:bodyPr>
          <a:lstStyle/>
          <a:p>
            <a:pPr eaLnBrk="1" hangingPunct="1"/>
            <a:r>
              <a:rPr lang="en-US" sz="4000" dirty="0" smtClean="0"/>
              <a:t>Odynophagia – a severe sensation of burning, squeezing pain when swallowing</a:t>
            </a:r>
          </a:p>
          <a:p>
            <a:pPr eaLnBrk="1" hangingPunct="1"/>
            <a:r>
              <a:rPr lang="en-US" sz="4000" dirty="0" smtClean="0"/>
              <a:t>Dysphagia – difficulty while swallowing</a:t>
            </a:r>
          </a:p>
          <a:p>
            <a:pPr eaLnBrk="1" hangingPunct="1"/>
            <a:r>
              <a:rPr lang="en-US" sz="4000" dirty="0" err="1" smtClean="0"/>
              <a:t>Otalgia</a:t>
            </a:r>
            <a:endParaRPr lang="en-US" sz="4000" dirty="0" smtClean="0"/>
          </a:p>
          <a:p>
            <a:pPr eaLnBrk="1" hangingPunct="1"/>
            <a:r>
              <a:rPr lang="en-US" sz="4000" dirty="0" smtClean="0"/>
              <a:t>Enlarged cervical lymph nodes</a:t>
            </a:r>
          </a:p>
          <a:p>
            <a:pPr eaLnBrk="1" hangingPunct="1"/>
            <a:r>
              <a:rPr lang="en-US" sz="4000" dirty="0" smtClean="0"/>
              <a:t>Swelling of the soft palate</a:t>
            </a:r>
          </a:p>
          <a:p>
            <a:pPr eaLnBrk="1" hangingPunct="1"/>
            <a:r>
              <a:rPr lang="en-US" sz="4000" dirty="0" err="1" smtClean="0"/>
              <a:t>Tonsilar</a:t>
            </a:r>
            <a:r>
              <a:rPr lang="en-US" sz="4000" dirty="0" smtClean="0"/>
              <a:t> hypertrophy</a:t>
            </a:r>
          </a:p>
          <a:p>
            <a:pPr eaLnBrk="1" hangingPunct="1"/>
            <a:r>
              <a:rPr lang="en-US" sz="4000" dirty="0" smtClean="0"/>
              <a:t>Dehydration</a:t>
            </a:r>
          </a:p>
          <a:p>
            <a:pPr lvl="2" eaLnBrk="1" hangingPunct="1"/>
            <a:endParaRPr lang="en-US" sz="3600" dirty="0"/>
          </a:p>
          <a:p>
            <a:pPr eaLnBrk="1" hangingPunct="1"/>
            <a:endParaRPr lang="en-US" sz="4000" dirty="0" smtClean="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385074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AOMI\Desktop\lectures\diagram of the ear.jpg"/>
          <p:cNvPicPr>
            <a:picLocks noChangeAspect="1" noChangeArrowheads="1"/>
          </p:cNvPicPr>
          <p:nvPr/>
        </p:nvPicPr>
        <p:blipFill>
          <a:blip r:embed="rId2"/>
          <a:srcRect/>
          <a:stretch>
            <a:fillRect/>
          </a:stretch>
        </p:blipFill>
        <p:spPr bwMode="auto">
          <a:xfrm>
            <a:off x="1524001" y="609600"/>
            <a:ext cx="8762999" cy="5242560"/>
          </a:xfrm>
          <a:prstGeom prst="rect">
            <a:avLst/>
          </a:prstGeom>
          <a:noFill/>
        </p:spPr>
      </p:pic>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0350165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28600"/>
            <a:ext cx="10515600" cy="5948363"/>
          </a:xfrm>
        </p:spPr>
        <p:txBody>
          <a:bodyPr>
            <a:normAutofit/>
          </a:bodyPr>
          <a:lstStyle/>
          <a:p>
            <a:pPr>
              <a:buNone/>
            </a:pPr>
            <a:r>
              <a:rPr lang="en-US" sz="4000" u="sng" dirty="0"/>
              <a:t>Management</a:t>
            </a:r>
          </a:p>
          <a:p>
            <a:r>
              <a:rPr lang="en-US" sz="4000" dirty="0"/>
              <a:t>Antibiotics (Penicillin) - effective in the early stages and may resolve without incision.</a:t>
            </a:r>
          </a:p>
          <a:p>
            <a:r>
              <a:rPr lang="en-US" sz="4000" dirty="0"/>
              <a:t>if the abscess does not resolve, treatment involves</a:t>
            </a:r>
          </a:p>
          <a:p>
            <a:pPr lvl="2"/>
            <a:r>
              <a:rPr lang="en-US" sz="3600" dirty="0"/>
              <a:t>Fine needle aspiration of pus from the abscess</a:t>
            </a:r>
          </a:p>
          <a:p>
            <a:pPr lvl="2"/>
            <a:r>
              <a:rPr lang="en-US" sz="3600" dirty="0"/>
              <a:t>Incision and drainage under local anesthesia</a:t>
            </a:r>
          </a:p>
          <a:p>
            <a:pPr lvl="2"/>
            <a:r>
              <a:rPr lang="en-US" sz="3600" dirty="0"/>
              <a:t>Tonsillectomy</a:t>
            </a:r>
          </a:p>
          <a:p>
            <a:endParaRPr lang="en-US" sz="40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4225468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838200" y="95534"/>
            <a:ext cx="10803340" cy="5550886"/>
          </a:xfrm>
        </p:spPr>
        <p:txBody>
          <a:bodyPr>
            <a:normAutofit fontScale="92500" lnSpcReduction="10000"/>
          </a:bodyPr>
          <a:lstStyle/>
          <a:p>
            <a:pPr eaLnBrk="1" hangingPunct="1"/>
            <a:r>
              <a:rPr lang="en-US" dirty="0" smtClean="0"/>
              <a:t>Topical anesthetic agents may be prescribed to promote comfort.</a:t>
            </a:r>
          </a:p>
          <a:p>
            <a:pPr eaLnBrk="1" hangingPunct="1"/>
            <a:r>
              <a:rPr lang="en-US" dirty="0" smtClean="0"/>
              <a:t>Patients with complications require hospitalization for IV antibiotics, imaging, proper airway management.</a:t>
            </a:r>
          </a:p>
          <a:p>
            <a:pPr marL="0" indent="0">
              <a:buNone/>
            </a:pPr>
            <a:r>
              <a:rPr lang="en-US" b="1" dirty="0" smtClean="0"/>
              <a:t>Nursing Management</a:t>
            </a:r>
          </a:p>
          <a:p>
            <a:pPr eaLnBrk="1" hangingPunct="1"/>
            <a:r>
              <a:rPr lang="en-US" dirty="0" smtClean="0"/>
              <a:t>If the patient presents with acute airway obstruction they may require intubation. The nurse assists with the procedure and provides support to the patient before, during and after the procedure.</a:t>
            </a:r>
          </a:p>
          <a:p>
            <a:pPr eaLnBrk="1" hangingPunct="1"/>
            <a:r>
              <a:rPr lang="en-US" dirty="0" smtClean="0"/>
              <a:t>The nurse assists the patient with throat irrigations or the frequent use of warm saline gargles and mouthwashes to provide relief.</a:t>
            </a:r>
          </a:p>
          <a:p>
            <a:pPr eaLnBrk="1" hangingPunct="1"/>
            <a:r>
              <a:rPr lang="en-US" dirty="0" smtClean="0"/>
              <a:t>The nurse instructs the patient to gargle </a:t>
            </a:r>
            <a:r>
              <a:rPr lang="en-US" i="1" dirty="0" smtClean="0"/>
              <a:t>gently</a:t>
            </a:r>
            <a:r>
              <a:rPr lang="en-US" dirty="0" smtClean="0"/>
              <a:t> at intervals of 1 – 2 hours for 24 – 36 hours.</a:t>
            </a:r>
          </a:p>
          <a:p>
            <a:pPr eaLnBrk="1" hangingPunct="1"/>
            <a:r>
              <a:rPr lang="en-US" dirty="0" smtClean="0"/>
              <a:t>Liquids that are cool or at room temperature are well tolerated.</a:t>
            </a:r>
          </a:p>
          <a:p>
            <a:pPr eaLnBrk="1" hangingPunct="1"/>
            <a:r>
              <a:rPr lang="en-US" dirty="0" smtClean="0"/>
              <a:t>Adequate fluids must be provided to treat dehydration and prevent its recurrence.</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757421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345" y="216090"/>
            <a:ext cx="11362899" cy="6140260"/>
          </a:xfrm>
        </p:spPr>
        <p:txBody>
          <a:bodyPr>
            <a:normAutofit/>
          </a:bodyPr>
          <a:lstStyle/>
          <a:p>
            <a:r>
              <a:rPr lang="en-US" sz="3600" dirty="0" smtClean="0"/>
              <a:t>The nurse also observes the patient for complications and instructs the patient about signs and symptoms of complications that require prompt attention.</a:t>
            </a:r>
          </a:p>
          <a:p>
            <a:r>
              <a:rPr lang="en-US" sz="3600" dirty="0" smtClean="0"/>
              <a:t>At discharge the nurse provides instructions regarding food to avoid, when to return to work and the need to refrain from or cease smoking. The need for continuous oral hygiene is also reinforced.</a:t>
            </a:r>
            <a:endParaRPr lang="en-US" sz="3600" dirty="0"/>
          </a:p>
        </p:txBody>
      </p:sp>
      <p:sp>
        <p:nvSpPr>
          <p:cNvPr id="7" name="Footer Placeholder 6"/>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20584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1524000" y="0"/>
            <a:ext cx="9144000" cy="685800"/>
          </a:xfrm>
        </p:spPr>
        <p:txBody>
          <a:bodyPr/>
          <a:lstStyle/>
          <a:p>
            <a:pPr>
              <a:defRPr/>
            </a:pPr>
            <a:r>
              <a:rPr sz="2600" u="sng"/>
              <a:t>LARYNGITIS</a:t>
            </a:r>
          </a:p>
        </p:txBody>
      </p:sp>
      <p:sp>
        <p:nvSpPr>
          <p:cNvPr id="154626" name="Content Placeholder 2"/>
          <p:cNvSpPr>
            <a:spLocks noGrp="1"/>
          </p:cNvSpPr>
          <p:nvPr>
            <p:ph idx="1"/>
          </p:nvPr>
        </p:nvSpPr>
        <p:spPr>
          <a:xfrm>
            <a:off x="838199" y="473075"/>
            <a:ext cx="10871579" cy="5424805"/>
          </a:xfrm>
        </p:spPr>
        <p:txBody>
          <a:bodyPr>
            <a:noAutofit/>
          </a:bodyPr>
          <a:lstStyle/>
          <a:p>
            <a:pPr eaLnBrk="1" hangingPunct="1"/>
            <a:r>
              <a:rPr lang="en-US" sz="3800" dirty="0" smtClean="0"/>
              <a:t>Its an inflammation of the larynx often occurs as a result of voice abuse or exposure to dust, chemicals, smoke and other pollutants or as part </a:t>
            </a:r>
            <a:r>
              <a:rPr lang="en-US" sz="3800" dirty="0"/>
              <a:t>of </a:t>
            </a:r>
            <a:r>
              <a:rPr lang="en-US" sz="3800" dirty="0" smtClean="0"/>
              <a:t>URTI. </a:t>
            </a:r>
          </a:p>
          <a:p>
            <a:pPr eaLnBrk="1" hangingPunct="1"/>
            <a:r>
              <a:rPr lang="en-US" sz="3800" dirty="0" smtClean="0"/>
              <a:t>It may also be caused by an isolated infection involving only the vocal cords. Laryngitis is also associated with </a:t>
            </a:r>
            <a:r>
              <a:rPr lang="en-US" sz="3800" dirty="0" err="1" smtClean="0"/>
              <a:t>gastroesophageal</a:t>
            </a:r>
            <a:r>
              <a:rPr lang="en-US" sz="3800" dirty="0" smtClean="0"/>
              <a:t> reflux (reflux laryngitis).</a:t>
            </a:r>
          </a:p>
          <a:p>
            <a:pPr eaLnBrk="1" hangingPunct="1"/>
            <a:r>
              <a:rPr lang="en-US" sz="3800" dirty="0" smtClean="0"/>
              <a:t>The most common cause is viral and laryngitis is often associated with allergic rhinitis or pharyngitis.</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27142733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1460"/>
            <a:ext cx="10515600" cy="5925503"/>
          </a:xfrm>
        </p:spPr>
        <p:txBody>
          <a:bodyPr>
            <a:normAutofit/>
          </a:bodyPr>
          <a:lstStyle/>
          <a:p>
            <a:pPr>
              <a:buNone/>
            </a:pPr>
            <a:r>
              <a:rPr lang="en-US" sz="4400" u="sng" dirty="0"/>
              <a:t>Clinical manifestations</a:t>
            </a:r>
          </a:p>
          <a:p>
            <a:r>
              <a:rPr lang="en-US" sz="4400" dirty="0"/>
              <a:t>Hoarse voice</a:t>
            </a:r>
          </a:p>
          <a:p>
            <a:r>
              <a:rPr lang="en-US" sz="4400" dirty="0" err="1"/>
              <a:t>Aphonia</a:t>
            </a:r>
            <a:r>
              <a:rPr lang="en-US" sz="4400" dirty="0"/>
              <a:t> – complete loss of voice</a:t>
            </a:r>
          </a:p>
          <a:p>
            <a:r>
              <a:rPr lang="en-US" sz="4400" dirty="0"/>
              <a:t>Severe cough – dry , sore throat.</a:t>
            </a:r>
          </a:p>
          <a:p>
            <a:r>
              <a:rPr lang="en-US" sz="4400" dirty="0"/>
              <a:t>Itching in the throat made worse by cold </a:t>
            </a:r>
            <a:r>
              <a:rPr lang="en-US" sz="4400" dirty="0" smtClean="0"/>
              <a:t>air</a:t>
            </a:r>
          </a:p>
          <a:p>
            <a:r>
              <a:rPr lang="en-US" sz="4400" dirty="0"/>
              <a:t>Persistent urge to clear the throat</a:t>
            </a:r>
          </a:p>
          <a:p>
            <a:endParaRPr lang="en-US" sz="4400" dirty="0"/>
          </a:p>
          <a:p>
            <a:endParaRPr lang="en-US" sz="44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43226101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2"/>
          <p:cNvSpPr>
            <a:spLocks noGrp="1"/>
          </p:cNvSpPr>
          <p:nvPr>
            <p:ph idx="1"/>
          </p:nvPr>
        </p:nvSpPr>
        <p:spPr>
          <a:xfrm>
            <a:off x="1257300" y="204717"/>
            <a:ext cx="10356944" cy="5418843"/>
          </a:xfrm>
        </p:spPr>
        <p:txBody>
          <a:bodyPr>
            <a:normAutofit/>
          </a:bodyPr>
          <a:lstStyle/>
          <a:p>
            <a:pPr eaLnBrk="1" hangingPunct="1">
              <a:buFont typeface="Arial" charset="0"/>
              <a:buNone/>
            </a:pPr>
            <a:r>
              <a:rPr lang="en-US" sz="4000" u="sng" dirty="0" smtClean="0"/>
              <a:t>Management</a:t>
            </a:r>
          </a:p>
          <a:p>
            <a:pPr eaLnBrk="1" hangingPunct="1"/>
            <a:r>
              <a:rPr lang="en-US" sz="4000" dirty="0" smtClean="0"/>
              <a:t>Rest the voice</a:t>
            </a:r>
          </a:p>
          <a:p>
            <a:pPr eaLnBrk="1" hangingPunct="1"/>
            <a:r>
              <a:rPr lang="en-US" sz="4000" dirty="0" smtClean="0"/>
              <a:t>Avoid irritants – dust, smoking</a:t>
            </a:r>
          </a:p>
          <a:p>
            <a:pPr eaLnBrk="1" hangingPunct="1"/>
            <a:r>
              <a:rPr lang="en-US" sz="4000" dirty="0" smtClean="0"/>
              <a:t>Inhale steam. Menthol may be added to sooth the throat.</a:t>
            </a:r>
          </a:p>
          <a:p>
            <a:pPr eaLnBrk="1" hangingPunct="1"/>
            <a:r>
              <a:rPr lang="en-US" sz="4000" dirty="0" smtClean="0"/>
              <a:t>For bacterial infection, provide antibiotics.</a:t>
            </a:r>
          </a:p>
          <a:p>
            <a:pPr eaLnBrk="1" hangingPunct="1"/>
            <a:r>
              <a:rPr lang="en-US" sz="4000" dirty="0" smtClean="0"/>
              <a:t>Increase fluid intake to thin the secretions</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71889947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1009934" y="122830"/>
            <a:ext cx="10631605" cy="5677469"/>
          </a:xfrm>
        </p:spPr>
        <p:txBody>
          <a:bodyPr>
            <a:noAutofit/>
          </a:bodyPr>
          <a:lstStyle/>
          <a:p>
            <a:pPr>
              <a:buNone/>
            </a:pPr>
            <a:r>
              <a:rPr lang="en-US" sz="3600" u="sng" dirty="0" smtClean="0"/>
              <a:t>Chronic</a:t>
            </a:r>
          </a:p>
          <a:p>
            <a:r>
              <a:rPr lang="en-US" sz="3600" dirty="0" smtClean="0"/>
              <a:t>Rest the voice</a:t>
            </a:r>
          </a:p>
          <a:p>
            <a:r>
              <a:rPr lang="en-US" sz="3600" dirty="0" smtClean="0"/>
              <a:t>Eliminate any respiratory tract infection</a:t>
            </a:r>
          </a:p>
          <a:p>
            <a:r>
              <a:rPr lang="en-US" sz="3600" dirty="0" smtClean="0"/>
              <a:t>Stop smoking and 2</a:t>
            </a:r>
            <a:r>
              <a:rPr lang="en-US" sz="3600" baseline="30000" dirty="0" smtClean="0"/>
              <a:t>nd</a:t>
            </a:r>
            <a:r>
              <a:rPr lang="en-US" sz="3600" dirty="0" smtClean="0"/>
              <a:t> hand smoking</a:t>
            </a:r>
          </a:p>
          <a:p>
            <a:r>
              <a:rPr lang="en-US" sz="3600" dirty="0" smtClean="0"/>
              <a:t>Topical corticosteroids or by inhalation </a:t>
            </a:r>
            <a:r>
              <a:rPr lang="en-US" sz="3600" dirty="0" err="1" smtClean="0"/>
              <a:t>eg</a:t>
            </a:r>
            <a:r>
              <a:rPr lang="en-US" sz="3600" dirty="0" smtClean="0"/>
              <a:t> </a:t>
            </a:r>
            <a:r>
              <a:rPr lang="en-US" sz="3600" dirty="0" err="1" smtClean="0"/>
              <a:t>beclomethasone</a:t>
            </a:r>
            <a:r>
              <a:rPr lang="en-US" sz="3600" dirty="0" smtClean="0"/>
              <a:t> </a:t>
            </a:r>
            <a:r>
              <a:rPr lang="en-US" sz="3600" dirty="0" err="1" smtClean="0"/>
              <a:t>dipropionate</a:t>
            </a:r>
            <a:endParaRPr lang="en-US" sz="3600" dirty="0" smtClean="0"/>
          </a:p>
          <a:p>
            <a:r>
              <a:rPr lang="en-US" sz="3600" dirty="0" smtClean="0"/>
              <a:t>Advice the patient to stay in a well humidified environment.</a:t>
            </a:r>
          </a:p>
          <a:p>
            <a:r>
              <a:rPr lang="en-US" sz="3600" dirty="0" smtClean="0"/>
              <a:t>If laryngeal secretions are present, hydrate to thin secretions</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89380189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7180"/>
            <a:ext cx="10515600" cy="5879783"/>
          </a:xfrm>
        </p:spPr>
        <p:txBody>
          <a:bodyPr>
            <a:normAutofit/>
          </a:bodyPr>
          <a:lstStyle/>
          <a:p>
            <a:r>
              <a:rPr lang="en-US" sz="4400" dirty="0"/>
              <a:t>Teach on complications to report:-</a:t>
            </a:r>
          </a:p>
          <a:p>
            <a:pPr lvl="1"/>
            <a:r>
              <a:rPr lang="en-US" sz="4000" dirty="0"/>
              <a:t>Loss of voice with sore throat that makes swallowing saliva difficult</a:t>
            </a:r>
          </a:p>
          <a:p>
            <a:pPr lvl="1"/>
            <a:r>
              <a:rPr lang="en-US" sz="4000" dirty="0"/>
              <a:t>Hemoptysis</a:t>
            </a:r>
          </a:p>
          <a:p>
            <a:pPr lvl="1"/>
            <a:r>
              <a:rPr lang="en-US" sz="4000" dirty="0"/>
              <a:t>Noisy respirations</a:t>
            </a:r>
          </a:p>
          <a:p>
            <a:pPr lvl="1"/>
            <a:r>
              <a:rPr lang="en-US" sz="4000" dirty="0"/>
              <a:t>Continued hoarseness after resting the voice for more than 5 days.</a:t>
            </a:r>
          </a:p>
          <a:p>
            <a:endParaRPr lang="en-US" sz="48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59462038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a:xfrm>
            <a:off x="1524000" y="0"/>
            <a:ext cx="9144000" cy="457200"/>
          </a:xfrm>
        </p:spPr>
        <p:txBody>
          <a:bodyPr>
            <a:noAutofit/>
          </a:bodyPr>
          <a:lstStyle/>
          <a:p>
            <a:pPr>
              <a:defRPr/>
            </a:pPr>
            <a:r>
              <a:rPr sz="2800" b="1" u="sng" dirty="0"/>
              <a:t>CANCER OF THE LARYNX</a:t>
            </a:r>
          </a:p>
        </p:txBody>
      </p:sp>
      <p:sp>
        <p:nvSpPr>
          <p:cNvPr id="157698" name="Content Placeholder 2"/>
          <p:cNvSpPr>
            <a:spLocks noGrp="1"/>
          </p:cNvSpPr>
          <p:nvPr>
            <p:ph idx="1"/>
          </p:nvPr>
        </p:nvSpPr>
        <p:spPr>
          <a:xfrm>
            <a:off x="838201" y="457201"/>
            <a:ext cx="10980760" cy="5288506"/>
          </a:xfrm>
        </p:spPr>
        <p:txBody>
          <a:bodyPr>
            <a:normAutofit fontScale="92500" lnSpcReduction="20000"/>
          </a:bodyPr>
          <a:lstStyle/>
          <a:p>
            <a:pPr eaLnBrk="1" hangingPunct="1"/>
            <a:r>
              <a:rPr lang="en-US" dirty="0" smtClean="0"/>
              <a:t>It is a malignant tumor in and around the larynx.</a:t>
            </a:r>
          </a:p>
          <a:p>
            <a:pPr eaLnBrk="1" hangingPunct="1"/>
            <a:r>
              <a:rPr lang="en-US" dirty="0" smtClean="0"/>
              <a:t>It is mostly a squamous cell carcinoma</a:t>
            </a:r>
          </a:p>
          <a:p>
            <a:pPr eaLnBrk="1" hangingPunct="1">
              <a:buFont typeface="Arial" charset="0"/>
              <a:buNone/>
            </a:pPr>
            <a:r>
              <a:rPr lang="en-US" u="sng" dirty="0" smtClean="0"/>
              <a:t>Predisposing factors</a:t>
            </a:r>
          </a:p>
          <a:p>
            <a:pPr eaLnBrk="1" hangingPunct="1"/>
            <a:r>
              <a:rPr lang="en-US" dirty="0" smtClean="0"/>
              <a:t>Carcinogens – tobacco(smoke, smokeless), combined effects of alcohol and tobacco, asbestos, second hand smoke, tar products, cement dust </a:t>
            </a:r>
          </a:p>
          <a:p>
            <a:pPr eaLnBrk="1" hangingPunct="1"/>
            <a:r>
              <a:rPr lang="en-US" dirty="0" smtClean="0"/>
              <a:t>Nutritional deficiencies (Vitamins)</a:t>
            </a:r>
          </a:p>
          <a:p>
            <a:pPr eaLnBrk="1" hangingPunct="1"/>
            <a:r>
              <a:rPr lang="en-US" dirty="0" smtClean="0"/>
              <a:t>Straining the voice</a:t>
            </a:r>
          </a:p>
          <a:p>
            <a:pPr eaLnBrk="1" hangingPunct="1"/>
            <a:r>
              <a:rPr lang="en-US" dirty="0" smtClean="0"/>
              <a:t>Chronic laryngitis</a:t>
            </a:r>
          </a:p>
          <a:p>
            <a:pPr eaLnBrk="1" hangingPunct="1"/>
            <a:r>
              <a:rPr lang="en-US" dirty="0" smtClean="0"/>
              <a:t>Age more than 60years</a:t>
            </a:r>
          </a:p>
          <a:p>
            <a:pPr eaLnBrk="1" hangingPunct="1"/>
            <a:r>
              <a:rPr lang="en-US" dirty="0" smtClean="0"/>
              <a:t>Family predisposition</a:t>
            </a:r>
          </a:p>
          <a:p>
            <a:pPr eaLnBrk="1" hangingPunct="1"/>
            <a:r>
              <a:rPr lang="en-US" dirty="0" smtClean="0"/>
              <a:t>Gender (more common in men)</a:t>
            </a:r>
          </a:p>
          <a:p>
            <a:pPr eaLnBrk="1" hangingPunct="1"/>
            <a:r>
              <a:rPr lang="en-US" dirty="0" smtClean="0"/>
              <a:t>History of alcohol abuse</a:t>
            </a:r>
          </a:p>
          <a:p>
            <a:pPr eaLnBrk="1" hangingPunct="1"/>
            <a:r>
              <a:rPr lang="en-US" dirty="0" smtClean="0"/>
              <a:t>Weakened immune system</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33325812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2"/>
          <p:cNvSpPr>
            <a:spLocks noGrp="1"/>
          </p:cNvSpPr>
          <p:nvPr>
            <p:ph idx="1"/>
          </p:nvPr>
        </p:nvSpPr>
        <p:spPr>
          <a:xfrm>
            <a:off x="838200" y="109183"/>
            <a:ext cx="10885226" cy="5786650"/>
          </a:xfrm>
        </p:spPr>
        <p:txBody>
          <a:bodyPr>
            <a:normAutofit fontScale="92500" lnSpcReduction="20000"/>
          </a:bodyPr>
          <a:lstStyle/>
          <a:p>
            <a:pPr eaLnBrk="1" hangingPunct="1">
              <a:buFont typeface="Arial" charset="0"/>
              <a:buNone/>
            </a:pPr>
            <a:r>
              <a:rPr lang="en-US" u="sng" dirty="0" smtClean="0"/>
              <a:t>Signs and symptoms</a:t>
            </a:r>
          </a:p>
          <a:p>
            <a:pPr eaLnBrk="1" hangingPunct="1"/>
            <a:r>
              <a:rPr lang="en-US" dirty="0" smtClean="0"/>
              <a:t>Hoarse voice for more than 2 weeks – harsh, raspy, low pitched</a:t>
            </a:r>
          </a:p>
          <a:p>
            <a:pPr eaLnBrk="1" hangingPunct="1"/>
            <a:r>
              <a:rPr lang="en-US" dirty="0" smtClean="0"/>
              <a:t>Persistent cough</a:t>
            </a:r>
          </a:p>
          <a:p>
            <a:pPr eaLnBrk="1" hangingPunct="1"/>
            <a:r>
              <a:rPr lang="en-US" dirty="0" smtClean="0"/>
              <a:t>Sore throat</a:t>
            </a:r>
          </a:p>
          <a:p>
            <a:pPr eaLnBrk="1" hangingPunct="1"/>
            <a:r>
              <a:rPr lang="en-US" dirty="0" smtClean="0"/>
              <a:t>Pain and burning in the throat esp. consuming hot liquids or citrus juices.</a:t>
            </a:r>
          </a:p>
          <a:p>
            <a:pPr eaLnBrk="1" hangingPunct="1"/>
            <a:r>
              <a:rPr lang="en-US" dirty="0" smtClean="0"/>
              <a:t>Lump may be felt in the neck.</a:t>
            </a:r>
          </a:p>
          <a:p>
            <a:pPr eaLnBrk="1" hangingPunct="1">
              <a:buFont typeface="Arial" charset="0"/>
              <a:buNone/>
            </a:pPr>
            <a:r>
              <a:rPr lang="en-US" u="sng" dirty="0" smtClean="0"/>
              <a:t>Later symptoms</a:t>
            </a:r>
          </a:p>
          <a:p>
            <a:pPr eaLnBrk="1" hangingPunct="1"/>
            <a:r>
              <a:rPr lang="en-US" dirty="0" err="1" smtClean="0"/>
              <a:t>Dysphagia</a:t>
            </a:r>
            <a:endParaRPr lang="en-US" dirty="0" smtClean="0"/>
          </a:p>
          <a:p>
            <a:pPr eaLnBrk="1" hangingPunct="1"/>
            <a:r>
              <a:rPr lang="en-US" dirty="0" smtClean="0"/>
              <a:t>Dyspnea</a:t>
            </a:r>
          </a:p>
          <a:p>
            <a:pPr eaLnBrk="1" hangingPunct="1"/>
            <a:r>
              <a:rPr lang="en-US" dirty="0" smtClean="0"/>
              <a:t>Unilateral nasal obstruction or discharge</a:t>
            </a:r>
          </a:p>
          <a:p>
            <a:pPr eaLnBrk="1" hangingPunct="1"/>
            <a:r>
              <a:rPr lang="en-US" dirty="0" smtClean="0"/>
              <a:t>Persistent hoarseness</a:t>
            </a:r>
          </a:p>
          <a:p>
            <a:pPr eaLnBrk="1" hangingPunct="1"/>
            <a:r>
              <a:rPr lang="en-US" dirty="0" smtClean="0"/>
              <a:t>Foul breath</a:t>
            </a:r>
          </a:p>
          <a:p>
            <a:pPr eaLnBrk="1" hangingPunct="1">
              <a:buFont typeface="Arial" charset="0"/>
              <a:buNone/>
            </a:pPr>
            <a:r>
              <a:rPr lang="en-US" u="sng" dirty="0" smtClean="0"/>
              <a:t>Metastasis: </a:t>
            </a:r>
            <a:r>
              <a:rPr lang="en-US" dirty="0" smtClean="0"/>
              <a:t>unintentional weight loss, cervical lymphadenopathy, general debilitated state, pain radiating to the ear.</a:t>
            </a:r>
            <a:endParaRPr lang="en-US" u="sng" dirty="0" smtClean="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4211653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08660" y="609600"/>
            <a:ext cx="11178540" cy="5059680"/>
          </a:xfrm>
        </p:spPr>
        <p:txBody>
          <a:bodyPr>
            <a:noAutofit/>
          </a:bodyPr>
          <a:lstStyle/>
          <a:p>
            <a:pPr marL="548640" indent="-411480">
              <a:buClr>
                <a:schemeClr val="tx1">
                  <a:shade val="95000"/>
                </a:schemeClr>
              </a:buClr>
              <a:buFont typeface="Wingdings 2"/>
              <a:buChar char=""/>
              <a:defRPr/>
            </a:pPr>
            <a:r>
              <a:rPr lang="en-US" dirty="0" smtClean="0"/>
              <a:t>It is the organ of hearing and balance/equilibrium. Except the pinnae, the structures of the ear are within the </a:t>
            </a:r>
            <a:r>
              <a:rPr lang="en-US" dirty="0" err="1" smtClean="0"/>
              <a:t>petrous</a:t>
            </a:r>
            <a:r>
              <a:rPr lang="en-US" dirty="0" smtClean="0"/>
              <a:t> portion of the temporal bone.</a:t>
            </a:r>
          </a:p>
          <a:p>
            <a:pPr marL="548640" indent="-411480">
              <a:buClr>
                <a:schemeClr val="tx1">
                  <a:shade val="95000"/>
                </a:schemeClr>
              </a:buClr>
              <a:buNone/>
              <a:defRPr/>
            </a:pPr>
            <a:r>
              <a:rPr lang="en-US" dirty="0" smtClean="0"/>
              <a:t>Its  divided into three parts:</a:t>
            </a:r>
          </a:p>
          <a:p>
            <a:pPr marL="548640" indent="-411480" algn="ctr">
              <a:buClr>
                <a:schemeClr val="tx1">
                  <a:shade val="95000"/>
                </a:schemeClr>
              </a:buClr>
              <a:buNone/>
              <a:defRPr/>
            </a:pPr>
            <a:r>
              <a:rPr lang="en-US" b="1" u="sng" dirty="0" smtClean="0"/>
              <a:t>OUTER EAR</a:t>
            </a:r>
          </a:p>
          <a:p>
            <a:pPr marL="571500" indent="-571500">
              <a:buClr>
                <a:schemeClr val="tx1">
                  <a:shade val="95000"/>
                </a:schemeClr>
              </a:buClr>
              <a:buFont typeface="Wingdings 2"/>
              <a:buChar char=""/>
              <a:defRPr/>
            </a:pPr>
            <a:r>
              <a:rPr lang="en-US" dirty="0" smtClean="0"/>
              <a:t>Consists of the </a:t>
            </a:r>
            <a:r>
              <a:rPr lang="en-US" b="1" dirty="0" smtClean="0"/>
              <a:t>auricle or pinnae</a:t>
            </a:r>
            <a:r>
              <a:rPr lang="en-US" dirty="0" smtClean="0"/>
              <a:t>. Which is composed of </a:t>
            </a:r>
            <a:r>
              <a:rPr lang="en-US" dirty="0" err="1" smtClean="0"/>
              <a:t>fibroelastic</a:t>
            </a:r>
            <a:r>
              <a:rPr lang="en-US" dirty="0" smtClean="0"/>
              <a:t> cartilage, covered with skin.</a:t>
            </a:r>
          </a:p>
          <a:p>
            <a:pPr marL="571500" indent="-571500">
              <a:buClr>
                <a:schemeClr val="tx1">
                  <a:shade val="95000"/>
                </a:schemeClr>
              </a:buClr>
              <a:buFont typeface="Wingdings 2"/>
              <a:buChar char=""/>
              <a:defRPr/>
            </a:pPr>
            <a:r>
              <a:rPr lang="en-US" dirty="0" smtClean="0"/>
              <a:t>The lobule/earlobe is the soft pliable part at the lower extremity. The auricle collects the sound waves and directs vi- brations into the external auditory canal.</a:t>
            </a:r>
          </a:p>
          <a:p>
            <a:pPr marL="571500" indent="-571500">
              <a:buClr>
                <a:schemeClr val="tx1">
                  <a:shade val="95000"/>
                </a:schemeClr>
              </a:buClr>
              <a:buFont typeface="Wingdings 2"/>
              <a:buChar char=""/>
              <a:defRPr/>
            </a:pPr>
            <a:r>
              <a:rPr lang="en-US" b="1" dirty="0" smtClean="0"/>
              <a:t>The external acoustic </a:t>
            </a:r>
            <a:r>
              <a:rPr lang="en-US" b="1" dirty="0" err="1" smtClean="0"/>
              <a:t>meatus</a:t>
            </a:r>
            <a:r>
              <a:rPr lang="en-US" b="1" dirty="0" smtClean="0"/>
              <a:t>/auditory canal </a:t>
            </a:r>
            <a:r>
              <a:rPr lang="en-US" dirty="0" smtClean="0"/>
              <a:t>is a slightly ‘S’ shaped tube about 2.5cm long, extending from the auricle to the tympanic membrane.</a:t>
            </a:r>
          </a:p>
          <a:p>
            <a:pPr marL="571500" indent="-571500">
              <a:buClr>
                <a:schemeClr val="tx1">
                  <a:shade val="95000"/>
                </a:schemeClr>
              </a:buClr>
              <a:buFont typeface="Wingdings 2"/>
              <a:buChar char=""/>
              <a:defRPr/>
            </a:pPr>
            <a:r>
              <a:rPr lang="en-US" dirty="0" smtClean="0"/>
              <a:t>It is lined with skin containing hairs.</a:t>
            </a:r>
          </a:p>
          <a:p>
            <a:pPr marL="548640" indent="-411480">
              <a:buClr>
                <a:schemeClr val="tx1">
                  <a:shade val="95000"/>
                </a:schemeClr>
              </a:buClr>
              <a:buNone/>
              <a:defRPr/>
            </a:pPr>
            <a:endParaRPr lang="en-US" u="sng" dirty="0"/>
          </a:p>
        </p:txBody>
      </p:sp>
      <p:sp>
        <p:nvSpPr>
          <p:cNvPr id="43010" name="Title 3"/>
          <p:cNvSpPr>
            <a:spLocks noGrp="1"/>
          </p:cNvSpPr>
          <p:nvPr>
            <p:ph type="title"/>
          </p:nvPr>
        </p:nvSpPr>
        <p:spPr>
          <a:xfrm>
            <a:off x="1524000" y="0"/>
            <a:ext cx="9144000" cy="609600"/>
          </a:xfrm>
        </p:spPr>
        <p:txBody>
          <a:bodyPr/>
          <a:lstStyle/>
          <a:p>
            <a:pPr>
              <a:defRPr/>
            </a:pPr>
            <a:r>
              <a:rPr sz="2600" b="1" u="sng"/>
              <a:t>Review of anatomy and physiology of the ear</a:t>
            </a:r>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188960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Content Placeholder 2"/>
          <p:cNvSpPr>
            <a:spLocks noGrp="1"/>
          </p:cNvSpPr>
          <p:nvPr>
            <p:ph idx="1"/>
          </p:nvPr>
        </p:nvSpPr>
        <p:spPr>
          <a:xfrm>
            <a:off x="838200" y="177421"/>
            <a:ext cx="11049000" cy="5336275"/>
          </a:xfrm>
        </p:spPr>
        <p:txBody>
          <a:bodyPr>
            <a:noAutofit/>
          </a:bodyPr>
          <a:lstStyle/>
          <a:p>
            <a:pPr eaLnBrk="1" hangingPunct="1">
              <a:buFont typeface="Arial" charset="0"/>
              <a:buNone/>
            </a:pPr>
            <a:r>
              <a:rPr lang="en-US" b="1" dirty="0" smtClean="0"/>
              <a:t>Assessment and Diagnostic Findings</a:t>
            </a:r>
          </a:p>
          <a:p>
            <a:pPr eaLnBrk="1" hangingPunct="1"/>
            <a:r>
              <a:rPr lang="en-US" dirty="0" smtClean="0"/>
              <a:t>Complete History and physical exam of the head and neck</a:t>
            </a:r>
          </a:p>
          <a:p>
            <a:pPr eaLnBrk="1" hangingPunct="1"/>
            <a:r>
              <a:rPr lang="en-US" dirty="0" smtClean="0"/>
              <a:t>Laryngoscopy</a:t>
            </a:r>
          </a:p>
          <a:p>
            <a:pPr eaLnBrk="1" hangingPunct="1"/>
            <a:r>
              <a:rPr lang="en-US" dirty="0" smtClean="0"/>
              <a:t>Palpation of the lymph nodes of the head and neck</a:t>
            </a:r>
          </a:p>
          <a:p>
            <a:pPr eaLnBrk="1" hangingPunct="1"/>
            <a:r>
              <a:rPr lang="en-US" dirty="0" smtClean="0"/>
              <a:t>Diagnostic procedures include: F.N.A biopsy, </a:t>
            </a:r>
            <a:r>
              <a:rPr lang="en-US" dirty="0" err="1" smtClean="0"/>
              <a:t>barrium</a:t>
            </a:r>
            <a:r>
              <a:rPr lang="en-US" dirty="0" smtClean="0"/>
              <a:t> swallow, endoscopy, CT or MRI scan and a Positron Emission Tomography (P.E.T)</a:t>
            </a:r>
          </a:p>
          <a:p>
            <a:pPr eaLnBrk="1" hangingPunct="1">
              <a:buFont typeface="Arial" charset="0"/>
              <a:buNone/>
            </a:pPr>
            <a:r>
              <a:rPr lang="en-US" u="sng" dirty="0" smtClean="0"/>
              <a:t>Management</a:t>
            </a:r>
          </a:p>
          <a:p>
            <a:pPr eaLnBrk="1" hangingPunct="1"/>
            <a:r>
              <a:rPr lang="en-US" dirty="0" smtClean="0"/>
              <a:t>Radiation – for early stages or together with surgery &amp; chemo</a:t>
            </a:r>
          </a:p>
          <a:p>
            <a:pPr eaLnBrk="1" hangingPunct="1"/>
            <a:r>
              <a:rPr lang="en-US" dirty="0" smtClean="0"/>
              <a:t>Surgery – </a:t>
            </a:r>
            <a:r>
              <a:rPr lang="en-US" dirty="0" err="1" smtClean="0"/>
              <a:t>laryngectomy</a:t>
            </a:r>
            <a:r>
              <a:rPr lang="en-US" dirty="0" smtClean="0"/>
              <a:t> – surgical removal of part or all of the larynx and surrounding structures.</a:t>
            </a:r>
          </a:p>
          <a:p>
            <a:pPr lvl="1" eaLnBrk="1" hangingPunct="1"/>
            <a:r>
              <a:rPr lang="en-US" dirty="0"/>
              <a:t>Partial </a:t>
            </a:r>
            <a:r>
              <a:rPr lang="en-US" dirty="0" err="1"/>
              <a:t>laryngectomy</a:t>
            </a:r>
            <a:r>
              <a:rPr lang="en-US" dirty="0"/>
              <a:t> – remove part of the larynx, one vocal cord and tumor. Airway is left intact</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53817225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186519" y="163774"/>
            <a:ext cx="11550556" cy="6428096"/>
          </a:xfrm>
        </p:spPr>
        <p:txBody>
          <a:bodyPr>
            <a:noAutofit/>
          </a:bodyPr>
          <a:lstStyle/>
          <a:p>
            <a:pPr lvl="1" eaLnBrk="1" hangingPunct="1"/>
            <a:r>
              <a:rPr lang="en-US" sz="3600" dirty="0" err="1"/>
              <a:t>Supraglottic</a:t>
            </a:r>
            <a:r>
              <a:rPr lang="en-US" sz="3600" dirty="0"/>
              <a:t> </a:t>
            </a:r>
            <a:r>
              <a:rPr lang="en-US" sz="3600" dirty="0" err="1"/>
              <a:t>laryngectomy</a:t>
            </a:r>
            <a:r>
              <a:rPr lang="en-US" sz="3600" dirty="0"/>
              <a:t> – remove the hyoid bone, glottis and false vocal cords. </a:t>
            </a:r>
            <a:r>
              <a:rPr lang="en-US" sz="3600" dirty="0" err="1"/>
              <a:t>Tracheostomy</a:t>
            </a:r>
            <a:r>
              <a:rPr lang="en-US" sz="3600" dirty="0"/>
              <a:t> tube is left in place until </a:t>
            </a:r>
            <a:r>
              <a:rPr lang="en-US" sz="3600" dirty="0" err="1"/>
              <a:t>glottic</a:t>
            </a:r>
            <a:r>
              <a:rPr lang="en-US" sz="3600" dirty="0"/>
              <a:t> airway is established. </a:t>
            </a:r>
            <a:r>
              <a:rPr lang="en-US" sz="3600" dirty="0" err="1"/>
              <a:t>Enteral</a:t>
            </a:r>
            <a:r>
              <a:rPr lang="en-US" sz="3600" dirty="0"/>
              <a:t> feeds are given until healing occurs. Aspiration is a potential complication. Voice is preserved though it may change.</a:t>
            </a:r>
          </a:p>
          <a:p>
            <a:pPr lvl="1" eaLnBrk="1" hangingPunct="1"/>
            <a:r>
              <a:rPr lang="en-US" sz="3600" dirty="0" err="1"/>
              <a:t>Hemilaryngectomy</a:t>
            </a:r>
            <a:r>
              <a:rPr lang="en-US" sz="3600" dirty="0"/>
              <a:t> – remove one true cord, one false cord and the tumor. Pt has NGT and </a:t>
            </a:r>
            <a:r>
              <a:rPr lang="en-US" sz="3600" dirty="0" err="1"/>
              <a:t>tracheostomy</a:t>
            </a:r>
            <a:r>
              <a:rPr lang="en-US" sz="3600" dirty="0"/>
              <a:t> for several days post op, there is high risk of aspiration. Voice changes but airway and swallowing remain intact.</a:t>
            </a:r>
          </a:p>
          <a:p>
            <a:pPr lvl="1" eaLnBrk="1" hangingPunct="1"/>
            <a:r>
              <a:rPr lang="en-US" sz="3600" dirty="0"/>
              <a:t>Total </a:t>
            </a:r>
            <a:r>
              <a:rPr lang="en-US" sz="3600" dirty="0" err="1"/>
              <a:t>laryngectomy</a:t>
            </a:r>
            <a:r>
              <a:rPr lang="en-US" sz="3600" dirty="0"/>
              <a:t> – remove all laryngeal structures – hyoid bone, epiglottis, </a:t>
            </a:r>
            <a:r>
              <a:rPr lang="en-US" sz="3600" dirty="0" err="1"/>
              <a:t>cricoid</a:t>
            </a:r>
            <a:r>
              <a:rPr lang="en-US" sz="3600" dirty="0"/>
              <a:t> cartilage and 2 or 3 rings of the trachea. Voice changes and a permanent </a:t>
            </a:r>
            <a:r>
              <a:rPr lang="en-US" sz="3600" dirty="0" err="1"/>
              <a:t>tracheostomy</a:t>
            </a:r>
            <a:r>
              <a:rPr lang="en-US" sz="3600" dirty="0"/>
              <a:t> is inserted.</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973094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794" name="Content Placeholder 2"/>
          <p:cNvSpPr>
            <a:spLocks noGrp="1"/>
          </p:cNvSpPr>
          <p:nvPr>
            <p:ph idx="1"/>
          </p:nvPr>
        </p:nvSpPr>
        <p:spPr>
          <a:xfrm>
            <a:off x="145575" y="122830"/>
            <a:ext cx="11591499" cy="6233520"/>
          </a:xfrm>
        </p:spPr>
        <p:txBody>
          <a:bodyPr/>
          <a:lstStyle/>
          <a:p>
            <a:pPr marL="0" indent="0">
              <a:buNone/>
            </a:pPr>
            <a:r>
              <a:rPr lang="en-US" b="1" dirty="0" smtClean="0"/>
              <a:t>Speech therapy </a:t>
            </a:r>
            <a:endParaRPr lang="en-US" dirty="0"/>
          </a:p>
          <a:p>
            <a:pPr marL="0" indent="0">
              <a:buNone/>
            </a:pPr>
            <a:r>
              <a:rPr lang="en-US" dirty="0" smtClean="0"/>
              <a:t>The patient who undergoes </a:t>
            </a:r>
            <a:r>
              <a:rPr lang="en-US" dirty="0" err="1" smtClean="0"/>
              <a:t>laryngectomy</a:t>
            </a:r>
            <a:r>
              <a:rPr lang="en-US" dirty="0" smtClean="0"/>
              <a:t> and the family face potentially complex challenges in communicating. </a:t>
            </a:r>
          </a:p>
          <a:p>
            <a:pPr marL="0" indent="0">
              <a:buNone/>
            </a:pPr>
            <a:r>
              <a:rPr lang="en-US" dirty="0" smtClean="0"/>
              <a:t>The nurse should discuss and counsel with the patient and family on loss of voice and alternative methods of speech/communication </a:t>
            </a:r>
            <a:r>
              <a:rPr lang="en-US" dirty="0" err="1" smtClean="0"/>
              <a:t>e.g</a:t>
            </a:r>
            <a:r>
              <a:rPr lang="en-US" dirty="0" smtClean="0"/>
              <a:t> writing, lip reading and communication on word boards.</a:t>
            </a:r>
          </a:p>
          <a:p>
            <a:pPr marL="0" indent="0">
              <a:buNone/>
            </a:pPr>
            <a:r>
              <a:rPr lang="en-US" b="1" dirty="0"/>
              <a:t>A</a:t>
            </a:r>
            <a:r>
              <a:rPr lang="en-US" b="1" dirty="0" smtClean="0"/>
              <a:t>rtificial larynx</a:t>
            </a:r>
          </a:p>
          <a:p>
            <a:pPr eaLnBrk="1" hangingPunct="1"/>
            <a:r>
              <a:rPr lang="en-US" dirty="0" smtClean="0"/>
              <a:t>This is a battery powered-apparatus that projects sound into the oral cavity. </a:t>
            </a:r>
          </a:p>
          <a:p>
            <a:pPr eaLnBrk="1" hangingPunct="1"/>
            <a:r>
              <a:rPr lang="en-US" dirty="0" smtClean="0"/>
              <a:t>When the mouth forms words, the sounds from the electric larynx become audible words.</a:t>
            </a:r>
          </a:p>
          <a:p>
            <a:pPr eaLnBrk="1" hangingPunct="1"/>
            <a:r>
              <a:rPr lang="en-US" dirty="0" smtClean="0"/>
              <a:t>The voice that is produced sounds mechanical and some words may be difficult to understand. Although the patient is able to communicate with relative ease.</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83937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NURSING CARE OF PATIENT UNDERGOING </a:t>
            </a:r>
            <a:br>
              <a:rPr lang="en-US" dirty="0"/>
            </a:br>
            <a:r>
              <a:rPr lang="en-US" dirty="0"/>
              <a:t>LARYNGECTOMY</a:t>
            </a:r>
          </a:p>
        </p:txBody>
      </p:sp>
      <p:sp>
        <p:nvSpPr>
          <p:cNvPr id="3" name="Content Placeholder 2"/>
          <p:cNvSpPr>
            <a:spLocks noGrp="1"/>
          </p:cNvSpPr>
          <p:nvPr>
            <p:ph idx="1"/>
          </p:nvPr>
        </p:nvSpPr>
        <p:spPr/>
        <p:txBody>
          <a:bodyPr>
            <a:normAutofit/>
          </a:bodyPr>
          <a:lstStyle/>
          <a:p>
            <a:r>
              <a:rPr lang="en-US" sz="13800" dirty="0" smtClean="0"/>
              <a:t>?</a:t>
            </a:r>
            <a:endParaRPr lang="en-US" sz="138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41343813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794" name="Title 1"/>
          <p:cNvSpPr>
            <a:spLocks noGrp="1"/>
          </p:cNvSpPr>
          <p:nvPr>
            <p:ph type="title"/>
          </p:nvPr>
        </p:nvSpPr>
        <p:spPr>
          <a:xfrm>
            <a:off x="1981200" y="0"/>
            <a:ext cx="8229600" cy="685800"/>
          </a:xfrm>
        </p:spPr>
        <p:txBody>
          <a:bodyPr/>
          <a:lstStyle/>
          <a:p>
            <a:pPr>
              <a:defRPr/>
            </a:pPr>
            <a:r>
              <a:rPr sz="2600"/>
              <a:t>ASSESSMENT</a:t>
            </a:r>
          </a:p>
        </p:txBody>
      </p:sp>
      <p:sp>
        <p:nvSpPr>
          <p:cNvPr id="163842" name="Content Placeholder 2"/>
          <p:cNvSpPr>
            <a:spLocks noGrp="1"/>
          </p:cNvSpPr>
          <p:nvPr>
            <p:ph idx="1"/>
          </p:nvPr>
        </p:nvSpPr>
        <p:spPr>
          <a:xfrm>
            <a:off x="838200" y="561265"/>
            <a:ext cx="10694158" cy="5157148"/>
          </a:xfrm>
        </p:spPr>
        <p:txBody>
          <a:bodyPr>
            <a:noAutofit/>
          </a:bodyPr>
          <a:lstStyle/>
          <a:p>
            <a:pPr eaLnBrk="1" hangingPunct="1"/>
            <a:r>
              <a:rPr lang="en-US" dirty="0" smtClean="0"/>
              <a:t>Health history- hoarseness, </a:t>
            </a:r>
            <a:r>
              <a:rPr lang="en-US" dirty="0" err="1" smtClean="0"/>
              <a:t>sorethroat</a:t>
            </a:r>
            <a:r>
              <a:rPr lang="en-US" dirty="0" smtClean="0"/>
              <a:t>, </a:t>
            </a:r>
            <a:r>
              <a:rPr lang="en-US" dirty="0" err="1" smtClean="0"/>
              <a:t>dypnea</a:t>
            </a:r>
            <a:r>
              <a:rPr lang="en-US" dirty="0" smtClean="0"/>
              <a:t>, </a:t>
            </a:r>
            <a:r>
              <a:rPr lang="en-US" dirty="0" err="1" smtClean="0"/>
              <a:t>dysphagia</a:t>
            </a:r>
            <a:r>
              <a:rPr lang="en-US" dirty="0" smtClean="0"/>
              <a:t>, pain or burning in the throat.</a:t>
            </a:r>
          </a:p>
          <a:p>
            <a:pPr eaLnBrk="1" hangingPunct="1"/>
            <a:r>
              <a:rPr lang="en-US" dirty="0" smtClean="0"/>
              <a:t>Physical examination-thorough head and neck examination with emphasis on patient airway. Palpate neck for swelling or </a:t>
            </a:r>
            <a:r>
              <a:rPr lang="en-US" dirty="0" err="1" smtClean="0"/>
              <a:t>adenopathy</a:t>
            </a:r>
            <a:r>
              <a:rPr lang="en-US" dirty="0" smtClean="0"/>
              <a:t>.</a:t>
            </a:r>
          </a:p>
          <a:p>
            <a:pPr eaLnBrk="1" hangingPunct="1"/>
            <a:r>
              <a:rPr lang="en-US" dirty="0" smtClean="0"/>
              <a:t>General state- nutritional status and BMI</a:t>
            </a:r>
          </a:p>
          <a:p>
            <a:pPr eaLnBrk="1" hangingPunct="1"/>
            <a:r>
              <a:rPr lang="en-US" dirty="0" smtClean="0"/>
              <a:t>Pre operative evaluation by a speech therapist</a:t>
            </a:r>
          </a:p>
          <a:p>
            <a:pPr eaLnBrk="1" hangingPunct="1"/>
            <a:r>
              <a:rPr lang="en-US" dirty="0" smtClean="0"/>
              <a:t>Family Social history- history of cancer in the family, history of alcohol intake.</a:t>
            </a:r>
          </a:p>
          <a:p>
            <a:pPr eaLnBrk="1" hangingPunct="1"/>
            <a:r>
              <a:rPr lang="en-US" dirty="0" smtClean="0"/>
              <a:t>Assess the psychological readiness of the patient and the family.</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84589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2818" name="Title 1"/>
          <p:cNvSpPr>
            <a:spLocks noGrp="1"/>
          </p:cNvSpPr>
          <p:nvPr>
            <p:ph type="title"/>
          </p:nvPr>
        </p:nvSpPr>
        <p:spPr>
          <a:xfrm>
            <a:off x="1981200" y="0"/>
            <a:ext cx="8229600" cy="762000"/>
          </a:xfrm>
        </p:spPr>
        <p:txBody>
          <a:bodyPr/>
          <a:lstStyle/>
          <a:p>
            <a:pPr>
              <a:defRPr/>
            </a:pPr>
            <a:r>
              <a:rPr sz="2600"/>
              <a:t>NURSING DIAGNOSES</a:t>
            </a:r>
          </a:p>
        </p:txBody>
      </p:sp>
      <p:sp>
        <p:nvSpPr>
          <p:cNvPr id="164866" name="Content Placeholder 2"/>
          <p:cNvSpPr>
            <a:spLocks noGrp="1"/>
          </p:cNvSpPr>
          <p:nvPr>
            <p:ph idx="1"/>
          </p:nvPr>
        </p:nvSpPr>
        <p:spPr>
          <a:xfrm>
            <a:off x="696036" y="701675"/>
            <a:ext cx="10945504" cy="5166862"/>
          </a:xfrm>
        </p:spPr>
        <p:txBody>
          <a:bodyPr>
            <a:noAutofit/>
          </a:bodyPr>
          <a:lstStyle/>
          <a:p>
            <a:pPr eaLnBrk="1" hangingPunct="1"/>
            <a:r>
              <a:rPr lang="en-US" dirty="0" smtClean="0"/>
              <a:t>Deficient knowledge about surgical procedure and post-op care</a:t>
            </a:r>
          </a:p>
          <a:p>
            <a:pPr eaLnBrk="1" hangingPunct="1"/>
            <a:r>
              <a:rPr lang="en-US" dirty="0" smtClean="0"/>
              <a:t>Anxiety and depression related to the diagnosis of cancer and impending surgery.</a:t>
            </a:r>
          </a:p>
          <a:p>
            <a:pPr eaLnBrk="1" hangingPunct="1"/>
            <a:r>
              <a:rPr lang="en-US" dirty="0" smtClean="0"/>
              <a:t>Ineffective airway clearance related to excess mucus production secondary to surgical alteration of the airway.</a:t>
            </a:r>
          </a:p>
          <a:p>
            <a:pPr eaLnBrk="1" hangingPunct="1"/>
            <a:r>
              <a:rPr lang="en-US" dirty="0" smtClean="0"/>
              <a:t>Impaired verbal communication related to anatomical deficit secondary to removal of the larynx and to edema.</a:t>
            </a:r>
          </a:p>
          <a:p>
            <a:pPr eaLnBrk="1" hangingPunct="1"/>
            <a:r>
              <a:rPr lang="en-US" dirty="0" smtClean="0"/>
              <a:t>Imbalanced nutrition less than body requirements related to inability to ingest food secondary to swallowing difficulties.</a:t>
            </a:r>
          </a:p>
          <a:p>
            <a:pPr eaLnBrk="1" hangingPunct="1"/>
            <a:r>
              <a:rPr lang="en-US" dirty="0" smtClean="0"/>
              <a:t>Disturbed body image and low self esteem secondary to major neck surgery, change in appearance and altered structure and function</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771535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90" name="Content Placeholder 2"/>
          <p:cNvSpPr>
            <a:spLocks noGrp="1"/>
          </p:cNvSpPr>
          <p:nvPr>
            <p:ph idx="1"/>
          </p:nvPr>
        </p:nvSpPr>
        <p:spPr>
          <a:xfrm>
            <a:off x="381000" y="337783"/>
            <a:ext cx="11383370" cy="5831005"/>
          </a:xfrm>
        </p:spPr>
        <p:txBody>
          <a:bodyPr>
            <a:normAutofit/>
          </a:bodyPr>
          <a:lstStyle/>
          <a:p>
            <a:pPr eaLnBrk="1" hangingPunct="1"/>
            <a:r>
              <a:rPr lang="en-US" sz="4000" dirty="0" smtClean="0"/>
              <a:t>Self care deficit related to pain, weakness, fatigue, musculoskeletal impairment secondary to surgical procedure.</a:t>
            </a:r>
          </a:p>
          <a:p>
            <a:pPr eaLnBrk="1" hangingPunct="1"/>
            <a:r>
              <a:rPr lang="en-US" sz="4000" dirty="0" smtClean="0"/>
              <a:t>Pain</a:t>
            </a:r>
          </a:p>
          <a:p>
            <a:pPr eaLnBrk="1" hangingPunct="1"/>
            <a:r>
              <a:rPr lang="en-US" sz="4000" dirty="0" smtClean="0"/>
              <a:t>Potential for complications- respiratory distress (hypoxia, airway obstruction, tracheal edema), hemorrhage, infection, aspiration</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92092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4866" name="Title 1"/>
          <p:cNvSpPr>
            <a:spLocks noGrp="1"/>
          </p:cNvSpPr>
          <p:nvPr>
            <p:ph type="title"/>
          </p:nvPr>
        </p:nvSpPr>
        <p:spPr>
          <a:xfrm>
            <a:off x="1981200" y="274638"/>
            <a:ext cx="8229600" cy="563562"/>
          </a:xfrm>
        </p:spPr>
        <p:txBody>
          <a:bodyPr/>
          <a:lstStyle/>
          <a:p>
            <a:pPr>
              <a:defRPr/>
            </a:pPr>
            <a:r>
              <a:rPr sz="2600"/>
              <a:t>NURSING INTERVENTIONS</a:t>
            </a:r>
          </a:p>
        </p:txBody>
      </p:sp>
      <p:sp>
        <p:nvSpPr>
          <p:cNvPr id="166914" name="Content Placeholder 2"/>
          <p:cNvSpPr>
            <a:spLocks noGrp="1"/>
          </p:cNvSpPr>
          <p:nvPr>
            <p:ph idx="1"/>
          </p:nvPr>
        </p:nvSpPr>
        <p:spPr>
          <a:xfrm>
            <a:off x="381000" y="838200"/>
            <a:ext cx="10972800" cy="5518150"/>
          </a:xfrm>
        </p:spPr>
        <p:txBody>
          <a:bodyPr>
            <a:normAutofit/>
          </a:bodyPr>
          <a:lstStyle/>
          <a:p>
            <a:pPr eaLnBrk="1" hangingPunct="1"/>
            <a:r>
              <a:rPr lang="en-US" sz="3600" u="sng" dirty="0" smtClean="0"/>
              <a:t>Teach the patient pre operatively.</a:t>
            </a:r>
          </a:p>
          <a:p>
            <a:pPr lvl="1" eaLnBrk="1" hangingPunct="1"/>
            <a:r>
              <a:rPr lang="en-US" sz="3200" dirty="0"/>
              <a:t>Clarify misconceptions of disease, nature of surgical procedure and its effect on speech.</a:t>
            </a:r>
          </a:p>
          <a:p>
            <a:pPr lvl="1" eaLnBrk="1" hangingPunct="1"/>
            <a:r>
              <a:rPr lang="en-US" sz="3200" dirty="0"/>
              <a:t>For complete laryngectomy make the patient understand that the natural voice will be lost but special training can provide a means of communication.</a:t>
            </a:r>
          </a:p>
          <a:p>
            <a:pPr lvl="1" eaLnBrk="1" hangingPunct="1"/>
            <a:r>
              <a:rPr lang="en-US" sz="3200" dirty="0"/>
              <a:t>Review equipment and treatments for post op care with the patient and family. Teach important coughing and deep breathing exercises and assist the patient to perform a return demonstration.</a:t>
            </a:r>
          </a:p>
          <a:p>
            <a:pPr lvl="1" eaLnBrk="1" hangingPunct="1">
              <a:buFont typeface="Arial" charset="0"/>
              <a:buNone/>
            </a:pPr>
            <a:r>
              <a:rPr lang="en-US" sz="3200" dirty="0" smtClean="0"/>
              <a:t>  </a:t>
            </a:r>
          </a:p>
          <a:p>
            <a:pPr lvl="1" eaLnBrk="1" hangingPunct="1"/>
            <a:endParaRPr lang="en-US" sz="3200" dirty="0" smtClean="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64676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5890" name="Title 1"/>
          <p:cNvSpPr>
            <a:spLocks noGrp="1"/>
          </p:cNvSpPr>
          <p:nvPr>
            <p:ph type="title"/>
          </p:nvPr>
        </p:nvSpPr>
        <p:spPr>
          <a:xfrm>
            <a:off x="1981200" y="274638"/>
            <a:ext cx="8229600" cy="563562"/>
          </a:xfrm>
        </p:spPr>
        <p:txBody>
          <a:bodyPr/>
          <a:lstStyle/>
          <a:p>
            <a:pPr>
              <a:defRPr/>
            </a:pPr>
            <a:r>
              <a:rPr sz="2600"/>
              <a:t>INTERVENTIONS continued</a:t>
            </a:r>
          </a:p>
        </p:txBody>
      </p:sp>
      <p:sp>
        <p:nvSpPr>
          <p:cNvPr id="167938" name="Content Placeholder 2"/>
          <p:cNvSpPr>
            <a:spLocks noGrp="1"/>
          </p:cNvSpPr>
          <p:nvPr>
            <p:ph idx="1"/>
          </p:nvPr>
        </p:nvSpPr>
        <p:spPr>
          <a:xfrm>
            <a:off x="380999" y="838200"/>
            <a:ext cx="11096767" cy="5518150"/>
          </a:xfrm>
        </p:spPr>
        <p:txBody>
          <a:bodyPr>
            <a:normAutofit/>
          </a:bodyPr>
          <a:lstStyle/>
          <a:p>
            <a:pPr eaLnBrk="1" hangingPunct="1">
              <a:buNone/>
            </a:pPr>
            <a:r>
              <a:rPr lang="en-US" sz="3600" dirty="0" smtClean="0"/>
              <a:t>Reduce anxiety and depression</a:t>
            </a:r>
          </a:p>
          <a:p>
            <a:pPr lvl="1" eaLnBrk="1" hangingPunct="1"/>
            <a:r>
              <a:rPr lang="en-US" sz="3200" dirty="0"/>
              <a:t>Provide the patient and the family with opportunities to ask questions and </a:t>
            </a:r>
            <a:r>
              <a:rPr lang="en-US" sz="3200" dirty="0" err="1"/>
              <a:t>verbalise</a:t>
            </a:r>
            <a:r>
              <a:rPr lang="en-US" sz="3200" dirty="0"/>
              <a:t> feelings.</a:t>
            </a:r>
          </a:p>
          <a:p>
            <a:pPr lvl="1" eaLnBrk="1" hangingPunct="1"/>
            <a:r>
              <a:rPr lang="en-US" sz="3200" dirty="0"/>
              <a:t>Arrange for someone post </a:t>
            </a:r>
            <a:r>
              <a:rPr lang="en-US" sz="3200" dirty="0" err="1"/>
              <a:t>laryngectomy</a:t>
            </a:r>
            <a:r>
              <a:rPr lang="en-US" sz="3200" dirty="0"/>
              <a:t> to visit the patient.</a:t>
            </a:r>
          </a:p>
          <a:p>
            <a:pPr lvl="1" eaLnBrk="1" hangingPunct="1"/>
            <a:r>
              <a:rPr lang="en-US" sz="3200" dirty="0"/>
              <a:t>Active listening to the patient and providing an environment that promotes open communication and allows patient to </a:t>
            </a:r>
            <a:r>
              <a:rPr lang="en-US" sz="3200" dirty="0" err="1"/>
              <a:t>verbalise</a:t>
            </a:r>
            <a:r>
              <a:rPr lang="en-US" sz="3200" dirty="0"/>
              <a:t> feelings.</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28005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4146" name="Title 1"/>
          <p:cNvSpPr>
            <a:spLocks noGrp="1"/>
          </p:cNvSpPr>
          <p:nvPr>
            <p:ph type="title"/>
          </p:nvPr>
        </p:nvSpPr>
        <p:spPr>
          <a:xfrm>
            <a:off x="1981200" y="274638"/>
            <a:ext cx="8229600" cy="487362"/>
          </a:xfrm>
        </p:spPr>
        <p:txBody>
          <a:bodyPr>
            <a:normAutofit/>
          </a:bodyPr>
          <a:lstStyle/>
          <a:p>
            <a:pPr>
              <a:defRPr/>
            </a:pPr>
            <a:r>
              <a:rPr sz="2600"/>
              <a:t>Nursing interventions</a:t>
            </a:r>
          </a:p>
        </p:txBody>
      </p:sp>
      <p:sp>
        <p:nvSpPr>
          <p:cNvPr id="3" name="Content Placeholder 2"/>
          <p:cNvSpPr>
            <a:spLocks noGrp="1"/>
          </p:cNvSpPr>
          <p:nvPr>
            <p:ph idx="1"/>
          </p:nvPr>
        </p:nvSpPr>
        <p:spPr>
          <a:xfrm>
            <a:off x="381000" y="762000"/>
            <a:ext cx="11287836" cy="5594350"/>
          </a:xfrm>
        </p:spPr>
        <p:txBody>
          <a:bodyPr rtlCol="0">
            <a:normAutofit/>
          </a:bodyPr>
          <a:lstStyle/>
          <a:p>
            <a:pPr marL="548640" indent="-411480">
              <a:buClr>
                <a:schemeClr val="tx1">
                  <a:shade val="95000"/>
                </a:schemeClr>
              </a:buClr>
              <a:defRPr/>
            </a:pPr>
            <a:r>
              <a:rPr lang="en-US" sz="3200" dirty="0" smtClean="0"/>
              <a:t>Maintain a patent airway</a:t>
            </a:r>
          </a:p>
          <a:p>
            <a:pPr marL="868680" lvl="1" indent="-283464">
              <a:buClr>
                <a:schemeClr val="accent2">
                  <a:shade val="75000"/>
                </a:schemeClr>
              </a:buClr>
              <a:buFont typeface="Arial" pitchFamily="34" charset="0"/>
              <a:buChar char="–"/>
              <a:defRPr/>
            </a:pPr>
            <a:r>
              <a:rPr lang="en-US" sz="2800" dirty="0"/>
              <a:t>Position the patient in fowlers or semi-fowlers position after recovery from </a:t>
            </a:r>
            <a:r>
              <a:rPr lang="en-US" sz="2800" dirty="0" err="1"/>
              <a:t>anaesthesia</a:t>
            </a:r>
            <a:r>
              <a:rPr lang="en-US" sz="2800" dirty="0"/>
              <a:t>. It reduces surgical edema and promotes lung expansion.</a:t>
            </a:r>
          </a:p>
          <a:p>
            <a:pPr marL="868680" lvl="1" indent="-283464">
              <a:buClr>
                <a:schemeClr val="accent2">
                  <a:shade val="75000"/>
                </a:schemeClr>
              </a:buClr>
              <a:buFont typeface="Arial" pitchFamily="34" charset="0"/>
              <a:buChar char="–"/>
              <a:defRPr/>
            </a:pPr>
            <a:r>
              <a:rPr lang="en-US" sz="2800" dirty="0"/>
              <a:t>Observe patient for restlessness, </a:t>
            </a:r>
            <a:r>
              <a:rPr lang="en-US" sz="2800" dirty="0" err="1"/>
              <a:t>dyspnea</a:t>
            </a:r>
            <a:r>
              <a:rPr lang="en-US" sz="2800" dirty="0"/>
              <a:t>…</a:t>
            </a:r>
          </a:p>
          <a:p>
            <a:pPr marL="868680" lvl="1" indent="-283464">
              <a:buClr>
                <a:schemeClr val="accent2">
                  <a:shade val="75000"/>
                </a:schemeClr>
              </a:buClr>
              <a:buFont typeface="Arial" pitchFamily="34" charset="0"/>
              <a:buChar char="–"/>
              <a:defRPr/>
            </a:pPr>
            <a:r>
              <a:rPr lang="en-US" sz="2800" dirty="0"/>
              <a:t>Assess/ </a:t>
            </a:r>
            <a:r>
              <a:rPr lang="en-US" sz="2800" dirty="0" err="1"/>
              <a:t>auscultate</a:t>
            </a:r>
            <a:r>
              <a:rPr lang="en-US" sz="2800" dirty="0"/>
              <a:t> lung sounds</a:t>
            </a:r>
          </a:p>
          <a:p>
            <a:pPr marL="868680" lvl="1" indent="-283464">
              <a:buClr>
                <a:schemeClr val="accent2">
                  <a:shade val="75000"/>
                </a:schemeClr>
              </a:buClr>
              <a:buFont typeface="Arial" pitchFamily="34" charset="0"/>
              <a:buChar char="–"/>
              <a:defRPr/>
            </a:pPr>
            <a:r>
              <a:rPr lang="en-US" sz="2800" dirty="0"/>
              <a:t>Use with caution drugs that depress respiration </a:t>
            </a:r>
            <a:r>
              <a:rPr lang="en-US" sz="2800" dirty="0" err="1"/>
              <a:t>e.g</a:t>
            </a:r>
            <a:r>
              <a:rPr lang="en-US" sz="2800" dirty="0"/>
              <a:t> </a:t>
            </a:r>
            <a:r>
              <a:rPr lang="en-US" sz="2800" dirty="0" err="1"/>
              <a:t>opiods</a:t>
            </a:r>
            <a:r>
              <a:rPr lang="en-US" sz="2800" dirty="0"/>
              <a:t>. However ensure adequate pain relief as pain may cause shallow breaths and ineffective cough.</a:t>
            </a:r>
          </a:p>
          <a:p>
            <a:pPr marL="868680" lvl="1" indent="-283464">
              <a:buClr>
                <a:schemeClr val="accent2">
                  <a:shade val="75000"/>
                </a:schemeClr>
              </a:buClr>
              <a:buFont typeface="Arial" pitchFamily="34" charset="0"/>
              <a:buChar char="–"/>
              <a:defRPr/>
            </a:pPr>
            <a:r>
              <a:rPr lang="en-US" sz="2800" dirty="0"/>
              <a:t>Encourage to turn, cough and take deep breaths. Suction to remove excess secretions.</a:t>
            </a:r>
          </a:p>
          <a:p>
            <a:pPr marL="868680" lvl="1" indent="-283464">
              <a:buClr>
                <a:schemeClr val="accent2">
                  <a:shade val="75000"/>
                </a:schemeClr>
              </a:buClr>
              <a:buFont typeface="Arial" pitchFamily="34" charset="0"/>
              <a:buChar char="–"/>
              <a:defRPr/>
            </a:pPr>
            <a:r>
              <a:rPr lang="en-US" sz="2800" dirty="0"/>
              <a:t>Early ambulation to prevent atelectasis, pneumonia and DVT</a:t>
            </a:r>
          </a:p>
          <a:p>
            <a:pPr marL="548640" indent="-411480">
              <a:buClr>
                <a:schemeClr val="tx1">
                  <a:shade val="95000"/>
                </a:schemeClr>
              </a:buClr>
              <a:defRPr/>
            </a:pPr>
            <a:endParaRPr lang="en-US" sz="3200" dirty="0" smtClean="0"/>
          </a:p>
          <a:p>
            <a:pPr marL="868680" lvl="1" indent="-283464">
              <a:buClr>
                <a:schemeClr val="accent2">
                  <a:shade val="75000"/>
                </a:schemeClr>
              </a:buClr>
              <a:buFont typeface="Arial" pitchFamily="34" charset="0"/>
              <a:buChar char="–"/>
              <a:defRPr/>
            </a:pPr>
            <a:endParaRPr lang="en-US" sz="2800" dirty="0" smtClean="0"/>
          </a:p>
        </p:txBody>
      </p:sp>
      <p:sp>
        <p:nvSpPr>
          <p:cNvPr id="7" name="Footer Placeholder 6"/>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41877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Content Placeholder 4"/>
          <p:cNvSpPr>
            <a:spLocks noGrp="1"/>
          </p:cNvSpPr>
          <p:nvPr>
            <p:ph idx="1"/>
          </p:nvPr>
        </p:nvSpPr>
        <p:spPr>
          <a:xfrm>
            <a:off x="845820" y="0"/>
            <a:ext cx="10927080" cy="5715000"/>
          </a:xfrm>
        </p:spPr>
        <p:txBody>
          <a:bodyPr>
            <a:normAutofit/>
          </a:bodyPr>
          <a:lstStyle/>
          <a:p>
            <a:pPr marL="548640" indent="-411480">
              <a:buClr>
                <a:schemeClr val="tx1">
                  <a:shade val="95000"/>
                </a:schemeClr>
              </a:buClr>
              <a:buFont typeface="Wingdings 2"/>
              <a:buChar char=""/>
              <a:defRPr/>
            </a:pPr>
            <a:r>
              <a:rPr lang="en-US" dirty="0" smtClean="0"/>
              <a:t>The lateral third has numerous sebaceous and </a:t>
            </a:r>
            <a:r>
              <a:rPr lang="en-US" dirty="0" err="1" smtClean="0"/>
              <a:t>ceruminous</a:t>
            </a:r>
            <a:r>
              <a:rPr lang="en-US" dirty="0" smtClean="0"/>
              <a:t> glands. </a:t>
            </a:r>
            <a:r>
              <a:rPr lang="en-US" dirty="0" err="1" smtClean="0"/>
              <a:t>Ceruminous</a:t>
            </a:r>
            <a:r>
              <a:rPr lang="en-US" dirty="0" smtClean="0"/>
              <a:t> glands secrete </a:t>
            </a:r>
            <a:r>
              <a:rPr lang="en-US" dirty="0" err="1" smtClean="0"/>
              <a:t>cerumen</a:t>
            </a:r>
            <a:r>
              <a:rPr lang="en-US" dirty="0" smtClean="0"/>
              <a:t>/wax – a sticky material containing </a:t>
            </a:r>
            <a:r>
              <a:rPr lang="en-US" dirty="0" err="1" smtClean="0"/>
              <a:t>lysozyme</a:t>
            </a:r>
            <a:r>
              <a:rPr lang="en-US" dirty="0" smtClean="0"/>
              <a:t> and </a:t>
            </a:r>
            <a:r>
              <a:rPr lang="en-US" dirty="0" err="1" smtClean="0"/>
              <a:t>immunoglobins</a:t>
            </a:r>
            <a:r>
              <a:rPr lang="en-US" dirty="0" smtClean="0"/>
              <a:t>.</a:t>
            </a:r>
          </a:p>
          <a:p>
            <a:pPr marL="548640" indent="-411480">
              <a:buClr>
                <a:schemeClr val="tx1">
                  <a:shade val="95000"/>
                </a:schemeClr>
              </a:buClr>
              <a:buFont typeface="Wingdings 2"/>
              <a:buChar char=""/>
              <a:defRPr/>
            </a:pPr>
            <a:r>
              <a:rPr lang="en-US" dirty="0" smtClean="0"/>
              <a:t>Movements of the </a:t>
            </a:r>
            <a:r>
              <a:rPr lang="en-US" dirty="0" err="1" smtClean="0"/>
              <a:t>temporomandibular</a:t>
            </a:r>
            <a:r>
              <a:rPr lang="en-US" dirty="0" smtClean="0"/>
              <a:t> joint during chewing and speaking massage the </a:t>
            </a:r>
            <a:r>
              <a:rPr lang="en-US" dirty="0" err="1" smtClean="0"/>
              <a:t>cartilagionous</a:t>
            </a:r>
            <a:r>
              <a:rPr lang="en-US" dirty="0" smtClean="0"/>
              <a:t> meatus, moving the wax towards the exterior.</a:t>
            </a:r>
          </a:p>
          <a:p>
            <a:pPr marL="548640" indent="-411480" algn="ctr">
              <a:buClr>
                <a:schemeClr val="tx1">
                  <a:shade val="95000"/>
                </a:schemeClr>
              </a:buClr>
              <a:buNone/>
              <a:defRPr/>
            </a:pPr>
            <a:r>
              <a:rPr lang="en-US" b="1" u="sng" dirty="0" smtClean="0"/>
              <a:t>MIDDLE EAR</a:t>
            </a:r>
          </a:p>
          <a:p>
            <a:pPr eaLnBrk="1" hangingPunct="1"/>
            <a:r>
              <a:rPr lang="en-US" dirty="0" smtClean="0"/>
              <a:t>It is an irregularly shaped air filled cavity within the </a:t>
            </a:r>
            <a:r>
              <a:rPr lang="en-US" dirty="0" err="1" smtClean="0"/>
              <a:t>petrous</a:t>
            </a:r>
            <a:r>
              <a:rPr lang="en-US" dirty="0" smtClean="0"/>
              <a:t> portion of the temporal bone. .Air reaches the cavity through the </a:t>
            </a:r>
            <a:r>
              <a:rPr lang="en-US" dirty="0" err="1" smtClean="0"/>
              <a:t>eustachian</a:t>
            </a:r>
            <a:r>
              <a:rPr lang="en-US" dirty="0" smtClean="0"/>
              <a:t> or auditory tube, which is about 4 cm long and lined with ciliated epithelium. It connects the middle ear to the </a:t>
            </a:r>
            <a:r>
              <a:rPr lang="en-US" dirty="0" err="1" smtClean="0"/>
              <a:t>nasopharynx</a:t>
            </a:r>
            <a:r>
              <a:rPr lang="en-US" dirty="0" smtClean="0"/>
              <a:t> and equalizes pressure on both sides of the membrane.</a:t>
            </a:r>
          </a:p>
          <a:p>
            <a:pPr eaLnBrk="1" hangingPunct="1"/>
            <a:r>
              <a:rPr lang="en-US" dirty="0" smtClean="0"/>
              <a:t>It also drains the middle ear.</a:t>
            </a:r>
          </a:p>
          <a:p>
            <a:pPr marL="548640" indent="-411480">
              <a:buClr>
                <a:schemeClr val="tx1">
                  <a:shade val="95000"/>
                </a:schemeClr>
              </a:buClr>
              <a:buFont typeface="Wingdings 2"/>
              <a:buChar char=""/>
              <a:defRPr/>
            </a:pPr>
            <a:endParaRPr lang="en-US" dirty="0" smtClean="0"/>
          </a:p>
          <a:p>
            <a:pPr marL="548640" indent="-411480">
              <a:buClr>
                <a:schemeClr val="tx1">
                  <a:shade val="95000"/>
                </a:schemeClr>
              </a:buClr>
              <a:buFont typeface="Wingdings 2"/>
              <a:buChar char=""/>
              <a:defRPr/>
            </a:pPr>
            <a:endParaRPr lang="en-US" dirty="0" smtClean="0"/>
          </a:p>
          <a:p>
            <a:pPr marL="548640" indent="-411480">
              <a:buClr>
                <a:schemeClr val="tx1">
                  <a:shade val="95000"/>
                </a:schemeClr>
              </a:buClr>
              <a:buNone/>
              <a:defRPr/>
            </a:pPr>
            <a:endParaRPr lang="en-US" dirty="0" smtClean="0"/>
          </a:p>
          <a:p>
            <a:pPr marL="548640" indent="-411480">
              <a:buClr>
                <a:schemeClr val="tx1">
                  <a:shade val="95000"/>
                </a:schemeClr>
              </a:buClr>
              <a:buFont typeface="Wingdings 2"/>
              <a:buChar char=""/>
              <a:defRPr/>
            </a:pPr>
            <a:endParaRPr lang="en-US" dirty="0" smtClean="0"/>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262602238"/>
      </p:ext>
    </p:extLst>
  </p:cSld>
  <p:clrMapOvr>
    <a:masterClrMapping/>
  </p:clrMapOvr>
  <p:transition>
    <p:cut thruBlk="1"/>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9986" name="Content Placeholder 2"/>
          <p:cNvSpPr>
            <a:spLocks noGrp="1"/>
          </p:cNvSpPr>
          <p:nvPr>
            <p:ph idx="1"/>
          </p:nvPr>
        </p:nvSpPr>
        <p:spPr>
          <a:xfrm>
            <a:off x="261582" y="324136"/>
            <a:ext cx="11092218" cy="6032214"/>
          </a:xfrm>
        </p:spPr>
        <p:txBody>
          <a:bodyPr>
            <a:noAutofit/>
          </a:bodyPr>
          <a:lstStyle/>
          <a:p>
            <a:pPr eaLnBrk="1" hangingPunct="1"/>
            <a:r>
              <a:rPr lang="en-US" sz="4000" dirty="0" smtClean="0"/>
              <a:t>Perform </a:t>
            </a:r>
            <a:r>
              <a:rPr lang="en-US" sz="4000" dirty="0" err="1" smtClean="0"/>
              <a:t>laryngectomy</a:t>
            </a:r>
            <a:r>
              <a:rPr lang="en-US" sz="4000" dirty="0" smtClean="0"/>
              <a:t> tube care (similar to </a:t>
            </a:r>
            <a:r>
              <a:rPr lang="en-US" sz="4000" dirty="0" err="1" smtClean="0"/>
              <a:t>tracheostomy</a:t>
            </a:r>
            <a:r>
              <a:rPr lang="en-US" sz="4000" dirty="0" smtClean="0"/>
              <a:t> care).</a:t>
            </a:r>
            <a:r>
              <a:rPr lang="en-US" sz="4000" dirty="0" smtClean="0">
                <a:solidFill>
                  <a:srgbClr val="FF0000"/>
                </a:solidFill>
              </a:rPr>
              <a:t>assignment: review </a:t>
            </a:r>
            <a:r>
              <a:rPr lang="en-US" sz="4000" dirty="0" err="1" smtClean="0">
                <a:solidFill>
                  <a:srgbClr val="FF0000"/>
                </a:solidFill>
              </a:rPr>
              <a:t>tracheostomy</a:t>
            </a:r>
            <a:r>
              <a:rPr lang="en-US" sz="4000" dirty="0" smtClean="0">
                <a:solidFill>
                  <a:srgbClr val="FF0000"/>
                </a:solidFill>
              </a:rPr>
              <a:t> care.</a:t>
            </a:r>
          </a:p>
          <a:p>
            <a:pPr eaLnBrk="1" hangingPunct="1"/>
            <a:r>
              <a:rPr lang="en-US" sz="4000" dirty="0" smtClean="0"/>
              <a:t>Clean stoma daily with saline solution or prescribed solution. Frequently patient coughs up large amounts of mucus through this opening. To prevent excess mucus production ensure the air is humidified.</a:t>
            </a:r>
          </a:p>
          <a:p>
            <a:pPr eaLnBrk="1" hangingPunct="1"/>
            <a:r>
              <a:rPr lang="en-US" sz="4000" dirty="0" err="1" smtClean="0"/>
              <a:t>Laryngectomy</a:t>
            </a:r>
            <a:r>
              <a:rPr lang="en-US" sz="4000" dirty="0" smtClean="0"/>
              <a:t> tube may be removed after stoma is well healed, within 3 – 6 weeks.</a:t>
            </a:r>
          </a:p>
          <a:p>
            <a:pPr eaLnBrk="1" hangingPunct="1"/>
            <a:r>
              <a:rPr lang="en-US" sz="4000" dirty="0" smtClean="0"/>
              <a:t>Teach how to clean and change tube.</a:t>
            </a:r>
          </a:p>
          <a:p>
            <a:pPr eaLnBrk="1" hangingPunct="1">
              <a:buFont typeface="Arial" charset="0"/>
              <a:buNone/>
            </a:pPr>
            <a:endParaRPr lang="en-US" sz="4000" dirty="0" smtClean="0"/>
          </a:p>
          <a:p>
            <a:pPr eaLnBrk="1" hangingPunct="1"/>
            <a:endParaRPr lang="en-US" sz="3600" dirty="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453644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1010" name="Content Placeholder 2"/>
          <p:cNvSpPr>
            <a:spLocks noGrp="1"/>
          </p:cNvSpPr>
          <p:nvPr>
            <p:ph idx="1"/>
          </p:nvPr>
        </p:nvSpPr>
        <p:spPr>
          <a:xfrm>
            <a:off x="227463" y="163773"/>
            <a:ext cx="11373134" cy="6192577"/>
          </a:xfrm>
        </p:spPr>
        <p:txBody>
          <a:bodyPr/>
          <a:lstStyle/>
          <a:p>
            <a:pPr eaLnBrk="1" hangingPunct="1"/>
            <a:r>
              <a:rPr lang="en-US" dirty="0" smtClean="0"/>
              <a:t>Promoting alternative communication methods</a:t>
            </a:r>
          </a:p>
          <a:p>
            <a:pPr lvl="1" eaLnBrk="1" hangingPunct="1"/>
            <a:r>
              <a:rPr lang="en-US" sz="2600" dirty="0"/>
              <a:t>Establish means of communication</a:t>
            </a:r>
          </a:p>
          <a:p>
            <a:pPr lvl="1" eaLnBrk="1" hangingPunct="1"/>
            <a:r>
              <a:rPr lang="en-US" sz="2600" dirty="0" err="1"/>
              <a:t>E.g</a:t>
            </a:r>
            <a:r>
              <a:rPr lang="en-US" sz="2600" dirty="0"/>
              <a:t> place a call bell within easy reach of the patient</a:t>
            </a:r>
          </a:p>
          <a:p>
            <a:pPr lvl="1" eaLnBrk="1" hangingPunct="1"/>
            <a:r>
              <a:rPr lang="en-US" sz="2600" dirty="0"/>
              <a:t>Writing material, insert IV in the opposite hand</a:t>
            </a:r>
          </a:p>
          <a:p>
            <a:pPr lvl="1" eaLnBrk="1" hangingPunct="1"/>
            <a:r>
              <a:rPr lang="en-US" sz="2600" dirty="0"/>
              <a:t>Hand signals</a:t>
            </a:r>
          </a:p>
          <a:p>
            <a:pPr lvl="1" eaLnBrk="1" hangingPunct="1"/>
            <a:r>
              <a:rPr lang="en-US" sz="2600" dirty="0"/>
              <a:t>Give adequate time as this method of communication takes time and can be frustrating to the patient.</a:t>
            </a:r>
          </a:p>
          <a:p>
            <a:pPr eaLnBrk="1" hangingPunct="1"/>
            <a:r>
              <a:rPr lang="en-US" dirty="0" smtClean="0"/>
              <a:t>Promote adequate nutrition and hydration</a:t>
            </a:r>
          </a:p>
          <a:p>
            <a:pPr lvl="1" eaLnBrk="1" hangingPunct="1"/>
            <a:r>
              <a:rPr lang="en-US" sz="2600" dirty="0"/>
              <a:t>Post op the patient may be NPO for several days. Alternative feeding and hydration methods are used.</a:t>
            </a:r>
          </a:p>
          <a:p>
            <a:pPr lvl="1" eaLnBrk="1" hangingPunct="1"/>
            <a:r>
              <a:rPr lang="en-US" sz="2600" dirty="0"/>
              <a:t>IV fluids, </a:t>
            </a:r>
            <a:r>
              <a:rPr lang="en-US" sz="2600" dirty="0" err="1"/>
              <a:t>enteral</a:t>
            </a:r>
            <a:r>
              <a:rPr lang="en-US" sz="2600" dirty="0"/>
              <a:t> feeding through NGT or </a:t>
            </a:r>
            <a:r>
              <a:rPr lang="en-US" sz="2600" dirty="0" err="1"/>
              <a:t>gastrotomy</a:t>
            </a:r>
            <a:r>
              <a:rPr lang="en-US" sz="2600" dirty="0"/>
              <a:t> tube, </a:t>
            </a:r>
            <a:r>
              <a:rPr lang="en-US" sz="2600" dirty="0" err="1"/>
              <a:t>parenteral</a:t>
            </a:r>
            <a:r>
              <a:rPr lang="en-US" sz="2600" dirty="0"/>
              <a:t> nutrition.</a:t>
            </a:r>
          </a:p>
          <a:p>
            <a:pPr lvl="1" eaLnBrk="1" hangingPunct="1"/>
            <a:r>
              <a:rPr lang="en-US" sz="2600" dirty="0"/>
              <a:t>When starting oral feeds, start with thick liquids as they are easy to swallow. Keep suction near for initial feeding. Introduce solid foods as tolerated.</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55274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034" name="Content Placeholder 2"/>
          <p:cNvSpPr>
            <a:spLocks noGrp="1"/>
          </p:cNvSpPr>
          <p:nvPr>
            <p:ph idx="1"/>
          </p:nvPr>
        </p:nvSpPr>
        <p:spPr>
          <a:xfrm>
            <a:off x="709684" y="136431"/>
            <a:ext cx="10918208" cy="5718460"/>
          </a:xfrm>
        </p:spPr>
        <p:txBody>
          <a:bodyPr>
            <a:normAutofit fontScale="92500"/>
          </a:bodyPr>
          <a:lstStyle/>
          <a:p>
            <a:pPr lvl="1" eaLnBrk="1" hangingPunct="1"/>
            <a:r>
              <a:rPr lang="en-US" sz="2600" dirty="0"/>
              <a:t>Observe for and report difficulty in swallowing. Appetite may be altered for sometime due to loss of sense of smell as taste and smell are closely related.</a:t>
            </a:r>
          </a:p>
          <a:p>
            <a:pPr lvl="1" eaLnBrk="1" hangingPunct="1"/>
            <a:r>
              <a:rPr lang="en-US" sz="2600" dirty="0"/>
              <a:t>Pt should avoid sweet food to increase salivation &amp; reduce appetite. provide mouth wash to the pt</a:t>
            </a:r>
          </a:p>
          <a:p>
            <a:pPr lvl="1" eaLnBrk="1" hangingPunct="1"/>
            <a:r>
              <a:rPr lang="en-US" sz="2600" dirty="0"/>
              <a:t>Monitor weight ,lab findings ,</a:t>
            </a:r>
            <a:r>
              <a:rPr lang="en-US" sz="2600" dirty="0" err="1"/>
              <a:t>vs</a:t>
            </a:r>
            <a:endParaRPr lang="en-US" sz="2600" dirty="0"/>
          </a:p>
          <a:p>
            <a:pPr eaLnBrk="1" hangingPunct="1"/>
            <a:r>
              <a:rPr lang="en-US" dirty="0" smtClean="0"/>
              <a:t>Promoting positive body image and self esteem.</a:t>
            </a:r>
          </a:p>
          <a:p>
            <a:pPr lvl="1" eaLnBrk="1" hangingPunct="1"/>
            <a:r>
              <a:rPr lang="en-US" sz="2600" dirty="0"/>
              <a:t>Due to disfiguring surgery and loss/altered communication pattern.</a:t>
            </a:r>
          </a:p>
          <a:p>
            <a:pPr lvl="1" eaLnBrk="1" hangingPunct="1"/>
            <a:r>
              <a:rPr lang="en-US" sz="2600" dirty="0"/>
              <a:t>Encourage patient to express feelings and counsel or refer to a support group.</a:t>
            </a:r>
          </a:p>
          <a:p>
            <a:pPr eaLnBrk="1" hangingPunct="1"/>
            <a:r>
              <a:rPr lang="en-US" dirty="0" smtClean="0"/>
              <a:t>Promoting self care management</a:t>
            </a:r>
            <a:endParaRPr lang="en-US" sz="2600" dirty="0"/>
          </a:p>
          <a:p>
            <a:pPr lvl="1" eaLnBrk="1" hangingPunct="1"/>
            <a:r>
              <a:rPr lang="en-US" sz="2600" dirty="0"/>
              <a:t>Encourage participation and provide positive reinforcement</a:t>
            </a:r>
          </a:p>
          <a:p>
            <a:pPr eaLnBrk="1" hangingPunct="1"/>
            <a:r>
              <a:rPr lang="en-US" dirty="0" smtClean="0"/>
              <a:t>Monitoring and managing potential complications</a:t>
            </a:r>
          </a:p>
          <a:p>
            <a:pPr lvl="1" eaLnBrk="1" hangingPunct="1"/>
            <a:r>
              <a:rPr lang="en-US" sz="2600" u="sng" dirty="0"/>
              <a:t>Respiratory distress and hypoxia</a:t>
            </a:r>
            <a:r>
              <a:rPr lang="en-US" sz="2600" dirty="0"/>
              <a:t> – monitor for signs and symptoms e.g. restlessness, agitation, </a:t>
            </a:r>
            <a:r>
              <a:rPr lang="en-US" sz="2600" dirty="0" err="1"/>
              <a:t>tachypnea</a:t>
            </a:r>
            <a:r>
              <a:rPr lang="en-US" sz="2600" dirty="0"/>
              <a:t>, confusion, use of </a:t>
            </a:r>
            <a:r>
              <a:rPr lang="en-US" sz="2600" dirty="0" err="1"/>
              <a:t>accesory</a:t>
            </a:r>
            <a:r>
              <a:rPr lang="en-US" sz="2600" dirty="0"/>
              <a:t> respiratory muscles.</a:t>
            </a:r>
            <a:endParaRPr lang="en-US" sz="2600" u="sng" dirty="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35014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3058" name="Content Placeholder 2"/>
          <p:cNvSpPr>
            <a:spLocks noGrp="1"/>
          </p:cNvSpPr>
          <p:nvPr>
            <p:ph idx="1"/>
          </p:nvPr>
        </p:nvSpPr>
        <p:spPr>
          <a:xfrm>
            <a:off x="268405" y="150125"/>
            <a:ext cx="11345839" cy="6206225"/>
          </a:xfrm>
        </p:spPr>
        <p:txBody>
          <a:bodyPr>
            <a:noAutofit/>
          </a:bodyPr>
          <a:lstStyle/>
          <a:p>
            <a:pPr lvl="1" eaLnBrk="1" hangingPunct="1"/>
            <a:r>
              <a:rPr lang="en-US" sz="2800" dirty="0"/>
              <a:t>Hypoxia causes:- restlessness, initial increase in BP followed by hypotension and somnolence. Cyanosis is a late sign.</a:t>
            </a:r>
          </a:p>
          <a:p>
            <a:pPr lvl="1" eaLnBrk="1" hangingPunct="1"/>
            <a:r>
              <a:rPr lang="en-US" sz="2800" dirty="0"/>
              <a:t>Immediately rule out obstruction by having the patient cough or breath in deeply.</a:t>
            </a:r>
          </a:p>
          <a:p>
            <a:pPr lvl="1" eaLnBrk="1" hangingPunct="1"/>
            <a:r>
              <a:rPr lang="en-US" sz="2800" dirty="0"/>
              <a:t>Reposition to ensure an open airway.</a:t>
            </a:r>
          </a:p>
          <a:p>
            <a:pPr lvl="1" eaLnBrk="1" hangingPunct="1"/>
            <a:r>
              <a:rPr lang="en-US" sz="2800" dirty="0"/>
              <a:t>Administer oxygen as prescribed.</a:t>
            </a:r>
          </a:p>
          <a:p>
            <a:pPr lvl="1" eaLnBrk="1" hangingPunct="1"/>
            <a:r>
              <a:rPr lang="en-US" sz="2800" dirty="0"/>
              <a:t>Prepare always for possible intubation and mechanical ventilation.</a:t>
            </a:r>
          </a:p>
          <a:p>
            <a:pPr lvl="1" eaLnBrk="1" hangingPunct="1"/>
            <a:r>
              <a:rPr lang="en-US" sz="2800" u="sng" dirty="0"/>
              <a:t>Hemorrhage</a:t>
            </a:r>
            <a:r>
              <a:rPr lang="en-US" sz="2800" dirty="0"/>
              <a:t> – notify the surgeon incase of active bleeding at the surgical site, drains or trachea.</a:t>
            </a:r>
          </a:p>
          <a:p>
            <a:pPr lvl="1" eaLnBrk="1" hangingPunct="1"/>
            <a:r>
              <a:rPr lang="en-US" sz="2800" dirty="0"/>
              <a:t>Monitor vitals for changes – increase in pulse, decrease in BP, rapid deep respirations, cold clammy skin may indicate active bleeding.</a:t>
            </a:r>
          </a:p>
          <a:p>
            <a:pPr lvl="1" eaLnBrk="1" hangingPunct="1"/>
            <a:r>
              <a:rPr lang="en-US" sz="2800" dirty="0"/>
              <a:t>Give IV fluid and blood components</a:t>
            </a:r>
          </a:p>
          <a:p>
            <a:pPr lvl="1" eaLnBrk="1" hangingPunct="1"/>
            <a:r>
              <a:rPr lang="en-US" sz="2800" dirty="0"/>
              <a:t>Manage shock</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59345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2" name="Content Placeholder 2"/>
          <p:cNvSpPr>
            <a:spLocks noGrp="1"/>
          </p:cNvSpPr>
          <p:nvPr>
            <p:ph idx="1"/>
          </p:nvPr>
        </p:nvSpPr>
        <p:spPr>
          <a:xfrm>
            <a:off x="213814" y="68191"/>
            <a:ext cx="11455021" cy="6523678"/>
          </a:xfrm>
        </p:spPr>
        <p:txBody>
          <a:bodyPr>
            <a:normAutofit/>
          </a:bodyPr>
          <a:lstStyle/>
          <a:p>
            <a:pPr lvl="1" eaLnBrk="1" hangingPunct="1"/>
            <a:r>
              <a:rPr lang="en-US" sz="2800" u="sng" dirty="0"/>
              <a:t>Infection</a:t>
            </a:r>
            <a:r>
              <a:rPr lang="en-US" sz="2800" dirty="0"/>
              <a:t> – monitor for signs of infection e.g. increase in temperature and pulse, change in type of wound drainage, increased areas of redness or tenderness at surgical site, purulent drainage, odor, increased wound drainage.</a:t>
            </a:r>
          </a:p>
          <a:p>
            <a:pPr lvl="1" eaLnBrk="1" hangingPunct="1"/>
            <a:r>
              <a:rPr lang="en-US" sz="2800" dirty="0"/>
              <a:t>Administer antibiotics and culture drainage</a:t>
            </a:r>
          </a:p>
          <a:p>
            <a:pPr lvl="1" eaLnBrk="1" hangingPunct="1"/>
            <a:r>
              <a:rPr lang="en-US" sz="2800" u="sng" dirty="0"/>
              <a:t>Wound breakdown</a:t>
            </a:r>
            <a:r>
              <a:rPr lang="en-US" sz="2800" dirty="0"/>
              <a:t> – caused by infection, poor wound healing, radiation therapy or tumor growth. It can create an emergency as the carotid artery is close to the stoma site and may be eroded and rupture.</a:t>
            </a:r>
          </a:p>
          <a:p>
            <a:pPr lvl="1" eaLnBrk="1" hangingPunct="1"/>
            <a:r>
              <a:rPr lang="en-US" sz="2800" dirty="0"/>
              <a:t>observe stoma site for wound breakdown, hematoma, bleeding and report to surgeon.</a:t>
            </a:r>
          </a:p>
          <a:p>
            <a:pPr lvl="1" eaLnBrk="1" hangingPunct="1"/>
            <a:r>
              <a:rPr lang="en-US" sz="2800" u="sng" dirty="0"/>
              <a:t>Aspiration </a:t>
            </a:r>
            <a:r>
              <a:rPr lang="en-US" sz="2800" dirty="0"/>
              <a:t>– risk due to depressed cough, sedating effects of </a:t>
            </a:r>
            <a:r>
              <a:rPr lang="en-US" sz="2800" dirty="0" err="1"/>
              <a:t>anaesthesia</a:t>
            </a:r>
            <a:r>
              <a:rPr lang="en-US" sz="2800" dirty="0"/>
              <a:t> and analgesics, alteration in the airway, impaired swallowing and the administration of tube feedings.</a:t>
            </a:r>
          </a:p>
          <a:p>
            <a:pPr lvl="1" eaLnBrk="1" hangingPunct="1"/>
            <a:r>
              <a:rPr lang="en-US" sz="2800" dirty="0"/>
              <a:t>Assess for nausea &amp; administer </a:t>
            </a:r>
            <a:r>
              <a:rPr lang="en-US" sz="2800" dirty="0" err="1"/>
              <a:t>antiemetics</a:t>
            </a:r>
            <a:r>
              <a:rPr lang="en-US" sz="2800" dirty="0"/>
              <a:t> as prescribed.</a:t>
            </a:r>
          </a:p>
          <a:p>
            <a:pPr lvl="1" eaLnBrk="1" hangingPunct="1"/>
            <a:r>
              <a:rPr lang="en-US" sz="2800" dirty="0"/>
              <a:t>Keep suction nearby</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887678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106" name="Content Placeholder 2"/>
          <p:cNvSpPr>
            <a:spLocks noGrp="1"/>
          </p:cNvSpPr>
          <p:nvPr>
            <p:ph idx="1"/>
          </p:nvPr>
        </p:nvSpPr>
        <p:spPr>
          <a:xfrm>
            <a:off x="213814" y="163773"/>
            <a:ext cx="11139985" cy="6346209"/>
          </a:xfrm>
        </p:spPr>
        <p:txBody>
          <a:bodyPr/>
          <a:lstStyle/>
          <a:p>
            <a:pPr lvl="1" eaLnBrk="1" hangingPunct="1"/>
            <a:r>
              <a:rPr lang="en-US" sz="2600" dirty="0"/>
              <a:t>During tube feedings position the head of the bed at 30 degrees or higher and remain so for 30 -45 minutes after feeding.</a:t>
            </a:r>
          </a:p>
          <a:p>
            <a:pPr lvl="1" eaLnBrk="1" hangingPunct="1"/>
            <a:r>
              <a:rPr lang="en-US" sz="2600" dirty="0"/>
              <a:t>Check tube position before each feed.</a:t>
            </a:r>
          </a:p>
          <a:p>
            <a:pPr eaLnBrk="1" hangingPunct="1"/>
            <a:r>
              <a:rPr lang="en-US" dirty="0" smtClean="0"/>
              <a:t>Teaching</a:t>
            </a:r>
          </a:p>
          <a:p>
            <a:pPr lvl="1" eaLnBrk="1" hangingPunct="1"/>
            <a:r>
              <a:rPr lang="en-US" sz="2600" dirty="0" err="1"/>
              <a:t>Tracheostomy</a:t>
            </a:r>
            <a:r>
              <a:rPr lang="en-US" sz="2600" dirty="0"/>
              <a:t> and stoma care. Importance of humidification at home, avoid air conditioned air as it may be too cold or too dry.</a:t>
            </a:r>
          </a:p>
          <a:p>
            <a:pPr lvl="1" eaLnBrk="1" hangingPunct="1"/>
            <a:r>
              <a:rPr lang="en-US" sz="2600" dirty="0"/>
              <a:t>Hygiene and safety measure in the shower to prevent water entering the stoma. No more swimming.</a:t>
            </a:r>
          </a:p>
          <a:p>
            <a:pPr lvl="1" eaLnBrk="1" hangingPunct="1"/>
            <a:r>
              <a:rPr lang="en-US" sz="2600" dirty="0"/>
              <a:t>Signs of infection</a:t>
            </a:r>
          </a:p>
          <a:p>
            <a:pPr lvl="1" eaLnBrk="1" hangingPunct="1"/>
            <a:r>
              <a:rPr lang="en-US" sz="2600" dirty="0" err="1"/>
              <a:t>Handwashing</a:t>
            </a:r>
            <a:r>
              <a:rPr lang="en-US" sz="2600" dirty="0"/>
              <a:t> before and after </a:t>
            </a:r>
            <a:r>
              <a:rPr lang="en-US" sz="2600" dirty="0" err="1"/>
              <a:t>tracheostomy</a:t>
            </a:r>
            <a:r>
              <a:rPr lang="en-US" sz="2600" dirty="0"/>
              <a:t> care. Proper disposal of mucus and soiled dressing.</a:t>
            </a:r>
          </a:p>
          <a:p>
            <a:pPr lvl="1" eaLnBrk="1" hangingPunct="1"/>
            <a:r>
              <a:rPr lang="en-US" sz="2600" dirty="0"/>
              <a:t>Perform oral care regularly to avoid halitosis and infection.</a:t>
            </a:r>
          </a:p>
          <a:p>
            <a:pPr lvl="1" eaLnBrk="1" hangingPunct="1"/>
            <a:r>
              <a:rPr lang="en-US" sz="2600" dirty="0"/>
              <a:t>Teach signs of complications.</a:t>
            </a:r>
          </a:p>
          <a:p>
            <a:pPr lvl="1" eaLnBrk="1" hangingPunct="1"/>
            <a:r>
              <a:rPr lang="en-US" sz="2600" dirty="0"/>
              <a:t>Activity taken in moderation</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dirty="0">
              <a:solidFill>
                <a:srgbClr val="4E3B30"/>
              </a:solidFill>
            </a:endParaRPr>
          </a:p>
        </p:txBody>
      </p:sp>
    </p:spTree>
    <p:extLst>
      <p:ext uri="{BB962C8B-B14F-4D97-AF65-F5344CB8AC3E}">
        <p14:creationId xmlns:p14="http://schemas.microsoft.com/office/powerpoint/2010/main" val="32841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Content Placeholder 4"/>
          <p:cNvSpPr>
            <a:spLocks noGrp="1"/>
          </p:cNvSpPr>
          <p:nvPr>
            <p:ph idx="1"/>
          </p:nvPr>
        </p:nvSpPr>
        <p:spPr>
          <a:xfrm>
            <a:off x="754380" y="76200"/>
            <a:ext cx="11178540" cy="5638800"/>
          </a:xfrm>
        </p:spPr>
        <p:txBody>
          <a:bodyPr>
            <a:noAutofit/>
          </a:bodyPr>
          <a:lstStyle/>
          <a:p>
            <a:pPr marL="548640" indent="-411480">
              <a:buClr>
                <a:schemeClr val="tx1">
                  <a:shade val="95000"/>
                </a:schemeClr>
              </a:buClr>
              <a:buFont typeface="Wingdings 2"/>
              <a:buChar char=""/>
              <a:defRPr/>
            </a:pPr>
            <a:r>
              <a:rPr lang="en-US" sz="3200" dirty="0" smtClean="0"/>
              <a:t>In children it is shorter and wider thus making children more susceptible to middle ear infections. It is also more easily blocked by allergies, enlarged adenoids or inflammation of the nose and throat</a:t>
            </a:r>
          </a:p>
          <a:p>
            <a:pPr marL="548640" indent="-411480">
              <a:buClr>
                <a:schemeClr val="tx1">
                  <a:shade val="95000"/>
                </a:schemeClr>
              </a:buClr>
              <a:buFont typeface="Wingdings 2"/>
              <a:buChar char=""/>
              <a:defRPr/>
            </a:pPr>
            <a:r>
              <a:rPr lang="en-US" sz="3200" b="1" u="sng" dirty="0" smtClean="0"/>
              <a:t>The tympanic membrane</a:t>
            </a:r>
            <a:r>
              <a:rPr lang="en-US" sz="3200" b="1" dirty="0" smtClean="0"/>
              <a:t>- </a:t>
            </a:r>
            <a:r>
              <a:rPr lang="en-US" sz="3200" dirty="0" smtClean="0"/>
              <a:t>completely separates the external acoustic meatus from the middle ear.</a:t>
            </a:r>
          </a:p>
          <a:p>
            <a:pPr marL="548640" indent="-411480">
              <a:buClr>
                <a:schemeClr val="tx1">
                  <a:shade val="95000"/>
                </a:schemeClr>
              </a:buClr>
              <a:buFont typeface="Wingdings 2"/>
              <a:buChar char=""/>
              <a:defRPr/>
            </a:pPr>
            <a:r>
              <a:rPr lang="en-US" sz="3200" dirty="0" smtClean="0"/>
              <a:t>it is oval in shape with three layers – outer covering of hairless skin, middle layer of fibrous tissue and an inner lining of mucous membrane.</a:t>
            </a:r>
          </a:p>
          <a:p>
            <a:pPr marL="548640" indent="-411480">
              <a:buClr>
                <a:schemeClr val="tx1">
                  <a:shade val="95000"/>
                </a:schemeClr>
              </a:buClr>
              <a:buFont typeface="Wingdings 2"/>
              <a:buChar char=""/>
              <a:defRPr/>
            </a:pPr>
            <a:r>
              <a:rPr lang="en-US" sz="3200" dirty="0" smtClean="0"/>
              <a:t>Normally it appears </a:t>
            </a:r>
            <a:r>
              <a:rPr lang="en-US" sz="3200" b="1" dirty="0" smtClean="0"/>
              <a:t>pearly grey and translucent</a:t>
            </a:r>
            <a:r>
              <a:rPr lang="en-US" sz="3200" dirty="0" smtClean="0"/>
              <a:t>. </a:t>
            </a:r>
          </a:p>
          <a:p>
            <a:pPr marL="548640" indent="-411480">
              <a:buClr>
                <a:schemeClr val="tx1">
                  <a:shade val="95000"/>
                </a:schemeClr>
              </a:buClr>
              <a:buFont typeface="Wingdings 2"/>
              <a:buChar char=""/>
              <a:defRPr/>
            </a:pPr>
            <a:r>
              <a:rPr lang="en-US" sz="3200" dirty="0" smtClean="0"/>
              <a:t>The medial wall is a thin layer of temporal bone with two openings, the round and oval window.</a:t>
            </a:r>
          </a:p>
          <a:p>
            <a:pPr marL="548640" indent="-411480">
              <a:buClr>
                <a:schemeClr val="tx1">
                  <a:shade val="95000"/>
                </a:schemeClr>
              </a:buClr>
              <a:buFont typeface="Wingdings 2"/>
              <a:buChar char=""/>
              <a:defRPr/>
            </a:pPr>
            <a:endParaRPr lang="en-US" sz="3200" dirty="0" smtClean="0"/>
          </a:p>
          <a:p>
            <a:pPr marL="548640" indent="-411480">
              <a:buClr>
                <a:schemeClr val="tx1">
                  <a:shade val="95000"/>
                </a:schemeClr>
              </a:buClr>
              <a:buFont typeface="Wingdings 2"/>
              <a:buChar char=""/>
              <a:defRPr/>
            </a:pPr>
            <a:endParaRPr lang="en-US" sz="3200" dirty="0" smtClean="0"/>
          </a:p>
          <a:p>
            <a:pPr eaLnBrk="1" hangingPunct="1">
              <a:buNone/>
            </a:pPr>
            <a:r>
              <a:rPr lang="en-US" sz="3200" dirty="0" smtClean="0"/>
              <a:t>.</a:t>
            </a:r>
          </a:p>
          <a:p>
            <a:pPr eaLnBrk="1" hangingPunct="1"/>
            <a:endParaRPr lang="en-US" sz="3200" u="sng" dirty="0" smtClean="0"/>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28538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320" y="225424"/>
            <a:ext cx="11209020" cy="5375275"/>
          </a:xfrm>
        </p:spPr>
        <p:txBody>
          <a:bodyPr>
            <a:normAutofit/>
          </a:bodyPr>
          <a:lstStyle/>
          <a:p>
            <a:pPr eaLnBrk="1" hangingPunct="1">
              <a:buNone/>
            </a:pPr>
            <a:r>
              <a:rPr lang="en-US" sz="3600" b="1" dirty="0" smtClean="0"/>
              <a:t>The middle ear has three bones called </a:t>
            </a:r>
            <a:r>
              <a:rPr lang="en-US" sz="3600" b="1" dirty="0" err="1" smtClean="0"/>
              <a:t>ossicles</a:t>
            </a:r>
            <a:r>
              <a:rPr lang="en-US" sz="3600" b="1" dirty="0" smtClean="0"/>
              <a:t>.</a:t>
            </a:r>
          </a:p>
          <a:p>
            <a:pPr marL="548640" indent="-411480">
              <a:buClr>
                <a:schemeClr val="tx1">
                  <a:shade val="95000"/>
                </a:schemeClr>
              </a:buClr>
              <a:buFont typeface="Wingdings 2"/>
              <a:buChar char=""/>
              <a:defRPr/>
            </a:pPr>
            <a:r>
              <a:rPr lang="en-US" sz="3600" u="sng" dirty="0" err="1" smtClean="0"/>
              <a:t>Malleus</a:t>
            </a:r>
            <a:r>
              <a:rPr lang="en-US" sz="3600" u="sng" dirty="0" smtClean="0"/>
              <a:t>:</a:t>
            </a:r>
            <a:r>
              <a:rPr lang="en-US" sz="3600" dirty="0" smtClean="0"/>
              <a:t> hammer shaped. Its handle is in contact with the tympanic membrane and the head forms a movable joint with the </a:t>
            </a:r>
            <a:r>
              <a:rPr lang="en-US" sz="3600" dirty="0" smtClean="0"/>
              <a:t>incus. </a:t>
            </a:r>
            <a:r>
              <a:rPr lang="en-US" sz="3600" u="sng" dirty="0" smtClean="0"/>
              <a:t>Incus</a:t>
            </a:r>
            <a:r>
              <a:rPr lang="en-US" sz="3600" dirty="0" smtClean="0"/>
              <a:t> </a:t>
            </a:r>
            <a:r>
              <a:rPr lang="en-US" sz="3600" dirty="0" smtClean="0"/>
              <a:t>is the middle anvil shaped bone. Its bony articulates with the </a:t>
            </a:r>
            <a:r>
              <a:rPr lang="en-US" sz="3600" dirty="0" err="1" smtClean="0"/>
              <a:t>malleus</a:t>
            </a:r>
            <a:r>
              <a:rPr lang="en-US" sz="3600" dirty="0" smtClean="0"/>
              <a:t> &amp; its long process with the stapes. Its held to the wall of the cavity by its short process.</a:t>
            </a:r>
          </a:p>
          <a:p>
            <a:pPr marL="548640" indent="-411480">
              <a:buClr>
                <a:schemeClr val="tx1">
                  <a:shade val="95000"/>
                </a:schemeClr>
              </a:buClr>
              <a:buFont typeface="Wingdings 2"/>
              <a:buChar char=""/>
              <a:defRPr/>
            </a:pPr>
            <a:r>
              <a:rPr lang="en-US" sz="3600" u="sng" dirty="0" smtClean="0"/>
              <a:t>Stapes:</a:t>
            </a:r>
            <a:r>
              <a:rPr lang="en-US" sz="3600" dirty="0" smtClean="0"/>
              <a:t> it is the medial stirrup shaped bone. Its head articulates with the </a:t>
            </a:r>
            <a:r>
              <a:rPr lang="en-US" sz="3600" dirty="0" err="1" smtClean="0"/>
              <a:t>incus</a:t>
            </a:r>
            <a:r>
              <a:rPr lang="en-US" sz="3600" dirty="0" smtClean="0"/>
              <a:t> and its footplate fits into the oval window.</a:t>
            </a:r>
          </a:p>
          <a:p>
            <a:pPr eaLnBrk="1" hangingPunct="1"/>
            <a:endParaRPr lang="en-US" sz="3600" dirty="0" smtClean="0"/>
          </a:p>
          <a:p>
            <a:pPr eaLnBrk="1" hangingPunct="1"/>
            <a:endParaRPr lang="en-US" sz="3600" dirty="0" smtClean="0"/>
          </a:p>
          <a:p>
            <a:pPr eaLnBrk="1" hangingPunct="1"/>
            <a:endParaRPr lang="fr-FR" sz="3600" dirty="0"/>
          </a:p>
        </p:txBody>
      </p:sp>
      <p:sp>
        <p:nvSpPr>
          <p:cNvPr id="3" name="Footer Placeholder 2"/>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43326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Content Placeholder 4"/>
          <p:cNvSpPr>
            <a:spLocks noGrp="1"/>
          </p:cNvSpPr>
          <p:nvPr>
            <p:ph idx="1"/>
          </p:nvPr>
        </p:nvSpPr>
        <p:spPr>
          <a:xfrm>
            <a:off x="792480" y="0"/>
            <a:ext cx="11071860" cy="5669280"/>
          </a:xfrm>
        </p:spPr>
        <p:txBody>
          <a:bodyPr>
            <a:noAutofit/>
          </a:bodyPr>
          <a:lstStyle/>
          <a:p>
            <a:pPr marL="868680" lvl="1" indent="-283464" algn="ctr">
              <a:buClr>
                <a:schemeClr val="accent2">
                  <a:shade val="75000"/>
                </a:schemeClr>
              </a:buClr>
              <a:buNone/>
              <a:defRPr/>
            </a:pPr>
            <a:r>
              <a:rPr lang="en-US" sz="3200" b="1" u="sng" dirty="0"/>
              <a:t>INNER EAR</a:t>
            </a:r>
          </a:p>
          <a:p>
            <a:pPr marL="548640" indent="-411480">
              <a:buClr>
                <a:schemeClr val="tx1">
                  <a:shade val="95000"/>
                </a:schemeClr>
              </a:buClr>
              <a:buFont typeface="Wingdings 2"/>
              <a:buChar char=""/>
              <a:defRPr/>
            </a:pPr>
            <a:r>
              <a:rPr lang="en-US" sz="3600" dirty="0" smtClean="0"/>
              <a:t>It is filled with fluid. Between the bony labyrinth and the membranous labyrinth is filled with </a:t>
            </a:r>
            <a:r>
              <a:rPr lang="en-US" sz="3600" dirty="0" err="1" smtClean="0"/>
              <a:t>perilymph</a:t>
            </a:r>
            <a:r>
              <a:rPr lang="en-US" sz="3600" dirty="0" smtClean="0"/>
              <a:t>. The membranous labyrinth is filled with </a:t>
            </a:r>
            <a:r>
              <a:rPr lang="en-US" sz="3600" dirty="0" err="1" smtClean="0"/>
              <a:t>endolymph</a:t>
            </a:r>
            <a:r>
              <a:rPr lang="en-US" sz="3600" dirty="0" smtClean="0"/>
              <a:t>.</a:t>
            </a:r>
          </a:p>
          <a:p>
            <a:pPr marL="548640" indent="-411480">
              <a:buClr>
                <a:schemeClr val="tx1">
                  <a:shade val="95000"/>
                </a:schemeClr>
              </a:buClr>
              <a:buFont typeface="Wingdings 2"/>
              <a:buChar char=""/>
              <a:defRPr/>
            </a:pPr>
            <a:r>
              <a:rPr lang="en-US" sz="3600" dirty="0" smtClean="0"/>
              <a:t>The vestibule is the expanded part nearest the middle ear. It contains the oval and round window in the bony labyrinth and the utricle and saccule in the membranous labyrinth.</a:t>
            </a:r>
          </a:p>
          <a:p>
            <a:pPr marL="548640" indent="-411480">
              <a:buClr>
                <a:schemeClr val="tx1">
                  <a:shade val="95000"/>
                </a:schemeClr>
              </a:buClr>
              <a:buFont typeface="Wingdings 2"/>
              <a:buChar char=""/>
              <a:defRPr/>
            </a:pPr>
            <a:r>
              <a:rPr lang="en-US" sz="3600" b="1" dirty="0" smtClean="0">
                <a:solidFill>
                  <a:srgbClr val="FF0000"/>
                </a:solidFill>
              </a:rPr>
              <a:t>The cochlea </a:t>
            </a:r>
            <a:r>
              <a:rPr lang="en-US" sz="3600" dirty="0" smtClean="0"/>
              <a:t>resembles a snail shell. transforms mechanical energy into neural activity and separates sounds into different frequencies </a:t>
            </a:r>
            <a:endParaRPr lang="en-US" sz="3600" b="1" dirty="0" smtClean="0"/>
          </a:p>
          <a:p>
            <a:pPr marL="548640" indent="-411480">
              <a:buClr>
                <a:schemeClr val="tx1">
                  <a:shade val="95000"/>
                </a:schemeClr>
              </a:buClr>
              <a:buFont typeface="Wingdings 2"/>
              <a:buChar char=""/>
              <a:defRPr/>
            </a:pPr>
            <a:endParaRPr lang="en-US" sz="3600" dirty="0" smtClean="0"/>
          </a:p>
          <a:p>
            <a:pPr marL="548640" indent="-411480" algn="ctr">
              <a:buClr>
                <a:schemeClr val="tx1">
                  <a:shade val="95000"/>
                </a:schemeClr>
              </a:buClr>
              <a:buNone/>
              <a:defRPr/>
            </a:pPr>
            <a:endParaRPr lang="en-US" sz="3600" u="sng" dirty="0" smtClean="0"/>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583024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4"/>
          <p:cNvSpPr>
            <a:spLocks noGrp="1"/>
          </p:cNvSpPr>
          <p:nvPr>
            <p:ph idx="1"/>
          </p:nvPr>
        </p:nvSpPr>
        <p:spPr>
          <a:xfrm>
            <a:off x="792480" y="228600"/>
            <a:ext cx="11094720" cy="5509260"/>
          </a:xfrm>
        </p:spPr>
        <p:txBody>
          <a:bodyPr>
            <a:noAutofit/>
          </a:bodyPr>
          <a:lstStyle/>
          <a:p>
            <a:pPr marL="548640" indent="-411480">
              <a:buClr>
                <a:schemeClr val="tx1">
                  <a:shade val="95000"/>
                </a:schemeClr>
              </a:buClr>
              <a:buFont typeface="Wingdings 2"/>
              <a:buChar char=""/>
              <a:defRPr/>
            </a:pPr>
            <a:r>
              <a:rPr lang="en-US" sz="3600" dirty="0" smtClean="0"/>
              <a:t>Hearing loss and deafness</a:t>
            </a:r>
          </a:p>
          <a:p>
            <a:pPr marL="868680" lvl="1" indent="-283464">
              <a:buClr>
                <a:schemeClr val="accent2">
                  <a:shade val="75000"/>
                </a:schemeClr>
              </a:buClr>
              <a:buFont typeface="Wingdings 2"/>
              <a:buChar char=""/>
              <a:defRPr/>
            </a:pPr>
            <a:r>
              <a:rPr lang="en-US" sz="3600" dirty="0"/>
              <a:t>Types and classification of hearing loss</a:t>
            </a:r>
          </a:p>
          <a:p>
            <a:pPr marL="868680" lvl="1" indent="-283464">
              <a:buClr>
                <a:schemeClr val="accent2">
                  <a:shade val="75000"/>
                </a:schemeClr>
              </a:buClr>
              <a:buFont typeface="Wingdings 2"/>
              <a:buChar char=""/>
              <a:defRPr/>
            </a:pPr>
            <a:r>
              <a:rPr lang="en-US" sz="3600" dirty="0"/>
              <a:t>Assessment of hearing loss</a:t>
            </a:r>
          </a:p>
          <a:p>
            <a:pPr marL="868680" lvl="1" indent="-283464">
              <a:buClr>
                <a:schemeClr val="accent2">
                  <a:shade val="75000"/>
                </a:schemeClr>
              </a:buClr>
              <a:buFont typeface="Wingdings 2"/>
              <a:buChar char=""/>
              <a:defRPr/>
            </a:pPr>
            <a:r>
              <a:rPr lang="en-US" sz="3600" dirty="0"/>
              <a:t>Clinical manifestations – early and late</a:t>
            </a:r>
          </a:p>
          <a:p>
            <a:pPr marL="868680" lvl="1" indent="-283464">
              <a:buClr>
                <a:schemeClr val="accent2">
                  <a:shade val="75000"/>
                </a:schemeClr>
              </a:buClr>
              <a:buFont typeface="Wingdings 2"/>
              <a:buChar char=""/>
              <a:defRPr/>
            </a:pPr>
            <a:r>
              <a:rPr lang="en-US" sz="3600" dirty="0"/>
              <a:t>Risk factors for hearing loss</a:t>
            </a:r>
          </a:p>
          <a:p>
            <a:pPr marL="868680" lvl="1" indent="-283464">
              <a:buClr>
                <a:schemeClr val="accent2">
                  <a:shade val="75000"/>
                </a:schemeClr>
              </a:buClr>
              <a:buFont typeface="Wingdings 2"/>
              <a:buChar char=""/>
              <a:defRPr/>
            </a:pPr>
            <a:r>
              <a:rPr lang="en-US" sz="3600" dirty="0"/>
              <a:t>Management of hearing loss</a:t>
            </a:r>
          </a:p>
          <a:p>
            <a:pPr marL="548640" indent="-411480">
              <a:buClr>
                <a:schemeClr val="tx1">
                  <a:shade val="95000"/>
                </a:schemeClr>
              </a:buClr>
              <a:buFont typeface="Wingdings 2"/>
              <a:buChar char=""/>
              <a:defRPr/>
            </a:pPr>
            <a:r>
              <a:rPr lang="en-US" sz="3600" dirty="0" smtClean="0"/>
              <a:t>Conditions of external ear</a:t>
            </a:r>
          </a:p>
          <a:p>
            <a:pPr marL="868680" lvl="1" indent="-283464">
              <a:buClr>
                <a:schemeClr val="accent2">
                  <a:shade val="75000"/>
                </a:schemeClr>
              </a:buClr>
              <a:buFont typeface="Wingdings 2"/>
              <a:buChar char=""/>
              <a:defRPr/>
            </a:pPr>
            <a:r>
              <a:rPr lang="en-US" sz="3600" dirty="0"/>
              <a:t>Cerumen </a:t>
            </a:r>
            <a:r>
              <a:rPr lang="en-US" sz="3600" dirty="0" smtClean="0"/>
              <a:t>impaction-Blockage of canal </a:t>
            </a:r>
            <a:r>
              <a:rPr lang="en-US" sz="3600" smtClean="0"/>
              <a:t>with wax</a:t>
            </a:r>
            <a:endParaRPr lang="en-US" sz="3600" dirty="0"/>
          </a:p>
          <a:p>
            <a:pPr marL="868680" lvl="1" indent="-283464">
              <a:buClr>
                <a:schemeClr val="accent2">
                  <a:shade val="75000"/>
                </a:schemeClr>
              </a:buClr>
              <a:buFont typeface="Wingdings 2"/>
              <a:buChar char=""/>
              <a:defRPr/>
            </a:pPr>
            <a:r>
              <a:rPr lang="en-US" sz="3600" dirty="0"/>
              <a:t>Foreign bodies</a:t>
            </a:r>
          </a:p>
          <a:p>
            <a:pPr marL="868680" lvl="1" indent="-283464">
              <a:buClr>
                <a:schemeClr val="accent2">
                  <a:shade val="75000"/>
                </a:schemeClr>
              </a:buClr>
              <a:buFont typeface="Wingdings 2"/>
              <a:buChar char=""/>
              <a:defRPr/>
            </a:pPr>
            <a:r>
              <a:rPr lang="en-US" sz="3600" dirty="0"/>
              <a:t>External </a:t>
            </a:r>
            <a:r>
              <a:rPr lang="en-US" sz="3600" dirty="0" err="1"/>
              <a:t>otits</a:t>
            </a:r>
            <a:r>
              <a:rPr lang="en-US" sz="3600" dirty="0"/>
              <a:t> </a:t>
            </a:r>
            <a:r>
              <a:rPr lang="en-US" sz="3600" dirty="0" smtClean="0"/>
              <a:t>media</a:t>
            </a:r>
            <a:endParaRPr lang="en-US" sz="3600" dirty="0"/>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885760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Content Placeholder 4"/>
          <p:cNvSpPr>
            <a:spLocks noGrp="1"/>
          </p:cNvSpPr>
          <p:nvPr>
            <p:ph idx="1"/>
          </p:nvPr>
        </p:nvSpPr>
        <p:spPr>
          <a:xfrm>
            <a:off x="617220" y="0"/>
            <a:ext cx="11178540" cy="5669280"/>
          </a:xfrm>
        </p:spPr>
        <p:txBody>
          <a:bodyPr>
            <a:normAutofit/>
          </a:bodyPr>
          <a:lstStyle/>
          <a:p>
            <a:pPr eaLnBrk="1" hangingPunct="1"/>
            <a:r>
              <a:rPr lang="en-US" dirty="0" smtClean="0"/>
              <a:t>The cochlear duct has supporting cells and </a:t>
            </a:r>
            <a:r>
              <a:rPr lang="en-US" dirty="0" err="1" smtClean="0"/>
              <a:t>specialised</a:t>
            </a:r>
            <a:r>
              <a:rPr lang="en-US" dirty="0" smtClean="0"/>
              <a:t> cochlear hair cells lying on the basilar membrane, they contain auditory receptors that are connected to the </a:t>
            </a:r>
            <a:r>
              <a:rPr lang="en-US" dirty="0" err="1" smtClean="0"/>
              <a:t>tectorial</a:t>
            </a:r>
            <a:r>
              <a:rPr lang="en-US" dirty="0" smtClean="0"/>
              <a:t> membrane. These cells form the spiral </a:t>
            </a:r>
            <a:r>
              <a:rPr lang="en-US" b="1" dirty="0" smtClean="0"/>
              <a:t>organ/organ of </a:t>
            </a:r>
            <a:r>
              <a:rPr lang="en-US" b="1" dirty="0" err="1" smtClean="0"/>
              <a:t>corti</a:t>
            </a:r>
            <a:r>
              <a:rPr lang="en-US" b="1" dirty="0" smtClean="0"/>
              <a:t>.</a:t>
            </a:r>
          </a:p>
          <a:p>
            <a:pPr eaLnBrk="1" hangingPunct="1">
              <a:buFont typeface="Arial" charset="0"/>
              <a:buNone/>
            </a:pPr>
            <a:r>
              <a:rPr lang="en-US" b="1" u="sng" dirty="0" smtClean="0">
                <a:solidFill>
                  <a:srgbClr val="FF0000"/>
                </a:solidFill>
              </a:rPr>
              <a:t>Semicircular canals:</a:t>
            </a:r>
          </a:p>
          <a:p>
            <a:pPr eaLnBrk="1" hangingPunct="1"/>
            <a:r>
              <a:rPr lang="en-US" dirty="0" smtClean="0"/>
              <a:t>They are three, horse shoe shaped and lie in the three planes of space.</a:t>
            </a:r>
          </a:p>
          <a:p>
            <a:pPr eaLnBrk="1" hangingPunct="1"/>
            <a:r>
              <a:rPr lang="en-US" dirty="0" smtClean="0"/>
              <a:t>They contain hair like nerve endings that are set in motion by the fluid in the canals. contain sensory receptor organs, arranged to detect rotational movement. </a:t>
            </a:r>
          </a:p>
          <a:p>
            <a:pPr eaLnBrk="1" hangingPunct="1"/>
            <a:r>
              <a:rPr lang="en-US" dirty="0" smtClean="0"/>
              <a:t>They transmit information about the body’s position to the brain.</a:t>
            </a:r>
          </a:p>
          <a:p>
            <a:pPr eaLnBrk="1" hangingPunct="1"/>
            <a:r>
              <a:rPr lang="en-US" dirty="0" smtClean="0"/>
              <a:t>Inner ear also consists of cranial nerve VII(facial nerve) and cranial </a:t>
            </a:r>
            <a:r>
              <a:rPr lang="en-US" smtClean="0"/>
              <a:t>nerve </a:t>
            </a:r>
            <a:r>
              <a:rPr lang="en-US" smtClean="0"/>
              <a:t>VII1(</a:t>
            </a:r>
            <a:r>
              <a:rPr lang="en-US" dirty="0" err="1" smtClean="0"/>
              <a:t>vestibulecochlear</a:t>
            </a:r>
            <a:r>
              <a:rPr lang="en-US" dirty="0" smtClean="0"/>
              <a:t>)</a:t>
            </a:r>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13885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ar1.jpg"/>
          <p:cNvPicPr>
            <a:picLocks noGrp="1" noChangeAspect="1"/>
          </p:cNvPicPr>
          <p:nvPr>
            <p:ph idx="1"/>
          </p:nvPr>
        </p:nvPicPr>
        <p:blipFill>
          <a:blip r:embed="rId2"/>
          <a:stretch>
            <a:fillRect/>
          </a:stretch>
        </p:blipFill>
        <p:spPr>
          <a:xfrm>
            <a:off x="2971800" y="228600"/>
            <a:ext cx="6934200" cy="5778500"/>
          </a:xfrm>
          <a:solidFill>
            <a:srgbClr val="000000">
              <a:shade val="95000"/>
            </a:srgbClr>
          </a:solidFill>
          <a:ln w="444500" cap="sq">
            <a:solidFill>
              <a:srgbClr val="000000"/>
            </a:solidFill>
          </a:ln>
          <a:effectLst>
            <a:outerShdw blurRad="254000" dist="190500" dir="2700000" sy="90000" algn="bl" rotWithShape="0">
              <a:srgbClr val="000000">
                <a:alpha val="40000"/>
              </a:srgbClr>
            </a:outerShdw>
          </a:effectLst>
        </p:spPr>
      </p:pic>
      <p:sp>
        <p:nvSpPr>
          <p:cNvPr id="48130" name="Title 1"/>
          <p:cNvSpPr>
            <a:spLocks noGrp="1"/>
          </p:cNvSpPr>
          <p:nvPr>
            <p:ph type="title"/>
          </p:nvPr>
        </p:nvSpPr>
        <p:spPr/>
        <p:txBody>
          <a:bodyPr/>
          <a:lstStyle/>
          <a:p>
            <a:pPr>
              <a:defRPr/>
            </a:pPr>
            <a:endParaRPr smtClean="0"/>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64067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Content Placeholder 3" descr="external ear.jpg"/>
          <p:cNvPicPr>
            <a:picLocks noGrp="1" noChangeAspect="1"/>
          </p:cNvPicPr>
          <p:nvPr>
            <p:ph idx="1"/>
          </p:nvPr>
        </p:nvPicPr>
        <p:blipFill>
          <a:blip r:embed="rId2"/>
          <a:srcRect/>
          <a:stretch>
            <a:fillRect/>
          </a:stretch>
        </p:blipFill>
        <p:spPr>
          <a:xfrm>
            <a:off x="1981200" y="609600"/>
            <a:ext cx="8382000" cy="5943600"/>
          </a:xfrm>
        </p:spPr>
      </p:pic>
      <p:sp>
        <p:nvSpPr>
          <p:cNvPr id="16386" name="Title 1"/>
          <p:cNvSpPr>
            <a:spLocks noGrp="1"/>
          </p:cNvSpPr>
          <p:nvPr>
            <p:ph type="title"/>
          </p:nvPr>
        </p:nvSpPr>
        <p:spPr>
          <a:xfrm>
            <a:off x="1981200" y="0"/>
            <a:ext cx="8229600" cy="46038"/>
          </a:xfrm>
        </p:spPr>
        <p:txBody>
          <a:bodyPr>
            <a:normAutofit fontScale="90000"/>
          </a:bodyPr>
          <a:lstStyle/>
          <a:p>
            <a:pPr>
              <a:defRPr/>
            </a:pPr>
            <a:endParaRPr smtClean="0"/>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4193698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Content Placeholder 4"/>
          <p:cNvSpPr>
            <a:spLocks noGrp="1"/>
          </p:cNvSpPr>
          <p:nvPr>
            <p:ph idx="1"/>
          </p:nvPr>
        </p:nvSpPr>
        <p:spPr>
          <a:xfrm>
            <a:off x="822960" y="0"/>
            <a:ext cx="10995660" cy="5692140"/>
          </a:xfrm>
        </p:spPr>
        <p:txBody>
          <a:bodyPr>
            <a:noAutofit/>
          </a:bodyPr>
          <a:lstStyle/>
          <a:p>
            <a:pPr marL="548640" indent="-411480">
              <a:buClr>
                <a:schemeClr val="tx1">
                  <a:shade val="95000"/>
                </a:schemeClr>
              </a:buClr>
              <a:buNone/>
              <a:defRPr/>
            </a:pPr>
            <a:r>
              <a:rPr lang="en-US" sz="3200" b="1" u="sng" dirty="0" smtClean="0"/>
              <a:t>Physiology of hearing:</a:t>
            </a:r>
          </a:p>
          <a:p>
            <a:pPr marL="548640" indent="-411480">
              <a:buClr>
                <a:schemeClr val="tx1">
                  <a:shade val="95000"/>
                </a:schemeClr>
              </a:buClr>
              <a:buNone/>
              <a:defRPr/>
            </a:pPr>
            <a:r>
              <a:rPr lang="en-US" sz="3200" dirty="0" smtClean="0"/>
              <a:t>Hearing is conducted over two pathways: </a:t>
            </a:r>
            <a:r>
              <a:rPr lang="en-US" sz="3200" b="1" dirty="0" smtClean="0"/>
              <a:t>air and bone</a:t>
            </a:r>
            <a:r>
              <a:rPr lang="en-US" sz="3200" dirty="0" smtClean="0"/>
              <a:t>.</a:t>
            </a:r>
          </a:p>
          <a:p>
            <a:pPr marL="548640" indent="-411480">
              <a:buClr>
                <a:schemeClr val="tx1">
                  <a:shade val="95000"/>
                </a:schemeClr>
              </a:buClr>
              <a:buFont typeface="Wingdings 2"/>
              <a:buChar char=""/>
              <a:defRPr/>
            </a:pPr>
            <a:r>
              <a:rPr lang="en-US" sz="3200" dirty="0" smtClean="0"/>
              <a:t>Sound waves reach the inner ear through three routes:</a:t>
            </a:r>
          </a:p>
          <a:p>
            <a:pPr marL="514350" indent="-514350">
              <a:buClr>
                <a:schemeClr val="tx1">
                  <a:shade val="95000"/>
                </a:schemeClr>
              </a:buClr>
              <a:buFont typeface="+mj-lt"/>
              <a:buAutoNum type="arabicPeriod"/>
              <a:defRPr/>
            </a:pPr>
            <a:r>
              <a:rPr lang="en-US" sz="3200" dirty="0" smtClean="0"/>
              <a:t>Through the ossicular chain from the tympanic membrane to the oval window.(AIR)</a:t>
            </a:r>
          </a:p>
          <a:p>
            <a:pPr marL="514350" indent="-514350">
              <a:buClr>
                <a:schemeClr val="tx1">
                  <a:shade val="95000"/>
                </a:schemeClr>
              </a:buClr>
              <a:buFont typeface="+mj-lt"/>
              <a:buAutoNum type="arabicPeriod"/>
              <a:defRPr/>
            </a:pPr>
            <a:r>
              <a:rPr lang="en-US" sz="3200" dirty="0" smtClean="0"/>
              <a:t>Directly across the middle ear by means of air waves.(AIR)</a:t>
            </a:r>
          </a:p>
          <a:p>
            <a:pPr marL="514350" indent="-514350">
              <a:buClr>
                <a:schemeClr val="tx1">
                  <a:shade val="95000"/>
                </a:schemeClr>
              </a:buClr>
              <a:buFont typeface="+mj-lt"/>
              <a:buAutoNum type="arabicPeriod"/>
              <a:defRPr/>
            </a:pPr>
            <a:r>
              <a:rPr lang="en-US" sz="3200" dirty="0" smtClean="0"/>
              <a:t>Bone transmission through the walls of the external auditory canal to the inner ear.(BONE) </a:t>
            </a:r>
          </a:p>
          <a:p>
            <a:pPr marL="514350" indent="-514350">
              <a:buClr>
                <a:schemeClr val="tx1">
                  <a:shade val="95000"/>
                </a:schemeClr>
              </a:buClr>
              <a:buNone/>
              <a:defRPr/>
            </a:pPr>
            <a:r>
              <a:rPr lang="en-US" sz="3200" dirty="0" smtClean="0"/>
              <a:t>    Sound waves enter through the external auditory canal and strike the </a:t>
            </a:r>
            <a:r>
              <a:rPr lang="en-US" sz="3600" dirty="0" smtClean="0"/>
              <a:t>tympanic</a:t>
            </a:r>
            <a:r>
              <a:rPr lang="en-US" sz="3200" dirty="0" smtClean="0"/>
              <a:t> membrane which vibrates at various speeds according to pitch</a:t>
            </a:r>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73628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9620" y="0"/>
            <a:ext cx="11049000" cy="5737860"/>
          </a:xfrm>
        </p:spPr>
        <p:txBody>
          <a:bodyPr>
            <a:noAutofit/>
          </a:bodyPr>
          <a:lstStyle/>
          <a:p>
            <a:pPr marL="514350" indent="-514350">
              <a:buClr>
                <a:schemeClr val="tx1">
                  <a:shade val="95000"/>
                </a:schemeClr>
              </a:buClr>
              <a:buNone/>
              <a:defRPr/>
            </a:pPr>
            <a:endParaRPr lang="en-US" sz="3600" dirty="0" smtClean="0"/>
          </a:p>
          <a:p>
            <a:pPr marL="514350" indent="-514350">
              <a:buClr>
                <a:schemeClr val="tx1">
                  <a:shade val="95000"/>
                </a:schemeClr>
              </a:buClr>
              <a:buFont typeface="Wingdings 2"/>
              <a:buChar char=""/>
              <a:defRPr/>
            </a:pPr>
            <a:r>
              <a:rPr lang="en-US" sz="3600" dirty="0" err="1" smtClean="0"/>
              <a:t>Ossicles</a:t>
            </a:r>
            <a:r>
              <a:rPr lang="en-US" sz="3600" dirty="0" smtClean="0"/>
              <a:t> in middle ear vibrate and transmit vibrations to the oval window.</a:t>
            </a:r>
          </a:p>
          <a:p>
            <a:pPr marL="514350" indent="-514350">
              <a:buClr>
                <a:schemeClr val="tx1">
                  <a:shade val="95000"/>
                </a:schemeClr>
              </a:buClr>
              <a:buFont typeface="Wingdings 2"/>
              <a:buChar char=""/>
              <a:defRPr/>
            </a:pPr>
            <a:r>
              <a:rPr lang="en-US" sz="3600" dirty="0" smtClean="0"/>
              <a:t>Fluid in the cochlea is set in motion.</a:t>
            </a:r>
          </a:p>
          <a:p>
            <a:pPr marL="514350" indent="-514350">
              <a:buClr>
                <a:schemeClr val="tx1">
                  <a:shade val="95000"/>
                </a:schemeClr>
              </a:buClr>
              <a:buFont typeface="Wingdings 2"/>
              <a:buChar char=""/>
              <a:defRPr/>
            </a:pPr>
            <a:r>
              <a:rPr lang="en-US" sz="3600" dirty="0" smtClean="0"/>
              <a:t>Wavelike motion of fluid passes the vibrations onto the tiny hair like nerve endings(receptors) in the organ of </a:t>
            </a:r>
            <a:r>
              <a:rPr lang="en-US" sz="3600" dirty="0" err="1" smtClean="0"/>
              <a:t>corti</a:t>
            </a:r>
            <a:r>
              <a:rPr lang="en-US" sz="3600" dirty="0" smtClean="0"/>
              <a:t> and subsequently converted to electrical energy </a:t>
            </a:r>
          </a:p>
          <a:p>
            <a:pPr marL="514350" indent="-514350">
              <a:buClr>
                <a:schemeClr val="tx1">
                  <a:shade val="95000"/>
                </a:schemeClr>
              </a:buClr>
              <a:buFont typeface="Wingdings 2"/>
              <a:buChar char=""/>
              <a:defRPr/>
            </a:pPr>
            <a:r>
              <a:rPr lang="en-US" sz="3600" dirty="0" smtClean="0"/>
              <a:t>The electrical energy travels through the vestibulocochlear nerve to the central nervous system, where it is analyzed and interpreted in its ﬁnal form as sound. </a:t>
            </a:r>
          </a:p>
          <a:p>
            <a:pPr marL="514350" indent="-514350">
              <a:buClr>
                <a:schemeClr val="tx1">
                  <a:shade val="95000"/>
                </a:schemeClr>
              </a:buClr>
              <a:buFont typeface="Wingdings 2"/>
              <a:buChar char=""/>
              <a:defRPr/>
            </a:pPr>
            <a:endParaRPr lang="en-US" sz="3600" dirty="0" smtClean="0"/>
          </a:p>
          <a:p>
            <a:endParaRPr lang="fr-FR" sz="3600" dirty="0"/>
          </a:p>
        </p:txBody>
      </p:sp>
      <p:sp>
        <p:nvSpPr>
          <p:cNvPr id="3" name="Footer Placeholder 2"/>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628380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5" name="Content Placeholder 4"/>
          <p:cNvSpPr>
            <a:spLocks noGrp="1"/>
          </p:cNvSpPr>
          <p:nvPr>
            <p:ph idx="1"/>
          </p:nvPr>
        </p:nvSpPr>
        <p:spPr>
          <a:xfrm>
            <a:off x="883920" y="228600"/>
            <a:ext cx="10934700" cy="5554980"/>
          </a:xfrm>
        </p:spPr>
        <p:txBody>
          <a:bodyPr>
            <a:normAutofit/>
          </a:bodyPr>
          <a:lstStyle/>
          <a:p>
            <a:pPr marL="548640" indent="-411480">
              <a:buClr>
                <a:schemeClr val="tx1">
                  <a:shade val="95000"/>
                </a:schemeClr>
              </a:buClr>
              <a:buNone/>
              <a:defRPr/>
            </a:pPr>
            <a:r>
              <a:rPr lang="en-US" b="1" u="sng" dirty="0" smtClean="0"/>
              <a:t>Balance and equilibrium</a:t>
            </a:r>
          </a:p>
          <a:p>
            <a:pPr marL="548640" indent="-411480">
              <a:buClr>
                <a:schemeClr val="tx1">
                  <a:shade val="95000"/>
                </a:schemeClr>
              </a:buClr>
              <a:buFont typeface="Wingdings 2"/>
              <a:buChar char=""/>
              <a:defRPr/>
            </a:pPr>
            <a:r>
              <a:rPr lang="en-US" dirty="0" smtClean="0"/>
              <a:t>Sense of static balance (when a person is at rest) is centered in the utricle and saccule of the inner ear.</a:t>
            </a:r>
          </a:p>
          <a:p>
            <a:pPr marL="548640" indent="-411480">
              <a:buClr>
                <a:schemeClr val="tx1">
                  <a:shade val="95000"/>
                </a:schemeClr>
              </a:buClr>
              <a:buFont typeface="Wingdings 2"/>
              <a:buChar char=""/>
              <a:defRPr/>
            </a:pPr>
            <a:r>
              <a:rPr lang="en-US" dirty="0" smtClean="0"/>
              <a:t>Balance with movement is associated with the semicircular canals.</a:t>
            </a:r>
          </a:p>
          <a:p>
            <a:pPr marL="548640" indent="-411480">
              <a:buClr>
                <a:schemeClr val="tx1">
                  <a:shade val="95000"/>
                </a:schemeClr>
              </a:buClr>
              <a:buFont typeface="Wingdings 2"/>
              <a:buChar char=""/>
              <a:defRPr/>
            </a:pPr>
            <a:r>
              <a:rPr lang="en-US" dirty="0" smtClean="0"/>
              <a:t>Balance depends on:-</a:t>
            </a:r>
          </a:p>
          <a:p>
            <a:pPr marL="548640" indent="-411480">
              <a:buClr>
                <a:schemeClr val="tx1">
                  <a:shade val="95000"/>
                </a:schemeClr>
              </a:buClr>
              <a:buNone/>
              <a:defRPr/>
            </a:pPr>
            <a:r>
              <a:rPr lang="en-US" dirty="0" smtClean="0"/>
              <a:t>Receptors in the ears (labyrinth-vestibular system)</a:t>
            </a:r>
          </a:p>
          <a:p>
            <a:pPr marL="548640" indent="-411480">
              <a:buClr>
                <a:schemeClr val="tx1">
                  <a:shade val="95000"/>
                </a:schemeClr>
              </a:buClr>
              <a:buNone/>
              <a:defRPr/>
            </a:pPr>
            <a:r>
              <a:rPr lang="en-US" dirty="0" smtClean="0"/>
              <a:t>Tactile skin receptors</a:t>
            </a:r>
          </a:p>
          <a:p>
            <a:pPr marL="548640" indent="-411480">
              <a:buClr>
                <a:schemeClr val="tx1">
                  <a:shade val="95000"/>
                </a:schemeClr>
              </a:buClr>
              <a:buNone/>
              <a:defRPr/>
            </a:pPr>
            <a:r>
              <a:rPr lang="en-US" dirty="0" smtClean="0"/>
              <a:t>Visual input (eyes)</a:t>
            </a:r>
          </a:p>
          <a:p>
            <a:pPr marL="548640" indent="-411480">
              <a:buClr>
                <a:schemeClr val="tx1">
                  <a:shade val="95000"/>
                </a:schemeClr>
              </a:buClr>
              <a:buNone/>
              <a:defRPr/>
            </a:pPr>
            <a:r>
              <a:rPr lang="en-US" dirty="0" smtClean="0"/>
              <a:t>Proprioceptors in muscles(muscles and joints)</a:t>
            </a:r>
          </a:p>
          <a:p>
            <a:pPr marL="548640" indent="-411480">
              <a:buClr>
                <a:schemeClr val="tx1">
                  <a:shade val="95000"/>
                </a:schemeClr>
              </a:buClr>
              <a:buNone/>
              <a:defRPr/>
            </a:pPr>
            <a:r>
              <a:rPr lang="en-US" dirty="0" smtClean="0"/>
              <a:t>Send info about equilibrium and balance to the brain (cerebella) </a:t>
            </a:r>
          </a:p>
          <a:p>
            <a:pPr marL="548640" indent="-411480">
              <a:buClr>
                <a:schemeClr val="tx1">
                  <a:shade val="95000"/>
                </a:schemeClr>
              </a:buClr>
              <a:buNone/>
              <a:defRPr/>
            </a:pPr>
            <a:r>
              <a:rPr lang="en-US" dirty="0" smtClean="0"/>
              <a:t>for coordination and perception in the cerebral cortex.</a:t>
            </a:r>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29291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Content Placeholder 4"/>
          <p:cNvSpPr>
            <a:spLocks noGrp="1"/>
          </p:cNvSpPr>
          <p:nvPr>
            <p:ph idx="1"/>
          </p:nvPr>
        </p:nvSpPr>
        <p:spPr>
          <a:xfrm>
            <a:off x="845820" y="381000"/>
            <a:ext cx="10927080" cy="5242560"/>
          </a:xfrm>
        </p:spPr>
        <p:txBody>
          <a:bodyPr>
            <a:noAutofit/>
          </a:bodyPr>
          <a:lstStyle/>
          <a:p>
            <a:pPr marL="548640" indent="-411480">
              <a:buClr>
                <a:schemeClr val="tx1">
                  <a:shade val="95000"/>
                </a:schemeClr>
              </a:buClr>
              <a:buFont typeface="Wingdings 2"/>
              <a:buChar char=""/>
              <a:defRPr/>
            </a:pPr>
            <a:r>
              <a:rPr lang="en-US" dirty="0" smtClean="0"/>
              <a:t>An otologic history includes:-</a:t>
            </a:r>
          </a:p>
          <a:p>
            <a:pPr marL="868680" lvl="1" indent="-283464">
              <a:buClr>
                <a:schemeClr val="accent2">
                  <a:shade val="75000"/>
                </a:schemeClr>
              </a:buClr>
              <a:buFont typeface="Wingdings 2"/>
              <a:buChar char=""/>
              <a:defRPr/>
            </a:pPr>
            <a:r>
              <a:rPr lang="en-US" dirty="0"/>
              <a:t>Demographic data</a:t>
            </a:r>
          </a:p>
          <a:p>
            <a:pPr marL="868680" lvl="1" indent="-283464">
              <a:buClr>
                <a:schemeClr val="accent2">
                  <a:shade val="75000"/>
                </a:schemeClr>
              </a:buClr>
              <a:buFont typeface="Wingdings 2"/>
              <a:buChar char=""/>
              <a:defRPr/>
            </a:pPr>
            <a:r>
              <a:rPr lang="en-US" dirty="0"/>
              <a:t>Chief complaint e.g. hearing loss, pain, tinnitus, vertigo, dizziness, drainage, loss of balance.</a:t>
            </a:r>
          </a:p>
          <a:p>
            <a:pPr marL="1133856" lvl="2">
              <a:buClr>
                <a:schemeClr val="accent2">
                  <a:shade val="50000"/>
                </a:schemeClr>
              </a:buClr>
              <a:buFont typeface="Wingdings"/>
              <a:buChar char=""/>
              <a:defRPr/>
            </a:pPr>
            <a:r>
              <a:rPr lang="en-US" sz="2400" dirty="0"/>
              <a:t>Frequency, duration, onset, precipitating factors</a:t>
            </a:r>
          </a:p>
          <a:p>
            <a:pPr marL="868680" lvl="1" indent="-283464">
              <a:buClr>
                <a:schemeClr val="accent2">
                  <a:shade val="75000"/>
                </a:schemeClr>
              </a:buClr>
              <a:buFont typeface="Wingdings 2"/>
              <a:buChar char=""/>
              <a:defRPr/>
            </a:pPr>
            <a:r>
              <a:rPr lang="en-US" dirty="0"/>
              <a:t>Past medical history</a:t>
            </a:r>
          </a:p>
          <a:p>
            <a:pPr marL="1133856" lvl="2">
              <a:buClr>
                <a:schemeClr val="accent2">
                  <a:shade val="50000"/>
                </a:schemeClr>
              </a:buClr>
              <a:buFont typeface="Wingdings"/>
              <a:buChar char=""/>
              <a:defRPr/>
            </a:pPr>
            <a:r>
              <a:rPr lang="en-US" sz="2400" dirty="0"/>
              <a:t>Childhood illnesses – otitis media, eardrum perforations, mumps, measles, meningitis, tonsillectomy, ear surgery</a:t>
            </a:r>
          </a:p>
          <a:p>
            <a:pPr marL="868680" lvl="1" indent="-283464">
              <a:buClr>
                <a:schemeClr val="accent2">
                  <a:shade val="75000"/>
                </a:schemeClr>
              </a:buClr>
              <a:buFont typeface="Wingdings 2"/>
              <a:buChar char=""/>
              <a:defRPr/>
            </a:pPr>
            <a:r>
              <a:rPr lang="en-US" dirty="0"/>
              <a:t>Medications </a:t>
            </a:r>
          </a:p>
          <a:p>
            <a:pPr marL="1133856" lvl="2">
              <a:buClr>
                <a:schemeClr val="accent2">
                  <a:shade val="50000"/>
                </a:schemeClr>
              </a:buClr>
              <a:buFont typeface="Wingdings"/>
              <a:buChar char=""/>
              <a:defRPr/>
            </a:pPr>
            <a:r>
              <a:rPr lang="en-US" sz="2400" dirty="0"/>
              <a:t>Ototoxicity drugs – aminoglycosides, quinine, chemotherapeutic agents. Asprin causes tinnitus.</a:t>
            </a:r>
          </a:p>
          <a:p>
            <a:pPr marL="868680" lvl="1" indent="-283464">
              <a:buClr>
                <a:schemeClr val="accent2">
                  <a:shade val="75000"/>
                </a:schemeClr>
              </a:buClr>
              <a:buFont typeface="Wingdings 2"/>
              <a:buChar char=""/>
              <a:defRPr/>
            </a:pPr>
            <a:r>
              <a:rPr lang="en-US" dirty="0"/>
              <a:t>Allergies</a:t>
            </a:r>
          </a:p>
          <a:p>
            <a:pPr marL="868680" lvl="1" indent="-283464">
              <a:buClr>
                <a:schemeClr val="accent2">
                  <a:shade val="75000"/>
                </a:schemeClr>
              </a:buClr>
              <a:buFont typeface="Wingdings 2"/>
              <a:buChar char=""/>
              <a:defRPr/>
            </a:pPr>
            <a:r>
              <a:rPr lang="en-US" dirty="0"/>
              <a:t>Family history of hearing loss</a:t>
            </a:r>
          </a:p>
          <a:p>
            <a:pPr marL="868680" lvl="1" indent="-283464">
              <a:buClr>
                <a:schemeClr val="accent2">
                  <a:shade val="75000"/>
                </a:schemeClr>
              </a:buClr>
              <a:buFont typeface="Wingdings 2"/>
              <a:buChar char=""/>
              <a:defRPr/>
            </a:pPr>
            <a:r>
              <a:rPr lang="en-US" dirty="0"/>
              <a:t>Social history – occupation, leisure activities &amp; hobbies.</a:t>
            </a:r>
          </a:p>
        </p:txBody>
      </p:sp>
      <p:sp>
        <p:nvSpPr>
          <p:cNvPr id="19458" name="Title 3"/>
          <p:cNvSpPr>
            <a:spLocks noGrp="1"/>
          </p:cNvSpPr>
          <p:nvPr>
            <p:ph type="title"/>
          </p:nvPr>
        </p:nvSpPr>
        <p:spPr>
          <a:xfrm>
            <a:off x="1524000" y="0"/>
            <a:ext cx="9144000" cy="457200"/>
          </a:xfrm>
        </p:spPr>
        <p:txBody>
          <a:bodyPr>
            <a:normAutofit/>
          </a:bodyPr>
          <a:lstStyle/>
          <a:p>
            <a:pPr>
              <a:defRPr/>
            </a:pPr>
            <a:r>
              <a:rPr sz="2600" u="sng"/>
              <a:t>History taking</a:t>
            </a:r>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399927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Content Placeholder 4"/>
          <p:cNvSpPr>
            <a:spLocks noGrp="1"/>
          </p:cNvSpPr>
          <p:nvPr>
            <p:ph idx="1"/>
          </p:nvPr>
        </p:nvSpPr>
        <p:spPr>
          <a:xfrm>
            <a:off x="731520" y="609600"/>
            <a:ext cx="11201400" cy="5128260"/>
          </a:xfrm>
        </p:spPr>
        <p:txBody>
          <a:bodyPr>
            <a:normAutofit/>
          </a:bodyPr>
          <a:lstStyle/>
          <a:p>
            <a:pPr marL="514350" indent="-514350">
              <a:buFont typeface="Calibri" pitchFamily="34" charset="0"/>
              <a:buAutoNum type="arabicPeriod"/>
            </a:pPr>
            <a:r>
              <a:rPr lang="en-US" sz="3200" u="sng" dirty="0" smtClean="0"/>
              <a:t>Inspection and palpation</a:t>
            </a:r>
          </a:p>
          <a:p>
            <a:pPr marL="514350" indent="-514350"/>
            <a:r>
              <a:rPr lang="en-US" sz="3200" dirty="0" smtClean="0"/>
              <a:t>Note size, configuration, inflammation, lumps, lesions, cysts.</a:t>
            </a:r>
          </a:p>
          <a:p>
            <a:pPr marL="514350" indent="-514350"/>
            <a:r>
              <a:rPr lang="en-US" sz="3200" dirty="0" smtClean="0"/>
              <a:t>Palpate and manipulate </a:t>
            </a:r>
            <a:r>
              <a:rPr lang="en-US" sz="3200" dirty="0" err="1" smtClean="0"/>
              <a:t>pinna</a:t>
            </a:r>
            <a:r>
              <a:rPr lang="en-US" sz="3200" dirty="0" smtClean="0"/>
              <a:t> to detect tenderness, nodules or </a:t>
            </a:r>
            <a:r>
              <a:rPr lang="en-US" sz="3200" dirty="0" err="1" smtClean="0"/>
              <a:t>tophi</a:t>
            </a:r>
            <a:r>
              <a:rPr lang="en-US" sz="3200" dirty="0" smtClean="0"/>
              <a:t> (small, hard nodules in the helix that are deposits of uric acid crystals </a:t>
            </a:r>
            <a:r>
              <a:rPr lang="en-US" sz="3200" dirty="0" err="1" smtClean="0"/>
              <a:t>characterics</a:t>
            </a:r>
            <a:r>
              <a:rPr lang="en-US" sz="3200" dirty="0" smtClean="0"/>
              <a:t> of gout).</a:t>
            </a:r>
          </a:p>
          <a:p>
            <a:pPr marL="514350" indent="-514350">
              <a:buFont typeface="Arial" charset="0"/>
              <a:buAutoNum type="arabicPeriod" startAt="2"/>
            </a:pPr>
            <a:r>
              <a:rPr lang="en-US" sz="3200" u="sng" dirty="0" smtClean="0"/>
              <a:t>Direct observation</a:t>
            </a:r>
          </a:p>
          <a:p>
            <a:pPr marL="514350" indent="-514350"/>
            <a:r>
              <a:rPr lang="en-US" sz="3200" dirty="0" smtClean="0"/>
              <a:t>Tilt head slightly to the opposite side while pulling the pinnae up, back and out.</a:t>
            </a:r>
          </a:p>
          <a:p>
            <a:pPr marL="514350" indent="-514350"/>
            <a:r>
              <a:rPr lang="en-US" sz="3200" dirty="0" smtClean="0"/>
              <a:t>Use penlight to inspect canal for abnormality – excess wax, redness, </a:t>
            </a:r>
            <a:r>
              <a:rPr lang="en-US" sz="3200" dirty="0" err="1" smtClean="0"/>
              <a:t>scaliness</a:t>
            </a:r>
            <a:r>
              <a:rPr lang="en-US" sz="3200" dirty="0" smtClean="0"/>
              <a:t>, swelling, drainage and cysts.</a:t>
            </a:r>
          </a:p>
        </p:txBody>
      </p:sp>
      <p:sp>
        <p:nvSpPr>
          <p:cNvPr id="53250" name="Title 3"/>
          <p:cNvSpPr>
            <a:spLocks noGrp="1"/>
          </p:cNvSpPr>
          <p:nvPr>
            <p:ph type="title"/>
          </p:nvPr>
        </p:nvSpPr>
        <p:spPr>
          <a:xfrm>
            <a:off x="1524000" y="0"/>
            <a:ext cx="9144000" cy="533400"/>
          </a:xfrm>
        </p:spPr>
        <p:txBody>
          <a:bodyPr/>
          <a:lstStyle/>
          <a:p>
            <a:pPr>
              <a:defRPr/>
            </a:pPr>
            <a:r>
              <a:rPr sz="2600" u="sng"/>
              <a:t>Physical examination</a:t>
            </a:r>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29563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937260" y="609600"/>
            <a:ext cx="10812780" cy="5059680"/>
          </a:xfrm>
        </p:spPr>
        <p:txBody>
          <a:bodyPr>
            <a:normAutofit/>
          </a:bodyPr>
          <a:lstStyle/>
          <a:p>
            <a:pPr marL="514350" indent="-514350">
              <a:buClr>
                <a:schemeClr val="tx1">
                  <a:shade val="95000"/>
                </a:schemeClr>
              </a:buClr>
              <a:buFont typeface="Calibri" pitchFamily="34" charset="0"/>
              <a:buAutoNum type="arabicPeriod"/>
              <a:defRPr/>
            </a:pPr>
            <a:r>
              <a:rPr lang="en-US" sz="3600" b="1" u="sng" dirty="0" err="1" smtClean="0"/>
              <a:t>Otoscopy</a:t>
            </a:r>
            <a:r>
              <a:rPr lang="en-US" sz="3600" b="1" dirty="0" smtClean="0"/>
              <a:t> </a:t>
            </a:r>
            <a:r>
              <a:rPr lang="en-US" sz="3600" dirty="0" smtClean="0"/>
              <a:t>– using an </a:t>
            </a:r>
            <a:r>
              <a:rPr lang="en-US" sz="3600" dirty="0" err="1" smtClean="0"/>
              <a:t>otoscope</a:t>
            </a:r>
            <a:r>
              <a:rPr lang="en-US" sz="3600" dirty="0" smtClean="0"/>
              <a:t>. It has a light source and magnifying lens. Hold the </a:t>
            </a:r>
            <a:r>
              <a:rPr lang="en-US" sz="3600" dirty="0" err="1" smtClean="0"/>
              <a:t>otoscope</a:t>
            </a:r>
            <a:r>
              <a:rPr lang="en-US" sz="3600" dirty="0" smtClean="0"/>
              <a:t> in the right hand, grasp auricle with opposite hand and gently pull outwards to straighten the canal.</a:t>
            </a:r>
          </a:p>
          <a:p>
            <a:pPr marL="514350" indent="-514350">
              <a:buClr>
                <a:schemeClr val="tx1">
                  <a:shade val="95000"/>
                </a:schemeClr>
              </a:buClr>
              <a:buFont typeface="Wingdings 2"/>
              <a:buChar char=""/>
              <a:defRPr/>
            </a:pPr>
            <a:r>
              <a:rPr lang="en-US" sz="3600" dirty="0" smtClean="0"/>
              <a:t>Insert the speculum and observe.</a:t>
            </a:r>
          </a:p>
          <a:p>
            <a:pPr marL="514350" indent="-514350">
              <a:buClr>
                <a:schemeClr val="tx1">
                  <a:shade val="95000"/>
                </a:schemeClr>
              </a:buClr>
              <a:buFont typeface="Wingdings 2"/>
              <a:buChar char=""/>
              <a:defRPr/>
            </a:pPr>
            <a:r>
              <a:rPr lang="en-US" sz="3600" dirty="0" smtClean="0"/>
              <a:t>A normal tympanic membrane appears </a:t>
            </a:r>
            <a:r>
              <a:rPr lang="en-US" sz="3600" dirty="0" smtClean="0">
                <a:solidFill>
                  <a:srgbClr val="FF0000"/>
                </a:solidFill>
              </a:rPr>
              <a:t>pearly grey </a:t>
            </a:r>
            <a:r>
              <a:rPr lang="en-US" sz="3600" dirty="0" smtClean="0"/>
              <a:t>and </a:t>
            </a:r>
            <a:r>
              <a:rPr lang="en-US" sz="3600" dirty="0" smtClean="0">
                <a:solidFill>
                  <a:srgbClr val="FF0000"/>
                </a:solidFill>
              </a:rPr>
              <a:t>translucent</a:t>
            </a:r>
            <a:r>
              <a:rPr lang="en-US" sz="3600" dirty="0" smtClean="0"/>
              <a:t>. It is positioned obliquely at the base of the canal.</a:t>
            </a:r>
          </a:p>
        </p:txBody>
      </p:sp>
      <p:sp>
        <p:nvSpPr>
          <p:cNvPr id="54274" name="Title 1"/>
          <p:cNvSpPr>
            <a:spLocks noGrp="1"/>
          </p:cNvSpPr>
          <p:nvPr>
            <p:ph type="title"/>
          </p:nvPr>
        </p:nvSpPr>
        <p:spPr>
          <a:xfrm>
            <a:off x="1524000" y="0"/>
            <a:ext cx="9144000" cy="533400"/>
          </a:xfrm>
          <a:solidFill>
            <a:schemeClr val="accent1"/>
          </a:solidFill>
        </p:spPr>
        <p:txBody>
          <a:bodyPr>
            <a:normAutofit/>
          </a:bodyPr>
          <a:lstStyle/>
          <a:p>
            <a:pPr>
              <a:defRPr/>
            </a:pPr>
            <a:r>
              <a:rPr lang="en-US" sz="2800" b="1" u="sng" dirty="0" smtClean="0"/>
              <a:t>ASSESSMENT OF THE AUDITORY SYSTEM</a:t>
            </a:r>
            <a:endParaRPr lang="en-US" sz="2800" b="1" u="sng" dirty="0"/>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501829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7074"/>
            <a:ext cx="10926170" cy="5312155"/>
          </a:xfrm>
        </p:spPr>
        <p:txBody>
          <a:bodyPr>
            <a:normAutofit/>
          </a:bodyPr>
          <a:lstStyle/>
          <a:p>
            <a:pPr marL="514350" indent="-514350">
              <a:buClr>
                <a:schemeClr val="tx1">
                  <a:shade val="95000"/>
                </a:schemeClr>
              </a:buClr>
              <a:buFont typeface="Arial" charset="0"/>
              <a:buAutoNum type="arabicPeriod" startAt="2"/>
              <a:defRPr/>
            </a:pPr>
            <a:r>
              <a:rPr lang="en-US" sz="3600" b="1" u="sng" dirty="0"/>
              <a:t>Whisper test </a:t>
            </a:r>
            <a:r>
              <a:rPr lang="en-US" sz="3600" dirty="0"/>
              <a:t>– the examiner covers the untested ear while testing the other ear.</a:t>
            </a:r>
          </a:p>
          <a:p>
            <a:pPr marL="514350" indent="-514350">
              <a:buClr>
                <a:schemeClr val="tx1">
                  <a:shade val="95000"/>
                </a:schemeClr>
              </a:buClr>
              <a:buFont typeface="Wingdings 2"/>
              <a:buChar char=""/>
              <a:defRPr/>
            </a:pPr>
            <a:r>
              <a:rPr lang="en-US" sz="3600" dirty="0"/>
              <a:t>Whisper softly from a distance of 1-2 feet from the </a:t>
            </a:r>
            <a:r>
              <a:rPr lang="en-US" sz="3600" dirty="0" err="1"/>
              <a:t>unoccluded</a:t>
            </a:r>
            <a:r>
              <a:rPr lang="en-US" sz="3600" dirty="0"/>
              <a:t> ear out of patients sight.</a:t>
            </a:r>
          </a:p>
          <a:p>
            <a:pPr marL="514350" indent="-514350">
              <a:buClr>
                <a:schemeClr val="tx1">
                  <a:shade val="95000"/>
                </a:schemeClr>
              </a:buClr>
              <a:buFont typeface="Wingdings 2"/>
              <a:buChar char=""/>
              <a:defRPr/>
            </a:pPr>
            <a:r>
              <a:rPr lang="en-US" sz="3600" dirty="0"/>
              <a:t>Patients with normal hearing can repeat what is whispered</a:t>
            </a:r>
            <a:r>
              <a:rPr lang="en-US" sz="3600" dirty="0" smtClean="0"/>
              <a:t>.</a:t>
            </a:r>
          </a:p>
          <a:p>
            <a:pPr marL="514350" indent="-514350">
              <a:buClr>
                <a:schemeClr val="tx1">
                  <a:shade val="95000"/>
                </a:schemeClr>
              </a:buClr>
              <a:buNone/>
              <a:defRPr/>
            </a:pPr>
            <a:r>
              <a:rPr lang="en-US" sz="3600" dirty="0" smtClean="0"/>
              <a:t>.</a:t>
            </a:r>
          </a:p>
          <a:p>
            <a:endParaRPr lang="en-US" sz="36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23544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4"/>
          <p:cNvSpPr>
            <a:spLocks noGrp="1"/>
          </p:cNvSpPr>
          <p:nvPr>
            <p:ph idx="1"/>
          </p:nvPr>
        </p:nvSpPr>
        <p:spPr>
          <a:xfrm>
            <a:off x="800100" y="152400"/>
            <a:ext cx="11109960" cy="5562600"/>
          </a:xfrm>
        </p:spPr>
        <p:txBody>
          <a:bodyPr>
            <a:noAutofit/>
          </a:bodyPr>
          <a:lstStyle/>
          <a:p>
            <a:pPr marL="548640" indent="-411480">
              <a:buClr>
                <a:schemeClr val="tx1">
                  <a:shade val="95000"/>
                </a:schemeClr>
              </a:buClr>
              <a:buFont typeface="Wingdings 2"/>
              <a:buChar char=""/>
              <a:defRPr/>
            </a:pPr>
            <a:r>
              <a:rPr lang="en-US" sz="4000" dirty="0"/>
              <a:t>Conditions of the middle ear</a:t>
            </a:r>
          </a:p>
          <a:p>
            <a:pPr marL="868680" lvl="1" indent="-283464">
              <a:buClr>
                <a:schemeClr val="accent2">
                  <a:shade val="75000"/>
                </a:schemeClr>
              </a:buClr>
              <a:buFont typeface="Wingdings 2"/>
              <a:buChar char=""/>
              <a:defRPr/>
            </a:pPr>
            <a:r>
              <a:rPr lang="en-US" sz="4000" dirty="0"/>
              <a:t>Tympanic membrane perforation</a:t>
            </a:r>
          </a:p>
          <a:p>
            <a:pPr marL="868680" lvl="1" indent="-283464">
              <a:buClr>
                <a:schemeClr val="accent2">
                  <a:shade val="75000"/>
                </a:schemeClr>
              </a:buClr>
              <a:buFont typeface="Wingdings 2"/>
              <a:buChar char=""/>
              <a:defRPr/>
            </a:pPr>
            <a:r>
              <a:rPr lang="en-US" sz="4000" dirty="0"/>
              <a:t>Acute otitis media</a:t>
            </a:r>
          </a:p>
          <a:p>
            <a:pPr marL="868680" lvl="1" indent="-283464">
              <a:buClr>
                <a:schemeClr val="accent2">
                  <a:shade val="75000"/>
                </a:schemeClr>
              </a:buClr>
              <a:buFont typeface="Wingdings 2"/>
              <a:buChar char=""/>
              <a:defRPr/>
            </a:pPr>
            <a:r>
              <a:rPr lang="en-US" sz="4000" dirty="0" err="1"/>
              <a:t>Serrous</a:t>
            </a:r>
            <a:r>
              <a:rPr lang="en-US" sz="4000" dirty="0"/>
              <a:t> otitis media</a:t>
            </a:r>
          </a:p>
          <a:p>
            <a:pPr marL="868680" lvl="1" indent="-283464">
              <a:buClr>
                <a:schemeClr val="accent2">
                  <a:shade val="75000"/>
                </a:schemeClr>
              </a:buClr>
              <a:buFont typeface="Wingdings 2"/>
              <a:buChar char=""/>
              <a:defRPr/>
            </a:pPr>
            <a:r>
              <a:rPr lang="en-US" sz="4000" dirty="0" smtClean="0"/>
              <a:t>Chronic </a:t>
            </a:r>
            <a:r>
              <a:rPr lang="en-US" sz="4000" dirty="0"/>
              <a:t>otitis media</a:t>
            </a:r>
          </a:p>
          <a:p>
            <a:pPr marL="868680" lvl="1" indent="-283464">
              <a:buClr>
                <a:schemeClr val="accent2">
                  <a:shade val="75000"/>
                </a:schemeClr>
              </a:buClr>
              <a:buFont typeface="Wingdings 2"/>
              <a:buChar char=""/>
              <a:defRPr/>
            </a:pPr>
            <a:r>
              <a:rPr lang="en-US" sz="4000" dirty="0" err="1"/>
              <a:t>Otosclerosis</a:t>
            </a:r>
            <a:endParaRPr lang="en-US" sz="4000" dirty="0"/>
          </a:p>
          <a:p>
            <a:pPr marL="868680" lvl="1" indent="-283464">
              <a:buClr>
                <a:schemeClr val="accent2">
                  <a:shade val="75000"/>
                </a:schemeClr>
              </a:buClr>
              <a:buFont typeface="Wingdings 2"/>
              <a:buChar char=""/>
              <a:defRPr/>
            </a:pPr>
            <a:r>
              <a:rPr lang="en-US" sz="4000" dirty="0"/>
              <a:t>Nursing care of a patient undergoing middle ear </a:t>
            </a:r>
            <a:r>
              <a:rPr lang="en-US" sz="4000" dirty="0" smtClean="0"/>
              <a:t>surgery</a:t>
            </a:r>
            <a:endParaRPr lang="en-US" sz="4000" dirty="0"/>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098558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020" y="1"/>
            <a:ext cx="11214479" cy="5737860"/>
          </a:xfrm>
        </p:spPr>
        <p:txBody>
          <a:bodyPr>
            <a:noAutofit/>
          </a:bodyPr>
          <a:lstStyle/>
          <a:p>
            <a:pPr marL="548640" indent="-411480">
              <a:buClr>
                <a:schemeClr val="tx1">
                  <a:shade val="95000"/>
                </a:schemeClr>
              </a:buClr>
              <a:buFont typeface="Wingdings 2"/>
              <a:buChar char=""/>
              <a:defRPr/>
            </a:pPr>
            <a:r>
              <a:rPr lang="en-US" sz="3200" dirty="0"/>
              <a:t>3.	</a:t>
            </a:r>
            <a:r>
              <a:rPr lang="en-US" sz="3200" b="1" u="sng" dirty="0"/>
              <a:t>Weber test – </a:t>
            </a:r>
            <a:r>
              <a:rPr lang="en-US" sz="3200" dirty="0"/>
              <a:t>it uses bone conduction to test lateralization of sound.</a:t>
            </a:r>
          </a:p>
          <a:p>
            <a:pPr marL="548640" indent="-411480">
              <a:buClr>
                <a:schemeClr val="tx1">
                  <a:shade val="95000"/>
                </a:schemeClr>
              </a:buClr>
              <a:buFont typeface="Wingdings 2"/>
              <a:buChar char=""/>
              <a:defRPr/>
            </a:pPr>
            <a:r>
              <a:rPr lang="en-US" sz="3200" dirty="0" smtClean="0"/>
              <a:t>A tuning fork is set in motion by striking it and is placed on the patients vertex or forehead.</a:t>
            </a:r>
          </a:p>
          <a:p>
            <a:pPr marL="548640" indent="-411480">
              <a:buClr>
                <a:schemeClr val="tx1">
                  <a:shade val="95000"/>
                </a:schemeClr>
              </a:buClr>
              <a:buFont typeface="Wingdings 2"/>
              <a:buChar char=""/>
              <a:defRPr/>
            </a:pPr>
            <a:r>
              <a:rPr lang="en-US" sz="3200" dirty="0" smtClean="0"/>
              <a:t>A patient with normal hearing hears the sound equally in both ears or describes the sound as </a:t>
            </a:r>
            <a:r>
              <a:rPr lang="en-US" sz="3200" dirty="0" err="1" smtClean="0"/>
              <a:t>centred</a:t>
            </a:r>
            <a:r>
              <a:rPr lang="en-US" sz="3200" dirty="0" smtClean="0"/>
              <a:t> in the middle of the head.</a:t>
            </a:r>
          </a:p>
          <a:p>
            <a:pPr marL="548640" indent="-411480">
              <a:buClr>
                <a:schemeClr val="tx1">
                  <a:shade val="95000"/>
                </a:schemeClr>
              </a:buClr>
              <a:buFont typeface="Wingdings 2"/>
              <a:buChar char=""/>
              <a:defRPr/>
            </a:pPr>
            <a:r>
              <a:rPr lang="en-US" sz="3200" dirty="0" smtClean="0"/>
              <a:t>In </a:t>
            </a:r>
            <a:r>
              <a:rPr lang="en-US" sz="3200" dirty="0"/>
              <a:t>cases of </a:t>
            </a:r>
            <a:r>
              <a:rPr lang="en-US" sz="3200" b="1" dirty="0"/>
              <a:t>conductive hearing loss</a:t>
            </a:r>
            <a:r>
              <a:rPr lang="en-US" sz="3200" dirty="0"/>
              <a:t>, such as from </a:t>
            </a:r>
            <a:r>
              <a:rPr lang="en-US" sz="3200" dirty="0" err="1"/>
              <a:t>otosclerosis</a:t>
            </a:r>
            <a:r>
              <a:rPr lang="en-US" sz="3200" dirty="0"/>
              <a:t> or otitis media, the sound is heard better in the affected ear. </a:t>
            </a:r>
            <a:endParaRPr lang="en-US" sz="3200" dirty="0" smtClean="0"/>
          </a:p>
          <a:p>
            <a:pPr marL="548640" indent="-411480">
              <a:buClr>
                <a:schemeClr val="tx1">
                  <a:shade val="95000"/>
                </a:schemeClr>
              </a:buClr>
              <a:buFont typeface="Wingdings 2"/>
              <a:buChar char=""/>
              <a:defRPr/>
            </a:pPr>
            <a:r>
              <a:rPr lang="en-US" sz="3200" dirty="0" smtClean="0"/>
              <a:t>In </a:t>
            </a:r>
            <a:r>
              <a:rPr lang="en-US" sz="3200" dirty="0"/>
              <a:t>cases of </a:t>
            </a:r>
            <a:r>
              <a:rPr lang="en-US" sz="3200" b="1" dirty="0"/>
              <a:t>sensorineural hearing loss</a:t>
            </a:r>
            <a:r>
              <a:rPr lang="en-US" sz="3200" dirty="0"/>
              <a:t>, resulting from damage to the cochlear or vestibulocochlear nerve, the sound lateralizes to the better-hearing ear. </a:t>
            </a:r>
            <a:endParaRPr lang="en-US" sz="3200" dirty="0" smtClean="0"/>
          </a:p>
          <a:p>
            <a:pPr marL="548640" indent="-411480">
              <a:buClr>
                <a:schemeClr val="tx1">
                  <a:shade val="95000"/>
                </a:schemeClr>
              </a:buClr>
              <a:buFont typeface="Wingdings 2"/>
              <a:buChar char=""/>
              <a:defRPr/>
            </a:pPr>
            <a:r>
              <a:rPr lang="en-US" sz="3200" dirty="0" smtClean="0"/>
              <a:t>It is useful in detecting unilateral hearing loss.</a:t>
            </a:r>
          </a:p>
          <a:p>
            <a:pPr marL="548640" indent="-411480">
              <a:buClr>
                <a:schemeClr val="tx1">
                  <a:shade val="95000"/>
                </a:schemeClr>
              </a:buClr>
              <a:buFont typeface="Wingdings 2"/>
              <a:buChar char=""/>
              <a:defRPr/>
            </a:pPr>
            <a:endParaRPr lang="en-US" sz="3200" dirty="0" smtClean="0"/>
          </a:p>
          <a:p>
            <a:pPr marL="514350" indent="-514350">
              <a:buClr>
                <a:schemeClr val="tx1">
                  <a:shade val="95000"/>
                </a:schemeClr>
              </a:buClr>
              <a:buNone/>
              <a:defRPr/>
            </a:pPr>
            <a:endParaRPr lang="en-US" sz="3200" dirty="0"/>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087502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2209800" y="395287"/>
            <a:ext cx="5356860" cy="5775325"/>
          </a:xfrm>
          <a:prstGeom prst="rect">
            <a:avLst/>
          </a:prstGeom>
        </p:spPr>
      </p:pic>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006448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660" y="0"/>
            <a:ext cx="11483340" cy="5692140"/>
          </a:xfrm>
        </p:spPr>
        <p:txBody>
          <a:bodyPr>
            <a:noAutofit/>
          </a:bodyPr>
          <a:lstStyle/>
          <a:p>
            <a:pPr marL="514350" indent="-514350">
              <a:buClr>
                <a:schemeClr val="tx1">
                  <a:shade val="95000"/>
                </a:schemeClr>
              </a:buClr>
              <a:buFont typeface="Arial" charset="0"/>
              <a:buAutoNum type="arabicPeriod" startAt="4"/>
              <a:defRPr/>
            </a:pPr>
            <a:r>
              <a:rPr lang="en-US" sz="3600" b="1" u="sng" dirty="0" err="1"/>
              <a:t>Rinne</a:t>
            </a:r>
            <a:r>
              <a:rPr lang="en-US" sz="3600" b="1" u="sng" dirty="0"/>
              <a:t> test</a:t>
            </a:r>
            <a:r>
              <a:rPr lang="en-US" sz="3600" b="1" dirty="0"/>
              <a:t>- </a:t>
            </a:r>
            <a:r>
              <a:rPr lang="en-US" sz="3600" dirty="0"/>
              <a:t>useful for distinguishing between conductive and sensorineural hearing loss.</a:t>
            </a:r>
          </a:p>
          <a:p>
            <a:pPr marL="514350" indent="-514350">
              <a:buClr>
                <a:schemeClr val="tx1">
                  <a:shade val="95000"/>
                </a:schemeClr>
              </a:buClr>
              <a:buFont typeface="Wingdings 2"/>
              <a:buChar char=""/>
              <a:defRPr/>
            </a:pPr>
            <a:r>
              <a:rPr lang="en-US" sz="3600" dirty="0"/>
              <a:t>A vibrating tuning fork is placed on the mastoid bone, once the patient signals he does not hear the sound, the fork is put 2 inches in front of the ear.</a:t>
            </a:r>
          </a:p>
          <a:p>
            <a:pPr marL="548640" indent="-411480">
              <a:buClr>
                <a:schemeClr val="tx1">
                  <a:shade val="95000"/>
                </a:schemeClr>
              </a:buClr>
              <a:buFont typeface="Wingdings 2"/>
              <a:buChar char=""/>
              <a:defRPr/>
            </a:pPr>
            <a:r>
              <a:rPr lang="en-US" sz="3600" dirty="0" smtClean="0"/>
              <a:t>Normally, air conduction is audible longer than bone conduction.</a:t>
            </a:r>
          </a:p>
          <a:p>
            <a:pPr marL="548640" indent="-411480">
              <a:buClr>
                <a:schemeClr val="tx1">
                  <a:shade val="95000"/>
                </a:schemeClr>
              </a:buClr>
              <a:buFont typeface="Wingdings 2"/>
              <a:buChar char=""/>
              <a:defRPr/>
            </a:pPr>
            <a:r>
              <a:rPr lang="en-US" sz="3600" dirty="0" smtClean="0"/>
              <a:t>In conductive hearing loss, bone conducted sound is audible as long as or longer than air conducted sound.</a:t>
            </a:r>
          </a:p>
          <a:p>
            <a:pPr marL="548640" indent="-411480">
              <a:buClr>
                <a:schemeClr val="tx1">
                  <a:shade val="95000"/>
                </a:schemeClr>
              </a:buClr>
              <a:buFont typeface="Wingdings 2"/>
              <a:buChar char=""/>
              <a:defRPr/>
            </a:pPr>
            <a:r>
              <a:rPr lang="en-US" sz="3600" dirty="0" smtClean="0"/>
              <a:t>In sensorineural hearing loss the air conducted sound is heard longer than the bone conducted sound.</a:t>
            </a:r>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205047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1312286" y="365125"/>
            <a:ext cx="9203314" cy="5238810"/>
          </a:xfrm>
          <a:prstGeom prst="rect">
            <a:avLst/>
          </a:prstGeom>
        </p:spPr>
      </p:pic>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4084524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8284"/>
            <a:ext cx="11232776" cy="5535295"/>
          </a:xfrm>
        </p:spPr>
        <p:txBody>
          <a:bodyPr>
            <a:normAutofit/>
          </a:bodyPr>
          <a:lstStyle/>
          <a:p>
            <a:pPr marL="548640" indent="-411480">
              <a:buClr>
                <a:schemeClr val="tx1">
                  <a:shade val="95000"/>
                </a:schemeClr>
              </a:buClr>
              <a:buFont typeface="Wingdings 2"/>
              <a:buChar char=""/>
              <a:defRPr/>
            </a:pPr>
            <a:r>
              <a:rPr lang="en-US" sz="3600" b="1" dirty="0"/>
              <a:t>DIAGNOSTIC</a:t>
            </a:r>
          </a:p>
          <a:p>
            <a:pPr marL="514350" indent="-514350">
              <a:buClr>
                <a:schemeClr val="tx1">
                  <a:shade val="95000"/>
                </a:schemeClr>
              </a:buClr>
              <a:buFont typeface="Arial" charset="0"/>
              <a:buAutoNum type="arabicPeriod" startAt="5"/>
              <a:defRPr/>
            </a:pPr>
            <a:r>
              <a:rPr lang="en-US" sz="3600" b="1" u="sng" dirty="0"/>
              <a:t>Audiometry</a:t>
            </a:r>
            <a:r>
              <a:rPr lang="en-US" sz="3600" u="sng" dirty="0"/>
              <a:t> </a:t>
            </a:r>
            <a:r>
              <a:rPr lang="en-US" sz="3600" dirty="0"/>
              <a:t>– it is the most important diagnostic tool.</a:t>
            </a:r>
          </a:p>
          <a:p>
            <a:pPr marL="514350" indent="-514350">
              <a:buClr>
                <a:schemeClr val="tx1">
                  <a:shade val="95000"/>
                </a:schemeClr>
              </a:buClr>
              <a:buFont typeface="Wingdings 2"/>
              <a:buChar char=""/>
              <a:defRPr/>
            </a:pPr>
            <a:r>
              <a:rPr lang="en-US" sz="3600" dirty="0"/>
              <a:t>Types of audiometry – </a:t>
            </a:r>
          </a:p>
          <a:p>
            <a:pPr marL="571500" indent="-571500">
              <a:buClr>
                <a:schemeClr val="tx1">
                  <a:shade val="95000"/>
                </a:schemeClr>
              </a:buClr>
              <a:buFont typeface="+mj-lt"/>
              <a:buAutoNum type="romanUcPeriod"/>
              <a:defRPr/>
            </a:pPr>
            <a:r>
              <a:rPr lang="en-US" sz="3600" u="sng" dirty="0"/>
              <a:t>Pure tone audiometry</a:t>
            </a:r>
            <a:r>
              <a:rPr lang="en-US" sz="3600" dirty="0"/>
              <a:t> – the sound stimulus consists of a pure or musical tone.</a:t>
            </a:r>
          </a:p>
          <a:p>
            <a:pPr marL="571500" indent="-571500">
              <a:buClr>
                <a:schemeClr val="tx1">
                  <a:shade val="95000"/>
                </a:schemeClr>
              </a:buClr>
              <a:buFont typeface="+mj-lt"/>
              <a:buAutoNum type="romanUcPeriod"/>
              <a:defRPr/>
            </a:pPr>
            <a:r>
              <a:rPr lang="en-US" sz="3600" u="sng" dirty="0"/>
              <a:t>Speech audiometry</a:t>
            </a:r>
            <a:r>
              <a:rPr lang="en-US" sz="3600" dirty="0"/>
              <a:t>- ability to hear and discriminate sounds and words. The louder the tone before the patient perceives it, the greater the hearing loss. </a:t>
            </a:r>
            <a:r>
              <a:rPr lang="en-US" sz="3600" dirty="0" smtClean="0"/>
              <a:t>The </a:t>
            </a:r>
            <a:r>
              <a:rPr lang="en-US" sz="3600" dirty="0"/>
              <a:t>patient wears earphones and signals when the tone is heard.</a:t>
            </a:r>
          </a:p>
          <a:p>
            <a:endParaRPr lang="en-US" sz="36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9539931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620" y="274320"/>
            <a:ext cx="11026140" cy="5463540"/>
          </a:xfrm>
        </p:spPr>
        <p:txBody>
          <a:bodyPr>
            <a:noAutofit/>
          </a:bodyPr>
          <a:lstStyle/>
          <a:p>
            <a:pPr marL="571500" indent="-571500">
              <a:buClr>
                <a:schemeClr val="tx1">
                  <a:shade val="95000"/>
                </a:schemeClr>
              </a:buClr>
              <a:buFont typeface="Wingdings 2"/>
              <a:buChar char=""/>
              <a:defRPr/>
            </a:pPr>
            <a:r>
              <a:rPr lang="en-US" sz="3200" dirty="0" smtClean="0"/>
              <a:t>When evaluating hearing, three characteristics are important:-</a:t>
            </a:r>
          </a:p>
          <a:p>
            <a:pPr marL="571500" indent="-571500">
              <a:buClr>
                <a:schemeClr val="tx1">
                  <a:shade val="95000"/>
                </a:schemeClr>
              </a:buClr>
              <a:buFont typeface="+mj-lt"/>
              <a:buAutoNum type="alphaLcParenR"/>
              <a:defRPr/>
            </a:pPr>
            <a:r>
              <a:rPr lang="en-US" sz="3200" b="1" dirty="0" smtClean="0"/>
              <a:t>Frequency </a:t>
            </a:r>
            <a:r>
              <a:rPr lang="en-US" sz="3200" dirty="0" smtClean="0"/>
              <a:t>– refers to the number of sound waves produced per second. it is measured per cycle or Hertz(Hz) per second.</a:t>
            </a:r>
          </a:p>
          <a:p>
            <a:pPr marL="571500" indent="-571500">
              <a:buClr>
                <a:schemeClr val="tx1">
                  <a:shade val="95000"/>
                </a:schemeClr>
              </a:buClr>
              <a:buFont typeface="Wingdings 2"/>
              <a:buChar char=""/>
              <a:defRPr/>
            </a:pPr>
            <a:r>
              <a:rPr lang="en-US" sz="3200" dirty="0" smtClean="0"/>
              <a:t>a normal human ear perceives sound in frequencies ranging from 20 – 20,000Hz.</a:t>
            </a:r>
          </a:p>
          <a:p>
            <a:pPr marL="571500" indent="-571500">
              <a:buClr>
                <a:schemeClr val="tx1">
                  <a:shade val="95000"/>
                </a:schemeClr>
              </a:buClr>
              <a:buFont typeface="Wingdings 2"/>
              <a:buChar char=""/>
              <a:defRPr/>
            </a:pPr>
            <a:r>
              <a:rPr lang="en-US" sz="3200" dirty="0" smtClean="0"/>
              <a:t>Frequencies from 500 – 2000 Hz are important in understanding everyday speech and are referred to as speech range/frequencies</a:t>
            </a:r>
          </a:p>
          <a:p>
            <a:pPr marL="571500" indent="-571500">
              <a:buClr>
                <a:schemeClr val="tx1">
                  <a:shade val="95000"/>
                </a:schemeClr>
              </a:buClr>
              <a:buFont typeface="Arial" charset="0"/>
              <a:buAutoNum type="alphaLcParenR" startAt="2"/>
              <a:defRPr/>
            </a:pPr>
            <a:r>
              <a:rPr lang="en-US" sz="3200" b="1" dirty="0" smtClean="0"/>
              <a:t>Pitch – </a:t>
            </a:r>
            <a:r>
              <a:rPr lang="en-US" sz="3200" dirty="0" smtClean="0"/>
              <a:t>used to describe frequency of a tone. 100 Hz is considered low pitch and greater than 10,000Hz high pitch.</a:t>
            </a:r>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61960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71500" indent="-571500">
              <a:buClr>
                <a:schemeClr val="tx1">
                  <a:shade val="95000"/>
                </a:schemeClr>
              </a:buClr>
              <a:buFont typeface="Arial" charset="0"/>
              <a:buAutoNum type="alphaLcParenR" startAt="2"/>
              <a:defRPr/>
            </a:pPr>
            <a:r>
              <a:rPr lang="en-US" sz="3600" b="1" dirty="0"/>
              <a:t>Intensity – </a:t>
            </a:r>
            <a:r>
              <a:rPr lang="en-US" sz="3600" dirty="0"/>
              <a:t>measures the loudness of sound in decibels(dB). It is the pressure exerted by sound. Hearing loss is measured in decibels.</a:t>
            </a:r>
          </a:p>
          <a:p>
            <a:pPr marL="571500" indent="-571500">
              <a:buClr>
                <a:schemeClr val="tx1">
                  <a:shade val="95000"/>
                </a:schemeClr>
              </a:buClr>
              <a:buFont typeface="Wingdings 2"/>
              <a:buChar char=""/>
              <a:defRPr/>
            </a:pPr>
            <a:r>
              <a:rPr lang="en-US" sz="3600" dirty="0"/>
              <a:t>Sound louder than 80dB is perceived by the human ear as harsh and can damage the inner ear.</a:t>
            </a:r>
          </a:p>
          <a:p>
            <a:pPr marL="571500" indent="-571500">
              <a:buClr>
                <a:schemeClr val="tx1">
                  <a:shade val="95000"/>
                </a:schemeClr>
              </a:buClr>
              <a:buFont typeface="Wingdings 2"/>
              <a:buChar char=""/>
              <a:defRPr/>
            </a:pPr>
            <a:r>
              <a:rPr lang="en-US" sz="3600" dirty="0"/>
              <a:t>The critical level of loudness is approximately 30dB.</a:t>
            </a:r>
          </a:p>
          <a:p>
            <a:endParaRPr lang="en-US" sz="36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7661971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709684" y="609600"/>
            <a:ext cx="11108936" cy="5108812"/>
          </a:xfrm>
        </p:spPr>
        <p:txBody>
          <a:bodyPr>
            <a:noAutofit/>
          </a:bodyPr>
          <a:lstStyle/>
          <a:p>
            <a:pPr marL="514350" indent="-514350">
              <a:buClr>
                <a:schemeClr val="tx1">
                  <a:shade val="95000"/>
                </a:schemeClr>
              </a:buClr>
              <a:buFont typeface="Calibri" pitchFamily="34" charset="0"/>
              <a:buAutoNum type="arabicPeriod"/>
              <a:defRPr/>
            </a:pPr>
            <a:r>
              <a:rPr lang="en-US" sz="2400" b="1" u="sng" dirty="0" smtClean="0"/>
              <a:t>ROMBERG TEST</a:t>
            </a:r>
            <a:r>
              <a:rPr lang="en-US" sz="2400" b="1" dirty="0" smtClean="0"/>
              <a:t> </a:t>
            </a:r>
            <a:r>
              <a:rPr lang="en-US" sz="2400" dirty="0" smtClean="0"/>
              <a:t>– assesses the inner ear for balance.</a:t>
            </a:r>
          </a:p>
          <a:p>
            <a:pPr marL="514350" indent="-514350">
              <a:buClr>
                <a:schemeClr val="tx1">
                  <a:shade val="95000"/>
                </a:schemeClr>
              </a:buClr>
              <a:buFont typeface="Wingdings 2"/>
              <a:buChar char=""/>
              <a:defRPr/>
            </a:pPr>
            <a:r>
              <a:rPr lang="en-US" sz="2400" dirty="0" smtClean="0"/>
              <a:t>The client stands with the feet together, arms by the side and eyes closed. 60s</a:t>
            </a:r>
          </a:p>
          <a:p>
            <a:pPr marL="514350" indent="-514350">
              <a:buClr>
                <a:schemeClr val="tx1">
                  <a:shade val="95000"/>
                </a:schemeClr>
              </a:buClr>
              <a:buFont typeface="Wingdings 2"/>
              <a:buChar char=""/>
              <a:defRPr/>
            </a:pPr>
            <a:r>
              <a:rPr lang="en-US" sz="2400" dirty="0" smtClean="0"/>
              <a:t>Note the ability of  the patient to maintain upright posture with only minimal amount of swaying.</a:t>
            </a:r>
          </a:p>
          <a:p>
            <a:pPr marL="514350" indent="-514350">
              <a:buClr>
                <a:schemeClr val="tx1">
                  <a:shade val="95000"/>
                </a:schemeClr>
              </a:buClr>
              <a:buFont typeface="Wingdings 2"/>
              <a:buChar char=""/>
              <a:defRPr/>
            </a:pPr>
            <a:r>
              <a:rPr lang="en-US" sz="2400" dirty="0" smtClean="0"/>
              <a:t>If the client loses balance, it is a positive Romberg, indicating vestibular problems.</a:t>
            </a:r>
          </a:p>
          <a:p>
            <a:pPr marL="514350" indent="-514350">
              <a:buClr>
                <a:schemeClr val="tx1">
                  <a:shade val="95000"/>
                </a:schemeClr>
              </a:buClr>
              <a:buFont typeface="Arial" charset="0"/>
              <a:buAutoNum type="arabicPeriod" startAt="2"/>
              <a:defRPr/>
            </a:pPr>
            <a:r>
              <a:rPr lang="en-US" sz="2400" b="1" u="sng" dirty="0" smtClean="0"/>
              <a:t>CALORIC TEST </a:t>
            </a:r>
            <a:r>
              <a:rPr lang="en-US" sz="2400" dirty="0" smtClean="0"/>
              <a:t>– used to determine if an alteration exists in the vestibular origin of the </a:t>
            </a:r>
            <a:r>
              <a:rPr lang="en-US" sz="2400" dirty="0" err="1" smtClean="0"/>
              <a:t>vestibulococchlear</a:t>
            </a:r>
            <a:r>
              <a:rPr lang="en-US" sz="2400" dirty="0" smtClean="0"/>
              <a:t> nerve.</a:t>
            </a:r>
          </a:p>
          <a:p>
            <a:pPr marL="514350" indent="-514350">
              <a:buClr>
                <a:schemeClr val="tx1">
                  <a:shade val="95000"/>
                </a:schemeClr>
              </a:buClr>
              <a:buFont typeface="Wingdings 2"/>
              <a:buChar char=""/>
              <a:defRPr/>
            </a:pPr>
            <a:r>
              <a:rPr lang="en-US" sz="2400" dirty="0" smtClean="0"/>
              <a:t>With the client either seated or supine, instill water into the external ear canal.</a:t>
            </a:r>
          </a:p>
          <a:p>
            <a:pPr marL="514350" indent="-514350">
              <a:buClr>
                <a:schemeClr val="tx1">
                  <a:shade val="95000"/>
                </a:schemeClr>
              </a:buClr>
              <a:buFont typeface="Wingdings 2"/>
              <a:buChar char=""/>
              <a:defRPr/>
            </a:pPr>
            <a:r>
              <a:rPr lang="en-US" sz="2400" dirty="0" smtClean="0"/>
              <a:t> Sometimes warm and cold water are alternated. Test the affected side first.</a:t>
            </a:r>
          </a:p>
          <a:p>
            <a:pPr marL="514350" indent="-514350">
              <a:buClr>
                <a:schemeClr val="tx1">
                  <a:shade val="95000"/>
                </a:schemeClr>
              </a:buClr>
              <a:buFont typeface="Wingdings 2"/>
              <a:buChar char=""/>
              <a:defRPr/>
            </a:pPr>
            <a:r>
              <a:rPr lang="en-US" sz="2400" dirty="0" smtClean="0"/>
              <a:t>Normal response to this is </a:t>
            </a:r>
          </a:p>
          <a:p>
            <a:pPr marL="914400" lvl="1" indent="-514350">
              <a:buClr>
                <a:schemeClr val="accent2">
                  <a:shade val="75000"/>
                </a:schemeClr>
              </a:buClr>
              <a:buFont typeface="Wingdings 2"/>
              <a:buChar char=""/>
              <a:defRPr/>
            </a:pPr>
            <a:r>
              <a:rPr lang="en-US" dirty="0"/>
              <a:t>Nystagmus (involuntary rapid rhythmic eye movements)</a:t>
            </a:r>
          </a:p>
          <a:p>
            <a:pPr marL="914400" lvl="1" indent="-514350">
              <a:buClr>
                <a:schemeClr val="accent2">
                  <a:shade val="75000"/>
                </a:schemeClr>
              </a:buClr>
              <a:buFont typeface="Wingdings 2"/>
              <a:buChar char=""/>
              <a:defRPr/>
            </a:pPr>
            <a:r>
              <a:rPr lang="en-US" dirty="0"/>
              <a:t>Feeling of falling</a:t>
            </a:r>
          </a:p>
        </p:txBody>
      </p:sp>
      <p:sp>
        <p:nvSpPr>
          <p:cNvPr id="58370" name="Title 1"/>
          <p:cNvSpPr>
            <a:spLocks noGrp="1"/>
          </p:cNvSpPr>
          <p:nvPr>
            <p:ph type="title"/>
          </p:nvPr>
        </p:nvSpPr>
        <p:spPr>
          <a:xfrm>
            <a:off x="1524000" y="0"/>
            <a:ext cx="9144000" cy="533400"/>
          </a:xfrm>
          <a:solidFill>
            <a:schemeClr val="accent2">
              <a:lumMod val="40000"/>
              <a:lumOff val="60000"/>
            </a:schemeClr>
          </a:solidFill>
        </p:spPr>
        <p:txBody>
          <a:bodyPr/>
          <a:lstStyle/>
          <a:p>
            <a:pPr>
              <a:defRPr/>
            </a:pPr>
            <a:r>
              <a:rPr sz="2600" b="1" u="sng" dirty="0"/>
              <a:t>TESTS TO DETECT VESTIBULAR CONDITIONS</a:t>
            </a:r>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8105808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571" y="204716"/>
            <a:ext cx="9876430" cy="5322627"/>
          </a:xfrm>
        </p:spPr>
        <p:txBody>
          <a:bodyPr>
            <a:normAutofit/>
          </a:bodyPr>
          <a:lstStyle/>
          <a:p>
            <a:pPr marL="868680" lvl="1" indent="-283464">
              <a:buClr>
                <a:schemeClr val="accent2">
                  <a:shade val="75000"/>
                </a:schemeClr>
              </a:buClr>
              <a:buFont typeface="Wingdings 2"/>
              <a:buChar char=""/>
              <a:defRPr/>
            </a:pPr>
            <a:r>
              <a:rPr lang="en-US" sz="2600" dirty="0"/>
              <a:t>Vertigo (feeling of spinning)</a:t>
            </a:r>
          </a:p>
          <a:p>
            <a:pPr marL="868680" lvl="1" indent="-283464">
              <a:buClr>
                <a:schemeClr val="accent2">
                  <a:shade val="75000"/>
                </a:schemeClr>
              </a:buClr>
              <a:buFont typeface="Wingdings 2"/>
              <a:buChar char=""/>
              <a:defRPr/>
            </a:pPr>
            <a:r>
              <a:rPr lang="en-US" sz="2600" dirty="0"/>
              <a:t>Nausea</a:t>
            </a:r>
          </a:p>
          <a:p>
            <a:pPr marL="868680" lvl="1" indent="-283464">
              <a:buClr>
                <a:schemeClr val="accent2">
                  <a:shade val="75000"/>
                </a:schemeClr>
              </a:buClr>
              <a:buFont typeface="Wingdings 2"/>
              <a:buChar char=""/>
              <a:defRPr/>
            </a:pPr>
            <a:r>
              <a:rPr lang="en-US" sz="2600" dirty="0"/>
              <a:t>Vomiting</a:t>
            </a:r>
          </a:p>
          <a:p>
            <a:pPr marL="548640" indent="-411480">
              <a:buClr>
                <a:schemeClr val="tx1">
                  <a:shade val="95000"/>
                </a:schemeClr>
              </a:buClr>
              <a:buFont typeface="Wingdings 2"/>
              <a:buChar char=""/>
              <a:defRPr/>
            </a:pPr>
            <a:r>
              <a:rPr lang="en-US" dirty="0" smtClean="0"/>
              <a:t>Decrease or absence of these response within three minutes indicates abnormality.</a:t>
            </a:r>
          </a:p>
          <a:p>
            <a:pPr marL="548640" indent="-411480">
              <a:buClr>
                <a:schemeClr val="tx1">
                  <a:shade val="95000"/>
                </a:schemeClr>
              </a:buClr>
              <a:buNone/>
              <a:defRPr/>
            </a:pPr>
            <a:r>
              <a:rPr lang="en-US" u="sng" dirty="0" smtClean="0"/>
              <a:t>Contraindications:</a:t>
            </a:r>
          </a:p>
          <a:p>
            <a:pPr marL="868680" lvl="1" indent="-283464">
              <a:buClr>
                <a:schemeClr val="accent2">
                  <a:shade val="75000"/>
                </a:schemeClr>
              </a:buClr>
              <a:buFont typeface="Wingdings 2"/>
              <a:buChar char=""/>
              <a:defRPr/>
            </a:pPr>
            <a:r>
              <a:rPr lang="en-US" sz="2600" dirty="0"/>
              <a:t>Perforated ear drum</a:t>
            </a:r>
          </a:p>
          <a:p>
            <a:pPr marL="868680" lvl="1" indent="-283464">
              <a:buClr>
                <a:schemeClr val="accent2">
                  <a:shade val="75000"/>
                </a:schemeClr>
              </a:buClr>
              <a:buFont typeface="Wingdings 2"/>
              <a:buChar char=""/>
              <a:defRPr/>
            </a:pPr>
            <a:r>
              <a:rPr lang="en-US" sz="2600" dirty="0"/>
              <a:t>Infection of the middle ear</a:t>
            </a:r>
          </a:p>
          <a:p>
            <a:pPr marL="548640" indent="-411480">
              <a:buClr>
                <a:schemeClr val="tx1">
                  <a:shade val="95000"/>
                </a:schemeClr>
              </a:buClr>
              <a:buNone/>
              <a:defRPr/>
            </a:pPr>
            <a:r>
              <a:rPr lang="en-US" dirty="0" smtClean="0"/>
              <a:t>NB: anticipate vomiting and provide an emesis basin.</a:t>
            </a:r>
          </a:p>
          <a:p>
            <a:pPr marL="548640" indent="-411480">
              <a:buClr>
                <a:schemeClr val="tx1">
                  <a:shade val="95000"/>
                </a:schemeClr>
              </a:buClr>
              <a:buNone/>
              <a:defRPr/>
            </a:pPr>
            <a:r>
              <a:rPr lang="en-US" dirty="0" smtClean="0"/>
              <a:t> </a:t>
            </a:r>
          </a:p>
          <a:p>
            <a:pPr marL="548640" indent="-411480">
              <a:buClr>
                <a:schemeClr val="tx1">
                  <a:shade val="95000"/>
                </a:schemeClr>
              </a:buClr>
              <a:buFont typeface="Wingdings 2"/>
              <a:buChar char=""/>
              <a:defRPr/>
            </a:pPr>
            <a:endParaRPr lang="en-US" u="sng" dirty="0"/>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851972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buClr>
                <a:schemeClr val="tx1">
                  <a:shade val="95000"/>
                </a:schemeClr>
              </a:buClr>
              <a:buFont typeface="Arial" charset="0"/>
              <a:buAutoNum type="arabicPeriod" startAt="3"/>
              <a:defRPr/>
            </a:pPr>
            <a:r>
              <a:rPr lang="en-US" sz="3600" u="sng" dirty="0"/>
              <a:t>ELECTRONYSTAGMOGRAPHY</a:t>
            </a:r>
            <a:r>
              <a:rPr lang="en-US" sz="3600" dirty="0"/>
              <a:t> –electrodes are placed near the clients eyes to assess for alterations in the vestibular system.</a:t>
            </a:r>
          </a:p>
          <a:p>
            <a:pPr marL="514350" indent="-514350">
              <a:buClr>
                <a:schemeClr val="tx1">
                  <a:shade val="95000"/>
                </a:schemeClr>
              </a:buClr>
              <a:buFont typeface="Wingdings 2"/>
              <a:buChar char=""/>
              <a:defRPr/>
            </a:pPr>
            <a:r>
              <a:rPr lang="en-US" sz="3600" dirty="0"/>
              <a:t>caloric test is performed while eye movements are recorded on a graph. </a:t>
            </a:r>
            <a:endParaRPr lang="en-US" sz="3600" dirty="0" smtClean="0"/>
          </a:p>
          <a:p>
            <a:pPr marL="514350" indent="-514350">
              <a:buClr>
                <a:schemeClr val="tx1">
                  <a:shade val="95000"/>
                </a:schemeClr>
              </a:buClr>
              <a:buFont typeface="Wingdings 2"/>
              <a:buChar char=""/>
              <a:defRPr/>
            </a:pPr>
            <a:r>
              <a:rPr lang="en-US" sz="3600" dirty="0" smtClean="0"/>
              <a:t>it </a:t>
            </a:r>
            <a:r>
              <a:rPr lang="en-US" sz="3600" dirty="0" err="1"/>
              <a:t>assesess</a:t>
            </a:r>
            <a:r>
              <a:rPr lang="en-US" sz="3600" dirty="0"/>
              <a:t> </a:t>
            </a:r>
            <a:r>
              <a:rPr lang="en-US" sz="3600" dirty="0" err="1"/>
              <a:t>occulomotor</a:t>
            </a:r>
            <a:r>
              <a:rPr lang="en-US" sz="3600" dirty="0"/>
              <a:t> and vestibular systems and their corresponding interaction.</a:t>
            </a:r>
          </a:p>
          <a:p>
            <a:endParaRPr lang="en-US" sz="36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971463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1144"/>
            <a:ext cx="11232776" cy="5398135"/>
          </a:xfrm>
        </p:spPr>
        <p:txBody>
          <a:bodyPr>
            <a:noAutofit/>
          </a:bodyPr>
          <a:lstStyle/>
          <a:p>
            <a:pPr marL="548640" indent="-411480">
              <a:buClr>
                <a:schemeClr val="tx1">
                  <a:shade val="95000"/>
                </a:schemeClr>
              </a:buClr>
              <a:buFont typeface="Wingdings 2"/>
              <a:buChar char=""/>
              <a:defRPr/>
            </a:pPr>
            <a:r>
              <a:rPr lang="en-US" sz="3600" dirty="0"/>
              <a:t>Conditions of the inner ear</a:t>
            </a:r>
          </a:p>
          <a:p>
            <a:pPr marL="868680" lvl="1" indent="-283464">
              <a:buClr>
                <a:schemeClr val="accent2">
                  <a:shade val="75000"/>
                </a:schemeClr>
              </a:buClr>
              <a:buFont typeface="Wingdings 2"/>
              <a:buChar char=""/>
              <a:defRPr/>
            </a:pPr>
            <a:r>
              <a:rPr lang="en-US" sz="3600" dirty="0"/>
              <a:t>Motion sickness</a:t>
            </a:r>
          </a:p>
          <a:p>
            <a:pPr marL="868680" lvl="1" indent="-283464">
              <a:buClr>
                <a:schemeClr val="accent2">
                  <a:shade val="75000"/>
                </a:schemeClr>
              </a:buClr>
              <a:buFont typeface="Wingdings 2"/>
              <a:buChar char=""/>
              <a:defRPr/>
            </a:pPr>
            <a:r>
              <a:rPr lang="en-US" sz="3600" dirty="0" err="1"/>
              <a:t>Meinieres</a:t>
            </a:r>
            <a:r>
              <a:rPr lang="en-US" sz="3600" dirty="0"/>
              <a:t> disease</a:t>
            </a:r>
          </a:p>
          <a:p>
            <a:pPr marL="868680" lvl="1" indent="-283464">
              <a:buClr>
                <a:schemeClr val="accent2">
                  <a:shade val="75000"/>
                </a:schemeClr>
              </a:buClr>
              <a:buFont typeface="Wingdings 2"/>
              <a:buChar char=""/>
              <a:defRPr/>
            </a:pPr>
            <a:r>
              <a:rPr lang="en-US" sz="3600" dirty="0" err="1"/>
              <a:t>Labyrinthitis</a:t>
            </a:r>
            <a:endParaRPr lang="en-US" sz="3600" dirty="0"/>
          </a:p>
          <a:p>
            <a:pPr marL="868680" lvl="1" indent="-283464">
              <a:buClr>
                <a:schemeClr val="accent2">
                  <a:shade val="75000"/>
                </a:schemeClr>
              </a:buClr>
              <a:buFont typeface="Wingdings 2"/>
              <a:buChar char=""/>
              <a:defRPr/>
            </a:pPr>
            <a:r>
              <a:rPr lang="en-US" sz="3600" dirty="0"/>
              <a:t>Ototoxicity</a:t>
            </a:r>
          </a:p>
          <a:p>
            <a:pPr marL="868680" lvl="1" indent="-283464">
              <a:buClr>
                <a:schemeClr val="accent2">
                  <a:shade val="75000"/>
                </a:schemeClr>
              </a:buClr>
              <a:buFont typeface="Wingdings 2"/>
              <a:buChar char=""/>
              <a:defRPr/>
            </a:pPr>
            <a:r>
              <a:rPr lang="en-US" sz="3600" dirty="0"/>
              <a:t>Acoustic neuroma</a:t>
            </a:r>
          </a:p>
          <a:p>
            <a:pPr marL="548640" indent="-411480">
              <a:buClr>
                <a:schemeClr val="tx1">
                  <a:shade val="95000"/>
                </a:schemeClr>
              </a:buClr>
              <a:buFont typeface="Wingdings 2"/>
              <a:buChar char=""/>
              <a:defRPr/>
            </a:pPr>
            <a:r>
              <a:rPr lang="en-US" sz="3600" dirty="0"/>
              <a:t>The nose and paranasal sinuses</a:t>
            </a:r>
          </a:p>
          <a:p>
            <a:pPr marL="868680" lvl="1" indent="-283464">
              <a:buClr>
                <a:schemeClr val="accent2">
                  <a:shade val="75000"/>
                </a:schemeClr>
              </a:buClr>
              <a:buFont typeface="Wingdings 2"/>
              <a:buChar char=""/>
              <a:defRPr/>
            </a:pPr>
            <a:r>
              <a:rPr lang="en-US" sz="3600" dirty="0"/>
              <a:t>Anatomy and physiology of the nose</a:t>
            </a:r>
          </a:p>
          <a:p>
            <a:pPr marL="868680" lvl="1" indent="-283464">
              <a:buClr>
                <a:schemeClr val="accent2">
                  <a:shade val="75000"/>
                </a:schemeClr>
              </a:buClr>
              <a:buFont typeface="Wingdings 2"/>
              <a:buChar char=""/>
              <a:defRPr/>
            </a:pPr>
            <a:r>
              <a:rPr lang="en-US" sz="3600" dirty="0"/>
              <a:t>Functions of the nose</a:t>
            </a:r>
          </a:p>
          <a:p>
            <a:pPr marL="868680" lvl="1" indent="-283464">
              <a:buClr>
                <a:schemeClr val="accent2">
                  <a:shade val="75000"/>
                </a:schemeClr>
              </a:buClr>
              <a:buFont typeface="Wingdings 2"/>
              <a:buChar char=""/>
              <a:defRPr/>
            </a:pPr>
            <a:r>
              <a:rPr lang="en-US" sz="3600" dirty="0"/>
              <a:t>Physical assessment of the nose and sinuses</a:t>
            </a:r>
          </a:p>
          <a:p>
            <a:endParaRPr lang="en-US" sz="40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77622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D0D5A62-DF53-4578-A928-66EEC0CA072D}"/>
              </a:ext>
            </a:extLst>
          </p:cNvPr>
          <p:cNvSpPr>
            <a:spLocks noGrp="1"/>
          </p:cNvSpPr>
          <p:nvPr>
            <p:ph idx="1"/>
          </p:nvPr>
        </p:nvSpPr>
        <p:spPr>
          <a:xfrm>
            <a:off x="295422" y="182880"/>
            <a:ext cx="11058378" cy="5994083"/>
          </a:xfrm>
        </p:spPr>
        <p:txBody>
          <a:bodyPr>
            <a:normAutofit/>
          </a:bodyPr>
          <a:lstStyle/>
          <a:p>
            <a:r>
              <a:rPr lang="en-US" b="1" dirty="0"/>
              <a:t>ELECTRONYSTAGMOGRAM. </a:t>
            </a:r>
            <a:r>
              <a:rPr lang="en-US" dirty="0"/>
              <a:t>The </a:t>
            </a:r>
            <a:r>
              <a:rPr lang="en-US" dirty="0" err="1"/>
              <a:t>electronystagmogram</a:t>
            </a:r>
            <a:r>
              <a:rPr lang="en-US" dirty="0"/>
              <a:t> is used to diagnose the causes of unilateral hearing loss of unknown origin, vertigo, or ringing in the ears. It is similar to the caloric test. The test is usually completed in a darkened room. Five electrodes are taped to the patient’s clean face at certain positions around the eye. The electrodes measure nystagmus in response to vestibular stimulation. Measurements are taken at rest, looking at different objects, with eyes open and closed, in different positions, with water of different temperatures, and with air. Usually tranquilizers, alcohol, stimulants, and antivertigo agents are held for 1 to 5 days before the test. The patient should also avoid tobacco and caffeine on the day of the test. The test is contraindicated in patients who have pacemakers. The patient may experience nausea, vertigo, or weakness following </a:t>
            </a:r>
            <a:r>
              <a:rPr lang="en-US" dirty="0" smtClean="0"/>
              <a:t>the test</a:t>
            </a:r>
            <a:endParaRPr lang="en-US" dirty="0"/>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03935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dirty="0" smtClean="0"/>
              <a:t>COMPUTED </a:t>
            </a:r>
            <a:r>
              <a:rPr lang="en-US" sz="3200" b="1" dirty="0"/>
              <a:t>TOMOGRAPHY. </a:t>
            </a:r>
            <a:r>
              <a:rPr lang="en-US" sz="3200" dirty="0"/>
              <a:t>A CT scan produces radiographs similar to those used in conventional radiography. A special scanner system produces cross-sectional images of anatomical structures without superimposing tissues on each other. CT is useful for visualizing the temporal and </a:t>
            </a:r>
            <a:r>
              <a:rPr lang="en-US" sz="3200" dirty="0" err="1"/>
              <a:t>mastoidbones</a:t>
            </a:r>
            <a:r>
              <a:rPr lang="en-US" sz="3200" dirty="0"/>
              <a:t>, the middle and inner ears, and the </a:t>
            </a:r>
            <a:r>
              <a:rPr lang="en-US" sz="3200" dirty="0" err="1"/>
              <a:t>eustachian</a:t>
            </a:r>
            <a:r>
              <a:rPr lang="en-US" sz="3200" dirty="0"/>
              <a:t> tube. The patient should remove hairpins and jewelry from the area of </a:t>
            </a:r>
            <a:r>
              <a:rPr lang="en-US" sz="3200" dirty="0" smtClean="0"/>
              <a:t>visualization</a:t>
            </a:r>
            <a:endParaRPr lang="en-US" sz="3200" dirty="0"/>
          </a:p>
          <a:p>
            <a:endParaRPr lang="en-US" sz="32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55427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2666" y="269780"/>
            <a:ext cx="11171830" cy="5421336"/>
          </a:xfrm>
        </p:spPr>
        <p:txBody>
          <a:bodyPr>
            <a:normAutofit fontScale="92500" lnSpcReduction="10000"/>
          </a:bodyPr>
          <a:lstStyle/>
          <a:p>
            <a:r>
              <a:rPr lang="en-US" sz="3600" dirty="0"/>
              <a:t>. </a:t>
            </a:r>
            <a:r>
              <a:rPr lang="en-US" sz="3600" b="1" dirty="0"/>
              <a:t>MAGNETIC RESONANCE IMAGING. </a:t>
            </a:r>
            <a:r>
              <a:rPr lang="en-US" sz="3600" dirty="0"/>
              <a:t>MRI produces cross-sectional images of the human anatomy through exposure to magnetic energy sources without using radiation</a:t>
            </a:r>
            <a:r>
              <a:rPr lang="en-US" sz="3600" dirty="0" smtClean="0"/>
              <a:t>.</a:t>
            </a:r>
          </a:p>
          <a:p>
            <a:r>
              <a:rPr lang="en-US" sz="3600" dirty="0"/>
              <a:t>It is useful in differentiating between healthy and diseased tissue. The MRI allows the membranous organs, nerve, and  blood vessels of the temporal bone to be examined. The test is contraindicated in patients with implanted heart valves, </a:t>
            </a:r>
            <a:r>
              <a:rPr lang="en-US" sz="3600" dirty="0" err="1"/>
              <a:t>urgical</a:t>
            </a:r>
            <a:r>
              <a:rPr lang="en-US" sz="3600" dirty="0"/>
              <a:t> and aneurysm clips, and internal orthopedic screws and rods. The patient should remove dental bridges and appliances, credit cards, keys, hairclips, shoes, belts, jewelry or clothing with metal fasteners, wigs, and hairpieces before entering the magnetic resonance room</a:t>
            </a:r>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129790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C71F7EF-9F55-4109-9643-FF5707017703}"/>
              </a:ext>
            </a:extLst>
          </p:cNvPr>
          <p:cNvSpPr>
            <a:spLocks noGrp="1"/>
          </p:cNvSpPr>
          <p:nvPr>
            <p:ph idx="1"/>
          </p:nvPr>
        </p:nvSpPr>
        <p:spPr>
          <a:xfrm>
            <a:off x="196947" y="196948"/>
            <a:ext cx="11718387" cy="6358597"/>
          </a:xfrm>
        </p:spPr>
        <p:txBody>
          <a:bodyPr>
            <a:normAutofit/>
          </a:bodyPr>
          <a:lstStyle/>
          <a:p>
            <a:pPr marL="0" indent="0">
              <a:buNone/>
            </a:pPr>
            <a:r>
              <a:rPr lang="en-US" dirty="0" smtClean="0"/>
              <a:t> </a:t>
            </a:r>
            <a:r>
              <a:rPr lang="en-US" b="1" dirty="0" smtClean="0"/>
              <a:t>LABORATORY </a:t>
            </a:r>
            <a:r>
              <a:rPr lang="en-US" b="1" dirty="0"/>
              <a:t>TESTS</a:t>
            </a:r>
            <a:r>
              <a:rPr lang="en-US" b="1" dirty="0" smtClean="0"/>
              <a:t>.</a:t>
            </a:r>
          </a:p>
          <a:p>
            <a:r>
              <a:rPr lang="en-US" b="1" dirty="0" smtClean="0"/>
              <a:t> </a:t>
            </a:r>
            <a:r>
              <a:rPr lang="en-US" b="1" dirty="0"/>
              <a:t>Culture. </a:t>
            </a:r>
            <a:r>
              <a:rPr lang="en-US" dirty="0"/>
              <a:t>Culture of drainage from the ear canal or surgical incision is important in diagnosis and treatment of acute infections. Identifying  he organism responsible for the infection allows the appropriate antibiotic to be used. Often with chronic infections, the culture is less helpful because gram-negative bacilli cover up the original pathogen. Drainage from the external ear is collected using a sterile cotton-tipped or polyester-tipped swab. Samples should be taken to the laboratory immediately.</a:t>
            </a:r>
          </a:p>
          <a:p>
            <a:r>
              <a:rPr lang="en-US" b="1" dirty="0"/>
              <a:t>Pathological Examination. </a:t>
            </a:r>
            <a:r>
              <a:rPr lang="en-US" dirty="0"/>
              <a:t>Pathological examination of tissue obtained during surgery is completed to rule out a malignancy and identify any unusual problems. A cholesteatoma (cyst of epithelial cells and cholesterol found in the middle ear) is usually documented by a pathological examination.</a:t>
            </a:r>
          </a:p>
          <a:p>
            <a:endParaRPr lang="en-US" dirty="0"/>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26384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036" y="762000"/>
            <a:ext cx="10986448" cy="4847230"/>
          </a:xfrm>
        </p:spPr>
        <p:txBody>
          <a:bodyPr>
            <a:noAutofit/>
          </a:bodyPr>
          <a:lstStyle/>
          <a:p>
            <a:pPr marL="548640" indent="-411480">
              <a:buClr>
                <a:schemeClr val="tx1">
                  <a:shade val="95000"/>
                </a:schemeClr>
              </a:buClr>
              <a:buFont typeface="Wingdings 2"/>
              <a:buChar char=""/>
              <a:defRPr/>
            </a:pPr>
            <a:r>
              <a:rPr lang="en-US" sz="3000" dirty="0" smtClean="0"/>
              <a:t>It ranges from minor difficulty in understanding words or hearing certain sounds to total deafness.</a:t>
            </a:r>
          </a:p>
          <a:p>
            <a:pPr marL="548640" indent="-411480">
              <a:buClr>
                <a:schemeClr val="tx1">
                  <a:shade val="95000"/>
                </a:schemeClr>
              </a:buClr>
              <a:buNone/>
              <a:defRPr/>
            </a:pPr>
            <a:r>
              <a:rPr lang="en-US" sz="3000" b="1" u="sng" dirty="0" smtClean="0"/>
              <a:t>Types</a:t>
            </a:r>
          </a:p>
          <a:p>
            <a:pPr marL="514350" indent="-514350">
              <a:buClr>
                <a:schemeClr val="tx1">
                  <a:shade val="95000"/>
                </a:schemeClr>
              </a:buClr>
              <a:buNone/>
              <a:defRPr/>
            </a:pPr>
            <a:r>
              <a:rPr lang="en-US" sz="3000" b="1" dirty="0" smtClean="0"/>
              <a:t>A)	</a:t>
            </a:r>
            <a:r>
              <a:rPr lang="en-US" sz="3000" b="1" u="sng" dirty="0" smtClean="0"/>
              <a:t>Conductive hearing loss:</a:t>
            </a:r>
            <a:r>
              <a:rPr lang="en-US" sz="3000" dirty="0" smtClean="0"/>
              <a:t> Also called transmission hearing loss.</a:t>
            </a:r>
          </a:p>
          <a:p>
            <a:pPr marL="514350" indent="-514350">
              <a:buClr>
                <a:schemeClr val="tx1">
                  <a:shade val="95000"/>
                </a:schemeClr>
              </a:buClr>
              <a:buFont typeface="Wingdings 2"/>
              <a:buChar char=""/>
              <a:defRPr/>
            </a:pPr>
            <a:r>
              <a:rPr lang="en-US" sz="3000" dirty="0" smtClean="0"/>
              <a:t>Conduction of sound waves to the organs of hearing is disrupted.</a:t>
            </a:r>
          </a:p>
          <a:p>
            <a:pPr marL="514350" indent="-514350">
              <a:buClr>
                <a:schemeClr val="tx1">
                  <a:shade val="95000"/>
                </a:schemeClr>
              </a:buClr>
              <a:buFont typeface="Wingdings 2"/>
              <a:buChar char=""/>
              <a:defRPr/>
            </a:pPr>
            <a:r>
              <a:rPr lang="en-US" sz="3000" dirty="0" smtClean="0"/>
              <a:t>It is further classified as </a:t>
            </a:r>
          </a:p>
          <a:p>
            <a:pPr marL="1314450" lvl="2" indent="-514350">
              <a:buClr>
                <a:schemeClr val="accent2">
                  <a:shade val="50000"/>
                </a:schemeClr>
              </a:buClr>
              <a:buFont typeface="+mj-lt"/>
              <a:buAutoNum type="alphaLcPeriod"/>
              <a:defRPr/>
            </a:pPr>
            <a:r>
              <a:rPr lang="en-US" sz="3000" dirty="0"/>
              <a:t>Air conduction loss – due to a defect in the external auditory canal</a:t>
            </a:r>
          </a:p>
          <a:p>
            <a:pPr marL="1314450" lvl="2" indent="-514350">
              <a:buClr>
                <a:schemeClr val="accent2">
                  <a:shade val="50000"/>
                </a:schemeClr>
              </a:buClr>
              <a:buFont typeface="+mj-lt"/>
              <a:buAutoNum type="alphaLcPeriod"/>
              <a:defRPr/>
            </a:pPr>
            <a:r>
              <a:rPr lang="en-US" sz="3000" dirty="0"/>
              <a:t>Bone conduction loss – due to a defect in the bones of the middle ear.</a:t>
            </a:r>
          </a:p>
        </p:txBody>
      </p:sp>
      <p:sp>
        <p:nvSpPr>
          <p:cNvPr id="60418" name="Title 1"/>
          <p:cNvSpPr>
            <a:spLocks noGrp="1"/>
          </p:cNvSpPr>
          <p:nvPr>
            <p:ph type="title"/>
          </p:nvPr>
        </p:nvSpPr>
        <p:spPr>
          <a:xfrm>
            <a:off x="1524000" y="150124"/>
            <a:ext cx="9144000" cy="611875"/>
          </a:xfrm>
          <a:solidFill>
            <a:schemeClr val="accent2">
              <a:lumMod val="40000"/>
              <a:lumOff val="60000"/>
            </a:schemeClr>
          </a:solidFill>
        </p:spPr>
        <p:txBody>
          <a:bodyPr/>
          <a:lstStyle/>
          <a:p>
            <a:pPr>
              <a:defRPr/>
            </a:pPr>
            <a:r>
              <a:rPr sz="2600" b="1" dirty="0"/>
              <a:t>HEARING </a:t>
            </a:r>
            <a:r>
              <a:rPr sz="2600" b="1" dirty="0" smtClean="0"/>
              <a:t>LOSS</a:t>
            </a:r>
            <a:r>
              <a:rPr lang="en-US" sz="2800" dirty="0" smtClean="0"/>
              <a:t>/ deafness</a:t>
            </a:r>
            <a:endParaRPr sz="2600" b="1" dirty="0"/>
          </a:p>
        </p:txBody>
      </p:sp>
      <p:sp>
        <p:nvSpPr>
          <p:cNvPr id="7" name="Footer Placeholder 6"/>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6331952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
            <a:ext cx="10994409" cy="5759355"/>
          </a:xfrm>
        </p:spPr>
        <p:txBody>
          <a:bodyPr>
            <a:noAutofit/>
          </a:bodyPr>
          <a:lstStyle/>
          <a:p>
            <a:pPr marL="514350" indent="-514350">
              <a:buClr>
                <a:schemeClr val="tx1">
                  <a:shade val="95000"/>
                </a:schemeClr>
              </a:buClr>
              <a:buNone/>
              <a:defRPr/>
            </a:pPr>
            <a:r>
              <a:rPr lang="en-US" sz="3200" b="1" u="sng" dirty="0" smtClean="0"/>
              <a:t>Causes</a:t>
            </a:r>
          </a:p>
          <a:p>
            <a:pPr marL="514350" indent="-514350">
              <a:buClr>
                <a:schemeClr val="tx1">
                  <a:shade val="95000"/>
                </a:schemeClr>
              </a:buClr>
              <a:buFont typeface="+mj-lt"/>
              <a:buAutoNum type="arabicPeriod"/>
              <a:defRPr/>
            </a:pPr>
            <a:r>
              <a:rPr lang="en-US" sz="3200" dirty="0" smtClean="0"/>
              <a:t>Obstruction to the passage of sound through the external auditory canal.</a:t>
            </a:r>
          </a:p>
          <a:p>
            <a:pPr marL="914400" lvl="1" indent="-514350">
              <a:buClr>
                <a:schemeClr val="accent2">
                  <a:shade val="75000"/>
                </a:schemeClr>
              </a:buClr>
              <a:buFont typeface="Wingdings 2"/>
              <a:buChar char=""/>
              <a:defRPr/>
            </a:pPr>
            <a:r>
              <a:rPr lang="en-US" sz="3200" dirty="0"/>
              <a:t>Impacted </a:t>
            </a:r>
            <a:r>
              <a:rPr lang="en-US" sz="3200" dirty="0" err="1"/>
              <a:t>cerumen</a:t>
            </a:r>
            <a:endParaRPr lang="en-US" sz="3200" dirty="0"/>
          </a:p>
          <a:p>
            <a:pPr marL="914400" lvl="1" indent="-514350">
              <a:buClr>
                <a:schemeClr val="accent2">
                  <a:shade val="75000"/>
                </a:schemeClr>
              </a:buClr>
              <a:buFont typeface="Wingdings 2"/>
              <a:buChar char=""/>
              <a:defRPr/>
            </a:pPr>
            <a:r>
              <a:rPr lang="en-US" sz="3200" dirty="0" err="1"/>
              <a:t>Otomycosis</a:t>
            </a:r>
            <a:endParaRPr lang="en-US" sz="3200" dirty="0"/>
          </a:p>
          <a:p>
            <a:pPr marL="914400" lvl="1" indent="-514350">
              <a:buClr>
                <a:schemeClr val="accent2">
                  <a:shade val="75000"/>
                </a:schemeClr>
              </a:buClr>
              <a:buFont typeface="Wingdings 2"/>
              <a:buChar char=""/>
              <a:defRPr/>
            </a:pPr>
            <a:r>
              <a:rPr lang="en-US" sz="3200" dirty="0"/>
              <a:t>Swelling of the canal walls(marked)</a:t>
            </a:r>
          </a:p>
          <a:p>
            <a:pPr marL="914400" lvl="1" indent="-514350">
              <a:buClr>
                <a:schemeClr val="accent2">
                  <a:shade val="75000"/>
                </a:schemeClr>
              </a:buClr>
              <a:buFont typeface="Wingdings 2"/>
              <a:buChar char=""/>
              <a:defRPr/>
            </a:pPr>
            <a:r>
              <a:rPr lang="en-US" sz="3200" dirty="0"/>
              <a:t>Foreign body</a:t>
            </a:r>
          </a:p>
          <a:p>
            <a:pPr marL="514350" indent="-514350">
              <a:buClr>
                <a:schemeClr val="tx1">
                  <a:shade val="95000"/>
                </a:schemeClr>
              </a:buClr>
              <a:buFont typeface="Arial" charset="0"/>
              <a:buAutoNum type="arabicPeriod" startAt="2"/>
              <a:defRPr/>
            </a:pPr>
            <a:r>
              <a:rPr lang="en-US" sz="3200" dirty="0" smtClean="0"/>
              <a:t>Abnormalities of the tympanic membrane</a:t>
            </a:r>
          </a:p>
          <a:p>
            <a:pPr marL="914400" lvl="1" indent="-514350">
              <a:buClr>
                <a:schemeClr val="accent2">
                  <a:shade val="75000"/>
                </a:schemeClr>
              </a:buClr>
              <a:buFont typeface="Wingdings 2"/>
              <a:buChar char=""/>
              <a:defRPr/>
            </a:pPr>
            <a:r>
              <a:rPr lang="en-US" sz="3200" dirty="0"/>
              <a:t>Perforation </a:t>
            </a:r>
          </a:p>
          <a:p>
            <a:pPr marL="914400" lvl="1" indent="-514350">
              <a:buClr>
                <a:schemeClr val="accent2">
                  <a:shade val="75000"/>
                </a:schemeClr>
              </a:buClr>
              <a:buFont typeface="Wingdings 2"/>
              <a:buChar char=""/>
              <a:defRPr/>
            </a:pPr>
            <a:r>
              <a:rPr lang="en-US" sz="3200" dirty="0"/>
              <a:t>Thickening</a:t>
            </a:r>
          </a:p>
          <a:p>
            <a:pPr marL="914400" lvl="1" indent="-514350">
              <a:buClr>
                <a:schemeClr val="accent2">
                  <a:shade val="75000"/>
                </a:schemeClr>
              </a:buClr>
              <a:buFont typeface="Wingdings 2"/>
              <a:buChar char=""/>
              <a:defRPr/>
            </a:pPr>
            <a:r>
              <a:rPr lang="en-US" sz="3200" dirty="0"/>
              <a:t>Retraction</a:t>
            </a:r>
          </a:p>
          <a:p>
            <a:pPr marL="914400" lvl="1" indent="-514350">
              <a:buClr>
                <a:schemeClr val="accent2">
                  <a:shade val="75000"/>
                </a:schemeClr>
              </a:buClr>
              <a:buFont typeface="Wingdings 2"/>
              <a:buChar char=""/>
              <a:defRPr/>
            </a:pPr>
            <a:r>
              <a:rPr lang="en-US" sz="3200" dirty="0"/>
              <a:t>Scarring</a:t>
            </a:r>
          </a:p>
          <a:p>
            <a:pPr marL="548640" indent="-411480">
              <a:buClr>
                <a:schemeClr val="tx1">
                  <a:shade val="95000"/>
                </a:schemeClr>
              </a:buClr>
              <a:buFont typeface="Wingdings 2"/>
              <a:buChar char=""/>
              <a:defRPr/>
            </a:pPr>
            <a:endParaRPr lang="en-US" sz="3200" dirty="0"/>
          </a:p>
        </p:txBody>
      </p:sp>
      <p:sp>
        <p:nvSpPr>
          <p:cNvPr id="7" name="Footer Placeholder 6"/>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0387858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marL="514350" indent="-514350">
              <a:buClr>
                <a:schemeClr val="tx1">
                  <a:shade val="95000"/>
                </a:schemeClr>
              </a:buClr>
              <a:buFont typeface="Arial" charset="0"/>
              <a:buAutoNum type="arabicPeriod" startAt="3"/>
              <a:defRPr/>
            </a:pPr>
            <a:r>
              <a:rPr lang="en-US" sz="3200" dirty="0"/>
              <a:t>Pathologic change in the middle ear which interferes with the mobility of the </a:t>
            </a:r>
            <a:r>
              <a:rPr lang="en-US" sz="3200" dirty="0" err="1"/>
              <a:t>ossicular</a:t>
            </a:r>
            <a:r>
              <a:rPr lang="en-US" sz="3200" dirty="0"/>
              <a:t> chain.</a:t>
            </a:r>
          </a:p>
          <a:p>
            <a:pPr marL="914400" lvl="1" indent="-514350">
              <a:buClr>
                <a:schemeClr val="accent2">
                  <a:shade val="75000"/>
                </a:schemeClr>
              </a:buClr>
              <a:buFont typeface="Wingdings 2"/>
              <a:buChar char=""/>
              <a:defRPr/>
            </a:pPr>
            <a:r>
              <a:rPr lang="en-US" sz="3200" dirty="0" err="1"/>
              <a:t>Otosclerosis</a:t>
            </a:r>
            <a:r>
              <a:rPr lang="en-US" sz="3200" dirty="0"/>
              <a:t>(fixation of the </a:t>
            </a:r>
            <a:r>
              <a:rPr lang="en-US" sz="3200" dirty="0" err="1"/>
              <a:t>ossicle</a:t>
            </a:r>
            <a:r>
              <a:rPr lang="en-US" sz="3200" dirty="0" smtClean="0"/>
              <a:t>)</a:t>
            </a:r>
          </a:p>
          <a:p>
            <a:pPr marL="868680" lvl="1" indent="-283464">
              <a:buClr>
                <a:schemeClr val="accent2">
                  <a:shade val="75000"/>
                </a:schemeClr>
              </a:buClr>
              <a:buFont typeface="Wingdings 2"/>
              <a:buChar char=""/>
              <a:defRPr/>
            </a:pPr>
            <a:r>
              <a:rPr lang="en-US" sz="3200" dirty="0" smtClean="0"/>
              <a:t>Secretions</a:t>
            </a:r>
            <a:endParaRPr lang="en-US" sz="3200" dirty="0"/>
          </a:p>
          <a:p>
            <a:pPr marL="868680" lvl="1" indent="-283464">
              <a:buClr>
                <a:schemeClr val="accent2">
                  <a:shade val="75000"/>
                </a:schemeClr>
              </a:buClr>
              <a:buFont typeface="Wingdings 2"/>
              <a:buChar char=""/>
              <a:defRPr/>
            </a:pPr>
            <a:r>
              <a:rPr lang="en-US" sz="3200" dirty="0"/>
              <a:t>Granulations</a:t>
            </a:r>
          </a:p>
          <a:p>
            <a:pPr marL="868680" lvl="1" indent="-283464">
              <a:buClr>
                <a:schemeClr val="accent2">
                  <a:shade val="75000"/>
                </a:schemeClr>
              </a:buClr>
              <a:buFont typeface="Wingdings 2"/>
              <a:buChar char=""/>
              <a:defRPr/>
            </a:pPr>
            <a:r>
              <a:rPr lang="en-US" sz="3200" dirty="0"/>
              <a:t>Otitis </a:t>
            </a:r>
            <a:r>
              <a:rPr lang="en-US" sz="3200" dirty="0" smtClean="0"/>
              <a:t>media</a:t>
            </a:r>
            <a:endParaRPr lang="en-US" sz="3200" dirty="0"/>
          </a:p>
        </p:txBody>
      </p:sp>
      <p:sp>
        <p:nvSpPr>
          <p:cNvPr id="7" name="Footer Placeholder 6"/>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7271829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60598"/>
            <a:ext cx="10967113" cy="5448631"/>
          </a:xfrm>
        </p:spPr>
        <p:txBody>
          <a:bodyPr>
            <a:noAutofit/>
          </a:bodyPr>
          <a:lstStyle/>
          <a:p>
            <a:pPr marL="514350" indent="-514350">
              <a:buClr>
                <a:schemeClr val="tx1">
                  <a:shade val="95000"/>
                </a:schemeClr>
              </a:buClr>
              <a:buFont typeface="Arial" charset="0"/>
              <a:buAutoNum type="alphaUcParenR" startAt="2"/>
              <a:defRPr/>
            </a:pPr>
            <a:r>
              <a:rPr lang="en-US" b="1" u="sng" dirty="0"/>
              <a:t>PERCEPTIVE/SENSORINEURAL HEARING LOSS</a:t>
            </a:r>
          </a:p>
          <a:p>
            <a:pPr marL="514350" indent="-514350">
              <a:buClr>
                <a:schemeClr val="tx1">
                  <a:shade val="95000"/>
                </a:schemeClr>
              </a:buClr>
              <a:buFont typeface="Wingdings 2"/>
              <a:buChar char=""/>
              <a:defRPr/>
            </a:pPr>
            <a:r>
              <a:rPr lang="en-US" dirty="0"/>
              <a:t>Involves a disturbance of the organs of the inner ear or the transmitting nerve.</a:t>
            </a:r>
          </a:p>
          <a:p>
            <a:pPr marL="514350" indent="-514350">
              <a:buClr>
                <a:schemeClr val="tx1">
                  <a:shade val="95000"/>
                </a:schemeClr>
              </a:buClr>
              <a:buFont typeface="Wingdings 2"/>
              <a:buChar char=""/>
              <a:defRPr/>
            </a:pPr>
            <a:r>
              <a:rPr lang="en-US" dirty="0"/>
              <a:t>It is further classified as:</a:t>
            </a:r>
          </a:p>
          <a:p>
            <a:pPr marL="914400" lvl="1" indent="-514350">
              <a:buClr>
                <a:schemeClr val="accent2">
                  <a:shade val="75000"/>
                </a:schemeClr>
              </a:buClr>
              <a:buFont typeface="Wingdings 2"/>
              <a:buChar char=""/>
              <a:defRPr/>
            </a:pPr>
            <a:r>
              <a:rPr lang="en-US" dirty="0"/>
              <a:t>Sensory – due to damage in the cochlea</a:t>
            </a:r>
          </a:p>
          <a:p>
            <a:pPr marL="914400" lvl="1" indent="-514350">
              <a:buClr>
                <a:schemeClr val="accent2">
                  <a:shade val="75000"/>
                </a:schemeClr>
              </a:buClr>
              <a:buFont typeface="Wingdings 2"/>
              <a:buChar char=""/>
              <a:defRPr/>
            </a:pPr>
            <a:r>
              <a:rPr lang="en-US" dirty="0"/>
              <a:t>Neural – due to damage of the eighth cranial nerve</a:t>
            </a:r>
          </a:p>
          <a:p>
            <a:pPr marL="514350" indent="-514350">
              <a:buClr>
                <a:schemeClr val="tx1">
                  <a:shade val="95000"/>
                </a:schemeClr>
              </a:buClr>
              <a:buNone/>
              <a:defRPr/>
            </a:pPr>
            <a:r>
              <a:rPr lang="en-US" b="1" u="sng" dirty="0"/>
              <a:t>Causes:</a:t>
            </a:r>
          </a:p>
          <a:p>
            <a:pPr marL="514350" indent="-514350">
              <a:buClr>
                <a:schemeClr val="tx1">
                  <a:shade val="95000"/>
                </a:schemeClr>
              </a:buClr>
              <a:buFont typeface="+mj-lt"/>
              <a:buAutoNum type="arabicPeriod"/>
              <a:defRPr/>
            </a:pPr>
            <a:r>
              <a:rPr lang="en-US" dirty="0"/>
              <a:t>Toxic neuritis of the acoustic branch of the auditory nerve. May occur in mumps, influenza, </a:t>
            </a:r>
            <a:r>
              <a:rPr lang="en-US" dirty="0" err="1"/>
              <a:t>diptheria</a:t>
            </a:r>
            <a:r>
              <a:rPr lang="en-US" dirty="0"/>
              <a:t>, rubella.</a:t>
            </a:r>
          </a:p>
          <a:p>
            <a:pPr marL="514350" indent="-514350">
              <a:buClr>
                <a:schemeClr val="tx1">
                  <a:shade val="95000"/>
                </a:schemeClr>
              </a:buClr>
              <a:buNone/>
              <a:defRPr/>
            </a:pPr>
            <a:r>
              <a:rPr lang="en-US" dirty="0"/>
              <a:t>	mumps is a common cause of unilateral deafness.</a:t>
            </a:r>
          </a:p>
          <a:p>
            <a:pPr marL="514350" indent="-514350">
              <a:buClr>
                <a:schemeClr val="tx1">
                  <a:shade val="95000"/>
                </a:schemeClr>
              </a:buClr>
              <a:buFont typeface="Arial" charset="0"/>
              <a:buAutoNum type="arabicPeriod" startAt="2"/>
              <a:defRPr/>
            </a:pPr>
            <a:r>
              <a:rPr lang="en-US" dirty="0"/>
              <a:t>Trauma – blow or falls causing </a:t>
            </a:r>
          </a:p>
          <a:p>
            <a:pPr marL="914400" lvl="1" indent="-514350">
              <a:buClr>
                <a:schemeClr val="accent2">
                  <a:shade val="75000"/>
                </a:schemeClr>
              </a:buClr>
              <a:buFont typeface="Wingdings 2"/>
              <a:buChar char=""/>
              <a:defRPr/>
            </a:pPr>
            <a:r>
              <a:rPr lang="en-US" dirty="0"/>
              <a:t>Concussions of the labyrinth</a:t>
            </a:r>
          </a:p>
          <a:p>
            <a:endParaRPr lang="en-US"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6719093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2"/>
          <p:cNvSpPr>
            <a:spLocks noGrp="1"/>
          </p:cNvSpPr>
          <p:nvPr>
            <p:ph idx="1"/>
          </p:nvPr>
        </p:nvSpPr>
        <p:spPr>
          <a:xfrm>
            <a:off x="736979" y="163773"/>
            <a:ext cx="11150221" cy="5486399"/>
          </a:xfrm>
        </p:spPr>
        <p:txBody>
          <a:bodyPr>
            <a:normAutofit/>
          </a:bodyPr>
          <a:lstStyle/>
          <a:p>
            <a:pPr lvl="1" eaLnBrk="1" hangingPunct="1"/>
            <a:r>
              <a:rPr lang="en-US" sz="2800" dirty="0"/>
              <a:t>Fractures of the base of the skull – injure labyrinth</a:t>
            </a:r>
          </a:p>
          <a:p>
            <a:pPr lvl="1" eaLnBrk="1" hangingPunct="1"/>
            <a:r>
              <a:rPr lang="en-US" sz="2800" dirty="0"/>
              <a:t>Industrial noise and gunfire</a:t>
            </a:r>
          </a:p>
          <a:p>
            <a:pPr marL="514350" indent="-514350">
              <a:buFont typeface="Arial" charset="0"/>
              <a:buAutoNum type="arabicPeriod" startAt="3"/>
            </a:pPr>
            <a:r>
              <a:rPr lang="en-US" sz="3200" dirty="0" smtClean="0"/>
              <a:t>Drugs and poisons </a:t>
            </a:r>
            <a:r>
              <a:rPr lang="en-US" sz="3200" dirty="0" err="1" smtClean="0"/>
              <a:t>e.g</a:t>
            </a:r>
            <a:r>
              <a:rPr lang="en-US" sz="3200" dirty="0" smtClean="0"/>
              <a:t> quinine, salicylates, aminoglycosides, arsenic, mercury, lead.</a:t>
            </a:r>
          </a:p>
          <a:p>
            <a:pPr marL="514350" indent="-514350">
              <a:buFont typeface="Arial" charset="0"/>
              <a:buAutoNum type="arabicPeriod" startAt="3"/>
            </a:pPr>
            <a:r>
              <a:rPr lang="en-US" sz="3200" dirty="0" smtClean="0"/>
              <a:t>Meningitis – destroys the nerves</a:t>
            </a:r>
          </a:p>
          <a:p>
            <a:pPr marL="514350" indent="-514350">
              <a:buFont typeface="Arial" charset="0"/>
              <a:buAutoNum type="arabicPeriod" startAt="3"/>
            </a:pPr>
            <a:r>
              <a:rPr lang="en-US" sz="3200" dirty="0" smtClean="0"/>
              <a:t>Old age – </a:t>
            </a:r>
            <a:r>
              <a:rPr lang="en-US" sz="3200" dirty="0" err="1" smtClean="0"/>
              <a:t>presbycusis</a:t>
            </a:r>
            <a:endParaRPr lang="en-US" sz="3200" dirty="0" smtClean="0"/>
          </a:p>
          <a:p>
            <a:pPr marL="514350" indent="-514350">
              <a:buFont typeface="Arial" charset="0"/>
              <a:buAutoNum type="arabicPeriod" startAt="3"/>
            </a:pPr>
            <a:r>
              <a:rPr lang="en-US" sz="3200" dirty="0" smtClean="0"/>
              <a:t>Tumors – acoustic neuroma</a:t>
            </a:r>
          </a:p>
          <a:p>
            <a:pPr marL="514350" indent="-514350">
              <a:buFont typeface="Arial" charset="0"/>
              <a:buAutoNum type="arabicPeriod" startAt="3"/>
            </a:pPr>
            <a:r>
              <a:rPr lang="en-US" sz="3200" dirty="0" smtClean="0"/>
              <a:t>Meniere’s disease</a:t>
            </a:r>
          </a:p>
          <a:p>
            <a:pPr marL="514350" indent="-514350">
              <a:buFont typeface="Arial" charset="0"/>
              <a:buAutoNum type="arabicPeriod" startAt="3"/>
            </a:pPr>
            <a:r>
              <a:rPr lang="en-US" sz="3200" dirty="0" smtClean="0"/>
              <a:t>Congenital predisposition</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565928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buFont typeface="Arial" charset="0"/>
              <a:buAutoNum type="alphaUcParenR" startAt="3"/>
            </a:pPr>
            <a:r>
              <a:rPr lang="en-US" sz="3200" b="1" u="sng" dirty="0"/>
              <a:t>CENTRAL HEARING LOSS </a:t>
            </a:r>
            <a:endParaRPr lang="en-US" sz="3200" dirty="0"/>
          </a:p>
          <a:p>
            <a:pPr marL="514350" indent="-514350"/>
            <a:r>
              <a:rPr lang="en-US" sz="3200" dirty="0"/>
              <a:t>The brain is unable to </a:t>
            </a:r>
            <a:r>
              <a:rPr lang="en-US" sz="3200" dirty="0" err="1"/>
              <a:t>intepret</a:t>
            </a:r>
            <a:r>
              <a:rPr lang="en-US" sz="3200" dirty="0"/>
              <a:t> sound waves after they have been transmitted.</a:t>
            </a:r>
          </a:p>
          <a:p>
            <a:pPr marL="514350" indent="-514350"/>
            <a:r>
              <a:rPr lang="en-US" sz="3200" dirty="0"/>
              <a:t>May occur in atherosclerosis or after CVA</a:t>
            </a:r>
          </a:p>
          <a:p>
            <a:pPr marL="514350" indent="-514350"/>
            <a:r>
              <a:rPr lang="en-US" sz="3200" dirty="0"/>
              <a:t>The deficit is in the auditory nucleus of the cerebral cortex</a:t>
            </a:r>
          </a:p>
          <a:p>
            <a:endParaRPr lang="en-US" sz="32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772434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4"/>
          <p:cNvSpPr>
            <a:spLocks noGrp="1"/>
          </p:cNvSpPr>
          <p:nvPr>
            <p:ph idx="1"/>
          </p:nvPr>
        </p:nvSpPr>
        <p:spPr>
          <a:xfrm>
            <a:off x="731520" y="205740"/>
            <a:ext cx="11224260" cy="5554980"/>
          </a:xfrm>
        </p:spPr>
        <p:txBody>
          <a:bodyPr>
            <a:noAutofit/>
          </a:bodyPr>
          <a:lstStyle/>
          <a:p>
            <a:pPr eaLnBrk="1" hangingPunct="1"/>
            <a:r>
              <a:rPr lang="en-US" sz="4400" dirty="0" smtClean="0"/>
              <a:t>Conditions of the nose</a:t>
            </a:r>
          </a:p>
          <a:p>
            <a:pPr lvl="1" eaLnBrk="1" hangingPunct="1"/>
            <a:r>
              <a:rPr lang="en-US" sz="4400" dirty="0" err="1"/>
              <a:t>Epistaxis</a:t>
            </a:r>
            <a:endParaRPr lang="en-US" sz="4400" dirty="0"/>
          </a:p>
          <a:p>
            <a:pPr lvl="1" eaLnBrk="1" hangingPunct="1"/>
            <a:r>
              <a:rPr lang="en-US" sz="4400" dirty="0"/>
              <a:t>Sinusitis</a:t>
            </a:r>
          </a:p>
          <a:p>
            <a:pPr lvl="1" eaLnBrk="1" hangingPunct="1"/>
            <a:r>
              <a:rPr lang="en-US" sz="4400" dirty="0"/>
              <a:t>Rhinitis</a:t>
            </a:r>
          </a:p>
          <a:p>
            <a:pPr lvl="1" eaLnBrk="1" hangingPunct="1"/>
            <a:r>
              <a:rPr lang="en-US" sz="4400" dirty="0"/>
              <a:t>Nasal polyps</a:t>
            </a:r>
          </a:p>
          <a:p>
            <a:pPr lvl="1" eaLnBrk="1" hangingPunct="1"/>
            <a:r>
              <a:rPr lang="en-US" sz="4400" dirty="0"/>
              <a:t>Nasal fracture</a:t>
            </a:r>
          </a:p>
          <a:p>
            <a:pPr lvl="1" eaLnBrk="1" hangingPunct="1"/>
            <a:r>
              <a:rPr lang="en-US" sz="4400" dirty="0"/>
              <a:t>Deviated </a:t>
            </a:r>
            <a:r>
              <a:rPr lang="en-US" sz="4400" dirty="0" smtClean="0"/>
              <a:t>septum</a:t>
            </a:r>
            <a:endParaRPr lang="en-US" sz="4400" dirty="0"/>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033469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2"/>
          <p:cNvSpPr>
            <a:spLocks noGrp="1"/>
          </p:cNvSpPr>
          <p:nvPr>
            <p:ph idx="1"/>
          </p:nvPr>
        </p:nvSpPr>
        <p:spPr>
          <a:xfrm>
            <a:off x="838199" y="0"/>
            <a:ext cx="10735101" cy="5691116"/>
          </a:xfrm>
        </p:spPr>
        <p:txBody>
          <a:bodyPr>
            <a:normAutofit/>
          </a:bodyPr>
          <a:lstStyle/>
          <a:p>
            <a:pPr marL="514350" indent="-514350">
              <a:buFont typeface="Arial" charset="0"/>
              <a:buAutoNum type="alphaUcParenR" startAt="4"/>
            </a:pPr>
            <a:r>
              <a:rPr lang="en-US" sz="3600" b="1" u="sng" dirty="0" smtClean="0"/>
              <a:t>FUNCTIONAL HEARING LOSS</a:t>
            </a:r>
            <a:r>
              <a:rPr lang="en-US" sz="3600" dirty="0" smtClean="0"/>
              <a:t> – No organic cause is found and there is no damage to the auditory nerve.</a:t>
            </a:r>
          </a:p>
          <a:p>
            <a:pPr marL="514350" indent="-514350"/>
            <a:r>
              <a:rPr lang="en-US" sz="3600" dirty="0" smtClean="0"/>
              <a:t>It is believed to arise from psychological or emotional conditions.</a:t>
            </a:r>
          </a:p>
          <a:p>
            <a:pPr marL="514350" indent="-514350">
              <a:buFont typeface="Arial" charset="0"/>
              <a:buAutoNum type="alphaUcParenR" startAt="5"/>
            </a:pPr>
            <a:r>
              <a:rPr lang="en-US" sz="3600" b="1" u="sng" dirty="0" smtClean="0"/>
              <a:t>MIXED HEARING LOSS</a:t>
            </a:r>
            <a:r>
              <a:rPr lang="en-US" sz="3600" b="1" dirty="0" smtClean="0"/>
              <a:t> – </a:t>
            </a:r>
            <a:r>
              <a:rPr lang="en-US" sz="3600" dirty="0" smtClean="0"/>
              <a:t>when the patient has both conductive and sensorineural hearing loss.</a:t>
            </a:r>
          </a:p>
          <a:p>
            <a:pPr marL="514350" indent="-514350">
              <a:buNone/>
            </a:pPr>
            <a:endParaRPr lang="en-US" sz="3600" b="1" u="sng" dirty="0" smtClean="0"/>
          </a:p>
          <a:p>
            <a:pPr marL="514350" indent="-514350">
              <a:buNone/>
            </a:pPr>
            <a:endParaRPr lang="en-US" sz="3600" dirty="0" smtClean="0"/>
          </a:p>
        </p:txBody>
      </p:sp>
      <p:graphicFrame>
        <p:nvGraphicFramePr>
          <p:cNvPr id="4" name="Table 3"/>
          <p:cNvGraphicFramePr>
            <a:graphicFrameLocks noGrp="1"/>
          </p:cNvGraphicFramePr>
          <p:nvPr/>
        </p:nvGraphicFramePr>
        <p:xfrm>
          <a:off x="-76200" y="10363200"/>
          <a:ext cx="6096000" cy="355092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r>
                        <a:rPr lang="en-US" sz="2600" dirty="0" smtClean="0"/>
                        <a:t>Loss</a:t>
                      </a:r>
                      <a:r>
                        <a:rPr lang="en-US" sz="2600" baseline="0" dirty="0" smtClean="0"/>
                        <a:t> in dB</a:t>
                      </a:r>
                      <a:endParaRPr lang="en-US" sz="2600" dirty="0"/>
                    </a:p>
                  </a:txBody>
                  <a:tcPr/>
                </a:tc>
                <a:tc>
                  <a:txBody>
                    <a:bodyPr/>
                    <a:lstStyle/>
                    <a:p>
                      <a:r>
                        <a:rPr lang="en-US" sz="2600" dirty="0" err="1" smtClean="0"/>
                        <a:t>intepretation</a:t>
                      </a:r>
                      <a:endParaRPr lang="en-US" sz="2600" dirty="0"/>
                    </a:p>
                  </a:txBody>
                  <a:tcPr/>
                </a:tc>
                <a:extLst>
                  <a:ext uri="{0D108BD9-81ED-4DB2-BD59-A6C34878D82A}">
                    <a16:rowId xmlns="" xmlns:a16="http://schemas.microsoft.com/office/drawing/2014/main" val="10000"/>
                  </a:ext>
                </a:extLst>
              </a:tr>
              <a:tr h="370840">
                <a:tc>
                  <a:txBody>
                    <a:bodyPr/>
                    <a:lstStyle/>
                    <a:p>
                      <a:r>
                        <a:rPr lang="en-US" sz="2600" dirty="0" smtClean="0"/>
                        <a:t>0-15dB</a:t>
                      </a:r>
                      <a:endParaRPr lang="en-US" sz="2600" dirty="0"/>
                    </a:p>
                  </a:txBody>
                  <a:tcPr/>
                </a:tc>
                <a:tc>
                  <a:txBody>
                    <a:bodyPr/>
                    <a:lstStyle/>
                    <a:p>
                      <a:r>
                        <a:rPr lang="en-US" dirty="0" smtClean="0"/>
                        <a:t>Normal</a:t>
                      </a:r>
                      <a:r>
                        <a:rPr lang="en-US" baseline="0" dirty="0" smtClean="0"/>
                        <a:t> hearing</a:t>
                      </a:r>
                      <a:endParaRPr lang="en-US" dirty="0"/>
                    </a:p>
                  </a:txBody>
                  <a:tcPr/>
                </a:tc>
                <a:extLst>
                  <a:ext uri="{0D108BD9-81ED-4DB2-BD59-A6C34878D82A}">
                    <a16:rowId xmlns="" xmlns:a16="http://schemas.microsoft.com/office/drawing/2014/main" val="10001"/>
                  </a:ext>
                </a:extLst>
              </a:tr>
              <a:tr h="370840">
                <a:tc>
                  <a:txBody>
                    <a:bodyPr/>
                    <a:lstStyle/>
                    <a:p>
                      <a:r>
                        <a:rPr lang="en-US" sz="2600" dirty="0" smtClean="0"/>
                        <a:t>16-25dB</a:t>
                      </a:r>
                      <a:endParaRPr lang="en-US" sz="2600" dirty="0"/>
                    </a:p>
                  </a:txBody>
                  <a:tcPr/>
                </a:tc>
                <a:tc>
                  <a:txBody>
                    <a:bodyPr/>
                    <a:lstStyle/>
                    <a:p>
                      <a:r>
                        <a:rPr lang="en-US" dirty="0" smtClean="0"/>
                        <a:t>Slight hearing loss</a:t>
                      </a:r>
                      <a:endParaRPr lang="en-US" dirty="0"/>
                    </a:p>
                  </a:txBody>
                  <a:tcPr/>
                </a:tc>
                <a:extLst>
                  <a:ext uri="{0D108BD9-81ED-4DB2-BD59-A6C34878D82A}">
                    <a16:rowId xmlns="" xmlns:a16="http://schemas.microsoft.com/office/drawing/2014/main" val="10002"/>
                  </a:ext>
                </a:extLst>
              </a:tr>
              <a:tr h="370840">
                <a:tc>
                  <a:txBody>
                    <a:bodyPr/>
                    <a:lstStyle/>
                    <a:p>
                      <a:r>
                        <a:rPr lang="en-US" sz="2600" dirty="0" smtClean="0"/>
                        <a:t>26-40dB</a:t>
                      </a:r>
                      <a:endParaRPr lang="en-US" sz="2600" dirty="0"/>
                    </a:p>
                  </a:txBody>
                  <a:tcPr/>
                </a:tc>
                <a:tc>
                  <a:txBody>
                    <a:bodyPr/>
                    <a:lstStyle/>
                    <a:p>
                      <a:r>
                        <a:rPr lang="en-US" dirty="0" smtClean="0"/>
                        <a:t>Mild impairment</a:t>
                      </a:r>
                      <a:endParaRPr lang="en-US" dirty="0"/>
                    </a:p>
                  </a:txBody>
                  <a:tcPr/>
                </a:tc>
                <a:extLst>
                  <a:ext uri="{0D108BD9-81ED-4DB2-BD59-A6C34878D82A}">
                    <a16:rowId xmlns="" xmlns:a16="http://schemas.microsoft.com/office/drawing/2014/main" val="10003"/>
                  </a:ext>
                </a:extLst>
              </a:tr>
              <a:tr h="370840">
                <a:tc>
                  <a:txBody>
                    <a:bodyPr/>
                    <a:lstStyle/>
                    <a:p>
                      <a:r>
                        <a:rPr lang="en-US" sz="2600" dirty="0" smtClean="0"/>
                        <a:t>41-55dB</a:t>
                      </a:r>
                      <a:endParaRPr lang="en-US" sz="2600" dirty="0"/>
                    </a:p>
                  </a:txBody>
                  <a:tcPr/>
                </a:tc>
                <a:tc>
                  <a:txBody>
                    <a:bodyPr/>
                    <a:lstStyle/>
                    <a:p>
                      <a:r>
                        <a:rPr lang="en-US" dirty="0" smtClean="0"/>
                        <a:t>Moderate impairment</a:t>
                      </a:r>
                      <a:endParaRPr lang="en-US" dirty="0"/>
                    </a:p>
                  </a:txBody>
                  <a:tcPr/>
                </a:tc>
                <a:extLst>
                  <a:ext uri="{0D108BD9-81ED-4DB2-BD59-A6C34878D82A}">
                    <a16:rowId xmlns="" xmlns:a16="http://schemas.microsoft.com/office/drawing/2014/main" val="10004"/>
                  </a:ext>
                </a:extLst>
              </a:tr>
              <a:tr h="370840">
                <a:tc>
                  <a:txBody>
                    <a:bodyPr/>
                    <a:lstStyle/>
                    <a:p>
                      <a:r>
                        <a:rPr lang="en-US" dirty="0" smtClean="0"/>
                        <a:t>56-70dB</a:t>
                      </a:r>
                      <a:endParaRPr lang="en-US" dirty="0"/>
                    </a:p>
                  </a:txBody>
                  <a:tcPr/>
                </a:tc>
                <a:tc>
                  <a:txBody>
                    <a:bodyPr/>
                    <a:lstStyle/>
                    <a:p>
                      <a:r>
                        <a:rPr lang="en-US" dirty="0" smtClean="0"/>
                        <a:t>Moderately severe impairment</a:t>
                      </a:r>
                      <a:endParaRPr lang="en-US" dirty="0"/>
                    </a:p>
                  </a:txBody>
                  <a:tcPr/>
                </a:tc>
                <a:extLst>
                  <a:ext uri="{0D108BD9-81ED-4DB2-BD59-A6C34878D82A}">
                    <a16:rowId xmlns="" xmlns:a16="http://schemas.microsoft.com/office/drawing/2014/main" val="10005"/>
                  </a:ext>
                </a:extLst>
              </a:tr>
              <a:tr h="370840">
                <a:tc>
                  <a:txBody>
                    <a:bodyPr/>
                    <a:lstStyle/>
                    <a:p>
                      <a:r>
                        <a:rPr lang="en-US" dirty="0" smtClean="0"/>
                        <a:t>71-90dB</a:t>
                      </a:r>
                      <a:endParaRPr lang="en-US" dirty="0"/>
                    </a:p>
                  </a:txBody>
                  <a:tcPr/>
                </a:tc>
                <a:tc>
                  <a:txBody>
                    <a:bodyPr/>
                    <a:lstStyle/>
                    <a:p>
                      <a:r>
                        <a:rPr lang="en-US" dirty="0" smtClean="0"/>
                        <a:t>Severely</a:t>
                      </a:r>
                      <a:r>
                        <a:rPr lang="en-US" baseline="0" dirty="0" smtClean="0"/>
                        <a:t> impaired</a:t>
                      </a:r>
                      <a:endParaRPr lang="en-US" dirty="0"/>
                    </a:p>
                  </a:txBody>
                  <a:tcPr/>
                </a:tc>
                <a:extLst>
                  <a:ext uri="{0D108BD9-81ED-4DB2-BD59-A6C34878D82A}">
                    <a16:rowId xmlns="" xmlns:a16="http://schemas.microsoft.com/office/drawing/2014/main" val="10006"/>
                  </a:ext>
                </a:extLst>
              </a:tr>
              <a:tr h="370840">
                <a:tc>
                  <a:txBody>
                    <a:bodyPr/>
                    <a:lstStyle/>
                    <a:p>
                      <a:r>
                        <a:rPr lang="en-US" dirty="0" smtClean="0"/>
                        <a:t>Greater</a:t>
                      </a:r>
                      <a:r>
                        <a:rPr lang="en-US" baseline="0" dirty="0" smtClean="0"/>
                        <a:t> than 90dB</a:t>
                      </a:r>
                      <a:endParaRPr lang="en-US" dirty="0"/>
                    </a:p>
                  </a:txBody>
                  <a:tcPr/>
                </a:tc>
                <a:tc>
                  <a:txBody>
                    <a:bodyPr/>
                    <a:lstStyle/>
                    <a:p>
                      <a:r>
                        <a:rPr lang="en-US" dirty="0" smtClean="0"/>
                        <a:t>Profoundly deaf</a:t>
                      </a:r>
                      <a:endParaRPr lang="en-US" dirty="0"/>
                    </a:p>
                  </a:txBody>
                  <a:tcPr/>
                </a:tc>
                <a:extLst>
                  <a:ext uri="{0D108BD9-81ED-4DB2-BD59-A6C34878D82A}">
                    <a16:rowId xmlns="" xmlns:a16="http://schemas.microsoft.com/office/drawing/2014/main" val="10007"/>
                  </a:ext>
                </a:extLst>
              </a:tr>
            </a:tbl>
          </a:graphicData>
        </a:graphic>
      </p:graphicFrame>
      <p:sp>
        <p:nvSpPr>
          <p:cNvPr id="7" name="Footer Placeholder 6"/>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6174897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61529209"/>
              </p:ext>
            </p:extLst>
          </p:nvPr>
        </p:nvGraphicFramePr>
        <p:xfrm>
          <a:off x="838198" y="762000"/>
          <a:ext cx="10735102" cy="4492392"/>
        </p:xfrm>
        <a:graphic>
          <a:graphicData uri="http://schemas.openxmlformats.org/drawingml/2006/table">
            <a:tbl>
              <a:tblPr firstRow="1" bandRow="1">
                <a:tableStyleId>{073A0DAA-6AF3-43AB-8588-CEC1D06C72B9}</a:tableStyleId>
              </a:tblPr>
              <a:tblGrid>
                <a:gridCol w="5367551">
                  <a:extLst>
                    <a:ext uri="{9D8B030D-6E8A-4147-A177-3AD203B41FA5}">
                      <a16:colId xmlns="" xmlns:a16="http://schemas.microsoft.com/office/drawing/2014/main" val="20000"/>
                    </a:ext>
                  </a:extLst>
                </a:gridCol>
                <a:gridCol w="5367551">
                  <a:extLst>
                    <a:ext uri="{9D8B030D-6E8A-4147-A177-3AD203B41FA5}">
                      <a16:colId xmlns="" xmlns:a16="http://schemas.microsoft.com/office/drawing/2014/main" val="20001"/>
                    </a:ext>
                  </a:extLst>
                </a:gridCol>
              </a:tblGrid>
              <a:tr h="561549">
                <a:tc>
                  <a:txBody>
                    <a:bodyPr/>
                    <a:lstStyle/>
                    <a:p>
                      <a:r>
                        <a:rPr lang="en-US" sz="2600" dirty="0" smtClean="0"/>
                        <a:t>LOSS IN DECIBELS</a:t>
                      </a:r>
                      <a:endParaRPr lang="en-US" sz="2600" dirty="0"/>
                    </a:p>
                  </a:txBody>
                  <a:tcPr/>
                </a:tc>
                <a:tc>
                  <a:txBody>
                    <a:bodyPr/>
                    <a:lstStyle/>
                    <a:p>
                      <a:r>
                        <a:rPr lang="en-US" sz="2600" dirty="0" smtClean="0"/>
                        <a:t>INTEPRETATION</a:t>
                      </a:r>
                      <a:endParaRPr lang="en-US" sz="2600" dirty="0"/>
                    </a:p>
                  </a:txBody>
                  <a:tcPr/>
                </a:tc>
                <a:extLst>
                  <a:ext uri="{0D108BD9-81ED-4DB2-BD59-A6C34878D82A}">
                    <a16:rowId xmlns="" xmlns:a16="http://schemas.microsoft.com/office/drawing/2014/main" val="10000"/>
                  </a:ext>
                </a:extLst>
              </a:tr>
              <a:tr h="561549">
                <a:tc>
                  <a:txBody>
                    <a:bodyPr/>
                    <a:lstStyle/>
                    <a:p>
                      <a:r>
                        <a:rPr lang="en-US" sz="2600" dirty="0" smtClean="0"/>
                        <a:t>0 – 15 decibels</a:t>
                      </a:r>
                    </a:p>
                  </a:txBody>
                  <a:tcPr/>
                </a:tc>
                <a:tc>
                  <a:txBody>
                    <a:bodyPr/>
                    <a:lstStyle/>
                    <a:p>
                      <a:r>
                        <a:rPr lang="en-US" sz="2600" dirty="0" smtClean="0"/>
                        <a:t>Normal hearing</a:t>
                      </a:r>
                      <a:endParaRPr lang="en-US" sz="2600" dirty="0"/>
                    </a:p>
                  </a:txBody>
                  <a:tcPr/>
                </a:tc>
                <a:extLst>
                  <a:ext uri="{0D108BD9-81ED-4DB2-BD59-A6C34878D82A}">
                    <a16:rowId xmlns="" xmlns:a16="http://schemas.microsoft.com/office/drawing/2014/main" val="10001"/>
                  </a:ext>
                </a:extLst>
              </a:tr>
              <a:tr h="561549">
                <a:tc>
                  <a:txBody>
                    <a:bodyPr/>
                    <a:lstStyle/>
                    <a:p>
                      <a:r>
                        <a:rPr lang="en-US" sz="2600" dirty="0" smtClean="0"/>
                        <a:t>16 – 25 Decibels</a:t>
                      </a:r>
                      <a:endParaRPr lang="en-US" sz="2600" dirty="0"/>
                    </a:p>
                  </a:txBody>
                  <a:tcPr/>
                </a:tc>
                <a:tc>
                  <a:txBody>
                    <a:bodyPr/>
                    <a:lstStyle/>
                    <a:p>
                      <a:r>
                        <a:rPr lang="en-US" sz="2600" dirty="0" smtClean="0"/>
                        <a:t>Slight hearing</a:t>
                      </a:r>
                      <a:r>
                        <a:rPr lang="en-US" sz="2600" baseline="0" dirty="0" smtClean="0"/>
                        <a:t> loss</a:t>
                      </a:r>
                    </a:p>
                  </a:txBody>
                  <a:tcPr/>
                </a:tc>
                <a:extLst>
                  <a:ext uri="{0D108BD9-81ED-4DB2-BD59-A6C34878D82A}">
                    <a16:rowId xmlns="" xmlns:a16="http://schemas.microsoft.com/office/drawing/2014/main" val="10002"/>
                  </a:ext>
                </a:extLst>
              </a:tr>
              <a:tr h="561549">
                <a:tc>
                  <a:txBody>
                    <a:bodyPr/>
                    <a:lstStyle/>
                    <a:p>
                      <a:r>
                        <a:rPr lang="en-US" sz="2600" dirty="0" smtClean="0"/>
                        <a:t>26 – 40 decibels</a:t>
                      </a:r>
                      <a:endParaRPr lang="en-US" sz="2600" dirty="0"/>
                    </a:p>
                  </a:txBody>
                  <a:tcPr/>
                </a:tc>
                <a:tc>
                  <a:txBody>
                    <a:bodyPr/>
                    <a:lstStyle/>
                    <a:p>
                      <a:r>
                        <a:rPr lang="en-US" sz="2600" dirty="0" smtClean="0"/>
                        <a:t>Mild impairment</a:t>
                      </a:r>
                      <a:endParaRPr lang="en-US" sz="2600" dirty="0"/>
                    </a:p>
                  </a:txBody>
                  <a:tcPr/>
                </a:tc>
                <a:extLst>
                  <a:ext uri="{0D108BD9-81ED-4DB2-BD59-A6C34878D82A}">
                    <a16:rowId xmlns="" xmlns:a16="http://schemas.microsoft.com/office/drawing/2014/main" val="10003"/>
                  </a:ext>
                </a:extLst>
              </a:tr>
              <a:tr h="561549">
                <a:tc>
                  <a:txBody>
                    <a:bodyPr/>
                    <a:lstStyle/>
                    <a:p>
                      <a:r>
                        <a:rPr lang="en-US" sz="2600" dirty="0" smtClean="0"/>
                        <a:t>41 – 55 decibels</a:t>
                      </a:r>
                      <a:endParaRPr lang="en-US" sz="2600" dirty="0"/>
                    </a:p>
                  </a:txBody>
                  <a:tcPr/>
                </a:tc>
                <a:tc>
                  <a:txBody>
                    <a:bodyPr/>
                    <a:lstStyle/>
                    <a:p>
                      <a:r>
                        <a:rPr lang="en-US" sz="2600" dirty="0" smtClean="0"/>
                        <a:t>Moderate impairment</a:t>
                      </a:r>
                      <a:endParaRPr lang="en-US" sz="2600" dirty="0"/>
                    </a:p>
                  </a:txBody>
                  <a:tcPr/>
                </a:tc>
                <a:extLst>
                  <a:ext uri="{0D108BD9-81ED-4DB2-BD59-A6C34878D82A}">
                    <a16:rowId xmlns="" xmlns:a16="http://schemas.microsoft.com/office/drawing/2014/main" val="10004"/>
                  </a:ext>
                </a:extLst>
              </a:tr>
              <a:tr h="561549">
                <a:tc>
                  <a:txBody>
                    <a:bodyPr/>
                    <a:lstStyle/>
                    <a:p>
                      <a:r>
                        <a:rPr lang="en-US" sz="2600" dirty="0" smtClean="0"/>
                        <a:t>56 – 70 decibels</a:t>
                      </a:r>
                      <a:endParaRPr lang="en-US" sz="2600" dirty="0"/>
                    </a:p>
                  </a:txBody>
                  <a:tcPr/>
                </a:tc>
                <a:tc>
                  <a:txBody>
                    <a:bodyPr/>
                    <a:lstStyle/>
                    <a:p>
                      <a:r>
                        <a:rPr lang="en-US" sz="2600" dirty="0" smtClean="0"/>
                        <a:t>Moderately severe impairment</a:t>
                      </a:r>
                      <a:endParaRPr lang="en-US" sz="2600" dirty="0"/>
                    </a:p>
                  </a:txBody>
                  <a:tcPr/>
                </a:tc>
                <a:extLst>
                  <a:ext uri="{0D108BD9-81ED-4DB2-BD59-A6C34878D82A}">
                    <a16:rowId xmlns="" xmlns:a16="http://schemas.microsoft.com/office/drawing/2014/main" val="10005"/>
                  </a:ext>
                </a:extLst>
              </a:tr>
              <a:tr h="561549">
                <a:tc>
                  <a:txBody>
                    <a:bodyPr/>
                    <a:lstStyle/>
                    <a:p>
                      <a:r>
                        <a:rPr lang="en-US" sz="2600" dirty="0" smtClean="0"/>
                        <a:t>71 – 90 decibels</a:t>
                      </a:r>
                      <a:endParaRPr lang="en-US" sz="2600" dirty="0"/>
                    </a:p>
                  </a:txBody>
                  <a:tcPr/>
                </a:tc>
                <a:tc>
                  <a:txBody>
                    <a:bodyPr/>
                    <a:lstStyle/>
                    <a:p>
                      <a:r>
                        <a:rPr lang="en-US" sz="2600" dirty="0" smtClean="0"/>
                        <a:t>Severely impaired</a:t>
                      </a:r>
                      <a:endParaRPr lang="en-US" sz="2600" dirty="0"/>
                    </a:p>
                  </a:txBody>
                  <a:tcPr/>
                </a:tc>
                <a:extLst>
                  <a:ext uri="{0D108BD9-81ED-4DB2-BD59-A6C34878D82A}">
                    <a16:rowId xmlns="" xmlns:a16="http://schemas.microsoft.com/office/drawing/2014/main" val="10006"/>
                  </a:ext>
                </a:extLst>
              </a:tr>
              <a:tr h="561549">
                <a:tc>
                  <a:txBody>
                    <a:bodyPr/>
                    <a:lstStyle/>
                    <a:p>
                      <a:r>
                        <a:rPr lang="en-US" sz="2600" dirty="0" smtClean="0"/>
                        <a:t>Greater</a:t>
                      </a:r>
                      <a:r>
                        <a:rPr lang="en-US" sz="2600" baseline="0" dirty="0" smtClean="0"/>
                        <a:t> than 90 decibels</a:t>
                      </a:r>
                      <a:endParaRPr lang="en-US" sz="2600" dirty="0"/>
                    </a:p>
                  </a:txBody>
                  <a:tcPr/>
                </a:tc>
                <a:tc>
                  <a:txBody>
                    <a:bodyPr/>
                    <a:lstStyle/>
                    <a:p>
                      <a:r>
                        <a:rPr lang="en-US" sz="2600" dirty="0" smtClean="0"/>
                        <a:t>Profoundly deaf</a:t>
                      </a:r>
                      <a:endParaRPr lang="en-US" sz="2600" dirty="0"/>
                    </a:p>
                  </a:txBody>
                  <a:tcPr/>
                </a:tc>
                <a:extLst>
                  <a:ext uri="{0D108BD9-81ED-4DB2-BD59-A6C34878D82A}">
                    <a16:rowId xmlns="" xmlns:a16="http://schemas.microsoft.com/office/drawing/2014/main" val="10007"/>
                  </a:ext>
                </a:extLst>
              </a:tr>
            </a:tbl>
          </a:graphicData>
        </a:graphic>
      </p:graphicFrame>
      <p:sp>
        <p:nvSpPr>
          <p:cNvPr id="65538" name="Title 1"/>
          <p:cNvSpPr>
            <a:spLocks noGrp="1"/>
          </p:cNvSpPr>
          <p:nvPr>
            <p:ph type="title"/>
          </p:nvPr>
        </p:nvSpPr>
        <p:spPr>
          <a:xfrm>
            <a:off x="1524000" y="0"/>
            <a:ext cx="9144000" cy="762000"/>
          </a:xfrm>
        </p:spPr>
        <p:txBody>
          <a:bodyPr/>
          <a:lstStyle/>
          <a:p>
            <a:pPr>
              <a:defRPr/>
            </a:pPr>
            <a:r>
              <a:rPr sz="2600" u="sng"/>
              <a:t>CLASSIFICATION OF HEARING LOSS</a:t>
            </a:r>
          </a:p>
        </p:txBody>
      </p:sp>
      <p:sp>
        <p:nvSpPr>
          <p:cNvPr id="7" name="Footer Placeholder 6"/>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3804071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838199" y="260350"/>
            <a:ext cx="10885227" cy="5376175"/>
          </a:xfrm>
        </p:spPr>
        <p:txBody>
          <a:bodyPr>
            <a:normAutofit fontScale="92500" lnSpcReduction="10000"/>
          </a:bodyPr>
          <a:lstStyle/>
          <a:p>
            <a:pPr marL="0" indent="0">
              <a:buNone/>
              <a:defRPr/>
            </a:pPr>
            <a:r>
              <a:rPr lang="en-US" b="1" u="sng" dirty="0"/>
              <a:t>Clinical manifestations</a:t>
            </a:r>
            <a:endParaRPr lang="en-US" b="1" dirty="0" smtClean="0"/>
          </a:p>
          <a:p>
            <a:pPr marL="274320" indent="-274320">
              <a:buFont typeface="Wingdings 2"/>
              <a:buChar char=""/>
              <a:defRPr/>
            </a:pPr>
            <a:r>
              <a:rPr lang="en-US" dirty="0" smtClean="0"/>
              <a:t>Tinnitus</a:t>
            </a:r>
          </a:p>
          <a:p>
            <a:pPr marL="274320" indent="-274320">
              <a:buFont typeface="Wingdings 2"/>
              <a:buChar char=""/>
              <a:defRPr/>
            </a:pPr>
            <a:r>
              <a:rPr lang="en-US" dirty="0" smtClean="0"/>
              <a:t>Inability to hear in groups</a:t>
            </a:r>
          </a:p>
          <a:p>
            <a:pPr marL="274320" indent="-274320">
              <a:buFont typeface="Wingdings 2"/>
              <a:buChar char=""/>
              <a:defRPr/>
            </a:pPr>
            <a:r>
              <a:rPr lang="en-US" dirty="0" smtClean="0"/>
              <a:t>Answering questions inappropriately</a:t>
            </a:r>
          </a:p>
          <a:p>
            <a:pPr marL="274320" indent="-274320">
              <a:buFont typeface="Wingdings 2"/>
              <a:buChar char=""/>
              <a:defRPr/>
            </a:pPr>
            <a:r>
              <a:rPr lang="en-US" dirty="0" smtClean="0"/>
              <a:t>Cupping hand around ear</a:t>
            </a:r>
          </a:p>
          <a:p>
            <a:pPr marL="274320" indent="-274320">
              <a:buFont typeface="Wingdings 2"/>
              <a:buChar char=""/>
              <a:defRPr/>
            </a:pPr>
            <a:r>
              <a:rPr lang="en-US" dirty="0" smtClean="0"/>
              <a:t>Showing irritability with others</a:t>
            </a:r>
          </a:p>
          <a:p>
            <a:pPr marL="274320" indent="-274320">
              <a:buFont typeface="Wingdings 2"/>
              <a:buChar char=""/>
              <a:defRPr/>
            </a:pPr>
            <a:r>
              <a:rPr lang="en-US" dirty="0" smtClean="0"/>
              <a:t>Increased volume of TV or radio</a:t>
            </a:r>
          </a:p>
          <a:p>
            <a:pPr marL="274320" indent="-274320">
              <a:buNone/>
              <a:defRPr/>
            </a:pPr>
            <a:r>
              <a:rPr lang="en-US" b="1" u="sng" dirty="0" smtClean="0"/>
              <a:t>Later manifestations</a:t>
            </a:r>
          </a:p>
          <a:p>
            <a:pPr marL="274320" indent="-274320">
              <a:buFont typeface="Wingdings 2"/>
              <a:buChar char=""/>
              <a:defRPr/>
            </a:pPr>
            <a:r>
              <a:rPr lang="en-US" dirty="0" smtClean="0"/>
              <a:t>speech </a:t>
            </a:r>
            <a:r>
              <a:rPr lang="en-US" dirty="0" err="1" smtClean="0"/>
              <a:t>deteroriation</a:t>
            </a:r>
            <a:r>
              <a:rPr lang="en-US" dirty="0" smtClean="0"/>
              <a:t> – slur words, speech may sound flat, loud or soft.</a:t>
            </a:r>
          </a:p>
          <a:p>
            <a:pPr marL="274320" indent="-274320">
              <a:buFont typeface="Wingdings 2"/>
              <a:buChar char=""/>
              <a:defRPr/>
            </a:pPr>
            <a:r>
              <a:rPr lang="en-US" dirty="0" smtClean="0"/>
              <a:t>Fatigue – due to straining while listening to conversation</a:t>
            </a:r>
          </a:p>
          <a:p>
            <a:pPr marL="274320" indent="-274320">
              <a:buFont typeface="Wingdings 2"/>
              <a:buChar char=""/>
              <a:defRPr/>
            </a:pPr>
            <a:r>
              <a:rPr lang="en-US" dirty="0" smtClean="0"/>
              <a:t>Indifference – disinterest as they cannot hear what is said</a:t>
            </a:r>
          </a:p>
          <a:p>
            <a:pPr marL="274320" indent="-274320">
              <a:buFont typeface="Wingdings 2"/>
              <a:buChar char=""/>
              <a:defRPr/>
            </a:pPr>
            <a:r>
              <a:rPr lang="en-US" dirty="0" smtClean="0"/>
              <a:t>Social </a:t>
            </a:r>
            <a:r>
              <a:rPr lang="en-US" dirty="0" err="1" smtClean="0"/>
              <a:t>withdrawl</a:t>
            </a:r>
            <a:r>
              <a:rPr lang="en-US" dirty="0" smtClean="0"/>
              <a:t> – keep to themselves as they don’t hear what is said.</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2127435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723331" y="0"/>
            <a:ext cx="11204812" cy="5595582"/>
          </a:xfrm>
        </p:spPr>
        <p:txBody>
          <a:bodyPr>
            <a:noAutofit/>
          </a:bodyPr>
          <a:lstStyle/>
          <a:p>
            <a:pPr marL="274320" indent="-274320">
              <a:buFont typeface="Wingdings 2"/>
              <a:buChar char=""/>
              <a:defRPr/>
            </a:pPr>
            <a:r>
              <a:rPr lang="en-US" sz="3600" dirty="0" smtClean="0"/>
              <a:t>Insecurity – lack of self confidence, fear that they will say the wrong things.</a:t>
            </a:r>
          </a:p>
          <a:p>
            <a:pPr marL="274320" indent="-274320">
              <a:buFont typeface="Wingdings 2"/>
              <a:buChar char=""/>
              <a:defRPr/>
            </a:pPr>
            <a:r>
              <a:rPr lang="en-US" sz="3600" dirty="0" smtClean="0"/>
              <a:t>Indecision and procrastination -  can’t hear thus they doubt their ability to make decisions</a:t>
            </a:r>
          </a:p>
          <a:p>
            <a:pPr marL="274320" indent="-274320">
              <a:buFont typeface="Wingdings 2"/>
              <a:buChar char=""/>
              <a:defRPr/>
            </a:pPr>
            <a:r>
              <a:rPr lang="en-US" sz="3600" dirty="0" smtClean="0"/>
              <a:t>Suspiciousness – hear part of conversations and think others are talking about them.</a:t>
            </a:r>
          </a:p>
          <a:p>
            <a:pPr marL="274320" indent="-274320">
              <a:buFont typeface="Wingdings 2"/>
              <a:buChar char=""/>
              <a:defRPr/>
            </a:pPr>
            <a:r>
              <a:rPr lang="en-US" sz="3600" dirty="0" smtClean="0"/>
              <a:t>False pride – conceal hearing loss by pretending not to be interested in conversations.</a:t>
            </a:r>
          </a:p>
          <a:p>
            <a:pPr marL="274320" indent="-274320">
              <a:buFont typeface="Wingdings 2"/>
              <a:buChar char=""/>
              <a:defRPr/>
            </a:pPr>
            <a:r>
              <a:rPr lang="en-US" sz="3600" dirty="0" smtClean="0"/>
              <a:t>Loneliness and unhappiness due to silence</a:t>
            </a:r>
          </a:p>
          <a:p>
            <a:pPr marL="274320" indent="-274320">
              <a:buFont typeface="Wingdings 2"/>
              <a:buChar char=""/>
              <a:defRPr/>
            </a:pPr>
            <a:r>
              <a:rPr lang="en-US" sz="3600" dirty="0" smtClean="0"/>
              <a:t>Tendency to dominate conversation</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6429750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778" y="269779"/>
            <a:ext cx="11199125" cy="5516871"/>
          </a:xfrm>
        </p:spPr>
        <p:txBody>
          <a:bodyPr>
            <a:normAutofit/>
          </a:bodyPr>
          <a:lstStyle/>
          <a:p>
            <a:pPr marL="274320" indent="-274320">
              <a:buNone/>
              <a:defRPr/>
            </a:pPr>
            <a:r>
              <a:rPr lang="en-US" b="1" u="sng" dirty="0"/>
              <a:t>Risk factors </a:t>
            </a:r>
          </a:p>
          <a:p>
            <a:pPr>
              <a:buFont typeface="Wingdings" panose="05000000000000000000" pitchFamily="2" charset="2"/>
              <a:buChar char="q"/>
              <a:defRPr/>
            </a:pPr>
            <a:r>
              <a:rPr lang="en-US" dirty="0"/>
              <a:t>Family history of sensory neural hearing loss</a:t>
            </a:r>
          </a:p>
          <a:p>
            <a:pPr>
              <a:buFont typeface="Wingdings" panose="05000000000000000000" pitchFamily="2" charset="2"/>
              <a:buChar char="q"/>
              <a:defRPr/>
            </a:pPr>
            <a:r>
              <a:rPr lang="en-US" dirty="0"/>
              <a:t>Congenital malformation of the ear esp. cranial structure</a:t>
            </a:r>
          </a:p>
          <a:p>
            <a:pPr>
              <a:buFont typeface="Wingdings" panose="05000000000000000000" pitchFamily="2" charset="2"/>
              <a:buChar char="q"/>
              <a:defRPr/>
            </a:pPr>
            <a:r>
              <a:rPr lang="en-US" dirty="0"/>
              <a:t>Low birth weight less than 1.5 </a:t>
            </a:r>
            <a:r>
              <a:rPr lang="en-US" dirty="0" err="1"/>
              <a:t>kgs</a:t>
            </a:r>
            <a:endParaRPr lang="en-US" dirty="0"/>
          </a:p>
          <a:p>
            <a:pPr>
              <a:buFont typeface="Wingdings" panose="05000000000000000000" pitchFamily="2" charset="2"/>
              <a:buChar char="q"/>
              <a:defRPr/>
            </a:pPr>
            <a:r>
              <a:rPr lang="en-US" dirty="0"/>
              <a:t>Use of ototoxic medication </a:t>
            </a:r>
            <a:r>
              <a:rPr lang="en-US" dirty="0" err="1"/>
              <a:t>i.e</a:t>
            </a:r>
            <a:r>
              <a:rPr lang="en-US" dirty="0"/>
              <a:t> </a:t>
            </a:r>
            <a:r>
              <a:rPr lang="en-US" dirty="0" err="1" smtClean="0"/>
              <a:t>gentamycin,quinine</a:t>
            </a:r>
            <a:endParaRPr lang="en-US" dirty="0" smtClean="0"/>
          </a:p>
          <a:p>
            <a:pPr marL="594360" indent="-457200">
              <a:buClr>
                <a:schemeClr val="tx1">
                  <a:shade val="95000"/>
                </a:schemeClr>
              </a:buClr>
              <a:buFont typeface="Wingdings" panose="05000000000000000000" pitchFamily="2" charset="2"/>
              <a:buChar char="q"/>
              <a:defRPr/>
            </a:pPr>
            <a:r>
              <a:rPr lang="en-US" dirty="0"/>
              <a:t>Viral infections e.g. mumps, measles, chicken pox</a:t>
            </a:r>
          </a:p>
          <a:p>
            <a:pPr marL="594360" indent="-457200">
              <a:buClr>
                <a:schemeClr val="tx1">
                  <a:shade val="95000"/>
                </a:schemeClr>
              </a:buClr>
              <a:buFont typeface="Wingdings" panose="05000000000000000000" pitchFamily="2" charset="2"/>
              <a:buChar char="q"/>
              <a:defRPr/>
            </a:pPr>
            <a:r>
              <a:rPr lang="en-US" dirty="0"/>
              <a:t>Age(old age)</a:t>
            </a:r>
          </a:p>
          <a:p>
            <a:pPr marL="594360" indent="-457200">
              <a:buClr>
                <a:schemeClr val="tx1">
                  <a:shade val="95000"/>
                </a:schemeClr>
              </a:buClr>
              <a:buFont typeface="Wingdings" panose="05000000000000000000" pitchFamily="2" charset="2"/>
              <a:buChar char="q"/>
              <a:defRPr/>
            </a:pPr>
            <a:r>
              <a:rPr lang="en-US" dirty="0"/>
              <a:t>Exposure to loud noise</a:t>
            </a:r>
          </a:p>
          <a:p>
            <a:pPr marL="594360" indent="-457200">
              <a:buClr>
                <a:schemeClr val="tx1">
                  <a:shade val="95000"/>
                </a:schemeClr>
              </a:buClr>
              <a:buFont typeface="Wingdings" panose="05000000000000000000" pitchFamily="2" charset="2"/>
              <a:buChar char="q"/>
              <a:defRPr/>
            </a:pPr>
            <a:r>
              <a:rPr lang="en-US" dirty="0"/>
              <a:t>Head trauma. Ear infections</a:t>
            </a:r>
          </a:p>
          <a:p>
            <a:pPr marL="594360" indent="-457200">
              <a:buClr>
                <a:schemeClr val="tx1">
                  <a:shade val="95000"/>
                </a:schemeClr>
              </a:buClr>
              <a:buFont typeface="Wingdings" panose="05000000000000000000" pitchFamily="2" charset="2"/>
              <a:buChar char="q"/>
              <a:defRPr/>
            </a:pPr>
            <a:r>
              <a:rPr lang="en-US" dirty="0"/>
              <a:t>Malaria </a:t>
            </a:r>
            <a:r>
              <a:rPr lang="en-US" dirty="0" err="1"/>
              <a:t>i.e</a:t>
            </a:r>
            <a:r>
              <a:rPr lang="en-US" dirty="0"/>
              <a:t> </a:t>
            </a:r>
            <a:r>
              <a:rPr lang="en-US" dirty="0" err="1"/>
              <a:t>celebral</a:t>
            </a:r>
            <a:r>
              <a:rPr lang="en-US" dirty="0"/>
              <a:t> malaria &amp;meningitis</a:t>
            </a:r>
          </a:p>
          <a:p>
            <a:pPr marL="274320" indent="-274320">
              <a:buFont typeface="Wingdings 2"/>
              <a:buChar char=""/>
              <a:defRPr/>
            </a:pPr>
            <a:endParaRPr lang="en-US" dirty="0"/>
          </a:p>
          <a:p>
            <a:endParaRPr lang="en-US"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42136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76200"/>
            <a:ext cx="11232776" cy="5655860"/>
          </a:xfrm>
        </p:spPr>
        <p:txBody>
          <a:bodyPr>
            <a:noAutofit/>
          </a:bodyPr>
          <a:lstStyle/>
          <a:p>
            <a:pPr marL="548640" indent="-411480" algn="ctr">
              <a:buClr>
                <a:schemeClr val="tx1">
                  <a:shade val="95000"/>
                </a:schemeClr>
              </a:buClr>
              <a:buNone/>
              <a:defRPr/>
            </a:pPr>
            <a:r>
              <a:rPr lang="en-US" sz="3200" b="1" u="sng" dirty="0" smtClean="0"/>
              <a:t>MANAGEMENT</a:t>
            </a:r>
          </a:p>
          <a:p>
            <a:pPr marL="548640" indent="-411480">
              <a:buClr>
                <a:schemeClr val="tx1">
                  <a:shade val="95000"/>
                </a:schemeClr>
              </a:buClr>
              <a:buFont typeface="Wingdings 2"/>
              <a:buChar char=""/>
              <a:defRPr/>
            </a:pPr>
            <a:r>
              <a:rPr lang="en-US" sz="3600" dirty="0" smtClean="0"/>
              <a:t>It aims at restoring or assisting hearing, aural rehabilitation and managing tinnitus.</a:t>
            </a:r>
          </a:p>
          <a:p>
            <a:pPr marL="514350" indent="-514350">
              <a:buClr>
                <a:schemeClr val="tx1">
                  <a:shade val="95000"/>
                </a:schemeClr>
              </a:buClr>
              <a:buFont typeface="+mj-lt"/>
              <a:buAutoNum type="arabicPeriod"/>
              <a:defRPr/>
            </a:pPr>
            <a:r>
              <a:rPr lang="en-US" sz="3600" b="1" u="sng" dirty="0" smtClean="0"/>
              <a:t>Restore hearing:</a:t>
            </a:r>
          </a:p>
          <a:p>
            <a:pPr marL="514350" indent="-514350">
              <a:buClr>
                <a:schemeClr val="tx1">
                  <a:shade val="95000"/>
                </a:schemeClr>
              </a:buClr>
              <a:buFont typeface="Wingdings 2"/>
              <a:buChar char=""/>
              <a:defRPr/>
            </a:pPr>
            <a:r>
              <a:rPr lang="en-US" sz="3600" dirty="0" smtClean="0"/>
              <a:t>Provide antibiotics for bacterial infections &amp; remove wax</a:t>
            </a:r>
          </a:p>
          <a:p>
            <a:pPr marL="514350" indent="-514350">
              <a:buClr>
                <a:schemeClr val="tx1">
                  <a:shade val="95000"/>
                </a:schemeClr>
              </a:buClr>
              <a:buFont typeface="Wingdings 2"/>
              <a:buChar char=""/>
              <a:defRPr/>
            </a:pPr>
            <a:r>
              <a:rPr lang="en-US" sz="3600" dirty="0" smtClean="0"/>
              <a:t>Acyclovir or oral corticosteroids for herpes virus infection</a:t>
            </a:r>
          </a:p>
          <a:p>
            <a:pPr marL="514350" indent="-514350">
              <a:buClr>
                <a:schemeClr val="tx1">
                  <a:shade val="95000"/>
                </a:schemeClr>
              </a:buClr>
              <a:buFont typeface="Wingdings 2"/>
              <a:buChar char=""/>
              <a:defRPr/>
            </a:pPr>
            <a:r>
              <a:rPr lang="en-US" sz="3600" dirty="0" smtClean="0"/>
              <a:t>Stop any ototoxic medications. This lessens the progress of hearing loss or reverses the hearing loss.</a:t>
            </a:r>
          </a:p>
          <a:p>
            <a:pPr marL="514350" indent="-514350">
              <a:buClr>
                <a:schemeClr val="tx1">
                  <a:shade val="95000"/>
                </a:schemeClr>
              </a:buClr>
              <a:buFont typeface="Wingdings 2"/>
              <a:buChar char=""/>
              <a:defRPr/>
            </a:pPr>
            <a:endParaRPr lang="en-US" sz="3200" dirty="0" smtClean="0"/>
          </a:p>
        </p:txBody>
      </p:sp>
      <p:sp>
        <p:nvSpPr>
          <p:cNvPr id="7" name="Footer Placeholder 6"/>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3595162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830"/>
            <a:ext cx="10515600" cy="6054133"/>
          </a:xfrm>
        </p:spPr>
        <p:txBody>
          <a:bodyPr>
            <a:normAutofit/>
          </a:bodyPr>
          <a:lstStyle/>
          <a:p>
            <a:pPr marL="514350" indent="-514350">
              <a:buClr>
                <a:schemeClr val="tx1">
                  <a:shade val="95000"/>
                </a:schemeClr>
              </a:buClr>
              <a:buFont typeface="Arial" charset="0"/>
              <a:buAutoNum type="arabicPeriod" startAt="2"/>
              <a:defRPr/>
            </a:pPr>
            <a:r>
              <a:rPr lang="en-US" sz="3200" b="1" u="sng" dirty="0"/>
              <a:t>Assist hearing</a:t>
            </a:r>
          </a:p>
          <a:p>
            <a:pPr marL="514350" indent="-514350">
              <a:buClr>
                <a:schemeClr val="tx1">
                  <a:shade val="95000"/>
                </a:schemeClr>
              </a:buClr>
              <a:buFont typeface="Wingdings 2"/>
              <a:buChar char=""/>
              <a:defRPr/>
            </a:pPr>
            <a:r>
              <a:rPr lang="en-US" sz="3200" dirty="0"/>
              <a:t>Use of hearing aids which amplify sound.</a:t>
            </a:r>
          </a:p>
          <a:p>
            <a:pPr marL="514350" indent="-514350">
              <a:buClr>
                <a:schemeClr val="tx1">
                  <a:shade val="95000"/>
                </a:schemeClr>
              </a:buClr>
              <a:buFont typeface="Wingdings 2"/>
              <a:buChar char=""/>
              <a:defRPr/>
            </a:pPr>
            <a:r>
              <a:rPr lang="en-US" sz="3200" dirty="0"/>
              <a:t>A hearing aid has: - a microphone which receives sound waves from the air and changes them to electrical signals</a:t>
            </a:r>
          </a:p>
          <a:p>
            <a:pPr marL="514350" indent="-514350">
              <a:buClr>
                <a:schemeClr val="tx1">
                  <a:shade val="95000"/>
                </a:schemeClr>
              </a:buClr>
              <a:buFont typeface="Wingdings 2"/>
              <a:buChar char=""/>
              <a:defRPr/>
            </a:pPr>
            <a:r>
              <a:rPr lang="en-US" sz="3200" dirty="0"/>
              <a:t>An </a:t>
            </a:r>
            <a:r>
              <a:rPr lang="en-US" sz="3200" dirty="0" err="1"/>
              <a:t>amplififier</a:t>
            </a:r>
            <a:r>
              <a:rPr lang="en-US" sz="3200" dirty="0"/>
              <a:t> which increases the strength of the electrical signal</a:t>
            </a:r>
          </a:p>
          <a:p>
            <a:pPr marL="514350" indent="-514350">
              <a:buClr>
                <a:schemeClr val="tx1">
                  <a:shade val="95000"/>
                </a:schemeClr>
              </a:buClr>
              <a:buFont typeface="Wingdings 2"/>
              <a:buChar char=""/>
              <a:defRPr/>
            </a:pPr>
            <a:r>
              <a:rPr lang="en-US" sz="3200" dirty="0"/>
              <a:t>Receiver / loudspeaker – which changes electrical signals into sound waves.</a:t>
            </a:r>
          </a:p>
          <a:p>
            <a:endParaRPr lang="en-US" sz="32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0101525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a:xfrm>
            <a:off x="982639" y="0"/>
            <a:ext cx="10740788" cy="5718412"/>
          </a:xfrm>
        </p:spPr>
        <p:txBody>
          <a:bodyPr>
            <a:normAutofit/>
          </a:bodyPr>
          <a:lstStyle/>
          <a:p>
            <a:pPr marL="514350" indent="-514350">
              <a:buFont typeface="Arial" charset="0"/>
              <a:buAutoNum type="arabicPeriod" startAt="3"/>
            </a:pPr>
            <a:r>
              <a:rPr lang="en-US" sz="3200" u="sng" dirty="0" smtClean="0"/>
              <a:t>Managing </a:t>
            </a:r>
            <a:r>
              <a:rPr lang="en-US" sz="3200" u="sng" dirty="0" err="1" smtClean="0"/>
              <a:t>tinitus</a:t>
            </a:r>
            <a:endParaRPr lang="en-US" sz="3200" u="sng" dirty="0" smtClean="0"/>
          </a:p>
          <a:p>
            <a:pPr marL="514350" indent="-514350"/>
            <a:r>
              <a:rPr lang="en-US" sz="3200" dirty="0" smtClean="0"/>
              <a:t>There is no proven treatment.</a:t>
            </a:r>
          </a:p>
          <a:p>
            <a:pPr marL="514350" indent="-514350"/>
            <a:r>
              <a:rPr lang="en-US" sz="3200" dirty="0" smtClean="0"/>
              <a:t>Counsel the client and reassure</a:t>
            </a:r>
          </a:p>
          <a:p>
            <a:pPr marL="514350" indent="-514350">
              <a:buFont typeface="Arial" charset="0"/>
              <a:buAutoNum type="arabicPeriod" startAt="4"/>
            </a:pPr>
            <a:r>
              <a:rPr lang="en-US" sz="3200" u="sng" dirty="0" smtClean="0"/>
              <a:t>Aural rehabilitation</a:t>
            </a:r>
          </a:p>
          <a:p>
            <a:pPr marL="514350" indent="-514350"/>
            <a:r>
              <a:rPr lang="en-US" sz="3200" dirty="0" smtClean="0"/>
              <a:t>Aims at </a:t>
            </a:r>
            <a:r>
              <a:rPr lang="en-US" sz="3200" dirty="0" err="1" smtClean="0"/>
              <a:t>maximising</a:t>
            </a:r>
            <a:r>
              <a:rPr lang="en-US" sz="3200" dirty="0" smtClean="0"/>
              <a:t> the hearing impaired clients communication skills.</a:t>
            </a:r>
          </a:p>
          <a:p>
            <a:pPr marL="514350" indent="-514350"/>
            <a:r>
              <a:rPr lang="en-US" sz="3200" dirty="0" smtClean="0"/>
              <a:t>Rehab is directed towards teaching more effective use of other senses in communication e.g. vision.</a:t>
            </a:r>
          </a:p>
          <a:p>
            <a:pPr marL="514350" indent="-514350"/>
            <a:r>
              <a:rPr lang="en-US" sz="3200" dirty="0" smtClean="0"/>
              <a:t>Speech or lip reading – involves integration of lip movements, gestures, clues.</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388455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838200" y="0"/>
            <a:ext cx="9829800" cy="5609230"/>
          </a:xfrm>
        </p:spPr>
        <p:txBody>
          <a:bodyPr>
            <a:normAutofit/>
          </a:bodyPr>
          <a:lstStyle/>
          <a:p>
            <a:pPr marL="548640" indent="-411480">
              <a:buClr>
                <a:schemeClr val="tx1">
                  <a:shade val="95000"/>
                </a:schemeClr>
              </a:buClr>
              <a:buFont typeface="Wingdings 2"/>
              <a:buChar char=""/>
              <a:defRPr/>
            </a:pPr>
            <a:r>
              <a:rPr lang="en-US" sz="3200" dirty="0" smtClean="0"/>
              <a:t>Sign language – using hands to represent words or phrases.</a:t>
            </a:r>
          </a:p>
          <a:p>
            <a:pPr marL="548640" indent="-411480">
              <a:buClr>
                <a:schemeClr val="tx1">
                  <a:shade val="95000"/>
                </a:schemeClr>
              </a:buClr>
              <a:buFont typeface="Wingdings 2"/>
              <a:buChar char=""/>
              <a:defRPr/>
            </a:pPr>
            <a:r>
              <a:rPr lang="en-US" sz="3200" dirty="0" smtClean="0"/>
              <a:t>Non verbal aids – draw attention with hand movements. Avoid chewing, careless expressions the patient may </a:t>
            </a:r>
            <a:r>
              <a:rPr lang="en-US" sz="3200" dirty="0" err="1" smtClean="0"/>
              <a:t>misintepret</a:t>
            </a:r>
            <a:endParaRPr lang="en-US" sz="3200" dirty="0" smtClean="0"/>
          </a:p>
          <a:p>
            <a:pPr marL="548640" indent="-411480">
              <a:buClr>
                <a:schemeClr val="tx1">
                  <a:shade val="95000"/>
                </a:schemeClr>
              </a:buClr>
              <a:buFont typeface="Wingdings 2"/>
              <a:buChar char=""/>
              <a:defRPr/>
            </a:pPr>
            <a:r>
              <a:rPr lang="en-US" sz="3200" dirty="0" smtClean="0"/>
              <a:t>Verbal aids – speak normally and slowly. Don’t </a:t>
            </a:r>
            <a:r>
              <a:rPr lang="en-US" sz="3200" dirty="0" err="1" smtClean="0"/>
              <a:t>exagerate</a:t>
            </a:r>
            <a:r>
              <a:rPr lang="en-US" sz="3200" dirty="0" smtClean="0"/>
              <a:t> facial expression, use simple sentences, write difficult words and avoid shouting and move closer to the better ear..</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4423782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370" y="174245"/>
            <a:ext cx="11185478" cy="5380393"/>
          </a:xfrm>
        </p:spPr>
        <p:txBody>
          <a:bodyPr>
            <a:normAutofit lnSpcReduction="10000"/>
          </a:bodyPr>
          <a:lstStyle/>
          <a:p>
            <a:pPr marL="548640" indent="-411480">
              <a:buClr>
                <a:schemeClr val="tx1">
                  <a:shade val="95000"/>
                </a:schemeClr>
              </a:buClr>
              <a:buNone/>
              <a:defRPr/>
            </a:pPr>
            <a:r>
              <a:rPr lang="en-US" sz="3200" b="1" u="sng" dirty="0"/>
              <a:t>Implantable hearing devices:</a:t>
            </a:r>
          </a:p>
          <a:p>
            <a:pPr marL="514350" indent="-514350">
              <a:buClr>
                <a:schemeClr val="tx1">
                  <a:shade val="95000"/>
                </a:schemeClr>
              </a:buClr>
              <a:buFont typeface="+mj-lt"/>
              <a:buAutoNum type="arabicPeriod"/>
              <a:defRPr/>
            </a:pPr>
            <a:r>
              <a:rPr lang="en-US" sz="3200" u="sng" dirty="0"/>
              <a:t>Cochlear implant</a:t>
            </a:r>
            <a:r>
              <a:rPr lang="en-US" sz="3200" dirty="0"/>
              <a:t>:- Type of hearing aid for </a:t>
            </a:r>
            <a:r>
              <a:rPr lang="en-US" sz="3200" dirty="0" err="1"/>
              <a:t>profundly</a:t>
            </a:r>
            <a:r>
              <a:rPr lang="en-US" sz="3200" dirty="0"/>
              <a:t> deaf people.</a:t>
            </a:r>
          </a:p>
          <a:p>
            <a:pPr marL="514350" indent="-514350">
              <a:buClr>
                <a:schemeClr val="tx1">
                  <a:shade val="95000"/>
                </a:schemeClr>
              </a:buClr>
              <a:buFont typeface="+mj-lt"/>
              <a:buAutoNum type="arabicPeriod"/>
              <a:defRPr/>
            </a:pPr>
            <a:r>
              <a:rPr lang="en-US" sz="3200" dirty="0"/>
              <a:t> contains a small computer chip which changes spoken word to electrical impulses which are transmitted through the auditory nerve endings in the cochlea to the brain where they are </a:t>
            </a:r>
            <a:r>
              <a:rPr lang="en-US" sz="3200" dirty="0" err="1"/>
              <a:t>intepreted</a:t>
            </a:r>
            <a:r>
              <a:rPr lang="en-US" sz="3200" dirty="0"/>
              <a:t>.</a:t>
            </a:r>
          </a:p>
          <a:p>
            <a:pPr marL="514350" indent="-514350">
              <a:buClr>
                <a:schemeClr val="tx1">
                  <a:shade val="95000"/>
                </a:schemeClr>
              </a:buClr>
              <a:buFont typeface="+mj-lt"/>
              <a:buAutoNum type="arabicPeriod"/>
              <a:defRPr/>
            </a:pPr>
            <a:r>
              <a:rPr lang="en-US" sz="3200" u="sng" dirty="0"/>
              <a:t>Temporal bone stimulation:-</a:t>
            </a:r>
            <a:r>
              <a:rPr lang="en-US" sz="3200" dirty="0"/>
              <a:t> for patients with conductive hearing loss. It has an internal and external part. the external part is above the ear and transmits sound to the inner device which is implanted to the skull. </a:t>
            </a:r>
            <a:endParaRPr lang="en-US" sz="3200" dirty="0" smtClean="0"/>
          </a:p>
          <a:p>
            <a:pPr marL="0" indent="0">
              <a:buClr>
                <a:schemeClr val="tx1">
                  <a:shade val="95000"/>
                </a:schemeClr>
              </a:buClr>
              <a:buNone/>
              <a:defRPr/>
            </a:pPr>
            <a:r>
              <a:rPr lang="en-US" sz="3200" dirty="0"/>
              <a:t>Sound is transmitted to the inner ear through the skull.</a:t>
            </a:r>
            <a:endParaRPr lang="en-US" sz="3200" b="1" u="sng" dirty="0"/>
          </a:p>
          <a:p>
            <a:pPr marL="514350" indent="-514350">
              <a:buClr>
                <a:schemeClr val="tx1">
                  <a:shade val="95000"/>
                </a:schemeClr>
              </a:buClr>
              <a:buFont typeface="+mj-lt"/>
              <a:buAutoNum type="arabicPeriod"/>
              <a:defRPr/>
            </a:pPr>
            <a:endParaRPr lang="en-US" sz="3200" u="sng" dirty="0"/>
          </a:p>
          <a:p>
            <a:endParaRPr lang="en-US" sz="32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310516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280" y="316864"/>
            <a:ext cx="11354696" cy="5443855"/>
          </a:xfrm>
        </p:spPr>
        <p:txBody>
          <a:bodyPr>
            <a:normAutofit/>
          </a:bodyPr>
          <a:lstStyle/>
          <a:p>
            <a:r>
              <a:rPr lang="en-US" sz="4400" dirty="0"/>
              <a:t>The throat</a:t>
            </a:r>
          </a:p>
          <a:p>
            <a:pPr lvl="1"/>
            <a:r>
              <a:rPr lang="en-US" sz="4400" dirty="0" err="1"/>
              <a:t>Tonsilitis</a:t>
            </a:r>
            <a:r>
              <a:rPr lang="en-US" sz="4400" dirty="0"/>
              <a:t> and adenoiditis</a:t>
            </a:r>
          </a:p>
          <a:p>
            <a:pPr lvl="1"/>
            <a:r>
              <a:rPr lang="en-US" sz="4400" dirty="0"/>
              <a:t>Laryngitis</a:t>
            </a:r>
          </a:p>
          <a:p>
            <a:pPr lvl="1"/>
            <a:r>
              <a:rPr lang="en-US" sz="4400" dirty="0"/>
              <a:t>Cancer of the larynx</a:t>
            </a:r>
          </a:p>
          <a:p>
            <a:pPr lvl="1"/>
            <a:r>
              <a:rPr lang="en-US" sz="4400" dirty="0" err="1"/>
              <a:t>Peritonsillar</a:t>
            </a:r>
            <a:r>
              <a:rPr lang="en-US" sz="4400" dirty="0"/>
              <a:t> </a:t>
            </a:r>
            <a:r>
              <a:rPr lang="en-US" sz="4400" dirty="0" err="1"/>
              <a:t>abcess</a:t>
            </a:r>
            <a:endParaRPr lang="en-US" sz="4400" dirty="0"/>
          </a:p>
          <a:p>
            <a:pPr lvl="1"/>
            <a:r>
              <a:rPr lang="en-US" sz="4400" dirty="0"/>
              <a:t>Epiglottitis</a:t>
            </a:r>
          </a:p>
          <a:p>
            <a:pPr lvl="1"/>
            <a:r>
              <a:rPr lang="en-US" sz="4400" dirty="0"/>
              <a:t>Nursing process for a patient with partial </a:t>
            </a:r>
            <a:r>
              <a:rPr lang="en-US" sz="4400" dirty="0" err="1"/>
              <a:t>layngectomy</a:t>
            </a:r>
            <a:endParaRPr lang="en-US" sz="4400" dirty="0"/>
          </a:p>
          <a:p>
            <a:endParaRPr lang="en-US" sz="48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948918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838200" y="134203"/>
            <a:ext cx="10694158" cy="5338549"/>
          </a:xfrm>
        </p:spPr>
        <p:txBody>
          <a:bodyPr>
            <a:normAutofit/>
          </a:bodyPr>
          <a:lstStyle/>
          <a:p>
            <a:pPr marL="548640" indent="-411480">
              <a:buClr>
                <a:schemeClr val="tx1">
                  <a:shade val="95000"/>
                </a:schemeClr>
              </a:buClr>
              <a:buNone/>
              <a:tabLst>
                <a:tab pos="1201738" algn="l"/>
              </a:tabLst>
              <a:defRPr/>
            </a:pPr>
            <a:r>
              <a:rPr lang="en-US" sz="3600" b="1" u="sng" dirty="0" smtClean="0"/>
              <a:t>PREVENTION OF HEARING LOSS</a:t>
            </a:r>
          </a:p>
          <a:p>
            <a:pPr marL="514350" indent="-514350">
              <a:buClr>
                <a:schemeClr val="tx1">
                  <a:shade val="95000"/>
                </a:schemeClr>
              </a:buClr>
              <a:buFont typeface="+mj-lt"/>
              <a:buAutoNum type="arabicPeriod"/>
              <a:defRPr/>
            </a:pPr>
            <a:r>
              <a:rPr lang="en-US" sz="3600" b="1" u="sng" dirty="0" smtClean="0"/>
              <a:t>Primary</a:t>
            </a:r>
            <a:r>
              <a:rPr lang="en-US" sz="3600" dirty="0" smtClean="0"/>
              <a:t> – aims at minimizing risks e.g. noise, trauma, use of </a:t>
            </a:r>
            <a:r>
              <a:rPr lang="en-US" sz="3600" dirty="0" err="1" smtClean="0"/>
              <a:t>ototoxic</a:t>
            </a:r>
            <a:r>
              <a:rPr lang="en-US" sz="3600" dirty="0" smtClean="0"/>
              <a:t> drugs, and infection.</a:t>
            </a:r>
          </a:p>
          <a:p>
            <a:pPr marL="514350" indent="-514350">
              <a:buClr>
                <a:schemeClr val="tx1">
                  <a:shade val="95000"/>
                </a:schemeClr>
              </a:buClr>
              <a:buFont typeface="+mj-lt"/>
              <a:buAutoNum type="arabicPeriod"/>
              <a:defRPr/>
            </a:pPr>
            <a:r>
              <a:rPr lang="en-US" sz="3600" u="sng" dirty="0" smtClean="0"/>
              <a:t>Secondary</a:t>
            </a:r>
            <a:r>
              <a:rPr lang="en-US" sz="3600" dirty="0" smtClean="0"/>
              <a:t> – early detection of hearing impairment through screening and referral of any hearing problems.</a:t>
            </a:r>
          </a:p>
          <a:p>
            <a:pPr marL="514350" indent="-514350">
              <a:buClr>
                <a:schemeClr val="tx1">
                  <a:shade val="95000"/>
                </a:schemeClr>
              </a:buClr>
              <a:buFont typeface="+mj-lt"/>
              <a:buAutoNum type="arabicPeriod"/>
              <a:defRPr/>
            </a:pPr>
            <a:r>
              <a:rPr lang="en-US" sz="3600" u="sng" dirty="0" smtClean="0"/>
              <a:t>Tertiary</a:t>
            </a:r>
            <a:r>
              <a:rPr lang="en-US" sz="3600" dirty="0" smtClean="0"/>
              <a:t> – focuses on improvement of optimal functioning through rehabilitation </a:t>
            </a:r>
            <a:r>
              <a:rPr lang="en-US" sz="3600" dirty="0" err="1" smtClean="0"/>
              <a:t>programmes</a:t>
            </a:r>
            <a:r>
              <a:rPr lang="en-US" sz="3600" dirty="0" smtClean="0"/>
              <a:t>.</a:t>
            </a:r>
            <a:endParaRPr lang="en-US" sz="3600" u="sng" dirty="0" smtClean="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8046058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0BAF8C0-5FA7-4F6A-A433-A417FE5E2304}"/>
              </a:ext>
            </a:extLst>
          </p:cNvPr>
          <p:cNvSpPr>
            <a:spLocks noGrp="1"/>
          </p:cNvSpPr>
          <p:nvPr>
            <p:ph type="title"/>
          </p:nvPr>
        </p:nvSpPr>
        <p:spPr/>
        <p:txBody>
          <a:bodyPr/>
          <a:lstStyle/>
          <a:p>
            <a:r>
              <a:rPr lang="en-US" b="1" dirty="0"/>
              <a:t>Rhinitis/Common Cold/</a:t>
            </a:r>
            <a:r>
              <a:rPr lang="en-US" dirty="0"/>
              <a:t> coryza</a:t>
            </a:r>
          </a:p>
        </p:txBody>
      </p:sp>
      <p:sp>
        <p:nvSpPr>
          <p:cNvPr id="5" name="Text Placeholder 4">
            <a:extLst>
              <a:ext uri="{FF2B5EF4-FFF2-40B4-BE49-F238E27FC236}">
                <a16:creationId xmlns="" xmlns:a16="http://schemas.microsoft.com/office/drawing/2014/main" id="{44DA179F-4568-44D5-A272-18154D81AED6}"/>
              </a:ext>
            </a:extLst>
          </p:cNvPr>
          <p:cNvSpPr>
            <a:spLocks noGrp="1"/>
          </p:cNvSpPr>
          <p:nvPr>
            <p:ph type="body"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9347100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F4BCE5D-E8BA-440B-A693-7A71B97CDE02}"/>
              </a:ext>
            </a:extLst>
          </p:cNvPr>
          <p:cNvSpPr>
            <a:spLocks noGrp="1"/>
          </p:cNvSpPr>
          <p:nvPr>
            <p:ph idx="1"/>
          </p:nvPr>
        </p:nvSpPr>
        <p:spPr>
          <a:xfrm>
            <a:off x="182879" y="211015"/>
            <a:ext cx="11830929" cy="5572565"/>
          </a:xfrm>
        </p:spPr>
        <p:txBody>
          <a:bodyPr>
            <a:normAutofit lnSpcReduction="10000"/>
          </a:bodyPr>
          <a:lstStyle/>
          <a:p>
            <a:r>
              <a:rPr lang="en-US" sz="4000" b="1" i="1" dirty="0"/>
              <a:t>Pathophysiology and Etiology</a:t>
            </a:r>
          </a:p>
          <a:p>
            <a:r>
              <a:rPr lang="en-US" sz="4000" b="1" dirty="0"/>
              <a:t>Rhinitis</a:t>
            </a:r>
            <a:r>
              <a:rPr lang="en-US" sz="4000" dirty="0"/>
              <a:t> is inflammation of the nasal mucous membranes. </a:t>
            </a:r>
          </a:p>
          <a:p>
            <a:r>
              <a:rPr lang="en-US" sz="4000" dirty="0"/>
              <a:t>The release of histamine and other substances causes vasodilation and edema, which result in symptoms. </a:t>
            </a:r>
          </a:p>
          <a:p>
            <a:r>
              <a:rPr lang="en-US" sz="4000" dirty="0"/>
              <a:t>It may occur as a reaction to allergens (sometimes called hay fever) such as pollen, dust, molds, or some foods, or it may be caused by viral or bacterial infection.</a:t>
            </a:r>
          </a:p>
          <a:p>
            <a:r>
              <a:rPr lang="en-US" sz="4000" b="1" dirty="0"/>
              <a:t>Viral rhinitis </a:t>
            </a:r>
            <a:r>
              <a:rPr lang="en-US" sz="4000" dirty="0"/>
              <a:t>is another name for the common cold.</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5285327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F2489F2-01A4-4D85-82CB-25E52818C831}"/>
              </a:ext>
            </a:extLst>
          </p:cNvPr>
          <p:cNvSpPr>
            <a:spLocks noGrp="1"/>
          </p:cNvSpPr>
          <p:nvPr>
            <p:ph idx="1"/>
          </p:nvPr>
        </p:nvSpPr>
        <p:spPr>
          <a:xfrm>
            <a:off x="154745" y="168812"/>
            <a:ext cx="11690252" cy="6541477"/>
          </a:xfrm>
        </p:spPr>
        <p:txBody>
          <a:bodyPr>
            <a:normAutofit/>
          </a:bodyPr>
          <a:lstStyle/>
          <a:p>
            <a:r>
              <a:rPr lang="en-US" sz="4000" b="1" i="1" dirty="0"/>
              <a:t>Signs and Symptoms</a:t>
            </a:r>
          </a:p>
          <a:p>
            <a:r>
              <a:rPr lang="en-US" sz="4000" dirty="0"/>
              <a:t>Common symptoms include nasal congestion, localized itching, sneezing, and nasal discharge. </a:t>
            </a:r>
          </a:p>
          <a:p>
            <a:r>
              <a:rPr lang="en-US" sz="4000" dirty="0"/>
              <a:t>Viral or bacterial rhinitis may also be accompanied by fever and malaise. </a:t>
            </a:r>
          </a:p>
          <a:p>
            <a:r>
              <a:rPr lang="en-US" sz="4000" dirty="0"/>
              <a:t>Sometimes it is difficult to differentiate between a cold and the flu. </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5909705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59B3F7-C533-4D81-BB97-09B140EC2266}"/>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6DF25C2A-B544-46C0-B66E-F80D0558EAF0}"/>
              </a:ext>
            </a:extLst>
          </p:cNvPr>
          <p:cNvSpPr>
            <a:spLocks noGrp="1"/>
          </p:cNvSpPr>
          <p:nvPr>
            <p:ph idx="1"/>
          </p:nvPr>
        </p:nvSpPr>
        <p:spPr/>
        <p:txBody>
          <a:bodyPr>
            <a:normAutofit/>
          </a:bodyPr>
          <a:lstStyle/>
          <a:p>
            <a:r>
              <a:rPr lang="en-US" sz="4000" b="1" i="1" dirty="0"/>
              <a:t>Diagnostic Tests</a:t>
            </a:r>
          </a:p>
          <a:p>
            <a:r>
              <a:rPr lang="en-US" sz="4000" dirty="0"/>
              <a:t>If allergic rhinitis is suspected, skin testing may be done to determine the offending allergens. </a:t>
            </a:r>
          </a:p>
          <a:p>
            <a:r>
              <a:rPr lang="en-US" sz="4000" dirty="0"/>
              <a:t>A blood test for </a:t>
            </a:r>
            <a:r>
              <a:rPr lang="en-US" sz="4000" dirty="0" err="1"/>
              <a:t>IgE</a:t>
            </a:r>
            <a:endParaRPr lang="en-US" sz="4000" dirty="0"/>
          </a:p>
          <a:p>
            <a:r>
              <a:rPr lang="en-US" sz="4000" dirty="0" err="1"/>
              <a:t>antbodies</a:t>
            </a:r>
            <a:r>
              <a:rPr lang="en-US" sz="4000" dirty="0"/>
              <a:t> may also be done to determine if allergies are the cause.</a:t>
            </a:r>
          </a:p>
          <a:p>
            <a:endParaRPr lang="en-US" sz="40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4922829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3E43461-71FA-4DF0-A80B-3F86BDBD530A}"/>
              </a:ext>
            </a:extLst>
          </p:cNvPr>
          <p:cNvSpPr>
            <a:spLocks noGrp="1"/>
          </p:cNvSpPr>
          <p:nvPr>
            <p:ph idx="1"/>
          </p:nvPr>
        </p:nvSpPr>
        <p:spPr>
          <a:xfrm>
            <a:off x="112541" y="182880"/>
            <a:ext cx="11816861" cy="6471138"/>
          </a:xfrm>
        </p:spPr>
        <p:txBody>
          <a:bodyPr>
            <a:normAutofit/>
          </a:bodyPr>
          <a:lstStyle/>
          <a:p>
            <a:r>
              <a:rPr lang="en-US" sz="4400" b="1" i="1" dirty="0"/>
              <a:t>Therapeutic Interventions</a:t>
            </a:r>
          </a:p>
          <a:p>
            <a:r>
              <a:rPr lang="en-US" sz="4400" dirty="0"/>
              <a:t>Treatment of </a:t>
            </a:r>
            <a:r>
              <a:rPr lang="en-US" sz="4400" b="1" dirty="0"/>
              <a:t>viral rhinitis is symptomatic</a:t>
            </a:r>
            <a:r>
              <a:rPr lang="en-US" sz="4400" dirty="0"/>
              <a:t>. Because most colds are caused by viruses, antibiotics are not effective.</a:t>
            </a:r>
          </a:p>
          <a:p>
            <a:r>
              <a:rPr lang="en-US" sz="4400" dirty="0"/>
              <a:t>requesting antibiotics for a viral infection is not only ineffective but potentially dangerous. </a:t>
            </a:r>
          </a:p>
          <a:p>
            <a:r>
              <a:rPr lang="en-US" sz="4400" dirty="0"/>
              <a:t>Teach the patient that rest and fluids are the most effective treatment</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5784208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8D78D26-108F-4CA3-B123-C77954FBF151}"/>
              </a:ext>
            </a:extLst>
          </p:cNvPr>
          <p:cNvSpPr>
            <a:spLocks noGrp="1"/>
          </p:cNvSpPr>
          <p:nvPr>
            <p:ph idx="1"/>
          </p:nvPr>
        </p:nvSpPr>
        <p:spPr>
          <a:xfrm>
            <a:off x="434340" y="239150"/>
            <a:ext cx="11368454" cy="5933049"/>
          </a:xfrm>
        </p:spPr>
        <p:txBody>
          <a:bodyPr>
            <a:normAutofit fontScale="92500"/>
          </a:bodyPr>
          <a:lstStyle/>
          <a:p>
            <a:r>
              <a:rPr lang="en-US" sz="4000" b="1" dirty="0"/>
              <a:t>Acetaminophen</a:t>
            </a:r>
            <a:r>
              <a:rPr lang="en-US" sz="4000" dirty="0"/>
              <a:t> can be used for generalized discomfort.</a:t>
            </a:r>
          </a:p>
          <a:p>
            <a:r>
              <a:rPr lang="en-US" sz="4000" b="1" dirty="0"/>
              <a:t>Antihistamines </a:t>
            </a:r>
            <a:r>
              <a:rPr lang="en-US" sz="4000" dirty="0"/>
              <a:t>may help control symptoms by inhibiting the </a:t>
            </a:r>
            <a:r>
              <a:rPr lang="fr-FR" sz="4000" dirty="0"/>
              <a:t>histamine </a:t>
            </a:r>
            <a:r>
              <a:rPr lang="fr-FR" sz="4000" dirty="0" err="1"/>
              <a:t>response</a:t>
            </a:r>
            <a:r>
              <a:rPr lang="fr-FR" sz="4000" dirty="0"/>
              <a:t>. </a:t>
            </a:r>
          </a:p>
          <a:p>
            <a:r>
              <a:rPr lang="fr-FR" sz="4000" b="1" dirty="0" err="1"/>
              <a:t>Decongestants</a:t>
            </a:r>
            <a:r>
              <a:rPr lang="fr-FR" sz="4000" dirty="0"/>
              <a:t> cause vasoconstriction, </a:t>
            </a:r>
            <a:r>
              <a:rPr lang="en-US" sz="4000" dirty="0"/>
              <a:t>which reduces swelling and congestion. </a:t>
            </a:r>
          </a:p>
          <a:p>
            <a:r>
              <a:rPr lang="en-US" sz="4000" dirty="0"/>
              <a:t>Any drugs that cause vasoconstriction should be used cautiously in patients with heart disease or hypertension. </a:t>
            </a:r>
          </a:p>
          <a:p>
            <a:r>
              <a:rPr lang="en-US" sz="4000" dirty="0"/>
              <a:t>Severe allergies may be treated with desensitization (“allergy shots”).</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5408312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10EAB59-3A92-4FA4-B08C-6D69BF2F5630}"/>
              </a:ext>
            </a:extLst>
          </p:cNvPr>
          <p:cNvSpPr>
            <a:spLocks noGrp="1"/>
          </p:cNvSpPr>
          <p:nvPr>
            <p:ph type="title"/>
          </p:nvPr>
        </p:nvSpPr>
        <p:spPr/>
        <p:txBody>
          <a:bodyPr/>
          <a:lstStyle/>
          <a:p>
            <a:r>
              <a:rPr lang="en-US" b="1" dirty="0"/>
              <a:t>Sinusitis</a:t>
            </a:r>
            <a:endParaRPr lang="en-US" dirty="0"/>
          </a:p>
        </p:txBody>
      </p:sp>
      <p:sp>
        <p:nvSpPr>
          <p:cNvPr id="5" name="Text Placeholder 4">
            <a:extLst>
              <a:ext uri="{FF2B5EF4-FFF2-40B4-BE49-F238E27FC236}">
                <a16:creationId xmlns="" xmlns:a16="http://schemas.microsoft.com/office/drawing/2014/main" id="{2079E678-7EAF-45F3-9684-61199F789225}"/>
              </a:ext>
            </a:extLst>
          </p:cNvPr>
          <p:cNvSpPr>
            <a:spLocks noGrp="1"/>
          </p:cNvSpPr>
          <p:nvPr>
            <p:ph type="body"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7585662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07C892C-172E-4F56-B469-0B846FDF39A1}"/>
              </a:ext>
            </a:extLst>
          </p:cNvPr>
          <p:cNvSpPr>
            <a:spLocks noGrp="1"/>
          </p:cNvSpPr>
          <p:nvPr>
            <p:ph idx="1"/>
          </p:nvPr>
        </p:nvSpPr>
        <p:spPr>
          <a:xfrm>
            <a:off x="225083" y="98474"/>
            <a:ext cx="11662117" cy="6471138"/>
          </a:xfrm>
        </p:spPr>
        <p:txBody>
          <a:bodyPr>
            <a:normAutofit lnSpcReduction="10000"/>
          </a:bodyPr>
          <a:lstStyle/>
          <a:p>
            <a:r>
              <a:rPr lang="en-US" sz="3600" b="1" i="1" dirty="0"/>
              <a:t>Pathophysiology and Etiology</a:t>
            </a:r>
          </a:p>
          <a:p>
            <a:r>
              <a:rPr lang="en-US" sz="3600" b="1" dirty="0"/>
              <a:t>Sinusitis </a:t>
            </a:r>
            <a:r>
              <a:rPr lang="en-US" sz="3600" dirty="0"/>
              <a:t>is inflammation of the mucosa of one or more sinuses. </a:t>
            </a:r>
          </a:p>
          <a:p>
            <a:r>
              <a:rPr lang="en-US" sz="3600" dirty="0"/>
              <a:t>It can be either acute or chronic. </a:t>
            </a:r>
          </a:p>
          <a:p>
            <a:r>
              <a:rPr lang="en-US" sz="3600" dirty="0"/>
              <a:t>Chronic sinusitis is diagnosed if symptoms are present for more </a:t>
            </a:r>
            <a:r>
              <a:rPr lang="en-US" sz="3600" b="1" dirty="0"/>
              <a:t>than 2 months </a:t>
            </a:r>
            <a:r>
              <a:rPr lang="en-US" sz="3600" dirty="0"/>
              <a:t>and are unresponsive to treatment. </a:t>
            </a:r>
          </a:p>
          <a:p>
            <a:r>
              <a:rPr lang="en-US" sz="3600" dirty="0"/>
              <a:t>The maxillary and ethmoid sinuses are the most commonly affected. </a:t>
            </a:r>
          </a:p>
          <a:p>
            <a:r>
              <a:rPr lang="en-US" sz="3600" dirty="0"/>
              <a:t>The inflammation is often the result of a bacterial infection and may follow a viral upper respiratory illness. </a:t>
            </a:r>
          </a:p>
          <a:p>
            <a:r>
              <a:rPr lang="en-US" sz="3600" dirty="0"/>
              <a:t>Because the mucous lining of the nose and sinuses is continuous, nasal organisms easily travel to the sinuses. </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0468755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EA5A4A9-048D-4BD9-8853-AE263FAD063E}"/>
              </a:ext>
            </a:extLst>
          </p:cNvPr>
          <p:cNvSpPr>
            <a:spLocks noGrp="1"/>
          </p:cNvSpPr>
          <p:nvPr>
            <p:ph idx="1"/>
          </p:nvPr>
        </p:nvSpPr>
        <p:spPr>
          <a:xfrm>
            <a:off x="225083" y="211015"/>
            <a:ext cx="11563643" cy="6330462"/>
          </a:xfrm>
        </p:spPr>
        <p:txBody>
          <a:bodyPr>
            <a:normAutofit/>
          </a:bodyPr>
          <a:lstStyle/>
          <a:p>
            <a:r>
              <a:rPr lang="en-US" sz="3600" dirty="0"/>
              <a:t>When the infected mucous lining of the sinuses swells, drainage is blocked. </a:t>
            </a:r>
          </a:p>
          <a:p>
            <a:r>
              <a:rPr lang="en-US" sz="3600" dirty="0"/>
              <a:t>Bacteria that normally reside in the sinuses multiply in the retained secretions.</a:t>
            </a:r>
          </a:p>
          <a:p>
            <a:r>
              <a:rPr lang="en-US" sz="3600" dirty="0"/>
              <a:t>The most common infecting organisms are </a:t>
            </a:r>
            <a:r>
              <a:rPr lang="en-US" sz="3600" i="1" dirty="0"/>
              <a:t>Streptococcus pneumoniae </a:t>
            </a:r>
            <a:r>
              <a:rPr lang="en-US" sz="3600" dirty="0"/>
              <a:t>and </a:t>
            </a:r>
            <a:r>
              <a:rPr lang="en-US" sz="3600" i="1" dirty="0" err="1"/>
              <a:t>Haemophilus</a:t>
            </a:r>
            <a:r>
              <a:rPr lang="en-US" sz="3600" i="1" dirty="0"/>
              <a:t> influenzae. </a:t>
            </a:r>
          </a:p>
          <a:p>
            <a:r>
              <a:rPr lang="en-US" sz="3600" dirty="0"/>
              <a:t>Other causes of sinusitis include swelling caused by allergies, fungal infection, or intubation with a nasotracheal or nasogastric tube.</a:t>
            </a:r>
          </a:p>
          <a:p>
            <a:endParaRPr lang="en-US" sz="3600" dirty="0"/>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55234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4"/>
          <p:cNvSpPr>
            <a:spLocks noGrp="1"/>
          </p:cNvSpPr>
          <p:nvPr>
            <p:ph idx="1"/>
          </p:nvPr>
        </p:nvSpPr>
        <p:spPr>
          <a:xfrm>
            <a:off x="723900" y="480060"/>
            <a:ext cx="11117580" cy="5189220"/>
          </a:xfrm>
        </p:spPr>
        <p:txBody>
          <a:bodyPr>
            <a:noAutofit/>
          </a:bodyPr>
          <a:lstStyle/>
          <a:p>
            <a:pPr marL="514350" indent="-514350">
              <a:buClr>
                <a:schemeClr val="tx1">
                  <a:shade val="95000"/>
                </a:schemeClr>
              </a:buClr>
              <a:buFont typeface="Calibri" pitchFamily="34" charset="0"/>
              <a:buAutoNum type="arabicPeriod"/>
              <a:defRPr/>
            </a:pPr>
            <a:r>
              <a:rPr lang="en-US" sz="3600" dirty="0" smtClean="0"/>
              <a:t>Acute otitis media – inflammation of the middle ear lasting less than 6 weeks</a:t>
            </a:r>
          </a:p>
          <a:p>
            <a:pPr marL="514350" indent="-514350">
              <a:buClr>
                <a:schemeClr val="tx1">
                  <a:shade val="95000"/>
                </a:schemeClr>
              </a:buClr>
              <a:buFont typeface="Calibri" pitchFamily="34" charset="0"/>
              <a:buAutoNum type="arabicPeriod"/>
              <a:defRPr/>
            </a:pPr>
            <a:r>
              <a:rPr lang="en-US" sz="3600" dirty="0" err="1" smtClean="0"/>
              <a:t>Cholesteatoma</a:t>
            </a:r>
            <a:r>
              <a:rPr lang="en-US" sz="3600" dirty="0" smtClean="0"/>
              <a:t> – a benign tumor of the middle ear or mastoid or </a:t>
            </a:r>
            <a:r>
              <a:rPr lang="en-US" sz="3600" dirty="0" err="1" smtClean="0"/>
              <a:t>both.can</a:t>
            </a:r>
            <a:r>
              <a:rPr lang="en-US" sz="3600" dirty="0" smtClean="0"/>
              <a:t> destroy structures of temporal bone</a:t>
            </a:r>
          </a:p>
          <a:p>
            <a:pPr marL="514350" indent="-514350">
              <a:buClr>
                <a:schemeClr val="tx1">
                  <a:shade val="95000"/>
                </a:schemeClr>
              </a:buClr>
              <a:buFont typeface="Calibri" pitchFamily="34" charset="0"/>
              <a:buAutoNum type="arabicPeriod"/>
              <a:defRPr/>
            </a:pPr>
            <a:r>
              <a:rPr lang="en-US" sz="3600" dirty="0" smtClean="0"/>
              <a:t>Chronic otitis media – repeated episodes of acute otitis media causing  irreversible tissue damage and persistent tympanic membrane perforation.</a:t>
            </a:r>
          </a:p>
          <a:p>
            <a:pPr marL="514350" indent="-514350">
              <a:buClr>
                <a:schemeClr val="tx1">
                  <a:shade val="95000"/>
                </a:schemeClr>
              </a:buClr>
              <a:buFont typeface="Calibri" pitchFamily="34" charset="0"/>
              <a:buAutoNum type="arabicPeriod"/>
              <a:defRPr/>
            </a:pPr>
            <a:r>
              <a:rPr lang="en-US" sz="3600" dirty="0" smtClean="0"/>
              <a:t>Conductive hearing loss – loss of hearing in which effective sound transmission to the inner ear is obstructed.</a:t>
            </a:r>
          </a:p>
        </p:txBody>
      </p:sp>
      <p:sp>
        <p:nvSpPr>
          <p:cNvPr id="39938" name="Title 3"/>
          <p:cNvSpPr>
            <a:spLocks noGrp="1"/>
          </p:cNvSpPr>
          <p:nvPr>
            <p:ph type="title"/>
          </p:nvPr>
        </p:nvSpPr>
        <p:spPr>
          <a:xfrm>
            <a:off x="1524000" y="0"/>
            <a:ext cx="9144000" cy="480060"/>
          </a:xfrm>
        </p:spPr>
        <p:txBody>
          <a:bodyPr/>
          <a:lstStyle/>
          <a:p>
            <a:pPr>
              <a:defRPr/>
            </a:pPr>
            <a:r>
              <a:rPr sz="2600" u="sng">
                <a:solidFill>
                  <a:srgbClr val="00B050"/>
                </a:solidFill>
              </a:rPr>
              <a:t>Terminologies in ENT</a:t>
            </a:r>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969723160"/>
      </p:ext>
    </p:extLst>
  </p:cSld>
  <p:clrMapOvr>
    <a:masterClrMapping/>
  </p:clrMapOvr>
  <p:transition>
    <p:cut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781B950-5622-42B3-B4D1-F24B48DC1679}"/>
              </a:ext>
            </a:extLst>
          </p:cNvPr>
          <p:cNvSpPr>
            <a:spLocks noGrp="1"/>
          </p:cNvSpPr>
          <p:nvPr>
            <p:ph idx="1"/>
          </p:nvPr>
        </p:nvSpPr>
        <p:spPr>
          <a:xfrm>
            <a:off x="225083" y="126609"/>
            <a:ext cx="11662117" cy="6485206"/>
          </a:xfrm>
        </p:spPr>
        <p:txBody>
          <a:bodyPr>
            <a:normAutofit lnSpcReduction="10000"/>
          </a:bodyPr>
          <a:lstStyle/>
          <a:p>
            <a:r>
              <a:rPr lang="en-US" sz="4000" b="1" i="1" dirty="0"/>
              <a:t>Signs and Symptoms</a:t>
            </a:r>
          </a:p>
          <a:p>
            <a:r>
              <a:rPr lang="en-US" sz="4000" dirty="0"/>
              <a:t>The patient usually has </a:t>
            </a:r>
            <a:r>
              <a:rPr lang="en-US" sz="4000" b="1" dirty="0"/>
              <a:t>pain</a:t>
            </a:r>
            <a:r>
              <a:rPr lang="en-US" sz="4000" dirty="0"/>
              <a:t> over the region of the affected sinuses and purulent nasal</a:t>
            </a:r>
            <a:r>
              <a:rPr lang="en-US" sz="4000" b="1" dirty="0"/>
              <a:t> discharge</a:t>
            </a:r>
            <a:r>
              <a:rPr lang="en-US" sz="4000" dirty="0"/>
              <a:t>.</a:t>
            </a:r>
          </a:p>
          <a:p>
            <a:r>
              <a:rPr lang="en-US" sz="4000" b="1" dirty="0"/>
              <a:t>If a maxillary </a:t>
            </a:r>
            <a:r>
              <a:rPr lang="en-US" sz="4000" dirty="0"/>
              <a:t>sinus is affected, the patient experiences pain over the cheek and upper teeth. </a:t>
            </a:r>
          </a:p>
          <a:p>
            <a:r>
              <a:rPr lang="en-US" sz="4000" b="1" dirty="0"/>
              <a:t>In ethmoid sinusitis</a:t>
            </a:r>
            <a:r>
              <a:rPr lang="en-US" sz="4000" dirty="0"/>
              <a:t>, pain occurs between and behind the eyes. </a:t>
            </a:r>
          </a:p>
          <a:p>
            <a:r>
              <a:rPr lang="en-US" sz="4000" dirty="0"/>
              <a:t>Pain in the forehead typically indicates </a:t>
            </a:r>
            <a:r>
              <a:rPr lang="en-US" sz="4000" b="1" dirty="0"/>
              <a:t>frontal </a:t>
            </a:r>
            <a:r>
              <a:rPr lang="en-US" sz="4000" dirty="0"/>
              <a:t>sinusitis. </a:t>
            </a:r>
          </a:p>
          <a:p>
            <a:r>
              <a:rPr lang="en-US" sz="4000" b="1" dirty="0"/>
              <a:t>Fever</a:t>
            </a:r>
            <a:r>
              <a:rPr lang="en-US" sz="4000" dirty="0"/>
              <a:t> may be present in acute infection, with or without generalized fatigue and foul breath.</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9863588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4F5B542-3DA2-4B8A-BEB3-C75604F2307D}"/>
              </a:ext>
            </a:extLst>
          </p:cNvPr>
          <p:cNvSpPr>
            <a:spLocks noGrp="1"/>
          </p:cNvSpPr>
          <p:nvPr>
            <p:ph idx="1"/>
          </p:nvPr>
        </p:nvSpPr>
        <p:spPr>
          <a:xfrm>
            <a:off x="239151" y="211014"/>
            <a:ext cx="11591778" cy="6372665"/>
          </a:xfrm>
        </p:spPr>
        <p:txBody>
          <a:bodyPr>
            <a:normAutofit/>
          </a:bodyPr>
          <a:lstStyle/>
          <a:p>
            <a:r>
              <a:rPr lang="en-US" sz="4000" b="1" i="1" dirty="0"/>
              <a:t>Complications</a:t>
            </a:r>
          </a:p>
          <a:p>
            <a:r>
              <a:rPr lang="en-US" sz="4000" dirty="0"/>
              <a:t>The patient who has received inadequate treatment, or who has not complied with treatment, is at risk for complications.</a:t>
            </a:r>
          </a:p>
          <a:p>
            <a:r>
              <a:rPr lang="en-US" sz="4000" dirty="0"/>
              <a:t>Uncontrolled sinusitis may spread to surrounding areas, causing osteomyelitis, cellulitis of the orbit (infection of the soft tissues around the eye), abscess, or meningitis.</a:t>
            </a:r>
          </a:p>
          <a:p>
            <a:endParaRPr lang="en-US" sz="4000" dirty="0"/>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76962777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67E37D2-7E55-4825-8D21-69D941BB94B2}"/>
              </a:ext>
            </a:extLst>
          </p:cNvPr>
          <p:cNvSpPr>
            <a:spLocks noGrp="1"/>
          </p:cNvSpPr>
          <p:nvPr>
            <p:ph idx="1"/>
          </p:nvPr>
        </p:nvSpPr>
        <p:spPr>
          <a:xfrm>
            <a:off x="337625" y="211014"/>
            <a:ext cx="11549575" cy="6457071"/>
          </a:xfrm>
        </p:spPr>
        <p:txBody>
          <a:bodyPr>
            <a:normAutofit/>
          </a:bodyPr>
          <a:lstStyle/>
          <a:p>
            <a:r>
              <a:rPr lang="en-US" sz="4000" b="1" i="1" dirty="0"/>
              <a:t>Diagnostic Tests</a:t>
            </a:r>
          </a:p>
          <a:p>
            <a:r>
              <a:rPr lang="en-US" sz="4000" dirty="0"/>
              <a:t>Uncomplicated sinusitis may be diagnosed based on symptoms alone.</a:t>
            </a:r>
          </a:p>
          <a:p>
            <a:r>
              <a:rPr lang="en-US" sz="4000" dirty="0"/>
              <a:t>If repeated episodes occur, x-ray examination, a computed tomographic (CT) scan, or magnetic resonance  imaging (MRI) may be done to confirm the diagnosis and determine the cause. </a:t>
            </a:r>
          </a:p>
          <a:p>
            <a:r>
              <a:rPr lang="en-US" sz="4000" dirty="0"/>
              <a:t>Nasal discharge may be cultured to determine appropriate antibiotic therapy.</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1801739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18963CB-81B6-4CE3-B7F8-4CDF91BC06DC}"/>
              </a:ext>
            </a:extLst>
          </p:cNvPr>
          <p:cNvSpPr>
            <a:spLocks noGrp="1"/>
          </p:cNvSpPr>
          <p:nvPr>
            <p:ph idx="1"/>
          </p:nvPr>
        </p:nvSpPr>
        <p:spPr>
          <a:xfrm>
            <a:off x="168812" y="154744"/>
            <a:ext cx="11718388" cy="6499273"/>
          </a:xfrm>
        </p:spPr>
        <p:txBody>
          <a:bodyPr>
            <a:normAutofit lnSpcReduction="10000"/>
          </a:bodyPr>
          <a:lstStyle/>
          <a:p>
            <a:r>
              <a:rPr lang="en-US" sz="3600" b="1" i="1" dirty="0"/>
              <a:t>Therapeutic Interventions</a:t>
            </a:r>
          </a:p>
          <a:p>
            <a:r>
              <a:rPr lang="en-US" sz="3600" dirty="0"/>
              <a:t>Treatment is aimed at relieving pain and promoting sinus drainage. </a:t>
            </a:r>
          </a:p>
          <a:p>
            <a:r>
              <a:rPr lang="en-US" sz="3600" b="1" dirty="0"/>
              <a:t>Adrenergic nasal sprays </a:t>
            </a:r>
            <a:r>
              <a:rPr lang="en-US" sz="3600" dirty="0"/>
              <a:t>such as oxymetazoline (Afrin, Dristan) constrict blood vessels and therefore reduce swelling, but they should be used cautiously by patients with  heart disease or hypertension because vasoconstriction increases blood pressure. Sprays may be used for up to 3 days; longer use may cause rebound congestion.</a:t>
            </a:r>
          </a:p>
          <a:p>
            <a:r>
              <a:rPr lang="en-US" sz="3600" b="1" dirty="0"/>
              <a:t>Hot moist </a:t>
            </a:r>
            <a:r>
              <a:rPr lang="en-US" sz="3600" dirty="0"/>
              <a:t>packs over the affected sinus for 1 to 2 hours twice a day may help decrease inflammation. </a:t>
            </a:r>
          </a:p>
          <a:p>
            <a:r>
              <a:rPr lang="en-US" sz="3600" b="1" dirty="0"/>
              <a:t>Nasal irrigation </a:t>
            </a:r>
            <a:r>
              <a:rPr lang="en-US" sz="3600" dirty="0"/>
              <a:t>with normal saline solution and a bulb syringe has helped some sufferers of chronic sinusitis. </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8964618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D90FB84-BABF-42FB-A688-42C196A22934}"/>
              </a:ext>
            </a:extLst>
          </p:cNvPr>
          <p:cNvSpPr>
            <a:spLocks noGrp="1"/>
          </p:cNvSpPr>
          <p:nvPr>
            <p:ph idx="1"/>
          </p:nvPr>
        </p:nvSpPr>
        <p:spPr>
          <a:xfrm>
            <a:off x="239151" y="253218"/>
            <a:ext cx="11535507" cy="6386733"/>
          </a:xfrm>
        </p:spPr>
        <p:txBody>
          <a:bodyPr>
            <a:normAutofit lnSpcReduction="10000"/>
          </a:bodyPr>
          <a:lstStyle/>
          <a:p>
            <a:r>
              <a:rPr lang="en-US" sz="3200" b="1" dirty="0"/>
              <a:t>Acetaminophen </a:t>
            </a:r>
            <a:r>
              <a:rPr lang="en-US" sz="3200" dirty="0"/>
              <a:t>or ibuprofen is given for pain and fever. </a:t>
            </a:r>
          </a:p>
          <a:p>
            <a:r>
              <a:rPr lang="en-US" sz="3200" b="1" dirty="0"/>
              <a:t>Codeine </a:t>
            </a:r>
            <a:r>
              <a:rPr lang="en-US" sz="3200" dirty="0"/>
              <a:t>or meperidine may be used if pain is severe. </a:t>
            </a:r>
          </a:p>
          <a:p>
            <a:r>
              <a:rPr lang="en-US" sz="3200" b="1" dirty="0"/>
              <a:t>Expectorants </a:t>
            </a:r>
            <a:r>
              <a:rPr lang="en-US" sz="3200" dirty="0"/>
              <a:t>such as guaifenesin (Robitussin), fluids, and</a:t>
            </a:r>
          </a:p>
          <a:p>
            <a:r>
              <a:rPr lang="en-US" sz="3200" b="1" dirty="0"/>
              <a:t>a room humidifier </a:t>
            </a:r>
            <a:r>
              <a:rPr lang="en-US" sz="3200" dirty="0"/>
              <a:t>can help liquefy secretions. </a:t>
            </a:r>
          </a:p>
          <a:p>
            <a:r>
              <a:rPr lang="en-US" sz="3200" b="1" dirty="0"/>
              <a:t>Antihistamines </a:t>
            </a:r>
            <a:r>
              <a:rPr lang="en-US" sz="3200" dirty="0"/>
              <a:t>dry and thicken secretions and are generally avoided.</a:t>
            </a:r>
          </a:p>
          <a:p>
            <a:r>
              <a:rPr lang="en-US" sz="3200" b="1" dirty="0"/>
              <a:t>Antibiotics </a:t>
            </a:r>
            <a:r>
              <a:rPr lang="en-US" sz="3200" dirty="0"/>
              <a:t>are used only if bacterial infection is suspected, as in the patient with purulent drainage and fever. </a:t>
            </a:r>
          </a:p>
          <a:p>
            <a:r>
              <a:rPr lang="en-US" sz="3200" dirty="0"/>
              <a:t>If conservative treatment does not relieve symptoms</a:t>
            </a:r>
          </a:p>
          <a:p>
            <a:r>
              <a:rPr lang="en-US" sz="3200" b="1" dirty="0"/>
              <a:t>surgically </a:t>
            </a:r>
          </a:p>
          <a:p>
            <a:r>
              <a:rPr lang="en-US" sz="3200" b="1" dirty="0"/>
              <a:t>drain </a:t>
            </a:r>
            <a:r>
              <a:rPr lang="en-US" sz="3200" dirty="0"/>
              <a:t>the affected sinus </a:t>
            </a:r>
            <a:r>
              <a:rPr lang="en-US" sz="3200" b="1" dirty="0"/>
              <a:t>and irrigate </a:t>
            </a:r>
            <a:r>
              <a:rPr lang="en-US" sz="3200" dirty="0"/>
              <a:t>it with normal saline or an antibiotic solution. </a:t>
            </a:r>
          </a:p>
          <a:p>
            <a:r>
              <a:rPr lang="en-US" sz="3200" dirty="0"/>
              <a:t>One drainage procedure is </a:t>
            </a:r>
            <a:r>
              <a:rPr lang="en-US" sz="3200" b="1" dirty="0"/>
              <a:t>the Caldwell-Luc procedure</a:t>
            </a:r>
            <a:r>
              <a:rPr lang="en-US" sz="3200" dirty="0"/>
              <a:t>. </a:t>
            </a:r>
          </a:p>
          <a:p>
            <a:endParaRPr lang="en-US" sz="3200" dirty="0"/>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20879274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05667C5-8167-4841-8678-19F3A19F90D0}"/>
              </a:ext>
            </a:extLst>
          </p:cNvPr>
          <p:cNvSpPr>
            <a:spLocks noGrp="1"/>
          </p:cNvSpPr>
          <p:nvPr>
            <p:ph idx="1"/>
          </p:nvPr>
        </p:nvSpPr>
        <p:spPr>
          <a:xfrm>
            <a:off x="154745" y="239151"/>
            <a:ext cx="11648049" cy="6372664"/>
          </a:xfrm>
        </p:spPr>
        <p:txBody>
          <a:bodyPr>
            <a:normAutofit lnSpcReduction="10000"/>
          </a:bodyPr>
          <a:lstStyle/>
          <a:p>
            <a:r>
              <a:rPr lang="en-US" sz="3200" b="1" i="1" dirty="0"/>
              <a:t>Nursing Care</a:t>
            </a:r>
          </a:p>
          <a:p>
            <a:r>
              <a:rPr lang="en-US" sz="3200" dirty="0"/>
              <a:t>Patients with uncomplicated sinusitis are cared for at home.</a:t>
            </a:r>
          </a:p>
          <a:p>
            <a:r>
              <a:rPr lang="en-US" sz="3200" dirty="0"/>
              <a:t>Instruct the patient to increase water intake to 8 to 10 glasses per day unless contraindicated. </a:t>
            </a:r>
          </a:p>
          <a:p>
            <a:r>
              <a:rPr lang="en-US" sz="3200" dirty="0"/>
              <a:t>Excess water might be contraindicated in patients with fluid overload, such as those with cardiovascular compromise or kidney disease. </a:t>
            </a:r>
          </a:p>
          <a:p>
            <a:r>
              <a:rPr lang="en-US" sz="3200" dirty="0"/>
              <a:t>Pressure may be relieved if the patient maintains a semi-Fowler’s position, as in a reclining chair. </a:t>
            </a:r>
          </a:p>
          <a:p>
            <a:r>
              <a:rPr lang="en-US" sz="3200" dirty="0"/>
              <a:t>Explain use of hot moist packs, analgesics, and prescribed medications. </a:t>
            </a:r>
          </a:p>
          <a:p>
            <a:r>
              <a:rPr lang="en-US" sz="3200" dirty="0"/>
              <a:t>Instruct the patient to finish the antibiotic prescription even if he or she is feeling better before it is completed.</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8289220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69E351-F554-4473-9A3C-75BB9D99DAC5}"/>
              </a:ext>
            </a:extLst>
          </p:cNvPr>
          <p:cNvSpPr>
            <a:spLocks noGrp="1"/>
          </p:cNvSpPr>
          <p:nvPr>
            <p:ph type="title"/>
          </p:nvPr>
        </p:nvSpPr>
        <p:spPr/>
        <p:txBody>
          <a:bodyPr/>
          <a:lstStyle/>
          <a:p>
            <a:r>
              <a:rPr lang="en-US" b="1" dirty="0"/>
              <a:t>Chronic otitis media</a:t>
            </a:r>
            <a:endParaRPr lang="en-US" dirty="0"/>
          </a:p>
        </p:txBody>
      </p:sp>
      <p:sp>
        <p:nvSpPr>
          <p:cNvPr id="4" name="Text Placeholder 3">
            <a:extLst>
              <a:ext uri="{FF2B5EF4-FFF2-40B4-BE49-F238E27FC236}">
                <a16:creationId xmlns="" xmlns:a16="http://schemas.microsoft.com/office/drawing/2014/main" id="{F0A2FEC4-5640-4457-AE04-0C8C915C0573}"/>
              </a:ext>
            </a:extLst>
          </p:cNvPr>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4508883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14C12E7-EA73-4D4F-9906-0635BB5814F7}"/>
              </a:ext>
            </a:extLst>
          </p:cNvPr>
          <p:cNvSpPr>
            <a:spLocks noGrp="1"/>
          </p:cNvSpPr>
          <p:nvPr>
            <p:ph idx="1"/>
          </p:nvPr>
        </p:nvSpPr>
        <p:spPr>
          <a:xfrm>
            <a:off x="838200" y="211015"/>
            <a:ext cx="10880188" cy="5755446"/>
          </a:xfrm>
        </p:spPr>
        <p:txBody>
          <a:bodyPr>
            <a:normAutofit/>
          </a:bodyPr>
          <a:lstStyle/>
          <a:p>
            <a:r>
              <a:rPr lang="en-US" sz="3600" b="1" dirty="0"/>
              <a:t>As a </a:t>
            </a:r>
            <a:r>
              <a:rPr lang="en-US" sz="3600" dirty="0"/>
              <a:t>result of repeated episodes of acute otitis media causing irreversible tissue pathology and persistent perforation of the tympanic membrane. </a:t>
            </a:r>
          </a:p>
          <a:p>
            <a:r>
              <a:rPr lang="en-US" sz="3600" dirty="0"/>
              <a:t>Chronic infections of the middle ear damage the tympanic membrane, destroy the </a:t>
            </a:r>
            <a:r>
              <a:rPr lang="en-US" sz="3600" dirty="0" err="1"/>
              <a:t>ossicles</a:t>
            </a:r>
            <a:r>
              <a:rPr lang="en-US" sz="3600" dirty="0"/>
              <a:t>, and involve the mastoid.</a:t>
            </a:r>
          </a:p>
          <a:p>
            <a:r>
              <a:rPr lang="en-US" sz="3600" dirty="0"/>
              <a:t>Before the discovery of antibiotics, infections of the mastoid were life-threatening. </a:t>
            </a:r>
          </a:p>
          <a:p>
            <a:r>
              <a:rPr lang="en-US" sz="3600" dirty="0"/>
              <a:t>The use of medications bin acute otitis media has made acute mastoiditis a rare condition in developed countries.</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38364674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78A930E-EA53-422E-BE04-AE6BC27782CA}"/>
              </a:ext>
            </a:extLst>
          </p:cNvPr>
          <p:cNvSpPr>
            <a:spLocks noGrp="1"/>
          </p:cNvSpPr>
          <p:nvPr>
            <p:ph idx="1"/>
          </p:nvPr>
        </p:nvSpPr>
        <p:spPr>
          <a:xfrm>
            <a:off x="617220" y="182880"/>
            <a:ext cx="11269980" cy="5669280"/>
          </a:xfrm>
        </p:spPr>
        <p:txBody>
          <a:bodyPr>
            <a:normAutofit lnSpcReduction="10000"/>
          </a:bodyPr>
          <a:lstStyle/>
          <a:p>
            <a:r>
              <a:rPr lang="en-US" sz="3600" b="1" dirty="0"/>
              <a:t>Clinical Manifestations</a:t>
            </a:r>
          </a:p>
          <a:p>
            <a:r>
              <a:rPr lang="en-US" sz="3600" dirty="0"/>
              <a:t>Symptoms may be minimal, with varying degrees of hearing loss and the presence of a persistent or intermittent, foul-smelling otorrhea.</a:t>
            </a:r>
          </a:p>
          <a:p>
            <a:r>
              <a:rPr lang="en-US" sz="3600" dirty="0"/>
              <a:t>Pain is not usually experienced, except in cases of acute mastoiditis, when the postauricular area is tender to the touch and may be erythematous and edematous.</a:t>
            </a:r>
          </a:p>
          <a:p>
            <a:r>
              <a:rPr lang="en-US" sz="3600" dirty="0"/>
              <a:t>Otoscopic evaluation of the tympanic membrane may show a perforation, and cholesteatoma can be identified as a white mass behind the tympanic membrane or coming through to the external canal from a perforation.</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6909425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1A0EE21-46A0-448A-866D-5AC1D7E54320}"/>
              </a:ext>
            </a:extLst>
          </p:cNvPr>
          <p:cNvSpPr>
            <a:spLocks noGrp="1"/>
          </p:cNvSpPr>
          <p:nvPr>
            <p:ph idx="1"/>
          </p:nvPr>
        </p:nvSpPr>
        <p:spPr>
          <a:xfrm>
            <a:off x="640080" y="309489"/>
            <a:ext cx="11247120" cy="5565532"/>
          </a:xfrm>
        </p:spPr>
        <p:txBody>
          <a:bodyPr>
            <a:normAutofit/>
          </a:bodyPr>
          <a:lstStyle/>
          <a:p>
            <a:r>
              <a:rPr lang="en-US" sz="4000" b="1" dirty="0"/>
              <a:t>Medical Management</a:t>
            </a:r>
          </a:p>
          <a:p>
            <a:r>
              <a:rPr lang="en-US" sz="4000" dirty="0"/>
              <a:t>Local treatment of chronic otitis media consists of careful suctioning of the ear under microscopic guidance. </a:t>
            </a:r>
          </a:p>
          <a:p>
            <a:r>
              <a:rPr lang="en-US" sz="4000" dirty="0"/>
              <a:t>Instillation of antibiotic drops or application of antibiotic powder is used to treat a purulent discharge. </a:t>
            </a:r>
          </a:p>
          <a:p>
            <a:r>
              <a:rPr lang="en-US" sz="4000" dirty="0"/>
              <a:t>Systemic antibiotics are usually not prescribed except in cases of acute infection.</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23188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1164"/>
            <a:ext cx="10957560" cy="5238115"/>
          </a:xfrm>
        </p:spPr>
        <p:txBody>
          <a:bodyPr>
            <a:normAutofit lnSpcReduction="10000"/>
          </a:bodyPr>
          <a:lstStyle/>
          <a:p>
            <a:pPr marL="514350" indent="-514350">
              <a:buClr>
                <a:schemeClr val="tx1">
                  <a:shade val="95000"/>
                </a:schemeClr>
              </a:buClr>
              <a:buFont typeface="Calibri" pitchFamily="34" charset="0"/>
              <a:buAutoNum type="arabicPeriod"/>
              <a:defRPr/>
            </a:pPr>
            <a:r>
              <a:rPr lang="en-US" sz="3600" dirty="0"/>
              <a:t>Dizziness – altered sensation of orientation in space.</a:t>
            </a:r>
          </a:p>
          <a:p>
            <a:pPr marL="514350" indent="-514350">
              <a:buClr>
                <a:schemeClr val="tx1">
                  <a:shade val="95000"/>
                </a:schemeClr>
              </a:buClr>
              <a:buFont typeface="Calibri" pitchFamily="34" charset="0"/>
              <a:buAutoNum type="arabicPeriod"/>
              <a:defRPr/>
            </a:pPr>
            <a:r>
              <a:rPr lang="en-US" sz="3600" dirty="0"/>
              <a:t>Endolymphatic hydrops – dilation of the endolymphatic space of the inner ear.</a:t>
            </a:r>
          </a:p>
          <a:p>
            <a:pPr marL="514350" indent="-514350">
              <a:buClr>
                <a:schemeClr val="tx1">
                  <a:shade val="95000"/>
                </a:schemeClr>
              </a:buClr>
              <a:buFont typeface="Calibri" pitchFamily="34" charset="0"/>
              <a:buAutoNum type="arabicPeriod"/>
              <a:defRPr/>
            </a:pPr>
            <a:r>
              <a:rPr lang="en-US" sz="3600" dirty="0" err="1"/>
              <a:t>Extoses</a:t>
            </a:r>
            <a:r>
              <a:rPr lang="en-US" sz="3600" dirty="0"/>
              <a:t> – small, hard bony protrusions in the lower posterior bony portion of the ear canal</a:t>
            </a:r>
            <a:r>
              <a:rPr lang="en-US" sz="3600" dirty="0" smtClean="0"/>
              <a:t>.</a:t>
            </a:r>
          </a:p>
          <a:p>
            <a:pPr marL="514350" indent="-514350">
              <a:buClr>
                <a:schemeClr val="tx1">
                  <a:shade val="95000"/>
                </a:schemeClr>
              </a:buClr>
              <a:buFont typeface="Arial" charset="0"/>
              <a:buAutoNum type="arabicPeriod" startAt="8"/>
              <a:defRPr/>
            </a:pPr>
            <a:r>
              <a:rPr lang="en-US" sz="3600" dirty="0" err="1"/>
              <a:t>Labyrinthitis</a:t>
            </a:r>
            <a:r>
              <a:rPr lang="en-US" sz="3600" dirty="0"/>
              <a:t> – inflammation of the inner ear</a:t>
            </a:r>
          </a:p>
          <a:p>
            <a:pPr marL="514350" indent="-514350">
              <a:buClr>
                <a:schemeClr val="tx1">
                  <a:shade val="95000"/>
                </a:schemeClr>
              </a:buClr>
              <a:buFont typeface="Arial" charset="0"/>
              <a:buAutoNum type="arabicPeriod" startAt="8"/>
              <a:defRPr/>
            </a:pPr>
            <a:r>
              <a:rPr lang="en-US" sz="3600" dirty="0"/>
              <a:t>Vertigo – an illusion of movement in which the individual or surroundings are perceived to be moving.</a:t>
            </a:r>
          </a:p>
          <a:p>
            <a:pPr marL="514350" indent="-514350">
              <a:buClr>
                <a:schemeClr val="tx1">
                  <a:shade val="95000"/>
                </a:schemeClr>
              </a:buClr>
              <a:buFont typeface="Arial" charset="0"/>
              <a:buAutoNum type="arabicPeriod" startAt="8"/>
              <a:defRPr/>
            </a:pPr>
            <a:r>
              <a:rPr lang="en-US" sz="3600" dirty="0" err="1"/>
              <a:t>Tinitus</a:t>
            </a:r>
            <a:r>
              <a:rPr lang="en-US" sz="3600" dirty="0"/>
              <a:t> – subjective perception of sound with internal origin, unwanted noises in the ear</a:t>
            </a:r>
          </a:p>
          <a:p>
            <a:pPr marL="0" indent="0">
              <a:buClr>
                <a:schemeClr val="tx1">
                  <a:shade val="95000"/>
                </a:schemeClr>
              </a:buClr>
              <a:buNone/>
              <a:defRPr/>
            </a:pPr>
            <a:endParaRPr lang="en-US" sz="3600" dirty="0"/>
          </a:p>
          <a:p>
            <a:endParaRPr lang="en-US" sz="36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42607037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AD0558F-5587-4A7C-A142-3BEEE36692C4}"/>
              </a:ext>
            </a:extLst>
          </p:cNvPr>
          <p:cNvSpPr>
            <a:spLocks noGrp="1"/>
          </p:cNvSpPr>
          <p:nvPr>
            <p:ph idx="1"/>
          </p:nvPr>
        </p:nvSpPr>
        <p:spPr>
          <a:xfrm>
            <a:off x="281354" y="267286"/>
            <a:ext cx="11591778" cy="6288259"/>
          </a:xfrm>
        </p:spPr>
        <p:txBody>
          <a:bodyPr>
            <a:normAutofit/>
          </a:bodyPr>
          <a:lstStyle/>
          <a:p>
            <a:r>
              <a:rPr lang="en-US" sz="3600" dirty="0"/>
              <a:t>SURGICAL MANAGEMENT</a:t>
            </a:r>
          </a:p>
          <a:p>
            <a:r>
              <a:rPr lang="en-US" sz="3600" dirty="0"/>
              <a:t>Surgical procedures, including tympanoplasty, </a:t>
            </a:r>
            <a:r>
              <a:rPr lang="en-US" sz="3600" dirty="0" err="1"/>
              <a:t>ossiculoplasty</a:t>
            </a:r>
            <a:r>
              <a:rPr lang="en-US" sz="3600" dirty="0"/>
              <a:t>, and mastoidectomy, are used after medical treatments are determined to be ineffective. </a:t>
            </a:r>
          </a:p>
          <a:p>
            <a:r>
              <a:rPr lang="en-US" sz="3600" dirty="0"/>
              <a:t>Chronic otitis media can cause chronic mastoiditis and lead to the formation of cholesteatoma. </a:t>
            </a:r>
          </a:p>
          <a:p>
            <a:r>
              <a:rPr lang="en-US" sz="3600" dirty="0"/>
              <a:t>It can occur in the middle ear, mastoid cavity, or both, often dictating the type of surgery to be performed. </a:t>
            </a:r>
          </a:p>
          <a:p>
            <a:r>
              <a:rPr lang="en-US" sz="3600" dirty="0"/>
              <a:t>If untreated, cholesteatoma will continue to enlarge, possibly causing damage to the facial nerve and horizontal canal and destruction of other surrounding structures.</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5717891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FB1C46B-7177-496E-B7B1-CF5EFE5FF234}"/>
              </a:ext>
            </a:extLst>
          </p:cNvPr>
          <p:cNvSpPr>
            <a:spLocks noGrp="1"/>
          </p:cNvSpPr>
          <p:nvPr>
            <p:ph idx="1"/>
          </p:nvPr>
        </p:nvSpPr>
        <p:spPr>
          <a:xfrm>
            <a:off x="168812" y="253218"/>
            <a:ext cx="11718388" cy="6414868"/>
          </a:xfrm>
        </p:spPr>
        <p:txBody>
          <a:bodyPr>
            <a:normAutofit fontScale="92500" lnSpcReduction="10000"/>
          </a:bodyPr>
          <a:lstStyle/>
          <a:p>
            <a:r>
              <a:rPr lang="en-US" sz="3600" b="1" dirty="0"/>
              <a:t>Tympanoplasty. </a:t>
            </a:r>
            <a:r>
              <a:rPr lang="en-US" sz="3600" dirty="0"/>
              <a:t>The most common surgical procedure for chronic otitis media is a tympanoplasty, or surgical reconstruction of the tympanic membrane. Reconstruction of the </a:t>
            </a:r>
            <a:r>
              <a:rPr lang="en-US" sz="3600" dirty="0" err="1"/>
              <a:t>ossicles</a:t>
            </a:r>
            <a:r>
              <a:rPr lang="en-US" sz="3600" dirty="0"/>
              <a:t> may also be required. The purposes of a tympanoplasty are to reestablish middle ear function, close the perforation, prevent recurrent infection, and improve hearing. There are five types of tympanoplasties. The simplest surgical procedure, type I (myringoplasty), is designed to close a perforation in the tympanic membrane. The other procedures, types II through V, involve more extensive repair of middle ear structures. The structures and the degree of involvement can differ, but all tympanoplasty procedures include restoring the continuity of the sound conduction mechanism. Tympanoplasty is performed through the external auditory canal with a </a:t>
            </a:r>
            <a:r>
              <a:rPr lang="en-US" sz="3600" dirty="0" err="1"/>
              <a:t>transcanal</a:t>
            </a:r>
            <a:r>
              <a:rPr lang="en-US" sz="3600" dirty="0"/>
              <a:t> approach or through a postauricular incision.</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426079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B69240E-6642-4CB7-BA70-191557087C49}"/>
              </a:ext>
            </a:extLst>
          </p:cNvPr>
          <p:cNvSpPr>
            <a:spLocks noGrp="1"/>
          </p:cNvSpPr>
          <p:nvPr>
            <p:ph idx="1"/>
          </p:nvPr>
        </p:nvSpPr>
        <p:spPr>
          <a:xfrm>
            <a:off x="253218" y="168812"/>
            <a:ext cx="11704320" cy="6541477"/>
          </a:xfrm>
        </p:spPr>
        <p:txBody>
          <a:bodyPr>
            <a:normAutofit lnSpcReduction="10000"/>
          </a:bodyPr>
          <a:lstStyle/>
          <a:p>
            <a:r>
              <a:rPr lang="en-US" sz="4400" dirty="0"/>
              <a:t>The contents of the middle ear are carefully inspected, and the ossicular chain is evaluated. Ossicular interruption is most frequent in chronic otitis media, but problems of reconstruction can also occur with malformations of the middle ear and ossicular dislocations due to head injuries. Dramatic improvement in hearing can result from closure of a perforation and reestablishment of the </a:t>
            </a:r>
            <a:r>
              <a:rPr lang="en-US" sz="4400" dirty="0" err="1"/>
              <a:t>ossicles</a:t>
            </a:r>
            <a:r>
              <a:rPr lang="en-US" sz="4400" dirty="0"/>
              <a:t>. Surgery is usually performed in an outpatient environment under moderate sedation or general anesthesia.</a:t>
            </a:r>
          </a:p>
          <a:p>
            <a:endParaRPr lang="en-US" sz="4400" dirty="0"/>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62475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26253E9-4053-445D-A1DA-46DEB1D4B28C}"/>
              </a:ext>
            </a:extLst>
          </p:cNvPr>
          <p:cNvSpPr>
            <a:spLocks noGrp="1"/>
          </p:cNvSpPr>
          <p:nvPr>
            <p:ph idx="1"/>
          </p:nvPr>
        </p:nvSpPr>
        <p:spPr>
          <a:xfrm>
            <a:off x="838200" y="411480"/>
            <a:ext cx="10515600" cy="5765483"/>
          </a:xfrm>
        </p:spPr>
        <p:txBody>
          <a:bodyPr>
            <a:normAutofit/>
          </a:bodyPr>
          <a:lstStyle/>
          <a:p>
            <a:r>
              <a:rPr lang="en-US" sz="3200" b="1" dirty="0" err="1"/>
              <a:t>Ossiculoplasty</a:t>
            </a:r>
            <a:r>
              <a:rPr lang="en-US" sz="3200" b="1" dirty="0"/>
              <a:t>. </a:t>
            </a:r>
            <a:r>
              <a:rPr lang="en-US" sz="3200" dirty="0"/>
              <a:t>Many people use the term </a:t>
            </a:r>
            <a:r>
              <a:rPr lang="en-US" sz="3200" i="1" dirty="0"/>
              <a:t>tympanoplasty </a:t>
            </a:r>
            <a:r>
              <a:rPr lang="en-US" sz="3200" dirty="0"/>
              <a:t>to include</a:t>
            </a:r>
          </a:p>
          <a:p>
            <a:r>
              <a:rPr lang="en-US" sz="3200" b="1" dirty="0" err="1"/>
              <a:t>ossiculoplasty</a:t>
            </a:r>
            <a:r>
              <a:rPr lang="en-US" sz="3200" dirty="0"/>
              <a:t>, or surgical reconstruction of the middle ear</a:t>
            </a:r>
          </a:p>
          <a:p>
            <a:r>
              <a:rPr lang="en-US" sz="3200" dirty="0"/>
              <a:t>bones to restore hearing. Prostheses made of materials such as</a:t>
            </a:r>
          </a:p>
          <a:p>
            <a:r>
              <a:rPr lang="en-US" sz="3200" dirty="0"/>
              <a:t>Teflon, stainless steel, and hydroxyapatite are used to reconnect</a:t>
            </a:r>
          </a:p>
          <a:p>
            <a:r>
              <a:rPr lang="en-US" sz="3200" dirty="0"/>
              <a:t>the </a:t>
            </a:r>
            <a:r>
              <a:rPr lang="en-US" sz="3200" dirty="0" err="1"/>
              <a:t>ossicles</a:t>
            </a:r>
            <a:r>
              <a:rPr lang="en-US" sz="3200" dirty="0"/>
              <a:t>, thereby reestablishing the sound conduction mechanism.</a:t>
            </a:r>
          </a:p>
          <a:p>
            <a:r>
              <a:rPr lang="en-US" sz="3200" dirty="0"/>
              <a:t>However, the greater the damage, the lower the success rate</a:t>
            </a:r>
          </a:p>
          <a:p>
            <a:r>
              <a:rPr lang="en-US" sz="3200" dirty="0"/>
              <a:t>for restoring normal hearing.</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723678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D49A1FD-92D8-409D-A9A8-C68A6C6AB612}"/>
              </a:ext>
            </a:extLst>
          </p:cNvPr>
          <p:cNvSpPr>
            <a:spLocks noGrp="1"/>
          </p:cNvSpPr>
          <p:nvPr>
            <p:ph idx="1"/>
          </p:nvPr>
        </p:nvSpPr>
        <p:spPr>
          <a:xfrm>
            <a:off x="253218" y="154744"/>
            <a:ext cx="11732456" cy="6541477"/>
          </a:xfrm>
        </p:spPr>
        <p:txBody>
          <a:bodyPr>
            <a:normAutofit lnSpcReduction="10000"/>
          </a:bodyPr>
          <a:lstStyle/>
          <a:p>
            <a:r>
              <a:rPr lang="en-US" b="1" dirty="0"/>
              <a:t>Mastoidectomy. </a:t>
            </a:r>
            <a:r>
              <a:rPr lang="en-US" dirty="0"/>
              <a:t>The objectives of mastoid surgery are to remove the cholesteatoma, gain access to diseased structures, and create a dry and healthy ear. If possible, the </a:t>
            </a:r>
            <a:r>
              <a:rPr lang="en-US" dirty="0" err="1"/>
              <a:t>ossicles</a:t>
            </a:r>
            <a:r>
              <a:rPr lang="en-US" dirty="0"/>
              <a:t> are reconstructed during the initial surgical procedure. Occasionally, extensive disease dictates that this be performed as part of a planned second-stage operation.</a:t>
            </a:r>
          </a:p>
          <a:p>
            <a:r>
              <a:rPr lang="en-US" dirty="0"/>
              <a:t>A mastoidectomy is usually performed through a postauricular incision.</a:t>
            </a:r>
          </a:p>
          <a:p>
            <a:r>
              <a:rPr lang="en-US" dirty="0"/>
              <a:t>Infection is eliminated by removing the mastoid air cells. </a:t>
            </a:r>
          </a:p>
          <a:p>
            <a:r>
              <a:rPr lang="en-US" dirty="0"/>
              <a:t>Although infrequently injured, the facial nerve, which runs through the middle ear and mastoid, is at some risk for injury during mastoid surgery. As the patient awakens from anesthesia, any evidence of facial paresis should be reported to the physician.</a:t>
            </a:r>
          </a:p>
          <a:p>
            <a:r>
              <a:rPr lang="en-US" dirty="0"/>
              <a:t>A second mastoidectomy may be necessary to check for recurrent or residual cholesteatoma. The hearing mechanism may be reconstructed at this time. The success rate for correcting this conductive hearing loss is approximately 75%. Surgery is usually performed in an outpatient setting. The patient has a mastoid pressure dressing, which can be removed 24 to 48 hours after surgery.</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96490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6F4EBC-5AB5-4CA1-BD4B-999F17055639}"/>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6731DB68-A23A-41B7-B7F6-336C3683FC37}"/>
              </a:ext>
            </a:extLst>
          </p:cNvPr>
          <p:cNvSpPr>
            <a:spLocks noGrp="1"/>
          </p:cNvSpPr>
          <p:nvPr>
            <p:ph idx="1"/>
          </p:nvPr>
        </p:nvSpPr>
        <p:spPr/>
        <p:txBody>
          <a:bodyPr/>
          <a:lstStyle/>
          <a:p>
            <a:r>
              <a:rPr lang="en-US" b="1" dirty="0"/>
              <a:t>NURSING PROCESS: THE PATIENT UNDERGOING MASTOID SURGERY</a:t>
            </a:r>
            <a:endParaRPr lang="en-US"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7060954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665C164-C676-4EF0-9958-8FDE05F1F4BB}"/>
              </a:ext>
            </a:extLst>
          </p:cNvPr>
          <p:cNvSpPr>
            <a:spLocks noGrp="1"/>
          </p:cNvSpPr>
          <p:nvPr>
            <p:ph idx="1"/>
          </p:nvPr>
        </p:nvSpPr>
        <p:spPr>
          <a:xfrm>
            <a:off x="267285" y="154745"/>
            <a:ext cx="11648049" cy="6372664"/>
          </a:xfrm>
        </p:spPr>
        <p:txBody>
          <a:bodyPr>
            <a:normAutofit fontScale="92500" lnSpcReduction="10000"/>
          </a:bodyPr>
          <a:lstStyle/>
          <a:p>
            <a:r>
              <a:rPr lang="en-US" b="1" dirty="0"/>
              <a:t>Nursing Diagnoses</a:t>
            </a:r>
          </a:p>
          <a:p>
            <a:r>
              <a:rPr lang="en-US" dirty="0"/>
              <a:t>Based on the assessment data, the patient’s major nursing diagnoses may include the following: </a:t>
            </a:r>
          </a:p>
          <a:p>
            <a:r>
              <a:rPr lang="en-US" dirty="0"/>
              <a:t>• Anxiety related to surgical procedure, potential loss of hearing, potential taste disturbance, and potential loss of facial movement</a:t>
            </a:r>
          </a:p>
          <a:p>
            <a:r>
              <a:rPr lang="en-US" dirty="0"/>
              <a:t>• Acute pain related to mastoid surgery </a:t>
            </a:r>
          </a:p>
          <a:p>
            <a:r>
              <a:rPr lang="en-US" dirty="0"/>
              <a:t>• Risk for infection related to mastoidectomy, placement of grafts, prostheses, electrodes, and surgical trauma to surrounding tissues and structures</a:t>
            </a:r>
          </a:p>
          <a:p>
            <a:r>
              <a:rPr lang="en-US" dirty="0"/>
              <a:t>• Disturbed auditory sensory perception related to ear disorder, surgery, or packing</a:t>
            </a:r>
          </a:p>
          <a:p>
            <a:r>
              <a:rPr lang="en-US" dirty="0"/>
              <a:t>• Risk for trauma related to balance difficulties or vertigo during the immediate postoperative period</a:t>
            </a:r>
          </a:p>
          <a:p>
            <a:r>
              <a:rPr lang="en-US" dirty="0"/>
              <a:t>• Disturbed sensory perception related to potential damage to facial nerve (cranial nerve VII) and chorda tympani nerve</a:t>
            </a:r>
          </a:p>
          <a:p>
            <a:r>
              <a:rPr lang="en-US" dirty="0"/>
              <a:t>• Impaired skin integrity related to ear surgery, incisions, and graft sites</a:t>
            </a:r>
          </a:p>
          <a:p>
            <a:r>
              <a:rPr lang="en-US" dirty="0"/>
              <a:t>• Deficient knowledge about mastoid disease, surgical procedure, and postoperative care and expectations</a:t>
            </a:r>
          </a:p>
        </p:txBody>
      </p:sp>
      <p:sp>
        <p:nvSpPr>
          <p:cNvPr id="4" name="Footer Placeholder 3"/>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671402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1524000" y="0"/>
            <a:ext cx="8915400" cy="685800"/>
          </a:xfrm>
        </p:spPr>
        <p:txBody>
          <a:bodyPr>
            <a:normAutofit/>
          </a:bodyPr>
          <a:lstStyle/>
          <a:p>
            <a:pPr>
              <a:defRPr/>
            </a:pPr>
            <a:r>
              <a:rPr sz="3600" b="1" u="sng" dirty="0"/>
              <a:t>MASTOIDITIS</a:t>
            </a:r>
          </a:p>
        </p:txBody>
      </p:sp>
      <p:sp>
        <p:nvSpPr>
          <p:cNvPr id="96258" name="Content Placeholder 2"/>
          <p:cNvSpPr>
            <a:spLocks noGrp="1"/>
          </p:cNvSpPr>
          <p:nvPr>
            <p:ph idx="1"/>
          </p:nvPr>
        </p:nvSpPr>
        <p:spPr>
          <a:xfrm>
            <a:off x="464023" y="762000"/>
            <a:ext cx="11150221" cy="5959475"/>
          </a:xfrm>
        </p:spPr>
        <p:txBody>
          <a:bodyPr>
            <a:normAutofit/>
          </a:bodyPr>
          <a:lstStyle/>
          <a:p>
            <a:pPr eaLnBrk="1" hangingPunct="1"/>
            <a:r>
              <a:rPr lang="en-US" sz="3200" dirty="0" smtClean="0"/>
              <a:t>It is inflammation of the mastoid process secondary to repeated middle ear infection.</a:t>
            </a:r>
          </a:p>
          <a:p>
            <a:pPr eaLnBrk="1" hangingPunct="1"/>
            <a:r>
              <a:rPr lang="en-US" sz="3200" dirty="0" smtClean="0"/>
              <a:t>An inadequately treated infection reappears after two or more weeks after initial episode of otitis media.</a:t>
            </a:r>
          </a:p>
          <a:p>
            <a:pPr eaLnBrk="1" hangingPunct="1">
              <a:buFont typeface="Arial" charset="0"/>
              <a:buNone/>
            </a:pPr>
            <a:r>
              <a:rPr lang="en-US" sz="3200" b="1" u="sng" dirty="0" smtClean="0"/>
              <a:t>Clinical manifestations:</a:t>
            </a:r>
          </a:p>
          <a:p>
            <a:pPr eaLnBrk="1" hangingPunct="1"/>
            <a:r>
              <a:rPr lang="en-US" sz="3200" dirty="0" smtClean="0"/>
              <a:t>Tenderness and swelling over the mastoid process</a:t>
            </a:r>
          </a:p>
          <a:p>
            <a:pPr eaLnBrk="1" hangingPunct="1"/>
            <a:r>
              <a:rPr lang="en-US" sz="3200" dirty="0" smtClean="0"/>
              <a:t>Ear pain</a:t>
            </a:r>
          </a:p>
          <a:p>
            <a:pPr eaLnBrk="1" hangingPunct="1"/>
            <a:r>
              <a:rPr lang="en-US" sz="3200" dirty="0" smtClean="0"/>
              <a:t>Conductive hearing loss</a:t>
            </a:r>
          </a:p>
          <a:p>
            <a:pPr eaLnBrk="1" hangingPunct="1"/>
            <a:r>
              <a:rPr lang="en-US" sz="3200" dirty="0" smtClean="0"/>
              <a:t>Fever </a:t>
            </a:r>
          </a:p>
          <a:p>
            <a:pPr eaLnBrk="1" hangingPunct="1"/>
            <a:r>
              <a:rPr lang="en-US" sz="3200" dirty="0" smtClean="0"/>
              <a:t>Discharge</a:t>
            </a:r>
          </a:p>
          <a:p>
            <a:pPr eaLnBrk="1" hangingPunct="1"/>
            <a:r>
              <a:rPr lang="en-US" sz="3200" dirty="0" smtClean="0"/>
              <a:t>Protrusion of the pinnae</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86852208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2"/>
          <p:cNvSpPr>
            <a:spLocks noGrp="1"/>
          </p:cNvSpPr>
          <p:nvPr>
            <p:ph idx="1"/>
          </p:nvPr>
        </p:nvSpPr>
        <p:spPr>
          <a:xfrm>
            <a:off x="838200" y="0"/>
            <a:ext cx="10926170" cy="5829300"/>
          </a:xfrm>
        </p:spPr>
        <p:txBody>
          <a:bodyPr>
            <a:noAutofit/>
          </a:bodyPr>
          <a:lstStyle/>
          <a:p>
            <a:pPr eaLnBrk="1" hangingPunct="1">
              <a:buFont typeface="Arial" charset="0"/>
              <a:buNone/>
            </a:pPr>
            <a:r>
              <a:rPr lang="en-US" sz="4000" b="1" u="sng" dirty="0" smtClean="0"/>
              <a:t>Diagnosis</a:t>
            </a:r>
          </a:p>
          <a:p>
            <a:pPr eaLnBrk="1" hangingPunct="1"/>
            <a:r>
              <a:rPr lang="en-US" sz="4000" dirty="0" smtClean="0"/>
              <a:t>History and physical exam</a:t>
            </a:r>
          </a:p>
          <a:p>
            <a:pPr eaLnBrk="1" hangingPunct="1"/>
            <a:r>
              <a:rPr lang="en-US" sz="4000" dirty="0" smtClean="0"/>
              <a:t>CT Scan mastoid process – mastoid air cells filled with fluid.</a:t>
            </a:r>
          </a:p>
          <a:p>
            <a:pPr eaLnBrk="1" hangingPunct="1">
              <a:buFont typeface="Arial" charset="0"/>
              <a:buNone/>
            </a:pPr>
            <a:r>
              <a:rPr lang="en-US" sz="4000" b="1" u="sng" dirty="0" smtClean="0"/>
              <a:t>Management</a:t>
            </a:r>
          </a:p>
          <a:p>
            <a:pPr eaLnBrk="1" hangingPunct="1"/>
            <a:r>
              <a:rPr lang="en-US" sz="4000" dirty="0" smtClean="0"/>
              <a:t>Systemic antibiotics</a:t>
            </a:r>
          </a:p>
          <a:p>
            <a:pPr eaLnBrk="1" hangingPunct="1"/>
            <a:r>
              <a:rPr lang="en-US" sz="4000" dirty="0" smtClean="0"/>
              <a:t>Surgical drainage of the abscess or </a:t>
            </a:r>
            <a:r>
              <a:rPr lang="en-US" sz="4000" dirty="0" err="1" smtClean="0"/>
              <a:t>mastoidectomy</a:t>
            </a:r>
            <a:r>
              <a:rPr lang="en-US" sz="4000" dirty="0" smtClean="0"/>
              <a:t> due to recurrent or persistent tenderness, fever, headache and discharge.</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4435389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4400" b="1" u="sng" dirty="0"/>
              <a:t>Complication</a:t>
            </a:r>
          </a:p>
          <a:p>
            <a:r>
              <a:rPr lang="en-US" sz="4400" dirty="0"/>
              <a:t>deafness</a:t>
            </a:r>
          </a:p>
          <a:p>
            <a:r>
              <a:rPr lang="en-US" sz="4400" dirty="0"/>
              <a:t>Brain abscess </a:t>
            </a:r>
          </a:p>
          <a:p>
            <a:endParaRPr lang="en-US" sz="44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1610920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4"/>
          <p:cNvSpPr>
            <a:spLocks noGrp="1"/>
          </p:cNvSpPr>
          <p:nvPr>
            <p:ph idx="1"/>
          </p:nvPr>
        </p:nvSpPr>
        <p:spPr>
          <a:xfrm>
            <a:off x="891540" y="0"/>
            <a:ext cx="11087100" cy="5737860"/>
          </a:xfrm>
        </p:spPr>
        <p:txBody>
          <a:bodyPr>
            <a:noAutofit/>
          </a:bodyPr>
          <a:lstStyle/>
          <a:p>
            <a:pPr marL="514350" indent="-514350">
              <a:buClr>
                <a:schemeClr val="tx1">
                  <a:shade val="95000"/>
                </a:schemeClr>
              </a:buClr>
              <a:buFont typeface="Arial" charset="0"/>
              <a:buAutoNum type="arabicPeriod" startAt="8"/>
              <a:defRPr/>
            </a:pPr>
            <a:r>
              <a:rPr lang="en-US" sz="3200" dirty="0" err="1" smtClean="0"/>
              <a:t>Menieres</a:t>
            </a:r>
            <a:r>
              <a:rPr lang="en-US" sz="3200" dirty="0" smtClean="0"/>
              <a:t> disease – a condition of the inner ear </a:t>
            </a:r>
            <a:r>
              <a:rPr lang="en-US" sz="3200" dirty="0" err="1" smtClean="0"/>
              <a:t>characterised</a:t>
            </a:r>
            <a:r>
              <a:rPr lang="en-US" sz="3200" dirty="0" smtClean="0"/>
              <a:t> by a triad of symptoms i.e. episodic vertigo, tinnitus, fluctuating sensorineural hearing loss</a:t>
            </a:r>
          </a:p>
          <a:p>
            <a:pPr marL="514350" indent="-514350">
              <a:buClr>
                <a:schemeClr val="tx1">
                  <a:shade val="95000"/>
                </a:schemeClr>
              </a:buClr>
              <a:buFont typeface="Arial" charset="0"/>
              <a:buAutoNum type="arabicPeriod" startAt="8"/>
              <a:defRPr/>
            </a:pPr>
            <a:r>
              <a:rPr lang="en-US" sz="3200" dirty="0" smtClean="0"/>
              <a:t>Middle ear effusion/</a:t>
            </a:r>
            <a:r>
              <a:rPr lang="en-US" sz="3200" dirty="0" err="1" smtClean="0"/>
              <a:t>serrous</a:t>
            </a:r>
            <a:r>
              <a:rPr lang="en-US" sz="3200" dirty="0" smtClean="0"/>
              <a:t> otitis media – effusion of fluid in the middle ear without evidence of infection</a:t>
            </a:r>
          </a:p>
          <a:p>
            <a:pPr marL="514350" indent="-514350">
              <a:buClr>
                <a:schemeClr val="tx1">
                  <a:shade val="95000"/>
                </a:schemeClr>
              </a:buClr>
              <a:buFont typeface="Arial" charset="0"/>
              <a:buAutoNum type="arabicPeriod" startAt="8"/>
              <a:defRPr/>
            </a:pPr>
            <a:r>
              <a:rPr lang="en-US" sz="3200" dirty="0" err="1" smtClean="0"/>
              <a:t>Myringotomy</a:t>
            </a:r>
            <a:r>
              <a:rPr lang="en-US" sz="3200" dirty="0" smtClean="0"/>
              <a:t> – incision of the tympanic </a:t>
            </a:r>
            <a:r>
              <a:rPr lang="en-US" sz="3200" dirty="0" err="1" smtClean="0"/>
              <a:t>membrance</a:t>
            </a:r>
            <a:endParaRPr lang="en-US" sz="3200" dirty="0" smtClean="0"/>
          </a:p>
          <a:p>
            <a:pPr marL="514350" indent="-514350">
              <a:buClr>
                <a:schemeClr val="tx1">
                  <a:shade val="95000"/>
                </a:schemeClr>
              </a:buClr>
              <a:buFont typeface="Arial" charset="0"/>
              <a:buAutoNum type="arabicPeriod" startAt="8"/>
              <a:defRPr/>
            </a:pPr>
            <a:r>
              <a:rPr lang="en-US" sz="3200" dirty="0" err="1" smtClean="0"/>
              <a:t>Ossiculoplasty</a:t>
            </a:r>
            <a:r>
              <a:rPr lang="en-US" sz="3200" dirty="0" smtClean="0"/>
              <a:t> – surgical reconstruction of the middle ear bones to restore hearing.</a:t>
            </a:r>
          </a:p>
          <a:p>
            <a:pPr marL="514350" indent="-514350">
              <a:buClr>
                <a:schemeClr val="tx1">
                  <a:shade val="95000"/>
                </a:schemeClr>
              </a:buClr>
              <a:buFont typeface="Arial" charset="0"/>
              <a:buAutoNum type="arabicPeriod" startAt="8"/>
              <a:defRPr/>
            </a:pPr>
            <a:r>
              <a:rPr lang="en-US" sz="3200" dirty="0" err="1" smtClean="0"/>
              <a:t>Otalgia</a:t>
            </a:r>
            <a:r>
              <a:rPr lang="en-US" sz="3200" dirty="0" smtClean="0"/>
              <a:t> – ear pain</a:t>
            </a:r>
          </a:p>
          <a:p>
            <a:pPr marL="514350" indent="-514350">
              <a:buClr>
                <a:schemeClr val="tx1">
                  <a:shade val="95000"/>
                </a:schemeClr>
              </a:buClr>
              <a:buFont typeface="Arial" charset="0"/>
              <a:buAutoNum type="arabicPeriod" startAt="8"/>
              <a:defRPr/>
            </a:pPr>
            <a:r>
              <a:rPr lang="en-US" sz="3200" dirty="0" smtClean="0"/>
              <a:t>Otitis </a:t>
            </a:r>
            <a:r>
              <a:rPr lang="en-US" sz="3200" dirty="0" err="1" smtClean="0"/>
              <a:t>externa</a:t>
            </a:r>
            <a:r>
              <a:rPr lang="en-US" sz="3200" dirty="0" smtClean="0"/>
              <a:t> – inflammation of the external auditory canal</a:t>
            </a:r>
          </a:p>
        </p:txBody>
      </p:sp>
      <p:sp>
        <p:nvSpPr>
          <p:cNvPr id="8194" name="Title 3"/>
          <p:cNvSpPr>
            <a:spLocks noGrp="1"/>
          </p:cNvSpPr>
          <p:nvPr>
            <p:ph type="title"/>
          </p:nvPr>
        </p:nvSpPr>
        <p:spPr>
          <a:xfrm>
            <a:off x="1524000" y="0"/>
            <a:ext cx="9144000" cy="46038"/>
          </a:xfrm>
        </p:spPr>
        <p:txBody>
          <a:bodyPr>
            <a:normAutofit fontScale="90000"/>
          </a:bodyPr>
          <a:lstStyle/>
          <a:p>
            <a:pPr>
              <a:defRPr/>
            </a:pPr>
            <a:r>
              <a:rPr smtClean="0"/>
              <a:t> </a:t>
            </a:r>
          </a:p>
        </p:txBody>
      </p:sp>
      <p:sp>
        <p:nvSpPr>
          <p:cNvPr id="2" name="Footer Placeholder 1"/>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3926883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Title 1"/>
          <p:cNvSpPr>
            <a:spLocks noGrp="1"/>
          </p:cNvSpPr>
          <p:nvPr>
            <p:ph type="title"/>
          </p:nvPr>
        </p:nvSpPr>
        <p:spPr>
          <a:xfrm>
            <a:off x="1524000" y="0"/>
            <a:ext cx="9144000" cy="762000"/>
          </a:xfrm>
        </p:spPr>
        <p:txBody>
          <a:bodyPr>
            <a:normAutofit fontScale="90000"/>
          </a:bodyPr>
          <a:lstStyle/>
          <a:p>
            <a:pPr>
              <a:defRPr/>
            </a:pPr>
            <a:r>
              <a:rPr sz="2600" u="sng"/>
              <a:t>NURSING PROCESS FOR A PATIENT UNDERGOING MASTOID SURGERY</a:t>
            </a:r>
          </a:p>
        </p:txBody>
      </p:sp>
      <p:sp>
        <p:nvSpPr>
          <p:cNvPr id="3" name="Content Placeholder 2"/>
          <p:cNvSpPr>
            <a:spLocks noGrp="1"/>
          </p:cNvSpPr>
          <p:nvPr>
            <p:ph idx="1"/>
          </p:nvPr>
        </p:nvSpPr>
        <p:spPr>
          <a:xfrm>
            <a:off x="136477" y="600502"/>
            <a:ext cx="11491415" cy="5991368"/>
          </a:xfrm>
        </p:spPr>
        <p:txBody>
          <a:bodyPr>
            <a:normAutofit/>
          </a:bodyPr>
          <a:lstStyle/>
          <a:p>
            <a:pPr marL="548640" indent="-411480">
              <a:buClr>
                <a:schemeClr val="tx1">
                  <a:shade val="95000"/>
                </a:schemeClr>
              </a:buClr>
              <a:buNone/>
              <a:defRPr/>
            </a:pPr>
            <a:r>
              <a:rPr lang="en-US" u="sng" dirty="0" smtClean="0"/>
              <a:t>Assessment:</a:t>
            </a:r>
          </a:p>
          <a:p>
            <a:pPr marL="548640" indent="-411480">
              <a:buClr>
                <a:schemeClr val="tx1">
                  <a:shade val="95000"/>
                </a:schemeClr>
              </a:buClr>
              <a:buFont typeface="Wingdings 2"/>
              <a:buChar char=""/>
              <a:defRPr/>
            </a:pPr>
            <a:r>
              <a:rPr lang="en-US" dirty="0" smtClean="0"/>
              <a:t>Health history – complete description of the ear disorder, including infection, </a:t>
            </a:r>
            <a:r>
              <a:rPr lang="en-US" dirty="0" err="1" smtClean="0"/>
              <a:t>otalgia</a:t>
            </a:r>
            <a:r>
              <a:rPr lang="en-US" dirty="0" smtClean="0"/>
              <a:t>, </a:t>
            </a:r>
            <a:r>
              <a:rPr lang="en-US" dirty="0" err="1" smtClean="0"/>
              <a:t>otorrhea</a:t>
            </a:r>
            <a:r>
              <a:rPr lang="en-US" dirty="0" smtClean="0"/>
              <a:t>, hearing loss, vertigo. </a:t>
            </a:r>
          </a:p>
          <a:p>
            <a:pPr marL="868680" lvl="1" indent="-283464">
              <a:buClr>
                <a:schemeClr val="accent2">
                  <a:shade val="75000"/>
                </a:schemeClr>
              </a:buClr>
              <a:buFont typeface="Wingdings 2"/>
              <a:buChar char=""/>
              <a:defRPr/>
            </a:pPr>
            <a:r>
              <a:rPr lang="en-US" sz="2600" dirty="0"/>
              <a:t>Duration and intensity, causes, previous treatment, all medication the patient is taking, allergies, family history of ear disease.</a:t>
            </a:r>
          </a:p>
          <a:p>
            <a:pPr marL="868680" lvl="1" indent="-283464">
              <a:buClr>
                <a:schemeClr val="accent2">
                  <a:shade val="75000"/>
                </a:schemeClr>
              </a:buClr>
              <a:buFont typeface="Wingdings 2"/>
              <a:buChar char=""/>
              <a:defRPr/>
            </a:pPr>
            <a:r>
              <a:rPr lang="en-US" sz="2600" dirty="0"/>
              <a:t>Physical assessment – erythema, edema, </a:t>
            </a:r>
            <a:r>
              <a:rPr lang="en-US" sz="2600" dirty="0" err="1"/>
              <a:t>otorrhea</a:t>
            </a:r>
            <a:r>
              <a:rPr lang="en-US" sz="2600" dirty="0"/>
              <a:t>, lesions and characteristics such as odor, and color of the discharge.</a:t>
            </a:r>
          </a:p>
          <a:p>
            <a:pPr marL="548640" indent="-411480">
              <a:buClr>
                <a:schemeClr val="tx1">
                  <a:shade val="95000"/>
                </a:schemeClr>
              </a:buClr>
              <a:buNone/>
              <a:defRPr/>
            </a:pPr>
            <a:r>
              <a:rPr lang="en-US" u="sng" dirty="0" smtClean="0"/>
              <a:t>Nursing diagnosis</a:t>
            </a:r>
          </a:p>
          <a:p>
            <a:pPr marL="514350" indent="-514350">
              <a:buClr>
                <a:schemeClr val="tx1">
                  <a:shade val="95000"/>
                </a:schemeClr>
              </a:buClr>
              <a:buFont typeface="+mj-lt"/>
              <a:buAutoNum type="arabicPeriod"/>
              <a:defRPr/>
            </a:pPr>
            <a:r>
              <a:rPr lang="en-US" dirty="0" smtClean="0"/>
              <a:t>Anxiety related to surgical procedure, potential hearing loss, potential taste disturbance, potential loss of facial movement.</a:t>
            </a:r>
          </a:p>
          <a:p>
            <a:pPr marL="514350" indent="-514350">
              <a:buClr>
                <a:schemeClr val="tx1">
                  <a:shade val="95000"/>
                </a:schemeClr>
              </a:buClr>
              <a:buFont typeface="+mj-lt"/>
              <a:buAutoNum type="arabicPeriod"/>
              <a:defRPr/>
            </a:pPr>
            <a:r>
              <a:rPr lang="en-US" dirty="0" smtClean="0"/>
              <a:t>Acute pain related to mastoid surgery</a:t>
            </a:r>
          </a:p>
          <a:p>
            <a:pPr marL="514350" indent="-514350">
              <a:buClr>
                <a:schemeClr val="tx1">
                  <a:shade val="95000"/>
                </a:schemeClr>
              </a:buClr>
              <a:buFont typeface="+mj-lt"/>
              <a:buAutoNum type="arabicPeriod"/>
              <a:defRPr/>
            </a:pPr>
            <a:r>
              <a:rPr lang="en-US" dirty="0" smtClean="0"/>
              <a:t>Risk for infection related to surgery and surgical trauma to surrounding tissues, placement of prosthesis </a:t>
            </a:r>
          </a:p>
        </p:txBody>
      </p:sp>
      <p:sp>
        <p:nvSpPr>
          <p:cNvPr id="7" name="Footer Placeholder 6"/>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1435734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259307" y="150124"/>
            <a:ext cx="11586949" cy="6373505"/>
          </a:xfrm>
        </p:spPr>
        <p:txBody>
          <a:bodyPr>
            <a:normAutofit/>
          </a:bodyPr>
          <a:lstStyle/>
          <a:p>
            <a:pPr marL="514350" indent="-514350">
              <a:buFont typeface="Arial" charset="0"/>
              <a:buAutoNum type="arabicPeriod" startAt="4"/>
            </a:pPr>
            <a:r>
              <a:rPr lang="en-US" dirty="0" smtClean="0"/>
              <a:t>Disturbed auditory perception related to ear disorder, surgery, packing of the ear.</a:t>
            </a:r>
          </a:p>
          <a:p>
            <a:pPr marL="514350" indent="-514350">
              <a:buFont typeface="Arial" charset="0"/>
              <a:buAutoNum type="arabicPeriod" startAt="4"/>
            </a:pPr>
            <a:r>
              <a:rPr lang="en-US" dirty="0" smtClean="0"/>
              <a:t>Risk for injury related to impaired balance or vertigo during the immediate post op period.</a:t>
            </a:r>
          </a:p>
          <a:p>
            <a:pPr marL="514350" indent="-514350">
              <a:buFont typeface="Arial" charset="0"/>
              <a:buAutoNum type="arabicPeriod" startAt="4"/>
            </a:pPr>
            <a:r>
              <a:rPr lang="en-US" dirty="0" smtClean="0"/>
              <a:t>Disturbed sensory perception related to potential damage to the facial nerve.</a:t>
            </a:r>
          </a:p>
          <a:p>
            <a:pPr marL="514350" indent="-514350">
              <a:buFont typeface="Arial" charset="0"/>
              <a:buAutoNum type="arabicPeriod" startAt="4"/>
            </a:pPr>
            <a:r>
              <a:rPr lang="en-US" dirty="0" smtClean="0"/>
              <a:t>Impaired verbal communication related to ear disorder, surgery</a:t>
            </a:r>
          </a:p>
          <a:p>
            <a:pPr marL="514350" indent="-514350">
              <a:buFont typeface="Arial" charset="0"/>
              <a:buAutoNum type="arabicPeriod" startAt="4"/>
            </a:pPr>
            <a:r>
              <a:rPr lang="en-US" dirty="0" smtClean="0"/>
              <a:t>Impaired skin integrity related to ear surgery and incision sites</a:t>
            </a:r>
          </a:p>
          <a:p>
            <a:pPr marL="514350" indent="-514350">
              <a:buFont typeface="Arial" charset="0"/>
              <a:buAutoNum type="arabicPeriod" startAt="4"/>
            </a:pPr>
            <a:r>
              <a:rPr lang="en-US" dirty="0" smtClean="0"/>
              <a:t>Deficient knowledge about mastoid disease, surgical procedure and post op care.</a:t>
            </a:r>
          </a:p>
          <a:p>
            <a:pPr marL="514350" indent="-514350">
              <a:buNone/>
            </a:pPr>
            <a:r>
              <a:rPr lang="en-US" u="sng" dirty="0" smtClean="0"/>
              <a:t>Interventions</a:t>
            </a:r>
          </a:p>
          <a:p>
            <a:pPr marL="514350" indent="-514350">
              <a:buFont typeface="Calibri" pitchFamily="34" charset="0"/>
              <a:buAutoNum type="arabicPeriod"/>
            </a:pPr>
            <a:r>
              <a:rPr lang="en-US" u="sng" dirty="0" smtClean="0"/>
              <a:t>Reduce anxiety</a:t>
            </a:r>
            <a:r>
              <a:rPr lang="en-US" dirty="0" smtClean="0"/>
              <a:t> – reinforce the information discussed with the surgeon.</a:t>
            </a:r>
          </a:p>
          <a:p>
            <a:pPr marL="1314450" lvl="2" indent="-514350"/>
            <a:r>
              <a:rPr lang="en-US" sz="2600" dirty="0"/>
              <a:t>Encourage patient to discuss any anxieties or concerns.</a:t>
            </a:r>
          </a:p>
          <a:p>
            <a:pPr marL="514350" indent="-514350">
              <a:buNone/>
            </a:pPr>
            <a:r>
              <a:rPr lang="en-US" dirty="0" smtClean="0"/>
              <a:t>2.	</a:t>
            </a:r>
            <a:r>
              <a:rPr lang="en-US" u="sng" dirty="0" smtClean="0"/>
              <a:t>Relieve pain </a:t>
            </a:r>
            <a:r>
              <a:rPr lang="en-US" dirty="0" smtClean="0"/>
              <a:t>– administer prescribed analgesics </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422192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163773" y="218364"/>
            <a:ext cx="11190027" cy="6137986"/>
          </a:xfrm>
        </p:spPr>
        <p:txBody>
          <a:bodyPr>
            <a:normAutofit/>
          </a:bodyPr>
          <a:lstStyle/>
          <a:p>
            <a:pPr marL="514350" indent="-514350">
              <a:buFont typeface="Arial" charset="0"/>
              <a:buAutoNum type="arabicPeriod" startAt="3"/>
            </a:pPr>
            <a:r>
              <a:rPr lang="en-US" sz="4000" u="sng" dirty="0" smtClean="0"/>
              <a:t>Prevent infection</a:t>
            </a:r>
            <a:r>
              <a:rPr lang="en-US" sz="4000" dirty="0" smtClean="0"/>
              <a:t> </a:t>
            </a:r>
            <a:endParaRPr lang="en-US" sz="4000" dirty="0"/>
          </a:p>
          <a:p>
            <a:pPr eaLnBrk="1" hangingPunct="1"/>
            <a:r>
              <a:rPr lang="en-US" sz="4000" dirty="0" smtClean="0"/>
              <a:t>impregnate the external auditory canal through wick/packing with antibiotic solution.</a:t>
            </a:r>
          </a:p>
          <a:p>
            <a:pPr eaLnBrk="1" hangingPunct="1"/>
            <a:r>
              <a:rPr lang="en-US" sz="3600" dirty="0"/>
              <a:t>Prophylactic antibiotics are administered</a:t>
            </a:r>
          </a:p>
          <a:p>
            <a:pPr eaLnBrk="1" hangingPunct="1"/>
            <a:r>
              <a:rPr lang="en-US" sz="4000" dirty="0" smtClean="0"/>
              <a:t>Patient is instructed to p</a:t>
            </a:r>
            <a:r>
              <a:rPr lang="en-US" sz="3600" dirty="0"/>
              <a:t>revent water from entering the external auditory canal for 6 weeks. A cotton ball with insoluble substances e.g. petroleum jelly is placed loosely in the ear canal to prevent water from contaminating the external auditory canal and should be used when patient showers or in situations water may enter the ear.</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998597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 y="457200"/>
            <a:ext cx="11221530" cy="5737860"/>
          </a:xfrm>
        </p:spPr>
        <p:txBody>
          <a:bodyPr>
            <a:noAutofit/>
          </a:bodyPr>
          <a:lstStyle/>
          <a:p>
            <a:pPr marL="514350" indent="-514350">
              <a:buFont typeface="Arial" charset="0"/>
              <a:buAutoNum type="arabicPeriod" startAt="4"/>
            </a:pPr>
            <a:r>
              <a:rPr lang="en-US" sz="3600" u="sng" dirty="0"/>
              <a:t>Improving hearing and communication</a:t>
            </a:r>
            <a:r>
              <a:rPr lang="en-US" sz="3600" dirty="0"/>
              <a:t> – hearing in the operated ear may be reduced for several weeks because of edema, accumulation of blood and tissue fluid in the middle ear and dressings or packing.</a:t>
            </a:r>
          </a:p>
          <a:p>
            <a:pPr marL="914400" lvl="1" indent="-514350"/>
            <a:r>
              <a:rPr lang="en-US" sz="3200" dirty="0"/>
              <a:t>Reduce environmental noise</a:t>
            </a:r>
          </a:p>
          <a:p>
            <a:pPr marL="914400" lvl="1" indent="-514350"/>
            <a:r>
              <a:rPr lang="en-US" sz="3200" dirty="0"/>
              <a:t>Face the patient when speaking</a:t>
            </a:r>
          </a:p>
          <a:p>
            <a:pPr marL="914400" lvl="1" indent="-514350"/>
            <a:r>
              <a:rPr lang="en-US" sz="3200" dirty="0"/>
              <a:t>Speak clearly and distinctly without shouting</a:t>
            </a:r>
          </a:p>
          <a:p>
            <a:pPr marL="914400" lvl="1" indent="-514350"/>
            <a:r>
              <a:rPr lang="en-US" sz="3200" dirty="0"/>
              <a:t>Provide adequate lighting if patient relies on speech reading.</a:t>
            </a:r>
          </a:p>
          <a:p>
            <a:pPr marL="914400" lvl="1" indent="-514350"/>
            <a:r>
              <a:rPr lang="en-US" sz="3200" dirty="0"/>
              <a:t>Use non verbal clues e.g. facial expression, pointing, gestures.</a:t>
            </a:r>
          </a:p>
          <a:p>
            <a:pPr marL="914400" lvl="1" indent="-514350"/>
            <a:r>
              <a:rPr lang="en-US" sz="3200" dirty="0"/>
              <a:t>Instruct family on effective ways to communicate with the patient.</a:t>
            </a:r>
          </a:p>
          <a:p>
            <a:pPr marL="914400" lvl="1" indent="-514350"/>
            <a:endParaRPr lang="en-US" sz="3200" dirty="0"/>
          </a:p>
          <a:p>
            <a:endParaRPr lang="en-US" sz="3600" dirty="0"/>
          </a:p>
        </p:txBody>
      </p:sp>
      <p:sp>
        <p:nvSpPr>
          <p:cNvPr id="7" name="Footer Placeholder 6"/>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968883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5" name="Content Placeholder 2"/>
          <p:cNvSpPr>
            <a:spLocks noGrp="1"/>
          </p:cNvSpPr>
          <p:nvPr>
            <p:ph idx="1"/>
          </p:nvPr>
        </p:nvSpPr>
        <p:spPr>
          <a:xfrm>
            <a:off x="191069" y="150125"/>
            <a:ext cx="11341289" cy="6206226"/>
          </a:xfrm>
        </p:spPr>
        <p:txBody>
          <a:bodyPr>
            <a:normAutofit/>
          </a:bodyPr>
          <a:lstStyle/>
          <a:p>
            <a:pPr marL="514350" indent="-514350">
              <a:buClr>
                <a:schemeClr val="tx1">
                  <a:shade val="95000"/>
                </a:schemeClr>
              </a:buClr>
              <a:buFont typeface="Arial" charset="0"/>
              <a:buAutoNum type="arabicPeriod" startAt="5"/>
              <a:defRPr/>
            </a:pPr>
            <a:r>
              <a:rPr lang="en-US" sz="3600" u="sng" dirty="0" smtClean="0"/>
              <a:t>Prevent injury</a:t>
            </a:r>
            <a:r>
              <a:rPr lang="en-US" sz="3600" dirty="0" smtClean="0"/>
              <a:t> – vertigo may occur if the semicircular canals are traumatized.</a:t>
            </a:r>
          </a:p>
          <a:p>
            <a:pPr marL="914400" lvl="1" indent="-514350">
              <a:buClr>
                <a:schemeClr val="accent2">
                  <a:shade val="75000"/>
                </a:schemeClr>
              </a:buClr>
              <a:buFont typeface="Wingdings 2"/>
              <a:buChar char=""/>
              <a:defRPr/>
            </a:pPr>
            <a:r>
              <a:rPr lang="en-US" sz="3200" dirty="0"/>
              <a:t>Give </a:t>
            </a:r>
            <a:r>
              <a:rPr lang="en-US" sz="3200" dirty="0" err="1"/>
              <a:t>antiemetics</a:t>
            </a:r>
            <a:r>
              <a:rPr lang="en-US" sz="3200" dirty="0"/>
              <a:t> and antihistamines can be prescribed if vertigo occurs.</a:t>
            </a:r>
          </a:p>
          <a:p>
            <a:pPr marL="914400" lvl="1" indent="-514350">
              <a:buClr>
                <a:schemeClr val="accent2">
                  <a:shade val="75000"/>
                </a:schemeClr>
              </a:buClr>
              <a:buFont typeface="Wingdings 2"/>
              <a:buChar char=""/>
              <a:defRPr/>
            </a:pPr>
            <a:r>
              <a:rPr lang="en-US" sz="3200" dirty="0"/>
              <a:t>Provide safety measures e.g. assisted ambulation to prevent injury/falls.</a:t>
            </a:r>
          </a:p>
          <a:p>
            <a:pPr marL="514350" indent="-514350">
              <a:buClr>
                <a:schemeClr val="tx1">
                  <a:shade val="95000"/>
                </a:schemeClr>
              </a:buClr>
              <a:buFont typeface="Arial" charset="0"/>
              <a:buAutoNum type="arabicPeriod" startAt="6"/>
              <a:defRPr/>
            </a:pPr>
            <a:r>
              <a:rPr lang="en-US" sz="3600" u="sng" dirty="0" smtClean="0"/>
              <a:t>Preventing altered sensory perception</a:t>
            </a:r>
            <a:r>
              <a:rPr lang="en-US" sz="3600" dirty="0" smtClean="0"/>
              <a:t> – there is a potential complication of facial nerve injury.</a:t>
            </a:r>
          </a:p>
          <a:p>
            <a:pPr marL="914400" lvl="1" indent="-514350">
              <a:buClr>
                <a:schemeClr val="accent2">
                  <a:shade val="75000"/>
                </a:schemeClr>
              </a:buClr>
              <a:buFont typeface="Wingdings 2"/>
              <a:buChar char=""/>
              <a:defRPr/>
            </a:pPr>
            <a:r>
              <a:rPr lang="en-US" sz="3200" dirty="0"/>
              <a:t>Instruct the patient to report any evidence of facial nerve injury/weakness such as drooping of the mouth on the operated side, slurred speech, decreased sensation and difficulty in swallowing.</a:t>
            </a:r>
            <a:endParaRPr lang="en-US" sz="2800" dirty="0"/>
          </a:p>
          <a:p>
            <a:pPr marL="868680" lvl="1" indent="-283464">
              <a:buClr>
                <a:schemeClr val="accent2">
                  <a:shade val="75000"/>
                </a:schemeClr>
              </a:buClr>
              <a:buFont typeface="Wingdings 2"/>
              <a:buChar char=""/>
              <a:defRPr/>
            </a:pPr>
            <a:endParaRPr lang="en-US" sz="3200" dirty="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851697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504967" y="218364"/>
            <a:ext cx="11136573" cy="6237027"/>
          </a:xfrm>
        </p:spPr>
        <p:txBody>
          <a:bodyPr>
            <a:normAutofit/>
          </a:bodyPr>
          <a:lstStyle/>
          <a:p>
            <a:pPr marL="514350" indent="-514350">
              <a:buFont typeface="Arial" charset="0"/>
              <a:buAutoNum type="arabicPeriod" startAt="7"/>
            </a:pPr>
            <a:r>
              <a:rPr lang="en-US" sz="3600" u="sng" dirty="0" smtClean="0"/>
              <a:t>Promote wound healing</a:t>
            </a:r>
            <a:r>
              <a:rPr lang="en-US" sz="3600" dirty="0" smtClean="0"/>
              <a:t> – instruct the patient to avoid heavy lifting, straining, exertion and nose blowing for 2 – 6 weeks post op to prevent dislodging of the prosthesis or the tympanic membrane.</a:t>
            </a:r>
          </a:p>
          <a:p>
            <a:pPr marL="514350" indent="-514350">
              <a:buFont typeface="Arial" charset="0"/>
              <a:buAutoNum type="arabicPeriod" startAt="7"/>
            </a:pPr>
            <a:r>
              <a:rPr lang="en-US" sz="3600" u="sng" dirty="0" smtClean="0"/>
              <a:t>Teach the patient self care</a:t>
            </a:r>
            <a:r>
              <a:rPr lang="en-US" sz="3600" dirty="0" smtClean="0"/>
              <a:t> – instruct about prescribed meds</a:t>
            </a:r>
          </a:p>
          <a:p>
            <a:pPr marL="914400" lvl="1" indent="-514350"/>
            <a:r>
              <a:rPr lang="en-US" sz="3200" dirty="0"/>
              <a:t>provide information about expected effects and potential side effects of the medication.</a:t>
            </a:r>
          </a:p>
          <a:p>
            <a:pPr marL="914400" lvl="1" indent="-514350"/>
            <a:r>
              <a:rPr lang="en-US" sz="3200" dirty="0"/>
              <a:t>Instruct on activity restriction</a:t>
            </a:r>
          </a:p>
          <a:p>
            <a:pPr marL="914400" lvl="1" indent="-514350"/>
            <a:r>
              <a:rPr lang="en-US" sz="3200" dirty="0"/>
              <a:t>Prompt reporting of complaints e.g. infection, facial nerve weakness, taste disturbance.</a:t>
            </a:r>
          </a:p>
          <a:p>
            <a:pPr marL="914400" lvl="1" indent="-514350">
              <a:buNone/>
            </a:pPr>
            <a:endParaRPr lang="en-US" sz="3200" dirty="0"/>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4277616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1524000" y="0"/>
            <a:ext cx="9144000" cy="533400"/>
          </a:xfrm>
        </p:spPr>
        <p:txBody>
          <a:bodyPr/>
          <a:lstStyle/>
          <a:p>
            <a:pPr>
              <a:defRPr/>
            </a:pPr>
            <a:r>
              <a:rPr sz="2600" b="1" dirty="0"/>
              <a:t>CONDITIONS OF THE INNER EAR</a:t>
            </a:r>
          </a:p>
        </p:txBody>
      </p:sp>
      <p:sp>
        <p:nvSpPr>
          <p:cNvPr id="103426" name="Content Placeholder 2"/>
          <p:cNvSpPr>
            <a:spLocks noGrp="1"/>
          </p:cNvSpPr>
          <p:nvPr>
            <p:ph idx="1"/>
          </p:nvPr>
        </p:nvSpPr>
        <p:spPr>
          <a:xfrm>
            <a:off x="341194" y="533400"/>
            <a:ext cx="11423176" cy="5949287"/>
          </a:xfrm>
        </p:spPr>
        <p:txBody>
          <a:bodyPr>
            <a:noAutofit/>
          </a:bodyPr>
          <a:lstStyle/>
          <a:p>
            <a:pPr eaLnBrk="1" hangingPunct="1">
              <a:buFont typeface="Arial" charset="0"/>
              <a:buNone/>
            </a:pPr>
            <a:r>
              <a:rPr lang="en-US" sz="2000" b="1" u="sng" dirty="0"/>
              <a:t>MOTION SICKNESS</a:t>
            </a:r>
          </a:p>
          <a:p>
            <a:pPr eaLnBrk="1" hangingPunct="1"/>
            <a:r>
              <a:rPr lang="en-US" dirty="0" smtClean="0"/>
              <a:t>Is a disturbance of the equilibrium caused by constant motion e.g. in a vehicle, merry go round or a ship. the brain senses movement but eyes can’t perceive the movement.</a:t>
            </a:r>
          </a:p>
          <a:p>
            <a:pPr eaLnBrk="1" hangingPunct="1">
              <a:buFont typeface="Arial" charset="0"/>
              <a:buNone/>
            </a:pPr>
            <a:r>
              <a:rPr lang="en-US" sz="2400" b="1" u="sng" dirty="0"/>
              <a:t>Clinical manifestations</a:t>
            </a:r>
          </a:p>
          <a:p>
            <a:pPr eaLnBrk="1" hangingPunct="1"/>
            <a:r>
              <a:rPr lang="en-US" dirty="0" smtClean="0"/>
              <a:t>Sweating, Pallor, Nausea, Vomiting dizziness due to vestibular overstimulation.</a:t>
            </a:r>
          </a:p>
          <a:p>
            <a:pPr eaLnBrk="1" hangingPunct="1">
              <a:buFont typeface="Arial" charset="0"/>
              <a:buNone/>
            </a:pPr>
            <a:r>
              <a:rPr lang="en-US" sz="2400" b="1" u="sng" dirty="0"/>
              <a:t>Management</a:t>
            </a:r>
          </a:p>
          <a:p>
            <a:pPr eaLnBrk="1" hangingPunct="1"/>
            <a:r>
              <a:rPr lang="en-US" dirty="0" smtClean="0"/>
              <a:t>Antihistamines e.g. </a:t>
            </a:r>
            <a:r>
              <a:rPr lang="en-US" dirty="0" err="1" smtClean="0"/>
              <a:t>dimenhydrinate</a:t>
            </a:r>
            <a:r>
              <a:rPr lang="en-US" dirty="0" smtClean="0"/>
              <a:t>. It relieves nausea and vomiting by blocking  the conduction of the vestibular pathway of the inner ear.</a:t>
            </a:r>
          </a:p>
          <a:p>
            <a:pPr eaLnBrk="1" hangingPunct="1"/>
            <a:r>
              <a:rPr lang="en-US" dirty="0" err="1" smtClean="0"/>
              <a:t>Anticholinergics</a:t>
            </a:r>
            <a:r>
              <a:rPr lang="en-US" dirty="0" smtClean="0"/>
              <a:t> e.g. scopolamine – it </a:t>
            </a:r>
            <a:r>
              <a:rPr lang="en-US" dirty="0" err="1" smtClean="0"/>
              <a:t>antagonises</a:t>
            </a:r>
            <a:r>
              <a:rPr lang="en-US" dirty="0" smtClean="0"/>
              <a:t> the histamine response. S/E dry mouth, drowsiness</a:t>
            </a:r>
          </a:p>
          <a:p>
            <a:pPr eaLnBrk="1" hangingPunct="1"/>
            <a:r>
              <a:rPr lang="en-US" dirty="0" smtClean="0"/>
              <a:t>Look outside the car while travelling, take a front seat</a:t>
            </a:r>
          </a:p>
          <a:p>
            <a:pPr eaLnBrk="1" hangingPunct="1"/>
            <a:r>
              <a:rPr lang="en-US" dirty="0" smtClean="0"/>
              <a:t>Get fresh air</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379880900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1524000" y="0"/>
            <a:ext cx="9144000" cy="685800"/>
          </a:xfrm>
        </p:spPr>
        <p:txBody>
          <a:bodyPr/>
          <a:lstStyle/>
          <a:p>
            <a:pPr>
              <a:defRPr/>
            </a:pPr>
            <a:r>
              <a:rPr sz="2600" u="sng" dirty="0"/>
              <a:t>MENIERE’S DISEASE</a:t>
            </a:r>
          </a:p>
        </p:txBody>
      </p:sp>
      <p:sp>
        <p:nvSpPr>
          <p:cNvPr id="104450" name="Content Placeholder 2"/>
          <p:cNvSpPr>
            <a:spLocks noGrp="1"/>
          </p:cNvSpPr>
          <p:nvPr>
            <p:ph idx="1"/>
          </p:nvPr>
        </p:nvSpPr>
        <p:spPr>
          <a:xfrm>
            <a:off x="382137" y="685800"/>
            <a:ext cx="11095630" cy="6035675"/>
          </a:xfrm>
        </p:spPr>
        <p:txBody>
          <a:bodyPr>
            <a:noAutofit/>
          </a:bodyPr>
          <a:lstStyle/>
          <a:p>
            <a:pPr eaLnBrk="1" hangingPunct="1"/>
            <a:r>
              <a:rPr lang="en-US" sz="4400" dirty="0"/>
              <a:t>Although the cause is unknown, </a:t>
            </a:r>
            <a:r>
              <a:rPr lang="en-US" sz="4400" dirty="0" err="1"/>
              <a:t>Ménières</a:t>
            </a:r>
            <a:r>
              <a:rPr lang="en-US" sz="4400" dirty="0" smtClean="0"/>
              <a:t> </a:t>
            </a:r>
            <a:r>
              <a:rPr lang="en-US" sz="4400" dirty="0"/>
              <a:t>disease probably results from an abnormality in the volume of fluid in the inner ear. </a:t>
            </a:r>
            <a:endParaRPr lang="en-US" sz="4400" dirty="0" smtClean="0"/>
          </a:p>
          <a:p>
            <a:pPr eaLnBrk="1" hangingPunct="1"/>
            <a:r>
              <a:rPr lang="en-US" sz="4400" dirty="0" smtClean="0"/>
              <a:t>Too </a:t>
            </a:r>
            <a:r>
              <a:rPr lang="en-US" sz="4400" dirty="0"/>
              <a:t>much fluid may accumulate either due to excess production or inadequate absorption</a:t>
            </a:r>
            <a:r>
              <a:rPr lang="en-US" sz="4400" dirty="0" smtClean="0"/>
              <a:t>.</a:t>
            </a:r>
          </a:p>
        </p:txBody>
      </p:sp>
      <p:sp>
        <p:nvSpPr>
          <p:cNvPr id="6" name="Footer Placeholder 5"/>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810779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0"/>
            <a:ext cx="10515600" cy="6176963"/>
          </a:xfrm>
        </p:spPr>
        <p:txBody>
          <a:bodyPr>
            <a:normAutofit/>
          </a:bodyPr>
          <a:lstStyle/>
          <a:p>
            <a:pPr marL="0" indent="0">
              <a:buNone/>
            </a:pPr>
            <a:r>
              <a:rPr lang="en-US" sz="4000" b="1" u="sng" dirty="0"/>
              <a:t>Clinical Manifestation</a:t>
            </a:r>
          </a:p>
          <a:p>
            <a:pPr marL="0" indent="0">
              <a:buNone/>
            </a:pPr>
            <a:r>
              <a:rPr lang="en-US" sz="4000" dirty="0" err="1"/>
              <a:t>Ménière</a:t>
            </a:r>
            <a:r>
              <a:rPr lang="en-US" sz="4000" dirty="0" err="1" smtClean="0"/>
              <a:t>s</a:t>
            </a:r>
            <a:r>
              <a:rPr lang="en-US" sz="4000" dirty="0" smtClean="0"/>
              <a:t> disease </a:t>
            </a:r>
            <a:r>
              <a:rPr lang="en-US" sz="4000" dirty="0"/>
              <a:t>describes a set of episodic symptoms including vertigo (attacks of a spinning sensation), hearing loss, tinnitus (a roaring, buzzing, or ringing sound in the ear), and a sensation of fullness in the affected ear. </a:t>
            </a:r>
          </a:p>
          <a:p>
            <a:pPr marL="0" indent="0">
              <a:buNone/>
            </a:pPr>
            <a:r>
              <a:rPr lang="en-US" sz="4000" dirty="0"/>
              <a:t>Episodes typically last from 20 minutes up to 4 hours. Hearing loss is often intermittent, occurring mainly at the time of the attacks of vertigo.</a:t>
            </a:r>
          </a:p>
          <a:p>
            <a:endParaRPr lang="en-US" sz="4000" dirty="0"/>
          </a:p>
        </p:txBody>
      </p:sp>
      <p:sp>
        <p:nvSpPr>
          <p:cNvPr id="5" name="Footer Placeholder 4"/>
          <p:cNvSpPr>
            <a:spLocks noGrp="1"/>
          </p:cNvSpPr>
          <p:nvPr>
            <p:ph type="ftr" sz="quarter" idx="11"/>
          </p:nvPr>
        </p:nvSpPr>
        <p:spPr/>
        <p:txBody>
          <a:bodyPr/>
          <a:lstStyle/>
          <a:p>
            <a:r>
              <a:rPr lang="en-US" smtClean="0"/>
              <a:t>V.N.KINYAE</a:t>
            </a:r>
            <a:endParaRPr lang="en-US"/>
          </a:p>
        </p:txBody>
      </p:sp>
    </p:spTree>
    <p:extLst>
      <p:ext uri="{BB962C8B-B14F-4D97-AF65-F5344CB8AC3E}">
        <p14:creationId xmlns:p14="http://schemas.microsoft.com/office/powerpoint/2010/main" val="25569479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2955" y="381000"/>
            <a:ext cx="11395881" cy="5975350"/>
          </a:xfrm>
          <a:ln>
            <a:solidFill>
              <a:schemeClr val="accent1"/>
            </a:solidFill>
          </a:ln>
        </p:spPr>
        <p:txBody>
          <a:bodyPr>
            <a:normAutofit/>
          </a:bodyPr>
          <a:lstStyle/>
          <a:p>
            <a:pPr marL="0" indent="0">
              <a:buNone/>
            </a:pPr>
            <a:r>
              <a:rPr lang="en-US" b="1" u="sng" dirty="0" smtClean="0"/>
              <a:t>Assessment and Diagnostic findings</a:t>
            </a:r>
          </a:p>
          <a:p>
            <a:pPr marL="0" indent="0">
              <a:buNone/>
            </a:pPr>
            <a:r>
              <a:rPr lang="en-US" dirty="0" smtClean="0"/>
              <a:t>Vertigo is the most troublesome complaint related to </a:t>
            </a:r>
            <a:r>
              <a:rPr lang="en-US" dirty="0" err="1"/>
              <a:t>Ménières</a:t>
            </a:r>
            <a:r>
              <a:rPr lang="en-US" dirty="0"/>
              <a:t> </a:t>
            </a:r>
            <a:r>
              <a:rPr lang="en-US" dirty="0" smtClean="0"/>
              <a:t>disease. </a:t>
            </a:r>
          </a:p>
          <a:p>
            <a:pPr marL="0" indent="0">
              <a:buNone/>
            </a:pPr>
            <a:r>
              <a:rPr lang="en-US" dirty="0" smtClean="0"/>
              <a:t>A careful history is taken to determine the frequency, duration, severity, and character of the vertigo attacks.</a:t>
            </a:r>
          </a:p>
          <a:p>
            <a:pPr marL="0" indent="0">
              <a:buNone/>
            </a:pPr>
            <a:r>
              <a:rPr lang="en-US" dirty="0"/>
              <a:t>T</a:t>
            </a:r>
            <a:r>
              <a:rPr lang="en-US" dirty="0" smtClean="0"/>
              <a:t>he vertigo may be accompanied by nausea and vomiting.</a:t>
            </a:r>
          </a:p>
          <a:p>
            <a:pPr marL="0" indent="0">
              <a:buNone/>
            </a:pPr>
            <a:r>
              <a:rPr lang="en-US" dirty="0" smtClean="0"/>
              <a:t>Diaphoresis and a persistent feeling of imbalance may awaken the patients at night.</a:t>
            </a:r>
          </a:p>
          <a:p>
            <a:pPr marL="0" indent="0">
              <a:buNone/>
            </a:pPr>
            <a:r>
              <a:rPr lang="en-US" dirty="0" smtClean="0"/>
              <a:t>Sounds from a tuning fork (Weber test) may lateralize to the ear opposite the hearing loss, the one affected with the disease.</a:t>
            </a:r>
          </a:p>
          <a:p>
            <a:pPr marL="0" indent="0">
              <a:buNone/>
            </a:pPr>
            <a:r>
              <a:rPr lang="en-US" dirty="0" smtClean="0"/>
              <a:t>An audiogram reveals a </a:t>
            </a:r>
            <a:r>
              <a:rPr lang="en-US" dirty="0" err="1" smtClean="0"/>
              <a:t>sensorineural</a:t>
            </a:r>
            <a:r>
              <a:rPr lang="en-US" dirty="0" smtClean="0"/>
              <a:t> hearing loss in the affected ear.</a:t>
            </a:r>
          </a:p>
          <a:p>
            <a:pPr marL="0" indent="0">
              <a:buNone/>
            </a:pPr>
            <a:r>
              <a:rPr lang="en-US" dirty="0" smtClean="0"/>
              <a:t>The </a:t>
            </a:r>
            <a:r>
              <a:rPr lang="en-US" dirty="0" err="1" smtClean="0"/>
              <a:t>electronystagmogram</a:t>
            </a:r>
            <a:r>
              <a:rPr lang="en-US" dirty="0" smtClean="0"/>
              <a:t> may be normal or may show reduced vestibular response.</a:t>
            </a:r>
            <a:endParaRPr lang="en-US" dirty="0"/>
          </a:p>
        </p:txBody>
      </p:sp>
      <p:sp>
        <p:nvSpPr>
          <p:cNvPr id="7" name="Footer Placeholder 6"/>
          <p:cNvSpPr>
            <a:spLocks noGrp="1"/>
          </p:cNvSpPr>
          <p:nvPr>
            <p:ph type="ftr" sz="quarter" idx="11"/>
          </p:nvPr>
        </p:nvSpPr>
        <p:spPr/>
        <p:txBody>
          <a:bodyPr/>
          <a:lstStyle/>
          <a:p>
            <a:pPr>
              <a:defRPr/>
            </a:pPr>
            <a:r>
              <a:rPr lang="en-US" smtClean="0">
                <a:solidFill>
                  <a:srgbClr val="4E3B30"/>
                </a:solidFill>
              </a:rPr>
              <a:t>V.N.KINYAE</a:t>
            </a:r>
            <a:endParaRPr lang="en-US">
              <a:solidFill>
                <a:srgbClr val="4E3B30"/>
              </a:solidFill>
            </a:endParaRPr>
          </a:p>
        </p:txBody>
      </p:sp>
    </p:spTree>
    <p:extLst>
      <p:ext uri="{BB962C8B-B14F-4D97-AF65-F5344CB8AC3E}">
        <p14:creationId xmlns:p14="http://schemas.microsoft.com/office/powerpoint/2010/main" val="2119173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kmtc 202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P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mtc 2020" id="{C1BF6F3B-B7B2-4D41-ABA2-6F2DF3396B58}" vid="{8C5FF7EC-77BE-4ABC-A21C-B4046849A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kmtc 2020</Template>
  <TotalTime>7671</TotalTime>
  <Words>10756</Words>
  <Application>Microsoft Office PowerPoint</Application>
  <PresentationFormat>Widescreen</PresentationFormat>
  <Paragraphs>1142</Paragraphs>
  <Slides>165</Slides>
  <Notes>4</Notes>
  <HiddenSlides>46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165</vt:i4>
      </vt:variant>
    </vt:vector>
  </HeadingPairs>
  <TitlesOfParts>
    <vt:vector size="172" baseType="lpstr">
      <vt:lpstr>Arial</vt:lpstr>
      <vt:lpstr>Calibri</vt:lpstr>
      <vt:lpstr>Times New Roman</vt:lpstr>
      <vt:lpstr>Verdana</vt:lpstr>
      <vt:lpstr>Wingdings</vt:lpstr>
      <vt:lpstr>Wingdings 2</vt:lpstr>
      <vt:lpstr>kmtc 2020</vt:lpstr>
      <vt:lpstr>EAR, NOSE, THROAT -5</vt:lpstr>
      <vt:lpstr>PowerPoint Presentation</vt:lpstr>
      <vt:lpstr>PowerPoint Presentation</vt:lpstr>
      <vt:lpstr>PowerPoint Presentation</vt:lpstr>
      <vt:lpstr>PowerPoint Presentation</vt:lpstr>
      <vt:lpstr>PowerPoint Presentation</vt:lpstr>
      <vt:lpstr>Terminologies in ENT</vt:lpstr>
      <vt:lpstr>PowerPoint Presentation</vt:lpstr>
      <vt:lpstr> </vt:lpstr>
      <vt:lpstr>PowerPoint Presentation</vt:lpstr>
      <vt:lpstr>Content-ear, nose, throat -5</vt:lpstr>
      <vt:lpstr>PowerPoint Presentation</vt:lpstr>
      <vt:lpstr>PowerPoint Presentation</vt:lpstr>
      <vt:lpstr>PowerPoint Presentation</vt:lpstr>
      <vt:lpstr>Review of anatomy and physiology of the 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taking</vt:lpstr>
      <vt:lpstr>Physical examination</vt:lpstr>
      <vt:lpstr>ASSESSMENT OF THE AUDITORY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TESTS TO DETECT VESTIBULAR CONDITIONS</vt:lpstr>
      <vt:lpstr>PowerPoint Presentation</vt:lpstr>
      <vt:lpstr>PowerPoint Presentation</vt:lpstr>
      <vt:lpstr>PowerPoint Presentation</vt:lpstr>
      <vt:lpstr>PowerPoint Presentation</vt:lpstr>
      <vt:lpstr>PowerPoint Presentation</vt:lpstr>
      <vt:lpstr>PowerPoint Presentation</vt:lpstr>
      <vt:lpstr>HEARING LOSS/ deafness</vt:lpstr>
      <vt:lpstr>PowerPoint Presentation</vt:lpstr>
      <vt:lpstr>PowerPoint Presentation</vt:lpstr>
      <vt:lpstr>PowerPoint Presentation</vt:lpstr>
      <vt:lpstr>PowerPoint Presentation</vt:lpstr>
      <vt:lpstr>PowerPoint Presentation</vt:lpstr>
      <vt:lpstr>PowerPoint Presentation</vt:lpstr>
      <vt:lpstr>CLASSIFICATION OF HEARING LOSS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Rhinitis/Common Cold/ coryza</vt:lpstr>
      <vt:lpstr>PowerPoint Presentation</vt:lpstr>
      <vt:lpstr>PowerPoint Presentation</vt:lpstr>
      <vt:lpstr>PowerPoint Presentation</vt:lpstr>
      <vt:lpstr>PowerPoint Presentation</vt:lpstr>
      <vt:lpstr>PowerPoint Presentation</vt:lpstr>
      <vt:lpstr>Sinusitis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Chronic otitis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MASTOIDITIS</vt:lpstr>
      <vt:lpstr>PowerPoint Presentation</vt:lpstr>
      <vt:lpstr>PowerPoint Presentation</vt:lpstr>
      <vt:lpstr>NURSING PROCESS FOR A PATIENT UNDERGOING MASTOID SURGERY</vt:lpstr>
      <vt:lpstr>PowerPoint Presentation</vt:lpstr>
      <vt:lpstr>PowerPoint Presentation</vt:lpstr>
      <vt:lpstr>PowerPoint Presentation</vt:lpstr>
      <vt:lpstr>PowerPoint Presentation</vt:lpstr>
      <vt:lpstr>PowerPoint Presentation</vt:lpstr>
      <vt:lpstr>CONDITIONS OF THE INNER EAR</vt:lpstr>
      <vt:lpstr>MENIERE’S DISEASE</vt:lpstr>
      <vt:lpstr>PowerPoint Presentation</vt:lpstr>
      <vt:lpstr>PowerPoint Presentation</vt:lpstr>
      <vt:lpstr>PowerPoint Presentation</vt:lpstr>
      <vt:lpstr>PowerPoint Presentation</vt:lpstr>
      <vt:lpstr>PowerPoint Presentation</vt:lpstr>
      <vt:lpstr>LABYRINTHITIS</vt:lpstr>
      <vt:lpstr>PowerPoint Presentation</vt:lpstr>
      <vt:lpstr>PowerPoint Presentation</vt:lpstr>
      <vt:lpstr>Tinnitus</vt:lpstr>
      <vt:lpstr>PowerPoint Presentation</vt:lpstr>
      <vt:lpstr>OTOTOXICITY</vt:lpstr>
      <vt:lpstr>PowerPoint Presentation</vt:lpstr>
      <vt:lpstr>Selected ototoxic substances</vt:lpstr>
      <vt:lpstr>ACOUSTIC NEUROMA</vt:lpstr>
      <vt:lpstr>PowerPoint Presentation</vt:lpstr>
      <vt:lpstr>PowerPoint Presentation</vt:lpstr>
      <vt:lpstr>EPISTAXIS</vt:lpstr>
      <vt:lpstr>PowerPoint Presentation</vt:lpstr>
      <vt:lpstr>PowerPoint Presentation</vt:lpstr>
      <vt:lpstr>PowerPoint Presentation</vt:lpstr>
      <vt:lpstr>PowerPoint Presentation</vt:lpstr>
      <vt:lpstr>NASAL FRACTURE</vt:lpstr>
      <vt:lpstr>PowerPoint Presentation</vt:lpstr>
      <vt:lpstr>PowerPoint Presentation</vt:lpstr>
      <vt:lpstr>PowerPoint Presentation</vt:lpstr>
      <vt:lpstr>PowerPoint Presentation</vt:lpstr>
      <vt:lpstr>NASAL POLYPS</vt:lpstr>
      <vt:lpstr>DEVIATED SEPTUM</vt:lpstr>
      <vt:lpstr>PowerPoint Presentation</vt:lpstr>
      <vt:lpstr>PowerPoint Presentation</vt:lpstr>
      <vt:lpstr>TONSILITIS AND ADENOIDITIS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PERITONSILLAR ABSCESS</vt:lpstr>
      <vt:lpstr>PowerPoint Presentation</vt:lpstr>
      <vt:lpstr>PowerPoint Presentation</vt:lpstr>
      <vt:lpstr>PowerPoint Presentation</vt:lpstr>
      <vt:lpstr>PowerPoint Presentation</vt:lpstr>
      <vt:lpstr>PowerPoint Presentation</vt:lpstr>
      <vt:lpstr>PowerPoint Presentation</vt:lpstr>
      <vt:lpstr>LARYNGITIS</vt:lpstr>
      <vt:lpstr>PowerPoint Presentation</vt:lpstr>
      <vt:lpstr>PowerPoint Presentation</vt:lpstr>
      <vt:lpstr>PowerPoint Presentation</vt:lpstr>
      <vt:lpstr>PowerPoint Presentation</vt:lpstr>
      <vt:lpstr>CANCER OF THE LARYNX</vt:lpstr>
      <vt:lpstr>PowerPoint Presentation</vt:lpstr>
      <vt:lpstr>PowerPoint Presentation</vt:lpstr>
      <vt:lpstr>PowerPoint Presentation</vt:lpstr>
      <vt:lpstr>PowerPoint Presentation</vt:lpstr>
      <vt:lpstr>NURSING CARE OF PATIENT UNDERGOING  LARYNGECTOMY</vt:lpstr>
      <vt:lpstr>ASSESSMENT</vt:lpstr>
      <vt:lpstr>NURSING DIAGNOSES</vt:lpstr>
      <vt:lpstr>PowerPoint Presentation</vt:lpstr>
      <vt:lpstr>NURSING INTERVENTIONS</vt:lpstr>
      <vt:lpstr>INTERVENTIONS continued</vt:lpstr>
      <vt:lpstr>Nursing interventions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 nose, throat -5</dc:title>
  <dc:creator>Mutiso</dc:creator>
  <cp:lastModifiedBy>vkinyae</cp:lastModifiedBy>
  <cp:revision>42</cp:revision>
  <dcterms:created xsi:type="dcterms:W3CDTF">2018-02-04T18:51:02Z</dcterms:created>
  <dcterms:modified xsi:type="dcterms:W3CDTF">2021-10-05T11:40:34Z</dcterms:modified>
</cp:coreProperties>
</file>