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241.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239.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46.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42.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notesSlides/notesSlide8.xml" ContentType="application/vnd.openxmlformats-officedocument.presentationml.notes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51"/>
  </p:notesMasterIdLst>
  <p:sldIdLst>
    <p:sldId id="506" r:id="rId2"/>
    <p:sldId id="507" r:id="rId3"/>
    <p:sldId id="508" r:id="rId4"/>
    <p:sldId id="509" r:id="rId5"/>
    <p:sldId id="501" r:id="rId6"/>
    <p:sldId id="503" r:id="rId7"/>
    <p:sldId id="510" r:id="rId8"/>
    <p:sldId id="515" r:id="rId9"/>
    <p:sldId id="511" r:id="rId10"/>
    <p:sldId id="512" r:id="rId11"/>
    <p:sldId id="504" r:id="rId12"/>
    <p:sldId id="505" r:id="rId13"/>
    <p:sldId id="386" r:id="rId14"/>
    <p:sldId id="514" r:id="rId15"/>
    <p:sldId id="513" r:id="rId16"/>
    <p:sldId id="403" r:id="rId17"/>
    <p:sldId id="387" r:id="rId18"/>
    <p:sldId id="404" r:id="rId19"/>
    <p:sldId id="259" r:id="rId20"/>
    <p:sldId id="361" r:id="rId21"/>
    <p:sldId id="366" r:id="rId22"/>
    <p:sldId id="357" r:id="rId23"/>
    <p:sldId id="367" r:id="rId24"/>
    <p:sldId id="368" r:id="rId25"/>
    <p:sldId id="358" r:id="rId26"/>
    <p:sldId id="369" r:id="rId27"/>
    <p:sldId id="260" r:id="rId28"/>
    <p:sldId id="370" r:id="rId29"/>
    <p:sldId id="371" r:id="rId30"/>
    <p:sldId id="362" r:id="rId31"/>
    <p:sldId id="261" r:id="rId32"/>
    <p:sldId id="372" r:id="rId33"/>
    <p:sldId id="373" r:id="rId34"/>
    <p:sldId id="407" r:id="rId35"/>
    <p:sldId id="374" r:id="rId36"/>
    <p:sldId id="375" r:id="rId37"/>
    <p:sldId id="376" r:id="rId38"/>
    <p:sldId id="377" r:id="rId39"/>
    <p:sldId id="378" r:id="rId40"/>
    <p:sldId id="379" r:id="rId41"/>
    <p:sldId id="380" r:id="rId42"/>
    <p:sldId id="381" r:id="rId43"/>
    <p:sldId id="384" r:id="rId44"/>
    <p:sldId id="405" r:id="rId45"/>
    <p:sldId id="262" r:id="rId46"/>
    <p:sldId id="385" r:id="rId47"/>
    <p:sldId id="263" r:id="rId48"/>
    <p:sldId id="268" r:id="rId49"/>
    <p:sldId id="269" r:id="rId50"/>
    <p:sldId id="270" r:id="rId51"/>
    <p:sldId id="271" r:id="rId52"/>
    <p:sldId id="388" r:id="rId53"/>
    <p:sldId id="389" r:id="rId54"/>
    <p:sldId id="365" r:id="rId55"/>
    <p:sldId id="408" r:id="rId56"/>
    <p:sldId id="272" r:id="rId57"/>
    <p:sldId id="273" r:id="rId58"/>
    <p:sldId id="274" r:id="rId59"/>
    <p:sldId id="390" r:id="rId60"/>
    <p:sldId id="409" r:id="rId61"/>
    <p:sldId id="275" r:id="rId62"/>
    <p:sldId id="410" r:id="rId63"/>
    <p:sldId id="276" r:id="rId64"/>
    <p:sldId id="411" r:id="rId65"/>
    <p:sldId id="391" r:id="rId66"/>
    <p:sldId id="277" r:id="rId67"/>
    <p:sldId id="363" r:id="rId68"/>
    <p:sldId id="392" r:id="rId69"/>
    <p:sldId id="278" r:id="rId70"/>
    <p:sldId id="279" r:id="rId71"/>
    <p:sldId id="393" r:id="rId72"/>
    <p:sldId id="280" r:id="rId73"/>
    <p:sldId id="394" r:id="rId74"/>
    <p:sldId id="281" r:id="rId75"/>
    <p:sldId id="395" r:id="rId76"/>
    <p:sldId id="282" r:id="rId77"/>
    <p:sldId id="396" r:id="rId78"/>
    <p:sldId id="283" r:id="rId79"/>
    <p:sldId id="397" r:id="rId80"/>
    <p:sldId id="284" r:id="rId81"/>
    <p:sldId id="285" r:id="rId82"/>
    <p:sldId id="286" r:id="rId83"/>
    <p:sldId id="287" r:id="rId84"/>
    <p:sldId id="399" r:id="rId85"/>
    <p:sldId id="288" r:id="rId86"/>
    <p:sldId id="412" r:id="rId87"/>
    <p:sldId id="289" r:id="rId88"/>
    <p:sldId id="398" r:id="rId89"/>
    <p:sldId id="290" r:id="rId90"/>
    <p:sldId id="291" r:id="rId91"/>
    <p:sldId id="413" r:id="rId92"/>
    <p:sldId id="292" r:id="rId93"/>
    <p:sldId id="414" r:id="rId94"/>
    <p:sldId id="293" r:id="rId95"/>
    <p:sldId id="415" r:id="rId96"/>
    <p:sldId id="294" r:id="rId97"/>
    <p:sldId id="416" r:id="rId98"/>
    <p:sldId id="295" r:id="rId99"/>
    <p:sldId id="417" r:id="rId100"/>
    <p:sldId id="296" r:id="rId101"/>
    <p:sldId id="297" r:id="rId102"/>
    <p:sldId id="298" r:id="rId103"/>
    <p:sldId id="418" r:id="rId104"/>
    <p:sldId id="299" r:id="rId105"/>
    <p:sldId id="419" r:id="rId106"/>
    <p:sldId id="420" r:id="rId107"/>
    <p:sldId id="300" r:id="rId108"/>
    <p:sldId id="421" r:id="rId109"/>
    <p:sldId id="301" r:id="rId110"/>
    <p:sldId id="422" r:id="rId111"/>
    <p:sldId id="423" r:id="rId112"/>
    <p:sldId id="302" r:id="rId113"/>
    <p:sldId id="424" r:id="rId114"/>
    <p:sldId id="303" r:id="rId115"/>
    <p:sldId id="425" r:id="rId116"/>
    <p:sldId id="426" r:id="rId117"/>
    <p:sldId id="304" r:id="rId118"/>
    <p:sldId id="305" r:id="rId119"/>
    <p:sldId id="427" r:id="rId120"/>
    <p:sldId id="306" r:id="rId121"/>
    <p:sldId id="307" r:id="rId122"/>
    <p:sldId id="308" r:id="rId123"/>
    <p:sldId id="429" r:id="rId124"/>
    <p:sldId id="428" r:id="rId125"/>
    <p:sldId id="309" r:id="rId126"/>
    <p:sldId id="431" r:id="rId127"/>
    <p:sldId id="430" r:id="rId128"/>
    <p:sldId id="310" r:id="rId129"/>
    <p:sldId id="476" r:id="rId130"/>
    <p:sldId id="432" r:id="rId131"/>
    <p:sldId id="311" r:id="rId132"/>
    <p:sldId id="312" r:id="rId133"/>
    <p:sldId id="313" r:id="rId134"/>
    <p:sldId id="435" r:id="rId135"/>
    <p:sldId id="433" r:id="rId136"/>
    <p:sldId id="436" r:id="rId137"/>
    <p:sldId id="434" r:id="rId138"/>
    <p:sldId id="314" r:id="rId139"/>
    <p:sldId id="437" r:id="rId140"/>
    <p:sldId id="315" r:id="rId141"/>
    <p:sldId id="438" r:id="rId142"/>
    <p:sldId id="439" r:id="rId143"/>
    <p:sldId id="316" r:id="rId144"/>
    <p:sldId id="317" r:id="rId145"/>
    <p:sldId id="318" r:id="rId146"/>
    <p:sldId id="440" r:id="rId147"/>
    <p:sldId id="468" r:id="rId148"/>
    <p:sldId id="319" r:id="rId149"/>
    <p:sldId id="441" r:id="rId150"/>
    <p:sldId id="320" r:id="rId151"/>
    <p:sldId id="469" r:id="rId152"/>
    <p:sldId id="321" r:id="rId153"/>
    <p:sldId id="467" r:id="rId154"/>
    <p:sldId id="322" r:id="rId155"/>
    <p:sldId id="442" r:id="rId156"/>
    <p:sldId id="323" r:id="rId157"/>
    <p:sldId id="443" r:id="rId158"/>
    <p:sldId id="444" r:id="rId159"/>
    <p:sldId id="324" r:id="rId160"/>
    <p:sldId id="445" r:id="rId161"/>
    <p:sldId id="446" r:id="rId162"/>
    <p:sldId id="356" r:id="rId163"/>
    <p:sldId id="327" r:id="rId164"/>
    <p:sldId id="447" r:id="rId165"/>
    <p:sldId id="328" r:id="rId166"/>
    <p:sldId id="449" r:id="rId167"/>
    <p:sldId id="448" r:id="rId168"/>
    <p:sldId id="329" r:id="rId169"/>
    <p:sldId id="450" r:id="rId170"/>
    <p:sldId id="452" r:id="rId171"/>
    <p:sldId id="451" r:id="rId172"/>
    <p:sldId id="330" r:id="rId173"/>
    <p:sldId id="453" r:id="rId174"/>
    <p:sldId id="470" r:id="rId175"/>
    <p:sldId id="331" r:id="rId176"/>
    <p:sldId id="471" r:id="rId177"/>
    <p:sldId id="332" r:id="rId178"/>
    <p:sldId id="454" r:id="rId179"/>
    <p:sldId id="333" r:id="rId180"/>
    <p:sldId id="334" r:id="rId181"/>
    <p:sldId id="455" r:id="rId182"/>
    <p:sldId id="335" r:id="rId183"/>
    <p:sldId id="456" r:id="rId184"/>
    <p:sldId id="336" r:id="rId185"/>
    <p:sldId id="337" r:id="rId186"/>
    <p:sldId id="457" r:id="rId187"/>
    <p:sldId id="338" r:id="rId188"/>
    <p:sldId id="459" r:id="rId189"/>
    <p:sldId id="339" r:id="rId190"/>
    <p:sldId id="340" r:id="rId191"/>
    <p:sldId id="458" r:id="rId192"/>
    <p:sldId id="341" r:id="rId193"/>
    <p:sldId id="472" r:id="rId194"/>
    <p:sldId id="342" r:id="rId195"/>
    <p:sldId id="473" r:id="rId196"/>
    <p:sldId id="343" r:id="rId197"/>
    <p:sldId id="460" r:id="rId198"/>
    <p:sldId id="344" r:id="rId199"/>
    <p:sldId id="345" r:id="rId200"/>
    <p:sldId id="474" r:id="rId201"/>
    <p:sldId id="359" r:id="rId202"/>
    <p:sldId id="461" r:id="rId203"/>
    <p:sldId id="475" r:id="rId204"/>
    <p:sldId id="346" r:id="rId205"/>
    <p:sldId id="477" r:id="rId206"/>
    <p:sldId id="478" r:id="rId207"/>
    <p:sldId id="360" r:id="rId208"/>
    <p:sldId id="466" r:id="rId209"/>
    <p:sldId id="347" r:id="rId210"/>
    <p:sldId id="348" r:id="rId211"/>
    <p:sldId id="479" r:id="rId212"/>
    <p:sldId id="349" r:id="rId213"/>
    <p:sldId id="480" r:id="rId214"/>
    <p:sldId id="350" r:id="rId215"/>
    <p:sldId id="481" r:id="rId216"/>
    <p:sldId id="462" r:id="rId217"/>
    <p:sldId id="351" r:id="rId218"/>
    <p:sldId id="463" r:id="rId219"/>
    <p:sldId id="352" r:id="rId220"/>
    <p:sldId id="482" r:id="rId221"/>
    <p:sldId id="402" r:id="rId222"/>
    <p:sldId id="401" r:id="rId223"/>
    <p:sldId id="353" r:id="rId224"/>
    <p:sldId id="464" r:id="rId225"/>
    <p:sldId id="465" r:id="rId226"/>
    <p:sldId id="483" r:id="rId227"/>
    <p:sldId id="486" r:id="rId228"/>
    <p:sldId id="487" r:id="rId229"/>
    <p:sldId id="489" r:id="rId230"/>
    <p:sldId id="490" r:id="rId231"/>
    <p:sldId id="496" r:id="rId232"/>
    <p:sldId id="491" r:id="rId233"/>
    <p:sldId id="492" r:id="rId234"/>
    <p:sldId id="493" r:id="rId235"/>
    <p:sldId id="494" r:id="rId236"/>
    <p:sldId id="495" r:id="rId237"/>
    <p:sldId id="500" r:id="rId238"/>
    <p:sldId id="498" r:id="rId239"/>
    <p:sldId id="499" r:id="rId240"/>
    <p:sldId id="516" r:id="rId241"/>
    <p:sldId id="517" r:id="rId242"/>
    <p:sldId id="518" r:id="rId243"/>
    <p:sldId id="519" r:id="rId244"/>
    <p:sldId id="520" r:id="rId245"/>
    <p:sldId id="525" r:id="rId246"/>
    <p:sldId id="521" r:id="rId247"/>
    <p:sldId id="522" r:id="rId248"/>
    <p:sldId id="523" r:id="rId249"/>
    <p:sldId id="524" r:id="rId2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55" autoAdjust="0"/>
    <p:restoredTop sz="94624" autoAdjust="0"/>
  </p:normalViewPr>
  <p:slideViewPr>
    <p:cSldViewPr>
      <p:cViewPr>
        <p:scale>
          <a:sx n="64" d="100"/>
          <a:sy n="64" d="100"/>
        </p:scale>
        <p:origin x="-1554" y="-468"/>
      </p:cViewPr>
      <p:guideLst>
        <p:guide orient="horz" pos="2160"/>
        <p:guide pos="2880"/>
      </p:guideLst>
    </p:cSldViewPr>
  </p:slideViewPr>
  <p:outlineViewPr>
    <p:cViewPr>
      <p:scale>
        <a:sx n="33" d="100"/>
        <a:sy n="33" d="100"/>
      </p:scale>
      <p:origin x="48" y="109122"/>
    </p:cViewPr>
  </p:outlineViewPr>
  <p:notesTextViewPr>
    <p:cViewPr>
      <p:scale>
        <a:sx n="3" d="2"/>
        <a:sy n="3" d="2"/>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slide" Target="slides/slide237.xml"/><Relationship Id="rId254" Type="http://schemas.openxmlformats.org/officeDocument/2006/relationships/theme" Target="theme/theme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tableStyles" Target="tableStyles.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notesMaster" Target="notesMasters/notesMaster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7E6A1A-493C-4E20-BEF7-1F8D03A94161}" type="datetimeFigureOut">
              <a:rPr lang="en-US" smtClean="0"/>
              <a:pPr/>
              <a:t>7/25/2019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20836F-2942-457D-9BC0-9B5DB705A6C7}" type="slidenum">
              <a:rPr lang="en-US" smtClean="0"/>
              <a:pPr/>
              <a:t>‹#›</a:t>
            </a:fld>
            <a:endParaRPr lang="en-US"/>
          </a:p>
        </p:txBody>
      </p:sp>
    </p:spTree>
    <p:extLst>
      <p:ext uri="{BB962C8B-B14F-4D97-AF65-F5344CB8AC3E}">
        <p14:creationId xmlns="" xmlns:p14="http://schemas.microsoft.com/office/powerpoint/2010/main" val="4280623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20836F-2942-457D-9BC0-9B5DB705A6C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20836F-2942-457D-9BC0-9B5DB705A6C7}" type="slidenum">
              <a:rPr lang="en-US" smtClean="0"/>
              <a:pPr/>
              <a:t>42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20836F-2942-457D-9BC0-9B5DB705A6C7}" type="slidenum">
              <a:rPr lang="en-US" smtClean="0"/>
              <a:pPr/>
              <a:t>88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20836F-2942-457D-9BC0-9B5DB705A6C7}" type="slidenum">
              <a:rPr lang="en-US" smtClean="0"/>
              <a:pPr/>
              <a:t>128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20836F-2942-457D-9BC0-9B5DB705A6C7}" type="slidenum">
              <a:rPr lang="en-US" smtClean="0"/>
              <a:pPr/>
              <a:t>152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20836F-2942-457D-9BC0-9B5DB705A6C7}" type="slidenum">
              <a:rPr lang="en-US" smtClean="0"/>
              <a:pPr/>
              <a:t>161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20836F-2942-457D-9BC0-9B5DB705A6C7}" type="slidenum">
              <a:rPr lang="en-US" smtClean="0"/>
              <a:pPr/>
              <a:t>180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20836F-2942-457D-9BC0-9B5DB705A6C7}" type="slidenum">
              <a:rPr lang="en-US" smtClean="0"/>
              <a:pPr/>
              <a:t>218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274B15-B677-4158-9008-945DE7FA3B6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45F802-1115-49A2-958D-E065925B73CE}"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D52193-1E4A-49CD-8CF8-6F859E58501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95ED79-E8FD-4E6F-96AD-E42E3546B370}"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00849E-9479-4241-B323-C40516BD182E}" type="datetime1">
              <a:rPr lang="en-US" smtClean="0"/>
              <a:pPr/>
              <a:t>7/25/2019</a:t>
            </a:fld>
            <a:endParaRPr lang="en-GB"/>
          </a:p>
        </p:txBody>
      </p:sp>
      <p:sp>
        <p:nvSpPr>
          <p:cNvPr id="6" name="Footer Placeholder 5"/>
          <p:cNvSpPr>
            <a:spLocks noGrp="1"/>
          </p:cNvSpPr>
          <p:nvPr>
            <p:ph type="ftr" sz="quarter" idx="11"/>
          </p:nvPr>
        </p:nvSpPr>
        <p:spPr/>
        <p:txBody>
          <a:bodyPr/>
          <a:lstStyle/>
          <a:p>
            <a:r>
              <a:rPr lang="en-GB" smtClean="0"/>
              <a:t>ANNE 18</a:t>
            </a:r>
            <a:endParaRPr lang="en-GB"/>
          </a:p>
        </p:txBody>
      </p:sp>
      <p:sp>
        <p:nvSpPr>
          <p:cNvPr id="7" name="Slide Number Placeholder 6"/>
          <p:cNvSpPr>
            <a:spLocks noGrp="1"/>
          </p:cNvSpPr>
          <p:nvPr>
            <p:ph type="sldNum" sz="quarter" idx="12"/>
          </p:nvPr>
        </p:nvSpPr>
        <p:spPr/>
        <p:txBody>
          <a:bodyPr/>
          <a:lstStyle/>
          <a:p>
            <a:fld id="{03DCCB6D-61FD-41EB-AC19-63A5F35DB70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B5FB0A-4CDD-4C2E-B15A-F8809D76A3F5}" type="datetime1">
              <a:rPr lang="en-US" smtClean="0"/>
              <a:pPr/>
              <a:t>7/25/2019</a:t>
            </a:fld>
            <a:endParaRPr lang="en-GB"/>
          </a:p>
        </p:txBody>
      </p:sp>
      <p:sp>
        <p:nvSpPr>
          <p:cNvPr id="8" name="Footer Placeholder 7"/>
          <p:cNvSpPr>
            <a:spLocks noGrp="1"/>
          </p:cNvSpPr>
          <p:nvPr>
            <p:ph type="ftr" sz="quarter" idx="11"/>
          </p:nvPr>
        </p:nvSpPr>
        <p:spPr/>
        <p:txBody>
          <a:bodyPr/>
          <a:lstStyle/>
          <a:p>
            <a:r>
              <a:rPr lang="en-GB" smtClean="0"/>
              <a:t>ANNE 18</a:t>
            </a:r>
            <a:endParaRPr lang="en-GB"/>
          </a:p>
        </p:txBody>
      </p:sp>
      <p:sp>
        <p:nvSpPr>
          <p:cNvPr id="9" name="Slide Number Placeholder 8"/>
          <p:cNvSpPr>
            <a:spLocks noGrp="1"/>
          </p:cNvSpPr>
          <p:nvPr>
            <p:ph type="sldNum" sz="quarter" idx="12"/>
          </p:nvPr>
        </p:nvSpPr>
        <p:spPr/>
        <p:txBody>
          <a:bodyPr/>
          <a:lstStyle/>
          <a:p>
            <a:fld id="{03DCCB6D-61FD-41EB-AC19-63A5F35DB70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124E43-D44B-43E4-9FAC-A185B7252E27}"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9A3959-840D-487E-AB23-7A863975D2DA}" type="datetime1">
              <a:rPr lang="en-US" smtClean="0"/>
              <a:pPr/>
              <a:t>7/25/2019</a:t>
            </a:fld>
            <a:endParaRPr lang="en-GB"/>
          </a:p>
        </p:txBody>
      </p:sp>
      <p:sp>
        <p:nvSpPr>
          <p:cNvPr id="3" name="Footer Placeholder 2"/>
          <p:cNvSpPr>
            <a:spLocks noGrp="1"/>
          </p:cNvSpPr>
          <p:nvPr>
            <p:ph type="ftr" sz="quarter" idx="11"/>
          </p:nvPr>
        </p:nvSpPr>
        <p:spPr/>
        <p:txBody>
          <a:bodyPr/>
          <a:lstStyle/>
          <a:p>
            <a:r>
              <a:rPr lang="en-GB" smtClean="0"/>
              <a:t>ANNE 18</a:t>
            </a:r>
            <a:endParaRPr lang="en-GB"/>
          </a:p>
        </p:txBody>
      </p:sp>
      <p:sp>
        <p:nvSpPr>
          <p:cNvPr id="4" name="Slide Number Placeholder 3"/>
          <p:cNvSpPr>
            <a:spLocks noGrp="1"/>
          </p:cNvSpPr>
          <p:nvPr>
            <p:ph type="sldNum" sz="quarter" idx="12"/>
          </p:nvPr>
        </p:nvSpPr>
        <p:spPr/>
        <p:txBody>
          <a:bodyPr/>
          <a:lstStyle/>
          <a:p>
            <a:fld id="{03DCCB6D-61FD-41EB-AC19-63A5F35DB70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AE563A-6D06-4DEC-A32A-CE4BFE02DFAE}" type="datetime1">
              <a:rPr lang="en-US" smtClean="0"/>
              <a:pPr/>
              <a:t>7/25/2019</a:t>
            </a:fld>
            <a:endParaRPr lang="en-GB"/>
          </a:p>
        </p:txBody>
      </p:sp>
      <p:sp>
        <p:nvSpPr>
          <p:cNvPr id="6" name="Footer Placeholder 5"/>
          <p:cNvSpPr>
            <a:spLocks noGrp="1"/>
          </p:cNvSpPr>
          <p:nvPr>
            <p:ph type="ftr" sz="quarter" idx="11"/>
          </p:nvPr>
        </p:nvSpPr>
        <p:spPr/>
        <p:txBody>
          <a:bodyPr/>
          <a:lstStyle/>
          <a:p>
            <a:r>
              <a:rPr lang="en-GB" smtClean="0"/>
              <a:t>ANNE 18</a:t>
            </a:r>
            <a:endParaRPr lang="en-GB"/>
          </a:p>
        </p:txBody>
      </p:sp>
      <p:sp>
        <p:nvSpPr>
          <p:cNvPr id="7" name="Slide Number Placeholder 6"/>
          <p:cNvSpPr>
            <a:spLocks noGrp="1"/>
          </p:cNvSpPr>
          <p:nvPr>
            <p:ph type="sldNum" sz="quarter" idx="12"/>
          </p:nvPr>
        </p:nvSpPr>
        <p:spPr/>
        <p:txBody>
          <a:bodyPr/>
          <a:lstStyle/>
          <a:p>
            <a:fld id="{03DCCB6D-61FD-41EB-AC19-63A5F35DB70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8010-5F60-443E-BB46-0D5D5FDA55FB}" type="datetime1">
              <a:rPr lang="en-US" smtClean="0"/>
              <a:pPr/>
              <a:t>7/25/2019</a:t>
            </a:fld>
            <a:endParaRPr lang="en-GB"/>
          </a:p>
        </p:txBody>
      </p:sp>
      <p:sp>
        <p:nvSpPr>
          <p:cNvPr id="6" name="Footer Placeholder 5"/>
          <p:cNvSpPr>
            <a:spLocks noGrp="1"/>
          </p:cNvSpPr>
          <p:nvPr>
            <p:ph type="ftr" sz="quarter" idx="11"/>
          </p:nvPr>
        </p:nvSpPr>
        <p:spPr/>
        <p:txBody>
          <a:bodyPr/>
          <a:lstStyle/>
          <a:p>
            <a:r>
              <a:rPr lang="en-GB" smtClean="0"/>
              <a:t>ANNE 18</a:t>
            </a:r>
            <a:endParaRPr lang="en-GB"/>
          </a:p>
        </p:txBody>
      </p:sp>
      <p:sp>
        <p:nvSpPr>
          <p:cNvPr id="7" name="Slide Number Placeholder 6"/>
          <p:cNvSpPr>
            <a:spLocks noGrp="1"/>
          </p:cNvSpPr>
          <p:nvPr>
            <p:ph type="sldNum" sz="quarter" idx="12"/>
          </p:nvPr>
        </p:nvSpPr>
        <p:spPr/>
        <p:txBody>
          <a:bodyPr/>
          <a:lstStyle/>
          <a:p>
            <a:fld id="{03DCCB6D-61FD-41EB-AC19-63A5F35DB70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9FA0C-E784-4300-8A58-8CCCF0763E77}" type="datetime1">
              <a:rPr lang="en-US" smtClean="0"/>
              <a:pPr/>
              <a:t>7/25/2019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ANNE 18</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DCCB6D-61FD-41EB-AC19-63A5F35DB70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pPr marL="0" indent="0" algn="ctr" eaLnBrk="0" fontAlgn="base" hangingPunct="0">
              <a:spcBef>
                <a:spcPct val="0"/>
              </a:spcBef>
              <a:spcAft>
                <a:spcPct val="0"/>
              </a:spcAft>
              <a:buNone/>
              <a:tabLst>
                <a:tab pos="2107406" algn="l"/>
              </a:tabLst>
            </a:pPr>
            <a:r>
              <a:rPr lang="en-US" b="1" dirty="0" smtClean="0">
                <a:latin typeface="Arial Narrow" pitchFamily="34" charset="0"/>
                <a:ea typeface="Arial Unicode MS" pitchFamily="34" charset="-128"/>
                <a:cs typeface="Arial Unicode MS" pitchFamily="34" charset="-128"/>
              </a:rPr>
              <a:t>KMTC/QP-07/COL</a:t>
            </a:r>
            <a:br>
              <a:rPr lang="en-US" b="1" dirty="0" smtClean="0">
                <a:latin typeface="Arial Narrow" pitchFamily="34" charset="0"/>
                <a:ea typeface="Arial Unicode MS" pitchFamily="34" charset="-128"/>
                <a:cs typeface="Arial Unicode MS" pitchFamily="34" charset="-128"/>
              </a:rPr>
            </a:br>
            <a:r>
              <a:rPr lang="en-US" b="1" dirty="0" smtClean="0">
                <a:latin typeface="Verdana" panose="020B0604030504040204" pitchFamily="34" charset="0"/>
                <a:ea typeface="Verdana" panose="020B0604030504040204" pitchFamily="34" charset="0"/>
                <a:cs typeface="Verdana" panose="020B0604030504040204" pitchFamily="34" charset="0"/>
              </a:rPr>
              <a:t>KENYA MEDICAL TRAINING COLLEGE</a:t>
            </a:r>
            <a:br>
              <a:rPr lang="en-US" b="1" dirty="0" smtClean="0">
                <a:latin typeface="Verdana" panose="020B0604030504040204" pitchFamily="34" charset="0"/>
                <a:ea typeface="Verdana" panose="020B0604030504040204" pitchFamily="34" charset="0"/>
                <a:cs typeface="Verdana" panose="020B0604030504040204" pitchFamily="34" charset="0"/>
              </a:rPr>
            </a:br>
            <a:r>
              <a:rPr lang="en-US" b="1" dirty="0" smtClean="0">
                <a:latin typeface="Verdana" panose="020B0604030504040204" pitchFamily="34" charset="0"/>
                <a:ea typeface="Verdana" panose="020B0604030504040204" pitchFamily="34" charset="0"/>
                <a:cs typeface="Verdana" panose="020B0604030504040204" pitchFamily="34" charset="0"/>
              </a:rPr>
              <a:t>MAKUENI CAMPUS</a:t>
            </a:r>
          </a:p>
          <a:p>
            <a:pPr marL="0" indent="0" algn="ctr" eaLnBrk="0" fontAlgn="base" hangingPunct="0">
              <a:spcBef>
                <a:spcPct val="0"/>
              </a:spcBef>
              <a:spcAft>
                <a:spcPct val="0"/>
              </a:spcAft>
              <a:buNone/>
              <a:tabLst>
                <a:tab pos="2107406" algn="l"/>
              </a:tabLst>
            </a:pPr>
            <a:r>
              <a:rPr lang="en-US" sz="3200" b="1" dirty="0" smtClean="0">
                <a:latin typeface="Verdana" panose="020B0604030504040204" pitchFamily="34" charset="0"/>
                <a:ea typeface="Verdana" panose="020B0604030504040204" pitchFamily="34" charset="0"/>
                <a:cs typeface="Verdana" panose="020B0604030504040204" pitchFamily="34" charset="0"/>
              </a:rPr>
              <a:t>DIPLOMA KRCHN</a:t>
            </a:r>
          </a:p>
          <a:p>
            <a:pPr marL="0" indent="0" algn="ctr" eaLnBrk="0" fontAlgn="base" hangingPunct="0">
              <a:spcBef>
                <a:spcPct val="0"/>
              </a:spcBef>
              <a:spcAft>
                <a:spcPct val="0"/>
              </a:spcAft>
              <a:buNone/>
              <a:tabLst>
                <a:tab pos="2107406" algn="l"/>
              </a:tabLst>
            </a:pPr>
            <a:r>
              <a:rPr lang="en-US" sz="2400" b="1" dirty="0" smtClean="0">
                <a:latin typeface="Verdana" panose="020B0604030504040204" pitchFamily="34" charset="0"/>
                <a:ea typeface="Verdana" panose="020B0604030504040204" pitchFamily="34" charset="0"/>
                <a:cs typeface="Verdana" panose="020B0604030504040204" pitchFamily="34" charset="0"/>
              </a:rPr>
              <a:t>YEAR I SEMESTER 1</a:t>
            </a:r>
          </a:p>
          <a:p>
            <a:pPr marL="0" indent="0" algn="ctr" eaLnBrk="0" fontAlgn="base" hangingPunct="0">
              <a:spcBef>
                <a:spcPct val="0"/>
              </a:spcBef>
              <a:spcAft>
                <a:spcPct val="0"/>
              </a:spcAft>
              <a:buNone/>
              <a:tabLst>
                <a:tab pos="2107406" algn="l"/>
              </a:tabLst>
            </a:pPr>
            <a:r>
              <a:rPr lang="en-US" sz="2400" b="1" dirty="0" smtClean="0">
                <a:latin typeface="Verdana" panose="020B0604030504040204" pitchFamily="34" charset="0"/>
                <a:ea typeface="Verdana" panose="020B0604030504040204" pitchFamily="34" charset="0"/>
                <a:cs typeface="Verdana" panose="020B0604030504040204" pitchFamily="34" charset="0"/>
              </a:rPr>
              <a:t>FACULTY</a:t>
            </a:r>
          </a:p>
          <a:p>
            <a:pPr marL="0" indent="0" algn="ctr" eaLnBrk="0" fontAlgn="base" hangingPunct="0">
              <a:spcBef>
                <a:spcPct val="0"/>
              </a:spcBef>
              <a:spcAft>
                <a:spcPct val="0"/>
              </a:spcAft>
              <a:buNone/>
              <a:tabLst>
                <a:tab pos="2107406" algn="l"/>
              </a:tabLst>
            </a:pPr>
            <a:r>
              <a:rPr lang="en-GB" sz="1600" b="1" dirty="0" smtClean="0">
                <a:latin typeface="Verdana" panose="020B0604030504040204" pitchFamily="34" charset="0"/>
                <a:ea typeface="Verdana" panose="020B0604030504040204" pitchFamily="34" charset="0"/>
                <a:cs typeface="Verdana" panose="020B0604030504040204" pitchFamily="34" charset="0"/>
              </a:rPr>
              <a:t>Anne </a:t>
            </a:r>
            <a:r>
              <a:rPr lang="en-GB" sz="1600" b="1" dirty="0" err="1" smtClean="0">
                <a:latin typeface="Verdana" panose="020B0604030504040204" pitchFamily="34" charset="0"/>
                <a:ea typeface="Verdana" panose="020B0604030504040204" pitchFamily="34" charset="0"/>
                <a:cs typeface="Verdana" panose="020B0604030504040204" pitchFamily="34" charset="0"/>
              </a:rPr>
              <a:t>Nkatha-mbithi</a:t>
            </a:r>
            <a:endParaRPr lang="en-GB" sz="1600" b="1" dirty="0" smtClean="0">
              <a:latin typeface="Verdana" panose="020B0604030504040204" pitchFamily="34" charset="0"/>
              <a:ea typeface="Verdana" panose="020B0604030504040204" pitchFamily="34" charset="0"/>
              <a:cs typeface="Verdana" panose="020B0604030504040204" pitchFamily="34" charset="0"/>
            </a:endParaRPr>
          </a:p>
          <a:p>
            <a:pPr marL="0" indent="0" algn="ctr" eaLnBrk="0" fontAlgn="base" hangingPunct="0">
              <a:spcBef>
                <a:spcPct val="0"/>
              </a:spcBef>
              <a:spcAft>
                <a:spcPct val="0"/>
              </a:spcAft>
              <a:buNone/>
              <a:tabLst>
                <a:tab pos="2107406" algn="l"/>
              </a:tabLst>
            </a:pPr>
            <a:r>
              <a:rPr lang="en-GB" sz="1600" b="1" dirty="0" smtClean="0">
                <a:latin typeface="Verdana" panose="020B0604030504040204" pitchFamily="34" charset="0"/>
                <a:ea typeface="Verdana" panose="020B0604030504040204" pitchFamily="34" charset="0"/>
                <a:cs typeface="Verdana" panose="020B0604030504040204" pitchFamily="34" charset="0"/>
              </a:rPr>
              <a:t>BS( MED-EDUCATION)</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8382000" cy="5745163"/>
          </a:xfrm>
        </p:spPr>
        <p:txBody>
          <a:bodyPr>
            <a:normAutofit/>
          </a:bodyPr>
          <a:lstStyle/>
          <a:p>
            <a:r>
              <a:rPr lang="en-US" sz="3600" b="1" dirty="0" smtClean="0"/>
              <a:t>Leadership and power structure</a:t>
            </a:r>
            <a:r>
              <a:rPr lang="en-US" sz="3600" dirty="0" smtClean="0"/>
              <a:t>:definations, occupational health and safety, occupational hazard,</a:t>
            </a:r>
          </a:p>
          <a:p>
            <a:r>
              <a:rPr lang="en-US" sz="3600" b="1" dirty="0" smtClean="0"/>
              <a:t>Educational visits: water</a:t>
            </a:r>
            <a:r>
              <a:rPr lang="en-US" sz="3600" dirty="0" smtClean="0"/>
              <a:t> treatment plant, slaughter house, sewage treatment, plant, refuse disposal site, food processing plant</a:t>
            </a:r>
            <a:endParaRPr lang="en-US" sz="3600"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10</a:t>
            </a:fld>
            <a:endParaRPr lang="en-GB"/>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fontScale="92500" lnSpcReduction="20000"/>
          </a:bodyPr>
          <a:lstStyle/>
          <a:p>
            <a:r>
              <a:rPr lang="en-GB" b="1" dirty="0" smtClean="0">
                <a:latin typeface="Times New Roman" pitchFamily="18" charset="0"/>
                <a:cs typeface="Times New Roman" pitchFamily="18" charset="0"/>
              </a:rPr>
              <a:t>Hospital Waste</a:t>
            </a:r>
            <a:r>
              <a:rPr lang="en-GB" dirty="0" smtClean="0"/>
              <a:t/>
            </a:r>
            <a:br>
              <a:rPr lang="en-GB" dirty="0" smtClean="0"/>
            </a:br>
            <a:r>
              <a:rPr lang="en-GB" dirty="0" smtClean="0"/>
              <a:t/>
            </a:r>
            <a:br>
              <a:rPr lang="en-GB" dirty="0" smtClean="0"/>
            </a:br>
            <a:r>
              <a:rPr lang="en-GB" dirty="0" smtClean="0">
                <a:latin typeface="Times New Roman" pitchFamily="18" charset="0"/>
                <a:cs typeface="Times New Roman" pitchFamily="18" charset="0"/>
              </a:rPr>
              <a:t>This is the most familiar waste that clinicians are aware of. It includes the following: </a:t>
            </a:r>
          </a:p>
          <a:p>
            <a:r>
              <a:rPr lang="en-GB" dirty="0" smtClean="0">
                <a:latin typeface="Times New Roman" pitchFamily="18" charset="0"/>
                <a:cs typeface="Times New Roman" pitchFamily="18" charset="0"/>
              </a:rPr>
              <a:t>Sharps, that is, needles and syringes</a:t>
            </a:r>
          </a:p>
          <a:p>
            <a:r>
              <a:rPr lang="en-GB" dirty="0" smtClean="0">
                <a:latin typeface="Times New Roman" pitchFamily="18" charset="0"/>
                <a:cs typeface="Times New Roman" pitchFamily="18" charset="0"/>
              </a:rPr>
              <a:t>Gauze and cotton wool swabs</a:t>
            </a:r>
          </a:p>
          <a:p>
            <a:r>
              <a:rPr lang="en-GB" dirty="0" smtClean="0">
                <a:latin typeface="Times New Roman" pitchFamily="18" charset="0"/>
                <a:cs typeface="Times New Roman" pitchFamily="18" charset="0"/>
              </a:rPr>
              <a:t>Vials and Lotions</a:t>
            </a:r>
          </a:p>
          <a:p>
            <a:r>
              <a:rPr lang="en-GB" dirty="0" smtClean="0">
                <a:latin typeface="Times New Roman" pitchFamily="18" charset="0"/>
                <a:cs typeface="Times New Roman" pitchFamily="18" charset="0"/>
              </a:rPr>
              <a:t>Drugs and vaccines</a:t>
            </a:r>
          </a:p>
          <a:p>
            <a:r>
              <a:rPr lang="en-GB" dirty="0" smtClean="0">
                <a:latin typeface="Times New Roman" pitchFamily="18" charset="0"/>
                <a:cs typeface="Times New Roman" pitchFamily="18" charset="0"/>
              </a:rPr>
              <a:t>Tubing, gloves and papers</a:t>
            </a:r>
          </a:p>
          <a:p>
            <a:r>
              <a:rPr lang="en-GB" dirty="0" smtClean="0">
                <a:latin typeface="Times New Roman" pitchFamily="18" charset="0"/>
                <a:cs typeface="Times New Roman" pitchFamily="18" charset="0"/>
              </a:rPr>
              <a:t>Foetuses</a:t>
            </a:r>
          </a:p>
          <a:p>
            <a:r>
              <a:rPr lang="en-GB" dirty="0" smtClean="0">
                <a:latin typeface="Times New Roman" pitchFamily="18" charset="0"/>
                <a:cs typeface="Times New Roman" pitchFamily="18" charset="0"/>
              </a:rPr>
              <a:t>Health workers have the responsibility of maintaining infection prevention by proper decontamination and disposal of the above waste.</a:t>
            </a:r>
          </a:p>
          <a:p>
            <a:endParaRPr lang="en-GB"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9C619C85-A29F-4F0D-B064-D89396154528}"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100</a:t>
            </a:fld>
            <a:endParaRPr lang="en-GB"/>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8"/>
            <a:ext cx="8229600" cy="5697559"/>
          </a:xfrm>
        </p:spPr>
        <p:txBody>
          <a:bodyPr/>
          <a:lstStyle/>
          <a:p>
            <a:r>
              <a:rPr lang="en-GB" b="1" dirty="0" smtClean="0"/>
              <a:t>Garden/Agricultural Waste</a:t>
            </a:r>
            <a:r>
              <a:rPr lang="en-GB" dirty="0" smtClean="0"/>
              <a:t/>
            </a:r>
            <a:br>
              <a:rPr lang="en-GB" dirty="0" smtClean="0"/>
            </a:br>
            <a:r>
              <a:rPr lang="en-GB" dirty="0" smtClean="0"/>
              <a:t/>
            </a:r>
            <a:br>
              <a:rPr lang="en-GB" dirty="0" smtClean="0"/>
            </a:br>
            <a:r>
              <a:rPr lang="en-GB" dirty="0" smtClean="0"/>
              <a:t>Agricultural waste from coffee, sugarcane, sisal, pesticides and fertilizers may result in the pollution of natural resources such as air, food, and water.</a:t>
            </a:r>
            <a:endParaRPr lang="en-GB" dirty="0"/>
          </a:p>
        </p:txBody>
      </p:sp>
      <p:sp>
        <p:nvSpPr>
          <p:cNvPr id="2" name="Date Placeholder 1"/>
          <p:cNvSpPr>
            <a:spLocks noGrp="1"/>
          </p:cNvSpPr>
          <p:nvPr>
            <p:ph type="dt" sz="half" idx="10"/>
          </p:nvPr>
        </p:nvSpPr>
        <p:spPr/>
        <p:txBody>
          <a:bodyPr/>
          <a:lstStyle/>
          <a:p>
            <a:fld id="{8CD7BCCB-8ACA-47F2-8963-D80D03B512E3}"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101</a:t>
            </a:fld>
            <a:endParaRPr lang="en-GB"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GB" b="1" dirty="0" smtClean="0"/>
              <a:t>Waste Disposal</a:t>
            </a:r>
            <a:endParaRPr lang="en-GB" dirty="0"/>
          </a:p>
        </p:txBody>
      </p:sp>
      <p:sp>
        <p:nvSpPr>
          <p:cNvPr id="3" name="Content Placeholder 2"/>
          <p:cNvSpPr>
            <a:spLocks noGrp="1"/>
          </p:cNvSpPr>
          <p:nvPr>
            <p:ph idx="1"/>
          </p:nvPr>
        </p:nvSpPr>
        <p:spPr>
          <a:xfrm>
            <a:off x="0" y="908722"/>
            <a:ext cx="9144000" cy="5447630"/>
          </a:xfrm>
        </p:spPr>
        <p:txBody>
          <a:bodyPr>
            <a:normAutofit fontScale="92500"/>
          </a:bodyPr>
          <a:lstStyle/>
          <a:p>
            <a:pPr>
              <a:buNone/>
            </a:pPr>
            <a:r>
              <a:rPr lang="en-GB" b="1" dirty="0" smtClean="0"/>
              <a:t>Liquid Waste Disposal</a:t>
            </a:r>
            <a:endParaRPr lang="en-GB" dirty="0" smtClean="0"/>
          </a:p>
          <a:p>
            <a:r>
              <a:rPr lang="en-GB" dirty="0" smtClean="0"/>
              <a:t>The best method of excreta disposal in rural areas is a pit latrine, while toilets are suitable for urban areas. </a:t>
            </a:r>
            <a:endParaRPr lang="en-GB" smtClean="0"/>
          </a:p>
          <a:p>
            <a:r>
              <a:rPr lang="en-GB" smtClean="0"/>
              <a:t>As </a:t>
            </a:r>
            <a:r>
              <a:rPr lang="en-GB" dirty="0" smtClean="0"/>
              <a:t>a health worker, it is important for you to know how a pit latrine is constructed. </a:t>
            </a:r>
            <a:endParaRPr lang="en-GB" smtClean="0"/>
          </a:p>
          <a:p>
            <a:r>
              <a:rPr lang="en-GB" dirty="0" smtClean="0"/>
              <a:t>There are some general guidelines that should be considered when choosing the site for a pit latrine to ensure that water sources among others are not contaminated. </a:t>
            </a:r>
            <a:br>
              <a:rPr lang="en-GB" dirty="0" smtClean="0"/>
            </a:br>
            <a:r>
              <a:rPr lang="en-GB" dirty="0" smtClean="0"/>
              <a:t/>
            </a:r>
            <a:br>
              <a:rPr lang="en-GB" dirty="0" smtClean="0"/>
            </a:br>
            <a:endParaRPr lang="en-GB" dirty="0"/>
          </a:p>
        </p:txBody>
      </p:sp>
      <p:sp>
        <p:nvSpPr>
          <p:cNvPr id="4" name="Date Placeholder 3"/>
          <p:cNvSpPr>
            <a:spLocks noGrp="1"/>
          </p:cNvSpPr>
          <p:nvPr>
            <p:ph type="dt" sz="half" idx="10"/>
          </p:nvPr>
        </p:nvSpPr>
        <p:spPr/>
        <p:txBody>
          <a:bodyPr/>
          <a:lstStyle/>
          <a:p>
            <a:fld id="{3E58597E-0F02-4419-A350-6E21EDF2DA74}"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102</a:t>
            </a:fld>
            <a:endParaRPr lang="en-GB"/>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smtClean="0">
                <a:latin typeface="Times New Roman" pitchFamily="18" charset="0"/>
                <a:cs typeface="Times New Roman" pitchFamily="18" charset="0"/>
              </a:rPr>
              <a:t>Some of these guidelines are:</a:t>
            </a:r>
          </a:p>
          <a:p>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Pit latrines and cesspools should be at least two to three metres respectively above the water table</a:t>
            </a:r>
          </a:p>
          <a:p>
            <a:r>
              <a:rPr lang="en-GB" dirty="0" smtClean="0">
                <a:latin typeface="Times New Roman" pitchFamily="18" charset="0"/>
                <a:cs typeface="Times New Roman" pitchFamily="18" charset="0"/>
              </a:rPr>
              <a:t>Latrines should be located at least six metres away from the buildings</a:t>
            </a:r>
          </a:p>
          <a:p>
            <a:r>
              <a:rPr lang="en-GB" dirty="0" smtClean="0">
                <a:latin typeface="Times New Roman" pitchFamily="18" charset="0"/>
                <a:cs typeface="Times New Roman" pitchFamily="18" charset="0"/>
              </a:rPr>
              <a:t>Wells should be located upstream to avoid contamination of the well by ground water passing through the pit latrine or cesspool</a:t>
            </a:r>
          </a:p>
          <a:p>
            <a:endParaRPr lang="en-GB"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79CFA982-FA96-443E-9D03-859A47D83447}"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103</a:t>
            </a:fld>
            <a:endParaRPr lang="en-GB"/>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356350"/>
          </a:xfrm>
        </p:spPr>
        <p:txBody>
          <a:bodyPr>
            <a:normAutofit/>
          </a:bodyPr>
          <a:lstStyle/>
          <a:p>
            <a:r>
              <a:rPr lang="en-GB" dirty="0" smtClean="0">
                <a:latin typeface="Times New Roman" panose="02020603050405020304" pitchFamily="18" charset="0"/>
                <a:cs typeface="Times New Roman" panose="02020603050405020304" pitchFamily="18" charset="0"/>
              </a:rPr>
              <a:t>The excreta disposal system is divided into two categories:</a:t>
            </a:r>
          </a:p>
          <a:p>
            <a:pPr>
              <a:buFont typeface="Wingdings" pitchFamily="2" charset="2"/>
              <a:buChar char="Ø"/>
            </a:pPr>
            <a:r>
              <a:rPr lang="en-GB" dirty="0" smtClean="0">
                <a:latin typeface="Times New Roman" panose="02020603050405020304" pitchFamily="18" charset="0"/>
                <a:cs typeface="Times New Roman" panose="02020603050405020304" pitchFamily="18" charset="0"/>
              </a:rPr>
              <a:t> water carriage system </a:t>
            </a:r>
          </a:p>
          <a:p>
            <a:pPr>
              <a:buFont typeface="Wingdings" pitchFamily="2" charset="2"/>
              <a:buChar char="Ø"/>
            </a:pPr>
            <a:r>
              <a:rPr lang="en-GB" dirty="0" smtClean="0">
                <a:latin typeface="Times New Roman" panose="02020603050405020304" pitchFamily="18" charset="0"/>
                <a:cs typeface="Times New Roman" panose="02020603050405020304" pitchFamily="18" charset="0"/>
              </a:rPr>
              <a:t> non-water carriage system.</a:t>
            </a:r>
          </a:p>
          <a:p>
            <a:r>
              <a:rPr lang="en-GB" dirty="0" smtClean="0">
                <a:latin typeface="Times New Roman" panose="02020603050405020304" pitchFamily="18" charset="0"/>
                <a:cs typeface="Times New Roman" panose="02020603050405020304" pitchFamily="18" charset="0"/>
              </a:rPr>
              <a:t>Water carriage system, excreta are disposed by the use of a flush toilet, (water closet). </a:t>
            </a:r>
          </a:p>
          <a:p>
            <a:r>
              <a:rPr lang="en-GB" dirty="0" smtClean="0">
                <a:latin typeface="Times New Roman" panose="02020603050405020304" pitchFamily="18" charset="0"/>
                <a:cs typeface="Times New Roman" panose="02020603050405020304" pitchFamily="18" charset="0"/>
              </a:rPr>
              <a:t>The flush toilet is the most permanent and hygienic method of excreta disposal. </a:t>
            </a:r>
          </a:p>
          <a:p>
            <a:r>
              <a:rPr lang="en-GB" dirty="0" smtClean="0">
                <a:latin typeface="Times New Roman" panose="02020603050405020304" pitchFamily="18" charset="0"/>
                <a:cs typeface="Times New Roman" panose="02020603050405020304" pitchFamily="18" charset="0"/>
              </a:rPr>
              <a:t>It is used where there is a permanent, continuous and adequate piped water supply system.</a:t>
            </a:r>
          </a:p>
          <a:p>
            <a:r>
              <a:rPr lang="en-GB" dirty="0" smtClean="0">
                <a:latin typeface="Times New Roman" panose="02020603050405020304" pitchFamily="18" charset="0"/>
                <a:cs typeface="Times New Roman" panose="02020603050405020304" pitchFamily="18" charset="0"/>
              </a:rPr>
              <a:t>Mainly used  in cities and towns.</a:t>
            </a:r>
          </a:p>
          <a:p>
            <a:endParaRPr lang="en-GB" dirty="0"/>
          </a:p>
        </p:txBody>
      </p:sp>
      <p:sp>
        <p:nvSpPr>
          <p:cNvPr id="2" name="Date Placeholder 1"/>
          <p:cNvSpPr>
            <a:spLocks noGrp="1"/>
          </p:cNvSpPr>
          <p:nvPr>
            <p:ph type="dt" sz="half" idx="10"/>
          </p:nvPr>
        </p:nvSpPr>
        <p:spPr/>
        <p:txBody>
          <a:bodyPr/>
          <a:lstStyle/>
          <a:p>
            <a:fld id="{994A4170-FC29-4C99-B4F7-89D2C22F90CA}"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104</a:t>
            </a:fld>
            <a:endParaRPr lang="en-GB"/>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latin typeface="Times New Roman" panose="02020603050405020304" pitchFamily="18" charset="0"/>
                <a:cs typeface="Times New Roman" panose="02020603050405020304" pitchFamily="18" charset="0"/>
              </a:rPr>
              <a:t>Water closets are reliable and convenient for any permanent building. </a:t>
            </a:r>
          </a:p>
          <a:p>
            <a:r>
              <a:rPr lang="en-GB" dirty="0" smtClean="0">
                <a:latin typeface="Times New Roman" panose="02020603050405020304" pitchFamily="18" charset="0"/>
                <a:cs typeface="Times New Roman" panose="02020603050405020304" pitchFamily="18" charset="0"/>
              </a:rPr>
              <a:t>The excreta are carried by water pressure into a septic tank or sewage pit. </a:t>
            </a:r>
          </a:p>
          <a:p>
            <a:r>
              <a:rPr lang="en-GB" dirty="0" smtClean="0">
                <a:latin typeface="Times New Roman" panose="02020603050405020304" pitchFamily="18" charset="0"/>
                <a:cs typeface="Times New Roman" panose="02020603050405020304" pitchFamily="18" charset="0"/>
              </a:rPr>
              <a:t>The clear fluid effluent needs further bacteriological treatment to become inactive. </a:t>
            </a:r>
          </a:p>
          <a:p>
            <a:r>
              <a:rPr lang="en-GB" dirty="0" smtClean="0">
                <a:latin typeface="Times New Roman" panose="02020603050405020304" pitchFamily="18" charset="0"/>
                <a:cs typeface="Times New Roman" panose="02020603050405020304" pitchFamily="18" charset="0"/>
              </a:rPr>
              <a:t>The solid part of the excreta (sludge) settles at the bottom. </a:t>
            </a:r>
          </a:p>
        </p:txBody>
      </p:sp>
      <p:sp>
        <p:nvSpPr>
          <p:cNvPr id="4" name="Date Placeholder 3"/>
          <p:cNvSpPr>
            <a:spLocks noGrp="1"/>
          </p:cNvSpPr>
          <p:nvPr>
            <p:ph type="dt" sz="half" idx="10"/>
          </p:nvPr>
        </p:nvSpPr>
        <p:spPr/>
        <p:txBody>
          <a:bodyPr/>
          <a:lstStyle/>
          <a:p>
            <a:fld id="{8AD751D2-A0ED-45E4-AC4B-B47215AFBC0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105</a:t>
            </a:fld>
            <a:endParaRPr lang="en-GB"/>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The sludge relies on natural decomposition. It is reduced in volume and is ultimately converted into inoffensive unstable product. However, the water carriage system is very expensive, technical and requires sewage treatment works.</a:t>
            </a:r>
          </a:p>
          <a:p>
            <a:endParaRPr lang="en-US" dirty="0" smtClean="0"/>
          </a:p>
          <a:p>
            <a:endParaRPr lang="en-US" dirty="0"/>
          </a:p>
        </p:txBody>
      </p:sp>
      <p:sp>
        <p:nvSpPr>
          <p:cNvPr id="4" name="Date Placeholder 3"/>
          <p:cNvSpPr>
            <a:spLocks noGrp="1"/>
          </p:cNvSpPr>
          <p:nvPr>
            <p:ph type="dt" sz="half" idx="10"/>
          </p:nvPr>
        </p:nvSpPr>
        <p:spPr/>
        <p:txBody>
          <a:bodyPr/>
          <a:lstStyle/>
          <a:p>
            <a:fld id="{041D4FB4-909B-4F50-815A-7D3B63BBDB9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106</a:t>
            </a:fld>
            <a:endParaRPr lang="en-GB"/>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a:bodyPr>
          <a:lstStyle/>
          <a:p>
            <a:r>
              <a:rPr lang="en-GB" dirty="0" smtClean="0">
                <a:latin typeface="Times New Roman" pitchFamily="18" charset="0"/>
                <a:cs typeface="Times New Roman" pitchFamily="18" charset="0"/>
              </a:rPr>
              <a:t>Now look at the non-water carriage system. </a:t>
            </a:r>
          </a:p>
          <a:p>
            <a:r>
              <a:rPr lang="en-GB" dirty="0" smtClean="0">
                <a:latin typeface="Times New Roman" pitchFamily="18" charset="0"/>
                <a:cs typeface="Times New Roman" pitchFamily="18" charset="0"/>
              </a:rPr>
              <a:t>In this method, excreta are disposed of by deposition in a pit latrine. The pit latrine is the most important waste disposal method in the rural areas. In its simplest form, the pit latrine consists of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the following: </a:t>
            </a:r>
          </a:p>
          <a:p>
            <a:r>
              <a:rPr lang="en-GB" dirty="0" smtClean="0">
                <a:latin typeface="Times New Roman" pitchFamily="18" charset="0"/>
                <a:cs typeface="Times New Roman" pitchFamily="18" charset="0"/>
              </a:rPr>
              <a:t>A hole in the ground</a:t>
            </a:r>
          </a:p>
          <a:p>
            <a:r>
              <a:rPr lang="en-GB" dirty="0" smtClean="0">
                <a:latin typeface="Times New Roman" pitchFamily="18" charset="0"/>
                <a:cs typeface="Times New Roman" pitchFamily="18" charset="0"/>
              </a:rPr>
              <a:t>A squatting place for sitting or standing</a:t>
            </a:r>
          </a:p>
          <a:p>
            <a:r>
              <a:rPr lang="en-GB" dirty="0" smtClean="0">
                <a:latin typeface="Times New Roman" pitchFamily="18" charset="0"/>
                <a:cs typeface="Times New Roman" pitchFamily="18" charset="0"/>
              </a:rPr>
              <a:t>A hut or shelter for privacy</a:t>
            </a:r>
          </a:p>
        </p:txBody>
      </p:sp>
      <p:sp>
        <p:nvSpPr>
          <p:cNvPr id="2" name="Date Placeholder 1"/>
          <p:cNvSpPr>
            <a:spLocks noGrp="1"/>
          </p:cNvSpPr>
          <p:nvPr>
            <p:ph type="dt" sz="half" idx="10"/>
          </p:nvPr>
        </p:nvSpPr>
        <p:spPr/>
        <p:txBody>
          <a:bodyPr/>
          <a:lstStyle/>
          <a:p>
            <a:fld id="{D116ED1F-2CE2-4EF6-A6F2-F58C56CA7F7B}"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107</a:t>
            </a:fld>
            <a:endParaRPr lang="en-GB"/>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In this way the excreta is safe from fingers, feet, flies and food. </a:t>
            </a:r>
          </a:p>
          <a:p>
            <a:r>
              <a:rPr lang="en-GB" dirty="0" smtClean="0">
                <a:latin typeface="Times New Roman" pitchFamily="18" charset="0"/>
                <a:cs typeface="Times New Roman" pitchFamily="18" charset="0"/>
              </a:rPr>
              <a:t>Making a concrete slab, which is easier to wash and keep clean, should strengthen the squatting place. </a:t>
            </a:r>
          </a:p>
          <a:p>
            <a:r>
              <a:rPr lang="en-GB" dirty="0" smtClean="0">
                <a:latin typeface="Times New Roman" pitchFamily="18" charset="0"/>
                <a:cs typeface="Times New Roman" pitchFamily="18" charset="0"/>
              </a:rPr>
              <a:t>The hole should have a cover with a handle, which ensures that flies do not breed or get in and out of the latrine.</a:t>
            </a:r>
          </a:p>
          <a:p>
            <a:endParaRPr lang="en-GB" dirty="0" smtClean="0"/>
          </a:p>
          <a:p>
            <a:endParaRPr lang="en-US" dirty="0"/>
          </a:p>
        </p:txBody>
      </p:sp>
      <p:sp>
        <p:nvSpPr>
          <p:cNvPr id="4" name="Date Placeholder 3"/>
          <p:cNvSpPr>
            <a:spLocks noGrp="1"/>
          </p:cNvSpPr>
          <p:nvPr>
            <p:ph type="dt" sz="half" idx="10"/>
          </p:nvPr>
        </p:nvSpPr>
        <p:spPr/>
        <p:txBody>
          <a:bodyPr/>
          <a:lstStyle/>
          <a:p>
            <a:fld id="{6510BC25-7911-404B-99FB-E0C00A800821}"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108</a:t>
            </a:fld>
            <a:endParaRPr lang="en-GB"/>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a:bodyPr>
          <a:lstStyle/>
          <a:p>
            <a:pPr>
              <a:buNone/>
            </a:pPr>
            <a:r>
              <a:rPr lang="en-GB" dirty="0" smtClean="0"/>
              <a:t>The main advantages of a pit latrine are:</a:t>
            </a:r>
          </a:p>
          <a:p>
            <a:r>
              <a:rPr lang="en-GB" dirty="0" smtClean="0"/>
              <a:t>It does not require piped water supply</a:t>
            </a:r>
          </a:p>
          <a:p>
            <a:r>
              <a:rPr lang="en-GB" dirty="0" smtClean="0"/>
              <a:t>It is cheap to construct as the materials are locally available</a:t>
            </a:r>
          </a:p>
          <a:p>
            <a:r>
              <a:rPr lang="en-GB" dirty="0" smtClean="0"/>
              <a:t>The community does not need close supervision during the construction</a:t>
            </a:r>
          </a:p>
          <a:p>
            <a:endParaRPr lang="en-GB" dirty="0"/>
          </a:p>
        </p:txBody>
      </p:sp>
      <p:sp>
        <p:nvSpPr>
          <p:cNvPr id="2" name="Date Placeholder 1"/>
          <p:cNvSpPr>
            <a:spLocks noGrp="1"/>
          </p:cNvSpPr>
          <p:nvPr>
            <p:ph type="dt" sz="half" idx="10"/>
          </p:nvPr>
        </p:nvSpPr>
        <p:spPr/>
        <p:txBody>
          <a:bodyPr/>
          <a:lstStyle/>
          <a:p>
            <a:fld id="{C62D713F-BB44-4A6D-80EB-BB5333C8A4EB}"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109</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2" name="Content Placeholder 1"/>
          <p:cNvSpPr>
            <a:spLocks noGrp="1"/>
          </p:cNvSpPr>
          <p:nvPr>
            <p:ph idx="1"/>
          </p:nvPr>
        </p:nvSpPr>
        <p:spPr/>
        <p:txBody>
          <a:bodyPr>
            <a:normAutofit fontScale="92500"/>
          </a:bodyPr>
          <a:lstStyle/>
          <a:p>
            <a:endParaRPr lang="en-US" dirty="0" smtClean="0"/>
          </a:p>
          <a:p>
            <a:r>
              <a:rPr lang="en-US" dirty="0" smtClean="0"/>
              <a:t>The  term environment is all the external conditions affecting the life and development of an organism</a:t>
            </a:r>
          </a:p>
          <a:p>
            <a:r>
              <a:rPr lang="en-US" dirty="0" smtClean="0"/>
              <a:t>Human environment means everything that is experienced by man and it is total of experiences that determine the qualities of life</a:t>
            </a:r>
          </a:p>
          <a:p>
            <a:r>
              <a:rPr lang="en-US" dirty="0" smtClean="0"/>
              <a:t>It refers to internal and external factors that affect the health of the people.</a:t>
            </a:r>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11</a:t>
            </a:fld>
            <a:endParaRPr lang="en-GB"/>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smtClean="0">
                <a:latin typeface="Times New Roman" pitchFamily="18" charset="0"/>
                <a:cs typeface="Times New Roman" pitchFamily="18" charset="0"/>
              </a:rPr>
              <a:t>As already mentioned, there are various other types of pit latrines: </a:t>
            </a:r>
          </a:p>
          <a:p>
            <a:pPr>
              <a:buNone/>
            </a:pPr>
            <a:r>
              <a:rPr lang="en-GB" dirty="0" smtClean="0">
                <a:latin typeface="Times New Roman" pitchFamily="18" charset="0"/>
                <a:cs typeface="Times New Roman" pitchFamily="18" charset="0"/>
              </a:rPr>
              <a:t> </a:t>
            </a:r>
            <a:r>
              <a:rPr lang="en-GB" b="1" dirty="0" smtClean="0">
                <a:latin typeface="Times New Roman" pitchFamily="18" charset="0"/>
                <a:cs typeface="Times New Roman" pitchFamily="18" charset="0"/>
              </a:rPr>
              <a:t>The borehole latrine </a:t>
            </a:r>
            <a:r>
              <a:rPr lang="en-GB" dirty="0" smtClean="0">
                <a:latin typeface="Times New Roman" pitchFamily="18" charset="0"/>
                <a:cs typeface="Times New Roman" pitchFamily="18" charset="0"/>
              </a:rPr>
              <a:t>is bored into the ground about six metres deep and four metres in diameter instead of digging a pit. </a:t>
            </a:r>
          </a:p>
          <a:p>
            <a:r>
              <a:rPr lang="en-GB" dirty="0" smtClean="0">
                <a:latin typeface="Times New Roman" pitchFamily="18" charset="0"/>
                <a:cs typeface="Times New Roman" pitchFamily="18" charset="0"/>
              </a:rPr>
              <a:t>It has a smaller volume and fills up faster than a pit. </a:t>
            </a:r>
          </a:p>
          <a:p>
            <a:r>
              <a:rPr lang="en-GB" dirty="0" smtClean="0">
                <a:latin typeface="Times New Roman" pitchFamily="18" charset="0"/>
                <a:cs typeface="Times New Roman" pitchFamily="18" charset="0"/>
              </a:rPr>
              <a:t>It is faster to install, and is appropriate following disasters where there is urgent need to install many latrines.</a:t>
            </a:r>
          </a:p>
          <a:p>
            <a:endParaRPr lang="en-US" dirty="0"/>
          </a:p>
        </p:txBody>
      </p:sp>
      <p:sp>
        <p:nvSpPr>
          <p:cNvPr id="4" name="Date Placeholder 3"/>
          <p:cNvSpPr>
            <a:spLocks noGrp="1"/>
          </p:cNvSpPr>
          <p:nvPr>
            <p:ph type="dt" sz="half" idx="10"/>
          </p:nvPr>
        </p:nvSpPr>
        <p:spPr/>
        <p:txBody>
          <a:bodyPr/>
          <a:lstStyle/>
          <a:p>
            <a:fld id="{A7AC8F3B-A329-4C05-A52E-B1AA6E6F2079}"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110</a:t>
            </a:fld>
            <a:endParaRPr lang="en-GB"/>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The </a:t>
            </a:r>
            <a:r>
              <a:rPr lang="en-GB" b="1" dirty="0" smtClean="0">
                <a:latin typeface="Times New Roman" pitchFamily="18" charset="0"/>
                <a:cs typeface="Times New Roman" pitchFamily="18" charset="0"/>
              </a:rPr>
              <a:t>trench latrine </a:t>
            </a:r>
            <a:r>
              <a:rPr lang="en-GB" dirty="0" smtClean="0">
                <a:latin typeface="Times New Roman" pitchFamily="18" charset="0"/>
                <a:cs typeface="Times New Roman" pitchFamily="18" charset="0"/>
              </a:rPr>
              <a:t>is a latrine where a trench is dug and a number of holes with dividing partitions constructed over it. </a:t>
            </a:r>
          </a:p>
          <a:p>
            <a:r>
              <a:rPr lang="en-GB" dirty="0" smtClean="0">
                <a:latin typeface="Times New Roman" pitchFamily="18" charset="0"/>
                <a:cs typeface="Times New Roman" pitchFamily="18" charset="0"/>
              </a:rPr>
              <a:t>These types of latrines are used in temporary work camps.</a:t>
            </a:r>
          </a:p>
          <a:p>
            <a:endParaRPr lang="en-US" dirty="0"/>
          </a:p>
        </p:txBody>
      </p:sp>
      <p:sp>
        <p:nvSpPr>
          <p:cNvPr id="4" name="Date Placeholder 3"/>
          <p:cNvSpPr>
            <a:spLocks noGrp="1"/>
          </p:cNvSpPr>
          <p:nvPr>
            <p:ph type="dt" sz="half" idx="10"/>
          </p:nvPr>
        </p:nvSpPr>
        <p:spPr/>
        <p:txBody>
          <a:bodyPr/>
          <a:lstStyle/>
          <a:p>
            <a:fld id="{0B87B270-C688-4028-90C3-2C0BED1FF66E}"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111</a:t>
            </a:fld>
            <a:endParaRPr lang="en-GB"/>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8"/>
            <a:ext cx="8229600" cy="5697559"/>
          </a:xfrm>
        </p:spPr>
        <p:txBody>
          <a:bodyPr>
            <a:normAutofit/>
          </a:bodyPr>
          <a:lstStyle/>
          <a:p>
            <a:r>
              <a:rPr lang="en-GB" b="1" dirty="0" smtClean="0">
                <a:latin typeface="Times New Roman" pitchFamily="18" charset="0"/>
                <a:cs typeface="Times New Roman" pitchFamily="18" charset="0"/>
              </a:rPr>
              <a:t>Bucket latrines </a:t>
            </a:r>
            <a:r>
              <a:rPr lang="en-GB" dirty="0" smtClean="0">
                <a:latin typeface="Times New Roman" pitchFamily="18" charset="0"/>
                <a:cs typeface="Times New Roman" pitchFamily="18" charset="0"/>
              </a:rPr>
              <a:t>are also known as pail closets and are used where the water tables are high. A squatting slab or seat is placed above the bucket, which is filled within a few days. Some of the negative aspects of this type of latrine are the unpleasant job of emptying it and the spillage, which attracts flies. </a:t>
            </a:r>
          </a:p>
        </p:txBody>
      </p:sp>
      <p:sp>
        <p:nvSpPr>
          <p:cNvPr id="2" name="Date Placeholder 1"/>
          <p:cNvSpPr>
            <a:spLocks noGrp="1"/>
          </p:cNvSpPr>
          <p:nvPr>
            <p:ph type="dt" sz="half" idx="10"/>
          </p:nvPr>
        </p:nvSpPr>
        <p:spPr/>
        <p:txBody>
          <a:bodyPr/>
          <a:lstStyle/>
          <a:p>
            <a:fld id="{00A95324-844E-421C-B2F3-6C844718E3C5}"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112</a:t>
            </a:fld>
            <a:endParaRPr lang="en-GB"/>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The </a:t>
            </a:r>
            <a:r>
              <a:rPr lang="en-GB" b="1" dirty="0" smtClean="0">
                <a:latin typeface="Times New Roman" pitchFamily="18" charset="0"/>
                <a:cs typeface="Times New Roman" pitchFamily="18" charset="0"/>
              </a:rPr>
              <a:t>composting pit latrine </a:t>
            </a:r>
            <a:r>
              <a:rPr lang="en-GB" dirty="0" smtClean="0">
                <a:latin typeface="Times New Roman" pitchFamily="18" charset="0"/>
                <a:cs typeface="Times New Roman" pitchFamily="18" charset="0"/>
              </a:rPr>
              <a:t>is suitable where the water table is too high for a deep pit latrine to be dug. </a:t>
            </a:r>
          </a:p>
          <a:p>
            <a:endParaRPr lang="en-GB"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CDFAAC47-5E36-48D0-8B71-AADF5A3F95B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113</a:t>
            </a:fld>
            <a:endParaRPr lang="en-GB"/>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a:bodyPr>
          <a:lstStyle/>
          <a:p>
            <a:pPr>
              <a:buNone/>
            </a:pPr>
            <a:r>
              <a:rPr lang="en-GB" sz="3600" b="1" dirty="0" smtClean="0">
                <a:latin typeface="Times New Roman" pitchFamily="18" charset="0"/>
                <a:cs typeface="Times New Roman" pitchFamily="18" charset="0"/>
              </a:rPr>
              <a:t>Solid Waste Disposal</a:t>
            </a:r>
            <a:r>
              <a:rPr lang="en-GB" sz="3600"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The amount and type of refuse produced varies from one community to another, as does the means of disposal. </a:t>
            </a:r>
          </a:p>
          <a:p>
            <a:r>
              <a:rPr lang="en-GB" dirty="0" smtClean="0">
                <a:latin typeface="Times New Roman" pitchFamily="18" charset="0"/>
                <a:cs typeface="Times New Roman" pitchFamily="18" charset="0"/>
              </a:rPr>
              <a:t>Usually, solid refuse disposal is not a problem in the rural areas except around shops, markets or other places where people aggregate.</a:t>
            </a:r>
          </a:p>
          <a:p>
            <a:r>
              <a:rPr lang="en-GB" dirty="0" smtClean="0">
                <a:latin typeface="Times New Roman" pitchFamily="18" charset="0"/>
                <a:cs typeface="Times New Roman" pitchFamily="18" charset="0"/>
              </a:rPr>
              <a:t>However, in big cities such as Nairobi, </a:t>
            </a:r>
            <a:r>
              <a:rPr lang="en-GB" dirty="0" err="1" smtClean="0">
                <a:latin typeface="Times New Roman" pitchFamily="18" charset="0"/>
                <a:cs typeface="Times New Roman" pitchFamily="18" charset="0"/>
              </a:rPr>
              <a:t>Kisumu</a:t>
            </a:r>
            <a:r>
              <a:rPr lang="en-GB" dirty="0" smtClean="0">
                <a:latin typeface="Times New Roman" pitchFamily="18" charset="0"/>
                <a:cs typeface="Times New Roman" pitchFamily="18" charset="0"/>
              </a:rPr>
              <a:t> and Mombasa, there is indiscriminate dumping of domestic and industrial refuse. </a:t>
            </a:r>
          </a:p>
          <a:p>
            <a:endParaRPr lang="en-GB" dirty="0"/>
          </a:p>
        </p:txBody>
      </p:sp>
      <p:sp>
        <p:nvSpPr>
          <p:cNvPr id="2" name="Date Placeholder 1"/>
          <p:cNvSpPr>
            <a:spLocks noGrp="1"/>
          </p:cNvSpPr>
          <p:nvPr>
            <p:ph type="dt" sz="half" idx="10"/>
          </p:nvPr>
        </p:nvSpPr>
        <p:spPr/>
        <p:txBody>
          <a:bodyPr/>
          <a:lstStyle/>
          <a:p>
            <a:fld id="{8C5605C3-4D84-4CDF-9A39-506B59C1D4BB}"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114</a:t>
            </a:fld>
            <a:endParaRPr lang="en-GB"/>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latin typeface="Times New Roman" pitchFamily="18" charset="0"/>
                <a:cs typeface="Times New Roman" pitchFamily="18" charset="0"/>
              </a:rPr>
              <a:t>Health facilities, especially, should set a good example by employing hygienic methods of refuse disposal. </a:t>
            </a:r>
          </a:p>
          <a:p>
            <a:r>
              <a:rPr lang="en-GB" dirty="0" smtClean="0">
                <a:latin typeface="Times New Roman" pitchFamily="18" charset="0"/>
                <a:cs typeface="Times New Roman" pitchFamily="18" charset="0"/>
              </a:rPr>
              <a:t>Refuse in towns should be stored in proper containers. These containers should be:</a:t>
            </a:r>
          </a:p>
          <a:p>
            <a:r>
              <a:rPr lang="en-GB" dirty="0" smtClean="0">
                <a:latin typeface="Times New Roman" pitchFamily="18" charset="0"/>
                <a:cs typeface="Times New Roman" pitchFamily="18" charset="0"/>
              </a:rPr>
              <a:t>Watertight plastic or metal with a tight-fitting lid or polythene bags</a:t>
            </a:r>
          </a:p>
          <a:p>
            <a:r>
              <a:rPr lang="en-GB" dirty="0" smtClean="0">
                <a:latin typeface="Times New Roman" pitchFamily="18" charset="0"/>
                <a:cs typeface="Times New Roman" pitchFamily="18" charset="0"/>
              </a:rPr>
              <a:t>Rust resistant</a:t>
            </a:r>
          </a:p>
          <a:p>
            <a:endParaRPr lang="en-US" dirty="0"/>
          </a:p>
        </p:txBody>
      </p:sp>
      <p:sp>
        <p:nvSpPr>
          <p:cNvPr id="4" name="Date Placeholder 3"/>
          <p:cNvSpPr>
            <a:spLocks noGrp="1"/>
          </p:cNvSpPr>
          <p:nvPr>
            <p:ph type="dt" sz="half" idx="10"/>
          </p:nvPr>
        </p:nvSpPr>
        <p:spPr/>
        <p:txBody>
          <a:bodyPr/>
          <a:lstStyle/>
          <a:p>
            <a:fld id="{346E697D-7A76-4BAD-AF58-EDA4A2726065}"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115</a:t>
            </a:fld>
            <a:endParaRPr lang="en-GB"/>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Easily filled, emptied and cleaned</a:t>
            </a:r>
          </a:p>
          <a:p>
            <a:r>
              <a:rPr lang="en-GB" dirty="0" smtClean="0"/>
              <a:t>Have side handles</a:t>
            </a:r>
          </a:p>
          <a:p>
            <a:r>
              <a:rPr lang="en-GB" dirty="0" smtClean="0"/>
              <a:t>Rest on a concrete slab to ensure cleanliness of adjacent ground</a:t>
            </a:r>
          </a:p>
          <a:p>
            <a:endParaRPr lang="en-US" dirty="0"/>
          </a:p>
        </p:txBody>
      </p:sp>
      <p:sp>
        <p:nvSpPr>
          <p:cNvPr id="4" name="Date Placeholder 3"/>
          <p:cNvSpPr>
            <a:spLocks noGrp="1"/>
          </p:cNvSpPr>
          <p:nvPr>
            <p:ph type="dt" sz="half" idx="10"/>
          </p:nvPr>
        </p:nvSpPr>
        <p:spPr/>
        <p:txBody>
          <a:bodyPr/>
          <a:lstStyle/>
          <a:p>
            <a:fld id="{14908F32-E9E6-4B5B-BBE2-D5478C3A81A3}"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116</a:t>
            </a:fld>
            <a:endParaRPr lang="en-GB"/>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8"/>
            <a:ext cx="8229600" cy="5697559"/>
          </a:xfrm>
        </p:spPr>
        <p:txBody>
          <a:bodyPr>
            <a:normAutofit/>
          </a:bodyPr>
          <a:lstStyle/>
          <a:p>
            <a:r>
              <a:rPr lang="en-GB" dirty="0" smtClean="0">
                <a:latin typeface="Times New Roman" pitchFamily="18" charset="0"/>
                <a:cs typeface="Times New Roman" pitchFamily="18" charset="0"/>
              </a:rPr>
              <a:t>In towns collection should be regular, systematic and reliable. Specially constructed vehicles for this purpose can be found in big towns such as Nairobi, </a:t>
            </a:r>
            <a:r>
              <a:rPr lang="en-GB" dirty="0" err="1" smtClean="0">
                <a:latin typeface="Times New Roman" pitchFamily="18" charset="0"/>
                <a:cs typeface="Times New Roman" pitchFamily="18" charset="0"/>
              </a:rPr>
              <a:t>Kisumu</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Nakuru</a:t>
            </a:r>
            <a:r>
              <a:rPr lang="en-GB" dirty="0" smtClean="0">
                <a:latin typeface="Times New Roman" pitchFamily="18" charset="0"/>
                <a:cs typeface="Times New Roman" pitchFamily="18" charset="0"/>
              </a:rPr>
              <a:t> and Mombasa.</a:t>
            </a:r>
          </a:p>
          <a:p>
            <a:r>
              <a:rPr lang="en-GB" dirty="0" smtClean="0">
                <a:latin typeface="Times New Roman" pitchFamily="18" charset="0"/>
                <a:cs typeface="Times New Roman" pitchFamily="18" charset="0"/>
              </a:rPr>
              <a:t>In rural areas you should get the support of the village health committee and arrange for refuse to be collected and disposed of regularly, especially after market days.</a:t>
            </a:r>
          </a:p>
          <a:p>
            <a:r>
              <a:rPr lang="en-GB" dirty="0" smtClean="0">
                <a:latin typeface="Times New Roman" pitchFamily="18" charset="0"/>
                <a:cs typeface="Times New Roman" pitchFamily="18" charset="0"/>
              </a:rPr>
              <a:t> Simple methods of refuse collection should be encouraged in rural areas.</a:t>
            </a:r>
          </a:p>
          <a:p>
            <a:endParaRPr lang="en-GB" dirty="0"/>
          </a:p>
        </p:txBody>
      </p:sp>
      <p:sp>
        <p:nvSpPr>
          <p:cNvPr id="2" name="Date Placeholder 1"/>
          <p:cNvSpPr>
            <a:spLocks noGrp="1"/>
          </p:cNvSpPr>
          <p:nvPr>
            <p:ph type="dt" sz="half" idx="10"/>
          </p:nvPr>
        </p:nvSpPr>
        <p:spPr/>
        <p:txBody>
          <a:bodyPr/>
          <a:lstStyle/>
          <a:p>
            <a:fld id="{5E1C63D8-EEAC-4C25-922D-C2A26AEC2EBD}"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117</a:t>
            </a:fld>
            <a:endParaRPr lang="en-GB"/>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077200" cy="914400"/>
          </a:xfrm>
        </p:spPr>
        <p:txBody>
          <a:bodyPr>
            <a:normAutofit fontScale="90000"/>
          </a:bodyPr>
          <a:lstStyle/>
          <a:p>
            <a:r>
              <a:rPr lang="en-GB" b="1" dirty="0" smtClean="0"/>
              <a:t/>
            </a:r>
            <a:br>
              <a:rPr lang="en-GB" b="1" dirty="0" smtClean="0"/>
            </a:br>
            <a:r>
              <a:rPr lang="en-GB" b="1" dirty="0" smtClean="0"/>
              <a:t/>
            </a:r>
            <a:br>
              <a:rPr lang="en-GB" b="1" dirty="0" smtClean="0"/>
            </a:br>
            <a:r>
              <a:rPr lang="en-GB" sz="3100" b="1" dirty="0" smtClean="0">
                <a:latin typeface="Times New Roman" pitchFamily="18" charset="0"/>
                <a:cs typeface="Times New Roman" pitchFamily="18" charset="0"/>
              </a:rPr>
              <a:t>Advantages of Proper Waste Disposal</a:t>
            </a:r>
            <a:endParaRPr lang="en-GB" sz="31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2514600"/>
            <a:ext cx="8077200" cy="3843358"/>
          </a:xfrm>
        </p:spPr>
        <p:txBody>
          <a:bodyPr>
            <a:normAutofit fontScale="92500" lnSpcReduction="10000"/>
          </a:bodyPr>
          <a:lstStyle/>
          <a:p>
            <a:pPr>
              <a:buNone/>
            </a:pPr>
            <a:r>
              <a:rPr lang="en-GB" dirty="0" smtClean="0"/>
              <a:t>Proper solid waste disposal has several advantages. These include the prevention of:</a:t>
            </a:r>
          </a:p>
          <a:p>
            <a:r>
              <a:rPr lang="en-GB" dirty="0" smtClean="0"/>
              <a:t>Breeding of pests and vectors</a:t>
            </a:r>
          </a:p>
          <a:p>
            <a:r>
              <a:rPr lang="en-GB" dirty="0" smtClean="0"/>
              <a:t>Foul smells</a:t>
            </a:r>
          </a:p>
          <a:p>
            <a:r>
              <a:rPr lang="en-GB" dirty="0" smtClean="0"/>
              <a:t>Contamination of water sources</a:t>
            </a:r>
          </a:p>
          <a:p>
            <a:r>
              <a:rPr lang="en-GB" dirty="0" smtClean="0"/>
              <a:t>Accidents from sharp objects</a:t>
            </a:r>
          </a:p>
          <a:p>
            <a:r>
              <a:rPr lang="en-GB" dirty="0" smtClean="0"/>
              <a:t>Overcrowding where space can be created for better utilisation</a:t>
            </a:r>
          </a:p>
          <a:p>
            <a:endParaRPr lang="en-GB" dirty="0"/>
          </a:p>
        </p:txBody>
      </p:sp>
      <p:sp>
        <p:nvSpPr>
          <p:cNvPr id="4" name="Date Placeholder 3"/>
          <p:cNvSpPr>
            <a:spLocks noGrp="1"/>
          </p:cNvSpPr>
          <p:nvPr>
            <p:ph type="dt" sz="half" idx="10"/>
          </p:nvPr>
        </p:nvSpPr>
        <p:spPr/>
        <p:txBody>
          <a:bodyPr/>
          <a:lstStyle/>
          <a:p>
            <a:fld id="{F32A27D2-1D69-433F-B7BD-2036E19C29E7}"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118</a:t>
            </a:fld>
            <a:endParaRPr lang="en-GB"/>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The health department and municipalities are responsible for refuse disposal in towns. </a:t>
            </a:r>
          </a:p>
          <a:p>
            <a:r>
              <a:rPr lang="en-GB" dirty="0" smtClean="0">
                <a:latin typeface="Times New Roman" pitchFamily="18" charset="0"/>
                <a:cs typeface="Times New Roman" pitchFamily="18" charset="0"/>
              </a:rPr>
              <a:t>The choice of disposal method is determined by its cost. </a:t>
            </a:r>
          </a:p>
          <a:p>
            <a:r>
              <a:rPr lang="en-GB" dirty="0" smtClean="0">
                <a:latin typeface="Times New Roman" pitchFamily="18" charset="0"/>
                <a:cs typeface="Times New Roman" pitchFamily="18" charset="0"/>
              </a:rPr>
              <a:t>In the rural areas the health worker and the village health committee are responsible for refuse disposal in individual houses, shops, hotels and markets.</a:t>
            </a:r>
          </a:p>
        </p:txBody>
      </p:sp>
      <p:sp>
        <p:nvSpPr>
          <p:cNvPr id="4" name="Date Placeholder 3"/>
          <p:cNvSpPr>
            <a:spLocks noGrp="1"/>
          </p:cNvSpPr>
          <p:nvPr>
            <p:ph type="dt" sz="half" idx="10"/>
          </p:nvPr>
        </p:nvSpPr>
        <p:spPr/>
        <p:txBody>
          <a:bodyPr/>
          <a:lstStyle/>
          <a:p>
            <a:fld id="{86371FF3-9F68-44EE-A1E0-78F4661F11FB}"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119</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fontScale="92500" lnSpcReduction="20000"/>
          </a:bodyPr>
          <a:lstStyle/>
          <a:p>
            <a:r>
              <a:rPr lang="en-US" dirty="0" smtClean="0"/>
              <a:t>Environmental Health  refers to environmental sanitation</a:t>
            </a:r>
          </a:p>
          <a:p>
            <a:r>
              <a:rPr lang="en-US" dirty="0" smtClean="0"/>
              <a:t>Sanitation refers to the quality of the living that is expressed in the clean home, the clean neighborhood  and the clean community.</a:t>
            </a:r>
          </a:p>
          <a:p>
            <a:r>
              <a:rPr lang="en-US" dirty="0" smtClean="0"/>
              <a:t>Environmental health replaced what used to be called environmental sanitation.</a:t>
            </a:r>
          </a:p>
          <a:p>
            <a:r>
              <a:rPr lang="en-US" dirty="0" smtClean="0"/>
              <a:t>Much of ill health is due to poor </a:t>
            </a:r>
            <a:r>
              <a:rPr lang="en-US" dirty="0" err="1" smtClean="0"/>
              <a:t>envirmental</a:t>
            </a:r>
            <a:r>
              <a:rPr lang="en-US" dirty="0" smtClean="0"/>
              <a:t> sanitation, that is unsafe water, polluted  soil, unhygienic disposal of human excreta, and refuse, poor housing insects and rodents.</a:t>
            </a:r>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12</a:t>
            </a:fld>
            <a:endParaRPr lang="en-GB"/>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676400"/>
            <a:ext cx="7924800" cy="4449767"/>
          </a:xfrm>
        </p:spPr>
        <p:txBody>
          <a:bodyPr/>
          <a:lstStyle/>
          <a:p>
            <a:r>
              <a:rPr lang="en-GB" b="1" dirty="0" smtClean="0"/>
              <a:t>How does your family and community store and collect their refuse and how can these methods be improved?</a:t>
            </a:r>
            <a:endParaRPr lang="en-GB" dirty="0"/>
          </a:p>
        </p:txBody>
      </p:sp>
      <p:sp>
        <p:nvSpPr>
          <p:cNvPr id="2" name="Date Placeholder 1"/>
          <p:cNvSpPr>
            <a:spLocks noGrp="1"/>
          </p:cNvSpPr>
          <p:nvPr>
            <p:ph type="dt" sz="half" idx="10"/>
          </p:nvPr>
        </p:nvSpPr>
        <p:spPr/>
        <p:txBody>
          <a:bodyPr/>
          <a:lstStyle/>
          <a:p>
            <a:fld id="{42905DBF-CA6E-47FA-8193-B3643A6B70AD}"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120</a:t>
            </a:fld>
            <a:endParaRPr lang="en-GB"/>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60"/>
            <a:ext cx="8229600" cy="5411807"/>
          </a:xfrm>
        </p:spPr>
        <p:txBody>
          <a:bodyPr>
            <a:normAutofit lnSpcReduction="10000"/>
          </a:bodyPr>
          <a:lstStyle/>
          <a:p>
            <a:pPr>
              <a:buNone/>
            </a:pPr>
            <a:r>
              <a:rPr lang="en-GB" b="1" dirty="0" smtClean="0"/>
              <a:t>Dumping </a:t>
            </a:r>
          </a:p>
          <a:p>
            <a:r>
              <a:rPr lang="en-GB" dirty="0" smtClean="0">
                <a:latin typeface="Times New Roman" pitchFamily="18" charset="0"/>
                <a:cs typeface="Times New Roman" pitchFamily="18" charset="0"/>
              </a:rPr>
              <a:t>This can be in the sea or river.</a:t>
            </a:r>
          </a:p>
          <a:p>
            <a:r>
              <a:rPr lang="en-GB" dirty="0" smtClean="0">
                <a:latin typeface="Times New Roman" pitchFamily="18" charset="0"/>
                <a:cs typeface="Times New Roman" pitchFamily="18" charset="0"/>
              </a:rPr>
              <a:t> In Kenya, this method is most often used in the towns along the coast. </a:t>
            </a:r>
          </a:p>
          <a:p>
            <a:r>
              <a:rPr lang="en-GB" dirty="0" smtClean="0">
                <a:latin typeface="Times New Roman" pitchFamily="18" charset="0"/>
                <a:cs typeface="Times New Roman" pitchFamily="18" charset="0"/>
              </a:rPr>
              <a:t>This becomes a health hazard and the littering of the shoreline is an unpleasant sight. </a:t>
            </a:r>
          </a:p>
          <a:p>
            <a:r>
              <a:rPr lang="en-GB" dirty="0" smtClean="0">
                <a:latin typeface="Times New Roman" pitchFamily="18" charset="0"/>
                <a:cs typeface="Times New Roman" pitchFamily="18" charset="0"/>
              </a:rPr>
              <a:t>Another commonly used method is open dumping, which should be discouraged. </a:t>
            </a:r>
          </a:p>
          <a:p>
            <a:r>
              <a:rPr lang="en-GB" dirty="0" smtClean="0">
                <a:latin typeface="Times New Roman" pitchFamily="18" charset="0"/>
                <a:cs typeface="Times New Roman" pitchFamily="18" charset="0"/>
              </a:rPr>
              <a:t>Open dumps provide breeding places for rats, mosquitoes and flies.</a:t>
            </a:r>
          </a:p>
          <a:p>
            <a:endParaRPr lang="en-GB" dirty="0"/>
          </a:p>
        </p:txBody>
      </p:sp>
      <p:sp>
        <p:nvSpPr>
          <p:cNvPr id="2" name="Date Placeholder 1"/>
          <p:cNvSpPr>
            <a:spLocks noGrp="1"/>
          </p:cNvSpPr>
          <p:nvPr>
            <p:ph type="dt" sz="half" idx="10"/>
          </p:nvPr>
        </p:nvSpPr>
        <p:spPr/>
        <p:txBody>
          <a:bodyPr/>
          <a:lstStyle/>
          <a:p>
            <a:fld id="{A2D2C003-13EB-4D7D-AF1C-17B3312E7479}"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121</a:t>
            </a:fld>
            <a:endParaRPr lang="en-GB"/>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32"/>
            <a:ext cx="8229600" cy="5840435"/>
          </a:xfrm>
        </p:spPr>
        <p:txBody>
          <a:bodyPr>
            <a:normAutofit fontScale="85000" lnSpcReduction="10000"/>
          </a:bodyPr>
          <a:lstStyle/>
          <a:p>
            <a:pPr>
              <a:buNone/>
            </a:pPr>
            <a:r>
              <a:rPr lang="en-GB" sz="3000" b="1" dirty="0" smtClean="0">
                <a:latin typeface="Times New Roman" pitchFamily="18" charset="0"/>
                <a:cs typeface="Times New Roman" pitchFamily="18" charset="0"/>
              </a:rPr>
              <a:t>Burning </a:t>
            </a:r>
          </a:p>
          <a:p>
            <a:pPr>
              <a:buNone/>
            </a:pPr>
            <a:r>
              <a:rPr lang="en-GB" sz="4000" dirty="0" smtClean="0">
                <a:latin typeface="Times New Roman" pitchFamily="18" charset="0"/>
                <a:cs typeface="Times New Roman" pitchFamily="18" charset="0"/>
              </a:rPr>
              <a:t>This may be done in a number of ways. These include:</a:t>
            </a:r>
          </a:p>
          <a:p>
            <a:r>
              <a:rPr lang="en-GB" sz="4000" dirty="0" smtClean="0">
                <a:latin typeface="Times New Roman" pitchFamily="18" charset="0"/>
                <a:cs typeface="Times New Roman" pitchFamily="18" charset="0"/>
              </a:rPr>
              <a:t>Simple open air burning</a:t>
            </a:r>
          </a:p>
          <a:p>
            <a:r>
              <a:rPr lang="en-GB" sz="4000" dirty="0" smtClean="0">
                <a:latin typeface="Times New Roman" pitchFamily="18" charset="0"/>
                <a:cs typeface="Times New Roman" pitchFamily="18" charset="0"/>
              </a:rPr>
              <a:t>Burning in a trench</a:t>
            </a:r>
          </a:p>
          <a:p>
            <a:r>
              <a:rPr lang="en-GB" sz="4000" dirty="0" smtClean="0">
                <a:latin typeface="Times New Roman" pitchFamily="18" charset="0"/>
                <a:cs typeface="Times New Roman" pitchFamily="18" charset="0"/>
              </a:rPr>
              <a:t>Using a simple mud-brick incinerator</a:t>
            </a:r>
          </a:p>
          <a:p>
            <a:r>
              <a:rPr lang="en-GB" sz="4000" dirty="0" smtClean="0">
                <a:latin typeface="Times New Roman" pitchFamily="18" charset="0"/>
                <a:cs typeface="Times New Roman" pitchFamily="18" charset="0"/>
              </a:rPr>
              <a:t>The open burning of combustible refuse is frequently used but it is not very effective. </a:t>
            </a:r>
          </a:p>
          <a:p>
            <a:r>
              <a:rPr lang="en-GB" sz="4000" dirty="0" smtClean="0">
                <a:latin typeface="Times New Roman" pitchFamily="18" charset="0"/>
                <a:cs typeface="Times New Roman" pitchFamily="18" charset="0"/>
              </a:rPr>
              <a:t>This method often leaves tins and broken bottles littering the surrounding area. </a:t>
            </a:r>
          </a:p>
        </p:txBody>
      </p:sp>
      <p:sp>
        <p:nvSpPr>
          <p:cNvPr id="2" name="Date Placeholder 1"/>
          <p:cNvSpPr>
            <a:spLocks noGrp="1"/>
          </p:cNvSpPr>
          <p:nvPr>
            <p:ph type="dt" sz="half" idx="10"/>
          </p:nvPr>
        </p:nvSpPr>
        <p:spPr/>
        <p:txBody>
          <a:bodyPr/>
          <a:lstStyle/>
          <a:p>
            <a:fld id="{75C76F70-AF09-4945-B31A-EFF08F985DC9}"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122</a:t>
            </a:fld>
            <a:endParaRPr lang="en-GB"/>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2800" dirty="0" smtClean="0">
                <a:latin typeface="Times New Roman" pitchFamily="18" charset="0"/>
                <a:cs typeface="Times New Roman" pitchFamily="18" charset="0"/>
              </a:rPr>
              <a:t>This can cause accidents, especially to children. </a:t>
            </a:r>
          </a:p>
          <a:p>
            <a:r>
              <a:rPr lang="en-GB" sz="2800" dirty="0" smtClean="0">
                <a:latin typeface="Times New Roman" pitchFamily="18" charset="0"/>
                <a:cs typeface="Times New Roman" pitchFamily="18" charset="0"/>
              </a:rPr>
              <a:t>The smoke and odour contribute to air pollution.</a:t>
            </a:r>
          </a:p>
          <a:p>
            <a:r>
              <a:rPr lang="en-GB" sz="2800" dirty="0" smtClean="0">
                <a:latin typeface="Times New Roman" pitchFamily="18" charset="0"/>
                <a:cs typeface="Times New Roman" pitchFamily="18" charset="0"/>
              </a:rPr>
              <a:t> There is a fire risk and the rubbish sprawls all over while awaiting burning. </a:t>
            </a:r>
          </a:p>
          <a:p>
            <a:r>
              <a:rPr lang="en-GB" sz="2800" dirty="0" smtClean="0">
                <a:latin typeface="Times New Roman" pitchFamily="18" charset="0"/>
                <a:cs typeface="Times New Roman" pitchFamily="18" charset="0"/>
              </a:rPr>
              <a:t>It may become a breeding place for rodents and insect vectors.</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endParaRPr lang="en-GB" sz="2800"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843C4FAD-11FA-417A-89F6-96AC4F829E45}"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123</a:t>
            </a:fld>
            <a:endParaRPr lang="en-GB"/>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endParaRPr lang="en-US" dirty="0"/>
          </a:p>
        </p:txBody>
      </p:sp>
      <p:sp>
        <p:nvSpPr>
          <p:cNvPr id="3" name="Content Placeholder 2"/>
          <p:cNvSpPr>
            <a:spLocks noGrp="1"/>
          </p:cNvSpPr>
          <p:nvPr>
            <p:ph idx="1"/>
          </p:nvPr>
        </p:nvSpPr>
        <p:spPr>
          <a:xfrm>
            <a:off x="304800" y="1295400"/>
            <a:ext cx="8382000" cy="5029200"/>
          </a:xfrm>
        </p:spPr>
        <p:txBody>
          <a:bodyPr>
            <a:normAutofit lnSpcReduction="10000"/>
          </a:bodyPr>
          <a:lstStyle/>
          <a:p>
            <a:r>
              <a:rPr lang="en-GB" sz="2800" dirty="0" smtClean="0">
                <a:latin typeface="Times New Roman" pitchFamily="18" charset="0"/>
                <a:cs typeface="Times New Roman" pitchFamily="18" charset="0"/>
              </a:rPr>
              <a:t>Incinerators are an improved way of burning combustible refuse. Incinerators can be simple and cheap, or complex and expensive. </a:t>
            </a:r>
          </a:p>
          <a:p>
            <a:r>
              <a:rPr lang="en-GB" sz="2800" dirty="0" smtClean="0">
                <a:latin typeface="Times New Roman" pitchFamily="18" charset="0"/>
                <a:cs typeface="Times New Roman" pitchFamily="18" charset="0"/>
              </a:rPr>
              <a:t>Among the cheap ones is the bin incinerator made out of a drum with fire bars across it and air holes underneath. </a:t>
            </a:r>
          </a:p>
          <a:p>
            <a:r>
              <a:rPr lang="en-GB" sz="2800" dirty="0" smtClean="0">
                <a:latin typeface="Times New Roman" pitchFamily="18" charset="0"/>
                <a:cs typeface="Times New Roman" pitchFamily="18" charset="0"/>
              </a:rPr>
              <a:t>A more expensive one is built out of brick and fitted with chimneys. </a:t>
            </a:r>
          </a:p>
          <a:p>
            <a:r>
              <a:rPr lang="en-GB" sz="2800" dirty="0" smtClean="0">
                <a:latin typeface="Times New Roman" pitchFamily="18" charset="0"/>
                <a:cs typeface="Times New Roman" pitchFamily="18" charset="0"/>
              </a:rPr>
              <a:t>These incinerators allow more complete combustion and produce less smoke. Most hospitals use incinerators</a:t>
            </a:r>
            <a:r>
              <a:rPr lang="en-GB" dirty="0" smtClean="0">
                <a:latin typeface="Times New Roman" pitchFamily="18" charset="0"/>
                <a:cs typeface="Times New Roman" pitchFamily="18" charset="0"/>
              </a:rPr>
              <a:t>.</a:t>
            </a:r>
          </a:p>
          <a:p>
            <a:endParaRPr lang="en-US" dirty="0"/>
          </a:p>
        </p:txBody>
      </p:sp>
      <p:sp>
        <p:nvSpPr>
          <p:cNvPr id="4" name="Date Placeholder 3"/>
          <p:cNvSpPr>
            <a:spLocks noGrp="1"/>
          </p:cNvSpPr>
          <p:nvPr>
            <p:ph type="dt" sz="half" idx="10"/>
          </p:nvPr>
        </p:nvSpPr>
        <p:spPr/>
        <p:txBody>
          <a:bodyPr/>
          <a:lstStyle/>
          <a:p>
            <a:fld id="{6658F25E-C6BF-4156-B967-BC6AFCB9D41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124</a:t>
            </a:fld>
            <a:endParaRPr lang="en-GB"/>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Autofit/>
          </a:bodyPr>
          <a:lstStyle/>
          <a:p>
            <a:r>
              <a:rPr lang="en-GB" sz="2800" b="1" dirty="0" smtClean="0">
                <a:latin typeface="Times New Roman" pitchFamily="18" charset="0"/>
                <a:cs typeface="Times New Roman" pitchFamily="18" charset="0"/>
              </a:rPr>
              <a:t>Composting</a:t>
            </a:r>
            <a:r>
              <a:rPr lang="en-GB" sz="2800" dirty="0" smtClean="0">
                <a:latin typeface="Times New Roman" pitchFamily="18" charset="0"/>
                <a:cs typeface="Times New Roman" pitchFamily="18" charset="0"/>
              </a:rPr>
              <a:t> </a:t>
            </a:r>
          </a:p>
          <a:p>
            <a:pPr>
              <a:buNone/>
            </a:pPr>
            <a:r>
              <a:rPr lang="en-GB" sz="2800" dirty="0" smtClean="0">
                <a:latin typeface="Times New Roman" pitchFamily="18" charset="0"/>
                <a:cs typeface="Times New Roman" pitchFamily="18" charset="0"/>
              </a:rPr>
              <a:t>Composting is “a process in which, under suitable environmental conditions aerobic micro-organisms break down organic matter to fairly stable humus” (A. D. Luca and H.M. Gilles, 2003). </a:t>
            </a:r>
          </a:p>
          <a:p>
            <a:pPr>
              <a:buNone/>
            </a:pPr>
            <a:r>
              <a:rPr lang="en-GB" sz="2800" dirty="0" smtClean="0">
                <a:latin typeface="Times New Roman" pitchFamily="18" charset="0"/>
                <a:cs typeface="Times New Roman" pitchFamily="18" charset="0"/>
              </a:rPr>
              <a:t>The decomposition process occurs naturally on the ground when droppings from the trees and animals are converted by micro-organisms to humus. Aerobic composting is normally odour free. </a:t>
            </a:r>
          </a:p>
          <a:p>
            <a:r>
              <a:rPr lang="en-GB" sz="2800" dirty="0" smtClean="0">
                <a:latin typeface="Times New Roman" pitchFamily="18" charset="0"/>
                <a:cs typeface="Times New Roman" pitchFamily="18" charset="0"/>
              </a:rPr>
              <a:t> </a:t>
            </a:r>
            <a:endParaRPr lang="en-GB" sz="2800"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83DE2309-5AA2-45B6-87F1-E4BAE04407B5}"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125</a:t>
            </a:fld>
            <a:endParaRPr lang="en-GB"/>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3600" dirty="0" smtClean="0">
                <a:latin typeface="Times New Roman" pitchFamily="18" charset="0"/>
                <a:cs typeface="Times New Roman" pitchFamily="18" charset="0"/>
              </a:rPr>
              <a:t>This method is, cheap, convenient and recommended especially in rural areas. Wet and dry refuse is heaped in alternative layers on to a plot about 2.5 square metres to a depth of about 1.5 square metres</a:t>
            </a:r>
            <a:endParaRPr lang="en-US" sz="3600" dirty="0"/>
          </a:p>
        </p:txBody>
      </p:sp>
      <p:sp>
        <p:nvSpPr>
          <p:cNvPr id="4" name="Date Placeholder 3"/>
          <p:cNvSpPr>
            <a:spLocks noGrp="1"/>
          </p:cNvSpPr>
          <p:nvPr>
            <p:ph type="dt" sz="half" idx="10"/>
          </p:nvPr>
        </p:nvSpPr>
        <p:spPr/>
        <p:txBody>
          <a:bodyPr/>
          <a:lstStyle/>
          <a:p>
            <a:fld id="{8CF10F05-CC49-4294-912F-84AAC7BC663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126</a:t>
            </a:fld>
            <a:endParaRPr lang="en-GB"/>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GB" sz="3200" dirty="0" smtClean="0">
                <a:latin typeface="Times New Roman" pitchFamily="18" charset="0"/>
                <a:cs typeface="Times New Roman" pitchFamily="18" charset="0"/>
              </a:rPr>
              <a:t>The refuse is then covered with grass and earth.</a:t>
            </a:r>
          </a:p>
          <a:p>
            <a:r>
              <a:rPr lang="en-GB" sz="3200" dirty="0" smtClean="0">
                <a:latin typeface="Times New Roman" pitchFamily="18" charset="0"/>
                <a:cs typeface="Times New Roman" pitchFamily="18" charset="0"/>
              </a:rPr>
              <a:t> Compost requires frequent turning after 30 days then after 60 days. </a:t>
            </a:r>
          </a:p>
          <a:p>
            <a:r>
              <a:rPr lang="en-GB" sz="3200" dirty="0" smtClean="0">
                <a:latin typeface="Times New Roman" pitchFamily="18" charset="0"/>
                <a:cs typeface="Times New Roman" pitchFamily="18" charset="0"/>
              </a:rPr>
              <a:t>This turning helps to distribute all parts of the heap to undergo the high temperature of the interior.</a:t>
            </a:r>
          </a:p>
          <a:p>
            <a:r>
              <a:rPr lang="en-GB" sz="3200" dirty="0" smtClean="0">
                <a:latin typeface="Times New Roman" pitchFamily="18" charset="0"/>
                <a:cs typeface="Times New Roman" pitchFamily="18" charset="0"/>
              </a:rPr>
              <a:t> After 90 days the refuse is ready to be used as manure.</a:t>
            </a:r>
          </a:p>
          <a:p>
            <a:endParaRPr lang="en-GB"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E01F9079-4B02-492D-8978-C6AA071AA94E}"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127</a:t>
            </a:fld>
            <a:endParaRPr lang="en-GB"/>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153400" cy="5211767"/>
          </a:xfrm>
        </p:spPr>
        <p:txBody>
          <a:bodyPr>
            <a:normAutofit/>
          </a:bodyPr>
          <a:lstStyle/>
          <a:p>
            <a:r>
              <a:rPr lang="en-GB" sz="3200" b="1" dirty="0" smtClean="0">
                <a:latin typeface="Times New Roman" pitchFamily="18" charset="0"/>
                <a:cs typeface="Times New Roman" pitchFamily="18" charset="0"/>
              </a:rPr>
              <a:t>Controlled Tipping</a:t>
            </a:r>
          </a:p>
          <a:p>
            <a:pPr>
              <a:buNone/>
            </a:pPr>
            <a:r>
              <a:rPr lang="en-GB" dirty="0" smtClean="0"/>
              <a:t> </a:t>
            </a:r>
            <a:r>
              <a:rPr lang="en-GB" sz="3600" dirty="0" smtClean="0">
                <a:latin typeface="Times New Roman" pitchFamily="18" charset="0"/>
                <a:cs typeface="Times New Roman" pitchFamily="18" charset="0"/>
              </a:rPr>
              <a:t>This method involves depositing refuse into depressions or large holes in the ground. </a:t>
            </a:r>
          </a:p>
          <a:p>
            <a:pPr>
              <a:buNone/>
            </a:pPr>
            <a:r>
              <a:rPr lang="en-GB" sz="3600" dirty="0" smtClean="0">
                <a:latin typeface="Times New Roman" pitchFamily="18" charset="0"/>
                <a:cs typeface="Times New Roman" pitchFamily="18" charset="0"/>
              </a:rPr>
              <a:t>These tips should be situated at least half a kilometre away from settlement, preferably out of sight and down wind. This is an effective method for hygienic disposal of refuse. </a:t>
            </a:r>
          </a:p>
          <a:p>
            <a:endParaRPr lang="en-GB" sz="3600" dirty="0"/>
          </a:p>
        </p:txBody>
      </p:sp>
      <p:sp>
        <p:nvSpPr>
          <p:cNvPr id="2" name="Date Placeholder 1"/>
          <p:cNvSpPr>
            <a:spLocks noGrp="1"/>
          </p:cNvSpPr>
          <p:nvPr>
            <p:ph type="dt" sz="half" idx="10"/>
          </p:nvPr>
        </p:nvSpPr>
        <p:spPr/>
        <p:txBody>
          <a:bodyPr/>
          <a:lstStyle/>
          <a:p>
            <a:fld id="{9B5695B6-EDCD-4220-A36E-01DF9337E5B0}" type="datetime1">
              <a:rPr lang="en-US" smtClean="0"/>
              <a:pPr/>
              <a:t>7/25/2019</a:t>
            </a:fld>
            <a:endParaRPr lang="en-GB"/>
          </a:p>
        </p:txBody>
      </p:sp>
      <p:sp>
        <p:nvSpPr>
          <p:cNvPr id="4" name="Footer Placeholder 3"/>
          <p:cNvSpPr>
            <a:spLocks noGrp="1"/>
          </p:cNvSpPr>
          <p:nvPr>
            <p:ph type="ftr" sz="quarter" idx="11"/>
          </p:nvPr>
        </p:nvSpPr>
        <p:spPr>
          <a:xfrm>
            <a:off x="3352800" y="6324602"/>
            <a:ext cx="2895600" cy="365125"/>
          </a:xfrm>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128</a:t>
            </a:fld>
            <a:endParaRPr lang="en-GB"/>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a:bodyPr>
          <a:lstStyle/>
          <a:p>
            <a:pPr>
              <a:buNone/>
            </a:pPr>
            <a:r>
              <a:rPr lang="en-GB" sz="3200" dirty="0" smtClean="0">
                <a:latin typeface="Times New Roman" pitchFamily="18" charset="0"/>
                <a:cs typeface="Times New Roman" pitchFamily="18" charset="0"/>
              </a:rPr>
              <a:t>It can be used where sufficient land is available. The method consist of three steps:</a:t>
            </a:r>
          </a:p>
          <a:p>
            <a:pPr marL="514350" indent="-514350">
              <a:buFont typeface="+mj-lt"/>
              <a:buAutoNum type="arabicPeriod"/>
            </a:pPr>
            <a:r>
              <a:rPr lang="en-GB" sz="3200" dirty="0" smtClean="0">
                <a:latin typeface="Times New Roman" pitchFamily="18" charset="0"/>
                <a:cs typeface="Times New Roman" pitchFamily="18" charset="0"/>
              </a:rPr>
              <a:t>Deposit refuse</a:t>
            </a:r>
          </a:p>
          <a:p>
            <a:pPr marL="514350" indent="-514350">
              <a:buFont typeface="+mj-lt"/>
              <a:buAutoNum type="arabicPeriod"/>
            </a:pPr>
            <a:r>
              <a:rPr lang="en-GB" sz="3200" dirty="0" smtClean="0">
                <a:latin typeface="Times New Roman" pitchFamily="18" charset="0"/>
                <a:cs typeface="Times New Roman" pitchFamily="18" charset="0"/>
              </a:rPr>
              <a:t>Spread and compact refuse</a:t>
            </a:r>
          </a:p>
          <a:p>
            <a:pPr marL="514350" indent="-514350">
              <a:buFont typeface="+mj-lt"/>
              <a:buAutoNum type="arabicPeriod"/>
            </a:pPr>
            <a:r>
              <a:rPr lang="en-GB" sz="3200" dirty="0" smtClean="0">
                <a:latin typeface="Times New Roman" pitchFamily="18" charset="0"/>
                <a:cs typeface="Times New Roman" pitchFamily="18" charset="0"/>
              </a:rPr>
              <a:t>Cover it with earth and compact earth cover.</a:t>
            </a:r>
          </a:p>
          <a:p>
            <a:endParaRPr lang="en-GB" sz="3200" b="1" dirty="0" smtClean="0"/>
          </a:p>
          <a:p>
            <a:endParaRPr lang="en-US" sz="3200"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129</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health</a:t>
            </a:r>
            <a:endParaRPr lang="en-US" dirty="0"/>
          </a:p>
        </p:txBody>
      </p:sp>
      <p:sp>
        <p:nvSpPr>
          <p:cNvPr id="3" name="Content Placeholder 2"/>
          <p:cNvSpPr>
            <a:spLocks noGrp="1"/>
          </p:cNvSpPr>
          <p:nvPr>
            <p:ph idx="1"/>
          </p:nvPr>
        </p:nvSpPr>
        <p:spPr/>
        <p:txBody>
          <a:bodyPr/>
          <a:lstStyle/>
          <a:p>
            <a:r>
              <a:rPr lang="en-US" b="1" dirty="0" smtClean="0"/>
              <a:t>Definition</a:t>
            </a:r>
          </a:p>
          <a:p>
            <a:r>
              <a:rPr lang="en-US" sz="3200" dirty="0" smtClean="0">
                <a:latin typeface="Times New Roman" pitchFamily="18" charset="0"/>
                <a:cs typeface="Times New Roman" pitchFamily="18" charset="0"/>
              </a:rPr>
              <a:t>It is a branch of public health concerned with all aspects of natural and built environment that can affect human health</a:t>
            </a:r>
          </a:p>
          <a:p>
            <a:r>
              <a:rPr lang="en-US" sz="3200" dirty="0" smtClean="0">
                <a:latin typeface="Times New Roman" pitchFamily="18" charset="0"/>
                <a:cs typeface="Times New Roman" pitchFamily="18" charset="0"/>
              </a:rPr>
              <a:t>Examples include radiation, chemicals, biological agents</a:t>
            </a:r>
          </a:p>
        </p:txBody>
      </p:sp>
      <p:sp>
        <p:nvSpPr>
          <p:cNvPr id="4" name="Date Placeholder 3"/>
          <p:cNvSpPr>
            <a:spLocks noGrp="1"/>
          </p:cNvSpPr>
          <p:nvPr>
            <p:ph type="dt" sz="half" idx="10"/>
          </p:nvPr>
        </p:nvSpPr>
        <p:spPr/>
        <p:txBody>
          <a:bodyPr/>
          <a:lstStyle/>
          <a:p>
            <a:fld id="{2F5B4C90-56B8-4064-948C-52B0FA82A154}"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13</a:t>
            </a:fld>
            <a:endParaRPr lang="en-GB"/>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t>Recycling </a:t>
            </a:r>
            <a:r>
              <a:rPr lang="en-GB" dirty="0" smtClean="0"/>
              <a:t/>
            </a:r>
            <a:br>
              <a:rPr lang="en-GB" dirty="0" smtClean="0"/>
            </a:br>
            <a:r>
              <a:rPr lang="en-GB" dirty="0" smtClean="0"/>
              <a:t/>
            </a:r>
            <a:br>
              <a:rPr lang="en-GB" dirty="0" smtClean="0"/>
            </a:br>
            <a:r>
              <a:rPr lang="en-GB" sz="3200" dirty="0" smtClean="0">
                <a:latin typeface="Times New Roman" pitchFamily="18" charset="0"/>
                <a:cs typeface="Times New Roman" pitchFamily="18" charset="0"/>
              </a:rPr>
              <a:t>This is a method of re-using non-biodegradable refuse such as paper, bottles, plastics, metal cans and so on. Although it requires special processes to render the items suitable for reuse, it is a method that should be encouraged.</a:t>
            </a:r>
          </a:p>
        </p:txBody>
      </p:sp>
      <p:sp>
        <p:nvSpPr>
          <p:cNvPr id="4" name="Date Placeholder 3"/>
          <p:cNvSpPr>
            <a:spLocks noGrp="1"/>
          </p:cNvSpPr>
          <p:nvPr>
            <p:ph type="dt" sz="half" idx="10"/>
          </p:nvPr>
        </p:nvSpPr>
        <p:spPr/>
        <p:txBody>
          <a:bodyPr/>
          <a:lstStyle/>
          <a:p>
            <a:fld id="{082E66B5-8A0B-4399-98CA-DE7E50D25998}"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130</a:t>
            </a:fld>
            <a:endParaRPr lang="en-GB"/>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Times New Roman" pitchFamily="18" charset="0"/>
                <a:cs typeface="Times New Roman" pitchFamily="18" charset="0"/>
              </a:rPr>
              <a:t>FOOD SAFETY AND HYGIENE</a:t>
            </a:r>
            <a:endParaRPr lang="en-GB"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GB" dirty="0" smtClean="0">
                <a:latin typeface="Times New Roman" pitchFamily="18" charset="0"/>
                <a:cs typeface="Times New Roman" pitchFamily="18" charset="0"/>
              </a:rPr>
              <a:t>Objectives</a:t>
            </a:r>
          </a:p>
          <a:p>
            <a:r>
              <a:rPr lang="en-GB" dirty="0" smtClean="0">
                <a:latin typeface="Times New Roman" pitchFamily="18" charset="0"/>
                <a:cs typeface="Times New Roman" pitchFamily="18" charset="0"/>
              </a:rPr>
              <a:t>By the end of this section you will be able to: Describe the sources of food</a:t>
            </a:r>
          </a:p>
          <a:p>
            <a:r>
              <a:rPr lang="en-GB" dirty="0" smtClean="0">
                <a:latin typeface="Times New Roman" pitchFamily="18" charset="0"/>
                <a:cs typeface="Times New Roman" pitchFamily="18" charset="0"/>
              </a:rPr>
              <a:t>Describe methods of food storage</a:t>
            </a:r>
          </a:p>
          <a:p>
            <a:r>
              <a:rPr lang="en-GB" dirty="0" smtClean="0">
                <a:latin typeface="Times New Roman" pitchFamily="18" charset="0"/>
                <a:cs typeface="Times New Roman" pitchFamily="18" charset="0"/>
              </a:rPr>
              <a:t>Describe preparation and preservation of food</a:t>
            </a:r>
          </a:p>
          <a:p>
            <a:endParaRPr lang="en-GB"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0F2D53F3-CD63-4FA3-9ACA-8133186EC39C}"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131</a:t>
            </a:fld>
            <a:endParaRPr lang="en-GB"/>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lnSpcReduction="10000"/>
          </a:bodyPr>
          <a:lstStyle/>
          <a:p>
            <a:pPr>
              <a:buNone/>
            </a:pPr>
            <a:r>
              <a:rPr lang="en-GB" sz="3600" b="1" dirty="0" smtClean="0">
                <a:latin typeface="Times New Roman" pitchFamily="18" charset="0"/>
                <a:cs typeface="Times New Roman" pitchFamily="18" charset="0"/>
              </a:rPr>
              <a:t>Introduction</a:t>
            </a:r>
          </a:p>
          <a:p>
            <a:pPr>
              <a:buNone/>
            </a:pPr>
            <a:r>
              <a:rPr lang="en-GB" dirty="0" smtClean="0">
                <a:latin typeface="Times New Roman" pitchFamily="18" charset="0"/>
                <a:cs typeface="Times New Roman" pitchFamily="18" charset="0"/>
              </a:rPr>
              <a:t> In this section you will learn about  food and principles of food hygiene.</a:t>
            </a:r>
          </a:p>
          <a:p>
            <a:pPr>
              <a:buNone/>
            </a:pPr>
            <a:r>
              <a:rPr lang="en-GB" dirty="0" smtClean="0">
                <a:latin typeface="Times New Roman" pitchFamily="18" charset="0"/>
                <a:cs typeface="Times New Roman" pitchFamily="18" charset="0"/>
              </a:rPr>
              <a:t> Food is essential for growth, development and in the provision of energy. </a:t>
            </a:r>
          </a:p>
          <a:p>
            <a:pPr>
              <a:buNone/>
            </a:pPr>
            <a:r>
              <a:rPr lang="en-GB" dirty="0" smtClean="0">
                <a:latin typeface="Times New Roman" pitchFamily="18" charset="0"/>
                <a:cs typeface="Times New Roman" pitchFamily="18" charset="0"/>
              </a:rPr>
              <a:t>However, food could also be responsible for the spread of some diseases.</a:t>
            </a:r>
          </a:p>
          <a:p>
            <a:pPr>
              <a:buNone/>
            </a:pPr>
            <a:r>
              <a:rPr lang="en-GB" dirty="0" smtClean="0">
                <a:latin typeface="Times New Roman" pitchFamily="18" charset="0"/>
                <a:cs typeface="Times New Roman" pitchFamily="18" charset="0"/>
              </a:rPr>
              <a:t> The aim of food hygiene is to prevent the contamination of food at any stage. </a:t>
            </a:r>
          </a:p>
          <a:p>
            <a:pPr>
              <a:buNone/>
            </a:pPr>
            <a:r>
              <a:rPr lang="en-GB" dirty="0" smtClean="0">
                <a:latin typeface="Times New Roman" pitchFamily="18" charset="0"/>
                <a:cs typeface="Times New Roman" pitchFamily="18" charset="0"/>
              </a:rPr>
              <a:t>These stages are production, collection, storage, sale, preparation and consumption.</a:t>
            </a:r>
          </a:p>
          <a:p>
            <a:endParaRPr lang="en-GB"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7BB55C77-66B9-423E-9753-12CE7BF771F8}"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132</a:t>
            </a:fld>
            <a:endParaRPr lang="en-GB"/>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32"/>
            <a:ext cx="8229600" cy="5840435"/>
          </a:xfrm>
        </p:spPr>
        <p:txBody>
          <a:bodyPr>
            <a:normAutofit/>
          </a:bodyPr>
          <a:lstStyle/>
          <a:p>
            <a:pPr>
              <a:buNone/>
            </a:pPr>
            <a:r>
              <a:rPr lang="en-GB" sz="4000" dirty="0" smtClean="0">
                <a:latin typeface="Times New Roman" pitchFamily="18" charset="0"/>
                <a:cs typeface="Times New Roman" pitchFamily="18" charset="0"/>
              </a:rPr>
              <a:t>Sources of Food</a:t>
            </a:r>
          </a:p>
          <a:p>
            <a:r>
              <a:rPr lang="en-GB" dirty="0" smtClean="0">
                <a:latin typeface="Times New Roman" pitchFamily="18" charset="0"/>
                <a:cs typeface="Times New Roman" pitchFamily="18" charset="0"/>
              </a:rPr>
              <a:t>Sources of food vary widely. </a:t>
            </a:r>
          </a:p>
          <a:p>
            <a:r>
              <a:rPr lang="en-GB" dirty="0" smtClean="0">
                <a:latin typeface="Times New Roman" pitchFamily="18" charset="0"/>
                <a:cs typeface="Times New Roman" pitchFamily="18" charset="0"/>
              </a:rPr>
              <a:t>They include rearing, feeding, marketing, crop production and slaughter of animals.</a:t>
            </a:r>
          </a:p>
          <a:p>
            <a:r>
              <a:rPr lang="en-GB" dirty="0" smtClean="0">
                <a:latin typeface="Times New Roman" pitchFamily="18" charset="0"/>
                <a:cs typeface="Times New Roman" pitchFamily="18" charset="0"/>
              </a:rPr>
              <a:t> Foods that are of animal origin should only be derived from animals that are legally allowed for human consumption, for example, some countries ban game meat.. </a:t>
            </a:r>
          </a:p>
          <a:p>
            <a:endParaRPr lang="en-GB" dirty="0"/>
          </a:p>
        </p:txBody>
      </p:sp>
      <p:sp>
        <p:nvSpPr>
          <p:cNvPr id="2" name="Date Placeholder 1"/>
          <p:cNvSpPr>
            <a:spLocks noGrp="1"/>
          </p:cNvSpPr>
          <p:nvPr>
            <p:ph type="dt" sz="half" idx="10"/>
          </p:nvPr>
        </p:nvSpPr>
        <p:spPr/>
        <p:txBody>
          <a:bodyPr/>
          <a:lstStyle/>
          <a:p>
            <a:fld id="{C9628C7B-8197-4143-9206-5B66A2BC3A3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133</a:t>
            </a:fld>
            <a:endParaRPr lang="en-GB"/>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latin typeface="Times New Roman" pitchFamily="18" charset="0"/>
                <a:cs typeface="Times New Roman" pitchFamily="18" charset="0"/>
              </a:rPr>
              <a:t>Meanwhile, crop production should follow rules in agricultural practice, which involve spraying crops against pests. </a:t>
            </a:r>
          </a:p>
          <a:p>
            <a:r>
              <a:rPr lang="en-GB" dirty="0" smtClean="0">
                <a:latin typeface="Times New Roman" pitchFamily="18" charset="0"/>
                <a:cs typeface="Times New Roman" pitchFamily="18" charset="0"/>
              </a:rPr>
              <a:t>Farmers are advised on safe use of pesticides</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8D47F8AF-3D72-4B11-BB41-CD48C5F62E5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134</a:t>
            </a:fld>
            <a:endParaRPr lang="en-GB"/>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latin typeface="Times New Roman" pitchFamily="18" charset="0"/>
                <a:cs typeface="Times New Roman" pitchFamily="18" charset="0"/>
              </a:rPr>
              <a:t>During food processing certain standards of food hygiene are applied, for example, in milk treatment, drinks and tinned foods. </a:t>
            </a:r>
          </a:p>
          <a:p>
            <a:r>
              <a:rPr lang="en-GB" dirty="0" smtClean="0">
                <a:latin typeface="Times New Roman" pitchFamily="18" charset="0"/>
                <a:cs typeface="Times New Roman" pitchFamily="18" charset="0"/>
              </a:rPr>
              <a:t>The chemicals used as preservatives are also regulated for the safety of the consumers</a:t>
            </a:r>
          </a:p>
        </p:txBody>
      </p:sp>
      <p:sp>
        <p:nvSpPr>
          <p:cNvPr id="4" name="Date Placeholder 3"/>
          <p:cNvSpPr>
            <a:spLocks noGrp="1"/>
          </p:cNvSpPr>
          <p:nvPr>
            <p:ph type="dt" sz="half" idx="10"/>
          </p:nvPr>
        </p:nvSpPr>
        <p:spPr/>
        <p:txBody>
          <a:bodyPr/>
          <a:lstStyle/>
          <a:p>
            <a:fld id="{934FD995-2258-450D-8C7D-05A8BC5A1096}"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135</a:t>
            </a:fld>
            <a:endParaRPr lang="en-GB"/>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GB" sz="2800" dirty="0" smtClean="0">
                <a:latin typeface="Times New Roman" pitchFamily="18" charset="0"/>
                <a:cs typeface="Times New Roman" pitchFamily="18" charset="0"/>
              </a:rPr>
              <a:t>The slaughter of animals is governed by several rules and acts, for example, the Meat Control Act, the Veterinary Act and the Public Health Act.</a:t>
            </a:r>
            <a:endParaRPr lang="en-US"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812B68C4-59A4-49DA-8E79-44415596EC3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136</a:t>
            </a:fld>
            <a:endParaRPr lang="en-GB"/>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sz="2800" dirty="0" smtClean="0">
                <a:latin typeface="Times New Roman" pitchFamily="18" charset="0"/>
                <a:cs typeface="Times New Roman" pitchFamily="18" charset="0"/>
              </a:rPr>
              <a:t>Food can be contaminated by excreta, dirty fingers, flies, poisonous insecticides or pesticides on vegetables or chemical preservation of food.</a:t>
            </a:r>
          </a:p>
          <a:p>
            <a:r>
              <a:rPr lang="en-GB" sz="2800" dirty="0" smtClean="0">
                <a:latin typeface="Times New Roman" pitchFamily="18" charset="0"/>
                <a:cs typeface="Times New Roman" pitchFamily="18" charset="0"/>
              </a:rPr>
              <a:t> It can also be contaminated if it is derived from infected animals, for example, animals with tapeworms or brucellosis.</a:t>
            </a:r>
          </a:p>
          <a:p>
            <a:endParaRPr lang="en-US" dirty="0" smtClean="0"/>
          </a:p>
          <a:p>
            <a:endParaRPr lang="en-US" dirty="0"/>
          </a:p>
        </p:txBody>
      </p:sp>
      <p:sp>
        <p:nvSpPr>
          <p:cNvPr id="4" name="Date Placeholder 3"/>
          <p:cNvSpPr>
            <a:spLocks noGrp="1"/>
          </p:cNvSpPr>
          <p:nvPr>
            <p:ph type="dt" sz="half" idx="10"/>
          </p:nvPr>
        </p:nvSpPr>
        <p:spPr/>
        <p:txBody>
          <a:bodyPr/>
          <a:lstStyle/>
          <a:p>
            <a:fld id="{695C8482-C780-45FF-8457-3E1C755B2701}"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137</a:t>
            </a:fld>
            <a:endParaRPr lang="en-GB"/>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Food Storage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latin typeface="Times New Roman" pitchFamily="18" charset="0"/>
                <a:cs typeface="Times New Roman" pitchFamily="18" charset="0"/>
              </a:rPr>
              <a:t>Storage will depend on the type and packaging of the food. </a:t>
            </a:r>
          </a:p>
          <a:p>
            <a:r>
              <a:rPr lang="en-GB" b="1" dirty="0" smtClean="0">
                <a:latin typeface="Times New Roman" pitchFamily="18" charset="0"/>
                <a:cs typeface="Times New Roman" pitchFamily="18" charset="0"/>
              </a:rPr>
              <a:t>Dry Foods</a:t>
            </a:r>
            <a:r>
              <a:rPr lang="en-GB" dirty="0" smtClean="0">
                <a:latin typeface="Times New Roman" pitchFamily="18" charset="0"/>
                <a:cs typeface="Times New Roman" pitchFamily="18" charset="0"/>
              </a:rPr>
              <a:t> These include foods like maize, beans, and wheat (cereals). Such foods should be stored in dry, airy conditions in improved granaries</a:t>
            </a:r>
          </a:p>
          <a:p>
            <a:r>
              <a:rPr lang="en-GB" b="1" dirty="0" smtClean="0">
                <a:latin typeface="Times New Roman" pitchFamily="18" charset="0"/>
                <a:cs typeface="Times New Roman" pitchFamily="18" charset="0"/>
              </a:rPr>
              <a:t>Bagged Foods</a:t>
            </a:r>
            <a:r>
              <a:rPr lang="en-GB" dirty="0" smtClean="0">
                <a:latin typeface="Times New Roman" pitchFamily="18" charset="0"/>
                <a:cs typeface="Times New Roman" pitchFamily="18" charset="0"/>
              </a:rPr>
              <a:t> These foods should be stored on raised shelves at least 18 inches above the floor or ground level. This enables the store to be swept and washed easily. It also allows for easy inspection for pest detection.</a:t>
            </a:r>
            <a:r>
              <a:rPr lang="en-GB" b="1" dirty="0" smtClean="0">
                <a:latin typeface="Times New Roman" pitchFamily="18" charset="0"/>
                <a:cs typeface="Times New Roman" pitchFamily="18" charset="0"/>
              </a:rPr>
              <a:t> </a:t>
            </a:r>
          </a:p>
        </p:txBody>
      </p:sp>
      <p:sp>
        <p:nvSpPr>
          <p:cNvPr id="4" name="Date Placeholder 3"/>
          <p:cNvSpPr>
            <a:spLocks noGrp="1"/>
          </p:cNvSpPr>
          <p:nvPr>
            <p:ph type="dt" sz="half" idx="10"/>
          </p:nvPr>
        </p:nvSpPr>
        <p:spPr/>
        <p:txBody>
          <a:bodyPr/>
          <a:lstStyle/>
          <a:p>
            <a:fld id="{A34881F1-8051-4475-966F-78288C5C42C1}"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138</a:t>
            </a:fld>
            <a:endParaRPr lang="en-GB"/>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t>Perishable Foods.</a:t>
            </a:r>
          </a:p>
          <a:p>
            <a:r>
              <a:rPr lang="en-GB" dirty="0" smtClean="0"/>
              <a:t> These are foods that go bad within a short time. </a:t>
            </a:r>
          </a:p>
          <a:p>
            <a:r>
              <a:rPr lang="en-GB" dirty="0" smtClean="0"/>
              <a:t>Such foods include dairy products, meat and fish. </a:t>
            </a:r>
          </a:p>
          <a:p>
            <a:r>
              <a:rPr lang="en-GB" dirty="0" smtClean="0"/>
              <a:t>They should be refrigerated to inhibit the multiplication of bacteria.</a:t>
            </a:r>
          </a:p>
          <a:p>
            <a:endParaRPr lang="en-GB" dirty="0" smtClean="0"/>
          </a:p>
          <a:p>
            <a:endParaRPr lang="en-GB" dirty="0" smtClean="0"/>
          </a:p>
          <a:p>
            <a:endParaRPr lang="en-US" dirty="0"/>
          </a:p>
        </p:txBody>
      </p:sp>
      <p:sp>
        <p:nvSpPr>
          <p:cNvPr id="4" name="Date Placeholder 3"/>
          <p:cNvSpPr>
            <a:spLocks noGrp="1"/>
          </p:cNvSpPr>
          <p:nvPr>
            <p:ph type="dt" sz="half" idx="10"/>
          </p:nvPr>
        </p:nvSpPr>
        <p:spPr/>
        <p:txBody>
          <a:bodyPr/>
          <a:lstStyle/>
          <a:p>
            <a:fld id="{CE3E233C-2370-4448-BEA4-2DB4D0D04BB4}"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139</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47800"/>
            <a:ext cx="9144000" cy="4343400"/>
          </a:xfrm>
        </p:spPr>
        <p:txBody>
          <a:bodyPr>
            <a:normAutofit fontScale="92500" lnSpcReduction="10000"/>
          </a:bodyPr>
          <a:lstStyle/>
          <a:p>
            <a:pPr>
              <a:buNone/>
            </a:pPr>
            <a:r>
              <a:rPr lang="en-US" b="1" dirty="0" smtClean="0">
                <a:latin typeface="Times New Roman" pitchFamily="18" charset="0"/>
                <a:cs typeface="Times New Roman" pitchFamily="18" charset="0"/>
              </a:rPr>
              <a:t>The environment is composed of  two types generally:</a:t>
            </a:r>
          </a:p>
          <a:p>
            <a:pPr>
              <a:buNone/>
            </a:pPr>
            <a:endParaRPr lang="en-US" b="1" dirty="0" smtClean="0">
              <a:latin typeface="Times New Roman" pitchFamily="18" charset="0"/>
              <a:cs typeface="Times New Roman" pitchFamily="18" charset="0"/>
            </a:endParaRPr>
          </a:p>
          <a:p>
            <a:pPr>
              <a:buNone/>
            </a:pPr>
            <a:r>
              <a:rPr lang="en-US" sz="3200" b="1" dirty="0" err="1" smtClean="0">
                <a:latin typeface="Times New Roman" pitchFamily="18" charset="0"/>
                <a:cs typeface="Times New Roman" pitchFamily="18" charset="0"/>
              </a:rPr>
              <a:t>Abiotic</a:t>
            </a:r>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environment also called  physical environment</a:t>
            </a:r>
          </a:p>
          <a:p>
            <a:pPr>
              <a:buNone/>
            </a:pPr>
            <a:r>
              <a:rPr lang="en-US" sz="3200" dirty="0" smtClean="0">
                <a:latin typeface="Times New Roman" pitchFamily="18" charset="0"/>
                <a:cs typeface="Times New Roman" pitchFamily="18" charset="0"/>
              </a:rPr>
              <a:t>Consists of non- living  things like forests, lakes, rivers mountains</a:t>
            </a:r>
          </a:p>
          <a:p>
            <a:pPr>
              <a:buNone/>
            </a:pPr>
            <a:endParaRPr lang="en-US" sz="3200" b="1" dirty="0" smtClean="0">
              <a:latin typeface="Times New Roman" pitchFamily="18" charset="0"/>
              <a:cs typeface="Times New Roman" pitchFamily="18" charset="0"/>
            </a:endParaRPr>
          </a:p>
          <a:p>
            <a:pPr>
              <a:buNone/>
            </a:pPr>
            <a:r>
              <a:rPr lang="en-US" sz="3200" b="1" dirty="0" smtClean="0">
                <a:latin typeface="Times New Roman" pitchFamily="18" charset="0"/>
                <a:cs typeface="Times New Roman" pitchFamily="18" charset="0"/>
              </a:rPr>
              <a:t>Biotic </a:t>
            </a:r>
            <a:r>
              <a:rPr lang="en-US" sz="3200" dirty="0" smtClean="0">
                <a:latin typeface="Times New Roman" pitchFamily="18" charset="0"/>
                <a:cs typeface="Times New Roman" pitchFamily="18" charset="0"/>
              </a:rPr>
              <a:t>environment also called   biological environment consists of living things </a:t>
            </a:r>
            <a:r>
              <a:rPr lang="en-US" sz="3200" dirty="0" smtClean="0"/>
              <a:t>like animals, trees, human beings, microorganisms. Other environments are:</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14</a:t>
            </a:fld>
            <a:endParaRPr lang="en-GB"/>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lstStyle/>
          <a:p>
            <a:r>
              <a:rPr lang="en-GB" dirty="0" smtClean="0"/>
              <a:t>Food Preservation</a:t>
            </a:r>
            <a:endParaRPr lang="en-GB" dirty="0"/>
          </a:p>
        </p:txBody>
      </p:sp>
      <p:sp>
        <p:nvSpPr>
          <p:cNvPr id="3" name="Content Placeholder 2"/>
          <p:cNvSpPr>
            <a:spLocks noGrp="1"/>
          </p:cNvSpPr>
          <p:nvPr>
            <p:ph idx="1"/>
          </p:nvPr>
        </p:nvSpPr>
        <p:spPr>
          <a:xfrm>
            <a:off x="457200" y="1142988"/>
            <a:ext cx="8229600" cy="4983179"/>
          </a:xfrm>
        </p:spPr>
        <p:txBody>
          <a:bodyPr>
            <a:noAutofit/>
          </a:bodyPr>
          <a:lstStyle/>
          <a:p>
            <a:r>
              <a:rPr lang="en-GB" sz="2800" dirty="0" smtClean="0">
                <a:latin typeface="Times New Roman" pitchFamily="18" charset="0"/>
                <a:cs typeface="Times New Roman" pitchFamily="18" charset="0"/>
              </a:rPr>
              <a:t>This is defined as any method used to treat food for the purpose of prolonging its life without appreciable loss of its quality and appeal. </a:t>
            </a:r>
          </a:p>
          <a:p>
            <a:r>
              <a:rPr lang="en-GB" sz="2800" dirty="0" smtClean="0">
                <a:latin typeface="Times New Roman" pitchFamily="18" charset="0"/>
                <a:cs typeface="Times New Roman" pitchFamily="18" charset="0"/>
              </a:rPr>
              <a:t>Most human food is of biological origin and there is continuous metabolism to produce the end product. </a:t>
            </a:r>
          </a:p>
          <a:p>
            <a:r>
              <a:rPr lang="en-GB" sz="2800" dirty="0" smtClean="0">
                <a:latin typeface="Times New Roman" pitchFamily="18" charset="0"/>
                <a:cs typeface="Times New Roman" pitchFamily="18" charset="0"/>
              </a:rPr>
              <a:t>This applies to food of both animal and plant origin, for example, meat, milk, fish, leaves, tubers and seeds. </a:t>
            </a:r>
            <a:endParaRPr lang="en-GB"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5359FBA8-476F-4385-9AA2-5AD9C604EFA9}"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140</a:t>
            </a:fld>
            <a:endParaRPr lang="en-GB"/>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2800" dirty="0" smtClean="0">
                <a:latin typeface="Times New Roman" pitchFamily="18" charset="0"/>
                <a:cs typeface="Times New Roman" pitchFamily="18" charset="0"/>
              </a:rPr>
              <a:t>When an animal or plant dies, they lose the mechanism of protection from bacteria, fungi and moulds. Thus, you preserve food in order to:</a:t>
            </a:r>
          </a:p>
          <a:p>
            <a:r>
              <a:rPr lang="en-GB" sz="2800" dirty="0" smtClean="0">
                <a:latin typeface="Times New Roman" pitchFamily="18" charset="0"/>
                <a:cs typeface="Times New Roman" pitchFamily="18" charset="0"/>
              </a:rPr>
              <a:t>Increase its shelf-life, for example, canned foods</a:t>
            </a:r>
          </a:p>
          <a:p>
            <a:r>
              <a:rPr lang="en-GB" sz="2800" dirty="0" smtClean="0">
                <a:latin typeface="Times New Roman" pitchFamily="18" charset="0"/>
                <a:cs typeface="Times New Roman" pitchFamily="18" charset="0"/>
              </a:rPr>
              <a:t>Render the food safe for consumption, for example, highly perishable foods like milk</a:t>
            </a:r>
          </a:p>
        </p:txBody>
      </p:sp>
      <p:sp>
        <p:nvSpPr>
          <p:cNvPr id="4" name="Date Placeholder 3"/>
          <p:cNvSpPr>
            <a:spLocks noGrp="1"/>
          </p:cNvSpPr>
          <p:nvPr>
            <p:ph type="dt" sz="half" idx="10"/>
          </p:nvPr>
        </p:nvSpPr>
        <p:spPr/>
        <p:txBody>
          <a:bodyPr/>
          <a:lstStyle/>
          <a:p>
            <a:fld id="{5D611EA0-7BE5-4CAA-9881-C9A502DC327D}"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141</a:t>
            </a:fld>
            <a:endParaRPr lang="en-GB"/>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2800" dirty="0" smtClean="0">
                <a:latin typeface="Times New Roman" pitchFamily="18" charset="0"/>
                <a:cs typeface="Times New Roman" pitchFamily="18" charset="0"/>
              </a:rPr>
              <a:t>Conserve the food for use during the periods of scarcity, for instance, dried cereals and vegetables</a:t>
            </a:r>
          </a:p>
          <a:p>
            <a:r>
              <a:rPr lang="en-GB" sz="2800" dirty="0" smtClean="0">
                <a:latin typeface="Times New Roman" pitchFamily="18" charset="0"/>
                <a:cs typeface="Times New Roman" pitchFamily="18" charset="0"/>
              </a:rPr>
              <a:t>Avail seasonal foods, like fruits, throughout the year</a:t>
            </a:r>
          </a:p>
          <a:p>
            <a:endParaRPr lang="en-US" sz="2800" dirty="0"/>
          </a:p>
        </p:txBody>
      </p:sp>
      <p:sp>
        <p:nvSpPr>
          <p:cNvPr id="4" name="Date Placeholder 3"/>
          <p:cNvSpPr>
            <a:spLocks noGrp="1"/>
          </p:cNvSpPr>
          <p:nvPr>
            <p:ph type="dt" sz="half" idx="10"/>
          </p:nvPr>
        </p:nvSpPr>
        <p:spPr/>
        <p:txBody>
          <a:bodyPr/>
          <a:lstStyle/>
          <a:p>
            <a:fld id="{38F41505-4233-416A-8961-530ADDD61047}"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142</a:t>
            </a:fld>
            <a:endParaRPr lang="en-GB"/>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Principles of Food Preservation</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There are two principles of food preservation.</a:t>
            </a:r>
            <a:br>
              <a:rPr lang="en-GB" dirty="0" smtClean="0"/>
            </a:br>
            <a:r>
              <a:rPr lang="en-GB" dirty="0" smtClean="0"/>
              <a:t/>
            </a:r>
            <a:br>
              <a:rPr lang="en-GB" dirty="0" smtClean="0"/>
            </a:br>
            <a:r>
              <a:rPr lang="en-GB" b="1" dirty="0" smtClean="0"/>
              <a:t>Principle 1</a:t>
            </a:r>
            <a:br>
              <a:rPr lang="en-GB" b="1" dirty="0" smtClean="0"/>
            </a:br>
            <a:r>
              <a:rPr lang="en-GB" b="1" dirty="0" smtClean="0"/>
              <a:t/>
            </a:r>
            <a:br>
              <a:rPr lang="en-GB" b="1" dirty="0" smtClean="0"/>
            </a:br>
            <a:r>
              <a:rPr lang="en-GB" dirty="0" smtClean="0"/>
              <a:t>Destroy organisms responsible for spoilage through heat treatment.</a:t>
            </a:r>
            <a:br>
              <a:rPr lang="en-GB" dirty="0" smtClean="0"/>
            </a:br>
            <a:r>
              <a:rPr lang="en-GB" dirty="0" smtClean="0"/>
              <a:t/>
            </a:r>
            <a:br>
              <a:rPr lang="en-GB" dirty="0" smtClean="0"/>
            </a:br>
            <a:r>
              <a:rPr lang="en-GB" b="1" dirty="0" smtClean="0"/>
              <a:t>Principle 2</a:t>
            </a:r>
            <a:br>
              <a:rPr lang="en-GB" b="1" dirty="0" smtClean="0"/>
            </a:br>
            <a:r>
              <a:rPr lang="en-GB" b="1" dirty="0" smtClean="0"/>
              <a:t/>
            </a:r>
            <a:br>
              <a:rPr lang="en-GB" b="1" dirty="0" smtClean="0"/>
            </a:br>
            <a:r>
              <a:rPr lang="en-GB" dirty="0" smtClean="0"/>
              <a:t>Inhibit the micro-organisms through cold treatment.</a:t>
            </a:r>
            <a:br>
              <a:rPr lang="en-GB" dirty="0" smtClean="0"/>
            </a:br>
            <a:endParaRPr lang="en-GB" dirty="0"/>
          </a:p>
        </p:txBody>
      </p:sp>
      <p:sp>
        <p:nvSpPr>
          <p:cNvPr id="4" name="Date Placeholder 3"/>
          <p:cNvSpPr>
            <a:spLocks noGrp="1"/>
          </p:cNvSpPr>
          <p:nvPr>
            <p:ph type="dt" sz="half" idx="10"/>
          </p:nvPr>
        </p:nvSpPr>
        <p:spPr/>
        <p:txBody>
          <a:bodyPr/>
          <a:lstStyle/>
          <a:p>
            <a:fld id="{F2B53993-8F05-4FC3-9FDF-6DD9F4FC569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143</a:t>
            </a:fld>
            <a:endParaRPr lang="en-GB"/>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32"/>
            <a:ext cx="8229600" cy="5840435"/>
          </a:xfrm>
        </p:spPr>
        <p:txBody>
          <a:bodyPr/>
          <a:lstStyle/>
          <a:p>
            <a:r>
              <a:rPr lang="en-GB" sz="3200" b="1" dirty="0" smtClean="0">
                <a:latin typeface="Times New Roman" pitchFamily="18" charset="0"/>
                <a:cs typeface="Times New Roman" pitchFamily="18" charset="0"/>
              </a:rPr>
              <a:t>Moulds: </a:t>
            </a:r>
            <a:r>
              <a:rPr lang="en-GB" sz="3200" dirty="0" smtClean="0">
                <a:latin typeface="Times New Roman" pitchFamily="18" charset="0"/>
                <a:cs typeface="Times New Roman" pitchFamily="18" charset="0"/>
              </a:rPr>
              <a:t>Affect the surfaces of foods containing high sugar and salt.</a:t>
            </a:r>
          </a:p>
          <a:p>
            <a:r>
              <a:rPr lang="en-GB" sz="3200" dirty="0" smtClean="0">
                <a:latin typeface="Times New Roman" pitchFamily="18" charset="0"/>
                <a:cs typeface="Times New Roman" pitchFamily="18" charset="0"/>
              </a:rPr>
              <a:t> They also affect dry foods that may become damp due to poor storage.</a:t>
            </a:r>
          </a:p>
          <a:p>
            <a:r>
              <a:rPr lang="en-GB" sz="3200" b="1" dirty="0" smtClean="0">
                <a:latin typeface="Times New Roman" pitchFamily="18" charset="0"/>
                <a:cs typeface="Times New Roman" pitchFamily="18" charset="0"/>
              </a:rPr>
              <a:t>Yeasts:</a:t>
            </a:r>
            <a:r>
              <a:rPr lang="en-GB" sz="3200" dirty="0" smtClean="0">
                <a:latin typeface="Times New Roman" pitchFamily="18" charset="0"/>
                <a:cs typeface="Times New Roman" pitchFamily="18" charset="0"/>
              </a:rPr>
              <a:t> Affect foods that have acid or sugar in high concentration, for example, dried fruits, and concentrated fruit juices.</a:t>
            </a:r>
          </a:p>
          <a:p>
            <a:r>
              <a:rPr lang="en-GB" sz="3200" b="1" dirty="0" smtClean="0">
                <a:latin typeface="Times New Roman" pitchFamily="18" charset="0"/>
                <a:cs typeface="Times New Roman" pitchFamily="18" charset="0"/>
              </a:rPr>
              <a:t>Bacteria:</a:t>
            </a:r>
            <a:r>
              <a:rPr lang="en-GB" sz="3200" dirty="0" smtClean="0">
                <a:latin typeface="Times New Roman" pitchFamily="18" charset="0"/>
                <a:cs typeface="Times New Roman" pitchFamily="18" charset="0"/>
              </a:rPr>
              <a:t> Affect foods under various conditions apart from dry food.</a:t>
            </a:r>
          </a:p>
          <a:p>
            <a:endParaRPr lang="en-GB" dirty="0" smtClean="0"/>
          </a:p>
          <a:p>
            <a:endParaRPr lang="en-GB" dirty="0"/>
          </a:p>
        </p:txBody>
      </p:sp>
      <p:sp>
        <p:nvSpPr>
          <p:cNvPr id="2" name="Date Placeholder 1"/>
          <p:cNvSpPr>
            <a:spLocks noGrp="1"/>
          </p:cNvSpPr>
          <p:nvPr>
            <p:ph type="dt" sz="half" idx="10"/>
          </p:nvPr>
        </p:nvSpPr>
        <p:spPr/>
        <p:txBody>
          <a:bodyPr/>
          <a:lstStyle/>
          <a:p>
            <a:fld id="{6F840869-6429-403C-BD27-0835A56E8634}"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144</a:t>
            </a:fld>
            <a:endParaRPr lang="en-GB"/>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32"/>
            <a:ext cx="8229600" cy="5840435"/>
          </a:xfrm>
        </p:spPr>
        <p:txBody>
          <a:bodyPr>
            <a:normAutofit/>
          </a:bodyPr>
          <a:lstStyle/>
          <a:p>
            <a:pPr>
              <a:buNone/>
            </a:pPr>
            <a:r>
              <a:rPr lang="en-GB" sz="3200" b="1" dirty="0" smtClean="0">
                <a:latin typeface="Times New Roman" pitchFamily="18" charset="0"/>
                <a:cs typeface="Times New Roman" pitchFamily="18" charset="0"/>
              </a:rPr>
              <a:t>Heat Treatment</a:t>
            </a:r>
          </a:p>
          <a:p>
            <a:pPr>
              <a:buNone/>
            </a:pPr>
            <a:r>
              <a:rPr lang="en-GB" sz="3200" dirty="0" smtClean="0">
                <a:latin typeface="Times New Roman" pitchFamily="18" charset="0"/>
                <a:cs typeface="Times New Roman" pitchFamily="18" charset="0"/>
              </a:rPr>
              <a:t>The following are methods of destroying organisms through heat treatment.</a:t>
            </a:r>
          </a:p>
          <a:p>
            <a:pPr marL="514350" indent="-514350">
              <a:buFont typeface="+mj-lt"/>
              <a:buAutoNum type="alphaLcParenR"/>
            </a:pPr>
            <a:r>
              <a:rPr lang="en-GB" sz="3200" dirty="0" smtClean="0">
                <a:latin typeface="Times New Roman" pitchFamily="18" charset="0"/>
                <a:cs typeface="Times New Roman" pitchFamily="18" charset="0"/>
              </a:rPr>
              <a:t>Cooking</a:t>
            </a:r>
          </a:p>
          <a:p>
            <a:pPr marL="514350" indent="-514350">
              <a:buFont typeface="+mj-lt"/>
              <a:buAutoNum type="alphaLcParenR"/>
            </a:pPr>
            <a:r>
              <a:rPr lang="en-GB" sz="3200" dirty="0" smtClean="0">
                <a:latin typeface="Times New Roman" pitchFamily="18" charset="0"/>
                <a:cs typeface="Times New Roman" pitchFamily="18" charset="0"/>
              </a:rPr>
              <a:t>Blanching</a:t>
            </a:r>
          </a:p>
          <a:p>
            <a:pPr marL="514350" indent="-514350">
              <a:buFont typeface="+mj-lt"/>
              <a:buAutoNum type="alphaLcParenR"/>
            </a:pPr>
            <a:r>
              <a:rPr lang="en-GB" sz="3200" dirty="0" smtClean="0">
                <a:latin typeface="Times New Roman" pitchFamily="18" charset="0"/>
                <a:cs typeface="Times New Roman" pitchFamily="18" charset="0"/>
              </a:rPr>
              <a:t>Pasteurisation</a:t>
            </a:r>
          </a:p>
          <a:p>
            <a:pPr marL="514350" indent="-514350">
              <a:buFont typeface="+mj-lt"/>
              <a:buAutoNum type="alphaLcParenR"/>
            </a:pPr>
            <a:r>
              <a:rPr lang="en-GB" sz="3200" dirty="0" smtClean="0">
                <a:latin typeface="Times New Roman" pitchFamily="18" charset="0"/>
                <a:cs typeface="Times New Roman" pitchFamily="18" charset="0"/>
              </a:rPr>
              <a:t>Sterilization</a:t>
            </a:r>
          </a:p>
          <a:p>
            <a:pPr marL="514350" indent="-514350">
              <a:buFont typeface="+mj-lt"/>
              <a:buAutoNum type="alphaLcParenR"/>
            </a:pPr>
            <a:r>
              <a:rPr lang="en-GB" sz="3200" dirty="0" smtClean="0">
                <a:latin typeface="Times New Roman" pitchFamily="18" charset="0"/>
                <a:cs typeface="Times New Roman" pitchFamily="18" charset="0"/>
              </a:rPr>
              <a:t>Canning</a:t>
            </a:r>
          </a:p>
          <a:p>
            <a:pPr marL="514350" indent="-514350">
              <a:buNone/>
            </a:pPr>
            <a:endParaRPr lang="en-GB" sz="3200" dirty="0" smtClean="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1D556D45-E4C4-41AD-AFCB-1D53FF42AE90}"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145</a:t>
            </a:fld>
            <a:endParaRPr lang="en-GB"/>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3200" b="1" dirty="0" smtClean="0">
                <a:latin typeface="Times New Roman" pitchFamily="18" charset="0"/>
                <a:cs typeface="Times New Roman" pitchFamily="18" charset="0"/>
              </a:rPr>
              <a:t>Cooking</a:t>
            </a:r>
            <a:r>
              <a:rPr lang="en-GB" sz="3200" dirty="0" smtClean="0">
                <a:latin typeface="Times New Roman" pitchFamily="18" charset="0"/>
                <a:cs typeface="Times New Roman" pitchFamily="18" charset="0"/>
              </a:rPr>
              <a:t> This is a heating process, which aims to produce more palatable food. </a:t>
            </a:r>
          </a:p>
          <a:p>
            <a:r>
              <a:rPr lang="en-GB" sz="3200" dirty="0" smtClean="0">
                <a:latin typeface="Times New Roman" pitchFamily="18" charset="0"/>
                <a:cs typeface="Times New Roman" pitchFamily="18" charset="0"/>
              </a:rPr>
              <a:t>Cooked food generally keeps longer than raw foods as long as re-contamination is minimised. </a:t>
            </a:r>
          </a:p>
          <a:p>
            <a:r>
              <a:rPr lang="en-GB" sz="3200" dirty="0" smtClean="0">
                <a:latin typeface="Times New Roman" pitchFamily="18" charset="0"/>
                <a:cs typeface="Times New Roman" pitchFamily="18" charset="0"/>
              </a:rPr>
              <a:t>Cooking destroys or reduces micro-organisms and potential toxins in food. </a:t>
            </a:r>
          </a:p>
          <a:p>
            <a:endParaRPr lang="en-GB"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146</a:t>
            </a:fld>
            <a:endParaRPr lang="en-GB"/>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GB" dirty="0" smtClean="0">
                <a:latin typeface="Times New Roman" pitchFamily="18" charset="0"/>
                <a:cs typeface="Times New Roman" pitchFamily="18" charset="0"/>
              </a:rPr>
              <a:t>Cooking also inactivates undesirable enzymes in food. It alters the colour, texture and flavour and improves the digestibility of food.</a:t>
            </a:r>
          </a:p>
          <a:p>
            <a:pPr>
              <a:buNone/>
            </a:pP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On the other hand, cooking may cause degradation of food nutrients, for example, over cooking vegetables destroys vitamin C.</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147</a:t>
            </a:fld>
            <a:endParaRPr lang="en-GB"/>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lnSpcReduction="10000"/>
          </a:bodyPr>
          <a:lstStyle/>
          <a:p>
            <a:r>
              <a:rPr lang="en-GB" b="1" dirty="0" smtClean="0"/>
              <a:t>Blanching:</a:t>
            </a:r>
            <a:r>
              <a:rPr lang="en-GB" dirty="0" smtClean="0"/>
              <a:t> This is the process where most vegetable foods are heat treated at 70 - 100°C for 2 - 10 minutes. </a:t>
            </a:r>
          </a:p>
          <a:p>
            <a:r>
              <a:rPr lang="en-GB" dirty="0" smtClean="0"/>
              <a:t>This is done by immersing food in boiling water or exposing it to steam. </a:t>
            </a:r>
          </a:p>
          <a:p>
            <a:r>
              <a:rPr lang="en-GB" dirty="0" smtClean="0"/>
              <a:t>Blanching is used before freezing, canning or drying.</a:t>
            </a:r>
          </a:p>
          <a:p>
            <a:pPr>
              <a:buNone/>
            </a:pPr>
            <a:r>
              <a:rPr lang="en-GB" dirty="0" smtClean="0"/>
              <a:t> </a:t>
            </a:r>
          </a:p>
          <a:p>
            <a:r>
              <a:rPr lang="en-GB" dirty="0" smtClean="0"/>
              <a:t>This process inactivates enzymes, drives out air bubbles trapped in food, enhances retention of green colours and reduces micro-organisms.</a:t>
            </a:r>
          </a:p>
          <a:p>
            <a:endParaRPr lang="en-GB" dirty="0" smtClean="0"/>
          </a:p>
          <a:p>
            <a:endParaRPr lang="en-GB" dirty="0"/>
          </a:p>
        </p:txBody>
      </p:sp>
      <p:sp>
        <p:nvSpPr>
          <p:cNvPr id="2" name="Date Placeholder 1"/>
          <p:cNvSpPr>
            <a:spLocks noGrp="1"/>
          </p:cNvSpPr>
          <p:nvPr>
            <p:ph type="dt" sz="half" idx="10"/>
          </p:nvPr>
        </p:nvSpPr>
        <p:spPr/>
        <p:txBody>
          <a:bodyPr/>
          <a:lstStyle/>
          <a:p>
            <a:fld id="{AA63F43C-30B1-4D50-8C19-C4B81ABE1650}"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148</a:t>
            </a:fld>
            <a:endParaRPr lang="en-GB"/>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GB" b="1" dirty="0" smtClean="0"/>
              <a:t>Pasteurisation:</a:t>
            </a:r>
            <a:r>
              <a:rPr lang="en-GB" dirty="0" smtClean="0"/>
              <a:t> This is a relatively slow method of heat treatment.</a:t>
            </a:r>
          </a:p>
          <a:p>
            <a:r>
              <a:rPr lang="en-GB" dirty="0" smtClean="0"/>
              <a:t> Pasteurisation is generally carried out at a temperature of below 100°C. </a:t>
            </a:r>
          </a:p>
          <a:p>
            <a:r>
              <a:rPr lang="en-GB" dirty="0" smtClean="0"/>
              <a:t>This method is used to increase the life span of the product. </a:t>
            </a:r>
          </a:p>
          <a:p>
            <a:r>
              <a:rPr lang="en-GB" dirty="0" smtClean="0"/>
              <a:t>This method reduces organisms that cause spoilage and eliminates pathogens.</a:t>
            </a:r>
          </a:p>
          <a:p>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149</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a:bodyPr>
          <a:lstStyle/>
          <a:p>
            <a:endParaRPr lang="en-US" dirty="0" smtClean="0"/>
          </a:p>
          <a:p>
            <a:pPr>
              <a:buNone/>
            </a:pPr>
            <a:r>
              <a:rPr lang="en-US" sz="3200" dirty="0" smtClean="0"/>
              <a:t>1.Political environment like governing structures</a:t>
            </a:r>
          </a:p>
          <a:p>
            <a:pPr>
              <a:buNone/>
            </a:pPr>
            <a:r>
              <a:rPr lang="en-US" sz="3200" dirty="0" smtClean="0"/>
              <a:t>2.Socio-cultural environment like  patterns, taboos, customs , traditions</a:t>
            </a:r>
          </a:p>
          <a:p>
            <a:endParaRPr lang="en-US" sz="3200" dirty="0" smtClean="0"/>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15</a:t>
            </a:fld>
            <a:endParaRPr lang="en-GB"/>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a:bodyPr>
          <a:lstStyle/>
          <a:p>
            <a:r>
              <a:rPr lang="en-GB" b="1" dirty="0" smtClean="0"/>
              <a:t>Sterilisation:</a:t>
            </a:r>
            <a:r>
              <a:rPr lang="en-GB" dirty="0" smtClean="0"/>
              <a:t> In this method heat is used to kill all micro-organisms and their spores at a temperature of above 100°C.</a:t>
            </a:r>
          </a:p>
          <a:p>
            <a:r>
              <a:rPr lang="en-GB" dirty="0" smtClean="0"/>
              <a:t> The sterilised food must be stored in an airtight container to prevent the entry of and recontamination by micro-organisms.</a:t>
            </a:r>
          </a:p>
        </p:txBody>
      </p:sp>
      <p:sp>
        <p:nvSpPr>
          <p:cNvPr id="2" name="Date Placeholder 1"/>
          <p:cNvSpPr>
            <a:spLocks noGrp="1"/>
          </p:cNvSpPr>
          <p:nvPr>
            <p:ph type="dt" sz="half" idx="10"/>
          </p:nvPr>
        </p:nvSpPr>
        <p:spPr/>
        <p:txBody>
          <a:bodyPr/>
          <a:lstStyle/>
          <a:p>
            <a:fld id="{B5D7C39F-4EC3-448C-8DD6-C9E5765C5F2A}"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150</a:t>
            </a:fld>
            <a:endParaRPr lang="en-GB"/>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a:bodyPr>
          <a:lstStyle/>
          <a:p>
            <a:r>
              <a:rPr lang="en-GB" sz="3200" b="1" dirty="0" smtClean="0">
                <a:latin typeface="Times New Roman" pitchFamily="18" charset="0"/>
                <a:cs typeface="Times New Roman" pitchFamily="18" charset="0"/>
              </a:rPr>
              <a:t>Canning:</a:t>
            </a:r>
            <a:r>
              <a:rPr lang="en-GB" sz="3200" dirty="0" smtClean="0">
                <a:latin typeface="Times New Roman" pitchFamily="18" charset="0"/>
                <a:cs typeface="Times New Roman" pitchFamily="18" charset="0"/>
              </a:rPr>
              <a:t> In this method, the food is first heated at a temperature that kills all bacteria </a:t>
            </a:r>
          </a:p>
          <a:p>
            <a:r>
              <a:rPr lang="en-GB" sz="3200" dirty="0" smtClean="0">
                <a:latin typeface="Times New Roman" pitchFamily="18" charset="0"/>
                <a:cs typeface="Times New Roman" pitchFamily="18" charset="0"/>
              </a:rPr>
              <a:t> It is then sealed up in sterile cans or bottles. </a:t>
            </a:r>
          </a:p>
          <a:p>
            <a:r>
              <a:rPr lang="en-GB" sz="3200" dirty="0" smtClean="0">
                <a:latin typeface="Times New Roman" pitchFamily="18" charset="0"/>
                <a:cs typeface="Times New Roman" pitchFamily="18" charset="0"/>
              </a:rPr>
              <a:t>This prevents bacteria from getting into it and enables it to remain safe for a long time at room temperature.</a:t>
            </a:r>
          </a:p>
          <a:p>
            <a:endParaRPr lang="en-GB" sz="3200" dirty="0" smtClean="0">
              <a:latin typeface="Times New Roman" pitchFamily="18" charset="0"/>
              <a:cs typeface="Times New Roman" pitchFamily="18" charset="0"/>
            </a:endParaRPr>
          </a:p>
          <a:p>
            <a:endParaRPr lang="en-GB"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151</a:t>
            </a:fld>
            <a:endParaRPr lang="en-GB"/>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Cold Treatment and Other Methods.</a:t>
            </a:r>
            <a:endParaRPr lang="en-GB" dirty="0"/>
          </a:p>
        </p:txBody>
      </p:sp>
      <p:sp>
        <p:nvSpPr>
          <p:cNvPr id="3" name="Content Placeholder 2"/>
          <p:cNvSpPr>
            <a:spLocks noGrp="1"/>
          </p:cNvSpPr>
          <p:nvPr>
            <p:ph idx="1"/>
          </p:nvPr>
        </p:nvSpPr>
        <p:spPr/>
        <p:txBody>
          <a:bodyPr>
            <a:normAutofit/>
          </a:bodyPr>
          <a:lstStyle/>
          <a:p>
            <a:r>
              <a:rPr lang="en-GB" sz="3200" b="1" dirty="0" smtClean="0">
                <a:latin typeface="Times New Roman" pitchFamily="18" charset="0"/>
                <a:cs typeface="Times New Roman" pitchFamily="18" charset="0"/>
              </a:rPr>
              <a:t>Freezing:</a:t>
            </a:r>
            <a:r>
              <a:rPr lang="en-GB" sz="3200" dirty="0" smtClean="0">
                <a:latin typeface="Times New Roman" pitchFamily="18" charset="0"/>
                <a:cs typeface="Times New Roman" pitchFamily="18" charset="0"/>
              </a:rPr>
              <a:t> This is the most satisfactory method currently available for long-term preservation of food. </a:t>
            </a:r>
          </a:p>
          <a:p>
            <a:r>
              <a:rPr lang="en-GB" sz="3200" dirty="0" smtClean="0">
                <a:latin typeface="Times New Roman" pitchFamily="18" charset="0"/>
                <a:cs typeface="Times New Roman" pitchFamily="18" charset="0"/>
              </a:rPr>
              <a:t>When properly done, freezing is effective for retaining the colour, texture, flavour and nutritive value. Food must be deep-frozen at 0-4°C to remain palatable. </a:t>
            </a:r>
          </a:p>
          <a:p>
            <a:r>
              <a:rPr lang="en-GB" sz="3200" dirty="0" smtClean="0">
                <a:latin typeface="Times New Roman" pitchFamily="18" charset="0"/>
                <a:cs typeface="Times New Roman" pitchFamily="18" charset="0"/>
              </a:rPr>
              <a:t>This keeps food fresh for weeks or months</a:t>
            </a:r>
            <a:r>
              <a:rPr lang="en-GB" dirty="0" smtClean="0">
                <a:latin typeface="Times New Roman" pitchFamily="18" charset="0"/>
                <a:cs typeface="Times New Roman" pitchFamily="18" charset="0"/>
              </a:rPr>
              <a:t>.</a:t>
            </a:r>
          </a:p>
        </p:txBody>
      </p:sp>
      <p:sp>
        <p:nvSpPr>
          <p:cNvPr id="4" name="Date Placeholder 3"/>
          <p:cNvSpPr>
            <a:spLocks noGrp="1"/>
          </p:cNvSpPr>
          <p:nvPr>
            <p:ph type="dt" sz="half" idx="10"/>
          </p:nvPr>
        </p:nvSpPr>
        <p:spPr/>
        <p:txBody>
          <a:bodyPr/>
          <a:lstStyle/>
          <a:p>
            <a:fld id="{DE3B0832-2E11-4982-B90A-73B155BA9B0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152</a:t>
            </a:fld>
            <a:endParaRPr lang="en-GB"/>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lnSpcReduction="10000"/>
          </a:bodyPr>
          <a:lstStyle/>
          <a:p>
            <a:r>
              <a:rPr lang="en-GB" sz="3200" b="1" dirty="0" smtClean="0">
                <a:latin typeface="Times New Roman" pitchFamily="18" charset="0"/>
                <a:cs typeface="Times New Roman" pitchFamily="18" charset="0"/>
              </a:rPr>
              <a:t>Salting:</a:t>
            </a:r>
            <a:r>
              <a:rPr lang="en-GB" sz="3200" dirty="0" smtClean="0">
                <a:latin typeface="Times New Roman" pitchFamily="18" charset="0"/>
                <a:cs typeface="Times New Roman" pitchFamily="18" charset="0"/>
              </a:rPr>
              <a:t> This is the saturation of food with salt or sugar, for example, ham, jam and jelly. </a:t>
            </a:r>
          </a:p>
          <a:p>
            <a:r>
              <a:rPr lang="en-GB" sz="3200" dirty="0" smtClean="0">
                <a:latin typeface="Times New Roman" pitchFamily="18" charset="0"/>
                <a:cs typeface="Times New Roman" pitchFamily="18" charset="0"/>
              </a:rPr>
              <a:t>The added solute reduces microbial activity due to its dehydrating effect. </a:t>
            </a:r>
          </a:p>
          <a:p>
            <a:r>
              <a:rPr lang="en-GB" sz="3200" dirty="0" smtClean="0">
                <a:latin typeface="Times New Roman" pitchFamily="18" charset="0"/>
                <a:cs typeface="Times New Roman" pitchFamily="18" charset="0"/>
              </a:rPr>
              <a:t>The salt and sugar solutions are more concentrated than the cytoplasm inside the cell. </a:t>
            </a:r>
          </a:p>
          <a:p>
            <a:r>
              <a:rPr lang="en-GB" sz="3200" dirty="0" smtClean="0">
                <a:latin typeface="Times New Roman" pitchFamily="18" charset="0"/>
                <a:cs typeface="Times New Roman" pitchFamily="18" charset="0"/>
              </a:rPr>
              <a:t>Therefore, the water passes out of the cell into the concentrate, dehydrating the cell.</a:t>
            </a:r>
          </a:p>
          <a:p>
            <a:endParaRPr lang="en-GB" sz="3200" dirty="0" smtClean="0">
              <a:latin typeface="Times New Roman" pitchFamily="18" charset="0"/>
              <a:cs typeface="Times New Roman" pitchFamily="18" charset="0"/>
            </a:endParaRPr>
          </a:p>
          <a:p>
            <a:endParaRPr lang="en-US" sz="3200"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153</a:t>
            </a:fld>
            <a:endParaRPr lang="en-GB"/>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a:bodyPr>
          <a:lstStyle/>
          <a:p>
            <a:pPr>
              <a:buNone/>
            </a:pPr>
            <a:r>
              <a:rPr lang="en-GB" sz="3200" b="1" dirty="0" smtClean="0">
                <a:latin typeface="Times New Roman" pitchFamily="18" charset="0"/>
                <a:cs typeface="Times New Roman" pitchFamily="18" charset="0"/>
              </a:rPr>
              <a:t>Smoking and Drying</a:t>
            </a:r>
          </a:p>
          <a:p>
            <a:r>
              <a:rPr lang="en-GB" sz="3200" dirty="0" smtClean="0">
                <a:latin typeface="Times New Roman" pitchFamily="18" charset="0"/>
                <a:cs typeface="Times New Roman" pitchFamily="18" charset="0"/>
              </a:rPr>
              <a:t> Drying and smoking makes food unsuitable for the bacteria to grow and multiply. </a:t>
            </a:r>
          </a:p>
          <a:p>
            <a:r>
              <a:rPr lang="en-GB" sz="3200" dirty="0" smtClean="0">
                <a:latin typeface="Times New Roman" pitchFamily="18" charset="0"/>
                <a:cs typeface="Times New Roman" pitchFamily="18" charset="0"/>
              </a:rPr>
              <a:t>Fish or meat may be preserved by these methods.</a:t>
            </a:r>
          </a:p>
          <a:p>
            <a:r>
              <a:rPr lang="en-GB" sz="3200" dirty="0" smtClean="0">
                <a:latin typeface="Times New Roman" pitchFamily="18" charset="0"/>
                <a:cs typeface="Times New Roman" pitchFamily="18" charset="0"/>
              </a:rPr>
              <a:t> A wood rack is made and fish or meat is placed on it.</a:t>
            </a:r>
          </a:p>
          <a:p>
            <a:r>
              <a:rPr lang="en-GB" sz="3200" dirty="0" smtClean="0">
                <a:latin typeface="Times New Roman" pitchFamily="18" charset="0"/>
                <a:cs typeface="Times New Roman" pitchFamily="18" charset="0"/>
              </a:rPr>
              <a:t> A wood fire, which generates heat and thick smoke, is made under the rack</a:t>
            </a:r>
            <a:endParaRPr lang="en-GB" sz="3200"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15B4A01F-46E8-4E8A-84E8-A6B37E6BAD10}"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154</a:t>
            </a:fld>
            <a:endParaRPr lang="en-GB"/>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sz="3200" dirty="0" smtClean="0">
                <a:latin typeface="Times New Roman" pitchFamily="18" charset="0"/>
                <a:cs typeface="Times New Roman" pitchFamily="18" charset="0"/>
              </a:rPr>
              <a:t>The heat will dry the fish or meat, and the smoke gets inside the food to act as a preservative. </a:t>
            </a:r>
          </a:p>
          <a:p>
            <a:r>
              <a:rPr lang="en-GB" sz="3200" dirty="0" smtClean="0">
                <a:latin typeface="Times New Roman" pitchFamily="18" charset="0"/>
                <a:cs typeface="Times New Roman" pitchFamily="18" charset="0"/>
              </a:rPr>
              <a:t>Green vegetables, cereals and legumes can be preserved by drying them in the sun. </a:t>
            </a:r>
          </a:p>
          <a:p>
            <a:r>
              <a:rPr lang="en-GB" sz="3200" dirty="0" smtClean="0">
                <a:latin typeface="Times New Roman" pitchFamily="18" charset="0"/>
                <a:cs typeface="Times New Roman" pitchFamily="18" charset="0"/>
              </a:rPr>
              <a:t>If food is preserved by drying, it must be stored in a dry place until it is used</a:t>
            </a:r>
            <a:r>
              <a:rPr lang="en-GB" dirty="0" smtClean="0"/>
              <a:t>. </a:t>
            </a:r>
          </a:p>
          <a:p>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155</a:t>
            </a:fld>
            <a:endParaRPr lang="en-GB"/>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00108"/>
          </a:xfrm>
        </p:spPr>
        <p:txBody>
          <a:bodyPr/>
          <a:lstStyle/>
          <a:p>
            <a:r>
              <a:rPr lang="en-GB" dirty="0" smtClean="0">
                <a:latin typeface="Times New Roman" pitchFamily="18" charset="0"/>
                <a:cs typeface="Times New Roman" pitchFamily="18" charset="0"/>
              </a:rPr>
              <a:t>Food Safety</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2988"/>
            <a:ext cx="8229600" cy="4983179"/>
          </a:xfrm>
        </p:spPr>
        <p:txBody>
          <a:bodyPr>
            <a:normAutofit/>
          </a:bodyPr>
          <a:lstStyle/>
          <a:p>
            <a:r>
              <a:rPr lang="en-GB" sz="2800" b="1" dirty="0" smtClean="0">
                <a:latin typeface="Times New Roman" pitchFamily="18" charset="0"/>
                <a:cs typeface="Times New Roman" pitchFamily="18" charset="0"/>
              </a:rPr>
              <a:t>Preparation of Food</a:t>
            </a:r>
          </a:p>
          <a:p>
            <a:r>
              <a:rPr lang="en-GB" sz="2800" dirty="0" smtClean="0">
                <a:latin typeface="Times New Roman" pitchFamily="18" charset="0"/>
                <a:cs typeface="Times New Roman" pitchFamily="18" charset="0"/>
              </a:rPr>
              <a:t>Adequate personal hygiene must be observed when preparing food in order to prevent disease.</a:t>
            </a:r>
          </a:p>
          <a:p>
            <a:pPr>
              <a:buNone/>
            </a:pPr>
            <a:r>
              <a:rPr lang="en-GB" sz="2800" b="1" dirty="0" smtClean="0">
                <a:latin typeface="Times New Roman" pitchFamily="18" charset="0"/>
                <a:cs typeface="Times New Roman" pitchFamily="18" charset="0"/>
              </a:rPr>
              <a:t>Health</a:t>
            </a:r>
            <a:r>
              <a:rPr lang="en-GB" sz="2800" dirty="0" smtClean="0">
                <a:latin typeface="Times New Roman" pitchFamily="18" charset="0"/>
                <a:cs typeface="Times New Roman" pitchFamily="18" charset="0"/>
              </a:rPr>
              <a:t> </a:t>
            </a:r>
          </a:p>
          <a:p>
            <a:pPr>
              <a:buFont typeface="Wingdings" pitchFamily="2" charset="2"/>
              <a:buChar char="Ø"/>
            </a:pPr>
            <a:r>
              <a:rPr lang="en-GB" sz="2800" dirty="0" smtClean="0">
                <a:latin typeface="Times New Roman" pitchFamily="18" charset="0"/>
                <a:cs typeface="Times New Roman" pitchFamily="18" charset="0"/>
              </a:rPr>
              <a:t> Individuals suffering from respiratory infections such as colds or sore throat should not work with food until they get well.</a:t>
            </a:r>
          </a:p>
          <a:p>
            <a:pPr>
              <a:buFont typeface="Wingdings" pitchFamily="2" charset="2"/>
              <a:buChar char="Ø"/>
            </a:pPr>
            <a:r>
              <a:rPr lang="en-GB" sz="2800" dirty="0" smtClean="0">
                <a:latin typeface="Times New Roman" pitchFamily="18" charset="0"/>
                <a:cs typeface="Times New Roman" pitchFamily="18" charset="0"/>
              </a:rPr>
              <a:t> This also applies to people with infected cuts, skin eruptions and diarrhoeal diseases like dysentery and typhoid.</a:t>
            </a:r>
            <a:r>
              <a:rPr lang="en-GB" sz="2800" b="1" dirty="0" smtClean="0">
                <a:latin typeface="Times New Roman" pitchFamily="18" charset="0"/>
                <a:cs typeface="Times New Roman" pitchFamily="18" charset="0"/>
              </a:rPr>
              <a:t> </a:t>
            </a:r>
          </a:p>
          <a:p>
            <a:pPr>
              <a:buNone/>
            </a:pPr>
            <a:endParaRPr lang="en-GB" dirty="0" smtClean="0">
              <a:latin typeface="Times New Roman" pitchFamily="18" charset="0"/>
              <a:cs typeface="Times New Roman" pitchFamily="18" charset="0"/>
            </a:endParaRPr>
          </a:p>
          <a:p>
            <a:endParaRPr lang="en-GB"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520145B3-FC74-4D4C-9800-E7729C257CA2}" type="datetime1">
              <a:rPr lang="en-US" smtClean="0"/>
              <a:pPr/>
              <a:t>7/25/2019</a:t>
            </a:fld>
            <a:endParaRPr lang="en-GB"/>
          </a:p>
        </p:txBody>
      </p:sp>
      <p:sp>
        <p:nvSpPr>
          <p:cNvPr id="5" name="Footer Placeholder 4"/>
          <p:cNvSpPr>
            <a:spLocks noGrp="1"/>
          </p:cNvSpPr>
          <p:nvPr>
            <p:ph type="ftr" sz="quarter" idx="11"/>
          </p:nvPr>
        </p:nvSpPr>
        <p:spPr>
          <a:xfrm>
            <a:off x="4572000" y="6407944"/>
            <a:ext cx="2045881" cy="221456"/>
          </a:xfrm>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156</a:t>
            </a:fld>
            <a:endParaRPr lang="en-GB"/>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en-GB" sz="3200" b="1" dirty="0" smtClean="0">
                <a:latin typeface="Times New Roman" pitchFamily="18" charset="0"/>
                <a:cs typeface="Times New Roman" pitchFamily="18" charset="0"/>
              </a:rPr>
              <a:t>Clothing</a:t>
            </a:r>
            <a:br>
              <a:rPr lang="en-GB" sz="3200" b="1" dirty="0" smtClean="0">
                <a:latin typeface="Times New Roman" pitchFamily="18" charset="0"/>
                <a:cs typeface="Times New Roman" pitchFamily="18" charset="0"/>
              </a:rPr>
            </a:br>
            <a:r>
              <a:rPr lang="en-GB" sz="3200" dirty="0" smtClean="0">
                <a:latin typeface="Times New Roman" pitchFamily="18" charset="0"/>
                <a:cs typeface="Times New Roman" pitchFamily="18" charset="0"/>
              </a:rPr>
              <a:t>Individuals working with food should wear clean washable outer garments. </a:t>
            </a:r>
          </a:p>
          <a:p>
            <a:pPr>
              <a:buNone/>
            </a:pPr>
            <a:r>
              <a:rPr lang="en-GB" sz="3200" dirty="0" smtClean="0">
                <a:latin typeface="Times New Roman" pitchFamily="18" charset="0"/>
                <a:cs typeface="Times New Roman" pitchFamily="18" charset="0"/>
              </a:rPr>
              <a:t>Every worker in the kitchen or washing dishes should wear a clean uniform or apron. </a:t>
            </a:r>
          </a:p>
          <a:p>
            <a:pPr>
              <a:buNone/>
            </a:pPr>
            <a:r>
              <a:rPr lang="en-GB" sz="3200" dirty="0" smtClean="0">
                <a:latin typeface="Times New Roman" pitchFamily="18" charset="0"/>
                <a:cs typeface="Times New Roman" pitchFamily="18" charset="0"/>
              </a:rPr>
              <a:t>These clothes should be worn when the worker is in the premises where food preparation is taking place. </a:t>
            </a:r>
          </a:p>
          <a:p>
            <a:pPr>
              <a:buNone/>
            </a:pPr>
            <a:r>
              <a:rPr lang="en-GB" sz="3200" dirty="0" smtClean="0">
                <a:latin typeface="Times New Roman" pitchFamily="18" charset="0"/>
                <a:cs typeface="Times New Roman" pitchFamily="18" charset="0"/>
              </a:rPr>
              <a:t>This avoids cross-food contamination.</a:t>
            </a: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157</a:t>
            </a:fld>
            <a:endParaRPr lang="en-GB"/>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GB" sz="3200" b="1" dirty="0" smtClean="0">
                <a:latin typeface="Times New Roman" pitchFamily="18" charset="0"/>
                <a:cs typeface="Times New Roman" pitchFamily="18" charset="0"/>
              </a:rPr>
              <a:t>Head Covering</a:t>
            </a:r>
            <a:br>
              <a:rPr lang="en-GB" sz="3200" b="1" dirty="0" smtClean="0">
                <a:latin typeface="Times New Roman" pitchFamily="18" charset="0"/>
                <a:cs typeface="Times New Roman" pitchFamily="18" charset="0"/>
              </a:rPr>
            </a:br>
            <a:r>
              <a:rPr lang="en-GB" sz="3200" dirty="0" smtClean="0">
                <a:latin typeface="Times New Roman" pitchFamily="18" charset="0"/>
                <a:cs typeface="Times New Roman" pitchFamily="18" charset="0"/>
              </a:rPr>
              <a:t>To avoid hair from getting into food, hair bands, caps or nets should be used to cover the head when handling food.</a:t>
            </a:r>
            <a:endParaRPr lang="en-US" sz="3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158</a:t>
            </a:fld>
            <a:endParaRPr lang="en-GB"/>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95402"/>
            <a:ext cx="7772400" cy="4830765"/>
          </a:xfrm>
        </p:spPr>
        <p:txBody>
          <a:bodyPr>
            <a:normAutofit/>
          </a:bodyPr>
          <a:lstStyle/>
          <a:p>
            <a:r>
              <a:rPr lang="en-GB" sz="3200" b="1" dirty="0" smtClean="0">
                <a:latin typeface="Times New Roman" pitchFamily="18" charset="0"/>
                <a:cs typeface="Times New Roman" pitchFamily="18" charset="0"/>
              </a:rPr>
              <a:t>Personal Hygiene</a:t>
            </a:r>
            <a:r>
              <a:rPr lang="en-GB" sz="3200" dirty="0" smtClean="0">
                <a:latin typeface="Times New Roman" pitchFamily="18" charset="0"/>
                <a:cs typeface="Times New Roman" pitchFamily="18" charset="0"/>
              </a:rPr>
              <a:t/>
            </a:r>
            <a:br>
              <a:rPr lang="en-GB" sz="3200" dirty="0" smtClean="0">
                <a:latin typeface="Times New Roman" pitchFamily="18" charset="0"/>
                <a:cs typeface="Times New Roman" pitchFamily="18" charset="0"/>
              </a:rPr>
            </a:br>
            <a:r>
              <a:rPr lang="en-GB" sz="3200" dirty="0" smtClean="0">
                <a:latin typeface="Times New Roman" pitchFamily="18" charset="0"/>
                <a:cs typeface="Times New Roman" pitchFamily="18" charset="0"/>
              </a:rPr>
              <a:t>A daily bath is necessary for every individual.</a:t>
            </a:r>
          </a:p>
          <a:p>
            <a:r>
              <a:rPr lang="en-GB" sz="3200" dirty="0" smtClean="0">
                <a:latin typeface="Times New Roman" pitchFamily="18" charset="0"/>
                <a:cs typeface="Times New Roman" pitchFamily="18" charset="0"/>
              </a:rPr>
              <a:t> Wash hands before handling the food, use clean utensils and avoid habits such as nose picking. </a:t>
            </a:r>
          </a:p>
          <a:p>
            <a:r>
              <a:rPr lang="en-GB" sz="3200" dirty="0" smtClean="0">
                <a:latin typeface="Times New Roman" pitchFamily="18" charset="0"/>
                <a:cs typeface="Times New Roman" pitchFamily="18" charset="0"/>
              </a:rPr>
              <a:t>Nails should be kept short and clean.</a:t>
            </a:r>
            <a:r>
              <a:rPr lang="en-GB" sz="3200" b="1" dirty="0" smtClean="0">
                <a:latin typeface="Times New Roman" pitchFamily="18" charset="0"/>
                <a:cs typeface="Times New Roman" pitchFamily="18" charset="0"/>
              </a:rPr>
              <a:t> </a:t>
            </a:r>
          </a:p>
          <a:p>
            <a:endParaRPr lang="en-GB" sz="3200" b="1" dirty="0" smtClean="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C0638CD8-930B-4C64-A6AE-8D6FF2FC4A86}"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159</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environment</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latin typeface="Times New Roman" pitchFamily="18" charset="0"/>
                <a:cs typeface="Times New Roman" pitchFamily="18" charset="0"/>
              </a:rPr>
              <a:t>The environment is composed of the following parts.</a:t>
            </a:r>
          </a:p>
          <a:p>
            <a:r>
              <a:rPr lang="en-US" sz="3200" dirty="0" smtClean="0">
                <a:latin typeface="Times New Roman" pitchFamily="18" charset="0"/>
                <a:cs typeface="Times New Roman" pitchFamily="18" charset="0"/>
              </a:rPr>
              <a:t> Water -Hydrosphere</a:t>
            </a:r>
          </a:p>
          <a:p>
            <a:r>
              <a:rPr lang="en-US" sz="3200" dirty="0" smtClean="0">
                <a:latin typeface="Times New Roman" pitchFamily="18" charset="0"/>
                <a:cs typeface="Times New Roman" pitchFamily="18" charset="0"/>
              </a:rPr>
              <a:t>  Air -    Atmosphere</a:t>
            </a:r>
          </a:p>
          <a:p>
            <a:r>
              <a:rPr lang="en-US" sz="3200" dirty="0" smtClean="0">
                <a:latin typeface="Times New Roman" pitchFamily="18" charset="0"/>
                <a:cs typeface="Times New Roman" pitchFamily="18" charset="0"/>
              </a:rPr>
              <a:t>  Earth- Lithosphere</a:t>
            </a:r>
          </a:p>
          <a:p>
            <a:endParaRPr lang="en-US" sz="3200" dirty="0"/>
          </a:p>
        </p:txBody>
      </p:sp>
      <p:sp>
        <p:nvSpPr>
          <p:cNvPr id="4" name="Date Placeholder 3"/>
          <p:cNvSpPr>
            <a:spLocks noGrp="1"/>
          </p:cNvSpPr>
          <p:nvPr>
            <p:ph type="dt" sz="half" idx="10"/>
          </p:nvPr>
        </p:nvSpPr>
        <p:spPr/>
        <p:txBody>
          <a:bodyPr/>
          <a:lstStyle/>
          <a:p>
            <a:fld id="{35EBCBE4-604C-48A1-9815-D7E931D07C8D}"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16</a:t>
            </a:fld>
            <a:endParaRPr lang="en-GB"/>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b="1" dirty="0" smtClean="0"/>
              <a:t>Food</a:t>
            </a:r>
            <a:r>
              <a:rPr lang="en-GB" dirty="0" smtClean="0"/>
              <a:t/>
            </a:r>
            <a:br>
              <a:rPr lang="en-GB" dirty="0" smtClean="0"/>
            </a:br>
            <a:r>
              <a:rPr lang="en-GB" dirty="0" smtClean="0"/>
              <a:t>Raw food should be separated from cooked food. </a:t>
            </a:r>
          </a:p>
          <a:p>
            <a:r>
              <a:rPr lang="en-GB" dirty="0" smtClean="0"/>
              <a:t>All vegetables should be cleaned thoroughly before preparation for cooking.</a:t>
            </a:r>
          </a:p>
          <a:p>
            <a:r>
              <a:rPr lang="en-GB" dirty="0" smtClean="0"/>
              <a:t> Fruits should be washed before eating. The food should be hygienically prepared and cooked adequately. </a:t>
            </a:r>
          </a:p>
          <a:p>
            <a:r>
              <a:rPr lang="en-GB" dirty="0" smtClean="0"/>
              <a:t>All food utensils should be cleaned properly after use and left to dry before being stored in a clean place.</a:t>
            </a:r>
            <a:r>
              <a:rPr lang="en-GB" b="1" dirty="0" smtClean="0"/>
              <a:t> </a:t>
            </a:r>
          </a:p>
          <a:p>
            <a:endParaRPr lang="en-GB" b="1" dirty="0" smtClean="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160</a:t>
            </a:fld>
            <a:endParaRPr lang="en-GB"/>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3200" b="1" dirty="0" smtClean="0">
                <a:latin typeface="Times New Roman" pitchFamily="18" charset="0"/>
                <a:cs typeface="Times New Roman" pitchFamily="18" charset="0"/>
              </a:rPr>
              <a:t>Environment</a:t>
            </a:r>
            <a:br>
              <a:rPr lang="en-GB" sz="3200" b="1" dirty="0" smtClean="0">
                <a:latin typeface="Times New Roman" pitchFamily="18" charset="0"/>
                <a:cs typeface="Times New Roman" pitchFamily="18" charset="0"/>
              </a:rPr>
            </a:br>
            <a:r>
              <a:rPr lang="en-GB" sz="3200" dirty="0" smtClean="0">
                <a:latin typeface="Times New Roman" pitchFamily="18" charset="0"/>
                <a:cs typeface="Times New Roman" pitchFamily="18" charset="0"/>
              </a:rPr>
              <a:t>The environment pertaining to the preparation of food should be clean throughout. </a:t>
            </a:r>
          </a:p>
          <a:p>
            <a:r>
              <a:rPr lang="en-GB" sz="3200" dirty="0" smtClean="0">
                <a:latin typeface="Times New Roman" pitchFamily="18" charset="0"/>
                <a:cs typeface="Times New Roman" pitchFamily="18" charset="0"/>
              </a:rPr>
              <a:t>The area should be dust free. </a:t>
            </a:r>
          </a:p>
          <a:p>
            <a:r>
              <a:rPr lang="en-GB" sz="3200" dirty="0" smtClean="0">
                <a:latin typeface="Times New Roman" pitchFamily="18" charset="0"/>
                <a:cs typeface="Times New Roman" pitchFamily="18" charset="0"/>
              </a:rPr>
              <a:t>This includes the floors and all the surfaces used for food preparation. </a:t>
            </a:r>
          </a:p>
          <a:p>
            <a:r>
              <a:rPr lang="en-GB" sz="3200" dirty="0" smtClean="0">
                <a:latin typeface="Times New Roman" pitchFamily="18" charset="0"/>
                <a:cs typeface="Times New Roman" pitchFamily="18" charset="0"/>
              </a:rPr>
              <a:t>The facility itself should be clean and with adequate ventilation and lighting</a:t>
            </a:r>
            <a:endParaRPr lang="en-US" sz="3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161</a:t>
            </a:fld>
            <a:endParaRPr lang="en-GB"/>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1124744"/>
          </a:xfrm>
        </p:spPr>
        <p:txBody>
          <a:bodyPr>
            <a:normAutofit fontScale="90000"/>
          </a:bodyPr>
          <a:lstStyle/>
          <a:p>
            <a:r>
              <a:rPr lang="en-GB" dirty="0" smtClean="0"/>
              <a:t>Common Food Borne Diseases and Their Causes</a:t>
            </a:r>
            <a:endParaRPr lang="en-GB"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059682925"/>
              </p:ext>
            </p:extLst>
          </p:nvPr>
        </p:nvGraphicFramePr>
        <p:xfrm>
          <a:off x="0" y="1268761"/>
          <a:ext cx="9036496" cy="5891418"/>
        </p:xfrm>
        <a:graphic>
          <a:graphicData uri="http://schemas.openxmlformats.org/drawingml/2006/table">
            <a:tbl>
              <a:tblPr firstRow="1" bandRow="1">
                <a:tableStyleId>{5C22544A-7EE6-4342-B048-85BDC9FD1C3A}</a:tableStyleId>
              </a:tblPr>
              <a:tblGrid>
                <a:gridCol w="4518248"/>
                <a:gridCol w="4518248"/>
              </a:tblGrid>
              <a:tr h="372139">
                <a:tc>
                  <a:txBody>
                    <a:bodyPr/>
                    <a:lstStyle/>
                    <a:p>
                      <a:r>
                        <a:rPr lang="en-GB" sz="1800" dirty="0" smtClean="0"/>
                        <a:t>Diseases</a:t>
                      </a:r>
                      <a:endParaRPr lang="en-GB" sz="1800" dirty="0"/>
                    </a:p>
                  </a:txBody>
                  <a:tcPr/>
                </a:tc>
                <a:tc>
                  <a:txBody>
                    <a:bodyPr/>
                    <a:lstStyle/>
                    <a:p>
                      <a:r>
                        <a:rPr lang="en-GB" sz="1800" dirty="0" smtClean="0"/>
                        <a:t>Causes</a:t>
                      </a:r>
                      <a:endParaRPr lang="en-GB" sz="1800" dirty="0"/>
                    </a:p>
                  </a:txBody>
                  <a:tcPr/>
                </a:tc>
              </a:tr>
              <a:tr h="640080">
                <a:tc>
                  <a:txBody>
                    <a:bodyPr/>
                    <a:lstStyle/>
                    <a:p>
                      <a:r>
                        <a:rPr lang="en-GB" sz="1800" dirty="0" smtClean="0"/>
                        <a:t>Illness affecting mental function</a:t>
                      </a:r>
                      <a:endParaRPr lang="en-GB" sz="1800" dirty="0"/>
                    </a:p>
                  </a:txBody>
                  <a:tcPr/>
                </a:tc>
                <a:tc>
                  <a:txBody>
                    <a:bodyPr/>
                    <a:lstStyle/>
                    <a:p>
                      <a:r>
                        <a:rPr lang="en-GB" sz="1800" dirty="0" smtClean="0"/>
                        <a:t>Some naturally </a:t>
                      </a:r>
                      <a:r>
                        <a:rPr lang="en-GB" sz="1800" dirty="0" err="1" smtClean="0"/>
                        <a:t>poisonuos</a:t>
                      </a:r>
                      <a:r>
                        <a:rPr lang="en-GB" sz="1800" dirty="0" smtClean="0"/>
                        <a:t> plants</a:t>
                      </a:r>
                      <a:endParaRPr lang="en-GB" sz="1800" dirty="0"/>
                    </a:p>
                  </a:txBody>
                  <a:tcPr/>
                </a:tc>
              </a:tr>
              <a:tr h="640080">
                <a:tc>
                  <a:txBody>
                    <a:bodyPr/>
                    <a:lstStyle/>
                    <a:p>
                      <a:r>
                        <a:rPr lang="en-GB" sz="1800" dirty="0" smtClean="0"/>
                        <a:t>Poisoning</a:t>
                      </a:r>
                      <a:endParaRPr lang="en-GB" sz="1800" dirty="0"/>
                    </a:p>
                  </a:txBody>
                  <a:tcPr/>
                </a:tc>
                <a:tc>
                  <a:txBody>
                    <a:bodyPr/>
                    <a:lstStyle/>
                    <a:p>
                      <a:r>
                        <a:rPr lang="en-GB" sz="1800" baseline="0" dirty="0" smtClean="0"/>
                        <a:t>Heavy metal such as lead, mercury</a:t>
                      </a:r>
                      <a:endParaRPr lang="en-GB" sz="1800" dirty="0"/>
                    </a:p>
                  </a:txBody>
                  <a:tcPr/>
                </a:tc>
              </a:tr>
              <a:tr h="1468162">
                <a:tc>
                  <a:txBody>
                    <a:bodyPr/>
                    <a:lstStyle/>
                    <a:p>
                      <a:endParaRPr lang="en-GB" sz="1800" dirty="0" smtClean="0"/>
                    </a:p>
                    <a:p>
                      <a:r>
                        <a:rPr lang="en-GB" sz="1800" dirty="0" smtClean="0"/>
                        <a:t>Ascariasis</a:t>
                      </a:r>
                    </a:p>
                    <a:p>
                      <a:r>
                        <a:rPr lang="en-GB" sz="1800" dirty="0" err="1" smtClean="0"/>
                        <a:t>Taeniasis</a:t>
                      </a:r>
                      <a:endParaRPr lang="en-GB" sz="1800" dirty="0" smtClean="0"/>
                    </a:p>
                    <a:p>
                      <a:r>
                        <a:rPr lang="en-GB" sz="1800" dirty="0" err="1" smtClean="0"/>
                        <a:t>Amoebiasis</a:t>
                      </a:r>
                      <a:endParaRPr lang="en-GB" sz="1800" dirty="0" smtClean="0"/>
                    </a:p>
                    <a:p>
                      <a:endParaRPr lang="en-GB" sz="1800" dirty="0"/>
                    </a:p>
                  </a:txBody>
                  <a:tcPr/>
                </a:tc>
                <a:tc>
                  <a:txBody>
                    <a:bodyPr/>
                    <a:lstStyle/>
                    <a:p>
                      <a:r>
                        <a:rPr lang="en-GB" sz="1800" dirty="0" smtClean="0"/>
                        <a:t>Parasites  such as </a:t>
                      </a:r>
                    </a:p>
                    <a:p>
                      <a:r>
                        <a:rPr lang="en-GB" sz="1800" dirty="0" err="1" smtClean="0"/>
                        <a:t>Askaris</a:t>
                      </a:r>
                      <a:r>
                        <a:rPr lang="en-GB" sz="1800" dirty="0" smtClean="0"/>
                        <a:t> </a:t>
                      </a:r>
                      <a:r>
                        <a:rPr lang="en-GB" sz="1800" dirty="0" err="1" smtClean="0"/>
                        <a:t>lumbrecoides</a:t>
                      </a:r>
                      <a:endParaRPr lang="en-GB" sz="1800" dirty="0" smtClean="0"/>
                    </a:p>
                    <a:p>
                      <a:r>
                        <a:rPr lang="en-GB" sz="1800" dirty="0" err="1" smtClean="0"/>
                        <a:t>Taenia</a:t>
                      </a:r>
                      <a:r>
                        <a:rPr lang="en-GB" sz="1800" baseline="0" dirty="0" smtClean="0"/>
                        <a:t> </a:t>
                      </a:r>
                      <a:r>
                        <a:rPr lang="en-GB" sz="1800" baseline="0" dirty="0" err="1" smtClean="0"/>
                        <a:t>Solium</a:t>
                      </a:r>
                      <a:r>
                        <a:rPr lang="en-GB" sz="1800" baseline="0" dirty="0" smtClean="0"/>
                        <a:t>/</a:t>
                      </a:r>
                      <a:r>
                        <a:rPr lang="en-GB" sz="1800" baseline="0" dirty="0" err="1" smtClean="0"/>
                        <a:t>Sagnata</a:t>
                      </a:r>
                      <a:endParaRPr lang="en-GB" sz="1800" baseline="0" dirty="0" smtClean="0"/>
                    </a:p>
                    <a:p>
                      <a:r>
                        <a:rPr lang="en-GB" sz="1800" baseline="0" dirty="0" err="1" smtClean="0"/>
                        <a:t>Entamoeba</a:t>
                      </a:r>
                      <a:r>
                        <a:rPr lang="en-GB" sz="1800" baseline="0" dirty="0" smtClean="0"/>
                        <a:t> </a:t>
                      </a:r>
                      <a:r>
                        <a:rPr lang="en-GB" sz="1800" baseline="0" dirty="0" err="1" smtClean="0"/>
                        <a:t>Histolitica</a:t>
                      </a:r>
                      <a:endParaRPr lang="en-GB" sz="1800" dirty="0"/>
                    </a:p>
                  </a:txBody>
                  <a:tcPr/>
                </a:tc>
              </a:tr>
              <a:tr h="372139">
                <a:tc>
                  <a:txBody>
                    <a:bodyPr/>
                    <a:lstStyle/>
                    <a:p>
                      <a:r>
                        <a:rPr lang="en-GB" sz="1800" dirty="0" smtClean="0"/>
                        <a:t>Typhoid fever</a:t>
                      </a:r>
                      <a:endParaRPr lang="en-GB" sz="1800" dirty="0"/>
                    </a:p>
                  </a:txBody>
                  <a:tcPr/>
                </a:tc>
                <a:tc>
                  <a:txBody>
                    <a:bodyPr/>
                    <a:lstStyle/>
                    <a:p>
                      <a:r>
                        <a:rPr lang="en-GB" sz="1800" dirty="0" err="1" smtClean="0"/>
                        <a:t>Salmonnella</a:t>
                      </a:r>
                      <a:r>
                        <a:rPr lang="en-GB" sz="1800" dirty="0" smtClean="0"/>
                        <a:t> </a:t>
                      </a:r>
                      <a:r>
                        <a:rPr lang="en-GB" sz="1800" dirty="0" err="1" smtClean="0"/>
                        <a:t>Typhi</a:t>
                      </a:r>
                      <a:endParaRPr lang="en-GB" sz="1800" dirty="0"/>
                    </a:p>
                  </a:txBody>
                  <a:tcPr/>
                </a:tc>
              </a:tr>
              <a:tr h="372139">
                <a:tc>
                  <a:txBody>
                    <a:bodyPr/>
                    <a:lstStyle/>
                    <a:p>
                      <a:r>
                        <a:rPr lang="en-GB" sz="1800" dirty="0" smtClean="0"/>
                        <a:t>Para typhoid fever</a:t>
                      </a:r>
                      <a:endParaRPr lang="en-GB" sz="1800" dirty="0"/>
                    </a:p>
                  </a:txBody>
                  <a:tcPr/>
                </a:tc>
                <a:tc>
                  <a:txBody>
                    <a:bodyPr/>
                    <a:lstStyle/>
                    <a:p>
                      <a:r>
                        <a:rPr lang="en-GB" sz="1800" dirty="0" err="1" smtClean="0"/>
                        <a:t>Salmonalle</a:t>
                      </a:r>
                      <a:r>
                        <a:rPr lang="en-GB" sz="1800" dirty="0" smtClean="0"/>
                        <a:t> </a:t>
                      </a:r>
                      <a:r>
                        <a:rPr lang="en-GB" sz="1800" dirty="0" err="1" smtClean="0"/>
                        <a:t>Para</a:t>
                      </a:r>
                      <a:r>
                        <a:rPr lang="en-GB" sz="1800" baseline="0" dirty="0" err="1" smtClean="0"/>
                        <a:t>typhi</a:t>
                      </a:r>
                      <a:endParaRPr lang="en-GB" sz="1800" dirty="0"/>
                    </a:p>
                  </a:txBody>
                  <a:tcPr/>
                </a:tc>
              </a:tr>
              <a:tr h="640080">
                <a:tc>
                  <a:txBody>
                    <a:bodyPr/>
                    <a:lstStyle/>
                    <a:p>
                      <a:r>
                        <a:rPr lang="en-GB" sz="1800" dirty="0" smtClean="0"/>
                        <a:t>Food poisoning</a:t>
                      </a:r>
                      <a:endParaRPr lang="en-GB" sz="1800" dirty="0"/>
                    </a:p>
                  </a:txBody>
                  <a:tcPr/>
                </a:tc>
                <a:tc>
                  <a:txBody>
                    <a:bodyPr/>
                    <a:lstStyle/>
                    <a:p>
                      <a:r>
                        <a:rPr lang="en-GB" sz="1800" dirty="0" smtClean="0"/>
                        <a:t>Salmonella </a:t>
                      </a:r>
                      <a:r>
                        <a:rPr lang="en-GB" sz="1800" dirty="0" err="1" smtClean="0"/>
                        <a:t>Typhinunium</a:t>
                      </a:r>
                      <a:endParaRPr lang="en-GB" sz="1800" dirty="0"/>
                    </a:p>
                  </a:txBody>
                  <a:tcPr/>
                </a:tc>
              </a:tr>
              <a:tr h="372139">
                <a:tc>
                  <a:txBody>
                    <a:bodyPr/>
                    <a:lstStyle/>
                    <a:p>
                      <a:r>
                        <a:rPr lang="en-GB" sz="1800" dirty="0" err="1" smtClean="0"/>
                        <a:t>Baccilliary</a:t>
                      </a:r>
                      <a:r>
                        <a:rPr lang="en-GB" sz="1800" dirty="0" smtClean="0"/>
                        <a:t> </a:t>
                      </a:r>
                      <a:r>
                        <a:rPr lang="en-GB" sz="1800" dirty="0" err="1" smtClean="0"/>
                        <a:t>Dysentry</a:t>
                      </a:r>
                      <a:endParaRPr lang="en-GB" sz="1800" dirty="0"/>
                    </a:p>
                  </a:txBody>
                  <a:tcPr/>
                </a:tc>
                <a:tc>
                  <a:txBody>
                    <a:bodyPr/>
                    <a:lstStyle/>
                    <a:p>
                      <a:r>
                        <a:rPr lang="en-GB" sz="1800" dirty="0" err="1" smtClean="0"/>
                        <a:t>Shigella</a:t>
                      </a:r>
                      <a:endParaRPr lang="en-GB" sz="1800" dirty="0"/>
                    </a:p>
                  </a:txBody>
                  <a:tcPr/>
                </a:tc>
              </a:tr>
              <a:tr h="372139">
                <a:tc>
                  <a:txBody>
                    <a:bodyPr/>
                    <a:lstStyle/>
                    <a:p>
                      <a:r>
                        <a:rPr lang="en-GB" sz="1800" dirty="0" err="1" smtClean="0"/>
                        <a:t>Milliary</a:t>
                      </a:r>
                      <a:r>
                        <a:rPr lang="en-GB" sz="1800" dirty="0" smtClean="0"/>
                        <a:t> Tuberculosis</a:t>
                      </a:r>
                      <a:endParaRPr lang="en-GB" sz="1800" dirty="0"/>
                    </a:p>
                  </a:txBody>
                  <a:tcPr/>
                </a:tc>
                <a:tc>
                  <a:txBody>
                    <a:bodyPr/>
                    <a:lstStyle/>
                    <a:p>
                      <a:r>
                        <a:rPr lang="en-GB" sz="1800" dirty="0" smtClean="0"/>
                        <a:t>Bovine </a:t>
                      </a:r>
                      <a:r>
                        <a:rPr lang="en-GB" sz="1800" dirty="0" err="1" smtClean="0"/>
                        <a:t>Tubercullosis</a:t>
                      </a:r>
                      <a:endParaRPr lang="en-GB" sz="1800" dirty="0"/>
                    </a:p>
                  </a:txBody>
                  <a:tcPr/>
                </a:tc>
              </a:tr>
              <a:tr h="642321">
                <a:tc>
                  <a:txBody>
                    <a:bodyPr/>
                    <a:lstStyle/>
                    <a:p>
                      <a:r>
                        <a:rPr lang="en-GB" sz="1800" dirty="0" err="1" smtClean="0"/>
                        <a:t>Brucelosis</a:t>
                      </a:r>
                      <a:r>
                        <a:rPr lang="en-GB" sz="1800" dirty="0" smtClean="0"/>
                        <a:t> </a:t>
                      </a:r>
                    </a:p>
                    <a:p>
                      <a:r>
                        <a:rPr lang="en-GB" sz="1800" dirty="0" smtClean="0"/>
                        <a:t>cholera</a:t>
                      </a:r>
                      <a:endParaRPr lang="en-GB" sz="1800" dirty="0"/>
                    </a:p>
                  </a:txBody>
                  <a:tcPr/>
                </a:tc>
                <a:tc>
                  <a:txBody>
                    <a:bodyPr/>
                    <a:lstStyle/>
                    <a:p>
                      <a:r>
                        <a:rPr lang="en-GB" sz="1800" dirty="0" err="1" smtClean="0"/>
                        <a:t>Brucella</a:t>
                      </a:r>
                      <a:endParaRPr lang="en-GB" sz="1800" dirty="0" smtClean="0"/>
                    </a:p>
                    <a:p>
                      <a:r>
                        <a:rPr lang="en-GB" sz="1800" dirty="0" err="1" smtClean="0"/>
                        <a:t>vibrio</a:t>
                      </a:r>
                      <a:r>
                        <a:rPr lang="en-GB" sz="1800" dirty="0" smtClean="0"/>
                        <a:t> </a:t>
                      </a:r>
                      <a:endParaRPr lang="en-GB" sz="1800" dirty="0"/>
                    </a:p>
                  </a:txBody>
                  <a:tcPr/>
                </a:tc>
              </a:tr>
            </a:tbl>
          </a:graphicData>
        </a:graphic>
      </p:graphicFrame>
      <p:sp>
        <p:nvSpPr>
          <p:cNvPr id="3" name="Date Placeholder 2"/>
          <p:cNvSpPr>
            <a:spLocks noGrp="1"/>
          </p:cNvSpPr>
          <p:nvPr>
            <p:ph type="dt" sz="half" idx="10"/>
          </p:nvPr>
        </p:nvSpPr>
        <p:spPr/>
        <p:txBody>
          <a:bodyPr/>
          <a:lstStyle/>
          <a:p>
            <a:fld id="{199FD117-58E5-4CD5-A61A-D0F38BFD53C7}"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162</a:t>
            </a:fld>
            <a:endParaRPr lang="en-GB"/>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Times New Roman" pitchFamily="18" charset="0"/>
                <a:cs typeface="Times New Roman" pitchFamily="18" charset="0"/>
              </a:rPr>
              <a:t>Food Safety Regulations</a:t>
            </a:r>
            <a:endParaRPr lang="en-GB"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GB" sz="3200" dirty="0" smtClean="0">
                <a:latin typeface="Times New Roman" pitchFamily="18" charset="0"/>
                <a:cs typeface="Times New Roman" pitchFamily="18" charset="0"/>
              </a:rPr>
              <a:t>The safety of food is so important that our government has passed laws to protect the public. </a:t>
            </a:r>
          </a:p>
          <a:p>
            <a:r>
              <a:rPr lang="en-GB" sz="3200" dirty="0" smtClean="0">
                <a:latin typeface="Times New Roman" pitchFamily="18" charset="0"/>
                <a:cs typeface="Times New Roman" pitchFamily="18" charset="0"/>
              </a:rPr>
              <a:t>These laws cover many aspects of food handling and health officers are generally responsible for enforcing these laws. </a:t>
            </a:r>
          </a:p>
          <a:p>
            <a:r>
              <a:rPr lang="en-GB" sz="3200" dirty="0" smtClean="0">
                <a:latin typeface="Times New Roman" pitchFamily="18" charset="0"/>
                <a:cs typeface="Times New Roman" pitchFamily="18" charset="0"/>
              </a:rPr>
              <a:t>Agricultural personnel assist them, where necessary. </a:t>
            </a:r>
          </a:p>
        </p:txBody>
      </p:sp>
      <p:sp>
        <p:nvSpPr>
          <p:cNvPr id="4" name="Date Placeholder 3"/>
          <p:cNvSpPr>
            <a:spLocks noGrp="1"/>
          </p:cNvSpPr>
          <p:nvPr>
            <p:ph type="dt" sz="half" idx="10"/>
          </p:nvPr>
        </p:nvSpPr>
        <p:spPr/>
        <p:txBody>
          <a:bodyPr/>
          <a:lstStyle/>
          <a:p>
            <a:fld id="{7278515D-D12A-4D4B-9434-2352E54C4145}"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163</a:t>
            </a:fld>
            <a:endParaRPr lang="en-GB"/>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Times New Roman" pitchFamily="18" charset="0"/>
                <a:cs typeface="Times New Roman" pitchFamily="18" charset="0"/>
              </a:rPr>
              <a:t>The Public Health Act Cap 242</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GB" b="1" i="1" dirty="0" smtClean="0"/>
              <a:t/>
            </a:r>
            <a:br>
              <a:rPr lang="en-GB" b="1" i="1" dirty="0" smtClean="0"/>
            </a:br>
            <a:r>
              <a:rPr lang="en-GB" b="1" i="1" dirty="0" smtClean="0"/>
              <a:t> </a:t>
            </a:r>
            <a:r>
              <a:rPr lang="en-GB" sz="3200" b="1" dirty="0" smtClean="0">
                <a:latin typeface="Times New Roman" pitchFamily="18" charset="0"/>
                <a:cs typeface="Times New Roman" pitchFamily="18" charset="0"/>
              </a:rPr>
              <a:t>it is an Act of Parliament to make provision for securing and maintaining health. </a:t>
            </a:r>
          </a:p>
          <a:p>
            <a:pPr>
              <a:buNone/>
            </a:pPr>
            <a:r>
              <a:rPr lang="en-GB" sz="3200" b="1" dirty="0" smtClean="0">
                <a:latin typeface="Times New Roman" pitchFamily="18" charset="0"/>
                <a:cs typeface="Times New Roman" pitchFamily="18" charset="0"/>
              </a:rPr>
              <a:t>This act is divided into 15 parts. </a:t>
            </a:r>
          </a:p>
          <a:p>
            <a:pPr>
              <a:buNone/>
            </a:pPr>
            <a:r>
              <a:rPr lang="en-GB" sz="3200" b="1" dirty="0" smtClean="0">
                <a:latin typeface="Times New Roman" pitchFamily="18" charset="0"/>
                <a:cs typeface="Times New Roman" pitchFamily="18" charset="0"/>
              </a:rPr>
              <a:t>Each part deals with a specific aspect of public health.</a:t>
            </a:r>
            <a:endParaRPr lang="en-GB" sz="3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164</a:t>
            </a:fld>
            <a:endParaRPr lang="en-GB"/>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6"/>
            <a:ext cx="8229600" cy="5626121"/>
          </a:xfrm>
        </p:spPr>
        <p:txBody>
          <a:bodyPr>
            <a:normAutofit/>
          </a:bodyPr>
          <a:lstStyle/>
          <a:p>
            <a:r>
              <a:rPr lang="en-GB" sz="3200" dirty="0" smtClean="0">
                <a:latin typeface="Times New Roman" pitchFamily="18" charset="0"/>
                <a:cs typeface="Times New Roman" pitchFamily="18" charset="0"/>
              </a:rPr>
              <a:t>Part 10 of the Act deals with: ‘protection of foodstuffs'. </a:t>
            </a:r>
          </a:p>
          <a:p>
            <a:r>
              <a:rPr lang="en-GB" sz="3200" dirty="0" smtClean="0">
                <a:latin typeface="Times New Roman" pitchFamily="18" charset="0"/>
                <a:cs typeface="Times New Roman" pitchFamily="18" charset="0"/>
              </a:rPr>
              <a:t>This part regulates the construction of buildings used for storage of foodstuffs. </a:t>
            </a:r>
          </a:p>
          <a:p>
            <a:r>
              <a:rPr lang="en-GB" sz="3200" dirty="0" smtClean="0">
                <a:latin typeface="Times New Roman" pitchFamily="18" charset="0"/>
                <a:cs typeface="Times New Roman" pitchFamily="18" charset="0"/>
              </a:rPr>
              <a:t>Secondly, it prohibits residing or sleeping in kitchens or food stores</a:t>
            </a:r>
            <a:r>
              <a:rPr lang="en-GB" dirty="0" smtClean="0"/>
              <a:t>. </a:t>
            </a:r>
          </a:p>
        </p:txBody>
      </p:sp>
      <p:sp>
        <p:nvSpPr>
          <p:cNvPr id="2" name="Date Placeholder 1"/>
          <p:cNvSpPr>
            <a:spLocks noGrp="1"/>
          </p:cNvSpPr>
          <p:nvPr>
            <p:ph type="dt" sz="half" idx="10"/>
          </p:nvPr>
        </p:nvSpPr>
        <p:spPr/>
        <p:txBody>
          <a:bodyPr/>
          <a:lstStyle/>
          <a:p>
            <a:fld id="{7742072F-D81F-47DB-A8CF-E57E932620D0}"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165</a:t>
            </a:fld>
            <a:endParaRPr lang="en-GB"/>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3200" dirty="0" smtClean="0">
                <a:latin typeface="Times New Roman" pitchFamily="18" charset="0"/>
                <a:cs typeface="Times New Roman" pitchFamily="18" charset="0"/>
              </a:rPr>
              <a:t>Part (II) deals with: 'milk, meat and other articles of food'. </a:t>
            </a:r>
          </a:p>
          <a:p>
            <a:r>
              <a:rPr lang="en-GB" sz="3200" dirty="0" smtClean="0">
                <a:latin typeface="Times New Roman" pitchFamily="18" charset="0"/>
                <a:cs typeface="Times New Roman" pitchFamily="18" charset="0"/>
              </a:rPr>
              <a:t>This part prohibits the sale of unwholesome foods. </a:t>
            </a:r>
          </a:p>
          <a:p>
            <a:r>
              <a:rPr lang="en-GB" sz="3200" dirty="0" smtClean="0">
                <a:latin typeface="Times New Roman" pitchFamily="18" charset="0"/>
                <a:cs typeface="Times New Roman" pitchFamily="18" charset="0"/>
              </a:rPr>
              <a:t>It gives powers to authorised officers to inspect and examine food, seize and recommend disposal at any time. </a:t>
            </a:r>
            <a:endParaRPr lang="en-GB" sz="3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166</a:t>
            </a:fld>
            <a:endParaRPr lang="en-GB"/>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3200" dirty="0" smtClean="0">
                <a:latin typeface="Times New Roman" pitchFamily="18" charset="0"/>
                <a:cs typeface="Times New Roman" pitchFamily="18" charset="0"/>
              </a:rPr>
              <a:t>These laws aim at protecting the public and the public health officers are responsible for enforcing them.</a:t>
            </a:r>
          </a:p>
          <a:p>
            <a:r>
              <a:rPr lang="en-GB" sz="3200" dirty="0" smtClean="0">
                <a:latin typeface="Times New Roman" pitchFamily="18" charset="0"/>
                <a:cs typeface="Times New Roman" pitchFamily="18" charset="0"/>
              </a:rPr>
              <a:t> As a community health nurse you need to work closely with public health officers to apply the food safety regulations. </a:t>
            </a: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167</a:t>
            </a:fld>
            <a:endParaRPr lang="en-GB"/>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32"/>
            <a:ext cx="8229600" cy="5840435"/>
          </a:xfrm>
        </p:spPr>
        <p:txBody>
          <a:bodyPr>
            <a:normAutofit/>
          </a:bodyPr>
          <a:lstStyle/>
          <a:p>
            <a:pPr>
              <a:buNone/>
            </a:pPr>
            <a:r>
              <a:rPr lang="en-GB" dirty="0" smtClean="0">
                <a:latin typeface="Times New Roman" pitchFamily="18" charset="0"/>
                <a:cs typeface="Times New Roman" pitchFamily="18" charset="0"/>
              </a:rPr>
              <a:t>The following are some of the areas that need close supervision.</a:t>
            </a:r>
          </a:p>
          <a:p>
            <a:r>
              <a:rPr lang="en-GB" b="1" dirty="0" smtClean="0">
                <a:latin typeface="Times New Roman" pitchFamily="18" charset="0"/>
                <a:cs typeface="Times New Roman" pitchFamily="18" charset="0"/>
              </a:rPr>
              <a:t> Meat</a:t>
            </a:r>
            <a:br>
              <a:rPr lang="en-GB" b="1" dirty="0" smtClean="0">
                <a:latin typeface="Times New Roman" pitchFamily="18" charset="0"/>
                <a:cs typeface="Times New Roman" pitchFamily="18" charset="0"/>
              </a:rPr>
            </a:br>
            <a:r>
              <a:rPr lang="en-GB" dirty="0" smtClean="0">
                <a:latin typeface="Times New Roman" pitchFamily="18" charset="0"/>
                <a:cs typeface="Times New Roman" pitchFamily="18" charset="0"/>
              </a:rPr>
              <a:t>Meat is one of the commonest foods that cause problems to the public. </a:t>
            </a:r>
          </a:p>
          <a:p>
            <a:r>
              <a:rPr lang="en-GB" dirty="0" smtClean="0">
                <a:latin typeface="Times New Roman" pitchFamily="18" charset="0"/>
                <a:cs typeface="Times New Roman" pitchFamily="18" charset="0"/>
              </a:rPr>
              <a:t>Therefore, it is important that inspection of slaughterhouses, cows, sheep, goats and pigs be carried out. </a:t>
            </a:r>
          </a:p>
          <a:p>
            <a:r>
              <a:rPr lang="en-GB" dirty="0" smtClean="0">
                <a:latin typeface="Times New Roman" pitchFamily="18" charset="0"/>
                <a:cs typeface="Times New Roman" pitchFamily="18" charset="0"/>
              </a:rPr>
              <a:t>The same case applies to butcheries where meat is sold.</a:t>
            </a:r>
          </a:p>
        </p:txBody>
      </p:sp>
      <p:sp>
        <p:nvSpPr>
          <p:cNvPr id="2" name="Date Placeholder 1"/>
          <p:cNvSpPr>
            <a:spLocks noGrp="1"/>
          </p:cNvSpPr>
          <p:nvPr>
            <p:ph type="dt" sz="half" idx="10"/>
          </p:nvPr>
        </p:nvSpPr>
        <p:spPr/>
        <p:txBody>
          <a:bodyPr/>
          <a:lstStyle/>
          <a:p>
            <a:fld id="{A2C790CC-DEC0-4B50-B986-5B79E9A22C77}"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168</a:t>
            </a:fld>
            <a:endParaRPr lang="en-GB"/>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b="1" dirty="0" smtClean="0">
                <a:latin typeface="Times New Roman" pitchFamily="18" charset="0"/>
                <a:cs typeface="Times New Roman" pitchFamily="18" charset="0"/>
              </a:rPr>
              <a:t>Milk</a:t>
            </a: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Milk is one of the foods that are easily contaminated and cause problems to the public.</a:t>
            </a:r>
          </a:p>
          <a:p>
            <a:r>
              <a:rPr lang="en-GB" dirty="0" smtClean="0">
                <a:latin typeface="Times New Roman" pitchFamily="18" charset="0"/>
                <a:cs typeface="Times New Roman" pitchFamily="18" charset="0"/>
              </a:rPr>
              <a:t> Inspection of shops where milk is sold is of paramount importance. </a:t>
            </a:r>
          </a:p>
          <a:p>
            <a:r>
              <a:rPr lang="en-GB" dirty="0" smtClean="0">
                <a:latin typeface="Times New Roman" pitchFamily="18" charset="0"/>
                <a:cs typeface="Times New Roman" pitchFamily="18" charset="0"/>
              </a:rPr>
              <a:t>The milk should be safe and clean. It should be obtained from healthy cows as it can transmit bovine tuberculosis among other diseases. </a:t>
            </a:r>
            <a:endParaRPr lang="en-GB"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169</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pPr>
              <a:buNone/>
            </a:pPr>
            <a:r>
              <a:rPr lang="en-US" dirty="0" smtClean="0"/>
              <a:t>1.Political environment like governing structures</a:t>
            </a:r>
          </a:p>
          <a:p>
            <a:pPr>
              <a:buNone/>
            </a:pPr>
            <a:r>
              <a:rPr lang="en-US" dirty="0" smtClean="0"/>
              <a:t>2.Socio-cultural environment like  patterns, taboos, customs , traditions</a:t>
            </a:r>
          </a:p>
          <a:p>
            <a:endParaRPr lang="en-US" dirty="0"/>
          </a:p>
        </p:txBody>
      </p:sp>
      <p:sp>
        <p:nvSpPr>
          <p:cNvPr id="4" name="Date Placeholder 3"/>
          <p:cNvSpPr>
            <a:spLocks noGrp="1"/>
          </p:cNvSpPr>
          <p:nvPr>
            <p:ph type="dt" sz="half" idx="10"/>
          </p:nvPr>
        </p:nvSpPr>
        <p:spPr/>
        <p:txBody>
          <a:bodyPr/>
          <a:lstStyle/>
          <a:p>
            <a:fld id="{6A88E085-4F34-4889-85B0-7D0CB3BCAD18}"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17</a:t>
            </a:fld>
            <a:endParaRPr lang="en-GB"/>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sz="3200" dirty="0" smtClean="0">
                <a:latin typeface="Times New Roman" pitchFamily="18" charset="0"/>
                <a:cs typeface="Times New Roman" pitchFamily="18" charset="0"/>
              </a:rPr>
              <a:t>The room for handling milk should be clean, dustless and separate from the barn. The pails, cans, bottles, coolers and other equipment, which comes into contact with the milk, should be thoroughly cleaned.</a:t>
            </a:r>
          </a:p>
          <a:p>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170</a:t>
            </a:fld>
            <a:endParaRPr lang="en-GB"/>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latin typeface="Times New Roman" pitchFamily="18" charset="0"/>
                <a:cs typeface="Times New Roman" pitchFamily="18" charset="0"/>
              </a:rPr>
              <a:t> Homes</a:t>
            </a: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It is the responsibility of the community health nurse to share health messages with community members on food hygiene.</a:t>
            </a:r>
          </a:p>
          <a:p>
            <a:r>
              <a:rPr lang="en-GB" dirty="0" smtClean="0">
                <a:latin typeface="Times New Roman" pitchFamily="18" charset="0"/>
                <a:cs typeface="Times New Roman" pitchFamily="18" charset="0"/>
              </a:rPr>
              <a:t> These include maintenance of personal hygiene as covered earlier, that is cleaning the utensils, handling them with clean hands, and storing .</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171</a:t>
            </a:fld>
            <a:endParaRPr lang="en-GB"/>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839200" cy="5594350"/>
          </a:xfrm>
        </p:spPr>
        <p:txBody>
          <a:bodyPr>
            <a:normAutofit/>
          </a:bodyPr>
          <a:lstStyle/>
          <a:p>
            <a:pPr marL="0" indent="0">
              <a:buNone/>
            </a:pPr>
            <a:r>
              <a:rPr lang="en-GB" sz="3200" b="1" dirty="0" smtClean="0">
                <a:latin typeface="Times New Roman" pitchFamily="18" charset="0"/>
                <a:cs typeface="Times New Roman" pitchFamily="18" charset="0"/>
              </a:rPr>
              <a:t>Farms</a:t>
            </a:r>
            <a:endParaRPr lang="en-GB" sz="3200" dirty="0">
              <a:latin typeface="Times New Roman" pitchFamily="18" charset="0"/>
              <a:cs typeface="Times New Roman" pitchFamily="18" charset="0"/>
            </a:endParaRPr>
          </a:p>
          <a:p>
            <a:pPr>
              <a:buFont typeface="Wingdings" panose="05000000000000000000" pitchFamily="2" charset="2"/>
              <a:buChar char="v"/>
            </a:pPr>
            <a:r>
              <a:rPr lang="en-GB" sz="3200" dirty="0" smtClean="0">
                <a:latin typeface="Times New Roman" pitchFamily="18" charset="0"/>
                <a:cs typeface="Times New Roman" pitchFamily="18" charset="0"/>
              </a:rPr>
              <a:t>The community should follow the regulations on the use of insecticides and pesticides in form of sprays and fertilizers. </a:t>
            </a:r>
          </a:p>
          <a:p>
            <a:pPr>
              <a:buFont typeface="Wingdings" panose="05000000000000000000" pitchFamily="2" charset="2"/>
              <a:buChar char="v"/>
            </a:pPr>
            <a:r>
              <a:rPr lang="en-GB" sz="3200" dirty="0" smtClean="0">
                <a:latin typeface="Times New Roman" pitchFamily="18" charset="0"/>
                <a:cs typeface="Times New Roman" pitchFamily="18" charset="0"/>
              </a:rPr>
              <a:t>This will help them to use each of them correctly depending on the age of the crop. </a:t>
            </a:r>
          </a:p>
          <a:p>
            <a:pPr>
              <a:buFont typeface="Wingdings" panose="05000000000000000000" pitchFamily="2" charset="2"/>
              <a:buChar char="v"/>
            </a:pPr>
            <a:r>
              <a:rPr lang="en-GB" sz="3200" dirty="0" smtClean="0">
                <a:latin typeface="Times New Roman" pitchFamily="18" charset="0"/>
                <a:cs typeface="Times New Roman" pitchFamily="18" charset="0"/>
              </a:rPr>
              <a:t>Your role as a community health nurse is to encourage the community to adhere to the instructions from the agricultural field educators. </a:t>
            </a:r>
          </a:p>
        </p:txBody>
      </p:sp>
      <p:sp>
        <p:nvSpPr>
          <p:cNvPr id="2" name="Date Placeholder 1"/>
          <p:cNvSpPr>
            <a:spLocks noGrp="1"/>
          </p:cNvSpPr>
          <p:nvPr>
            <p:ph type="dt" sz="half" idx="10"/>
          </p:nvPr>
        </p:nvSpPr>
        <p:spPr/>
        <p:txBody>
          <a:bodyPr/>
          <a:lstStyle/>
          <a:p>
            <a:fld id="{6FD82347-ADA0-4291-8ABE-A9AB29786104}"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172</a:t>
            </a:fld>
            <a:endParaRPr lang="en-GB"/>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en-GB" sz="3200" dirty="0" smtClean="0">
                <a:latin typeface="Times New Roman" pitchFamily="18" charset="0"/>
                <a:cs typeface="Times New Roman" pitchFamily="18" charset="0"/>
              </a:rPr>
              <a:t>Clear instructions are given on the respective containers of these pesticides. </a:t>
            </a:r>
          </a:p>
          <a:p>
            <a:pPr>
              <a:buFont typeface="Wingdings" panose="05000000000000000000" pitchFamily="2" charset="2"/>
              <a:buChar char="v"/>
            </a:pPr>
            <a:r>
              <a:rPr lang="en-GB" sz="3200" dirty="0" smtClean="0">
                <a:latin typeface="Times New Roman" pitchFamily="18" charset="0"/>
                <a:cs typeface="Times New Roman" pitchFamily="18" charset="0"/>
              </a:rPr>
              <a:t>You should teach the community about regulations of food storage and preservation of different types of food. </a:t>
            </a: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173</a:t>
            </a:fld>
            <a:endParaRPr lang="en-GB"/>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pPr>
              <a:buFont typeface="Wingdings" panose="05000000000000000000" pitchFamily="2" charset="2"/>
              <a:buChar char="v"/>
            </a:pPr>
            <a:r>
              <a:rPr lang="en-GB" sz="3200" dirty="0" smtClean="0">
                <a:latin typeface="Times New Roman" pitchFamily="18" charset="0"/>
                <a:cs typeface="Times New Roman" pitchFamily="18" charset="0"/>
              </a:rPr>
              <a:t>The harvest should be carried out when the crops are completely ripe or ready to facilitate longer preservation. </a:t>
            </a:r>
          </a:p>
          <a:p>
            <a:pPr>
              <a:buNone/>
            </a:pPr>
            <a:endParaRPr lang="en-GB" sz="3200" dirty="0" smtClean="0">
              <a:latin typeface="Times New Roman" pitchFamily="18" charset="0"/>
              <a:cs typeface="Times New Roman" pitchFamily="18" charset="0"/>
            </a:endParaRPr>
          </a:p>
          <a:p>
            <a:pPr>
              <a:buFont typeface="Wingdings" panose="05000000000000000000" pitchFamily="2" charset="2"/>
              <a:buChar char="v"/>
            </a:pPr>
            <a:r>
              <a:rPr lang="en-GB" sz="3200" dirty="0" smtClean="0">
                <a:latin typeface="Times New Roman" pitchFamily="18" charset="0"/>
                <a:cs typeface="Times New Roman" pitchFamily="18" charset="0"/>
              </a:rPr>
              <a:t>The cereals and legumes should be dried properly before storage to avoid spoilage. All perishable foods should be consumed at the right time.</a:t>
            </a:r>
          </a:p>
          <a:p>
            <a:endParaRPr lang="en-US" sz="3200" dirty="0" smtClean="0">
              <a:latin typeface="Times New Roman" pitchFamily="18" charset="0"/>
              <a:cs typeface="Times New Roman" pitchFamily="18" charset="0"/>
            </a:endParaRP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174</a:t>
            </a:fld>
            <a:endParaRPr lang="en-GB"/>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65304"/>
          </a:xfrm>
        </p:spPr>
        <p:txBody>
          <a:bodyPr>
            <a:normAutofit/>
          </a:bodyPr>
          <a:lstStyle/>
          <a:p>
            <a:pPr marL="0" indent="0">
              <a:buNone/>
            </a:pPr>
            <a:endParaRPr lang="en-GB" b="1" dirty="0" smtClean="0"/>
          </a:p>
          <a:p>
            <a:pPr marL="0" indent="0">
              <a:buNone/>
            </a:pPr>
            <a:r>
              <a:rPr lang="en-GB" sz="3200" b="1" dirty="0" smtClean="0">
                <a:latin typeface="Times New Roman" pitchFamily="18" charset="0"/>
                <a:cs typeface="Times New Roman" pitchFamily="18" charset="0"/>
              </a:rPr>
              <a:t>Markets</a:t>
            </a:r>
            <a:endParaRPr lang="en-GB" sz="3200" dirty="0">
              <a:latin typeface="Times New Roman" pitchFamily="18" charset="0"/>
              <a:cs typeface="Times New Roman" pitchFamily="18" charset="0"/>
            </a:endParaRPr>
          </a:p>
          <a:p>
            <a:pPr>
              <a:buNone/>
            </a:pPr>
            <a:r>
              <a:rPr lang="en-GB" sz="3200" dirty="0" smtClean="0">
                <a:latin typeface="Times New Roman" pitchFamily="18" charset="0"/>
                <a:cs typeface="Times New Roman" pitchFamily="18" charset="0"/>
              </a:rPr>
              <a:t> </a:t>
            </a:r>
          </a:p>
          <a:p>
            <a:pPr>
              <a:buFont typeface="Wingdings" panose="05000000000000000000" pitchFamily="2" charset="2"/>
              <a:buChar char="§"/>
            </a:pPr>
            <a:r>
              <a:rPr lang="en-GB" sz="3200" dirty="0" smtClean="0">
                <a:latin typeface="Times New Roman" pitchFamily="18" charset="0"/>
                <a:cs typeface="Times New Roman" pitchFamily="18" charset="0"/>
              </a:rPr>
              <a:t>The markets should be designed in a manner that considers stations where similar types of food should be stored and sold, for example, vegetables of all kinds, dry foods like cereals, fruits and cooked foods. </a:t>
            </a:r>
          </a:p>
        </p:txBody>
      </p:sp>
      <p:sp>
        <p:nvSpPr>
          <p:cNvPr id="2" name="Date Placeholder 1"/>
          <p:cNvSpPr>
            <a:spLocks noGrp="1"/>
          </p:cNvSpPr>
          <p:nvPr>
            <p:ph type="dt" sz="half" idx="10"/>
          </p:nvPr>
        </p:nvSpPr>
        <p:spPr/>
        <p:txBody>
          <a:bodyPr/>
          <a:lstStyle/>
          <a:p>
            <a:fld id="{5D9BAFB3-B58B-4D2F-A0ED-6A490B51DC3D}"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175</a:t>
            </a:fld>
            <a:endParaRPr lang="en-GB"/>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Autofit/>
          </a:bodyPr>
          <a:lstStyle/>
          <a:p>
            <a:pPr>
              <a:buFont typeface="Wingdings" panose="05000000000000000000" pitchFamily="2" charset="2"/>
              <a:buChar char="§"/>
            </a:pPr>
            <a:r>
              <a:rPr lang="en-GB" sz="3200" dirty="0" smtClean="0">
                <a:latin typeface="Times New Roman" pitchFamily="18" charset="0"/>
                <a:cs typeface="Times New Roman" pitchFamily="18" charset="0"/>
              </a:rPr>
              <a:t>The market should be kept clean and proper refuse disposal maintained. </a:t>
            </a:r>
          </a:p>
          <a:p>
            <a:pPr>
              <a:buFont typeface="Wingdings" panose="05000000000000000000" pitchFamily="2" charset="2"/>
              <a:buChar char="§"/>
            </a:pPr>
            <a:r>
              <a:rPr lang="en-GB" sz="3200" dirty="0" smtClean="0">
                <a:latin typeface="Times New Roman" pitchFamily="18" charset="0"/>
                <a:cs typeface="Times New Roman" pitchFamily="18" charset="0"/>
              </a:rPr>
              <a:t>The food sold should be clean and fit for human consumption.</a:t>
            </a:r>
          </a:p>
          <a:p>
            <a:pPr>
              <a:buFont typeface="Wingdings" panose="05000000000000000000" pitchFamily="2" charset="2"/>
              <a:buChar char="§"/>
            </a:pPr>
            <a:r>
              <a:rPr lang="en-GB" sz="3200" dirty="0" smtClean="0">
                <a:latin typeface="Times New Roman" pitchFamily="18" charset="0"/>
                <a:cs typeface="Times New Roman" pitchFamily="18" charset="0"/>
              </a:rPr>
              <a:t> This, therefore, explains the importance of inspecting markets by public health officers. </a:t>
            </a:r>
          </a:p>
          <a:p>
            <a:pPr>
              <a:buFont typeface="Wingdings" panose="05000000000000000000" pitchFamily="2" charset="2"/>
              <a:buChar char="§"/>
            </a:pPr>
            <a:r>
              <a:rPr lang="en-GB" sz="3200" dirty="0" smtClean="0">
                <a:latin typeface="Times New Roman" pitchFamily="18" charset="0"/>
                <a:cs typeface="Times New Roman" pitchFamily="18" charset="0"/>
              </a:rPr>
              <a:t>These officers have the power to close markets and condemn foods to prevent disease outbreaks.</a:t>
            </a:r>
          </a:p>
          <a:p>
            <a:endParaRPr lang="en-US" sz="3200"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176</a:t>
            </a:fld>
            <a:endParaRPr lang="en-GB"/>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65304"/>
          </a:xfrm>
        </p:spPr>
        <p:txBody>
          <a:bodyPr>
            <a:normAutofit/>
          </a:bodyPr>
          <a:lstStyle/>
          <a:p>
            <a:pPr>
              <a:buFont typeface="Wingdings" panose="05000000000000000000" pitchFamily="2" charset="2"/>
              <a:buChar char="q"/>
            </a:pPr>
            <a:r>
              <a:rPr lang="en-GB" sz="3200" b="1" dirty="0" smtClean="0">
                <a:latin typeface="Times New Roman" pitchFamily="18" charset="0"/>
                <a:cs typeface="Times New Roman" pitchFamily="18" charset="0"/>
              </a:rPr>
              <a:t>Hotels</a:t>
            </a:r>
            <a:endParaRPr lang="en-GB" sz="3200" dirty="0">
              <a:latin typeface="Times New Roman" pitchFamily="18" charset="0"/>
              <a:cs typeface="Times New Roman" pitchFamily="18" charset="0"/>
            </a:endParaRPr>
          </a:p>
          <a:p>
            <a:pPr>
              <a:buFont typeface="Wingdings" panose="05000000000000000000" pitchFamily="2" charset="2"/>
              <a:buChar char="Ø"/>
            </a:pPr>
            <a:r>
              <a:rPr lang="en-GB" sz="3200" dirty="0" smtClean="0">
                <a:latin typeface="Times New Roman" pitchFamily="18" charset="0"/>
                <a:cs typeface="Times New Roman" pitchFamily="18" charset="0"/>
              </a:rPr>
              <a:t>Hotels, restaurants and food shops should also be inspected under hygiene regulations. </a:t>
            </a:r>
          </a:p>
          <a:p>
            <a:pPr>
              <a:buFont typeface="Wingdings" panose="05000000000000000000" pitchFamily="2" charset="2"/>
              <a:buChar char="Ø"/>
            </a:pPr>
            <a:r>
              <a:rPr lang="en-GB" sz="3200" dirty="0" smtClean="0">
                <a:latin typeface="Times New Roman" pitchFamily="18" charset="0"/>
                <a:cs typeface="Times New Roman" pitchFamily="18" charset="0"/>
              </a:rPr>
              <a:t>They require regular inspection by the public health officers. </a:t>
            </a:r>
          </a:p>
          <a:p>
            <a:pPr>
              <a:buFont typeface="Wingdings" panose="05000000000000000000" pitchFamily="2" charset="2"/>
              <a:buChar char="Ø"/>
            </a:pPr>
            <a:r>
              <a:rPr lang="en-GB" sz="3200" dirty="0" smtClean="0">
                <a:latin typeface="Times New Roman" pitchFamily="18" charset="0"/>
                <a:cs typeface="Times New Roman" pitchFamily="18" charset="0"/>
              </a:rPr>
              <a:t>All the food handlers should be supervised and a regular medical examination is mandatory for them to prevent spread of diseases through food handling.</a:t>
            </a:r>
          </a:p>
          <a:p>
            <a:pPr>
              <a:buFont typeface="Wingdings" panose="05000000000000000000" pitchFamily="2" charset="2"/>
              <a:buChar char="Ø"/>
            </a:pPr>
            <a:r>
              <a:rPr lang="en-GB" sz="3200" dirty="0" smtClean="0">
                <a:latin typeface="Times New Roman" pitchFamily="18" charset="0"/>
                <a:cs typeface="Times New Roman" pitchFamily="18" charset="0"/>
              </a:rPr>
              <a:t>Licenses should only be given to hotel owners who have met the requirements</a:t>
            </a:r>
            <a:r>
              <a:rPr lang="en-GB" dirty="0" smtClean="0"/>
              <a:t>. </a:t>
            </a:r>
          </a:p>
          <a:p>
            <a:pPr>
              <a:buFont typeface="Wingdings" panose="05000000000000000000" pitchFamily="2" charset="2"/>
              <a:buChar char="Ø"/>
            </a:pPr>
            <a:endParaRPr lang="en-GB" dirty="0" smtClean="0"/>
          </a:p>
          <a:p>
            <a:endParaRPr lang="en-GB" dirty="0"/>
          </a:p>
        </p:txBody>
      </p:sp>
      <p:sp>
        <p:nvSpPr>
          <p:cNvPr id="2" name="Date Placeholder 1"/>
          <p:cNvSpPr>
            <a:spLocks noGrp="1"/>
          </p:cNvSpPr>
          <p:nvPr>
            <p:ph type="dt" sz="half" idx="10"/>
          </p:nvPr>
        </p:nvSpPr>
        <p:spPr/>
        <p:txBody>
          <a:bodyPr/>
          <a:lstStyle/>
          <a:p>
            <a:fld id="{EE2BB251-E4FE-4373-B888-D0DC26D9A50B}"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177</a:t>
            </a:fld>
            <a:endParaRPr lang="en-GB"/>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POINTS TO NOTE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Ø"/>
            </a:pPr>
            <a:r>
              <a:rPr lang="en-GB" dirty="0" smtClean="0">
                <a:latin typeface="Times New Roman" pitchFamily="18" charset="0"/>
                <a:cs typeface="Times New Roman" pitchFamily="18" charset="0"/>
              </a:rPr>
              <a:t>Laboratory examinations may be necessary for food such as pre-cooked meat. </a:t>
            </a:r>
          </a:p>
          <a:p>
            <a:pPr>
              <a:buFont typeface="Wingdings" panose="05000000000000000000" pitchFamily="2" charset="2"/>
              <a:buChar char="Ø"/>
            </a:pPr>
            <a:r>
              <a:rPr lang="en-GB" dirty="0" smtClean="0">
                <a:latin typeface="Times New Roman" pitchFamily="18" charset="0"/>
                <a:cs typeface="Times New Roman" pitchFamily="18" charset="0"/>
              </a:rPr>
              <a:t>The use of uniforms, aprons, head coverings, as described earlier, should be observed in the hotels. </a:t>
            </a:r>
          </a:p>
          <a:p>
            <a:pPr>
              <a:buFont typeface="Wingdings" panose="05000000000000000000" pitchFamily="2" charset="2"/>
              <a:buChar char="Ø"/>
            </a:pPr>
            <a:r>
              <a:rPr lang="en-GB" dirty="0" smtClean="0">
                <a:latin typeface="Times New Roman" pitchFamily="18" charset="0"/>
                <a:cs typeface="Times New Roman" pitchFamily="18" charset="0"/>
              </a:rPr>
              <a:t>Proper personal and environmental hygiene in the hotel premises should be maintained.</a:t>
            </a:r>
          </a:p>
          <a:p>
            <a:pPr>
              <a:buFont typeface="Wingdings" panose="05000000000000000000" pitchFamily="2" charset="2"/>
              <a:buChar char="Ø"/>
            </a:pPr>
            <a:r>
              <a:rPr lang="en-GB" dirty="0" smtClean="0">
                <a:latin typeface="Times New Roman" pitchFamily="18" charset="0"/>
                <a:cs typeface="Times New Roman" pitchFamily="18" charset="0"/>
              </a:rPr>
              <a:t> The hotel should store, preserve, prepare, cook and serve the food according to public health regulations. </a:t>
            </a:r>
          </a:p>
          <a:p>
            <a:pPr>
              <a:buFont typeface="Wingdings" panose="05000000000000000000" pitchFamily="2" charset="2"/>
              <a:buChar char="Ø"/>
            </a:pPr>
            <a:r>
              <a:rPr lang="en-GB" dirty="0" smtClean="0">
                <a:latin typeface="Times New Roman" pitchFamily="18" charset="0"/>
                <a:cs typeface="Times New Roman" pitchFamily="18" charset="0"/>
              </a:rPr>
              <a:t>The law also empowers closure of hotels which do not meet the regulations.</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178</a:t>
            </a:fld>
            <a:endParaRPr lang="en-GB"/>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Times New Roman" pitchFamily="18" charset="0"/>
                <a:cs typeface="Times New Roman" pitchFamily="18" charset="0"/>
              </a:rPr>
              <a:t>HOUSING</a:t>
            </a:r>
            <a:endParaRPr lang="en-GB"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GB" dirty="0" smtClean="0">
                <a:latin typeface="Times New Roman" pitchFamily="18" charset="0"/>
                <a:cs typeface="Times New Roman" pitchFamily="18" charset="0"/>
              </a:rPr>
              <a:t>By the end of this section you will be able to: </a:t>
            </a:r>
          </a:p>
          <a:p>
            <a:r>
              <a:rPr lang="en-GB" dirty="0" smtClean="0">
                <a:latin typeface="Times New Roman" pitchFamily="18" charset="0"/>
                <a:cs typeface="Times New Roman" pitchFamily="18" charset="0"/>
              </a:rPr>
              <a:t>Describe the types of houses</a:t>
            </a:r>
          </a:p>
          <a:p>
            <a:r>
              <a:rPr lang="en-GB" dirty="0" smtClean="0">
                <a:latin typeface="Times New Roman" pitchFamily="18" charset="0"/>
                <a:cs typeface="Times New Roman" pitchFamily="18" charset="0"/>
              </a:rPr>
              <a:t>Describe the criteria for an adequate house</a:t>
            </a:r>
          </a:p>
          <a:p>
            <a:r>
              <a:rPr lang="en-GB" dirty="0" smtClean="0">
                <a:latin typeface="Times New Roman" pitchFamily="18" charset="0"/>
                <a:cs typeface="Times New Roman" pitchFamily="18" charset="0"/>
              </a:rPr>
              <a:t>Describe a suitable building site</a:t>
            </a:r>
          </a:p>
          <a:p>
            <a:r>
              <a:rPr lang="en-GB" dirty="0" smtClean="0">
                <a:latin typeface="Times New Roman" pitchFamily="18" charset="0"/>
                <a:cs typeface="Times New Roman" pitchFamily="18" charset="0"/>
              </a:rPr>
              <a:t>Describe the characteristics of poor housing</a:t>
            </a:r>
          </a:p>
          <a:p>
            <a:r>
              <a:rPr lang="en-GB" dirty="0" smtClean="0">
                <a:latin typeface="Times New Roman" pitchFamily="18" charset="0"/>
                <a:cs typeface="Times New Roman" pitchFamily="18" charset="0"/>
              </a:rPr>
              <a:t>Describe how you would involve the community in improving housing</a:t>
            </a:r>
          </a:p>
          <a:p>
            <a:endParaRPr lang="en-GB" dirty="0"/>
          </a:p>
        </p:txBody>
      </p:sp>
      <p:sp>
        <p:nvSpPr>
          <p:cNvPr id="4" name="Date Placeholder 3"/>
          <p:cNvSpPr>
            <a:spLocks noGrp="1"/>
          </p:cNvSpPr>
          <p:nvPr>
            <p:ph type="dt" sz="half" idx="10"/>
          </p:nvPr>
        </p:nvSpPr>
        <p:spPr/>
        <p:txBody>
          <a:bodyPr/>
          <a:lstStyle/>
          <a:p>
            <a:fld id="{3910D694-84E2-4E35-B4AB-93B071E6428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179</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 socio-cultural environment</a:t>
            </a:r>
          </a:p>
          <a:p>
            <a:pPr>
              <a:buNone/>
            </a:pPr>
            <a:r>
              <a:rPr lang="en-US" dirty="0" smtClean="0"/>
              <a:t>4. Economic environment</a:t>
            </a:r>
          </a:p>
          <a:p>
            <a:pPr>
              <a:buNone/>
            </a:pPr>
            <a:r>
              <a:rPr lang="en-US" dirty="0" smtClean="0"/>
              <a:t>All these types of environments have a direct or indirect effect on the health of human beings.</a:t>
            </a:r>
          </a:p>
          <a:p>
            <a:pPr>
              <a:buNone/>
            </a:pPr>
            <a:r>
              <a:rPr lang="en-US" dirty="0" smtClean="0"/>
              <a:t>Lets have a look on some of these effects</a:t>
            </a:r>
          </a:p>
          <a:p>
            <a:pPr>
              <a:buNone/>
            </a:pPr>
            <a:endParaRPr lang="en-US" dirty="0"/>
          </a:p>
        </p:txBody>
      </p:sp>
      <p:sp>
        <p:nvSpPr>
          <p:cNvPr id="4" name="Date Placeholder 3"/>
          <p:cNvSpPr>
            <a:spLocks noGrp="1"/>
          </p:cNvSpPr>
          <p:nvPr>
            <p:ph type="dt" sz="half" idx="10"/>
          </p:nvPr>
        </p:nvSpPr>
        <p:spPr/>
        <p:txBody>
          <a:bodyPr/>
          <a:lstStyle/>
          <a:p>
            <a:fld id="{D173A7CB-2147-4395-8555-CFF47CE72D1C}"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18</a:t>
            </a:fld>
            <a:endParaRPr lang="en-GB"/>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a:xfrm>
            <a:off x="304800" y="1371601"/>
            <a:ext cx="8382000" cy="5486402"/>
          </a:xfrm>
        </p:spPr>
        <p:txBody>
          <a:bodyPr>
            <a:normAutofit/>
          </a:bodyPr>
          <a:lstStyle/>
          <a:p>
            <a:r>
              <a:rPr lang="en-GB" sz="3200" dirty="0" smtClean="0">
                <a:latin typeface="Times New Roman" pitchFamily="18" charset="0"/>
                <a:cs typeface="Times New Roman" pitchFamily="18" charset="0"/>
              </a:rPr>
              <a:t>The provision of good housing is an essential aspect of environmental health.</a:t>
            </a:r>
          </a:p>
          <a:p>
            <a:r>
              <a:rPr lang="en-GB" sz="3200" dirty="0" smtClean="0">
                <a:latin typeface="Times New Roman" pitchFamily="18" charset="0"/>
                <a:cs typeface="Times New Roman" pitchFamily="18" charset="0"/>
              </a:rPr>
              <a:t> Good housing is a requirement for every human being because it provides shelter and protection from environmental hazards. </a:t>
            </a:r>
          </a:p>
          <a:p>
            <a:pPr>
              <a:buNone/>
            </a:pPr>
            <a:r>
              <a:rPr lang="en-GB" dirty="0" smtClean="0"/>
              <a:t/>
            </a:r>
            <a:br>
              <a:rPr lang="en-GB" dirty="0" smtClean="0"/>
            </a:br>
            <a:endParaRPr lang="en-GB" dirty="0"/>
          </a:p>
        </p:txBody>
      </p:sp>
      <p:sp>
        <p:nvSpPr>
          <p:cNvPr id="4" name="Date Placeholder 3"/>
          <p:cNvSpPr>
            <a:spLocks noGrp="1"/>
          </p:cNvSpPr>
          <p:nvPr>
            <p:ph type="dt" sz="half" idx="10"/>
          </p:nvPr>
        </p:nvSpPr>
        <p:spPr/>
        <p:txBody>
          <a:bodyPr/>
          <a:lstStyle/>
          <a:p>
            <a:fld id="{A6D22388-0D6C-4BA9-A8B3-B75372333F1B}"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180</a:t>
            </a:fld>
            <a:endParaRPr lang="en-GB"/>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sz="3200" dirty="0" smtClean="0">
                <a:latin typeface="Times New Roman" pitchFamily="18" charset="0"/>
                <a:cs typeface="Times New Roman" pitchFamily="18" charset="0"/>
              </a:rPr>
              <a:t>Think of some health problems that would be associated with the following poor housing conditions: </a:t>
            </a:r>
          </a:p>
          <a:p>
            <a:r>
              <a:rPr lang="en-GB" sz="3200" dirty="0" smtClean="0">
                <a:latin typeface="Times New Roman" pitchFamily="18" charset="0"/>
                <a:cs typeface="Times New Roman" pitchFamily="18" charset="0"/>
              </a:rPr>
              <a:t>Overcrowding and poor ventilation</a:t>
            </a:r>
          </a:p>
          <a:p>
            <a:r>
              <a:rPr lang="en-GB" sz="3200" dirty="0" smtClean="0">
                <a:latin typeface="Times New Roman" pitchFamily="18" charset="0"/>
                <a:cs typeface="Times New Roman" pitchFamily="18" charset="0"/>
              </a:rPr>
              <a:t>Unscreened windows</a:t>
            </a:r>
          </a:p>
          <a:p>
            <a:r>
              <a:rPr lang="en-GB" sz="3200" dirty="0" smtClean="0">
                <a:latin typeface="Times New Roman" pitchFamily="18" charset="0"/>
                <a:cs typeface="Times New Roman" pitchFamily="18" charset="0"/>
              </a:rPr>
              <a:t>Cooking fires on the floor</a:t>
            </a:r>
          </a:p>
          <a:p>
            <a:r>
              <a:rPr lang="en-GB" sz="3200" dirty="0" smtClean="0">
                <a:latin typeface="Times New Roman" pitchFamily="18" charset="0"/>
                <a:cs typeface="Times New Roman" pitchFamily="18" charset="0"/>
              </a:rPr>
              <a:t>Earth walls and dirty floors</a:t>
            </a:r>
          </a:p>
          <a:p>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181</a:t>
            </a:fld>
            <a:endParaRPr lang="en-GB"/>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6"/>
            <a:ext cx="8229600" cy="5626121"/>
          </a:xfrm>
        </p:spPr>
        <p:txBody>
          <a:bodyPr>
            <a:normAutofit/>
          </a:bodyPr>
          <a:lstStyle/>
          <a:p>
            <a:r>
              <a:rPr lang="en-GB" sz="3200" dirty="0" smtClean="0">
                <a:latin typeface="Times New Roman" pitchFamily="18" charset="0"/>
                <a:cs typeface="Times New Roman" pitchFamily="18" charset="0"/>
              </a:rPr>
              <a:t>A combination of dampness, lack of light, poor ventilation and overcrowding will contribute to the spread of airborne and droplet infections. </a:t>
            </a:r>
          </a:p>
          <a:p>
            <a:r>
              <a:rPr lang="en-GB" sz="3200" dirty="0" smtClean="0">
                <a:latin typeface="Times New Roman" pitchFamily="18" charset="0"/>
                <a:cs typeface="Times New Roman" pitchFamily="18" charset="0"/>
              </a:rPr>
              <a:t>Earth floors and walls permit the entry and breeding of flies and bedbugs, while unscreened windows permit entry of mosquitoes. </a:t>
            </a:r>
          </a:p>
          <a:p>
            <a:endParaRPr lang="en-GB" sz="3200"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701348A4-DF25-466F-987E-62172F00F64D}"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182</a:t>
            </a:fld>
            <a:endParaRPr lang="en-GB"/>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3200" dirty="0" smtClean="0">
                <a:latin typeface="Times New Roman" pitchFamily="18" charset="0"/>
                <a:cs typeface="Times New Roman" pitchFamily="18" charset="0"/>
              </a:rPr>
              <a:t>Cooking fires on the floor are hazards to small children.</a:t>
            </a:r>
          </a:p>
          <a:p>
            <a:r>
              <a:rPr lang="en-GB" sz="3200" dirty="0" smtClean="0">
                <a:latin typeface="Times New Roman" pitchFamily="18" charset="0"/>
                <a:cs typeface="Times New Roman" pitchFamily="18" charset="0"/>
              </a:rPr>
              <a:t> Inadequate space to talk and play, especially in town houses, is one of the reasons why fathers and children leave home thereby adding to social problems.</a:t>
            </a:r>
          </a:p>
          <a:p>
            <a:r>
              <a:rPr lang="en-GB" sz="3200" dirty="0" smtClean="0">
                <a:latin typeface="Times New Roman" pitchFamily="18" charset="0"/>
                <a:cs typeface="Times New Roman" pitchFamily="18" charset="0"/>
              </a:rPr>
              <a:t>For these reasons it is important to improve the quality of housing. </a:t>
            </a:r>
          </a:p>
          <a:p>
            <a:endParaRPr lang="en-US" sz="3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183</a:t>
            </a:fld>
            <a:endParaRPr lang="en-GB"/>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latin typeface="Times New Roman" pitchFamily="18" charset="0"/>
                <a:cs typeface="Times New Roman" pitchFamily="18" charset="0"/>
              </a:rPr>
              <a:t>Types of Housing</a:t>
            </a:r>
            <a:endParaRPr lang="en-GB"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buNone/>
            </a:pPr>
            <a:r>
              <a:rPr lang="en-GB" dirty="0" smtClean="0">
                <a:latin typeface="Times New Roman" pitchFamily="18" charset="0"/>
                <a:cs typeface="Times New Roman" pitchFamily="18" charset="0"/>
              </a:rPr>
              <a:t>A house can be permanent, semi-permanent or temporary.</a:t>
            </a:r>
          </a:p>
          <a:p>
            <a:pPr>
              <a:buNone/>
            </a:pPr>
            <a:r>
              <a:rPr lang="en-GB" dirty="0" smtClean="0">
                <a:latin typeface="Times New Roman" pitchFamily="18" charset="0"/>
                <a:cs typeface="Times New Roman" pitchFamily="18" charset="0"/>
              </a:rPr>
              <a:t> </a:t>
            </a:r>
            <a:br>
              <a:rPr lang="en-GB" dirty="0" smtClean="0">
                <a:latin typeface="Times New Roman" pitchFamily="18" charset="0"/>
                <a:cs typeface="Times New Roman" pitchFamily="18" charset="0"/>
              </a:rPr>
            </a:br>
            <a:r>
              <a:rPr lang="en-GB" b="1" dirty="0" smtClean="0">
                <a:latin typeface="Times New Roman" pitchFamily="18" charset="0"/>
                <a:cs typeface="Times New Roman" pitchFamily="18" charset="0"/>
              </a:rPr>
              <a:t>Permanent Houses</a:t>
            </a:r>
          </a:p>
          <a:p>
            <a:pPr>
              <a:buNone/>
            </a:pPr>
            <a:r>
              <a:rPr lang="en-GB" dirty="0" smtClean="0">
                <a:latin typeface="Times New Roman" pitchFamily="18" charset="0"/>
                <a:cs typeface="Times New Roman" pitchFamily="18" charset="0"/>
              </a:rPr>
              <a:t>This type of house has a stone foundation, a cemented floor and plastered walls.</a:t>
            </a:r>
          </a:p>
          <a:p>
            <a:pPr>
              <a:buNone/>
            </a:pPr>
            <a:r>
              <a:rPr lang="en-GB" dirty="0" smtClean="0">
                <a:latin typeface="Times New Roman" pitchFamily="18" charset="0"/>
                <a:cs typeface="Times New Roman" pitchFamily="18" charset="0"/>
              </a:rPr>
              <a:t> The roof is covered with iron sheets, tiles or stones in the case of flats or maisonettes.</a:t>
            </a:r>
          </a:p>
          <a:p>
            <a:pPr>
              <a:buNone/>
            </a:pPr>
            <a:r>
              <a:rPr lang="en-GB" dirty="0" smtClean="0">
                <a:latin typeface="Times New Roman" pitchFamily="18" charset="0"/>
                <a:cs typeface="Times New Roman" pitchFamily="18" charset="0"/>
              </a:rPr>
              <a:t> This type of house has advantages in that it is easy to keep the floor and walls clean.</a:t>
            </a:r>
          </a:p>
          <a:p>
            <a:pPr>
              <a:buNone/>
            </a:pPr>
            <a:r>
              <a:rPr lang="en-GB" dirty="0" smtClean="0">
                <a:latin typeface="Times New Roman" pitchFamily="18" charset="0"/>
                <a:cs typeface="Times New Roman" pitchFamily="18" charset="0"/>
              </a:rPr>
              <a:t> However, the floor should be kept dry to avoid accidental falls. Permanent houses are not cheap to construct and it is necessary to budget for the activity.</a:t>
            </a:r>
            <a:br>
              <a:rPr lang="en-GB" dirty="0" smtClean="0">
                <a:latin typeface="Times New Roman" pitchFamily="18" charset="0"/>
                <a:cs typeface="Times New Roman" pitchFamily="18" charset="0"/>
              </a:rPr>
            </a:br>
            <a:endParaRPr lang="en-GB"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4F47C1A-AF0E-4734-B14C-095C46568331}"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184</a:t>
            </a:fld>
            <a:endParaRPr lang="en-GB"/>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8"/>
            <a:ext cx="7848600" cy="5697559"/>
          </a:xfrm>
        </p:spPr>
        <p:txBody>
          <a:bodyPr>
            <a:normAutofit/>
          </a:bodyPr>
          <a:lstStyle/>
          <a:p>
            <a:r>
              <a:rPr lang="en-GB" b="1" dirty="0" smtClean="0"/>
              <a:t>Semi-Permanent Houses</a:t>
            </a:r>
            <a:r>
              <a:rPr lang="en-GB" dirty="0" smtClean="0"/>
              <a:t/>
            </a:r>
            <a:br>
              <a:rPr lang="en-GB" dirty="0" smtClean="0"/>
            </a:br>
            <a:r>
              <a:rPr lang="en-GB" dirty="0" smtClean="0">
                <a:latin typeface="Times New Roman" pitchFamily="18" charset="0"/>
                <a:cs typeface="Times New Roman" pitchFamily="18" charset="0"/>
              </a:rPr>
              <a:t>This is a type of house whereby the floor is usually cemented but does not necessarily have a stone foundation. </a:t>
            </a:r>
          </a:p>
          <a:p>
            <a:r>
              <a:rPr lang="en-GB" dirty="0" smtClean="0">
                <a:latin typeface="Times New Roman" pitchFamily="18" charset="0"/>
                <a:cs typeface="Times New Roman" pitchFamily="18" charset="0"/>
              </a:rPr>
              <a:t>The walls are made of iron sheets or sometimes timber. </a:t>
            </a:r>
          </a:p>
          <a:p>
            <a:r>
              <a:rPr lang="en-GB" dirty="0" smtClean="0">
                <a:latin typeface="Times New Roman" pitchFamily="18" charset="0"/>
                <a:cs typeface="Times New Roman" pitchFamily="18" charset="0"/>
              </a:rPr>
              <a:t>The house is iron roofed. </a:t>
            </a:r>
          </a:p>
          <a:p>
            <a:r>
              <a:rPr lang="en-GB" dirty="0" smtClean="0">
                <a:latin typeface="Times New Roman" pitchFamily="18" charset="0"/>
                <a:cs typeface="Times New Roman" pitchFamily="18" charset="0"/>
              </a:rPr>
              <a:t>If you work in a rural community then you must have come across this type of a house. </a:t>
            </a:r>
          </a:p>
          <a:p>
            <a:r>
              <a:rPr lang="en-GB" dirty="0" smtClean="0">
                <a:latin typeface="Times New Roman" pitchFamily="18" charset="0"/>
                <a:cs typeface="Times New Roman" pitchFamily="18" charset="0"/>
              </a:rPr>
              <a:t>It is satisfactory and easy to keep clean</a:t>
            </a:r>
            <a:endParaRPr lang="en-GB"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92D4FA45-57D7-4DDB-9998-59EFF7B10331}"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185</a:t>
            </a:fld>
            <a:endParaRPr lang="en-GB"/>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3200" dirty="0" smtClean="0">
                <a:latin typeface="Times New Roman" pitchFamily="18" charset="0"/>
                <a:cs typeface="Times New Roman" pitchFamily="18" charset="0"/>
              </a:rPr>
              <a:t>However, appropriate preservatives for timbers have to be used or else termites destroy it. In many places mud bricks are used and they are an appropriate method of improving houses. </a:t>
            </a:r>
          </a:p>
          <a:p>
            <a:r>
              <a:rPr lang="en-GB" sz="3200" dirty="0" smtClean="0">
                <a:latin typeface="Times New Roman" pitchFamily="18" charset="0"/>
                <a:cs typeface="Times New Roman" pitchFamily="18" charset="0"/>
              </a:rPr>
              <a:t>Since it is less expensive than a permanent house, you have the responsibility of encouraging members of the community to try and acquire at least this type of a house</a:t>
            </a:r>
            <a:r>
              <a:rPr lang="en-GB" dirty="0" smtClean="0"/>
              <a:t>.</a:t>
            </a:r>
          </a:p>
          <a:p>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186</a:t>
            </a:fld>
            <a:endParaRPr lang="en-GB"/>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8153400" cy="4267201"/>
          </a:xfrm>
        </p:spPr>
        <p:txBody>
          <a:bodyPr>
            <a:normAutofit/>
          </a:bodyPr>
          <a:lstStyle/>
          <a:p>
            <a:r>
              <a:rPr lang="en-GB" b="1" dirty="0" smtClean="0"/>
              <a:t>Temporary Houses</a:t>
            </a:r>
            <a:r>
              <a:rPr lang="en-GB" dirty="0" smtClean="0"/>
              <a:t/>
            </a:r>
            <a:br>
              <a:rPr lang="en-GB" dirty="0" smtClean="0"/>
            </a:br>
            <a:r>
              <a:rPr lang="en-GB" sz="2800" dirty="0" smtClean="0">
                <a:latin typeface="Times New Roman" pitchFamily="18" charset="0"/>
                <a:cs typeface="Times New Roman" pitchFamily="18" charset="0"/>
              </a:rPr>
              <a:t>This type of house may be found in rural and slums areas. </a:t>
            </a:r>
          </a:p>
          <a:p>
            <a:r>
              <a:rPr lang="en-GB" sz="2800" dirty="0" smtClean="0">
                <a:latin typeface="Times New Roman" pitchFamily="18" charset="0"/>
                <a:cs typeface="Times New Roman" pitchFamily="18" charset="0"/>
              </a:rPr>
              <a:t>The floor is earthen, the walls are made of cardboard, polythene paper, grass or mud.</a:t>
            </a:r>
          </a:p>
          <a:p>
            <a:r>
              <a:rPr lang="en-GB" sz="2800" dirty="0" smtClean="0">
                <a:latin typeface="Times New Roman" pitchFamily="18" charset="0"/>
                <a:cs typeface="Times New Roman" pitchFamily="18" charset="0"/>
              </a:rPr>
              <a:t> The roof is thatched with the same material as the walls. </a:t>
            </a:r>
          </a:p>
          <a:p>
            <a:r>
              <a:rPr lang="en-GB" sz="2800" dirty="0" smtClean="0">
                <a:latin typeface="Times New Roman" pitchFamily="18" charset="0"/>
                <a:cs typeface="Times New Roman" pitchFamily="18" charset="0"/>
              </a:rPr>
              <a:t>This type of a house does not provide for privacy and can easily catch fire. </a:t>
            </a:r>
          </a:p>
        </p:txBody>
      </p:sp>
      <p:sp>
        <p:nvSpPr>
          <p:cNvPr id="2" name="Date Placeholder 1"/>
          <p:cNvSpPr>
            <a:spLocks noGrp="1"/>
          </p:cNvSpPr>
          <p:nvPr>
            <p:ph type="dt" sz="half" idx="10"/>
          </p:nvPr>
        </p:nvSpPr>
        <p:spPr/>
        <p:txBody>
          <a:bodyPr/>
          <a:lstStyle/>
          <a:p>
            <a:fld id="{EEC9ACEA-951F-4373-AB9C-F2728570F8C8}"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187</a:t>
            </a:fld>
            <a:endParaRPr lang="en-GB"/>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3200" dirty="0" smtClean="0">
                <a:latin typeface="Times New Roman" pitchFamily="18" charset="0"/>
                <a:cs typeface="Times New Roman" pitchFamily="18" charset="0"/>
              </a:rPr>
              <a:t>Temporary houses are a health hazard and do not meet the requirements for good housing.</a:t>
            </a:r>
          </a:p>
          <a:p>
            <a:r>
              <a:rPr lang="en-GB" sz="3200" dirty="0" smtClean="0">
                <a:latin typeface="Times New Roman" pitchFamily="18" charset="0"/>
                <a:cs typeface="Times New Roman" pitchFamily="18" charset="0"/>
              </a:rPr>
              <a:t> They should be discouraged as much as possible.</a:t>
            </a:r>
          </a:p>
          <a:p>
            <a:endParaRPr lang="en-GB"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188</a:t>
            </a:fld>
            <a:endParaRPr lang="en-GB"/>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8001000" cy="990600"/>
          </a:xfrm>
        </p:spPr>
        <p:txBody>
          <a:bodyPr>
            <a:normAutofit/>
          </a:bodyPr>
          <a:lstStyle/>
          <a:p>
            <a:r>
              <a:rPr lang="en-GB" sz="3200" b="1" dirty="0" smtClean="0">
                <a:solidFill>
                  <a:schemeClr val="tx1"/>
                </a:solidFill>
                <a:latin typeface="Times New Roman" pitchFamily="18" charset="0"/>
                <a:cs typeface="Times New Roman" pitchFamily="18" charset="0"/>
              </a:rPr>
              <a:t>Criteria for an Adequate House</a:t>
            </a:r>
            <a:endParaRPr lang="en-GB" sz="32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905000"/>
            <a:ext cx="7772400" cy="4221167"/>
          </a:xfrm>
        </p:spPr>
        <p:txBody>
          <a:bodyPr>
            <a:normAutofit fontScale="70000" lnSpcReduction="20000"/>
          </a:bodyPr>
          <a:lstStyle/>
          <a:p>
            <a:pPr>
              <a:buNone/>
            </a:pPr>
            <a:r>
              <a:rPr lang="en-GB" dirty="0" smtClean="0">
                <a:latin typeface="Times New Roman" pitchFamily="18" charset="0"/>
                <a:cs typeface="Times New Roman" pitchFamily="18" charset="0"/>
              </a:rPr>
              <a:t>A good house should meet the following criteria: biological, physical and social criteria.</a:t>
            </a:r>
          </a:p>
          <a:p>
            <a:pPr>
              <a:buNone/>
            </a:pPr>
            <a:r>
              <a:rPr lang="en-GB" b="1" dirty="0" smtClean="0">
                <a:latin typeface="Times New Roman" pitchFamily="18" charset="0"/>
                <a:cs typeface="Times New Roman" pitchFamily="18" charset="0"/>
              </a:rPr>
              <a:t>Biological Criteria</a:t>
            </a:r>
          </a:p>
          <a:p>
            <a:pPr>
              <a:buNone/>
            </a:pPr>
            <a:r>
              <a:rPr lang="en-GB" dirty="0" smtClean="0">
                <a:latin typeface="Times New Roman" pitchFamily="18" charset="0"/>
                <a:cs typeface="Times New Roman" pitchFamily="18" charset="0"/>
              </a:rPr>
              <a:t>Good housing minimises the risk of transmission of diseases. </a:t>
            </a:r>
          </a:p>
          <a:p>
            <a:pPr>
              <a:buNone/>
            </a:pPr>
            <a:r>
              <a:rPr lang="en-GB" dirty="0" smtClean="0">
                <a:latin typeface="Times New Roman" pitchFamily="18" charset="0"/>
                <a:cs typeface="Times New Roman" pitchFamily="18" charset="0"/>
              </a:rPr>
              <a:t>The spread of gastro-intestinal infections is minimised by some important factors. These include: </a:t>
            </a:r>
          </a:p>
          <a:p>
            <a:r>
              <a:rPr lang="en-GB" dirty="0" smtClean="0">
                <a:latin typeface="Times New Roman" pitchFamily="18" charset="0"/>
                <a:cs typeface="Times New Roman" pitchFamily="18" charset="0"/>
              </a:rPr>
              <a:t>Good water supply</a:t>
            </a:r>
          </a:p>
          <a:p>
            <a:r>
              <a:rPr lang="en-GB" dirty="0" smtClean="0">
                <a:latin typeface="Times New Roman" pitchFamily="18" charset="0"/>
                <a:cs typeface="Times New Roman" pitchFamily="18" charset="0"/>
              </a:rPr>
              <a:t>Good food storage, preservation and preparation</a:t>
            </a:r>
          </a:p>
          <a:p>
            <a:r>
              <a:rPr lang="en-GB" dirty="0" smtClean="0">
                <a:latin typeface="Times New Roman" pitchFamily="18" charset="0"/>
                <a:cs typeface="Times New Roman" pitchFamily="18" charset="0"/>
              </a:rPr>
              <a:t>Adequate facilities for washing utensils and well designed kitchens</a:t>
            </a:r>
          </a:p>
          <a:p>
            <a:r>
              <a:rPr lang="en-GB" dirty="0" smtClean="0">
                <a:latin typeface="Times New Roman" pitchFamily="18" charset="0"/>
                <a:cs typeface="Times New Roman" pitchFamily="18" charset="0"/>
              </a:rPr>
              <a:t>Adequate methods of refuse disposal</a:t>
            </a:r>
          </a:p>
          <a:p>
            <a:endParaRPr lang="en-GB" dirty="0"/>
          </a:p>
        </p:txBody>
      </p:sp>
      <p:sp>
        <p:nvSpPr>
          <p:cNvPr id="4" name="Date Placeholder 3"/>
          <p:cNvSpPr>
            <a:spLocks noGrp="1"/>
          </p:cNvSpPr>
          <p:nvPr>
            <p:ph type="dt" sz="half" idx="10"/>
          </p:nvPr>
        </p:nvSpPr>
        <p:spPr/>
        <p:txBody>
          <a:bodyPr/>
          <a:lstStyle/>
          <a:p>
            <a:fld id="{064402D3-3D90-4B86-BAC6-75232B1FB20D}" type="datetime1">
              <a:rPr lang="en-US" smtClean="0"/>
              <a:pPr/>
              <a:t>7/25/2019</a:t>
            </a:fld>
            <a:endParaRPr lang="en-GB"/>
          </a:p>
        </p:txBody>
      </p:sp>
      <p:sp>
        <p:nvSpPr>
          <p:cNvPr id="7" name="Footer Placeholder 6"/>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189</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a:bodyPr>
          <a:lstStyle/>
          <a:p>
            <a:r>
              <a:rPr lang="en-GB" b="1" dirty="0" smtClean="0"/>
              <a:t>1.Biological Environment</a:t>
            </a:r>
            <a:endParaRPr lang="en-GB" dirty="0"/>
          </a:p>
        </p:txBody>
      </p:sp>
      <p:sp>
        <p:nvSpPr>
          <p:cNvPr id="3" name="Content Placeholder 2"/>
          <p:cNvSpPr>
            <a:spLocks noGrp="1"/>
          </p:cNvSpPr>
          <p:nvPr>
            <p:ph idx="1"/>
          </p:nvPr>
        </p:nvSpPr>
        <p:spPr>
          <a:xfrm>
            <a:off x="0" y="980728"/>
            <a:ext cx="9144000" cy="5375622"/>
          </a:xfrm>
        </p:spPr>
        <p:txBody>
          <a:bodyPr>
            <a:noAutofit/>
          </a:bodyPr>
          <a:lstStyle/>
          <a:p>
            <a:r>
              <a:rPr lang="en-GB" sz="2800" dirty="0" smtClean="0">
                <a:latin typeface="Times New Roman" pitchFamily="18" charset="0"/>
                <a:cs typeface="Times New Roman" pitchFamily="18" charset="0"/>
              </a:rPr>
              <a:t>The biological component of the environment is made up of living things, which include plants, people and animals. </a:t>
            </a:r>
          </a:p>
          <a:p>
            <a:endParaRPr lang="en-GB" sz="2800" dirty="0">
              <a:latin typeface="Times New Roman" pitchFamily="18" charset="0"/>
              <a:cs typeface="Times New Roman" pitchFamily="18" charset="0"/>
            </a:endParaRPr>
          </a:p>
          <a:p>
            <a:pPr marL="0" indent="0">
              <a:buNone/>
            </a:pPr>
            <a:r>
              <a:rPr lang="en-GB" sz="2800" b="1" dirty="0" smtClean="0">
                <a:latin typeface="Times New Roman" pitchFamily="18" charset="0"/>
                <a:cs typeface="Times New Roman" pitchFamily="18" charset="0"/>
              </a:rPr>
              <a:t>.Plants</a:t>
            </a:r>
          </a:p>
          <a:p>
            <a:pPr algn="just">
              <a:buNone/>
            </a:pPr>
            <a:r>
              <a:rPr lang="en-GB" sz="2800" dirty="0" smtClean="0">
                <a:latin typeface="Times New Roman" pitchFamily="18" charset="0"/>
                <a:cs typeface="Times New Roman" pitchFamily="18" charset="0"/>
              </a:rPr>
              <a:t>Vegetation prevents soil erosion and also protects our water sources. </a:t>
            </a:r>
          </a:p>
          <a:p>
            <a:pPr algn="just">
              <a:buNone/>
            </a:pPr>
            <a:r>
              <a:rPr lang="en-GB" sz="2800" dirty="0" smtClean="0">
                <a:latin typeface="Times New Roman" pitchFamily="18" charset="0"/>
                <a:cs typeface="Times New Roman" pitchFamily="18" charset="0"/>
              </a:rPr>
              <a:t>Trees act as windbreakers, provide firewood, charcoal, timber and paper among others. </a:t>
            </a:r>
          </a:p>
          <a:p>
            <a:pPr algn="just">
              <a:buNone/>
            </a:pPr>
            <a:r>
              <a:rPr lang="en-GB" sz="2800" dirty="0" smtClean="0">
                <a:latin typeface="Times New Roman" pitchFamily="18" charset="0"/>
                <a:cs typeface="Times New Roman" pitchFamily="18" charset="0"/>
              </a:rPr>
              <a:t>They also influence weather patterns. </a:t>
            </a:r>
          </a:p>
          <a:p>
            <a:pPr algn="just">
              <a:buNone/>
            </a:pPr>
            <a:r>
              <a:rPr lang="en-GB" sz="2800" dirty="0" smtClean="0">
                <a:latin typeface="Times New Roman" pitchFamily="18" charset="0"/>
                <a:cs typeface="Times New Roman" pitchFamily="18" charset="0"/>
              </a:rPr>
              <a:t>Flowers are a natural beauty and are often used for decoration. Plants provide vegetables, fruits, tubers and seeds as food. </a:t>
            </a:r>
          </a:p>
          <a:p>
            <a:pPr marL="0" indent="0">
              <a:buNone/>
            </a:pP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endParaRPr lang="en-GB" sz="2800"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9A0F2ABB-1023-4217-8EDD-55ECF247DAD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19</a:t>
            </a:fld>
            <a:endParaRPr lang="en-GB"/>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1"/>
            <a:ext cx="7543800" cy="5592764"/>
          </a:xfrm>
        </p:spPr>
        <p:txBody>
          <a:bodyPr>
            <a:normAutofit/>
          </a:bodyPr>
          <a:lstStyle/>
          <a:p>
            <a:r>
              <a:rPr lang="en-GB" sz="3200" b="1" dirty="0" smtClean="0">
                <a:latin typeface="Times New Roman" pitchFamily="18" charset="0"/>
                <a:cs typeface="Times New Roman" pitchFamily="18" charset="0"/>
              </a:rPr>
              <a:t>Physical Criteria</a:t>
            </a:r>
            <a:r>
              <a:rPr lang="en-GB" sz="3200" dirty="0" smtClean="0">
                <a:latin typeface="Times New Roman" pitchFamily="18" charset="0"/>
                <a:cs typeface="Times New Roman" pitchFamily="18" charset="0"/>
              </a:rPr>
              <a:t/>
            </a:r>
            <a:br>
              <a:rPr lang="en-GB" sz="3200" dirty="0" smtClean="0">
                <a:latin typeface="Times New Roman" pitchFamily="18" charset="0"/>
                <a:cs typeface="Times New Roman" pitchFamily="18" charset="0"/>
              </a:rPr>
            </a:br>
            <a:r>
              <a:rPr lang="en-GB" sz="3200" dirty="0" smtClean="0">
                <a:latin typeface="Times New Roman" pitchFamily="18" charset="0"/>
                <a:cs typeface="Times New Roman" pitchFamily="18" charset="0"/>
              </a:rPr>
              <a:t>The house should be safe for every occupant. </a:t>
            </a:r>
          </a:p>
          <a:p>
            <a:r>
              <a:rPr lang="en-GB" sz="3200" dirty="0" smtClean="0">
                <a:latin typeface="Times New Roman" pitchFamily="18" charset="0"/>
                <a:cs typeface="Times New Roman" pitchFamily="18" charset="0"/>
              </a:rPr>
              <a:t>This means that home accidents should be prevented. </a:t>
            </a:r>
          </a:p>
          <a:p>
            <a:r>
              <a:rPr lang="en-GB" sz="3200" dirty="0" smtClean="0">
                <a:latin typeface="Times New Roman" pitchFamily="18" charset="0"/>
                <a:cs typeface="Times New Roman" pitchFamily="18" charset="0"/>
              </a:rPr>
              <a:t>It is, therefore, necessary that appropriate safety devices be provided for. </a:t>
            </a:r>
          </a:p>
          <a:p>
            <a:r>
              <a:rPr lang="en-GB" sz="3200" dirty="0" smtClean="0">
                <a:latin typeface="Times New Roman" pitchFamily="18" charset="0"/>
                <a:cs typeface="Times New Roman" pitchFamily="18" charset="0"/>
              </a:rPr>
              <a:t>The house should also be free from air pollution</a:t>
            </a:r>
            <a:r>
              <a:rPr lang="en-GB" dirty="0" smtClean="0"/>
              <a:t>.</a:t>
            </a:r>
          </a:p>
        </p:txBody>
      </p:sp>
      <p:sp>
        <p:nvSpPr>
          <p:cNvPr id="2" name="Date Placeholder 1"/>
          <p:cNvSpPr>
            <a:spLocks noGrp="1"/>
          </p:cNvSpPr>
          <p:nvPr>
            <p:ph type="dt" sz="half" idx="10"/>
          </p:nvPr>
        </p:nvSpPr>
        <p:spPr/>
        <p:txBody>
          <a:bodyPr/>
          <a:lstStyle/>
          <a:p>
            <a:fld id="{049240E0-792B-4B15-9431-F63C1FABCFF9}"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190</a:t>
            </a:fld>
            <a:endParaRPr lang="en-GB"/>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latin typeface="Times New Roman" pitchFamily="18" charset="0"/>
                <a:cs typeface="Times New Roman" pitchFamily="18" charset="0"/>
              </a:rPr>
              <a:t>Social Criteria</a:t>
            </a: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Good housing should be designed to enable the family function effectively in regard to its cultural background. </a:t>
            </a:r>
          </a:p>
          <a:p>
            <a:r>
              <a:rPr lang="en-GB" dirty="0" smtClean="0">
                <a:latin typeface="Times New Roman" pitchFamily="18" charset="0"/>
                <a:cs typeface="Times New Roman" pitchFamily="18" charset="0"/>
              </a:rPr>
              <a:t>This means that the required privacy for adults should be catered for. </a:t>
            </a:r>
          </a:p>
          <a:p>
            <a:r>
              <a:rPr lang="en-GB" dirty="0" smtClean="0">
                <a:latin typeface="Times New Roman" pitchFamily="18" charset="0"/>
                <a:cs typeface="Times New Roman" pitchFamily="18" charset="0"/>
              </a:rPr>
              <a:t>It should have a suitable setting for bringing</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up children.</a:t>
            </a:r>
            <a:endParaRPr lang="en-GB"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191</a:t>
            </a:fld>
            <a:endParaRPr lang="en-GB"/>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chemeClr val="tx1"/>
                </a:solidFill>
                <a:latin typeface="Times New Roman" pitchFamily="18" charset="0"/>
                <a:cs typeface="Times New Roman" pitchFamily="18" charset="0"/>
              </a:rPr>
              <a:t>Characteristics of Adequate Housing</a:t>
            </a:r>
            <a:endParaRPr lang="en-GB" sz="32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602164"/>
          </a:xfrm>
        </p:spPr>
        <p:txBody>
          <a:bodyPr>
            <a:noAutofit/>
          </a:bodyPr>
          <a:lstStyle/>
          <a:p>
            <a:pPr>
              <a:buNone/>
            </a:pPr>
            <a:r>
              <a:rPr lang="en-GB" sz="3200" dirty="0" smtClean="0">
                <a:latin typeface="Times New Roman" pitchFamily="18" charset="0"/>
                <a:cs typeface="Times New Roman" pitchFamily="18" charset="0"/>
              </a:rPr>
              <a:t>The following are the characteristics of a good house. </a:t>
            </a:r>
          </a:p>
          <a:p>
            <a:r>
              <a:rPr lang="en-GB" sz="3200" b="1" dirty="0" smtClean="0">
                <a:latin typeface="Times New Roman" pitchFamily="18" charset="0"/>
                <a:cs typeface="Times New Roman" pitchFamily="18" charset="0"/>
              </a:rPr>
              <a:t>Natural Light</a:t>
            </a:r>
            <a:r>
              <a:rPr lang="en-GB" sz="3200" dirty="0" smtClean="0">
                <a:latin typeface="Times New Roman" pitchFamily="18" charset="0"/>
                <a:cs typeface="Times New Roman" pitchFamily="18" charset="0"/>
              </a:rPr>
              <a:t/>
            </a:r>
            <a:br>
              <a:rPr lang="en-GB" sz="3200" dirty="0" smtClean="0">
                <a:latin typeface="Times New Roman" pitchFamily="18" charset="0"/>
                <a:cs typeface="Times New Roman" pitchFamily="18" charset="0"/>
              </a:rPr>
            </a:br>
            <a:r>
              <a:rPr lang="en-GB" sz="3200" dirty="0" smtClean="0">
                <a:latin typeface="Times New Roman" pitchFamily="18" charset="0"/>
                <a:cs typeface="Times New Roman" pitchFamily="18" charset="0"/>
              </a:rPr>
              <a:t>The sun provides natural light, which is essential for physical growth, especially in young children. Lighting is also essential for proper vision. </a:t>
            </a:r>
            <a:endParaRPr lang="en-GB" sz="3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52826C8B-B4B4-4309-9471-0423DE534C40}"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192</a:t>
            </a:fld>
            <a:endParaRPr lang="en-GB"/>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fontScale="92500"/>
          </a:bodyPr>
          <a:lstStyle/>
          <a:p>
            <a:r>
              <a:rPr lang="en-GB" sz="2800" dirty="0" smtClean="0">
                <a:latin typeface="Times New Roman" pitchFamily="18" charset="0"/>
                <a:cs typeface="Times New Roman" pitchFamily="18" charset="0"/>
              </a:rPr>
              <a:t>The presence of sunlight into the house kills some micro-organisms. </a:t>
            </a:r>
          </a:p>
          <a:p>
            <a:r>
              <a:rPr lang="en-GB" sz="2800" dirty="0" smtClean="0">
                <a:latin typeface="Times New Roman" pitchFamily="18" charset="0"/>
                <a:cs typeface="Times New Roman" pitchFamily="18" charset="0"/>
              </a:rPr>
              <a:t>This underscores the need for sunlight in the house. Some insects are also driven away by adequate lighting.</a:t>
            </a:r>
          </a:p>
          <a:p>
            <a:r>
              <a:rPr lang="en-GB" sz="2800" b="1" dirty="0" smtClean="0">
                <a:latin typeface="Times New Roman" pitchFamily="18" charset="0"/>
                <a:cs typeface="Times New Roman" pitchFamily="18" charset="0"/>
              </a:rPr>
              <a:t>Artificial Lighting</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This type of lighting is needed at night.</a:t>
            </a:r>
          </a:p>
          <a:p>
            <a:r>
              <a:rPr lang="en-GB" sz="2800" dirty="0" smtClean="0">
                <a:latin typeface="Times New Roman" pitchFamily="18" charset="0"/>
                <a:cs typeface="Times New Roman" pitchFamily="18" charset="0"/>
              </a:rPr>
              <a:t> The sources are electricity, oil lamps and gas.</a:t>
            </a:r>
          </a:p>
          <a:p>
            <a:r>
              <a:rPr lang="en-GB" sz="2800" dirty="0" smtClean="0">
                <a:latin typeface="Times New Roman" pitchFamily="18" charset="0"/>
                <a:cs typeface="Times New Roman" pitchFamily="18" charset="0"/>
              </a:rPr>
              <a:t> The type of lighting used should correspond to the purpose for which it is needed in the house.</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193</a:t>
            </a:fld>
            <a:endParaRPr lang="en-GB"/>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857250"/>
            <a:ext cx="8178800" cy="5268917"/>
          </a:xfrm>
        </p:spPr>
        <p:txBody>
          <a:bodyPr>
            <a:noAutofit/>
          </a:bodyPr>
          <a:lstStyle/>
          <a:p>
            <a:r>
              <a:rPr lang="en-GB" sz="3200" b="1" dirty="0" smtClean="0">
                <a:latin typeface="Times New Roman" pitchFamily="18" charset="0"/>
                <a:cs typeface="Times New Roman" pitchFamily="18" charset="0"/>
              </a:rPr>
              <a:t>Ventilation</a:t>
            </a:r>
            <a:r>
              <a:rPr lang="en-GB" sz="3200" dirty="0" smtClean="0">
                <a:latin typeface="Times New Roman" pitchFamily="18" charset="0"/>
                <a:cs typeface="Times New Roman" pitchFamily="18" charset="0"/>
              </a:rPr>
              <a:t/>
            </a:r>
            <a:br>
              <a:rPr lang="en-GB" sz="3200" dirty="0" smtClean="0">
                <a:latin typeface="Times New Roman" pitchFamily="18" charset="0"/>
                <a:cs typeface="Times New Roman" pitchFamily="18" charset="0"/>
              </a:rPr>
            </a:br>
            <a:r>
              <a:rPr lang="en-GB" sz="3200" dirty="0" smtClean="0">
                <a:latin typeface="Times New Roman" pitchFamily="18" charset="0"/>
                <a:cs typeface="Times New Roman" pitchFamily="18" charset="0"/>
              </a:rPr>
              <a:t>Fresh air is necessary for our health. Ventilation of a house is the removal of impure air and pouring in pure air.</a:t>
            </a:r>
          </a:p>
          <a:p>
            <a:r>
              <a:rPr lang="en-GB" sz="3200" dirty="0" smtClean="0">
                <a:latin typeface="Times New Roman" pitchFamily="18" charset="0"/>
                <a:cs typeface="Times New Roman" pitchFamily="18" charset="0"/>
              </a:rPr>
              <a:t> This is achieved through windows and door ventilators. </a:t>
            </a:r>
          </a:p>
          <a:p>
            <a:r>
              <a:rPr lang="en-GB" sz="3200" dirty="0" smtClean="0">
                <a:latin typeface="Times New Roman" pitchFamily="18" charset="0"/>
                <a:cs typeface="Times New Roman" pitchFamily="18" charset="0"/>
              </a:rPr>
              <a:t>Good ventilation in the house is important, because it keeps the air on continuous movement without creating draught, cools the housing hence maintains the room temperature.</a:t>
            </a:r>
          </a:p>
        </p:txBody>
      </p:sp>
      <p:sp>
        <p:nvSpPr>
          <p:cNvPr id="2" name="Date Placeholder 1"/>
          <p:cNvSpPr>
            <a:spLocks noGrp="1"/>
          </p:cNvSpPr>
          <p:nvPr>
            <p:ph type="dt" sz="half" idx="10"/>
          </p:nvPr>
        </p:nvSpPr>
        <p:spPr/>
        <p:txBody>
          <a:bodyPr/>
          <a:lstStyle/>
          <a:p>
            <a:fld id="{46B38666-8A6C-4501-A504-764D9D0769A5}"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194</a:t>
            </a:fld>
            <a:endParaRPr lang="en-GB"/>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GB" sz="2800" b="1" dirty="0" smtClean="0">
                <a:latin typeface="Times New Roman" pitchFamily="18" charset="0"/>
                <a:cs typeface="Times New Roman" pitchFamily="18" charset="0"/>
              </a:rPr>
              <a:t>Room Separation</a:t>
            </a: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The house should have adequate rooms to provide separate accommodation for adults and children. </a:t>
            </a:r>
          </a:p>
          <a:p>
            <a:r>
              <a:rPr lang="en-GB" sz="2800" dirty="0" smtClean="0">
                <a:latin typeface="Times New Roman" pitchFamily="18" charset="0"/>
                <a:cs typeface="Times New Roman" pitchFamily="18" charset="0"/>
              </a:rPr>
              <a:t>The shelter for animals should be separate from the main house. </a:t>
            </a:r>
          </a:p>
          <a:p>
            <a:r>
              <a:rPr lang="en-GB" sz="2800" dirty="0" smtClean="0">
                <a:latin typeface="Times New Roman" pitchFamily="18" charset="0"/>
                <a:cs typeface="Times New Roman" pitchFamily="18" charset="0"/>
              </a:rPr>
              <a:t>There should also be separate rooms for food storage and preparation.</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195</a:t>
            </a:fld>
            <a:endParaRPr lang="en-GB"/>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1028700"/>
            <a:ext cx="8178800" cy="5097467"/>
          </a:xfrm>
        </p:spPr>
        <p:txBody>
          <a:bodyPr>
            <a:normAutofit/>
          </a:bodyPr>
          <a:lstStyle/>
          <a:p>
            <a:r>
              <a:rPr lang="en-GB" sz="3200" b="1" dirty="0" smtClean="0">
                <a:latin typeface="Times New Roman" pitchFamily="18" charset="0"/>
                <a:cs typeface="Times New Roman" pitchFamily="18" charset="0"/>
              </a:rPr>
              <a:t>Others</a:t>
            </a: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The house should have, where possible, cemented floor and plastered walls to protect against insects and should be rodent-proof. </a:t>
            </a:r>
          </a:p>
          <a:p>
            <a:r>
              <a:rPr lang="en-GB" sz="2800" dirty="0" smtClean="0">
                <a:latin typeface="Times New Roman" pitchFamily="18" charset="0"/>
                <a:cs typeface="Times New Roman" pitchFamily="18" charset="0"/>
              </a:rPr>
              <a:t>It should also have water supply in adequate and reliable quantity and quality. </a:t>
            </a:r>
          </a:p>
          <a:p>
            <a:r>
              <a:rPr lang="en-GB" sz="2800" dirty="0" smtClean="0">
                <a:latin typeface="Times New Roman" pitchFamily="18" charset="0"/>
                <a:cs typeface="Times New Roman" pitchFamily="18" charset="0"/>
              </a:rPr>
              <a:t>It should have a good latrine and a clean compound. It should be equipped with proper methods of refuse disposal, for example, composting, burning or burying waste. </a:t>
            </a:r>
          </a:p>
        </p:txBody>
      </p:sp>
      <p:sp>
        <p:nvSpPr>
          <p:cNvPr id="2" name="Date Placeholder 1"/>
          <p:cNvSpPr>
            <a:spLocks noGrp="1"/>
          </p:cNvSpPr>
          <p:nvPr>
            <p:ph type="dt" sz="half" idx="10"/>
          </p:nvPr>
        </p:nvSpPr>
        <p:spPr/>
        <p:txBody>
          <a:bodyPr/>
          <a:lstStyle/>
          <a:p>
            <a:fld id="{B3EAFF18-6F39-424B-9608-7884DFEFB30F}"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196</a:t>
            </a:fld>
            <a:endParaRPr lang="en-GB"/>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smtClean="0">
                <a:latin typeface="Times New Roman" pitchFamily="18" charset="0"/>
                <a:cs typeface="Times New Roman" pitchFamily="18" charset="0"/>
              </a:rPr>
              <a:t>The house should be dry. </a:t>
            </a:r>
          </a:p>
          <a:p>
            <a:r>
              <a:rPr lang="en-GB" dirty="0" smtClean="0">
                <a:latin typeface="Times New Roman" pitchFamily="18" charset="0"/>
                <a:cs typeface="Times New Roman" pitchFamily="18" charset="0"/>
              </a:rPr>
              <a:t>The cooking arrangements should be satisfactory to avoid home accidents.</a:t>
            </a:r>
          </a:p>
          <a:p>
            <a:r>
              <a:rPr lang="en-GB" dirty="0" smtClean="0">
                <a:latin typeface="Times New Roman" pitchFamily="18" charset="0"/>
                <a:cs typeface="Times New Roman" pitchFamily="18" charset="0"/>
              </a:rPr>
              <a:t> Generally, there should be an effort to protect against all types of home accidents, for instance, those caused by fire, tools and chemicals.</a:t>
            </a:r>
          </a:p>
          <a:p>
            <a:r>
              <a:rPr lang="en-GB" b="1" i="1" dirty="0" smtClean="0">
                <a:latin typeface="Times New Roman" pitchFamily="18" charset="0"/>
                <a:cs typeface="Times New Roman" pitchFamily="18" charset="0"/>
              </a:rPr>
              <a:t>Remember: </a:t>
            </a:r>
            <a:br>
              <a:rPr lang="en-GB" b="1" i="1" dirty="0" smtClean="0">
                <a:latin typeface="Times New Roman" pitchFamily="18" charset="0"/>
                <a:cs typeface="Times New Roman" pitchFamily="18" charset="0"/>
              </a:rPr>
            </a:br>
            <a:r>
              <a:rPr lang="en-GB" b="1" i="1" dirty="0" smtClean="0">
                <a:latin typeface="Times New Roman" pitchFamily="18" charset="0"/>
                <a:cs typeface="Times New Roman" pitchFamily="18" charset="0"/>
              </a:rPr>
              <a:t>It may not always be possible to meet all the necessary requirements for adequate housing. However, housing can be improved in a number of simple and practical ways.</a:t>
            </a:r>
            <a:endParaRPr lang="en-GB"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197</a:t>
            </a:fld>
            <a:endParaRPr lang="en-GB"/>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940800" cy="5105400"/>
          </a:xfrm>
        </p:spPr>
        <p:txBody>
          <a:bodyPr>
            <a:normAutofit fontScale="92500" lnSpcReduction="20000"/>
          </a:bodyPr>
          <a:lstStyle/>
          <a:p>
            <a:r>
              <a:rPr lang="en-GB" b="1" dirty="0" smtClean="0">
                <a:latin typeface="Times New Roman" pitchFamily="18" charset="0"/>
                <a:cs typeface="Times New Roman" pitchFamily="18" charset="0"/>
              </a:rPr>
              <a:t>Suitable Building Sites</a:t>
            </a:r>
          </a:p>
          <a:p>
            <a:pPr>
              <a:buNone/>
            </a:pPr>
            <a:r>
              <a:rPr lang="en-GB" sz="3000" dirty="0" smtClean="0">
                <a:latin typeface="Times New Roman" pitchFamily="18" charset="0"/>
                <a:cs typeface="Times New Roman" pitchFamily="18" charset="0"/>
              </a:rPr>
              <a:t>The following factors should be considered when selecting a suitable site for a house: </a:t>
            </a:r>
          </a:p>
          <a:p>
            <a:r>
              <a:rPr lang="en-GB" sz="3000" dirty="0" smtClean="0">
                <a:latin typeface="Times New Roman" pitchFamily="18" charset="0"/>
                <a:cs typeface="Times New Roman" pitchFamily="18" charset="0"/>
              </a:rPr>
              <a:t>The soil should be suitable for construction.</a:t>
            </a:r>
          </a:p>
          <a:p>
            <a:r>
              <a:rPr lang="en-GB" sz="3000" dirty="0" smtClean="0">
                <a:latin typeface="Times New Roman" pitchFamily="18" charset="0"/>
                <a:cs typeface="Times New Roman" pitchFamily="18" charset="0"/>
              </a:rPr>
              <a:t>The site should be dry, sunny and exposed to free air.</a:t>
            </a:r>
          </a:p>
          <a:p>
            <a:r>
              <a:rPr lang="en-GB" sz="3000" dirty="0" smtClean="0">
                <a:latin typeface="Times New Roman" pitchFamily="18" charset="0"/>
                <a:cs typeface="Times New Roman" pitchFamily="18" charset="0"/>
              </a:rPr>
              <a:t>The surroundings should be hygienic </a:t>
            </a:r>
            <a:br>
              <a:rPr lang="en-GB" sz="3000" dirty="0" smtClean="0">
                <a:latin typeface="Times New Roman" pitchFamily="18" charset="0"/>
                <a:cs typeface="Times New Roman" pitchFamily="18" charset="0"/>
              </a:rPr>
            </a:br>
            <a:r>
              <a:rPr lang="en-GB" sz="3000" dirty="0" smtClean="0">
                <a:latin typeface="Times New Roman" pitchFamily="18" charset="0"/>
                <a:cs typeface="Times New Roman" pitchFamily="18" charset="0"/>
              </a:rPr>
              <a:t>and healthy.</a:t>
            </a:r>
          </a:p>
          <a:p>
            <a:r>
              <a:rPr lang="en-GB" sz="3000" dirty="0" smtClean="0">
                <a:latin typeface="Times New Roman" pitchFamily="18" charset="0"/>
                <a:cs typeface="Times New Roman" pitchFamily="18" charset="0"/>
              </a:rPr>
              <a:t>The site should be away from noisy factories, cinema halls and heavy traffic.</a:t>
            </a:r>
          </a:p>
          <a:p>
            <a:r>
              <a:rPr lang="en-GB" sz="3000" dirty="0" smtClean="0">
                <a:latin typeface="Times New Roman" pitchFamily="18" charset="0"/>
                <a:cs typeface="Times New Roman" pitchFamily="18" charset="0"/>
              </a:rPr>
              <a:t>It should be on high ground to avoid water from standing and stagnating. </a:t>
            </a:r>
          </a:p>
          <a:p>
            <a:r>
              <a:rPr lang="en-GB" sz="3000" dirty="0" smtClean="0">
                <a:latin typeface="Times New Roman" pitchFamily="18" charset="0"/>
                <a:cs typeface="Times New Roman" pitchFamily="18" charset="0"/>
              </a:rPr>
              <a:t>This will prevent breeding of mosquitoes.</a:t>
            </a:r>
          </a:p>
          <a:p>
            <a:endParaRPr lang="en-GB" dirty="0"/>
          </a:p>
        </p:txBody>
      </p:sp>
      <p:sp>
        <p:nvSpPr>
          <p:cNvPr id="2" name="Date Placeholder 1"/>
          <p:cNvSpPr>
            <a:spLocks noGrp="1"/>
          </p:cNvSpPr>
          <p:nvPr>
            <p:ph type="dt" sz="half" idx="10"/>
          </p:nvPr>
        </p:nvSpPr>
        <p:spPr/>
        <p:txBody>
          <a:bodyPr/>
          <a:lstStyle/>
          <a:p>
            <a:fld id="{35438F87-EFAF-4024-9225-A144181AC118}"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198</a:t>
            </a:fld>
            <a:endParaRPr lang="en-GB"/>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fontScale="32500" lnSpcReduction="20000"/>
          </a:bodyPr>
          <a:lstStyle/>
          <a:p>
            <a:pPr>
              <a:buNone/>
            </a:pPr>
            <a:r>
              <a:rPr lang="en-GB" sz="5900" dirty="0" smtClean="0">
                <a:latin typeface="Times New Roman" pitchFamily="18" charset="0"/>
                <a:cs typeface="Times New Roman" pitchFamily="18" charset="0"/>
              </a:rPr>
              <a:t>Characteristics of Poor Housing</a:t>
            </a:r>
          </a:p>
          <a:p>
            <a:pPr>
              <a:buNone/>
            </a:pPr>
            <a:endParaRPr lang="en-GB" sz="5900" dirty="0" smtClean="0"/>
          </a:p>
          <a:p>
            <a:pPr>
              <a:buNone/>
            </a:pPr>
            <a:r>
              <a:rPr lang="en-GB" sz="5900" dirty="0" smtClean="0"/>
              <a:t>-</a:t>
            </a:r>
            <a:r>
              <a:rPr lang="en-GB" sz="8600" dirty="0" smtClean="0">
                <a:latin typeface="Times New Roman" pitchFamily="18" charset="0"/>
                <a:cs typeface="Times New Roman" pitchFamily="18" charset="0"/>
              </a:rPr>
              <a:t>A poor house does not protect its inhabitants from environmental hazards.</a:t>
            </a:r>
          </a:p>
          <a:p>
            <a:pPr>
              <a:buNone/>
            </a:pPr>
            <a:endParaRPr lang="en-GB" sz="8600" b="1" dirty="0" smtClean="0">
              <a:latin typeface="Times New Roman" pitchFamily="18" charset="0"/>
              <a:cs typeface="Times New Roman" pitchFamily="18" charset="0"/>
            </a:endParaRPr>
          </a:p>
          <a:p>
            <a:pPr>
              <a:buNone/>
            </a:pPr>
            <a:r>
              <a:rPr lang="en-GB" sz="8600" b="1" dirty="0" smtClean="0">
                <a:latin typeface="Times New Roman" pitchFamily="18" charset="0"/>
                <a:cs typeface="Times New Roman" pitchFamily="18" charset="0"/>
              </a:rPr>
              <a:t>Characteristics</a:t>
            </a:r>
            <a:r>
              <a:rPr lang="en-GB" sz="8600" dirty="0" smtClean="0">
                <a:latin typeface="Times New Roman" pitchFamily="18" charset="0"/>
                <a:cs typeface="Times New Roman" pitchFamily="18" charset="0"/>
              </a:rPr>
              <a:t> </a:t>
            </a:r>
          </a:p>
          <a:p>
            <a:pPr>
              <a:buNone/>
            </a:pPr>
            <a:r>
              <a:rPr lang="en-GB" sz="8600" dirty="0" smtClean="0">
                <a:latin typeface="Times New Roman" pitchFamily="18" charset="0"/>
                <a:cs typeface="Times New Roman" pitchFamily="18" charset="0"/>
              </a:rPr>
              <a:t>Dampness due to poor drainage.</a:t>
            </a:r>
          </a:p>
          <a:p>
            <a:r>
              <a:rPr lang="en-GB" sz="8600" dirty="0" smtClean="0">
                <a:latin typeface="Times New Roman" pitchFamily="18" charset="0"/>
                <a:cs typeface="Times New Roman" pitchFamily="18" charset="0"/>
              </a:rPr>
              <a:t>Overcrowding is a common feature in poor housing.</a:t>
            </a:r>
          </a:p>
          <a:p>
            <a:r>
              <a:rPr lang="en-GB" sz="8600" dirty="0" smtClean="0">
                <a:latin typeface="Times New Roman" pitchFamily="18" charset="0"/>
                <a:cs typeface="Times New Roman" pitchFamily="18" charset="0"/>
              </a:rPr>
              <a:t> This is due to an insufficient number of rooms.</a:t>
            </a:r>
          </a:p>
          <a:p>
            <a:r>
              <a:rPr lang="en-GB" sz="8600" dirty="0" smtClean="0">
                <a:latin typeface="Times New Roman" pitchFamily="18" charset="0"/>
                <a:cs typeface="Times New Roman" pitchFamily="18" charset="0"/>
              </a:rPr>
              <a:t> Dampness and overcrowding enhance the spread of common respiratory diseases such as colds, influenza, tuberculosis and pneumonia.</a:t>
            </a:r>
          </a:p>
        </p:txBody>
      </p:sp>
      <p:sp>
        <p:nvSpPr>
          <p:cNvPr id="2" name="Date Placeholder 1"/>
          <p:cNvSpPr>
            <a:spLocks noGrp="1"/>
          </p:cNvSpPr>
          <p:nvPr>
            <p:ph type="dt" sz="half" idx="10"/>
          </p:nvPr>
        </p:nvSpPr>
        <p:spPr/>
        <p:txBody>
          <a:bodyPr/>
          <a:lstStyle/>
          <a:p>
            <a:fld id="{66F380E0-49C7-463E-AB8E-9D775DD1719E}"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199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 </a:t>
            </a:r>
            <a:endParaRPr lang="en-US" dirty="0">
              <a:latin typeface="Charlemagne Std" pitchFamily="82" charset="0"/>
            </a:endParaRPr>
          </a:p>
        </p:txBody>
      </p:sp>
      <p:sp>
        <p:nvSpPr>
          <p:cNvPr id="2" name="Content Placeholder 1"/>
          <p:cNvSpPr>
            <a:spLocks noGrp="1"/>
          </p:cNvSpPr>
          <p:nvPr>
            <p:ph idx="1"/>
          </p:nvPr>
        </p:nvSpPr>
        <p:spPr/>
        <p:txBody>
          <a:bodyPr>
            <a:normAutofit/>
          </a:bodyPr>
          <a:lstStyle/>
          <a:p>
            <a:r>
              <a:rPr lang="en-US" sz="6000" dirty="0" smtClean="0">
                <a:latin typeface="Charlemagne Std" pitchFamily="82" charset="0"/>
              </a:rPr>
              <a:t>Environmental Health</a:t>
            </a:r>
            <a:endParaRPr lang="en-US" sz="6000"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8077200" cy="6019800"/>
          </a:xfrm>
        </p:spPr>
        <p:txBody>
          <a:bodyPr/>
          <a:lstStyle/>
          <a:p>
            <a:endParaRPr lang="en-US" dirty="0"/>
          </a:p>
        </p:txBody>
      </p:sp>
      <p:sp>
        <p:nvSpPr>
          <p:cNvPr id="4" name="Date Placeholder 3"/>
          <p:cNvSpPr>
            <a:spLocks noGrp="1"/>
          </p:cNvSpPr>
          <p:nvPr>
            <p:ph type="dt" sz="half" idx="10"/>
          </p:nvPr>
        </p:nvSpPr>
        <p:spPr/>
        <p:txBody>
          <a:bodyPr/>
          <a:lstStyle/>
          <a:p>
            <a:fld id="{779CECBC-A54B-4DD8-B1F9-2C13F713051A}"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20</a:t>
            </a:fld>
            <a:endParaRPr lang="en-GB" dirty="0"/>
          </a:p>
        </p:txBody>
      </p:sp>
      <p:sp>
        <p:nvSpPr>
          <p:cNvPr id="7" name="Rectangle 6"/>
          <p:cNvSpPr/>
          <p:nvPr/>
        </p:nvSpPr>
        <p:spPr>
          <a:xfrm>
            <a:off x="609600" y="1905003"/>
            <a:ext cx="7924800" cy="4031873"/>
          </a:xfrm>
          <a:prstGeom prst="rect">
            <a:avLst/>
          </a:prstGeom>
        </p:spPr>
        <p:txBody>
          <a:bodyPr wrap="square">
            <a:spAutoFit/>
          </a:bodyPr>
          <a:lstStyle/>
          <a:p>
            <a:pPr marL="457200" indent="-457200" algn="just"/>
            <a:r>
              <a:rPr lang="en-GB" sz="3200" dirty="0">
                <a:latin typeface="Times New Roman" pitchFamily="18" charset="0"/>
                <a:cs typeface="Times New Roman" pitchFamily="18" charset="0"/>
              </a:rPr>
              <a:t>A number of plants are used as herbal medicine for the treatment of various diseases, </a:t>
            </a:r>
            <a:r>
              <a:rPr lang="en-GB" sz="3200" dirty="0" err="1" smtClean="0">
                <a:latin typeface="Times New Roman" pitchFamily="18" charset="0"/>
                <a:cs typeface="Times New Roman" pitchFamily="18" charset="0"/>
              </a:rPr>
              <a:t>eg.the</a:t>
            </a:r>
            <a:r>
              <a:rPr lang="en-GB" sz="3200" dirty="0" smtClean="0">
                <a:latin typeface="Times New Roman" pitchFamily="18" charset="0"/>
                <a:cs typeface="Times New Roman" pitchFamily="18" charset="0"/>
              </a:rPr>
              <a:t> </a:t>
            </a:r>
            <a:r>
              <a:rPr lang="en-GB" sz="3200" dirty="0">
                <a:latin typeface="Times New Roman" pitchFamily="18" charset="0"/>
                <a:cs typeface="Times New Roman" pitchFamily="18" charset="0"/>
              </a:rPr>
              <a:t>Neem tree locally known as </a:t>
            </a:r>
            <a:r>
              <a:rPr lang="en-GB" sz="3200" dirty="0" err="1">
                <a:latin typeface="Times New Roman" pitchFamily="18" charset="0"/>
                <a:cs typeface="Times New Roman" pitchFamily="18" charset="0"/>
              </a:rPr>
              <a:t>muarobaine</a:t>
            </a:r>
            <a:r>
              <a:rPr lang="en-GB" sz="3200" dirty="0">
                <a:latin typeface="Times New Roman" pitchFamily="18" charset="0"/>
                <a:cs typeface="Times New Roman" pitchFamily="18" charset="0"/>
              </a:rPr>
              <a:t>, </a:t>
            </a:r>
            <a:r>
              <a:rPr lang="en-GB" sz="3200" dirty="0" smtClean="0">
                <a:latin typeface="Times New Roman" pitchFamily="18" charset="0"/>
                <a:cs typeface="Times New Roman" pitchFamily="18" charset="0"/>
              </a:rPr>
              <a:t> </a:t>
            </a:r>
            <a:r>
              <a:rPr lang="en-GB" sz="3200" dirty="0">
                <a:latin typeface="Times New Roman" pitchFamily="18" charset="0"/>
                <a:cs typeface="Times New Roman" pitchFamily="18" charset="0"/>
              </a:rPr>
              <a:t>used for the treatment of malaria, among many other diseases. </a:t>
            </a:r>
            <a:endParaRPr lang="en-GB" sz="3200" dirty="0" smtClean="0">
              <a:latin typeface="Times New Roman" pitchFamily="18" charset="0"/>
              <a:cs typeface="Times New Roman" pitchFamily="18" charset="0"/>
            </a:endParaRPr>
          </a:p>
          <a:p>
            <a:pPr marL="457200" indent="-457200" algn="just"/>
            <a:r>
              <a:rPr lang="en-GB" sz="3200" dirty="0" smtClean="0">
                <a:latin typeface="Times New Roman" pitchFamily="18" charset="0"/>
                <a:cs typeface="Times New Roman" pitchFamily="18" charset="0"/>
              </a:rPr>
              <a:t>Garlic </a:t>
            </a:r>
            <a:r>
              <a:rPr lang="en-GB" sz="3200" dirty="0">
                <a:latin typeface="Times New Roman" pitchFamily="18" charset="0"/>
                <a:cs typeface="Times New Roman" pitchFamily="18" charset="0"/>
              </a:rPr>
              <a:t>is used to treat hypertension. </a:t>
            </a:r>
            <a:endParaRPr lang="en-GB" sz="3200" dirty="0" smtClean="0">
              <a:latin typeface="Times New Roman" pitchFamily="18" charset="0"/>
              <a:cs typeface="Times New Roman" pitchFamily="18" charset="0"/>
            </a:endParaRPr>
          </a:p>
          <a:p>
            <a:pPr marL="457200" indent="-457200" algn="just"/>
            <a:r>
              <a:rPr lang="en-GB" sz="3200" dirty="0" smtClean="0">
                <a:latin typeface="Times New Roman" pitchFamily="18" charset="0"/>
                <a:cs typeface="Times New Roman" pitchFamily="18" charset="0"/>
              </a:rPr>
              <a:t>The </a:t>
            </a:r>
            <a:r>
              <a:rPr lang="en-GB" sz="3200" dirty="0">
                <a:latin typeface="Times New Roman" pitchFamily="18" charset="0"/>
                <a:cs typeface="Times New Roman" pitchFamily="18" charset="0"/>
              </a:rPr>
              <a:t>aloe </a:t>
            </a:r>
            <a:r>
              <a:rPr lang="en-GB" sz="3200" dirty="0" err="1">
                <a:latin typeface="Times New Roman" pitchFamily="18" charset="0"/>
                <a:cs typeface="Times New Roman" pitchFamily="18" charset="0"/>
              </a:rPr>
              <a:t>vera</a:t>
            </a:r>
            <a:r>
              <a:rPr lang="en-GB" sz="3200" dirty="0">
                <a:latin typeface="Times New Roman" pitchFamily="18" charset="0"/>
                <a:cs typeface="Times New Roman" pitchFamily="18" charset="0"/>
              </a:rPr>
              <a:t> </a:t>
            </a:r>
            <a:r>
              <a:rPr lang="en-GB" sz="3200" dirty="0" smtClean="0">
                <a:latin typeface="Times New Roman" pitchFamily="18" charset="0"/>
                <a:cs typeface="Times New Roman" pitchFamily="18" charset="0"/>
              </a:rPr>
              <a:t> </a:t>
            </a:r>
            <a:r>
              <a:rPr lang="en-GB" sz="3200" dirty="0">
                <a:latin typeface="Times New Roman" pitchFamily="18" charset="0"/>
                <a:cs typeface="Times New Roman" pitchFamily="18" charset="0"/>
              </a:rPr>
              <a:t>is used for prevention of cancer of the stomach and healing of </a:t>
            </a:r>
            <a:r>
              <a:rPr lang="en-GB" sz="3200" dirty="0" smtClean="0">
                <a:latin typeface="Times New Roman" pitchFamily="18" charset="0"/>
                <a:cs typeface="Times New Roman" pitchFamily="18" charset="0"/>
              </a:rPr>
              <a:t>wounds.</a:t>
            </a:r>
          </a:p>
        </p:txBody>
      </p:sp>
    </p:spTree>
    <p:extLst>
      <p:ext uri="{BB962C8B-B14F-4D97-AF65-F5344CB8AC3E}">
        <p14:creationId xmlns="" xmlns:p14="http://schemas.microsoft.com/office/powerpoint/2010/main" val="2617953645"/>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GB" sz="3200" dirty="0" smtClean="0">
                <a:latin typeface="Times New Roman" pitchFamily="18" charset="0"/>
                <a:cs typeface="Times New Roman" pitchFamily="18" charset="0"/>
              </a:rPr>
              <a:t>Earthen floors and walls encourage breeding of fleas and bed bugs while unscreened windows encourage entry of mosquitoes.</a:t>
            </a:r>
          </a:p>
          <a:p>
            <a:r>
              <a:rPr lang="en-GB" sz="3200" dirty="0" smtClean="0">
                <a:latin typeface="Times New Roman" pitchFamily="18" charset="0"/>
                <a:cs typeface="Times New Roman" pitchFamily="18" charset="0"/>
              </a:rPr>
              <a:t>Unprotected fire places with poor cooking arrangements cause home accidents with children. </a:t>
            </a:r>
          </a:p>
          <a:p>
            <a:r>
              <a:rPr lang="en-GB" sz="3200" dirty="0" smtClean="0">
                <a:latin typeface="Times New Roman" pitchFamily="18" charset="0"/>
                <a:cs typeface="Times New Roman" pitchFamily="18" charset="0"/>
              </a:rPr>
              <a:t>Working tools can cause accidents if not </a:t>
            </a:r>
            <a:br>
              <a:rPr lang="en-GB" sz="3200" dirty="0" smtClean="0">
                <a:latin typeface="Times New Roman" pitchFamily="18" charset="0"/>
                <a:cs typeface="Times New Roman" pitchFamily="18" charset="0"/>
              </a:rPr>
            </a:br>
            <a:r>
              <a:rPr lang="en-GB" sz="3200" dirty="0" smtClean="0">
                <a:latin typeface="Times New Roman" pitchFamily="18" charset="0"/>
                <a:cs typeface="Times New Roman" pitchFamily="18" charset="0"/>
              </a:rPr>
              <a:t>properly stored.</a:t>
            </a:r>
          </a:p>
          <a:p>
            <a:pPr>
              <a:buNone/>
            </a:pPr>
            <a:endParaRPr lang="en-GB" sz="3200" dirty="0" smtClean="0">
              <a:latin typeface="Times New Roman" pitchFamily="18" charset="0"/>
              <a:cs typeface="Times New Roman" pitchFamily="18" charset="0"/>
            </a:endParaRPr>
          </a:p>
          <a:p>
            <a:endParaRPr lang="en-GB" sz="2800"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200</a:t>
            </a:fld>
            <a:endParaRPr lang="en-GB"/>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1447800"/>
            <a:ext cx="8001000" cy="4095750"/>
          </a:xfrm>
        </p:spPr>
        <p:txBody>
          <a:bodyPr>
            <a:normAutofit lnSpcReduction="10000"/>
          </a:bodyPr>
          <a:lstStyle/>
          <a:p>
            <a:r>
              <a:rPr lang="en-GB" sz="3200" dirty="0">
                <a:latin typeface="Times New Roman" pitchFamily="18" charset="0"/>
                <a:cs typeface="Times New Roman" pitchFamily="18" charset="0"/>
              </a:rPr>
              <a:t>Water supply and storage, which lacks hygiene, poses a health hazard for the transmission of water-borne diseases.</a:t>
            </a:r>
          </a:p>
          <a:p>
            <a:r>
              <a:rPr lang="en-GB" sz="3200" dirty="0">
                <a:latin typeface="Times New Roman" pitchFamily="18" charset="0"/>
                <a:cs typeface="Times New Roman" pitchFamily="18" charset="0"/>
              </a:rPr>
              <a:t>Proper storage of clean utensils is often lacking in poor housing</a:t>
            </a:r>
            <a:r>
              <a:rPr lang="en-GB" sz="3200" dirty="0" smtClean="0">
                <a:latin typeface="Times New Roman" pitchFamily="18" charset="0"/>
                <a:cs typeface="Times New Roman" pitchFamily="18" charset="0"/>
              </a:rPr>
              <a:t>.</a:t>
            </a:r>
          </a:p>
          <a:p>
            <a:r>
              <a:rPr lang="en-GB" sz="3200" dirty="0" smtClean="0">
                <a:latin typeface="Times New Roman" pitchFamily="18" charset="0"/>
                <a:cs typeface="Times New Roman" pitchFamily="18" charset="0"/>
              </a:rPr>
              <a:t> </a:t>
            </a:r>
            <a:r>
              <a:rPr lang="en-GB" sz="3200" dirty="0">
                <a:latin typeface="Times New Roman" pitchFamily="18" charset="0"/>
                <a:cs typeface="Times New Roman" pitchFamily="18" charset="0"/>
              </a:rPr>
              <a:t>This is accompanied by poor personal hygiene in the preparation and serving of food.</a:t>
            </a:r>
          </a:p>
          <a:p>
            <a:endParaRPr lang="en-US" sz="3200" dirty="0"/>
          </a:p>
        </p:txBody>
      </p:sp>
      <p:sp>
        <p:nvSpPr>
          <p:cNvPr id="4" name="Date Placeholder 3"/>
          <p:cNvSpPr>
            <a:spLocks noGrp="1"/>
          </p:cNvSpPr>
          <p:nvPr>
            <p:ph type="dt" sz="half" idx="10"/>
          </p:nvPr>
        </p:nvSpPr>
        <p:spPr/>
        <p:txBody>
          <a:bodyPr/>
          <a:lstStyle/>
          <a:p>
            <a:fld id="{962FDCBB-27B5-465F-AAC8-AE9351248EF9}"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201</a:t>
            </a:fld>
            <a:endParaRPr lang="en-GB"/>
          </a:p>
        </p:txBody>
      </p:sp>
    </p:spTree>
    <p:extLst>
      <p:ext uri="{BB962C8B-B14F-4D97-AF65-F5344CB8AC3E}">
        <p14:creationId xmlns="" xmlns:p14="http://schemas.microsoft.com/office/powerpoint/2010/main" val="331022767"/>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T</a:t>
            </a:r>
            <a:r>
              <a:rPr lang="en-GB" sz="3200" dirty="0" smtClean="0">
                <a:latin typeface="Times New Roman" pitchFamily="18" charset="0"/>
                <a:cs typeface="Times New Roman" pitchFamily="18" charset="0"/>
              </a:rPr>
              <a:t>he home environment may lack a good latrine, usually accompanied by improper excreta and inadequate refuse disposal. </a:t>
            </a:r>
          </a:p>
          <a:p>
            <a:r>
              <a:rPr lang="en-GB" sz="3200" dirty="0" smtClean="0">
                <a:latin typeface="Times New Roman" pitchFamily="18" charset="0"/>
                <a:cs typeface="Times New Roman" pitchFamily="18" charset="0"/>
              </a:rPr>
              <a:t>This increases the chances of getting hookworm infestation.</a:t>
            </a:r>
          </a:p>
          <a:p>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202</a:t>
            </a:fld>
            <a:endParaRPr lang="en-GB"/>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GB" sz="3200" dirty="0" smtClean="0">
                <a:latin typeface="Times New Roman" pitchFamily="18" charset="0"/>
                <a:cs typeface="Times New Roman" pitchFamily="18" charset="0"/>
              </a:rPr>
              <a:t>Compounds with tall grass, pools of water and sprawling litter may provide good breeding places for mosquitoes, rodents and other vectors responsible for transmission of many communicable diseases.</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203</a:t>
            </a:fld>
            <a:endParaRPr lang="en-GB"/>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914400"/>
            <a:ext cx="8280400" cy="628650"/>
          </a:xfrm>
        </p:spPr>
        <p:txBody>
          <a:bodyPr>
            <a:noAutofit/>
          </a:bodyPr>
          <a:lstStyle/>
          <a:p>
            <a:r>
              <a:rPr lang="en-GB" sz="2800" b="1" dirty="0" smtClean="0">
                <a:solidFill>
                  <a:schemeClr val="tx1"/>
                </a:solidFill>
                <a:latin typeface="Times New Roman" pitchFamily="18" charset="0"/>
                <a:cs typeface="Times New Roman" pitchFamily="18" charset="0"/>
              </a:rPr>
              <a:t>Community Involvement in Improving Housing</a:t>
            </a:r>
            <a:endParaRPr lang="en-GB" sz="28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508000" y="1771651"/>
            <a:ext cx="8178800" cy="3657600"/>
          </a:xfrm>
        </p:spPr>
        <p:txBody>
          <a:bodyPr>
            <a:normAutofit/>
          </a:bodyPr>
          <a:lstStyle/>
          <a:p>
            <a:r>
              <a:rPr lang="en-GB" dirty="0" smtClean="0"/>
              <a:t>It is very important to explain to the community the reasons they need to adopt new hygienic practices. If the members of the community are not well convinced, your environmental health measures will fail. </a:t>
            </a:r>
          </a:p>
          <a:p>
            <a:endParaRPr lang="en-GB" dirty="0" smtClean="0"/>
          </a:p>
          <a:p>
            <a:endParaRPr lang="en-GB" dirty="0"/>
          </a:p>
        </p:txBody>
      </p:sp>
      <p:sp>
        <p:nvSpPr>
          <p:cNvPr id="4" name="Date Placeholder 3"/>
          <p:cNvSpPr>
            <a:spLocks noGrp="1"/>
          </p:cNvSpPr>
          <p:nvPr>
            <p:ph type="dt" sz="half" idx="10"/>
          </p:nvPr>
        </p:nvSpPr>
        <p:spPr/>
        <p:txBody>
          <a:bodyPr/>
          <a:lstStyle/>
          <a:p>
            <a:fld id="{1255081C-CA89-4DC4-8670-6B464E2D41A0}"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204</a:t>
            </a:fld>
            <a:endParaRPr lang="en-GB"/>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GB" dirty="0" smtClean="0"/>
              <a:t>This is because new practices mean a change in people’s behaviour and they will not be willing to change unless they see personal advantages in it. Avoiding diseases, making more money or just being more comfortable are some of the advantages that must be emphasised to the community. </a:t>
            </a:r>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205</a:t>
            </a:fld>
            <a:endParaRPr lang="en-GB"/>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GB" sz="2800" dirty="0" smtClean="0">
                <a:latin typeface="Times New Roman" pitchFamily="18" charset="0"/>
                <a:cs typeface="Times New Roman" pitchFamily="18" charset="0"/>
              </a:rPr>
              <a:t>You must make the new idea attractive. </a:t>
            </a:r>
          </a:p>
          <a:p>
            <a:r>
              <a:rPr lang="en-GB" sz="2800" dirty="0" smtClean="0">
                <a:latin typeface="Times New Roman" pitchFamily="18" charset="0"/>
                <a:cs typeface="Times New Roman" pitchFamily="18" charset="0"/>
              </a:rPr>
              <a:t>The following are only some ways of how to introduce change: </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206</a:t>
            </a:fld>
            <a:endParaRPr lang="en-GB"/>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lstStyle/>
          <a:p>
            <a:endParaRPr lang="en-US"/>
          </a:p>
        </p:txBody>
      </p:sp>
      <p:sp>
        <p:nvSpPr>
          <p:cNvPr id="3" name="Content Placeholder 2"/>
          <p:cNvSpPr>
            <a:spLocks noGrp="1"/>
          </p:cNvSpPr>
          <p:nvPr>
            <p:ph idx="1"/>
          </p:nvPr>
        </p:nvSpPr>
        <p:spPr>
          <a:xfrm>
            <a:off x="609600" y="990600"/>
            <a:ext cx="8178800" cy="4152900"/>
          </a:xfrm>
        </p:spPr>
        <p:txBody>
          <a:bodyPr>
            <a:noAutofit/>
          </a:bodyPr>
          <a:lstStyle/>
          <a:p>
            <a:r>
              <a:rPr lang="en-GB" sz="2800" dirty="0">
                <a:latin typeface="Times New Roman" pitchFamily="18" charset="0"/>
                <a:cs typeface="Times New Roman" pitchFamily="18" charset="0"/>
              </a:rPr>
              <a:t>Find out what people think about the problem. Do they see it as a problem?</a:t>
            </a:r>
            <a:br>
              <a:rPr lang="en-GB" sz="2800" dirty="0">
                <a:latin typeface="Times New Roman" pitchFamily="18" charset="0"/>
                <a:cs typeface="Times New Roman" pitchFamily="18" charset="0"/>
              </a:rPr>
            </a:br>
            <a:r>
              <a:rPr lang="en-GB" sz="2800" dirty="0">
                <a:latin typeface="Times New Roman" pitchFamily="18" charset="0"/>
                <a:cs typeface="Times New Roman" pitchFamily="18" charset="0"/>
              </a:rPr>
              <a:t>If they do not, then you will have to help them understand that the problem exists and needs to be given attention.</a:t>
            </a:r>
          </a:p>
          <a:p>
            <a:r>
              <a:rPr lang="en-GB" sz="2800" dirty="0">
                <a:latin typeface="Times New Roman" pitchFamily="18" charset="0"/>
                <a:cs typeface="Times New Roman" pitchFamily="18" charset="0"/>
              </a:rPr>
              <a:t>Encourage them to think of possible solutions and guide them towards those that are technically possible and suitable for the situation. </a:t>
            </a:r>
            <a:br>
              <a:rPr lang="en-GB" sz="2800" dirty="0">
                <a:latin typeface="Times New Roman" pitchFamily="18" charset="0"/>
                <a:cs typeface="Times New Roman" pitchFamily="18" charset="0"/>
              </a:rPr>
            </a:br>
            <a:r>
              <a:rPr lang="en-GB" sz="2800" dirty="0">
                <a:latin typeface="Times New Roman" pitchFamily="18" charset="0"/>
                <a:cs typeface="Times New Roman" pitchFamily="18" charset="0"/>
              </a:rPr>
              <a:t>Encourage community participation</a:t>
            </a:r>
            <a:r>
              <a:rPr lang="en-GB" sz="2800" dirty="0" smtClean="0">
                <a:latin typeface="Times New Roman" pitchFamily="18" charset="0"/>
                <a:cs typeface="Times New Roman" pitchFamily="18" charset="0"/>
              </a:rPr>
              <a:t>.</a:t>
            </a:r>
            <a:endParaRPr lang="en-GB"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739C3330-B889-4D54-85CF-60C3B9E40BBB}"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207</a:t>
            </a:fld>
            <a:endParaRPr lang="en-GB"/>
          </a:p>
        </p:txBody>
      </p:sp>
    </p:spTree>
    <p:extLst>
      <p:ext uri="{BB962C8B-B14F-4D97-AF65-F5344CB8AC3E}">
        <p14:creationId xmlns="" xmlns:p14="http://schemas.microsoft.com/office/powerpoint/2010/main" val="3459534794"/>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GB" sz="3200" dirty="0" smtClean="0">
                <a:latin typeface="Times New Roman" pitchFamily="18" charset="0"/>
                <a:cs typeface="Times New Roman" pitchFamily="18" charset="0"/>
              </a:rPr>
              <a:t>Aim to set an example in your health facility or home.</a:t>
            </a:r>
          </a:p>
          <a:p>
            <a:r>
              <a:rPr lang="en-GB" sz="3200" dirty="0" smtClean="0">
                <a:latin typeface="Times New Roman" pitchFamily="18" charset="0"/>
                <a:cs typeface="Times New Roman" pitchFamily="18" charset="0"/>
              </a:rPr>
              <a:t>Talk and work with people, encourage them to ask for advice or help in solving their problems, for example, inadequate water supplies, waste disposal, food safety regulations and hygiene, improved housing, controlling of vectors </a:t>
            </a:r>
            <a:br>
              <a:rPr lang="en-GB" sz="3200" dirty="0" smtClean="0">
                <a:latin typeface="Times New Roman" pitchFamily="18" charset="0"/>
                <a:cs typeface="Times New Roman" pitchFamily="18" charset="0"/>
              </a:rPr>
            </a:br>
            <a:r>
              <a:rPr lang="en-GB" sz="3200" dirty="0" smtClean="0">
                <a:latin typeface="Times New Roman" pitchFamily="18" charset="0"/>
                <a:cs typeface="Times New Roman" pitchFamily="18" charset="0"/>
              </a:rPr>
              <a:t>and pests.</a:t>
            </a:r>
          </a:p>
          <a:p>
            <a:endParaRPr lang="en-US" sz="3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208</a:t>
            </a:fld>
            <a:endParaRPr lang="en-GB"/>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153400" cy="5211767"/>
          </a:xfrm>
        </p:spPr>
        <p:txBody>
          <a:bodyPr>
            <a:normAutofit/>
          </a:bodyPr>
          <a:lstStyle/>
          <a:p>
            <a:pPr>
              <a:buNone/>
            </a:pPr>
            <a:r>
              <a:rPr lang="en-GB" sz="2800" b="1" dirty="0" smtClean="0">
                <a:latin typeface="Times New Roman" pitchFamily="18" charset="0"/>
                <a:cs typeface="Times New Roman" pitchFamily="18" charset="0"/>
              </a:rPr>
              <a:t>Sensitisation</a:t>
            </a:r>
            <a:endParaRPr lang="en-GB"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Sensitisation is the process of creating awareness. Community health nurses come in contact with the communities and should make use of these opportunities to share health messages with them. You should start at the health facility then extend your efforts to their homes. The health team will have conducted a community diagnosis so as to have valid information on the problem.</a:t>
            </a:r>
          </a:p>
          <a:p>
            <a:endParaRPr lang="en-GB" sz="2800"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5A533507-10A2-4C3F-90C3-A4040B1B8468}"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209</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However, some plants may adversely affect health.</a:t>
            </a:r>
          </a:p>
          <a:p>
            <a:r>
              <a:rPr lang="en-GB" dirty="0" smtClean="0"/>
              <a:t> Occasionally, people react to pollen from blooming plants and may develop hay fever or asthma. </a:t>
            </a:r>
          </a:p>
          <a:p>
            <a:r>
              <a:rPr lang="en-GB" dirty="0" smtClean="0"/>
              <a:t>Ingesting or touching some poisonous plants may have devastating effects.</a:t>
            </a:r>
          </a:p>
          <a:p>
            <a:endParaRPr lang="en-US" dirty="0"/>
          </a:p>
        </p:txBody>
      </p:sp>
      <p:sp>
        <p:nvSpPr>
          <p:cNvPr id="4" name="Date Placeholder 3"/>
          <p:cNvSpPr>
            <a:spLocks noGrp="1"/>
          </p:cNvSpPr>
          <p:nvPr>
            <p:ph type="dt" sz="half" idx="10"/>
          </p:nvPr>
        </p:nvSpPr>
        <p:spPr/>
        <p:txBody>
          <a:bodyPr/>
          <a:lstStyle/>
          <a:p>
            <a:fld id="{68ABBE24-1325-4BF8-8B44-A12E2BF6D3F7}" type="datetime1">
              <a:rPr lang="en-US" smtClean="0"/>
              <a:pPr/>
              <a:t>7/25/2019</a:t>
            </a:fld>
            <a:endParaRPr lang="en-GB"/>
          </a:p>
        </p:txBody>
      </p:sp>
      <p:sp>
        <p:nvSpPr>
          <p:cNvPr id="5" name="Footer Placeholder 4"/>
          <p:cNvSpPr>
            <a:spLocks noGrp="1"/>
          </p:cNvSpPr>
          <p:nvPr>
            <p:ph type="ftr" sz="quarter" idx="11"/>
          </p:nvPr>
        </p:nvSpPr>
        <p:spPr>
          <a:xfrm>
            <a:off x="3352800" y="6248402"/>
            <a:ext cx="2895600" cy="365125"/>
          </a:xfrm>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21</a:t>
            </a:fld>
            <a:endParaRPr lang="en-GB"/>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4"/>
            <a:ext cx="8229600" cy="5911873"/>
          </a:xfrm>
        </p:spPr>
        <p:txBody>
          <a:bodyPr>
            <a:normAutofit/>
          </a:bodyPr>
          <a:lstStyle/>
          <a:p>
            <a:pPr>
              <a:buNone/>
            </a:pPr>
            <a:r>
              <a:rPr lang="en-GB" dirty="0" smtClean="0"/>
              <a:t>The following steps can be followed when trying to involve the community.</a:t>
            </a:r>
          </a:p>
          <a:p>
            <a:r>
              <a:rPr lang="en-GB" b="1" dirty="0" smtClean="0"/>
              <a:t>Meeting the Health Team Members</a:t>
            </a:r>
            <a:r>
              <a:rPr lang="en-GB" dirty="0" smtClean="0"/>
              <a:t/>
            </a:r>
            <a:br>
              <a:rPr lang="en-GB" dirty="0" smtClean="0"/>
            </a:br>
            <a:r>
              <a:rPr lang="en-GB" dirty="0" smtClean="0"/>
              <a:t>The first step involves planning to meet and explain the need for community involvement, with the health team members. </a:t>
            </a:r>
          </a:p>
          <a:p>
            <a:r>
              <a:rPr lang="en-GB" dirty="0" smtClean="0"/>
              <a:t>Ensure that the relevant consultants and government officers dealing with housing are invited so that they can give pertinent information on housing matters according to the Housing Act. </a:t>
            </a:r>
          </a:p>
        </p:txBody>
      </p:sp>
      <p:sp>
        <p:nvSpPr>
          <p:cNvPr id="2" name="Date Placeholder 1"/>
          <p:cNvSpPr>
            <a:spLocks noGrp="1"/>
          </p:cNvSpPr>
          <p:nvPr>
            <p:ph type="dt" sz="half" idx="10"/>
          </p:nvPr>
        </p:nvSpPr>
        <p:spPr/>
        <p:txBody>
          <a:bodyPr/>
          <a:lstStyle/>
          <a:p>
            <a:fld id="{DD53D55D-2DA3-483D-A2B6-78BA3263CCD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210</a:t>
            </a:fld>
            <a:endParaRPr lang="en-GB"/>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a:bodyPr>
          <a:lstStyle/>
          <a:p>
            <a:r>
              <a:rPr lang="en-GB" sz="3200" dirty="0" smtClean="0">
                <a:latin typeface="Times New Roman" pitchFamily="18" charset="0"/>
                <a:cs typeface="Times New Roman" pitchFamily="18" charset="0"/>
              </a:rPr>
              <a:t>In this meeting, the health team members will deliberate on community sensitisation and identify ways of improving housing in the community. </a:t>
            </a:r>
          </a:p>
          <a:p>
            <a:r>
              <a:rPr lang="en-GB" sz="3200" dirty="0" smtClean="0">
                <a:latin typeface="Times New Roman" pitchFamily="18" charset="0"/>
                <a:cs typeface="Times New Roman" pitchFamily="18" charset="0"/>
              </a:rPr>
              <a:t>All the health team members should be committed to carrying out their plans for solving the housing problem.</a:t>
            </a:r>
          </a:p>
          <a:p>
            <a:endParaRPr lang="en-US" sz="2800"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211</a:t>
            </a:fld>
            <a:endParaRPr lang="en-GB"/>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7"/>
          </a:xfrm>
        </p:spPr>
        <p:txBody>
          <a:bodyPr>
            <a:normAutofit/>
          </a:bodyPr>
          <a:lstStyle/>
          <a:p>
            <a:endParaRPr lang="en-GB" b="1" dirty="0" smtClean="0"/>
          </a:p>
          <a:p>
            <a:r>
              <a:rPr lang="en-GB" b="1" dirty="0" smtClean="0"/>
              <a:t>Sharing Health Messages Daily at the Health Facility about Improving Housing</a:t>
            </a:r>
            <a:br>
              <a:rPr lang="en-GB" b="1" dirty="0" smtClean="0"/>
            </a:br>
            <a:r>
              <a:rPr lang="en-GB" dirty="0" smtClean="0"/>
              <a:t>The second step will be to start sensitising the community at the primary health care facility. </a:t>
            </a:r>
            <a:br>
              <a:rPr lang="en-GB" dirty="0" smtClean="0"/>
            </a:br>
            <a:r>
              <a:rPr lang="en-GB" dirty="0" smtClean="0"/>
              <a:t>This will be accomplished by sharing health messages on improved housing. </a:t>
            </a:r>
          </a:p>
        </p:txBody>
      </p:sp>
      <p:sp>
        <p:nvSpPr>
          <p:cNvPr id="2" name="Date Placeholder 1"/>
          <p:cNvSpPr>
            <a:spLocks noGrp="1"/>
          </p:cNvSpPr>
          <p:nvPr>
            <p:ph type="dt" sz="half" idx="10"/>
          </p:nvPr>
        </p:nvSpPr>
        <p:spPr/>
        <p:txBody>
          <a:bodyPr/>
          <a:lstStyle/>
          <a:p>
            <a:fld id="{FBA55DA7-4270-4748-AD76-EB6146773B96}"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212</a:t>
            </a:fld>
            <a:endParaRPr lang="en-GB" dirty="0"/>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lnSpcReduction="10000"/>
          </a:bodyPr>
          <a:lstStyle/>
          <a:p>
            <a:r>
              <a:rPr lang="en-GB" dirty="0" smtClean="0"/>
              <a:t>In this way, the patients and clients will get pertinent information on types of houses, criteria for adequate housing, effects of housing on health, characteristics of poor housing and diseases associated with poor housing</a:t>
            </a:r>
          </a:p>
          <a:p>
            <a:r>
              <a:rPr lang="en-GB" dirty="0" smtClean="0"/>
              <a:t>This will make the community aware of the problem and the need to improve housing for the family.</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213</a:t>
            </a:fld>
            <a:endParaRPr lang="en-GB"/>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7"/>
          </a:xfrm>
        </p:spPr>
        <p:txBody>
          <a:bodyPr>
            <a:normAutofit lnSpcReduction="10000"/>
          </a:bodyPr>
          <a:lstStyle/>
          <a:p>
            <a:endParaRPr lang="en-GB" b="1" dirty="0" smtClean="0"/>
          </a:p>
          <a:p>
            <a:r>
              <a:rPr lang="en-GB" b="1" dirty="0" smtClean="0"/>
              <a:t>Meeting the Community Leaders</a:t>
            </a:r>
            <a:br>
              <a:rPr lang="en-GB" b="1" dirty="0" smtClean="0"/>
            </a:br>
            <a:r>
              <a:rPr lang="en-GB" dirty="0" smtClean="0"/>
              <a:t/>
            </a:r>
            <a:br>
              <a:rPr lang="en-GB" dirty="0" smtClean="0"/>
            </a:br>
            <a:r>
              <a:rPr lang="en-GB" dirty="0" smtClean="0"/>
              <a:t>The third step is where the community health nurse organises to meet and go over the subject with the community leaders of the area. </a:t>
            </a:r>
          </a:p>
          <a:p>
            <a:r>
              <a:rPr lang="en-GB" dirty="0" smtClean="0"/>
              <a:t>These leaders include formal leaders in government offices, for example, the District Commissioner, the District Officer, Chief and Assistant Chief. </a:t>
            </a:r>
          </a:p>
        </p:txBody>
      </p:sp>
      <p:sp>
        <p:nvSpPr>
          <p:cNvPr id="2" name="Date Placeholder 1"/>
          <p:cNvSpPr>
            <a:spLocks noGrp="1"/>
          </p:cNvSpPr>
          <p:nvPr>
            <p:ph type="dt" sz="half" idx="10"/>
          </p:nvPr>
        </p:nvSpPr>
        <p:spPr/>
        <p:txBody>
          <a:bodyPr/>
          <a:lstStyle/>
          <a:p>
            <a:fld id="{2CB50A6F-39DD-4142-A34C-5C780E35A6E6}"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214</a:t>
            </a:fld>
            <a:endParaRPr lang="en-GB"/>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GB" dirty="0" smtClean="0"/>
              <a:t>The informal leaders, such as opinion leaders, community own resource persons, leaders of women, men and youth groups should also be involved.</a:t>
            </a:r>
          </a:p>
          <a:p>
            <a:r>
              <a:rPr lang="en-GB" dirty="0" smtClean="0"/>
              <a:t> Moreover, you should target community-based health workers, traditional birth attendants and community-based distributors of family planning. </a:t>
            </a:r>
            <a:endParaRPr lang="en-GB"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215</a:t>
            </a:fld>
            <a:endParaRPr lang="en-GB"/>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smtClean="0">
                <a:latin typeface="Times New Roman" pitchFamily="18" charset="0"/>
                <a:cs typeface="Times New Roman" pitchFamily="18" charset="0"/>
              </a:rPr>
              <a:t>These leaders will be aware of the problem and the need for improved housing in their community. </a:t>
            </a:r>
          </a:p>
          <a:p>
            <a:r>
              <a:rPr lang="en-GB" dirty="0" smtClean="0">
                <a:latin typeface="Times New Roman" pitchFamily="18" charset="0"/>
                <a:cs typeface="Times New Roman" pitchFamily="18" charset="0"/>
              </a:rPr>
              <a:t>They will identify and suggest ways of improvement.</a:t>
            </a:r>
          </a:p>
          <a:p>
            <a:r>
              <a:rPr lang="en-GB" dirty="0" smtClean="0">
                <a:latin typeface="Times New Roman" pitchFamily="18" charset="0"/>
                <a:cs typeface="Times New Roman" pitchFamily="18" charset="0"/>
              </a:rPr>
              <a:t> You should be able to guide them on the techniques of carrying out the health activities. </a:t>
            </a:r>
          </a:p>
          <a:p>
            <a:r>
              <a:rPr lang="en-GB" dirty="0" smtClean="0">
                <a:latin typeface="Times New Roman" pitchFamily="18" charset="0"/>
                <a:cs typeface="Times New Roman" pitchFamily="18" charset="0"/>
              </a:rPr>
              <a:t>You may use clinical records to confirm the health problem and the need for community involvement.</a:t>
            </a:r>
          </a:p>
          <a:p>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216</a:t>
            </a:fld>
            <a:endParaRPr lang="en-GB"/>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32"/>
            <a:ext cx="8229600" cy="5840435"/>
          </a:xfrm>
        </p:spPr>
        <p:txBody>
          <a:bodyPr>
            <a:normAutofit fontScale="92500" lnSpcReduction="10000"/>
          </a:bodyPr>
          <a:lstStyle/>
          <a:p>
            <a:endParaRPr lang="en-GB" b="1" dirty="0" smtClean="0">
              <a:latin typeface="Times New Roman" pitchFamily="18" charset="0"/>
              <a:cs typeface="Times New Roman" pitchFamily="18" charset="0"/>
            </a:endParaRPr>
          </a:p>
          <a:p>
            <a:r>
              <a:rPr lang="en-GB" b="1" dirty="0" smtClean="0">
                <a:latin typeface="Times New Roman" pitchFamily="18" charset="0"/>
                <a:cs typeface="Times New Roman" pitchFamily="18" charset="0"/>
              </a:rPr>
              <a:t>Identifying Ways of Improvement</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Through the previously-mentioned meetings and activities, the health team and the community leaders will identify many ways of improving housing.</a:t>
            </a:r>
          </a:p>
          <a:p>
            <a:r>
              <a:rPr lang="en-GB" dirty="0" smtClean="0">
                <a:latin typeface="Times New Roman" pitchFamily="18" charset="0"/>
                <a:cs typeface="Times New Roman" pitchFamily="18" charset="0"/>
              </a:rPr>
              <a:t> From their list they will select the best alternative and then plan and organise their resources, that is, manpower, money, materials, and time to carry out the selected activities.</a:t>
            </a:r>
          </a:p>
          <a:p>
            <a:r>
              <a:rPr lang="en-GB" dirty="0" smtClean="0">
                <a:latin typeface="Times New Roman" pitchFamily="18" charset="0"/>
                <a:cs typeface="Times New Roman" pitchFamily="18" charset="0"/>
              </a:rPr>
              <a:t> Some of these activities will be the provision of outreach clinic services. </a:t>
            </a:r>
            <a:endParaRPr lang="en-GB" dirty="0"/>
          </a:p>
        </p:txBody>
      </p:sp>
      <p:sp>
        <p:nvSpPr>
          <p:cNvPr id="2" name="Date Placeholder 1"/>
          <p:cNvSpPr>
            <a:spLocks noGrp="1"/>
          </p:cNvSpPr>
          <p:nvPr>
            <p:ph type="dt" sz="half" idx="10"/>
          </p:nvPr>
        </p:nvSpPr>
        <p:spPr/>
        <p:txBody>
          <a:bodyPr/>
          <a:lstStyle/>
          <a:p>
            <a:fld id="{BE169CE2-0778-42B3-9546-2EE0C9EDEF0A}"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217</a:t>
            </a:fld>
            <a:endParaRPr lang="en-GB"/>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smtClean="0">
                <a:latin typeface="Times New Roman" pitchFamily="18" charset="0"/>
                <a:cs typeface="Times New Roman" pitchFamily="18" charset="0"/>
              </a:rPr>
              <a:t>During the clinic session, the same content on improved housing will be covered in the health messages.</a:t>
            </a:r>
          </a:p>
          <a:p>
            <a:r>
              <a:rPr lang="en-GB" dirty="0" smtClean="0">
                <a:latin typeface="Times New Roman" pitchFamily="18" charset="0"/>
                <a:cs typeface="Times New Roman" pitchFamily="18" charset="0"/>
              </a:rPr>
              <a:t>During home visits, the nurse, public health technician and community-based health worker should inspect the houses and focus on simple practical ways of improvement. This will enhance the implementation as the solutions are being provided directly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at home.</a:t>
            </a:r>
            <a:r>
              <a:rPr lang="en-GB" b="1" dirty="0" smtClean="0">
                <a:latin typeface="Times New Roman" pitchFamily="18" charset="0"/>
                <a:cs typeface="Times New Roman" pitchFamily="18" charset="0"/>
              </a:rPr>
              <a:t> </a:t>
            </a:r>
            <a:endParaRPr lang="en-GB"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218</a:t>
            </a:fld>
            <a:endParaRPr lang="en-GB"/>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0"/>
            <a:ext cx="8077200" cy="5440367"/>
          </a:xfrm>
        </p:spPr>
        <p:txBody>
          <a:bodyPr>
            <a:normAutofit/>
          </a:bodyPr>
          <a:lstStyle/>
          <a:p>
            <a:r>
              <a:rPr lang="en-GB" dirty="0" smtClean="0"/>
              <a:t>A school health service is another community health activity where this knowledge may be imparted for the children to share with their parents. </a:t>
            </a:r>
          </a:p>
          <a:p>
            <a:r>
              <a:rPr lang="en-GB" dirty="0" smtClean="0"/>
              <a:t>The community health nurse, with her team members, conducts regular supervisory visits to the centres of community-based health care activities. </a:t>
            </a:r>
          </a:p>
        </p:txBody>
      </p:sp>
      <p:sp>
        <p:nvSpPr>
          <p:cNvPr id="2" name="Date Placeholder 1"/>
          <p:cNvSpPr>
            <a:spLocks noGrp="1"/>
          </p:cNvSpPr>
          <p:nvPr>
            <p:ph type="dt" sz="half" idx="10"/>
          </p:nvPr>
        </p:nvSpPr>
        <p:spPr/>
        <p:txBody>
          <a:bodyPr/>
          <a:lstStyle/>
          <a:p>
            <a:fld id="{421186C2-D5A2-4C1C-8378-54904D08DC3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219</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356350"/>
          </a:xfrm>
        </p:spPr>
        <p:txBody>
          <a:bodyPr>
            <a:normAutofit/>
          </a:bodyPr>
          <a:lstStyle/>
          <a:p>
            <a:pPr marL="0" indent="0">
              <a:buNone/>
            </a:pPr>
            <a:r>
              <a:rPr lang="en-GB" sz="5500" dirty="0" smtClean="0"/>
              <a:t> People</a:t>
            </a:r>
          </a:p>
          <a:p>
            <a:pPr>
              <a:buFont typeface="Wingdings" panose="05000000000000000000" pitchFamily="2" charset="2"/>
              <a:buChar char="v"/>
            </a:pPr>
            <a:r>
              <a:rPr lang="en-GB" dirty="0" smtClean="0"/>
              <a:t>Human beings and their activities can be a big source of infection:</a:t>
            </a:r>
          </a:p>
          <a:p>
            <a:pPr marL="514350" indent="-514350">
              <a:buFont typeface="+mj-lt"/>
              <a:buAutoNum type="alphaLcPeriod"/>
            </a:pPr>
            <a:r>
              <a:rPr lang="en-GB" dirty="0" smtClean="0"/>
              <a:t> overcrowding and slum settlements brought about by urbanisation, can promote the transmission of diseases, especially those diseases that are spread through droplets and contact.</a:t>
            </a:r>
          </a:p>
          <a:p>
            <a:endParaRPr lang="en-GB" dirty="0"/>
          </a:p>
        </p:txBody>
      </p:sp>
      <p:sp>
        <p:nvSpPr>
          <p:cNvPr id="2" name="Date Placeholder 1"/>
          <p:cNvSpPr>
            <a:spLocks noGrp="1"/>
          </p:cNvSpPr>
          <p:nvPr>
            <p:ph type="dt" sz="half" idx="10"/>
          </p:nvPr>
        </p:nvSpPr>
        <p:spPr/>
        <p:txBody>
          <a:bodyPr/>
          <a:lstStyle/>
          <a:p>
            <a:fld id="{E1FDCE6F-04AB-4FC9-9349-AB07A142A160}"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22</a:t>
            </a:fld>
            <a:endParaRPr lang="en-GB"/>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lnSpcReduction="10000"/>
          </a:bodyPr>
          <a:lstStyle/>
          <a:p>
            <a:r>
              <a:rPr lang="en-GB" dirty="0" smtClean="0"/>
              <a:t>These supportive visits help the groups to build their self-confidence and improve their skills. They are encouraged to explore solutions to their housing problems. </a:t>
            </a:r>
          </a:p>
          <a:p>
            <a:r>
              <a:rPr lang="en-GB" dirty="0" smtClean="0"/>
              <a:t>They also encourage mutual respect and understanding between the health team and community members.</a:t>
            </a:r>
            <a:br>
              <a:rPr lang="en-GB" dirty="0" smtClean="0"/>
            </a:br>
            <a:r>
              <a:rPr lang="en-GB" dirty="0" smtClean="0"/>
              <a:t/>
            </a:r>
            <a:br>
              <a:rPr lang="en-GB" dirty="0" smtClean="0"/>
            </a:br>
            <a:endParaRPr lang="en-GB"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220</a:t>
            </a:fld>
            <a:endParaRPr lang="en-GB"/>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The effectiveness of these health activities will be determined on monthly basis when outreach and school health services are carried out. It is necessary to let the community know the time frame for evaluation of the activity. </a:t>
            </a:r>
            <a:r>
              <a:rPr lang="en-GB" smtClean="0"/>
              <a:t>A period of about six months would be appropriate.</a:t>
            </a:r>
            <a:endParaRPr lang="en-US"/>
          </a:p>
        </p:txBody>
      </p:sp>
      <p:sp>
        <p:nvSpPr>
          <p:cNvPr id="4" name="Date Placeholder 3"/>
          <p:cNvSpPr>
            <a:spLocks noGrp="1"/>
          </p:cNvSpPr>
          <p:nvPr>
            <p:ph type="dt" sz="half" idx="10"/>
          </p:nvPr>
        </p:nvSpPr>
        <p:spPr/>
        <p:txBody>
          <a:bodyPr/>
          <a:lstStyle/>
          <a:p>
            <a:fld id="{6F4FC548-12E5-41C5-B9C8-52738D050881}"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221</a:t>
            </a:fld>
            <a:endParaRPr lang="en-GB"/>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The effectiveness of these health activities will be determined on monthly basis when outreach and school health services are carried out. </a:t>
            </a:r>
          </a:p>
          <a:p>
            <a:r>
              <a:rPr lang="en-GB" dirty="0" smtClean="0"/>
              <a:t>It is necessary to let the community know the time frame for evaluation of the activity. </a:t>
            </a:r>
          </a:p>
          <a:p>
            <a:r>
              <a:rPr lang="en-GB" dirty="0" smtClean="0"/>
              <a:t>A period of about six months would be appropriate.</a:t>
            </a:r>
          </a:p>
          <a:p>
            <a:endParaRPr lang="en-US" dirty="0"/>
          </a:p>
        </p:txBody>
      </p:sp>
      <p:sp>
        <p:nvSpPr>
          <p:cNvPr id="4" name="Date Placeholder 3"/>
          <p:cNvSpPr>
            <a:spLocks noGrp="1"/>
          </p:cNvSpPr>
          <p:nvPr>
            <p:ph type="dt" sz="half" idx="10"/>
          </p:nvPr>
        </p:nvSpPr>
        <p:spPr/>
        <p:txBody>
          <a:bodyPr/>
          <a:lstStyle/>
          <a:p>
            <a:fld id="{0B83B375-2D29-4C8F-8198-39A410808E19}"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222</a:t>
            </a:fld>
            <a:endParaRPr lang="en-GB"/>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32"/>
            <a:ext cx="8229600" cy="5840435"/>
          </a:xfrm>
        </p:spPr>
        <p:txBody>
          <a:bodyPr>
            <a:normAutofit/>
          </a:bodyPr>
          <a:lstStyle/>
          <a:p>
            <a:pPr>
              <a:buNone/>
            </a:pPr>
            <a:r>
              <a:rPr lang="en-GB" dirty="0" smtClean="0"/>
              <a:t>Evaluation of Housing Activities</a:t>
            </a:r>
          </a:p>
          <a:p>
            <a:r>
              <a:rPr lang="en-GB" dirty="0" smtClean="0"/>
              <a:t>After the implementation of the housing activities it will be necessary to evaluate the extent of community participation. Community participation builds the confidence of the community members. It enables the members to examine their situation</a:t>
            </a:r>
            <a:br>
              <a:rPr lang="en-GB" dirty="0" smtClean="0"/>
            </a:br>
            <a:endParaRPr lang="en-GB" dirty="0" smtClean="0"/>
          </a:p>
        </p:txBody>
      </p:sp>
      <p:sp>
        <p:nvSpPr>
          <p:cNvPr id="2" name="Date Placeholder 1"/>
          <p:cNvSpPr>
            <a:spLocks noGrp="1"/>
          </p:cNvSpPr>
          <p:nvPr>
            <p:ph type="dt" sz="half" idx="10"/>
          </p:nvPr>
        </p:nvSpPr>
        <p:spPr/>
        <p:txBody>
          <a:bodyPr/>
          <a:lstStyle/>
          <a:p>
            <a:fld id="{0AF79A76-DD03-4DF4-A184-5A51D9B3A0CC}"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223</a:t>
            </a:fld>
            <a:endParaRPr lang="en-GB" dirty="0"/>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GB" b="1" i="1" dirty="0" smtClean="0"/>
              <a:t>Remember: </a:t>
            </a:r>
            <a:endParaRPr lang="en-GB" dirty="0" smtClean="0"/>
          </a:p>
          <a:p>
            <a:r>
              <a:rPr lang="en-GB" dirty="0" smtClean="0"/>
              <a:t>You are able to obtain information from reports on home visiting, outreach clinic services, also from the public health technician and community-based health workers. </a:t>
            </a:r>
          </a:p>
          <a:p>
            <a:r>
              <a:rPr lang="en-GB" dirty="0" smtClean="0"/>
              <a:t>The reports can be gathered from the community’s formal leaders. </a:t>
            </a:r>
            <a:br>
              <a:rPr lang="en-GB" dirty="0" smtClean="0"/>
            </a:br>
            <a:r>
              <a:rPr lang="en-GB" dirty="0" smtClean="0"/>
              <a:t>The Ministry of Housing will also give their reports. Finally, the patients and clients will also be interviewed on improved housing. </a:t>
            </a:r>
          </a:p>
          <a:p>
            <a:endParaRPr lang="en-GB" dirty="0" smtClean="0"/>
          </a:p>
          <a:p>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224</a:t>
            </a:fld>
            <a:endParaRPr lang="en-GB"/>
          </a:p>
        </p:txBody>
      </p:sp>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t>It will be necessary for the nurse to carry out a community survey in the area to assess the community participation. </a:t>
            </a:r>
          </a:p>
          <a:p>
            <a:r>
              <a:rPr lang="en-GB" dirty="0" smtClean="0"/>
              <a:t>This will be carried out at the time suggested for evaluation. </a:t>
            </a:r>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225</a:t>
            </a:fld>
            <a:endParaRPr lang="en-GB"/>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GB" dirty="0" smtClean="0">
                <a:latin typeface="Times New Roman" pitchFamily="18" charset="0"/>
                <a:cs typeface="Times New Roman" pitchFamily="18" charset="0"/>
              </a:rPr>
              <a:t>The questionnaire will include all the necessary aspects of housing and focusing on new improvements. </a:t>
            </a:r>
          </a:p>
          <a:p>
            <a:r>
              <a:rPr lang="en-GB" dirty="0" smtClean="0">
                <a:latin typeface="Times New Roman" pitchFamily="18" charset="0"/>
                <a:cs typeface="Times New Roman" pitchFamily="18" charset="0"/>
              </a:rPr>
              <a:t>The findings of this survey will be communicated to the community leaders and the community. </a:t>
            </a:r>
          </a:p>
          <a:p>
            <a:r>
              <a:rPr lang="en-GB" dirty="0" smtClean="0">
                <a:latin typeface="Times New Roman" pitchFamily="18" charset="0"/>
                <a:cs typeface="Times New Roman" pitchFamily="18" charset="0"/>
              </a:rPr>
              <a:t>This will enable the community to take appropriate action.</a:t>
            </a:r>
            <a:endParaRPr lang="en-US" dirty="0" smtClean="0">
              <a:latin typeface="Times New Roman" pitchFamily="18" charset="0"/>
              <a:cs typeface="Times New Roman" pitchFamily="18" charset="0"/>
            </a:endParaRP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226</a:t>
            </a:fld>
            <a:endParaRPr lang="en-GB"/>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dirty="0" smtClean="0"/>
              <a:t>Vector and pests control</a:t>
            </a:r>
            <a:endParaRPr lang="en-US" b="1" dirty="0"/>
          </a:p>
        </p:txBody>
      </p:sp>
      <p:sp>
        <p:nvSpPr>
          <p:cNvPr id="2" name="Content Placeholder 1"/>
          <p:cNvSpPr>
            <a:spLocks noGrp="1"/>
          </p:cNvSpPr>
          <p:nvPr>
            <p:ph idx="1"/>
          </p:nvPr>
        </p:nvSpPr>
        <p:spPr/>
        <p:txBody>
          <a:bodyPr/>
          <a:lstStyle/>
          <a:p>
            <a:r>
              <a:rPr lang="en-US" dirty="0" smtClean="0"/>
              <a:t>In epidemiology, a vector is any agent (person, animal, or microorganism) that carries and transmits an infectious pathogen into another living organism.</a:t>
            </a:r>
          </a:p>
          <a:p>
            <a:r>
              <a:rPr lang="en-US" dirty="0" smtClean="0"/>
              <a:t> Arthropods form a major group of disease vectors with mosquitoes, flies, sand flies, lice, fleas, ticks and mites transmitting a huge number of diseases.</a:t>
            </a:r>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227</a:t>
            </a:fld>
            <a:endParaRPr lang="en-GB"/>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US" b="1" dirty="0" smtClean="0"/>
              <a:t>Vector</a:t>
            </a:r>
            <a:r>
              <a:rPr lang="en-US" dirty="0" smtClean="0"/>
              <a:t> </a:t>
            </a:r>
            <a:r>
              <a:rPr lang="en-US" b="1" dirty="0" smtClean="0"/>
              <a:t>control</a:t>
            </a:r>
            <a:r>
              <a:rPr lang="en-US" dirty="0" smtClean="0"/>
              <a:t> is any method to limit or eradicate the mammals, birds, insects or other arthropods (here collectively called "</a:t>
            </a:r>
            <a:r>
              <a:rPr lang="en-US" b="1" dirty="0" smtClean="0"/>
              <a:t>vectors</a:t>
            </a:r>
            <a:r>
              <a:rPr lang="en-US" dirty="0" smtClean="0"/>
              <a:t>") which transmit disease pathogens. The most frequent type of </a:t>
            </a:r>
            <a:r>
              <a:rPr lang="en-US" b="1" dirty="0" smtClean="0"/>
              <a:t>vector</a:t>
            </a:r>
            <a:r>
              <a:rPr lang="en-US" dirty="0" smtClean="0"/>
              <a:t> </a:t>
            </a:r>
            <a:r>
              <a:rPr lang="en-US" b="1" dirty="0" smtClean="0"/>
              <a:t>control</a:t>
            </a:r>
            <a:r>
              <a:rPr lang="en-US" dirty="0" smtClean="0"/>
              <a:t> is mosquito </a:t>
            </a:r>
            <a:r>
              <a:rPr lang="en-US" b="1" dirty="0" smtClean="0"/>
              <a:t>control</a:t>
            </a:r>
            <a:r>
              <a:rPr lang="en-US" dirty="0" smtClean="0"/>
              <a:t> using a variety of strategies.</a:t>
            </a:r>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228</a:t>
            </a:fld>
            <a:endParaRPr lang="en-GB"/>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382000" cy="5821363"/>
          </a:xfrm>
        </p:spPr>
        <p:txBody>
          <a:bodyPr>
            <a:normAutofit fontScale="92500" lnSpcReduction="10000"/>
          </a:bodyPr>
          <a:lstStyle/>
          <a:p>
            <a:r>
              <a:rPr lang="en-US" sz="3900" dirty="0" smtClean="0"/>
              <a:t>Reasons for control of pests and vectors</a:t>
            </a:r>
          </a:p>
          <a:p>
            <a:r>
              <a:rPr lang="en-US" sz="3900" dirty="0" smtClean="0"/>
              <a:t>The main reason is to reduce the number of disease causing vectors and pests</a:t>
            </a:r>
          </a:p>
          <a:p>
            <a:r>
              <a:rPr lang="en-US" sz="3900" dirty="0" smtClean="0"/>
              <a:t>For example control of breeding of mosquitoes reduces the incidences of malaria infection</a:t>
            </a:r>
          </a:p>
          <a:p>
            <a:r>
              <a:rPr lang="en-US" sz="3900" dirty="0" smtClean="0"/>
              <a:t>Control of stray dogs causes the spread of rabies</a:t>
            </a:r>
          </a:p>
          <a:p>
            <a:r>
              <a:rPr lang="en-US" sz="3900" dirty="0" smtClean="0"/>
              <a:t>Control of rats reduces the incidences of plague</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229</a:t>
            </a:fld>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dirty="0" smtClean="0"/>
              <a:t>b. Explosions from quarries produce a lot of dust, which causes respiratory and eye problems. </a:t>
            </a:r>
          </a:p>
          <a:p>
            <a:pPr>
              <a:buNone/>
            </a:pPr>
            <a:r>
              <a:rPr lang="en-GB" dirty="0" smtClean="0"/>
              <a:t>  When it rains, these quarries collect water and become breeding sites for mosquitoes and risky places for children.</a:t>
            </a:r>
          </a:p>
          <a:p>
            <a:endParaRPr lang="en-US" dirty="0"/>
          </a:p>
        </p:txBody>
      </p:sp>
      <p:sp>
        <p:nvSpPr>
          <p:cNvPr id="4" name="Date Placeholder 3"/>
          <p:cNvSpPr>
            <a:spLocks noGrp="1"/>
          </p:cNvSpPr>
          <p:nvPr>
            <p:ph type="dt" sz="half" idx="10"/>
          </p:nvPr>
        </p:nvSpPr>
        <p:spPr/>
        <p:txBody>
          <a:bodyPr/>
          <a:lstStyle/>
          <a:p>
            <a:fld id="{D2DE5028-2237-441B-859A-C0DA44FE1C8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23</a:t>
            </a:fld>
            <a:endParaRPr lang="en-GB"/>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Methods of pests control</a:t>
            </a:r>
            <a:endParaRPr lang="en-US" dirty="0"/>
          </a:p>
        </p:txBody>
      </p:sp>
      <p:sp>
        <p:nvSpPr>
          <p:cNvPr id="2" name="Content Placeholder 1"/>
          <p:cNvSpPr>
            <a:spLocks noGrp="1"/>
          </p:cNvSpPr>
          <p:nvPr>
            <p:ph idx="1"/>
          </p:nvPr>
        </p:nvSpPr>
        <p:spPr>
          <a:xfrm>
            <a:off x="228600" y="1600200"/>
            <a:ext cx="8458200" cy="5257800"/>
          </a:xfrm>
        </p:spPr>
        <p:txBody>
          <a:bodyPr>
            <a:noAutofit/>
          </a:bodyPr>
          <a:lstStyle/>
          <a:p>
            <a:r>
              <a:rPr lang="en-US" sz="3600" dirty="0" smtClean="0"/>
              <a:t>There are two ways of control:</a:t>
            </a:r>
          </a:p>
          <a:p>
            <a:pPr>
              <a:buFont typeface="Arial" pitchFamily="34" charset="0"/>
              <a:buChar char="•"/>
            </a:pPr>
            <a:r>
              <a:rPr lang="en-US" sz="3600" dirty="0" smtClean="0"/>
              <a:t>Preventive –In this way you control the multiplication of pests and </a:t>
            </a:r>
            <a:r>
              <a:rPr lang="en-US" sz="3600" dirty="0" err="1" smtClean="0"/>
              <a:t>vectors.by</a:t>
            </a:r>
            <a:r>
              <a:rPr lang="en-US" sz="3600" dirty="0" smtClean="0"/>
              <a:t> use of </a:t>
            </a:r>
            <a:r>
              <a:rPr lang="en-US" sz="3600" dirty="0" err="1" smtClean="0"/>
              <a:t>insecticies</a:t>
            </a:r>
            <a:r>
              <a:rPr lang="en-US" sz="3600" dirty="0" smtClean="0"/>
              <a:t>, fungicides, traps,</a:t>
            </a:r>
          </a:p>
          <a:p>
            <a:pPr>
              <a:buFont typeface="Arial" pitchFamily="34" charset="0"/>
              <a:buChar char="•"/>
            </a:pPr>
            <a:r>
              <a:rPr lang="en-US" sz="3600" dirty="0" smtClean="0"/>
              <a:t>Protective –This is protection of individuals from being attacked by the diseases caused by these pests and vectors through immunization, wearing of protective gear like mosquito nets etc </a:t>
            </a:r>
            <a:endParaRPr lang="en-US" sz="3600"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230</a:t>
            </a:fld>
            <a:endParaRPr lang="en-GB"/>
          </a:p>
        </p:txBody>
      </p:sp>
    </p:spTree>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US" dirty="0" smtClean="0"/>
              <a:t>Deep </a:t>
            </a:r>
            <a:r>
              <a:rPr lang="en-US" dirty="0" err="1" smtClean="0"/>
              <a:t>ploughing</a:t>
            </a:r>
            <a:endParaRPr lang="en-US" dirty="0" smtClean="0"/>
          </a:p>
          <a:p>
            <a:r>
              <a:rPr lang="en-US" dirty="0" smtClean="0"/>
              <a:t>Proper use of fertilizers</a:t>
            </a:r>
          </a:p>
          <a:p>
            <a:r>
              <a:rPr lang="en-US" dirty="0" smtClean="0"/>
              <a:t>Chemical such as pesticides/insecticides</a:t>
            </a:r>
          </a:p>
          <a:p>
            <a:r>
              <a:rPr lang="en-US" dirty="0" smtClean="0"/>
              <a:t>BIO-Control- 90% of pests are controlled by nature</a:t>
            </a:r>
          </a:p>
          <a:p>
            <a:r>
              <a:rPr lang="en-US" dirty="0" smtClean="0"/>
              <a:t>Certain predators are used to control pests</a:t>
            </a:r>
          </a:p>
          <a:p>
            <a:pPr>
              <a:buNone/>
            </a:pPr>
            <a:r>
              <a:rPr lang="en-US" dirty="0" smtClean="0"/>
              <a:t>Control of pests and vectors is necessary because they are perceived  to be detrimental </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231</a:t>
            </a:fld>
            <a:endParaRPr lang="en-GB"/>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a:bodyPr>
          <a:lstStyle/>
          <a:p>
            <a:r>
              <a:rPr lang="en-US" dirty="0" smtClean="0"/>
              <a:t> </a:t>
            </a:r>
            <a:r>
              <a:rPr lang="en-US" b="1" dirty="0" smtClean="0"/>
              <a:t>Vectors and diseases they cause:</a:t>
            </a:r>
          </a:p>
          <a:p>
            <a:r>
              <a:rPr lang="en-US" dirty="0" smtClean="0"/>
              <a:t>Malaria- yellow fever, dengue, viral encephalitis, ﬁlariasis. </a:t>
            </a:r>
          </a:p>
          <a:p>
            <a:r>
              <a:rPr lang="en-US" dirty="0" smtClean="0"/>
              <a:t>Houseﬂies- Diarrhea, dysentery, conjunctivitis, typhoid fever, trachoma. </a:t>
            </a:r>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232</a:t>
            </a:fld>
            <a:endParaRPr lang="en-GB"/>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458200" cy="7086600"/>
          </a:xfrm>
        </p:spPr>
        <p:txBody>
          <a:bodyPr>
            <a:noAutofit/>
          </a:bodyPr>
          <a:lstStyle/>
          <a:p>
            <a:r>
              <a:rPr lang="en-US" sz="3600" dirty="0" smtClean="0"/>
              <a:t>Cockroaches -Diarrhea dysentery, salmonellosis, cholera. </a:t>
            </a:r>
          </a:p>
          <a:p>
            <a:r>
              <a:rPr lang="en-US" sz="3600" dirty="0" smtClean="0"/>
              <a:t>Lice- Endemic typhus, pediculosis, relapsing fever, trench fever, skin irritation. </a:t>
            </a:r>
          </a:p>
          <a:p>
            <a:r>
              <a:rPr lang="en-US" sz="3600" dirty="0" smtClean="0"/>
              <a:t>Bedbugs -Severe skin inﬂammation</a:t>
            </a:r>
          </a:p>
          <a:p>
            <a:r>
              <a:rPr lang="en-US" sz="3600" dirty="0" smtClean="0"/>
              <a:t>Ticks -Rickettsial fever,  relapsing fever, viral encephalitis,. Rodent- (mites) Rickettsial pox, scrub typhus. Rodent (ﬂeas) Bubonic plague, endemic typhus. Rodents</a:t>
            </a:r>
          </a:p>
          <a:p>
            <a:r>
              <a:rPr lang="en-US" sz="3600" dirty="0" smtClean="0"/>
              <a:t> Rat bite- fever, salmonellosis, </a:t>
            </a:r>
          </a:p>
          <a:p>
            <a:endParaRPr lang="en-US" sz="3600"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233</a:t>
            </a:fld>
            <a:endParaRPr lang="en-GB"/>
          </a:p>
        </p:txBody>
      </p:sp>
    </p:spTree>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fontScale="92500" lnSpcReduction="10000"/>
          </a:bodyPr>
          <a:lstStyle/>
          <a:p>
            <a:r>
              <a:rPr lang="en-US" dirty="0" smtClean="0"/>
              <a:t>The following questions must be answered before insecticides are used to control larvae or adult forms of disease vectors: </a:t>
            </a:r>
          </a:p>
          <a:p>
            <a:r>
              <a:rPr lang="en-US" dirty="0" smtClean="0"/>
              <a:t> What is the vector species responsible for disease transmission among the population?  To which insecticides is it susceptible?  Where does it breed? </a:t>
            </a:r>
          </a:p>
          <a:p>
            <a:r>
              <a:rPr lang="en-US" dirty="0" smtClean="0"/>
              <a:t> Where does it rest?  </a:t>
            </a:r>
          </a:p>
          <a:p>
            <a:r>
              <a:rPr lang="en-US" dirty="0" smtClean="0"/>
              <a:t>Which is expected to be more cost-effective and rapid: killing larvae or killing adults? </a:t>
            </a:r>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234</a:t>
            </a:fld>
            <a:endParaRPr lang="en-GB"/>
          </a:p>
        </p:txBody>
      </p:sp>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458200" cy="7391400"/>
          </a:xfrm>
        </p:spPr>
        <p:txBody>
          <a:bodyPr>
            <a:noAutofit/>
          </a:bodyPr>
          <a:lstStyle/>
          <a:p>
            <a:r>
              <a:rPr lang="en-US" dirty="0" smtClean="0"/>
              <a:t>Can the required pesticide be obtained in the correct formulation?  </a:t>
            </a:r>
          </a:p>
          <a:p>
            <a:r>
              <a:rPr lang="en-US" dirty="0" smtClean="0"/>
              <a:t>Is the use of this pesticide to control the target vector compatible with national strategies for vector control?  </a:t>
            </a:r>
          </a:p>
          <a:p>
            <a:r>
              <a:rPr lang="en-US" dirty="0" smtClean="0"/>
              <a:t>Is the correct equipment available? </a:t>
            </a:r>
          </a:p>
          <a:p>
            <a:r>
              <a:rPr lang="en-US" dirty="0" smtClean="0"/>
              <a:t> Are trained personnel available or can they be made available?</a:t>
            </a:r>
          </a:p>
          <a:p>
            <a:r>
              <a:rPr lang="en-US" dirty="0" smtClean="0"/>
              <a:t> What precautions must be taken to protect human safety? </a:t>
            </a:r>
          </a:p>
          <a:p>
            <a:r>
              <a:rPr lang="en-US" dirty="0" smtClean="0"/>
              <a:t>Will it be possible to adopt more permanent measures (such as personal protection, environmental management, etc.) at a later stage? </a:t>
            </a:r>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235</a:t>
            </a:fld>
            <a:endParaRPr lang="en-GB"/>
          </a:p>
        </p:txBody>
      </p:sp>
    </p:spTree>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305800" cy="6324600"/>
          </a:xfrm>
        </p:spPr>
        <p:txBody>
          <a:bodyPr>
            <a:noAutofit/>
          </a:bodyPr>
          <a:lstStyle/>
          <a:p>
            <a:r>
              <a:rPr lang="en-US" sz="3600" dirty="0" smtClean="0"/>
              <a:t>Pesticide application methods:</a:t>
            </a:r>
          </a:p>
          <a:p>
            <a:r>
              <a:rPr lang="en-US" sz="3600" dirty="0" smtClean="0"/>
              <a:t>Spraying: Residual spraying of premises, ultra low spraying,space spraying</a:t>
            </a:r>
          </a:p>
          <a:p>
            <a:r>
              <a:rPr lang="en-US" sz="3600" dirty="0" smtClean="0"/>
              <a:t>Dusting</a:t>
            </a:r>
          </a:p>
          <a:p>
            <a:r>
              <a:rPr lang="en-US" sz="3600" dirty="0" smtClean="0"/>
              <a:t>Impregnation with pesticides </a:t>
            </a:r>
            <a:r>
              <a:rPr lang="en-US" sz="3600" dirty="0" err="1" smtClean="0"/>
              <a:t>eg</a:t>
            </a:r>
            <a:r>
              <a:rPr lang="en-US" sz="3600" dirty="0" smtClean="0"/>
              <a:t>. Mosquito nets</a:t>
            </a:r>
          </a:p>
          <a:p>
            <a:r>
              <a:rPr lang="en-US" sz="3600" dirty="0" smtClean="0"/>
              <a:t>NB:Environmental hygiene  and personal protection  must be enhanced  for emphasized to make sure that communities do not get infected with vector born diseases</a:t>
            </a:r>
            <a:endParaRPr lang="en-US" sz="3600"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236</a:t>
            </a:fld>
            <a:endParaRPr lang="en-GB"/>
          </a:p>
        </p:txBody>
      </p:sp>
    </p:spTree>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305800" cy="5897563"/>
          </a:xfrm>
        </p:spPr>
        <p:txBody>
          <a:bodyPr>
            <a:normAutofit/>
          </a:bodyPr>
          <a:lstStyle/>
          <a:p>
            <a:endParaRPr lang="en-US" sz="3600" dirty="0" smtClean="0"/>
          </a:p>
          <a:p>
            <a:r>
              <a:rPr lang="en-US" sz="4000" b="1" dirty="0" smtClean="0"/>
              <a:t>Occupational health and safety</a:t>
            </a:r>
            <a:endParaRPr lang="en-US" sz="4000" b="1" dirty="0" smtClean="0"/>
          </a:p>
          <a:p>
            <a:r>
              <a:rPr lang="en-US" sz="3600" dirty="0" smtClean="0"/>
              <a:t>Occupational </a:t>
            </a:r>
            <a:r>
              <a:rPr lang="en-US" sz="3600" dirty="0" smtClean="0"/>
              <a:t>health and safety it is a multidisplinary field concerned with the safety and welfare of  workers in the working at work.</a:t>
            </a:r>
            <a:endParaRPr lang="en-US" sz="3600"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237</a:t>
            </a:fld>
            <a:endParaRPr lang="en-GB"/>
          </a:p>
        </p:txBody>
      </p:sp>
    </p:spTree>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305800" cy="5897563"/>
          </a:xfrm>
        </p:spPr>
        <p:txBody>
          <a:bodyPr>
            <a:normAutofit/>
          </a:bodyPr>
          <a:lstStyle/>
          <a:p>
            <a:r>
              <a:rPr lang="en-US" sz="3600" b="1" dirty="0" smtClean="0"/>
              <a:t>Occupational health and safety Act</a:t>
            </a:r>
          </a:p>
          <a:p>
            <a:r>
              <a:rPr lang="en-US" sz="3600" dirty="0" smtClean="0"/>
              <a:t>An act of Parliament of 2007.</a:t>
            </a:r>
          </a:p>
          <a:p>
            <a:r>
              <a:rPr lang="en-US" sz="3600" dirty="0" smtClean="0"/>
              <a:t>The main parts of this act are ;</a:t>
            </a:r>
          </a:p>
          <a:p>
            <a:r>
              <a:rPr lang="en-US" sz="3600" dirty="0" smtClean="0"/>
              <a:t>Enforcement –powers to act on offences committed</a:t>
            </a:r>
          </a:p>
          <a:p>
            <a:r>
              <a:rPr lang="en-US" sz="3600" dirty="0" smtClean="0"/>
              <a:t>-registration of workplaces</a:t>
            </a:r>
          </a:p>
          <a:p>
            <a:r>
              <a:rPr lang="en-US" sz="3600" dirty="0" smtClean="0"/>
              <a:t>Health General provision-general health,overcrowding,ventilation,lighting, sanitation etc.</a:t>
            </a:r>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238</a:t>
            </a:fld>
            <a:endParaRPr lang="en-GB"/>
          </a:p>
        </p:txBody>
      </p:sp>
    </p:spTree>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US" dirty="0" smtClean="0"/>
              <a:t>Machinery and safety</a:t>
            </a:r>
          </a:p>
          <a:p>
            <a:r>
              <a:rPr lang="en-US" dirty="0" smtClean="0"/>
              <a:t>Chemical safety</a:t>
            </a:r>
          </a:p>
          <a:p>
            <a:r>
              <a:rPr lang="en-US" dirty="0" smtClean="0"/>
              <a:t>Welfare and general provisions for health workers</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239</a:t>
            </a:fld>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4"/>
            <a:ext cx="8229600" cy="5364163"/>
          </a:xfrm>
        </p:spPr>
        <p:txBody>
          <a:bodyPr/>
          <a:lstStyle/>
          <a:p>
            <a:r>
              <a:rPr lang="en-GB" dirty="0" smtClean="0">
                <a:latin typeface="Times New Roman" pitchFamily="18" charset="0"/>
                <a:cs typeface="Times New Roman" pitchFamily="18" charset="0"/>
              </a:rPr>
              <a:t>The felling of trees provides firewood and charcoal but, at the same time, it destroys the water sources. </a:t>
            </a:r>
          </a:p>
          <a:p>
            <a:r>
              <a:rPr lang="en-GB" dirty="0" smtClean="0">
                <a:latin typeface="Times New Roman" pitchFamily="18" charset="0"/>
                <a:cs typeface="Times New Roman" pitchFamily="18" charset="0"/>
              </a:rPr>
              <a:t>Cultivating along riverbanks may contaminate the water supply through seepage of the fertilizers and pesticides used on the crops.</a:t>
            </a:r>
          </a:p>
          <a:p>
            <a:r>
              <a:rPr lang="en-GB" dirty="0" smtClean="0">
                <a:latin typeface="Times New Roman" pitchFamily="18" charset="0"/>
                <a:cs typeface="Times New Roman" pitchFamily="18" charset="0"/>
              </a:rPr>
              <a:t> Overgrazing causes soil erosion, destroys vegetation and contaminates water sources. </a:t>
            </a:r>
          </a:p>
          <a:p>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63BF3B4D-FC12-4F69-B6E1-473D3B91B9F8}"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24</a:t>
            </a:fld>
            <a:endParaRPr lang="en-GB"/>
          </a:p>
        </p:txBody>
      </p:sp>
    </p:spTree>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Occupational health an safety.</a:t>
            </a:r>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240</a:t>
            </a:fld>
            <a:endParaRPr lang="en-GB"/>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Defination</a:t>
            </a:r>
            <a:endParaRPr lang="en-US" dirty="0" smtClean="0"/>
          </a:p>
          <a:p>
            <a:r>
              <a:rPr lang="en-US" b="1" dirty="0" smtClean="0"/>
              <a:t>Occupational safety</a:t>
            </a:r>
            <a:r>
              <a:rPr lang="en-US" dirty="0" smtClean="0"/>
              <a:t> and </a:t>
            </a:r>
            <a:r>
              <a:rPr lang="en-US" b="1" dirty="0" smtClean="0"/>
              <a:t>health</a:t>
            </a:r>
            <a:r>
              <a:rPr lang="en-US" dirty="0" smtClean="0"/>
              <a:t> (OSH), also commonly referred to as </a:t>
            </a:r>
            <a:r>
              <a:rPr lang="en-US" b="1" dirty="0" smtClean="0"/>
              <a:t>occupational health and safety</a:t>
            </a:r>
            <a:r>
              <a:rPr lang="en-US" dirty="0" smtClean="0"/>
              <a:t> (OHS), </a:t>
            </a:r>
            <a:r>
              <a:rPr lang="en-US" b="1" dirty="0" smtClean="0"/>
              <a:t>occupational health</a:t>
            </a:r>
            <a:r>
              <a:rPr lang="en-US" dirty="0" smtClean="0"/>
              <a:t>, or workplace </a:t>
            </a:r>
            <a:r>
              <a:rPr lang="en-US" b="1" dirty="0" smtClean="0"/>
              <a:t>health and safety</a:t>
            </a:r>
            <a:r>
              <a:rPr lang="en-US" dirty="0" smtClean="0"/>
              <a:t>(WHS), is a multidisciplinary field concerned with the </a:t>
            </a:r>
            <a:r>
              <a:rPr lang="en-US" b="1" dirty="0" smtClean="0"/>
              <a:t>safety</a:t>
            </a:r>
            <a:r>
              <a:rPr lang="en-US" dirty="0" smtClean="0"/>
              <a:t>, </a:t>
            </a:r>
            <a:r>
              <a:rPr lang="en-US" b="1" dirty="0" smtClean="0"/>
              <a:t>health</a:t>
            </a:r>
            <a:r>
              <a:rPr lang="en-US" dirty="0" smtClean="0"/>
              <a:t>, and welfare of people at work.</a:t>
            </a:r>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241</a:t>
            </a:fld>
            <a:endParaRPr lang="en-GB"/>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Occupational  Hazards</a:t>
            </a:r>
            <a:endParaRPr lang="en-US" dirty="0"/>
          </a:p>
        </p:txBody>
      </p:sp>
      <p:sp>
        <p:nvSpPr>
          <p:cNvPr id="3" name="Content Placeholder 2"/>
          <p:cNvSpPr>
            <a:spLocks noGrp="1"/>
          </p:cNvSpPr>
          <p:nvPr>
            <p:ph idx="1"/>
          </p:nvPr>
        </p:nvSpPr>
        <p:spPr>
          <a:xfrm>
            <a:off x="228600" y="1524000"/>
            <a:ext cx="8534400" cy="4525963"/>
          </a:xfrm>
        </p:spPr>
        <p:txBody>
          <a:bodyPr>
            <a:normAutofit/>
          </a:bodyPr>
          <a:lstStyle/>
          <a:p>
            <a:pPr>
              <a:buNone/>
            </a:pPr>
            <a:r>
              <a:rPr lang="en-US" sz="3800" b="1" dirty="0" smtClean="0"/>
              <a:t>The 4 main types of hazards are:</a:t>
            </a:r>
          </a:p>
          <a:p>
            <a:pPr>
              <a:buNone/>
            </a:pPr>
            <a:r>
              <a:rPr lang="en-US" sz="3800" dirty="0" smtClean="0"/>
              <a:t>   </a:t>
            </a:r>
            <a:r>
              <a:rPr lang="en-US" sz="3800" b="1" dirty="0" smtClean="0"/>
              <a:t>Chemical Hazards</a:t>
            </a:r>
            <a:r>
              <a:rPr lang="en-US" sz="3800" dirty="0" smtClean="0"/>
              <a:t>: The common chemical substances, such as carbon monoxide, carbon diox­ide, …</a:t>
            </a:r>
          </a:p>
          <a:p>
            <a:r>
              <a:rPr lang="en-US" sz="3800" b="1" dirty="0" smtClean="0"/>
              <a:t>Biological Hazards</a:t>
            </a:r>
            <a:r>
              <a:rPr lang="en-US" sz="3800" dirty="0" smtClean="0"/>
              <a:t>: ADVERTISEMENTS: These hazards are manifested by diseases caused by …</a:t>
            </a:r>
          </a:p>
          <a:p>
            <a:endParaRPr lang="en-US" dirty="0" smtClean="0"/>
          </a:p>
          <a:p>
            <a:endParaRPr lang="en-US" dirty="0" smtClean="0"/>
          </a:p>
          <a:p>
            <a:pPr>
              <a:buNone/>
            </a:pPr>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242</a:t>
            </a:fld>
            <a:endParaRPr lang="en-GB"/>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Environmental Hazards</a:t>
            </a:r>
            <a:r>
              <a:rPr lang="en-US" dirty="0" smtClean="0"/>
              <a:t>: Environmental hazards may include noise pollution, vibration and shocks, …</a:t>
            </a:r>
          </a:p>
          <a:p>
            <a:r>
              <a:rPr lang="en-US" b="1" dirty="0" smtClean="0"/>
              <a:t>Psychological Hazards</a:t>
            </a:r>
            <a:r>
              <a:rPr lang="en-US" dirty="0" smtClean="0"/>
              <a:t>: Industrial/job stress caused by various stressors such as task and role …</a:t>
            </a:r>
          </a:p>
          <a:p>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243</a:t>
            </a:fld>
            <a:endParaRPr lang="en-GB"/>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1. Chemical Hazards: </a:t>
            </a:r>
          </a:p>
          <a:p>
            <a:pPr fontAlgn="base"/>
            <a:r>
              <a:rPr lang="en-US" dirty="0" smtClean="0"/>
              <a:t>The common chemical substances, such as carbon monoxide, carbon diox­ide, nitrogen dioxide, </a:t>
            </a:r>
            <a:r>
              <a:rPr lang="en-US" dirty="0" err="1" smtClean="0"/>
              <a:t>sulphur</a:t>
            </a:r>
            <a:r>
              <a:rPr lang="en-US" dirty="0" smtClean="0"/>
              <a:t> dioxide, hydrocarbons, </a:t>
            </a:r>
            <a:r>
              <a:rPr lang="en-US" dirty="0" err="1" smtClean="0"/>
              <a:t>sulphuric</a:t>
            </a:r>
            <a:r>
              <a:rPr lang="en-US" dirty="0" smtClean="0"/>
              <a:t> acid, tannic acid acetic acid, </a:t>
            </a:r>
            <a:r>
              <a:rPr lang="en-US" dirty="0" err="1" smtClean="0"/>
              <a:t>fumeric</a:t>
            </a:r>
            <a:r>
              <a:rPr lang="en-US" dirty="0" smtClean="0"/>
              <a:t> acid, ozone, limes and </a:t>
            </a:r>
            <a:r>
              <a:rPr lang="en-US" dirty="0" err="1" smtClean="0"/>
              <a:t>alkalies</a:t>
            </a:r>
            <a:r>
              <a:rPr lang="en-US" dirty="0" smtClean="0"/>
              <a:t> cause injury to the employee when they are absorbed through skin and inhaling or ingesting. Workers may suffer from respiratory diseases, skin diseases, allergy, heart disease, cancer and neurological disorders. </a:t>
            </a:r>
          </a:p>
          <a:p>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244</a:t>
            </a:fld>
            <a:endParaRPr lang="en-GB"/>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These diseases may be temporary or chronic in nature. Often a disease may be difficult to diagnose because either its symptoms may appear after a long dormant period or may not be apparent at all. These diseases often shorten employee s life expectancy. </a:t>
            </a:r>
          </a:p>
          <a:p>
            <a:endParaRPr lang="en-US" sz="3600"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245</a:t>
            </a:fld>
            <a:endParaRPr lang="en-GB"/>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Biological Hazards: </a:t>
            </a:r>
            <a:r>
              <a:rPr lang="en-US" dirty="0" smtClean="0"/>
              <a:t>These hazards are manifested by diseases caused by bacteria, fungi, vi­ruses, insects, dietary deficiencies, excessive drinking, allergies, brain fever, imbalances, tetanus, stresses and strains. All these tell upon employee’s health. </a:t>
            </a:r>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246</a:t>
            </a:fld>
            <a:endParaRPr lang="en-GB"/>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b="1" dirty="0" smtClean="0"/>
              <a:t>3</a:t>
            </a:r>
            <a:r>
              <a:rPr lang="en-US" sz="3600" b="1" dirty="0" smtClean="0"/>
              <a:t>. Environmental Hazards: </a:t>
            </a:r>
          </a:p>
          <a:p>
            <a:pPr fontAlgn="base"/>
            <a:r>
              <a:rPr lang="en-US" sz="3600" dirty="0" smtClean="0"/>
              <a:t>Environmental hazards may include noise pollution, vibration and shocks, illumination, radiation, heat, ventilation, air and water pollution. These hazards cause redness of eyes, genetic disorders, cancer, sterility, hearing loss, nerve injury etc., to workers. </a:t>
            </a:r>
          </a:p>
          <a:p>
            <a:endParaRPr lang="en-US" sz="3600"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247</a:t>
            </a:fld>
            <a:endParaRPr lang="en-GB"/>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248400"/>
          </a:xfrm>
        </p:spPr>
        <p:txBody>
          <a:bodyPr>
            <a:normAutofit/>
          </a:bodyPr>
          <a:lstStyle/>
          <a:p>
            <a:pPr fontAlgn="base"/>
            <a:r>
              <a:rPr lang="en-US" b="1" dirty="0" smtClean="0"/>
              <a:t>4. Psychological Hazards: </a:t>
            </a:r>
          </a:p>
          <a:p>
            <a:pPr fontAlgn="base">
              <a:buNone/>
            </a:pPr>
            <a:r>
              <a:rPr lang="en-US" dirty="0" smtClean="0"/>
              <a:t> Industrial/job stress caused by various stressors such as task and role demands, organizational leadership, lack of group cohesion, intergroup and interpersonal conflicts, life and career changes, etc., lead to emotional disturbances which, in turn, lead to fatigue and exhaustion. All these affect health of employees. Apart from occupational hazards, there are some occupational diseases also that impair health of employees in industries.</a:t>
            </a:r>
          </a:p>
          <a:p>
            <a:endParaRPr lang="en-US"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248</a:t>
            </a:fld>
            <a:endParaRPr lang="en-GB"/>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Occupational health and safety act no 15 of 2007 was revised in 2010 and  provides for safety , health and welfare of workers and all persons lawfully present at work places.</a:t>
            </a:r>
          </a:p>
          <a:p>
            <a:r>
              <a:rPr lang="en-US" b="1" dirty="0" err="1" smtClean="0"/>
              <a:t>NB:Read</a:t>
            </a:r>
            <a:r>
              <a:rPr lang="en-US" b="1" dirty="0" smtClean="0"/>
              <a:t> more about this act </a:t>
            </a:r>
            <a:endParaRPr lang="en-US" b="1"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249</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356350"/>
          </a:xfrm>
        </p:spPr>
        <p:txBody>
          <a:bodyPr>
            <a:normAutofit fontScale="92500"/>
          </a:bodyPr>
          <a:lstStyle/>
          <a:p>
            <a:pPr marL="0" indent="0">
              <a:buNone/>
            </a:pPr>
            <a:r>
              <a:rPr lang="en-GB" sz="7200" dirty="0" smtClean="0"/>
              <a:t> Animals</a:t>
            </a:r>
          </a:p>
          <a:p>
            <a:pPr>
              <a:buFont typeface="Wingdings" panose="05000000000000000000" pitchFamily="2" charset="2"/>
              <a:buChar char="v"/>
            </a:pPr>
            <a:r>
              <a:rPr lang="en-GB" sz="3300" dirty="0" smtClean="0">
                <a:latin typeface="Times New Roman" pitchFamily="18" charset="0"/>
                <a:cs typeface="Times New Roman" pitchFamily="18" charset="0"/>
              </a:rPr>
              <a:t>Domestic animals such as cattle, sheep, goats and poultry provide meat, milk and eggs for consumption. </a:t>
            </a:r>
          </a:p>
          <a:p>
            <a:pPr>
              <a:buFont typeface="Wingdings" panose="05000000000000000000" pitchFamily="2" charset="2"/>
              <a:buChar char="v"/>
            </a:pPr>
            <a:r>
              <a:rPr lang="en-GB" sz="3300" dirty="0" smtClean="0">
                <a:latin typeface="Times New Roman" pitchFamily="18" charset="0"/>
                <a:cs typeface="Times New Roman" pitchFamily="18" charset="0"/>
              </a:rPr>
              <a:t>Some of them supply hides and wool for commercial purposes. </a:t>
            </a:r>
          </a:p>
          <a:p>
            <a:pPr>
              <a:buFont typeface="Wingdings" panose="05000000000000000000" pitchFamily="2" charset="2"/>
              <a:buChar char="v"/>
            </a:pPr>
            <a:r>
              <a:rPr lang="en-GB" sz="3300" dirty="0" smtClean="0">
                <a:latin typeface="Times New Roman" pitchFamily="18" charset="0"/>
                <a:cs typeface="Times New Roman" pitchFamily="18" charset="0"/>
              </a:rPr>
              <a:t>They also provide manure, which is used to increase food produce. </a:t>
            </a:r>
          </a:p>
          <a:p>
            <a:pPr>
              <a:buFont typeface="Wingdings" panose="05000000000000000000" pitchFamily="2" charset="2"/>
              <a:buChar char="v"/>
            </a:pPr>
            <a:r>
              <a:rPr lang="en-GB" sz="3300" dirty="0" smtClean="0">
                <a:latin typeface="Times New Roman" pitchFamily="18" charset="0"/>
                <a:cs typeface="Times New Roman" pitchFamily="18" charset="0"/>
              </a:rPr>
              <a:t>Wildlife is often a tourist attraction and acts as a source of income for our country. Cats and dogs are kept as pets, but they can also transmit diseases such as cat scratch fever and rabies, respectively. </a:t>
            </a:r>
          </a:p>
          <a:p>
            <a:endParaRPr lang="en-GB" dirty="0" smtClean="0"/>
          </a:p>
          <a:p>
            <a:endParaRPr lang="en-GB" dirty="0" smtClean="0"/>
          </a:p>
          <a:p>
            <a:endParaRPr lang="en-GB" dirty="0"/>
          </a:p>
        </p:txBody>
      </p:sp>
      <p:sp>
        <p:nvSpPr>
          <p:cNvPr id="2" name="Date Placeholder 1"/>
          <p:cNvSpPr>
            <a:spLocks noGrp="1"/>
          </p:cNvSpPr>
          <p:nvPr>
            <p:ph type="dt" sz="half" idx="10"/>
          </p:nvPr>
        </p:nvSpPr>
        <p:spPr/>
        <p:txBody>
          <a:bodyPr/>
          <a:lstStyle/>
          <a:p>
            <a:fld id="{AF97A4D2-91FC-4B6E-BBF4-7CAF98E33A79}"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25</a:t>
            </a:fld>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v"/>
            </a:pPr>
            <a:r>
              <a:rPr lang="en-GB" dirty="0" smtClean="0">
                <a:latin typeface="Times New Roman" pitchFamily="18" charset="0"/>
                <a:cs typeface="Times New Roman" pitchFamily="18" charset="0"/>
              </a:rPr>
              <a:t>Other hazards include snakebites, which can be fatal and insect bites, which may act as vectors of various diseases. </a:t>
            </a:r>
          </a:p>
          <a:p>
            <a:pPr>
              <a:buFont typeface="Wingdings" pitchFamily="2" charset="2"/>
              <a:buChar char="v"/>
            </a:pPr>
            <a:r>
              <a:rPr lang="en-GB" dirty="0" smtClean="0">
                <a:latin typeface="Times New Roman" pitchFamily="18" charset="0"/>
                <a:cs typeface="Times New Roman" pitchFamily="18" charset="0"/>
              </a:rPr>
              <a:t>For example, mosquitoes are vectors of malaria, yellow fever and </a:t>
            </a:r>
            <a:r>
              <a:rPr lang="en-GB" dirty="0" err="1" smtClean="0">
                <a:latin typeface="Times New Roman" pitchFamily="18" charset="0"/>
                <a:cs typeface="Times New Roman" pitchFamily="18" charset="0"/>
              </a:rPr>
              <a:t>filariasis</a:t>
            </a:r>
            <a:endParaRPr lang="en-GB" dirty="0" smtClean="0">
              <a:latin typeface="Times New Roman" pitchFamily="18" charset="0"/>
              <a:cs typeface="Times New Roman" pitchFamily="18" charset="0"/>
            </a:endParaRPr>
          </a:p>
          <a:p>
            <a:pPr>
              <a:buFont typeface="Wingdings" pitchFamily="2" charset="2"/>
              <a:buChar char="v"/>
            </a:pPr>
            <a:r>
              <a:rPr lang="en-GB" dirty="0" smtClean="0">
                <a:latin typeface="Times New Roman" pitchFamily="18" charset="0"/>
                <a:cs typeface="Times New Roman" pitchFamily="18" charset="0"/>
              </a:rPr>
              <a:t> Houseflies are vectors of dysentery and other diarrhoeal diseases. </a:t>
            </a:r>
          </a:p>
          <a:p>
            <a:pPr>
              <a:buFont typeface="Wingdings" pitchFamily="2" charset="2"/>
              <a:buChar char="v"/>
            </a:pPr>
            <a:r>
              <a:rPr lang="en-GB" dirty="0" smtClean="0">
                <a:latin typeface="Times New Roman" pitchFamily="18" charset="0"/>
                <a:cs typeface="Times New Roman" pitchFamily="18" charset="0"/>
              </a:rPr>
              <a:t>Bacteria, </a:t>
            </a:r>
            <a:r>
              <a:rPr lang="en-GB" dirty="0" err="1" smtClean="0">
                <a:latin typeface="Times New Roman" pitchFamily="18" charset="0"/>
                <a:cs typeface="Times New Roman" pitchFamily="18" charset="0"/>
              </a:rPr>
              <a:t>rickettsia</a:t>
            </a:r>
            <a:r>
              <a:rPr lang="en-GB" dirty="0" smtClean="0">
                <a:latin typeface="Times New Roman" pitchFamily="18" charset="0"/>
                <a:cs typeface="Times New Roman" pitchFamily="18" charset="0"/>
              </a:rPr>
              <a:t> and fungi are also part of the biological environment and are disease-causing organisms in man.</a:t>
            </a:r>
          </a:p>
          <a:p>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4B58D4C8-A73A-409C-BC72-3052387C29E3}" type="datetime1">
              <a:rPr lang="en-US" smtClean="0"/>
              <a:pPr/>
              <a:t>7/25/2019</a:t>
            </a:fld>
            <a:endParaRPr lang="en-GB"/>
          </a:p>
        </p:txBody>
      </p:sp>
      <p:sp>
        <p:nvSpPr>
          <p:cNvPr id="5" name="Footer Placeholder 4"/>
          <p:cNvSpPr>
            <a:spLocks noGrp="1"/>
          </p:cNvSpPr>
          <p:nvPr>
            <p:ph type="ftr" sz="quarter" idx="11"/>
          </p:nvPr>
        </p:nvSpPr>
        <p:spPr>
          <a:xfrm>
            <a:off x="3276600" y="6324602"/>
            <a:ext cx="2895600" cy="365125"/>
          </a:xfrm>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26</a:t>
            </a:fld>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2.Physical Environment</a:t>
            </a:r>
            <a:br>
              <a:rPr lang="en-GB" b="1" dirty="0" smtClean="0"/>
            </a:br>
            <a:endParaRPr lang="en-GB" dirty="0"/>
          </a:p>
        </p:txBody>
      </p:sp>
      <p:sp>
        <p:nvSpPr>
          <p:cNvPr id="3" name="Content Placeholder 2"/>
          <p:cNvSpPr>
            <a:spLocks noGrp="1"/>
          </p:cNvSpPr>
          <p:nvPr>
            <p:ph idx="1"/>
          </p:nvPr>
        </p:nvSpPr>
        <p:spPr>
          <a:xfrm>
            <a:off x="0" y="980728"/>
            <a:ext cx="9144000" cy="5375622"/>
          </a:xfrm>
        </p:spPr>
        <p:txBody>
          <a:bodyPr>
            <a:normAutofit/>
          </a:bodyPr>
          <a:lstStyle/>
          <a:p>
            <a:pPr>
              <a:buNone/>
            </a:pPr>
            <a:r>
              <a:rPr lang="en-GB" sz="3800" dirty="0" smtClean="0">
                <a:latin typeface="Times New Roman" pitchFamily="18" charset="0"/>
                <a:cs typeface="Times New Roman" pitchFamily="18" charset="0"/>
              </a:rPr>
              <a:t>The physical components of the environment are divided into geographical and man-made components.</a:t>
            </a:r>
          </a:p>
          <a:p>
            <a:r>
              <a:rPr lang="en-GB" sz="3800" dirty="0" smtClean="0">
                <a:latin typeface="Times New Roman" pitchFamily="18" charset="0"/>
                <a:cs typeface="Times New Roman" pitchFamily="18" charset="0"/>
              </a:rPr>
              <a:t> Land is used for settlements. </a:t>
            </a:r>
          </a:p>
          <a:p>
            <a:r>
              <a:rPr lang="en-GB" sz="3800" dirty="0" smtClean="0">
                <a:latin typeface="Times New Roman" pitchFamily="18" charset="0"/>
                <a:cs typeface="Times New Roman" pitchFamily="18" charset="0"/>
              </a:rPr>
              <a:t>When the land is fertile and well used, it provides enough food for consumption. </a:t>
            </a:r>
          </a:p>
          <a:p>
            <a:pPr>
              <a:buNone/>
            </a:pPr>
            <a:endParaRPr lang="en-GB" sz="3800" dirty="0" smtClean="0"/>
          </a:p>
          <a:p>
            <a:endParaRPr lang="en-GB" dirty="0" smtClean="0"/>
          </a:p>
          <a:p>
            <a:endParaRPr lang="en-GB" dirty="0"/>
          </a:p>
        </p:txBody>
      </p:sp>
      <p:sp>
        <p:nvSpPr>
          <p:cNvPr id="4" name="Date Placeholder 3"/>
          <p:cNvSpPr>
            <a:spLocks noGrp="1"/>
          </p:cNvSpPr>
          <p:nvPr>
            <p:ph type="dt" sz="half" idx="10"/>
          </p:nvPr>
        </p:nvSpPr>
        <p:spPr/>
        <p:txBody>
          <a:bodyPr/>
          <a:lstStyle/>
          <a:p>
            <a:fld id="{8F8B0A4C-6845-455A-A967-0B26D04DD076}"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On the other hand, when the land is infertile, the food supply will be inadequate, resulting into nutritional problems.</a:t>
            </a:r>
          </a:p>
          <a:p>
            <a:r>
              <a:rPr lang="en-GB" dirty="0" smtClean="0">
                <a:latin typeface="Times New Roman" pitchFamily="18" charset="0"/>
                <a:cs typeface="Times New Roman" pitchFamily="18" charset="0"/>
              </a:rPr>
              <a:t> The type of soil, climate and altitude determine the type of crops that can be grown in a specific area. </a:t>
            </a:r>
          </a:p>
          <a:p>
            <a:r>
              <a:rPr lang="en-GB" dirty="0" smtClean="0">
                <a:latin typeface="Times New Roman" pitchFamily="18" charset="0"/>
                <a:cs typeface="Times New Roman" pitchFamily="18" charset="0"/>
              </a:rPr>
              <a:t>Some crops will do well in a hot climate, others will not.</a:t>
            </a:r>
          </a:p>
          <a:p>
            <a:endParaRPr lang="en-US" dirty="0"/>
          </a:p>
        </p:txBody>
      </p:sp>
      <p:sp>
        <p:nvSpPr>
          <p:cNvPr id="4" name="Date Placeholder 3"/>
          <p:cNvSpPr>
            <a:spLocks noGrp="1"/>
          </p:cNvSpPr>
          <p:nvPr>
            <p:ph type="dt" sz="half" idx="10"/>
          </p:nvPr>
        </p:nvSpPr>
        <p:spPr/>
        <p:txBody>
          <a:bodyPr/>
          <a:lstStyle/>
          <a:p>
            <a:fld id="{CDCD7ABB-D82F-4A00-A71A-7FA31DDDD546}"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28</a:t>
            </a:fld>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For example, tea, peas and pyrethrum thrive in cool climates. </a:t>
            </a:r>
          </a:p>
          <a:p>
            <a:r>
              <a:rPr lang="en-GB" dirty="0" smtClean="0">
                <a:latin typeface="Times New Roman" pitchFamily="18" charset="0"/>
                <a:cs typeface="Times New Roman" pitchFamily="18" charset="0"/>
              </a:rPr>
              <a:t>However, cold climates encourage respiratory diseases and joint problems such as arthritis.</a:t>
            </a:r>
          </a:p>
          <a:p>
            <a:r>
              <a:rPr lang="en-GB" dirty="0" smtClean="0">
                <a:latin typeface="Times New Roman" pitchFamily="18" charset="0"/>
                <a:cs typeface="Times New Roman" pitchFamily="18" charset="0"/>
              </a:rPr>
              <a:t> In hot climates, most legumes and fruits such as oranges and mangoes do well. </a:t>
            </a:r>
          </a:p>
          <a:p>
            <a:r>
              <a:rPr lang="en-GB" dirty="0" smtClean="0">
                <a:latin typeface="Times New Roman" pitchFamily="18" charset="0"/>
                <a:cs typeface="Times New Roman" pitchFamily="18" charset="0"/>
              </a:rPr>
              <a:t>Diseases associated with hot climates include malaria. </a:t>
            </a:r>
          </a:p>
        </p:txBody>
      </p:sp>
      <p:sp>
        <p:nvSpPr>
          <p:cNvPr id="4" name="Date Placeholder 3"/>
          <p:cNvSpPr>
            <a:spLocks noGrp="1"/>
          </p:cNvSpPr>
          <p:nvPr>
            <p:ph type="dt" sz="half" idx="10"/>
          </p:nvPr>
        </p:nvSpPr>
        <p:spPr/>
        <p:txBody>
          <a:bodyPr/>
          <a:lstStyle/>
          <a:p>
            <a:fld id="{E5019C60-B4C7-4B99-A386-F76ACCCDD1E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29</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pPr lvl="1"/>
            <a:r>
              <a:rPr lang="en-US" dirty="0" err="1" smtClean="0"/>
              <a:t>Code:EHN</a:t>
            </a:r>
            <a:r>
              <a:rPr lang="en-US" dirty="0" smtClean="0"/>
              <a:t> 1103</a:t>
            </a:r>
          </a:p>
          <a:p>
            <a:pPr lvl="1"/>
            <a:r>
              <a:rPr lang="en-US" dirty="0" smtClean="0"/>
              <a:t>Hours:32</a:t>
            </a:r>
          </a:p>
          <a:p>
            <a:pPr lvl="1"/>
            <a:r>
              <a:rPr lang="en-US" dirty="0" smtClean="0"/>
              <a:t>Credit:3</a:t>
            </a:r>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
            <a:ext cx="8229600" cy="45719"/>
          </a:xfrm>
        </p:spPr>
        <p:txBody>
          <a:bodyPr>
            <a:normAutofit fontScale="90000"/>
          </a:bodyPr>
          <a:lstStyle/>
          <a:p>
            <a:endParaRPr lang="en-US" dirty="0"/>
          </a:p>
        </p:txBody>
      </p:sp>
      <p:sp>
        <p:nvSpPr>
          <p:cNvPr id="3" name="Content Placeholder 2"/>
          <p:cNvSpPr>
            <a:spLocks noGrp="1"/>
          </p:cNvSpPr>
          <p:nvPr>
            <p:ph idx="1"/>
          </p:nvPr>
        </p:nvSpPr>
        <p:spPr>
          <a:xfrm>
            <a:off x="0" y="692700"/>
            <a:ext cx="9144000" cy="7507709"/>
          </a:xfrm>
        </p:spPr>
        <p:txBody>
          <a:bodyPr>
            <a:normAutofit/>
          </a:bodyPr>
          <a:lstStyle/>
          <a:p>
            <a:r>
              <a:rPr lang="en-GB" sz="3600" dirty="0">
                <a:latin typeface="Times New Roman" pitchFamily="18" charset="0"/>
                <a:cs typeface="Times New Roman" pitchFamily="18" charset="0"/>
              </a:rPr>
              <a:t>Snakes are also common in hot areas and their bites can be fatal. </a:t>
            </a:r>
            <a:endParaRPr lang="en-GB" sz="3600" dirty="0" smtClean="0">
              <a:latin typeface="Times New Roman" pitchFamily="18" charset="0"/>
              <a:cs typeface="Times New Roman" pitchFamily="18" charset="0"/>
            </a:endParaRPr>
          </a:p>
          <a:p>
            <a:r>
              <a:rPr lang="en-GB" sz="3600" dirty="0" smtClean="0">
                <a:latin typeface="Times New Roman" pitchFamily="18" charset="0"/>
                <a:cs typeface="Times New Roman" pitchFamily="18" charset="0"/>
              </a:rPr>
              <a:t>Some </a:t>
            </a:r>
            <a:r>
              <a:rPr lang="en-GB" sz="3600" dirty="0">
                <a:latin typeface="Times New Roman" pitchFamily="18" charset="0"/>
                <a:cs typeface="Times New Roman" pitchFamily="18" charset="0"/>
              </a:rPr>
              <a:t>disease outbreaks occur during the rainy season, for example, cholera, typhoid and malaria. Similarly, during dry seasons there may be a shortage of food leading to malnutrition. </a:t>
            </a:r>
            <a:endParaRPr lang="en-GB" sz="3600" dirty="0" smtClean="0">
              <a:latin typeface="Times New Roman" pitchFamily="18" charset="0"/>
              <a:cs typeface="Times New Roman" pitchFamily="18" charset="0"/>
            </a:endParaRPr>
          </a:p>
          <a:p>
            <a:r>
              <a:rPr lang="en-GB" sz="3600" dirty="0" smtClean="0">
                <a:latin typeface="Times New Roman" pitchFamily="18" charset="0"/>
                <a:cs typeface="Times New Roman" pitchFamily="18" charset="0"/>
              </a:rPr>
              <a:t>Persistent </a:t>
            </a:r>
            <a:r>
              <a:rPr lang="en-GB" sz="3600" dirty="0">
                <a:latin typeface="Times New Roman" pitchFamily="18" charset="0"/>
                <a:cs typeface="Times New Roman" pitchFamily="18" charset="0"/>
              </a:rPr>
              <a:t>crop failure will lead to food insecurity and famine.</a:t>
            </a:r>
          </a:p>
          <a:p>
            <a:endParaRPr lang="en-US" sz="3600" dirty="0"/>
          </a:p>
        </p:txBody>
      </p:sp>
      <p:sp>
        <p:nvSpPr>
          <p:cNvPr id="4" name="Date Placeholder 3"/>
          <p:cNvSpPr>
            <a:spLocks noGrp="1"/>
          </p:cNvSpPr>
          <p:nvPr>
            <p:ph type="dt" sz="half" idx="10"/>
          </p:nvPr>
        </p:nvSpPr>
        <p:spPr/>
        <p:txBody>
          <a:bodyPr/>
          <a:lstStyle/>
          <a:p>
            <a:fld id="{BEDD1E3A-C3A5-437E-98EC-70C21FAEE282}" type="datetime1">
              <a:rPr lang="en-US" smtClean="0"/>
              <a:pPr/>
              <a:t>7/25/2019</a:t>
            </a:fld>
            <a:endParaRPr lang="en-GB" dirty="0"/>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30</a:t>
            </a:fld>
            <a:endParaRPr lang="en-GB"/>
          </a:p>
        </p:txBody>
      </p:sp>
    </p:spTree>
    <p:extLst>
      <p:ext uri="{BB962C8B-B14F-4D97-AF65-F5344CB8AC3E}">
        <p14:creationId xmlns="" xmlns:p14="http://schemas.microsoft.com/office/powerpoint/2010/main" val="42816741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520" y="1"/>
            <a:ext cx="9144000" cy="6093296"/>
          </a:xfrm>
        </p:spPr>
        <p:txBody>
          <a:bodyPr>
            <a:normAutofit/>
          </a:bodyPr>
          <a:lstStyle/>
          <a:p>
            <a:pPr algn="just"/>
            <a:r>
              <a:rPr lang="en-GB" sz="3600" dirty="0" smtClean="0">
                <a:latin typeface="Times New Roman" pitchFamily="18" charset="0"/>
                <a:cs typeface="Times New Roman" pitchFamily="18" charset="0"/>
              </a:rPr>
              <a:t>Each type of climate has its own pattern of vegetation and animals to control. </a:t>
            </a:r>
          </a:p>
          <a:p>
            <a:pPr algn="just"/>
            <a:r>
              <a:rPr lang="en-GB" sz="3600" dirty="0" smtClean="0">
                <a:latin typeface="Times New Roman" pitchFamily="18" charset="0"/>
                <a:cs typeface="Times New Roman" pitchFamily="18" charset="0"/>
              </a:rPr>
              <a:t>Man has to adjust to the animals and the vegetation since they affect health. Additionally, to adjust to the different temperatures man has to use appropriate clothing</a:t>
            </a:r>
            <a:r>
              <a:rPr lang="en-GB" dirty="0" smtClean="0"/>
              <a:t>.</a:t>
            </a:r>
          </a:p>
        </p:txBody>
      </p:sp>
      <p:sp>
        <p:nvSpPr>
          <p:cNvPr id="2" name="Date Placeholder 1"/>
          <p:cNvSpPr>
            <a:spLocks noGrp="1"/>
          </p:cNvSpPr>
          <p:nvPr>
            <p:ph type="dt" sz="half" idx="10"/>
          </p:nvPr>
        </p:nvSpPr>
        <p:spPr/>
        <p:txBody>
          <a:bodyPr/>
          <a:lstStyle/>
          <a:p>
            <a:fld id="{78195459-CF2D-4C77-A5D3-88CDA00C85F4}"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31</a:t>
            </a:fld>
            <a:endParaRPr lang="en-GB"/>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GB" sz="3600" dirty="0" smtClean="0">
                <a:latin typeface="Times New Roman" pitchFamily="18" charset="0"/>
                <a:cs typeface="Times New Roman" pitchFamily="18" charset="0"/>
              </a:rPr>
              <a:t>Therefore, constructing houses too close to a dam or where animals are kept facilitates the transmission of vector borne diseases.</a:t>
            </a:r>
          </a:p>
          <a:p>
            <a:r>
              <a:rPr lang="en-GB" sz="3600" dirty="0" smtClean="0">
                <a:latin typeface="Times New Roman" pitchFamily="18" charset="0"/>
                <a:cs typeface="Times New Roman" pitchFamily="18" charset="0"/>
              </a:rPr>
              <a:t>Industrial wastes that consist of chemicals and toxic substances, may also pollute the water, air and food. Moreover, dampness in houses favours the transmission of airborne diseases</a:t>
            </a:r>
            <a:r>
              <a:rPr lang="en-GB" dirty="0" smtClean="0"/>
              <a:t>.</a:t>
            </a:r>
            <a:endParaRPr lang="en-US" dirty="0"/>
          </a:p>
        </p:txBody>
      </p:sp>
      <p:sp>
        <p:nvSpPr>
          <p:cNvPr id="4" name="Date Placeholder 3"/>
          <p:cNvSpPr>
            <a:spLocks noGrp="1"/>
          </p:cNvSpPr>
          <p:nvPr>
            <p:ph type="dt" sz="half" idx="10"/>
          </p:nvPr>
        </p:nvSpPr>
        <p:spPr/>
        <p:txBody>
          <a:bodyPr/>
          <a:lstStyle/>
          <a:p>
            <a:fld id="{C3C34235-883B-4537-B5D2-0F7D472BEF4C}"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32</a:t>
            </a:fld>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It is your responsibility as a health worker to identify ways of helping the community to improve their environment. </a:t>
            </a:r>
          </a:p>
          <a:p>
            <a:r>
              <a:rPr lang="en-GB" dirty="0" smtClean="0">
                <a:latin typeface="Times New Roman" pitchFamily="18" charset="0"/>
                <a:cs typeface="Times New Roman" pitchFamily="18" charset="0"/>
              </a:rPr>
              <a:t>You have to be a role model in your homes, health facilities and also in assisting various community development projects.</a:t>
            </a:r>
            <a:br>
              <a:rPr lang="en-GB" dirty="0" smtClean="0">
                <a:latin typeface="Times New Roman" pitchFamily="18" charset="0"/>
                <a:cs typeface="Times New Roman" pitchFamily="18" charset="0"/>
              </a:rPr>
            </a:br>
            <a:endParaRPr lang="en-GB"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01A2015F-384E-47DA-9D92-CBC8DB45C0D0}"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33</a:t>
            </a:fld>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3.Socio-cultural environment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social environment consists of the sum total of a society's beliefs, customs, practices and behaviors. </a:t>
            </a:r>
          </a:p>
          <a:p>
            <a:r>
              <a:rPr lang="en-US" dirty="0" smtClean="0">
                <a:latin typeface="Times New Roman" pitchFamily="18" charset="0"/>
                <a:cs typeface="Times New Roman" pitchFamily="18" charset="0"/>
              </a:rPr>
              <a:t>It is, to a large extent, an artificial construct that can be contrasted with the natural environment in which we live. </a:t>
            </a:r>
          </a:p>
          <a:p>
            <a:pPr>
              <a:buNone/>
            </a:pPr>
            <a:r>
              <a:rPr lang="en-US"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117A4990-7726-4F2A-B7DA-8777FF66684E}"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GB" dirty="0" smtClean="0">
                <a:latin typeface="Times New Roman" pitchFamily="18" charset="0"/>
                <a:cs typeface="Times New Roman" pitchFamily="18" charset="0"/>
              </a:rPr>
              <a:t>Some of the health issues affected by socio-cultural practises  are</a:t>
            </a:r>
          </a:p>
          <a:p>
            <a:pPr>
              <a:buNone/>
            </a:pPr>
            <a:r>
              <a:rPr lang="en-GB" dirty="0" smtClean="0">
                <a:latin typeface="Times New Roman" pitchFamily="18" charset="0"/>
                <a:cs typeface="Times New Roman" pitchFamily="18" charset="0"/>
              </a:rPr>
              <a:t>-Nutrition due to  eating habits  food preparation habits and taboos  associated with consumption of some nutritious foods </a:t>
            </a:r>
            <a:r>
              <a:rPr lang="en-GB" dirty="0" err="1" smtClean="0">
                <a:latin typeface="Times New Roman" pitchFamily="18" charset="0"/>
                <a:cs typeface="Times New Roman" pitchFamily="18" charset="0"/>
              </a:rPr>
              <a:t>eg</a:t>
            </a:r>
            <a:r>
              <a:rPr lang="en-GB" dirty="0" smtClean="0">
                <a:latin typeface="Times New Roman" pitchFamily="18" charset="0"/>
                <a:cs typeface="Times New Roman" pitchFamily="18" charset="0"/>
              </a:rPr>
              <a:t>., the Kikuyu community have maize and beans (Githeri) as their staple food whereas the </a:t>
            </a:r>
            <a:r>
              <a:rPr lang="en-GB" dirty="0" err="1" smtClean="0">
                <a:latin typeface="Times New Roman" pitchFamily="18" charset="0"/>
                <a:cs typeface="Times New Roman" pitchFamily="18" charset="0"/>
              </a:rPr>
              <a:t>Luo</a:t>
            </a:r>
            <a:r>
              <a:rPr lang="en-GB" dirty="0" smtClean="0">
                <a:latin typeface="Times New Roman" pitchFamily="18" charset="0"/>
                <a:cs typeface="Times New Roman" pitchFamily="18" charset="0"/>
              </a:rPr>
              <a:t> community have a cooked preparation of maize flour (Ugali) as their staple food. </a:t>
            </a:r>
            <a:r>
              <a:rPr lang="en-GB" dirty="0" err="1" smtClean="0">
                <a:latin typeface="Times New Roman" pitchFamily="18" charset="0"/>
                <a:cs typeface="Times New Roman" pitchFamily="18" charset="0"/>
              </a:rPr>
              <a:t>Merus</a:t>
            </a:r>
            <a:r>
              <a:rPr lang="en-GB" dirty="0" smtClean="0">
                <a:latin typeface="Times New Roman" pitchFamily="18" charset="0"/>
                <a:cs typeface="Times New Roman" pitchFamily="18" charset="0"/>
              </a:rPr>
              <a:t> have </a:t>
            </a:r>
            <a:r>
              <a:rPr lang="en-GB" dirty="0" err="1" smtClean="0">
                <a:latin typeface="Times New Roman" pitchFamily="18" charset="0"/>
                <a:cs typeface="Times New Roman" pitchFamily="18" charset="0"/>
              </a:rPr>
              <a:t>irio</a:t>
            </a:r>
            <a:r>
              <a:rPr lang="en-GB" dirty="0" smtClean="0">
                <a:latin typeface="Times New Roman" pitchFamily="18" charset="0"/>
                <a:cs typeface="Times New Roman" pitchFamily="18" charset="0"/>
              </a:rPr>
              <a:t> </a:t>
            </a:r>
            <a:br>
              <a:rPr lang="en-GB"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2DF9DC4-CA64-4F59-A212-BF417F215A84}"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35</a:t>
            </a:fld>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Food taboos also vary from one community to the other. </a:t>
            </a:r>
          </a:p>
          <a:p>
            <a:r>
              <a:rPr lang="en-GB" dirty="0" smtClean="0">
                <a:latin typeface="Times New Roman" pitchFamily="18" charset="0"/>
                <a:cs typeface="Times New Roman" pitchFamily="18" charset="0"/>
              </a:rPr>
              <a:t>Examples of food taboos include prohibiting pregnant mothers from taking some types of meat, believed to affect the foetus.</a:t>
            </a:r>
          </a:p>
          <a:p>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4E1E3D4-A3C8-4376-999D-3EBC1A477647}"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36</a:t>
            </a:fld>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smtClean="0">
                <a:latin typeface="Times New Roman" pitchFamily="18" charset="0"/>
                <a:cs typeface="Times New Roman" pitchFamily="18" charset="0"/>
              </a:rPr>
              <a:t>Wife inheritance and polygamy practices encouraged by some communities provide an opportunity for spreading sexually transmitted diseases and HIV/AIDS.</a:t>
            </a:r>
          </a:p>
          <a:p>
            <a:r>
              <a:rPr lang="en-GB" dirty="0" smtClean="0">
                <a:latin typeface="Times New Roman" pitchFamily="18" charset="0"/>
                <a:cs typeface="Times New Roman" pitchFamily="18" charset="0"/>
              </a:rPr>
              <a:t> Tattoos performed for beautification and circumcision are other practices where the procedures may be carried out using unsafe instruments and can easily transmit diseases like HIV/AIDS among others. </a:t>
            </a:r>
          </a:p>
        </p:txBody>
      </p:sp>
      <p:sp>
        <p:nvSpPr>
          <p:cNvPr id="4" name="Date Placeholder 3"/>
          <p:cNvSpPr>
            <a:spLocks noGrp="1"/>
          </p:cNvSpPr>
          <p:nvPr>
            <p:ph type="dt" sz="half" idx="10"/>
          </p:nvPr>
        </p:nvSpPr>
        <p:spPr/>
        <p:txBody>
          <a:bodyPr/>
          <a:lstStyle/>
          <a:p>
            <a:fld id="{304908E9-746C-4044-8D05-83150A83D318}"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47804"/>
            <a:ext cx="8229600" cy="4678363"/>
          </a:xfrm>
        </p:spPr>
        <p:txBody>
          <a:bodyPr>
            <a:normAutofit fontScale="92500" lnSpcReduction="10000"/>
          </a:bodyPr>
          <a:lstStyle/>
          <a:p>
            <a:r>
              <a:rPr lang="en-GB" dirty="0" smtClean="0">
                <a:latin typeface="Times New Roman" pitchFamily="18" charset="0"/>
                <a:cs typeface="Times New Roman" pitchFamily="18" charset="0"/>
              </a:rPr>
              <a:t>Female genital mutilation can lead to difficult deliveries. </a:t>
            </a:r>
          </a:p>
          <a:p>
            <a:r>
              <a:rPr lang="en-GB" dirty="0" smtClean="0">
                <a:latin typeface="Times New Roman" pitchFamily="18" charset="0"/>
                <a:cs typeface="Times New Roman" pitchFamily="18" charset="0"/>
              </a:rPr>
              <a:t>Some people discourage breast-feeding practice considering it to be primitive. </a:t>
            </a:r>
          </a:p>
          <a:p>
            <a:r>
              <a:rPr lang="en-GB" dirty="0" smtClean="0">
                <a:latin typeface="Times New Roman" pitchFamily="18" charset="0"/>
                <a:cs typeface="Times New Roman" pitchFamily="18" charset="0"/>
              </a:rPr>
              <a:t>This denies the child all the benefits of breast-feeding. </a:t>
            </a:r>
          </a:p>
          <a:p>
            <a:r>
              <a:rPr lang="en-GB" dirty="0" smtClean="0">
                <a:latin typeface="Times New Roman" pitchFamily="18" charset="0"/>
                <a:cs typeface="Times New Roman" pitchFamily="18" charset="0"/>
              </a:rPr>
              <a:t>Other people do not make use of the available prenatal and delivery services. </a:t>
            </a:r>
          </a:p>
          <a:p>
            <a:r>
              <a:rPr lang="en-GB" dirty="0" smtClean="0">
                <a:latin typeface="Times New Roman" pitchFamily="18" charset="0"/>
                <a:cs typeface="Times New Roman" pitchFamily="18" charset="0"/>
              </a:rPr>
              <a:t>This affects the growth of the baby and the health of the mother. </a:t>
            </a:r>
          </a:p>
        </p:txBody>
      </p:sp>
      <p:sp>
        <p:nvSpPr>
          <p:cNvPr id="4" name="Date Placeholder 3"/>
          <p:cNvSpPr>
            <a:spLocks noGrp="1"/>
          </p:cNvSpPr>
          <p:nvPr>
            <p:ph type="dt" sz="half" idx="10"/>
          </p:nvPr>
        </p:nvSpPr>
        <p:spPr/>
        <p:txBody>
          <a:bodyPr/>
          <a:lstStyle/>
          <a:p>
            <a:fld id="{9A04726F-2B0D-4364-BF4C-988A0AFF942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38</a:t>
            </a:fld>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GB" dirty="0" smtClean="0">
                <a:latin typeface="Times New Roman" pitchFamily="18" charset="0"/>
                <a:cs typeface="Times New Roman" pitchFamily="18" charset="0"/>
              </a:rPr>
              <a:t>Customs and beliefs have an effect on human health.</a:t>
            </a:r>
          </a:p>
          <a:p>
            <a:r>
              <a:rPr lang="en-GB" dirty="0" smtClean="0">
                <a:latin typeface="Times New Roman" pitchFamily="18" charset="0"/>
                <a:cs typeface="Times New Roman" pitchFamily="18" charset="0"/>
              </a:rPr>
              <a:t> Identify those beliefs that you think you need to discuss with the community to change and those to uphold. </a:t>
            </a:r>
          </a:p>
          <a:p>
            <a:r>
              <a:rPr lang="en-GB" dirty="0" smtClean="0">
                <a:latin typeface="Times New Roman" pitchFamily="18" charset="0"/>
                <a:cs typeface="Times New Roman" pitchFamily="18" charset="0"/>
              </a:rPr>
              <a:t>It is important to listen to the community’s reasons for their beliefs and practices. </a:t>
            </a:r>
          </a:p>
          <a:p>
            <a:r>
              <a:rPr lang="en-GB" dirty="0" smtClean="0">
                <a:latin typeface="Times New Roman" pitchFamily="18" charset="0"/>
                <a:cs typeface="Times New Roman" pitchFamily="18" charset="0"/>
              </a:rPr>
              <a:t>This will facilitate the choice of the health measures and suitable solutions after discussion. </a:t>
            </a:r>
          </a:p>
          <a:p>
            <a:endParaRPr lang="en-US" dirty="0" smtClean="0"/>
          </a:p>
          <a:p>
            <a:endParaRPr lang="en-US" dirty="0"/>
          </a:p>
        </p:txBody>
      </p:sp>
      <p:sp>
        <p:nvSpPr>
          <p:cNvPr id="4" name="Date Placeholder 3"/>
          <p:cNvSpPr>
            <a:spLocks noGrp="1"/>
          </p:cNvSpPr>
          <p:nvPr>
            <p:ph type="dt" sz="half" idx="10"/>
          </p:nvPr>
        </p:nvSpPr>
        <p:spPr/>
        <p:txBody>
          <a:bodyPr/>
          <a:lstStyle/>
          <a:p>
            <a:fld id="{CEE6AA2A-11D1-4B30-8CCF-E95B1432A501}"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39</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US" dirty="0" smtClean="0"/>
              <a:t>Module Competence</a:t>
            </a:r>
          </a:p>
          <a:p>
            <a:r>
              <a:rPr lang="en-US" dirty="0" smtClean="0"/>
              <a:t>This module is designed to enable the learner promote health and prevent diseases.</a:t>
            </a:r>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4</a:t>
            </a:fld>
            <a:endParaRPr lang="en-GB"/>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Economic and Political Components of the Environment</a:t>
            </a:r>
            <a:endParaRPr lang="en-US" dirty="0"/>
          </a:p>
        </p:txBody>
      </p:sp>
      <p:sp>
        <p:nvSpPr>
          <p:cNvPr id="3" name="Content Placeholder 2"/>
          <p:cNvSpPr>
            <a:spLocks noGrp="1"/>
          </p:cNvSpPr>
          <p:nvPr>
            <p:ph idx="1"/>
          </p:nvPr>
        </p:nvSpPr>
        <p:spPr/>
        <p:txBody>
          <a:bodyPr>
            <a:noAutofit/>
          </a:bodyPr>
          <a:lstStyle/>
          <a:p>
            <a:r>
              <a:rPr lang="en-GB" sz="2800" dirty="0" smtClean="0">
                <a:latin typeface="Times New Roman" pitchFamily="18" charset="0"/>
                <a:cs typeface="Times New Roman" pitchFamily="18" charset="0"/>
              </a:rPr>
              <a:t>These components include work, money and government. </a:t>
            </a:r>
          </a:p>
          <a:p>
            <a:r>
              <a:rPr lang="en-GB" sz="2800" dirty="0" smtClean="0">
                <a:latin typeface="Times New Roman" pitchFamily="18" charset="0"/>
                <a:cs typeface="Times New Roman" pitchFamily="18" charset="0"/>
              </a:rPr>
              <a:t>The economic factor relates to both rural and urban economies as well as local community organisation. </a:t>
            </a:r>
          </a:p>
          <a:p>
            <a:r>
              <a:rPr lang="en-GB" sz="2800" dirty="0" smtClean="0">
                <a:latin typeface="Times New Roman" pitchFamily="18" charset="0"/>
                <a:cs typeface="Times New Roman" pitchFamily="18" charset="0"/>
              </a:rPr>
              <a:t>Rural and urban economics will determine to a great extent the quality of environmental health.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People can change their environment either positively or negatively. Some of these changes are described as development.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
            </a:r>
            <a:br>
              <a:rPr lang="en-GB" sz="2800" dirty="0" smtClean="0">
                <a:latin typeface="Times New Roman" pitchFamily="18" charset="0"/>
                <a:cs typeface="Times New Roman" pitchFamily="18" charset="0"/>
              </a:rPr>
            </a:br>
            <a:r>
              <a:rPr lang="en-GB" sz="2800" dirty="0" smtClean="0">
                <a:latin typeface="Times New Roman" pitchFamily="18" charset="0"/>
                <a:cs typeface="Times New Roman" pitchFamily="18" charset="0"/>
              </a:rPr>
              <a:t>.</a:t>
            </a:r>
            <a:endParaRPr lang="en-GB"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1F4AB1D2-6624-41E7-961A-65624BEF51DC}"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40</a:t>
            </a:fld>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2800" dirty="0" smtClean="0">
                <a:latin typeface="Times New Roman" pitchFamily="18" charset="0"/>
                <a:cs typeface="Times New Roman" pitchFamily="18" charset="0"/>
              </a:rPr>
              <a:t>Some development projects may make the environment healthier, while others make it a suitable habitat for diseases. </a:t>
            </a:r>
          </a:p>
          <a:p>
            <a:r>
              <a:rPr lang="en-GB" sz="2800" dirty="0" smtClean="0">
                <a:latin typeface="Times New Roman" pitchFamily="18" charset="0"/>
                <a:cs typeface="Times New Roman" pitchFamily="18" charset="0"/>
              </a:rPr>
              <a:t>An example is that of irrigation schemes for growing rice, which is a cash crop. </a:t>
            </a:r>
          </a:p>
          <a:p>
            <a:r>
              <a:rPr lang="en-GB" sz="2800" dirty="0" smtClean="0">
                <a:latin typeface="Times New Roman" pitchFamily="18" charset="0"/>
                <a:cs typeface="Times New Roman" pitchFamily="18" charset="0"/>
              </a:rPr>
              <a:t>This improves the peoples’ income, but at the same time, rice fields are breeding sites of mosquitoes and snails, which are vectors of malaria and schistosomiasis respectively</a:t>
            </a:r>
            <a:endParaRPr lang="en-US"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1FA25A51-F292-4DC6-88DB-4D52EB01983D}"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41</a:t>
            </a:fld>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GB" sz="2800" dirty="0" smtClean="0">
                <a:latin typeface="Times New Roman" pitchFamily="18" charset="0"/>
                <a:cs typeface="Times New Roman" pitchFamily="18" charset="0"/>
              </a:rPr>
              <a:t>Other examples of the relation between health and economic status abound. </a:t>
            </a:r>
          </a:p>
          <a:p>
            <a:r>
              <a:rPr lang="en-GB" sz="2800" dirty="0" smtClean="0">
                <a:latin typeface="Times New Roman" pitchFamily="18" charset="0"/>
                <a:cs typeface="Times New Roman" pitchFamily="18" charset="0"/>
              </a:rPr>
              <a:t>People of low economic status may resort to drinking as a way of relieving their stress. </a:t>
            </a:r>
          </a:p>
          <a:p>
            <a:r>
              <a:rPr lang="en-GB" sz="2800" dirty="0" smtClean="0">
                <a:latin typeface="Times New Roman" pitchFamily="18" charset="0"/>
                <a:cs typeface="Times New Roman" pitchFamily="18" charset="0"/>
              </a:rPr>
              <a:t>This is usually at the expense of the family budget for basic needs and may lead to health problems. </a:t>
            </a:r>
          </a:p>
          <a:p>
            <a:r>
              <a:rPr lang="en-GB" sz="2800" dirty="0" smtClean="0">
                <a:latin typeface="Times New Roman" pitchFamily="18" charset="0"/>
                <a:cs typeface="Times New Roman" pitchFamily="18" charset="0"/>
              </a:rPr>
              <a:t>The rich also may suffer from diseases of life style such as obesity, gout, and hypertension among others. The government involves political influences into development policies.</a:t>
            </a:r>
            <a:br>
              <a:rPr lang="en-GB" sz="2800" dirty="0" smtClean="0">
                <a:latin typeface="Times New Roman" pitchFamily="18" charset="0"/>
                <a:cs typeface="Times New Roman" pitchFamily="18" charset="0"/>
              </a:rPr>
            </a:b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4C3C0095-0F7C-4272-A9A2-558019F02500}"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42</a:t>
            </a:fld>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The government develops policies, which enforce environmental health.</a:t>
            </a:r>
          </a:p>
          <a:p>
            <a:r>
              <a:rPr lang="en-GB" dirty="0" smtClean="0">
                <a:latin typeface="Times New Roman" pitchFamily="18" charset="0"/>
                <a:cs typeface="Times New Roman" pitchFamily="18" charset="0"/>
              </a:rPr>
              <a:t> It also plays a great part in influencing the implementation of health activities.</a:t>
            </a:r>
          </a:p>
          <a:p>
            <a:r>
              <a:rPr lang="en-GB" dirty="0" smtClean="0">
                <a:latin typeface="Times New Roman" pitchFamily="18" charset="0"/>
                <a:cs typeface="Times New Roman" pitchFamily="18" charset="0"/>
              </a:rPr>
              <a:t> Political instability causes unrest, insecurity and psychological problems. </a:t>
            </a:r>
          </a:p>
          <a:p>
            <a:r>
              <a:rPr lang="en-GB" dirty="0" smtClean="0">
                <a:latin typeface="Times New Roman" pitchFamily="18" charset="0"/>
                <a:cs typeface="Times New Roman" pitchFamily="18" charset="0"/>
              </a:rPr>
              <a:t>Management of disease outbreaks may be lacking as health facilities may be destroyed.</a:t>
            </a:r>
          </a:p>
          <a:p>
            <a:endParaRPr lang="en-GB" dirty="0" smtClean="0"/>
          </a:p>
          <a:p>
            <a:endParaRPr lang="en-US" dirty="0"/>
          </a:p>
        </p:txBody>
      </p:sp>
      <p:sp>
        <p:nvSpPr>
          <p:cNvPr id="4" name="Date Placeholder 3"/>
          <p:cNvSpPr>
            <a:spLocks noGrp="1"/>
          </p:cNvSpPr>
          <p:nvPr>
            <p:ph type="dt" sz="half" idx="10"/>
          </p:nvPr>
        </p:nvSpPr>
        <p:spPr/>
        <p:txBody>
          <a:bodyPr/>
          <a:lstStyle/>
          <a:p>
            <a:fld id="{AC7C3E60-F618-46FC-9597-64DAF4DF483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43</a:t>
            </a:fld>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t>             POLLUTION</a:t>
            </a:r>
            <a:endParaRPr lang="en-US" sz="4800" b="1" dirty="0"/>
          </a:p>
        </p:txBody>
      </p:sp>
      <p:sp>
        <p:nvSpPr>
          <p:cNvPr id="4" name="Date Placeholder 3"/>
          <p:cNvSpPr>
            <a:spLocks noGrp="1"/>
          </p:cNvSpPr>
          <p:nvPr>
            <p:ph type="dt" sz="half" idx="10"/>
          </p:nvPr>
        </p:nvSpPr>
        <p:spPr/>
        <p:txBody>
          <a:bodyPr/>
          <a:lstStyle/>
          <a:p>
            <a:fld id="{775EB32A-B2BC-4B36-B692-6B21E2049924}"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44</a:t>
            </a:fld>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65304"/>
          </a:xfrm>
        </p:spPr>
        <p:txBody>
          <a:bodyPr>
            <a:normAutofit/>
          </a:bodyPr>
          <a:lstStyle/>
          <a:p>
            <a:pPr marL="0" indent="0">
              <a:buNone/>
            </a:pPr>
            <a:r>
              <a:rPr lang="en-GB" b="1" dirty="0" smtClean="0">
                <a:latin typeface="Times New Roman" pitchFamily="18" charset="0"/>
                <a:cs typeface="Times New Roman" pitchFamily="18" charset="0"/>
              </a:rPr>
              <a:t>How would you define pollution?</a:t>
            </a:r>
          </a:p>
          <a:p>
            <a:pPr marL="0" indent="0">
              <a:buNone/>
            </a:pPr>
            <a:r>
              <a:rPr lang="en-GB" b="1" dirty="0" smtClean="0">
                <a:latin typeface="Times New Roman" pitchFamily="18" charset="0"/>
                <a:cs typeface="Times New Roman" pitchFamily="18" charset="0"/>
              </a:rPr>
              <a:t> In what ways do natural resources get polluted?</a:t>
            </a:r>
          </a:p>
          <a:p>
            <a:r>
              <a:rPr lang="en-GB" dirty="0" smtClean="0">
                <a:latin typeface="Times New Roman" pitchFamily="18" charset="0"/>
                <a:cs typeface="Times New Roman" pitchFamily="18" charset="0"/>
              </a:rPr>
              <a:t>Pollution is the term used to describe the spoiling of natural resources such as air, food and water by harmful substances. </a:t>
            </a:r>
          </a:p>
          <a:p>
            <a:r>
              <a:rPr lang="en-GB" dirty="0" smtClean="0">
                <a:latin typeface="Times New Roman" pitchFamily="18" charset="0"/>
                <a:cs typeface="Times New Roman" pitchFamily="18" charset="0"/>
              </a:rPr>
              <a:t>Industrial waste such as smoke can pollute the air and water.</a:t>
            </a:r>
          </a:p>
          <a:p>
            <a:r>
              <a:rPr lang="en-GB" dirty="0" smtClean="0">
                <a:latin typeface="Times New Roman" pitchFamily="18" charset="0"/>
                <a:cs typeface="Times New Roman" pitchFamily="18" charset="0"/>
              </a:rPr>
              <a:t> Other industrial wastes can pollute the soil and vegetation. </a:t>
            </a:r>
            <a:br>
              <a:rPr lang="en-GB" dirty="0" smtClean="0">
                <a:latin typeface="Times New Roman" pitchFamily="18" charset="0"/>
                <a:cs typeface="Times New Roman" pitchFamily="18" charset="0"/>
              </a:rPr>
            </a:br>
            <a:endParaRPr lang="en-GB"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EFB214FC-52CD-42C0-9BAE-9A088F98106D}"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45</a:t>
            </a:fld>
            <a:endParaRPr lang="en-GB"/>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latin typeface="Times New Roman" pitchFamily="18" charset="0"/>
                <a:cs typeface="Times New Roman" pitchFamily="18" charset="0"/>
              </a:rPr>
              <a:t>In the rural areas, where people are involved in agricultural activities, pollution may result from the use of insecticides, pesticides and industrial waste. </a:t>
            </a:r>
            <a:br>
              <a:rPr lang="en-GB"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341A260C-7322-466D-8CD6-1365BA465767}"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46</a:t>
            </a:fld>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dirty="0" smtClean="0"/>
              <a:t/>
            </a:r>
            <a:br>
              <a:rPr lang="en-GB" dirty="0" smtClean="0"/>
            </a:br>
            <a:endParaRPr lang="en-GB" dirty="0" smtClean="0"/>
          </a:p>
          <a:p>
            <a:endParaRPr lang="en-GB" dirty="0" smtClean="0"/>
          </a:p>
          <a:p>
            <a:pPr>
              <a:buNone/>
            </a:pPr>
            <a:endParaRPr lang="en-GB" dirty="0" smtClean="0"/>
          </a:p>
          <a:p>
            <a:endParaRPr lang="en-GB" dirty="0"/>
          </a:p>
        </p:txBody>
      </p:sp>
      <p:sp>
        <p:nvSpPr>
          <p:cNvPr id="4" name="Date Placeholder 3"/>
          <p:cNvSpPr>
            <a:spLocks noGrp="1"/>
          </p:cNvSpPr>
          <p:nvPr>
            <p:ph type="dt" sz="half" idx="10"/>
          </p:nvPr>
        </p:nvSpPr>
        <p:spPr/>
        <p:txBody>
          <a:bodyPr/>
          <a:lstStyle/>
          <a:p>
            <a:fld id="{72B25021-CA12-44C3-9F97-311EDCC3C55B}"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47</a:t>
            </a:fld>
            <a:endParaRPr lang="en-GB"/>
          </a:p>
        </p:txBody>
      </p:sp>
      <p:sp>
        <p:nvSpPr>
          <p:cNvPr id="7" name="Rectangle 6"/>
          <p:cNvSpPr/>
          <p:nvPr/>
        </p:nvSpPr>
        <p:spPr>
          <a:xfrm>
            <a:off x="152400" y="1447804"/>
            <a:ext cx="8686800" cy="2331407"/>
          </a:xfrm>
          <a:prstGeom prst="rect">
            <a:avLst/>
          </a:prstGeom>
        </p:spPr>
        <p:txBody>
          <a:bodyPr wrap="square">
            <a:spAutoFit/>
          </a:bodyPr>
          <a:lstStyle/>
          <a:p>
            <a:r>
              <a:rPr lang="en-GB" sz="2800" dirty="0" smtClean="0">
                <a:latin typeface="Times New Roman" pitchFamily="18" charset="0"/>
                <a:cs typeface="Times New Roman" pitchFamily="18" charset="0"/>
              </a:rPr>
              <a:t>Environmental health problems however are usually more prevalent in towns and slums than in rural areas.</a:t>
            </a:r>
          </a:p>
          <a:p>
            <a:r>
              <a:rPr lang="en-GB" sz="2800" dirty="0" smtClean="0">
                <a:latin typeface="Times New Roman" pitchFamily="18" charset="0"/>
                <a:cs typeface="Times New Roman" pitchFamily="18" charset="0"/>
              </a:rPr>
              <a:t> As a health worker you can make a difference in the community by assisting individuals, families and the community to make their environment healthy.</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WATER AND SANITATION</a:t>
            </a:r>
            <a:br>
              <a:rPr lang="en-GB" b="1" dirty="0" smtClean="0"/>
            </a:br>
            <a:r>
              <a:rPr lang="en-GB" b="1" dirty="0" smtClean="0"/>
              <a:t>Objectives</a:t>
            </a:r>
            <a:endParaRPr lang="en-GB" dirty="0"/>
          </a:p>
        </p:txBody>
      </p:sp>
      <p:sp>
        <p:nvSpPr>
          <p:cNvPr id="3" name="Content Placeholder 2"/>
          <p:cNvSpPr>
            <a:spLocks noGrp="1"/>
          </p:cNvSpPr>
          <p:nvPr>
            <p:ph idx="1"/>
          </p:nvPr>
        </p:nvSpPr>
        <p:spPr/>
        <p:txBody>
          <a:bodyPr/>
          <a:lstStyle/>
          <a:p>
            <a:pPr>
              <a:buNone/>
            </a:pPr>
            <a:r>
              <a:rPr lang="en-GB" dirty="0" smtClean="0">
                <a:latin typeface="Times New Roman" pitchFamily="18" charset="0"/>
                <a:cs typeface="Times New Roman" pitchFamily="18" charset="0"/>
              </a:rPr>
              <a:t>By the end of this section you will be able to:</a:t>
            </a:r>
          </a:p>
          <a:p>
            <a:r>
              <a:rPr lang="en-GB" dirty="0" smtClean="0">
                <a:latin typeface="Times New Roman" pitchFamily="18" charset="0"/>
                <a:cs typeface="Times New Roman" pitchFamily="18" charset="0"/>
              </a:rPr>
              <a:t> Describe the importance of water in relation to health</a:t>
            </a:r>
          </a:p>
          <a:p>
            <a:r>
              <a:rPr lang="en-GB" dirty="0" smtClean="0">
                <a:latin typeface="Times New Roman" pitchFamily="18" charset="0"/>
                <a:cs typeface="Times New Roman" pitchFamily="18" charset="0"/>
              </a:rPr>
              <a:t>Explain different types of waste</a:t>
            </a:r>
          </a:p>
          <a:p>
            <a:r>
              <a:rPr lang="en-GB" dirty="0" smtClean="0">
                <a:latin typeface="Times New Roman" pitchFamily="18" charset="0"/>
                <a:cs typeface="Times New Roman" pitchFamily="18" charset="0"/>
              </a:rPr>
              <a:t>Describe various methods of waste disposal</a:t>
            </a:r>
          </a:p>
          <a:p>
            <a:endParaRPr lang="en-GB"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6033C668-C181-42BC-A5E5-6ABBC9BC0A59}"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48</a:t>
            </a:fld>
            <a:endParaRPr lang="en-GB"/>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Water</a:t>
            </a:r>
            <a:endParaRPr lang="en-GB" b="1" dirty="0"/>
          </a:p>
        </p:txBody>
      </p:sp>
      <p:sp>
        <p:nvSpPr>
          <p:cNvPr id="3" name="Content Placeholder 2"/>
          <p:cNvSpPr>
            <a:spLocks noGrp="1"/>
          </p:cNvSpPr>
          <p:nvPr>
            <p:ph idx="1"/>
          </p:nvPr>
        </p:nvSpPr>
        <p:spPr>
          <a:xfrm>
            <a:off x="457200" y="1357302"/>
            <a:ext cx="8229600" cy="4768865"/>
          </a:xfrm>
        </p:spPr>
        <p:txBody>
          <a:bodyPr>
            <a:normAutofit fontScale="92500" lnSpcReduction="20000"/>
          </a:bodyPr>
          <a:lstStyle/>
          <a:p>
            <a:r>
              <a:rPr lang="en-GB" dirty="0" smtClean="0"/>
              <a:t>Water is essential for life. </a:t>
            </a:r>
          </a:p>
          <a:p>
            <a:r>
              <a:rPr lang="en-GB" dirty="0" smtClean="0"/>
              <a:t>It is found in every cell in our body and is necessary for most basic functions, like respiration, digestion and other chemical processes. </a:t>
            </a:r>
          </a:p>
          <a:p>
            <a:r>
              <a:rPr lang="en-GB" dirty="0" smtClean="0"/>
              <a:t>More than 50% of human body weight is made up of water. </a:t>
            </a:r>
          </a:p>
          <a:p>
            <a:r>
              <a:rPr lang="en-GB" dirty="0" smtClean="0"/>
              <a:t>Water is thus vital to health and survival but it may itself become the source of diseases, therefore, it should be properly treated and made safe for domestic use.</a:t>
            </a:r>
            <a:br>
              <a:rPr lang="en-GB" dirty="0" smtClean="0"/>
            </a:br>
            <a:endParaRPr lang="en-GB" dirty="0"/>
          </a:p>
        </p:txBody>
      </p:sp>
      <p:sp>
        <p:nvSpPr>
          <p:cNvPr id="4" name="Date Placeholder 3"/>
          <p:cNvSpPr>
            <a:spLocks noGrp="1"/>
          </p:cNvSpPr>
          <p:nvPr>
            <p:ph type="dt" sz="half" idx="10"/>
          </p:nvPr>
        </p:nvSpPr>
        <p:spPr/>
        <p:txBody>
          <a:bodyPr/>
          <a:lstStyle/>
          <a:p>
            <a:fld id="{88344075-A4FC-489D-AA86-123DC51BE3A6}"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49</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2" name="Content Placeholder 1"/>
          <p:cNvSpPr>
            <a:spLocks noGrp="1"/>
          </p:cNvSpPr>
          <p:nvPr>
            <p:ph idx="1"/>
          </p:nvPr>
        </p:nvSpPr>
        <p:spPr/>
        <p:txBody>
          <a:bodyPr>
            <a:normAutofit lnSpcReduction="10000"/>
          </a:bodyPr>
          <a:lstStyle/>
          <a:p>
            <a:pPr>
              <a:buNone/>
            </a:pPr>
            <a:r>
              <a:rPr lang="en-US" b="1" dirty="0" smtClean="0"/>
              <a:t>Module outcomes:</a:t>
            </a:r>
          </a:p>
          <a:p>
            <a:pPr>
              <a:buNone/>
            </a:pPr>
            <a:r>
              <a:rPr lang="en-US" dirty="0" smtClean="0"/>
              <a:t>By the end of this module, the learner will be able to:</a:t>
            </a:r>
          </a:p>
          <a:p>
            <a:pPr>
              <a:buNone/>
            </a:pPr>
            <a:r>
              <a:rPr lang="en-US" dirty="0" smtClean="0"/>
              <a:t>1. Apply basic knowledge to promote environmental health </a:t>
            </a:r>
          </a:p>
          <a:p>
            <a:pPr>
              <a:buNone/>
            </a:pPr>
            <a:r>
              <a:rPr lang="en-US" dirty="0" smtClean="0"/>
              <a:t>2. Prevent occupational related illnesses and hazards in work related environment</a:t>
            </a:r>
          </a:p>
          <a:p>
            <a:pPr>
              <a:buNone/>
            </a:pPr>
            <a:r>
              <a:rPr lang="en-US" dirty="0" smtClean="0"/>
              <a:t>3. Observe environmental health activities that promote health</a:t>
            </a:r>
          </a:p>
          <a:p>
            <a:endParaRPr lang="en-US" dirty="0" smtClean="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5</a:t>
            </a:fld>
            <a:endParaRPr lang="en-GB"/>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8"/>
            <a:ext cx="8229600" cy="5697559"/>
          </a:xfrm>
        </p:spPr>
        <p:txBody>
          <a:bodyPr/>
          <a:lstStyle/>
          <a:p>
            <a:pPr>
              <a:buNone/>
            </a:pPr>
            <a:r>
              <a:rPr lang="en-GB" b="1" dirty="0" smtClean="0">
                <a:latin typeface="Times New Roman" pitchFamily="18" charset="0"/>
                <a:cs typeface="Times New Roman" pitchFamily="18" charset="0"/>
              </a:rPr>
              <a:t>What role does water play in the transmission of the following diseases?</a:t>
            </a:r>
          </a:p>
          <a:p>
            <a:r>
              <a:rPr lang="en-GB" dirty="0" smtClean="0">
                <a:latin typeface="Times New Roman" pitchFamily="18" charset="0"/>
                <a:cs typeface="Times New Roman" pitchFamily="18" charset="0"/>
              </a:rPr>
              <a:t> Scabies</a:t>
            </a:r>
          </a:p>
          <a:p>
            <a:r>
              <a:rPr lang="en-GB" dirty="0" smtClean="0">
                <a:latin typeface="Times New Roman" pitchFamily="18" charset="0"/>
                <a:cs typeface="Times New Roman" pitchFamily="18" charset="0"/>
              </a:rPr>
              <a:t>Cholera </a:t>
            </a:r>
          </a:p>
          <a:p>
            <a:r>
              <a:rPr lang="en-GB" dirty="0" smtClean="0">
                <a:latin typeface="Times New Roman" pitchFamily="18" charset="0"/>
                <a:cs typeface="Times New Roman" pitchFamily="18" charset="0"/>
              </a:rPr>
              <a:t>Schistosomiasis</a:t>
            </a:r>
          </a:p>
          <a:p>
            <a:endParaRPr lang="en-GB"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29F8743F-25D6-48CB-9829-2B7E9393F71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50</a:t>
            </a:fld>
            <a:endParaRPr lang="en-GB"/>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2656"/>
            <a:ext cx="9144000" cy="5832648"/>
          </a:xfrm>
        </p:spPr>
        <p:txBody>
          <a:bodyPr>
            <a:normAutofit/>
          </a:bodyPr>
          <a:lstStyle/>
          <a:p>
            <a:pPr>
              <a:buNone/>
            </a:pPr>
            <a:r>
              <a:rPr lang="en-GB" b="1" dirty="0" smtClean="0">
                <a:latin typeface="Times New Roman" pitchFamily="18" charset="0"/>
                <a:cs typeface="Times New Roman" pitchFamily="18" charset="0"/>
              </a:rPr>
              <a:t>Role Played by Water on the Transmission of Diseases</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Water may contribute to the spread of diseases in several ways. </a:t>
            </a:r>
          </a:p>
          <a:p>
            <a:r>
              <a:rPr lang="en-GB" dirty="0" smtClean="0">
                <a:latin typeface="Times New Roman" pitchFamily="18" charset="0"/>
                <a:cs typeface="Times New Roman" pitchFamily="18" charset="0"/>
              </a:rPr>
              <a:t>, diseases like scabies, non-specific diarrhoeas, dysentery and trachoma spread. </a:t>
            </a:r>
          </a:p>
        </p:txBody>
      </p:sp>
      <p:sp>
        <p:nvSpPr>
          <p:cNvPr id="2" name="Date Placeholder 1"/>
          <p:cNvSpPr>
            <a:spLocks noGrp="1"/>
          </p:cNvSpPr>
          <p:nvPr>
            <p:ph type="dt" sz="half" idx="10"/>
          </p:nvPr>
        </p:nvSpPr>
        <p:spPr/>
        <p:txBody>
          <a:bodyPr/>
          <a:lstStyle/>
          <a:p>
            <a:fld id="{7986A281-C304-4B2C-ADA3-62B5450B1ECB}"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51</a:t>
            </a:fld>
            <a:endParaRPr lang="en-GB"/>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382000" cy="5821363"/>
          </a:xfrm>
        </p:spPr>
        <p:txBody>
          <a:bodyPr>
            <a:normAutofit fontScale="92500" lnSpcReduction="20000"/>
          </a:bodyPr>
          <a:lstStyle/>
          <a:p>
            <a:r>
              <a:rPr lang="en-GB" b="1" dirty="0" smtClean="0">
                <a:latin typeface="Times New Roman" pitchFamily="18" charset="0"/>
                <a:cs typeface="Times New Roman" pitchFamily="18" charset="0"/>
              </a:rPr>
              <a:t>water-washed disease</a:t>
            </a:r>
            <a:r>
              <a:rPr lang="en-GB" dirty="0" smtClean="0">
                <a:latin typeface="Times New Roman" pitchFamily="18" charset="0"/>
                <a:cs typeface="Times New Roman" pitchFamily="18" charset="0"/>
              </a:rPr>
              <a:t>s. Are diseases whose spread is promoted by lack of adequate water. </a:t>
            </a:r>
          </a:p>
          <a:p>
            <a:r>
              <a:rPr lang="en-GB" dirty="0" smtClean="0">
                <a:latin typeface="Times New Roman" pitchFamily="18" charset="0"/>
                <a:cs typeface="Times New Roman" pitchFamily="18" charset="0"/>
              </a:rPr>
              <a:t>This is when there is not enough water, and people cannot observe basic personal hygiene.</a:t>
            </a:r>
          </a:p>
          <a:p>
            <a:r>
              <a:rPr lang="en-GB" dirty="0" smtClean="0">
                <a:latin typeface="Times New Roman" pitchFamily="18" charset="0"/>
                <a:cs typeface="Times New Roman" pitchFamily="18" charset="0"/>
              </a:rPr>
              <a:t>Simply improving the quantity of water can prevent them. Examples of diseases caused by water washed diseases are:</a:t>
            </a:r>
          </a:p>
          <a:p>
            <a:pPr>
              <a:buNone/>
            </a:pPr>
            <a:r>
              <a:rPr lang="en-GB" dirty="0" smtClean="0">
                <a:latin typeface="Times New Roman" pitchFamily="18" charset="0"/>
                <a:cs typeface="Times New Roman" pitchFamily="18" charset="0"/>
              </a:rPr>
              <a:t>1.Scabies</a:t>
            </a:r>
          </a:p>
          <a:p>
            <a:pPr>
              <a:buNone/>
            </a:pPr>
            <a:r>
              <a:rPr lang="en-GB" dirty="0" smtClean="0">
                <a:latin typeface="Times New Roman" pitchFamily="18" charset="0"/>
                <a:cs typeface="Times New Roman" pitchFamily="18" charset="0"/>
              </a:rPr>
              <a:t>2.Trachoma</a:t>
            </a:r>
          </a:p>
          <a:p>
            <a:pPr>
              <a:buNone/>
            </a:pPr>
            <a:r>
              <a:rPr lang="en-GB" dirty="0" smtClean="0">
                <a:latin typeface="Times New Roman" pitchFamily="18" charset="0"/>
                <a:cs typeface="Times New Roman" pitchFamily="18" charset="0"/>
              </a:rPr>
              <a:t>3. Non-specific diarrhoeas</a:t>
            </a:r>
          </a:p>
          <a:p>
            <a:pPr>
              <a:buNone/>
            </a:pPr>
            <a:r>
              <a:rPr lang="en-GB" dirty="0" smtClean="0">
                <a:latin typeface="Times New Roman" pitchFamily="18" charset="0"/>
                <a:cs typeface="Times New Roman" pitchFamily="18" charset="0"/>
              </a:rPr>
              <a:t>4. Dysentery</a:t>
            </a:r>
          </a:p>
          <a:p>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6BA4D103-169A-44DB-A019-6ADBE790AF08}"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52</a:t>
            </a:fld>
            <a:endParaRPr lang="en-GB"/>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Water can also contribute to the spread of diseases when it carries a specific disease-causing organism. </a:t>
            </a:r>
            <a:endParaRPr lang="en-US" dirty="0"/>
          </a:p>
        </p:txBody>
      </p:sp>
      <p:sp>
        <p:nvSpPr>
          <p:cNvPr id="4" name="Date Placeholder 3"/>
          <p:cNvSpPr>
            <a:spLocks noGrp="1"/>
          </p:cNvSpPr>
          <p:nvPr>
            <p:ph type="dt" sz="half" idx="10"/>
          </p:nvPr>
        </p:nvSpPr>
        <p:spPr/>
        <p:txBody>
          <a:bodyPr/>
          <a:lstStyle/>
          <a:p>
            <a:fld id="{F549A142-77B8-492E-B9C0-6DDA1FA4FA31}"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53</a:t>
            </a:fld>
            <a:endParaRPr lang="en-GB"/>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6632"/>
          </a:xfrm>
        </p:spPr>
        <p:txBody>
          <a:bodyPr>
            <a:normAutofit fontScale="90000"/>
          </a:bodyPr>
          <a:lstStyle/>
          <a:p>
            <a:endParaRPr lang="en-US" dirty="0"/>
          </a:p>
        </p:txBody>
      </p:sp>
      <p:sp>
        <p:nvSpPr>
          <p:cNvPr id="3" name="Content Placeholder 2"/>
          <p:cNvSpPr>
            <a:spLocks noGrp="1"/>
          </p:cNvSpPr>
          <p:nvPr>
            <p:ph idx="1"/>
          </p:nvPr>
        </p:nvSpPr>
        <p:spPr>
          <a:xfrm>
            <a:off x="0" y="548680"/>
            <a:ext cx="9144000" cy="5688632"/>
          </a:xfrm>
        </p:spPr>
        <p:txBody>
          <a:bodyPr>
            <a:normAutofit/>
          </a:bodyPr>
          <a:lstStyle/>
          <a:p>
            <a:r>
              <a:rPr lang="en-GB" b="1" dirty="0" smtClean="0">
                <a:latin typeface="Times New Roman" pitchFamily="18" charset="0"/>
                <a:cs typeface="Times New Roman" pitchFamily="18" charset="0"/>
              </a:rPr>
              <a:t>water-borne diseases </a:t>
            </a:r>
            <a:r>
              <a:rPr lang="en-GB" dirty="0" smtClean="0">
                <a:latin typeface="Times New Roman" pitchFamily="18" charset="0"/>
                <a:cs typeface="Times New Roman" pitchFamily="18" charset="0"/>
              </a:rPr>
              <a:t>are  </a:t>
            </a:r>
            <a:r>
              <a:rPr lang="en-GB" dirty="0">
                <a:latin typeface="Times New Roman" pitchFamily="18" charset="0"/>
                <a:cs typeface="Times New Roman" pitchFamily="18" charset="0"/>
              </a:rPr>
              <a:t>diseases caused by contaminated </a:t>
            </a:r>
            <a:r>
              <a:rPr lang="en-GB" dirty="0" smtClean="0">
                <a:latin typeface="Times New Roman" pitchFamily="18" charset="0"/>
                <a:cs typeface="Times New Roman" pitchFamily="18" charset="0"/>
              </a:rPr>
              <a:t>water. Examples are </a:t>
            </a:r>
          </a:p>
          <a:p>
            <a:r>
              <a:rPr lang="en-GB" dirty="0" smtClean="0">
                <a:latin typeface="Times New Roman" pitchFamily="18" charset="0"/>
                <a:cs typeface="Times New Roman" pitchFamily="18" charset="0"/>
              </a:rPr>
              <a:t>1. typhoid, </a:t>
            </a:r>
          </a:p>
          <a:p>
            <a:r>
              <a:rPr lang="en-GB" dirty="0" smtClean="0">
                <a:latin typeface="Times New Roman" pitchFamily="18" charset="0"/>
                <a:cs typeface="Times New Roman" pitchFamily="18" charset="0"/>
              </a:rPr>
              <a:t>2. cholera, </a:t>
            </a:r>
          </a:p>
          <a:p>
            <a:r>
              <a:rPr lang="en-GB" dirty="0" smtClean="0">
                <a:latin typeface="Times New Roman" pitchFamily="18" charset="0"/>
                <a:cs typeface="Times New Roman" pitchFamily="18" charset="0"/>
              </a:rPr>
              <a:t>3. </a:t>
            </a:r>
            <a:r>
              <a:rPr lang="en-GB" dirty="0" err="1" smtClean="0">
                <a:latin typeface="Times New Roman" pitchFamily="18" charset="0"/>
                <a:cs typeface="Times New Roman" pitchFamily="18" charset="0"/>
              </a:rPr>
              <a:t>amoebiasis</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4. hepatitis A, </a:t>
            </a:r>
          </a:p>
          <a:p>
            <a:r>
              <a:rPr lang="en-GB" dirty="0" smtClean="0">
                <a:latin typeface="Times New Roman" pitchFamily="18" charset="0"/>
                <a:cs typeface="Times New Roman" pitchFamily="18" charset="0"/>
              </a:rPr>
              <a:t>5.  poliomyelitis</a:t>
            </a:r>
          </a:p>
          <a:p>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T</a:t>
            </a:r>
            <a:r>
              <a:rPr lang="en-GB" dirty="0" smtClean="0">
                <a:latin typeface="Times New Roman" pitchFamily="18" charset="0"/>
                <a:cs typeface="Times New Roman" pitchFamily="18" charset="0"/>
              </a:rPr>
              <a:t>he </a:t>
            </a:r>
            <a:r>
              <a:rPr lang="en-GB" dirty="0">
                <a:latin typeface="Times New Roman" pitchFamily="18" charset="0"/>
                <a:cs typeface="Times New Roman" pitchFamily="18" charset="0"/>
              </a:rPr>
              <a:t>only way to prevent them is to improve the quality </a:t>
            </a:r>
            <a:r>
              <a:rPr lang="en-GB" dirty="0" smtClean="0">
                <a:latin typeface="Times New Roman" pitchFamily="18" charset="0"/>
                <a:cs typeface="Times New Roman" pitchFamily="18" charset="0"/>
              </a:rPr>
              <a:t>(cleanliness) of </a:t>
            </a:r>
            <a:r>
              <a:rPr lang="en-GB" dirty="0">
                <a:latin typeface="Times New Roman" pitchFamily="18" charset="0"/>
                <a:cs typeface="Times New Roman" pitchFamily="18" charset="0"/>
              </a:rPr>
              <a:t>the water. </a:t>
            </a:r>
          </a:p>
          <a:p>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404FFB52-8A47-4847-9E1B-AEF77DC060B8}"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54</a:t>
            </a:fld>
            <a:endParaRPr lang="en-GB"/>
          </a:p>
        </p:txBody>
      </p:sp>
    </p:spTree>
    <p:extLst>
      <p:ext uri="{BB962C8B-B14F-4D97-AF65-F5344CB8AC3E}">
        <p14:creationId xmlns="" xmlns:p14="http://schemas.microsoft.com/office/powerpoint/2010/main" val="19003448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latin typeface="Times New Roman" pitchFamily="18" charset="0"/>
                <a:cs typeface="Times New Roman" pitchFamily="18" charset="0"/>
              </a:rPr>
              <a:t>Water-related diseases. </a:t>
            </a:r>
            <a:r>
              <a:rPr lang="en-GB" dirty="0" smtClean="0">
                <a:latin typeface="Times New Roman" pitchFamily="18" charset="0"/>
                <a:cs typeface="Times New Roman" pitchFamily="18" charset="0"/>
              </a:rPr>
              <a:t>These are diseases caused by vectors whose water is necessary for their life-</a:t>
            </a:r>
            <a:r>
              <a:rPr lang="en-GB" dirty="0" err="1" smtClean="0">
                <a:latin typeface="Times New Roman" pitchFamily="18" charset="0"/>
                <a:cs typeface="Times New Roman" pitchFamily="18" charset="0"/>
              </a:rPr>
              <a:t>cycle</a:t>
            </a:r>
            <a:r>
              <a:rPr lang="en-GB" b="1" dirty="0" err="1" smtClean="0">
                <a:latin typeface="Times New Roman" pitchFamily="18" charset="0"/>
                <a:cs typeface="Times New Roman" pitchFamily="18" charset="0"/>
              </a:rPr>
              <a:t>.Examples</a:t>
            </a:r>
            <a:r>
              <a:rPr lang="en-GB" b="1" dirty="0" smtClean="0">
                <a:latin typeface="Times New Roman" pitchFamily="18" charset="0"/>
                <a:cs typeface="Times New Roman" pitchFamily="18" charset="0"/>
              </a:rPr>
              <a:t> are</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1. malaria </a:t>
            </a:r>
          </a:p>
          <a:p>
            <a:r>
              <a:rPr lang="en-GB" dirty="0" smtClean="0">
                <a:latin typeface="Times New Roman" pitchFamily="18" charset="0"/>
                <a:cs typeface="Times New Roman" pitchFamily="18" charset="0"/>
              </a:rPr>
              <a:t>2. </a:t>
            </a:r>
            <a:r>
              <a:rPr lang="en-GB" dirty="0" err="1" smtClean="0">
                <a:latin typeface="Times New Roman" pitchFamily="18" charset="0"/>
                <a:cs typeface="Times New Roman" pitchFamily="18" charset="0"/>
              </a:rPr>
              <a:t>schitosomomiasis</a:t>
            </a:r>
            <a:r>
              <a:rPr lang="en-GB" dirty="0" smtClean="0">
                <a:latin typeface="Times New Roman" pitchFamily="18" charset="0"/>
                <a:cs typeface="Times New Roman" pitchFamily="18" charset="0"/>
              </a:rPr>
              <a:t>.</a:t>
            </a:r>
          </a:p>
          <a:p>
            <a:r>
              <a:rPr lang="en-GB" dirty="0" smtClean="0">
                <a:latin typeface="Times New Roman" pitchFamily="18" charset="0"/>
                <a:cs typeface="Times New Roman" pitchFamily="18" charset="0"/>
              </a:rPr>
              <a:t> 3. </a:t>
            </a:r>
            <a:r>
              <a:rPr lang="en-GB" dirty="0" err="1" smtClean="0">
                <a:latin typeface="Times New Roman" pitchFamily="18" charset="0"/>
                <a:cs typeface="Times New Roman" pitchFamily="18" charset="0"/>
              </a:rPr>
              <a:t>onchocerciasis</a:t>
            </a:r>
            <a:r>
              <a:rPr lang="en-GB" dirty="0" smtClean="0">
                <a:latin typeface="Times New Roman" pitchFamily="18" charset="0"/>
                <a:cs typeface="Times New Roman" pitchFamily="18" charset="0"/>
              </a:rPr>
              <a:t> (river blindness) </a:t>
            </a:r>
          </a:p>
          <a:p>
            <a:r>
              <a:rPr lang="en-GB" dirty="0" smtClean="0">
                <a:latin typeface="Times New Roman" pitchFamily="18" charset="0"/>
                <a:cs typeface="Times New Roman" pitchFamily="18" charset="0"/>
              </a:rPr>
              <a:t>4. </a:t>
            </a:r>
            <a:r>
              <a:rPr lang="en-GB" dirty="0" err="1" smtClean="0">
                <a:latin typeface="Times New Roman" pitchFamily="18" charset="0"/>
                <a:cs typeface="Times New Roman" pitchFamily="18" charset="0"/>
              </a:rPr>
              <a:t>dracunculosis</a:t>
            </a:r>
            <a:r>
              <a:rPr lang="en-GB" dirty="0" smtClean="0">
                <a:latin typeface="Times New Roman" pitchFamily="18" charset="0"/>
                <a:cs typeface="Times New Roman" pitchFamily="18" charset="0"/>
              </a:rPr>
              <a:t> (guinea worm).</a:t>
            </a:r>
          </a:p>
          <a:p>
            <a:endParaRPr lang="en-US" dirty="0"/>
          </a:p>
        </p:txBody>
      </p:sp>
      <p:sp>
        <p:nvSpPr>
          <p:cNvPr id="4" name="Date Placeholder 3"/>
          <p:cNvSpPr>
            <a:spLocks noGrp="1"/>
          </p:cNvSpPr>
          <p:nvPr>
            <p:ph type="dt" sz="half" idx="10"/>
          </p:nvPr>
        </p:nvSpPr>
        <p:spPr/>
        <p:txBody>
          <a:bodyPr/>
          <a:lstStyle/>
          <a:p>
            <a:fld id="{F991A70A-573C-45B5-A1FF-A75C0517BC0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55</a:t>
            </a:fld>
            <a:endParaRPr lang="en-GB"/>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Summary of water associated disease</a:t>
            </a:r>
            <a:endParaRPr lang="en-GB" dirty="0"/>
          </a:p>
        </p:txBody>
      </p:sp>
      <p:graphicFrame>
        <p:nvGraphicFramePr>
          <p:cNvPr id="4" name="Content Placeholder 3"/>
          <p:cNvGraphicFramePr>
            <a:graphicFrameLocks noGrp="1"/>
          </p:cNvGraphicFramePr>
          <p:nvPr>
            <p:ph idx="1"/>
          </p:nvPr>
        </p:nvGraphicFramePr>
        <p:xfrm>
          <a:off x="457200" y="1600200"/>
          <a:ext cx="8229600" cy="7223760"/>
        </p:xfrm>
        <a:graphic>
          <a:graphicData uri="http://schemas.openxmlformats.org/drawingml/2006/table">
            <a:tbl>
              <a:tblPr firstRow="1" bandRow="1">
                <a:tableStyleId>{5C22544A-7EE6-4342-B048-85BDC9FD1C3A}</a:tableStyleId>
              </a:tblPr>
              <a:tblGrid>
                <a:gridCol w="2743200"/>
                <a:gridCol w="2743200"/>
                <a:gridCol w="2743200"/>
              </a:tblGrid>
              <a:tr h="640080">
                <a:tc>
                  <a:txBody>
                    <a:bodyPr/>
                    <a:lstStyle/>
                    <a:p>
                      <a:r>
                        <a:rPr lang="en-GB" sz="1800" dirty="0" smtClean="0"/>
                        <a:t>Type of Disease</a:t>
                      </a:r>
                      <a:endParaRPr lang="en-GB" sz="1800" dirty="0"/>
                    </a:p>
                  </a:txBody>
                  <a:tcPr/>
                </a:tc>
                <a:tc>
                  <a:txBody>
                    <a:bodyPr/>
                    <a:lstStyle/>
                    <a:p>
                      <a:r>
                        <a:rPr lang="en-GB" sz="1800" dirty="0" smtClean="0"/>
                        <a:t>Cause</a:t>
                      </a:r>
                      <a:endParaRPr lang="en-GB" sz="1800" dirty="0"/>
                    </a:p>
                  </a:txBody>
                  <a:tcPr/>
                </a:tc>
                <a:tc>
                  <a:txBody>
                    <a:bodyPr/>
                    <a:lstStyle/>
                    <a:p>
                      <a:r>
                        <a:rPr lang="en-GB" sz="1800" dirty="0" smtClean="0"/>
                        <a:t>Example</a:t>
                      </a:r>
                      <a:endParaRPr lang="en-GB" sz="1800" dirty="0"/>
                    </a:p>
                  </a:txBody>
                  <a:tcPr/>
                </a:tc>
              </a:tr>
              <a:tr h="3657600">
                <a:tc>
                  <a:txBody>
                    <a:bodyPr/>
                    <a:lstStyle/>
                    <a:p>
                      <a:r>
                        <a:rPr lang="en-GB" sz="1800" dirty="0" smtClean="0"/>
                        <a:t>Water-</a:t>
                      </a:r>
                      <a:r>
                        <a:rPr lang="en-GB" sz="1800" baseline="0" dirty="0" smtClean="0"/>
                        <a:t> washed</a:t>
                      </a:r>
                      <a:endParaRPr lang="en-GB" sz="1800" dirty="0"/>
                    </a:p>
                  </a:txBody>
                  <a:tcPr/>
                </a:tc>
                <a:tc>
                  <a:txBody>
                    <a:bodyPr/>
                    <a:lstStyle/>
                    <a:p>
                      <a:r>
                        <a:rPr lang="en-GB" sz="1800" dirty="0" smtClean="0"/>
                        <a:t>Due to lack of adequate water</a:t>
                      </a:r>
                    </a:p>
                    <a:p>
                      <a:pPr marL="342900" indent="-342900">
                        <a:buAutoNum type="alphaLcParenR"/>
                      </a:pPr>
                      <a:r>
                        <a:rPr lang="en-GB" sz="1800" dirty="0" smtClean="0"/>
                        <a:t>For washing hands ,utensils and vegetables</a:t>
                      </a:r>
                    </a:p>
                    <a:p>
                      <a:pPr marL="342900" indent="-342900">
                        <a:buAutoNum type="alphaLcParenR"/>
                      </a:pPr>
                      <a:endParaRPr lang="en-GB" sz="1800" dirty="0" smtClean="0"/>
                    </a:p>
                    <a:p>
                      <a:r>
                        <a:rPr lang="en-GB" sz="1800" dirty="0" smtClean="0"/>
                        <a:t>b) For washing face, eyes and body</a:t>
                      </a:r>
                      <a:endParaRPr lang="en-GB" sz="1800" dirty="0"/>
                    </a:p>
                  </a:txBody>
                  <a:tcPr/>
                </a:tc>
                <a:tc>
                  <a:txBody>
                    <a:bodyPr/>
                    <a:lstStyle/>
                    <a:p>
                      <a:endParaRPr lang="en-GB" sz="1800" dirty="0" smtClean="0"/>
                    </a:p>
                    <a:p>
                      <a:endParaRPr lang="en-GB" sz="1800" dirty="0" smtClean="0"/>
                    </a:p>
                    <a:p>
                      <a:r>
                        <a:rPr lang="en-GB" sz="1800" dirty="0" err="1" smtClean="0"/>
                        <a:t>1.Dysentry</a:t>
                      </a:r>
                      <a:endParaRPr lang="en-GB" sz="1800" dirty="0" smtClean="0"/>
                    </a:p>
                    <a:p>
                      <a:r>
                        <a:rPr lang="en-GB" sz="1800" dirty="0" smtClean="0"/>
                        <a:t>2. Diarrhoea        </a:t>
                      </a:r>
                    </a:p>
                    <a:p>
                      <a:endParaRPr lang="en-GB" sz="1800" dirty="0" smtClean="0"/>
                    </a:p>
                    <a:p>
                      <a:endParaRPr lang="en-GB" sz="1800" dirty="0" smtClean="0"/>
                    </a:p>
                    <a:p>
                      <a:pPr marL="342900" indent="-342900">
                        <a:buAutoNum type="arabicPeriod"/>
                      </a:pPr>
                      <a:r>
                        <a:rPr lang="en-GB" sz="1800" dirty="0" smtClean="0"/>
                        <a:t>Skin</a:t>
                      </a:r>
                      <a:r>
                        <a:rPr lang="en-GB" sz="1800" baseline="0" dirty="0" smtClean="0"/>
                        <a:t> disease</a:t>
                      </a:r>
                    </a:p>
                    <a:p>
                      <a:pPr marL="342900" indent="-342900">
                        <a:buAutoNum type="arabicPeriod"/>
                      </a:pPr>
                      <a:r>
                        <a:rPr lang="en-GB" sz="1800" baseline="0" dirty="0" smtClean="0"/>
                        <a:t>Eye disease</a:t>
                      </a:r>
                      <a:endParaRPr lang="en-GB" sz="1800" dirty="0" smtClean="0"/>
                    </a:p>
                    <a:p>
                      <a:r>
                        <a:rPr lang="en-GB" sz="1800" dirty="0" smtClean="0"/>
                        <a:t>                                                                                                                </a:t>
                      </a:r>
                      <a:endParaRPr lang="en-GB" sz="1800" dirty="0"/>
                    </a:p>
                  </a:txBody>
                  <a:tcPr/>
                </a:tc>
              </a:tr>
              <a:tr h="1463040">
                <a:tc>
                  <a:txBody>
                    <a:bodyPr/>
                    <a:lstStyle/>
                    <a:p>
                      <a:r>
                        <a:rPr lang="en-GB" sz="1800" dirty="0" smtClean="0"/>
                        <a:t>Water</a:t>
                      </a:r>
                      <a:r>
                        <a:rPr lang="en-GB" sz="1800" baseline="0" dirty="0" smtClean="0"/>
                        <a:t> -Borne</a:t>
                      </a:r>
                      <a:r>
                        <a:rPr lang="en-GB" sz="1800" dirty="0" smtClean="0"/>
                        <a:t> </a:t>
                      </a:r>
                      <a:endParaRPr lang="en-GB" sz="1800" dirty="0"/>
                    </a:p>
                  </a:txBody>
                  <a:tcPr/>
                </a:tc>
                <a:tc>
                  <a:txBody>
                    <a:bodyPr/>
                    <a:lstStyle/>
                    <a:p>
                      <a:r>
                        <a:rPr lang="en-GB" sz="1800" dirty="0" smtClean="0"/>
                        <a:t>Due to water containing</a:t>
                      </a:r>
                      <a:r>
                        <a:rPr lang="en-GB" sz="1800" baseline="0" dirty="0" smtClean="0"/>
                        <a:t> disease causing organism</a:t>
                      </a:r>
                      <a:endParaRPr lang="en-GB" sz="1800" dirty="0"/>
                    </a:p>
                  </a:txBody>
                  <a:tcPr/>
                </a:tc>
                <a:tc>
                  <a:txBody>
                    <a:bodyPr/>
                    <a:lstStyle/>
                    <a:p>
                      <a:r>
                        <a:rPr lang="en-GB" sz="1800" dirty="0" err="1" smtClean="0"/>
                        <a:t>1.Typhoid</a:t>
                      </a:r>
                      <a:endParaRPr lang="en-GB" sz="1800" dirty="0" smtClean="0"/>
                    </a:p>
                    <a:p>
                      <a:r>
                        <a:rPr lang="en-GB" sz="1800" dirty="0" err="1" smtClean="0"/>
                        <a:t>2.Cholera</a:t>
                      </a:r>
                      <a:endParaRPr lang="en-GB" sz="1800" dirty="0" smtClean="0"/>
                    </a:p>
                    <a:p>
                      <a:r>
                        <a:rPr lang="en-GB" sz="1800" dirty="0" err="1" smtClean="0"/>
                        <a:t>3.Amoebiasis</a:t>
                      </a:r>
                      <a:endParaRPr lang="en-GB" sz="1800" dirty="0" smtClean="0"/>
                    </a:p>
                    <a:p>
                      <a:r>
                        <a:rPr lang="en-GB" sz="1800" dirty="0" err="1" smtClean="0"/>
                        <a:t>4.Hepatits</a:t>
                      </a:r>
                      <a:r>
                        <a:rPr lang="en-GB" sz="1800" baseline="0" dirty="0" smtClean="0"/>
                        <a:t> A</a:t>
                      </a:r>
                      <a:endParaRPr lang="en-GB" sz="1800" dirty="0"/>
                    </a:p>
                  </a:txBody>
                  <a:tcPr/>
                </a:tc>
              </a:tr>
              <a:tr h="1463040">
                <a:tc>
                  <a:txBody>
                    <a:bodyPr/>
                    <a:lstStyle/>
                    <a:p>
                      <a:r>
                        <a:rPr lang="en-GB" sz="1800" dirty="0" smtClean="0"/>
                        <a:t>Water</a:t>
                      </a:r>
                      <a:r>
                        <a:rPr lang="en-GB" sz="1800" baseline="0" dirty="0" smtClean="0"/>
                        <a:t> -related</a:t>
                      </a:r>
                      <a:endParaRPr lang="en-GB" sz="1800" dirty="0"/>
                    </a:p>
                  </a:txBody>
                  <a:tcPr/>
                </a:tc>
                <a:tc>
                  <a:txBody>
                    <a:bodyPr/>
                    <a:lstStyle/>
                    <a:p>
                      <a:r>
                        <a:rPr lang="en-GB" sz="1800" dirty="0" smtClean="0"/>
                        <a:t>The vector needs water</a:t>
                      </a:r>
                      <a:r>
                        <a:rPr lang="en-GB" sz="1800" baseline="0" dirty="0" smtClean="0"/>
                        <a:t> for its  life cycle</a:t>
                      </a:r>
                      <a:endParaRPr lang="en-GB" sz="1800" dirty="0"/>
                    </a:p>
                  </a:txBody>
                  <a:tcPr/>
                </a:tc>
                <a:tc>
                  <a:txBody>
                    <a:bodyPr/>
                    <a:lstStyle/>
                    <a:p>
                      <a:r>
                        <a:rPr lang="en-GB" sz="1800" dirty="0" err="1" smtClean="0"/>
                        <a:t>1.Malaria</a:t>
                      </a:r>
                      <a:endParaRPr lang="en-GB" sz="1800" dirty="0" smtClean="0"/>
                    </a:p>
                    <a:p>
                      <a:r>
                        <a:rPr lang="en-GB" sz="1800" dirty="0" err="1" smtClean="0"/>
                        <a:t>2.Schistosomiasis</a:t>
                      </a:r>
                      <a:endParaRPr lang="en-GB" sz="1800" dirty="0" smtClean="0"/>
                    </a:p>
                    <a:p>
                      <a:r>
                        <a:rPr lang="en-GB" sz="1800" dirty="0" err="1" smtClean="0"/>
                        <a:t>3.Onchocerciasis</a:t>
                      </a:r>
                      <a:endParaRPr lang="en-GB" sz="1800" dirty="0"/>
                    </a:p>
                  </a:txBody>
                  <a:tcPr/>
                </a:tc>
              </a:tr>
            </a:tbl>
          </a:graphicData>
        </a:graphic>
      </p:graphicFrame>
      <p:sp>
        <p:nvSpPr>
          <p:cNvPr id="3" name="Date Placeholder 2"/>
          <p:cNvSpPr>
            <a:spLocks noGrp="1"/>
          </p:cNvSpPr>
          <p:nvPr>
            <p:ph type="dt" sz="half" idx="10"/>
          </p:nvPr>
        </p:nvSpPr>
        <p:spPr/>
        <p:txBody>
          <a:bodyPr/>
          <a:lstStyle/>
          <a:p>
            <a:fld id="{53F5E469-38EC-416A-BCE5-286C7E300A33}"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56</a:t>
            </a:fld>
            <a:endParaRPr lang="en-GB"/>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a:bodyPr>
          <a:lstStyle/>
          <a:p>
            <a:pPr>
              <a:buNone/>
            </a:pPr>
            <a:r>
              <a:rPr lang="en-GB" b="1" dirty="0" smtClean="0"/>
              <a:t>Uses of Water</a:t>
            </a:r>
            <a:r>
              <a:rPr lang="en-GB" dirty="0" smtClean="0"/>
              <a:t> </a:t>
            </a:r>
          </a:p>
          <a:p>
            <a:pPr>
              <a:buNone/>
            </a:pPr>
            <a:r>
              <a:rPr lang="en-GB" dirty="0" smtClean="0"/>
              <a:t>Water is used in various ways. These include:</a:t>
            </a:r>
          </a:p>
          <a:p>
            <a:r>
              <a:rPr lang="en-GB" dirty="0" smtClean="0"/>
              <a:t>Human consumption for body needs</a:t>
            </a:r>
          </a:p>
          <a:p>
            <a:r>
              <a:rPr lang="en-GB" dirty="0" smtClean="0"/>
              <a:t>Animal watering</a:t>
            </a:r>
          </a:p>
          <a:p>
            <a:r>
              <a:rPr lang="en-GB" dirty="0" smtClean="0"/>
              <a:t>Industrial use for manufacturing</a:t>
            </a:r>
          </a:p>
          <a:p>
            <a:r>
              <a:rPr lang="en-GB" dirty="0" smtClean="0"/>
              <a:t>For recreational activities such as swimming</a:t>
            </a:r>
          </a:p>
          <a:p>
            <a:r>
              <a:rPr lang="en-GB" dirty="0" smtClean="0"/>
              <a:t>To produce electricity</a:t>
            </a:r>
          </a:p>
          <a:p>
            <a:r>
              <a:rPr lang="en-GB" dirty="0" smtClean="0"/>
              <a:t>Sustaining of aquatic life, for example, fish for consumption and export</a:t>
            </a:r>
          </a:p>
          <a:p>
            <a:r>
              <a:rPr lang="en-GB" dirty="0" smtClean="0"/>
              <a:t>Household purposes like washing and cooking</a:t>
            </a:r>
          </a:p>
          <a:p>
            <a:endParaRPr lang="en-GB" dirty="0"/>
          </a:p>
        </p:txBody>
      </p:sp>
      <p:sp>
        <p:nvSpPr>
          <p:cNvPr id="2" name="Date Placeholder 1"/>
          <p:cNvSpPr>
            <a:spLocks noGrp="1"/>
          </p:cNvSpPr>
          <p:nvPr>
            <p:ph type="dt" sz="half" idx="10"/>
          </p:nvPr>
        </p:nvSpPr>
        <p:spPr/>
        <p:txBody>
          <a:bodyPr/>
          <a:lstStyle/>
          <a:p>
            <a:fld id="{1D614C4A-E642-4FEA-B4C9-A585AC062090}"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57</a:t>
            </a:fld>
            <a:endParaRPr lang="en-GB"/>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a:bodyPr>
          <a:lstStyle/>
          <a:p>
            <a:pPr>
              <a:buNone/>
            </a:pPr>
            <a:r>
              <a:rPr lang="en-GB" b="1" dirty="0" smtClean="0"/>
              <a:t>Sources of Water</a:t>
            </a:r>
          </a:p>
          <a:p>
            <a:pPr>
              <a:buNone/>
            </a:pPr>
            <a:r>
              <a:rPr lang="en-GB" dirty="0" smtClean="0"/>
              <a:t> </a:t>
            </a:r>
          </a:p>
          <a:p>
            <a:r>
              <a:rPr lang="en-GB" dirty="0" smtClean="0">
                <a:latin typeface="Times New Roman" pitchFamily="18" charset="0"/>
                <a:cs typeface="Times New Roman" pitchFamily="18" charset="0"/>
              </a:rPr>
              <a:t>Water does not stay in one place for very long.</a:t>
            </a:r>
          </a:p>
          <a:p>
            <a:r>
              <a:rPr lang="en-GB" dirty="0" smtClean="0">
                <a:latin typeface="Times New Roman" pitchFamily="18" charset="0"/>
                <a:cs typeface="Times New Roman" pitchFamily="18" charset="0"/>
              </a:rPr>
              <a:t>Water goes  goes round in a cycle. </a:t>
            </a:r>
          </a:p>
          <a:p>
            <a:r>
              <a:rPr lang="en-GB" dirty="0" smtClean="0">
                <a:latin typeface="Times New Roman" pitchFamily="18" charset="0"/>
                <a:cs typeface="Times New Roman" pitchFamily="18" charset="0"/>
              </a:rPr>
              <a:t>It evaporates from seas and lakes and falls back to the earth as rain. </a:t>
            </a:r>
          </a:p>
          <a:p>
            <a:r>
              <a:rPr lang="en-GB" dirty="0" smtClean="0">
                <a:latin typeface="Times New Roman" pitchFamily="18" charset="0"/>
                <a:cs typeface="Times New Roman" pitchFamily="18" charset="0"/>
              </a:rPr>
              <a:t>After rainfall, some of the water evaporates and the rest is drained into streams, rivers, lakes and ponds. </a:t>
            </a:r>
          </a:p>
        </p:txBody>
      </p:sp>
      <p:sp>
        <p:nvSpPr>
          <p:cNvPr id="2" name="Date Placeholder 1"/>
          <p:cNvSpPr>
            <a:spLocks noGrp="1"/>
          </p:cNvSpPr>
          <p:nvPr>
            <p:ph type="dt" sz="half" idx="10"/>
          </p:nvPr>
        </p:nvSpPr>
        <p:spPr/>
        <p:txBody>
          <a:bodyPr/>
          <a:lstStyle/>
          <a:p>
            <a:fld id="{55857410-A86D-443A-8010-7D9E747C2A6B}"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58</a:t>
            </a:fld>
            <a:endParaRPr lang="en-GB"/>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latin typeface="Times New Roman" pitchFamily="18" charset="0"/>
                <a:cs typeface="Times New Roman" pitchFamily="18" charset="0"/>
              </a:rPr>
              <a:t>The most important water for a community is the water that is held in the soil, by the roots of the trees in the forest. </a:t>
            </a:r>
          </a:p>
          <a:p>
            <a:r>
              <a:rPr lang="en-GB" dirty="0" smtClean="0">
                <a:latin typeface="Times New Roman" pitchFamily="18" charset="0"/>
                <a:cs typeface="Times New Roman" pitchFamily="18" charset="0"/>
              </a:rPr>
              <a:t>This is a community’s long-term underground water store. </a:t>
            </a:r>
          </a:p>
          <a:p>
            <a:r>
              <a:rPr lang="en-GB" dirty="0" smtClean="0">
                <a:latin typeface="Times New Roman" pitchFamily="18" charset="0"/>
                <a:cs typeface="Times New Roman" pitchFamily="18" charset="0"/>
              </a:rPr>
              <a:t>Therefore it is important for you to educate the community on the need to preserve their forests.</a:t>
            </a:r>
          </a:p>
          <a:p>
            <a:endParaRPr lang="en-GB" dirty="0" smtClean="0"/>
          </a:p>
          <a:p>
            <a:endParaRPr lang="en-US" dirty="0"/>
          </a:p>
        </p:txBody>
      </p:sp>
      <p:sp>
        <p:nvSpPr>
          <p:cNvPr id="4" name="Date Placeholder 3"/>
          <p:cNvSpPr>
            <a:spLocks noGrp="1"/>
          </p:cNvSpPr>
          <p:nvPr>
            <p:ph type="dt" sz="half" idx="10"/>
          </p:nvPr>
        </p:nvSpPr>
        <p:spPr/>
        <p:txBody>
          <a:bodyPr/>
          <a:lstStyle/>
          <a:p>
            <a:fld id="{4AD937DC-AEC6-4B16-B3A2-1D544494B8F6}"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59</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2" name="Content Placeholder 1"/>
          <p:cNvSpPr>
            <a:spLocks noGrp="1"/>
          </p:cNvSpPr>
          <p:nvPr>
            <p:ph idx="1"/>
          </p:nvPr>
        </p:nvSpPr>
        <p:spPr>
          <a:xfrm>
            <a:off x="457200" y="1447800"/>
            <a:ext cx="8229600" cy="3352801"/>
          </a:xfrm>
        </p:spPr>
        <p:txBody>
          <a:bodyPr/>
          <a:lstStyle/>
          <a:p>
            <a:r>
              <a:rPr lang="en-US" dirty="0" smtClean="0"/>
              <a:t>Module  Units</a:t>
            </a:r>
          </a:p>
          <a:p>
            <a:r>
              <a:rPr lang="en-US" dirty="0" smtClean="0"/>
              <a:t>1 Name                          Theory hrs    </a:t>
            </a:r>
            <a:r>
              <a:rPr lang="en-US" dirty="0" err="1" smtClean="0"/>
              <a:t>Practise</a:t>
            </a:r>
            <a:endParaRPr lang="en-US" dirty="0" smtClean="0"/>
          </a:p>
          <a:p>
            <a:r>
              <a:rPr lang="en-US" dirty="0" smtClean="0"/>
              <a:t>1 Concepts of  EVH          12                            0</a:t>
            </a:r>
          </a:p>
          <a:p>
            <a:r>
              <a:rPr lang="en-US" dirty="0" smtClean="0"/>
              <a:t>2. Occupational health and safety  8            0</a:t>
            </a:r>
          </a:p>
          <a:p>
            <a:r>
              <a:rPr lang="en-US" dirty="0" smtClean="0"/>
              <a:t>3. Educational visits                   0 hrs           20</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6</a:t>
            </a:fld>
            <a:endParaRPr lang="en-GB"/>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There are four main sources of water namely: </a:t>
            </a:r>
          </a:p>
          <a:p>
            <a:r>
              <a:rPr lang="en-GB" dirty="0" smtClean="0">
                <a:latin typeface="Times New Roman" pitchFamily="18" charset="0"/>
                <a:cs typeface="Times New Roman" pitchFamily="18" charset="0"/>
              </a:rPr>
              <a:t>1. Rain water</a:t>
            </a:r>
          </a:p>
          <a:p>
            <a:r>
              <a:rPr lang="en-GB" dirty="0" smtClean="0">
                <a:latin typeface="Times New Roman" pitchFamily="18" charset="0"/>
                <a:cs typeface="Times New Roman" pitchFamily="18" charset="0"/>
              </a:rPr>
              <a:t>2. surface water</a:t>
            </a:r>
          </a:p>
          <a:p>
            <a:r>
              <a:rPr lang="en-GB" dirty="0" smtClean="0">
                <a:latin typeface="Times New Roman" pitchFamily="18" charset="0"/>
                <a:cs typeface="Times New Roman" pitchFamily="18" charset="0"/>
              </a:rPr>
              <a:t>3. underground water </a:t>
            </a:r>
          </a:p>
          <a:p>
            <a:r>
              <a:rPr lang="en-GB" dirty="0" smtClean="0">
                <a:latin typeface="Times New Roman" pitchFamily="18" charset="0"/>
                <a:cs typeface="Times New Roman" pitchFamily="18" charset="0"/>
              </a:rPr>
              <a:t>4. sea water.</a:t>
            </a:r>
          </a:p>
          <a:p>
            <a:endParaRPr lang="en-US" dirty="0"/>
          </a:p>
        </p:txBody>
      </p:sp>
      <p:sp>
        <p:nvSpPr>
          <p:cNvPr id="4" name="Date Placeholder 3"/>
          <p:cNvSpPr>
            <a:spLocks noGrp="1"/>
          </p:cNvSpPr>
          <p:nvPr>
            <p:ph type="dt" sz="half" idx="10"/>
          </p:nvPr>
        </p:nvSpPr>
        <p:spPr/>
        <p:txBody>
          <a:bodyPr/>
          <a:lstStyle/>
          <a:p>
            <a:fld id="{B3323D6F-F2B0-441F-926B-EB557699D215}"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60</a:t>
            </a:fld>
            <a:endParaRPr lang="en-GB"/>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8"/>
            <a:ext cx="8229600" cy="5697559"/>
          </a:xfrm>
        </p:spPr>
        <p:txBody>
          <a:bodyPr>
            <a:normAutofit/>
          </a:bodyPr>
          <a:lstStyle/>
          <a:p>
            <a:pPr>
              <a:buNone/>
            </a:pPr>
            <a:r>
              <a:rPr lang="en-GB" b="1" dirty="0" smtClean="0"/>
              <a:t>Rain Water</a:t>
            </a:r>
            <a:r>
              <a:rPr lang="en-GB" dirty="0" smtClean="0"/>
              <a:t> </a:t>
            </a:r>
          </a:p>
          <a:p>
            <a:r>
              <a:rPr lang="en-GB" dirty="0" smtClean="0">
                <a:latin typeface="Times New Roman" pitchFamily="18" charset="0"/>
                <a:cs typeface="Times New Roman" pitchFamily="18" charset="0"/>
              </a:rPr>
              <a:t>This water is relatively pure and clean. </a:t>
            </a:r>
          </a:p>
          <a:p>
            <a:r>
              <a:rPr lang="en-GB" dirty="0" smtClean="0">
                <a:latin typeface="Times New Roman" pitchFamily="18" charset="0"/>
                <a:cs typeface="Times New Roman" pitchFamily="18" charset="0"/>
              </a:rPr>
              <a:t>Its state of cleanliness depends on levels of atmospheric pollution and how it is collected. </a:t>
            </a:r>
          </a:p>
          <a:p>
            <a:r>
              <a:rPr lang="en-GB" dirty="0" smtClean="0">
                <a:latin typeface="Times New Roman" pitchFamily="18" charset="0"/>
                <a:cs typeface="Times New Roman" pitchFamily="18" charset="0"/>
              </a:rPr>
              <a:t>The cleanest natural water available is that which is collected from iron sheets into gutters and led by pipes into clean closed tanks.</a:t>
            </a:r>
          </a:p>
          <a:p>
            <a:pPr>
              <a:buNone/>
            </a:pPr>
            <a:r>
              <a:rPr lang="en-GB" dirty="0" smtClean="0">
                <a:latin typeface="Times New Roman" pitchFamily="18" charset="0"/>
                <a:cs typeface="Times New Roman" pitchFamily="18" charset="0"/>
              </a:rPr>
              <a:t> </a:t>
            </a:r>
            <a:endParaRPr lang="en-GB" dirty="0"/>
          </a:p>
        </p:txBody>
      </p:sp>
      <p:sp>
        <p:nvSpPr>
          <p:cNvPr id="2" name="Date Placeholder 1"/>
          <p:cNvSpPr>
            <a:spLocks noGrp="1"/>
          </p:cNvSpPr>
          <p:nvPr>
            <p:ph type="dt" sz="half" idx="10"/>
          </p:nvPr>
        </p:nvSpPr>
        <p:spPr/>
        <p:txBody>
          <a:bodyPr/>
          <a:lstStyle/>
          <a:p>
            <a:fld id="{00DCE6E3-3FCD-4795-84FF-14382BE6FD3E}"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61</a:t>
            </a:fld>
            <a:endParaRPr lang="en-GB"/>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smtClean="0">
                <a:latin typeface="Times New Roman" pitchFamily="18" charset="0"/>
                <a:cs typeface="Times New Roman" pitchFamily="18" charset="0"/>
              </a:rPr>
              <a:t>When the first rainwater falls, the last part of the gutters leading to the tank should be removed for some time to ensure that dirt on the roof does not enter the tank. </a:t>
            </a:r>
          </a:p>
          <a:p>
            <a:r>
              <a:rPr lang="en-GB" dirty="0" smtClean="0">
                <a:latin typeface="Times New Roman" pitchFamily="18" charset="0"/>
                <a:cs typeface="Times New Roman" pitchFamily="18" charset="0"/>
              </a:rPr>
              <a:t>One disadvantage of this water source is that it is difficult to collect from thatched roofs. </a:t>
            </a:r>
          </a:p>
          <a:p>
            <a:r>
              <a:rPr lang="en-GB" dirty="0" smtClean="0">
                <a:latin typeface="Times New Roman" pitchFamily="18" charset="0"/>
                <a:cs typeface="Times New Roman" pitchFamily="18" charset="0"/>
              </a:rPr>
              <a:t>The Public health officers can assist the community members to ensure collection of clean water.</a:t>
            </a:r>
          </a:p>
          <a:p>
            <a:endParaRPr lang="en-US" dirty="0"/>
          </a:p>
        </p:txBody>
      </p:sp>
      <p:sp>
        <p:nvSpPr>
          <p:cNvPr id="4" name="Date Placeholder 3"/>
          <p:cNvSpPr>
            <a:spLocks noGrp="1"/>
          </p:cNvSpPr>
          <p:nvPr>
            <p:ph type="dt" sz="half" idx="10"/>
          </p:nvPr>
        </p:nvSpPr>
        <p:spPr/>
        <p:txBody>
          <a:bodyPr/>
          <a:lstStyle/>
          <a:p>
            <a:fld id="{BC78586C-071C-41E8-AF3F-748811F06663}"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62</a:t>
            </a:fld>
            <a:endParaRPr lang="en-GB"/>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a:bodyPr>
          <a:lstStyle/>
          <a:p>
            <a:r>
              <a:rPr lang="en-GB" sz="3800" b="1" dirty="0" smtClean="0">
                <a:latin typeface="Times New Roman" pitchFamily="18" charset="0"/>
                <a:cs typeface="Times New Roman" pitchFamily="18" charset="0"/>
              </a:rPr>
              <a:t>Surface Water</a:t>
            </a: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This type of water includes :</a:t>
            </a:r>
          </a:p>
          <a:p>
            <a:r>
              <a:rPr lang="en-GB" dirty="0" smtClean="0">
                <a:latin typeface="Times New Roman" pitchFamily="18" charset="0"/>
                <a:cs typeface="Times New Roman" pitchFamily="18" charset="0"/>
              </a:rPr>
              <a:t>1.shallow springs </a:t>
            </a:r>
          </a:p>
          <a:p>
            <a:r>
              <a:rPr lang="en-GB" dirty="0" smtClean="0">
                <a:latin typeface="Times New Roman" pitchFamily="18" charset="0"/>
                <a:cs typeface="Times New Roman" pitchFamily="18" charset="0"/>
              </a:rPr>
              <a:t>2. shallow wells, </a:t>
            </a:r>
          </a:p>
          <a:p>
            <a:r>
              <a:rPr lang="en-GB" dirty="0" smtClean="0">
                <a:latin typeface="Times New Roman" pitchFamily="18" charset="0"/>
                <a:cs typeface="Times New Roman" pitchFamily="18" charset="0"/>
              </a:rPr>
              <a:t>3.streams, </a:t>
            </a:r>
          </a:p>
          <a:p>
            <a:r>
              <a:rPr lang="en-GB" dirty="0" smtClean="0">
                <a:latin typeface="Times New Roman" pitchFamily="18" charset="0"/>
                <a:cs typeface="Times New Roman" pitchFamily="18" charset="0"/>
              </a:rPr>
              <a:t>4.rivers, </a:t>
            </a:r>
          </a:p>
          <a:p>
            <a:r>
              <a:rPr lang="en-GB" dirty="0" smtClean="0">
                <a:latin typeface="Times New Roman" pitchFamily="18" charset="0"/>
                <a:cs typeface="Times New Roman" pitchFamily="18" charset="0"/>
              </a:rPr>
              <a:t>5.dams, </a:t>
            </a:r>
          </a:p>
          <a:p>
            <a:r>
              <a:rPr lang="en-GB" dirty="0" smtClean="0">
                <a:latin typeface="Times New Roman" pitchFamily="18" charset="0"/>
                <a:cs typeface="Times New Roman" pitchFamily="18" charset="0"/>
              </a:rPr>
              <a:t>6.ponds </a:t>
            </a:r>
          </a:p>
          <a:p>
            <a:r>
              <a:rPr lang="en-GB" dirty="0" smtClean="0">
                <a:latin typeface="Times New Roman" pitchFamily="18" charset="0"/>
                <a:cs typeface="Times New Roman" pitchFamily="18" charset="0"/>
              </a:rPr>
              <a:t>7 lakes. </a:t>
            </a:r>
          </a:p>
          <a:p>
            <a:endParaRPr lang="en-GB" dirty="0"/>
          </a:p>
        </p:txBody>
      </p:sp>
      <p:sp>
        <p:nvSpPr>
          <p:cNvPr id="2" name="Date Placeholder 1"/>
          <p:cNvSpPr>
            <a:spLocks noGrp="1"/>
          </p:cNvSpPr>
          <p:nvPr>
            <p:ph type="dt" sz="half" idx="10"/>
          </p:nvPr>
        </p:nvSpPr>
        <p:spPr/>
        <p:txBody>
          <a:bodyPr/>
          <a:lstStyle/>
          <a:p>
            <a:fld id="{90BAD71A-6FD2-42C5-A791-4807155BDD07}"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63</a:t>
            </a:fld>
            <a:endParaRPr lang="en-GB"/>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A spring is a natural issue of underground water. </a:t>
            </a:r>
          </a:p>
          <a:p>
            <a:r>
              <a:rPr lang="en-GB" dirty="0" smtClean="0">
                <a:latin typeface="Times New Roman" pitchFamily="18" charset="0"/>
                <a:cs typeface="Times New Roman" pitchFamily="18" charset="0"/>
              </a:rPr>
              <a:t>When the rainwater falls on the surface it sinks into the ground until it reaches the impermeable layer of rock, which it cannot go through. </a:t>
            </a:r>
          </a:p>
          <a:p>
            <a:endParaRPr lang="en-US" dirty="0"/>
          </a:p>
        </p:txBody>
      </p:sp>
      <p:sp>
        <p:nvSpPr>
          <p:cNvPr id="4" name="Date Placeholder 3"/>
          <p:cNvSpPr>
            <a:spLocks noGrp="1"/>
          </p:cNvSpPr>
          <p:nvPr>
            <p:ph type="dt" sz="half" idx="10"/>
          </p:nvPr>
        </p:nvSpPr>
        <p:spPr/>
        <p:txBody>
          <a:bodyPr/>
          <a:lstStyle/>
          <a:p>
            <a:fld id="{F8444353-49DE-4A08-BEF6-529A5964B2E4}" type="datetime1">
              <a:rPr lang="en-US" smtClean="0"/>
              <a:pPr/>
              <a:t>7/25/2019</a:t>
            </a:fld>
            <a:endParaRPr lang="en-GB"/>
          </a:p>
        </p:txBody>
      </p:sp>
      <p:sp>
        <p:nvSpPr>
          <p:cNvPr id="7" name="Footer Placeholder 6"/>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64</a:t>
            </a:fld>
            <a:endParaRPr lang="en-GB"/>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smtClean="0">
                <a:latin typeface="Times New Roman" pitchFamily="18" charset="0"/>
                <a:cs typeface="Times New Roman" pitchFamily="18" charset="0"/>
              </a:rPr>
              <a:t>All the water above this layer is called surface water. If it finds a point of issue it is called a shallow spring. </a:t>
            </a:r>
          </a:p>
          <a:p>
            <a:r>
              <a:rPr lang="en-GB" dirty="0" smtClean="0">
                <a:latin typeface="Times New Roman" pitchFamily="18" charset="0"/>
                <a:cs typeface="Times New Roman" pitchFamily="18" charset="0"/>
              </a:rPr>
              <a:t>If a well is dug into it, it is called a shallow well, despite its depth. </a:t>
            </a:r>
          </a:p>
          <a:p>
            <a:r>
              <a:rPr lang="en-GB" dirty="0" smtClean="0">
                <a:latin typeface="Times New Roman" pitchFamily="18" charset="0"/>
                <a:cs typeface="Times New Roman" pitchFamily="18" charset="0"/>
              </a:rPr>
              <a:t>The quantity of water yielded by shallow springs or wells varies according to the season. </a:t>
            </a:r>
          </a:p>
          <a:p>
            <a:r>
              <a:rPr lang="en-GB" dirty="0" smtClean="0">
                <a:latin typeface="Times New Roman" pitchFamily="18" charset="0"/>
                <a:cs typeface="Times New Roman" pitchFamily="18" charset="0"/>
              </a:rPr>
              <a:t>They may dry up during droughts and are</a:t>
            </a:r>
          </a:p>
          <a:p>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They are liable to contamination by latrines.</a:t>
            </a:r>
          </a:p>
          <a:p>
            <a:endParaRPr lang="en-US" dirty="0"/>
          </a:p>
        </p:txBody>
      </p:sp>
      <p:sp>
        <p:nvSpPr>
          <p:cNvPr id="4" name="Date Placeholder 3"/>
          <p:cNvSpPr>
            <a:spLocks noGrp="1"/>
          </p:cNvSpPr>
          <p:nvPr>
            <p:ph type="dt" sz="half" idx="10"/>
          </p:nvPr>
        </p:nvSpPr>
        <p:spPr/>
        <p:txBody>
          <a:bodyPr/>
          <a:lstStyle/>
          <a:p>
            <a:fld id="{F9D5902C-5773-4AC4-99F9-62A7B7517AC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65</a:t>
            </a:fld>
            <a:endParaRPr lang="en-GB"/>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00792"/>
          </a:xfrm>
        </p:spPr>
        <p:txBody>
          <a:bodyPr>
            <a:normAutofit/>
          </a:bodyPr>
          <a:lstStyle/>
          <a:p>
            <a:r>
              <a:rPr lang="en-GB" dirty="0" smtClean="0">
                <a:effectLst>
                  <a:outerShdw blurRad="38100" dist="38100" dir="2700000" algn="tl">
                    <a:srgbClr val="000000">
                      <a:alpha val="43137"/>
                    </a:srgbClr>
                  </a:outerShdw>
                </a:effectLst>
                <a:latin typeface="Times New Roman" pitchFamily="18" charset="0"/>
                <a:cs typeface="Times New Roman" pitchFamily="18" charset="0"/>
              </a:rPr>
              <a:t>A river is a large mass of flowing water. During the rainy season, its waters become turbid, while in the dry season they are clear</a:t>
            </a:r>
          </a:p>
          <a:p>
            <a:r>
              <a:rPr lang="en-GB" dirty="0" smtClean="0">
                <a:effectLst>
                  <a:outerShdw blurRad="38100" dist="38100" dir="2700000" algn="tl">
                    <a:srgbClr val="000000">
                      <a:alpha val="43137"/>
                    </a:srgbClr>
                  </a:outerShdw>
                </a:effectLst>
                <a:latin typeface="Times New Roman" pitchFamily="18" charset="0"/>
                <a:cs typeface="Times New Roman" pitchFamily="18" charset="0"/>
              </a:rPr>
              <a:t>River water has a lot of impurities obtained from human and animal waste, washing, sewage, agricultural waste and industrial waste.</a:t>
            </a:r>
          </a:p>
          <a:p>
            <a:endParaRPr lang="en-GB"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46C58013-5DA6-48B0-B0CB-40059DE826D7}"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66</a:t>
            </a:fld>
            <a:endParaRPr lang="en-GB"/>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
            <a:ext cx="8229600" cy="45719"/>
          </a:xfrm>
        </p:spPr>
        <p:txBody>
          <a:bodyPr>
            <a:normAutofit fontScale="90000"/>
          </a:bodyPr>
          <a:lstStyle/>
          <a:p>
            <a:endParaRPr lang="en-US" dirty="0"/>
          </a:p>
        </p:txBody>
      </p:sp>
      <p:sp>
        <p:nvSpPr>
          <p:cNvPr id="3" name="Content Placeholder 2"/>
          <p:cNvSpPr>
            <a:spLocks noGrp="1"/>
          </p:cNvSpPr>
          <p:nvPr>
            <p:ph idx="1"/>
          </p:nvPr>
        </p:nvSpPr>
        <p:spPr>
          <a:xfrm>
            <a:off x="41567" y="332656"/>
            <a:ext cx="9102436" cy="6023694"/>
          </a:xfrm>
        </p:spPr>
        <p:txBody>
          <a:bodyPr/>
          <a:lstStyle/>
          <a:p>
            <a:endParaRPr lang="en-US" dirty="0"/>
          </a:p>
        </p:txBody>
      </p:sp>
      <p:sp>
        <p:nvSpPr>
          <p:cNvPr id="4" name="Date Placeholder 3"/>
          <p:cNvSpPr>
            <a:spLocks noGrp="1"/>
          </p:cNvSpPr>
          <p:nvPr>
            <p:ph type="dt" sz="half" idx="10"/>
          </p:nvPr>
        </p:nvSpPr>
        <p:spPr/>
        <p:txBody>
          <a:bodyPr/>
          <a:lstStyle/>
          <a:p>
            <a:fld id="{3F869A0F-A6C3-4A5A-BB7C-7F64D849F4FB}"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67</a:t>
            </a:fld>
            <a:endParaRPr lang="en-GB"/>
          </a:p>
        </p:txBody>
      </p:sp>
      <p:sp>
        <p:nvSpPr>
          <p:cNvPr id="7" name="Rectangle 6"/>
          <p:cNvSpPr/>
          <p:nvPr/>
        </p:nvSpPr>
        <p:spPr>
          <a:xfrm>
            <a:off x="381001" y="762002"/>
            <a:ext cx="8763003" cy="5632311"/>
          </a:xfrm>
          <a:prstGeom prst="rect">
            <a:avLst/>
          </a:prstGeom>
        </p:spPr>
        <p:txBody>
          <a:bodyPr wrap="square">
            <a:spAutoFit/>
          </a:bodyPr>
          <a:lstStyle/>
          <a:p>
            <a:pPr marL="457200" indent="-457200">
              <a:buFont typeface="Wingdings" panose="05000000000000000000" pitchFamily="2" charset="2"/>
              <a:buChar char="v"/>
            </a:pPr>
            <a:r>
              <a:rPr lang="en-GB" sz="3600" dirty="0">
                <a:latin typeface="Times New Roman" pitchFamily="18" charset="0"/>
                <a:cs typeface="Times New Roman" pitchFamily="18" charset="0"/>
              </a:rPr>
              <a:t>The quality of </a:t>
            </a:r>
            <a:r>
              <a:rPr lang="en-GB" sz="3600" dirty="0" smtClean="0">
                <a:latin typeface="Times New Roman" pitchFamily="18" charset="0"/>
                <a:cs typeface="Times New Roman" pitchFamily="18" charset="0"/>
              </a:rPr>
              <a:t>river water </a:t>
            </a:r>
            <a:r>
              <a:rPr lang="en-GB" sz="3600" dirty="0">
                <a:latin typeface="Times New Roman" pitchFamily="18" charset="0"/>
                <a:cs typeface="Times New Roman" pitchFamily="18" charset="0"/>
              </a:rPr>
              <a:t>depends on the location of its sources. </a:t>
            </a:r>
            <a:endParaRPr lang="en-GB" sz="3600" dirty="0" smtClean="0">
              <a:latin typeface="Times New Roman" pitchFamily="18" charset="0"/>
              <a:cs typeface="Times New Roman" pitchFamily="18" charset="0"/>
            </a:endParaRPr>
          </a:p>
          <a:p>
            <a:pPr marL="457200" indent="-457200">
              <a:buFont typeface="Wingdings" panose="05000000000000000000" pitchFamily="2" charset="2"/>
              <a:buChar char="v"/>
            </a:pPr>
            <a:r>
              <a:rPr lang="en-GB" sz="3600" dirty="0" smtClean="0">
                <a:latin typeface="Times New Roman" pitchFamily="18" charset="0"/>
                <a:cs typeface="Times New Roman" pitchFamily="18" charset="0"/>
              </a:rPr>
              <a:t>If </a:t>
            </a:r>
            <a:r>
              <a:rPr lang="en-GB" sz="3600" dirty="0">
                <a:latin typeface="Times New Roman" pitchFamily="18" charset="0"/>
                <a:cs typeface="Times New Roman" pitchFamily="18" charset="0"/>
              </a:rPr>
              <a:t>the water source is from the forest, hills and valleys, it is clean and suitable for household use with little or no prior treatment. </a:t>
            </a:r>
            <a:endParaRPr lang="en-GB" sz="3600" dirty="0" smtClean="0">
              <a:latin typeface="Times New Roman" pitchFamily="18" charset="0"/>
              <a:cs typeface="Times New Roman" pitchFamily="18" charset="0"/>
            </a:endParaRPr>
          </a:p>
          <a:p>
            <a:pPr marL="457200" indent="-457200">
              <a:buFont typeface="Wingdings" panose="05000000000000000000" pitchFamily="2" charset="2"/>
              <a:buChar char="v"/>
            </a:pPr>
            <a:r>
              <a:rPr lang="en-GB" sz="3600" dirty="0" smtClean="0">
                <a:latin typeface="Times New Roman" pitchFamily="18" charset="0"/>
                <a:cs typeface="Times New Roman" pitchFamily="18" charset="0"/>
              </a:rPr>
              <a:t>This </a:t>
            </a:r>
            <a:r>
              <a:rPr lang="en-GB" sz="3600" dirty="0">
                <a:latin typeface="Times New Roman" pitchFamily="18" charset="0"/>
                <a:cs typeface="Times New Roman" pitchFamily="18" charset="0"/>
              </a:rPr>
              <a:t>is because there is no human settlement, which might be a source of potential pollutants, at or around the water source.  </a:t>
            </a:r>
          </a:p>
        </p:txBody>
      </p:sp>
    </p:spTree>
    <p:extLst>
      <p:ext uri="{BB962C8B-B14F-4D97-AF65-F5344CB8AC3E}">
        <p14:creationId xmlns="" xmlns:p14="http://schemas.microsoft.com/office/powerpoint/2010/main" val="1132043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 Streams, rivers and lakes around or within towns and villages are likely to be contaminated by human and animal waste.</a:t>
            </a:r>
          </a:p>
          <a:p>
            <a:r>
              <a:rPr lang="en-GB" dirty="0" smtClean="0">
                <a:latin typeface="Times New Roman" pitchFamily="18" charset="0"/>
                <a:cs typeface="Times New Roman" pitchFamily="18" charset="0"/>
              </a:rPr>
              <a:t> It is, therefore, important to protect water sources from human settlement or animal grazing.</a:t>
            </a:r>
          </a:p>
          <a:p>
            <a:endParaRPr lang="en-US" dirty="0"/>
          </a:p>
        </p:txBody>
      </p:sp>
      <p:sp>
        <p:nvSpPr>
          <p:cNvPr id="4" name="Date Placeholder 3"/>
          <p:cNvSpPr>
            <a:spLocks noGrp="1"/>
          </p:cNvSpPr>
          <p:nvPr>
            <p:ph type="dt" sz="half" idx="10"/>
          </p:nvPr>
        </p:nvSpPr>
        <p:spPr/>
        <p:txBody>
          <a:bodyPr/>
          <a:lstStyle/>
          <a:p>
            <a:fld id="{52DC0321-A0E6-490D-89D4-175BC0718F7C}"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68</a:t>
            </a:fld>
            <a:endParaRPr lang="en-GB"/>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Sea Water</a:t>
            </a:r>
            <a:br>
              <a:rPr lang="en-GB" b="1" dirty="0" smtClean="0"/>
            </a:br>
            <a:endParaRPr lang="en-GB" dirty="0"/>
          </a:p>
        </p:txBody>
      </p:sp>
      <p:sp>
        <p:nvSpPr>
          <p:cNvPr id="3" name="Content Placeholder 2"/>
          <p:cNvSpPr>
            <a:spLocks noGrp="1"/>
          </p:cNvSpPr>
          <p:nvPr>
            <p:ph idx="1"/>
          </p:nvPr>
        </p:nvSpPr>
        <p:spPr>
          <a:xfrm>
            <a:off x="381000" y="1066802"/>
            <a:ext cx="8305800" cy="5059365"/>
          </a:xfrm>
        </p:spPr>
        <p:txBody>
          <a:bodyPr/>
          <a:lstStyle/>
          <a:p>
            <a:r>
              <a:rPr lang="en-GB" dirty="0" smtClean="0">
                <a:latin typeface="Times New Roman" pitchFamily="18" charset="0"/>
                <a:cs typeface="Times New Roman" pitchFamily="18" charset="0"/>
              </a:rPr>
              <a:t>This water is salty and requires expensive purification processes to make it suitable for drinking. </a:t>
            </a:r>
          </a:p>
          <a:p>
            <a:r>
              <a:rPr lang="en-GB" dirty="0" smtClean="0">
                <a:latin typeface="Times New Roman" pitchFamily="18" charset="0"/>
                <a:cs typeface="Times New Roman" pitchFamily="18" charset="0"/>
              </a:rPr>
              <a:t>In our country you have several salty lakes, which are Lake </a:t>
            </a:r>
            <a:r>
              <a:rPr lang="en-GB" dirty="0" err="1" smtClean="0">
                <a:latin typeface="Times New Roman" pitchFamily="18" charset="0"/>
                <a:cs typeface="Times New Roman" pitchFamily="18" charset="0"/>
              </a:rPr>
              <a:t>Magadi</a:t>
            </a:r>
            <a:r>
              <a:rPr lang="en-GB" dirty="0" smtClean="0">
                <a:latin typeface="Times New Roman" pitchFamily="18" charset="0"/>
                <a:cs typeface="Times New Roman" pitchFamily="18" charset="0"/>
              </a:rPr>
              <a:t>, Lake </a:t>
            </a:r>
            <a:r>
              <a:rPr lang="en-GB" dirty="0" err="1" smtClean="0">
                <a:latin typeface="Times New Roman" pitchFamily="18" charset="0"/>
                <a:cs typeface="Times New Roman" pitchFamily="18" charset="0"/>
              </a:rPr>
              <a:t>Bogoria</a:t>
            </a:r>
            <a:r>
              <a:rPr lang="en-GB" dirty="0" smtClean="0">
                <a:latin typeface="Times New Roman" pitchFamily="18" charset="0"/>
                <a:cs typeface="Times New Roman" pitchFamily="18" charset="0"/>
              </a:rPr>
              <a:t> and Lake </a:t>
            </a:r>
            <a:r>
              <a:rPr lang="en-GB" dirty="0" err="1" smtClean="0">
                <a:latin typeface="Times New Roman" pitchFamily="18" charset="0"/>
                <a:cs typeface="Times New Roman" pitchFamily="18" charset="0"/>
              </a:rPr>
              <a:t>Elementaita</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There are also the salty waters of the Indian Ocean.</a:t>
            </a:r>
            <a:endParaRPr lang="en-GB"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72190C30-8F19-4AD3-A172-58BC1F7E4610}"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69</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2" name="Content Placeholder 1"/>
          <p:cNvSpPr>
            <a:spLocks noGrp="1"/>
          </p:cNvSpPr>
          <p:nvPr>
            <p:ph idx="1"/>
          </p:nvPr>
        </p:nvSpPr>
        <p:spPr/>
        <p:txBody>
          <a:bodyPr>
            <a:noAutofit/>
          </a:bodyPr>
          <a:lstStyle/>
          <a:p>
            <a:r>
              <a:rPr lang="en-US" b="1" dirty="0" smtClean="0"/>
              <a:t>MODULE CONTENT</a:t>
            </a:r>
          </a:p>
          <a:p>
            <a:r>
              <a:rPr lang="en-US" b="1" dirty="0" smtClean="0"/>
              <a:t>Environmental Health</a:t>
            </a:r>
            <a:r>
              <a:rPr lang="en-US" dirty="0" smtClean="0"/>
              <a:t>: definitions ,types of environment and their effects ,biological, physical, social-cultural , political, economic, </a:t>
            </a:r>
            <a:r>
              <a:rPr lang="en-US" b="1" dirty="0" smtClean="0"/>
              <a:t>Effects of food preservation and storage: </a:t>
            </a:r>
            <a:r>
              <a:rPr lang="en-US" dirty="0" smtClean="0"/>
              <a:t>food control, food poisoning, food production, inspection of foods premises, diseases spread by contaminated foods, </a:t>
            </a:r>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7</a:t>
            </a:fld>
            <a:endParaRPr lang="en-GB"/>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Underground Water</a:t>
            </a:r>
            <a:endParaRPr lang="en-GB" dirty="0"/>
          </a:p>
        </p:txBody>
      </p:sp>
      <p:sp>
        <p:nvSpPr>
          <p:cNvPr id="3" name="Content Placeholder 2"/>
          <p:cNvSpPr>
            <a:spLocks noGrp="1"/>
          </p:cNvSpPr>
          <p:nvPr>
            <p:ph idx="1"/>
          </p:nvPr>
        </p:nvSpPr>
        <p:spPr/>
        <p:txBody>
          <a:bodyPr>
            <a:normAutofit lnSpcReduction="10000"/>
          </a:bodyPr>
          <a:lstStyle/>
          <a:p>
            <a:r>
              <a:rPr lang="en-GB" dirty="0" smtClean="0">
                <a:latin typeface="Times New Roman" pitchFamily="18" charset="0"/>
                <a:cs typeface="Times New Roman" pitchFamily="18" charset="0"/>
              </a:rPr>
              <a:t>The water that gets under the impermeable layer of rock is called underground water.</a:t>
            </a:r>
          </a:p>
          <a:p>
            <a:r>
              <a:rPr lang="en-GB" dirty="0" smtClean="0">
                <a:latin typeface="Times New Roman" pitchFamily="18" charset="0"/>
                <a:cs typeface="Times New Roman" pitchFamily="18" charset="0"/>
              </a:rPr>
              <a:t> It is the water between two impermeable layers of rock, one above and the other one below. </a:t>
            </a:r>
          </a:p>
          <a:p>
            <a:r>
              <a:rPr lang="en-GB" dirty="0" smtClean="0">
                <a:latin typeface="Times New Roman" pitchFamily="18" charset="0"/>
                <a:cs typeface="Times New Roman" pitchFamily="18" charset="0"/>
              </a:rPr>
              <a:t>This water finds an outlet through a fissure or crack in the upper layer of the rock. </a:t>
            </a:r>
          </a:p>
          <a:p>
            <a:r>
              <a:rPr lang="en-GB" dirty="0" smtClean="0">
                <a:latin typeface="Times New Roman" pitchFamily="18" charset="0"/>
                <a:cs typeface="Times New Roman" pitchFamily="18" charset="0"/>
              </a:rPr>
              <a:t>Water from this issue is obtained as a deep spring, a well or a borehole.</a:t>
            </a:r>
          </a:p>
          <a:p>
            <a:endParaRPr lang="en-GB" dirty="0"/>
          </a:p>
        </p:txBody>
      </p:sp>
      <p:sp>
        <p:nvSpPr>
          <p:cNvPr id="4" name="Date Placeholder 3"/>
          <p:cNvSpPr>
            <a:spLocks noGrp="1"/>
          </p:cNvSpPr>
          <p:nvPr>
            <p:ph type="dt" sz="half" idx="10"/>
          </p:nvPr>
        </p:nvSpPr>
        <p:spPr/>
        <p:txBody>
          <a:bodyPr/>
          <a:lstStyle/>
          <a:p>
            <a:fld id="{1125DCC8-410F-43C6-B1A4-60E551E61F8E}"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70</a:t>
            </a:fld>
            <a:endParaRPr lang="en-GB"/>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Underground water is plentiful, has less chances of contamination and does not normally dry off during dry seasons. </a:t>
            </a:r>
          </a:p>
          <a:p>
            <a:r>
              <a:rPr lang="en-GB" dirty="0" smtClean="0">
                <a:latin typeface="Times New Roman" pitchFamily="18" charset="0"/>
                <a:cs typeface="Times New Roman" pitchFamily="18" charset="0"/>
              </a:rPr>
              <a:t>It is usually salty and it is necessary to remove the salts. </a:t>
            </a:r>
          </a:p>
          <a:p>
            <a:r>
              <a:rPr lang="en-GB" dirty="0" smtClean="0">
                <a:latin typeface="Times New Roman" pitchFamily="18" charset="0"/>
                <a:cs typeface="Times New Roman" pitchFamily="18" charset="0"/>
              </a:rPr>
              <a:t>It also needs to be pumped into tanks or reservoirs before use</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30027E26-76C3-4BC9-9CAC-77180DCF8EFB}"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71</a:t>
            </a:fld>
            <a:endParaRPr lang="en-GB"/>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Sources of Water Contamination</a:t>
            </a:r>
            <a:endParaRPr lang="en-GB" dirty="0"/>
          </a:p>
        </p:txBody>
      </p:sp>
      <p:sp>
        <p:nvSpPr>
          <p:cNvPr id="3" name="Content Placeholder 2"/>
          <p:cNvSpPr>
            <a:spLocks noGrp="1"/>
          </p:cNvSpPr>
          <p:nvPr>
            <p:ph idx="1"/>
          </p:nvPr>
        </p:nvSpPr>
        <p:spPr/>
        <p:txBody>
          <a:bodyPr>
            <a:normAutofit/>
          </a:bodyPr>
          <a:lstStyle/>
          <a:p>
            <a:r>
              <a:rPr lang="en-GB" dirty="0" smtClean="0">
                <a:latin typeface="Times New Roman" pitchFamily="18" charset="0"/>
                <a:cs typeface="Times New Roman" pitchFamily="18" charset="0"/>
              </a:rPr>
              <a:t>Water has the ability to absorb substances and gases, for example, oxygen and carbon dioxide as it falls as rain. </a:t>
            </a:r>
          </a:p>
          <a:p>
            <a:r>
              <a:rPr lang="en-GB" dirty="0" smtClean="0">
                <a:latin typeface="Times New Roman" pitchFamily="18" charset="0"/>
                <a:cs typeface="Times New Roman" pitchFamily="18" charset="0"/>
              </a:rPr>
              <a:t>It also absorbs minerals, and different salts from rocks or even dangerous chemicals from industrial wastes.</a:t>
            </a:r>
          </a:p>
          <a:p>
            <a:r>
              <a:rPr lang="en-GB"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69E72677-8B61-47A5-BA9F-4C95769F1DC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72</a:t>
            </a:fld>
            <a:endParaRPr lang="en-GB"/>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Collecting surfaces for rainwater may have leaves, insects, bird droppings and animal faeces on them.</a:t>
            </a:r>
          </a:p>
          <a:p>
            <a:r>
              <a:rPr lang="en-GB" dirty="0" smtClean="0">
                <a:latin typeface="Times New Roman" pitchFamily="18" charset="0"/>
                <a:cs typeface="Times New Roman" pitchFamily="18" charset="0"/>
              </a:rPr>
              <a:t> When water runs over the earth it may become contaminated with human or animal excreta, refuse, fertilizers or industrial wastes.</a:t>
            </a:r>
          </a:p>
        </p:txBody>
      </p:sp>
      <p:sp>
        <p:nvSpPr>
          <p:cNvPr id="4" name="Date Placeholder 3"/>
          <p:cNvSpPr>
            <a:spLocks noGrp="1"/>
          </p:cNvSpPr>
          <p:nvPr>
            <p:ph type="dt" sz="half" idx="10"/>
          </p:nvPr>
        </p:nvSpPr>
        <p:spPr/>
        <p:txBody>
          <a:bodyPr/>
          <a:lstStyle/>
          <a:p>
            <a:fld id="{4F3E2624-C553-44B3-AA7C-9C7D4EC7FF41}"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73</a:t>
            </a:fld>
            <a:endParaRPr lang="en-GB"/>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8"/>
            <a:ext cx="8229600" cy="5697559"/>
          </a:xfrm>
        </p:spPr>
        <p:txBody>
          <a:bodyPr>
            <a:normAutofit/>
          </a:bodyPr>
          <a:lstStyle/>
          <a:p>
            <a:r>
              <a:rPr lang="en-GB" dirty="0" smtClean="0">
                <a:latin typeface="Times New Roman" pitchFamily="18" charset="0"/>
                <a:cs typeface="Times New Roman" pitchFamily="18" charset="0"/>
              </a:rPr>
              <a:t>Excreta and refuse may contaminate shallow wells. </a:t>
            </a:r>
          </a:p>
          <a:p>
            <a:r>
              <a:rPr lang="en-GB" dirty="0" smtClean="0">
                <a:latin typeface="Times New Roman" pitchFamily="18" charset="0"/>
                <a:cs typeface="Times New Roman" pitchFamily="18" charset="0"/>
              </a:rPr>
              <a:t>Wells may also be contaminated by the use of dirty containers for drawing water or by oil from a pump.</a:t>
            </a:r>
          </a:p>
          <a:p>
            <a:r>
              <a:rPr lang="en-GB" dirty="0" smtClean="0">
                <a:latin typeface="Times New Roman" pitchFamily="18" charset="0"/>
                <a:cs typeface="Times New Roman" pitchFamily="18" charset="0"/>
              </a:rPr>
              <a:t> Bathing, urinating, defecating in water, washing clothes and animal watering may contaminate rivers, lakes or dams.</a:t>
            </a:r>
          </a:p>
          <a:p>
            <a:endParaRPr lang="en-GB" dirty="0" smtClean="0">
              <a:latin typeface="Times New Roman" pitchFamily="18" charset="0"/>
              <a:cs typeface="Times New Roman" pitchFamily="18" charset="0"/>
            </a:endParaRPr>
          </a:p>
          <a:p>
            <a:endParaRPr lang="en-GB"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B96BA030-29B9-4A2C-A90D-4117F64926CC}"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74</a:t>
            </a:fld>
            <a:endParaRPr lang="en-GB"/>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GB" dirty="0" smtClean="0">
                <a:latin typeface="Times New Roman" pitchFamily="18" charset="0"/>
                <a:cs typeface="Times New Roman" pitchFamily="18" charset="0"/>
              </a:rPr>
              <a:t>Even piped water may become contaminated from leaks in the pipes, especially when they pass near dirty drains or when it is collected in contaminated containers. </a:t>
            </a:r>
          </a:p>
          <a:p>
            <a:r>
              <a:rPr lang="en-GB" dirty="0" smtClean="0">
                <a:latin typeface="Times New Roman" pitchFamily="18" charset="0"/>
                <a:cs typeface="Times New Roman" pitchFamily="18" charset="0"/>
              </a:rPr>
              <a:t>Water may go bad if it is uncovered or stored for too long in a pot or cistern.</a:t>
            </a:r>
          </a:p>
          <a:p>
            <a:r>
              <a:rPr lang="en-GB" dirty="0" smtClean="0">
                <a:latin typeface="Times New Roman" pitchFamily="18" charset="0"/>
                <a:cs typeface="Times New Roman" pitchFamily="18" charset="0"/>
              </a:rPr>
              <a:t> Finally, it is important to remember that water from any source may become contaminated if it is drunk from dirty or communal drinking vessels</a:t>
            </a:r>
            <a:r>
              <a:rPr lang="en-GB" dirty="0" smtClean="0"/>
              <a:t>.</a:t>
            </a:r>
            <a:endParaRPr lang="en-US" dirty="0"/>
          </a:p>
        </p:txBody>
      </p:sp>
      <p:sp>
        <p:nvSpPr>
          <p:cNvPr id="4" name="Date Placeholder 3"/>
          <p:cNvSpPr>
            <a:spLocks noGrp="1"/>
          </p:cNvSpPr>
          <p:nvPr>
            <p:ph type="dt" sz="half" idx="10"/>
          </p:nvPr>
        </p:nvSpPr>
        <p:spPr/>
        <p:txBody>
          <a:bodyPr/>
          <a:lstStyle/>
          <a:p>
            <a:fld id="{4742A635-1FB7-4227-8953-FB4FD4F22BD7}"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75</a:t>
            </a:fld>
            <a:endParaRPr lang="en-GB"/>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Times New Roman" pitchFamily="18" charset="0"/>
                <a:cs typeface="Times New Roman" pitchFamily="18" charset="0"/>
              </a:rPr>
              <a:t>Protection of Water Sources</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
            </a:pPr>
            <a:r>
              <a:rPr lang="en-GB" b="1" dirty="0" smtClean="0">
                <a:latin typeface="Times New Roman" pitchFamily="18" charset="0"/>
                <a:cs typeface="Times New Roman" pitchFamily="18" charset="0"/>
              </a:rPr>
              <a:t>Rain Water</a:t>
            </a:r>
          </a:p>
          <a:p>
            <a:pPr>
              <a:buFont typeface="Wingdings" pitchFamily="2" charset="2"/>
              <a:buChar char="§"/>
            </a:pPr>
            <a:r>
              <a:rPr lang="en-GB" dirty="0" smtClean="0">
                <a:latin typeface="Times New Roman" pitchFamily="18" charset="0"/>
                <a:cs typeface="Times New Roman" pitchFamily="18" charset="0"/>
              </a:rPr>
              <a:t>The protection of rainwater sources is done by the use of gutters led by pipes into a small waste drain tank and into a clean closed tank</a:t>
            </a:r>
          </a:p>
          <a:p>
            <a:pPr>
              <a:buFont typeface="Wingdings" pitchFamily="2" charset="2"/>
              <a:buChar char="§"/>
            </a:pPr>
            <a:r>
              <a:rPr lang="en-GB" dirty="0" smtClean="0">
                <a:latin typeface="Times New Roman" pitchFamily="18" charset="0"/>
                <a:cs typeface="Times New Roman" pitchFamily="18" charset="0"/>
              </a:rPr>
              <a:t>The first rainwater cleans the roof and the last part of the gutter should be disconnected to render the water clean.</a:t>
            </a:r>
            <a:r>
              <a:rPr lang="en-GB" b="1" dirty="0" smtClean="0">
                <a:latin typeface="Times New Roman" pitchFamily="18" charset="0"/>
                <a:cs typeface="Times New Roman" pitchFamily="18" charset="0"/>
              </a:rPr>
              <a:t> </a:t>
            </a:r>
          </a:p>
          <a:p>
            <a:endParaRPr lang="en-GB" b="1"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60F46DEF-9C18-4627-A1DA-D197FB449EC1}"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76</a:t>
            </a:fld>
            <a:endParaRPr lang="en-GB"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latin typeface="Times New Roman" pitchFamily="18" charset="0"/>
                <a:cs typeface="Times New Roman" pitchFamily="18" charset="0"/>
              </a:rPr>
              <a:t>Surface Water</a:t>
            </a:r>
          </a:p>
          <a:p>
            <a:r>
              <a:rPr lang="en-GB" dirty="0" smtClean="0">
                <a:latin typeface="Times New Roman" pitchFamily="18" charset="0"/>
                <a:cs typeface="Times New Roman" pitchFamily="18" charset="0"/>
              </a:rPr>
              <a:t>To protect surface water, people should not settle around springs, streams and rivers</a:t>
            </a:r>
          </a:p>
          <a:p>
            <a:r>
              <a:rPr lang="en-GB" dirty="0" smtClean="0">
                <a:latin typeface="Times New Roman" pitchFamily="18" charset="0"/>
                <a:cs typeface="Times New Roman" pitchFamily="18" charset="0"/>
              </a:rPr>
              <a:t>People and animals should be kept away from water catchments areas, normally in the forest or up the hills.</a:t>
            </a:r>
          </a:p>
          <a:p>
            <a:endParaRPr lang="en-US" dirty="0"/>
          </a:p>
        </p:txBody>
      </p:sp>
      <p:sp>
        <p:nvSpPr>
          <p:cNvPr id="4" name="Date Placeholder 3"/>
          <p:cNvSpPr>
            <a:spLocks noGrp="1"/>
          </p:cNvSpPr>
          <p:nvPr>
            <p:ph type="dt" sz="half" idx="10"/>
          </p:nvPr>
        </p:nvSpPr>
        <p:spPr/>
        <p:txBody>
          <a:bodyPr/>
          <a:lstStyle/>
          <a:p>
            <a:fld id="{4E30314F-2DF7-447E-A796-8E0DFDBB3DCC}"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77</a:t>
            </a:fld>
            <a:endParaRPr lang="en-GB"/>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4"/>
            <a:ext cx="8659688" cy="5937523"/>
          </a:xfrm>
        </p:spPr>
        <p:txBody>
          <a:bodyPr>
            <a:normAutofit fontScale="40000" lnSpcReduction="20000"/>
          </a:bodyPr>
          <a:lstStyle/>
          <a:p>
            <a:pPr>
              <a:buNone/>
            </a:pPr>
            <a:r>
              <a:rPr lang="en-GB" sz="7000" b="1" dirty="0" smtClean="0">
                <a:latin typeface="Times New Roman" pitchFamily="18" charset="0"/>
                <a:cs typeface="Times New Roman" pitchFamily="18" charset="0"/>
              </a:rPr>
              <a:t>Springs</a:t>
            </a:r>
            <a:r>
              <a:rPr lang="en-GB" sz="5100" dirty="0" smtClean="0">
                <a:latin typeface="Times New Roman" pitchFamily="18" charset="0"/>
                <a:cs typeface="Times New Roman" pitchFamily="18" charset="0"/>
              </a:rPr>
              <a:t> </a:t>
            </a:r>
          </a:p>
          <a:p>
            <a:pPr algn="just"/>
            <a:endParaRPr lang="en-GB" sz="4600" dirty="0">
              <a:latin typeface="Times New Roman" pitchFamily="18" charset="0"/>
              <a:cs typeface="Times New Roman" pitchFamily="18" charset="0"/>
            </a:endParaRPr>
          </a:p>
          <a:p>
            <a:pPr algn="just"/>
            <a:r>
              <a:rPr lang="en-GB" sz="7600" dirty="0" smtClean="0">
                <a:latin typeface="Times New Roman" pitchFamily="18" charset="0"/>
                <a:cs typeface="Times New Roman" pitchFamily="18" charset="0"/>
              </a:rPr>
              <a:t>Clear the bush or long grass around the site of the spring.</a:t>
            </a:r>
          </a:p>
          <a:p>
            <a:pPr algn="just"/>
            <a:r>
              <a:rPr lang="en-GB" sz="7600" dirty="0" smtClean="0">
                <a:latin typeface="Times New Roman" pitchFamily="18" charset="0"/>
                <a:cs typeface="Times New Roman" pitchFamily="18" charset="0"/>
              </a:rPr>
              <a:t>Put up a fence around the spring to prevent animals from grazing and children from playing around it.</a:t>
            </a:r>
          </a:p>
          <a:p>
            <a:pPr algn="just"/>
            <a:r>
              <a:rPr lang="en-GB" sz="7600" dirty="0" smtClean="0">
                <a:latin typeface="Times New Roman" pitchFamily="18" charset="0"/>
                <a:cs typeface="Times New Roman" pitchFamily="18" charset="0"/>
              </a:rPr>
              <a:t>Dig a drain about 15 metres from the spring to divert surface water.</a:t>
            </a:r>
          </a:p>
          <a:p>
            <a:pPr algn="just"/>
            <a:r>
              <a:rPr lang="en-GB" sz="7600" dirty="0" smtClean="0">
                <a:latin typeface="Times New Roman" pitchFamily="18" charset="0"/>
                <a:cs typeface="Times New Roman" pitchFamily="18" charset="0"/>
              </a:rPr>
              <a:t>Build a strong retaining wall around the 'eyes' point from which water flows out from underground. </a:t>
            </a:r>
          </a:p>
          <a:p>
            <a:pPr algn="just"/>
            <a:r>
              <a:rPr lang="en-GB" sz="7600" dirty="0" smtClean="0">
                <a:latin typeface="Times New Roman" pitchFamily="18" charset="0"/>
                <a:cs typeface="Times New Roman" pitchFamily="18" charset="0"/>
              </a:rPr>
              <a:t>This wall holds water from the 'eyes' of the spring.</a:t>
            </a:r>
          </a:p>
        </p:txBody>
      </p:sp>
      <p:sp>
        <p:nvSpPr>
          <p:cNvPr id="2" name="Date Placeholder 1"/>
          <p:cNvSpPr>
            <a:spLocks noGrp="1"/>
          </p:cNvSpPr>
          <p:nvPr>
            <p:ph type="dt" sz="half" idx="10"/>
          </p:nvPr>
        </p:nvSpPr>
        <p:spPr/>
        <p:txBody>
          <a:bodyPr/>
          <a:lstStyle/>
          <a:p>
            <a:fld id="{6DC4325E-1EA5-46DF-A8AC-4DF13013C159}"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78</a:t>
            </a:fld>
            <a:endParaRPr lang="en-GB"/>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GB" dirty="0" smtClean="0">
                <a:latin typeface="Times New Roman" pitchFamily="18" charset="0"/>
                <a:cs typeface="Times New Roman" pitchFamily="18" charset="0"/>
              </a:rPr>
              <a:t>Fix the delivery pipe at a height close to the level of the 'eye' but high enough to allow the water containers to stand below the pipe.</a:t>
            </a:r>
          </a:p>
          <a:p>
            <a:pPr algn="just"/>
            <a:r>
              <a:rPr lang="en-GB" dirty="0" smtClean="0">
                <a:latin typeface="Times New Roman" pitchFamily="18" charset="0"/>
                <a:cs typeface="Times New Roman" pitchFamily="18" charset="0"/>
              </a:rPr>
              <a:t>Build steps to the spring as well as a platform on which to place the containers when collecting waters. The area behind the retaining wall should prevent contamination without interfering with the water flow.</a:t>
            </a:r>
          </a:p>
          <a:p>
            <a:pPr algn="just"/>
            <a:r>
              <a:rPr lang="en-GB" dirty="0" smtClean="0">
                <a:latin typeface="Times New Roman" pitchFamily="18" charset="0"/>
                <a:cs typeface="Times New Roman" pitchFamily="18" charset="0"/>
              </a:rPr>
              <a:t>Design an area for washing and for watering the animals.</a:t>
            </a:r>
          </a:p>
          <a:p>
            <a:pPr algn="just"/>
            <a:r>
              <a:rPr lang="en-GB" dirty="0" smtClean="0">
                <a:latin typeface="Times New Roman" pitchFamily="18" charset="0"/>
                <a:cs typeface="Times New Roman" pitchFamily="18" charset="0"/>
              </a:rPr>
              <a:t>Select a caretaker to maintain the protected springs.</a:t>
            </a:r>
          </a:p>
          <a:p>
            <a:endParaRPr lang="en-GB"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173802FF-F2ED-454A-AEBE-E1EF77F92A2A}"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79</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b="1" dirty="0" smtClean="0"/>
              <a:t>water:</a:t>
            </a:r>
            <a:r>
              <a:rPr lang="en-US" sz="3600" dirty="0" smtClean="0"/>
              <a:t> types, sources of water contamination, protection methods, purification, diseases spread by contaminated water: water –washed, water-borne, water –related, </a:t>
            </a:r>
          </a:p>
          <a:p>
            <a:r>
              <a:rPr lang="en-US" sz="3600" b="1" dirty="0" smtClean="0"/>
              <a:t>Housing: </a:t>
            </a:r>
            <a:r>
              <a:rPr lang="en-US" sz="3600" dirty="0" smtClean="0"/>
              <a:t>housing conditions, diseases caused by poor housing,</a:t>
            </a:r>
          </a:p>
          <a:p>
            <a:endParaRPr lang="en-US" sz="3600" dirty="0"/>
          </a:p>
        </p:txBody>
      </p:sp>
      <p:sp>
        <p:nvSpPr>
          <p:cNvPr id="4" name="Date Placeholder 3"/>
          <p:cNvSpPr>
            <a:spLocks noGrp="1"/>
          </p:cNvSpPr>
          <p:nvPr>
            <p:ph type="dt" sz="half" idx="10"/>
          </p:nvPr>
        </p:nvSpPr>
        <p:spPr/>
        <p:txBody>
          <a:bodyPr/>
          <a:lstStyle/>
          <a:p>
            <a:fld id="{F1305144-C4F8-4678-A742-FA48C37B5262}"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8</a:t>
            </a:fld>
            <a:endParaRPr lang="en-GB"/>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65304"/>
          </a:xfrm>
        </p:spPr>
        <p:txBody>
          <a:bodyPr>
            <a:normAutofit fontScale="92500"/>
          </a:bodyPr>
          <a:lstStyle/>
          <a:p>
            <a:pPr>
              <a:buNone/>
            </a:pPr>
            <a:r>
              <a:rPr lang="en-GB" b="1" dirty="0" smtClean="0">
                <a:latin typeface="Times New Roman" pitchFamily="18" charset="0"/>
                <a:cs typeface="Times New Roman" pitchFamily="18" charset="0"/>
              </a:rPr>
              <a:t>Wells</a:t>
            </a:r>
          </a:p>
          <a:p>
            <a:r>
              <a:rPr lang="en-GB" dirty="0" smtClean="0">
                <a:latin typeface="Times New Roman" pitchFamily="18" charset="0"/>
                <a:cs typeface="Times New Roman" pitchFamily="18" charset="0"/>
              </a:rPr>
              <a:t>The site should be selected at least 100 metres from a pit latrine or other likely source of contamination.</a:t>
            </a:r>
          </a:p>
          <a:p>
            <a:r>
              <a:rPr lang="en-GB" dirty="0" smtClean="0">
                <a:latin typeface="Times New Roman" pitchFamily="18" charset="0"/>
                <a:cs typeface="Times New Roman" pitchFamily="18" charset="0"/>
              </a:rPr>
              <a:t>The sides of the well should be built with stones, rocks, or cement culvert.</a:t>
            </a:r>
          </a:p>
          <a:p>
            <a:r>
              <a:rPr lang="en-GB" dirty="0" smtClean="0">
                <a:latin typeface="Times New Roman" pitchFamily="18" charset="0"/>
                <a:cs typeface="Times New Roman" pitchFamily="18" charset="0"/>
              </a:rPr>
              <a:t>The sides above the surrounding ground should be constructed with a sloping water-proof area to avoid dirt from getting into to the well.</a:t>
            </a:r>
          </a:p>
          <a:p>
            <a:r>
              <a:rPr lang="en-GB" dirty="0" smtClean="0">
                <a:latin typeface="Times New Roman" pitchFamily="18" charset="0"/>
                <a:cs typeface="Times New Roman" pitchFamily="18" charset="0"/>
              </a:rPr>
              <a:t>A strong well cover should be put in place.</a:t>
            </a:r>
          </a:p>
          <a:p>
            <a:pPr>
              <a:buNone/>
            </a:pPr>
            <a:r>
              <a:rPr lang="en-GB" b="1" i="1" dirty="0" smtClean="0">
                <a:latin typeface="Times New Roman" pitchFamily="18" charset="0"/>
                <a:cs typeface="Times New Roman" pitchFamily="18" charset="0"/>
              </a:rPr>
              <a:t> Remember:</a:t>
            </a:r>
            <a:br>
              <a:rPr lang="en-GB" b="1" i="1" dirty="0" smtClean="0">
                <a:latin typeface="Times New Roman" pitchFamily="18" charset="0"/>
                <a:cs typeface="Times New Roman" pitchFamily="18" charset="0"/>
              </a:rPr>
            </a:br>
            <a:r>
              <a:rPr lang="en-GB" b="1" i="1" dirty="0" smtClean="0">
                <a:latin typeface="Times New Roman" pitchFamily="18" charset="0"/>
                <a:cs typeface="Times New Roman" pitchFamily="18" charset="0"/>
              </a:rPr>
              <a:t>The well should be dug during the dry season to obtain adequate depth, filtration and constant water supply.</a:t>
            </a:r>
            <a:endParaRPr lang="en-GB" dirty="0" smtClean="0">
              <a:latin typeface="Times New Roman" pitchFamily="18" charset="0"/>
              <a:cs typeface="Times New Roman" pitchFamily="18" charset="0"/>
            </a:endParaRPr>
          </a:p>
          <a:p>
            <a:endParaRPr lang="en-GB" dirty="0"/>
          </a:p>
        </p:txBody>
      </p:sp>
      <p:sp>
        <p:nvSpPr>
          <p:cNvPr id="2" name="Date Placeholder 1"/>
          <p:cNvSpPr>
            <a:spLocks noGrp="1"/>
          </p:cNvSpPr>
          <p:nvPr>
            <p:ph type="dt" sz="half" idx="10"/>
          </p:nvPr>
        </p:nvSpPr>
        <p:spPr/>
        <p:txBody>
          <a:bodyPr/>
          <a:lstStyle/>
          <a:p>
            <a:fld id="{69DB9DD1-EB3B-4046-9873-F0390B798661}"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80</a:t>
            </a:fld>
            <a:endParaRPr lang="en-GB"/>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32"/>
            <a:ext cx="8229600" cy="5840435"/>
          </a:xfrm>
        </p:spPr>
        <p:txBody>
          <a:bodyPr>
            <a:normAutofit lnSpcReduction="10000"/>
          </a:bodyPr>
          <a:lstStyle/>
          <a:p>
            <a:pPr>
              <a:buNone/>
            </a:pPr>
            <a:r>
              <a:rPr lang="en-GB" b="1" dirty="0" smtClean="0">
                <a:latin typeface="Times New Roman" pitchFamily="18" charset="0"/>
                <a:cs typeface="Times New Roman" pitchFamily="18" charset="0"/>
              </a:rPr>
              <a:t>Purification of Water Sources</a:t>
            </a: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Chemicals can be used to purify water sources.</a:t>
            </a:r>
          </a:p>
          <a:p>
            <a:pPr>
              <a:buNone/>
            </a:pPr>
            <a:r>
              <a:rPr lang="en-GB" dirty="0" smtClean="0">
                <a:latin typeface="Times New Roman" pitchFamily="18" charset="0"/>
                <a:cs typeface="Times New Roman" pitchFamily="18" charset="0"/>
              </a:rPr>
              <a:t>  a.  Iodine is a disinfecting agent used as 2% tincture. </a:t>
            </a:r>
          </a:p>
          <a:p>
            <a:r>
              <a:rPr lang="en-GB" dirty="0" smtClean="0">
                <a:latin typeface="Times New Roman" pitchFamily="18" charset="0"/>
                <a:cs typeface="Times New Roman" pitchFamily="18" charset="0"/>
              </a:rPr>
              <a:t>Two drops are sufficient to disinfect one litre of water. </a:t>
            </a:r>
          </a:p>
          <a:p>
            <a:r>
              <a:rPr lang="en-GB" dirty="0" err="1" smtClean="0">
                <a:latin typeface="Times New Roman" pitchFamily="18" charset="0"/>
                <a:cs typeface="Times New Roman" pitchFamily="18" charset="0"/>
              </a:rPr>
              <a:t>bIodine</a:t>
            </a:r>
            <a:r>
              <a:rPr lang="en-GB" dirty="0" smtClean="0">
                <a:latin typeface="Times New Roman" pitchFamily="18" charset="0"/>
                <a:cs typeface="Times New Roman" pitchFamily="18" charset="0"/>
              </a:rPr>
              <a:t> tablets such as </a:t>
            </a:r>
            <a:r>
              <a:rPr lang="en-GB" dirty="0" err="1" smtClean="0">
                <a:latin typeface="Times New Roman" pitchFamily="18" charset="0"/>
                <a:cs typeface="Times New Roman" pitchFamily="18" charset="0"/>
              </a:rPr>
              <a:t>Globaline</a:t>
            </a:r>
            <a:r>
              <a:rPr lang="en-GB" dirty="0" smtClean="0">
                <a:latin typeface="Times New Roman" pitchFamily="18" charset="0"/>
                <a:cs typeface="Times New Roman" pitchFamily="18" charset="0"/>
              </a:rPr>
              <a:t>® and Potable Aqua® (trade names)</a:t>
            </a:r>
          </a:p>
          <a:p>
            <a:r>
              <a:rPr lang="en-GB" dirty="0" smtClean="0">
                <a:latin typeface="Times New Roman" pitchFamily="18" charset="0"/>
                <a:cs typeface="Times New Roman" pitchFamily="18" charset="0"/>
              </a:rPr>
              <a:t>Are also used in the sterilisation of small amounts of water as directed by the manufacturer. </a:t>
            </a:r>
          </a:p>
          <a:p>
            <a:endParaRPr lang="en-GB"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CE2CE9DA-03AB-44F9-A33F-BDC3DC9BD83D}"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81</a:t>
            </a:fld>
            <a:endParaRPr lang="en-GB"/>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8"/>
            <a:ext cx="8229600" cy="5697559"/>
          </a:xfrm>
        </p:spPr>
        <p:txBody>
          <a:bodyPr>
            <a:normAutofit fontScale="92500"/>
          </a:bodyPr>
          <a:lstStyle/>
          <a:p>
            <a:r>
              <a:rPr lang="en-GB" dirty="0" smtClean="0">
                <a:latin typeface="Times New Roman" pitchFamily="18" charset="0"/>
                <a:cs typeface="Times New Roman" pitchFamily="18" charset="0"/>
              </a:rPr>
              <a:t>After the treatment of water, it is important to store the water safely to prevent recontamination. A safe storage container is a narrow mouthed container that has a lid. The drinking water should not be removed from its container by dipping a potentially contaminated vessel. Instead, it should be poured out of the container or the container should be fitted with a tap. </a:t>
            </a:r>
            <a:br>
              <a:rPr lang="en-GB" dirty="0" smtClean="0">
                <a:latin typeface="Times New Roman" pitchFamily="18" charset="0"/>
                <a:cs typeface="Times New Roman" pitchFamily="18" charset="0"/>
              </a:rPr>
            </a:b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The community should be educated on simple and practical ways of protecting their water such as the safe water system. </a:t>
            </a:r>
            <a:endParaRPr lang="en-GB"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5BDFCB97-AEF6-42F8-8B4E-0F2ACEEAF0DF}" type="datetime1">
              <a:rPr lang="en-US" smtClean="0"/>
              <a:pPr/>
              <a:t>7/25/2019</a:t>
            </a:fld>
            <a:endParaRPr lang="en-GB"/>
          </a:p>
        </p:txBody>
      </p:sp>
      <p:sp>
        <p:nvSpPr>
          <p:cNvPr id="4" name="Footer Placeholder 3"/>
          <p:cNvSpPr>
            <a:spLocks noGrp="1"/>
          </p:cNvSpPr>
          <p:nvPr>
            <p:ph type="ftr" sz="quarter" idx="11"/>
          </p:nvPr>
        </p:nvSpPr>
        <p:spPr/>
        <p:txBody>
          <a:bodyPr/>
          <a:lstStyle/>
          <a:p>
            <a:r>
              <a:rPr lang="en-GB" dirty="0"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82</a:t>
            </a:fld>
            <a:endParaRPr lang="en-GB"/>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440"/>
            <a:ext cx="8229600" cy="1417638"/>
          </a:xfrm>
        </p:spPr>
        <p:txBody>
          <a:bodyPr/>
          <a:lstStyle/>
          <a:p>
            <a:r>
              <a:rPr lang="en-GB" b="1" dirty="0" smtClean="0"/>
              <a:t>Safe Water System</a:t>
            </a:r>
            <a:endParaRPr lang="en-GB" dirty="0"/>
          </a:p>
        </p:txBody>
      </p:sp>
      <p:sp>
        <p:nvSpPr>
          <p:cNvPr id="3" name="Content Placeholder 2"/>
          <p:cNvSpPr>
            <a:spLocks noGrp="1"/>
          </p:cNvSpPr>
          <p:nvPr>
            <p:ph idx="1"/>
          </p:nvPr>
        </p:nvSpPr>
        <p:spPr>
          <a:xfrm>
            <a:off x="107504" y="764704"/>
            <a:ext cx="9036496" cy="5400600"/>
          </a:xfrm>
        </p:spPr>
        <p:txBody>
          <a:bodyPr>
            <a:normAutofit lnSpcReduction="10000"/>
          </a:bodyPr>
          <a:lstStyle/>
          <a:p>
            <a:pPr>
              <a:buFont typeface="Wingdings" panose="05000000000000000000" pitchFamily="2" charset="2"/>
              <a:buChar char="v"/>
            </a:pPr>
            <a:r>
              <a:rPr lang="en-GB" sz="3800" dirty="0" smtClean="0">
                <a:latin typeface="Times New Roman" pitchFamily="18" charset="0"/>
                <a:cs typeface="Times New Roman" pitchFamily="18" charset="0"/>
              </a:rPr>
              <a:t>The safe water system is a household-based water quality intervention in response to the need for inexpensive, alternative means of water treatment and storage in the short to medium terms. </a:t>
            </a:r>
          </a:p>
          <a:p>
            <a:pPr>
              <a:buFont typeface="Wingdings" panose="05000000000000000000" pitchFamily="2" charset="2"/>
              <a:buChar char="v"/>
            </a:pPr>
            <a:r>
              <a:rPr lang="en-GB" sz="3800" dirty="0" smtClean="0">
                <a:latin typeface="Times New Roman" pitchFamily="18" charset="0"/>
                <a:cs typeface="Times New Roman" pitchFamily="18" charset="0"/>
              </a:rPr>
              <a:t>The intervention has three components:</a:t>
            </a:r>
          </a:p>
          <a:p>
            <a:r>
              <a:rPr lang="en-GB" sz="3800" dirty="0" smtClean="0">
                <a:latin typeface="Times New Roman" pitchFamily="18" charset="0"/>
                <a:cs typeface="Times New Roman" pitchFamily="18" charset="0"/>
              </a:rPr>
              <a:t>Water treatment in the home</a:t>
            </a:r>
          </a:p>
          <a:p>
            <a:r>
              <a:rPr lang="en-GB" sz="3800" dirty="0" smtClean="0">
                <a:latin typeface="Times New Roman" pitchFamily="18" charset="0"/>
                <a:cs typeface="Times New Roman" pitchFamily="18" charset="0"/>
              </a:rPr>
              <a:t>Safe storage</a:t>
            </a:r>
          </a:p>
          <a:p>
            <a:r>
              <a:rPr lang="en-GB" sz="3800" dirty="0" smtClean="0">
                <a:latin typeface="Times New Roman" pitchFamily="18" charset="0"/>
                <a:cs typeface="Times New Roman" pitchFamily="18" charset="0"/>
              </a:rPr>
              <a:t>Behaviour change techniques</a:t>
            </a:r>
          </a:p>
          <a:p>
            <a:endParaRPr lang="en-GB" sz="3800"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C8F9C791-4AAB-4B5C-8FFC-25D31D835A0A}" type="datetime1">
              <a:rPr lang="en-US" smtClean="0"/>
              <a:pPr/>
              <a:t>7/25/2019</a:t>
            </a:fld>
            <a:endParaRPr lang="en-GB"/>
          </a:p>
        </p:txBody>
      </p:sp>
      <p:sp>
        <p:nvSpPr>
          <p:cNvPr id="5" name="Footer Placeholder 4"/>
          <p:cNvSpPr>
            <a:spLocks noGrp="1"/>
          </p:cNvSpPr>
          <p:nvPr>
            <p:ph type="ftr" sz="quarter" idx="11"/>
          </p:nvPr>
        </p:nvSpPr>
        <p:spPr/>
        <p:txBody>
          <a:bodyPr/>
          <a:lstStyle/>
          <a:p>
            <a:r>
              <a:rPr lang="en-GB" dirty="0"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83</a:t>
            </a:fld>
            <a:endParaRPr lang="en-GB"/>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v"/>
            </a:pPr>
            <a:r>
              <a:rPr lang="en-GB" dirty="0" smtClean="0">
                <a:latin typeface="Times New Roman" pitchFamily="18" charset="0"/>
                <a:cs typeface="Times New Roman" pitchFamily="18" charset="0"/>
              </a:rPr>
              <a:t>The main goals of safe water systems are:</a:t>
            </a:r>
          </a:p>
          <a:p>
            <a:r>
              <a:rPr lang="en-GB" dirty="0" smtClean="0">
                <a:latin typeface="Times New Roman" pitchFamily="18" charset="0"/>
                <a:cs typeface="Times New Roman" pitchFamily="18" charset="0"/>
              </a:rPr>
              <a:t>To improve the microbial quality of water in the home by means of sustainable technology</a:t>
            </a:r>
          </a:p>
          <a:p>
            <a:r>
              <a:rPr lang="en-GB" dirty="0" smtClean="0">
                <a:latin typeface="Times New Roman" pitchFamily="18" charset="0"/>
                <a:cs typeface="Times New Roman" pitchFamily="18" charset="0"/>
              </a:rPr>
              <a:t>To reduce morbidity and mortality of diarrhoea diseases related to contaminated water</a:t>
            </a:r>
          </a:p>
          <a:p>
            <a:r>
              <a:rPr lang="en-GB" dirty="0" smtClean="0">
                <a:latin typeface="Times New Roman" pitchFamily="18" charset="0"/>
                <a:cs typeface="Times New Roman" pitchFamily="18" charset="0"/>
              </a:rPr>
              <a:t>To improve hygienic behaviour related to water use</a:t>
            </a:r>
          </a:p>
          <a:p>
            <a:endParaRPr lang="en-GB"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D2C56921-489F-434D-9A95-71BD28638914}"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84</a:t>
            </a:fld>
            <a:endParaRPr lang="en-GB"/>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4"/>
            <a:ext cx="8229600" cy="5911873"/>
          </a:xfrm>
        </p:spPr>
        <p:txBody>
          <a:bodyPr>
            <a:normAutofit/>
          </a:bodyPr>
          <a:lstStyle/>
          <a:p>
            <a:pPr>
              <a:buNone/>
            </a:pPr>
            <a:r>
              <a:rPr lang="en-GB" b="1" dirty="0" smtClean="0"/>
              <a:t>Chlorination</a:t>
            </a:r>
            <a:r>
              <a:rPr lang="en-GB" dirty="0" smtClean="0"/>
              <a:t> </a:t>
            </a:r>
          </a:p>
          <a:p>
            <a:r>
              <a:rPr lang="en-GB" dirty="0" smtClean="0">
                <a:latin typeface="Times New Roman" pitchFamily="18" charset="0"/>
                <a:cs typeface="Times New Roman" pitchFamily="18" charset="0"/>
              </a:rPr>
              <a:t>Chlorine is added to water that has been filtered on a large-scale for supply in cities and towns. Chlorination is the final safeguard of the quality of water. </a:t>
            </a:r>
          </a:p>
        </p:txBody>
      </p:sp>
      <p:sp>
        <p:nvSpPr>
          <p:cNvPr id="2" name="Date Placeholder 1"/>
          <p:cNvSpPr>
            <a:spLocks noGrp="1"/>
          </p:cNvSpPr>
          <p:nvPr>
            <p:ph type="dt" sz="half" idx="10"/>
          </p:nvPr>
        </p:nvSpPr>
        <p:spPr/>
        <p:txBody>
          <a:bodyPr/>
          <a:lstStyle/>
          <a:p>
            <a:fld id="{872A7739-291C-448D-BE8A-4ADC6F7C11AA}"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85</a:t>
            </a:fld>
            <a:endParaRPr lang="en-GB"/>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The amount of chlorine added to the water should be proportioned to the volume of flow and to the chlorine demand of water. Chlorine should be properly mixed and there should be a minimum contact period of 30 minutes, for it to be effective against pathogenic organisms in water.</a:t>
            </a:r>
          </a:p>
          <a:p>
            <a:endParaRPr lang="en-GB" dirty="0" smtClean="0"/>
          </a:p>
          <a:p>
            <a:endParaRPr lang="en-US" dirty="0"/>
          </a:p>
        </p:txBody>
      </p:sp>
      <p:sp>
        <p:nvSpPr>
          <p:cNvPr id="4" name="Date Placeholder 3"/>
          <p:cNvSpPr>
            <a:spLocks noGrp="1"/>
          </p:cNvSpPr>
          <p:nvPr>
            <p:ph type="dt" sz="half" idx="10"/>
          </p:nvPr>
        </p:nvSpPr>
        <p:spPr/>
        <p:txBody>
          <a:bodyPr/>
          <a:lstStyle/>
          <a:p>
            <a:fld id="{0A1423B8-C507-4FAF-B4DE-7C93D5A628F7}"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86</a:t>
            </a:fld>
            <a:endParaRPr lang="en-GB"/>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lstStyle/>
          <a:p>
            <a:r>
              <a:rPr lang="en-GB" dirty="0" smtClean="0"/>
              <a:t>For household use, 1% of chlorine is recommended. This is normally in the form of </a:t>
            </a:r>
            <a:r>
              <a:rPr lang="en-GB" dirty="0" err="1" smtClean="0"/>
              <a:t>Jik</a:t>
            </a:r>
            <a:r>
              <a:rPr lang="en-GB" dirty="0" smtClean="0"/>
              <a:t>®, Milton® or Water Guard® which are trade names. Chlorine should be properly mixed and there should be a minimum contact period of 30 minutes.</a:t>
            </a:r>
            <a:r>
              <a:rPr lang="en-GB" b="1" i="1" dirty="0" smtClean="0"/>
              <a:t> </a:t>
            </a:r>
          </a:p>
          <a:p>
            <a:pPr>
              <a:buNone/>
            </a:pPr>
            <a:r>
              <a:rPr lang="en-GB" b="1" i="1" dirty="0" smtClean="0"/>
              <a:t>Remember:</a:t>
            </a:r>
            <a:br>
              <a:rPr lang="en-GB" b="1" i="1" dirty="0" smtClean="0"/>
            </a:br>
            <a:r>
              <a:rPr lang="en-GB" b="1" i="1" dirty="0" smtClean="0"/>
              <a:t>To treat water using these chemicals read the manufacturer’s instructions carefully. </a:t>
            </a:r>
          </a:p>
          <a:p>
            <a:endParaRPr lang="en-GB" dirty="0"/>
          </a:p>
        </p:txBody>
      </p:sp>
      <p:sp>
        <p:nvSpPr>
          <p:cNvPr id="2" name="Date Placeholder 1"/>
          <p:cNvSpPr>
            <a:spLocks noGrp="1"/>
          </p:cNvSpPr>
          <p:nvPr>
            <p:ph type="dt" sz="half" idx="10"/>
          </p:nvPr>
        </p:nvSpPr>
        <p:spPr/>
        <p:txBody>
          <a:bodyPr/>
          <a:lstStyle/>
          <a:p>
            <a:fld id="{FA96FC83-5894-44DD-8DE2-FB118BAC8370}"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87</a:t>
            </a:fld>
            <a:endParaRPr lang="en-GB"/>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Sanitation</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Deals with provision of clean drinking water and adequate sewage disposal-disposal of human wastes.</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9A27C883-2BAF-447D-8E87-D7B7969BD414}" type="datetime1">
              <a:rPr lang="en-US" smtClean="0"/>
              <a:pPr/>
              <a:t>7/25/2019</a:t>
            </a:fld>
            <a:r>
              <a:rPr lang="en-US" smtClean="0"/>
              <a:t> </a:t>
            </a:r>
            <a:endParaRPr lang="en-GB" dirty="0"/>
          </a:p>
        </p:txBody>
      </p:sp>
      <p:sp>
        <p:nvSpPr>
          <p:cNvPr id="7" name="Footer Placeholder 6"/>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88</a:t>
            </a:fld>
            <a:endParaRPr lang="en-GB"/>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Sanitation </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buNone/>
            </a:pPr>
            <a:r>
              <a:rPr lang="en-GB" b="1" dirty="0" smtClean="0"/>
              <a:t>Types of Waste</a:t>
            </a:r>
            <a:r>
              <a:rPr lang="en-GB" dirty="0" smtClean="0"/>
              <a:t> </a:t>
            </a:r>
          </a:p>
          <a:p>
            <a:r>
              <a:rPr lang="en-GB" dirty="0" smtClean="0"/>
              <a:t>You are now going to turn your attention to different types of waste. </a:t>
            </a:r>
          </a:p>
          <a:p>
            <a:r>
              <a:rPr lang="en-GB" dirty="0" smtClean="0"/>
              <a:t>Man produces waste wherever he is and it is necessary to manage this waste properly to prevent diseases.  </a:t>
            </a:r>
            <a:br>
              <a:rPr lang="en-GB" dirty="0" smtClean="0"/>
            </a:br>
            <a:r>
              <a:rPr lang="en-GB" dirty="0" smtClean="0"/>
              <a:t/>
            </a:r>
            <a:br>
              <a:rPr lang="en-GB" dirty="0" smtClean="0"/>
            </a:br>
            <a:r>
              <a:rPr lang="en-GB" b="1" dirty="0" smtClean="0"/>
              <a:t>What are some of the types of waste that you know of?</a:t>
            </a:r>
            <a:r>
              <a:rPr lang="en-GB" dirty="0" smtClean="0"/>
              <a:t> </a:t>
            </a:r>
          </a:p>
          <a:p>
            <a:pPr>
              <a:buNone/>
            </a:pPr>
            <a:r>
              <a:rPr lang="en-GB" dirty="0" smtClean="0"/>
              <a:t>There are two types of waste: </a:t>
            </a:r>
          </a:p>
          <a:p>
            <a:r>
              <a:rPr lang="en-GB" dirty="0" smtClean="0"/>
              <a:t>Solid -is also known as refuse. </a:t>
            </a:r>
          </a:p>
          <a:p>
            <a:r>
              <a:rPr lang="en-GB" dirty="0" smtClean="0"/>
              <a:t>Liquid waste - includes excreta and wastewater. </a:t>
            </a:r>
            <a:endParaRPr lang="en-GB" dirty="0"/>
          </a:p>
        </p:txBody>
      </p:sp>
      <p:sp>
        <p:nvSpPr>
          <p:cNvPr id="4" name="Date Placeholder 3"/>
          <p:cNvSpPr>
            <a:spLocks noGrp="1"/>
          </p:cNvSpPr>
          <p:nvPr>
            <p:ph type="dt" sz="half" idx="10"/>
          </p:nvPr>
        </p:nvSpPr>
        <p:spPr/>
        <p:txBody>
          <a:bodyPr/>
          <a:lstStyle/>
          <a:p>
            <a:fld id="{42B28744-7D4F-437D-A530-0118D2A51FF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89</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2" name="Content Placeholder 1"/>
          <p:cNvSpPr>
            <a:spLocks noGrp="1"/>
          </p:cNvSpPr>
          <p:nvPr>
            <p:ph idx="1"/>
          </p:nvPr>
        </p:nvSpPr>
        <p:spPr/>
        <p:txBody>
          <a:bodyPr>
            <a:normAutofit fontScale="92500" lnSpcReduction="10000"/>
          </a:bodyPr>
          <a:lstStyle/>
          <a:p>
            <a:pPr>
              <a:buNone/>
            </a:pPr>
            <a:endParaRPr lang="en-US" b="1" dirty="0" smtClean="0"/>
          </a:p>
          <a:p>
            <a:r>
              <a:rPr lang="en-US" b="1" dirty="0" smtClean="0"/>
              <a:t>Excreta disposal, refuse</a:t>
            </a:r>
            <a:r>
              <a:rPr lang="en-US" dirty="0" smtClean="0"/>
              <a:t> disposal methods, </a:t>
            </a:r>
          </a:p>
          <a:p>
            <a:r>
              <a:rPr lang="en-US" b="1" dirty="0" smtClean="0"/>
              <a:t>Air and ventilation</a:t>
            </a:r>
            <a:r>
              <a:rPr lang="en-US" dirty="0" smtClean="0"/>
              <a:t>: Types of ventilation, estimation of amount of fresh air required, Methods and diseases,</a:t>
            </a:r>
          </a:p>
          <a:p>
            <a:r>
              <a:rPr lang="en-US" b="1" dirty="0" smtClean="0"/>
              <a:t>Pollution:</a:t>
            </a:r>
            <a:r>
              <a:rPr lang="en-US" dirty="0" smtClean="0"/>
              <a:t>defination, types of pollution, prevention of pollution, diseases.</a:t>
            </a:r>
          </a:p>
          <a:p>
            <a:r>
              <a:rPr lang="en-US" b="1" dirty="0" smtClean="0"/>
              <a:t>Vectors and vermin control</a:t>
            </a:r>
            <a:r>
              <a:rPr lang="en-US" dirty="0" smtClean="0"/>
              <a:t>: types –flies, rodents, snails, mosquitoes, fleas,bedbgs, ticks, lies.</a:t>
            </a:r>
          </a:p>
          <a:p>
            <a:endParaRPr lang="en-US" dirty="0"/>
          </a:p>
        </p:txBody>
      </p:sp>
      <p:sp>
        <p:nvSpPr>
          <p:cNvPr id="3" name="Date Placeholder 2"/>
          <p:cNvSpPr>
            <a:spLocks noGrp="1"/>
          </p:cNvSpPr>
          <p:nvPr>
            <p:ph type="dt" sz="half" idx="10"/>
          </p:nvPr>
        </p:nvSpPr>
        <p:spPr/>
        <p:txBody>
          <a:bodyPr/>
          <a:lstStyle/>
          <a:p>
            <a:fld id="{F1305144-C4F8-4678-A742-FA48C37B526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9</a:t>
            </a:fld>
            <a:endParaRPr lang="en-GB"/>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32"/>
            <a:ext cx="8229600" cy="5840435"/>
          </a:xfrm>
        </p:spPr>
        <p:txBody>
          <a:bodyPr>
            <a:normAutofit/>
          </a:bodyPr>
          <a:lstStyle/>
          <a:p>
            <a:pPr>
              <a:buNone/>
            </a:pPr>
            <a:r>
              <a:rPr lang="en-GB" b="1" dirty="0" smtClean="0"/>
              <a:t>Liquid Waste</a:t>
            </a:r>
            <a:r>
              <a:rPr lang="en-GB" dirty="0" smtClean="0"/>
              <a:t> </a:t>
            </a:r>
          </a:p>
          <a:p>
            <a:r>
              <a:rPr lang="en-GB" dirty="0" smtClean="0"/>
              <a:t>Human excreta are faeces and urine. They are a source of pathogenic organisms. </a:t>
            </a:r>
          </a:p>
          <a:p>
            <a:r>
              <a:rPr lang="en-GB" dirty="0" smtClean="0"/>
              <a:t>Excreta are offensive to both sight and smell and can also lead to the contamination of water and foods. Faecal organisms may infect people directly or indirectly through an intermediate host. </a:t>
            </a:r>
            <a:endParaRPr lang="en-GB" dirty="0"/>
          </a:p>
        </p:txBody>
      </p:sp>
      <p:sp>
        <p:nvSpPr>
          <p:cNvPr id="2" name="Date Placeholder 1"/>
          <p:cNvSpPr>
            <a:spLocks noGrp="1"/>
          </p:cNvSpPr>
          <p:nvPr>
            <p:ph type="dt" sz="half" idx="10"/>
          </p:nvPr>
        </p:nvSpPr>
        <p:spPr/>
        <p:txBody>
          <a:bodyPr/>
          <a:lstStyle/>
          <a:p>
            <a:fld id="{EEF0C212-588A-4DBC-BAF8-D00B59083A82}"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90</a:t>
            </a:fld>
            <a:endParaRPr lang="en-GB"/>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endParaRPr lang="en-GB" dirty="0" smtClean="0"/>
          </a:p>
          <a:p>
            <a:r>
              <a:rPr lang="en-GB" dirty="0" smtClean="0"/>
              <a:t>Human excreta may spread the following diseases:</a:t>
            </a:r>
          </a:p>
          <a:p>
            <a:pPr>
              <a:buFont typeface="Wingdings" pitchFamily="2" charset="2"/>
              <a:buChar char="ü"/>
            </a:pPr>
            <a:r>
              <a:rPr lang="en-GB" dirty="0" smtClean="0"/>
              <a:t>Typhoid fever</a:t>
            </a:r>
          </a:p>
          <a:p>
            <a:pPr>
              <a:buFont typeface="Wingdings" pitchFamily="2" charset="2"/>
              <a:buChar char="ü"/>
            </a:pPr>
            <a:r>
              <a:rPr lang="en-GB" dirty="0" smtClean="0"/>
              <a:t>Cholera</a:t>
            </a:r>
          </a:p>
          <a:p>
            <a:pPr>
              <a:buFont typeface="Wingdings" pitchFamily="2" charset="2"/>
              <a:buChar char="ü"/>
            </a:pPr>
            <a:r>
              <a:rPr lang="en-GB" dirty="0" smtClean="0"/>
              <a:t>Intestinal worms</a:t>
            </a:r>
          </a:p>
          <a:p>
            <a:pPr>
              <a:buFont typeface="Wingdings" pitchFamily="2" charset="2"/>
              <a:buChar char="ü"/>
            </a:pPr>
            <a:r>
              <a:rPr lang="en-GB" dirty="0" smtClean="0"/>
              <a:t>Poliomyelitis</a:t>
            </a:r>
          </a:p>
          <a:p>
            <a:pPr>
              <a:buFont typeface="Wingdings" pitchFamily="2" charset="2"/>
              <a:buChar char="ü"/>
            </a:pPr>
            <a:r>
              <a:rPr lang="en-GB" dirty="0" smtClean="0"/>
              <a:t>Infective hepatitis A</a:t>
            </a:r>
          </a:p>
          <a:p>
            <a:pPr>
              <a:buFont typeface="Wingdings" pitchFamily="2" charset="2"/>
              <a:buChar char="ü"/>
            </a:pPr>
            <a:r>
              <a:rPr lang="en-GB" dirty="0" smtClean="0"/>
              <a:t>Bacillary and amoebic dysentery</a:t>
            </a:r>
          </a:p>
          <a:p>
            <a:endParaRPr lang="en-GB" dirty="0" smtClean="0"/>
          </a:p>
          <a:p>
            <a:endParaRPr lang="en-US" dirty="0"/>
          </a:p>
        </p:txBody>
      </p:sp>
      <p:sp>
        <p:nvSpPr>
          <p:cNvPr id="4" name="Date Placeholder 3"/>
          <p:cNvSpPr>
            <a:spLocks noGrp="1"/>
          </p:cNvSpPr>
          <p:nvPr>
            <p:ph type="dt" sz="half" idx="10"/>
          </p:nvPr>
        </p:nvSpPr>
        <p:spPr/>
        <p:txBody>
          <a:bodyPr/>
          <a:lstStyle/>
          <a:p>
            <a:fld id="{318184BB-C7CE-4627-9536-65E9E4AAE614}"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91</a:t>
            </a:fld>
            <a:endParaRPr lang="en-GB"/>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8"/>
            <a:ext cx="8229600" cy="5697559"/>
          </a:xfrm>
        </p:spPr>
        <p:txBody>
          <a:bodyPr>
            <a:normAutofit/>
          </a:bodyPr>
          <a:lstStyle/>
          <a:p>
            <a:r>
              <a:rPr lang="en-GB" dirty="0" smtClean="0">
                <a:latin typeface="Times New Roman" pitchFamily="18" charset="0"/>
                <a:cs typeface="Times New Roman" pitchFamily="18" charset="0"/>
              </a:rPr>
              <a:t>Urine carries the infective ova of </a:t>
            </a:r>
            <a:r>
              <a:rPr lang="en-GB" dirty="0" err="1" smtClean="0">
                <a:latin typeface="Times New Roman" pitchFamily="18" charset="0"/>
                <a:cs typeface="Times New Roman" pitchFamily="18" charset="0"/>
              </a:rPr>
              <a:t>schistosoma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heamatobium</a:t>
            </a:r>
            <a:r>
              <a:rPr lang="en-GB" dirty="0" smtClean="0">
                <a:latin typeface="Times New Roman" pitchFamily="18" charset="0"/>
                <a:cs typeface="Times New Roman" pitchFamily="18" charset="0"/>
              </a:rPr>
              <a:t> while faeces spread the </a:t>
            </a:r>
            <a:r>
              <a:rPr lang="en-GB" dirty="0" err="1" smtClean="0">
                <a:latin typeface="Times New Roman" pitchFamily="18" charset="0"/>
                <a:cs typeface="Times New Roman" pitchFamily="18" charset="0"/>
              </a:rPr>
              <a:t>schistosoma</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mansoni</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Faeces should not be accessible to fingers, feet, flies and food. The fingers and flies transfer the faeces to the food through the faecal-oral route transmission, known as the 4F connection that is, faeces-flies-food and faeces –fingers –food</a:t>
            </a:r>
            <a:r>
              <a:rPr lang="en-GB" dirty="0" smtClean="0"/>
              <a:t>. </a:t>
            </a:r>
          </a:p>
        </p:txBody>
      </p:sp>
      <p:sp>
        <p:nvSpPr>
          <p:cNvPr id="2" name="Date Placeholder 1"/>
          <p:cNvSpPr>
            <a:spLocks noGrp="1"/>
          </p:cNvSpPr>
          <p:nvPr>
            <p:ph type="dt" sz="half" idx="10"/>
          </p:nvPr>
        </p:nvSpPr>
        <p:spPr/>
        <p:txBody>
          <a:bodyPr/>
          <a:lstStyle/>
          <a:p>
            <a:fld id="{F1DEC58F-B173-47D0-9C31-2F623B9EA89A}" type="datetime1">
              <a:rPr lang="en-US" smtClean="0"/>
              <a:pPr/>
              <a:t>7/25/2019</a:t>
            </a:fld>
            <a:endParaRPr lang="en-GB"/>
          </a:p>
        </p:txBody>
      </p:sp>
      <p:sp>
        <p:nvSpPr>
          <p:cNvPr id="4" name="Footer Placeholder 3"/>
          <p:cNvSpPr>
            <a:spLocks noGrp="1"/>
          </p:cNvSpPr>
          <p:nvPr>
            <p:ph type="ftr" sz="quarter" idx="11"/>
          </p:nvPr>
        </p:nvSpPr>
        <p:spPr/>
        <p:txBody>
          <a:bodyPr/>
          <a:lstStyle/>
          <a:p>
            <a:r>
              <a:rPr lang="en-GB" smtClean="0"/>
              <a:t>ANNE 18</a:t>
            </a:r>
            <a:endParaRPr lang="en-GB" dirty="0"/>
          </a:p>
        </p:txBody>
      </p:sp>
      <p:sp>
        <p:nvSpPr>
          <p:cNvPr id="5" name="Slide Number Placeholder 4"/>
          <p:cNvSpPr>
            <a:spLocks noGrp="1"/>
          </p:cNvSpPr>
          <p:nvPr>
            <p:ph type="sldNum" sz="quarter" idx="12"/>
          </p:nvPr>
        </p:nvSpPr>
        <p:spPr/>
        <p:txBody>
          <a:bodyPr/>
          <a:lstStyle/>
          <a:p>
            <a:fld id="{03DCCB6D-61FD-41EB-AC19-63A5F35DB70E}" type="slidenum">
              <a:rPr lang="en-GB" smtClean="0"/>
              <a:pPr/>
              <a:t>92</a:t>
            </a:fld>
            <a:endParaRPr lang="en-GB"/>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latin typeface="Times New Roman" pitchFamily="18" charset="0"/>
                <a:cs typeface="Times New Roman" pitchFamily="18" charset="0"/>
              </a:rPr>
              <a:t>It is, therefore, necessary to help people understand the importance of proper excreta disposal by use of simple and cheap facilities. </a:t>
            </a:r>
          </a:p>
          <a:p>
            <a:r>
              <a:rPr lang="en-GB" dirty="0" smtClean="0">
                <a:latin typeface="Times New Roman" pitchFamily="18" charset="0"/>
                <a:cs typeface="Times New Roman" pitchFamily="18" charset="0"/>
              </a:rPr>
              <a:t>As a clinician, you should be able to identify possible customs and beliefs, which hinder proper excreta disposal in the community and educate the people accordingly.</a:t>
            </a:r>
          </a:p>
          <a:p>
            <a:endParaRPr lang="en-GB"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7414CB0B-32DC-4AD5-A5E8-D14423B2D8BF}"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93</a:t>
            </a:fld>
            <a:endParaRPr lang="en-GB"/>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a:bodyPr>
          <a:lstStyle/>
          <a:p>
            <a:r>
              <a:rPr lang="en-GB" b="1" dirty="0" smtClean="0">
                <a:latin typeface="Times New Roman" pitchFamily="18" charset="0"/>
                <a:cs typeface="Times New Roman" pitchFamily="18" charset="0"/>
              </a:rPr>
              <a:t>Solid Waste:</a:t>
            </a:r>
            <a:r>
              <a:rPr lang="en-GB" dirty="0" smtClean="0">
                <a:latin typeface="Times New Roman" pitchFamily="18" charset="0"/>
                <a:cs typeface="Times New Roman" pitchFamily="18" charset="0"/>
              </a:rPr>
              <a:t> Solid waste or refuse is defined as any unwanted discarded material, the remains, residual or by-products of human activities which are no longer required for further use by the initial producer. This is normally in the process of:</a:t>
            </a:r>
          </a:p>
          <a:p>
            <a:r>
              <a:rPr lang="en-GB" dirty="0" smtClean="0">
                <a:latin typeface="Times New Roman" pitchFamily="18" charset="0"/>
                <a:cs typeface="Times New Roman" pitchFamily="18" charset="0"/>
              </a:rPr>
              <a:t>Preparation</a:t>
            </a:r>
          </a:p>
          <a:p>
            <a:r>
              <a:rPr lang="en-GB" dirty="0" smtClean="0">
                <a:latin typeface="Times New Roman" pitchFamily="18" charset="0"/>
                <a:cs typeface="Times New Roman" pitchFamily="18" charset="0"/>
              </a:rPr>
              <a:t>Manufacture</a:t>
            </a:r>
          </a:p>
          <a:p>
            <a:r>
              <a:rPr lang="en-GB" dirty="0" smtClean="0">
                <a:latin typeface="Times New Roman" pitchFamily="18" charset="0"/>
                <a:cs typeface="Times New Roman" pitchFamily="18" charset="0"/>
              </a:rPr>
              <a:t>Packing</a:t>
            </a:r>
          </a:p>
          <a:p>
            <a:r>
              <a:rPr lang="en-GB" dirty="0" smtClean="0">
                <a:latin typeface="Times New Roman" pitchFamily="18" charset="0"/>
                <a:cs typeface="Times New Roman" pitchFamily="18" charset="0"/>
              </a:rPr>
              <a:t>Other human related activities</a:t>
            </a:r>
          </a:p>
          <a:p>
            <a:pPr>
              <a:buNone/>
            </a:pPr>
            <a:endParaRPr lang="en-GB" dirty="0" smtClean="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F1BF5048-02F3-42EE-92A2-749436AAC00E}" type="datetime1">
              <a:rPr lang="en-US" smtClean="0"/>
              <a:pPr/>
              <a:t>7/25/2019</a:t>
            </a:fld>
            <a:endParaRPr lang="en-GB"/>
          </a:p>
        </p:txBody>
      </p:sp>
      <p:sp>
        <p:nvSpPr>
          <p:cNvPr id="6" name="Footer Placeholder 5"/>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94</a:t>
            </a:fld>
            <a:endParaRPr lang="en-GB"/>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smtClean="0">
                <a:latin typeface="Times New Roman" pitchFamily="18" charset="0"/>
                <a:cs typeface="Times New Roman" pitchFamily="18" charset="0"/>
              </a:rPr>
              <a:t>If solid waste is not disposed of properly, it may create a number of problems: It may produce an offensive smell</a:t>
            </a:r>
          </a:p>
          <a:p>
            <a:r>
              <a:rPr lang="en-GB" dirty="0" smtClean="0">
                <a:latin typeface="Times New Roman" pitchFamily="18" charset="0"/>
                <a:cs typeface="Times New Roman" pitchFamily="18" charset="0"/>
              </a:rPr>
              <a:t>It attracts insects, vectors/pests particularly flies, cockroaches and rats</a:t>
            </a:r>
          </a:p>
          <a:p>
            <a:r>
              <a:rPr lang="en-GB" dirty="0" smtClean="0">
                <a:latin typeface="Times New Roman" pitchFamily="18" charset="0"/>
                <a:cs typeface="Times New Roman" pitchFamily="18" charset="0"/>
              </a:rPr>
              <a:t>Spreads diseases</a:t>
            </a:r>
          </a:p>
          <a:p>
            <a:r>
              <a:rPr lang="en-GB" dirty="0" smtClean="0">
                <a:latin typeface="Times New Roman" pitchFamily="18" charset="0"/>
                <a:cs typeface="Times New Roman" pitchFamily="18" charset="0"/>
              </a:rPr>
              <a:t>It can cause pollution of air, water or food</a:t>
            </a:r>
          </a:p>
          <a:p>
            <a:r>
              <a:rPr lang="en-GB" dirty="0" smtClean="0">
                <a:latin typeface="Times New Roman" pitchFamily="18" charset="0"/>
                <a:cs typeface="Times New Roman" pitchFamily="18" charset="0"/>
              </a:rPr>
              <a:t>It can cause accidents, for example, fires, cuts and falls</a:t>
            </a:r>
          </a:p>
          <a:p>
            <a:endParaRPr lang="en-GB" dirty="0" smtClean="0"/>
          </a:p>
          <a:p>
            <a:endParaRPr lang="en-US" dirty="0"/>
          </a:p>
        </p:txBody>
      </p:sp>
      <p:sp>
        <p:nvSpPr>
          <p:cNvPr id="4" name="Date Placeholder 3"/>
          <p:cNvSpPr>
            <a:spLocks noGrp="1"/>
          </p:cNvSpPr>
          <p:nvPr>
            <p:ph type="dt" sz="half" idx="10"/>
          </p:nvPr>
        </p:nvSpPr>
        <p:spPr/>
        <p:txBody>
          <a:bodyPr/>
          <a:lstStyle/>
          <a:p>
            <a:fld id="{80165AA9-156F-47F8-B086-76E2225CD81D}"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95</a:t>
            </a:fld>
            <a:endParaRPr lang="en-GB"/>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a:bodyPr>
          <a:lstStyle/>
          <a:p>
            <a:r>
              <a:rPr lang="en-GB" dirty="0" smtClean="0">
                <a:latin typeface="Times New Roman" pitchFamily="18" charset="0"/>
                <a:cs typeface="Times New Roman" pitchFamily="18" charset="0"/>
              </a:rPr>
              <a:t>There are various sources of solid waste. These include domestic waste, street waste, industrial waste, hospital objectionable waste and garden/agricultural waste. </a:t>
            </a:r>
            <a:endParaRPr lang="en-GB"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3D52BF6D-583C-455E-BE47-D6EE57D6CE79}" type="datetime1">
              <a:rPr lang="en-US" smtClean="0"/>
              <a:pPr/>
              <a:t>7/25/2019</a:t>
            </a:fld>
            <a:endParaRPr lang="en-GB"/>
          </a:p>
        </p:txBody>
      </p:sp>
      <p:sp>
        <p:nvSpPr>
          <p:cNvPr id="6" name="Footer Placeholder 5"/>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96</a:t>
            </a:fld>
            <a:endParaRPr lang="en-GB"/>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t>Domestic Waste</a:t>
            </a:r>
            <a:r>
              <a:rPr lang="en-GB" dirty="0" smtClean="0"/>
              <a:t/>
            </a:r>
            <a:br>
              <a:rPr lang="en-GB" dirty="0" smtClean="0"/>
            </a:br>
            <a:r>
              <a:rPr lang="en-GB" dirty="0" smtClean="0">
                <a:latin typeface="Times New Roman" pitchFamily="18" charset="0"/>
                <a:cs typeface="Times New Roman" pitchFamily="18" charset="0"/>
              </a:rPr>
              <a:t>This usually consists of all the garbage that emanates from inside a house, for example, food leftovers, potato and banana peelings, waste paper, worn out clothes, shoes, broken utensils, bottles and tins.</a:t>
            </a:r>
          </a:p>
          <a:p>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60B5AB00-1214-4D14-B062-5DF9A597474A}"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a:p>
        </p:txBody>
      </p:sp>
      <p:sp>
        <p:nvSpPr>
          <p:cNvPr id="6" name="Slide Number Placeholder 5"/>
          <p:cNvSpPr>
            <a:spLocks noGrp="1"/>
          </p:cNvSpPr>
          <p:nvPr>
            <p:ph type="sldNum" sz="quarter" idx="12"/>
          </p:nvPr>
        </p:nvSpPr>
        <p:spPr/>
        <p:txBody>
          <a:bodyPr/>
          <a:lstStyle/>
          <a:p>
            <a:fld id="{03DCCB6D-61FD-41EB-AC19-63A5F35DB70E}" type="slidenum">
              <a:rPr lang="en-GB" smtClean="0"/>
              <a:pPr/>
              <a:t>97</a:t>
            </a:fld>
            <a:endParaRPr lang="en-GB"/>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768997"/>
          </a:xfrm>
        </p:spPr>
        <p:txBody>
          <a:bodyPr>
            <a:normAutofit/>
          </a:bodyPr>
          <a:lstStyle/>
          <a:p>
            <a:r>
              <a:rPr lang="en-GB" b="1" dirty="0" smtClean="0"/>
              <a:t>Street Waste</a:t>
            </a:r>
            <a:r>
              <a:rPr lang="en-GB" dirty="0" smtClean="0"/>
              <a:t/>
            </a:r>
            <a:br>
              <a:rPr lang="en-GB" dirty="0" smtClean="0"/>
            </a:br>
            <a:r>
              <a:rPr lang="en-GB" dirty="0" smtClean="0"/>
              <a:t>This type of refuse consists of paper, food and commercial refuse in public places such as markets and hotels. Scrap metals may also be included in this category.</a:t>
            </a:r>
          </a:p>
          <a:p>
            <a:r>
              <a:rPr lang="en-GB" b="1" dirty="0" smtClean="0"/>
              <a:t>Industrial Waste</a:t>
            </a:r>
            <a:br>
              <a:rPr lang="en-GB" b="1" dirty="0" smtClean="0"/>
            </a:br>
            <a:r>
              <a:rPr lang="en-GB" dirty="0" smtClean="0"/>
              <a:t/>
            </a:r>
            <a:br>
              <a:rPr lang="en-GB" dirty="0" smtClean="0"/>
            </a:br>
            <a:endParaRPr lang="en-GB" dirty="0"/>
          </a:p>
        </p:txBody>
      </p:sp>
      <p:sp>
        <p:nvSpPr>
          <p:cNvPr id="2" name="Date Placeholder 1"/>
          <p:cNvSpPr>
            <a:spLocks noGrp="1"/>
          </p:cNvSpPr>
          <p:nvPr>
            <p:ph type="dt" sz="half" idx="10"/>
          </p:nvPr>
        </p:nvSpPr>
        <p:spPr/>
        <p:txBody>
          <a:bodyPr/>
          <a:lstStyle/>
          <a:p>
            <a:fld id="{2AFA5975-B5E9-4EF3-B961-69B75ED4CAEB}" type="datetime1">
              <a:rPr lang="en-US" smtClean="0"/>
              <a:pPr/>
              <a:t>7/25/2019</a:t>
            </a:fld>
            <a:endParaRPr lang="en-GB"/>
          </a:p>
        </p:txBody>
      </p:sp>
      <p:sp>
        <p:nvSpPr>
          <p:cNvPr id="6" name="Footer Placeholder 5"/>
          <p:cNvSpPr>
            <a:spLocks noGrp="1"/>
          </p:cNvSpPr>
          <p:nvPr>
            <p:ph type="ftr" sz="quarter" idx="11"/>
          </p:nvPr>
        </p:nvSpPr>
        <p:spPr/>
        <p:txBody>
          <a:bodyPr/>
          <a:lstStyle/>
          <a:p>
            <a:r>
              <a:rPr lang="en-GB" smtClean="0"/>
              <a:t>ANNE 18</a:t>
            </a:r>
            <a:endParaRPr lang="en-GB"/>
          </a:p>
        </p:txBody>
      </p:sp>
      <p:sp>
        <p:nvSpPr>
          <p:cNvPr id="5" name="Slide Number Placeholder 4"/>
          <p:cNvSpPr>
            <a:spLocks noGrp="1"/>
          </p:cNvSpPr>
          <p:nvPr>
            <p:ph type="sldNum" sz="quarter" idx="12"/>
          </p:nvPr>
        </p:nvSpPr>
        <p:spPr/>
        <p:txBody>
          <a:bodyPr/>
          <a:lstStyle/>
          <a:p>
            <a:fld id="{03DCCB6D-61FD-41EB-AC19-63A5F35DB70E}" type="slidenum">
              <a:rPr lang="en-GB" smtClean="0"/>
              <a:pPr/>
              <a:t>98</a:t>
            </a:fld>
            <a:endParaRPr lang="en-GB"/>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a:p>
        </p:txBody>
      </p:sp>
      <p:sp>
        <p:nvSpPr>
          <p:cNvPr id="3" name="Content Placeholder 2"/>
          <p:cNvSpPr>
            <a:spLocks noGrp="1"/>
          </p:cNvSpPr>
          <p:nvPr>
            <p:ph idx="1"/>
          </p:nvPr>
        </p:nvSpPr>
        <p:spPr>
          <a:xfrm>
            <a:off x="0" y="685800"/>
            <a:ext cx="9144000" cy="5321491"/>
          </a:xfrm>
        </p:spPr>
        <p:txBody>
          <a:bodyPr>
            <a:normAutofit fontScale="85000" lnSpcReduction="10000"/>
          </a:bodyPr>
          <a:lstStyle/>
          <a:p>
            <a:r>
              <a:rPr lang="en-GB" b="1" dirty="0" smtClean="0">
                <a:latin typeface="Times New Roman" pitchFamily="18" charset="0"/>
                <a:cs typeface="Times New Roman" pitchFamily="18" charset="0"/>
              </a:rPr>
              <a:t>Industrial waste</a:t>
            </a:r>
          </a:p>
          <a:p>
            <a:r>
              <a:rPr lang="en-GB" sz="3300" dirty="0" smtClean="0">
                <a:latin typeface="Times New Roman" pitchFamily="18" charset="0"/>
                <a:cs typeface="Times New Roman" pitchFamily="18" charset="0"/>
              </a:rPr>
              <a:t>This varies with the type of industry. </a:t>
            </a:r>
          </a:p>
          <a:p>
            <a:r>
              <a:rPr lang="en-GB" sz="3300" dirty="0" smtClean="0">
                <a:latin typeface="Times New Roman" pitchFamily="18" charset="0"/>
                <a:cs typeface="Times New Roman" pitchFamily="18" charset="0"/>
              </a:rPr>
              <a:t>Modern industries produce chemical wastes, which are potentially hazardous to man and other living things. </a:t>
            </a:r>
          </a:p>
          <a:p>
            <a:r>
              <a:rPr lang="en-GB" sz="3300" dirty="0" smtClean="0">
                <a:latin typeface="Times New Roman" pitchFamily="18" charset="0"/>
                <a:cs typeface="Times New Roman" pitchFamily="18" charset="0"/>
              </a:rPr>
              <a:t>The wastes may be toxic, caustic, acidic or flammable. This means that they need special disposal. </a:t>
            </a:r>
          </a:p>
          <a:p>
            <a:r>
              <a:rPr lang="en-GB" sz="3300" dirty="0" smtClean="0">
                <a:latin typeface="Times New Roman" pitchFamily="18" charset="0"/>
                <a:cs typeface="Times New Roman" pitchFamily="18" charset="0"/>
              </a:rPr>
              <a:t>If the chemical waste is to be discharged into a stream it should be processed first. </a:t>
            </a:r>
          </a:p>
          <a:p>
            <a:r>
              <a:rPr lang="en-GB" sz="3300" dirty="0" smtClean="0">
                <a:latin typeface="Times New Roman" pitchFamily="18" charset="0"/>
                <a:cs typeface="Times New Roman" pitchFamily="18" charset="0"/>
              </a:rPr>
              <a:t>If it is solid, it should not be dumped on land as it may eventually seep underground and contaminate water sources.</a:t>
            </a:r>
          </a:p>
          <a:p>
            <a:endParaRPr lang="en-GB" dirty="0" smtClean="0"/>
          </a:p>
          <a:p>
            <a:endParaRPr lang="en-US" dirty="0"/>
          </a:p>
        </p:txBody>
      </p:sp>
      <p:sp>
        <p:nvSpPr>
          <p:cNvPr id="4" name="Date Placeholder 3"/>
          <p:cNvSpPr>
            <a:spLocks noGrp="1"/>
          </p:cNvSpPr>
          <p:nvPr>
            <p:ph type="dt" sz="half" idx="10"/>
          </p:nvPr>
        </p:nvSpPr>
        <p:spPr/>
        <p:txBody>
          <a:bodyPr/>
          <a:lstStyle/>
          <a:p>
            <a:fld id="{E2FBFE2A-9E6C-483F-9794-8CFB2A6EDB57}" type="datetime1">
              <a:rPr lang="en-US" smtClean="0"/>
              <a:pPr/>
              <a:t>7/25/2019</a:t>
            </a:fld>
            <a:endParaRPr lang="en-GB"/>
          </a:p>
        </p:txBody>
      </p:sp>
      <p:sp>
        <p:nvSpPr>
          <p:cNvPr id="5" name="Footer Placeholder 4"/>
          <p:cNvSpPr>
            <a:spLocks noGrp="1"/>
          </p:cNvSpPr>
          <p:nvPr>
            <p:ph type="ftr" sz="quarter" idx="11"/>
          </p:nvPr>
        </p:nvSpPr>
        <p:spPr/>
        <p:txBody>
          <a:bodyPr/>
          <a:lstStyle/>
          <a:p>
            <a:r>
              <a:rPr lang="en-GB" smtClean="0"/>
              <a:t>ANNE 18</a:t>
            </a:r>
            <a:endParaRPr lang="en-GB" dirty="0"/>
          </a:p>
        </p:txBody>
      </p:sp>
      <p:sp>
        <p:nvSpPr>
          <p:cNvPr id="6" name="Slide Number Placeholder 5"/>
          <p:cNvSpPr>
            <a:spLocks noGrp="1"/>
          </p:cNvSpPr>
          <p:nvPr>
            <p:ph type="sldNum" sz="quarter" idx="12"/>
          </p:nvPr>
        </p:nvSpPr>
        <p:spPr/>
        <p:txBody>
          <a:bodyPr/>
          <a:lstStyle/>
          <a:p>
            <a:fld id="{03DCCB6D-61FD-41EB-AC19-63A5F35DB70E}" type="slidenum">
              <a:rPr lang="en-GB" smtClean="0"/>
              <a:pPr/>
              <a:t>99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5351</TotalTime>
  <Words>11688</Words>
  <Application>Microsoft Office PowerPoint</Application>
  <PresentationFormat>On-screen Show (4:3)</PresentationFormat>
  <Paragraphs>1703</Paragraphs>
  <Slides>249</Slides>
  <Notes>8</Notes>
  <HiddenSlides>0</HiddenSlides>
  <MMClips>0</MMClips>
  <ScaleCrop>false</ScaleCrop>
  <HeadingPairs>
    <vt:vector size="4" baseType="variant">
      <vt:variant>
        <vt:lpstr>Theme</vt:lpstr>
      </vt:variant>
      <vt:variant>
        <vt:i4>1</vt:i4>
      </vt:variant>
      <vt:variant>
        <vt:lpstr>Slide Titles</vt:lpstr>
      </vt:variant>
      <vt:variant>
        <vt:i4>249</vt:i4>
      </vt:variant>
    </vt:vector>
  </HeadingPairs>
  <TitlesOfParts>
    <vt:vector size="250" baseType="lpstr">
      <vt:lpstr>Office Theme</vt:lpstr>
      <vt:lpstr>Slide 1</vt:lpstr>
      <vt:lpstr> </vt:lpstr>
      <vt:lpstr>Slide 3</vt:lpstr>
      <vt:lpstr>Slide 4</vt:lpstr>
      <vt:lpstr>Slide 5</vt:lpstr>
      <vt:lpstr>Slide 6</vt:lpstr>
      <vt:lpstr>Slide 7</vt:lpstr>
      <vt:lpstr>Slide 8</vt:lpstr>
      <vt:lpstr>Slide 9</vt:lpstr>
      <vt:lpstr>Slide 10</vt:lpstr>
      <vt:lpstr>Slide 11</vt:lpstr>
      <vt:lpstr>Slide 12</vt:lpstr>
      <vt:lpstr>Environmental health</vt:lpstr>
      <vt:lpstr>Slide 14</vt:lpstr>
      <vt:lpstr>Slide 15</vt:lpstr>
      <vt:lpstr>Types of environment </vt:lpstr>
      <vt:lpstr>Slide 17</vt:lpstr>
      <vt:lpstr>Slide 18</vt:lpstr>
      <vt:lpstr>1.Biological Environment</vt:lpstr>
      <vt:lpstr>Slide 20</vt:lpstr>
      <vt:lpstr>Slide 21</vt:lpstr>
      <vt:lpstr>Slide 22</vt:lpstr>
      <vt:lpstr>Slide 23</vt:lpstr>
      <vt:lpstr>Slide 24</vt:lpstr>
      <vt:lpstr>Slide 25</vt:lpstr>
      <vt:lpstr>Slide 26</vt:lpstr>
      <vt:lpstr>2.Physical Environment </vt:lpstr>
      <vt:lpstr>Slide 28</vt:lpstr>
      <vt:lpstr>Slide 29</vt:lpstr>
      <vt:lpstr>Slide 30</vt:lpstr>
      <vt:lpstr>Slide 31</vt:lpstr>
      <vt:lpstr>Slide 32</vt:lpstr>
      <vt:lpstr>Slide 33</vt:lpstr>
      <vt:lpstr>3.Socio-cultural environment</vt:lpstr>
      <vt:lpstr>Slide 35</vt:lpstr>
      <vt:lpstr>Slide 36</vt:lpstr>
      <vt:lpstr>Slide 37</vt:lpstr>
      <vt:lpstr>Slide 38</vt:lpstr>
      <vt:lpstr>Slide 39</vt:lpstr>
      <vt:lpstr>Economic and Political Components of the Environment</vt:lpstr>
      <vt:lpstr>Slide 41</vt:lpstr>
      <vt:lpstr>Slide 42</vt:lpstr>
      <vt:lpstr>Slide 43</vt:lpstr>
      <vt:lpstr>Slide 44</vt:lpstr>
      <vt:lpstr>Slide 45</vt:lpstr>
      <vt:lpstr>Slide 46</vt:lpstr>
      <vt:lpstr>Slide 47</vt:lpstr>
      <vt:lpstr> WATER AND SANITATION Objectives</vt:lpstr>
      <vt:lpstr>Water</vt:lpstr>
      <vt:lpstr>Slide 50</vt:lpstr>
      <vt:lpstr>Slide 51</vt:lpstr>
      <vt:lpstr>Slide 52</vt:lpstr>
      <vt:lpstr>Slide 53</vt:lpstr>
      <vt:lpstr>Slide 54</vt:lpstr>
      <vt:lpstr>Slide 55</vt:lpstr>
      <vt:lpstr>Summary of water associated disease</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Sea Water </vt:lpstr>
      <vt:lpstr>Underground Water</vt:lpstr>
      <vt:lpstr>Slide 71</vt:lpstr>
      <vt:lpstr>Sources of Water Contamination</vt:lpstr>
      <vt:lpstr>Slide 73</vt:lpstr>
      <vt:lpstr>Slide 74</vt:lpstr>
      <vt:lpstr>Slide 75</vt:lpstr>
      <vt:lpstr>Protection of Water Sources</vt:lpstr>
      <vt:lpstr>Slide 77</vt:lpstr>
      <vt:lpstr>Slide 78</vt:lpstr>
      <vt:lpstr>Slide 79</vt:lpstr>
      <vt:lpstr>Slide 80</vt:lpstr>
      <vt:lpstr>Slide 81</vt:lpstr>
      <vt:lpstr>Slide 82</vt:lpstr>
      <vt:lpstr>Safe Water System</vt:lpstr>
      <vt:lpstr>Slide 84</vt:lpstr>
      <vt:lpstr>Slide 85</vt:lpstr>
      <vt:lpstr>Slide 86</vt:lpstr>
      <vt:lpstr>Slide 87</vt:lpstr>
      <vt:lpstr>Sanitation</vt:lpstr>
      <vt:lpstr>Sanitation </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Waste Disposal</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  Advantages of Proper Waste Disposal</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FOOD SAFETY AND HYGIENE</vt:lpstr>
      <vt:lpstr>Slide 132</vt:lpstr>
      <vt:lpstr>Slide 133</vt:lpstr>
      <vt:lpstr>Slide 134</vt:lpstr>
      <vt:lpstr>Slide 135</vt:lpstr>
      <vt:lpstr>Slide 136</vt:lpstr>
      <vt:lpstr>Slide 137</vt:lpstr>
      <vt:lpstr>Food Storage</vt:lpstr>
      <vt:lpstr>Slide 139</vt:lpstr>
      <vt:lpstr>Food Preservation</vt:lpstr>
      <vt:lpstr>Slide 141</vt:lpstr>
      <vt:lpstr>Slide 142</vt:lpstr>
      <vt:lpstr>Principles of Food Preservation</vt:lpstr>
      <vt:lpstr>Slide 144</vt:lpstr>
      <vt:lpstr>Slide 145</vt:lpstr>
      <vt:lpstr>Slide 146</vt:lpstr>
      <vt:lpstr>Slide 147</vt:lpstr>
      <vt:lpstr>Slide 148</vt:lpstr>
      <vt:lpstr>Slide 149</vt:lpstr>
      <vt:lpstr>Slide 150</vt:lpstr>
      <vt:lpstr>Slide 151</vt:lpstr>
      <vt:lpstr>Cold Treatment and Other Methods.</vt:lpstr>
      <vt:lpstr>Slide 153</vt:lpstr>
      <vt:lpstr>Slide 154</vt:lpstr>
      <vt:lpstr>Slide 155</vt:lpstr>
      <vt:lpstr>Food Safety</vt:lpstr>
      <vt:lpstr>Slide 157</vt:lpstr>
      <vt:lpstr>Slide 158</vt:lpstr>
      <vt:lpstr>Slide 159</vt:lpstr>
      <vt:lpstr>Slide 160</vt:lpstr>
      <vt:lpstr>Slide 161</vt:lpstr>
      <vt:lpstr>Common Food Borne Diseases and Their Causes</vt:lpstr>
      <vt:lpstr>Food Safety Regulations</vt:lpstr>
      <vt:lpstr>The Public Health Act Cap 242</vt:lpstr>
      <vt:lpstr>Slide 165</vt:lpstr>
      <vt:lpstr>Slide 166</vt:lpstr>
      <vt:lpstr>Slide 167</vt:lpstr>
      <vt:lpstr>Slide 168</vt:lpstr>
      <vt:lpstr>Slide 169</vt:lpstr>
      <vt:lpstr>Slide 170</vt:lpstr>
      <vt:lpstr>Slide 171</vt:lpstr>
      <vt:lpstr>Slide 172</vt:lpstr>
      <vt:lpstr>Slide 173</vt:lpstr>
      <vt:lpstr>Slide 174</vt:lpstr>
      <vt:lpstr>Slide 175</vt:lpstr>
      <vt:lpstr>Slide 176</vt:lpstr>
      <vt:lpstr>Slide 177</vt:lpstr>
      <vt:lpstr>POINTS TO NOTE</vt:lpstr>
      <vt:lpstr>HOUSING</vt:lpstr>
      <vt:lpstr>Introduction</vt:lpstr>
      <vt:lpstr>Slide 181</vt:lpstr>
      <vt:lpstr>Slide 182</vt:lpstr>
      <vt:lpstr>Slide 183</vt:lpstr>
      <vt:lpstr>Types of Housing</vt:lpstr>
      <vt:lpstr>Slide 185</vt:lpstr>
      <vt:lpstr>Slide 186</vt:lpstr>
      <vt:lpstr>Slide 187</vt:lpstr>
      <vt:lpstr>Slide 188</vt:lpstr>
      <vt:lpstr>Criteria for an Adequate House</vt:lpstr>
      <vt:lpstr>Slide 190</vt:lpstr>
      <vt:lpstr>Slide 191</vt:lpstr>
      <vt:lpstr>Characteristics of Adequate Housing</vt:lpstr>
      <vt:lpstr>Slide 193</vt:lpstr>
      <vt:lpstr>Slide 194</vt:lpstr>
      <vt:lpstr>Slide 195</vt:lpstr>
      <vt:lpstr>Slide 196</vt:lpstr>
      <vt:lpstr>Slide 197</vt:lpstr>
      <vt:lpstr>Slide 198</vt:lpstr>
      <vt:lpstr>Slide 199</vt:lpstr>
      <vt:lpstr>Slide 200</vt:lpstr>
      <vt:lpstr>Slide 201</vt:lpstr>
      <vt:lpstr>Slide 202</vt:lpstr>
      <vt:lpstr>Slide 203</vt:lpstr>
      <vt:lpstr>Community Involvement in Improving Housing</vt:lpstr>
      <vt:lpstr>Slide 205</vt:lpstr>
      <vt:lpstr>Slide 206</vt:lpstr>
      <vt:lpstr>Slide 207</vt:lpstr>
      <vt:lpstr>Slide 208</vt:lpstr>
      <vt:lpstr>Slide 209</vt:lpstr>
      <vt:lpstr>Slide 210</vt:lpstr>
      <vt:lpstr>Slide 211</vt:lpstr>
      <vt:lpstr>Slide 212</vt:lpstr>
      <vt:lpstr>Slide 213</vt:lpstr>
      <vt:lpstr>Slide 214</vt:lpstr>
      <vt:lpstr>Slide 215</vt:lpstr>
      <vt:lpstr>Slide 216</vt:lpstr>
      <vt:lpstr>Slide 217</vt:lpstr>
      <vt:lpstr>Slide 218</vt:lpstr>
      <vt:lpstr>Slide 219</vt:lpstr>
      <vt:lpstr>Slide 220</vt:lpstr>
      <vt:lpstr>Slide 221</vt:lpstr>
      <vt:lpstr>Slide 222</vt:lpstr>
      <vt:lpstr>Slide 223</vt:lpstr>
      <vt:lpstr>Slide 224</vt:lpstr>
      <vt:lpstr>Slide 225</vt:lpstr>
      <vt:lpstr>Slide 226</vt:lpstr>
      <vt:lpstr>Vector and pests control</vt:lpstr>
      <vt:lpstr>Slide 228</vt:lpstr>
      <vt:lpstr>Slide 229</vt:lpstr>
      <vt:lpstr>Methods of pests control</vt:lpstr>
      <vt:lpstr>Slide 231</vt:lpstr>
      <vt:lpstr>Slide 232</vt:lpstr>
      <vt:lpstr>Slide 233</vt:lpstr>
      <vt:lpstr>Slide 234</vt:lpstr>
      <vt:lpstr>Slide 235</vt:lpstr>
      <vt:lpstr>Slide 236</vt:lpstr>
      <vt:lpstr>Slide 237</vt:lpstr>
      <vt:lpstr>Slide 238</vt:lpstr>
      <vt:lpstr>Slide 239</vt:lpstr>
      <vt:lpstr>Slide 240</vt:lpstr>
      <vt:lpstr>Slide 241</vt:lpstr>
      <vt:lpstr>Occupational  Hazards</vt:lpstr>
      <vt:lpstr>Slide 243</vt:lpstr>
      <vt:lpstr>Slide 244</vt:lpstr>
      <vt:lpstr>Slide 245</vt:lpstr>
      <vt:lpstr>Slide 246</vt:lpstr>
      <vt:lpstr>Slide 247</vt:lpstr>
      <vt:lpstr>Slide 248</vt:lpstr>
      <vt:lpstr>Slide 249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Broad Objectives</dc:title>
  <dc:creator>Doris</dc:creator>
  <cp:lastModifiedBy>admin</cp:lastModifiedBy>
  <cp:revision>354</cp:revision>
  <dcterms:created xsi:type="dcterms:W3CDTF">2011-06-21T12:36:06Z</dcterms:created>
  <dcterms:modified xsi:type="dcterms:W3CDTF">2019-07-25T06:32:57Z</dcterms:modified>
</cp:coreProperties>
</file>