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0" r:id="rId3"/>
    <p:sldId id="313" r:id="rId4"/>
    <p:sldId id="267" r:id="rId5"/>
    <p:sldId id="271" r:id="rId6"/>
    <p:sldId id="314" r:id="rId7"/>
    <p:sldId id="268" r:id="rId8"/>
    <p:sldId id="269" r:id="rId9"/>
    <p:sldId id="315" r:id="rId10"/>
    <p:sldId id="282" r:id="rId11"/>
    <p:sldId id="266" r:id="rId12"/>
    <p:sldId id="316" r:id="rId13"/>
    <p:sldId id="261" r:id="rId14"/>
    <p:sldId id="275" r:id="rId15"/>
    <p:sldId id="317" r:id="rId16"/>
    <p:sldId id="272" r:id="rId17"/>
    <p:sldId id="273" r:id="rId18"/>
    <p:sldId id="318" r:id="rId19"/>
    <p:sldId id="276" r:id="rId20"/>
    <p:sldId id="319" r:id="rId21"/>
    <p:sldId id="321" r:id="rId22"/>
    <p:sldId id="322" r:id="rId23"/>
    <p:sldId id="328" r:id="rId24"/>
    <p:sldId id="324" r:id="rId25"/>
    <p:sldId id="260" r:id="rId26"/>
    <p:sldId id="325" r:id="rId27"/>
    <p:sldId id="326" r:id="rId28"/>
    <p:sldId id="258" r:id="rId29"/>
    <p:sldId id="263" r:id="rId30"/>
    <p:sldId id="264" r:id="rId31"/>
    <p:sldId id="330" r:id="rId32"/>
    <p:sldId id="265" r:id="rId33"/>
    <p:sldId id="283" r:id="rId34"/>
    <p:sldId id="284" r:id="rId35"/>
    <p:sldId id="286" r:id="rId36"/>
    <p:sldId id="285" r:id="rId37"/>
    <p:sldId id="287" r:id="rId38"/>
    <p:sldId id="280" r:id="rId39"/>
    <p:sldId id="327" r:id="rId40"/>
    <p:sldId id="262" r:id="rId41"/>
    <p:sldId id="355" r:id="rId42"/>
    <p:sldId id="357" r:id="rId43"/>
    <p:sldId id="356" r:id="rId44"/>
    <p:sldId id="359" r:id="rId45"/>
    <p:sldId id="360" r:id="rId46"/>
    <p:sldId id="331" r:id="rId47"/>
    <p:sldId id="332" r:id="rId48"/>
    <p:sldId id="333" r:id="rId49"/>
    <p:sldId id="334" r:id="rId50"/>
    <p:sldId id="335" r:id="rId51"/>
    <p:sldId id="337" r:id="rId52"/>
    <p:sldId id="338" r:id="rId53"/>
    <p:sldId id="339" r:id="rId54"/>
    <p:sldId id="340" r:id="rId55"/>
    <p:sldId id="341" r:id="rId56"/>
    <p:sldId id="342" r:id="rId57"/>
    <p:sldId id="343" r:id="rId58"/>
    <p:sldId id="347" r:id="rId59"/>
    <p:sldId id="344" r:id="rId60"/>
    <p:sldId id="345" r:id="rId61"/>
    <p:sldId id="346" r:id="rId62"/>
    <p:sldId id="348" r:id="rId63"/>
    <p:sldId id="349" r:id="rId64"/>
    <p:sldId id="358" r:id="rId65"/>
    <p:sldId id="350" r:id="rId66"/>
    <p:sldId id="351" r:id="rId67"/>
    <p:sldId id="352" r:id="rId68"/>
    <p:sldId id="362" r:id="rId69"/>
    <p:sldId id="353" r:id="rId70"/>
    <p:sldId id="363" r:id="rId71"/>
    <p:sldId id="354" r:id="rId72"/>
    <p:sldId id="361" r:id="rId73"/>
    <p:sldId id="290" r:id="rId74"/>
    <p:sldId id="364" r:id="rId75"/>
    <p:sldId id="291" r:id="rId76"/>
    <p:sldId id="292" r:id="rId77"/>
    <p:sldId id="365" r:id="rId78"/>
    <p:sldId id="301" r:id="rId79"/>
    <p:sldId id="366" r:id="rId80"/>
    <p:sldId id="367" r:id="rId81"/>
    <p:sldId id="293" r:id="rId82"/>
    <p:sldId id="368" r:id="rId83"/>
    <p:sldId id="302" r:id="rId84"/>
    <p:sldId id="303" r:id="rId85"/>
    <p:sldId id="304" r:id="rId86"/>
    <p:sldId id="369" r:id="rId87"/>
    <p:sldId id="294" r:id="rId88"/>
    <p:sldId id="295" r:id="rId89"/>
    <p:sldId id="296" r:id="rId90"/>
    <p:sldId id="312" r:id="rId91"/>
    <p:sldId id="307" r:id="rId92"/>
    <p:sldId id="370" r:id="rId93"/>
    <p:sldId id="299" r:id="rId94"/>
    <p:sldId id="371" r:id="rId95"/>
    <p:sldId id="375" r:id="rId96"/>
    <p:sldId id="297" r:id="rId97"/>
    <p:sldId id="372" r:id="rId98"/>
    <p:sldId id="373" r:id="rId99"/>
    <p:sldId id="374" r:id="rId100"/>
    <p:sldId id="376" r:id="rId101"/>
    <p:sldId id="400" r:id="rId102"/>
    <p:sldId id="377" r:id="rId103"/>
    <p:sldId id="378" r:id="rId104"/>
    <p:sldId id="379" r:id="rId105"/>
    <p:sldId id="401" r:id="rId106"/>
    <p:sldId id="380" r:id="rId107"/>
    <p:sldId id="381" r:id="rId108"/>
    <p:sldId id="402" r:id="rId109"/>
    <p:sldId id="382" r:id="rId110"/>
    <p:sldId id="383" r:id="rId111"/>
    <p:sldId id="384" r:id="rId112"/>
    <p:sldId id="385" r:id="rId113"/>
    <p:sldId id="386" r:id="rId114"/>
    <p:sldId id="403" r:id="rId115"/>
    <p:sldId id="387" r:id="rId116"/>
    <p:sldId id="404" r:id="rId117"/>
    <p:sldId id="388" r:id="rId118"/>
    <p:sldId id="389" r:id="rId119"/>
    <p:sldId id="405" r:id="rId120"/>
    <p:sldId id="390" r:id="rId121"/>
    <p:sldId id="391" r:id="rId122"/>
    <p:sldId id="406" r:id="rId123"/>
    <p:sldId id="392" r:id="rId124"/>
    <p:sldId id="393" r:id="rId125"/>
    <p:sldId id="394" r:id="rId126"/>
    <p:sldId id="395" r:id="rId127"/>
    <p:sldId id="396" r:id="rId128"/>
    <p:sldId id="407" r:id="rId129"/>
    <p:sldId id="397" r:id="rId130"/>
    <p:sldId id="398" r:id="rId1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206" y="-19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viewProps" Target="view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slide" Target="slides/slide125.xml"/><Relationship Id="rId13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0EEFFCC-26C8-49CA-9CE3-50EF778C0289}" type="datetimeFigureOut">
              <a:rPr lang="en-US" smtClean="0"/>
              <a:pPr/>
              <a:t>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B265B1-2A93-4115-A7D0-4AF414A2A07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EEFFCC-26C8-49CA-9CE3-50EF778C0289}" type="datetimeFigureOut">
              <a:rPr lang="en-US" smtClean="0"/>
              <a:pPr/>
              <a:t>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B265B1-2A93-4115-A7D0-4AF414A2A07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EEFFCC-26C8-49CA-9CE3-50EF778C0289}" type="datetimeFigureOut">
              <a:rPr lang="en-US" smtClean="0"/>
              <a:pPr/>
              <a:t>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B265B1-2A93-4115-A7D0-4AF414A2A07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EEFFCC-26C8-49CA-9CE3-50EF778C0289}" type="datetimeFigureOut">
              <a:rPr lang="en-US" smtClean="0"/>
              <a:pPr/>
              <a:t>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B265B1-2A93-4115-A7D0-4AF414A2A07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0EEFFCC-26C8-49CA-9CE3-50EF778C0289}" type="datetimeFigureOut">
              <a:rPr lang="en-US" smtClean="0"/>
              <a:pPr/>
              <a:t>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B265B1-2A93-4115-A7D0-4AF414A2A07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0EEFFCC-26C8-49CA-9CE3-50EF778C0289}" type="datetimeFigureOut">
              <a:rPr lang="en-US" smtClean="0"/>
              <a:pPr/>
              <a:t>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B265B1-2A93-4115-A7D0-4AF414A2A07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0EEFFCC-26C8-49CA-9CE3-50EF778C0289}" type="datetimeFigureOut">
              <a:rPr lang="en-US" smtClean="0"/>
              <a:pPr/>
              <a:t>2/16/2021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4B265B1-2A93-4115-A7D0-4AF414A2A07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0EEFFCC-26C8-49CA-9CE3-50EF778C0289}" type="datetimeFigureOut">
              <a:rPr lang="en-US" smtClean="0"/>
              <a:pPr/>
              <a:t>2/16/2021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4B265B1-2A93-4115-A7D0-4AF414A2A07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EEFFCC-26C8-49CA-9CE3-50EF778C0289}" type="datetimeFigureOut">
              <a:rPr lang="en-US" smtClean="0"/>
              <a:pPr/>
              <a:t>2/16/2021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4B265B1-2A93-4115-A7D0-4AF414A2A07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EEFFCC-26C8-49CA-9CE3-50EF778C0289}" type="datetimeFigureOut">
              <a:rPr lang="en-US" smtClean="0"/>
              <a:pPr/>
              <a:t>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B265B1-2A93-4115-A7D0-4AF414A2A07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EEFFCC-26C8-49CA-9CE3-50EF778C0289}" type="datetimeFigureOut">
              <a:rPr lang="en-US" smtClean="0"/>
              <a:pPr/>
              <a:t>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B265B1-2A93-4115-A7D0-4AF414A2A07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EEFFCC-26C8-49CA-9CE3-50EF778C0289}" type="datetimeFigureOut">
              <a:rPr lang="en-US" smtClean="0"/>
              <a:pPr/>
              <a:t>2/16/2021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B265B1-2A93-4115-A7D0-4AF414A2A07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ENVIRONMENTAL HEALTH</a:t>
            </a:r>
            <a:endParaRPr lang="en-US" dirty="0"/>
          </a:p>
        </p:txBody>
      </p:sp>
      <p:sp>
        <p:nvSpPr>
          <p:cNvPr id="3" name="Subtitle 2"/>
          <p:cNvSpPr>
            <a:spLocks noGrp="1"/>
          </p:cNvSpPr>
          <p:nvPr>
            <p:ph type="subTitle" idx="1"/>
          </p:nvPr>
        </p:nvSpPr>
        <p:spPr/>
        <p:txBody>
          <a:bodyPr/>
          <a:lstStyle/>
          <a:p>
            <a:r>
              <a:rPr lang="en-US" dirty="0" smtClean="0"/>
              <a:t>OYOO</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Physical environment</a:t>
            </a:r>
            <a:endParaRPr lang="en-US" b="1" dirty="0"/>
          </a:p>
        </p:txBody>
      </p:sp>
      <p:sp>
        <p:nvSpPr>
          <p:cNvPr id="3" name="Content Placeholder 2"/>
          <p:cNvSpPr>
            <a:spLocks noGrp="1"/>
          </p:cNvSpPr>
          <p:nvPr>
            <p:ph idx="1"/>
          </p:nvPr>
        </p:nvSpPr>
        <p:spPr/>
        <p:txBody>
          <a:bodyPr/>
          <a:lstStyle/>
          <a:p>
            <a:r>
              <a:rPr lang="en-US" dirty="0" smtClean="0"/>
              <a:t>The physical components of the environment are divided into geographical and man-made components. </a:t>
            </a:r>
          </a:p>
          <a:p>
            <a:r>
              <a:rPr lang="en-US" b="1" dirty="0" smtClean="0"/>
              <a:t>Geographical</a:t>
            </a:r>
            <a:r>
              <a:rPr lang="en-US" dirty="0" smtClean="0"/>
              <a:t>- Land, </a:t>
            </a:r>
            <a:r>
              <a:rPr lang="en-US" dirty="0" err="1" smtClean="0"/>
              <a:t>climate,soil,mouintains</a:t>
            </a:r>
            <a:r>
              <a:rPr lang="en-US" dirty="0" smtClean="0"/>
              <a:t> hills valleys </a:t>
            </a:r>
            <a:r>
              <a:rPr lang="en-US" dirty="0" err="1" smtClean="0"/>
              <a:t>plains,altitude,rivers,lakes</a:t>
            </a:r>
            <a:r>
              <a:rPr lang="en-US" dirty="0" smtClean="0"/>
              <a:t>.</a:t>
            </a:r>
            <a:endParaRPr lang="en-US" dirty="0"/>
          </a:p>
          <a:p>
            <a:r>
              <a:rPr lang="en-US" b="1" dirty="0" smtClean="0"/>
              <a:t>Man-made</a:t>
            </a:r>
            <a:r>
              <a:rPr lang="en-US" dirty="0" smtClean="0"/>
              <a:t>- Roads, industries,houses,dams</a:t>
            </a:r>
            <a:endParaRPr lang="en-US" dirty="0"/>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VECTOR CONTROL</a:t>
            </a:r>
            <a:endParaRPr lang="en-US" dirty="0"/>
          </a:p>
        </p:txBody>
      </p:sp>
      <p:sp>
        <p:nvSpPr>
          <p:cNvPr id="3" name="Content Placeholder 2"/>
          <p:cNvSpPr>
            <a:spLocks noGrp="1"/>
          </p:cNvSpPr>
          <p:nvPr>
            <p:ph idx="1"/>
          </p:nvPr>
        </p:nvSpPr>
        <p:spPr/>
        <p:txBody>
          <a:bodyPr>
            <a:normAutofit/>
          </a:bodyPr>
          <a:lstStyle/>
          <a:p>
            <a:r>
              <a:rPr lang="en-US" dirty="0"/>
              <a:t>Vectors are intermediate living objects which may spread the infection from one host to </a:t>
            </a:r>
            <a:r>
              <a:rPr lang="en-US" dirty="0" smtClean="0"/>
              <a:t>another.</a:t>
            </a:r>
          </a:p>
          <a:p>
            <a:r>
              <a:rPr lang="en-US" dirty="0" smtClean="0"/>
              <a:t>vector </a:t>
            </a:r>
            <a:r>
              <a:rPr lang="en-US" dirty="0"/>
              <a:t>is an insect or a tick that transports an infectious agent to a susceptible individual e.g. flies, mosquitoes, </a:t>
            </a:r>
            <a:r>
              <a:rPr lang="en-US" dirty="0" smtClean="0"/>
              <a:t>fleas, </a:t>
            </a:r>
            <a:r>
              <a:rPr lang="en-US" dirty="0" err="1" smtClean="0"/>
              <a:t>pendiculosis</a:t>
            </a:r>
            <a:r>
              <a:rPr lang="en-US" dirty="0" smtClean="0"/>
              <a:t>(lice</a:t>
            </a:r>
            <a:r>
              <a:rPr lang="en-US" dirty="0"/>
              <a:t>), bedbugs, ticks, snails etc</a:t>
            </a:r>
            <a:r>
              <a:rPr lang="en-US" dirty="0">
                <a:solidFill>
                  <a:schemeClr val="tx2"/>
                </a:solidFill>
              </a:rPr>
              <a:t>.   </a:t>
            </a:r>
            <a:endParaRPr lang="en-US" dirty="0"/>
          </a:p>
        </p:txBody>
      </p:sp>
    </p:spTree>
    <p:extLst>
      <p:ext uri="{BB962C8B-B14F-4D97-AF65-F5344CB8AC3E}">
        <p14:creationId xmlns:p14="http://schemas.microsoft.com/office/powerpoint/2010/main" val="2754825793"/>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The methods in which vector transmit the parasitic micro-organisms </a:t>
            </a:r>
            <a:r>
              <a:rPr lang="en-US" dirty="0" smtClean="0"/>
              <a:t>are;</a:t>
            </a:r>
          </a:p>
          <a:p>
            <a:r>
              <a:rPr lang="en-US" dirty="0" smtClean="0"/>
              <a:t>biting</a:t>
            </a:r>
            <a:r>
              <a:rPr lang="en-US" dirty="0"/>
              <a:t>, </a:t>
            </a:r>
            <a:r>
              <a:rPr lang="en-US" dirty="0" smtClean="0"/>
              <a:t>regurgitation, scratching </a:t>
            </a:r>
            <a:r>
              <a:rPr lang="en-US" dirty="0"/>
              <a:t>in of infective </a:t>
            </a:r>
            <a:r>
              <a:rPr lang="en-US" dirty="0" err="1"/>
              <a:t>faeces</a:t>
            </a:r>
            <a:r>
              <a:rPr lang="en-US" dirty="0"/>
              <a:t> , contamination of host with body fluids of vectors, can also be swallowed.</a:t>
            </a:r>
          </a:p>
          <a:p>
            <a:endParaRPr lang="en-US" dirty="0"/>
          </a:p>
        </p:txBody>
      </p:sp>
    </p:spTree>
    <p:extLst>
      <p:ext uri="{BB962C8B-B14F-4D97-AF65-F5344CB8AC3E}">
        <p14:creationId xmlns:p14="http://schemas.microsoft.com/office/powerpoint/2010/main" val="1929145636"/>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Vector </a:t>
            </a:r>
            <a:r>
              <a:rPr lang="en-US" dirty="0"/>
              <a:t>control is a method of interrupting transmission of a communicable </a:t>
            </a:r>
            <a:r>
              <a:rPr lang="en-US" dirty="0" smtClean="0"/>
              <a:t>disease.</a:t>
            </a:r>
          </a:p>
          <a:p>
            <a:r>
              <a:rPr lang="en-US" dirty="0" smtClean="0"/>
              <a:t>Any </a:t>
            </a:r>
            <a:r>
              <a:rPr lang="en-US" dirty="0"/>
              <a:t>organism or agent that requires a vector for its </a:t>
            </a:r>
            <a:r>
              <a:rPr lang="en-US" dirty="0" err="1" smtClean="0"/>
              <a:t>transmission,the</a:t>
            </a:r>
            <a:r>
              <a:rPr lang="en-US" dirty="0" smtClean="0"/>
              <a:t> </a:t>
            </a:r>
            <a:r>
              <a:rPr lang="en-US" dirty="0"/>
              <a:t>cycle is inhibited if the vectors are killed or reduced </a:t>
            </a:r>
          </a:p>
          <a:p>
            <a:r>
              <a:rPr lang="en-US" dirty="0"/>
              <a:t>Vector control involves;</a:t>
            </a:r>
          </a:p>
          <a:p>
            <a:endParaRPr lang="en-US" dirty="0"/>
          </a:p>
        </p:txBody>
      </p:sp>
    </p:spTree>
    <p:extLst>
      <p:ext uri="{BB962C8B-B14F-4D97-AF65-F5344CB8AC3E}">
        <p14:creationId xmlns:p14="http://schemas.microsoft.com/office/powerpoint/2010/main" val="3428538282"/>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Altering the environment so that it is unfavorable for the vector  e.g. draining swamps, using toxic substances  like insecticides </a:t>
            </a:r>
          </a:p>
          <a:p>
            <a:r>
              <a:rPr lang="en-US" dirty="0" smtClean="0"/>
              <a:t>Using </a:t>
            </a:r>
            <a:r>
              <a:rPr lang="en-US" dirty="0"/>
              <a:t>other living organisms that attack the vectors  i.e. biological methods. e.g. introducing larvae-eating fish into water where the mosquitoes are breeding</a:t>
            </a:r>
          </a:p>
          <a:p>
            <a:endParaRPr lang="en-US" dirty="0"/>
          </a:p>
        </p:txBody>
      </p:sp>
    </p:spTree>
    <p:extLst>
      <p:ext uri="{BB962C8B-B14F-4D97-AF65-F5344CB8AC3E}">
        <p14:creationId xmlns:p14="http://schemas.microsoft.com/office/powerpoint/2010/main" val="580801960"/>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b="1" dirty="0" smtClean="0"/>
              <a:t>Mosquitoes; </a:t>
            </a:r>
          </a:p>
          <a:p>
            <a:r>
              <a:rPr lang="en-US" dirty="0" smtClean="0"/>
              <a:t>Vector </a:t>
            </a:r>
            <a:r>
              <a:rPr lang="en-US" dirty="0"/>
              <a:t>for transmitting </a:t>
            </a:r>
            <a:r>
              <a:rPr lang="en-US" dirty="0" smtClean="0"/>
              <a:t>malaria. Mosquitoes </a:t>
            </a:r>
            <a:r>
              <a:rPr lang="en-US" dirty="0"/>
              <a:t>are dependent upon still water for </a:t>
            </a:r>
            <a:r>
              <a:rPr lang="en-US" dirty="0" smtClean="0"/>
              <a:t>breeding</a:t>
            </a:r>
          </a:p>
          <a:p>
            <a:r>
              <a:rPr lang="en-US" dirty="0" smtClean="0"/>
              <a:t>the </a:t>
            </a:r>
            <a:r>
              <a:rPr lang="en-US" dirty="0"/>
              <a:t>best way of controlling is by removing all possible water breeding sites and taking protective measures as follows:-</a:t>
            </a:r>
          </a:p>
          <a:p>
            <a:endParaRPr lang="en-US" dirty="0"/>
          </a:p>
        </p:txBody>
      </p:sp>
    </p:spTree>
    <p:extLst>
      <p:ext uri="{BB962C8B-B14F-4D97-AF65-F5344CB8AC3E}">
        <p14:creationId xmlns:p14="http://schemas.microsoft.com/office/powerpoint/2010/main" val="183100912"/>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Draining water holes, ditches and any accumulation of water in or around the home i.e. filling in holes, ditches </a:t>
            </a:r>
            <a:r>
              <a:rPr lang="en-US" dirty="0" err="1"/>
              <a:t>etc</a:t>
            </a:r>
            <a:r>
              <a:rPr lang="en-US" dirty="0"/>
              <a:t> so that water will not accumulate</a:t>
            </a:r>
          </a:p>
          <a:p>
            <a:r>
              <a:rPr lang="en-US" dirty="0"/>
              <a:t>Clearing bushes and </a:t>
            </a:r>
            <a:r>
              <a:rPr lang="en-US" dirty="0" smtClean="0"/>
              <a:t>grass </a:t>
            </a:r>
            <a:r>
              <a:rPr lang="en-US" dirty="0"/>
              <a:t>along water banks and around the homes </a:t>
            </a:r>
            <a:endParaRPr lang="sw-KE" dirty="0"/>
          </a:p>
          <a:p>
            <a:endParaRPr lang="en-US" dirty="0"/>
          </a:p>
        </p:txBody>
      </p:sp>
    </p:spTree>
    <p:extLst>
      <p:ext uri="{BB962C8B-B14F-4D97-AF65-F5344CB8AC3E}">
        <p14:creationId xmlns:p14="http://schemas.microsoft.com/office/powerpoint/2010/main" val="33073971"/>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solidFill>
                  <a:schemeClr val="tx2"/>
                </a:solidFill>
              </a:rPr>
              <a:t> </a:t>
            </a:r>
            <a:r>
              <a:rPr lang="en-US" dirty="0"/>
              <a:t>Collecting and disposing off all containers likely </a:t>
            </a:r>
            <a:r>
              <a:rPr lang="en-US" dirty="0" smtClean="0"/>
              <a:t> to </a:t>
            </a:r>
            <a:r>
              <a:rPr lang="en-US" dirty="0"/>
              <a:t>hold water e.g. tins, broken pots, coconut husks, old </a:t>
            </a:r>
            <a:r>
              <a:rPr lang="en-US" dirty="0" err="1"/>
              <a:t>tyres</a:t>
            </a:r>
            <a:r>
              <a:rPr lang="en-US" dirty="0"/>
              <a:t>, clothes, nylon papers </a:t>
            </a:r>
            <a:r>
              <a:rPr lang="en-US" dirty="0" err="1"/>
              <a:t>etc</a:t>
            </a:r>
            <a:r>
              <a:rPr lang="en-US" dirty="0"/>
              <a:t> </a:t>
            </a:r>
          </a:p>
          <a:p>
            <a:r>
              <a:rPr lang="en-US" dirty="0"/>
              <a:t>Bedroom and sitting room windows should be covered with mosquito-proof wire gauze, and beds should be provided with mosquito nets.</a:t>
            </a:r>
          </a:p>
          <a:p>
            <a:r>
              <a:rPr lang="en-US" dirty="0"/>
              <a:t>Use of mosquito repellant coils &amp; oils</a:t>
            </a:r>
          </a:p>
          <a:p>
            <a:r>
              <a:rPr lang="en-US" dirty="0"/>
              <a:t>Use of insecticide sprays </a:t>
            </a:r>
          </a:p>
          <a:p>
            <a:endParaRPr lang="en-US" dirty="0"/>
          </a:p>
        </p:txBody>
      </p:sp>
    </p:spTree>
    <p:extLst>
      <p:ext uri="{BB962C8B-B14F-4D97-AF65-F5344CB8AC3E}">
        <p14:creationId xmlns:p14="http://schemas.microsoft.com/office/powerpoint/2010/main" val="3991678854"/>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marL="0" indent="0">
              <a:buNone/>
            </a:pPr>
            <a:r>
              <a:rPr lang="en-US" b="1" dirty="0"/>
              <a:t>Bilharzia </a:t>
            </a:r>
            <a:r>
              <a:rPr lang="en-US" b="1" dirty="0" smtClean="0"/>
              <a:t>snails;</a:t>
            </a:r>
          </a:p>
          <a:p>
            <a:r>
              <a:rPr lang="sw-KE" b="1" dirty="0" smtClean="0"/>
              <a:t> </a:t>
            </a:r>
            <a:r>
              <a:rPr lang="sw-KE" dirty="0"/>
              <a:t>vector for transmitting  Bilharzia (schistosomiasis)</a:t>
            </a:r>
          </a:p>
          <a:p>
            <a:r>
              <a:rPr lang="en-US" dirty="0"/>
              <a:t>The snails breed and live in ponds, swamps and slow flowing streams and rivers. They can be controlled by;</a:t>
            </a:r>
          </a:p>
          <a:p>
            <a:r>
              <a:rPr lang="en-US" dirty="0"/>
              <a:t>Clearing all vegetation along the water –edges to deny the snails shade and food</a:t>
            </a:r>
          </a:p>
          <a:p>
            <a:r>
              <a:rPr lang="en-US" dirty="0"/>
              <a:t>Clearing water channels so that water flows faster, thus making snails breeding more difficult </a:t>
            </a:r>
          </a:p>
        </p:txBody>
      </p:sp>
    </p:spTree>
    <p:extLst>
      <p:ext uri="{BB962C8B-B14F-4D97-AF65-F5344CB8AC3E}">
        <p14:creationId xmlns:p14="http://schemas.microsoft.com/office/powerpoint/2010/main" val="2584772662"/>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Draining of swamps, water holes to eliminate breeding sites</a:t>
            </a:r>
          </a:p>
          <a:p>
            <a:r>
              <a:rPr lang="en-US" dirty="0"/>
              <a:t>Use of latrine by every person. It is people who infect water with Bilharzia </a:t>
            </a:r>
          </a:p>
          <a:p>
            <a:r>
              <a:rPr lang="en-US" dirty="0"/>
              <a:t>Discourage bathing or swimming in stagnant water</a:t>
            </a:r>
          </a:p>
          <a:p>
            <a:r>
              <a:rPr lang="en-US" dirty="0"/>
              <a:t>Use of boots when cultivating in marshy areas.</a:t>
            </a:r>
          </a:p>
          <a:p>
            <a:endParaRPr lang="en-US" dirty="0"/>
          </a:p>
          <a:p>
            <a:endParaRPr lang="en-US" dirty="0"/>
          </a:p>
        </p:txBody>
      </p:sp>
    </p:spTree>
    <p:extLst>
      <p:ext uri="{BB962C8B-B14F-4D97-AF65-F5344CB8AC3E}">
        <p14:creationId xmlns:p14="http://schemas.microsoft.com/office/powerpoint/2010/main" val="2076192826"/>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Other vectors and the diseases they transmit</a:t>
            </a:r>
            <a:endParaRPr lang="en-US" dirty="0"/>
          </a:p>
        </p:txBody>
      </p:sp>
      <p:sp>
        <p:nvSpPr>
          <p:cNvPr id="3" name="Content Placeholder 2"/>
          <p:cNvSpPr>
            <a:spLocks noGrp="1"/>
          </p:cNvSpPr>
          <p:nvPr>
            <p:ph idx="1"/>
          </p:nvPr>
        </p:nvSpPr>
        <p:spPr/>
        <p:txBody>
          <a:bodyPr/>
          <a:lstStyle/>
          <a:p>
            <a:pPr marL="0" indent="0">
              <a:buNone/>
            </a:pPr>
            <a:endParaRPr lang="en-US" i="1" dirty="0">
              <a:solidFill>
                <a:schemeClr val="accent2"/>
              </a:solidFill>
            </a:endParaRPr>
          </a:p>
          <a:p>
            <a:r>
              <a:rPr lang="en-US" b="1" dirty="0"/>
              <a:t>House </a:t>
            </a:r>
            <a:r>
              <a:rPr lang="en-US" b="1" dirty="0" smtClean="0"/>
              <a:t>fly</a:t>
            </a:r>
            <a:r>
              <a:rPr lang="en-US" dirty="0" smtClean="0"/>
              <a:t>-Amoebic </a:t>
            </a:r>
            <a:r>
              <a:rPr lang="en-US" dirty="0"/>
              <a:t>and Bacillary </a:t>
            </a:r>
            <a:r>
              <a:rPr lang="en-US" dirty="0" smtClean="0"/>
              <a:t>dysentery </a:t>
            </a:r>
            <a:r>
              <a:rPr lang="en-US" dirty="0"/>
              <a:t>&amp;Typhoid fever</a:t>
            </a:r>
          </a:p>
          <a:p>
            <a:r>
              <a:rPr lang="en-US" b="1" dirty="0"/>
              <a:t>Tsetse flies or </a:t>
            </a:r>
            <a:r>
              <a:rPr lang="en-US" b="1" dirty="0" err="1" smtClean="0"/>
              <a:t>Glossina</a:t>
            </a:r>
            <a:r>
              <a:rPr lang="en-US" b="1" dirty="0" smtClean="0"/>
              <a:t>-</a:t>
            </a:r>
            <a:r>
              <a:rPr lang="en-US" dirty="0" smtClean="0"/>
              <a:t>sleeping</a:t>
            </a:r>
            <a:r>
              <a:rPr lang="en-US" b="1" dirty="0" smtClean="0"/>
              <a:t> </a:t>
            </a:r>
            <a:r>
              <a:rPr lang="en-US" dirty="0"/>
              <a:t>sickness(</a:t>
            </a:r>
            <a:r>
              <a:rPr lang="en-US" dirty="0" err="1"/>
              <a:t>Trypanosomiasis</a:t>
            </a:r>
            <a:r>
              <a:rPr lang="en-US" dirty="0"/>
              <a:t>)</a:t>
            </a:r>
          </a:p>
          <a:p>
            <a:r>
              <a:rPr lang="en-US" dirty="0"/>
              <a:t> </a:t>
            </a:r>
            <a:r>
              <a:rPr lang="en-US" b="1" dirty="0" err="1"/>
              <a:t>Aedes</a:t>
            </a:r>
            <a:r>
              <a:rPr lang="en-US" b="1" dirty="0"/>
              <a:t> </a:t>
            </a:r>
            <a:r>
              <a:rPr lang="en-US" b="1" dirty="0" err="1"/>
              <a:t>aegpti</a:t>
            </a:r>
            <a:r>
              <a:rPr lang="en-US" b="1" dirty="0"/>
              <a:t> </a:t>
            </a:r>
            <a:r>
              <a:rPr lang="en-US" b="1" dirty="0" smtClean="0"/>
              <a:t>mosquito-</a:t>
            </a:r>
            <a:r>
              <a:rPr lang="en-US" dirty="0" smtClean="0"/>
              <a:t>yellow</a:t>
            </a:r>
            <a:r>
              <a:rPr lang="en-US" b="1" dirty="0" smtClean="0"/>
              <a:t> </a:t>
            </a:r>
            <a:r>
              <a:rPr lang="en-US" dirty="0"/>
              <a:t>fever </a:t>
            </a:r>
          </a:p>
          <a:p>
            <a:r>
              <a:rPr lang="en-US" b="1" dirty="0" smtClean="0"/>
              <a:t>Fleas-</a:t>
            </a:r>
            <a:r>
              <a:rPr lang="en-US" dirty="0" smtClean="0"/>
              <a:t>plague  </a:t>
            </a:r>
            <a:r>
              <a:rPr lang="en-US" dirty="0"/>
              <a:t>(bubonic type)</a:t>
            </a:r>
          </a:p>
          <a:p>
            <a:endParaRPr lang="en-US" dirty="0"/>
          </a:p>
        </p:txBody>
      </p:sp>
    </p:spTree>
    <p:extLst>
      <p:ext uri="{BB962C8B-B14F-4D97-AF65-F5344CB8AC3E}">
        <p14:creationId xmlns:p14="http://schemas.microsoft.com/office/powerpoint/2010/main" val="27871851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b="1" dirty="0"/>
          </a:p>
        </p:txBody>
      </p:sp>
      <p:sp>
        <p:nvSpPr>
          <p:cNvPr id="3" name="Content Placeholder 2"/>
          <p:cNvSpPr>
            <a:spLocks noGrp="1"/>
          </p:cNvSpPr>
          <p:nvPr>
            <p:ph idx="1"/>
          </p:nvPr>
        </p:nvSpPr>
        <p:spPr/>
        <p:txBody>
          <a:bodyPr>
            <a:normAutofit/>
          </a:bodyPr>
          <a:lstStyle/>
          <a:p>
            <a:r>
              <a:rPr lang="en-US" dirty="0" smtClean="0"/>
              <a:t>Land is used for settlements. </a:t>
            </a:r>
          </a:p>
          <a:p>
            <a:r>
              <a:rPr lang="en-US" dirty="0" smtClean="0"/>
              <a:t>When the land is fertile and well used, it provides enough food for consumption. </a:t>
            </a:r>
          </a:p>
          <a:p>
            <a:r>
              <a:rPr lang="en-US" dirty="0" smtClean="0"/>
              <a:t>On the other hand, when the land is infertile, the food supply will be inadequate, resulting into nutritional problems. </a:t>
            </a:r>
          </a:p>
        </p:txBody>
      </p:sp>
    </p:spTree>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 </a:t>
            </a:r>
            <a:r>
              <a:rPr lang="en-US" b="1" dirty="0" smtClean="0"/>
              <a:t>Bed bugs-</a:t>
            </a:r>
            <a:r>
              <a:rPr lang="en-US" dirty="0" smtClean="0"/>
              <a:t>insomnia</a:t>
            </a:r>
            <a:r>
              <a:rPr lang="en-US" b="1" dirty="0" smtClean="0"/>
              <a:t> </a:t>
            </a:r>
            <a:r>
              <a:rPr lang="en-US" dirty="0"/>
              <a:t>(lack of sleep), </a:t>
            </a:r>
            <a:r>
              <a:rPr lang="en-US" dirty="0" smtClean="0"/>
              <a:t>severe </a:t>
            </a:r>
            <a:r>
              <a:rPr lang="en-US" dirty="0"/>
              <a:t>nuisance</a:t>
            </a:r>
          </a:p>
          <a:p>
            <a:r>
              <a:rPr lang="en-US" b="1" dirty="0" smtClean="0"/>
              <a:t>Lice-</a:t>
            </a:r>
            <a:r>
              <a:rPr lang="en-US" dirty="0" smtClean="0"/>
              <a:t> </a:t>
            </a:r>
            <a:r>
              <a:rPr lang="en-US" dirty="0" err="1" smtClean="0"/>
              <a:t>pediculosis</a:t>
            </a:r>
            <a:r>
              <a:rPr lang="en-US" dirty="0" smtClean="0"/>
              <a:t>, human </a:t>
            </a:r>
            <a:r>
              <a:rPr lang="en-US" dirty="0"/>
              <a:t>relapsing fever</a:t>
            </a:r>
          </a:p>
          <a:p>
            <a:r>
              <a:rPr lang="en-US" b="1" dirty="0" smtClean="0"/>
              <a:t>Mites</a:t>
            </a:r>
            <a:r>
              <a:rPr lang="en-US" dirty="0" smtClean="0"/>
              <a:t>-scabies</a:t>
            </a:r>
            <a:endParaRPr lang="en-US" dirty="0"/>
          </a:p>
          <a:p>
            <a:r>
              <a:rPr lang="en-US" b="1" dirty="0" smtClean="0"/>
              <a:t>Ticks</a:t>
            </a:r>
            <a:r>
              <a:rPr lang="en-US" dirty="0" smtClean="0"/>
              <a:t>-Tick-borne </a:t>
            </a:r>
            <a:r>
              <a:rPr lang="en-US" dirty="0"/>
              <a:t>relapsing fever </a:t>
            </a:r>
          </a:p>
          <a:p>
            <a:endParaRPr lang="en-US" dirty="0"/>
          </a:p>
        </p:txBody>
      </p:sp>
    </p:spTree>
    <p:extLst>
      <p:ext uri="{BB962C8B-B14F-4D97-AF65-F5344CB8AC3E}">
        <p14:creationId xmlns:p14="http://schemas.microsoft.com/office/powerpoint/2010/main" val="384036122"/>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457200" indent="-457200"/>
            <a:r>
              <a:rPr lang="en-US" sz="3600" dirty="0">
                <a:solidFill>
                  <a:schemeClr val="tx2"/>
                </a:solidFill>
              </a:rPr>
              <a:t/>
            </a:r>
            <a:br>
              <a:rPr lang="en-US" sz="3600" dirty="0">
                <a:solidFill>
                  <a:schemeClr val="tx2"/>
                </a:solidFill>
              </a:rPr>
            </a:br>
            <a:r>
              <a:rPr lang="en-US" b="1" dirty="0"/>
              <a:t>HOUSE PESTS AND VERMIN</a:t>
            </a:r>
            <a:r>
              <a:rPr lang="en-US" b="1" u="sng" dirty="0">
                <a:solidFill>
                  <a:srgbClr val="FF0000"/>
                </a:solidFill>
              </a:rPr>
              <a:t/>
            </a:r>
            <a:br>
              <a:rPr lang="en-US" b="1" u="sng" dirty="0">
                <a:solidFill>
                  <a:srgbClr val="FF0000"/>
                </a:solidFill>
              </a:rPr>
            </a:br>
            <a:endParaRPr lang="en-US" dirty="0"/>
          </a:p>
        </p:txBody>
      </p:sp>
      <p:sp>
        <p:nvSpPr>
          <p:cNvPr id="3" name="Content Placeholder 2"/>
          <p:cNvSpPr>
            <a:spLocks noGrp="1"/>
          </p:cNvSpPr>
          <p:nvPr>
            <p:ph idx="1"/>
          </p:nvPr>
        </p:nvSpPr>
        <p:spPr/>
        <p:txBody>
          <a:bodyPr/>
          <a:lstStyle/>
          <a:p>
            <a:pPr marL="0" indent="0">
              <a:buNone/>
            </a:pPr>
            <a:r>
              <a:rPr lang="en-US" sz="2800" b="1" dirty="0"/>
              <a:t>PEST- </a:t>
            </a:r>
            <a:r>
              <a:rPr lang="en-US" sz="2800" dirty="0"/>
              <a:t> </a:t>
            </a:r>
            <a:r>
              <a:rPr lang="en-US" dirty="0"/>
              <a:t>Harmful or noxious and troublesome animal or insect e.g. flies.</a:t>
            </a:r>
          </a:p>
          <a:p>
            <a:pPr marL="0" indent="0">
              <a:buNone/>
            </a:pPr>
            <a:r>
              <a:rPr lang="en-US" b="1" dirty="0" smtClean="0"/>
              <a:t>VERMIN-</a:t>
            </a:r>
            <a:r>
              <a:rPr lang="en-US" dirty="0" smtClean="0"/>
              <a:t> </a:t>
            </a:r>
            <a:r>
              <a:rPr lang="en-US" dirty="0"/>
              <a:t>Noxious parasite e.g.  Lice</a:t>
            </a:r>
          </a:p>
          <a:p>
            <a:pPr marL="457200" indent="-457200"/>
            <a:r>
              <a:rPr lang="en-US" dirty="0"/>
              <a:t> </a:t>
            </a:r>
            <a:r>
              <a:rPr lang="en-US" dirty="0" smtClean="0"/>
              <a:t>Pests </a:t>
            </a:r>
            <a:r>
              <a:rPr lang="en-US" dirty="0"/>
              <a:t>and parasites usually thrive in insanitary and </a:t>
            </a:r>
            <a:r>
              <a:rPr lang="en-US" dirty="0" smtClean="0"/>
              <a:t>neglected surroundings</a:t>
            </a:r>
            <a:endParaRPr lang="en-US" dirty="0"/>
          </a:p>
          <a:p>
            <a:endParaRPr lang="en-US" dirty="0"/>
          </a:p>
        </p:txBody>
      </p:sp>
    </p:spTree>
    <p:extLst>
      <p:ext uri="{BB962C8B-B14F-4D97-AF65-F5344CB8AC3E}">
        <p14:creationId xmlns:p14="http://schemas.microsoft.com/office/powerpoint/2010/main" val="793587499"/>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0" indent="0">
              <a:buNone/>
            </a:pPr>
            <a:r>
              <a:rPr lang="en-US" b="1" dirty="0"/>
              <a:t>House </a:t>
            </a:r>
            <a:r>
              <a:rPr lang="en-US" b="1" dirty="0" smtClean="0"/>
              <a:t>flies</a:t>
            </a:r>
          </a:p>
          <a:p>
            <a:pPr marL="0" indent="0">
              <a:buNone/>
            </a:pPr>
            <a:r>
              <a:rPr lang="en-US" dirty="0" smtClean="0"/>
              <a:t>flies </a:t>
            </a:r>
            <a:r>
              <a:rPr lang="en-US" dirty="0"/>
              <a:t>are a constant menace to health because:-</a:t>
            </a:r>
          </a:p>
          <a:p>
            <a:r>
              <a:rPr lang="en-US" dirty="0"/>
              <a:t>They breed alarmingly quickly in refuse and decaying matter</a:t>
            </a:r>
          </a:p>
          <a:p>
            <a:r>
              <a:rPr lang="en-US" dirty="0"/>
              <a:t> They carry filth and micro-organisms on their bodies and </a:t>
            </a:r>
            <a:r>
              <a:rPr lang="en-US" dirty="0" smtClean="0"/>
              <a:t>spread</a:t>
            </a:r>
            <a:r>
              <a:rPr lang="en-US" sz="2800" dirty="0" smtClean="0"/>
              <a:t> diseases </a:t>
            </a:r>
            <a:r>
              <a:rPr lang="en-US" sz="2800" dirty="0"/>
              <a:t>by contaminating </a:t>
            </a:r>
            <a:r>
              <a:rPr lang="en-US" sz="2800" dirty="0" smtClean="0"/>
              <a:t>food</a:t>
            </a:r>
          </a:p>
          <a:p>
            <a:r>
              <a:rPr lang="en-US" sz="2800" dirty="0"/>
              <a:t>They regurgitate  saliva as well as part of their previous meal onto food to dissolve it before eating </a:t>
            </a:r>
          </a:p>
          <a:p>
            <a:r>
              <a:rPr lang="en-US" sz="2800" dirty="0"/>
              <a:t>They also </a:t>
            </a:r>
            <a:r>
              <a:rPr lang="en-US" sz="2800" dirty="0" err="1"/>
              <a:t>defaecate</a:t>
            </a:r>
            <a:r>
              <a:rPr lang="en-US" sz="2800" dirty="0"/>
              <a:t> on food as they eat </a:t>
            </a:r>
          </a:p>
          <a:p>
            <a:pPr marL="457200" indent="-457200"/>
            <a:endParaRPr lang="en-US" sz="2800" dirty="0">
              <a:solidFill>
                <a:schemeClr val="tx2"/>
              </a:solidFill>
            </a:endParaRPr>
          </a:p>
        </p:txBody>
      </p:sp>
    </p:spTree>
    <p:extLst>
      <p:ext uri="{BB962C8B-B14F-4D97-AF65-F5344CB8AC3E}">
        <p14:creationId xmlns:p14="http://schemas.microsoft.com/office/powerpoint/2010/main" val="578390315"/>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Control  of  flies involves:-</a:t>
            </a:r>
            <a:r>
              <a:rPr lang="en-US" i="1" dirty="0">
                <a:solidFill>
                  <a:schemeClr val="accent2"/>
                </a:solidFill>
              </a:rPr>
              <a:t/>
            </a:r>
            <a:br>
              <a:rPr lang="en-US" i="1" dirty="0">
                <a:solidFill>
                  <a:schemeClr val="accent2"/>
                </a:solidFill>
              </a:rPr>
            </a:br>
            <a:endParaRPr lang="en-US" dirty="0"/>
          </a:p>
        </p:txBody>
      </p:sp>
      <p:sp>
        <p:nvSpPr>
          <p:cNvPr id="3" name="Content Placeholder 2"/>
          <p:cNvSpPr>
            <a:spLocks noGrp="1"/>
          </p:cNvSpPr>
          <p:nvPr>
            <p:ph idx="1"/>
          </p:nvPr>
        </p:nvSpPr>
        <p:spPr/>
        <p:txBody>
          <a:bodyPr>
            <a:normAutofit/>
          </a:bodyPr>
          <a:lstStyle/>
          <a:p>
            <a:pPr>
              <a:buFont typeface="Wingdings" pitchFamily="2" charset="2"/>
              <a:buChar char="§"/>
            </a:pPr>
            <a:r>
              <a:rPr lang="en-US" dirty="0"/>
              <a:t> Disposing of all refuse , any decaying matter ,carcasses and </a:t>
            </a:r>
            <a:r>
              <a:rPr lang="en-US" dirty="0" err="1"/>
              <a:t>faecal</a:t>
            </a:r>
            <a:r>
              <a:rPr lang="en-US" dirty="0"/>
              <a:t> matter properly i.e. by burying, burning or composting for manure</a:t>
            </a:r>
          </a:p>
          <a:p>
            <a:pPr>
              <a:buFont typeface="Wingdings" pitchFamily="2" charset="2"/>
              <a:buChar char="§"/>
            </a:pPr>
            <a:r>
              <a:rPr lang="en-US" dirty="0"/>
              <a:t>Keeping the surrounding clean all the time</a:t>
            </a:r>
          </a:p>
          <a:p>
            <a:pPr>
              <a:buFont typeface="Wingdings" pitchFamily="2" charset="2"/>
              <a:buChar char="§"/>
            </a:pPr>
            <a:r>
              <a:rPr lang="en-US" dirty="0"/>
              <a:t>Keeping the houses clean i.e. placing all food left-overs in covered dustbins.</a:t>
            </a:r>
          </a:p>
          <a:p>
            <a:pPr>
              <a:buFont typeface="Wingdings" pitchFamily="2" charset="2"/>
              <a:buChar char="§"/>
            </a:pPr>
            <a:r>
              <a:rPr lang="en-US" dirty="0"/>
              <a:t> keeping all food vessels and utensils clean</a:t>
            </a:r>
          </a:p>
          <a:p>
            <a:pPr marL="0" indent="0">
              <a:buNone/>
            </a:pPr>
            <a:endParaRPr lang="en-US" dirty="0"/>
          </a:p>
        </p:txBody>
      </p:sp>
    </p:spTree>
    <p:extLst>
      <p:ext uri="{BB962C8B-B14F-4D97-AF65-F5344CB8AC3E}">
        <p14:creationId xmlns:p14="http://schemas.microsoft.com/office/powerpoint/2010/main" val="1408061130"/>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itchFamily="2" charset="2"/>
              <a:buChar char="§"/>
            </a:pPr>
            <a:r>
              <a:rPr lang="en-US" dirty="0"/>
              <a:t>Protecting food from flies</a:t>
            </a:r>
          </a:p>
          <a:p>
            <a:pPr>
              <a:buFont typeface="Wingdings" pitchFamily="2" charset="2"/>
              <a:buChar char="§"/>
            </a:pPr>
            <a:r>
              <a:rPr lang="en-US" dirty="0"/>
              <a:t>Keeping streets, roads and other public areas clean</a:t>
            </a:r>
          </a:p>
          <a:p>
            <a:pPr>
              <a:buFont typeface="Wingdings" pitchFamily="2" charset="2"/>
              <a:buChar char="§"/>
            </a:pPr>
            <a:r>
              <a:rPr lang="en-US" dirty="0"/>
              <a:t>Animal-holding areas like cattle </a:t>
            </a:r>
            <a:r>
              <a:rPr lang="en-US" dirty="0" err="1"/>
              <a:t>bomas</a:t>
            </a:r>
            <a:r>
              <a:rPr lang="en-US" dirty="0"/>
              <a:t> should be separate from human accommodation</a:t>
            </a:r>
          </a:p>
          <a:p>
            <a:pPr>
              <a:buFont typeface="Wingdings" pitchFamily="2" charset="2"/>
              <a:buChar char="§"/>
            </a:pPr>
            <a:r>
              <a:rPr lang="en-US" dirty="0"/>
              <a:t>Flies can be destroyed by spraying DDT powder </a:t>
            </a:r>
          </a:p>
          <a:p>
            <a:endParaRPr lang="en-US" dirty="0"/>
          </a:p>
        </p:txBody>
      </p:sp>
    </p:spTree>
    <p:extLst>
      <p:ext uri="{BB962C8B-B14F-4D97-AF65-F5344CB8AC3E}">
        <p14:creationId xmlns:p14="http://schemas.microsoft.com/office/powerpoint/2010/main" val="2552145065"/>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b="1" dirty="0" smtClean="0"/>
              <a:t>RODENTS-</a:t>
            </a:r>
          </a:p>
          <a:p>
            <a:r>
              <a:rPr lang="en-US" dirty="0" smtClean="0"/>
              <a:t>Rats </a:t>
            </a:r>
            <a:r>
              <a:rPr lang="en-US" dirty="0"/>
              <a:t>and mice live and multiply rapidly where there is low standards of sanitation and where human food is easily </a:t>
            </a:r>
            <a:r>
              <a:rPr lang="en-US" dirty="0" smtClean="0"/>
              <a:t>accessible.</a:t>
            </a:r>
          </a:p>
          <a:p>
            <a:r>
              <a:rPr lang="en-US" dirty="0" smtClean="0"/>
              <a:t>It </a:t>
            </a:r>
            <a:r>
              <a:rPr lang="en-US" dirty="0"/>
              <a:t>may be waste food, remains of food or unwashed utensils </a:t>
            </a:r>
            <a:r>
              <a:rPr lang="en-US" dirty="0" smtClean="0"/>
              <a:t>.</a:t>
            </a:r>
            <a:endParaRPr lang="en-US" dirty="0"/>
          </a:p>
        </p:txBody>
      </p:sp>
    </p:spTree>
    <p:extLst>
      <p:ext uri="{BB962C8B-B14F-4D97-AF65-F5344CB8AC3E}">
        <p14:creationId xmlns:p14="http://schemas.microsoft.com/office/powerpoint/2010/main" val="2335894469"/>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a:t>Rodents are a menace because;</a:t>
            </a:r>
          </a:p>
          <a:p>
            <a:pPr>
              <a:buFont typeface="Wingdings" pitchFamily="2" charset="2"/>
              <a:buChar char="ü"/>
            </a:pPr>
            <a:r>
              <a:rPr lang="en-US" dirty="0"/>
              <a:t>They facilitate transmission of plague through flies</a:t>
            </a:r>
          </a:p>
          <a:p>
            <a:pPr>
              <a:buFont typeface="Wingdings" pitchFamily="2" charset="2"/>
              <a:buChar char="ü"/>
            </a:pPr>
            <a:r>
              <a:rPr lang="en-US" dirty="0"/>
              <a:t>They destroy all types of dry grains in our granaries and in the farm</a:t>
            </a:r>
          </a:p>
          <a:p>
            <a:endParaRPr lang="sw-KE" dirty="0"/>
          </a:p>
          <a:p>
            <a:endParaRPr lang="en-US" dirty="0"/>
          </a:p>
        </p:txBody>
      </p:sp>
    </p:spTree>
    <p:extLst>
      <p:ext uri="{BB962C8B-B14F-4D97-AF65-F5344CB8AC3E}">
        <p14:creationId xmlns:p14="http://schemas.microsoft.com/office/powerpoint/2010/main" val="3487370184"/>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itchFamily="2" charset="2"/>
              <a:buChar char="ü"/>
            </a:pPr>
            <a:r>
              <a:rPr lang="en-US" dirty="0"/>
              <a:t>they can destroy buildings by gnawing wood , water pipes ,electric cables and can cause fire outbreaks </a:t>
            </a:r>
          </a:p>
          <a:p>
            <a:pPr>
              <a:buFont typeface="Wingdings" pitchFamily="2" charset="2"/>
              <a:buChar char="ü"/>
            </a:pPr>
            <a:r>
              <a:rPr lang="en-US" dirty="0"/>
              <a:t>They eat clothes </a:t>
            </a:r>
          </a:p>
          <a:p>
            <a:pPr>
              <a:buFont typeface="Wingdings" pitchFamily="2" charset="2"/>
              <a:buChar char="ü"/>
            </a:pPr>
            <a:r>
              <a:rPr lang="en-US" dirty="0"/>
              <a:t>They contaminate the left-over food if not covered </a:t>
            </a:r>
          </a:p>
          <a:p>
            <a:pPr>
              <a:buFont typeface="Wingdings" pitchFamily="2" charset="2"/>
              <a:buChar char="ü"/>
            </a:pPr>
            <a:r>
              <a:rPr lang="en-US" dirty="0"/>
              <a:t>They are a nuisance at night</a:t>
            </a:r>
          </a:p>
        </p:txBody>
      </p:sp>
    </p:spTree>
    <p:extLst>
      <p:ext uri="{BB962C8B-B14F-4D97-AF65-F5344CB8AC3E}">
        <p14:creationId xmlns:p14="http://schemas.microsoft.com/office/powerpoint/2010/main" val="3603995965"/>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a:t>Control     of    rodents </a:t>
            </a:r>
            <a:r>
              <a:rPr lang="en-US" b="1" i="1" dirty="0" smtClean="0"/>
              <a:t>involves</a:t>
            </a:r>
            <a:r>
              <a:rPr lang="en-US" b="1" i="1" dirty="0">
                <a:solidFill>
                  <a:srgbClr val="C00000"/>
                </a:solidFill>
              </a:rPr>
              <a:t/>
            </a:r>
            <a:br>
              <a:rPr lang="en-US" b="1" i="1" dirty="0">
                <a:solidFill>
                  <a:srgbClr val="C00000"/>
                </a:solidFill>
              </a:rPr>
            </a:br>
            <a:endParaRPr lang="en-US" dirty="0"/>
          </a:p>
        </p:txBody>
      </p:sp>
      <p:sp>
        <p:nvSpPr>
          <p:cNvPr id="3" name="Content Placeholder 2"/>
          <p:cNvSpPr>
            <a:spLocks noGrp="1"/>
          </p:cNvSpPr>
          <p:nvPr>
            <p:ph idx="1"/>
          </p:nvPr>
        </p:nvSpPr>
        <p:spPr/>
        <p:txBody>
          <a:bodyPr>
            <a:normAutofit/>
          </a:bodyPr>
          <a:lstStyle/>
          <a:p>
            <a:pPr>
              <a:buFontTx/>
              <a:buChar char="-"/>
            </a:pPr>
            <a:r>
              <a:rPr lang="en-US" dirty="0" smtClean="0"/>
              <a:t>Proper </a:t>
            </a:r>
            <a:r>
              <a:rPr lang="en-US" dirty="0"/>
              <a:t>collection and disposal of all household wastes</a:t>
            </a:r>
          </a:p>
          <a:p>
            <a:pPr>
              <a:buFontTx/>
              <a:buChar char="-"/>
            </a:pPr>
            <a:r>
              <a:rPr lang="en-US" dirty="0"/>
              <a:t>Clear bush and long </a:t>
            </a:r>
            <a:r>
              <a:rPr lang="en-US" dirty="0" smtClean="0"/>
              <a:t>grass </a:t>
            </a:r>
            <a:r>
              <a:rPr lang="en-US" dirty="0"/>
              <a:t>around the home</a:t>
            </a:r>
          </a:p>
          <a:p>
            <a:pPr>
              <a:buFontTx/>
              <a:buChar char="-"/>
            </a:pPr>
            <a:r>
              <a:rPr lang="en-US" dirty="0"/>
              <a:t>Seal rodent holes with earth or other suitable rat-proof material</a:t>
            </a:r>
          </a:p>
          <a:p>
            <a:pPr>
              <a:buFontTx/>
              <a:buChar char="-"/>
            </a:pPr>
            <a:r>
              <a:rPr lang="en-US" dirty="0"/>
              <a:t>Store food and food left-overs in properly closed containers </a:t>
            </a:r>
          </a:p>
        </p:txBody>
      </p:sp>
    </p:spTree>
    <p:extLst>
      <p:ext uri="{BB962C8B-B14F-4D97-AF65-F5344CB8AC3E}">
        <p14:creationId xmlns:p14="http://schemas.microsoft.com/office/powerpoint/2010/main" val="3264219285"/>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Tx/>
              <a:buChar char="-"/>
            </a:pPr>
            <a:r>
              <a:rPr lang="en-US" dirty="0"/>
              <a:t>Uncooked food like rice, maize, </a:t>
            </a:r>
            <a:r>
              <a:rPr lang="en-US" dirty="0" err="1"/>
              <a:t>millet,cassava</a:t>
            </a:r>
            <a:r>
              <a:rPr lang="en-US" dirty="0"/>
              <a:t>, beans </a:t>
            </a:r>
            <a:r>
              <a:rPr lang="en-US" dirty="0" err="1"/>
              <a:t>etc</a:t>
            </a:r>
            <a:r>
              <a:rPr lang="en-US" dirty="0"/>
              <a:t> should be stored in rat-proof stores</a:t>
            </a:r>
          </a:p>
          <a:p>
            <a:pPr>
              <a:buFontTx/>
              <a:buChar char="-"/>
            </a:pPr>
            <a:r>
              <a:rPr lang="en-US" dirty="0"/>
              <a:t>Break-back or cage traps can be used</a:t>
            </a:r>
          </a:p>
          <a:p>
            <a:pPr>
              <a:buFontTx/>
              <a:buChar char="-"/>
            </a:pPr>
            <a:r>
              <a:rPr lang="en-US" dirty="0"/>
              <a:t>Pets such as cats and dogs also help by eating or scaring the rodents</a:t>
            </a:r>
          </a:p>
          <a:p>
            <a:pPr>
              <a:buFontTx/>
              <a:buChar char="-"/>
            </a:pPr>
            <a:r>
              <a:rPr lang="en-US" dirty="0"/>
              <a:t>Use of insecticides to poison the rodents</a:t>
            </a:r>
          </a:p>
          <a:p>
            <a:endParaRPr lang="en-US" dirty="0"/>
          </a:p>
          <a:p>
            <a:endParaRPr lang="en-US" dirty="0"/>
          </a:p>
        </p:txBody>
      </p:sp>
    </p:spTree>
    <p:extLst>
      <p:ext uri="{BB962C8B-B14F-4D97-AF65-F5344CB8AC3E}">
        <p14:creationId xmlns:p14="http://schemas.microsoft.com/office/powerpoint/2010/main" val="35304576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The type of soil, climate and altitude determine the type of crops that can be grown in a specific area. </a:t>
            </a:r>
            <a:endParaRPr lang="en-US" dirty="0" smtClean="0"/>
          </a:p>
          <a:p>
            <a:r>
              <a:rPr lang="en-US" dirty="0" smtClean="0"/>
              <a:t>Different </a:t>
            </a:r>
            <a:r>
              <a:rPr lang="en-US" dirty="0"/>
              <a:t>Diseases are  associated with different types of climate. cold climates encourage respiratory diseases.</a:t>
            </a:r>
          </a:p>
          <a:p>
            <a:endParaRPr lang="en-US" dirty="0"/>
          </a:p>
        </p:txBody>
      </p:sp>
    </p:spTree>
    <p:extLst>
      <p:ext uri="{BB962C8B-B14F-4D97-AF65-F5344CB8AC3E}">
        <p14:creationId xmlns:p14="http://schemas.microsoft.com/office/powerpoint/2010/main" val="1380334883"/>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FLEAS,  BEDBURGS, LICE  AND TICKS</a:t>
            </a:r>
            <a:r>
              <a:rPr lang="en-US" b="1" dirty="0">
                <a:solidFill>
                  <a:srgbClr val="C00000"/>
                </a:solidFill>
              </a:rPr>
              <a:t> </a:t>
            </a:r>
            <a:br>
              <a:rPr lang="en-US" b="1" dirty="0">
                <a:solidFill>
                  <a:srgbClr val="C00000"/>
                </a:solidFill>
              </a:rPr>
            </a:br>
            <a:endParaRPr lang="en-US" dirty="0"/>
          </a:p>
        </p:txBody>
      </p:sp>
      <p:sp>
        <p:nvSpPr>
          <p:cNvPr id="3" name="Content Placeholder 2"/>
          <p:cNvSpPr>
            <a:spLocks noGrp="1"/>
          </p:cNvSpPr>
          <p:nvPr>
            <p:ph idx="1"/>
          </p:nvPr>
        </p:nvSpPr>
        <p:spPr/>
        <p:txBody>
          <a:bodyPr>
            <a:normAutofit lnSpcReduction="10000"/>
          </a:bodyPr>
          <a:lstStyle/>
          <a:p>
            <a:r>
              <a:rPr lang="en-US" dirty="0"/>
              <a:t>All these are a widespread source of nuisance and sickness. They can be controlled by depriving them of sheltered places in which they breed (e.g. unwashed clothing, the joints of roughly made bed frames and cracks in mud walls and floors) and by reducing contact with the animals.</a:t>
            </a:r>
          </a:p>
          <a:p>
            <a:r>
              <a:rPr lang="en-US" dirty="0"/>
              <a:t>Keeping the house environment clean reduce contact between humans and fleas</a:t>
            </a:r>
            <a:endParaRPr lang="sw-KE" dirty="0"/>
          </a:p>
          <a:p>
            <a:endParaRPr lang="en-US" dirty="0"/>
          </a:p>
        </p:txBody>
      </p:sp>
    </p:spTree>
    <p:extLst>
      <p:ext uri="{BB962C8B-B14F-4D97-AF65-F5344CB8AC3E}">
        <p14:creationId xmlns:p14="http://schemas.microsoft.com/office/powerpoint/2010/main" val="2761478960"/>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err="1"/>
              <a:t>Tunga</a:t>
            </a:r>
            <a:r>
              <a:rPr lang="en-US" i="1" dirty="0"/>
              <a:t>  </a:t>
            </a:r>
            <a:r>
              <a:rPr lang="en-US" i="1" dirty="0" err="1"/>
              <a:t>penetrans</a:t>
            </a:r>
            <a:r>
              <a:rPr lang="en-US" i="1" dirty="0"/>
              <a:t>- jiggers or </a:t>
            </a:r>
            <a:r>
              <a:rPr lang="en-US" i="1" dirty="0" err="1"/>
              <a:t>tungiasis</a:t>
            </a:r>
            <a:r>
              <a:rPr lang="en-US" i="1" dirty="0">
                <a:solidFill>
                  <a:srgbClr val="C00000"/>
                </a:solidFill>
              </a:rPr>
              <a:t> </a:t>
            </a:r>
            <a:br>
              <a:rPr lang="en-US" i="1" dirty="0">
                <a:solidFill>
                  <a:srgbClr val="C00000"/>
                </a:solidFill>
              </a:rPr>
            </a:br>
            <a:endParaRPr lang="en-US" dirty="0"/>
          </a:p>
        </p:txBody>
      </p:sp>
      <p:sp>
        <p:nvSpPr>
          <p:cNvPr id="3" name="Content Placeholder 2"/>
          <p:cNvSpPr>
            <a:spLocks noGrp="1"/>
          </p:cNvSpPr>
          <p:nvPr>
            <p:ph idx="1"/>
          </p:nvPr>
        </p:nvSpPr>
        <p:spPr/>
        <p:txBody>
          <a:bodyPr>
            <a:normAutofit/>
          </a:bodyPr>
          <a:lstStyle/>
          <a:p>
            <a:r>
              <a:rPr lang="en-US" dirty="0" smtClean="0"/>
              <a:t>infestation </a:t>
            </a:r>
            <a:r>
              <a:rPr lang="en-US" dirty="0"/>
              <a:t>by jiggers  is often seen in neglected children and senile persons</a:t>
            </a:r>
          </a:p>
          <a:p>
            <a:r>
              <a:rPr lang="en-US" dirty="0" err="1"/>
              <a:t>Tunga</a:t>
            </a:r>
            <a:r>
              <a:rPr lang="en-US" dirty="0"/>
              <a:t>  </a:t>
            </a:r>
            <a:r>
              <a:rPr lang="en-US" dirty="0" err="1"/>
              <a:t>penetrans</a:t>
            </a:r>
            <a:r>
              <a:rPr lang="en-US" dirty="0"/>
              <a:t> transmission from one person to another is not possible but through the environment . The larvae are free living organisms, sand and dust facilitate  their survival.</a:t>
            </a:r>
            <a:r>
              <a:rPr lang="en-US" dirty="0">
                <a:solidFill>
                  <a:schemeClr val="tx2"/>
                </a:solidFill>
              </a:rPr>
              <a:t> </a:t>
            </a:r>
            <a:endParaRPr lang="en-US" dirty="0"/>
          </a:p>
        </p:txBody>
      </p:sp>
    </p:spTree>
    <p:extLst>
      <p:ext uri="{BB962C8B-B14F-4D97-AF65-F5344CB8AC3E}">
        <p14:creationId xmlns:p14="http://schemas.microsoft.com/office/powerpoint/2010/main" val="2974515892"/>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The </a:t>
            </a:r>
            <a:r>
              <a:rPr lang="en-US" dirty="0"/>
              <a:t>male leaves the host after sucking blood but the female burrows into the soft skin when pregnant where it lays many </a:t>
            </a:r>
            <a:r>
              <a:rPr lang="en-US" dirty="0" smtClean="0"/>
              <a:t>eggs.</a:t>
            </a:r>
          </a:p>
          <a:p>
            <a:r>
              <a:rPr lang="en-US" dirty="0" smtClean="0"/>
              <a:t>The </a:t>
            </a:r>
            <a:r>
              <a:rPr lang="en-US" dirty="0"/>
              <a:t>hind part of the flea protrudes through the skin so as to release  </a:t>
            </a:r>
            <a:r>
              <a:rPr lang="en-US" dirty="0" smtClean="0"/>
              <a:t>eggs.</a:t>
            </a:r>
          </a:p>
          <a:p>
            <a:r>
              <a:rPr lang="en-US" dirty="0" smtClean="0"/>
              <a:t>The </a:t>
            </a:r>
            <a:r>
              <a:rPr lang="en-US" dirty="0"/>
              <a:t>result is a small round itching painful swelling with a </a:t>
            </a:r>
            <a:r>
              <a:rPr lang="en-US" dirty="0" smtClean="0"/>
              <a:t>point.</a:t>
            </a:r>
          </a:p>
          <a:p>
            <a:r>
              <a:rPr lang="en-US" dirty="0" smtClean="0"/>
              <a:t>Secondary </a:t>
            </a:r>
            <a:r>
              <a:rPr lang="en-US" dirty="0"/>
              <a:t>bacterial infection is very common, and </a:t>
            </a:r>
            <a:r>
              <a:rPr lang="en-US" dirty="0" err="1"/>
              <a:t>occasionary</a:t>
            </a:r>
            <a:r>
              <a:rPr lang="en-US" dirty="0"/>
              <a:t>  tetanus may result </a:t>
            </a:r>
          </a:p>
          <a:p>
            <a:endParaRPr lang="en-US" dirty="0"/>
          </a:p>
          <a:p>
            <a:endParaRPr lang="en-US" dirty="0"/>
          </a:p>
        </p:txBody>
      </p:sp>
    </p:spTree>
    <p:extLst>
      <p:ext uri="{BB962C8B-B14F-4D97-AF65-F5344CB8AC3E}">
        <p14:creationId xmlns:p14="http://schemas.microsoft.com/office/powerpoint/2010/main" val="1873980859"/>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a:t>Control of jiggers </a:t>
            </a:r>
          </a:p>
          <a:p>
            <a:r>
              <a:rPr lang="en-US" dirty="0" smtClean="0">
                <a:solidFill>
                  <a:schemeClr val="tx2"/>
                </a:solidFill>
              </a:rPr>
              <a:t> </a:t>
            </a:r>
            <a:r>
              <a:rPr lang="en-US" dirty="0"/>
              <a:t>Keeping the house clean (environmental sanitation)</a:t>
            </a:r>
          </a:p>
          <a:p>
            <a:r>
              <a:rPr lang="en-US" dirty="0" smtClean="0"/>
              <a:t>Spraying </a:t>
            </a:r>
            <a:r>
              <a:rPr lang="en-US" dirty="0"/>
              <a:t>insecticides on the floor, wall cracks </a:t>
            </a:r>
            <a:r>
              <a:rPr lang="en-US" dirty="0" err="1"/>
              <a:t>etc</a:t>
            </a:r>
            <a:r>
              <a:rPr lang="en-US" dirty="0"/>
              <a:t> </a:t>
            </a:r>
          </a:p>
          <a:p>
            <a:pPr marL="0" indent="0">
              <a:buNone/>
            </a:pPr>
            <a:r>
              <a:rPr lang="en-US" dirty="0"/>
              <a:t>Use of shoes </a:t>
            </a:r>
          </a:p>
          <a:p>
            <a:pPr marL="0" indent="0">
              <a:buNone/>
            </a:pPr>
            <a:r>
              <a:rPr lang="en-US" dirty="0"/>
              <a:t>Regular inspection of digital clefts, roots of nails and soles </a:t>
            </a:r>
          </a:p>
          <a:p>
            <a:pPr>
              <a:buFontTx/>
              <a:buChar char="-"/>
            </a:pPr>
            <a:endParaRPr lang="en-US" dirty="0">
              <a:solidFill>
                <a:schemeClr val="tx2"/>
              </a:solidFill>
            </a:endParaRPr>
          </a:p>
          <a:p>
            <a:endParaRPr lang="en-US" dirty="0"/>
          </a:p>
        </p:txBody>
      </p:sp>
    </p:spTree>
    <p:extLst>
      <p:ext uri="{BB962C8B-B14F-4D97-AF65-F5344CB8AC3E}">
        <p14:creationId xmlns:p14="http://schemas.microsoft.com/office/powerpoint/2010/main" val="4287879496"/>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b="1" dirty="0" smtClean="0"/>
              <a:t>Scabies</a:t>
            </a:r>
            <a:r>
              <a:rPr lang="en-US" b="1" dirty="0" smtClean="0">
                <a:solidFill>
                  <a:srgbClr val="FF0000"/>
                </a:solidFill>
              </a:rPr>
              <a:t> </a:t>
            </a:r>
            <a:endParaRPr lang="en-US" b="1" dirty="0">
              <a:solidFill>
                <a:srgbClr val="FF0000"/>
              </a:solidFill>
            </a:endParaRPr>
          </a:p>
          <a:p>
            <a:r>
              <a:rPr lang="en-US" b="1" dirty="0"/>
              <a:t> </a:t>
            </a:r>
            <a:r>
              <a:rPr lang="en-US" dirty="0" smtClean="0"/>
              <a:t>Parasitic  </a:t>
            </a:r>
            <a:r>
              <a:rPr lang="en-US" dirty="0"/>
              <a:t>infestation of the skin characterized by severe itching  with a typical distribution of rash.</a:t>
            </a:r>
          </a:p>
          <a:p>
            <a:r>
              <a:rPr lang="en-US" dirty="0"/>
              <a:t>It is caused by itchy mite </a:t>
            </a:r>
            <a:r>
              <a:rPr lang="en-US" dirty="0" err="1"/>
              <a:t>sarcoptes</a:t>
            </a:r>
            <a:r>
              <a:rPr lang="en-US" dirty="0"/>
              <a:t>   </a:t>
            </a:r>
            <a:r>
              <a:rPr lang="en-US" dirty="0" err="1"/>
              <a:t>scabiei</a:t>
            </a:r>
            <a:r>
              <a:rPr lang="en-US" dirty="0"/>
              <a:t>. The male stays on the skin surface but the female burrows into the skin making some little tunnels where it lays eggs.</a:t>
            </a:r>
          </a:p>
          <a:p>
            <a:pPr marL="0" indent="0">
              <a:buNone/>
            </a:pPr>
            <a:endParaRPr lang="en-US" dirty="0"/>
          </a:p>
          <a:p>
            <a:endParaRPr lang="en-US" dirty="0"/>
          </a:p>
        </p:txBody>
      </p:sp>
    </p:spTree>
    <p:extLst>
      <p:ext uri="{BB962C8B-B14F-4D97-AF65-F5344CB8AC3E}">
        <p14:creationId xmlns:p14="http://schemas.microsoft.com/office/powerpoint/2010/main" val="2168515382"/>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intense irritation is caused by the mites crawling about on the skin and scratching may produce sores which can become infected (secondary infection) </a:t>
            </a:r>
          </a:p>
          <a:p>
            <a:r>
              <a:rPr lang="en-US" dirty="0"/>
              <a:t>The commonly affected sites are </a:t>
            </a:r>
            <a:r>
              <a:rPr lang="en-US" dirty="0" smtClean="0"/>
              <a:t>; </a:t>
            </a:r>
            <a:r>
              <a:rPr lang="en-US" dirty="0"/>
              <a:t>between the fingers and toes, the front of the wrists, the feet     and in the folds of the elbows, knees and axilla </a:t>
            </a:r>
          </a:p>
          <a:p>
            <a:endParaRPr lang="en-US" dirty="0"/>
          </a:p>
        </p:txBody>
      </p:sp>
    </p:spTree>
    <p:extLst>
      <p:ext uri="{BB962C8B-B14F-4D97-AF65-F5344CB8AC3E}">
        <p14:creationId xmlns:p14="http://schemas.microsoft.com/office/powerpoint/2010/main" val="2793351195"/>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a:t>The infection is spread by direct close contact(skin to skin). </a:t>
            </a:r>
            <a:r>
              <a:rPr lang="en-US" dirty="0" smtClean="0"/>
              <a:t>Transmission </a:t>
            </a:r>
            <a:r>
              <a:rPr lang="en-US" dirty="0"/>
              <a:t>is also possible indirectly through beddings   and body clothing (fomites)</a:t>
            </a:r>
          </a:p>
          <a:p>
            <a:r>
              <a:rPr lang="en-US" dirty="0"/>
              <a:t> </a:t>
            </a:r>
            <a:r>
              <a:rPr lang="en-US" dirty="0" smtClean="0"/>
              <a:t>To </a:t>
            </a:r>
            <a:r>
              <a:rPr lang="en-US" dirty="0"/>
              <a:t>treat the condition, a hot bath is given .then 10% Benzyl Benzoate emulsion is applied over the whole body .</a:t>
            </a:r>
          </a:p>
          <a:p>
            <a:r>
              <a:rPr lang="en-US" dirty="0"/>
              <a:t>After 24 hours the patient should bath again and put on clean clothes. Repeat the treatment after one week .</a:t>
            </a:r>
          </a:p>
          <a:p>
            <a:endParaRPr lang="en-US" dirty="0"/>
          </a:p>
        </p:txBody>
      </p:sp>
    </p:spTree>
    <p:extLst>
      <p:ext uri="{BB962C8B-B14F-4D97-AF65-F5344CB8AC3E}">
        <p14:creationId xmlns:p14="http://schemas.microsoft.com/office/powerpoint/2010/main" val="2429823035"/>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To   prevent the spread of the parasite, the clothes and beddings of the infected person must be boiled</a:t>
            </a:r>
          </a:p>
          <a:p>
            <a:endParaRPr lang="en-US" dirty="0"/>
          </a:p>
        </p:txBody>
      </p:sp>
    </p:spTree>
    <p:extLst>
      <p:ext uri="{BB962C8B-B14F-4D97-AF65-F5344CB8AC3E}">
        <p14:creationId xmlns:p14="http://schemas.microsoft.com/office/powerpoint/2010/main" val="3071998833"/>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marL="0" indent="0">
              <a:buNone/>
            </a:pPr>
            <a:r>
              <a:rPr lang="en-US" b="1" dirty="0" smtClean="0"/>
              <a:t>Ringworm (</a:t>
            </a:r>
            <a:r>
              <a:rPr lang="en-US" b="1" dirty="0" err="1" smtClean="0"/>
              <a:t>Tinea</a:t>
            </a:r>
            <a:r>
              <a:rPr lang="en-US" b="1" dirty="0"/>
              <a:t>)  </a:t>
            </a:r>
          </a:p>
          <a:p>
            <a:pPr marL="0" indent="0">
              <a:buNone/>
            </a:pPr>
            <a:r>
              <a:rPr lang="en-US" dirty="0"/>
              <a:t>Infection of the skin caused by a fungus which invades the hair follicles and destroys the hair. The hair break off leaving ring-shaped areas e.g.</a:t>
            </a:r>
          </a:p>
          <a:p>
            <a:r>
              <a:rPr lang="en-US" b="1" dirty="0" smtClean="0"/>
              <a:t>Body-</a:t>
            </a:r>
            <a:r>
              <a:rPr lang="en-US" dirty="0" err="1" smtClean="0"/>
              <a:t>Tinea</a:t>
            </a:r>
            <a:r>
              <a:rPr lang="en-US" dirty="0" smtClean="0"/>
              <a:t> </a:t>
            </a:r>
            <a:r>
              <a:rPr lang="en-US" dirty="0" err="1"/>
              <a:t>corpolis</a:t>
            </a:r>
            <a:endParaRPr lang="en-US" dirty="0"/>
          </a:p>
          <a:p>
            <a:r>
              <a:rPr lang="en-US" b="1" dirty="0" smtClean="0"/>
              <a:t>Head</a:t>
            </a:r>
            <a:r>
              <a:rPr lang="en-US" dirty="0" smtClean="0"/>
              <a:t> (scalp)-</a:t>
            </a:r>
            <a:r>
              <a:rPr lang="en-US" dirty="0" err="1" smtClean="0"/>
              <a:t>Tinea</a:t>
            </a:r>
            <a:r>
              <a:rPr lang="en-US" dirty="0" smtClean="0"/>
              <a:t>  </a:t>
            </a:r>
            <a:r>
              <a:rPr lang="en-US" dirty="0" err="1"/>
              <a:t>capitis</a:t>
            </a:r>
            <a:endParaRPr lang="en-US" dirty="0"/>
          </a:p>
          <a:p>
            <a:r>
              <a:rPr lang="en-US" b="1" dirty="0"/>
              <a:t>Between the </a:t>
            </a:r>
            <a:r>
              <a:rPr lang="en-US" b="1" dirty="0" smtClean="0"/>
              <a:t>toes</a:t>
            </a:r>
            <a:r>
              <a:rPr lang="en-US" dirty="0" smtClean="0"/>
              <a:t>-</a:t>
            </a:r>
            <a:r>
              <a:rPr lang="en-US" dirty="0" err="1" smtClean="0"/>
              <a:t>Tinea</a:t>
            </a:r>
            <a:r>
              <a:rPr lang="en-US" dirty="0" smtClean="0"/>
              <a:t> </a:t>
            </a:r>
            <a:r>
              <a:rPr lang="en-US" dirty="0" err="1"/>
              <a:t>interdigitalis</a:t>
            </a:r>
            <a:r>
              <a:rPr lang="en-US" dirty="0"/>
              <a:t>  or athlete's foot</a:t>
            </a:r>
          </a:p>
          <a:p>
            <a:r>
              <a:rPr lang="en-US" b="1" dirty="0" smtClean="0"/>
              <a:t>Nails-</a:t>
            </a:r>
            <a:r>
              <a:rPr lang="en-US" dirty="0" err="1" smtClean="0"/>
              <a:t>Tinea</a:t>
            </a:r>
            <a:r>
              <a:rPr lang="en-US" dirty="0" smtClean="0"/>
              <a:t> </a:t>
            </a:r>
            <a:r>
              <a:rPr lang="en-US" dirty="0" err="1"/>
              <a:t>unguium</a:t>
            </a:r>
            <a:endParaRPr lang="en-US" dirty="0"/>
          </a:p>
          <a:p>
            <a:endParaRPr lang="en-US" dirty="0"/>
          </a:p>
        </p:txBody>
      </p:sp>
    </p:spTree>
    <p:extLst>
      <p:ext uri="{BB962C8B-B14F-4D97-AF65-F5344CB8AC3E}">
        <p14:creationId xmlns:p14="http://schemas.microsoft.com/office/powerpoint/2010/main" val="3941690343"/>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dirty="0"/>
              <a:t>The </a:t>
            </a:r>
            <a:r>
              <a:rPr lang="en-US" dirty="0" err="1"/>
              <a:t>Tinea</a:t>
            </a:r>
            <a:r>
              <a:rPr lang="en-US" dirty="0"/>
              <a:t> </a:t>
            </a:r>
            <a:r>
              <a:rPr lang="en-US" dirty="0" err="1"/>
              <a:t>interdigitalis</a:t>
            </a:r>
            <a:r>
              <a:rPr lang="en-US" dirty="0"/>
              <a:t> causes sore swollen areas between the toes and the infection is spread by the use of communal bath tabs, towels,  </a:t>
            </a:r>
            <a:r>
              <a:rPr lang="en-US" dirty="0" err="1"/>
              <a:t>etc</a:t>
            </a:r>
            <a:endParaRPr lang="sw-KE" dirty="0"/>
          </a:p>
          <a:p>
            <a:r>
              <a:rPr lang="en-US" dirty="0"/>
              <a:t>management involves keeping the areas as dry as possible by drying carefully after bathing and dusting with powder </a:t>
            </a:r>
          </a:p>
          <a:p>
            <a:r>
              <a:rPr lang="en-US" dirty="0"/>
              <a:t>Treatment of the other types usually involves shaving of the affected area and the application of ointment such a Whitfield (anti-fungal)</a:t>
            </a:r>
          </a:p>
          <a:p>
            <a:endParaRPr lang="en-US" dirty="0"/>
          </a:p>
          <a:p>
            <a:endParaRPr lang="en-US" dirty="0"/>
          </a:p>
        </p:txBody>
      </p:sp>
    </p:spTree>
    <p:extLst>
      <p:ext uri="{BB962C8B-B14F-4D97-AF65-F5344CB8AC3E}">
        <p14:creationId xmlns:p14="http://schemas.microsoft.com/office/powerpoint/2010/main" val="34926924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Therefore, constructing houses too close to a dam or where animals are kept facilitates the transmission of vector borne diseases.</a:t>
            </a:r>
          </a:p>
          <a:p>
            <a:r>
              <a:rPr lang="en-US" dirty="0" smtClean="0"/>
              <a:t> Industrial wastes that consist of chemicals and toxic substances, may also pollute the water, air and food. </a:t>
            </a:r>
            <a:br>
              <a:rPr lang="en-US" dirty="0" smtClean="0"/>
            </a:br>
            <a:r>
              <a:rPr lang="en-US" dirty="0" smtClean="0"/>
              <a:t>Poor ventilation and dampness in houses </a:t>
            </a:r>
            <a:r>
              <a:rPr lang="en-US" dirty="0" err="1" smtClean="0"/>
              <a:t>favours</a:t>
            </a:r>
            <a:r>
              <a:rPr lang="en-US" dirty="0" smtClean="0"/>
              <a:t> the transmission of airborne diseases. </a:t>
            </a:r>
          </a:p>
          <a:p>
            <a:pPr marL="0" indent="0">
              <a:buNone/>
            </a:pPr>
            <a:r>
              <a:rPr lang="en-US" dirty="0" smtClean="0"/>
              <a:t> </a:t>
            </a:r>
          </a:p>
          <a:p>
            <a:endParaRPr lang="en-US" dirty="0"/>
          </a:p>
        </p:txBody>
      </p:sp>
    </p:spTree>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ASSIGNMENT</a:t>
            </a:r>
            <a:endParaRPr lang="en-US" dirty="0"/>
          </a:p>
        </p:txBody>
      </p:sp>
      <p:sp>
        <p:nvSpPr>
          <p:cNvPr id="3" name="Content Placeholder 2"/>
          <p:cNvSpPr>
            <a:spLocks noGrp="1"/>
          </p:cNvSpPr>
          <p:nvPr>
            <p:ph idx="1"/>
          </p:nvPr>
        </p:nvSpPr>
        <p:spPr/>
        <p:txBody>
          <a:bodyPr/>
          <a:lstStyle/>
          <a:p>
            <a:pPr marL="0" indent="0">
              <a:buNone/>
            </a:pPr>
            <a:r>
              <a:rPr lang="en-US" b="1" dirty="0" smtClean="0"/>
              <a:t>POLLUTION</a:t>
            </a:r>
          </a:p>
          <a:p>
            <a:pPr marL="0" indent="0">
              <a:buNone/>
            </a:pPr>
            <a:r>
              <a:rPr lang="en-US" dirty="0" smtClean="0"/>
              <a:t>1. Definition</a:t>
            </a:r>
          </a:p>
          <a:p>
            <a:pPr marL="0" indent="0">
              <a:buNone/>
            </a:pPr>
            <a:r>
              <a:rPr lang="en-US" dirty="0" smtClean="0"/>
              <a:t>2. Type of pollution</a:t>
            </a:r>
          </a:p>
          <a:p>
            <a:pPr marL="0" indent="0">
              <a:buNone/>
            </a:pPr>
            <a:r>
              <a:rPr lang="en-US" dirty="0" smtClean="0"/>
              <a:t>3. Prevention of pollution</a:t>
            </a:r>
          </a:p>
          <a:p>
            <a:pPr marL="0" indent="0">
              <a:buNone/>
            </a:pPr>
            <a:r>
              <a:rPr lang="en-US" dirty="0" smtClean="0"/>
              <a:t>4. Diseased caused by effect of pollution</a:t>
            </a:r>
            <a:endParaRPr lang="en-US" dirty="0"/>
          </a:p>
        </p:txBody>
      </p:sp>
    </p:spTree>
    <p:extLst>
      <p:ext uri="{BB962C8B-B14F-4D97-AF65-F5344CB8AC3E}">
        <p14:creationId xmlns:p14="http://schemas.microsoft.com/office/powerpoint/2010/main" val="9431464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Socio-Cultural Environment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Some of the health issues affected by these factors are food habits and cooking practices. Different communities have different food habits and cooking practices. </a:t>
            </a:r>
            <a:br>
              <a:rPr lang="en-US" dirty="0" smtClean="0"/>
            </a:br>
            <a:r>
              <a:rPr lang="en-US" dirty="0" smtClean="0"/>
              <a:t/>
            </a:r>
            <a:br>
              <a:rPr lang="en-US" dirty="0" smtClean="0"/>
            </a:br>
            <a:r>
              <a:rPr lang="en-US" dirty="0" smtClean="0"/>
              <a:t>Food taboos also vary from one community to the other. Examples of food taboos include prohibiting pregnant mothers from taking some types of meat, believed to affect the </a:t>
            </a:r>
            <a:r>
              <a:rPr lang="en-US" dirty="0" err="1" smtClean="0"/>
              <a:t>foetus</a:t>
            </a:r>
            <a:r>
              <a:rPr lang="en-US" dirty="0" smtClean="0"/>
              <a:t>. </a:t>
            </a:r>
          </a:p>
          <a:p>
            <a:pPr>
              <a:buNone/>
            </a:pPr>
            <a:r>
              <a:rPr lang="en-US" dirty="0" smtClean="0"/>
              <a:t>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Wife inheritance and polygamy practices encouraged by some communities provide an opportunity for spreading sexually transmitted diseases and HIV/AIDS</a:t>
            </a:r>
            <a:r>
              <a:rPr lang="en-US" dirty="0" smtClean="0"/>
              <a:t>.</a:t>
            </a:r>
          </a:p>
          <a:p>
            <a:r>
              <a:rPr lang="en-US" dirty="0"/>
              <a:t>Some people discourage breast-feeding practice considering it to be primitive. This denies the child all the benefits of breast-feeding. </a:t>
            </a:r>
          </a:p>
          <a:p>
            <a:endParaRPr lang="en-US" dirty="0"/>
          </a:p>
          <a:p>
            <a:endParaRPr lang="en-US" dirty="0"/>
          </a:p>
          <a:p>
            <a:pPr marL="0" indent="0">
              <a:buNone/>
            </a:pPr>
            <a:endParaRPr lang="en-US" dirty="0"/>
          </a:p>
        </p:txBody>
      </p:sp>
    </p:spTree>
    <p:extLst>
      <p:ext uri="{BB962C8B-B14F-4D97-AF65-F5344CB8AC3E}">
        <p14:creationId xmlns:p14="http://schemas.microsoft.com/office/powerpoint/2010/main" val="13907803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Other people do not make use of the available prenatal and delivery services.</a:t>
            </a:r>
          </a:p>
          <a:p>
            <a:r>
              <a:rPr lang="en-US" dirty="0" smtClean="0"/>
              <a:t> Tattoos performed for beautification and circumcision are other practices where the procedures may be carried out using unsafe instruments and can easily transmit diseases like HIV/AIDS among others. </a:t>
            </a:r>
            <a:r>
              <a:rPr lang="en-US" dirty="0" err="1" smtClean="0"/>
              <a:t>E.g</a:t>
            </a:r>
            <a:r>
              <a:rPr lang="en-US" dirty="0" smtClean="0"/>
              <a:t> </a:t>
            </a:r>
            <a:r>
              <a:rPr lang="en-US" dirty="0" err="1" smtClean="0"/>
              <a:t>turkana</a:t>
            </a:r>
            <a:r>
              <a:rPr lang="en-US" dirty="0" smtClean="0"/>
              <a:t>.</a:t>
            </a:r>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Economic and Political Components of the Environment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These components include work, money and government.</a:t>
            </a:r>
          </a:p>
          <a:p>
            <a:r>
              <a:rPr lang="en-US" dirty="0" smtClean="0"/>
              <a:t> The economic factor relates to both rural and urban economies as well as local community organization. </a:t>
            </a:r>
            <a:br>
              <a:rPr lang="en-US" dirty="0" smtClean="0"/>
            </a:br>
            <a:r>
              <a:rPr lang="en-US" dirty="0" smtClean="0"/>
              <a:t>People can change their environment either positively or negatively. Some of these changes are described as development. </a:t>
            </a:r>
            <a:br>
              <a:rPr lang="en-US" dirty="0" smtClean="0"/>
            </a:b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dirty="0"/>
              <a:t>Some development projects may make the environment healthier, while others make it a suitable habitat for diseases. An example is that of irrigation schemes for growing rice, which is a cash crop. This improves the peoples’ </a:t>
            </a:r>
            <a:r>
              <a:rPr lang="en-US" dirty="0" smtClean="0"/>
              <a:t>income</a:t>
            </a:r>
          </a:p>
          <a:p>
            <a:r>
              <a:rPr lang="en-US" dirty="0" smtClean="0"/>
              <a:t>but </a:t>
            </a:r>
            <a:r>
              <a:rPr lang="en-US" dirty="0"/>
              <a:t>at the same time, rice fields are breeding sites of mosquitoes and snails, which are vectors of malaria and </a:t>
            </a:r>
            <a:r>
              <a:rPr lang="en-US" dirty="0" err="1"/>
              <a:t>schistosomiasis</a:t>
            </a:r>
            <a:r>
              <a:rPr lang="en-US" dirty="0"/>
              <a:t> respectively. </a:t>
            </a:r>
          </a:p>
          <a:p>
            <a:endParaRPr lang="en-US" dirty="0"/>
          </a:p>
          <a:p>
            <a:endParaRPr lang="en-US" dirty="0"/>
          </a:p>
        </p:txBody>
      </p:sp>
    </p:spTree>
    <p:extLst>
      <p:ext uri="{BB962C8B-B14F-4D97-AF65-F5344CB8AC3E}">
        <p14:creationId xmlns:p14="http://schemas.microsoft.com/office/powerpoint/2010/main" val="22038545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The government develops policies, which enforce environmental health. It also plays a great part in influencing the implementation of health activities. </a:t>
            </a:r>
          </a:p>
          <a:p>
            <a:r>
              <a:rPr lang="en-US" dirty="0" smtClean="0"/>
              <a:t>Political instability causes unrest, insecurity and psychological problems. </a:t>
            </a:r>
          </a:p>
          <a:p>
            <a:r>
              <a:rPr lang="en-US" dirty="0" smtClean="0"/>
              <a:t>Management of disease outbreaks may be lacking as health facilities may be destroyed.</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ENVIRONMENT</a:t>
            </a:r>
            <a:endParaRPr lang="en-US" dirty="0"/>
          </a:p>
        </p:txBody>
      </p:sp>
      <p:sp>
        <p:nvSpPr>
          <p:cNvPr id="5" name="Content Placeholder 4"/>
          <p:cNvSpPr>
            <a:spLocks noGrp="1"/>
          </p:cNvSpPr>
          <p:nvPr>
            <p:ph idx="1"/>
          </p:nvPr>
        </p:nvSpPr>
        <p:spPr/>
        <p:txBody>
          <a:bodyPr>
            <a:normAutofit/>
          </a:bodyPr>
          <a:lstStyle/>
          <a:p>
            <a:pPr>
              <a:buFont typeface="Arial"/>
              <a:buChar char="•"/>
            </a:pPr>
            <a:r>
              <a:rPr lang="en-US" dirty="0" smtClean="0"/>
              <a:t>Environmental health describes the aspects of </a:t>
            </a:r>
            <a:r>
              <a:rPr lang="en-US" b="1" dirty="0" smtClean="0"/>
              <a:t>health</a:t>
            </a:r>
            <a:r>
              <a:rPr lang="en-US" dirty="0" smtClean="0"/>
              <a:t> related to or emanating from man’s </a:t>
            </a:r>
            <a:r>
              <a:rPr lang="en-US" b="1" dirty="0" smtClean="0"/>
              <a:t>interaction with the environment</a:t>
            </a:r>
            <a:r>
              <a:rPr lang="en-US" dirty="0" smtClean="0"/>
              <a:t>.</a:t>
            </a:r>
          </a:p>
          <a:p>
            <a:pPr>
              <a:buFont typeface="Arial"/>
              <a:buChar char="•"/>
            </a:pPr>
            <a:r>
              <a:rPr lang="en-US" dirty="0" smtClean="0"/>
              <a:t>Environment refers to all the living and non living things in our surrounding.</a:t>
            </a:r>
          </a:p>
          <a:p>
            <a:endParaRPr lang="en-US"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You have now understood the influence the economic and political component of the environment can have on health. </a:t>
            </a:r>
            <a:endParaRPr lang="en-US" dirty="0" smtClean="0"/>
          </a:p>
          <a:p>
            <a:pPr marL="0" indent="0">
              <a:buNone/>
            </a:pPr>
            <a:endParaRPr lang="en-US" dirty="0"/>
          </a:p>
          <a:p>
            <a:endParaRPr lang="en-US" dirty="0"/>
          </a:p>
        </p:txBody>
      </p:sp>
    </p:spTree>
    <p:extLst>
      <p:ext uri="{BB962C8B-B14F-4D97-AF65-F5344CB8AC3E}">
        <p14:creationId xmlns:p14="http://schemas.microsoft.com/office/powerpoint/2010/main" val="36482488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WATER</a:t>
            </a:r>
          </a:p>
        </p:txBody>
      </p:sp>
      <p:sp>
        <p:nvSpPr>
          <p:cNvPr id="3" name="Content Placeholder 2"/>
          <p:cNvSpPr>
            <a:spLocks noGrp="1"/>
          </p:cNvSpPr>
          <p:nvPr>
            <p:ph idx="1"/>
          </p:nvPr>
        </p:nvSpPr>
        <p:spPr/>
        <p:txBody>
          <a:bodyPr>
            <a:normAutofit fontScale="92500" lnSpcReduction="10000"/>
          </a:bodyPr>
          <a:lstStyle/>
          <a:p>
            <a:pPr>
              <a:buNone/>
            </a:pPr>
            <a:r>
              <a:rPr lang="en-US" dirty="0" smtClean="0"/>
              <a:t>By the end of this lesson the learner will be able to:</a:t>
            </a:r>
          </a:p>
          <a:p>
            <a:pPr marL="596646" indent="-514350">
              <a:buFont typeface="+mj-lt"/>
              <a:buAutoNum type="arabicPeriod"/>
            </a:pPr>
            <a:r>
              <a:rPr lang="en-US" dirty="0" smtClean="0"/>
              <a:t>List sources of water</a:t>
            </a:r>
          </a:p>
          <a:p>
            <a:pPr marL="596646" indent="-514350">
              <a:buFont typeface="+mj-lt"/>
              <a:buAutoNum type="arabicPeriod"/>
            </a:pPr>
            <a:r>
              <a:rPr lang="en-US" dirty="0" smtClean="0"/>
              <a:t>List the uses of water</a:t>
            </a:r>
          </a:p>
          <a:p>
            <a:pPr marL="596646" indent="-514350">
              <a:buFont typeface="+mj-lt"/>
              <a:buAutoNum type="arabicPeriod"/>
            </a:pPr>
            <a:r>
              <a:rPr lang="en-US" dirty="0" smtClean="0"/>
              <a:t>Explain the sources of water contamination</a:t>
            </a:r>
          </a:p>
          <a:p>
            <a:pPr marL="596646" indent="-514350">
              <a:buFont typeface="+mj-lt"/>
              <a:buAutoNum type="arabicPeriod"/>
            </a:pPr>
            <a:r>
              <a:rPr lang="en-US" dirty="0" smtClean="0"/>
              <a:t>Explain the methods for the protection of water sources</a:t>
            </a:r>
          </a:p>
          <a:p>
            <a:pPr marL="596646" indent="-514350">
              <a:buFont typeface="+mj-lt"/>
              <a:buAutoNum type="arabicPeriod"/>
            </a:pPr>
            <a:r>
              <a:rPr lang="en-US" dirty="0" smtClean="0"/>
              <a:t>Describe the various methods of water treatment.</a:t>
            </a:r>
          </a:p>
          <a:p>
            <a:pPr marL="596646" indent="-514350">
              <a:buFont typeface="+mj-lt"/>
              <a:buAutoNum type="arabicPeriod"/>
            </a:pPr>
            <a:r>
              <a:rPr lang="en-US" dirty="0" smtClean="0"/>
              <a:t>Discuss water associated diseases</a:t>
            </a:r>
          </a:p>
          <a:p>
            <a:endParaRPr lang="en-US" dirty="0"/>
          </a:p>
        </p:txBody>
      </p:sp>
    </p:spTree>
    <p:extLst>
      <p:ext uri="{BB962C8B-B14F-4D97-AF65-F5344CB8AC3E}">
        <p14:creationId xmlns:p14="http://schemas.microsoft.com/office/powerpoint/2010/main" val="25900568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fontScale="92500" lnSpcReduction="20000"/>
          </a:bodyPr>
          <a:lstStyle/>
          <a:p>
            <a:r>
              <a:rPr lang="en-US" dirty="0"/>
              <a:t>Water is essential for life. </a:t>
            </a:r>
          </a:p>
          <a:p>
            <a:r>
              <a:rPr lang="en-US" dirty="0"/>
              <a:t>Water is necessary for most basic functions, like respiration, digestion and other chemical processes. </a:t>
            </a:r>
            <a:endParaRPr lang="en-US" dirty="0" smtClean="0"/>
          </a:p>
          <a:p>
            <a:r>
              <a:rPr lang="en-US" dirty="0" smtClean="0"/>
              <a:t>More </a:t>
            </a:r>
            <a:r>
              <a:rPr lang="en-US" dirty="0"/>
              <a:t>than 50% of human body weight is made up of water. </a:t>
            </a:r>
          </a:p>
          <a:p>
            <a:r>
              <a:rPr lang="en-US" dirty="0"/>
              <a:t>Water is vital to health and survival but it may itself become the source of diseases, therefore, it should be properly treated and made safe for domestic use.</a:t>
            </a:r>
            <a:br>
              <a:rPr lang="en-US" dirty="0"/>
            </a:br>
            <a:endParaRPr lang="en-US" dirty="0"/>
          </a:p>
          <a:p>
            <a:endParaRPr lang="en-US" dirty="0"/>
          </a:p>
        </p:txBody>
      </p:sp>
    </p:spTree>
    <p:extLst>
      <p:ext uri="{BB962C8B-B14F-4D97-AF65-F5344CB8AC3E}">
        <p14:creationId xmlns:p14="http://schemas.microsoft.com/office/powerpoint/2010/main" val="24242820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SOURCES OF WATER</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b="1" dirty="0" smtClean="0"/>
              <a:t>introduction</a:t>
            </a:r>
          </a:p>
          <a:p>
            <a:r>
              <a:rPr lang="en-US" dirty="0" smtClean="0"/>
              <a:t>Water </a:t>
            </a:r>
            <a:r>
              <a:rPr lang="en-US" dirty="0"/>
              <a:t>does not stay in one place for very long - it goes round in a cycle</a:t>
            </a:r>
            <a:r>
              <a:rPr lang="en-US" dirty="0" smtClean="0"/>
              <a:t>.</a:t>
            </a:r>
          </a:p>
          <a:p>
            <a:r>
              <a:rPr lang="en-US" dirty="0" smtClean="0"/>
              <a:t> </a:t>
            </a:r>
            <a:r>
              <a:rPr lang="en-US" dirty="0"/>
              <a:t>It evaporates from seas and lakes and falls back to the earth as rain. After rainfall, some of the water evaporates and the rest is drained into streams, rivers, lakes and ponds. </a:t>
            </a:r>
          </a:p>
          <a:p>
            <a:r>
              <a:rPr lang="en-US" dirty="0"/>
              <a:t>The most important water for a community is the water that is held in the soil, by the roots of the trees in the forest. This is a community’s long-term underground water store. </a:t>
            </a:r>
          </a:p>
          <a:p>
            <a:endParaRPr lang="en-US" dirty="0"/>
          </a:p>
        </p:txBody>
      </p:sp>
    </p:spTree>
    <p:extLst>
      <p:ext uri="{BB962C8B-B14F-4D97-AF65-F5344CB8AC3E}">
        <p14:creationId xmlns:p14="http://schemas.microsoft.com/office/powerpoint/2010/main" val="1139293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buNone/>
            </a:pPr>
            <a:r>
              <a:rPr lang="en-US" sz="2800" dirty="0"/>
              <a:t>There are four main sources of water.</a:t>
            </a:r>
          </a:p>
          <a:p>
            <a:pPr marL="1314450" lvl="2" indent="-514350">
              <a:buFont typeface="+mj-lt"/>
              <a:buAutoNum type="arabicPeriod"/>
            </a:pPr>
            <a:r>
              <a:rPr lang="en-US" sz="3400" dirty="0">
                <a:latin typeface="Times New Roman" pitchFamily="18" charset="0"/>
                <a:cs typeface="Times New Roman" pitchFamily="18" charset="0"/>
              </a:rPr>
              <a:t>Rain </a:t>
            </a:r>
            <a:r>
              <a:rPr lang="en-US" sz="3400" dirty="0" smtClean="0">
                <a:latin typeface="Times New Roman" pitchFamily="18" charset="0"/>
                <a:cs typeface="Times New Roman" pitchFamily="18" charset="0"/>
              </a:rPr>
              <a:t>water</a:t>
            </a:r>
            <a:endParaRPr lang="en-US" sz="3400" dirty="0">
              <a:latin typeface="Times New Roman" pitchFamily="18" charset="0"/>
              <a:cs typeface="Times New Roman" pitchFamily="18" charset="0"/>
            </a:endParaRPr>
          </a:p>
          <a:p>
            <a:pPr marL="1314450" lvl="2" indent="-514350">
              <a:buFont typeface="+mj-lt"/>
              <a:buAutoNum type="arabicPeriod"/>
            </a:pPr>
            <a:r>
              <a:rPr lang="en-US" sz="3400" dirty="0">
                <a:latin typeface="Times New Roman" pitchFamily="18" charset="0"/>
                <a:cs typeface="Times New Roman" pitchFamily="18" charset="0"/>
              </a:rPr>
              <a:t>Surface </a:t>
            </a:r>
            <a:r>
              <a:rPr lang="en-US" sz="3400" dirty="0" smtClean="0">
                <a:latin typeface="Times New Roman" pitchFamily="18" charset="0"/>
                <a:cs typeface="Times New Roman" pitchFamily="18" charset="0"/>
              </a:rPr>
              <a:t>water </a:t>
            </a:r>
            <a:endParaRPr lang="en-US" sz="3400" dirty="0">
              <a:latin typeface="Times New Roman" pitchFamily="18" charset="0"/>
              <a:cs typeface="Times New Roman" pitchFamily="18" charset="0"/>
            </a:endParaRPr>
          </a:p>
          <a:p>
            <a:pPr marL="1314450" lvl="2" indent="-514350">
              <a:buFont typeface="+mj-lt"/>
              <a:buAutoNum type="arabicPeriod"/>
            </a:pPr>
            <a:r>
              <a:rPr lang="en-US" sz="3400" dirty="0">
                <a:latin typeface="Times New Roman" pitchFamily="18" charset="0"/>
                <a:cs typeface="Times New Roman" pitchFamily="18" charset="0"/>
              </a:rPr>
              <a:t>Underground water</a:t>
            </a:r>
          </a:p>
          <a:p>
            <a:pPr marL="1314450" lvl="2" indent="-514350">
              <a:buFont typeface="+mj-lt"/>
              <a:buAutoNum type="arabicPeriod"/>
            </a:pPr>
            <a:r>
              <a:rPr lang="en-US" sz="3400" dirty="0">
                <a:latin typeface="Times New Roman" pitchFamily="18" charset="0"/>
                <a:cs typeface="Times New Roman" pitchFamily="18" charset="0"/>
              </a:rPr>
              <a:t>Sea water.</a:t>
            </a:r>
            <a:r>
              <a:rPr lang="en-US" sz="3400" dirty="0"/>
              <a:t/>
            </a:r>
            <a:br>
              <a:rPr lang="en-US" sz="3400" dirty="0"/>
            </a:br>
            <a:endParaRPr lang="en-US" sz="3400" dirty="0"/>
          </a:p>
          <a:p>
            <a:endParaRPr lang="en-US" dirty="0"/>
          </a:p>
        </p:txBody>
      </p:sp>
    </p:spTree>
    <p:extLst>
      <p:ext uri="{BB962C8B-B14F-4D97-AF65-F5344CB8AC3E}">
        <p14:creationId xmlns:p14="http://schemas.microsoft.com/office/powerpoint/2010/main" val="14849675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Rain water</a:t>
            </a:r>
            <a:endParaRPr lang="en-US" dirty="0"/>
          </a:p>
        </p:txBody>
      </p:sp>
      <p:sp>
        <p:nvSpPr>
          <p:cNvPr id="3" name="Content Placeholder 2"/>
          <p:cNvSpPr>
            <a:spLocks noGrp="1"/>
          </p:cNvSpPr>
          <p:nvPr>
            <p:ph idx="1"/>
          </p:nvPr>
        </p:nvSpPr>
        <p:spPr/>
        <p:txBody>
          <a:bodyPr/>
          <a:lstStyle/>
          <a:p>
            <a:r>
              <a:rPr lang="en-US" dirty="0"/>
              <a:t>This water is relatively pure and clean. </a:t>
            </a:r>
            <a:endParaRPr lang="en-US" dirty="0" smtClean="0"/>
          </a:p>
          <a:p>
            <a:r>
              <a:rPr lang="en-US" dirty="0" smtClean="0"/>
              <a:t>Its </a:t>
            </a:r>
            <a:r>
              <a:rPr lang="en-US" dirty="0"/>
              <a:t>state of cleanliness depends on levels of atmospheric pollution and how it is collected. The cleanest natural water available is that which is collected from iron sheets into gutters and led by pipes into clean closed tanks.</a:t>
            </a:r>
          </a:p>
          <a:p>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Surface water</a:t>
            </a:r>
            <a:r>
              <a:rPr lang="en-US" dirty="0">
                <a:solidFill>
                  <a:srgbClr val="FF0000"/>
                </a:solidFill>
              </a:rPr>
              <a:t/>
            </a:r>
            <a:br>
              <a:rPr lang="en-US" dirty="0">
                <a:solidFill>
                  <a:srgbClr val="FF0000"/>
                </a:solidFill>
              </a:rPr>
            </a:b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water </a:t>
            </a:r>
            <a:r>
              <a:rPr lang="en-US" dirty="0"/>
              <a:t>above the impermeable </a:t>
            </a:r>
            <a:r>
              <a:rPr lang="en-US" dirty="0" smtClean="0"/>
              <a:t>layer of the rock.</a:t>
            </a:r>
          </a:p>
          <a:p>
            <a:r>
              <a:rPr lang="en-US" dirty="0" smtClean="0"/>
              <a:t>shallow </a:t>
            </a:r>
            <a:r>
              <a:rPr lang="en-US" dirty="0"/>
              <a:t>springs and shallow </a:t>
            </a:r>
            <a:r>
              <a:rPr lang="en-US" dirty="0" smtClean="0"/>
              <a:t>wells</a:t>
            </a:r>
          </a:p>
          <a:p>
            <a:r>
              <a:rPr lang="en-US" dirty="0" smtClean="0"/>
              <a:t>Streams</a:t>
            </a:r>
          </a:p>
          <a:p>
            <a:r>
              <a:rPr lang="en-US" dirty="0" smtClean="0"/>
              <a:t>Rivers</a:t>
            </a:r>
          </a:p>
          <a:p>
            <a:r>
              <a:rPr lang="en-US" dirty="0" smtClean="0"/>
              <a:t>Lakes</a:t>
            </a:r>
          </a:p>
          <a:p>
            <a:r>
              <a:rPr lang="en-US" dirty="0" smtClean="0"/>
              <a:t>oceans</a:t>
            </a:r>
            <a:endParaRPr lang="en-US" dirty="0"/>
          </a:p>
          <a:p>
            <a:endParaRPr lang="en-US" dirty="0"/>
          </a:p>
          <a:p>
            <a:endParaRPr lang="en-US" dirty="0"/>
          </a:p>
        </p:txBody>
      </p:sp>
    </p:spTree>
    <p:extLst>
      <p:ext uri="{BB962C8B-B14F-4D97-AF65-F5344CB8AC3E}">
        <p14:creationId xmlns:p14="http://schemas.microsoft.com/office/powerpoint/2010/main" val="6214780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Underground water</a:t>
            </a:r>
            <a:r>
              <a:rPr lang="en-GB" dirty="0"/>
              <a:t> </a:t>
            </a:r>
            <a:br>
              <a:rPr lang="en-GB" dirty="0"/>
            </a:br>
            <a:endParaRPr lang="en-US" dirty="0"/>
          </a:p>
        </p:txBody>
      </p:sp>
      <p:sp>
        <p:nvSpPr>
          <p:cNvPr id="3" name="Content Placeholder 2"/>
          <p:cNvSpPr>
            <a:spLocks noGrp="1"/>
          </p:cNvSpPr>
          <p:nvPr>
            <p:ph idx="1"/>
          </p:nvPr>
        </p:nvSpPr>
        <p:spPr/>
        <p:txBody>
          <a:bodyPr/>
          <a:lstStyle/>
          <a:p>
            <a:r>
              <a:rPr lang="en-GB" dirty="0" smtClean="0"/>
              <a:t>The </a:t>
            </a:r>
            <a:r>
              <a:rPr lang="en-GB" dirty="0"/>
              <a:t>water that gets under the impermeable layer of rock</a:t>
            </a:r>
            <a:r>
              <a:rPr lang="en-GB" dirty="0" smtClean="0"/>
              <a:t>.</a:t>
            </a:r>
          </a:p>
          <a:p>
            <a:r>
              <a:rPr lang="en-GB" dirty="0" smtClean="0"/>
              <a:t>It </a:t>
            </a:r>
            <a:r>
              <a:rPr lang="en-GB" dirty="0"/>
              <a:t>is the water between two impermeable layers of rock. </a:t>
            </a:r>
          </a:p>
          <a:p>
            <a:r>
              <a:rPr lang="en-GB" dirty="0"/>
              <a:t>This water finds an outlet through a fissure or crack in the upper layer of the rock. </a:t>
            </a:r>
          </a:p>
          <a:p>
            <a:r>
              <a:rPr lang="en-GB" dirty="0"/>
              <a:t>Water from this issue is obtained as a </a:t>
            </a:r>
            <a:r>
              <a:rPr lang="en-GB" b="1" dirty="0"/>
              <a:t>deep spring, a well or a borehole. </a:t>
            </a:r>
            <a:endParaRPr lang="en-US" b="1" dirty="0"/>
          </a:p>
          <a:p>
            <a:endParaRPr lang="en-US" dirty="0"/>
          </a:p>
        </p:txBody>
      </p:sp>
    </p:spTree>
    <p:extLst>
      <p:ext uri="{BB962C8B-B14F-4D97-AF65-F5344CB8AC3E}">
        <p14:creationId xmlns:p14="http://schemas.microsoft.com/office/powerpoint/2010/main" val="6135125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USES OF WATER</a:t>
            </a:r>
            <a:endParaRPr lang="en-US" dirty="0"/>
          </a:p>
        </p:txBody>
      </p:sp>
      <p:sp>
        <p:nvSpPr>
          <p:cNvPr id="3" name="Content Placeholder 2"/>
          <p:cNvSpPr>
            <a:spLocks noGrp="1"/>
          </p:cNvSpPr>
          <p:nvPr>
            <p:ph idx="1"/>
          </p:nvPr>
        </p:nvSpPr>
        <p:spPr/>
        <p:txBody>
          <a:bodyPr>
            <a:normAutofit lnSpcReduction="10000"/>
          </a:bodyPr>
          <a:lstStyle/>
          <a:p>
            <a:pPr>
              <a:buFont typeface="Arial"/>
              <a:buChar char="•"/>
            </a:pPr>
            <a:r>
              <a:rPr lang="en-US" dirty="0" smtClean="0"/>
              <a:t>Human consumption for body needs</a:t>
            </a:r>
          </a:p>
          <a:p>
            <a:pPr>
              <a:buFont typeface="Arial"/>
              <a:buChar char="•"/>
            </a:pPr>
            <a:r>
              <a:rPr lang="en-US" dirty="0" smtClean="0"/>
              <a:t>Animal watering</a:t>
            </a:r>
          </a:p>
          <a:p>
            <a:pPr>
              <a:buFont typeface="Arial"/>
              <a:buChar char="•"/>
            </a:pPr>
            <a:r>
              <a:rPr lang="en-US" dirty="0" smtClean="0"/>
              <a:t>Industrial use for manufacturing</a:t>
            </a:r>
          </a:p>
          <a:p>
            <a:pPr>
              <a:buFont typeface="Arial"/>
              <a:buChar char="•"/>
            </a:pPr>
            <a:r>
              <a:rPr lang="en-US" dirty="0" smtClean="0"/>
              <a:t>For recreational activities such as swimming</a:t>
            </a:r>
          </a:p>
          <a:p>
            <a:pPr>
              <a:buFont typeface="Arial"/>
              <a:buChar char="•"/>
            </a:pPr>
            <a:r>
              <a:rPr lang="en-US" dirty="0" smtClean="0"/>
              <a:t>To produce electricity</a:t>
            </a:r>
          </a:p>
          <a:p>
            <a:pPr>
              <a:buFont typeface="Arial"/>
              <a:buChar char="•"/>
            </a:pPr>
            <a:r>
              <a:rPr lang="en-US" dirty="0" smtClean="0"/>
              <a:t>Sustaining of aquatic life, for example, fish for consumption and export</a:t>
            </a:r>
          </a:p>
          <a:p>
            <a:pPr>
              <a:buFont typeface="Arial"/>
              <a:buChar char="•"/>
            </a:pPr>
            <a:r>
              <a:rPr lang="en-US" dirty="0" smtClean="0"/>
              <a:t>Household purposes like washing and cooking</a:t>
            </a:r>
          </a:p>
          <a:p>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SOURCES OF WATER </a:t>
            </a:r>
            <a:r>
              <a:rPr lang="en-US" dirty="0" smtClean="0"/>
              <a:t>CONTAMINATION</a:t>
            </a:r>
            <a:endParaRPr lang="en-US" dirty="0"/>
          </a:p>
        </p:txBody>
      </p:sp>
      <p:sp>
        <p:nvSpPr>
          <p:cNvPr id="3" name="Content Placeholder 2"/>
          <p:cNvSpPr>
            <a:spLocks noGrp="1"/>
          </p:cNvSpPr>
          <p:nvPr>
            <p:ph idx="1"/>
          </p:nvPr>
        </p:nvSpPr>
        <p:spPr/>
        <p:txBody>
          <a:bodyPr>
            <a:normAutofit lnSpcReduction="10000"/>
          </a:bodyPr>
          <a:lstStyle/>
          <a:p>
            <a:r>
              <a:rPr lang="en-US" dirty="0" smtClean="0"/>
              <a:t>Collecting surfaces of rain water may be contaminated with leaves, insects, rust.</a:t>
            </a:r>
          </a:p>
          <a:p>
            <a:r>
              <a:rPr lang="en-US" dirty="0" smtClean="0"/>
              <a:t>When water runs over the earth it may become contaminated with animal or human excreta, </a:t>
            </a:r>
            <a:r>
              <a:rPr lang="en-US" dirty="0" err="1" smtClean="0"/>
              <a:t>fertilizers,industrial</a:t>
            </a:r>
            <a:r>
              <a:rPr lang="en-US" dirty="0" smtClean="0"/>
              <a:t> waste.</a:t>
            </a:r>
          </a:p>
          <a:p>
            <a:r>
              <a:rPr lang="en-US" dirty="0" smtClean="0"/>
              <a:t>Shallow wells- refuse and excreta being washed into them.</a:t>
            </a:r>
          </a:p>
          <a:p>
            <a:r>
              <a:rPr lang="en-US" dirty="0" smtClean="0"/>
              <a:t>Wells-use of dirty containers, leaves tree branches</a:t>
            </a:r>
          </a:p>
          <a:p>
            <a:pPr>
              <a:buNone/>
            </a:pP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ENVINRONMENT</a:t>
            </a:r>
            <a:endParaRPr lang="en-US" dirty="0"/>
          </a:p>
        </p:txBody>
      </p:sp>
      <p:sp>
        <p:nvSpPr>
          <p:cNvPr id="3" name="Content Placeholder 2"/>
          <p:cNvSpPr>
            <a:spLocks noGrp="1"/>
          </p:cNvSpPr>
          <p:nvPr>
            <p:ph idx="1"/>
          </p:nvPr>
        </p:nvSpPr>
        <p:spPr/>
        <p:txBody>
          <a:bodyPr/>
          <a:lstStyle/>
          <a:p>
            <a:pPr>
              <a:buNone/>
            </a:pPr>
            <a:r>
              <a:rPr lang="en-US" dirty="0" smtClean="0"/>
              <a:t>Types of environment and their effects; </a:t>
            </a:r>
            <a:endParaRPr lang="en-US" dirty="0"/>
          </a:p>
          <a:p>
            <a:pPr lvl="2">
              <a:buFont typeface="Wingdings" pitchFamily="2" charset="2"/>
              <a:buChar char="ü"/>
            </a:pPr>
            <a:r>
              <a:rPr lang="en-US" dirty="0"/>
              <a:t>Biological environment</a:t>
            </a:r>
          </a:p>
          <a:p>
            <a:pPr lvl="2">
              <a:buFont typeface="Wingdings" pitchFamily="2" charset="2"/>
              <a:buChar char="ü"/>
            </a:pPr>
            <a:r>
              <a:rPr lang="en-US" dirty="0"/>
              <a:t>Physical environment </a:t>
            </a:r>
          </a:p>
          <a:p>
            <a:pPr lvl="2">
              <a:buFont typeface="Wingdings" pitchFamily="2" charset="2"/>
              <a:buChar char="ü"/>
            </a:pPr>
            <a:r>
              <a:rPr lang="en-US" dirty="0"/>
              <a:t>Socio-cultural environment </a:t>
            </a:r>
          </a:p>
          <a:p>
            <a:pPr lvl="2">
              <a:buFont typeface="Wingdings" pitchFamily="2" charset="2"/>
              <a:buChar char="ü"/>
            </a:pPr>
            <a:r>
              <a:rPr lang="en-US" dirty="0"/>
              <a:t>Economic and political component </a:t>
            </a:r>
            <a:r>
              <a:rPr lang="en-US" dirty="0" smtClean="0"/>
              <a:t>of environment </a:t>
            </a:r>
          </a:p>
          <a:p>
            <a:endParaRPr lang="en-US" dirty="0"/>
          </a:p>
        </p:txBody>
      </p:sp>
    </p:spTree>
    <p:extLst>
      <p:ext uri="{BB962C8B-B14F-4D97-AF65-F5344CB8AC3E}">
        <p14:creationId xmlns:p14="http://schemas.microsoft.com/office/powerpoint/2010/main" val="16842606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cont’of</a:t>
            </a:r>
            <a:r>
              <a:rPr lang="en-US" dirty="0"/>
              <a:t> water contamination</a:t>
            </a:r>
          </a:p>
        </p:txBody>
      </p:sp>
      <p:sp>
        <p:nvSpPr>
          <p:cNvPr id="3" name="Content Placeholder 2"/>
          <p:cNvSpPr>
            <a:spLocks noGrp="1"/>
          </p:cNvSpPr>
          <p:nvPr>
            <p:ph idx="1"/>
          </p:nvPr>
        </p:nvSpPr>
        <p:spPr/>
        <p:txBody>
          <a:bodyPr/>
          <a:lstStyle/>
          <a:p>
            <a:r>
              <a:rPr lang="en-US" dirty="0" smtClean="0"/>
              <a:t>Rivers, lakes- industrial waste, human and animal waste, bathing, washing.</a:t>
            </a:r>
          </a:p>
          <a:p>
            <a:r>
              <a:rPr lang="en-US" dirty="0" smtClean="0"/>
              <a:t>Piped water- leaks in the pipes especially when the pipes pass over dirty drains and sewage</a:t>
            </a:r>
          </a:p>
          <a:p>
            <a:r>
              <a:rPr lang="en-US" dirty="0" smtClean="0"/>
              <a:t>Water may go bad if stored for too long.</a:t>
            </a:r>
          </a:p>
          <a:p>
            <a:r>
              <a:rPr lang="en-US" dirty="0" smtClean="0"/>
              <a:t>Collecting or drinking water from a dirty vessel</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PROTECTION OF WATER SOURCES</a:t>
            </a:r>
          </a:p>
        </p:txBody>
      </p:sp>
      <p:sp>
        <p:nvSpPr>
          <p:cNvPr id="3" name="Content Placeholder 2"/>
          <p:cNvSpPr>
            <a:spLocks noGrp="1"/>
          </p:cNvSpPr>
          <p:nvPr>
            <p:ph idx="1"/>
          </p:nvPr>
        </p:nvSpPr>
        <p:spPr/>
        <p:txBody>
          <a:bodyPr/>
          <a:lstStyle/>
          <a:p>
            <a:r>
              <a:rPr lang="en-US" dirty="0"/>
              <a:t>All sources of water should be protected so that the community consumes safe water.</a:t>
            </a:r>
          </a:p>
          <a:p>
            <a:endParaRPr lang="en-US" dirty="0"/>
          </a:p>
        </p:txBody>
      </p:sp>
    </p:spTree>
    <p:extLst>
      <p:ext uri="{BB962C8B-B14F-4D97-AF65-F5344CB8AC3E}">
        <p14:creationId xmlns:p14="http://schemas.microsoft.com/office/powerpoint/2010/main" val="397666165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Protection of rain </a:t>
            </a:r>
            <a:r>
              <a:rPr lang="en-US" b="1" dirty="0"/>
              <a:t>Water</a:t>
            </a:r>
            <a:endParaRPr lang="en-US" dirty="0"/>
          </a:p>
        </p:txBody>
      </p:sp>
      <p:sp>
        <p:nvSpPr>
          <p:cNvPr id="3" name="Content Placeholder 2"/>
          <p:cNvSpPr>
            <a:spLocks noGrp="1"/>
          </p:cNvSpPr>
          <p:nvPr>
            <p:ph idx="1"/>
          </p:nvPr>
        </p:nvSpPr>
        <p:spPr/>
        <p:txBody>
          <a:bodyPr>
            <a:normAutofit/>
          </a:bodyPr>
          <a:lstStyle/>
          <a:p>
            <a:r>
              <a:rPr lang="en-US" dirty="0" smtClean="0"/>
              <a:t>The </a:t>
            </a:r>
            <a:r>
              <a:rPr lang="en-US" dirty="0"/>
              <a:t>protection of rainwater sources is done by the use of gutters led by pipes into a small waste drain tank and into a clean closed tank</a:t>
            </a:r>
            <a:r>
              <a:rPr lang="en-US" dirty="0" smtClean="0"/>
              <a:t>.</a:t>
            </a:r>
          </a:p>
          <a:p>
            <a:r>
              <a:rPr lang="en-US" dirty="0" smtClean="0"/>
              <a:t>The </a:t>
            </a:r>
            <a:r>
              <a:rPr lang="en-US" dirty="0"/>
              <a:t>first rainwater cleans the roof and the last part of the gutter should be disconnected to render the water clean. </a:t>
            </a:r>
          </a:p>
          <a:p>
            <a:endParaRPr lang="en-US" dirty="0"/>
          </a:p>
          <a:p>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Protection of surface </a:t>
            </a:r>
            <a:r>
              <a:rPr lang="en-US" b="1" dirty="0"/>
              <a:t>Water</a:t>
            </a:r>
            <a:endParaRPr lang="en-US" dirty="0"/>
          </a:p>
        </p:txBody>
      </p:sp>
      <p:sp>
        <p:nvSpPr>
          <p:cNvPr id="3" name="Content Placeholder 2"/>
          <p:cNvSpPr>
            <a:spLocks noGrp="1"/>
          </p:cNvSpPr>
          <p:nvPr>
            <p:ph idx="1"/>
          </p:nvPr>
        </p:nvSpPr>
        <p:spPr/>
        <p:txBody>
          <a:bodyPr/>
          <a:lstStyle/>
          <a:p>
            <a:r>
              <a:rPr lang="en-US" dirty="0" smtClean="0"/>
              <a:t>To </a:t>
            </a:r>
            <a:r>
              <a:rPr lang="en-US" dirty="0"/>
              <a:t>protect surface water, people should not settle around springs, streams and rivers. People and animals should be kept away from water catchments areas, normally in the forest or up the hills.</a:t>
            </a:r>
          </a:p>
          <a:p>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Protection of springs</a:t>
            </a:r>
            <a:endParaRPr lang="en-US" b="1" dirty="0"/>
          </a:p>
        </p:txBody>
      </p:sp>
      <p:sp>
        <p:nvSpPr>
          <p:cNvPr id="3" name="Content Placeholder 2"/>
          <p:cNvSpPr>
            <a:spLocks noGrp="1"/>
          </p:cNvSpPr>
          <p:nvPr>
            <p:ph idx="1"/>
          </p:nvPr>
        </p:nvSpPr>
        <p:spPr>
          <a:xfrm>
            <a:off x="304800" y="1219200"/>
            <a:ext cx="8229600" cy="4525963"/>
          </a:xfrm>
        </p:spPr>
        <p:txBody>
          <a:bodyPr>
            <a:normAutofit fontScale="92500" lnSpcReduction="20000"/>
          </a:bodyPr>
          <a:lstStyle/>
          <a:p>
            <a:pPr>
              <a:buNone/>
            </a:pPr>
            <a:r>
              <a:rPr lang="en-US" dirty="0" smtClean="0"/>
              <a:t> </a:t>
            </a:r>
            <a:endParaRPr lang="en-US" dirty="0"/>
          </a:p>
          <a:p>
            <a:pPr lvl="0"/>
            <a:r>
              <a:rPr lang="en-US" dirty="0"/>
              <a:t>Clear the bush or long grass around the site of the spring.</a:t>
            </a:r>
          </a:p>
          <a:p>
            <a:pPr lvl="0"/>
            <a:r>
              <a:rPr lang="en-US" dirty="0"/>
              <a:t>Put up a fence around the spring to prevent animals from grazing and children from playing around it.</a:t>
            </a:r>
          </a:p>
          <a:p>
            <a:pPr lvl="0"/>
            <a:r>
              <a:rPr lang="en-US" dirty="0"/>
              <a:t>Dig a drain about 15 </a:t>
            </a:r>
            <a:r>
              <a:rPr lang="en-US" dirty="0" err="1"/>
              <a:t>metres</a:t>
            </a:r>
            <a:r>
              <a:rPr lang="en-US" dirty="0"/>
              <a:t> from the spring to divert surface water..</a:t>
            </a:r>
          </a:p>
          <a:p>
            <a:pPr lvl="0"/>
            <a:r>
              <a:rPr lang="en-US" dirty="0"/>
              <a:t>Fix the delivery pipe at a height close to the level of the 'eye' but high enough to allow the water containers to stand below the pipe.</a:t>
            </a:r>
          </a:p>
          <a:p>
            <a:pPr>
              <a:buNone/>
            </a:pPr>
            <a:endParaRPr lang="en-US" dirty="0"/>
          </a:p>
          <a:p>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Cont</a:t>
            </a:r>
            <a:r>
              <a:rPr lang="en-US" b="1" dirty="0" smtClean="0"/>
              <a:t>’</a:t>
            </a:r>
            <a:r>
              <a:rPr lang="en-US" b="1" dirty="0"/>
              <a:t> </a:t>
            </a:r>
            <a:r>
              <a:rPr lang="en-US" b="1" dirty="0" smtClean="0"/>
              <a:t>protection </a:t>
            </a:r>
            <a:r>
              <a:rPr lang="en-US" b="1" dirty="0"/>
              <a:t>of springs</a:t>
            </a:r>
            <a:endParaRPr lang="en-US" dirty="0"/>
          </a:p>
        </p:txBody>
      </p:sp>
      <p:sp>
        <p:nvSpPr>
          <p:cNvPr id="3" name="Content Placeholder 2"/>
          <p:cNvSpPr>
            <a:spLocks noGrp="1"/>
          </p:cNvSpPr>
          <p:nvPr>
            <p:ph idx="1"/>
          </p:nvPr>
        </p:nvSpPr>
        <p:spPr/>
        <p:txBody>
          <a:bodyPr>
            <a:normAutofit fontScale="92500" lnSpcReduction="10000"/>
          </a:bodyPr>
          <a:lstStyle/>
          <a:p>
            <a:pPr lvl="0"/>
            <a:r>
              <a:rPr lang="en-US" dirty="0" smtClean="0"/>
              <a:t>Build steps to the spring as well as a platform on which to place the containers when collecting waters. The area behind the retaining wall should prevent contamination without interfering with the water flow.</a:t>
            </a:r>
          </a:p>
          <a:p>
            <a:pPr lvl="0"/>
            <a:r>
              <a:rPr lang="en-US" dirty="0" smtClean="0"/>
              <a:t>Design an area for washing and for watering the animals.</a:t>
            </a:r>
          </a:p>
          <a:p>
            <a:pPr lvl="0"/>
            <a:r>
              <a:rPr lang="en-US" dirty="0" smtClean="0"/>
              <a:t>Build a dam around the spring so that water accumulates in a reservoir and then is drawn through pipes.</a:t>
            </a:r>
          </a:p>
          <a:p>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Protection of wells</a:t>
            </a:r>
            <a:r>
              <a:rPr lang="en-US" dirty="0" smtClean="0"/>
              <a:t> </a:t>
            </a:r>
            <a:br>
              <a:rPr lang="en-US" dirty="0" smtClean="0"/>
            </a:br>
            <a:endParaRPr lang="en-US" dirty="0"/>
          </a:p>
        </p:txBody>
      </p:sp>
      <p:sp>
        <p:nvSpPr>
          <p:cNvPr id="3" name="Content Placeholder 2"/>
          <p:cNvSpPr>
            <a:spLocks noGrp="1"/>
          </p:cNvSpPr>
          <p:nvPr>
            <p:ph idx="1"/>
          </p:nvPr>
        </p:nvSpPr>
        <p:spPr/>
        <p:txBody>
          <a:bodyPr>
            <a:normAutofit fontScale="92500"/>
          </a:bodyPr>
          <a:lstStyle/>
          <a:p>
            <a:pPr lvl="0"/>
            <a:r>
              <a:rPr lang="en-US" dirty="0" smtClean="0"/>
              <a:t>Dig a well in the dry season when there is little water. This allows the well to be dug deeper.</a:t>
            </a:r>
          </a:p>
          <a:p>
            <a:pPr lvl="0"/>
            <a:r>
              <a:rPr lang="en-US" dirty="0" smtClean="0"/>
              <a:t>The </a:t>
            </a:r>
            <a:r>
              <a:rPr lang="en-US" dirty="0"/>
              <a:t>site should be selected at least 100 </a:t>
            </a:r>
            <a:r>
              <a:rPr lang="en-US" dirty="0" err="1"/>
              <a:t>metres</a:t>
            </a:r>
            <a:r>
              <a:rPr lang="en-US" dirty="0"/>
              <a:t> from a pit latrine or other likely source of contamination.</a:t>
            </a:r>
          </a:p>
          <a:p>
            <a:pPr lvl="0"/>
            <a:r>
              <a:rPr lang="en-US" dirty="0"/>
              <a:t>The sides of the well should be built with stones, rocks, or cement culvert</a:t>
            </a:r>
            <a:r>
              <a:rPr lang="en-US" dirty="0" smtClean="0"/>
              <a:t>.</a:t>
            </a:r>
          </a:p>
          <a:p>
            <a:pPr lvl="0"/>
            <a:r>
              <a:rPr lang="en-US" dirty="0" smtClean="0"/>
              <a:t>The sides should be built up above surrounding ground to prevent dirt being washed in.</a:t>
            </a:r>
            <a:endParaRPr lang="en-US" dirty="0"/>
          </a:p>
          <a:p>
            <a:pPr>
              <a:buNone/>
            </a:pPr>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Cont</a:t>
            </a:r>
            <a:r>
              <a:rPr lang="en-US" b="1" dirty="0" smtClean="0"/>
              <a:t>’ </a:t>
            </a:r>
            <a:r>
              <a:rPr lang="en-US" b="1" dirty="0"/>
              <a:t>Protection of wells</a:t>
            </a:r>
            <a:endParaRPr lang="en-US" dirty="0"/>
          </a:p>
        </p:txBody>
      </p:sp>
      <p:sp>
        <p:nvSpPr>
          <p:cNvPr id="3" name="Content Placeholder 2"/>
          <p:cNvSpPr>
            <a:spLocks noGrp="1"/>
          </p:cNvSpPr>
          <p:nvPr>
            <p:ph idx="1"/>
          </p:nvPr>
        </p:nvSpPr>
        <p:spPr/>
        <p:txBody>
          <a:bodyPr>
            <a:normAutofit fontScale="92500" lnSpcReduction="10000"/>
          </a:bodyPr>
          <a:lstStyle/>
          <a:p>
            <a:pPr lvl="0"/>
            <a:r>
              <a:rPr lang="en-US" dirty="0" smtClean="0"/>
              <a:t>The sides above the surrounding ground should be constructed with a sloping water-proof area to avoid dirt from getting into the well.</a:t>
            </a:r>
          </a:p>
          <a:p>
            <a:pPr lvl="0"/>
            <a:r>
              <a:rPr lang="en-US" dirty="0" smtClean="0"/>
              <a:t>The lining  of the well should be made water proof by cementing to allow only water that has been filtered through the earth to get into the well at the bottom.</a:t>
            </a:r>
          </a:p>
          <a:p>
            <a:pPr lvl="0"/>
            <a:r>
              <a:rPr lang="en-US" dirty="0" smtClean="0"/>
              <a:t>A strong well cover should be put in place.</a:t>
            </a:r>
          </a:p>
          <a:p>
            <a:pPr lvl="0"/>
            <a:r>
              <a:rPr lang="en-US" dirty="0" smtClean="0"/>
              <a:t>The water should be drawn by pump or permanent bucket anchored to the well</a:t>
            </a:r>
          </a:p>
          <a:p>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WATER ASSOCIATED DISEASES</a:t>
            </a:r>
            <a:endParaRPr lang="en-US" b="1" dirty="0"/>
          </a:p>
        </p:txBody>
      </p:sp>
      <p:sp>
        <p:nvSpPr>
          <p:cNvPr id="3" name="Content Placeholder 2"/>
          <p:cNvSpPr>
            <a:spLocks noGrp="1"/>
          </p:cNvSpPr>
          <p:nvPr>
            <p:ph idx="1"/>
          </p:nvPr>
        </p:nvSpPr>
        <p:spPr/>
        <p:txBody>
          <a:bodyPr>
            <a:normAutofit/>
          </a:bodyPr>
          <a:lstStyle/>
          <a:p>
            <a:r>
              <a:rPr lang="en-US" dirty="0" smtClean="0"/>
              <a:t>Water washed diseases</a:t>
            </a:r>
          </a:p>
          <a:p>
            <a:r>
              <a:rPr lang="en-US" dirty="0" smtClean="0"/>
              <a:t>Water-borne diseases</a:t>
            </a:r>
          </a:p>
          <a:p>
            <a:r>
              <a:rPr lang="en-US" dirty="0" smtClean="0"/>
              <a:t>Water related diseases</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ia_el_13_innerEl" descr="A Summary of Water Associated Diseases"/>
          <p:cNvPicPr>
            <a:picLocks noGrp="1"/>
          </p:cNvPicPr>
          <p:nvPr>
            <p:ph idx="1"/>
          </p:nvPr>
        </p:nvPicPr>
        <p:blipFill>
          <a:blip r:embed="rId2" cstate="print"/>
          <a:srcRect/>
          <a:stretch>
            <a:fillRect/>
          </a:stretch>
        </p:blipFill>
        <p:spPr bwMode="auto">
          <a:xfrm>
            <a:off x="381000" y="304800"/>
            <a:ext cx="8686800" cy="6553200"/>
          </a:xfrm>
          <a:prstGeom prst="rect">
            <a:avLst/>
          </a:prstGeom>
          <a:noFill/>
          <a:ln w="9525">
            <a:noFill/>
            <a:miter lim="800000"/>
            <a:headEnd/>
            <a:tailEnd/>
          </a:ln>
        </p:spPr>
      </p:pic>
    </p:spTree>
    <p:extLst>
      <p:ext uri="{BB962C8B-B14F-4D97-AF65-F5344CB8AC3E}">
        <p14:creationId xmlns:p14="http://schemas.microsoft.com/office/powerpoint/2010/main" val="7711041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Biological environment.</a:t>
            </a:r>
            <a:endParaRPr lang="en-US" dirty="0"/>
          </a:p>
        </p:txBody>
      </p:sp>
      <p:sp>
        <p:nvSpPr>
          <p:cNvPr id="5" name="Content Placeholder 4"/>
          <p:cNvSpPr>
            <a:spLocks noGrp="1"/>
          </p:cNvSpPr>
          <p:nvPr>
            <p:ph idx="1"/>
          </p:nvPr>
        </p:nvSpPr>
        <p:spPr/>
        <p:txBody>
          <a:bodyPr/>
          <a:lstStyle/>
          <a:p>
            <a:pPr>
              <a:buNone/>
            </a:pPr>
            <a:r>
              <a:rPr lang="en-US" dirty="0" smtClean="0"/>
              <a:t>The biological component of the environment is made up of living things, which include </a:t>
            </a:r>
          </a:p>
          <a:p>
            <a:r>
              <a:rPr lang="en-US" dirty="0" smtClean="0"/>
              <a:t>People</a:t>
            </a:r>
          </a:p>
          <a:p>
            <a:r>
              <a:rPr lang="en-US" dirty="0" smtClean="0"/>
              <a:t>Plants</a:t>
            </a:r>
          </a:p>
          <a:p>
            <a:r>
              <a:rPr lang="en-US" dirty="0"/>
              <a:t>A</a:t>
            </a:r>
            <a:r>
              <a:rPr lang="en-US" dirty="0" smtClean="0"/>
              <a:t>nimals. </a:t>
            </a:r>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METHODS OF WATER TREATMENT</a:t>
            </a:r>
          </a:p>
        </p:txBody>
      </p:sp>
      <p:sp>
        <p:nvSpPr>
          <p:cNvPr id="3" name="Content Placeholder 2"/>
          <p:cNvSpPr>
            <a:spLocks noGrp="1"/>
          </p:cNvSpPr>
          <p:nvPr>
            <p:ph idx="1"/>
          </p:nvPr>
        </p:nvSpPr>
        <p:spPr/>
        <p:txBody>
          <a:bodyPr/>
          <a:lstStyle/>
          <a:p>
            <a:pPr>
              <a:buNone/>
            </a:pPr>
            <a:r>
              <a:rPr lang="en-US" u="sng" dirty="0"/>
              <a:t> </a:t>
            </a:r>
            <a:r>
              <a:rPr lang="en-US" b="1" u="sng" dirty="0" smtClean="0"/>
              <a:t>ASSIGNMENT.</a:t>
            </a:r>
          </a:p>
          <a:p>
            <a:pPr>
              <a:buNone/>
            </a:pPr>
            <a:r>
              <a:rPr lang="en-US" dirty="0" smtClean="0"/>
              <a:t>	READ AND MAKE NOTES ON METHODS OF WATER TREATMENT.</a:t>
            </a:r>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PURIFICATION/TREATMENT OF WATER</a:t>
            </a:r>
            <a:r>
              <a:rPr lang="en-US" i="1" dirty="0" smtClean="0">
                <a:solidFill>
                  <a:srgbClr val="C00000"/>
                </a:solidFill>
              </a:rPr>
              <a:t> </a:t>
            </a:r>
            <a:r>
              <a:rPr lang="en-US" i="1" dirty="0">
                <a:solidFill>
                  <a:srgbClr val="C00000"/>
                </a:solidFill>
              </a:rPr>
              <a:t/>
            </a:r>
            <a:br>
              <a:rPr lang="en-US" i="1" dirty="0">
                <a:solidFill>
                  <a:srgbClr val="C00000"/>
                </a:solidFill>
              </a:rPr>
            </a:br>
            <a:endParaRPr lang="en-US" dirty="0"/>
          </a:p>
        </p:txBody>
      </p:sp>
      <p:sp>
        <p:nvSpPr>
          <p:cNvPr id="3" name="Content Placeholder 2"/>
          <p:cNvSpPr>
            <a:spLocks noGrp="1"/>
          </p:cNvSpPr>
          <p:nvPr>
            <p:ph idx="1"/>
          </p:nvPr>
        </p:nvSpPr>
        <p:spPr/>
        <p:txBody>
          <a:bodyPr>
            <a:normAutofit/>
          </a:bodyPr>
          <a:lstStyle/>
          <a:p>
            <a:pPr marL="0" indent="0">
              <a:buNone/>
            </a:pPr>
            <a:r>
              <a:rPr lang="en-US" b="1" dirty="0" smtClean="0"/>
              <a:t>Boiling</a:t>
            </a:r>
          </a:p>
          <a:p>
            <a:pPr marL="0" indent="0">
              <a:buNone/>
            </a:pPr>
            <a:r>
              <a:rPr lang="en-US" dirty="0" smtClean="0"/>
              <a:t>simple </a:t>
            </a:r>
            <a:r>
              <a:rPr lang="en-US" dirty="0"/>
              <a:t>and safe method  as it kills pathogens</a:t>
            </a:r>
          </a:p>
          <a:p>
            <a:pPr marL="0" indent="0">
              <a:buNone/>
            </a:pPr>
            <a:r>
              <a:rPr lang="en-US" b="1" dirty="0" smtClean="0"/>
              <a:t>Distillation</a:t>
            </a:r>
          </a:p>
          <a:p>
            <a:pPr marL="0" indent="0">
              <a:buNone/>
            </a:pPr>
            <a:r>
              <a:rPr lang="en-US" dirty="0" smtClean="0"/>
              <a:t>steam </a:t>
            </a:r>
            <a:r>
              <a:rPr lang="en-US" dirty="0"/>
              <a:t>is collected </a:t>
            </a:r>
            <a:r>
              <a:rPr lang="en-US" dirty="0" smtClean="0"/>
              <a:t>cooled </a:t>
            </a:r>
            <a:r>
              <a:rPr lang="en-US" dirty="0"/>
              <a:t>and condensed back into liquid. This method removes </a:t>
            </a:r>
            <a:r>
              <a:rPr lang="en-US" dirty="0" smtClean="0"/>
              <a:t>salts</a:t>
            </a:r>
            <a:endParaRPr lang="en-US" dirty="0"/>
          </a:p>
        </p:txBody>
      </p:sp>
    </p:spTree>
    <p:extLst>
      <p:ext uri="{BB962C8B-B14F-4D97-AF65-F5344CB8AC3E}">
        <p14:creationId xmlns:p14="http://schemas.microsoft.com/office/powerpoint/2010/main" val="249661984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0" indent="0">
              <a:buNone/>
            </a:pPr>
            <a:r>
              <a:rPr lang="en-US" b="1" dirty="0"/>
              <a:t>Filtering</a:t>
            </a:r>
          </a:p>
          <a:p>
            <a:r>
              <a:rPr lang="en-US" dirty="0"/>
              <a:t>filtration can be done on small scale for a house hold or a large scale for a village or town. </a:t>
            </a:r>
            <a:endParaRPr lang="en-US" dirty="0" smtClean="0"/>
          </a:p>
          <a:p>
            <a:r>
              <a:rPr lang="en-US" dirty="0" smtClean="0"/>
              <a:t>Simple </a:t>
            </a:r>
            <a:r>
              <a:rPr lang="en-US" dirty="0"/>
              <a:t>scale filtration can be done through a clean cloth to remove large particles suspended in </a:t>
            </a:r>
            <a:r>
              <a:rPr lang="en-US" dirty="0" smtClean="0"/>
              <a:t>water.</a:t>
            </a:r>
            <a:endParaRPr lang="sw-KE" dirty="0" smtClean="0"/>
          </a:p>
          <a:p>
            <a:r>
              <a:rPr lang="sw-KE" dirty="0" smtClean="0"/>
              <a:t>Sand </a:t>
            </a:r>
            <a:r>
              <a:rPr lang="sw-KE" dirty="0"/>
              <a:t>filters for a public water supply are usually built in concrete containers</a:t>
            </a:r>
          </a:p>
          <a:p>
            <a:endParaRPr lang="en-US" dirty="0"/>
          </a:p>
        </p:txBody>
      </p:sp>
    </p:spTree>
    <p:extLst>
      <p:ext uri="{BB962C8B-B14F-4D97-AF65-F5344CB8AC3E}">
        <p14:creationId xmlns:p14="http://schemas.microsoft.com/office/powerpoint/2010/main" val="238866897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marL="0" indent="0">
              <a:buNone/>
            </a:pPr>
            <a:r>
              <a:rPr lang="en-US" b="1" dirty="0"/>
              <a:t>Storage for self </a:t>
            </a:r>
            <a:r>
              <a:rPr lang="en-US" b="1" dirty="0" smtClean="0"/>
              <a:t>purification(3 </a:t>
            </a:r>
            <a:r>
              <a:rPr lang="en-US" b="1" dirty="0"/>
              <a:t>pot </a:t>
            </a:r>
            <a:r>
              <a:rPr lang="en-US" b="1" dirty="0" smtClean="0"/>
              <a:t>system)</a:t>
            </a:r>
          </a:p>
          <a:p>
            <a:r>
              <a:rPr lang="en-US" dirty="0" smtClean="0"/>
              <a:t>solids </a:t>
            </a:r>
            <a:r>
              <a:rPr lang="en-US" dirty="0"/>
              <a:t>settle at the bottom through </a:t>
            </a:r>
            <a:r>
              <a:rPr lang="en-US" dirty="0" smtClean="0"/>
              <a:t>sedimentation.</a:t>
            </a:r>
          </a:p>
          <a:p>
            <a:r>
              <a:rPr lang="en-US" dirty="0" smtClean="0"/>
              <a:t>Most </a:t>
            </a:r>
            <a:r>
              <a:rPr lang="en-US" dirty="0"/>
              <a:t>of the micro-organisms </a:t>
            </a:r>
            <a:r>
              <a:rPr lang="en-US" dirty="0" smtClean="0"/>
              <a:t>die.</a:t>
            </a:r>
          </a:p>
          <a:p>
            <a:r>
              <a:rPr lang="en-US" dirty="0" smtClean="0"/>
              <a:t>Two </a:t>
            </a:r>
            <a:r>
              <a:rPr lang="en-US" dirty="0"/>
              <a:t>big pots fetch water on alternate days and is allowed to stand for twenty four </a:t>
            </a:r>
            <a:r>
              <a:rPr lang="en-US" dirty="0" smtClean="0"/>
              <a:t>hours.</a:t>
            </a:r>
          </a:p>
          <a:p>
            <a:r>
              <a:rPr lang="en-US" dirty="0" smtClean="0"/>
              <a:t>The </a:t>
            </a:r>
            <a:r>
              <a:rPr lang="en-US" dirty="0"/>
              <a:t>top water is poured into the second pot and allowed to stand for 24 hours and then it is transferred to a smaller pot ready for drinking</a:t>
            </a:r>
          </a:p>
          <a:p>
            <a:endParaRPr lang="en-US" dirty="0"/>
          </a:p>
          <a:p>
            <a:endParaRPr lang="en-US" dirty="0"/>
          </a:p>
        </p:txBody>
      </p:sp>
    </p:spTree>
    <p:extLst>
      <p:ext uri="{BB962C8B-B14F-4D97-AF65-F5344CB8AC3E}">
        <p14:creationId xmlns:p14="http://schemas.microsoft.com/office/powerpoint/2010/main" val="402944989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large scale water treatment/purification plant </a:t>
            </a:r>
            <a:r>
              <a:rPr lang="en-US" b="1" u="sng" dirty="0">
                <a:solidFill>
                  <a:srgbClr val="C00000"/>
                </a:solidFill>
              </a:rPr>
              <a:t/>
            </a:r>
            <a:br>
              <a:rPr lang="en-US" b="1" u="sng" dirty="0">
                <a:solidFill>
                  <a:srgbClr val="C00000"/>
                </a:solidFill>
              </a:rPr>
            </a:br>
            <a:endParaRPr lang="en-US" dirty="0"/>
          </a:p>
        </p:txBody>
      </p:sp>
      <p:sp>
        <p:nvSpPr>
          <p:cNvPr id="3" name="Content Placeholder 2"/>
          <p:cNvSpPr>
            <a:spLocks noGrp="1"/>
          </p:cNvSpPr>
          <p:nvPr>
            <p:ph idx="1"/>
          </p:nvPr>
        </p:nvSpPr>
        <p:spPr/>
        <p:txBody>
          <a:bodyPr>
            <a:normAutofit/>
          </a:bodyPr>
          <a:lstStyle/>
          <a:p>
            <a:pPr marL="457200" indent="-457200"/>
            <a:r>
              <a:rPr lang="en-US" dirty="0" smtClean="0"/>
              <a:t>Water </a:t>
            </a:r>
            <a:r>
              <a:rPr lang="en-US" dirty="0"/>
              <a:t>is pumped from dams, rivers, into water works scheme . </a:t>
            </a:r>
            <a:endParaRPr lang="en-US" dirty="0" smtClean="0"/>
          </a:p>
          <a:p>
            <a:pPr marL="457200" indent="-457200"/>
            <a:r>
              <a:rPr lang="en-US" dirty="0" smtClean="0"/>
              <a:t>It </a:t>
            </a:r>
            <a:r>
              <a:rPr lang="en-US" dirty="0"/>
              <a:t>is pumped through sand filters to remove solid matters or suspended </a:t>
            </a:r>
            <a:r>
              <a:rPr lang="en-US" dirty="0" smtClean="0"/>
              <a:t>particles</a:t>
            </a:r>
          </a:p>
          <a:p>
            <a:pPr marL="457200" indent="-457200"/>
            <a:r>
              <a:rPr lang="en-US" dirty="0" smtClean="0"/>
              <a:t>sedimentation </a:t>
            </a:r>
            <a:r>
              <a:rPr lang="en-US" dirty="0"/>
              <a:t>takes  place in tanks where </a:t>
            </a:r>
            <a:r>
              <a:rPr lang="en-US" dirty="0" err="1"/>
              <a:t>alluminium</a:t>
            </a:r>
            <a:r>
              <a:rPr lang="en-US" dirty="0"/>
              <a:t> </a:t>
            </a:r>
            <a:r>
              <a:rPr lang="en-US" dirty="0" err="1"/>
              <a:t>sulphate</a:t>
            </a:r>
            <a:r>
              <a:rPr lang="en-US" dirty="0"/>
              <a:t> is added to hasten the process of </a:t>
            </a:r>
            <a:r>
              <a:rPr lang="en-US" dirty="0" smtClean="0"/>
              <a:t>sedimentation.</a:t>
            </a:r>
          </a:p>
          <a:p>
            <a:endParaRPr lang="en-US" dirty="0"/>
          </a:p>
        </p:txBody>
      </p:sp>
    </p:spTree>
    <p:extLst>
      <p:ext uri="{BB962C8B-B14F-4D97-AF65-F5344CB8AC3E}">
        <p14:creationId xmlns:p14="http://schemas.microsoft.com/office/powerpoint/2010/main" val="402118943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457200" indent="-457200"/>
            <a:r>
              <a:rPr lang="en-US" dirty="0"/>
              <a:t>Soda ash(sodium carbonate ) is added to soften the water.</a:t>
            </a:r>
          </a:p>
          <a:p>
            <a:pPr marL="457200" indent="-457200"/>
            <a:r>
              <a:rPr lang="en-US" dirty="0"/>
              <a:t>Then chlorine is added to kill pathogens, before water is distributed to consumers through communal taps or direct to buildings.</a:t>
            </a:r>
          </a:p>
          <a:p>
            <a:endParaRPr lang="en-US" dirty="0"/>
          </a:p>
        </p:txBody>
      </p:sp>
    </p:spTree>
    <p:extLst>
      <p:ext uri="{BB962C8B-B14F-4D97-AF65-F5344CB8AC3E}">
        <p14:creationId xmlns:p14="http://schemas.microsoft.com/office/powerpoint/2010/main" val="106082822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FOOD SAFETY AND HYGIENE</a:t>
            </a:r>
            <a:endParaRPr lang="en-US" b="1" dirty="0"/>
          </a:p>
        </p:txBody>
      </p:sp>
      <p:sp>
        <p:nvSpPr>
          <p:cNvPr id="3" name="Content Placeholder 2"/>
          <p:cNvSpPr>
            <a:spLocks noGrp="1"/>
          </p:cNvSpPr>
          <p:nvPr>
            <p:ph idx="1"/>
          </p:nvPr>
        </p:nvSpPr>
        <p:spPr/>
        <p:txBody>
          <a:bodyPr>
            <a:normAutofit/>
          </a:bodyPr>
          <a:lstStyle/>
          <a:p>
            <a:pPr>
              <a:buNone/>
            </a:pPr>
            <a:r>
              <a:rPr lang="en-GB" b="1" dirty="0"/>
              <a:t>Health:  </a:t>
            </a:r>
            <a:endParaRPr lang="en-GB" b="1" dirty="0" smtClean="0"/>
          </a:p>
          <a:p>
            <a:r>
              <a:rPr lang="en-GB" dirty="0" smtClean="0"/>
              <a:t>Individuals </a:t>
            </a:r>
            <a:r>
              <a:rPr lang="en-GB" dirty="0"/>
              <a:t>suffering from respiratory infections such as colds or sore throat should not work with food until they get well. </a:t>
            </a:r>
            <a:endParaRPr lang="en-GB" dirty="0" smtClean="0"/>
          </a:p>
          <a:p>
            <a:r>
              <a:rPr lang="en-GB" dirty="0" smtClean="0"/>
              <a:t>This </a:t>
            </a:r>
            <a:r>
              <a:rPr lang="en-GB" dirty="0"/>
              <a:t>also applies to people with infected cuts, skin eruptions and diarrhoeal diseases like dysentery and typhoid.</a:t>
            </a:r>
            <a:endParaRPr lang="en-US" dirty="0"/>
          </a:p>
          <a:p>
            <a:endParaRPr lang="en-US" dirty="0"/>
          </a:p>
          <a:p>
            <a:endParaRPr lang="en-US" dirty="0"/>
          </a:p>
        </p:txBody>
      </p:sp>
    </p:spTree>
    <p:extLst>
      <p:ext uri="{BB962C8B-B14F-4D97-AF65-F5344CB8AC3E}">
        <p14:creationId xmlns:p14="http://schemas.microsoft.com/office/powerpoint/2010/main" val="119623015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GB" b="1" dirty="0" smtClean="0"/>
              <a:t>Clothing</a:t>
            </a:r>
          </a:p>
          <a:p>
            <a:r>
              <a:rPr lang="en-GB" dirty="0" smtClean="0"/>
              <a:t>Individuals </a:t>
            </a:r>
            <a:r>
              <a:rPr lang="en-GB" dirty="0"/>
              <a:t>working with food should wear clean washable outer garments</a:t>
            </a:r>
            <a:r>
              <a:rPr lang="en-GB" dirty="0" smtClean="0"/>
              <a:t>.</a:t>
            </a:r>
          </a:p>
          <a:p>
            <a:r>
              <a:rPr lang="en-GB" dirty="0" smtClean="0"/>
              <a:t>clean </a:t>
            </a:r>
            <a:r>
              <a:rPr lang="en-GB" dirty="0"/>
              <a:t>uniform or </a:t>
            </a:r>
            <a:r>
              <a:rPr lang="en-GB" dirty="0" smtClean="0"/>
              <a:t>apron and head Covering</a:t>
            </a:r>
            <a:endParaRPr lang="en-US" dirty="0"/>
          </a:p>
        </p:txBody>
      </p:sp>
    </p:spTree>
    <p:extLst>
      <p:ext uri="{BB962C8B-B14F-4D97-AF65-F5344CB8AC3E}">
        <p14:creationId xmlns:p14="http://schemas.microsoft.com/office/powerpoint/2010/main" val="254698126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None/>
            </a:pPr>
            <a:r>
              <a:rPr lang="en-GB" b="1" dirty="0"/>
              <a:t>Personal </a:t>
            </a:r>
            <a:r>
              <a:rPr lang="en-GB" b="1" dirty="0" smtClean="0"/>
              <a:t>Hygiene</a:t>
            </a:r>
            <a:r>
              <a:rPr lang="en-GB" dirty="0" smtClean="0"/>
              <a:t> </a:t>
            </a:r>
            <a:endParaRPr lang="en-GB" dirty="0"/>
          </a:p>
          <a:p>
            <a:r>
              <a:rPr lang="en-GB" dirty="0"/>
              <a:t>A daily </a:t>
            </a:r>
            <a:r>
              <a:rPr lang="en-GB" dirty="0" smtClean="0"/>
              <a:t>bath. </a:t>
            </a:r>
            <a:endParaRPr lang="en-GB" dirty="0"/>
          </a:p>
          <a:p>
            <a:r>
              <a:rPr lang="en-GB" dirty="0"/>
              <a:t>Wash hands before handling the </a:t>
            </a:r>
            <a:r>
              <a:rPr lang="en-GB" dirty="0" smtClean="0"/>
              <a:t>food</a:t>
            </a:r>
          </a:p>
          <a:p>
            <a:r>
              <a:rPr lang="en-GB" dirty="0" smtClean="0"/>
              <a:t>use </a:t>
            </a:r>
            <a:r>
              <a:rPr lang="en-GB" dirty="0"/>
              <a:t>clean utensils and avoid habits such as nose </a:t>
            </a:r>
            <a:r>
              <a:rPr lang="en-GB" dirty="0" smtClean="0"/>
              <a:t>picking.</a:t>
            </a:r>
          </a:p>
          <a:p>
            <a:r>
              <a:rPr lang="en-GB" dirty="0" smtClean="0"/>
              <a:t>Nails </a:t>
            </a:r>
            <a:r>
              <a:rPr lang="en-GB" dirty="0"/>
              <a:t>should be kept short and clean</a:t>
            </a:r>
            <a:r>
              <a:rPr lang="en-GB" dirty="0" smtClean="0"/>
              <a:t>.</a:t>
            </a:r>
            <a:endParaRPr lang="en-US" dirty="0"/>
          </a:p>
        </p:txBody>
      </p:sp>
    </p:spTree>
    <p:extLst>
      <p:ext uri="{BB962C8B-B14F-4D97-AF65-F5344CB8AC3E}">
        <p14:creationId xmlns:p14="http://schemas.microsoft.com/office/powerpoint/2010/main" val="96976772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buNone/>
            </a:pPr>
            <a:r>
              <a:rPr lang="en-GB" b="1" dirty="0"/>
              <a:t>Food</a:t>
            </a:r>
            <a:r>
              <a:rPr lang="en-GB" dirty="0"/>
              <a:t>: </a:t>
            </a:r>
          </a:p>
          <a:p>
            <a:r>
              <a:rPr lang="en-GB" dirty="0"/>
              <a:t>Raw food should be separated from cooked food. </a:t>
            </a:r>
          </a:p>
          <a:p>
            <a:r>
              <a:rPr lang="en-GB" dirty="0"/>
              <a:t>All vegetables should be cleaned </a:t>
            </a:r>
            <a:r>
              <a:rPr lang="en-GB" dirty="0" smtClean="0"/>
              <a:t>thoroughly. </a:t>
            </a:r>
            <a:r>
              <a:rPr lang="en-GB" dirty="0"/>
              <a:t>Fruits should be washed before eating. </a:t>
            </a:r>
          </a:p>
          <a:p>
            <a:r>
              <a:rPr lang="en-GB" dirty="0"/>
              <a:t>The food should be hygienically prepared and cooked adequately. </a:t>
            </a:r>
            <a:endParaRPr lang="en-GB" dirty="0" smtClean="0"/>
          </a:p>
          <a:p>
            <a:r>
              <a:rPr lang="en-GB" dirty="0" smtClean="0"/>
              <a:t>All </a:t>
            </a:r>
            <a:r>
              <a:rPr lang="en-GB" dirty="0"/>
              <a:t>food utensils should be cleaned properly after use and left to dry before being stored in a clean place.</a:t>
            </a:r>
            <a:endParaRPr lang="en-US" dirty="0"/>
          </a:p>
          <a:p>
            <a:endParaRPr lang="en-US" dirty="0"/>
          </a:p>
          <a:p>
            <a:endParaRPr lang="en-US" dirty="0"/>
          </a:p>
        </p:txBody>
      </p:sp>
    </p:spTree>
    <p:extLst>
      <p:ext uri="{BB962C8B-B14F-4D97-AF65-F5344CB8AC3E}">
        <p14:creationId xmlns:p14="http://schemas.microsoft.com/office/powerpoint/2010/main" val="27210489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Plants </a:t>
            </a:r>
            <a:endParaRPr lang="en-US" dirty="0"/>
          </a:p>
        </p:txBody>
      </p:sp>
      <p:sp>
        <p:nvSpPr>
          <p:cNvPr id="3" name="Content Placeholder 2"/>
          <p:cNvSpPr>
            <a:spLocks noGrp="1"/>
          </p:cNvSpPr>
          <p:nvPr>
            <p:ph idx="1"/>
          </p:nvPr>
        </p:nvSpPr>
        <p:spPr/>
        <p:txBody>
          <a:bodyPr>
            <a:normAutofit lnSpcReduction="10000"/>
          </a:bodyPr>
          <a:lstStyle/>
          <a:p>
            <a:r>
              <a:rPr lang="en-US" dirty="0" smtClean="0"/>
              <a:t>Vegetation prevents soil erosion and also protects our water sources. </a:t>
            </a:r>
          </a:p>
          <a:p>
            <a:r>
              <a:rPr lang="en-US" dirty="0" smtClean="0"/>
              <a:t>Trees act as windbreakers, provide firewood, charcoal, timber and paper among others. They also influence weather patterns.</a:t>
            </a:r>
          </a:p>
          <a:p>
            <a:r>
              <a:rPr lang="en-US" dirty="0" smtClean="0"/>
              <a:t> Flowers are a natural beauty and are often used for decoration. </a:t>
            </a:r>
          </a:p>
          <a:p>
            <a:r>
              <a:rPr lang="en-US" dirty="0" smtClean="0"/>
              <a:t>Plants provide vegetables, fruits, tubers and seeds as food. </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None/>
            </a:pPr>
            <a:r>
              <a:rPr lang="en-GB" b="1" dirty="0"/>
              <a:t>Preparation of Food</a:t>
            </a:r>
            <a:br>
              <a:rPr lang="en-GB" b="1" dirty="0"/>
            </a:br>
            <a:r>
              <a:rPr lang="en-GB" dirty="0"/>
              <a:t>Adequate personal hygiene must be observed when preparing food in order to prevent disease. </a:t>
            </a:r>
            <a:endParaRPr lang="en-GB" b="1" dirty="0">
              <a:solidFill>
                <a:srgbClr val="FF0000"/>
              </a:solidFill>
            </a:endParaRPr>
          </a:p>
          <a:p>
            <a:pPr>
              <a:buNone/>
            </a:pPr>
            <a:r>
              <a:rPr lang="en-GB" b="1" dirty="0" smtClean="0"/>
              <a:t>Environment</a:t>
            </a:r>
            <a:endParaRPr lang="en-GB" dirty="0" smtClean="0"/>
          </a:p>
          <a:p>
            <a:pPr>
              <a:buNone/>
            </a:pPr>
            <a:r>
              <a:rPr lang="en-GB" dirty="0" smtClean="0"/>
              <a:t>clean </a:t>
            </a:r>
            <a:r>
              <a:rPr lang="en-GB" dirty="0"/>
              <a:t>throughout, dust </a:t>
            </a:r>
            <a:r>
              <a:rPr lang="en-GB" dirty="0" smtClean="0"/>
              <a:t>free, clean facility with </a:t>
            </a:r>
            <a:r>
              <a:rPr lang="en-GB" dirty="0"/>
              <a:t>adequate ventilation and lighting.</a:t>
            </a:r>
            <a:endParaRPr lang="en-US" dirty="0"/>
          </a:p>
          <a:p>
            <a:pPr>
              <a:buNone/>
            </a:pPr>
            <a:endParaRPr lang="en-GB" dirty="0"/>
          </a:p>
          <a:p>
            <a:endParaRPr lang="en-US" dirty="0"/>
          </a:p>
        </p:txBody>
      </p:sp>
    </p:spTree>
    <p:extLst>
      <p:ext uri="{BB962C8B-B14F-4D97-AF65-F5344CB8AC3E}">
        <p14:creationId xmlns:p14="http://schemas.microsoft.com/office/powerpoint/2010/main" val="322702836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Food Safety Regulations</a:t>
            </a:r>
            <a:endParaRPr lang="en-US" dirty="0"/>
          </a:p>
        </p:txBody>
      </p:sp>
      <p:sp>
        <p:nvSpPr>
          <p:cNvPr id="3" name="Content Placeholder 2"/>
          <p:cNvSpPr>
            <a:spLocks noGrp="1"/>
          </p:cNvSpPr>
          <p:nvPr>
            <p:ph idx="1"/>
          </p:nvPr>
        </p:nvSpPr>
        <p:spPr/>
        <p:txBody>
          <a:bodyPr>
            <a:normAutofit/>
          </a:bodyPr>
          <a:lstStyle/>
          <a:p>
            <a:r>
              <a:rPr lang="en-GB" dirty="0"/>
              <a:t>The safety of food is so important that the government has passed laws to protect the public.</a:t>
            </a:r>
          </a:p>
          <a:p>
            <a:r>
              <a:rPr lang="en-GB" dirty="0"/>
              <a:t>These laws cover many aspects of food handling and health officers are generally responsible for enforcing these laws. </a:t>
            </a:r>
            <a:endParaRPr lang="en-US" dirty="0"/>
          </a:p>
        </p:txBody>
      </p:sp>
    </p:spTree>
    <p:extLst>
      <p:ext uri="{BB962C8B-B14F-4D97-AF65-F5344CB8AC3E}">
        <p14:creationId xmlns:p14="http://schemas.microsoft.com/office/powerpoint/2010/main" val="280962598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GB" b="1" i="1" dirty="0"/>
              <a:t>The Public Health Act Cap 242 is an Act of Parliament to make provision for securing and maintaining health. This act is divided into 15 parts. Each part deals with a specific aspect of public health.</a:t>
            </a:r>
            <a:endParaRPr lang="en-US" dirty="0"/>
          </a:p>
          <a:p>
            <a:endParaRPr lang="en-US" dirty="0"/>
          </a:p>
        </p:txBody>
      </p:sp>
    </p:spTree>
    <p:extLst>
      <p:ext uri="{BB962C8B-B14F-4D97-AF65-F5344CB8AC3E}">
        <p14:creationId xmlns:p14="http://schemas.microsoft.com/office/powerpoint/2010/main" val="45157554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GB" dirty="0"/>
              <a:t>Part 10 of the Act deals 'with protection of foodstuffs'. </a:t>
            </a:r>
            <a:r>
              <a:rPr lang="en-GB" dirty="0" smtClean="0"/>
              <a:t>This part regulates the construction of buildings used for storage of foodstuffs, it prohibits residing or sleeping in kitchens or food stores. </a:t>
            </a:r>
            <a:endParaRPr lang="en-US" dirty="0" smtClean="0"/>
          </a:p>
          <a:p>
            <a:r>
              <a:rPr lang="en-GB" dirty="0" smtClean="0"/>
              <a:t>Part (II) deals with 'milk, meat and other articles of food'. This part prohibits the sale of unwholesome foods. It gives powers to authorised officers to inspect and examine food, seize and recommend disposal at any time. </a:t>
            </a:r>
            <a:endParaRPr lang="en-GB" dirty="0"/>
          </a:p>
        </p:txBody>
      </p:sp>
    </p:spTree>
    <p:extLst>
      <p:ext uri="{BB962C8B-B14F-4D97-AF65-F5344CB8AC3E}">
        <p14:creationId xmlns:p14="http://schemas.microsoft.com/office/powerpoint/2010/main" val="146451577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GB" dirty="0" smtClean="0"/>
              <a:t>As </a:t>
            </a:r>
            <a:r>
              <a:rPr lang="en-GB" dirty="0"/>
              <a:t>a community health nurse you need to work closely with public health officers to apply the food safety regulations. </a:t>
            </a:r>
            <a:endParaRPr lang="en-US" dirty="0"/>
          </a:p>
          <a:p>
            <a:pPr>
              <a:buNone/>
            </a:pPr>
            <a:r>
              <a:rPr lang="en-GB" b="1" dirty="0"/>
              <a:t> </a:t>
            </a:r>
            <a:endParaRPr lang="en-US" dirty="0"/>
          </a:p>
          <a:p>
            <a:endParaRPr lang="en-US" dirty="0"/>
          </a:p>
          <a:p>
            <a:endParaRPr lang="en-US" dirty="0"/>
          </a:p>
        </p:txBody>
      </p:sp>
    </p:spTree>
    <p:extLst>
      <p:ext uri="{BB962C8B-B14F-4D97-AF65-F5344CB8AC3E}">
        <p14:creationId xmlns:p14="http://schemas.microsoft.com/office/powerpoint/2010/main" val="12378072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some of the areas that need close supervision.</a:t>
            </a:r>
            <a:r>
              <a:rPr lang="en-US" dirty="0"/>
              <a:t/>
            </a:r>
            <a:br>
              <a:rPr lang="en-US" dirty="0"/>
            </a:br>
            <a:endParaRPr lang="en-US" dirty="0"/>
          </a:p>
        </p:txBody>
      </p:sp>
      <p:sp>
        <p:nvSpPr>
          <p:cNvPr id="3" name="Content Placeholder 2"/>
          <p:cNvSpPr>
            <a:spLocks noGrp="1"/>
          </p:cNvSpPr>
          <p:nvPr>
            <p:ph idx="1"/>
          </p:nvPr>
        </p:nvSpPr>
        <p:spPr/>
        <p:txBody>
          <a:bodyPr/>
          <a:lstStyle/>
          <a:p>
            <a:pPr marL="0" indent="0">
              <a:buNone/>
            </a:pPr>
            <a:r>
              <a:rPr lang="en-GB" b="1" dirty="0"/>
              <a:t>Meat</a:t>
            </a:r>
          </a:p>
          <a:p>
            <a:r>
              <a:rPr lang="en-GB" dirty="0"/>
              <a:t>Meat is one of the commonest foods that cause problems to the public. </a:t>
            </a:r>
          </a:p>
          <a:p>
            <a:r>
              <a:rPr lang="en-GB" dirty="0"/>
              <a:t>Therefore, it is important that inspection of slaughterhouses, cows, sheep, goats and pigs be carried out.</a:t>
            </a:r>
          </a:p>
          <a:p>
            <a:r>
              <a:rPr lang="en-GB" dirty="0"/>
              <a:t> The same case applies to butcheries where meat is sold.</a:t>
            </a:r>
            <a:endParaRPr lang="en-US" dirty="0"/>
          </a:p>
          <a:p>
            <a:pPr>
              <a:buNone/>
            </a:pPr>
            <a:endParaRPr lang="en-US" dirty="0"/>
          </a:p>
          <a:p>
            <a:endParaRPr lang="en-US" dirty="0"/>
          </a:p>
        </p:txBody>
      </p:sp>
    </p:spTree>
    <p:extLst>
      <p:ext uri="{BB962C8B-B14F-4D97-AF65-F5344CB8AC3E}">
        <p14:creationId xmlns:p14="http://schemas.microsoft.com/office/powerpoint/2010/main" val="213158754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GB" b="1" dirty="0" smtClean="0"/>
              <a:t>Milk</a:t>
            </a:r>
            <a:r>
              <a:rPr lang="en-GB" dirty="0"/>
              <a:t/>
            </a:r>
            <a:br>
              <a:rPr lang="en-GB" dirty="0"/>
            </a:br>
            <a:r>
              <a:rPr lang="en-GB" dirty="0" smtClean="0"/>
              <a:t>Easily </a:t>
            </a:r>
            <a:r>
              <a:rPr lang="en-GB" dirty="0"/>
              <a:t>contaminated and cause problems to the public. </a:t>
            </a:r>
            <a:endParaRPr lang="en-GB" dirty="0" smtClean="0"/>
          </a:p>
          <a:p>
            <a:r>
              <a:rPr lang="en-GB" dirty="0" smtClean="0"/>
              <a:t>Inspection </a:t>
            </a:r>
            <a:r>
              <a:rPr lang="en-GB" dirty="0"/>
              <a:t>of shops where milk is sold </a:t>
            </a:r>
            <a:endParaRPr lang="en-GB" dirty="0" smtClean="0"/>
          </a:p>
          <a:p>
            <a:r>
              <a:rPr lang="en-GB" dirty="0" smtClean="0"/>
              <a:t>Milk should be safe, from healthy cow clean room and clean pails. </a:t>
            </a:r>
            <a:endParaRPr lang="en-GB" dirty="0"/>
          </a:p>
          <a:p>
            <a:endParaRPr lang="en-US" dirty="0"/>
          </a:p>
          <a:p>
            <a:endParaRPr lang="en-US" dirty="0"/>
          </a:p>
        </p:txBody>
      </p:sp>
    </p:spTree>
    <p:extLst>
      <p:ext uri="{BB962C8B-B14F-4D97-AF65-F5344CB8AC3E}">
        <p14:creationId xmlns:p14="http://schemas.microsoft.com/office/powerpoint/2010/main" val="399215805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GB" b="1" dirty="0"/>
              <a:t>Homes</a:t>
            </a:r>
            <a:r>
              <a:rPr lang="en-GB" dirty="0"/>
              <a:t/>
            </a:r>
            <a:br>
              <a:rPr lang="en-GB" dirty="0"/>
            </a:br>
            <a:r>
              <a:rPr lang="en-GB" dirty="0"/>
              <a:t>These </a:t>
            </a:r>
            <a:r>
              <a:rPr lang="en-GB" dirty="0" smtClean="0"/>
              <a:t>include </a:t>
            </a:r>
            <a:r>
              <a:rPr lang="en-GB" dirty="0"/>
              <a:t>personal </a:t>
            </a:r>
            <a:r>
              <a:rPr lang="en-GB" dirty="0" smtClean="0"/>
              <a:t>hygiene</a:t>
            </a:r>
          </a:p>
          <a:p>
            <a:r>
              <a:rPr lang="en-GB" dirty="0" smtClean="0"/>
              <a:t>cleaning </a:t>
            </a:r>
            <a:r>
              <a:rPr lang="en-GB" dirty="0"/>
              <a:t>the utensils, handling them with clean hands, and storing them in clean and dry cupboards or containers.</a:t>
            </a:r>
            <a:endParaRPr lang="en-US" dirty="0"/>
          </a:p>
          <a:p>
            <a:endParaRPr lang="en-US" dirty="0"/>
          </a:p>
        </p:txBody>
      </p:sp>
    </p:spTree>
    <p:extLst>
      <p:ext uri="{BB962C8B-B14F-4D97-AF65-F5344CB8AC3E}">
        <p14:creationId xmlns:p14="http://schemas.microsoft.com/office/powerpoint/2010/main" val="115607647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GB" b="1" dirty="0"/>
              <a:t>Farms</a:t>
            </a:r>
            <a:r>
              <a:rPr lang="en-GB" dirty="0"/>
              <a:t/>
            </a:r>
            <a:br>
              <a:rPr lang="en-GB" dirty="0"/>
            </a:br>
            <a:r>
              <a:rPr lang="en-GB" dirty="0" smtClean="0"/>
              <a:t>follow </a:t>
            </a:r>
            <a:r>
              <a:rPr lang="en-GB" dirty="0"/>
              <a:t>the regulations on the use of insecticides and pesticides in form of sprays and fertilizers.  </a:t>
            </a:r>
          </a:p>
          <a:p>
            <a:r>
              <a:rPr lang="en-GB" dirty="0" smtClean="0"/>
              <a:t>Safe </a:t>
            </a:r>
            <a:r>
              <a:rPr lang="en-GB" dirty="0"/>
              <a:t>food storage and preservation </a:t>
            </a:r>
            <a:endParaRPr lang="en-GB" dirty="0" smtClean="0"/>
          </a:p>
          <a:p>
            <a:r>
              <a:rPr lang="en-GB" dirty="0" smtClean="0"/>
              <a:t>The </a:t>
            </a:r>
            <a:r>
              <a:rPr lang="en-GB" dirty="0"/>
              <a:t>harvest should be carried out when the crops are completely ripe or ready to facilitate longer preservation. </a:t>
            </a:r>
          </a:p>
          <a:p>
            <a:r>
              <a:rPr lang="en-GB" dirty="0"/>
              <a:t>The cereals and legumes should be dried properly before storage to avoid spoilage. </a:t>
            </a:r>
          </a:p>
          <a:p>
            <a:r>
              <a:rPr lang="en-GB" dirty="0"/>
              <a:t>All perishable foods should be consumed at the right time.</a:t>
            </a:r>
            <a:endParaRPr lang="en-US" dirty="0"/>
          </a:p>
          <a:p>
            <a:endParaRPr lang="en-US" dirty="0"/>
          </a:p>
          <a:p>
            <a:endParaRPr lang="en-US" dirty="0"/>
          </a:p>
        </p:txBody>
      </p:sp>
    </p:spTree>
    <p:extLst>
      <p:ext uri="{BB962C8B-B14F-4D97-AF65-F5344CB8AC3E}">
        <p14:creationId xmlns:p14="http://schemas.microsoft.com/office/powerpoint/2010/main" val="160995153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85000" lnSpcReduction="10000"/>
          </a:bodyPr>
          <a:lstStyle/>
          <a:p>
            <a:pPr marL="0" indent="0">
              <a:buNone/>
            </a:pPr>
            <a:r>
              <a:rPr lang="en-GB" b="1" dirty="0"/>
              <a:t>Markets</a:t>
            </a:r>
            <a:endParaRPr lang="en-GB" b="1" dirty="0" smtClean="0"/>
          </a:p>
          <a:p>
            <a:r>
              <a:rPr lang="en-GB" dirty="0" smtClean="0"/>
              <a:t>similar </a:t>
            </a:r>
            <a:r>
              <a:rPr lang="en-GB" dirty="0"/>
              <a:t>types of food should be stored and sold, for example, vegetables of all kinds, dry foods like cereals, fruits and cooked foods. </a:t>
            </a:r>
          </a:p>
          <a:p>
            <a:r>
              <a:rPr lang="en-GB" dirty="0" smtClean="0"/>
              <a:t> </a:t>
            </a:r>
            <a:r>
              <a:rPr lang="en-GB" dirty="0"/>
              <a:t>kept clean and proper refuse disposal maintained. </a:t>
            </a:r>
          </a:p>
          <a:p>
            <a:r>
              <a:rPr lang="en-GB" dirty="0"/>
              <a:t>The food sold should be clean and fit for human consumption. </a:t>
            </a:r>
          </a:p>
          <a:p>
            <a:r>
              <a:rPr lang="en-GB" dirty="0" smtClean="0"/>
              <a:t>inspecting of markets </a:t>
            </a:r>
            <a:r>
              <a:rPr lang="en-GB" dirty="0"/>
              <a:t>by public health officers. These officers have the power to close markets and condemn foods to prevent disease outbreaks.</a:t>
            </a:r>
            <a:endParaRPr lang="en-US" dirty="0"/>
          </a:p>
          <a:p>
            <a:endParaRPr lang="en-US" dirty="0"/>
          </a:p>
        </p:txBody>
      </p:sp>
    </p:spTree>
    <p:extLst>
      <p:ext uri="{BB962C8B-B14F-4D97-AF65-F5344CB8AC3E}">
        <p14:creationId xmlns:p14="http://schemas.microsoft.com/office/powerpoint/2010/main" val="22678166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a:t>A number of plants are used as herbal medicine for the treatment of various diseases, for example, the </a:t>
            </a:r>
            <a:r>
              <a:rPr lang="en-US" dirty="0" err="1"/>
              <a:t>Neem</a:t>
            </a:r>
            <a:r>
              <a:rPr lang="en-US" dirty="0"/>
              <a:t> </a:t>
            </a:r>
            <a:r>
              <a:rPr lang="en-US" dirty="0" smtClean="0"/>
              <a:t>tree, </a:t>
            </a:r>
            <a:r>
              <a:rPr lang="en-US" dirty="0"/>
              <a:t>Garlic is used to treat hypertension.</a:t>
            </a:r>
          </a:p>
          <a:p>
            <a:r>
              <a:rPr lang="en-US" dirty="0"/>
              <a:t>On the other hand, some plants may adversely affect health. Occasionally, people react to pollen from blooming plants and may develop hay fever or asthma. </a:t>
            </a:r>
            <a:endParaRPr lang="en-US" dirty="0" smtClean="0"/>
          </a:p>
          <a:p>
            <a:r>
              <a:rPr lang="en-US" dirty="0" smtClean="0"/>
              <a:t>Ingesting </a:t>
            </a:r>
            <a:r>
              <a:rPr lang="en-US" dirty="0"/>
              <a:t>or touching some poisonous plants may have devastating </a:t>
            </a:r>
            <a:r>
              <a:rPr lang="en-US" dirty="0" err="1"/>
              <a:t>effects.e.g</a:t>
            </a:r>
            <a:r>
              <a:rPr lang="en-US" dirty="0"/>
              <a:t> the </a:t>
            </a:r>
            <a:r>
              <a:rPr lang="en-US" dirty="0" err="1"/>
              <a:t>mathenge</a:t>
            </a:r>
            <a:r>
              <a:rPr lang="en-US" dirty="0"/>
              <a:t> plant.</a:t>
            </a:r>
          </a:p>
          <a:p>
            <a:endParaRPr lang="en-US" dirty="0"/>
          </a:p>
          <a:p>
            <a:endParaRPr lang="en-US" dirty="0"/>
          </a:p>
        </p:txBody>
      </p:sp>
    </p:spTree>
    <p:extLst>
      <p:ext uri="{BB962C8B-B14F-4D97-AF65-F5344CB8AC3E}">
        <p14:creationId xmlns:p14="http://schemas.microsoft.com/office/powerpoint/2010/main" val="321330577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HOTELS, RESTAURANTS, FOOD SHOPS</a:t>
            </a:r>
            <a:endParaRPr lang="en-US" dirty="0"/>
          </a:p>
        </p:txBody>
      </p:sp>
      <p:sp>
        <p:nvSpPr>
          <p:cNvPr id="3" name="Content Placeholder 2"/>
          <p:cNvSpPr>
            <a:spLocks noGrp="1"/>
          </p:cNvSpPr>
          <p:nvPr>
            <p:ph idx="1"/>
          </p:nvPr>
        </p:nvSpPr>
        <p:spPr/>
        <p:txBody>
          <a:bodyPr>
            <a:normAutofit fontScale="92500" lnSpcReduction="20000"/>
          </a:bodyPr>
          <a:lstStyle/>
          <a:p>
            <a:r>
              <a:rPr lang="en-GB" dirty="0"/>
              <a:t>Hotels, restaurants and food shops should also be inspected under hygiene regulations. </a:t>
            </a:r>
            <a:endParaRPr lang="en-GB" dirty="0" smtClean="0"/>
          </a:p>
          <a:p>
            <a:r>
              <a:rPr lang="en-GB" dirty="0" smtClean="0"/>
              <a:t>regular </a:t>
            </a:r>
            <a:r>
              <a:rPr lang="en-GB" dirty="0"/>
              <a:t>inspection by the public health officers. </a:t>
            </a:r>
          </a:p>
          <a:p>
            <a:r>
              <a:rPr lang="en-GB" dirty="0"/>
              <a:t>All the food handlers should be supervised and a regular medical examination is mandatory for them to prevent spread of diseases through food handling.</a:t>
            </a:r>
          </a:p>
          <a:p>
            <a:r>
              <a:rPr lang="en-GB" dirty="0"/>
              <a:t>Licenses should only be given to hotel owners who have met the requirements. </a:t>
            </a:r>
          </a:p>
          <a:p>
            <a:r>
              <a:rPr lang="en-GB" dirty="0"/>
              <a:t>Laboratory examinations may be necessary for food such as pre-cooked meat. </a:t>
            </a:r>
          </a:p>
          <a:p>
            <a:endParaRPr lang="en-US" dirty="0"/>
          </a:p>
        </p:txBody>
      </p:sp>
    </p:spTree>
    <p:extLst>
      <p:ext uri="{BB962C8B-B14F-4D97-AF65-F5344CB8AC3E}">
        <p14:creationId xmlns:p14="http://schemas.microsoft.com/office/powerpoint/2010/main" val="292878727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GB" dirty="0"/>
              <a:t>The use of uniforms, aprons, head </a:t>
            </a:r>
            <a:r>
              <a:rPr lang="en-GB" dirty="0" smtClean="0"/>
              <a:t>coverings should </a:t>
            </a:r>
            <a:r>
              <a:rPr lang="en-GB" dirty="0"/>
              <a:t>be observed in the hotels. </a:t>
            </a:r>
          </a:p>
          <a:p>
            <a:r>
              <a:rPr lang="en-GB" dirty="0"/>
              <a:t>Proper personal and environmental </a:t>
            </a:r>
            <a:r>
              <a:rPr lang="en-GB" dirty="0" smtClean="0"/>
              <a:t>hygiene.</a:t>
            </a:r>
            <a:endParaRPr lang="en-US" dirty="0"/>
          </a:p>
          <a:p>
            <a:r>
              <a:rPr lang="en-GB" dirty="0"/>
              <a:t>The hotel should store, preserve, prepare, cook and serve the food according to public health regulations. </a:t>
            </a:r>
            <a:endParaRPr lang="en-US" dirty="0"/>
          </a:p>
        </p:txBody>
      </p:sp>
    </p:spTree>
    <p:extLst>
      <p:ext uri="{BB962C8B-B14F-4D97-AF65-F5344CB8AC3E}">
        <p14:creationId xmlns:p14="http://schemas.microsoft.com/office/powerpoint/2010/main" val="228895075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methods of food preservation </a:t>
            </a:r>
            <a:r>
              <a:rPr lang="en-US" i="1" dirty="0">
                <a:solidFill>
                  <a:srgbClr val="C00000"/>
                </a:solidFill>
              </a:rPr>
              <a:t/>
            </a:r>
            <a:br>
              <a:rPr lang="en-US" i="1" dirty="0">
                <a:solidFill>
                  <a:srgbClr val="C00000"/>
                </a:solidFill>
              </a:rPr>
            </a:br>
            <a:endParaRPr lang="en-US" dirty="0"/>
          </a:p>
        </p:txBody>
      </p:sp>
      <p:sp>
        <p:nvSpPr>
          <p:cNvPr id="3" name="Content Placeholder 2"/>
          <p:cNvSpPr>
            <a:spLocks noGrp="1"/>
          </p:cNvSpPr>
          <p:nvPr>
            <p:ph idx="1"/>
          </p:nvPr>
        </p:nvSpPr>
        <p:spPr/>
        <p:txBody>
          <a:bodyPr>
            <a:normAutofit/>
          </a:bodyPr>
          <a:lstStyle/>
          <a:p>
            <a:pPr marL="0" indent="0">
              <a:buNone/>
            </a:pPr>
            <a:r>
              <a:rPr lang="en-US" b="1" dirty="0" smtClean="0"/>
              <a:t>drying/smoking</a:t>
            </a:r>
            <a:endParaRPr lang="sw-KE" dirty="0"/>
          </a:p>
          <a:p>
            <a:r>
              <a:rPr lang="sw-KE" dirty="0" smtClean="0"/>
              <a:t>bacteria </a:t>
            </a:r>
            <a:r>
              <a:rPr lang="sw-KE" dirty="0"/>
              <a:t>require moisture , </a:t>
            </a:r>
            <a:r>
              <a:rPr lang="sw-KE" dirty="0" smtClean="0"/>
              <a:t>therefore they </a:t>
            </a:r>
            <a:r>
              <a:rPr lang="sw-KE" dirty="0"/>
              <a:t>will not survive in dried spinach or smoked </a:t>
            </a:r>
            <a:r>
              <a:rPr lang="sw-KE" dirty="0" smtClean="0"/>
              <a:t>fish,the </a:t>
            </a:r>
            <a:r>
              <a:rPr lang="sw-KE" dirty="0"/>
              <a:t>drying is done by sun or fire</a:t>
            </a:r>
          </a:p>
          <a:p>
            <a:pPr marL="0" indent="0">
              <a:buNone/>
            </a:pPr>
            <a:r>
              <a:rPr lang="en-US" b="1" dirty="0"/>
              <a:t>Saturation or </a:t>
            </a:r>
            <a:r>
              <a:rPr lang="en-US" b="1" dirty="0" smtClean="0"/>
              <a:t>salting</a:t>
            </a:r>
          </a:p>
          <a:p>
            <a:r>
              <a:rPr lang="en-US" dirty="0" smtClean="0"/>
              <a:t>reduces</a:t>
            </a:r>
            <a:r>
              <a:rPr lang="en-US" b="1" dirty="0" smtClean="0"/>
              <a:t> </a:t>
            </a:r>
            <a:r>
              <a:rPr lang="en-US" dirty="0"/>
              <a:t>the microbial activity due to dehydrating  </a:t>
            </a:r>
            <a:r>
              <a:rPr lang="en-US" dirty="0" err="1"/>
              <a:t>effect.e.g</a:t>
            </a:r>
            <a:r>
              <a:rPr lang="en-US" dirty="0" smtClean="0"/>
              <a:t>. </a:t>
            </a:r>
            <a:r>
              <a:rPr lang="en-US" dirty="0"/>
              <a:t>Meat</a:t>
            </a:r>
          </a:p>
          <a:p>
            <a:endParaRPr lang="en-US" dirty="0"/>
          </a:p>
          <a:p>
            <a:endParaRPr lang="en-US" dirty="0"/>
          </a:p>
        </p:txBody>
      </p:sp>
    </p:spTree>
    <p:extLst>
      <p:ext uri="{BB962C8B-B14F-4D97-AF65-F5344CB8AC3E}">
        <p14:creationId xmlns:p14="http://schemas.microsoft.com/office/powerpoint/2010/main" val="380549752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b="1" dirty="0"/>
              <a:t>Refrigeration /freezing </a:t>
            </a:r>
          </a:p>
          <a:p>
            <a:r>
              <a:rPr lang="en-US" dirty="0" smtClean="0"/>
              <a:t>prevents </a:t>
            </a:r>
            <a:r>
              <a:rPr lang="en-US" dirty="0"/>
              <a:t>dangerous multiplication of </a:t>
            </a:r>
            <a:r>
              <a:rPr lang="en-US" dirty="0" smtClean="0"/>
              <a:t>bacteria.</a:t>
            </a:r>
          </a:p>
          <a:p>
            <a:r>
              <a:rPr lang="en-US" dirty="0" smtClean="0"/>
              <a:t>Deep </a:t>
            </a:r>
            <a:r>
              <a:rPr lang="en-US" dirty="0"/>
              <a:t>freezing keeps food safe and fresh for weeks or months while the ordinary domestic refrigeration keep it for a few days</a:t>
            </a:r>
          </a:p>
          <a:p>
            <a:endParaRPr lang="en-US" dirty="0"/>
          </a:p>
        </p:txBody>
      </p:sp>
    </p:spTree>
    <p:extLst>
      <p:ext uri="{BB962C8B-B14F-4D97-AF65-F5344CB8AC3E}">
        <p14:creationId xmlns:p14="http://schemas.microsoft.com/office/powerpoint/2010/main" val="123352578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a:t>Canning or </a:t>
            </a:r>
            <a:r>
              <a:rPr lang="en-US" b="1" dirty="0" smtClean="0"/>
              <a:t>bottling</a:t>
            </a:r>
          </a:p>
          <a:p>
            <a:r>
              <a:rPr lang="en-US" dirty="0" smtClean="0"/>
              <a:t> </a:t>
            </a:r>
            <a:r>
              <a:rPr lang="en-US" dirty="0"/>
              <a:t>the food is first heated at  a temperature that kills all bacteria , and it is then sealed up in sterile cans or bottles </a:t>
            </a:r>
            <a:r>
              <a:rPr lang="en-US" dirty="0" smtClean="0"/>
              <a:t>.</a:t>
            </a:r>
          </a:p>
          <a:p>
            <a:r>
              <a:rPr lang="en-US" dirty="0" smtClean="0"/>
              <a:t>This </a:t>
            </a:r>
            <a:r>
              <a:rPr lang="en-US" dirty="0"/>
              <a:t>prevents bacteria from entering and so remains safe for along time at room temperature</a:t>
            </a:r>
          </a:p>
          <a:p>
            <a:endParaRPr lang="en-US" dirty="0"/>
          </a:p>
        </p:txBody>
      </p:sp>
    </p:spTree>
    <p:extLst>
      <p:ext uri="{BB962C8B-B14F-4D97-AF65-F5344CB8AC3E}">
        <p14:creationId xmlns:p14="http://schemas.microsoft.com/office/powerpoint/2010/main" val="292353928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Recommended conditions for storage  </a:t>
            </a:r>
            <a:br>
              <a:rPr lang="en-US" b="1" dirty="0"/>
            </a:br>
            <a:endParaRPr lang="en-US" dirty="0"/>
          </a:p>
        </p:txBody>
      </p:sp>
      <p:sp>
        <p:nvSpPr>
          <p:cNvPr id="3" name="Content Placeholder 2"/>
          <p:cNvSpPr>
            <a:spLocks noGrp="1"/>
          </p:cNvSpPr>
          <p:nvPr>
            <p:ph idx="1"/>
          </p:nvPr>
        </p:nvSpPr>
        <p:spPr/>
        <p:txBody>
          <a:bodyPr>
            <a:normAutofit fontScale="92500" lnSpcReduction="20000"/>
          </a:bodyPr>
          <a:lstStyle/>
          <a:p>
            <a:pPr marL="457200" indent="-457200"/>
            <a:r>
              <a:rPr lang="en-US" dirty="0" smtClean="0"/>
              <a:t>Storage </a:t>
            </a:r>
            <a:r>
              <a:rPr lang="en-US" dirty="0"/>
              <a:t>depends on the type of packaging of the food </a:t>
            </a:r>
          </a:p>
          <a:p>
            <a:pPr marL="0" indent="0">
              <a:buNone/>
            </a:pPr>
            <a:r>
              <a:rPr lang="en-US" b="1" dirty="0"/>
              <a:t>Dry </a:t>
            </a:r>
            <a:r>
              <a:rPr lang="en-US" b="1" dirty="0" smtClean="0"/>
              <a:t>foods</a:t>
            </a:r>
          </a:p>
          <a:p>
            <a:pPr marL="457200" indent="-457200"/>
            <a:r>
              <a:rPr lang="en-US" dirty="0" smtClean="0"/>
              <a:t>these </a:t>
            </a:r>
            <a:r>
              <a:rPr lang="en-US" dirty="0"/>
              <a:t>include cereals e.g. maize, beans, wheat </a:t>
            </a:r>
            <a:r>
              <a:rPr lang="en-US" dirty="0" err="1"/>
              <a:t>etc</a:t>
            </a:r>
            <a:r>
              <a:rPr lang="en-US" dirty="0"/>
              <a:t> . They should be stored  in dry , airy conditions in improved granaries (rodent free)</a:t>
            </a:r>
          </a:p>
          <a:p>
            <a:pPr marL="0" indent="0">
              <a:buNone/>
            </a:pPr>
            <a:r>
              <a:rPr lang="en-US" b="1" dirty="0"/>
              <a:t>Bagged </a:t>
            </a:r>
            <a:r>
              <a:rPr lang="en-US" b="1" dirty="0" smtClean="0"/>
              <a:t>foods</a:t>
            </a:r>
          </a:p>
          <a:p>
            <a:r>
              <a:rPr lang="en-US" dirty="0" smtClean="0"/>
              <a:t>these  </a:t>
            </a:r>
            <a:r>
              <a:rPr lang="en-US" dirty="0"/>
              <a:t>foods should be stored on raised shelves at least 18 inches above the floor. This enables the store to be swept or washed easily. It also allows for easy inspection for pest </a:t>
            </a:r>
            <a:r>
              <a:rPr lang="en-US" dirty="0" smtClean="0"/>
              <a:t>detection</a:t>
            </a:r>
          </a:p>
        </p:txBody>
      </p:sp>
    </p:spTree>
    <p:extLst>
      <p:ext uri="{BB962C8B-B14F-4D97-AF65-F5344CB8AC3E}">
        <p14:creationId xmlns:p14="http://schemas.microsoft.com/office/powerpoint/2010/main" val="287961344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a:t>Perishable foods</a:t>
            </a:r>
          </a:p>
          <a:p>
            <a:r>
              <a:rPr lang="en-US" dirty="0"/>
              <a:t>such foods include daily products, e.g. milk, meat </a:t>
            </a:r>
            <a:r>
              <a:rPr lang="en-US" dirty="0" smtClean="0"/>
              <a:t>.</a:t>
            </a:r>
          </a:p>
          <a:p>
            <a:r>
              <a:rPr lang="en-US" dirty="0"/>
              <a:t>they </a:t>
            </a:r>
            <a:r>
              <a:rPr lang="en-US" dirty="0" smtClean="0"/>
              <a:t>should be </a:t>
            </a:r>
            <a:r>
              <a:rPr lang="en-US" dirty="0" err="1" smtClean="0"/>
              <a:t>frigerated</a:t>
            </a:r>
            <a:r>
              <a:rPr lang="en-US" dirty="0" smtClean="0"/>
              <a:t> </a:t>
            </a:r>
            <a:r>
              <a:rPr lang="en-US" dirty="0"/>
              <a:t>to inhibit the multiplication of  bacteria. </a:t>
            </a:r>
          </a:p>
          <a:p>
            <a:endParaRPr lang="en-US" dirty="0"/>
          </a:p>
          <a:p>
            <a:endParaRPr lang="en-US" dirty="0"/>
          </a:p>
        </p:txBody>
      </p:sp>
    </p:spTree>
    <p:extLst>
      <p:ext uri="{BB962C8B-B14F-4D97-AF65-F5344CB8AC3E}">
        <p14:creationId xmlns:p14="http://schemas.microsoft.com/office/powerpoint/2010/main" val="279013412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normAutofit fontScale="90000"/>
          </a:bodyPr>
          <a:lstStyle/>
          <a:p>
            <a:r>
              <a:rPr lang="en-US" dirty="0"/>
              <a:t> </a:t>
            </a:r>
            <a:r>
              <a:rPr lang="en-US" b="1" dirty="0"/>
              <a:t>HOUSING</a:t>
            </a:r>
            <a:r>
              <a:rPr lang="en-US" b="1" dirty="0">
                <a:solidFill>
                  <a:srgbClr val="C00000"/>
                </a:solidFill>
              </a:rPr>
              <a:t> </a:t>
            </a:r>
            <a:r>
              <a:rPr lang="en-US" b="1" u="sng" dirty="0">
                <a:solidFill>
                  <a:srgbClr val="C00000"/>
                </a:solidFill>
              </a:rPr>
              <a:t/>
            </a:r>
            <a:br>
              <a:rPr lang="en-US" b="1" u="sng" dirty="0">
                <a:solidFill>
                  <a:srgbClr val="C00000"/>
                </a:solidFill>
              </a:rPr>
            </a:br>
            <a:endParaRPr lang="en-US" dirty="0"/>
          </a:p>
        </p:txBody>
      </p:sp>
      <p:sp>
        <p:nvSpPr>
          <p:cNvPr id="3" name="Content Placeholder 2"/>
          <p:cNvSpPr>
            <a:spLocks noGrp="1"/>
          </p:cNvSpPr>
          <p:nvPr>
            <p:ph idx="1"/>
          </p:nvPr>
        </p:nvSpPr>
        <p:spPr/>
        <p:txBody>
          <a:bodyPr>
            <a:normAutofit/>
          </a:bodyPr>
          <a:lstStyle/>
          <a:p>
            <a:r>
              <a:rPr lang="en-US" dirty="0"/>
              <a:t>Shelter is a basic </a:t>
            </a:r>
            <a:r>
              <a:rPr lang="en-US" dirty="0" smtClean="0"/>
              <a:t>requirement.</a:t>
            </a:r>
          </a:p>
          <a:p>
            <a:r>
              <a:rPr lang="en-US" dirty="0" smtClean="0"/>
              <a:t>Good </a:t>
            </a:r>
            <a:r>
              <a:rPr lang="en-US" dirty="0"/>
              <a:t>housing is an essential aspect </a:t>
            </a:r>
            <a:r>
              <a:rPr lang="en-US" dirty="0" smtClean="0"/>
              <a:t>of environmental </a:t>
            </a:r>
            <a:r>
              <a:rPr lang="en-US" dirty="0"/>
              <a:t>health. </a:t>
            </a:r>
            <a:endParaRPr lang="en-US" dirty="0" smtClean="0"/>
          </a:p>
          <a:p>
            <a:r>
              <a:rPr lang="en-US" dirty="0" smtClean="0"/>
              <a:t>Several </a:t>
            </a:r>
            <a:r>
              <a:rPr lang="en-US" dirty="0"/>
              <a:t>factors associated with poor housing can affect health e.g. </a:t>
            </a:r>
          </a:p>
          <a:p>
            <a:endParaRPr lang="en-US" dirty="0"/>
          </a:p>
        </p:txBody>
      </p:sp>
    </p:spTree>
    <p:extLst>
      <p:ext uri="{BB962C8B-B14F-4D97-AF65-F5344CB8AC3E}">
        <p14:creationId xmlns:p14="http://schemas.microsoft.com/office/powerpoint/2010/main" val="36268543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Overcrowding</a:t>
            </a:r>
            <a:r>
              <a:rPr lang="en-US" dirty="0" smtClean="0"/>
              <a:t>-air-borne </a:t>
            </a:r>
            <a:r>
              <a:rPr lang="en-US" dirty="0"/>
              <a:t>or droplet infections </a:t>
            </a:r>
          </a:p>
          <a:p>
            <a:r>
              <a:rPr lang="en-US" b="1" dirty="0"/>
              <a:t>Poor </a:t>
            </a:r>
            <a:r>
              <a:rPr lang="en-US" b="1" dirty="0" smtClean="0"/>
              <a:t>lighting</a:t>
            </a:r>
            <a:r>
              <a:rPr lang="en-US" dirty="0" smtClean="0"/>
              <a:t>- eye </a:t>
            </a:r>
            <a:r>
              <a:rPr lang="en-US" dirty="0"/>
              <a:t>fatigue</a:t>
            </a:r>
          </a:p>
          <a:p>
            <a:r>
              <a:rPr lang="en-US" b="1" dirty="0"/>
              <a:t>Unprotected cooking </a:t>
            </a:r>
            <a:r>
              <a:rPr lang="en-US" b="1" dirty="0" smtClean="0"/>
              <a:t>places- </a:t>
            </a:r>
            <a:r>
              <a:rPr lang="en-US" dirty="0" smtClean="0"/>
              <a:t>accidents  </a:t>
            </a:r>
            <a:r>
              <a:rPr lang="en-US" dirty="0"/>
              <a:t>such as burns in children</a:t>
            </a:r>
          </a:p>
          <a:p>
            <a:r>
              <a:rPr lang="en-US" b="1" dirty="0"/>
              <a:t>Dirty earthen </a:t>
            </a:r>
            <a:r>
              <a:rPr lang="en-US" b="1" dirty="0" smtClean="0"/>
              <a:t>floors- </a:t>
            </a:r>
            <a:r>
              <a:rPr lang="en-US" dirty="0"/>
              <a:t>breeding of fleas</a:t>
            </a:r>
          </a:p>
          <a:p>
            <a:r>
              <a:rPr lang="en-US" b="1" dirty="0" smtClean="0"/>
              <a:t>Dampness</a:t>
            </a:r>
            <a:r>
              <a:rPr lang="en-US" dirty="0" smtClean="0"/>
              <a:t>- respiratory </a:t>
            </a:r>
            <a:r>
              <a:rPr lang="en-US" dirty="0"/>
              <a:t>conditions</a:t>
            </a:r>
          </a:p>
          <a:p>
            <a:endParaRPr lang="en-US" dirty="0"/>
          </a:p>
        </p:txBody>
      </p:sp>
    </p:spTree>
    <p:extLst>
      <p:ext uri="{BB962C8B-B14F-4D97-AF65-F5344CB8AC3E}">
        <p14:creationId xmlns:p14="http://schemas.microsoft.com/office/powerpoint/2010/main" val="19225949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a:t>Types of housing</a:t>
            </a:r>
            <a:r>
              <a:rPr lang="en-US" b="1" i="1" u="sng" dirty="0">
                <a:solidFill>
                  <a:srgbClr val="C00000"/>
                </a:solidFill>
              </a:rPr>
              <a:t>  </a:t>
            </a:r>
            <a:br>
              <a:rPr lang="en-US" b="1" i="1" u="sng" dirty="0">
                <a:solidFill>
                  <a:srgbClr val="C00000"/>
                </a:solidFill>
              </a:rPr>
            </a:br>
            <a:endParaRPr lang="en-US" dirty="0"/>
          </a:p>
        </p:txBody>
      </p:sp>
      <p:sp>
        <p:nvSpPr>
          <p:cNvPr id="3" name="Content Placeholder 2"/>
          <p:cNvSpPr>
            <a:spLocks noGrp="1"/>
          </p:cNvSpPr>
          <p:nvPr>
            <p:ph idx="1"/>
          </p:nvPr>
        </p:nvSpPr>
        <p:spPr/>
        <p:txBody>
          <a:bodyPr>
            <a:normAutofit fontScale="85000" lnSpcReduction="10000"/>
          </a:bodyPr>
          <a:lstStyle/>
          <a:p>
            <a:pPr marL="0" indent="0">
              <a:buNone/>
            </a:pPr>
            <a:r>
              <a:rPr lang="en-US" b="1" dirty="0" smtClean="0"/>
              <a:t>Permanent </a:t>
            </a:r>
            <a:r>
              <a:rPr lang="en-US" b="1" dirty="0"/>
              <a:t>house</a:t>
            </a:r>
          </a:p>
          <a:p>
            <a:r>
              <a:rPr lang="en-US" dirty="0" smtClean="0"/>
              <a:t>stone </a:t>
            </a:r>
            <a:r>
              <a:rPr lang="en-US" dirty="0"/>
              <a:t>foundation , a cemented floor and plastered </a:t>
            </a:r>
            <a:r>
              <a:rPr lang="en-US" dirty="0" smtClean="0"/>
              <a:t>walls.</a:t>
            </a:r>
          </a:p>
          <a:p>
            <a:r>
              <a:rPr lang="en-US" dirty="0" smtClean="0"/>
              <a:t>The </a:t>
            </a:r>
            <a:r>
              <a:rPr lang="en-US" dirty="0"/>
              <a:t>roof is covered with iron sheets, tiles or slates. This type of house  has advantages in that it is easy to keep the floor and the walls clean.</a:t>
            </a:r>
          </a:p>
          <a:p>
            <a:pPr marL="0" indent="0">
              <a:buNone/>
            </a:pPr>
            <a:r>
              <a:rPr lang="en-US" b="1" dirty="0"/>
              <a:t>Semi-permanent house </a:t>
            </a:r>
          </a:p>
          <a:p>
            <a:r>
              <a:rPr lang="en-US" dirty="0"/>
              <a:t> </a:t>
            </a:r>
            <a:r>
              <a:rPr lang="en-US" dirty="0" smtClean="0"/>
              <a:t> </a:t>
            </a:r>
            <a:r>
              <a:rPr lang="en-US" dirty="0"/>
              <a:t>the floor is cemented but does not necessarily have a stone foundation. </a:t>
            </a:r>
            <a:endParaRPr lang="en-US" dirty="0" smtClean="0"/>
          </a:p>
          <a:p>
            <a:r>
              <a:rPr lang="en-US" dirty="0" smtClean="0"/>
              <a:t>The </a:t>
            </a:r>
            <a:r>
              <a:rPr lang="en-US" dirty="0"/>
              <a:t>walls are made of iron sheet or sometimes timber</a:t>
            </a:r>
            <a:r>
              <a:rPr lang="en-US" dirty="0" smtClean="0"/>
              <a:t>.</a:t>
            </a:r>
          </a:p>
        </p:txBody>
      </p:sp>
    </p:spTree>
    <p:extLst>
      <p:ext uri="{BB962C8B-B14F-4D97-AF65-F5344CB8AC3E}">
        <p14:creationId xmlns:p14="http://schemas.microsoft.com/office/powerpoint/2010/main" val="37002271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People </a:t>
            </a:r>
            <a:endParaRPr lang="en-US" dirty="0"/>
          </a:p>
        </p:txBody>
      </p:sp>
      <p:sp>
        <p:nvSpPr>
          <p:cNvPr id="3" name="Content Placeholder 2"/>
          <p:cNvSpPr>
            <a:spLocks noGrp="1"/>
          </p:cNvSpPr>
          <p:nvPr>
            <p:ph idx="1"/>
          </p:nvPr>
        </p:nvSpPr>
        <p:spPr/>
        <p:txBody>
          <a:bodyPr>
            <a:normAutofit lnSpcReduction="10000"/>
          </a:bodyPr>
          <a:lstStyle/>
          <a:p>
            <a:r>
              <a:rPr lang="en-US" dirty="0" smtClean="0"/>
              <a:t>Human beings and their activities can be a big source of infection.  For example, overcrowding can promote the transmission of diseases</a:t>
            </a:r>
          </a:p>
          <a:p>
            <a:r>
              <a:rPr lang="en-US" dirty="0" smtClean="0"/>
              <a:t>Explosions from quarries produce a lot of dust, which causes respiratory and eye problems. When it rains, these quarries collect water and become breeding sites for mosquitoes and risky places for children.</a:t>
            </a: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a:solidFill>
                  <a:schemeClr val="tx2"/>
                </a:solidFill>
              </a:rPr>
              <a:t> </a:t>
            </a:r>
            <a:r>
              <a:rPr lang="en-US" dirty="0"/>
              <a:t>the roof is covered with iron sheets. Appropriate preservatives for timber against termites is used.</a:t>
            </a:r>
          </a:p>
          <a:p>
            <a:pPr marL="0" indent="0">
              <a:buNone/>
            </a:pPr>
            <a:r>
              <a:rPr lang="en-US" b="1" dirty="0"/>
              <a:t>Temporary house</a:t>
            </a:r>
          </a:p>
          <a:p>
            <a:r>
              <a:rPr lang="en-US" dirty="0" smtClean="0"/>
              <a:t>The  </a:t>
            </a:r>
            <a:r>
              <a:rPr lang="en-US" dirty="0"/>
              <a:t>floor is earthen, the walls could made of cardboard, polythene paper, grass or mud. </a:t>
            </a:r>
            <a:endParaRPr lang="en-US" dirty="0" smtClean="0"/>
          </a:p>
          <a:p>
            <a:r>
              <a:rPr lang="en-US" dirty="0" smtClean="0"/>
              <a:t>The </a:t>
            </a:r>
            <a:r>
              <a:rPr lang="en-US" dirty="0"/>
              <a:t>roof could be thatched with grass, polythene papers or iron sheets.  </a:t>
            </a:r>
            <a:endParaRPr lang="en-US" dirty="0" smtClean="0"/>
          </a:p>
          <a:p>
            <a:r>
              <a:rPr lang="en-US" dirty="0" smtClean="0"/>
              <a:t>The </a:t>
            </a:r>
            <a:r>
              <a:rPr lang="en-US" dirty="0"/>
              <a:t>temporary house do not meet the requirements of a good housing.</a:t>
            </a:r>
            <a:endParaRPr lang="sw-KE" dirty="0"/>
          </a:p>
          <a:p>
            <a:endParaRPr lang="en-US" dirty="0"/>
          </a:p>
          <a:p>
            <a:endParaRPr lang="en-US" dirty="0"/>
          </a:p>
        </p:txBody>
      </p:sp>
    </p:spTree>
    <p:extLst>
      <p:ext uri="{BB962C8B-B14F-4D97-AF65-F5344CB8AC3E}">
        <p14:creationId xmlns:p14="http://schemas.microsoft.com/office/powerpoint/2010/main" val="285660461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Characteristics of poor housing </a:t>
            </a:r>
            <a:r>
              <a:rPr lang="en-US" i="1" u="sng" dirty="0">
                <a:solidFill>
                  <a:srgbClr val="C00000"/>
                </a:solidFill>
              </a:rPr>
              <a:t/>
            </a:r>
            <a:br>
              <a:rPr lang="en-US" i="1" u="sng" dirty="0">
                <a:solidFill>
                  <a:srgbClr val="C00000"/>
                </a:solidFill>
              </a:rPr>
            </a:br>
            <a:endParaRPr lang="en-US" dirty="0"/>
          </a:p>
        </p:txBody>
      </p:sp>
      <p:sp>
        <p:nvSpPr>
          <p:cNvPr id="3" name="Content Placeholder 2"/>
          <p:cNvSpPr>
            <a:spLocks noGrp="1"/>
          </p:cNvSpPr>
          <p:nvPr>
            <p:ph idx="1"/>
          </p:nvPr>
        </p:nvSpPr>
        <p:spPr/>
        <p:txBody>
          <a:bodyPr>
            <a:normAutofit/>
          </a:bodyPr>
          <a:lstStyle/>
          <a:p>
            <a:r>
              <a:rPr lang="en-US" dirty="0" smtClean="0"/>
              <a:t>Dampness </a:t>
            </a:r>
            <a:r>
              <a:rPr lang="en-US" dirty="0"/>
              <a:t>due to poor drainage  </a:t>
            </a:r>
          </a:p>
          <a:p>
            <a:r>
              <a:rPr lang="en-US" dirty="0" smtClean="0"/>
              <a:t>Overcrowding </a:t>
            </a:r>
            <a:r>
              <a:rPr lang="en-US" dirty="0"/>
              <a:t>due to inadequate space</a:t>
            </a:r>
          </a:p>
          <a:p>
            <a:r>
              <a:rPr lang="en-US" dirty="0" smtClean="0"/>
              <a:t>earthen </a:t>
            </a:r>
            <a:r>
              <a:rPr lang="en-US" dirty="0"/>
              <a:t>floors and walls breed fleas and </a:t>
            </a:r>
            <a:r>
              <a:rPr lang="en-US" dirty="0" smtClean="0"/>
              <a:t>bedbugs</a:t>
            </a:r>
          </a:p>
          <a:p>
            <a:r>
              <a:rPr lang="en-US" dirty="0"/>
              <a:t>unprotected fire places with poor cooking arrangements causes home accidents </a:t>
            </a:r>
          </a:p>
          <a:p>
            <a:r>
              <a:rPr lang="en-US" dirty="0" smtClean="0"/>
              <a:t>unhygienic </a:t>
            </a:r>
            <a:r>
              <a:rPr lang="en-US" dirty="0"/>
              <a:t>water supply and storage</a:t>
            </a:r>
          </a:p>
          <a:p>
            <a:r>
              <a:rPr lang="en-US" dirty="0" smtClean="0"/>
              <a:t>lack </a:t>
            </a:r>
            <a:r>
              <a:rPr lang="en-US" dirty="0"/>
              <a:t>of good latrine</a:t>
            </a:r>
          </a:p>
          <a:p>
            <a:pPr>
              <a:buFont typeface="Courier New" pitchFamily="49" charset="0"/>
              <a:buChar char="o"/>
            </a:pPr>
            <a:endParaRPr lang="en-US" dirty="0"/>
          </a:p>
          <a:p>
            <a:pPr>
              <a:buFont typeface="Courier New" pitchFamily="49" charset="0"/>
              <a:buChar char="o"/>
            </a:pPr>
            <a:endParaRPr lang="en-US" dirty="0">
              <a:solidFill>
                <a:schemeClr val="tx2"/>
              </a:solidFill>
            </a:endParaRPr>
          </a:p>
          <a:p>
            <a:endParaRPr lang="en-US" dirty="0"/>
          </a:p>
        </p:txBody>
      </p:sp>
    </p:spTree>
    <p:extLst>
      <p:ext uri="{BB962C8B-B14F-4D97-AF65-F5344CB8AC3E}">
        <p14:creationId xmlns:p14="http://schemas.microsoft.com/office/powerpoint/2010/main" val="333441722"/>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compound </a:t>
            </a:r>
            <a:r>
              <a:rPr lang="en-US" dirty="0"/>
              <a:t>with tall grass , pools of water and sprawling litter. This may attract rodents and vectors</a:t>
            </a:r>
          </a:p>
          <a:p>
            <a:r>
              <a:rPr lang="en-US" dirty="0" smtClean="0"/>
              <a:t>lack </a:t>
            </a:r>
            <a:r>
              <a:rPr lang="en-US" dirty="0"/>
              <a:t>of proper storage of clean utensils may lead to poor hygiene in preparation and serving of food</a:t>
            </a:r>
          </a:p>
          <a:p>
            <a:r>
              <a:rPr lang="en-US" dirty="0" smtClean="0"/>
              <a:t>poor </a:t>
            </a:r>
            <a:r>
              <a:rPr lang="en-US" dirty="0"/>
              <a:t>lighting both natural and artificial lighting may lead to accidents and eye fatigue.</a:t>
            </a:r>
          </a:p>
          <a:p>
            <a:r>
              <a:rPr lang="en-US" dirty="0"/>
              <a:t>Poor ventilation</a:t>
            </a:r>
          </a:p>
        </p:txBody>
      </p:sp>
    </p:spTree>
    <p:extLst>
      <p:ext uri="{BB962C8B-B14F-4D97-AF65-F5344CB8AC3E}">
        <p14:creationId xmlns:p14="http://schemas.microsoft.com/office/powerpoint/2010/main" val="14927989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WASTE.</a:t>
            </a:r>
            <a:endParaRPr lang="en-US" dirty="0"/>
          </a:p>
        </p:txBody>
      </p:sp>
      <p:sp>
        <p:nvSpPr>
          <p:cNvPr id="3" name="Content Placeholder 2"/>
          <p:cNvSpPr>
            <a:spLocks noGrp="1"/>
          </p:cNvSpPr>
          <p:nvPr>
            <p:ph idx="1"/>
          </p:nvPr>
        </p:nvSpPr>
        <p:spPr/>
        <p:txBody>
          <a:bodyPr>
            <a:normAutofit/>
          </a:bodyPr>
          <a:lstStyle/>
          <a:p>
            <a:pPr marL="0" indent="0">
              <a:buNone/>
            </a:pPr>
            <a:r>
              <a:rPr lang="en-US" b="1" dirty="0" smtClean="0"/>
              <a:t>Liquid waste</a:t>
            </a:r>
          </a:p>
          <a:p>
            <a:r>
              <a:rPr lang="en-US" dirty="0" smtClean="0"/>
              <a:t>includes excreta and wastewater. </a:t>
            </a:r>
          </a:p>
          <a:p>
            <a:r>
              <a:rPr lang="en-US" dirty="0" smtClean="0"/>
              <a:t>Human excreta are </a:t>
            </a:r>
            <a:r>
              <a:rPr lang="en-US" dirty="0" err="1" smtClean="0"/>
              <a:t>faeces</a:t>
            </a:r>
            <a:r>
              <a:rPr lang="en-US" dirty="0" smtClean="0"/>
              <a:t> and urine. </a:t>
            </a:r>
          </a:p>
          <a:p>
            <a:r>
              <a:rPr lang="en-US" dirty="0" smtClean="0"/>
              <a:t>Excreta are offensive to both sight and smell and can also lead to the contamination of water and foods. </a:t>
            </a:r>
            <a:endParaRPr lang="en-US" dirty="0"/>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marL="0" indent="0">
              <a:buNone/>
            </a:pPr>
            <a:r>
              <a:rPr lang="en-US" dirty="0" err="1"/>
              <a:t>Faecal</a:t>
            </a:r>
            <a:r>
              <a:rPr lang="en-US" dirty="0"/>
              <a:t> organisms may infect people directly or indirectly through an intermediate host. Human excreta may spread the following diseases:</a:t>
            </a:r>
          </a:p>
          <a:p>
            <a:pPr>
              <a:buFont typeface="Arial"/>
              <a:buChar char="•"/>
            </a:pPr>
            <a:r>
              <a:rPr lang="en-US" dirty="0"/>
              <a:t>Typhoid fever</a:t>
            </a:r>
          </a:p>
          <a:p>
            <a:pPr>
              <a:buFont typeface="Arial"/>
              <a:buChar char="•"/>
            </a:pPr>
            <a:r>
              <a:rPr lang="en-US" dirty="0"/>
              <a:t>Cholera</a:t>
            </a:r>
          </a:p>
          <a:p>
            <a:pPr>
              <a:buFont typeface="Arial"/>
              <a:buChar char="•"/>
            </a:pPr>
            <a:r>
              <a:rPr lang="en-US" dirty="0"/>
              <a:t>Intestinal worms</a:t>
            </a:r>
          </a:p>
          <a:p>
            <a:pPr>
              <a:buFont typeface="Arial"/>
              <a:buChar char="•"/>
            </a:pPr>
            <a:r>
              <a:rPr lang="en-US" dirty="0"/>
              <a:t>Poliomyelitis</a:t>
            </a:r>
          </a:p>
          <a:p>
            <a:pPr>
              <a:buFont typeface="Arial"/>
              <a:buChar char="•"/>
            </a:pPr>
            <a:r>
              <a:rPr lang="en-US" dirty="0"/>
              <a:t>Infective hepatitis A</a:t>
            </a:r>
          </a:p>
          <a:p>
            <a:pPr>
              <a:buFont typeface="Arial"/>
              <a:buChar char="•"/>
            </a:pPr>
            <a:r>
              <a:rPr lang="en-US" dirty="0"/>
              <a:t>Bacillary and amoebic dysentery</a:t>
            </a:r>
          </a:p>
          <a:p>
            <a:endParaRPr lang="en-US" dirty="0"/>
          </a:p>
        </p:txBody>
      </p:sp>
    </p:spTree>
    <p:extLst>
      <p:ext uri="{BB962C8B-B14F-4D97-AF65-F5344CB8AC3E}">
        <p14:creationId xmlns:p14="http://schemas.microsoft.com/office/powerpoint/2010/main" val="2372345015"/>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0" indent="0">
              <a:buNone/>
            </a:pPr>
            <a:r>
              <a:rPr lang="en-US" b="1" dirty="0"/>
              <a:t>Solid </a:t>
            </a:r>
            <a:r>
              <a:rPr lang="en-US" b="1" dirty="0" smtClean="0"/>
              <a:t>waste/refuse</a:t>
            </a:r>
            <a:endParaRPr lang="en-US" b="1" dirty="0"/>
          </a:p>
          <a:p>
            <a:r>
              <a:rPr lang="en-US" dirty="0" smtClean="0"/>
              <a:t>Domestic waste: general waste, food remains.</a:t>
            </a:r>
          </a:p>
          <a:p>
            <a:r>
              <a:rPr lang="en-US" dirty="0" smtClean="0"/>
              <a:t>Street waste</a:t>
            </a:r>
          </a:p>
          <a:p>
            <a:r>
              <a:rPr lang="en-US" dirty="0" smtClean="0"/>
              <a:t>Industrial waste: biodegradable and non biodegradable</a:t>
            </a:r>
          </a:p>
          <a:p>
            <a:r>
              <a:rPr lang="en-US" dirty="0" smtClean="0"/>
              <a:t>Hospital  waste</a:t>
            </a:r>
            <a:r>
              <a:rPr lang="en-US" dirty="0"/>
              <a:t>: </a:t>
            </a:r>
            <a:r>
              <a:rPr lang="en-US" dirty="0" err="1"/>
              <a:t>clinical,pathological,cytotoxic,sharps</a:t>
            </a:r>
            <a:endParaRPr lang="en-US" dirty="0"/>
          </a:p>
          <a:p>
            <a:r>
              <a:rPr lang="en-US" dirty="0" smtClean="0"/>
              <a:t>Garden/agricultural waste.</a:t>
            </a:r>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Liquid waste disposal</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The excreta disposal system is divided into two categories. </a:t>
            </a:r>
          </a:p>
          <a:p>
            <a:r>
              <a:rPr lang="en-US" dirty="0" smtClean="0"/>
              <a:t>water carriage system and </a:t>
            </a:r>
          </a:p>
          <a:p>
            <a:r>
              <a:rPr lang="en-US" dirty="0" smtClean="0"/>
              <a:t>non-water carriage system.</a:t>
            </a:r>
          </a:p>
          <a:p>
            <a:endParaRPr lang="en-US"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water carriage system</a:t>
            </a:r>
          </a:p>
        </p:txBody>
      </p:sp>
      <p:sp>
        <p:nvSpPr>
          <p:cNvPr id="3" name="Content Placeholder 2"/>
          <p:cNvSpPr>
            <a:spLocks noGrp="1"/>
          </p:cNvSpPr>
          <p:nvPr>
            <p:ph idx="1"/>
          </p:nvPr>
        </p:nvSpPr>
        <p:spPr/>
        <p:txBody>
          <a:bodyPr/>
          <a:lstStyle/>
          <a:p>
            <a:r>
              <a:rPr lang="en-US" dirty="0" smtClean="0"/>
              <a:t>Excreta </a:t>
            </a:r>
            <a:r>
              <a:rPr lang="en-US" dirty="0"/>
              <a:t>are disposed by the use of a flush toilet, which is also called a water closet. </a:t>
            </a:r>
            <a:endParaRPr lang="en-US" dirty="0" smtClean="0"/>
          </a:p>
          <a:p>
            <a:r>
              <a:rPr lang="en-US" dirty="0" smtClean="0"/>
              <a:t>The </a:t>
            </a:r>
            <a:r>
              <a:rPr lang="en-US" dirty="0"/>
              <a:t>flush toilet is the most permanent and hygienic method of excreta disposal</a:t>
            </a:r>
            <a:r>
              <a:rPr lang="en-US" dirty="0" smtClean="0"/>
              <a:t>.</a:t>
            </a:r>
          </a:p>
          <a:p>
            <a:r>
              <a:rPr lang="en-US" dirty="0" smtClean="0"/>
              <a:t> Used </a:t>
            </a:r>
            <a:r>
              <a:rPr lang="en-US" dirty="0"/>
              <a:t>where there is a permanent, continuous and adequate piped water supply system. </a:t>
            </a:r>
          </a:p>
          <a:p>
            <a:endParaRPr lang="en-US" dirty="0"/>
          </a:p>
        </p:txBody>
      </p:sp>
    </p:spTree>
    <p:extLst>
      <p:ext uri="{BB962C8B-B14F-4D97-AF65-F5344CB8AC3E}">
        <p14:creationId xmlns:p14="http://schemas.microsoft.com/office/powerpoint/2010/main" val="178594069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Water closets are reliable and convenient for any permanent building. </a:t>
            </a:r>
          </a:p>
          <a:p>
            <a:r>
              <a:rPr lang="en-US" dirty="0" smtClean="0"/>
              <a:t>The excreta are carried by water pressure into a septic tank or sewage pit. </a:t>
            </a:r>
          </a:p>
          <a:p>
            <a:r>
              <a:rPr lang="en-US" dirty="0" smtClean="0"/>
              <a:t>The clear fluid effluent needs further bacteriological treatment to become inactive. </a:t>
            </a:r>
            <a:endParaRPr lang="en-US" dirty="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It is then led over stones and sand in underground drains for completion of biological decomposition. </a:t>
            </a:r>
            <a:endParaRPr lang="en-US" dirty="0" smtClean="0"/>
          </a:p>
          <a:p>
            <a:r>
              <a:rPr lang="en-US" dirty="0" smtClean="0"/>
              <a:t>The </a:t>
            </a:r>
            <a:r>
              <a:rPr lang="en-US" dirty="0"/>
              <a:t>solid part of the excreta (sludge) settles at the bottom. The sludge relies on natural </a:t>
            </a:r>
            <a:r>
              <a:rPr lang="en-US" dirty="0" smtClean="0"/>
              <a:t>decomposition</a:t>
            </a:r>
            <a:endParaRPr lang="en-US" dirty="0"/>
          </a:p>
        </p:txBody>
      </p:sp>
    </p:spTree>
    <p:extLst>
      <p:ext uri="{BB962C8B-B14F-4D97-AF65-F5344CB8AC3E}">
        <p14:creationId xmlns:p14="http://schemas.microsoft.com/office/powerpoint/2010/main" val="21328759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Animals </a:t>
            </a:r>
            <a:endParaRPr lang="en-US" dirty="0"/>
          </a:p>
        </p:txBody>
      </p:sp>
      <p:sp>
        <p:nvSpPr>
          <p:cNvPr id="3" name="Content Placeholder 2"/>
          <p:cNvSpPr>
            <a:spLocks noGrp="1"/>
          </p:cNvSpPr>
          <p:nvPr>
            <p:ph idx="1"/>
          </p:nvPr>
        </p:nvSpPr>
        <p:spPr/>
        <p:txBody>
          <a:bodyPr>
            <a:normAutofit/>
          </a:bodyPr>
          <a:lstStyle/>
          <a:p>
            <a:r>
              <a:rPr lang="en-US" dirty="0" smtClean="0"/>
              <a:t>Domestic animals such as cattle, sheep, goats and poultry provide meat, milk and eggs for consumption. Some of them supply hides and wool for commercial purposes.</a:t>
            </a:r>
          </a:p>
          <a:p>
            <a:r>
              <a:rPr lang="en-US" dirty="0" smtClean="0"/>
              <a:t> They also provide manure, which is used to increase food produce. </a:t>
            </a:r>
          </a:p>
          <a:p>
            <a:r>
              <a:rPr lang="en-US" dirty="0" smtClean="0"/>
              <a:t>Wildlife is often a tourist attraction and acts as a source of income for our country. </a:t>
            </a:r>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It </a:t>
            </a:r>
            <a:r>
              <a:rPr lang="en-US" dirty="0"/>
              <a:t>is reduced in volume and is ultimately converted into inoffensive unstable product. However, the water carriage system is very expensive, technical and requires sewage treatment works.</a:t>
            </a:r>
          </a:p>
          <a:p>
            <a:endParaRPr lang="en-US" dirty="0"/>
          </a:p>
        </p:txBody>
      </p:sp>
    </p:spTree>
    <p:extLst>
      <p:ext uri="{BB962C8B-B14F-4D97-AF65-F5344CB8AC3E}">
        <p14:creationId xmlns:p14="http://schemas.microsoft.com/office/powerpoint/2010/main" val="428018024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Non water carriage system</a:t>
            </a:r>
            <a:endParaRPr lang="en-US" dirty="0"/>
          </a:p>
        </p:txBody>
      </p:sp>
      <p:sp>
        <p:nvSpPr>
          <p:cNvPr id="3" name="Content Placeholder 2"/>
          <p:cNvSpPr>
            <a:spLocks noGrp="1"/>
          </p:cNvSpPr>
          <p:nvPr>
            <p:ph idx="1"/>
          </p:nvPr>
        </p:nvSpPr>
        <p:spPr/>
        <p:txBody>
          <a:bodyPr>
            <a:normAutofit lnSpcReduction="10000"/>
          </a:bodyPr>
          <a:lstStyle/>
          <a:p>
            <a:r>
              <a:rPr lang="en-US" dirty="0" smtClean="0"/>
              <a:t>Excreta are disposed of by deposition in a pit latrine. </a:t>
            </a:r>
          </a:p>
          <a:p>
            <a:r>
              <a:rPr lang="en-US" dirty="0" smtClean="0"/>
              <a:t>The pit latrine is the most important waste disposal method in the rural areas. In its simplest form, the pit latrine consists of the following: </a:t>
            </a:r>
          </a:p>
          <a:p>
            <a:pPr>
              <a:buFont typeface="Arial"/>
              <a:buChar char="•"/>
            </a:pPr>
            <a:r>
              <a:rPr lang="en-US" dirty="0" smtClean="0"/>
              <a:t>A hole in the ground</a:t>
            </a:r>
          </a:p>
          <a:p>
            <a:pPr>
              <a:buFont typeface="Arial"/>
              <a:buChar char="•"/>
            </a:pPr>
            <a:r>
              <a:rPr lang="en-US" dirty="0" smtClean="0"/>
              <a:t>A squatting place</a:t>
            </a:r>
          </a:p>
          <a:p>
            <a:pPr>
              <a:buFont typeface="Arial"/>
              <a:buChar char="•"/>
            </a:pPr>
            <a:r>
              <a:rPr lang="en-US" dirty="0" smtClean="0"/>
              <a:t>A hut or shelter for privacy</a:t>
            </a:r>
          </a:p>
          <a:p>
            <a:endParaRPr lang="en-US" dirty="0"/>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Made of </a:t>
            </a:r>
            <a:r>
              <a:rPr lang="en-US" dirty="0"/>
              <a:t>a concrete </a:t>
            </a:r>
            <a:r>
              <a:rPr lang="en-US" dirty="0" smtClean="0"/>
              <a:t>slab </a:t>
            </a:r>
            <a:r>
              <a:rPr lang="en-US" dirty="0"/>
              <a:t>which is easier to wash and keep clean, should strengthen the squatting place. </a:t>
            </a:r>
            <a:endParaRPr lang="en-US" dirty="0" smtClean="0"/>
          </a:p>
          <a:p>
            <a:r>
              <a:rPr lang="en-US" dirty="0" smtClean="0"/>
              <a:t>The </a:t>
            </a:r>
            <a:r>
              <a:rPr lang="en-US" dirty="0"/>
              <a:t>hole should have a cover with a handle, which ensures that flies do not breed or get in and out of the latrine.</a:t>
            </a:r>
          </a:p>
          <a:p>
            <a:endParaRPr lang="en-US" dirty="0"/>
          </a:p>
        </p:txBody>
      </p:sp>
    </p:spTree>
    <p:extLst>
      <p:ext uri="{BB962C8B-B14F-4D97-AF65-F5344CB8AC3E}">
        <p14:creationId xmlns:p14="http://schemas.microsoft.com/office/powerpoint/2010/main" val="2334144608"/>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pit latrine</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b="1" dirty="0"/>
              <a:t>Borehole latrine</a:t>
            </a:r>
          </a:p>
          <a:p>
            <a:r>
              <a:rPr lang="en-US" dirty="0" smtClean="0"/>
              <a:t>The borehole latrine is a hole into the ground about six </a:t>
            </a:r>
            <a:r>
              <a:rPr lang="en-US" dirty="0" err="1" smtClean="0"/>
              <a:t>metres</a:t>
            </a:r>
            <a:r>
              <a:rPr lang="en-US" dirty="0" smtClean="0"/>
              <a:t> deep and four </a:t>
            </a:r>
            <a:r>
              <a:rPr lang="en-US" dirty="0" err="1" smtClean="0"/>
              <a:t>metres</a:t>
            </a:r>
            <a:r>
              <a:rPr lang="en-US" dirty="0" smtClean="0"/>
              <a:t> in diameter instead of digging a pit. </a:t>
            </a:r>
          </a:p>
          <a:p>
            <a:r>
              <a:rPr lang="en-US" dirty="0" smtClean="0"/>
              <a:t>It has a smaller volume and fills up faster than a pit. </a:t>
            </a:r>
          </a:p>
          <a:p>
            <a:r>
              <a:rPr lang="en-US" dirty="0" smtClean="0"/>
              <a:t>It is faster to install, and is appropriate following disasters where there is urgent need to install many latrines.</a:t>
            </a:r>
          </a:p>
          <a:p>
            <a:r>
              <a:rPr lang="en-US" dirty="0" smtClean="0"/>
              <a:t>Common in rural areas</a:t>
            </a:r>
          </a:p>
          <a:p>
            <a:r>
              <a:rPr lang="en-US" dirty="0" smtClean="0"/>
              <a:t>Lasts 1-2 years when used by averagely six people in a home</a:t>
            </a:r>
          </a:p>
          <a:p>
            <a:endParaRPr lang="en-US" dirty="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buNone/>
            </a:pPr>
            <a:r>
              <a:rPr lang="en-US" b="1" dirty="0"/>
              <a:t>Trench latrine</a:t>
            </a:r>
          </a:p>
          <a:p>
            <a:r>
              <a:rPr lang="en-US" dirty="0" smtClean="0"/>
              <a:t>The trench latrine is a latrine where a trench is dug and a number of holes with dividing partitions constructed over it. </a:t>
            </a:r>
          </a:p>
          <a:p>
            <a:r>
              <a:rPr lang="en-US" dirty="0" smtClean="0"/>
              <a:t>Like a multiple pit latrine. </a:t>
            </a:r>
            <a:r>
              <a:rPr lang="en-US" dirty="0" err="1" smtClean="0"/>
              <a:t>E.g</a:t>
            </a:r>
            <a:r>
              <a:rPr lang="en-US" dirty="0" smtClean="0"/>
              <a:t> school latrines.</a:t>
            </a:r>
            <a:endParaRPr lang="en-US" dirty="0"/>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b="1" dirty="0"/>
              <a:t>Composting pit latrine</a:t>
            </a:r>
          </a:p>
          <a:p>
            <a:r>
              <a:rPr lang="en-US" dirty="0" smtClean="0"/>
              <a:t>suitable where the water table is too high for a deep pit latrine to be dug.</a:t>
            </a:r>
          </a:p>
          <a:p>
            <a:r>
              <a:rPr lang="en-US" dirty="0" smtClean="0"/>
              <a:t>Two latrines are dug but only one is used..when its full its closed. And left for 4-6 months for it to dry up and its less offensive..then dug out and used as fertilizer.</a:t>
            </a:r>
          </a:p>
          <a:p>
            <a:r>
              <a:rPr lang="en-US" dirty="0" smtClean="0"/>
              <a:t>Vegetable refuse and grass can be put in the latrine pit.</a:t>
            </a:r>
          </a:p>
          <a:p>
            <a:pPr>
              <a:buNone/>
            </a:pPr>
            <a:endParaRPr lang="en-US" dirty="0"/>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NOTE</a:t>
            </a:r>
            <a:endParaRPr lang="en-US" b="1" dirty="0"/>
          </a:p>
        </p:txBody>
      </p:sp>
      <p:sp>
        <p:nvSpPr>
          <p:cNvPr id="3" name="Content Placeholder 2"/>
          <p:cNvSpPr>
            <a:spLocks noGrp="1"/>
          </p:cNvSpPr>
          <p:nvPr>
            <p:ph idx="1"/>
          </p:nvPr>
        </p:nvSpPr>
        <p:spPr/>
        <p:txBody>
          <a:bodyPr/>
          <a:lstStyle/>
          <a:p>
            <a:pPr lvl="0"/>
            <a:r>
              <a:rPr lang="en-GB" dirty="0"/>
              <a:t>Pit latrines should be at least two to three metres respectively above the water table </a:t>
            </a:r>
            <a:endParaRPr lang="en-US" dirty="0"/>
          </a:p>
          <a:p>
            <a:pPr lvl="0"/>
            <a:r>
              <a:rPr lang="en-GB" dirty="0"/>
              <a:t>Latrines should be located at least six metres away from the buildings </a:t>
            </a:r>
            <a:endParaRPr lang="en-US" dirty="0"/>
          </a:p>
          <a:p>
            <a:pPr lvl="0"/>
            <a:r>
              <a:rPr lang="en-GB" dirty="0"/>
              <a:t>Wells should be located upstream to avoid contamination of the well by ground water passing through the pit latrine or cesspool</a:t>
            </a:r>
            <a:endParaRPr lang="en-US" dirty="0"/>
          </a:p>
          <a:p>
            <a:endParaRPr lang="en-US" dirty="0"/>
          </a:p>
        </p:txBody>
      </p:sp>
    </p:spTree>
    <p:extLst>
      <p:ext uri="{BB962C8B-B14F-4D97-AF65-F5344CB8AC3E}">
        <p14:creationId xmlns:p14="http://schemas.microsoft.com/office/powerpoint/2010/main" val="3220012941"/>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Advantages of pit latrines</a:t>
            </a:r>
            <a:endParaRPr lang="en-US" b="1" dirty="0"/>
          </a:p>
        </p:txBody>
      </p:sp>
      <p:sp>
        <p:nvSpPr>
          <p:cNvPr id="3" name="Content Placeholder 2"/>
          <p:cNvSpPr>
            <a:spLocks noGrp="1"/>
          </p:cNvSpPr>
          <p:nvPr>
            <p:ph idx="1"/>
          </p:nvPr>
        </p:nvSpPr>
        <p:spPr/>
        <p:txBody>
          <a:bodyPr>
            <a:normAutofit/>
          </a:bodyPr>
          <a:lstStyle/>
          <a:p>
            <a:pPr>
              <a:buNone/>
            </a:pPr>
            <a:endParaRPr lang="en-US" dirty="0" smtClean="0"/>
          </a:p>
          <a:p>
            <a:pPr>
              <a:buFont typeface="Arial"/>
              <a:buChar char="•"/>
            </a:pPr>
            <a:r>
              <a:rPr lang="en-US" dirty="0" smtClean="0"/>
              <a:t>It does not require piped water supply</a:t>
            </a:r>
          </a:p>
          <a:p>
            <a:pPr>
              <a:buFont typeface="Arial"/>
              <a:buChar char="•"/>
            </a:pPr>
            <a:r>
              <a:rPr lang="en-US" dirty="0" smtClean="0"/>
              <a:t>It is cheap to construct as the materials are locally available</a:t>
            </a:r>
          </a:p>
          <a:p>
            <a:pPr>
              <a:buFont typeface="Arial"/>
              <a:buChar char="•"/>
            </a:pPr>
            <a:r>
              <a:rPr lang="en-US" dirty="0" smtClean="0"/>
              <a:t>The community does not need close supervision during the construction</a:t>
            </a:r>
          </a:p>
          <a:p>
            <a:endParaRPr lang="en-US" dirty="0"/>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Bucket latrines</a:t>
            </a:r>
            <a:endParaRPr lang="en-US" b="1" dirty="0"/>
          </a:p>
        </p:txBody>
      </p:sp>
      <p:sp>
        <p:nvSpPr>
          <p:cNvPr id="3" name="Content Placeholder 2"/>
          <p:cNvSpPr>
            <a:spLocks noGrp="1"/>
          </p:cNvSpPr>
          <p:nvPr>
            <p:ph idx="1"/>
          </p:nvPr>
        </p:nvSpPr>
        <p:spPr/>
        <p:txBody>
          <a:bodyPr>
            <a:normAutofit/>
          </a:bodyPr>
          <a:lstStyle/>
          <a:p>
            <a:r>
              <a:rPr lang="en-US" dirty="0" smtClean="0"/>
              <a:t>Bucket latrines are also known as pail closets and are used where the water tables are high. A squatting slab or seat is placed above the bucket, which is filled within a few days. Some of the negative aspects of this type of latrine are the unpleasant job of emptying it and the spillage, which attracts flies. </a:t>
            </a:r>
          </a:p>
          <a:p>
            <a:endParaRPr lang="en-US" dirty="0" smtClean="0"/>
          </a:p>
          <a:p>
            <a:endParaRPr lang="en-US" dirty="0"/>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Solid waste disposal</a:t>
            </a:r>
            <a:endParaRPr lang="en-US" b="1"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Refuse in towns should be stored in proper containers. These containers should be:</a:t>
            </a:r>
          </a:p>
          <a:p>
            <a:pPr>
              <a:buFont typeface="Arial"/>
              <a:buChar char="•"/>
            </a:pPr>
            <a:r>
              <a:rPr lang="en-US" dirty="0" smtClean="0"/>
              <a:t>Watertight plastic or metal with a tight-fitting lid or polythene bags</a:t>
            </a:r>
          </a:p>
          <a:p>
            <a:pPr>
              <a:buFont typeface="Arial"/>
              <a:buChar char="•"/>
            </a:pPr>
            <a:r>
              <a:rPr lang="en-US" dirty="0" smtClean="0"/>
              <a:t>Rust resistant</a:t>
            </a:r>
          </a:p>
          <a:p>
            <a:pPr>
              <a:buFont typeface="Arial"/>
              <a:buChar char="•"/>
            </a:pPr>
            <a:r>
              <a:rPr lang="en-US" dirty="0" smtClean="0"/>
              <a:t>Easily filled, emptied and cleaned</a:t>
            </a:r>
          </a:p>
          <a:p>
            <a:pPr>
              <a:buFont typeface="Arial"/>
              <a:buChar char="•"/>
            </a:pPr>
            <a:r>
              <a:rPr lang="en-US" dirty="0" smtClean="0"/>
              <a:t>Have side handles</a:t>
            </a:r>
          </a:p>
          <a:p>
            <a:pPr>
              <a:buFont typeface="Arial"/>
              <a:buChar char="•"/>
            </a:pPr>
            <a:r>
              <a:rPr lang="en-US" dirty="0" smtClean="0"/>
              <a:t>Rest on a concrete slab to ensure cleanliness of adjacent ground</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Cats and dogs are kept as pets, but they can also transmit diseases such as cat scratch fever and rabies, respectively. </a:t>
            </a:r>
          </a:p>
          <a:p>
            <a:r>
              <a:rPr lang="en-US" dirty="0"/>
              <a:t>Other hazards include snakebites, which can be fatal and insect bites, which may act as vectors of various diseases</a:t>
            </a:r>
          </a:p>
          <a:p>
            <a:endParaRPr lang="en-US" dirty="0"/>
          </a:p>
          <a:p>
            <a:endParaRPr lang="en-US" dirty="0"/>
          </a:p>
        </p:txBody>
      </p:sp>
    </p:spTree>
    <p:extLst>
      <p:ext uri="{BB962C8B-B14F-4D97-AF65-F5344CB8AC3E}">
        <p14:creationId xmlns:p14="http://schemas.microsoft.com/office/powerpoint/2010/main" val="167270037"/>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Urban areas</a:t>
            </a:r>
            <a:endParaRPr lang="en-US" dirty="0"/>
          </a:p>
        </p:txBody>
      </p:sp>
      <p:sp>
        <p:nvSpPr>
          <p:cNvPr id="3" name="Content Placeholder 2"/>
          <p:cNvSpPr>
            <a:spLocks noGrp="1"/>
          </p:cNvSpPr>
          <p:nvPr>
            <p:ph idx="1"/>
          </p:nvPr>
        </p:nvSpPr>
        <p:spPr/>
        <p:txBody>
          <a:bodyPr>
            <a:normAutofit fontScale="92500"/>
          </a:bodyPr>
          <a:lstStyle/>
          <a:p>
            <a:pPr>
              <a:buNone/>
            </a:pPr>
            <a:endParaRPr lang="en-US" b="1" dirty="0" smtClean="0"/>
          </a:p>
          <a:p>
            <a:pPr lvl="1">
              <a:buFont typeface="Arial" pitchFamily="34" charset="0"/>
              <a:buChar char="•"/>
            </a:pPr>
            <a:r>
              <a:rPr lang="en-US" dirty="0" smtClean="0"/>
              <a:t>Controlled tipping</a:t>
            </a:r>
          </a:p>
          <a:p>
            <a:pPr lvl="1">
              <a:buFont typeface="Arial" pitchFamily="34" charset="0"/>
              <a:buChar char="•"/>
            </a:pPr>
            <a:r>
              <a:rPr lang="en-US" dirty="0" smtClean="0"/>
              <a:t>Incineration</a:t>
            </a:r>
          </a:p>
          <a:p>
            <a:pPr lvl="1">
              <a:buFont typeface="Arial" pitchFamily="34" charset="0"/>
              <a:buChar char="•"/>
            </a:pPr>
            <a:r>
              <a:rPr lang="en-US" dirty="0" smtClean="0"/>
              <a:t>Land filling in dumpsites</a:t>
            </a:r>
          </a:p>
          <a:p>
            <a:pPr lvl="1">
              <a:buFont typeface="Arial" pitchFamily="34" charset="0"/>
              <a:buChar char="•"/>
            </a:pPr>
            <a:r>
              <a:rPr lang="en-US" dirty="0" err="1" smtClean="0"/>
              <a:t>Recycling:This</a:t>
            </a:r>
            <a:r>
              <a:rPr lang="en-US" dirty="0" smtClean="0"/>
              <a:t> is a method of re-using non-biodegradable refuse such as paper, bottles, plastics, metal cans and so on. Although it requires special processes to render the items suitable for reuse, it is a method that should be encouraged</a:t>
            </a:r>
          </a:p>
          <a:p>
            <a:pPr lvl="1">
              <a:buFont typeface="Arial" pitchFamily="34" charset="0"/>
              <a:buChar char="•"/>
            </a:pPr>
            <a:r>
              <a:rPr lang="en-US" dirty="0" smtClean="0"/>
              <a:t>Companies collecting waste</a:t>
            </a:r>
            <a:endParaRPr lang="en-US" dirty="0"/>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Methods of waste disposal in rural areas</a:t>
            </a:r>
            <a:endParaRPr lang="en-US" dirty="0"/>
          </a:p>
        </p:txBody>
      </p:sp>
      <p:sp>
        <p:nvSpPr>
          <p:cNvPr id="3" name="Content Placeholder 2"/>
          <p:cNvSpPr>
            <a:spLocks noGrp="1"/>
          </p:cNvSpPr>
          <p:nvPr>
            <p:ph idx="1"/>
          </p:nvPr>
        </p:nvSpPr>
        <p:spPr>
          <a:xfrm>
            <a:off x="457200" y="1447800"/>
            <a:ext cx="8229600" cy="4525963"/>
          </a:xfrm>
        </p:spPr>
        <p:txBody>
          <a:bodyPr>
            <a:normAutofit/>
          </a:bodyPr>
          <a:lstStyle/>
          <a:p>
            <a:pPr marL="457200" lvl="1" indent="0">
              <a:buNone/>
            </a:pPr>
            <a:r>
              <a:rPr lang="en-US" b="1" dirty="0" smtClean="0"/>
              <a:t>Crude dumping:</a:t>
            </a:r>
          </a:p>
          <a:p>
            <a:pPr marL="457200" lvl="1" indent="0">
              <a:buNone/>
            </a:pPr>
            <a:r>
              <a:rPr lang="en-US" b="1" dirty="0" smtClean="0"/>
              <a:t> </a:t>
            </a:r>
            <a:r>
              <a:rPr lang="en-US" dirty="0"/>
              <a:t>insanitary method of accumulating refuse in an open area</a:t>
            </a:r>
            <a:endParaRPr lang="en-US" b="1" dirty="0" smtClean="0"/>
          </a:p>
          <a:p>
            <a:pPr marL="457200" lvl="1" indent="0">
              <a:buNone/>
            </a:pPr>
            <a:r>
              <a:rPr lang="en-US" b="1" dirty="0" smtClean="0"/>
              <a:t>Composting:</a:t>
            </a:r>
            <a:r>
              <a:rPr lang="en-US" dirty="0"/>
              <a:t> </a:t>
            </a:r>
            <a:endParaRPr lang="en-US" dirty="0" smtClean="0"/>
          </a:p>
          <a:p>
            <a:pPr marL="457200" lvl="1" indent="0">
              <a:buNone/>
            </a:pPr>
            <a:r>
              <a:rPr lang="en-US" dirty="0" smtClean="0"/>
              <a:t>refuse </a:t>
            </a:r>
            <a:r>
              <a:rPr lang="en-US" dirty="0"/>
              <a:t>is heaped into a hole (</a:t>
            </a:r>
            <a:r>
              <a:rPr lang="en-US" dirty="0" err="1"/>
              <a:t>biogradable</a:t>
            </a:r>
            <a:r>
              <a:rPr lang="en-US" dirty="0"/>
              <a:t> refuse). Fermentation decomposes the refuse which eventually may be used as manure. It is a process of nature whereby organic matter breaks down under bacterial action resulting in the formation of </a:t>
            </a:r>
            <a:r>
              <a:rPr lang="en-US" dirty="0" smtClean="0"/>
              <a:t>manure</a:t>
            </a:r>
            <a:endParaRPr lang="sw-KE" dirty="0"/>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lvl="1">
              <a:buFont typeface="Wingdings" pitchFamily="2" charset="2"/>
              <a:buChar char="ü"/>
            </a:pPr>
            <a:endParaRPr lang="en-US" dirty="0" smtClean="0"/>
          </a:p>
          <a:p>
            <a:pPr lvl="1">
              <a:buFont typeface="Wingdings" pitchFamily="2" charset="2"/>
              <a:buChar char="ü"/>
            </a:pPr>
            <a:r>
              <a:rPr lang="en-US" dirty="0"/>
              <a:t>wet and dry waste heaped in alternative layers then covered by grass or earth. Refuse turned every 30,60 days after 90 days the refuse may be used as manure. Fermentation decomposes the refuse. </a:t>
            </a:r>
          </a:p>
          <a:p>
            <a:pPr lvl="1">
              <a:buFont typeface="Wingdings" pitchFamily="2" charset="2"/>
              <a:buChar char="ü"/>
            </a:pPr>
            <a:r>
              <a:rPr lang="en-US" dirty="0" smtClean="0"/>
              <a:t>The </a:t>
            </a:r>
            <a:r>
              <a:rPr lang="en-US" dirty="0"/>
              <a:t>decomposition process occurs naturally on the ground when droppings from the trees and animals are converted by micro-organisms to humus</a:t>
            </a:r>
            <a:r>
              <a:rPr lang="en-US" dirty="0" smtClean="0"/>
              <a:t>.</a:t>
            </a:r>
          </a:p>
          <a:p>
            <a:pPr lvl="1">
              <a:buFont typeface="Wingdings" pitchFamily="2" charset="2"/>
              <a:buChar char="ü"/>
            </a:pPr>
            <a:r>
              <a:rPr lang="en-US" dirty="0" smtClean="0"/>
              <a:t> </a:t>
            </a:r>
            <a:r>
              <a:rPr lang="en-US" dirty="0"/>
              <a:t>Aerobic composting is normally </a:t>
            </a:r>
            <a:r>
              <a:rPr lang="en-US" dirty="0" err="1"/>
              <a:t>odour</a:t>
            </a:r>
            <a:r>
              <a:rPr lang="en-US" dirty="0"/>
              <a:t> free</a:t>
            </a:r>
          </a:p>
          <a:p>
            <a:pPr marL="0" indent="0">
              <a:buNone/>
            </a:pPr>
            <a:endParaRPr lang="en-US" dirty="0"/>
          </a:p>
          <a:p>
            <a:endParaRPr lang="en-US" dirty="0"/>
          </a:p>
        </p:txBody>
      </p:sp>
    </p:spTree>
    <p:extLst>
      <p:ext uri="{BB962C8B-B14F-4D97-AF65-F5344CB8AC3E}">
        <p14:creationId xmlns:p14="http://schemas.microsoft.com/office/powerpoint/2010/main" val="2582573326"/>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lvl="1" indent="0">
              <a:buNone/>
            </a:pPr>
            <a:r>
              <a:rPr lang="en-US" b="1" dirty="0" smtClean="0"/>
              <a:t>Controlled Tipping</a:t>
            </a:r>
            <a:r>
              <a:rPr lang="en-US" dirty="0" smtClean="0"/>
              <a:t>: </a:t>
            </a:r>
          </a:p>
          <a:p>
            <a:pPr marL="342900" lvl="1" indent="-342900">
              <a:buFont typeface="Arial" pitchFamily="34" charset="0"/>
              <a:buChar char="•"/>
            </a:pPr>
            <a:r>
              <a:rPr lang="en-US" dirty="0" smtClean="0"/>
              <a:t>Depositing refuse into large holes, after each day covered by a firm layer of earth.</a:t>
            </a:r>
            <a:endParaRPr lang="en-US" b="1" dirty="0" smtClean="0"/>
          </a:p>
          <a:p>
            <a:r>
              <a:rPr lang="en-US" dirty="0" smtClean="0"/>
              <a:t> This method involves depositing refuse into depressions or large holes in the ground. These tips should be situated at least half a </a:t>
            </a:r>
            <a:r>
              <a:rPr lang="en-US" dirty="0" err="1" smtClean="0"/>
              <a:t>kilometre</a:t>
            </a:r>
            <a:r>
              <a:rPr lang="en-US" dirty="0" smtClean="0"/>
              <a:t> away from settlement, preferably out of sight and down wind</a:t>
            </a:r>
            <a:endParaRPr lang="en-US" dirty="0"/>
          </a:p>
        </p:txBody>
      </p:sp>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This </a:t>
            </a:r>
            <a:r>
              <a:rPr lang="en-US" dirty="0"/>
              <a:t>is an effective method for hygienic disposal of refuse. It can be used where sufficient land is available. </a:t>
            </a:r>
            <a:endParaRPr lang="en-US" dirty="0" smtClean="0"/>
          </a:p>
          <a:p>
            <a:pPr marL="0" indent="0">
              <a:buNone/>
            </a:pPr>
            <a:r>
              <a:rPr lang="en-US" b="1" dirty="0"/>
              <a:t>Seepage (kitchen </a:t>
            </a:r>
            <a:r>
              <a:rPr lang="en-US" b="1" dirty="0" smtClean="0"/>
              <a:t>water)</a:t>
            </a:r>
          </a:p>
          <a:p>
            <a:r>
              <a:rPr lang="en-US" b="1" dirty="0" smtClean="0"/>
              <a:t> </a:t>
            </a:r>
            <a:r>
              <a:rPr lang="en-US" dirty="0" smtClean="0"/>
              <a:t>waste </a:t>
            </a:r>
            <a:r>
              <a:rPr lang="en-US" dirty="0"/>
              <a:t>water which does not contain </a:t>
            </a:r>
            <a:r>
              <a:rPr lang="en-US" dirty="0" err="1"/>
              <a:t>foecal</a:t>
            </a:r>
            <a:r>
              <a:rPr lang="en-US" dirty="0"/>
              <a:t> matter or urine is allowed to drain in the land and can be used to irrigate the land (kitchen garden)</a:t>
            </a:r>
          </a:p>
          <a:p>
            <a:endParaRPr lang="en-US" dirty="0"/>
          </a:p>
        </p:txBody>
      </p:sp>
    </p:spTree>
    <p:extLst>
      <p:ext uri="{BB962C8B-B14F-4D97-AF65-F5344CB8AC3E}">
        <p14:creationId xmlns:p14="http://schemas.microsoft.com/office/powerpoint/2010/main" val="862959312"/>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smtClean="0"/>
              <a:t>Burying</a:t>
            </a:r>
            <a:r>
              <a:rPr lang="en-US" dirty="0" smtClean="0"/>
              <a:t>:</a:t>
            </a:r>
          </a:p>
          <a:p>
            <a:pPr marL="0" indent="0">
              <a:buNone/>
            </a:pPr>
            <a:r>
              <a:rPr lang="en-US" dirty="0" smtClean="0"/>
              <a:t>some </a:t>
            </a:r>
            <a:r>
              <a:rPr lang="en-US" dirty="0"/>
              <a:t>refuse such as broken glass , pots or metal can not be burned or turned into a compost , therefore they are buried .</a:t>
            </a:r>
          </a:p>
          <a:p>
            <a:pPr marL="0" indent="0">
              <a:buNone/>
            </a:pPr>
            <a:r>
              <a:rPr lang="en-US" b="1" dirty="0" smtClean="0"/>
              <a:t>Recycling</a:t>
            </a:r>
            <a:r>
              <a:rPr lang="en-US" dirty="0" smtClean="0"/>
              <a:t>:</a:t>
            </a:r>
          </a:p>
          <a:p>
            <a:pPr marL="0" indent="0">
              <a:buNone/>
            </a:pPr>
            <a:r>
              <a:rPr lang="en-US" dirty="0" smtClean="0"/>
              <a:t>re-using </a:t>
            </a:r>
            <a:r>
              <a:rPr lang="en-US" dirty="0"/>
              <a:t>non-</a:t>
            </a:r>
            <a:r>
              <a:rPr lang="en-US" dirty="0" err="1"/>
              <a:t>biogradable</a:t>
            </a:r>
            <a:r>
              <a:rPr lang="en-US" dirty="0"/>
              <a:t>  refuse such as plastic papers, broken bottles, metal cans etc.</a:t>
            </a:r>
          </a:p>
          <a:p>
            <a:endParaRPr lang="en-US" dirty="0"/>
          </a:p>
          <a:p>
            <a:endParaRPr lang="en-US" dirty="0"/>
          </a:p>
        </p:txBody>
      </p:sp>
    </p:spTree>
    <p:extLst>
      <p:ext uri="{BB962C8B-B14F-4D97-AF65-F5344CB8AC3E}">
        <p14:creationId xmlns:p14="http://schemas.microsoft.com/office/powerpoint/2010/main" val="3072819047"/>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Burning </a:t>
            </a:r>
            <a:endParaRPr lang="en-US" dirty="0"/>
          </a:p>
        </p:txBody>
      </p:sp>
      <p:sp>
        <p:nvSpPr>
          <p:cNvPr id="3" name="Content Placeholder 2"/>
          <p:cNvSpPr>
            <a:spLocks noGrp="1"/>
          </p:cNvSpPr>
          <p:nvPr>
            <p:ph idx="1"/>
          </p:nvPr>
        </p:nvSpPr>
        <p:spPr/>
        <p:txBody>
          <a:bodyPr>
            <a:normAutofit fontScale="92500" lnSpcReduction="10000"/>
          </a:bodyPr>
          <a:lstStyle/>
          <a:p>
            <a:pPr>
              <a:buNone/>
            </a:pPr>
            <a:endParaRPr lang="en-US" dirty="0" smtClean="0"/>
          </a:p>
          <a:p>
            <a:pPr marL="0" indent="0">
              <a:buNone/>
            </a:pPr>
            <a:r>
              <a:rPr lang="en-US" b="1" dirty="0" smtClean="0"/>
              <a:t>Simple open air burning</a:t>
            </a:r>
          </a:p>
          <a:p>
            <a:pPr>
              <a:buFont typeface="Arial"/>
              <a:buChar char="•"/>
            </a:pPr>
            <a:r>
              <a:rPr lang="en-US" dirty="0" smtClean="0"/>
              <a:t>Burning in a ditch</a:t>
            </a:r>
          </a:p>
          <a:p>
            <a:pPr>
              <a:buFont typeface="Arial"/>
              <a:buChar char="•"/>
            </a:pPr>
            <a:r>
              <a:rPr lang="en-US" dirty="0" smtClean="0"/>
              <a:t>Using a simple mud-brick incinerator</a:t>
            </a:r>
          </a:p>
          <a:p>
            <a:r>
              <a:rPr lang="en-US" dirty="0" smtClean="0"/>
              <a:t>The open burning of flammable refuse is frequently used but it is not very effective. This method often leaves tins and broken bottles littering the surrounding area. This can cause accidents, especially to children..</a:t>
            </a:r>
          </a:p>
          <a:p>
            <a:endParaRPr lang="en-US" dirty="0"/>
          </a:p>
        </p:txBody>
      </p:sp>
    </p:spTree>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The smoke and </a:t>
            </a:r>
            <a:r>
              <a:rPr lang="en-US" dirty="0" err="1"/>
              <a:t>odour</a:t>
            </a:r>
            <a:r>
              <a:rPr lang="en-US" dirty="0"/>
              <a:t> contribute to air pollution. There is a fire risk and the rubbish sprawls all over while awaiting burning. It may become a breeding place for rodents and insect vectors.</a:t>
            </a:r>
            <a:br>
              <a:rPr lang="en-US" dirty="0"/>
            </a:br>
            <a:r>
              <a:rPr lang="en-US" dirty="0"/>
              <a:t/>
            </a:r>
            <a:br>
              <a:rPr lang="en-US" dirty="0"/>
            </a:br>
            <a:endParaRPr lang="en-US" dirty="0"/>
          </a:p>
        </p:txBody>
      </p:sp>
    </p:spTree>
    <p:extLst>
      <p:ext uri="{BB962C8B-B14F-4D97-AF65-F5344CB8AC3E}">
        <p14:creationId xmlns:p14="http://schemas.microsoft.com/office/powerpoint/2010/main" val="3920420216"/>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b="1" dirty="0"/>
          </a:p>
        </p:txBody>
      </p:sp>
      <p:sp>
        <p:nvSpPr>
          <p:cNvPr id="3" name="Content Placeholder 2"/>
          <p:cNvSpPr>
            <a:spLocks noGrp="1"/>
          </p:cNvSpPr>
          <p:nvPr>
            <p:ph idx="1"/>
          </p:nvPr>
        </p:nvSpPr>
        <p:spPr/>
        <p:txBody>
          <a:bodyPr>
            <a:normAutofit/>
          </a:bodyPr>
          <a:lstStyle/>
          <a:p>
            <a:pPr marL="0" indent="0">
              <a:buNone/>
            </a:pPr>
            <a:r>
              <a:rPr lang="en-US" b="1" dirty="0"/>
              <a:t>Incinerators</a:t>
            </a:r>
            <a:endParaRPr lang="en-US" dirty="0" smtClean="0"/>
          </a:p>
          <a:p>
            <a:r>
              <a:rPr lang="en-US" dirty="0" smtClean="0"/>
              <a:t>Incinerators </a:t>
            </a:r>
            <a:r>
              <a:rPr lang="en-US" dirty="0"/>
              <a:t>are an improved way of burning combustible refuse. Incinerators can be simple and cheap, or complex and expensive. </a:t>
            </a:r>
            <a:endParaRPr lang="en-US" dirty="0" smtClean="0"/>
          </a:p>
          <a:p>
            <a:r>
              <a:rPr lang="en-US" dirty="0" smtClean="0"/>
              <a:t>Among </a:t>
            </a:r>
            <a:r>
              <a:rPr lang="en-US" dirty="0"/>
              <a:t>the cheap ones is the bin incinerator made out of a drum with fire bars across it and air holes underneath. </a:t>
            </a:r>
          </a:p>
        </p:txBody>
      </p:sp>
    </p:spTree>
    <p:extLst>
      <p:ext uri="{BB962C8B-B14F-4D97-AF65-F5344CB8AC3E}">
        <p14:creationId xmlns:p14="http://schemas.microsoft.com/office/powerpoint/2010/main" val="3073201090"/>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A more expensive one is built out of brick and fitted with chimneys</a:t>
            </a:r>
            <a:r>
              <a:rPr lang="en-US" dirty="0" smtClean="0"/>
              <a:t>.</a:t>
            </a:r>
          </a:p>
          <a:p>
            <a:r>
              <a:rPr lang="en-US" dirty="0" smtClean="0"/>
              <a:t>These </a:t>
            </a:r>
            <a:r>
              <a:rPr lang="en-US" dirty="0"/>
              <a:t>incinerators allow more complete combustion and produce less smoke. Most hospitals use incinerators</a:t>
            </a:r>
          </a:p>
          <a:p>
            <a:endParaRPr lang="en-US" dirty="0"/>
          </a:p>
        </p:txBody>
      </p:sp>
    </p:spTree>
    <p:extLst>
      <p:ext uri="{BB962C8B-B14F-4D97-AF65-F5344CB8AC3E}">
        <p14:creationId xmlns:p14="http://schemas.microsoft.com/office/powerpoint/2010/main" val="17025559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1357</TotalTime>
  <Words>5702</Words>
  <Application>Microsoft Office PowerPoint</Application>
  <PresentationFormat>On-screen Show (4:3)</PresentationFormat>
  <Paragraphs>508</Paragraphs>
  <Slides>130</Slides>
  <Notes>0</Notes>
  <HiddenSlides>0</HiddenSlides>
  <MMClips>0</MMClips>
  <ScaleCrop>false</ScaleCrop>
  <HeadingPairs>
    <vt:vector size="4" baseType="variant">
      <vt:variant>
        <vt:lpstr>Theme</vt:lpstr>
      </vt:variant>
      <vt:variant>
        <vt:i4>1</vt:i4>
      </vt:variant>
      <vt:variant>
        <vt:lpstr>Slide Titles</vt:lpstr>
      </vt:variant>
      <vt:variant>
        <vt:i4>130</vt:i4>
      </vt:variant>
    </vt:vector>
  </HeadingPairs>
  <TitlesOfParts>
    <vt:vector size="131" baseType="lpstr">
      <vt:lpstr>Office Theme</vt:lpstr>
      <vt:lpstr>ENVIRONMENTAL HEALTH</vt:lpstr>
      <vt:lpstr>ENVIRONMENT</vt:lpstr>
      <vt:lpstr>TYPES OF ENVINRONMENT</vt:lpstr>
      <vt:lpstr>Biological environment.</vt:lpstr>
      <vt:lpstr>Plants </vt:lpstr>
      <vt:lpstr>PowerPoint Presentation</vt:lpstr>
      <vt:lpstr>People </vt:lpstr>
      <vt:lpstr>Animals </vt:lpstr>
      <vt:lpstr>PowerPoint Presentation</vt:lpstr>
      <vt:lpstr>Physical environment</vt:lpstr>
      <vt:lpstr>PowerPoint Presentation</vt:lpstr>
      <vt:lpstr>PowerPoint Presentation</vt:lpstr>
      <vt:lpstr>PowerPoint Presentation</vt:lpstr>
      <vt:lpstr>Socio-Cultural Environment</vt:lpstr>
      <vt:lpstr>PowerPoint Presentation</vt:lpstr>
      <vt:lpstr>PowerPoint Presentation</vt:lpstr>
      <vt:lpstr>Economic and Political Components of the Environment</vt:lpstr>
      <vt:lpstr>PowerPoint Presentation</vt:lpstr>
      <vt:lpstr>PowerPoint Presentation</vt:lpstr>
      <vt:lpstr>PowerPoint Presentation</vt:lpstr>
      <vt:lpstr>WATER</vt:lpstr>
      <vt:lpstr>Introduction</vt:lpstr>
      <vt:lpstr>SOURCES OF WATER</vt:lpstr>
      <vt:lpstr>PowerPoint Presentation</vt:lpstr>
      <vt:lpstr>Rain water</vt:lpstr>
      <vt:lpstr>Surface water </vt:lpstr>
      <vt:lpstr>Underground water  </vt:lpstr>
      <vt:lpstr>USES OF WATER</vt:lpstr>
      <vt:lpstr>SOURCES OF WATER CONTAMINATION</vt:lpstr>
      <vt:lpstr>cont’of water contamination</vt:lpstr>
      <vt:lpstr>PROTECTION OF WATER SOURCES</vt:lpstr>
      <vt:lpstr>Protection of rain Water</vt:lpstr>
      <vt:lpstr>Protection of surface Water</vt:lpstr>
      <vt:lpstr>Protection of springs</vt:lpstr>
      <vt:lpstr>Cont’ protection of springs</vt:lpstr>
      <vt:lpstr>Protection of wells  </vt:lpstr>
      <vt:lpstr>Cont’ Protection of wells</vt:lpstr>
      <vt:lpstr>WATER ASSOCIATED DISEASES</vt:lpstr>
      <vt:lpstr>PowerPoint Presentation</vt:lpstr>
      <vt:lpstr>THE METHODS OF WATER TREATMENT</vt:lpstr>
      <vt:lpstr> PURIFICATION/TREATMENT OF WATER  </vt:lpstr>
      <vt:lpstr>PowerPoint Presentation</vt:lpstr>
      <vt:lpstr>PowerPoint Presentation</vt:lpstr>
      <vt:lpstr>large scale water treatment/purification plant  </vt:lpstr>
      <vt:lpstr>PowerPoint Presentation</vt:lpstr>
      <vt:lpstr>FOOD SAFETY AND HYGIENE</vt:lpstr>
      <vt:lpstr>PowerPoint Presentation</vt:lpstr>
      <vt:lpstr>PowerPoint Presentation</vt:lpstr>
      <vt:lpstr>PowerPoint Presentation</vt:lpstr>
      <vt:lpstr>PowerPoint Presentation</vt:lpstr>
      <vt:lpstr>Food Safety Regulations</vt:lpstr>
      <vt:lpstr>PowerPoint Presentation</vt:lpstr>
      <vt:lpstr>PowerPoint Presentation</vt:lpstr>
      <vt:lpstr>PowerPoint Presentation</vt:lpstr>
      <vt:lpstr>some of the areas that need close supervision. </vt:lpstr>
      <vt:lpstr>PowerPoint Presentation</vt:lpstr>
      <vt:lpstr>PowerPoint Presentation</vt:lpstr>
      <vt:lpstr>PowerPoint Presentation</vt:lpstr>
      <vt:lpstr>PowerPoint Presentation</vt:lpstr>
      <vt:lpstr>HOTELS, RESTAURANTS, FOOD SHOPS</vt:lpstr>
      <vt:lpstr>PowerPoint Presentation</vt:lpstr>
      <vt:lpstr>methods of food preservation  </vt:lpstr>
      <vt:lpstr>PowerPoint Presentation</vt:lpstr>
      <vt:lpstr>PowerPoint Presentation</vt:lpstr>
      <vt:lpstr>Recommended conditions for storage   </vt:lpstr>
      <vt:lpstr>PowerPoint Presentation</vt:lpstr>
      <vt:lpstr> HOUSING  </vt:lpstr>
      <vt:lpstr>PowerPoint Presentation</vt:lpstr>
      <vt:lpstr>Types of housing   </vt:lpstr>
      <vt:lpstr>PowerPoint Presentation</vt:lpstr>
      <vt:lpstr>Characteristics of poor housing  </vt:lpstr>
      <vt:lpstr>PowerPoint Presentation</vt:lpstr>
      <vt:lpstr>TYPES OF WASTE.</vt:lpstr>
      <vt:lpstr>PowerPoint Presentation</vt:lpstr>
      <vt:lpstr>PowerPoint Presentation</vt:lpstr>
      <vt:lpstr>Liquid waste disposal</vt:lpstr>
      <vt:lpstr>water carriage system</vt:lpstr>
      <vt:lpstr>PowerPoint Presentation</vt:lpstr>
      <vt:lpstr>PowerPoint Presentation</vt:lpstr>
      <vt:lpstr>PowerPoint Presentation</vt:lpstr>
      <vt:lpstr>Non water carriage system</vt:lpstr>
      <vt:lpstr>PowerPoint Presentation</vt:lpstr>
      <vt:lpstr>Types of pit latrine</vt:lpstr>
      <vt:lpstr>PowerPoint Presentation</vt:lpstr>
      <vt:lpstr>PowerPoint Presentation</vt:lpstr>
      <vt:lpstr>NOTE</vt:lpstr>
      <vt:lpstr>Advantages of pit latrines</vt:lpstr>
      <vt:lpstr>Bucket latrines</vt:lpstr>
      <vt:lpstr>Solid waste disposal</vt:lpstr>
      <vt:lpstr>Urban areas</vt:lpstr>
      <vt:lpstr>Methods of waste disposal in rural areas</vt:lpstr>
      <vt:lpstr>PowerPoint Presentation</vt:lpstr>
      <vt:lpstr>PowerPoint Presentation</vt:lpstr>
      <vt:lpstr>PowerPoint Presentation</vt:lpstr>
      <vt:lpstr>PowerPoint Presentation</vt:lpstr>
      <vt:lpstr>Burning </vt:lpstr>
      <vt:lpstr>PowerPoint Presentation</vt:lpstr>
      <vt:lpstr>PowerPoint Presentation</vt:lpstr>
      <vt:lpstr>PowerPoint Presentation</vt:lpstr>
      <vt:lpstr>VECTOR CONTROL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Other vectors and the diseases they transmit</vt:lpstr>
      <vt:lpstr>PowerPoint Presentation</vt:lpstr>
      <vt:lpstr> HOUSE PESTS AND VERMIN </vt:lpstr>
      <vt:lpstr>PowerPoint Presentation</vt:lpstr>
      <vt:lpstr>Control  of  flies involves:- </vt:lpstr>
      <vt:lpstr>PowerPoint Presentation</vt:lpstr>
      <vt:lpstr>PowerPoint Presentation</vt:lpstr>
      <vt:lpstr>PowerPoint Presentation</vt:lpstr>
      <vt:lpstr>PowerPoint Presentation</vt:lpstr>
      <vt:lpstr>Control     of    rodents involves </vt:lpstr>
      <vt:lpstr>PowerPoint Presentation</vt:lpstr>
      <vt:lpstr>FLEAS,  BEDBURGS, LICE  AND TICKS  </vt:lpstr>
      <vt:lpstr>Tunga  penetrans- jiggers or tungiasis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ASSIGNMENT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ENVIRONMENTAL HEALTH.T</dc:title>
  <dc:creator>Jeckton</dc:creator>
  <cp:lastModifiedBy>CATE</cp:lastModifiedBy>
  <cp:revision>102</cp:revision>
  <dcterms:created xsi:type="dcterms:W3CDTF">2014-01-14T16:02:18Z</dcterms:created>
  <dcterms:modified xsi:type="dcterms:W3CDTF">2021-02-16T05:34:29Z</dcterms:modified>
</cp:coreProperties>
</file>