
<file path=[Content_Types].xml><?xml version="1.0" encoding="utf-8"?>
<Types xmlns="http://schemas.openxmlformats.org/package/2006/content-types">
  <Override PartName="/ppt/slides/slide47.xml" ContentType="application/vnd.openxmlformats-officedocument.presentationml.slide+xml"/>
  <Override PartName="/ppt/slides/slide58.xml" ContentType="application/vnd.openxmlformats-officedocument.presentationml.slide+xml"/>
  <Override PartName="/ppt/slides/slide94.xml" ContentType="application/vnd.openxmlformats-officedocument.presentationml.slide+xml"/>
  <Override PartName="/ppt/slides/slide142.xml" ContentType="application/vnd.openxmlformats-officedocument.presentationml.slide+xml"/>
  <Override PartName="/ppt/slides/slide229.xml" ContentType="application/vnd.openxmlformats-officedocument.presentationml.slide+xml"/>
  <Override PartName="/ppt/slides/slide36.xml" ContentType="application/vnd.openxmlformats-officedocument.presentationml.slide+xml"/>
  <Override PartName="/ppt/slides/slide83.xml" ContentType="application/vnd.openxmlformats-officedocument.presentationml.slide+xml"/>
  <Override PartName="/ppt/slides/slide120.xml" ContentType="application/vnd.openxmlformats-officedocument.presentationml.slide+xml"/>
  <Override PartName="/ppt/slides/slide131.xml" ContentType="application/vnd.openxmlformats-officedocument.presentationml.slide+xml"/>
  <Override PartName="/ppt/slides/slide218.xml" ContentType="application/vnd.openxmlformats-officedocument.presentationml.slide+xml"/>
  <Override PartName="/ppt/slides/slide265.xml" ContentType="application/vnd.openxmlformats-officedocument.presentationml.slide+xml"/>
  <Override PartName="/ppt/slides/slide25.xml" ContentType="application/vnd.openxmlformats-officedocument.presentationml.slide+xml"/>
  <Override PartName="/ppt/slides/slide72.xml" ContentType="application/vnd.openxmlformats-officedocument.presentationml.slide+xml"/>
  <Override PartName="/ppt/slides/slide207.xml" ContentType="application/vnd.openxmlformats-officedocument.presentationml.slide+xml"/>
  <Override PartName="/ppt/slides/slide254.xml" ContentType="application/vnd.openxmlformats-officedocument.presentationml.slide+xml"/>
  <Override PartName="/ppt/slideLayouts/slideLayout2.xml" ContentType="application/vnd.openxmlformats-officedocument.presentationml.slideLayout+xml"/>
  <Default Extension="xml" ContentType="application/xml"/>
  <Override PartName="/ppt/slides/slide14.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slides/slide232.xml" ContentType="application/vnd.openxmlformats-officedocument.presentationml.slide+xml"/>
  <Override PartName="/ppt/slides/slide243.xml" ContentType="application/vnd.openxmlformats-officedocument.presentationml.slide+xml"/>
  <Override PartName="/ppt/notesMasters/notesMaster1.xml" ContentType="application/vnd.openxmlformats-officedocument.presentationml.notesMaster+xml"/>
  <Override PartName="/ppt/slides/slide169.xml" ContentType="application/vnd.openxmlformats-officedocument.presentationml.slide+xml"/>
  <Override PartName="/ppt/slides/slide221.xml" ContentType="application/vnd.openxmlformats-officedocument.presentationml.slide+xml"/>
  <Override PartName="/ppt/tableStyles.xml" ContentType="application/vnd.openxmlformats-officedocument.presentationml.tableStyles+xml"/>
  <Override PartName="/ppt/slides/slide147.xml" ContentType="application/vnd.openxmlformats-officedocument.presentationml.slide+xml"/>
  <Override PartName="/ppt/slides/slide158.xml" ContentType="application/vnd.openxmlformats-officedocument.presentationml.slide+xml"/>
  <Override PartName="/ppt/slides/slide194.xml" ContentType="application/vnd.openxmlformats-officedocument.presentationml.slide+xml"/>
  <Override PartName="/ppt/slides/slide210.xml" ContentType="application/vnd.openxmlformats-officedocument.presentationml.slide+xml"/>
  <Override PartName="/ppt/slides/slide99.xml" ContentType="application/vnd.openxmlformats-officedocument.presentationml.slide+xml"/>
  <Override PartName="/ppt/slides/slide136.xml" ContentType="application/vnd.openxmlformats-officedocument.presentationml.slide+xml"/>
  <Override PartName="/ppt/slides/slide183.xml" ContentType="application/vnd.openxmlformats-officedocument.presentationml.slide+xml"/>
  <Override PartName="/ppt/slides/slide77.xml" ContentType="application/vnd.openxmlformats-officedocument.presentationml.slide+xml"/>
  <Override PartName="/ppt/slides/slide88.xml" ContentType="application/vnd.openxmlformats-officedocument.presentationml.slide+xml"/>
  <Override PartName="/ppt/slides/slide125.xml" ContentType="application/vnd.openxmlformats-officedocument.presentationml.slide+xml"/>
  <Override PartName="/ppt/slides/slide172.xml" ContentType="application/vnd.openxmlformats-officedocument.presentationml.slide+xml"/>
  <Override PartName="/ppt/slides/slide259.xml" ContentType="application/vnd.openxmlformats-officedocument.presentationml.slide+xml"/>
  <Override PartName="/ppt/slides/slide5.xml" ContentType="application/vnd.openxmlformats-officedocument.presentationml.slide+xml"/>
  <Override PartName="/ppt/slides/slide19.xml" ContentType="application/vnd.openxmlformats-officedocument.presentationml.slide+xml"/>
  <Override PartName="/ppt/slides/slide66.xml" ContentType="application/vnd.openxmlformats-officedocument.presentationml.slide+xml"/>
  <Override PartName="/ppt/slides/slide103.xml" ContentType="application/vnd.openxmlformats-officedocument.presentationml.slide+xml"/>
  <Override PartName="/ppt/slides/slide114.xml" ContentType="application/vnd.openxmlformats-officedocument.presentationml.slide+xml"/>
  <Override PartName="/ppt/slides/slide150.xml" ContentType="application/vnd.openxmlformats-officedocument.presentationml.slide+xml"/>
  <Override PartName="/ppt/slides/slide161.xml" ContentType="application/vnd.openxmlformats-officedocument.presentationml.slide+xml"/>
  <Override PartName="/ppt/slides/slide248.xml" ContentType="application/vnd.openxmlformats-officedocument.presentationml.slide+xml"/>
  <Override PartName="/ppt/slideLayouts/slideLayout7.xml" ContentType="application/vnd.openxmlformats-officedocument.presentationml.slideLayout+xml"/>
  <Override PartName="/ppt/slides/slide55.xml" ContentType="application/vnd.openxmlformats-officedocument.presentationml.slide+xml"/>
  <Override PartName="/ppt/slides/slide237.xml" ContentType="application/vnd.openxmlformats-officedocument.presentationml.slide+xml"/>
  <Override PartName="/ppt/theme/theme2.xml" ContentType="application/vnd.openxmlformats-officedocument.theme+xml"/>
  <Override PartName="/ppt/slides/slide33.xml" ContentType="application/vnd.openxmlformats-officedocument.presentationml.slide+xml"/>
  <Override PartName="/ppt/slides/slide44.xml" ContentType="application/vnd.openxmlformats-officedocument.presentationml.slide+xml"/>
  <Override PartName="/ppt/slides/slide80.xml" ContentType="application/vnd.openxmlformats-officedocument.presentationml.slide+xml"/>
  <Override PartName="/ppt/slides/slide91.xml" ContentType="application/vnd.openxmlformats-officedocument.presentationml.slide+xml"/>
  <Override PartName="/ppt/slides/slide215.xml" ContentType="application/vnd.openxmlformats-officedocument.presentationml.slide+xml"/>
  <Override PartName="/ppt/slides/slide226.xml" ContentType="application/vnd.openxmlformats-officedocument.presentationml.slide+xml"/>
  <Override PartName="/ppt/slides/slide262.xml" ContentType="application/vnd.openxmlformats-officedocument.presentationml.slide+xml"/>
  <Override PartName="/ppt/slides/slide273.xml" ContentType="application/vnd.openxmlformats-officedocument.presentationml.slide+xml"/>
  <Override PartName="/ppt/presentation.xml" ContentType="application/vnd.openxmlformats-officedocument.presentationml.presentation.main+xml"/>
  <Override PartName="/ppt/slides/slide22.xml" ContentType="application/vnd.openxmlformats-officedocument.presentationml.slide+xml"/>
  <Override PartName="/ppt/slides/slide199.xml" ContentType="application/vnd.openxmlformats-officedocument.presentationml.slide+xml"/>
  <Override PartName="/ppt/slides/slide204.xml" ContentType="application/vnd.openxmlformats-officedocument.presentationml.slide+xml"/>
  <Override PartName="/ppt/slides/slide251.xml" ContentType="application/vnd.openxmlformats-officedocument.presentationml.slide+xml"/>
  <Override PartName="/docProps/app.xml" ContentType="application/vnd.openxmlformats-officedocument.extended-properties+xml"/>
  <Override PartName="/ppt/slides/slide11.xml" ContentType="application/vnd.openxmlformats-officedocument.presentationml.slide+xml"/>
  <Override PartName="/ppt/slides/slide188.xml" ContentType="application/vnd.openxmlformats-officedocument.presentationml.slide+xml"/>
  <Override PartName="/ppt/slides/slide240.xml" ContentType="application/vnd.openxmlformats-officedocument.presentationml.slide+xml"/>
  <Override PartName="/ppt/slides/slide119.xml" ContentType="application/vnd.openxmlformats-officedocument.presentationml.slide+xml"/>
  <Override PartName="/ppt/slides/slide166.xml" ContentType="application/vnd.openxmlformats-officedocument.presentationml.slide+xml"/>
  <Override PartName="/ppt/slides/slide177.xml" ContentType="application/vnd.openxmlformats-officedocument.presentationml.slide+xml"/>
  <Override PartName="/ppt/slideLayouts/slideLayout10.xml" ContentType="application/vnd.openxmlformats-officedocument.presentationml.slideLayout+xml"/>
  <Override PartName="/ppt/slides/slide108.xml" ContentType="application/vnd.openxmlformats-officedocument.presentationml.slide+xml"/>
  <Override PartName="/ppt/slides/slide155.xml" ContentType="application/vnd.openxmlformats-officedocument.presentationml.slide+xml"/>
  <Override PartName="/ppt/slides/slide49.xml" ContentType="application/vnd.openxmlformats-officedocument.presentationml.slide+xml"/>
  <Override PartName="/ppt/slides/slide96.xml" ContentType="application/vnd.openxmlformats-officedocument.presentationml.slide+xml"/>
  <Override PartName="/ppt/slides/slide144.xml" ContentType="application/vnd.openxmlformats-officedocument.presentationml.slide+xml"/>
  <Override PartName="/ppt/slides/slide191.xml" ContentType="application/vnd.openxmlformats-officedocument.presentationml.slide+xml"/>
  <Override PartName="/ppt/slides/slide38.xml" ContentType="application/vnd.openxmlformats-officedocument.presentationml.slide+xml"/>
  <Override PartName="/ppt/slides/slide85.xml" ContentType="application/vnd.openxmlformats-officedocument.presentationml.slide+xml"/>
  <Override PartName="/ppt/slides/slide122.xml" ContentType="application/vnd.openxmlformats-officedocument.presentationml.slide+xml"/>
  <Override PartName="/ppt/slides/slide133.xml" ContentType="application/vnd.openxmlformats-officedocument.presentationml.slide+xml"/>
  <Override PartName="/ppt/slides/slide180.xml" ContentType="application/vnd.openxmlformats-officedocument.presentationml.slide+xml"/>
  <Override PartName="/ppt/slides/slide267.xml" ContentType="application/vnd.openxmlformats-officedocument.presentationml.slide+xml"/>
  <Override PartName="/ppt/slides/slide27.xml" ContentType="application/vnd.openxmlformats-officedocument.presentationml.slide+xml"/>
  <Override PartName="/ppt/slides/slide74.xml" ContentType="application/vnd.openxmlformats-officedocument.presentationml.slide+xml"/>
  <Override PartName="/ppt/slides/slide111.xml" ContentType="application/vnd.openxmlformats-officedocument.presentationml.slide+xml"/>
  <Override PartName="/ppt/slides/slide209.xml" ContentType="application/vnd.openxmlformats-officedocument.presentationml.slide+xml"/>
  <Override PartName="/ppt/slides/slide256.xml" ContentType="application/vnd.openxmlformats-officedocument.presentationml.slide+xml"/>
  <Override PartName="/ppt/slideLayouts/slideLayout4.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100.xml" ContentType="application/vnd.openxmlformats-officedocument.presentationml.slide+xml"/>
  <Override PartName="/ppt/slides/slide234.xml" ContentType="application/vnd.openxmlformats-officedocument.presentationml.slide+xml"/>
  <Override PartName="/ppt/slides/slide245.xml" ContentType="application/vnd.openxmlformats-officedocument.presentationml.slide+xml"/>
  <Override PartName="/ppt/slides/slide23.xml" ContentType="application/vnd.openxmlformats-officedocument.presentationml.slide+xml"/>
  <Override PartName="/ppt/slides/slide41.xml" ContentType="application/vnd.openxmlformats-officedocument.presentationml.slide+xml"/>
  <Override PartName="/ppt/slides/slide70.xml" ContentType="application/vnd.openxmlformats-officedocument.presentationml.slide+xml"/>
  <Override PartName="/ppt/slides/slide189.xml" ContentType="application/vnd.openxmlformats-officedocument.presentationml.slide+xml"/>
  <Override PartName="/ppt/slides/slide205.xml" ContentType="application/vnd.openxmlformats-officedocument.presentationml.slide+xml"/>
  <Override PartName="/ppt/slides/slide223.xml" ContentType="application/vnd.openxmlformats-officedocument.presentationml.slide+xml"/>
  <Override PartName="/ppt/slides/slide241.xml" ContentType="application/vnd.openxmlformats-officedocument.presentationml.slide+xml"/>
  <Override PartName="/ppt/slides/slide252.xml" ContentType="application/vnd.openxmlformats-officedocument.presentationml.slide+xml"/>
  <Override PartName="/ppt/slides/slide270.xml" ContentType="application/vnd.openxmlformats-officedocument.presentationml.slide+xml"/>
  <Override PartName="/ppt/slides/slide12.xml" ContentType="application/vnd.openxmlformats-officedocument.presentationml.slide+xml"/>
  <Override PartName="/ppt/slides/slide30.xml" ContentType="application/vnd.openxmlformats-officedocument.presentationml.slide+xml"/>
  <Override PartName="/ppt/slides/slide149.xml" ContentType="application/vnd.openxmlformats-officedocument.presentationml.slide+xml"/>
  <Override PartName="/ppt/slides/slide178.xml" ContentType="application/vnd.openxmlformats-officedocument.presentationml.slide+xml"/>
  <Override PartName="/ppt/slides/slide196.xml" ContentType="application/vnd.openxmlformats-officedocument.presentationml.slide+xml"/>
  <Override PartName="/ppt/slides/slide212.xml" ContentType="application/vnd.openxmlformats-officedocument.presentationml.slide+xml"/>
  <Override PartName="/ppt/slides/slide230.xml" ContentType="application/vnd.openxmlformats-officedocument.presentationml.slide+xml"/>
  <Override PartName="/ppt/slideLayouts/slideLayout11.xml" ContentType="application/vnd.openxmlformats-officedocument.presentationml.slideLayout+xml"/>
  <Override PartName="/ppt/slides/slide138.xml" ContentType="application/vnd.openxmlformats-officedocument.presentationml.slide+xml"/>
  <Override PartName="/ppt/slides/slide167.xml" ContentType="application/vnd.openxmlformats-officedocument.presentationml.slide+xml"/>
  <Override PartName="/ppt/slides/slide185.xml" ContentType="application/vnd.openxmlformats-officedocument.presentationml.slide+xml"/>
  <Override PartName="/ppt/slides/slide201.xml" ContentType="application/vnd.openxmlformats-officedocument.presentationml.slide+xml"/>
  <Override PartName="/ppt/slides/slide79.xml" ContentType="application/vnd.openxmlformats-officedocument.presentationml.slide+xml"/>
  <Override PartName="/ppt/slides/slide109.xml" ContentType="application/vnd.openxmlformats-officedocument.presentationml.slide+xml"/>
  <Override PartName="/ppt/slides/slide127.xml" ContentType="application/vnd.openxmlformats-officedocument.presentationml.slide+xml"/>
  <Override PartName="/ppt/slides/slide145.xml" ContentType="application/vnd.openxmlformats-officedocument.presentationml.slide+xml"/>
  <Override PartName="/ppt/slides/slide156.xml" ContentType="application/vnd.openxmlformats-officedocument.presentationml.slide+xml"/>
  <Override PartName="/ppt/slides/slide174.xml" ContentType="application/vnd.openxmlformats-officedocument.presentationml.slide+xml"/>
  <Override PartName="/ppt/slides/slide192.xml" ContentType="application/vnd.openxmlformats-officedocument.presentationml.slide+xml"/>
  <Override PartName="/ppt/slides/slide7.xml" ContentType="application/vnd.openxmlformats-officedocument.presentationml.slide+xml"/>
  <Override PartName="/ppt/slides/slide68.xml" ContentType="application/vnd.openxmlformats-officedocument.presentationml.slide+xml"/>
  <Override PartName="/ppt/slides/slide97.xml" ContentType="application/vnd.openxmlformats-officedocument.presentationml.slide+xml"/>
  <Override PartName="/ppt/slides/slide116.xml" ContentType="application/vnd.openxmlformats-officedocument.presentationml.slide+xml"/>
  <Override PartName="/ppt/slides/slide134.xml" ContentType="application/vnd.openxmlformats-officedocument.presentationml.slide+xml"/>
  <Override PartName="/ppt/slides/slide163.xml" ContentType="application/vnd.openxmlformats-officedocument.presentationml.slide+xml"/>
  <Override PartName="/ppt/slides/slide181.xml" ContentType="application/vnd.openxmlformats-officedocument.presentationml.slide+xml"/>
  <Override PartName="/ppt/slideLayouts/slideLayout9.xml" ContentType="application/vnd.openxmlformats-officedocument.presentationml.slideLayout+xml"/>
  <Override PartName="/ppt/slides/slide28.xml" ContentType="application/vnd.openxmlformats-officedocument.presentationml.slide+xml"/>
  <Override PartName="/ppt/slides/slide39.xml" ContentType="application/vnd.openxmlformats-officedocument.presentationml.slide+xml"/>
  <Override PartName="/ppt/slides/slide57.xml" ContentType="application/vnd.openxmlformats-officedocument.presentationml.slide+xml"/>
  <Override PartName="/ppt/slides/slide75.xml" ContentType="application/vnd.openxmlformats-officedocument.presentationml.slide+xml"/>
  <Override PartName="/ppt/slides/slide86.xml" ContentType="application/vnd.openxmlformats-officedocument.presentationml.slide+xml"/>
  <Override PartName="/ppt/slides/slide105.xml" ContentType="application/vnd.openxmlformats-officedocument.presentationml.slide+xml"/>
  <Override PartName="/ppt/slides/slide123.xml" ContentType="application/vnd.openxmlformats-officedocument.presentationml.slide+xml"/>
  <Override PartName="/ppt/slides/slide141.xml" ContentType="application/vnd.openxmlformats-officedocument.presentationml.slide+xml"/>
  <Override PartName="/ppt/slides/slide152.xml" ContentType="application/vnd.openxmlformats-officedocument.presentationml.slide+xml"/>
  <Override PartName="/ppt/slides/slide170.xml" ContentType="application/vnd.openxmlformats-officedocument.presentationml.slide+xml"/>
  <Override PartName="/ppt/slides/slide239.xml" ContentType="application/vnd.openxmlformats-officedocument.presentationml.slide+xml"/>
  <Override PartName="/ppt/slides/slide257.xml" ContentType="application/vnd.openxmlformats-officedocument.presentationml.slide+xml"/>
  <Override PartName="/ppt/slides/slide268.xml" ContentType="application/vnd.openxmlformats-officedocument.presentationml.slide+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46.xml" ContentType="application/vnd.openxmlformats-officedocument.presentationml.slide+xml"/>
  <Override PartName="/ppt/slides/slide64.xml" ContentType="application/vnd.openxmlformats-officedocument.presentationml.slide+xml"/>
  <Override PartName="/ppt/slides/slide93.xml" ContentType="application/vnd.openxmlformats-officedocument.presentationml.slide+xml"/>
  <Override PartName="/ppt/slides/slide101.xml" ContentType="application/vnd.openxmlformats-officedocument.presentationml.slide+xml"/>
  <Override PartName="/ppt/slides/slide112.xml" ContentType="application/vnd.openxmlformats-officedocument.presentationml.slide+xml"/>
  <Override PartName="/ppt/slides/slide130.xml" ContentType="application/vnd.openxmlformats-officedocument.presentationml.slide+xml"/>
  <Override PartName="/ppt/slides/slide217.xml" ContentType="application/vnd.openxmlformats-officedocument.presentationml.slide+xml"/>
  <Override PartName="/ppt/slides/slide228.xml" ContentType="application/vnd.openxmlformats-officedocument.presentationml.slide+xml"/>
  <Override PartName="/ppt/slides/slide246.xml" ContentType="application/vnd.openxmlformats-officedocument.presentationml.slide+xml"/>
  <Override PartName="/ppt/slides/slide264.xml" ContentType="application/vnd.openxmlformats-officedocument.presentationml.slide+xml"/>
  <Override PartName="/ppt/slideLayouts/slideLayout5.xml" ContentType="application/vnd.openxmlformats-officedocument.presentationml.slideLayout+xml"/>
  <Override PartName="/ppt/slides/slide24.xml" ContentType="application/vnd.openxmlformats-officedocument.presentationml.slide+xml"/>
  <Override PartName="/ppt/slides/slide35.xml" ContentType="application/vnd.openxmlformats-officedocument.presentationml.slide+xml"/>
  <Override PartName="/ppt/slides/slide53.xml" ContentType="application/vnd.openxmlformats-officedocument.presentationml.slide+xml"/>
  <Override PartName="/ppt/slides/slide71.xml" ContentType="application/vnd.openxmlformats-officedocument.presentationml.slide+xml"/>
  <Override PartName="/ppt/slides/slide82.xml" ContentType="application/vnd.openxmlformats-officedocument.presentationml.slide+xml"/>
  <Override PartName="/ppt/slides/slide206.xml" ContentType="application/vnd.openxmlformats-officedocument.presentationml.slide+xml"/>
  <Override PartName="/ppt/slides/slide235.xml" ContentType="application/vnd.openxmlformats-officedocument.presentationml.slide+xml"/>
  <Override PartName="/ppt/slides/slide253.xml" ContentType="application/vnd.openxmlformats-officedocument.presentationml.slide+xml"/>
  <Default Extension="jpeg" ContentType="image/jpeg"/>
  <Override PartName="/ppt/slides/slide13.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60.xml" ContentType="application/vnd.openxmlformats-officedocument.presentationml.slide+xml"/>
  <Override PartName="/ppt/slides/slide213.xml" ContentType="application/vnd.openxmlformats-officedocument.presentationml.slide+xml"/>
  <Override PartName="/ppt/slides/slide224.xml" ContentType="application/vnd.openxmlformats-officedocument.presentationml.slide+xml"/>
  <Override PartName="/ppt/slides/slide242.xml" ContentType="application/vnd.openxmlformats-officedocument.presentationml.slide+xml"/>
  <Override PartName="/ppt/slides/slide260.xml" ContentType="application/vnd.openxmlformats-officedocument.presentationml.slide+xml"/>
  <Override PartName="/ppt/slides/slide271.xml" ContentType="application/vnd.openxmlformats-officedocument.presentationml.slide+xml"/>
  <Override PartName="/ppt/slideLayouts/slideLayout1.xml" ContentType="application/vnd.openxmlformats-officedocument.presentationml.slideLayout+xml"/>
  <Override PartName="/ppt/slides/slide20.xml" ContentType="application/vnd.openxmlformats-officedocument.presentationml.slide+xml"/>
  <Override PartName="/ppt/slides/slide168.xml" ContentType="application/vnd.openxmlformats-officedocument.presentationml.slide+xml"/>
  <Override PartName="/ppt/slides/slide179.xml" ContentType="application/vnd.openxmlformats-officedocument.presentationml.slide+xml"/>
  <Override PartName="/ppt/slides/slide197.xml" ContentType="application/vnd.openxmlformats-officedocument.presentationml.slide+xml"/>
  <Override PartName="/ppt/slides/slide202.xml" ContentType="application/vnd.openxmlformats-officedocument.presentationml.slide+xml"/>
  <Override PartName="/ppt/slides/slide231.xml" ContentType="application/vnd.openxmlformats-officedocument.presentationml.slide+xml"/>
  <Override PartName="/ppt/slides/slide139.xml" ContentType="application/vnd.openxmlformats-officedocument.presentationml.slide+xml"/>
  <Override PartName="/ppt/slides/slide157.xml" ContentType="application/vnd.openxmlformats-officedocument.presentationml.slide+xml"/>
  <Override PartName="/ppt/slides/slide186.xml" ContentType="application/vnd.openxmlformats-officedocument.presentationml.slide+xml"/>
  <Override PartName="/ppt/slides/slide220.xml" ContentType="application/vnd.openxmlformats-officedocument.presentationml.slide+xml"/>
  <Override PartName="/ppt/slides/slide98.xml" ContentType="application/vnd.openxmlformats-officedocument.presentationml.slide+xml"/>
  <Override PartName="/ppt/slides/slide117.xml" ContentType="application/vnd.openxmlformats-officedocument.presentationml.slide+xml"/>
  <Override PartName="/ppt/slides/slide128.xml" ContentType="application/vnd.openxmlformats-officedocument.presentationml.slide+xml"/>
  <Override PartName="/ppt/slides/slide146.xml" ContentType="application/vnd.openxmlformats-officedocument.presentationml.slide+xml"/>
  <Override PartName="/ppt/slides/slide164.xml" ContentType="application/vnd.openxmlformats-officedocument.presentationml.slide+xml"/>
  <Override PartName="/ppt/slides/slide175.xml" ContentType="application/vnd.openxmlformats-officedocument.presentationml.slide+xml"/>
  <Override PartName="/ppt/slides/slide193.xml" ContentType="application/vnd.openxmlformats-officedocument.presentationml.slide+xml"/>
  <Override PartName="/ppt/slides/slide8.xml" ContentType="application/vnd.openxmlformats-officedocument.presentationml.slide+xml"/>
  <Override PartName="/ppt/slides/slide69.xml" ContentType="application/vnd.openxmlformats-officedocument.presentationml.slide+xml"/>
  <Override PartName="/ppt/slides/slide87.xml" ContentType="application/vnd.openxmlformats-officedocument.presentationml.slide+xml"/>
  <Override PartName="/ppt/slides/slide106.xml" ContentType="application/vnd.openxmlformats-officedocument.presentationml.slide+xml"/>
  <Override PartName="/ppt/slides/slide124.xml" ContentType="application/vnd.openxmlformats-officedocument.presentationml.slide+xml"/>
  <Override PartName="/ppt/slides/slide135.xml" ContentType="application/vnd.openxmlformats-officedocument.presentationml.slide+xml"/>
  <Override PartName="/ppt/slides/slide153.xml" ContentType="application/vnd.openxmlformats-officedocument.presentationml.slide+xml"/>
  <Override PartName="/ppt/slides/slide171.xml" ContentType="application/vnd.openxmlformats-officedocument.presentationml.slide+xml"/>
  <Override PartName="/ppt/slides/slide182.xml" ContentType="application/vnd.openxmlformats-officedocument.presentationml.slide+xml"/>
  <Override PartName="/ppt/slides/slide269.xml" ContentType="application/vnd.openxmlformats-officedocument.presentationml.slide+xml"/>
  <Override PartName="/ppt/slides/slide29.xml" ContentType="application/vnd.openxmlformats-officedocument.presentationml.slide+xml"/>
  <Override PartName="/ppt/slides/slide76.xml" ContentType="application/vnd.openxmlformats-officedocument.presentationml.slide+xml"/>
  <Override PartName="/ppt/slides/slide113.xml" ContentType="application/vnd.openxmlformats-officedocument.presentationml.slide+xml"/>
  <Override PartName="/ppt/slides/slide160.xml" ContentType="application/vnd.openxmlformats-officedocument.presentationml.slide+xml"/>
  <Override PartName="/ppt/slides/slide258.xml" ContentType="application/vnd.openxmlformats-officedocument.presentationml.slide+xml"/>
  <Override PartName="/ppt/slides/slide4.xml" ContentType="application/vnd.openxmlformats-officedocument.presentationml.slide+xml"/>
  <Override PartName="/ppt/slides/slide18.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s/slide102.xml" ContentType="application/vnd.openxmlformats-officedocument.presentationml.slide+xml"/>
  <Override PartName="/ppt/slides/slide236.xml" ContentType="application/vnd.openxmlformats-officedocument.presentationml.slide+xml"/>
  <Override PartName="/ppt/slides/slide247.xml" ContentType="application/vnd.openxmlformats-officedocument.presentationml.slide+xml"/>
  <Override PartName="/ppt/slideLayouts/slideLayout6.xml" ContentType="application/vnd.openxmlformats-officedocument.presentationml.slideLayout+xml"/>
  <Override PartName="/ppt/slides/slide43.xml" ContentType="application/vnd.openxmlformats-officedocument.presentationml.slide+xml"/>
  <Override PartName="/ppt/slides/slide90.xml" ContentType="application/vnd.openxmlformats-officedocument.presentationml.slide+xml"/>
  <Override PartName="/ppt/slides/slide225.xml" ContentType="application/vnd.openxmlformats-officedocument.presentationml.slide+xml"/>
  <Override PartName="/ppt/slides/slide272.xml" ContentType="application/vnd.openxmlformats-officedocument.presentationml.slide+xml"/>
  <Override PartName="/ppt/theme/theme1.xml" ContentType="application/vnd.openxmlformats-officedocument.theme+xml"/>
  <Override PartName="/ppt/slides/slide32.xml" ContentType="application/vnd.openxmlformats-officedocument.presentationml.slide+xml"/>
  <Override PartName="/ppt/slides/slide214.xml" ContentType="application/vnd.openxmlformats-officedocument.presentationml.slide+xml"/>
  <Override PartName="/ppt/slides/slide261.xml" ContentType="application/vnd.openxmlformats-officedocument.presentationml.slide+xml"/>
  <Override PartName="/ppt/slides/slide10.xml" ContentType="application/vnd.openxmlformats-officedocument.presentationml.slide+xml"/>
  <Override PartName="/ppt/slides/slide21.xml" ContentType="application/vnd.openxmlformats-officedocument.presentationml.slide+xml"/>
  <Override PartName="/ppt/slides/slide187.xml" ContentType="application/vnd.openxmlformats-officedocument.presentationml.slide+xml"/>
  <Override PartName="/ppt/slides/slide198.xml" ContentType="application/vnd.openxmlformats-officedocument.presentationml.slide+xml"/>
  <Override PartName="/ppt/slides/slide203.xml" ContentType="application/vnd.openxmlformats-officedocument.presentationml.slide+xml"/>
  <Override PartName="/ppt/slides/slide250.xml" ContentType="application/vnd.openxmlformats-officedocument.presentationml.slide+xml"/>
  <Override PartName="/ppt/slides/slide129.xml" ContentType="application/vnd.openxmlformats-officedocument.presentationml.slide+xml"/>
  <Override PartName="/ppt/slides/slide176.xml" ContentType="application/vnd.openxmlformats-officedocument.presentationml.slide+xml"/>
  <Override PartName="/ppt/slides/slide118.xml" ContentType="application/vnd.openxmlformats-officedocument.presentationml.slide+xml"/>
  <Override PartName="/ppt/slides/slide165.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slides/slide107.xml" ContentType="application/vnd.openxmlformats-officedocument.presentationml.slide+xml"/>
  <Override PartName="/ppt/slides/slide143.xml" ContentType="application/vnd.openxmlformats-officedocument.presentationml.slide+xml"/>
  <Override PartName="/ppt/slides/slide154.xml" ContentType="application/vnd.openxmlformats-officedocument.presentationml.slide+xml"/>
  <Override PartName="/ppt/slides/slide190.xml" ContentType="application/vnd.openxmlformats-officedocument.presentationml.slide+xml"/>
  <Override PartName="/ppt/viewProps.xml" ContentType="application/vnd.openxmlformats-officedocument.presentationml.viewProps+xml"/>
  <Override PartName="/ppt/slides/slide48.xml" ContentType="application/vnd.openxmlformats-officedocument.presentationml.slide+xml"/>
  <Override PartName="/ppt/slides/slide95.xml" ContentType="application/vnd.openxmlformats-officedocument.presentationml.slide+xml"/>
  <Override PartName="/ppt/slides/slide132.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73.xml" ContentType="application/vnd.openxmlformats-officedocument.presentationml.slide+xml"/>
  <Override PartName="/ppt/slides/slide84.xml" ContentType="application/vnd.openxmlformats-officedocument.presentationml.slide+xml"/>
  <Override PartName="/ppt/slides/slide121.xml" ContentType="application/vnd.openxmlformats-officedocument.presentationml.slide+xml"/>
  <Override PartName="/ppt/slides/slide208.xml" ContentType="application/vnd.openxmlformats-officedocument.presentationml.slide+xml"/>
  <Override PartName="/ppt/slides/slide219.xml" ContentType="application/vnd.openxmlformats-officedocument.presentationml.slide+xml"/>
  <Override PartName="/ppt/slides/slide255.xml" ContentType="application/vnd.openxmlformats-officedocument.presentationml.slide+xml"/>
  <Override PartName="/ppt/slides/slide266.xml" ContentType="application/vnd.openxmlformats-officedocument.presentationml.slide+xml"/>
  <Override PartName="/ppt/presProps.xml" ContentType="application/vnd.openxmlformats-officedocument.presentationml.presProps+xml"/>
  <Override PartName="/ppt/slides/slide1.xml" ContentType="application/vnd.openxmlformats-officedocument.presentationml.slide+xml"/>
  <Override PartName="/ppt/slides/slide15.xml" ContentType="application/vnd.openxmlformats-officedocument.presentationml.slide+xml"/>
  <Override PartName="/ppt/slides/slide62.xml" ContentType="application/vnd.openxmlformats-officedocument.presentationml.slide+xml"/>
  <Override PartName="/ppt/slides/slide110.xml" ContentType="application/vnd.openxmlformats-officedocument.presentationml.slide+xml"/>
  <Override PartName="/ppt/slides/slide244.xml" ContentType="application/vnd.openxmlformats-officedocument.presentationml.slide+xml"/>
  <Override PartName="/ppt/slideLayouts/slideLayout3.xml" ContentType="application/vnd.openxmlformats-officedocument.presentationml.slideLayout+xml"/>
  <Override PartName="/ppt/slides/slide51.xml" ContentType="application/vnd.openxmlformats-officedocument.presentationml.slide+xml"/>
  <Override PartName="/ppt/slides/slide233.xml" ContentType="application/vnd.openxmlformats-officedocument.presentationml.slide+xml"/>
  <Override PartName="/ppt/slides/slide40.xml" ContentType="application/vnd.openxmlformats-officedocument.presentationml.slide+xml"/>
  <Override PartName="/ppt/slides/slide159.xml" ContentType="application/vnd.openxmlformats-officedocument.presentationml.slide+xml"/>
  <Override PartName="/ppt/slides/slide211.xml" ContentType="application/vnd.openxmlformats-officedocument.presentationml.slide+xml"/>
  <Override PartName="/ppt/slides/slide222.xml" ContentType="application/vnd.openxmlformats-officedocument.presentationml.slide+xml"/>
  <Override PartName="/ppt/slides/slide148.xml" ContentType="application/vnd.openxmlformats-officedocument.presentationml.slide+xml"/>
  <Override PartName="/ppt/slides/slide195.xml" ContentType="application/vnd.openxmlformats-officedocument.presentationml.slide+xml"/>
  <Override PartName="/ppt/slides/slide200.xml" ContentType="application/vnd.openxmlformats-officedocument.presentationml.slide+xml"/>
  <Default Extension="gif" ContentType="image/gif"/>
  <Override PartName="/ppt/slides/slide89.xml" ContentType="application/vnd.openxmlformats-officedocument.presentationml.slide+xml"/>
  <Override PartName="/ppt/slides/slide126.xml" ContentType="application/vnd.openxmlformats-officedocument.presentationml.slide+xml"/>
  <Override PartName="/ppt/slides/slide137.xml" ContentType="application/vnd.openxmlformats-officedocument.presentationml.slide+xml"/>
  <Override PartName="/ppt/slides/slide173.xml" ContentType="application/vnd.openxmlformats-officedocument.presentationml.slide+xml"/>
  <Override PartName="/ppt/slides/slide184.xml" ContentType="application/vnd.openxmlformats-officedocument.presentationml.slide+xml"/>
  <Override PartName="/ppt/slides/slide78.xml" ContentType="application/vnd.openxmlformats-officedocument.presentationml.slide+xml"/>
  <Override PartName="/ppt/slides/slide115.xml" ContentType="application/vnd.openxmlformats-officedocument.presentationml.slide+xml"/>
  <Override PartName="/ppt/slides/slide162.xml" ContentType="application/vnd.openxmlformats-officedocument.presentationml.slide+xml"/>
  <Override PartName="/ppt/handoutMasters/handoutMaster1.xml" ContentType="application/vnd.openxmlformats-officedocument.presentationml.handoutMaster+xml"/>
  <Override PartName="/docProps/core.xml" ContentType="application/vnd.openxmlformats-package.core-properties+xml"/>
  <Override PartName="/ppt/slides/slide6.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s/slide104.xml" ContentType="application/vnd.openxmlformats-officedocument.presentationml.slide+xml"/>
  <Override PartName="/ppt/slides/slide151.xml" ContentType="application/vnd.openxmlformats-officedocument.presentationml.slide+xml"/>
  <Override PartName="/ppt/slides/slide238.xml" ContentType="application/vnd.openxmlformats-officedocument.presentationml.slide+xml"/>
  <Override PartName="/ppt/slides/slide24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5.xml" ContentType="application/vnd.openxmlformats-officedocument.presentationml.slide+xml"/>
  <Override PartName="/ppt/slides/slide92.xml" ContentType="application/vnd.openxmlformats-officedocument.presentationml.slide+xml"/>
  <Override PartName="/ppt/slides/slide140.xml" ContentType="application/vnd.openxmlformats-officedocument.presentationml.slide+xml"/>
  <Override PartName="/ppt/slides/slide227.xml" ContentType="application/vnd.openxmlformats-officedocument.presentationml.slide+xml"/>
  <Override PartName="/ppt/slides/slide274.xml" ContentType="application/vnd.openxmlformats-officedocument.presentationml.slide+xml"/>
  <Override PartName="/ppt/theme/theme3.xml" ContentType="application/vnd.openxmlformats-officedocument.theme+xml"/>
  <Override PartName="/ppt/slides/slide34.xml" ContentType="application/vnd.openxmlformats-officedocument.presentationml.slide+xml"/>
  <Override PartName="/ppt/slides/slide81.xml" ContentType="application/vnd.openxmlformats-officedocument.presentationml.slide+xml"/>
  <Override PartName="/ppt/slides/slide216.xml" ContentType="application/vnd.openxmlformats-officedocument.presentationml.slide+xml"/>
  <Override PartName="/ppt/slides/slide263.xml" ContentType="application/vnd.openxmlformats-officedocument.presentationml.slide+xml"/>
  <Default Extension="rels" ContentType="application/vnd.openxmlformats-package.relationship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76"/>
  </p:notesMasterIdLst>
  <p:handoutMasterIdLst>
    <p:handoutMasterId r:id="rId277"/>
  </p:handoutMasterIdLst>
  <p:sldIdLst>
    <p:sldId id="256" r:id="rId2"/>
    <p:sldId id="503"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 id="278" r:id="rId25"/>
    <p:sldId id="279" r:id="rId26"/>
    <p:sldId id="280" r:id="rId27"/>
    <p:sldId id="281" r:id="rId28"/>
    <p:sldId id="282" r:id="rId29"/>
    <p:sldId id="283" r:id="rId30"/>
    <p:sldId id="284" r:id="rId31"/>
    <p:sldId id="285" r:id="rId32"/>
    <p:sldId id="286" r:id="rId33"/>
    <p:sldId id="287" r:id="rId34"/>
    <p:sldId id="288" r:id="rId35"/>
    <p:sldId id="289" r:id="rId36"/>
    <p:sldId id="290" r:id="rId37"/>
    <p:sldId id="504" r:id="rId38"/>
    <p:sldId id="291" r:id="rId39"/>
    <p:sldId id="292" r:id="rId40"/>
    <p:sldId id="293" r:id="rId41"/>
    <p:sldId id="294" r:id="rId42"/>
    <p:sldId id="295" r:id="rId43"/>
    <p:sldId id="296" r:id="rId44"/>
    <p:sldId id="298" r:id="rId45"/>
    <p:sldId id="299" r:id="rId46"/>
    <p:sldId id="300" r:id="rId47"/>
    <p:sldId id="301" r:id="rId48"/>
    <p:sldId id="302" r:id="rId49"/>
    <p:sldId id="303" r:id="rId50"/>
    <p:sldId id="304" r:id="rId51"/>
    <p:sldId id="305" r:id="rId52"/>
    <p:sldId id="306" r:id="rId53"/>
    <p:sldId id="307" r:id="rId54"/>
    <p:sldId id="308" r:id="rId55"/>
    <p:sldId id="309" r:id="rId56"/>
    <p:sldId id="310" r:id="rId57"/>
    <p:sldId id="311" r:id="rId58"/>
    <p:sldId id="312" r:id="rId59"/>
    <p:sldId id="313" r:id="rId60"/>
    <p:sldId id="314" r:id="rId61"/>
    <p:sldId id="315" r:id="rId62"/>
    <p:sldId id="316" r:id="rId63"/>
    <p:sldId id="317" r:id="rId64"/>
    <p:sldId id="318" r:id="rId65"/>
    <p:sldId id="319" r:id="rId66"/>
    <p:sldId id="320" r:id="rId67"/>
    <p:sldId id="321" r:id="rId68"/>
    <p:sldId id="322" r:id="rId69"/>
    <p:sldId id="323" r:id="rId70"/>
    <p:sldId id="324" r:id="rId71"/>
    <p:sldId id="325" r:id="rId72"/>
    <p:sldId id="326" r:id="rId73"/>
    <p:sldId id="327" r:id="rId74"/>
    <p:sldId id="328" r:id="rId75"/>
    <p:sldId id="329" r:id="rId76"/>
    <p:sldId id="330" r:id="rId77"/>
    <p:sldId id="331" r:id="rId78"/>
    <p:sldId id="332" r:id="rId79"/>
    <p:sldId id="333" r:id="rId80"/>
    <p:sldId id="334" r:id="rId81"/>
    <p:sldId id="335" r:id="rId82"/>
    <p:sldId id="336" r:id="rId83"/>
    <p:sldId id="337" r:id="rId84"/>
    <p:sldId id="338" r:id="rId85"/>
    <p:sldId id="339" r:id="rId86"/>
    <p:sldId id="340" r:id="rId87"/>
    <p:sldId id="341" r:id="rId88"/>
    <p:sldId id="342" r:id="rId89"/>
    <p:sldId id="343" r:id="rId90"/>
    <p:sldId id="344" r:id="rId91"/>
    <p:sldId id="345" r:id="rId92"/>
    <p:sldId id="346" r:id="rId93"/>
    <p:sldId id="347" r:id="rId94"/>
    <p:sldId id="348" r:id="rId95"/>
    <p:sldId id="349" r:id="rId96"/>
    <p:sldId id="350" r:id="rId97"/>
    <p:sldId id="351" r:id="rId98"/>
    <p:sldId id="352" r:id="rId99"/>
    <p:sldId id="353" r:id="rId100"/>
    <p:sldId id="354" r:id="rId101"/>
    <p:sldId id="355" r:id="rId102"/>
    <p:sldId id="356" r:id="rId103"/>
    <p:sldId id="357" r:id="rId104"/>
    <p:sldId id="358" r:id="rId105"/>
    <p:sldId id="359" r:id="rId106"/>
    <p:sldId id="360" r:id="rId107"/>
    <p:sldId id="361" r:id="rId108"/>
    <p:sldId id="362" r:id="rId109"/>
    <p:sldId id="363" r:id="rId110"/>
    <p:sldId id="364" r:id="rId111"/>
    <p:sldId id="365" r:id="rId112"/>
    <p:sldId id="366" r:id="rId113"/>
    <p:sldId id="367" r:id="rId114"/>
    <p:sldId id="368" r:id="rId115"/>
    <p:sldId id="369" r:id="rId116"/>
    <p:sldId id="370" r:id="rId117"/>
    <p:sldId id="371" r:id="rId118"/>
    <p:sldId id="372" r:id="rId119"/>
    <p:sldId id="373" r:id="rId120"/>
    <p:sldId id="374" r:id="rId121"/>
    <p:sldId id="375" r:id="rId122"/>
    <p:sldId id="376" r:id="rId123"/>
    <p:sldId id="377" r:id="rId124"/>
    <p:sldId id="378" r:id="rId125"/>
    <p:sldId id="379" r:id="rId126"/>
    <p:sldId id="380" r:id="rId127"/>
    <p:sldId id="381" r:id="rId128"/>
    <p:sldId id="382" r:id="rId129"/>
    <p:sldId id="383" r:id="rId130"/>
    <p:sldId id="384" r:id="rId131"/>
    <p:sldId id="385" r:id="rId132"/>
    <p:sldId id="386" r:id="rId133"/>
    <p:sldId id="387" r:id="rId134"/>
    <p:sldId id="388" r:id="rId135"/>
    <p:sldId id="389" r:id="rId136"/>
    <p:sldId id="390" r:id="rId137"/>
    <p:sldId id="391" r:id="rId138"/>
    <p:sldId id="392" r:id="rId139"/>
    <p:sldId id="393" r:id="rId140"/>
    <p:sldId id="394" r:id="rId141"/>
    <p:sldId id="395" r:id="rId142"/>
    <p:sldId id="396" r:id="rId143"/>
    <p:sldId id="397" r:id="rId144"/>
    <p:sldId id="398" r:id="rId145"/>
    <p:sldId id="399" r:id="rId146"/>
    <p:sldId id="400" r:id="rId147"/>
    <p:sldId id="401" r:id="rId148"/>
    <p:sldId id="402" r:id="rId149"/>
    <p:sldId id="403" r:id="rId150"/>
    <p:sldId id="404" r:id="rId151"/>
    <p:sldId id="405" r:id="rId152"/>
    <p:sldId id="406" r:id="rId153"/>
    <p:sldId id="407" r:id="rId154"/>
    <p:sldId id="408" r:id="rId155"/>
    <p:sldId id="409" r:id="rId156"/>
    <p:sldId id="410" r:id="rId157"/>
    <p:sldId id="411" r:id="rId158"/>
    <p:sldId id="412" r:id="rId159"/>
    <p:sldId id="413" r:id="rId160"/>
    <p:sldId id="414" r:id="rId161"/>
    <p:sldId id="415" r:id="rId162"/>
    <p:sldId id="416" r:id="rId163"/>
    <p:sldId id="417" r:id="rId164"/>
    <p:sldId id="418" r:id="rId165"/>
    <p:sldId id="419" r:id="rId166"/>
    <p:sldId id="420" r:id="rId167"/>
    <p:sldId id="421" r:id="rId168"/>
    <p:sldId id="422" r:id="rId169"/>
    <p:sldId id="423" r:id="rId170"/>
    <p:sldId id="424" r:id="rId171"/>
    <p:sldId id="425" r:id="rId172"/>
    <p:sldId id="426" r:id="rId173"/>
    <p:sldId id="427" r:id="rId174"/>
    <p:sldId id="428" r:id="rId175"/>
    <p:sldId id="429" r:id="rId176"/>
    <p:sldId id="430" r:id="rId177"/>
    <p:sldId id="431" r:id="rId178"/>
    <p:sldId id="432" r:id="rId179"/>
    <p:sldId id="433" r:id="rId180"/>
    <p:sldId id="434" r:id="rId181"/>
    <p:sldId id="435" r:id="rId182"/>
    <p:sldId id="436" r:id="rId183"/>
    <p:sldId id="437" r:id="rId184"/>
    <p:sldId id="438" r:id="rId185"/>
    <p:sldId id="439" r:id="rId186"/>
    <p:sldId id="440" r:id="rId187"/>
    <p:sldId id="441" r:id="rId188"/>
    <p:sldId id="442" r:id="rId189"/>
    <p:sldId id="443" r:id="rId190"/>
    <p:sldId id="444" r:id="rId191"/>
    <p:sldId id="445" r:id="rId192"/>
    <p:sldId id="446" r:id="rId193"/>
    <p:sldId id="447" r:id="rId194"/>
    <p:sldId id="448" r:id="rId195"/>
    <p:sldId id="449" r:id="rId196"/>
    <p:sldId id="450" r:id="rId197"/>
    <p:sldId id="451" r:id="rId198"/>
    <p:sldId id="452" r:id="rId199"/>
    <p:sldId id="453" r:id="rId200"/>
    <p:sldId id="454" r:id="rId201"/>
    <p:sldId id="455" r:id="rId202"/>
    <p:sldId id="456" r:id="rId203"/>
    <p:sldId id="457" r:id="rId204"/>
    <p:sldId id="458" r:id="rId205"/>
    <p:sldId id="459" r:id="rId206"/>
    <p:sldId id="460" r:id="rId207"/>
    <p:sldId id="461" r:id="rId208"/>
    <p:sldId id="462" r:id="rId209"/>
    <p:sldId id="463" r:id="rId210"/>
    <p:sldId id="464" r:id="rId211"/>
    <p:sldId id="465" r:id="rId212"/>
    <p:sldId id="466" r:id="rId213"/>
    <p:sldId id="467" r:id="rId214"/>
    <p:sldId id="468" r:id="rId215"/>
    <p:sldId id="469" r:id="rId216"/>
    <p:sldId id="470" r:id="rId217"/>
    <p:sldId id="471" r:id="rId218"/>
    <p:sldId id="472" r:id="rId219"/>
    <p:sldId id="473" r:id="rId220"/>
    <p:sldId id="474" r:id="rId221"/>
    <p:sldId id="475" r:id="rId222"/>
    <p:sldId id="476" r:id="rId223"/>
    <p:sldId id="477" r:id="rId224"/>
    <p:sldId id="478" r:id="rId225"/>
    <p:sldId id="479" r:id="rId226"/>
    <p:sldId id="480" r:id="rId227"/>
    <p:sldId id="481" r:id="rId228"/>
    <p:sldId id="482" r:id="rId229"/>
    <p:sldId id="483" r:id="rId230"/>
    <p:sldId id="484" r:id="rId231"/>
    <p:sldId id="485" r:id="rId232"/>
    <p:sldId id="486" r:id="rId233"/>
    <p:sldId id="487" r:id="rId234"/>
    <p:sldId id="488" r:id="rId235"/>
    <p:sldId id="489" r:id="rId236"/>
    <p:sldId id="490" r:id="rId237"/>
    <p:sldId id="491" r:id="rId238"/>
    <p:sldId id="492" r:id="rId239"/>
    <p:sldId id="493" r:id="rId240"/>
    <p:sldId id="494" r:id="rId241"/>
    <p:sldId id="495" r:id="rId242"/>
    <p:sldId id="496" r:id="rId243"/>
    <p:sldId id="497" r:id="rId244"/>
    <p:sldId id="498" r:id="rId245"/>
    <p:sldId id="499" r:id="rId246"/>
    <p:sldId id="500" r:id="rId247"/>
    <p:sldId id="501" r:id="rId248"/>
    <p:sldId id="507" r:id="rId249"/>
    <p:sldId id="508" r:id="rId250"/>
    <p:sldId id="509" r:id="rId251"/>
    <p:sldId id="510" r:id="rId252"/>
    <p:sldId id="511" r:id="rId253"/>
    <p:sldId id="512" r:id="rId254"/>
    <p:sldId id="513" r:id="rId255"/>
    <p:sldId id="514" r:id="rId256"/>
    <p:sldId id="515" r:id="rId257"/>
    <p:sldId id="516" r:id="rId258"/>
    <p:sldId id="517" r:id="rId259"/>
    <p:sldId id="506" r:id="rId260"/>
    <p:sldId id="505" r:id="rId261"/>
    <p:sldId id="518" r:id="rId262"/>
    <p:sldId id="519" r:id="rId263"/>
    <p:sldId id="520" r:id="rId264"/>
    <p:sldId id="521" r:id="rId265"/>
    <p:sldId id="522" r:id="rId266"/>
    <p:sldId id="523" r:id="rId267"/>
    <p:sldId id="524" r:id="rId268"/>
    <p:sldId id="525" r:id="rId269"/>
    <p:sldId id="526" r:id="rId270"/>
    <p:sldId id="527" r:id="rId271"/>
    <p:sldId id="528" r:id="rId272"/>
    <p:sldId id="529" r:id="rId273"/>
    <p:sldId id="531" r:id="rId274"/>
    <p:sldId id="502" r:id="rId275"/>
  </p:sldIdLst>
  <p:sldSz cx="9144000" cy="6858000" type="screen4x3"/>
  <p:notesSz cx="9296400" cy="7010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93" d="100"/>
          <a:sy n="93" d="100"/>
        </p:scale>
        <p:origin x="-1314" y="-7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63" Type="http://schemas.openxmlformats.org/officeDocument/2006/relationships/slide" Target="slides/slide62.xml"/><Relationship Id="rId84" Type="http://schemas.openxmlformats.org/officeDocument/2006/relationships/slide" Target="slides/slide83.xml"/><Relationship Id="rId138" Type="http://schemas.openxmlformats.org/officeDocument/2006/relationships/slide" Target="slides/slide137.xml"/><Relationship Id="rId159" Type="http://schemas.openxmlformats.org/officeDocument/2006/relationships/slide" Target="slides/slide158.xml"/><Relationship Id="rId170" Type="http://schemas.openxmlformats.org/officeDocument/2006/relationships/slide" Target="slides/slide169.xml"/><Relationship Id="rId191" Type="http://schemas.openxmlformats.org/officeDocument/2006/relationships/slide" Target="slides/slide190.xml"/><Relationship Id="rId205" Type="http://schemas.openxmlformats.org/officeDocument/2006/relationships/slide" Target="slides/slide204.xml"/><Relationship Id="rId226" Type="http://schemas.openxmlformats.org/officeDocument/2006/relationships/slide" Target="slides/slide225.xml"/><Relationship Id="rId247" Type="http://schemas.openxmlformats.org/officeDocument/2006/relationships/slide" Target="slides/slide246.xml"/><Relationship Id="rId107" Type="http://schemas.openxmlformats.org/officeDocument/2006/relationships/slide" Target="slides/slide106.xml"/><Relationship Id="rId268" Type="http://schemas.openxmlformats.org/officeDocument/2006/relationships/slide" Target="slides/slide267.xml"/><Relationship Id="rId11" Type="http://schemas.openxmlformats.org/officeDocument/2006/relationships/slide" Target="slides/slide10.xml"/><Relationship Id="rId32" Type="http://schemas.openxmlformats.org/officeDocument/2006/relationships/slide" Target="slides/slide31.xml"/><Relationship Id="rId53" Type="http://schemas.openxmlformats.org/officeDocument/2006/relationships/slide" Target="slides/slide52.xml"/><Relationship Id="rId74" Type="http://schemas.openxmlformats.org/officeDocument/2006/relationships/slide" Target="slides/slide73.xml"/><Relationship Id="rId128" Type="http://schemas.openxmlformats.org/officeDocument/2006/relationships/slide" Target="slides/slide127.xml"/><Relationship Id="rId149" Type="http://schemas.openxmlformats.org/officeDocument/2006/relationships/slide" Target="slides/slide148.xml"/><Relationship Id="rId5" Type="http://schemas.openxmlformats.org/officeDocument/2006/relationships/slide" Target="slides/slide4.xml"/><Relationship Id="rId95" Type="http://schemas.openxmlformats.org/officeDocument/2006/relationships/slide" Target="slides/slide94.xml"/><Relationship Id="rId160" Type="http://schemas.openxmlformats.org/officeDocument/2006/relationships/slide" Target="slides/slide159.xml"/><Relationship Id="rId181" Type="http://schemas.openxmlformats.org/officeDocument/2006/relationships/slide" Target="slides/slide180.xml"/><Relationship Id="rId216" Type="http://schemas.openxmlformats.org/officeDocument/2006/relationships/slide" Target="slides/slide215.xml"/><Relationship Id="rId237" Type="http://schemas.openxmlformats.org/officeDocument/2006/relationships/slide" Target="slides/slide236.xml"/><Relationship Id="rId258" Type="http://schemas.openxmlformats.org/officeDocument/2006/relationships/slide" Target="slides/slide257.xml"/><Relationship Id="rId279" Type="http://schemas.openxmlformats.org/officeDocument/2006/relationships/viewProps" Target="viewProps.xml"/><Relationship Id="rId22" Type="http://schemas.openxmlformats.org/officeDocument/2006/relationships/slide" Target="slides/slide21.xml"/><Relationship Id="rId43" Type="http://schemas.openxmlformats.org/officeDocument/2006/relationships/slide" Target="slides/slide42.xml"/><Relationship Id="rId64" Type="http://schemas.openxmlformats.org/officeDocument/2006/relationships/slide" Target="slides/slide63.xml"/><Relationship Id="rId118" Type="http://schemas.openxmlformats.org/officeDocument/2006/relationships/slide" Target="slides/slide117.xml"/><Relationship Id="rId139" Type="http://schemas.openxmlformats.org/officeDocument/2006/relationships/slide" Target="slides/slide138.xml"/><Relationship Id="rId85" Type="http://schemas.openxmlformats.org/officeDocument/2006/relationships/slide" Target="slides/slide84.xml"/><Relationship Id="rId150" Type="http://schemas.openxmlformats.org/officeDocument/2006/relationships/slide" Target="slides/slide149.xml"/><Relationship Id="rId171" Type="http://schemas.openxmlformats.org/officeDocument/2006/relationships/slide" Target="slides/slide170.xml"/><Relationship Id="rId192" Type="http://schemas.openxmlformats.org/officeDocument/2006/relationships/slide" Target="slides/slide191.xml"/><Relationship Id="rId206" Type="http://schemas.openxmlformats.org/officeDocument/2006/relationships/slide" Target="slides/slide205.xml"/><Relationship Id="rId227" Type="http://schemas.openxmlformats.org/officeDocument/2006/relationships/slide" Target="slides/slide226.xml"/><Relationship Id="rId248" Type="http://schemas.openxmlformats.org/officeDocument/2006/relationships/slide" Target="slides/slide247.xml"/><Relationship Id="rId269" Type="http://schemas.openxmlformats.org/officeDocument/2006/relationships/slide" Target="slides/slide268.xml"/><Relationship Id="rId12" Type="http://schemas.openxmlformats.org/officeDocument/2006/relationships/slide" Target="slides/slide11.xml"/><Relationship Id="rId33" Type="http://schemas.openxmlformats.org/officeDocument/2006/relationships/slide" Target="slides/slide32.xml"/><Relationship Id="rId108" Type="http://schemas.openxmlformats.org/officeDocument/2006/relationships/slide" Target="slides/slide107.xml"/><Relationship Id="rId129" Type="http://schemas.openxmlformats.org/officeDocument/2006/relationships/slide" Target="slides/slide128.xml"/><Relationship Id="rId280" Type="http://schemas.openxmlformats.org/officeDocument/2006/relationships/theme" Target="theme/theme1.xml"/><Relationship Id="rId54" Type="http://schemas.openxmlformats.org/officeDocument/2006/relationships/slide" Target="slides/slide53.xml"/><Relationship Id="rId75" Type="http://schemas.openxmlformats.org/officeDocument/2006/relationships/slide" Target="slides/slide74.xml"/><Relationship Id="rId96" Type="http://schemas.openxmlformats.org/officeDocument/2006/relationships/slide" Target="slides/slide95.xml"/><Relationship Id="rId140" Type="http://schemas.openxmlformats.org/officeDocument/2006/relationships/slide" Target="slides/slide139.xml"/><Relationship Id="rId161" Type="http://schemas.openxmlformats.org/officeDocument/2006/relationships/slide" Target="slides/slide160.xml"/><Relationship Id="rId182" Type="http://schemas.openxmlformats.org/officeDocument/2006/relationships/slide" Target="slides/slide181.xml"/><Relationship Id="rId217" Type="http://schemas.openxmlformats.org/officeDocument/2006/relationships/slide" Target="slides/slide216.xml"/><Relationship Id="rId6" Type="http://schemas.openxmlformats.org/officeDocument/2006/relationships/slide" Target="slides/slide5.xml"/><Relationship Id="rId238" Type="http://schemas.openxmlformats.org/officeDocument/2006/relationships/slide" Target="slides/slide237.xml"/><Relationship Id="rId259" Type="http://schemas.openxmlformats.org/officeDocument/2006/relationships/slide" Target="slides/slide258.xml"/><Relationship Id="rId23" Type="http://schemas.openxmlformats.org/officeDocument/2006/relationships/slide" Target="slides/slide22.xml"/><Relationship Id="rId119" Type="http://schemas.openxmlformats.org/officeDocument/2006/relationships/slide" Target="slides/slide118.xml"/><Relationship Id="rId270" Type="http://schemas.openxmlformats.org/officeDocument/2006/relationships/slide" Target="slides/slide269.xml"/><Relationship Id="rId44" Type="http://schemas.openxmlformats.org/officeDocument/2006/relationships/slide" Target="slides/slide43.xml"/><Relationship Id="rId65" Type="http://schemas.openxmlformats.org/officeDocument/2006/relationships/slide" Target="slides/slide64.xml"/><Relationship Id="rId86" Type="http://schemas.openxmlformats.org/officeDocument/2006/relationships/slide" Target="slides/slide85.xml"/><Relationship Id="rId130" Type="http://schemas.openxmlformats.org/officeDocument/2006/relationships/slide" Target="slides/slide129.xml"/><Relationship Id="rId151" Type="http://schemas.openxmlformats.org/officeDocument/2006/relationships/slide" Target="slides/slide150.xml"/><Relationship Id="rId172" Type="http://schemas.openxmlformats.org/officeDocument/2006/relationships/slide" Target="slides/slide171.xml"/><Relationship Id="rId193" Type="http://schemas.openxmlformats.org/officeDocument/2006/relationships/slide" Target="slides/slide192.xml"/><Relationship Id="rId202" Type="http://schemas.openxmlformats.org/officeDocument/2006/relationships/slide" Target="slides/slide201.xml"/><Relationship Id="rId207" Type="http://schemas.openxmlformats.org/officeDocument/2006/relationships/slide" Target="slides/slide206.xml"/><Relationship Id="rId223" Type="http://schemas.openxmlformats.org/officeDocument/2006/relationships/slide" Target="slides/slide222.xml"/><Relationship Id="rId228" Type="http://schemas.openxmlformats.org/officeDocument/2006/relationships/slide" Target="slides/slide227.xml"/><Relationship Id="rId244" Type="http://schemas.openxmlformats.org/officeDocument/2006/relationships/slide" Target="slides/slide243.xml"/><Relationship Id="rId249" Type="http://schemas.openxmlformats.org/officeDocument/2006/relationships/slide" Target="slides/slide24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260" Type="http://schemas.openxmlformats.org/officeDocument/2006/relationships/slide" Target="slides/slide259.xml"/><Relationship Id="rId265" Type="http://schemas.openxmlformats.org/officeDocument/2006/relationships/slide" Target="slides/slide264.xml"/><Relationship Id="rId281" Type="http://schemas.openxmlformats.org/officeDocument/2006/relationships/tableStyles" Target="tableStyles.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slide" Target="slides/slide140.xml"/><Relationship Id="rId146" Type="http://schemas.openxmlformats.org/officeDocument/2006/relationships/slide" Target="slides/slide145.xml"/><Relationship Id="rId167" Type="http://schemas.openxmlformats.org/officeDocument/2006/relationships/slide" Target="slides/slide166.xml"/><Relationship Id="rId188" Type="http://schemas.openxmlformats.org/officeDocument/2006/relationships/slide" Target="slides/slide187.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162" Type="http://schemas.openxmlformats.org/officeDocument/2006/relationships/slide" Target="slides/slide161.xml"/><Relationship Id="rId183" Type="http://schemas.openxmlformats.org/officeDocument/2006/relationships/slide" Target="slides/slide182.xml"/><Relationship Id="rId213" Type="http://schemas.openxmlformats.org/officeDocument/2006/relationships/slide" Target="slides/slide212.xml"/><Relationship Id="rId218" Type="http://schemas.openxmlformats.org/officeDocument/2006/relationships/slide" Target="slides/slide217.xml"/><Relationship Id="rId234" Type="http://schemas.openxmlformats.org/officeDocument/2006/relationships/slide" Target="slides/slide233.xml"/><Relationship Id="rId239" Type="http://schemas.openxmlformats.org/officeDocument/2006/relationships/slide" Target="slides/slide238.xml"/><Relationship Id="rId2" Type="http://schemas.openxmlformats.org/officeDocument/2006/relationships/slide" Target="slides/slide1.xml"/><Relationship Id="rId29" Type="http://schemas.openxmlformats.org/officeDocument/2006/relationships/slide" Target="slides/slide28.xml"/><Relationship Id="rId250" Type="http://schemas.openxmlformats.org/officeDocument/2006/relationships/slide" Target="slides/slide249.xml"/><Relationship Id="rId255" Type="http://schemas.openxmlformats.org/officeDocument/2006/relationships/slide" Target="slides/slide254.xml"/><Relationship Id="rId271" Type="http://schemas.openxmlformats.org/officeDocument/2006/relationships/slide" Target="slides/slide270.xml"/><Relationship Id="rId276" Type="http://schemas.openxmlformats.org/officeDocument/2006/relationships/notesMaster" Target="notesMasters/notesMaster1.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157" Type="http://schemas.openxmlformats.org/officeDocument/2006/relationships/slide" Target="slides/slide156.xml"/><Relationship Id="rId178" Type="http://schemas.openxmlformats.org/officeDocument/2006/relationships/slide" Target="slides/slide177.xml"/><Relationship Id="rId61" Type="http://schemas.openxmlformats.org/officeDocument/2006/relationships/slide" Target="slides/slide60.xml"/><Relationship Id="rId82" Type="http://schemas.openxmlformats.org/officeDocument/2006/relationships/slide" Target="slides/slide81.xml"/><Relationship Id="rId152" Type="http://schemas.openxmlformats.org/officeDocument/2006/relationships/slide" Target="slides/slide151.xml"/><Relationship Id="rId173" Type="http://schemas.openxmlformats.org/officeDocument/2006/relationships/slide" Target="slides/slide172.xml"/><Relationship Id="rId194" Type="http://schemas.openxmlformats.org/officeDocument/2006/relationships/slide" Target="slides/slide193.xml"/><Relationship Id="rId199" Type="http://schemas.openxmlformats.org/officeDocument/2006/relationships/slide" Target="slides/slide198.xml"/><Relationship Id="rId203" Type="http://schemas.openxmlformats.org/officeDocument/2006/relationships/slide" Target="slides/slide202.xml"/><Relationship Id="rId208" Type="http://schemas.openxmlformats.org/officeDocument/2006/relationships/slide" Target="slides/slide207.xml"/><Relationship Id="rId229" Type="http://schemas.openxmlformats.org/officeDocument/2006/relationships/slide" Target="slides/slide228.xml"/><Relationship Id="rId19" Type="http://schemas.openxmlformats.org/officeDocument/2006/relationships/slide" Target="slides/slide18.xml"/><Relationship Id="rId224" Type="http://schemas.openxmlformats.org/officeDocument/2006/relationships/slide" Target="slides/slide223.xml"/><Relationship Id="rId240" Type="http://schemas.openxmlformats.org/officeDocument/2006/relationships/slide" Target="slides/slide239.xml"/><Relationship Id="rId245" Type="http://schemas.openxmlformats.org/officeDocument/2006/relationships/slide" Target="slides/slide244.xml"/><Relationship Id="rId261" Type="http://schemas.openxmlformats.org/officeDocument/2006/relationships/slide" Target="slides/slide260.xml"/><Relationship Id="rId266" Type="http://schemas.openxmlformats.org/officeDocument/2006/relationships/slide" Target="slides/slide265.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168" Type="http://schemas.openxmlformats.org/officeDocument/2006/relationships/slide" Target="slides/slide167.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163" Type="http://schemas.openxmlformats.org/officeDocument/2006/relationships/slide" Target="slides/slide162.xml"/><Relationship Id="rId184" Type="http://schemas.openxmlformats.org/officeDocument/2006/relationships/slide" Target="slides/slide183.xml"/><Relationship Id="rId189" Type="http://schemas.openxmlformats.org/officeDocument/2006/relationships/slide" Target="slides/slide188.xml"/><Relationship Id="rId219" Type="http://schemas.openxmlformats.org/officeDocument/2006/relationships/slide" Target="slides/slide218.xml"/><Relationship Id="rId3" Type="http://schemas.openxmlformats.org/officeDocument/2006/relationships/slide" Target="slides/slide2.xml"/><Relationship Id="rId214" Type="http://schemas.openxmlformats.org/officeDocument/2006/relationships/slide" Target="slides/slide213.xml"/><Relationship Id="rId230" Type="http://schemas.openxmlformats.org/officeDocument/2006/relationships/slide" Target="slides/slide229.xml"/><Relationship Id="rId235" Type="http://schemas.openxmlformats.org/officeDocument/2006/relationships/slide" Target="slides/slide234.xml"/><Relationship Id="rId251" Type="http://schemas.openxmlformats.org/officeDocument/2006/relationships/slide" Target="slides/slide250.xml"/><Relationship Id="rId256" Type="http://schemas.openxmlformats.org/officeDocument/2006/relationships/slide" Target="slides/slide255.xml"/><Relationship Id="rId277" Type="http://schemas.openxmlformats.org/officeDocument/2006/relationships/handoutMaster" Target="handoutMasters/handoutMaster1.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slide" Target="slides/slide157.xml"/><Relationship Id="rId272" Type="http://schemas.openxmlformats.org/officeDocument/2006/relationships/slide" Target="slides/slide271.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3" Type="http://schemas.openxmlformats.org/officeDocument/2006/relationships/slide" Target="slides/slide152.xml"/><Relationship Id="rId174" Type="http://schemas.openxmlformats.org/officeDocument/2006/relationships/slide" Target="slides/slide173.xml"/><Relationship Id="rId179" Type="http://schemas.openxmlformats.org/officeDocument/2006/relationships/slide" Target="slides/slide178.xml"/><Relationship Id="rId195" Type="http://schemas.openxmlformats.org/officeDocument/2006/relationships/slide" Target="slides/slide194.xml"/><Relationship Id="rId209" Type="http://schemas.openxmlformats.org/officeDocument/2006/relationships/slide" Target="slides/slide208.xml"/><Relationship Id="rId190" Type="http://schemas.openxmlformats.org/officeDocument/2006/relationships/slide" Target="slides/slide189.xml"/><Relationship Id="rId204" Type="http://schemas.openxmlformats.org/officeDocument/2006/relationships/slide" Target="slides/slide203.xml"/><Relationship Id="rId220" Type="http://schemas.openxmlformats.org/officeDocument/2006/relationships/slide" Target="slides/slide219.xml"/><Relationship Id="rId225" Type="http://schemas.openxmlformats.org/officeDocument/2006/relationships/slide" Target="slides/slide224.xml"/><Relationship Id="rId241" Type="http://schemas.openxmlformats.org/officeDocument/2006/relationships/slide" Target="slides/slide240.xml"/><Relationship Id="rId246" Type="http://schemas.openxmlformats.org/officeDocument/2006/relationships/slide" Target="slides/slide245.xml"/><Relationship Id="rId267" Type="http://schemas.openxmlformats.org/officeDocument/2006/relationships/slide" Target="slides/slide266.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slide" Target="slides/slide126.xml"/><Relationship Id="rId262" Type="http://schemas.openxmlformats.org/officeDocument/2006/relationships/slide" Target="slides/slide261.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43" Type="http://schemas.openxmlformats.org/officeDocument/2006/relationships/slide" Target="slides/slide142.xml"/><Relationship Id="rId148" Type="http://schemas.openxmlformats.org/officeDocument/2006/relationships/slide" Target="slides/slide147.xml"/><Relationship Id="rId164" Type="http://schemas.openxmlformats.org/officeDocument/2006/relationships/slide" Target="slides/slide163.xml"/><Relationship Id="rId169" Type="http://schemas.openxmlformats.org/officeDocument/2006/relationships/slide" Target="slides/slide168.xml"/><Relationship Id="rId185" Type="http://schemas.openxmlformats.org/officeDocument/2006/relationships/slide" Target="slides/slide184.xml"/><Relationship Id="rId4" Type="http://schemas.openxmlformats.org/officeDocument/2006/relationships/slide" Target="slides/slide3.xml"/><Relationship Id="rId9" Type="http://schemas.openxmlformats.org/officeDocument/2006/relationships/slide" Target="slides/slide8.xml"/><Relationship Id="rId180" Type="http://schemas.openxmlformats.org/officeDocument/2006/relationships/slide" Target="slides/slide179.xml"/><Relationship Id="rId210" Type="http://schemas.openxmlformats.org/officeDocument/2006/relationships/slide" Target="slides/slide209.xml"/><Relationship Id="rId215" Type="http://schemas.openxmlformats.org/officeDocument/2006/relationships/slide" Target="slides/slide214.xml"/><Relationship Id="rId236" Type="http://schemas.openxmlformats.org/officeDocument/2006/relationships/slide" Target="slides/slide235.xml"/><Relationship Id="rId257" Type="http://schemas.openxmlformats.org/officeDocument/2006/relationships/slide" Target="slides/slide256.xml"/><Relationship Id="rId278" Type="http://schemas.openxmlformats.org/officeDocument/2006/relationships/presProps" Target="presProps.xml"/><Relationship Id="rId26" Type="http://schemas.openxmlformats.org/officeDocument/2006/relationships/slide" Target="slides/slide25.xml"/><Relationship Id="rId231" Type="http://schemas.openxmlformats.org/officeDocument/2006/relationships/slide" Target="slides/slide230.xml"/><Relationship Id="rId252" Type="http://schemas.openxmlformats.org/officeDocument/2006/relationships/slide" Target="slides/slide251.xml"/><Relationship Id="rId273" Type="http://schemas.openxmlformats.org/officeDocument/2006/relationships/slide" Target="slides/slide272.xml"/><Relationship Id="rId47" Type="http://schemas.openxmlformats.org/officeDocument/2006/relationships/slide" Target="slides/slide46.xml"/><Relationship Id="rId68" Type="http://schemas.openxmlformats.org/officeDocument/2006/relationships/slide" Target="slides/slide67.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54" Type="http://schemas.openxmlformats.org/officeDocument/2006/relationships/slide" Target="slides/slide153.xml"/><Relationship Id="rId175" Type="http://schemas.openxmlformats.org/officeDocument/2006/relationships/slide" Target="slides/slide174.xml"/><Relationship Id="rId196" Type="http://schemas.openxmlformats.org/officeDocument/2006/relationships/slide" Target="slides/slide195.xml"/><Relationship Id="rId200" Type="http://schemas.openxmlformats.org/officeDocument/2006/relationships/slide" Target="slides/slide199.xml"/><Relationship Id="rId16" Type="http://schemas.openxmlformats.org/officeDocument/2006/relationships/slide" Target="slides/slide15.xml"/><Relationship Id="rId221" Type="http://schemas.openxmlformats.org/officeDocument/2006/relationships/slide" Target="slides/slide220.xml"/><Relationship Id="rId242" Type="http://schemas.openxmlformats.org/officeDocument/2006/relationships/slide" Target="slides/slide241.xml"/><Relationship Id="rId263" Type="http://schemas.openxmlformats.org/officeDocument/2006/relationships/slide" Target="slides/slide262.xml"/><Relationship Id="rId37" Type="http://schemas.openxmlformats.org/officeDocument/2006/relationships/slide" Target="slides/slide36.xml"/><Relationship Id="rId58" Type="http://schemas.openxmlformats.org/officeDocument/2006/relationships/slide" Target="slides/slide57.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44" Type="http://schemas.openxmlformats.org/officeDocument/2006/relationships/slide" Target="slides/slide143.xml"/><Relationship Id="rId90" Type="http://schemas.openxmlformats.org/officeDocument/2006/relationships/slide" Target="slides/slide89.xml"/><Relationship Id="rId165" Type="http://schemas.openxmlformats.org/officeDocument/2006/relationships/slide" Target="slides/slide164.xml"/><Relationship Id="rId186" Type="http://schemas.openxmlformats.org/officeDocument/2006/relationships/slide" Target="slides/slide185.xml"/><Relationship Id="rId211" Type="http://schemas.openxmlformats.org/officeDocument/2006/relationships/slide" Target="slides/slide210.xml"/><Relationship Id="rId232" Type="http://schemas.openxmlformats.org/officeDocument/2006/relationships/slide" Target="slides/slide231.xml"/><Relationship Id="rId253" Type="http://schemas.openxmlformats.org/officeDocument/2006/relationships/slide" Target="slides/slide252.xml"/><Relationship Id="rId274" Type="http://schemas.openxmlformats.org/officeDocument/2006/relationships/slide" Target="slides/slide273.xml"/><Relationship Id="rId27" Type="http://schemas.openxmlformats.org/officeDocument/2006/relationships/slide" Target="slides/slide26.xml"/><Relationship Id="rId48" Type="http://schemas.openxmlformats.org/officeDocument/2006/relationships/slide" Target="slides/slide47.xml"/><Relationship Id="rId69" Type="http://schemas.openxmlformats.org/officeDocument/2006/relationships/slide" Target="slides/slide68.xml"/><Relationship Id="rId113" Type="http://schemas.openxmlformats.org/officeDocument/2006/relationships/slide" Target="slides/slide112.xml"/><Relationship Id="rId134" Type="http://schemas.openxmlformats.org/officeDocument/2006/relationships/slide" Target="slides/slide133.xml"/><Relationship Id="rId80" Type="http://schemas.openxmlformats.org/officeDocument/2006/relationships/slide" Target="slides/slide79.xml"/><Relationship Id="rId155" Type="http://schemas.openxmlformats.org/officeDocument/2006/relationships/slide" Target="slides/slide154.xml"/><Relationship Id="rId176" Type="http://schemas.openxmlformats.org/officeDocument/2006/relationships/slide" Target="slides/slide175.xml"/><Relationship Id="rId197" Type="http://schemas.openxmlformats.org/officeDocument/2006/relationships/slide" Target="slides/slide196.xml"/><Relationship Id="rId201" Type="http://schemas.openxmlformats.org/officeDocument/2006/relationships/slide" Target="slides/slide200.xml"/><Relationship Id="rId222" Type="http://schemas.openxmlformats.org/officeDocument/2006/relationships/slide" Target="slides/slide221.xml"/><Relationship Id="rId243" Type="http://schemas.openxmlformats.org/officeDocument/2006/relationships/slide" Target="slides/slide242.xml"/><Relationship Id="rId264" Type="http://schemas.openxmlformats.org/officeDocument/2006/relationships/slide" Target="slides/slide263.xml"/><Relationship Id="rId17" Type="http://schemas.openxmlformats.org/officeDocument/2006/relationships/slide" Target="slides/slide16.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24" Type="http://schemas.openxmlformats.org/officeDocument/2006/relationships/slide" Target="slides/slide123.xml"/><Relationship Id="rId70" Type="http://schemas.openxmlformats.org/officeDocument/2006/relationships/slide" Target="slides/slide69.xml"/><Relationship Id="rId91" Type="http://schemas.openxmlformats.org/officeDocument/2006/relationships/slide" Target="slides/slide90.xml"/><Relationship Id="rId145" Type="http://schemas.openxmlformats.org/officeDocument/2006/relationships/slide" Target="slides/slide144.xml"/><Relationship Id="rId166" Type="http://schemas.openxmlformats.org/officeDocument/2006/relationships/slide" Target="slides/slide165.xml"/><Relationship Id="rId187" Type="http://schemas.openxmlformats.org/officeDocument/2006/relationships/slide" Target="slides/slide186.xml"/><Relationship Id="rId1" Type="http://schemas.openxmlformats.org/officeDocument/2006/relationships/slideMaster" Target="slideMasters/slideMaster1.xml"/><Relationship Id="rId212" Type="http://schemas.openxmlformats.org/officeDocument/2006/relationships/slide" Target="slides/slide211.xml"/><Relationship Id="rId233" Type="http://schemas.openxmlformats.org/officeDocument/2006/relationships/slide" Target="slides/slide232.xml"/><Relationship Id="rId254" Type="http://schemas.openxmlformats.org/officeDocument/2006/relationships/slide" Target="slides/slide253.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275" Type="http://schemas.openxmlformats.org/officeDocument/2006/relationships/slide" Target="slides/slide274.xml"/><Relationship Id="rId60" Type="http://schemas.openxmlformats.org/officeDocument/2006/relationships/slide" Target="slides/slide59.xml"/><Relationship Id="rId81" Type="http://schemas.openxmlformats.org/officeDocument/2006/relationships/slide" Target="slides/slide80.xml"/><Relationship Id="rId135" Type="http://schemas.openxmlformats.org/officeDocument/2006/relationships/slide" Target="slides/slide134.xml"/><Relationship Id="rId156" Type="http://schemas.openxmlformats.org/officeDocument/2006/relationships/slide" Target="slides/slide155.xml"/><Relationship Id="rId177" Type="http://schemas.openxmlformats.org/officeDocument/2006/relationships/slide" Target="slides/slide176.xml"/><Relationship Id="rId198" Type="http://schemas.openxmlformats.org/officeDocument/2006/relationships/slide" Target="slides/slide19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028440" cy="350520"/>
          </a:xfrm>
          <a:prstGeom prst="rect">
            <a:avLst/>
          </a:prstGeom>
        </p:spPr>
        <p:txBody>
          <a:bodyPr vert="horz" lIns="93179" tIns="46590" rIns="93179" bIns="46590" rtlCol="0"/>
          <a:lstStyle>
            <a:lvl1pPr algn="l">
              <a:defRPr sz="1200"/>
            </a:lvl1pPr>
          </a:lstStyle>
          <a:p>
            <a:endParaRPr lang="en-US"/>
          </a:p>
        </p:txBody>
      </p:sp>
      <p:sp>
        <p:nvSpPr>
          <p:cNvPr id="3" name="Date Placeholder 2"/>
          <p:cNvSpPr>
            <a:spLocks noGrp="1"/>
          </p:cNvSpPr>
          <p:nvPr>
            <p:ph type="dt" sz="quarter" idx="1"/>
          </p:nvPr>
        </p:nvSpPr>
        <p:spPr>
          <a:xfrm>
            <a:off x="5265809" y="0"/>
            <a:ext cx="4028440" cy="350520"/>
          </a:xfrm>
          <a:prstGeom prst="rect">
            <a:avLst/>
          </a:prstGeom>
        </p:spPr>
        <p:txBody>
          <a:bodyPr vert="horz" lIns="93179" tIns="46590" rIns="93179" bIns="46590" rtlCol="0"/>
          <a:lstStyle>
            <a:lvl1pPr algn="r">
              <a:defRPr sz="1200"/>
            </a:lvl1pPr>
          </a:lstStyle>
          <a:p>
            <a:fld id="{7BF5BABE-D3E0-4D4B-8F51-8432C14CF037}" type="datetimeFigureOut">
              <a:rPr lang="en-US" smtClean="0"/>
              <a:pPr/>
              <a:t>5/23/2019</a:t>
            </a:fld>
            <a:endParaRPr lang="en-US"/>
          </a:p>
        </p:txBody>
      </p:sp>
      <p:sp>
        <p:nvSpPr>
          <p:cNvPr id="4" name="Footer Placeholder 3"/>
          <p:cNvSpPr>
            <a:spLocks noGrp="1"/>
          </p:cNvSpPr>
          <p:nvPr>
            <p:ph type="ftr" sz="quarter" idx="2"/>
          </p:nvPr>
        </p:nvSpPr>
        <p:spPr>
          <a:xfrm>
            <a:off x="0" y="6658664"/>
            <a:ext cx="4028440" cy="350520"/>
          </a:xfrm>
          <a:prstGeom prst="rect">
            <a:avLst/>
          </a:prstGeom>
        </p:spPr>
        <p:txBody>
          <a:bodyPr vert="horz" lIns="93179" tIns="46590" rIns="93179" bIns="46590" rtlCol="0" anchor="b"/>
          <a:lstStyle>
            <a:lvl1pPr algn="l">
              <a:defRPr sz="1200"/>
            </a:lvl1pPr>
          </a:lstStyle>
          <a:p>
            <a:endParaRPr lang="en-US"/>
          </a:p>
        </p:txBody>
      </p:sp>
      <p:sp>
        <p:nvSpPr>
          <p:cNvPr id="5" name="Slide Number Placeholder 4"/>
          <p:cNvSpPr>
            <a:spLocks noGrp="1"/>
          </p:cNvSpPr>
          <p:nvPr>
            <p:ph type="sldNum" sz="quarter" idx="3"/>
          </p:nvPr>
        </p:nvSpPr>
        <p:spPr>
          <a:xfrm>
            <a:off x="5265809" y="6658664"/>
            <a:ext cx="4028440" cy="350520"/>
          </a:xfrm>
          <a:prstGeom prst="rect">
            <a:avLst/>
          </a:prstGeom>
        </p:spPr>
        <p:txBody>
          <a:bodyPr vert="horz" lIns="93179" tIns="46590" rIns="93179" bIns="46590" rtlCol="0" anchor="b"/>
          <a:lstStyle>
            <a:lvl1pPr algn="r">
              <a:defRPr sz="1200"/>
            </a:lvl1pPr>
          </a:lstStyle>
          <a:p>
            <a:fld id="{EA5504C7-B3D5-413C-AA3C-365568A6F922}" type="slidenum">
              <a:rPr lang="en-US" smtClean="0"/>
              <a:pPr/>
              <a:t>‹#›</a:t>
            </a:fld>
            <a:endParaRPr lang="en-US"/>
          </a:p>
        </p:txBody>
      </p:sp>
    </p:spTree>
    <p:extLst>
      <p:ext uri="{BB962C8B-B14F-4D97-AF65-F5344CB8AC3E}">
        <p14:creationId xmlns="" xmlns:p14="http://schemas.microsoft.com/office/powerpoint/2010/main" val="126146257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029075" cy="3508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5265738" y="0"/>
            <a:ext cx="4029075" cy="350838"/>
          </a:xfrm>
          <a:prstGeom prst="rect">
            <a:avLst/>
          </a:prstGeom>
        </p:spPr>
        <p:txBody>
          <a:bodyPr vert="horz" lIns="91440" tIns="45720" rIns="91440" bIns="45720" rtlCol="0"/>
          <a:lstStyle>
            <a:lvl1pPr algn="r">
              <a:defRPr sz="1200"/>
            </a:lvl1pPr>
          </a:lstStyle>
          <a:p>
            <a:fld id="{85394928-9104-45F8-8DD4-362FCB2829BF}" type="datetimeFigureOut">
              <a:rPr lang="en-US" smtClean="0"/>
              <a:t>5/23/2019</a:t>
            </a:fld>
            <a:endParaRPr lang="en-US"/>
          </a:p>
        </p:txBody>
      </p:sp>
      <p:sp>
        <p:nvSpPr>
          <p:cNvPr id="4" name="Slide Image Placeholder 3"/>
          <p:cNvSpPr>
            <a:spLocks noGrp="1" noRot="1" noChangeAspect="1"/>
          </p:cNvSpPr>
          <p:nvPr>
            <p:ph type="sldImg" idx="2"/>
          </p:nvPr>
        </p:nvSpPr>
        <p:spPr>
          <a:xfrm>
            <a:off x="2895600" y="525463"/>
            <a:ext cx="3505200" cy="26289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930275" y="3330575"/>
            <a:ext cx="7435850" cy="31543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6657975"/>
            <a:ext cx="4029075" cy="350838"/>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5265738" y="6657975"/>
            <a:ext cx="4029075" cy="350838"/>
          </a:xfrm>
          <a:prstGeom prst="rect">
            <a:avLst/>
          </a:prstGeom>
        </p:spPr>
        <p:txBody>
          <a:bodyPr vert="horz" lIns="91440" tIns="45720" rIns="91440" bIns="45720" rtlCol="0" anchor="b"/>
          <a:lstStyle>
            <a:lvl1pPr algn="r">
              <a:defRPr sz="1200"/>
            </a:lvl1pPr>
          </a:lstStyle>
          <a:p>
            <a:fld id="{9A60A184-38CF-4467-AEA1-D0450B0E638B}" type="slidenum">
              <a:rPr lang="en-US" smtClean="0"/>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A60A184-38CF-4467-AEA1-D0450B0E638B}" type="slidenum">
              <a:rPr lang="en-US" smtClean="0"/>
              <a:t>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A1D5930-000A-4231-8C24-E31A32B1EBDF}" type="datetimeFigureOut">
              <a:rPr lang="en-US" smtClean="0"/>
              <a:pPr/>
              <a:t>5/23/2019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8F179EC-8B7C-42F9-9640-32045E9E216A}"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A1D5930-000A-4231-8C24-E31A32B1EBDF}" type="datetimeFigureOut">
              <a:rPr lang="en-US" smtClean="0"/>
              <a:pPr/>
              <a:t>5/23/2019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8F179EC-8B7C-42F9-9640-32045E9E216A}"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A1D5930-000A-4231-8C24-E31A32B1EBDF}" type="datetimeFigureOut">
              <a:rPr lang="en-US" smtClean="0"/>
              <a:pPr/>
              <a:t>5/23/2019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8F179EC-8B7C-42F9-9640-32045E9E216A}"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A1D5930-000A-4231-8C24-E31A32B1EBDF}" type="datetimeFigureOut">
              <a:rPr lang="en-US" smtClean="0"/>
              <a:pPr/>
              <a:t>5/23/2019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8F179EC-8B7C-42F9-9640-32045E9E216A}"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A1D5930-000A-4231-8C24-E31A32B1EBDF}" type="datetimeFigureOut">
              <a:rPr lang="en-US" smtClean="0"/>
              <a:pPr/>
              <a:t>5/23/2019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8F179EC-8B7C-42F9-9640-32045E9E216A}"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A1D5930-000A-4231-8C24-E31A32B1EBDF}" type="datetimeFigureOut">
              <a:rPr lang="en-US" smtClean="0"/>
              <a:pPr/>
              <a:t>5/23/2019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8F179EC-8B7C-42F9-9640-32045E9E216A}"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A1D5930-000A-4231-8C24-E31A32B1EBDF}" type="datetimeFigureOut">
              <a:rPr lang="en-US" smtClean="0"/>
              <a:pPr/>
              <a:t>5/23/2019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8F179EC-8B7C-42F9-9640-32045E9E216A}"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A1D5930-000A-4231-8C24-E31A32B1EBDF}" type="datetimeFigureOut">
              <a:rPr lang="en-US" smtClean="0"/>
              <a:pPr/>
              <a:t>5/23/2019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8F179EC-8B7C-42F9-9640-32045E9E216A}"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A1D5930-000A-4231-8C24-E31A32B1EBDF}" type="datetimeFigureOut">
              <a:rPr lang="en-US" smtClean="0"/>
              <a:pPr/>
              <a:t>5/23/2019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8F179EC-8B7C-42F9-9640-32045E9E216A}"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A1D5930-000A-4231-8C24-E31A32B1EBDF}" type="datetimeFigureOut">
              <a:rPr lang="en-US" smtClean="0"/>
              <a:pPr/>
              <a:t>5/23/2019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8F179EC-8B7C-42F9-9640-32045E9E216A}"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A1D5930-000A-4231-8C24-E31A32B1EBDF}" type="datetimeFigureOut">
              <a:rPr lang="en-US" smtClean="0"/>
              <a:pPr/>
              <a:t>5/23/2019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8F179EC-8B7C-42F9-9640-32045E9E216A}"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A1D5930-000A-4231-8C24-E31A32B1EBDF}" type="datetimeFigureOut">
              <a:rPr lang="en-US" smtClean="0"/>
              <a:pPr/>
              <a:t>5/23/2019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8F179EC-8B7C-42F9-9640-32045E9E216A}"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5.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2.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1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3.xml.rels><?xml version="1.0" encoding="UTF-8" standalone="yes"?>
<Relationships xmlns="http://schemas.openxmlformats.org/package/2006/relationships"><Relationship Id="rId2" Type="http://schemas.openxmlformats.org/officeDocument/2006/relationships/image" Target="../media/image6.gif"/><Relationship Id="rId1" Type="http://schemas.openxmlformats.org/officeDocument/2006/relationships/slideLayout" Target="../slideLayouts/slideLayout2.xml"/></Relationships>
</file>

<file path=ppt/slides/_rels/slide1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5.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2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2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2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4.xml.rels><?xml version="1.0" encoding="UTF-8" standalone="yes"?>
<Relationships xmlns="http://schemas.openxmlformats.org/package/2006/relationships"><Relationship Id="rId2" Type="http://schemas.openxmlformats.org/officeDocument/2006/relationships/image" Target="file:///C:\Users\Public\Pictures\Sample%20Pictures\Hydrangeas.jpg" TargetMode="Externa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US" dirty="0" smtClean="0"/>
              <a:t>INTRODUCTION </a:t>
            </a:r>
            <a:br>
              <a:rPr lang="en-US" dirty="0" smtClean="0"/>
            </a:br>
            <a:endParaRPr lang="en-US" dirty="0"/>
          </a:p>
        </p:txBody>
      </p:sp>
      <p:sp>
        <p:nvSpPr>
          <p:cNvPr id="5" name="Content Placeholder 4"/>
          <p:cNvSpPr>
            <a:spLocks noGrp="1"/>
          </p:cNvSpPr>
          <p:nvPr>
            <p:ph idx="1"/>
          </p:nvPr>
        </p:nvSpPr>
        <p:spPr/>
        <p:txBody>
          <a:bodyPr/>
          <a:lstStyle/>
          <a:p>
            <a:pPr>
              <a:buNone/>
            </a:pPr>
            <a:endParaRPr lang="en-US" dirty="0"/>
          </a:p>
          <a:p>
            <a:pPr>
              <a:buNone/>
            </a:pPr>
            <a:r>
              <a:rPr lang="en-US" dirty="0" smtClean="0"/>
              <a:t>               Presented by</a:t>
            </a:r>
          </a:p>
          <a:p>
            <a:pPr>
              <a:buNone/>
            </a:pPr>
            <a:r>
              <a:rPr lang="en-US" dirty="0" smtClean="0"/>
              <a:t>           Joshua </a:t>
            </a:r>
            <a:r>
              <a:rPr lang="en-US" dirty="0" err="1" smtClean="0"/>
              <a:t>Kiptoo</a:t>
            </a:r>
            <a:endParaRPr lang="en-US" dirty="0" smtClean="0"/>
          </a:p>
          <a:p>
            <a:pPr>
              <a:buNone/>
            </a:pPr>
            <a:endParaRPr lang="en-US" dirty="0"/>
          </a:p>
        </p:txBody>
      </p:sp>
      <p:pic>
        <p:nvPicPr>
          <p:cNvPr id="6" name="Picture 5" descr="CAM00605.jpg"/>
          <p:cNvPicPr>
            <a:picLocks noChangeAspect="1"/>
          </p:cNvPicPr>
          <p:nvPr/>
        </p:nvPicPr>
        <p:blipFill>
          <a:blip r:embed="rId3" cstate="print"/>
          <a:stretch>
            <a:fillRect/>
          </a:stretch>
        </p:blipFill>
        <p:spPr>
          <a:xfrm>
            <a:off x="4419600" y="762000"/>
            <a:ext cx="3105150" cy="6858000"/>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Animals</a:t>
            </a:r>
            <a:endParaRPr lang="en-US" dirty="0"/>
          </a:p>
        </p:txBody>
      </p:sp>
      <p:sp>
        <p:nvSpPr>
          <p:cNvPr id="3" name="Content Placeholder 2"/>
          <p:cNvSpPr>
            <a:spLocks noGrp="1"/>
          </p:cNvSpPr>
          <p:nvPr>
            <p:ph idx="1"/>
          </p:nvPr>
        </p:nvSpPr>
        <p:spPr/>
        <p:txBody>
          <a:bodyPr>
            <a:normAutofit/>
          </a:bodyPr>
          <a:lstStyle/>
          <a:p>
            <a:r>
              <a:rPr lang="en-US" dirty="0"/>
              <a:t>Domestic animals such as cattle, sheep, goats and poultry provide meat, milk and eggs for consumption. Some of them supply hides and wool for commercial purposes. They also provide manure, which is used to increase food produce. </a:t>
            </a:r>
          </a:p>
        </p:txBody>
      </p:sp>
    </p:spTree>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pPr>
              <a:buNone/>
            </a:pPr>
            <a:r>
              <a:rPr lang="en-US" b="1" dirty="0" smtClean="0"/>
              <a:t> Moulds</a:t>
            </a:r>
            <a:r>
              <a:rPr lang="en-US" dirty="0" smtClean="0"/>
              <a:t> </a:t>
            </a:r>
          </a:p>
          <a:p>
            <a:r>
              <a:rPr lang="en-US" dirty="0" smtClean="0"/>
              <a:t>Affect the surfaces of foods containing high sugar and salt. They also affect dry foods that may become damp due to poor storage. </a:t>
            </a:r>
            <a:br>
              <a:rPr lang="en-US" dirty="0" smtClean="0"/>
            </a:br>
            <a:endParaRPr lang="en-US" dirty="0" smtClean="0"/>
          </a:p>
          <a:p>
            <a:pPr>
              <a:buNone/>
            </a:pPr>
            <a:r>
              <a:rPr lang="en-US" b="1" dirty="0" smtClean="0"/>
              <a:t> Yeasts</a:t>
            </a:r>
            <a:r>
              <a:rPr lang="en-US" dirty="0" smtClean="0"/>
              <a:t> </a:t>
            </a:r>
          </a:p>
          <a:p>
            <a:r>
              <a:rPr lang="en-US" dirty="0" smtClean="0"/>
              <a:t>Affect foods that have acid or sugar in high concentration, for example, dried fruits, and concentrated fruit juices</a:t>
            </a:r>
          </a:p>
          <a:p>
            <a:endParaRPr lang="en-US" dirty="0"/>
          </a:p>
        </p:txBody>
      </p:sp>
    </p:spTree>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r>
              <a:rPr lang="en-US" b="1" dirty="0" smtClean="0"/>
              <a:t> Bacteria</a:t>
            </a:r>
            <a:r>
              <a:rPr lang="en-US" dirty="0" smtClean="0"/>
              <a:t> </a:t>
            </a:r>
          </a:p>
          <a:p>
            <a:r>
              <a:rPr lang="en-US" dirty="0" smtClean="0"/>
              <a:t>Affect foods under various conditions apart from dry food.</a:t>
            </a:r>
          </a:p>
          <a:p>
            <a:pPr>
              <a:buNone/>
            </a:pPr>
            <a:r>
              <a:rPr lang="en-US" b="1" dirty="0" smtClean="0"/>
              <a:t> Heat Treatment</a:t>
            </a:r>
            <a:endParaRPr lang="en-US" dirty="0" smtClean="0"/>
          </a:p>
          <a:p>
            <a:r>
              <a:rPr lang="en-US" dirty="0" smtClean="0"/>
              <a:t>The following are methods of destroying organisms through heat treatment</a:t>
            </a:r>
          </a:p>
          <a:p>
            <a:endParaRPr lang="en-US" dirty="0"/>
          </a:p>
        </p:txBody>
      </p:sp>
    </p:spTree>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a:buNone/>
            </a:pPr>
            <a:r>
              <a:rPr lang="en-US" b="1" dirty="0" smtClean="0"/>
              <a:t>              Cooking</a:t>
            </a:r>
            <a:r>
              <a:rPr lang="en-US" dirty="0" smtClean="0"/>
              <a:t> </a:t>
            </a:r>
          </a:p>
          <a:p>
            <a:r>
              <a:rPr lang="en-US" dirty="0" smtClean="0"/>
              <a:t>This is a heating process, which aims to produce more palatable food. Cooked food generally keeps longer than raw foods as long as re-contamination is minimized. Cooking destroys or reduces micro-organisms and potential toxins in food. Cooking also inactivates undesirable enzymes in food</a:t>
            </a:r>
          </a:p>
          <a:p>
            <a:endParaRPr lang="en-US" dirty="0"/>
          </a:p>
        </p:txBody>
      </p:sp>
    </p:spTree>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It alters the </a:t>
            </a:r>
            <a:r>
              <a:rPr lang="en-US" dirty="0" err="1" smtClean="0"/>
              <a:t>colour</a:t>
            </a:r>
            <a:r>
              <a:rPr lang="en-US" dirty="0" smtClean="0"/>
              <a:t>, texture and </a:t>
            </a:r>
            <a:r>
              <a:rPr lang="en-US" dirty="0" err="1" smtClean="0"/>
              <a:t>flavour</a:t>
            </a:r>
            <a:r>
              <a:rPr lang="en-US" dirty="0" smtClean="0"/>
              <a:t> and improves the digestibility of food. On the other hand, cooking may cause degradation of food nutrients, for example, over cooking vegetables destroys vitamin C.</a:t>
            </a:r>
            <a:endParaRPr lang="en-US" dirty="0"/>
          </a:p>
        </p:txBody>
      </p:sp>
    </p:spTree>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a:bodyPr>
          <a:lstStyle/>
          <a:p>
            <a:r>
              <a:rPr lang="en-US" dirty="0" smtClean="0"/>
              <a:t> </a:t>
            </a:r>
            <a:r>
              <a:rPr lang="en-US" b="1" dirty="0" smtClean="0"/>
              <a:t> Blanching</a:t>
            </a:r>
            <a:endParaRPr lang="en-US" dirty="0" smtClean="0"/>
          </a:p>
          <a:p>
            <a:r>
              <a:rPr lang="en-US" dirty="0" smtClean="0"/>
              <a:t>This is the process where most vegetable foods are heat treated at 70 - 100°C for 2 - 10 minutes. This is done by immersing food in boiling water or exposing to steam. Blanching is used before freezing, canning or drying. This process inactivates enzymes, drives out air bubbles trapped in food, enhances retention of green </a:t>
            </a:r>
            <a:r>
              <a:rPr lang="en-US" dirty="0" err="1" smtClean="0"/>
              <a:t>colours</a:t>
            </a:r>
            <a:r>
              <a:rPr lang="en-US" dirty="0" smtClean="0"/>
              <a:t> and reduces micro-organisms.</a:t>
            </a:r>
          </a:p>
          <a:p>
            <a:endParaRPr lang="en-US" dirty="0"/>
          </a:p>
        </p:txBody>
      </p:sp>
    </p:spTree>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smtClean="0"/>
              <a:t>Pasteurization</a:t>
            </a:r>
            <a:r>
              <a:rPr lang="en-US" dirty="0" smtClean="0"/>
              <a:t> </a:t>
            </a:r>
          </a:p>
          <a:p>
            <a:r>
              <a:rPr lang="en-US" dirty="0" smtClean="0"/>
              <a:t>This is a relatively slow method of heat treatment. Pasteurization is generally carried out at a temperature of below 100°C. This method is used to increase the life span of the product. This method reduces organisms that cause spoilage and eliminates pathogens.</a:t>
            </a:r>
          </a:p>
          <a:p>
            <a:endParaRPr lang="en-US" dirty="0"/>
          </a:p>
        </p:txBody>
      </p:sp>
    </p:spTree>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smtClean="0"/>
              <a:t>Sterilization</a:t>
            </a:r>
            <a:r>
              <a:rPr lang="en-US" dirty="0" smtClean="0"/>
              <a:t> </a:t>
            </a:r>
          </a:p>
          <a:p>
            <a:r>
              <a:rPr lang="en-US" dirty="0" smtClean="0"/>
              <a:t>In this method heat is used to kill all micro-organisms and their spores at a temperature of above 100°C. The sterilized food must be stored in an airtight container to prevent the entry of and recontamination by micro-organisms.</a:t>
            </a:r>
          </a:p>
          <a:p>
            <a:endParaRPr lang="en-US" dirty="0"/>
          </a:p>
        </p:txBody>
      </p:sp>
    </p:spTree>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smtClean="0"/>
              <a:t>Canning</a:t>
            </a:r>
            <a:r>
              <a:rPr lang="en-US" dirty="0" smtClean="0"/>
              <a:t> </a:t>
            </a:r>
          </a:p>
          <a:p>
            <a:r>
              <a:rPr lang="en-US" dirty="0" smtClean="0"/>
              <a:t>In this method, the food is first heated at a temperature that kills all bacteria and it is then sealed up in sterile cans or bottles. This prevents bacteria from getting into it and enables it to remain safe for a long time at room temperature.  </a:t>
            </a:r>
          </a:p>
          <a:p>
            <a:endParaRPr lang="en-US" dirty="0"/>
          </a:p>
        </p:txBody>
      </p:sp>
    </p:spTree>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US" b="1" dirty="0" smtClean="0"/>
              <a:t>Cold Treatment and Other Methods</a:t>
            </a:r>
            <a:endParaRPr lang="en-US" dirty="0" smtClean="0"/>
          </a:p>
          <a:p>
            <a:r>
              <a:rPr lang="en-US" b="1" dirty="0" smtClean="0"/>
              <a:t>Freezing</a:t>
            </a:r>
            <a:r>
              <a:rPr lang="en-US" dirty="0" smtClean="0"/>
              <a:t> </a:t>
            </a:r>
          </a:p>
          <a:p>
            <a:r>
              <a:rPr lang="en-US" dirty="0" smtClean="0"/>
              <a:t>This is the most satisfactory method currently available for long-term preservation of food. When properly done, freezing is effective for retaining the </a:t>
            </a:r>
            <a:r>
              <a:rPr lang="en-US" dirty="0" err="1" smtClean="0"/>
              <a:t>colour</a:t>
            </a:r>
            <a:r>
              <a:rPr lang="en-US" dirty="0" smtClean="0"/>
              <a:t>, texture, </a:t>
            </a:r>
            <a:r>
              <a:rPr lang="en-US" dirty="0" err="1" smtClean="0"/>
              <a:t>flavour</a:t>
            </a:r>
            <a:r>
              <a:rPr lang="en-US" dirty="0" smtClean="0"/>
              <a:t> and nutritive value. Food must be deep-frozen at 0-4°C to remain palatable. This keeps food fresh for weeks or months.</a:t>
            </a:r>
          </a:p>
          <a:p>
            <a:endParaRPr lang="en-US" dirty="0"/>
          </a:p>
        </p:txBody>
      </p:sp>
    </p:spTree>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US" b="1" dirty="0" smtClean="0"/>
              <a:t>Salting</a:t>
            </a:r>
            <a:r>
              <a:rPr lang="en-US" dirty="0" smtClean="0"/>
              <a:t> </a:t>
            </a:r>
          </a:p>
          <a:p>
            <a:r>
              <a:rPr lang="en-US" dirty="0" smtClean="0"/>
              <a:t>This is the saturation of food with salt or sugar, for example, ham, jam and jelly. The added solute reduces microbial activity due to its dehydrating effect. The salt and sugar solutions are more concentrated than the cytoplasm inside the cell. Therefore, the water passes out of the cell into the concentrate, dehydrating the cell.</a:t>
            </a:r>
          </a:p>
          <a:p>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Wildlife is often a tourist attraction and acts as a source of income for our country. Cats and dogs are kept as pets, but they can also transmit diseases such as cat scratch fever and rabies, respectively</a:t>
            </a:r>
            <a:endParaRPr lang="en-US" dirty="0"/>
          </a:p>
        </p:txBody>
      </p:sp>
    </p:spTree>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smtClean="0"/>
              <a:t>Smoking and Drying</a:t>
            </a:r>
            <a:r>
              <a:rPr lang="en-US" dirty="0" smtClean="0"/>
              <a:t> </a:t>
            </a:r>
          </a:p>
          <a:p>
            <a:r>
              <a:rPr lang="en-US" dirty="0" smtClean="0"/>
              <a:t>Drying and smoking makes food unsuitable for the bacteria to grow and multiply. Fish or meat may be preserved by these methods. A wood rack is made and fish or meat is placed on it. A wood fire, which generates heat and thick smoke, is made under the rack.</a:t>
            </a:r>
            <a:endParaRPr lang="en-US" dirty="0"/>
          </a:p>
        </p:txBody>
      </p:sp>
    </p:spTree>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The heat will dry the fish or meat, and the smoke gets inside the food to act as a preservative. Green vegetables, cereals and legumes can be preserved by drying them in the sun. If food is preserved by drying, it must be stored in a dry place until it is used. </a:t>
            </a:r>
          </a:p>
          <a:p>
            <a:endParaRPr lang="en-US" dirty="0"/>
          </a:p>
        </p:txBody>
      </p:sp>
    </p:spTree>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r>
              <a:rPr lang="en-US" b="1" dirty="0" smtClean="0"/>
              <a:t>   Food Safety</a:t>
            </a:r>
            <a:endParaRPr lang="en-US" dirty="0" smtClean="0"/>
          </a:p>
          <a:p>
            <a:r>
              <a:rPr lang="en-US" b="1" dirty="0" smtClean="0"/>
              <a:t>Preparation of Food</a:t>
            </a:r>
            <a:br>
              <a:rPr lang="en-US" b="1" dirty="0" smtClean="0"/>
            </a:br>
            <a:r>
              <a:rPr lang="en-US" b="1" dirty="0" smtClean="0"/>
              <a:t/>
            </a:r>
            <a:br>
              <a:rPr lang="en-US" b="1" dirty="0" smtClean="0"/>
            </a:br>
            <a:r>
              <a:rPr lang="en-US" dirty="0" smtClean="0"/>
              <a:t>Adequate personal hygiene must be observed when preparing food in order to prevent disease.</a:t>
            </a:r>
          </a:p>
          <a:p>
            <a:endParaRPr lang="en-US" dirty="0"/>
          </a:p>
        </p:txBody>
      </p:sp>
    </p:spTree>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smtClean="0"/>
              <a:t>Health</a:t>
            </a:r>
            <a:r>
              <a:rPr lang="en-US" dirty="0" smtClean="0"/>
              <a:t> </a:t>
            </a:r>
          </a:p>
          <a:p>
            <a:r>
              <a:rPr lang="en-US" dirty="0" smtClean="0"/>
              <a:t>Individuals suffering from respiratory infections such as colds or sore throat should not work with food until they get well. This also applies to people with infected cuts, skin eruptions and diarrheal diseases like dysentery and typhoid.</a:t>
            </a:r>
          </a:p>
          <a:p>
            <a:endParaRPr lang="en-US" dirty="0"/>
          </a:p>
        </p:txBody>
      </p:sp>
    </p:spTree>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r>
              <a:rPr lang="en-US" b="1" dirty="0" smtClean="0"/>
              <a:t>Clothing</a:t>
            </a:r>
            <a:br>
              <a:rPr lang="en-US" b="1" dirty="0" smtClean="0"/>
            </a:br>
            <a:r>
              <a:rPr lang="en-US" dirty="0" smtClean="0"/>
              <a:t/>
            </a:r>
            <a:br>
              <a:rPr lang="en-US" dirty="0" smtClean="0"/>
            </a:br>
            <a:r>
              <a:rPr lang="en-US" dirty="0" smtClean="0"/>
              <a:t>Individuals working with food should wear clean washable outer garments. Every worker in the kitchen or washing dishes should wear a clean uniform or apron. These clothes should be worn when the worker is in the premises where food preparation is taking place. This avoids cross-food contamination</a:t>
            </a:r>
          </a:p>
          <a:p>
            <a:r>
              <a:rPr lang="en-US" b="1" dirty="0" smtClean="0"/>
              <a:t>	</a:t>
            </a:r>
            <a:endParaRPr lang="en-US" dirty="0" smtClean="0"/>
          </a:p>
          <a:p>
            <a:endParaRPr lang="en-US" dirty="0"/>
          </a:p>
        </p:txBody>
      </p:sp>
    </p:spTree>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smtClean="0"/>
              <a:t>Head covering</a:t>
            </a:r>
            <a:br>
              <a:rPr lang="en-US" b="1" dirty="0" smtClean="0"/>
            </a:br>
            <a:r>
              <a:rPr lang="en-US" dirty="0" smtClean="0"/>
              <a:t/>
            </a:r>
            <a:br>
              <a:rPr lang="en-US" dirty="0" smtClean="0"/>
            </a:br>
            <a:r>
              <a:rPr lang="en-US" dirty="0" smtClean="0"/>
              <a:t>to avoid hair from getting into food, hair bands, caps or nets should be used to cover the head when handling food.</a:t>
            </a:r>
          </a:p>
          <a:p>
            <a:endParaRPr lang="en-US" dirty="0"/>
          </a:p>
        </p:txBody>
      </p:sp>
    </p:spTree>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smtClean="0"/>
              <a:t>Personal Hygiene</a:t>
            </a:r>
            <a:r>
              <a:rPr lang="en-US" dirty="0" smtClean="0"/>
              <a:t/>
            </a:r>
            <a:br>
              <a:rPr lang="en-US" dirty="0" smtClean="0"/>
            </a:br>
            <a:r>
              <a:rPr lang="en-US" dirty="0" smtClean="0"/>
              <a:t/>
            </a:r>
            <a:br>
              <a:rPr lang="en-US" dirty="0" smtClean="0"/>
            </a:br>
            <a:r>
              <a:rPr lang="en-US" dirty="0" smtClean="0"/>
              <a:t>a daily bath is necessary for every individual. Wash hands before handling the food, use clean utensils and avoid habits such as nose picking. Nails should be kept short and clean.</a:t>
            </a:r>
          </a:p>
          <a:p>
            <a:endParaRPr lang="en-US" dirty="0"/>
          </a:p>
        </p:txBody>
      </p:sp>
    </p:spTree>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US" b="1" dirty="0" smtClean="0"/>
              <a:t>Food</a:t>
            </a:r>
            <a:r>
              <a:rPr lang="en-US" dirty="0" smtClean="0"/>
              <a:t/>
            </a:r>
            <a:br>
              <a:rPr lang="en-US" dirty="0" smtClean="0"/>
            </a:br>
            <a:r>
              <a:rPr lang="en-US" dirty="0" smtClean="0"/>
              <a:t/>
            </a:r>
            <a:br>
              <a:rPr lang="en-US" dirty="0" smtClean="0"/>
            </a:br>
            <a:r>
              <a:rPr lang="en-US" dirty="0" smtClean="0"/>
              <a:t>Raw food should be separated from cooked food. All vegetables should be cleaned thoroughly before preparation for cooking. Fruits should be washed before eating. The food should be hygienically prepared and cooked adequately. All food utensils should be cleaned properly after use and left to dry before being stored in a clean place.</a:t>
            </a:r>
          </a:p>
          <a:p>
            <a:endParaRPr lang="en-US" dirty="0"/>
          </a:p>
        </p:txBody>
      </p:sp>
    </p:spTree>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smtClean="0"/>
              <a:t>Environment</a:t>
            </a:r>
            <a:br>
              <a:rPr lang="en-US" b="1" dirty="0" smtClean="0"/>
            </a:br>
            <a:r>
              <a:rPr lang="en-US" dirty="0" smtClean="0"/>
              <a:t>The environment pertaining to the preparation of food should be clean throughout. The area should be dust free. This includes the floors and all the surfaces used for food preparation. The facility itself should be clean and with adequate ventilation and lighting.</a:t>
            </a:r>
          </a:p>
          <a:p>
            <a:endParaRPr lang="en-US" dirty="0"/>
          </a:p>
        </p:txBody>
      </p:sp>
    </p:spTree>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Common Food Borne Diseases and Their Causes</a:t>
            </a:r>
            <a:r>
              <a:rPr lang="en-US" dirty="0" smtClean="0"/>
              <a:t/>
            </a:r>
            <a:br>
              <a:rPr lang="en-US" dirty="0" smtClean="0"/>
            </a:br>
            <a:endParaRPr lang="en-US" dirty="0"/>
          </a:p>
        </p:txBody>
      </p:sp>
      <p:pic>
        <p:nvPicPr>
          <p:cNvPr id="4" name="ia_el_22_innerEl" descr="Common Food Borne Diseases and Their Causes"/>
          <p:cNvPicPr>
            <a:picLocks noGrp="1"/>
          </p:cNvPicPr>
          <p:nvPr>
            <p:ph idx="1"/>
          </p:nvPr>
        </p:nvPicPr>
        <p:blipFill>
          <a:blip r:embed="rId2" cstate="print"/>
          <a:srcRect/>
          <a:stretch>
            <a:fillRect/>
          </a:stretch>
        </p:blipFill>
        <p:spPr bwMode="auto">
          <a:xfrm>
            <a:off x="1549400" y="2174081"/>
            <a:ext cx="6045200" cy="3378200"/>
          </a:xfrm>
          <a:prstGeom prst="rect">
            <a:avLst/>
          </a:prstGeom>
          <a:noFill/>
          <a:ln w="9525">
            <a:noFill/>
            <a:miter lim="800000"/>
            <a:headEnd/>
            <a:tailEnd/>
          </a:ln>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lvl="0"/>
            <a:r>
              <a:rPr lang="en-US" dirty="0"/>
              <a:t>Other hazards include snakebites, which can be fatal and insect bites, which may act as vectors of various diseases. For example, mosquitoes are vectors of malaria, yellow fever and </a:t>
            </a:r>
            <a:r>
              <a:rPr lang="en-US" dirty="0" err="1"/>
              <a:t>filariasis</a:t>
            </a:r>
            <a:r>
              <a:rPr lang="en-US" dirty="0"/>
              <a:t>. Houseflies are vectors of dysentery and other </a:t>
            </a:r>
            <a:r>
              <a:rPr lang="en-US" dirty="0" err="1"/>
              <a:t>diarrhoeal</a:t>
            </a:r>
            <a:r>
              <a:rPr lang="en-US" dirty="0"/>
              <a:t> diseases. Bacteria, </a:t>
            </a:r>
            <a:r>
              <a:rPr lang="en-US" dirty="0" err="1"/>
              <a:t>rickettsia</a:t>
            </a:r>
            <a:r>
              <a:rPr lang="en-US" dirty="0"/>
              <a:t> and fungi are also part of the biological environment and are disease-causing organisms in man.</a:t>
            </a:r>
          </a:p>
          <a:p>
            <a:endParaRPr lang="en-US" dirty="0"/>
          </a:p>
        </p:txBody>
      </p:sp>
    </p:spTree>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Food Safety Regulations</a:t>
            </a:r>
            <a:r>
              <a:rPr lang="en-US" dirty="0" smtClean="0"/>
              <a:t/>
            </a:r>
            <a:br>
              <a:rPr lang="en-US" dirty="0" smtClean="0"/>
            </a:br>
            <a:endParaRPr lang="en-US" dirty="0"/>
          </a:p>
        </p:txBody>
      </p:sp>
      <p:sp>
        <p:nvSpPr>
          <p:cNvPr id="3" name="Content Placeholder 2"/>
          <p:cNvSpPr>
            <a:spLocks noGrp="1"/>
          </p:cNvSpPr>
          <p:nvPr>
            <p:ph idx="1"/>
          </p:nvPr>
        </p:nvSpPr>
        <p:spPr/>
        <p:txBody>
          <a:bodyPr/>
          <a:lstStyle/>
          <a:p>
            <a:r>
              <a:rPr lang="en-US" dirty="0" smtClean="0"/>
              <a:t>The safety of food is so important that our government has passed laws to protect the public. These laws cover many aspects of food handling and health officers are generally responsible for enforcing these laws. Agricultural personnel assist them, where necessary</a:t>
            </a:r>
            <a:endParaRPr lang="en-US" dirty="0"/>
          </a:p>
        </p:txBody>
      </p:sp>
    </p:spTree>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US" dirty="0" smtClean="0"/>
              <a:t>You will look at some of the factors that should be considered when preparing or handling food and some of the food-borne diseases.</a:t>
            </a:r>
          </a:p>
          <a:p>
            <a:r>
              <a:rPr lang="en-US" b="1" i="1" dirty="0" smtClean="0"/>
              <a:t>Remember: </a:t>
            </a:r>
            <a:br>
              <a:rPr lang="en-US" b="1" i="1" dirty="0" smtClean="0"/>
            </a:br>
            <a:r>
              <a:rPr lang="en-US" b="1" i="1" dirty="0" smtClean="0"/>
              <a:t>The Public Health Act Cap 242 is an Act of Parliament to make provision for securing and maintaining health. This act is divided into 15 parts</a:t>
            </a:r>
            <a:endParaRPr lang="en-US" dirty="0" smtClean="0"/>
          </a:p>
          <a:p>
            <a:endParaRPr lang="en-US" dirty="0"/>
          </a:p>
        </p:txBody>
      </p:sp>
    </p:spTree>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i="1" dirty="0" smtClean="0"/>
              <a:t>Each part deals with a specific aspect of public health                                                       </a:t>
            </a:r>
            <a:r>
              <a:rPr lang="en-US" dirty="0" smtClean="0"/>
              <a:t>Part 10 of the Act deals 'with protection of foodstuffs'. This part regulates the construction of buildings used for storage of foodstuffs. Secondly, it prohibits residing or sleeping in kitchens or food stores. </a:t>
            </a:r>
          </a:p>
          <a:p>
            <a:endParaRPr lang="en-US" dirty="0"/>
          </a:p>
        </p:txBody>
      </p:sp>
    </p:spTree>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dirty="0" smtClean="0"/>
              <a:t>Part (II) deals with 'milk, meat and other articles of food'. This part prohibits the sale of unwholesome foods. It gives powers to authorized officers to inspect and examine food, seize and recommend disposal at any time. These laws aim at protecting the public and the public health officers are responsible for enforcing them</a:t>
            </a:r>
          </a:p>
          <a:p>
            <a:endParaRPr lang="en-US" dirty="0"/>
          </a:p>
        </p:txBody>
      </p:sp>
    </p:spTree>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As a community health nurse you need to work closely with public health officers to apply the food safety regulations. </a:t>
            </a:r>
          </a:p>
          <a:p>
            <a:endParaRPr lang="en-US" dirty="0"/>
          </a:p>
        </p:txBody>
      </p:sp>
    </p:spTree>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r>
              <a:rPr lang="en-US" b="1" dirty="0" smtClean="0"/>
              <a:t>The following are some of the areas that need close supervision.</a:t>
            </a:r>
            <a:endParaRPr lang="en-US" dirty="0" smtClean="0"/>
          </a:p>
          <a:p>
            <a:r>
              <a:rPr lang="en-US" b="1" dirty="0" smtClean="0"/>
              <a:t>Meat</a:t>
            </a:r>
            <a:br>
              <a:rPr lang="en-US" b="1" dirty="0" smtClean="0"/>
            </a:br>
            <a:r>
              <a:rPr lang="en-US" dirty="0" smtClean="0"/>
              <a:t/>
            </a:r>
            <a:br>
              <a:rPr lang="en-US" dirty="0" smtClean="0"/>
            </a:br>
            <a:r>
              <a:rPr lang="en-US" dirty="0" smtClean="0"/>
              <a:t>Meat is one of the commonest foods that cause problems to the public. Therefore, it is important that inspection of slaughterhouses, cows, sheep, goats and pigs be carried out. The same case applies to butcheries where meat is sold.</a:t>
            </a:r>
          </a:p>
          <a:p>
            <a:pPr>
              <a:buNone/>
            </a:pPr>
            <a:r>
              <a:rPr lang="en-US" dirty="0" smtClean="0"/>
              <a:t/>
            </a:r>
            <a:br>
              <a:rPr lang="en-US" dirty="0" smtClean="0"/>
            </a:br>
            <a:endParaRPr lang="en-US" dirty="0"/>
          </a:p>
        </p:txBody>
      </p:sp>
    </p:spTree>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Milk</a:t>
            </a:r>
            <a:endParaRPr lang="en-US" dirty="0"/>
          </a:p>
        </p:txBody>
      </p:sp>
      <p:sp>
        <p:nvSpPr>
          <p:cNvPr id="3" name="Content Placeholder 2"/>
          <p:cNvSpPr>
            <a:spLocks noGrp="1"/>
          </p:cNvSpPr>
          <p:nvPr>
            <p:ph idx="1"/>
          </p:nvPr>
        </p:nvSpPr>
        <p:spPr/>
        <p:txBody>
          <a:bodyPr>
            <a:normAutofit/>
          </a:bodyPr>
          <a:lstStyle/>
          <a:p>
            <a:r>
              <a:rPr lang="en-US" dirty="0" smtClean="0"/>
              <a:t>Milk is one of the foods that are easily contaminated and cause problems to the public. Inspection of shops where milk is sold is of paramount importance. The milk should be safe and clean. It should be obtained from healthy cows as it can transmit bovine tuberculosis among other diseases. </a:t>
            </a:r>
            <a:endParaRPr lang="en-US" dirty="0"/>
          </a:p>
        </p:txBody>
      </p:sp>
    </p:spTree>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The room for handling milk should be clean, dustless and separate from the barn. The pails, cans, bottles, coolers and other equipment, which comes into contact with the milk, should be thoroughly cleaned.</a:t>
            </a:r>
            <a:endParaRPr lang="en-US" dirty="0"/>
          </a:p>
        </p:txBody>
      </p:sp>
    </p:spTree>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Homes</a:t>
            </a:r>
            <a:endParaRPr lang="en-US" dirty="0"/>
          </a:p>
        </p:txBody>
      </p:sp>
      <p:sp>
        <p:nvSpPr>
          <p:cNvPr id="3" name="Content Placeholder 2"/>
          <p:cNvSpPr>
            <a:spLocks noGrp="1"/>
          </p:cNvSpPr>
          <p:nvPr>
            <p:ph idx="1"/>
          </p:nvPr>
        </p:nvSpPr>
        <p:spPr/>
        <p:txBody>
          <a:bodyPr>
            <a:normAutofit/>
          </a:bodyPr>
          <a:lstStyle/>
          <a:p>
            <a:pPr>
              <a:buNone/>
            </a:pPr>
            <a:r>
              <a:rPr lang="en-US" dirty="0" smtClean="0"/>
              <a:t>   It is the responsibility of the community health nurse to share health messages with community members on food hygiene. These include maintenance of personal hygiene as covered earlier, that is cleaning the utensils, handling them with clean hands, and storing them in clean and dry cupboards or containers.</a:t>
            </a:r>
          </a:p>
          <a:p>
            <a:endParaRPr lang="en-US" dirty="0"/>
          </a:p>
        </p:txBody>
      </p:sp>
    </p:spTree>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US" b="1" dirty="0" smtClean="0"/>
              <a:t>Farms</a:t>
            </a:r>
            <a:r>
              <a:rPr lang="en-US" dirty="0" smtClean="0"/>
              <a:t/>
            </a:r>
            <a:br>
              <a:rPr lang="en-US" dirty="0" smtClean="0"/>
            </a:br>
            <a:r>
              <a:rPr lang="en-US" dirty="0" smtClean="0"/>
              <a:t/>
            </a:r>
            <a:br>
              <a:rPr lang="en-US" dirty="0" smtClean="0"/>
            </a:br>
            <a:r>
              <a:rPr lang="en-US" dirty="0" smtClean="0"/>
              <a:t>The community should follow the regulations on the use of insecticides and pesticides in form of sprays and fertilizers. This will help them to use each of them correctly depending on the age of the crop. Your role as a community health nurse is to encourage the community to adhere to the instructions from the agricultural field educators. </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a:t>Physical Environment</a:t>
            </a:r>
            <a:endParaRPr lang="en-US" dirty="0"/>
          </a:p>
        </p:txBody>
      </p:sp>
      <p:sp>
        <p:nvSpPr>
          <p:cNvPr id="3" name="Content Placeholder 2"/>
          <p:cNvSpPr>
            <a:spLocks noGrp="1"/>
          </p:cNvSpPr>
          <p:nvPr>
            <p:ph idx="1"/>
          </p:nvPr>
        </p:nvSpPr>
        <p:spPr/>
        <p:txBody>
          <a:bodyPr/>
          <a:lstStyle/>
          <a:p>
            <a:r>
              <a:rPr lang="en-US" dirty="0"/>
              <a:t>The physical components of the environment are divided into geographical and man-made components. Land is used for settlements. When the land is fertile and well used, it provides enough food for consumption. On the other hand, when the land is infertile, the food supply will be inadequate, resulting into </a:t>
            </a:r>
            <a:br>
              <a:rPr lang="en-US" dirty="0"/>
            </a:br>
            <a:r>
              <a:rPr lang="en-US" dirty="0"/>
              <a:t>nutritional problems. </a:t>
            </a:r>
          </a:p>
          <a:p>
            <a:endParaRPr lang="en-US" dirty="0"/>
          </a:p>
        </p:txBody>
      </p:sp>
    </p:spTree>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dirty="0" smtClean="0"/>
              <a:t>Moreover, instructions are given on the respective containers of these pesticides. You should teach the community about regulations of food storage and preservation of different types of food. The harvest should be carried out when the crops are completely ripe or ready to facilitate longer preservation. </a:t>
            </a:r>
            <a:endParaRPr lang="en-US" dirty="0"/>
          </a:p>
        </p:txBody>
      </p:sp>
    </p:spTree>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dirty="0" smtClean="0"/>
              <a:t>The cereals and legumes should be dried properly before storage to avoid spoilage. All perishable foods should be consumed at the right time.</a:t>
            </a:r>
          </a:p>
        </p:txBody>
      </p:sp>
    </p:spTree>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smtClean="0"/>
              <a:t>Markets</a:t>
            </a:r>
            <a:r>
              <a:rPr lang="en-US" dirty="0" smtClean="0"/>
              <a:t/>
            </a:r>
            <a:br>
              <a:rPr lang="en-US" dirty="0" smtClean="0"/>
            </a:br>
            <a:r>
              <a:rPr lang="en-US" dirty="0" smtClean="0"/>
              <a:t/>
            </a:r>
            <a:br>
              <a:rPr lang="en-US" dirty="0" smtClean="0"/>
            </a:br>
            <a:r>
              <a:rPr lang="en-US" dirty="0" smtClean="0"/>
              <a:t>All types of foodstuffs are sold in markets. The markets should be designed in a manner that considers stations where similar types of food should be stored and sold, for example, vegetables of all kinds, dry foods like cereals, fruits and cooked foods.</a:t>
            </a:r>
          </a:p>
          <a:p>
            <a:endParaRPr lang="en-US" dirty="0"/>
          </a:p>
        </p:txBody>
      </p:sp>
    </p:spTree>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The market should be kept clean and proper refuse disposal maintained. The food sold should be clean and fit for human consumption. This, therefore, explains the importance of inspecting markets by public health officers. These officers have the power to close markets and condemn foods to prevent disease outbreaks.</a:t>
            </a:r>
            <a:endParaRPr lang="en-US" dirty="0"/>
          </a:p>
        </p:txBody>
      </p:sp>
    </p:spTree>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smtClean="0"/>
              <a:t>Hotels</a:t>
            </a:r>
            <a:r>
              <a:rPr lang="en-US" dirty="0" smtClean="0"/>
              <a:t/>
            </a:r>
            <a:br>
              <a:rPr lang="en-US" dirty="0" smtClean="0"/>
            </a:br>
            <a:r>
              <a:rPr lang="en-US" dirty="0" smtClean="0"/>
              <a:t/>
            </a:r>
            <a:br>
              <a:rPr lang="en-US" dirty="0" smtClean="0"/>
            </a:br>
            <a:r>
              <a:rPr lang="en-US" dirty="0" smtClean="0"/>
              <a:t>Hotels, restaurants and food shops should also be inspected under hygiene regulations. They require regular inspection by the public health officers. All the food handlers should be supervised and a regular medical examination is mandatory for them to prevent spread of diseases through food handling. </a:t>
            </a:r>
            <a:endParaRPr lang="en-US" dirty="0"/>
          </a:p>
        </p:txBody>
      </p:sp>
    </p:spTree>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 Licenses should only be given to hotel owners who have met the requirements. Laboratory examinations may be necessary for food such as pre-cooked meat. The use of uniforms, aprons, head coverings, as described earlier, should be observed in the hotels. Proper personal and environmental hygiene in the hotel premises should be maintained. </a:t>
            </a:r>
            <a:endParaRPr lang="en-US" dirty="0"/>
          </a:p>
        </p:txBody>
      </p:sp>
    </p:spTree>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dirty="0" smtClean="0"/>
              <a:t>Proper personal and environmental hygiene in the hotel premises should be maintained.</a:t>
            </a:r>
          </a:p>
          <a:p>
            <a:r>
              <a:rPr lang="en-US" dirty="0" smtClean="0"/>
              <a:t>The hotel should store, preserve, prepare, cook and serve the food according to public health regulations. The law also empowers closure of hotels which do not meet the regulations.</a:t>
            </a:r>
          </a:p>
          <a:p>
            <a:r>
              <a:rPr lang="en-US" b="1" dirty="0" smtClean="0"/>
              <a:t>End</a:t>
            </a:r>
            <a:endParaRPr lang="en-US" dirty="0" smtClean="0"/>
          </a:p>
          <a:p>
            <a:endParaRPr lang="en-US" dirty="0"/>
          </a:p>
        </p:txBody>
      </p:sp>
    </p:spTree>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u="sng" dirty="0" smtClean="0"/>
              <a:t>WATER </a:t>
            </a:r>
            <a:r>
              <a:rPr lang="en-US" dirty="0" smtClean="0"/>
              <a:t/>
            </a:r>
            <a:br>
              <a:rPr lang="en-US" dirty="0" smtClean="0"/>
            </a:br>
            <a:endParaRPr lang="en-US" dirty="0"/>
          </a:p>
        </p:txBody>
      </p:sp>
      <p:sp>
        <p:nvSpPr>
          <p:cNvPr id="3" name="Content Placeholder 2"/>
          <p:cNvSpPr>
            <a:spLocks noGrp="1"/>
          </p:cNvSpPr>
          <p:nvPr>
            <p:ph idx="1"/>
          </p:nvPr>
        </p:nvSpPr>
        <p:spPr/>
        <p:txBody>
          <a:bodyPr/>
          <a:lstStyle/>
          <a:p>
            <a:r>
              <a:rPr lang="en-US" b="1" dirty="0" smtClean="0"/>
              <a:t>Objectives</a:t>
            </a:r>
            <a:r>
              <a:rPr lang="en-US" dirty="0" smtClean="0"/>
              <a:t> </a:t>
            </a:r>
            <a:br>
              <a:rPr lang="en-US" dirty="0" smtClean="0"/>
            </a:br>
            <a:r>
              <a:rPr lang="en-US" dirty="0" smtClean="0"/>
              <a:t/>
            </a:r>
            <a:br>
              <a:rPr lang="en-US" dirty="0" smtClean="0"/>
            </a:br>
            <a:r>
              <a:rPr lang="en-US" dirty="0" smtClean="0"/>
              <a:t>By the end of this section you will be able to: </a:t>
            </a:r>
          </a:p>
          <a:p>
            <a:pPr lvl="0"/>
            <a:r>
              <a:rPr lang="en-US" dirty="0" smtClean="0"/>
              <a:t>Describe the importance of water in relation to health</a:t>
            </a:r>
          </a:p>
          <a:p>
            <a:endParaRPr lang="en-US" dirty="0"/>
          </a:p>
        </p:txBody>
      </p:sp>
    </p:spTree>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US" sz="4000" dirty="0" smtClean="0"/>
              <a:t>Water is essential for life. It is found in every cell in our body and is necessary for most basic functions, like respiration, digestion and other chemical processes. More than 50% of human body weight is made up of water. </a:t>
            </a:r>
            <a:r>
              <a:rPr lang="en-US" dirty="0" smtClean="0"/>
              <a:t/>
            </a:r>
            <a:br>
              <a:rPr lang="en-US" dirty="0" smtClean="0"/>
            </a:br>
            <a:endParaRPr lang="en-US" dirty="0"/>
          </a:p>
        </p:txBody>
      </p:sp>
    </p:spTree>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sz="4000" dirty="0" smtClean="0"/>
              <a:t>Water is vital to health and survival but it may itself become the source of diseases, therefore, it should be properly treated and made safe for domestic use.</a:t>
            </a:r>
            <a:endParaRPr lang="en-US" sz="40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lvl="0"/>
            <a:r>
              <a:rPr lang="en-US" dirty="0"/>
              <a:t>The type of soil, climate and altitude determine the type of crops that can be grown in a specific area. Some crops will do well in a hot climate, others will not. </a:t>
            </a:r>
            <a:br>
              <a:rPr lang="en-US" dirty="0"/>
            </a:br>
            <a:r>
              <a:rPr lang="en-US" dirty="0"/>
              <a:t>For example, tea, peas and pyrethrum thrive in cool climates. However, cold climates encourage respiratory diseases and joint problems such as </a:t>
            </a:r>
            <a:r>
              <a:rPr lang="en-US" dirty="0" smtClean="0"/>
              <a:t>arthritis</a:t>
            </a:r>
            <a:endParaRPr lang="en-US" dirty="0"/>
          </a:p>
        </p:txBody>
      </p:sp>
    </p:spTree>
  </p:cSld>
  <p:clrMapOvr>
    <a:masterClrMapping/>
  </p:clrMapOvr>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smtClean="0"/>
              <a:t>What role does water play in the transmission of the following diseases?</a:t>
            </a:r>
            <a:r>
              <a:rPr lang="en-US" dirty="0" smtClean="0"/>
              <a:t> </a:t>
            </a:r>
          </a:p>
          <a:p>
            <a:pPr lvl="0"/>
            <a:r>
              <a:rPr lang="en-US" dirty="0" smtClean="0"/>
              <a:t>Scabies</a:t>
            </a:r>
          </a:p>
          <a:p>
            <a:pPr lvl="0"/>
            <a:r>
              <a:rPr lang="en-US" dirty="0" smtClean="0"/>
              <a:t>Cholera </a:t>
            </a:r>
          </a:p>
          <a:p>
            <a:pPr lvl="0"/>
            <a:r>
              <a:rPr lang="en-US" dirty="0" err="1" smtClean="0"/>
              <a:t>Schistosomiasis</a:t>
            </a:r>
            <a:endParaRPr lang="en-US" dirty="0" smtClean="0"/>
          </a:p>
          <a:p>
            <a:endParaRPr lang="en-US" dirty="0"/>
          </a:p>
        </p:txBody>
      </p:sp>
    </p:spTree>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smtClean="0"/>
              <a:t>Role Played by Water on the Transmission of Diseases</a:t>
            </a:r>
            <a:r>
              <a:rPr lang="en-US" dirty="0" smtClean="0"/>
              <a:t> </a:t>
            </a:r>
          </a:p>
          <a:p>
            <a:r>
              <a:rPr lang="en-US" dirty="0" smtClean="0"/>
              <a:t>Water may contribute to the spread of diseases in several ways. When there is no enough water, and people cannot observe basic personal hygiene, diseases like scabies, non-specific </a:t>
            </a:r>
            <a:r>
              <a:rPr lang="en-US" dirty="0" err="1" smtClean="0"/>
              <a:t>diarrhoeas</a:t>
            </a:r>
            <a:r>
              <a:rPr lang="en-US" dirty="0" smtClean="0"/>
              <a:t>, dysentery and trachoma spread.</a:t>
            </a:r>
            <a:endParaRPr lang="en-US" dirty="0"/>
          </a:p>
        </p:txBody>
      </p:sp>
    </p:spTree>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Such diseases whose spread is promoted by lack of adequate water are called water-washed (water scarce) diseases. Simply improving the quantity of water can prevent them.</a:t>
            </a:r>
            <a:endParaRPr lang="en-US" dirty="0"/>
          </a:p>
        </p:txBody>
      </p:sp>
    </p:spTree>
  </p:cSld>
  <p:clrMapOvr>
    <a:masterClrMapping/>
  </p:clrMapOvr>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lvl="0"/>
            <a:r>
              <a:rPr lang="en-US" dirty="0" smtClean="0"/>
              <a:t>Water can also contribute to the spread of diseases when it carries a specific disease-causing organism. Examples are typhoid, cholera, </a:t>
            </a:r>
            <a:r>
              <a:rPr lang="en-US" dirty="0" err="1" smtClean="0"/>
              <a:t>amoebiasis</a:t>
            </a:r>
            <a:r>
              <a:rPr lang="en-US" dirty="0" smtClean="0"/>
              <a:t>, hepatitis A, or poliomyelitis. Such diseases caused by contaminated water are called water-borne diseases, and the only way to prevent them is to improve the quality that is, the cleanliness of the water. </a:t>
            </a:r>
          </a:p>
          <a:p>
            <a:endParaRPr lang="en-US" dirty="0"/>
          </a:p>
        </p:txBody>
      </p:sp>
    </p:spTree>
  </p:cSld>
  <p:clrMapOvr>
    <a:masterClrMapping/>
  </p:clrMapOvr>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lvl="0"/>
            <a:r>
              <a:rPr lang="en-US" dirty="0" smtClean="0"/>
              <a:t>Finally, water can contribute to the spread of disease when it is necessary in the life cycle of a disease vector, for example malaria and schistosomiasis.These diseases are called water-related diseases. Other water related diseases include: onchocerciasis (river blindness) and dracunculosis (guinea worm).</a:t>
            </a:r>
          </a:p>
          <a:p>
            <a:endParaRPr lang="en-US" dirty="0"/>
          </a:p>
        </p:txBody>
      </p:sp>
    </p:spTree>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ia_el_13_innerEl" descr="A Summary of Water Associated Diseases"/>
          <p:cNvPicPr>
            <a:picLocks noGrp="1"/>
          </p:cNvPicPr>
          <p:nvPr>
            <p:ph idx="1"/>
          </p:nvPr>
        </p:nvPicPr>
        <p:blipFill>
          <a:blip r:embed="rId2" cstate="print"/>
          <a:srcRect/>
          <a:stretch>
            <a:fillRect/>
          </a:stretch>
        </p:blipFill>
        <p:spPr bwMode="auto">
          <a:xfrm>
            <a:off x="762000" y="1676400"/>
            <a:ext cx="6096000" cy="4876800"/>
          </a:xfrm>
          <a:prstGeom prst="rect">
            <a:avLst/>
          </a:prstGeom>
          <a:noFill/>
          <a:ln w="9525">
            <a:noFill/>
            <a:miter lim="800000"/>
            <a:headEnd/>
            <a:tailEnd/>
          </a:ln>
        </p:spPr>
      </p:pic>
    </p:spTree>
  </p:cSld>
  <p:clrMapOvr>
    <a:masterClrMapping/>
  </p:clrMapOvr>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Uses of Water</a:t>
            </a:r>
            <a:r>
              <a:rPr lang="en-US" dirty="0" smtClean="0"/>
              <a:t> </a:t>
            </a:r>
            <a:br>
              <a:rPr lang="en-US" dirty="0" smtClean="0"/>
            </a:br>
            <a:endParaRPr lang="en-US" dirty="0"/>
          </a:p>
        </p:txBody>
      </p:sp>
      <p:sp>
        <p:nvSpPr>
          <p:cNvPr id="3" name="Content Placeholder 2"/>
          <p:cNvSpPr>
            <a:spLocks noGrp="1"/>
          </p:cNvSpPr>
          <p:nvPr>
            <p:ph idx="1"/>
          </p:nvPr>
        </p:nvSpPr>
        <p:spPr/>
        <p:txBody>
          <a:bodyPr>
            <a:normAutofit fontScale="92500" lnSpcReduction="10000"/>
          </a:bodyPr>
          <a:lstStyle/>
          <a:p>
            <a:pPr>
              <a:buFont typeface="Wingdings" pitchFamily="2" charset="2"/>
              <a:buChar char="Ø"/>
            </a:pPr>
            <a:r>
              <a:rPr lang="en-US" dirty="0" smtClean="0"/>
              <a:t>     Water is used in various ways. These include:</a:t>
            </a:r>
          </a:p>
          <a:p>
            <a:pPr lvl="0"/>
            <a:r>
              <a:rPr lang="en-US" dirty="0" smtClean="0"/>
              <a:t>Human consumption for body needs</a:t>
            </a:r>
          </a:p>
          <a:p>
            <a:pPr lvl="0"/>
            <a:r>
              <a:rPr lang="en-US" dirty="0" smtClean="0"/>
              <a:t>Animal watering</a:t>
            </a:r>
          </a:p>
          <a:p>
            <a:pPr lvl="0"/>
            <a:r>
              <a:rPr lang="en-US" dirty="0" smtClean="0"/>
              <a:t>Industrial use for manufacturing</a:t>
            </a:r>
          </a:p>
          <a:p>
            <a:pPr lvl="0"/>
            <a:r>
              <a:rPr lang="en-US" dirty="0" smtClean="0"/>
              <a:t>For recreational activities such as swimming</a:t>
            </a:r>
          </a:p>
          <a:p>
            <a:pPr lvl="0"/>
            <a:r>
              <a:rPr lang="en-US" dirty="0" smtClean="0"/>
              <a:t>To produce electricity</a:t>
            </a:r>
          </a:p>
          <a:p>
            <a:pPr lvl="0"/>
            <a:r>
              <a:rPr lang="en-US" dirty="0" smtClean="0"/>
              <a:t>Sustaining of aquatic life, for example, fish for consumption and export</a:t>
            </a:r>
          </a:p>
          <a:p>
            <a:pPr lvl="0"/>
            <a:r>
              <a:rPr lang="en-US" dirty="0" smtClean="0"/>
              <a:t>Household purposes like washing and cooking</a:t>
            </a:r>
          </a:p>
          <a:p>
            <a:endParaRPr lang="en-US" dirty="0"/>
          </a:p>
        </p:txBody>
      </p:sp>
    </p:spTree>
  </p:cSld>
  <p:clrMapOvr>
    <a:masterClrMapping/>
  </p:clrMapOvr>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r>
              <a:rPr lang="en-US" dirty="0" smtClean="0"/>
              <a:t>Simple improvements at the community level are required to ensure adequate quality and quantity of water.</a:t>
            </a:r>
          </a:p>
          <a:p>
            <a:r>
              <a:rPr lang="en-US" b="1" dirty="0" smtClean="0"/>
              <a:t>Sources of Water</a:t>
            </a:r>
            <a:r>
              <a:rPr lang="en-US" dirty="0" smtClean="0"/>
              <a:t> </a:t>
            </a:r>
          </a:p>
          <a:p>
            <a:r>
              <a:rPr lang="en-US" dirty="0" smtClean="0"/>
              <a:t>Water does not stay in one place for very long - it goes round in a cycle. It evaporates from seas and lakes and falls back to the earth as rain. After rainfall, some of the water evaporates and the rest is drained into streams, rivers, lakes and ponds. </a:t>
            </a:r>
          </a:p>
          <a:p>
            <a:endParaRPr lang="en-US" dirty="0"/>
          </a:p>
        </p:txBody>
      </p:sp>
    </p:spTree>
  </p:cSld>
  <p:clrMapOvr>
    <a:masterClrMapping/>
  </p:clrMapOvr>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The most important water for a community is the water that is held in the soil, by the roots of the trees in the forest. This is a community’s long-term underground water store. This is why it is important for you to educate the community on the need to preserve their forests.</a:t>
            </a:r>
          </a:p>
          <a:p>
            <a:endParaRPr lang="en-US" dirty="0"/>
          </a:p>
        </p:txBody>
      </p:sp>
    </p:spTree>
  </p:cSld>
  <p:clrMapOvr>
    <a:masterClrMapping/>
  </p:clrMapOvr>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r>
              <a:rPr lang="en-US" dirty="0" smtClean="0"/>
              <a:t>There are four main sources of water namely rain water, surface water, underground water and sea water.</a:t>
            </a:r>
          </a:p>
          <a:p>
            <a:r>
              <a:rPr lang="en-US" b="1" dirty="0" smtClean="0"/>
              <a:t>Rain Water</a:t>
            </a:r>
            <a:r>
              <a:rPr lang="en-US" dirty="0" smtClean="0"/>
              <a:t> </a:t>
            </a:r>
          </a:p>
          <a:p>
            <a:r>
              <a:rPr lang="en-US" dirty="0" smtClean="0"/>
              <a:t>This water is relatively pure and clean. Its state of cleanliness depends on levels of atmospheric pollution and how it is collected. The cleanest natural water available is that which is collected from iron sheets into gutters and led by pipes into clean closed tanks. </a:t>
            </a: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US" dirty="0" smtClean="0"/>
              <a:t>In hot climates, most legumes and fruits such as oranges and mangoes do well. Diseases associated with hot climates include malaria.</a:t>
            </a:r>
          </a:p>
          <a:p>
            <a:pPr lvl="0"/>
            <a:r>
              <a:rPr lang="en-US" dirty="0"/>
              <a:t>Snakes are also common in hot areas and their bites can be fatal. Some disease outbreaks occur during the rainy season, for example, cholera, typhoid and malaria. Similarly, during dry seasons there may be a shortage of food leading to malnutrition</a:t>
            </a:r>
            <a:r>
              <a:rPr lang="en-US" dirty="0" smtClean="0"/>
              <a:t>.</a:t>
            </a:r>
            <a:endParaRPr lang="en-US" dirty="0"/>
          </a:p>
          <a:p>
            <a:endParaRPr lang="en-US" dirty="0"/>
          </a:p>
        </p:txBody>
      </p:sp>
    </p:spTree>
  </p:cSld>
  <p:clrMapOvr>
    <a:masterClrMapping/>
  </p:clrMapOvr>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US" dirty="0" smtClean="0"/>
              <a:t>When the first rainwater falls, the last part of the gutters leading to the tank should be removed for some time to ensure that dirt on the roof does not enter the tank. One disadvantage of this water source is that it is difficult to collect from thatched roofs. </a:t>
            </a:r>
          </a:p>
          <a:p>
            <a:r>
              <a:rPr lang="en-US" dirty="0" smtClean="0"/>
              <a:t>The community health nurse can assist the community members to ensure collection of clean water.</a:t>
            </a:r>
          </a:p>
          <a:p>
            <a:endParaRPr lang="en-US" dirty="0"/>
          </a:p>
        </p:txBody>
      </p:sp>
    </p:spTree>
  </p:cSld>
  <p:clrMapOvr>
    <a:masterClrMapping/>
  </p:clrMapOvr>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Surface water</a:t>
            </a:r>
            <a:endParaRPr lang="en-US" dirty="0"/>
          </a:p>
        </p:txBody>
      </p:sp>
      <p:sp>
        <p:nvSpPr>
          <p:cNvPr id="3" name="Content Placeholder 2"/>
          <p:cNvSpPr>
            <a:spLocks noGrp="1"/>
          </p:cNvSpPr>
          <p:nvPr>
            <p:ph idx="1"/>
          </p:nvPr>
        </p:nvSpPr>
        <p:spPr/>
        <p:txBody>
          <a:bodyPr>
            <a:normAutofit/>
          </a:bodyPr>
          <a:lstStyle/>
          <a:p>
            <a:r>
              <a:rPr lang="en-US" dirty="0" smtClean="0"/>
              <a:t>This type of water includes shallow springs and shallow wells, streams, rivers, dams, ponds and lakes. </a:t>
            </a:r>
          </a:p>
          <a:p>
            <a:r>
              <a:rPr lang="en-US" dirty="0" smtClean="0"/>
              <a:t>A spring is a natural issue of underground water. When the rainwater falls on the surface it sinks into the ground until it reaches the impermeable layer of rock, which it cannot go through. </a:t>
            </a:r>
          </a:p>
          <a:p>
            <a:endParaRPr lang="en-US" dirty="0"/>
          </a:p>
        </p:txBody>
      </p:sp>
    </p:spTree>
  </p:cSld>
  <p:clrMapOvr>
    <a:masterClrMapping/>
  </p:clrMapOvr>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All the water above this layer is called surface water. If it finds a point of issue it is called a shallow spring. If a well is dug into it, it is called a shallow well, despite its depth. The quantity of water yielded by shallow springs or wells varies according to the season. They may dry up during droughts and are liable to contamination by latrines.</a:t>
            </a:r>
          </a:p>
          <a:p>
            <a:endParaRPr lang="en-US" dirty="0"/>
          </a:p>
        </p:txBody>
      </p:sp>
    </p:spTree>
  </p:cSld>
  <p:clrMapOvr>
    <a:masterClrMapping/>
  </p:clrMapOvr>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A river is a large mass of flowing water. During the rainy season, its waters become turbid, while in the dry season they are clear. </a:t>
            </a:r>
          </a:p>
          <a:p>
            <a:r>
              <a:rPr lang="en-US" dirty="0" smtClean="0"/>
              <a:t>River water has a lot of impurities obtained from human and animal waste, washing, sewage, agricultural waste and industrial waste</a:t>
            </a:r>
          </a:p>
          <a:p>
            <a:endParaRPr lang="en-US" dirty="0"/>
          </a:p>
        </p:txBody>
      </p:sp>
    </p:spTree>
  </p:cSld>
  <p:clrMapOvr>
    <a:masterClrMapping/>
  </p:clrMapOvr>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r>
              <a:rPr lang="en-US" dirty="0" smtClean="0"/>
              <a:t>Other sources of water are dams, ponds and lakes. All these sources provide fresh water.</a:t>
            </a:r>
            <a:br>
              <a:rPr lang="en-US" dirty="0" smtClean="0"/>
            </a:br>
            <a:r>
              <a:rPr lang="en-US" dirty="0" smtClean="0"/>
              <a:t/>
            </a:r>
            <a:br>
              <a:rPr lang="en-US" dirty="0" smtClean="0"/>
            </a:br>
            <a:r>
              <a:rPr lang="en-US" dirty="0" smtClean="0"/>
              <a:t>Remember you have fresh water lakes in this country, which includes Lake Victoria, Lake </a:t>
            </a:r>
            <a:r>
              <a:rPr lang="en-US" dirty="0" err="1" smtClean="0"/>
              <a:t>Baringo</a:t>
            </a:r>
            <a:r>
              <a:rPr lang="en-US" dirty="0" smtClean="0"/>
              <a:t>, Lake Turkana and Lake </a:t>
            </a:r>
            <a:r>
              <a:rPr lang="en-US" dirty="0" err="1" smtClean="0"/>
              <a:t>Naivasha</a:t>
            </a:r>
            <a:r>
              <a:rPr lang="en-US" dirty="0" smtClean="0"/>
              <a:t>. However, the water from these sources is often unclean and not safe for drinking. It is therefore important to identify suitable ways of rendering</a:t>
            </a:r>
            <a:br>
              <a:rPr lang="en-US" dirty="0" smtClean="0"/>
            </a:br>
            <a:r>
              <a:rPr lang="en-US" dirty="0" smtClean="0"/>
              <a:t>it safe.</a:t>
            </a:r>
            <a:br>
              <a:rPr lang="en-US" dirty="0" smtClean="0"/>
            </a:br>
            <a:endParaRPr lang="en-US" dirty="0"/>
          </a:p>
        </p:txBody>
      </p:sp>
    </p:spTree>
  </p:cSld>
  <p:clrMapOvr>
    <a:masterClrMapping/>
  </p:clrMapOvr>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The quality of water depends on the location of its sources. If the water source is from the forest, hills and valleys, it is clean and suitable for household use with little or no prior treatment. This is because there is no human settlement, which might be a source of potential pollutants, at or around the water source.  </a:t>
            </a:r>
          </a:p>
          <a:p>
            <a:endParaRPr lang="en-US" dirty="0"/>
          </a:p>
        </p:txBody>
      </p:sp>
    </p:spTree>
  </p:cSld>
  <p:clrMapOvr>
    <a:masterClrMapping/>
  </p:clrMapOvr>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On the other hand, streams, rivers and lakes around or within towns and villages are likely to be contaminated by human and animal waste. It is, therefore, important to protect water sources from human settlement or animal grazing.</a:t>
            </a:r>
          </a:p>
          <a:p>
            <a:endParaRPr lang="en-US" dirty="0"/>
          </a:p>
        </p:txBody>
      </p:sp>
    </p:spTree>
  </p:cSld>
  <p:clrMapOvr>
    <a:masterClrMapping/>
  </p:clrMapOvr>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US" b="1" dirty="0" smtClean="0"/>
              <a:t>Underground Water</a:t>
            </a:r>
            <a:r>
              <a:rPr lang="en-US" dirty="0" smtClean="0"/>
              <a:t> </a:t>
            </a:r>
          </a:p>
          <a:p>
            <a:r>
              <a:rPr lang="en-US" dirty="0" smtClean="0"/>
              <a:t>The water that gets under the impermeable layer of rock is called underground water. It is the water between two impermeable layers of rock, one above and the other one below. This water finds an outlet through a fissure or crack in the upper layer of the rock. Water from this issue is obtained as a deep spring, a well or a borehole. </a:t>
            </a:r>
          </a:p>
          <a:p>
            <a:endParaRPr lang="en-US" dirty="0"/>
          </a:p>
        </p:txBody>
      </p:sp>
    </p:spTree>
  </p:cSld>
  <p:clrMapOvr>
    <a:masterClrMapping/>
  </p:clrMapOvr>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smtClean="0"/>
              <a:t>Sea Water</a:t>
            </a:r>
            <a:br>
              <a:rPr lang="en-US" b="1" dirty="0" smtClean="0"/>
            </a:br>
            <a:r>
              <a:rPr lang="en-US" b="1" dirty="0" smtClean="0"/>
              <a:t/>
            </a:r>
            <a:br>
              <a:rPr lang="en-US" b="1" dirty="0" smtClean="0"/>
            </a:br>
            <a:r>
              <a:rPr lang="en-US" dirty="0" smtClean="0"/>
              <a:t>This water is salty and requires expensive purification processes to make it suitable for drinking. In your country you have several salty lakes, which are Lake </a:t>
            </a:r>
            <a:r>
              <a:rPr lang="en-US" dirty="0" err="1" smtClean="0"/>
              <a:t>Magadi</a:t>
            </a:r>
            <a:r>
              <a:rPr lang="en-US" dirty="0" smtClean="0"/>
              <a:t>, Lake </a:t>
            </a:r>
            <a:r>
              <a:rPr lang="en-US" dirty="0" err="1" smtClean="0"/>
              <a:t>Bogoria</a:t>
            </a:r>
            <a:r>
              <a:rPr lang="en-US" dirty="0" smtClean="0"/>
              <a:t> and Lake </a:t>
            </a:r>
            <a:r>
              <a:rPr lang="en-US" dirty="0" err="1" smtClean="0"/>
              <a:t>Elementaita</a:t>
            </a:r>
            <a:r>
              <a:rPr lang="en-US" dirty="0" smtClean="0"/>
              <a:t>. There are also the salty waters of the Indian Ocean.</a:t>
            </a:r>
            <a:endParaRPr lang="en-US" dirty="0"/>
          </a:p>
        </p:txBody>
      </p:sp>
    </p:spTree>
  </p:cSld>
  <p:clrMapOvr>
    <a:masterClrMapping/>
  </p:clrMapOvr>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Underground water is plentiful, has less chances of contamination and does not normally dry off during dry seasons. This water is usually salty and it is necessary to remove the salts. It also needs to be pumped into tanks or reservoirs before use.</a:t>
            </a:r>
          </a:p>
          <a:p>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 Persistent crop failure will lead to food insecurity and famine</a:t>
            </a:r>
          </a:p>
          <a:p>
            <a:endParaRPr lang="en-US" dirty="0"/>
          </a:p>
        </p:txBody>
      </p:sp>
      <p:pic>
        <p:nvPicPr>
          <p:cNvPr id="4" name="ia_el_22_innerEl" descr="Physical components of the environment"/>
          <p:cNvPicPr/>
          <p:nvPr/>
        </p:nvPicPr>
        <p:blipFill>
          <a:blip r:embed="rId2" cstate="print"/>
          <a:srcRect/>
          <a:stretch>
            <a:fillRect/>
          </a:stretch>
        </p:blipFill>
        <p:spPr bwMode="auto">
          <a:xfrm>
            <a:off x="4648200" y="2514600"/>
            <a:ext cx="2857500" cy="2638425"/>
          </a:xfrm>
          <a:prstGeom prst="rect">
            <a:avLst/>
          </a:prstGeom>
          <a:noFill/>
          <a:ln w="9525">
            <a:noFill/>
            <a:miter lim="800000"/>
            <a:headEnd/>
            <a:tailEnd/>
          </a:ln>
        </p:spPr>
      </p:pic>
    </p:spTree>
  </p:cSld>
  <p:clrMapOvr>
    <a:masterClrMapping/>
  </p:clrMapOvr>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smtClean="0"/>
              <a:t>Sources of Water Contamination</a:t>
            </a:r>
            <a:r>
              <a:rPr lang="en-US" dirty="0" smtClean="0"/>
              <a:t/>
            </a:r>
            <a:br>
              <a:rPr lang="en-US" dirty="0" smtClean="0"/>
            </a:br>
            <a:r>
              <a:rPr lang="en-US" dirty="0" smtClean="0"/>
              <a:t/>
            </a:r>
            <a:br>
              <a:rPr lang="en-US" dirty="0" smtClean="0"/>
            </a:br>
            <a:r>
              <a:rPr lang="en-US" dirty="0" smtClean="0"/>
              <a:t>Water has the ability to absorb substances and gases, for example, oxygen and carbon dioxide as it falls as rain. It also absorbs minerals, for example, different salts from rocks or even dangerous chemicals from industrial wastes. </a:t>
            </a:r>
          </a:p>
          <a:p>
            <a:endParaRPr lang="en-US" dirty="0"/>
          </a:p>
        </p:txBody>
      </p:sp>
    </p:spTree>
  </p:cSld>
  <p:clrMapOvr>
    <a:masterClrMapping/>
  </p:clrMapOvr>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Collecting surfaces for rainwater may have leaves, insects, bird droppings and animal </a:t>
            </a:r>
            <a:r>
              <a:rPr lang="en-US" dirty="0" err="1" smtClean="0"/>
              <a:t>faeces</a:t>
            </a:r>
            <a:r>
              <a:rPr lang="en-US" dirty="0" smtClean="0"/>
              <a:t> on them. When water runs over the earth it may become contaminated with human or animal excreta, refuse, fertilizers or industrial wastes.</a:t>
            </a:r>
          </a:p>
          <a:p>
            <a:endParaRPr lang="en-US" dirty="0"/>
          </a:p>
        </p:txBody>
      </p:sp>
    </p:spTree>
  </p:cSld>
  <p:clrMapOvr>
    <a:masterClrMapping/>
  </p:clrMapOvr>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Excreta and refuse may contaminate shallow wells. Wells may also be contaminated by the use of dirty containers for drawing water or by oil from a pump. Bathing, urinating, defecating in water, washing clothes and animal watering may contaminate rivers, lakes or dams.</a:t>
            </a:r>
          </a:p>
          <a:p>
            <a:endParaRPr lang="en-US" dirty="0"/>
          </a:p>
        </p:txBody>
      </p:sp>
    </p:spTree>
  </p:cSld>
  <p:clrMapOvr>
    <a:masterClrMapping/>
  </p:clrMapOvr>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dirty="0" smtClean="0"/>
              <a:t>Even piped water may become contaminated from leaks in the pipes, especially when they pass near dirty drains or when it is collected in contaminated containers. Water may go bad if it is uncovered or stored for too long in a pot or cistern. Finally, it is important to remember that water from any source may become contaminated if it is drunk from dirty or communal drinking vessels.</a:t>
            </a:r>
          </a:p>
          <a:p>
            <a:endParaRPr lang="en-US" dirty="0"/>
          </a:p>
        </p:txBody>
      </p:sp>
    </p:spTree>
  </p:cSld>
  <p:clrMapOvr>
    <a:masterClrMapping/>
  </p:clrMapOvr>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r>
              <a:rPr lang="en-US" b="1" u="sng" dirty="0" smtClean="0"/>
              <a:t>Protection of Water Sources</a:t>
            </a:r>
            <a:r>
              <a:rPr lang="en-US" u="sng" dirty="0" smtClean="0"/>
              <a:t> </a:t>
            </a:r>
            <a:endParaRPr lang="en-US" dirty="0" smtClean="0"/>
          </a:p>
          <a:p>
            <a:r>
              <a:rPr lang="en-US" dirty="0" smtClean="0"/>
              <a:t>Water sources are precious and must be kept free from contamination.</a:t>
            </a:r>
          </a:p>
          <a:p>
            <a:r>
              <a:rPr lang="en-US" b="1" dirty="0" smtClean="0"/>
              <a:t>Rain Water</a:t>
            </a:r>
            <a:r>
              <a:rPr lang="en-US" dirty="0" smtClean="0"/>
              <a:t/>
            </a:r>
            <a:br>
              <a:rPr lang="en-US" dirty="0" smtClean="0"/>
            </a:br>
            <a:r>
              <a:rPr lang="en-US" dirty="0" smtClean="0"/>
              <a:t/>
            </a:r>
            <a:br>
              <a:rPr lang="en-US" dirty="0" smtClean="0"/>
            </a:br>
            <a:r>
              <a:rPr lang="en-US" dirty="0" smtClean="0"/>
              <a:t>The protection of rainwater sources is done by the use of gutters led by pipes into a small waste drain tank and into a clean closed tank. As you have seen earlier, the first rainwater cleans the roof and the last part of the gutter should be disconnected to render the water clean. </a:t>
            </a:r>
          </a:p>
          <a:p>
            <a:endParaRPr lang="en-US" dirty="0"/>
          </a:p>
        </p:txBody>
      </p:sp>
    </p:spTree>
  </p:cSld>
  <p:clrMapOvr>
    <a:masterClrMapping/>
  </p:clrMapOvr>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r>
              <a:rPr lang="en-US" dirty="0" smtClean="0"/>
              <a:t>You can identify the need to discuss with the community simple methods of water protection during home visits.</a:t>
            </a:r>
          </a:p>
          <a:p>
            <a:r>
              <a:rPr lang="en-US" b="1" dirty="0" smtClean="0"/>
              <a:t>Surface Water</a:t>
            </a:r>
            <a:br>
              <a:rPr lang="en-US" b="1" dirty="0" smtClean="0"/>
            </a:br>
            <a:r>
              <a:rPr lang="en-US" dirty="0" smtClean="0"/>
              <a:t/>
            </a:r>
            <a:br>
              <a:rPr lang="en-US" dirty="0" smtClean="0"/>
            </a:br>
            <a:r>
              <a:rPr lang="en-US" dirty="0" smtClean="0"/>
              <a:t>To protect surface water, people should not settle around springs, streams and rivers. People and animals should be kept away from water catchments areas, normally in the forest or up the hills.</a:t>
            </a:r>
          </a:p>
          <a:p>
            <a:endParaRPr lang="en-US" dirty="0"/>
          </a:p>
        </p:txBody>
      </p:sp>
    </p:spTree>
  </p:cSld>
  <p:clrMapOvr>
    <a:masterClrMapping/>
  </p:clrMapOvr>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Springs</a:t>
            </a:r>
            <a:endParaRPr lang="en-US" dirty="0"/>
          </a:p>
        </p:txBody>
      </p:sp>
      <p:sp>
        <p:nvSpPr>
          <p:cNvPr id="3" name="Content Placeholder 2"/>
          <p:cNvSpPr>
            <a:spLocks noGrp="1"/>
          </p:cNvSpPr>
          <p:nvPr>
            <p:ph idx="1"/>
          </p:nvPr>
        </p:nvSpPr>
        <p:spPr/>
        <p:txBody>
          <a:bodyPr>
            <a:normAutofit fontScale="92500" lnSpcReduction="20000"/>
          </a:bodyPr>
          <a:lstStyle/>
          <a:p>
            <a:pPr lvl="0"/>
            <a:r>
              <a:rPr lang="en-US" dirty="0" smtClean="0"/>
              <a:t>Clear the bush or long grass around the site of the spring.</a:t>
            </a:r>
          </a:p>
          <a:p>
            <a:pPr lvl="0"/>
            <a:r>
              <a:rPr lang="en-US" dirty="0" smtClean="0"/>
              <a:t>Put up a fence around the spring to prevent animals from grazing and children from playing around it.</a:t>
            </a:r>
          </a:p>
          <a:p>
            <a:pPr lvl="0"/>
            <a:r>
              <a:rPr lang="en-US" dirty="0" smtClean="0"/>
              <a:t>Dig a drain about 15 </a:t>
            </a:r>
            <a:r>
              <a:rPr lang="en-US" dirty="0" err="1" smtClean="0"/>
              <a:t>metres</a:t>
            </a:r>
            <a:r>
              <a:rPr lang="en-US" dirty="0" smtClean="0"/>
              <a:t> from the spring to divert surface water.</a:t>
            </a:r>
          </a:p>
          <a:p>
            <a:pPr lvl="0"/>
            <a:r>
              <a:rPr lang="en-US" dirty="0" smtClean="0"/>
              <a:t>Build a strong retaining wall around the 'eyes' point from which water flows out from underground. This wall holds water from the 'eyes' of the spring.</a:t>
            </a:r>
          </a:p>
          <a:p>
            <a:endParaRPr lang="en-US" dirty="0"/>
          </a:p>
        </p:txBody>
      </p:sp>
    </p:spTree>
  </p:cSld>
  <p:clrMapOvr>
    <a:masterClrMapping/>
  </p:clrMapOvr>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lvl="0"/>
            <a:r>
              <a:rPr lang="en-US" dirty="0" smtClean="0"/>
              <a:t>Fix the delivery pipe at a height close to the level of the 'eye' but high enough to allow the water containers to stand below the pipe.</a:t>
            </a:r>
          </a:p>
          <a:p>
            <a:pPr lvl="0"/>
            <a:r>
              <a:rPr lang="en-US" dirty="0" smtClean="0"/>
              <a:t>Build steps to the spring as well as a platform on which to place the containers when collecting waters. The area behind the retaining wall should prevent contamination without interfering with the water flow.</a:t>
            </a:r>
          </a:p>
          <a:p>
            <a:endParaRPr lang="en-US" dirty="0"/>
          </a:p>
        </p:txBody>
      </p:sp>
    </p:spTree>
  </p:cSld>
  <p:clrMapOvr>
    <a:masterClrMapping/>
  </p:clrMapOvr>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lvl="0"/>
            <a:r>
              <a:rPr lang="en-US" dirty="0" smtClean="0"/>
              <a:t>Design an area for washing and for watering the animals.</a:t>
            </a:r>
          </a:p>
          <a:p>
            <a:pPr lvl="0"/>
            <a:r>
              <a:rPr lang="en-US" dirty="0" smtClean="0"/>
              <a:t>Select a caretaker to maintain the protected springs.</a:t>
            </a:r>
          </a:p>
          <a:p>
            <a:endParaRPr lang="en-US" dirty="0"/>
          </a:p>
        </p:txBody>
      </p:sp>
    </p:spTree>
  </p:cSld>
  <p:clrMapOvr>
    <a:masterClrMapping/>
  </p:clrMapOvr>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Wells</a:t>
            </a:r>
            <a:endParaRPr lang="en-US" dirty="0"/>
          </a:p>
        </p:txBody>
      </p:sp>
      <p:sp>
        <p:nvSpPr>
          <p:cNvPr id="3" name="Content Placeholder 2"/>
          <p:cNvSpPr>
            <a:spLocks noGrp="1"/>
          </p:cNvSpPr>
          <p:nvPr>
            <p:ph idx="1"/>
          </p:nvPr>
        </p:nvSpPr>
        <p:spPr/>
        <p:txBody>
          <a:bodyPr>
            <a:normAutofit fontScale="92500"/>
          </a:bodyPr>
          <a:lstStyle/>
          <a:p>
            <a:r>
              <a:rPr lang="en-US" dirty="0" smtClean="0"/>
              <a:t> The site should be selected at least </a:t>
            </a:r>
            <a:br>
              <a:rPr lang="en-US" dirty="0" smtClean="0"/>
            </a:br>
            <a:r>
              <a:rPr lang="en-US" dirty="0" smtClean="0"/>
              <a:t>100 </a:t>
            </a:r>
            <a:r>
              <a:rPr lang="en-US" dirty="0" err="1" smtClean="0"/>
              <a:t>metres</a:t>
            </a:r>
            <a:r>
              <a:rPr lang="en-US" dirty="0" smtClean="0"/>
              <a:t> from a pit latrine or other likely source of contamination.</a:t>
            </a:r>
          </a:p>
          <a:p>
            <a:pPr lvl="0"/>
            <a:r>
              <a:rPr lang="en-US" dirty="0" smtClean="0"/>
              <a:t>The sides of the well should be built with stones, rocks, or cement culvert.</a:t>
            </a:r>
          </a:p>
          <a:p>
            <a:pPr lvl="0"/>
            <a:r>
              <a:rPr lang="en-US" dirty="0" smtClean="0"/>
              <a:t>The sides above the surrounding ground should be constructed with a sloping water-proof area to avoid dirt from getting into to the well.</a:t>
            </a:r>
          </a:p>
          <a:p>
            <a:pPr lvl="0"/>
            <a:r>
              <a:rPr lang="en-US" dirty="0" smtClean="0"/>
              <a:t>A strong well cover should be put in place.</a:t>
            </a:r>
          </a:p>
          <a:p>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lvl="0"/>
            <a:r>
              <a:rPr lang="en-US" dirty="0"/>
              <a:t>Each type of climate has its own pattern of vegetation and animals to control. Man has to adjust to the animals and the vegetation since they affect health. Additionally, to adjust to the different temperatures man has to use appropriate clothing.</a:t>
            </a:r>
            <a:br>
              <a:rPr lang="en-US" dirty="0"/>
            </a:br>
            <a:endParaRPr lang="en-US" dirty="0"/>
          </a:p>
          <a:p>
            <a:endParaRPr lang="en-US" dirty="0"/>
          </a:p>
        </p:txBody>
      </p:sp>
    </p:spTree>
  </p:cSld>
  <p:clrMapOvr>
    <a:masterClrMapping/>
  </p:clrMapOvr>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r>
              <a:rPr lang="en-US" dirty="0" smtClean="0"/>
              <a:t>With this knowledge, you will be able to work with the public health technician or officer in protecting water sources in the catchment area of your health facility.</a:t>
            </a:r>
          </a:p>
          <a:p>
            <a:r>
              <a:rPr lang="en-US" dirty="0" smtClean="0"/>
              <a:t>The community health nurse and community members should identify practical methods for protecting the water sources in the community. The public health technician or officer can offer technical knowledge on silting of springs and wells.</a:t>
            </a:r>
          </a:p>
          <a:p>
            <a:endParaRPr lang="en-US" dirty="0"/>
          </a:p>
        </p:txBody>
      </p:sp>
    </p:spTree>
  </p:cSld>
  <p:clrMapOvr>
    <a:masterClrMapping/>
  </p:clrMapOvr>
</p:sld>
</file>

<file path=ppt/slides/slide1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US" b="1" dirty="0" smtClean="0"/>
              <a:t>Purification of Water Sources</a:t>
            </a:r>
            <a:endParaRPr lang="en-US" dirty="0" smtClean="0"/>
          </a:p>
          <a:p>
            <a:r>
              <a:rPr lang="en-US" dirty="0" smtClean="0"/>
              <a:t>Chemicals can be used to purify water sources. Iodine is a disinfecting agent used as 2% tincture. Two drops are sufficient to disinfect one </a:t>
            </a:r>
            <a:r>
              <a:rPr lang="en-US" dirty="0" err="1" smtClean="0"/>
              <a:t>litre</a:t>
            </a:r>
            <a:r>
              <a:rPr lang="en-US" dirty="0" smtClean="0"/>
              <a:t> of water. Iodine tablets such as </a:t>
            </a:r>
            <a:r>
              <a:rPr lang="en-US" dirty="0" err="1" smtClean="0"/>
              <a:t>Globaline</a:t>
            </a:r>
            <a:r>
              <a:rPr lang="en-US" dirty="0" smtClean="0"/>
              <a:t>® and Potable Aqua® (trade names) are also used in the </a:t>
            </a:r>
            <a:r>
              <a:rPr lang="en-US" dirty="0" err="1" smtClean="0"/>
              <a:t>sterilisation</a:t>
            </a:r>
            <a:r>
              <a:rPr lang="en-US" dirty="0" smtClean="0"/>
              <a:t> of small amounts of water as directed by the manufacturer. </a:t>
            </a:r>
          </a:p>
          <a:p>
            <a:endParaRPr lang="en-US" dirty="0"/>
          </a:p>
        </p:txBody>
      </p:sp>
    </p:spTree>
  </p:cSld>
  <p:clrMapOvr>
    <a:masterClrMapping/>
  </p:clrMapOvr>
</p:sld>
</file>

<file path=ppt/slides/slide1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US" dirty="0" smtClean="0"/>
              <a:t>After the treatment of water, it is important to store the water safely to prevent recontamination. A safe storage container is a narrow mouthed container that has a lid. The drinking water should not be removed from its container by dipping a potentially contaminated vessel. Instead, it should be poured out of the container or the container should be fitted with a tap. </a:t>
            </a:r>
            <a:br>
              <a:rPr lang="en-US" dirty="0" smtClean="0"/>
            </a:br>
            <a:endParaRPr lang="en-US" dirty="0"/>
          </a:p>
        </p:txBody>
      </p:sp>
    </p:spTree>
  </p:cSld>
  <p:clrMapOvr>
    <a:masterClrMapping/>
  </p:clrMapOvr>
</p:sld>
</file>

<file path=ppt/slides/slide1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US" dirty="0" smtClean="0"/>
              <a:t>The community should be educated on simple and practical ways of protecting their water such as the safe water system.</a:t>
            </a:r>
          </a:p>
          <a:p>
            <a:pPr>
              <a:buNone/>
            </a:pPr>
            <a:r>
              <a:rPr lang="en-US" b="1" dirty="0" smtClean="0"/>
              <a:t>          Safe Water System</a:t>
            </a:r>
            <a:r>
              <a:rPr lang="en-US" dirty="0" smtClean="0"/>
              <a:t> </a:t>
            </a:r>
          </a:p>
          <a:p>
            <a:r>
              <a:rPr lang="en-US" dirty="0" smtClean="0"/>
              <a:t>The safe water system is a household-based water quality intervention in response to the need for inexpensive, alternative means of water treatment and storage in the short to medium terms</a:t>
            </a:r>
          </a:p>
          <a:p>
            <a:endParaRPr lang="en-US" dirty="0"/>
          </a:p>
        </p:txBody>
      </p:sp>
    </p:spTree>
  </p:cSld>
  <p:clrMapOvr>
    <a:masterClrMapping/>
  </p:clrMapOvr>
</p:sld>
</file>

<file path=ppt/slides/slide1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Font typeface="Wingdings" pitchFamily="2" charset="2"/>
              <a:buChar char="Ø"/>
            </a:pPr>
            <a:r>
              <a:rPr lang="en-US" dirty="0" smtClean="0"/>
              <a:t> The intervention has three components:</a:t>
            </a:r>
          </a:p>
          <a:p>
            <a:pPr lvl="0"/>
            <a:r>
              <a:rPr lang="en-US" dirty="0" smtClean="0"/>
              <a:t>Water treatment in the home</a:t>
            </a:r>
          </a:p>
          <a:p>
            <a:pPr lvl="0"/>
            <a:r>
              <a:rPr lang="en-US" dirty="0" smtClean="0"/>
              <a:t>Safe storage</a:t>
            </a:r>
          </a:p>
          <a:p>
            <a:pPr lvl="0"/>
            <a:r>
              <a:rPr lang="en-US" dirty="0" err="1" smtClean="0"/>
              <a:t>Behaviour</a:t>
            </a:r>
            <a:r>
              <a:rPr lang="en-US" dirty="0" smtClean="0"/>
              <a:t> change techniques</a:t>
            </a:r>
          </a:p>
          <a:p>
            <a:endParaRPr lang="en-US" dirty="0"/>
          </a:p>
        </p:txBody>
      </p:sp>
    </p:spTree>
  </p:cSld>
  <p:clrMapOvr>
    <a:masterClrMapping/>
  </p:clrMapOvr>
</p:sld>
</file>

<file path=ppt/slides/slide1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pPr>
              <a:buFont typeface="Wingdings" pitchFamily="2" charset="2"/>
              <a:buChar char="Ø"/>
            </a:pPr>
            <a:r>
              <a:rPr lang="en-US" dirty="0" smtClean="0"/>
              <a:t>        The main goals of safe water systems are:</a:t>
            </a:r>
          </a:p>
          <a:p>
            <a:pPr lvl="0"/>
            <a:r>
              <a:rPr lang="en-US" dirty="0" smtClean="0"/>
              <a:t>To improve the microbial quality of water in the home by means of sustainable technology</a:t>
            </a:r>
          </a:p>
          <a:p>
            <a:pPr lvl="0"/>
            <a:r>
              <a:rPr lang="en-US" dirty="0" smtClean="0"/>
              <a:t>To reduce morbidity and mortality of </a:t>
            </a:r>
            <a:r>
              <a:rPr lang="en-US" dirty="0" err="1" smtClean="0"/>
              <a:t>diarrhoeal</a:t>
            </a:r>
            <a:r>
              <a:rPr lang="en-US" dirty="0" smtClean="0"/>
              <a:t> diseases related to contaminated water</a:t>
            </a:r>
          </a:p>
          <a:p>
            <a:pPr lvl="0"/>
            <a:r>
              <a:rPr lang="en-US" dirty="0" smtClean="0"/>
              <a:t>To improve hygienic </a:t>
            </a:r>
            <a:r>
              <a:rPr lang="en-US" dirty="0" err="1" smtClean="0"/>
              <a:t>behaviour</a:t>
            </a:r>
            <a:r>
              <a:rPr lang="en-US" dirty="0" smtClean="0"/>
              <a:t> related to water use</a:t>
            </a:r>
          </a:p>
          <a:p>
            <a:pPr lvl="0">
              <a:buNone/>
            </a:pPr>
            <a:r>
              <a:rPr lang="en-US" b="1" dirty="0" smtClean="0"/>
              <a:t>         Chlorination</a:t>
            </a:r>
            <a:r>
              <a:rPr lang="en-US" dirty="0" smtClean="0"/>
              <a:t> </a:t>
            </a:r>
          </a:p>
          <a:p>
            <a:endParaRPr lang="en-US" dirty="0"/>
          </a:p>
        </p:txBody>
      </p:sp>
    </p:spTree>
  </p:cSld>
  <p:clrMapOvr>
    <a:masterClrMapping/>
  </p:clrMapOvr>
</p:sld>
</file>

<file path=ppt/slides/slide1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pPr lvl="0"/>
            <a:r>
              <a:rPr lang="en-US" dirty="0" smtClean="0"/>
              <a:t>Chlorine is added to water that has been filtered on a large-scale for supply in cities and towns. Chlorination is the final safeguard of the quality of water. </a:t>
            </a:r>
          </a:p>
          <a:p>
            <a:pPr lvl="0"/>
            <a:r>
              <a:rPr lang="en-US" dirty="0" smtClean="0"/>
              <a:t>The amount of chlorine added to the water should be proportioned to the volume of flow and to the chlorine demand of water. Chlorine should be properly mixed and there should be a minimum contact period of 30 minutes, for it to be effective against pathogenic organisms in water.</a:t>
            </a:r>
          </a:p>
          <a:p>
            <a:endParaRPr lang="en-US" dirty="0"/>
          </a:p>
        </p:txBody>
      </p:sp>
    </p:spTree>
  </p:cSld>
  <p:clrMapOvr>
    <a:masterClrMapping/>
  </p:clrMapOvr>
</p:sld>
</file>

<file path=ppt/slides/slide1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For household use, 1% of chlorine is recommended. This is normally in the form of Jik®, Milton® or Water Guard® which are trade names. Chlorine should be properly mixed and there should be a minimum contact period of 30 minutes.</a:t>
            </a:r>
          </a:p>
          <a:p>
            <a:endParaRPr lang="en-US" dirty="0"/>
          </a:p>
        </p:txBody>
      </p:sp>
    </p:spTree>
  </p:cSld>
  <p:clrMapOvr>
    <a:masterClrMapping/>
  </p:clrMapOvr>
</p:sld>
</file>

<file path=ppt/slides/slide1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u="sng" dirty="0" smtClean="0"/>
              <a:t>SANITATIONS</a:t>
            </a:r>
            <a:r>
              <a:rPr lang="en-US" dirty="0" smtClean="0"/>
              <a:t/>
            </a:r>
            <a:br>
              <a:rPr lang="en-US" dirty="0" smtClean="0"/>
            </a:br>
            <a:endParaRPr lang="en-US" dirty="0"/>
          </a:p>
        </p:txBody>
      </p:sp>
      <p:sp>
        <p:nvSpPr>
          <p:cNvPr id="3" name="Content Placeholder 2"/>
          <p:cNvSpPr>
            <a:spLocks noGrp="1"/>
          </p:cNvSpPr>
          <p:nvPr>
            <p:ph idx="1"/>
          </p:nvPr>
        </p:nvSpPr>
        <p:spPr/>
        <p:txBody>
          <a:bodyPr>
            <a:normAutofit fontScale="92500" lnSpcReduction="20000"/>
          </a:bodyPr>
          <a:lstStyle/>
          <a:p>
            <a:pPr>
              <a:buNone/>
            </a:pPr>
            <a:r>
              <a:rPr lang="en-US" b="1" dirty="0" smtClean="0"/>
              <a:t>     Types of Waste</a:t>
            </a:r>
            <a:r>
              <a:rPr lang="en-US" dirty="0" smtClean="0"/>
              <a:t> </a:t>
            </a:r>
          </a:p>
          <a:p>
            <a:r>
              <a:rPr lang="en-US" dirty="0" smtClean="0"/>
              <a:t>You are now going to turn your attention to different types of waste. Man produces waste wherever he is and it is necessary to manage this waste properly to prevent diseases.  </a:t>
            </a:r>
            <a:br>
              <a:rPr lang="en-US" dirty="0" smtClean="0"/>
            </a:br>
            <a:r>
              <a:rPr lang="en-US" dirty="0" smtClean="0"/>
              <a:t/>
            </a:r>
            <a:br>
              <a:rPr lang="en-US" dirty="0" smtClean="0"/>
            </a:br>
            <a:r>
              <a:rPr lang="en-US" b="1" dirty="0" smtClean="0"/>
              <a:t>What are some of the types of waste that you know of?</a:t>
            </a:r>
            <a:r>
              <a:rPr lang="en-US" dirty="0" smtClean="0"/>
              <a:t> </a:t>
            </a:r>
          </a:p>
          <a:p>
            <a:r>
              <a:rPr lang="en-US" dirty="0" smtClean="0"/>
              <a:t>There are two types of waste: </a:t>
            </a:r>
            <a:r>
              <a:rPr lang="en-US" b="1" dirty="0" smtClean="0"/>
              <a:t>solid</a:t>
            </a:r>
            <a:r>
              <a:rPr lang="en-US" dirty="0" smtClean="0"/>
              <a:t> and </a:t>
            </a:r>
            <a:r>
              <a:rPr lang="en-US" b="1" dirty="0" smtClean="0"/>
              <a:t>liquid</a:t>
            </a:r>
            <a:r>
              <a:rPr lang="en-US" dirty="0" smtClean="0"/>
              <a:t>. Liquid waste includes excreta and wastewater. Solid waste is also known as refuse.</a:t>
            </a:r>
          </a:p>
          <a:p>
            <a:endParaRPr lang="en-US" dirty="0"/>
          </a:p>
        </p:txBody>
      </p:sp>
    </p:spTree>
  </p:cSld>
  <p:clrMapOvr>
    <a:masterClrMapping/>
  </p:clrMapOvr>
</p:sld>
</file>

<file path=ppt/slides/slide1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pPr>
              <a:buNone/>
            </a:pPr>
            <a:r>
              <a:rPr lang="en-US" b="1" dirty="0" smtClean="0"/>
              <a:t>      Liquid Waste</a:t>
            </a:r>
            <a:r>
              <a:rPr lang="en-US" dirty="0" smtClean="0"/>
              <a:t> </a:t>
            </a:r>
          </a:p>
          <a:p>
            <a:r>
              <a:rPr lang="en-US" dirty="0" smtClean="0"/>
              <a:t>Human excreta are </a:t>
            </a:r>
            <a:r>
              <a:rPr lang="en-US" dirty="0" err="1" smtClean="0"/>
              <a:t>faeces</a:t>
            </a:r>
            <a:r>
              <a:rPr lang="en-US" dirty="0" smtClean="0"/>
              <a:t> and urine. They are a source of pathogenic organisms. </a:t>
            </a:r>
          </a:p>
          <a:p>
            <a:r>
              <a:rPr lang="en-US" dirty="0" smtClean="0"/>
              <a:t>Excreta are offensive to both sight and smell and can also lead to the contamination of water and foods. </a:t>
            </a:r>
            <a:r>
              <a:rPr lang="en-US" dirty="0" err="1" smtClean="0"/>
              <a:t>Faecal</a:t>
            </a:r>
            <a:r>
              <a:rPr lang="en-US" dirty="0" smtClean="0"/>
              <a:t> organisms may infect people directly or indirectly through an intermediate host. Human excreta may spread the following diseases:</a:t>
            </a:r>
          </a:p>
          <a:p>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pPr lvl="0"/>
            <a:r>
              <a:rPr lang="en-US" b="1" i="1" dirty="0"/>
              <a:t>Most micro-organisms that cause disease are transmitted through air, water and food. </a:t>
            </a:r>
            <a:endParaRPr lang="en-US" dirty="0"/>
          </a:p>
          <a:p>
            <a:pPr lvl="0"/>
            <a:r>
              <a:rPr lang="en-US" dirty="0"/>
              <a:t>Therefore, constructing houses too close to a dam or where animals are kept facilitates the transmission of vector borne diseases. Industrial wastes that consist of chemicals and toxic substances, may also pollute the water, air and food. </a:t>
            </a:r>
            <a:br>
              <a:rPr lang="en-US" dirty="0"/>
            </a:br>
            <a:endParaRPr lang="en-US" dirty="0"/>
          </a:p>
          <a:p>
            <a:endParaRPr lang="en-US" dirty="0"/>
          </a:p>
        </p:txBody>
      </p:sp>
    </p:spTree>
  </p:cSld>
  <p:clrMapOvr>
    <a:masterClrMapping/>
  </p:clrMapOvr>
</p:sld>
</file>

<file path=ppt/slides/slide1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lvl="0"/>
            <a:r>
              <a:rPr lang="en-US" dirty="0" smtClean="0"/>
              <a:t>Typhoid fever</a:t>
            </a:r>
          </a:p>
          <a:p>
            <a:pPr lvl="0"/>
            <a:r>
              <a:rPr lang="en-US" dirty="0" smtClean="0"/>
              <a:t>Cholera</a:t>
            </a:r>
          </a:p>
          <a:p>
            <a:pPr lvl="0"/>
            <a:r>
              <a:rPr lang="en-US" dirty="0" smtClean="0"/>
              <a:t>Intestinal worms</a:t>
            </a:r>
          </a:p>
          <a:p>
            <a:pPr lvl="0"/>
            <a:r>
              <a:rPr lang="en-US" dirty="0" smtClean="0"/>
              <a:t>Poliomyelitis</a:t>
            </a:r>
          </a:p>
          <a:p>
            <a:pPr lvl="0"/>
            <a:r>
              <a:rPr lang="en-US" dirty="0" smtClean="0"/>
              <a:t>Infective hepatitis A</a:t>
            </a:r>
          </a:p>
          <a:p>
            <a:r>
              <a:rPr lang="en-US" dirty="0" smtClean="0"/>
              <a:t>Bacillary and amoebic dysentery</a:t>
            </a:r>
            <a:endParaRPr lang="en-US" dirty="0"/>
          </a:p>
        </p:txBody>
      </p:sp>
    </p:spTree>
  </p:cSld>
  <p:clrMapOvr>
    <a:masterClrMapping/>
  </p:clrMapOvr>
</p:sld>
</file>

<file path=ppt/slides/slide1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pPr lvl="0"/>
            <a:r>
              <a:rPr lang="en-US" dirty="0" smtClean="0"/>
              <a:t>Urine carries the infective ova of </a:t>
            </a:r>
            <a:r>
              <a:rPr lang="en-US" dirty="0" err="1" smtClean="0"/>
              <a:t>schistosoma</a:t>
            </a:r>
            <a:r>
              <a:rPr lang="en-US" dirty="0" smtClean="0"/>
              <a:t> </a:t>
            </a:r>
            <a:r>
              <a:rPr lang="en-US" dirty="0" err="1" smtClean="0"/>
              <a:t>heamatobium</a:t>
            </a:r>
            <a:r>
              <a:rPr lang="en-US" dirty="0" smtClean="0"/>
              <a:t> while </a:t>
            </a:r>
            <a:r>
              <a:rPr lang="en-US" dirty="0" err="1" smtClean="0"/>
              <a:t>faeces</a:t>
            </a:r>
            <a:r>
              <a:rPr lang="en-US" dirty="0" smtClean="0"/>
              <a:t> spread the </a:t>
            </a:r>
            <a:r>
              <a:rPr lang="en-US" dirty="0" err="1" smtClean="0"/>
              <a:t>schistosoma</a:t>
            </a:r>
            <a:r>
              <a:rPr lang="en-US" dirty="0" smtClean="0"/>
              <a:t> </a:t>
            </a:r>
            <a:r>
              <a:rPr lang="en-US" dirty="0" err="1" smtClean="0"/>
              <a:t>mansoni</a:t>
            </a:r>
            <a:r>
              <a:rPr lang="en-US" dirty="0" smtClean="0"/>
              <a:t>. </a:t>
            </a:r>
          </a:p>
          <a:p>
            <a:pPr lvl="0"/>
            <a:r>
              <a:rPr lang="en-US" dirty="0" err="1" smtClean="0"/>
              <a:t>Faeces</a:t>
            </a:r>
            <a:r>
              <a:rPr lang="en-US" dirty="0" smtClean="0"/>
              <a:t> should not be accessible to fingers, feet, flies and food. The fingers and flies transfer the </a:t>
            </a:r>
            <a:r>
              <a:rPr lang="en-US" dirty="0" err="1" smtClean="0"/>
              <a:t>faeces</a:t>
            </a:r>
            <a:r>
              <a:rPr lang="en-US" dirty="0" smtClean="0"/>
              <a:t> to the food through the </a:t>
            </a:r>
            <a:r>
              <a:rPr lang="en-US" dirty="0" err="1" smtClean="0"/>
              <a:t>faecal</a:t>
            </a:r>
            <a:r>
              <a:rPr lang="en-US" dirty="0" smtClean="0"/>
              <a:t>-oral route transmission, known as the 4F connection, which is illustrated in the adjacent figure. </a:t>
            </a:r>
          </a:p>
          <a:p>
            <a:endParaRPr lang="en-US" dirty="0"/>
          </a:p>
        </p:txBody>
      </p:sp>
    </p:spTree>
  </p:cSld>
  <p:clrMapOvr>
    <a:masterClrMapping/>
  </p:clrMapOvr>
</p:sld>
</file>

<file path=ppt/slides/slide1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lvl="0"/>
            <a:r>
              <a:rPr lang="en-US" dirty="0" smtClean="0"/>
              <a:t>It is, therefore, necessary to help people understand the importance of proper excreta disposal by use of simple and cheap facilities. </a:t>
            </a:r>
          </a:p>
          <a:p>
            <a:pPr lvl="0"/>
            <a:r>
              <a:rPr lang="en-US" dirty="0" smtClean="0"/>
              <a:t>As a nurse, you should be able to identify possible customs and beliefs, which hinder proper excreta disposal in the community and educate the people accordingly.</a:t>
            </a:r>
          </a:p>
          <a:p>
            <a:endParaRPr lang="en-US" dirty="0"/>
          </a:p>
        </p:txBody>
      </p:sp>
    </p:spTree>
  </p:cSld>
  <p:clrMapOvr>
    <a:masterClrMapping/>
  </p:clrMapOvr>
</p:sld>
</file>

<file path=ppt/slides/slide1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ia_el_13_innerEl" descr="The 4F Connection"/>
          <p:cNvPicPr>
            <a:picLocks noGrp="1"/>
          </p:cNvPicPr>
          <p:nvPr>
            <p:ph idx="1"/>
          </p:nvPr>
        </p:nvPicPr>
        <p:blipFill>
          <a:blip r:embed="rId2" cstate="print"/>
          <a:srcRect/>
          <a:stretch>
            <a:fillRect/>
          </a:stretch>
        </p:blipFill>
        <p:spPr bwMode="auto">
          <a:xfrm>
            <a:off x="914400" y="1905000"/>
            <a:ext cx="7467600" cy="3733800"/>
          </a:xfrm>
          <a:prstGeom prst="rect">
            <a:avLst/>
          </a:prstGeom>
          <a:noFill/>
          <a:ln w="9525">
            <a:noFill/>
            <a:miter lim="800000"/>
            <a:headEnd/>
            <a:tailEnd/>
          </a:ln>
        </p:spPr>
      </p:pic>
    </p:spTree>
  </p:cSld>
  <p:clrMapOvr>
    <a:masterClrMapping/>
  </p:clrMapOvr>
</p:sld>
</file>

<file path=ppt/slides/slide1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r>
              <a:rPr lang="en-US" b="1" dirty="0" smtClean="0"/>
              <a:t>     Solid Waste</a:t>
            </a:r>
            <a:r>
              <a:rPr lang="en-US" dirty="0" smtClean="0"/>
              <a:t> </a:t>
            </a:r>
          </a:p>
          <a:p>
            <a:r>
              <a:rPr lang="en-US" dirty="0" smtClean="0"/>
              <a:t>Solid waste or refuse is defined as any unwanted discarded material, the remains, residual or by-products of human activities which are no longer required for further use by the initial producer. This is normally in the process of:</a:t>
            </a:r>
          </a:p>
          <a:p>
            <a:endParaRPr lang="en-US" dirty="0"/>
          </a:p>
        </p:txBody>
      </p:sp>
    </p:spTree>
  </p:cSld>
  <p:clrMapOvr>
    <a:masterClrMapping/>
  </p:clrMapOvr>
</p:sld>
</file>

<file path=ppt/slides/slide1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lvl="0"/>
            <a:r>
              <a:rPr lang="en-US" dirty="0" smtClean="0"/>
              <a:t>Preparation</a:t>
            </a:r>
          </a:p>
          <a:p>
            <a:pPr lvl="0"/>
            <a:r>
              <a:rPr lang="en-US" dirty="0" smtClean="0"/>
              <a:t>Manufacture</a:t>
            </a:r>
          </a:p>
          <a:p>
            <a:pPr lvl="0"/>
            <a:r>
              <a:rPr lang="en-US" dirty="0" smtClean="0"/>
              <a:t>Packing</a:t>
            </a:r>
          </a:p>
          <a:p>
            <a:pPr lvl="0"/>
            <a:r>
              <a:rPr lang="en-US" dirty="0" smtClean="0"/>
              <a:t>Other human related activities</a:t>
            </a:r>
          </a:p>
          <a:p>
            <a:endParaRPr lang="en-US" dirty="0"/>
          </a:p>
        </p:txBody>
      </p:sp>
    </p:spTree>
  </p:cSld>
  <p:clrMapOvr>
    <a:masterClrMapping/>
  </p:clrMapOvr>
</p:sld>
</file>

<file path=ppt/slides/slide1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r>
              <a:rPr lang="en-US" dirty="0" smtClean="0"/>
              <a:t>If solid waste is not disposed of properly, it may create a number of problems: </a:t>
            </a:r>
          </a:p>
          <a:p>
            <a:pPr lvl="0"/>
            <a:r>
              <a:rPr lang="en-US" dirty="0" smtClean="0"/>
              <a:t>It may produce an offensive smell</a:t>
            </a:r>
          </a:p>
          <a:p>
            <a:pPr lvl="0"/>
            <a:r>
              <a:rPr lang="en-US" dirty="0" smtClean="0"/>
              <a:t>It attracts insects, vectors/pests particularly flies, cockroaches and rats</a:t>
            </a:r>
          </a:p>
          <a:p>
            <a:pPr lvl="0"/>
            <a:r>
              <a:rPr lang="en-US" dirty="0" smtClean="0"/>
              <a:t>Spreads diseases</a:t>
            </a:r>
          </a:p>
          <a:p>
            <a:pPr lvl="0"/>
            <a:r>
              <a:rPr lang="en-US" dirty="0" smtClean="0"/>
              <a:t>It can cause pollution of air, water or food</a:t>
            </a:r>
          </a:p>
          <a:p>
            <a:pPr lvl="0"/>
            <a:r>
              <a:rPr lang="en-US" dirty="0" smtClean="0"/>
              <a:t>It can cause accidents, for example, fires, cuts and falls</a:t>
            </a:r>
          </a:p>
          <a:p>
            <a:endParaRPr lang="en-US" dirty="0"/>
          </a:p>
        </p:txBody>
      </p:sp>
    </p:spTree>
  </p:cSld>
  <p:clrMapOvr>
    <a:masterClrMapping/>
  </p:clrMapOvr>
</p:sld>
</file>

<file path=ppt/slides/slide1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r>
              <a:rPr lang="en-US" b="1" dirty="0" smtClean="0"/>
              <a:t>     Solid Waste</a:t>
            </a:r>
            <a:br>
              <a:rPr lang="en-US" b="1" dirty="0" smtClean="0"/>
            </a:br>
            <a:r>
              <a:rPr lang="en-US" dirty="0" smtClean="0"/>
              <a:t/>
            </a:r>
            <a:br>
              <a:rPr lang="en-US" dirty="0" smtClean="0"/>
            </a:br>
            <a:r>
              <a:rPr lang="en-US" dirty="0" smtClean="0"/>
              <a:t>There are various sources of solid waste. These include</a:t>
            </a:r>
            <a:r>
              <a:rPr lang="en-US" dirty="0" smtClean="0">
                <a:solidFill>
                  <a:schemeClr val="accent2"/>
                </a:solidFill>
              </a:rPr>
              <a:t> </a:t>
            </a:r>
            <a:r>
              <a:rPr lang="en-US" b="1" dirty="0" smtClean="0">
                <a:solidFill>
                  <a:schemeClr val="accent2"/>
                </a:solidFill>
              </a:rPr>
              <a:t>domestic</a:t>
            </a:r>
            <a:r>
              <a:rPr lang="en-US" dirty="0" smtClean="0">
                <a:solidFill>
                  <a:schemeClr val="accent2"/>
                </a:solidFill>
              </a:rPr>
              <a:t> </a:t>
            </a:r>
            <a:r>
              <a:rPr lang="en-US" dirty="0" smtClean="0"/>
              <a:t>waste, </a:t>
            </a:r>
            <a:r>
              <a:rPr lang="en-US" b="1" dirty="0" smtClean="0"/>
              <a:t>street </a:t>
            </a:r>
            <a:r>
              <a:rPr lang="en-US" dirty="0" smtClean="0"/>
              <a:t>waste, </a:t>
            </a:r>
            <a:r>
              <a:rPr lang="en-US" b="1" dirty="0" smtClean="0">
                <a:solidFill>
                  <a:schemeClr val="tx2"/>
                </a:solidFill>
              </a:rPr>
              <a:t>industrial</a:t>
            </a:r>
            <a:r>
              <a:rPr lang="en-US" dirty="0" smtClean="0"/>
              <a:t> waste, </a:t>
            </a:r>
            <a:r>
              <a:rPr lang="en-US" b="1" dirty="0" smtClean="0"/>
              <a:t>hospital</a:t>
            </a:r>
            <a:r>
              <a:rPr lang="en-US" dirty="0" smtClean="0"/>
              <a:t> objectionable waste and </a:t>
            </a:r>
            <a:r>
              <a:rPr lang="en-US" b="1" dirty="0" smtClean="0">
                <a:solidFill>
                  <a:schemeClr val="accent5"/>
                </a:solidFill>
              </a:rPr>
              <a:t>garden/agricultural</a:t>
            </a:r>
            <a:r>
              <a:rPr lang="en-US" dirty="0" smtClean="0"/>
              <a:t> waste. Now look at each of these sources in more detail.</a:t>
            </a:r>
          </a:p>
          <a:p>
            <a:pPr>
              <a:buNone/>
            </a:pPr>
            <a:endParaRPr lang="en-US" dirty="0"/>
          </a:p>
        </p:txBody>
      </p:sp>
    </p:spTree>
  </p:cSld>
  <p:clrMapOvr>
    <a:masterClrMapping/>
  </p:clrMapOvr>
</p:sld>
</file>

<file path=ppt/slides/slide1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r>
              <a:rPr lang="en-US" b="1" dirty="0" smtClean="0"/>
              <a:t>Domestic Waste</a:t>
            </a:r>
            <a:r>
              <a:rPr lang="en-US" dirty="0" smtClean="0"/>
              <a:t/>
            </a:r>
            <a:br>
              <a:rPr lang="en-US" dirty="0" smtClean="0"/>
            </a:br>
            <a:r>
              <a:rPr lang="en-US" dirty="0" smtClean="0"/>
              <a:t>This usually consists of all the garbage that emanates from inside a house, for example, food leftovers, potato and banana peelings, waste paper, worn out clothes, shoes, broken utensils, bottles and tins.</a:t>
            </a:r>
          </a:p>
          <a:p>
            <a:r>
              <a:rPr lang="en-US" b="1" dirty="0" smtClean="0"/>
              <a:t>Street Waste</a:t>
            </a:r>
            <a:r>
              <a:rPr lang="en-US" dirty="0" smtClean="0"/>
              <a:t/>
            </a:r>
            <a:br>
              <a:rPr lang="en-US" dirty="0" smtClean="0"/>
            </a:br>
            <a:r>
              <a:rPr lang="en-US" dirty="0" smtClean="0"/>
              <a:t>This type of refuse consists of paper, food and commercial refuse in public places such as markets and hotels. </a:t>
            </a:r>
          </a:p>
          <a:p>
            <a:endParaRPr lang="en-US" dirty="0"/>
          </a:p>
        </p:txBody>
      </p:sp>
    </p:spTree>
  </p:cSld>
  <p:clrMapOvr>
    <a:masterClrMapping/>
  </p:clrMapOvr>
</p:sld>
</file>

<file path=ppt/slides/slide1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r>
              <a:rPr lang="en-US" dirty="0" smtClean="0"/>
              <a:t>Scrap metals may also be included in this category.</a:t>
            </a:r>
          </a:p>
          <a:p>
            <a:r>
              <a:rPr lang="en-US" b="1" dirty="0" smtClean="0"/>
              <a:t>Industrial Waste</a:t>
            </a:r>
            <a:br>
              <a:rPr lang="en-US" b="1" dirty="0" smtClean="0"/>
            </a:br>
            <a:r>
              <a:rPr lang="en-US" dirty="0" smtClean="0"/>
              <a:t/>
            </a:r>
            <a:br>
              <a:rPr lang="en-US" dirty="0" smtClean="0"/>
            </a:br>
            <a:r>
              <a:rPr lang="en-US" dirty="0" smtClean="0"/>
              <a:t>This varies with the type of industry. Modern industries produce chemical wastes, which are potentially hazardous to man and other living things. The wastes may be toxic, caustic, acidic or flammable. This means that they need special disposal. </a:t>
            </a:r>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pPr lvl="0"/>
            <a:r>
              <a:rPr lang="en-US" dirty="0" smtClean="0"/>
              <a:t>Moreover, dampness in houses favours the transmission of airborne diseases. </a:t>
            </a:r>
          </a:p>
          <a:p>
            <a:pPr lvl="0"/>
            <a:r>
              <a:rPr lang="en-US" dirty="0"/>
              <a:t>It is your responsibility as a health worker to identify ways of helping the community to improve their environment. You have to be a role model in your homes, health facilities and also in assisting various community </a:t>
            </a:r>
            <a:br>
              <a:rPr lang="en-US" dirty="0"/>
            </a:br>
            <a:r>
              <a:rPr lang="en-US" dirty="0"/>
              <a:t>development projects.</a:t>
            </a:r>
          </a:p>
          <a:p>
            <a:r>
              <a:rPr lang="en-US" dirty="0" smtClean="0"/>
              <a:t>Pollution </a:t>
            </a:r>
            <a:endParaRPr lang="en-US" dirty="0"/>
          </a:p>
        </p:txBody>
      </p:sp>
    </p:spTree>
  </p:cSld>
  <p:clrMapOvr>
    <a:masterClrMapping/>
  </p:clrMapOvr>
</p:sld>
</file>

<file path=ppt/slides/slide1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If the chemical waste is to be discharged into a stream it should be processed first. If it is solid, it should not be dumped on land as it may eventually seep underground and contaminate water sources.</a:t>
            </a:r>
          </a:p>
          <a:p>
            <a:r>
              <a:rPr lang="en-US" b="1" dirty="0" smtClean="0"/>
              <a:t>Hospital Waste</a:t>
            </a:r>
            <a:r>
              <a:rPr lang="en-US" dirty="0" smtClean="0"/>
              <a:t/>
            </a:r>
            <a:br>
              <a:rPr lang="en-US" dirty="0" smtClean="0"/>
            </a:br>
            <a:r>
              <a:rPr lang="en-US" dirty="0" smtClean="0"/>
              <a:t/>
            </a:r>
            <a:br>
              <a:rPr lang="en-US" dirty="0" smtClean="0"/>
            </a:br>
            <a:endParaRPr lang="en-US" dirty="0"/>
          </a:p>
        </p:txBody>
      </p:sp>
    </p:spTree>
  </p:cSld>
  <p:clrMapOvr>
    <a:masterClrMapping/>
  </p:clrMapOvr>
</p:sld>
</file>

<file path=ppt/slides/slide1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r>
              <a:rPr lang="en-US" dirty="0" smtClean="0"/>
              <a:t>This is the most familiar waste that nurses are aware of. It includes </a:t>
            </a:r>
            <a:br>
              <a:rPr lang="en-US" dirty="0" smtClean="0"/>
            </a:br>
            <a:r>
              <a:rPr lang="en-US" dirty="0" smtClean="0"/>
              <a:t>the following: </a:t>
            </a:r>
          </a:p>
          <a:p>
            <a:pPr lvl="0"/>
            <a:r>
              <a:rPr lang="en-US" dirty="0" smtClean="0"/>
              <a:t>Sharps, that is, needles and syringes</a:t>
            </a:r>
          </a:p>
          <a:p>
            <a:pPr lvl="0"/>
            <a:r>
              <a:rPr lang="en-US" dirty="0" smtClean="0"/>
              <a:t>Gauze and cotton wool swabs</a:t>
            </a:r>
          </a:p>
          <a:p>
            <a:pPr lvl="0"/>
            <a:r>
              <a:rPr lang="en-US" dirty="0" smtClean="0"/>
              <a:t>Vials and Lotions</a:t>
            </a:r>
          </a:p>
          <a:p>
            <a:pPr lvl="0"/>
            <a:r>
              <a:rPr lang="en-US" dirty="0" smtClean="0"/>
              <a:t>Drugs and vaccines</a:t>
            </a:r>
          </a:p>
          <a:p>
            <a:pPr lvl="0"/>
            <a:r>
              <a:rPr lang="en-US" dirty="0" smtClean="0"/>
              <a:t>Tubing, gloves and papers</a:t>
            </a:r>
          </a:p>
          <a:p>
            <a:pPr lvl="0"/>
            <a:r>
              <a:rPr lang="en-US" dirty="0" err="1" smtClean="0"/>
              <a:t>Foetuses</a:t>
            </a:r>
            <a:endParaRPr lang="en-US" dirty="0" smtClean="0"/>
          </a:p>
          <a:p>
            <a:endParaRPr lang="en-US" dirty="0"/>
          </a:p>
        </p:txBody>
      </p:sp>
    </p:spTree>
  </p:cSld>
  <p:clrMapOvr>
    <a:masterClrMapping/>
  </p:clrMapOvr>
</p:sld>
</file>

<file path=ppt/slides/slide1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a:bodyPr>
          <a:lstStyle/>
          <a:p>
            <a:r>
              <a:rPr lang="en-US" dirty="0" smtClean="0"/>
              <a:t>Health workers have the responsibility of maintaining infection prevention by proper decontamination and disposal of the above waste</a:t>
            </a:r>
          </a:p>
          <a:p>
            <a:r>
              <a:rPr lang="en-US" b="1" dirty="0" smtClean="0"/>
              <a:t>Garden/Agricultural Waste</a:t>
            </a:r>
            <a:r>
              <a:rPr lang="en-US" dirty="0" smtClean="0"/>
              <a:t/>
            </a:r>
            <a:br>
              <a:rPr lang="en-US" dirty="0" smtClean="0"/>
            </a:br>
            <a:r>
              <a:rPr lang="en-US" dirty="0" smtClean="0"/>
              <a:t/>
            </a:r>
            <a:br>
              <a:rPr lang="en-US" dirty="0" smtClean="0"/>
            </a:br>
            <a:r>
              <a:rPr lang="en-US" dirty="0" smtClean="0"/>
              <a:t>Agricultural waste from coffee, sugarcane, sisal, pesticides and fertilizers may result in the pollution of natural resources such as air, food, and water.</a:t>
            </a:r>
          </a:p>
          <a:p>
            <a:endParaRPr lang="en-US" dirty="0"/>
          </a:p>
        </p:txBody>
      </p:sp>
    </p:spTree>
  </p:cSld>
  <p:clrMapOvr>
    <a:masterClrMapping/>
  </p:clrMapOvr>
</p:sld>
</file>

<file path=ppt/slides/slide1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u="sng" dirty="0" smtClean="0"/>
              <a:t>Waste Disposal</a:t>
            </a:r>
            <a:r>
              <a:rPr lang="en-US" u="sng" dirty="0" smtClean="0"/>
              <a:t> </a:t>
            </a:r>
            <a:r>
              <a:rPr lang="en-US" dirty="0" smtClean="0"/>
              <a:t/>
            </a:r>
            <a:br>
              <a:rPr lang="en-US" dirty="0" smtClean="0"/>
            </a:br>
            <a:endParaRPr lang="en-US" dirty="0"/>
          </a:p>
        </p:txBody>
      </p:sp>
      <p:sp>
        <p:nvSpPr>
          <p:cNvPr id="3" name="Content Placeholder 2"/>
          <p:cNvSpPr>
            <a:spLocks noGrp="1"/>
          </p:cNvSpPr>
          <p:nvPr>
            <p:ph idx="1"/>
          </p:nvPr>
        </p:nvSpPr>
        <p:spPr/>
        <p:txBody>
          <a:bodyPr/>
          <a:lstStyle/>
          <a:p>
            <a:r>
              <a:rPr lang="en-US" dirty="0" smtClean="0"/>
              <a:t>You will now look at various methods of waste disposal, covering the disposal of both </a:t>
            </a:r>
            <a:r>
              <a:rPr lang="en-US" b="1" dirty="0" smtClean="0">
                <a:solidFill>
                  <a:schemeClr val="tx2"/>
                </a:solidFill>
              </a:rPr>
              <a:t>liquid</a:t>
            </a:r>
            <a:r>
              <a:rPr lang="en-US" dirty="0" smtClean="0"/>
              <a:t> and </a:t>
            </a:r>
            <a:r>
              <a:rPr lang="en-US" b="1" dirty="0" smtClean="0">
                <a:solidFill>
                  <a:schemeClr val="tx2"/>
                </a:solidFill>
              </a:rPr>
              <a:t>solid </a:t>
            </a:r>
            <a:r>
              <a:rPr lang="en-US" dirty="0" smtClean="0"/>
              <a:t>wastes. </a:t>
            </a:r>
          </a:p>
          <a:p>
            <a:pPr>
              <a:buNone/>
            </a:pPr>
            <a:r>
              <a:rPr lang="en-US" b="1" dirty="0" smtClean="0"/>
              <a:t>     Liquid Waste Disposal</a:t>
            </a:r>
            <a:endParaRPr lang="en-US" dirty="0" smtClean="0"/>
          </a:p>
          <a:p>
            <a:r>
              <a:rPr lang="en-US" dirty="0" smtClean="0"/>
              <a:t>The best method of excreta disposal in rural areas is a pit latrine, while toilets are suitable for urban areas. </a:t>
            </a:r>
            <a:endParaRPr lang="en-US" dirty="0"/>
          </a:p>
        </p:txBody>
      </p:sp>
    </p:spTree>
  </p:cSld>
  <p:clrMapOvr>
    <a:masterClrMapping/>
  </p:clrMapOvr>
</p:sld>
</file>

<file path=ppt/slides/slide1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As a health worker, it is important for you to know how a pit latrine is constructed. There are some general guidelines that should be considered when choosing the site for a pit latrine to ensure that water sources among others are not contaminated. </a:t>
            </a:r>
            <a:endParaRPr lang="en-US" dirty="0"/>
          </a:p>
        </p:txBody>
      </p:sp>
    </p:spTree>
  </p:cSld>
  <p:clrMapOvr>
    <a:masterClrMapping/>
  </p:clrMapOvr>
</p:sld>
</file>

<file path=ppt/slides/slide1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US" dirty="0" smtClean="0"/>
              <a:t>Some of these guidelines are:</a:t>
            </a:r>
          </a:p>
          <a:p>
            <a:pPr lvl="0"/>
            <a:r>
              <a:rPr lang="en-US" dirty="0" smtClean="0"/>
              <a:t>Pit latrines and cesspools should be at least two to three </a:t>
            </a:r>
            <a:r>
              <a:rPr lang="en-US" dirty="0" err="1" smtClean="0"/>
              <a:t>metres</a:t>
            </a:r>
            <a:r>
              <a:rPr lang="en-US" dirty="0" smtClean="0"/>
              <a:t> respectively above the water table</a:t>
            </a:r>
          </a:p>
          <a:p>
            <a:pPr lvl="0"/>
            <a:r>
              <a:rPr lang="en-US" dirty="0" smtClean="0"/>
              <a:t>Latrines should be located at least six </a:t>
            </a:r>
            <a:r>
              <a:rPr lang="en-US" dirty="0" err="1" smtClean="0"/>
              <a:t>metres</a:t>
            </a:r>
            <a:r>
              <a:rPr lang="en-US" dirty="0" smtClean="0"/>
              <a:t> away from the buildings</a:t>
            </a:r>
          </a:p>
          <a:p>
            <a:pPr lvl="0"/>
            <a:r>
              <a:rPr lang="en-US" dirty="0" smtClean="0"/>
              <a:t>Wells should be located upstream to avoid contamination of the well by ground water passing through the pit latrine or cesspool</a:t>
            </a:r>
          </a:p>
          <a:p>
            <a:endParaRPr lang="en-US" dirty="0"/>
          </a:p>
        </p:txBody>
      </p:sp>
    </p:spTree>
  </p:cSld>
  <p:clrMapOvr>
    <a:masterClrMapping/>
  </p:clrMapOvr>
</p:sld>
</file>

<file path=ppt/slides/slide1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pPr lvl="0"/>
            <a:r>
              <a:rPr lang="en-US" dirty="0" smtClean="0"/>
              <a:t>The excreta disposal system is divided into two categories. These are: water carriage system and non-water carriage system.</a:t>
            </a:r>
          </a:p>
          <a:p>
            <a:pPr lvl="0"/>
            <a:r>
              <a:rPr lang="en-US" dirty="0" smtClean="0"/>
              <a:t>In the water carriage system, excreta are disposed by the use of a flush toilet, which is also called a water closet. The flush toilet is the most permanent and hygienic method of excreta disposal. This system is used where there is a permanent, continuous and adequate piped water supply system. This is mainly in cities </a:t>
            </a:r>
            <a:br>
              <a:rPr lang="en-US" dirty="0" smtClean="0"/>
            </a:br>
            <a:r>
              <a:rPr lang="en-US" dirty="0" smtClean="0"/>
              <a:t>and towns.</a:t>
            </a:r>
          </a:p>
          <a:p>
            <a:endParaRPr lang="en-US" dirty="0"/>
          </a:p>
        </p:txBody>
      </p:sp>
    </p:spTree>
  </p:cSld>
  <p:clrMapOvr>
    <a:masterClrMapping/>
  </p:clrMapOvr>
</p:sld>
</file>

<file path=ppt/slides/slide1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Water closets are reliable and convenient for any permanent building. The excreta are carried by water pressure into a septic tank or sewage pit. The clear fluid effluent needs further bacteriological treatment to become inactive. It is then led over stones and sand in underground drains for completion of biological decomposition. </a:t>
            </a:r>
            <a:endParaRPr lang="en-US" dirty="0"/>
          </a:p>
        </p:txBody>
      </p:sp>
    </p:spTree>
  </p:cSld>
  <p:clrMapOvr>
    <a:masterClrMapping/>
  </p:clrMapOvr>
</p:sld>
</file>

<file path=ppt/slides/slide1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lvl="0"/>
            <a:r>
              <a:rPr lang="en-US" dirty="0" smtClean="0"/>
              <a:t>The solid part of the excreta (sludge) settles at the bottom. The sludge relies on natural decomposition. It is reduced in volume and is ultimately converted into inoffensive unstable product. However, the water carriage system is very expensive, technical and requires sewage treatment works.</a:t>
            </a:r>
          </a:p>
          <a:p>
            <a:endParaRPr lang="en-US" dirty="0"/>
          </a:p>
        </p:txBody>
      </p:sp>
    </p:spTree>
  </p:cSld>
  <p:clrMapOvr>
    <a:masterClrMapping/>
  </p:clrMapOvr>
</p:sld>
</file>

<file path=ppt/slides/slide1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smtClean="0"/>
              <a:t>the non-water carriage system.</a:t>
            </a:r>
            <a:endParaRPr lang="en-US" dirty="0" smtClean="0"/>
          </a:p>
          <a:p>
            <a:r>
              <a:rPr lang="en-US" dirty="0" smtClean="0"/>
              <a:t>In this method, excreta are disposed of by deposition in a pit latrine. The pit latrine is the most important waste disposal method in the rural areas. In its simplest form, the pit latrine consists of the following: </a:t>
            </a:r>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r>
              <a:rPr lang="en-US" dirty="0" smtClean="0"/>
              <a:t> OBJECTIVES </a:t>
            </a:r>
          </a:p>
          <a:p>
            <a:pPr lvl="0"/>
            <a:r>
              <a:rPr lang="en-US" dirty="0" smtClean="0"/>
              <a:t>Define the environment</a:t>
            </a:r>
          </a:p>
          <a:p>
            <a:pPr lvl="0"/>
            <a:r>
              <a:rPr lang="en-US" dirty="0" smtClean="0"/>
              <a:t>Explain the components of the environment</a:t>
            </a:r>
          </a:p>
          <a:p>
            <a:pPr lvl="0"/>
            <a:r>
              <a:rPr lang="en-US" dirty="0" smtClean="0"/>
              <a:t>Describe the effects of environmental factors on health</a:t>
            </a:r>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r>
              <a:rPr lang="en-US" dirty="0"/>
              <a:t>Pollution is the term used to describe the spoiling of natural resources such as air, food and water by harmful substances. Industrial waste such as smoke can pollute the air and water. Other industrial wastes can pollute the soil and vegetation. In the rural areas, where people are involved in agricultural activities, pollution may result from the use of insecticides, pesticides and industrial waste. </a:t>
            </a:r>
            <a:br>
              <a:rPr lang="en-US" dirty="0"/>
            </a:br>
            <a:r>
              <a:rPr lang="en-US" dirty="0"/>
              <a:t/>
            </a:r>
            <a:br>
              <a:rPr lang="en-US" dirty="0"/>
            </a:br>
            <a:endParaRPr lang="en-US" dirty="0"/>
          </a:p>
        </p:txBody>
      </p:sp>
    </p:spTree>
  </p:cSld>
  <p:clrMapOvr>
    <a:masterClrMapping/>
  </p:clrMapOvr>
</p:sld>
</file>

<file path=ppt/slides/slide2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pPr lvl="0"/>
            <a:r>
              <a:rPr lang="en-US" dirty="0" smtClean="0"/>
              <a:t>A hole in the ground</a:t>
            </a:r>
          </a:p>
          <a:p>
            <a:pPr lvl="0"/>
            <a:r>
              <a:rPr lang="en-US" dirty="0" smtClean="0"/>
              <a:t>A squatting place for sitting or standing</a:t>
            </a:r>
          </a:p>
          <a:p>
            <a:pPr lvl="0"/>
            <a:r>
              <a:rPr lang="en-US" dirty="0" smtClean="0"/>
              <a:t>A hut or shelter for privacy</a:t>
            </a:r>
          </a:p>
          <a:p>
            <a:pPr lvl="0"/>
            <a:r>
              <a:rPr lang="en-US" dirty="0" smtClean="0"/>
              <a:t>In this way the excreta is safe from fingers, feet, flies and food. Making a concrete slab, which is easier to wash and keep clean, should strengthen the squatting place. The hole should have a cover with a handle, which ensures that flies do not breed or get in and out of the latrine A hole in the ground</a:t>
            </a:r>
          </a:p>
        </p:txBody>
      </p:sp>
    </p:spTree>
  </p:cSld>
  <p:clrMapOvr>
    <a:masterClrMapping/>
  </p:clrMapOvr>
</p:sld>
</file>

<file path=ppt/slides/slide2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You need to consult your public health officer to give you more information on ventilated improved pit latrines, which are found in many villages. </a:t>
            </a:r>
          </a:p>
          <a:p>
            <a:r>
              <a:rPr lang="en-US" dirty="0" smtClean="0"/>
              <a:t>These latrines feature vent pipes designed for controlling flies. You will have seen them in </a:t>
            </a:r>
            <a:br>
              <a:rPr lang="en-US" dirty="0" smtClean="0"/>
            </a:br>
            <a:r>
              <a:rPr lang="en-US" dirty="0" smtClean="0"/>
              <a:t>the community.</a:t>
            </a:r>
          </a:p>
          <a:p>
            <a:endParaRPr lang="en-US" dirty="0"/>
          </a:p>
        </p:txBody>
      </p:sp>
    </p:spTree>
  </p:cSld>
  <p:clrMapOvr>
    <a:masterClrMapping/>
  </p:clrMapOvr>
</p:sld>
</file>

<file path=ppt/slides/slide2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The main advantages of a pit latrine are:</a:t>
            </a:r>
          </a:p>
          <a:p>
            <a:pPr lvl="0"/>
            <a:r>
              <a:rPr lang="en-US" dirty="0" smtClean="0"/>
              <a:t>It does not require piped water supply</a:t>
            </a:r>
          </a:p>
          <a:p>
            <a:pPr lvl="0"/>
            <a:r>
              <a:rPr lang="en-US" dirty="0" smtClean="0"/>
              <a:t>It is cheap to construct as the materials are locally available</a:t>
            </a:r>
          </a:p>
          <a:p>
            <a:pPr lvl="0"/>
            <a:r>
              <a:rPr lang="en-US" dirty="0" smtClean="0"/>
              <a:t>The community does not need close supervision during the construction</a:t>
            </a:r>
          </a:p>
          <a:p>
            <a:endParaRPr lang="en-US" dirty="0"/>
          </a:p>
        </p:txBody>
      </p:sp>
    </p:spTree>
  </p:cSld>
  <p:clrMapOvr>
    <a:masterClrMapping/>
  </p:clrMapOvr>
</p:sld>
</file>

<file path=ppt/slides/slide2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As already mentioned, there are various other types of pit latrines. The borehole latrine is bored into the ground about six </a:t>
            </a:r>
            <a:r>
              <a:rPr lang="en-US" dirty="0" err="1" smtClean="0"/>
              <a:t>metres</a:t>
            </a:r>
            <a:r>
              <a:rPr lang="en-US" dirty="0" smtClean="0"/>
              <a:t> deep and four </a:t>
            </a:r>
            <a:r>
              <a:rPr lang="en-US" dirty="0" err="1" smtClean="0"/>
              <a:t>metres</a:t>
            </a:r>
            <a:r>
              <a:rPr lang="en-US" dirty="0" smtClean="0"/>
              <a:t> in diameter instead of digging a pit. It has a smaller volume and fills up faster than a pit. It is faster to install, and is appropriate following disasters where there is urgent need to install many latrines.</a:t>
            </a:r>
          </a:p>
          <a:p>
            <a:endParaRPr lang="en-US" dirty="0"/>
          </a:p>
        </p:txBody>
      </p:sp>
    </p:spTree>
  </p:cSld>
  <p:clrMapOvr>
    <a:masterClrMapping/>
  </p:clrMapOvr>
</p:sld>
</file>

<file path=ppt/slides/slide2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r>
              <a:rPr lang="en-US" dirty="0" smtClean="0"/>
              <a:t>The trench latrine is a latrine where a trench is dug and a number of holes with dividing partitions constructed over it. These types of latrines are used in temporary work camps.</a:t>
            </a:r>
          </a:p>
          <a:p>
            <a:r>
              <a:rPr lang="en-US" dirty="0" smtClean="0"/>
              <a:t>Bucket latrines are also known as pail closets and are used where the water tables are high. A squatting slab or seat is placed above the bucket, which is filled within a few days. Some of the negative aspects of this type of latrine are the unpleasant job of emptying it and the spillage, which attracts flies</a:t>
            </a:r>
            <a:endParaRPr lang="en-US" dirty="0"/>
          </a:p>
        </p:txBody>
      </p:sp>
    </p:spTree>
  </p:cSld>
  <p:clrMapOvr>
    <a:masterClrMapping/>
  </p:clrMapOvr>
</p:sld>
</file>

<file path=ppt/slides/slide2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Finally, the composting pit latrine is suitable where the water table is too high for a deep pit latrine to be dug. </a:t>
            </a:r>
          </a:p>
          <a:p>
            <a:r>
              <a:rPr lang="en-US" dirty="0" smtClean="0"/>
              <a:t>From this description of liquid waste disposal, you should now be in a position to assist the community to construct and use hygienic disposal methods.</a:t>
            </a:r>
          </a:p>
          <a:p>
            <a:r>
              <a:rPr lang="en-US" b="1" dirty="0" smtClean="0"/>
              <a:t> </a:t>
            </a:r>
            <a:endParaRPr lang="en-US" dirty="0" smtClean="0"/>
          </a:p>
          <a:p>
            <a:endParaRPr lang="en-US" dirty="0"/>
          </a:p>
        </p:txBody>
      </p:sp>
    </p:spTree>
  </p:cSld>
  <p:clrMapOvr>
    <a:masterClrMapping/>
  </p:clrMapOvr>
</p:sld>
</file>

<file path=ppt/slides/slide2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a:bodyPr>
          <a:lstStyle/>
          <a:p>
            <a:r>
              <a:rPr lang="en-US" b="1" dirty="0" smtClean="0"/>
              <a:t>Solid Waste Disposal</a:t>
            </a:r>
            <a:r>
              <a:rPr lang="en-US" dirty="0" smtClean="0"/>
              <a:t> </a:t>
            </a:r>
          </a:p>
          <a:p>
            <a:r>
              <a:rPr lang="en-US" dirty="0" smtClean="0"/>
              <a:t>The amount and type of refuse produced varies from one community to another, as does the means of disposal. Usually, solid refuse disposal is not a problem in the rural areas except around shops, markets or other places where people aggregate. However, in big cities such as Nairobi, </a:t>
            </a:r>
            <a:r>
              <a:rPr lang="en-US" dirty="0" err="1" smtClean="0"/>
              <a:t>Kisumu</a:t>
            </a:r>
            <a:r>
              <a:rPr lang="en-US" dirty="0" smtClean="0"/>
              <a:t> and Mombasa, there is indiscriminate dumping of domestic and industrial refuse. </a:t>
            </a:r>
          </a:p>
          <a:p>
            <a:endParaRPr lang="en-US" dirty="0"/>
          </a:p>
        </p:txBody>
      </p:sp>
    </p:spTree>
  </p:cSld>
  <p:clrMapOvr>
    <a:masterClrMapping/>
  </p:clrMapOvr>
</p:sld>
</file>

<file path=ppt/slides/slide2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US" dirty="0" smtClean="0"/>
              <a:t>Health facilities, especially, should set a good example by employing hygienic methods of refuse disposal. </a:t>
            </a:r>
          </a:p>
          <a:p>
            <a:r>
              <a:rPr lang="en-US" dirty="0" smtClean="0"/>
              <a:t>Refuse in towns should be stored in proper containers. These containers should be:</a:t>
            </a:r>
          </a:p>
          <a:p>
            <a:pPr lvl="0">
              <a:buFont typeface="Wingdings" pitchFamily="2" charset="2"/>
              <a:buChar char="ü"/>
            </a:pPr>
            <a:r>
              <a:rPr lang="en-US" dirty="0" smtClean="0"/>
              <a:t>Watertight plastic or metal with a tight-fitting lid or polythene bags</a:t>
            </a:r>
          </a:p>
          <a:p>
            <a:pPr lvl="0">
              <a:buFont typeface="Wingdings" pitchFamily="2" charset="2"/>
              <a:buChar char="ü"/>
            </a:pPr>
            <a:r>
              <a:rPr lang="en-US" dirty="0" smtClean="0"/>
              <a:t>Rust resistant</a:t>
            </a:r>
          </a:p>
          <a:p>
            <a:pPr lvl="0">
              <a:buFont typeface="Wingdings" pitchFamily="2" charset="2"/>
              <a:buChar char="ü"/>
            </a:pPr>
            <a:r>
              <a:rPr lang="en-US" dirty="0" smtClean="0"/>
              <a:t>Easily filled, emptied and cleaned</a:t>
            </a:r>
          </a:p>
          <a:p>
            <a:endParaRPr lang="en-US" dirty="0"/>
          </a:p>
        </p:txBody>
      </p:sp>
    </p:spTree>
  </p:cSld>
  <p:clrMapOvr>
    <a:masterClrMapping/>
  </p:clrMapOvr>
</p:sld>
</file>

<file path=ppt/slides/slide2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lvl="0">
              <a:buFont typeface="Wingdings" pitchFamily="2" charset="2"/>
              <a:buChar char="ü"/>
            </a:pPr>
            <a:r>
              <a:rPr lang="en-US" dirty="0" smtClean="0"/>
              <a:t>Have side handles</a:t>
            </a:r>
          </a:p>
          <a:p>
            <a:pPr lvl="0">
              <a:buFont typeface="Wingdings" pitchFamily="2" charset="2"/>
              <a:buChar char="ü"/>
            </a:pPr>
            <a:r>
              <a:rPr lang="en-US" dirty="0" smtClean="0"/>
              <a:t>Rest on a concrete slab to ensure cleanliness of adjacent ground</a:t>
            </a:r>
          </a:p>
          <a:p>
            <a:pPr lvl="0"/>
            <a:r>
              <a:rPr lang="en-US" dirty="0" smtClean="0"/>
              <a:t>In towns collection should be regular, systematic and reliable. Specially constructed vehicles for this purpose can be found in big towns such as Nairobi, </a:t>
            </a:r>
            <a:r>
              <a:rPr lang="en-US" dirty="0" err="1" smtClean="0"/>
              <a:t>Kisumu</a:t>
            </a:r>
            <a:r>
              <a:rPr lang="en-US" dirty="0" smtClean="0"/>
              <a:t>, </a:t>
            </a:r>
            <a:r>
              <a:rPr lang="en-US" dirty="0" err="1" smtClean="0"/>
              <a:t>Nakuru</a:t>
            </a:r>
            <a:r>
              <a:rPr lang="en-US" dirty="0" smtClean="0"/>
              <a:t> and Mombasa.</a:t>
            </a:r>
          </a:p>
          <a:p>
            <a:endParaRPr lang="en-US" dirty="0"/>
          </a:p>
        </p:txBody>
      </p:sp>
    </p:spTree>
  </p:cSld>
  <p:clrMapOvr>
    <a:masterClrMapping/>
  </p:clrMapOvr>
</p:sld>
</file>

<file path=ppt/slides/slide2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lvl="0"/>
            <a:r>
              <a:rPr lang="en-US" dirty="0" smtClean="0"/>
              <a:t>In rural areas you should get the support of the village health committee and arrange for refuse to be collected and disposed of regularly, especially after market days. Simple methods of refuse collection should be encouraged in rural areas.</a:t>
            </a:r>
          </a:p>
          <a:p>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Environmental health problems however are usually more prevalent in towns and slums than in rural areas. As a health worker you can make a difference in the community by assisting individuals, families and the community to make their environment healthy.</a:t>
            </a:r>
          </a:p>
          <a:p>
            <a:endParaRPr lang="en-US" dirty="0"/>
          </a:p>
        </p:txBody>
      </p:sp>
    </p:spTree>
  </p:cSld>
  <p:clrMapOvr>
    <a:masterClrMapping/>
  </p:clrMapOvr>
</p:sld>
</file>

<file path=ppt/slides/slide2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pPr>
              <a:buNone/>
            </a:pPr>
            <a:r>
              <a:rPr lang="en-US" b="1" dirty="0" smtClean="0"/>
              <a:t>      Advantages of Proper Waste Disposal</a:t>
            </a:r>
            <a:r>
              <a:rPr lang="en-US" dirty="0" smtClean="0"/>
              <a:t> </a:t>
            </a:r>
          </a:p>
          <a:p>
            <a:pPr>
              <a:buFont typeface="Wingdings" pitchFamily="2" charset="2"/>
              <a:buChar char="Ø"/>
            </a:pPr>
            <a:r>
              <a:rPr lang="en-US" dirty="0" smtClean="0"/>
              <a:t>Proper solid waste disposal has several advantages. These include the prevention of:</a:t>
            </a:r>
          </a:p>
          <a:p>
            <a:pPr lvl="0"/>
            <a:r>
              <a:rPr lang="en-US" dirty="0" smtClean="0"/>
              <a:t>Breeding of pests and vectors</a:t>
            </a:r>
          </a:p>
          <a:p>
            <a:pPr lvl="0"/>
            <a:r>
              <a:rPr lang="en-US" dirty="0" smtClean="0"/>
              <a:t>Foul smells</a:t>
            </a:r>
          </a:p>
          <a:p>
            <a:pPr lvl="0"/>
            <a:r>
              <a:rPr lang="en-US" dirty="0" smtClean="0"/>
              <a:t>Contamination of water sources</a:t>
            </a:r>
          </a:p>
          <a:p>
            <a:pPr lvl="0"/>
            <a:r>
              <a:rPr lang="en-US" dirty="0" smtClean="0"/>
              <a:t>Accidents from sharp objects</a:t>
            </a:r>
          </a:p>
          <a:p>
            <a:pPr lvl="0"/>
            <a:r>
              <a:rPr lang="en-US" dirty="0" smtClean="0"/>
              <a:t>Overcrowding where space can be created for better utilization</a:t>
            </a:r>
          </a:p>
          <a:p>
            <a:endParaRPr lang="en-US" dirty="0"/>
          </a:p>
        </p:txBody>
      </p:sp>
    </p:spTree>
  </p:cSld>
  <p:clrMapOvr>
    <a:masterClrMapping/>
  </p:clrMapOvr>
</p:sld>
</file>

<file path=ppt/slides/slide2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The health department and municipalities are responsible for refuse disposal in towns. The choice of disposal method is determined by its cost. In the rural areas the health worker and the village health committee are responsible for refuse disposal in individual houses, shops, hotels and markets.</a:t>
            </a:r>
          </a:p>
          <a:p>
            <a:endParaRPr lang="en-US" dirty="0"/>
          </a:p>
        </p:txBody>
      </p:sp>
    </p:spTree>
  </p:cSld>
  <p:clrMapOvr>
    <a:masterClrMapping/>
  </p:clrMapOvr>
</p:sld>
</file>

<file path=ppt/slides/slide2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a:bodyPr>
          <a:lstStyle/>
          <a:p>
            <a:pPr>
              <a:buNone/>
            </a:pPr>
            <a:r>
              <a:rPr lang="en-US" b="1" dirty="0" smtClean="0"/>
              <a:t>     Solid Waste Disposal</a:t>
            </a:r>
            <a:r>
              <a:rPr lang="en-US" dirty="0" smtClean="0"/>
              <a:t> </a:t>
            </a:r>
          </a:p>
          <a:p>
            <a:r>
              <a:rPr lang="en-US" b="1" dirty="0" smtClean="0"/>
              <a:t>How does your family and community store and collect their refuse and how can these methods be improved?</a:t>
            </a:r>
            <a:r>
              <a:rPr lang="en-US" dirty="0" smtClean="0"/>
              <a:t> </a:t>
            </a:r>
          </a:p>
          <a:p>
            <a:pPr>
              <a:buNone/>
            </a:pPr>
            <a:r>
              <a:rPr lang="en-US" b="1" dirty="0" smtClean="0"/>
              <a:t>          Dumping </a:t>
            </a:r>
            <a:endParaRPr lang="en-US" dirty="0" smtClean="0"/>
          </a:p>
          <a:p>
            <a:r>
              <a:rPr lang="en-US" dirty="0" smtClean="0"/>
              <a:t>This can be in the sea or river. In Kenya, this method is most often used in the towns along the coast. This becomes a health hazard and the littering of the shoreline is an unpleasant sight. </a:t>
            </a:r>
            <a:endParaRPr lang="en-US" dirty="0"/>
          </a:p>
        </p:txBody>
      </p:sp>
    </p:spTree>
  </p:cSld>
  <p:clrMapOvr>
    <a:masterClrMapping/>
  </p:clrMapOvr>
</p:sld>
</file>

<file path=ppt/slides/slide2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r>
              <a:rPr lang="en-US" dirty="0" smtClean="0"/>
              <a:t>Another commonly used method is open dumping, which should be discouraged. Open dumps provide breeding places for rats, mosquitoes and flies.</a:t>
            </a:r>
          </a:p>
          <a:p>
            <a:pPr>
              <a:buNone/>
            </a:pPr>
            <a:r>
              <a:rPr lang="en-US" b="1" dirty="0" smtClean="0"/>
              <a:t>     Burning </a:t>
            </a:r>
            <a:endParaRPr lang="en-US" dirty="0" smtClean="0"/>
          </a:p>
          <a:p>
            <a:pPr>
              <a:buNone/>
            </a:pPr>
            <a:r>
              <a:rPr lang="en-US" dirty="0" smtClean="0"/>
              <a:t>    This may be done in a number of ways. These include:</a:t>
            </a:r>
          </a:p>
          <a:p>
            <a:pPr lvl="0"/>
            <a:r>
              <a:rPr lang="en-US" dirty="0" smtClean="0"/>
              <a:t>Simple open air burning</a:t>
            </a:r>
          </a:p>
          <a:p>
            <a:pPr lvl="0"/>
            <a:r>
              <a:rPr lang="en-US" dirty="0" smtClean="0"/>
              <a:t>Burning in a trench</a:t>
            </a:r>
          </a:p>
          <a:p>
            <a:pPr lvl="0"/>
            <a:r>
              <a:rPr lang="en-US" dirty="0" smtClean="0"/>
              <a:t>Using a simple mud-brick incinerator</a:t>
            </a:r>
          </a:p>
          <a:p>
            <a:endParaRPr lang="en-US" dirty="0"/>
          </a:p>
        </p:txBody>
      </p:sp>
    </p:spTree>
  </p:cSld>
  <p:clrMapOvr>
    <a:masterClrMapping/>
  </p:clrMapOvr>
</p:sld>
</file>

<file path=ppt/slides/slide2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The open burning of combustible refuse is frequently used but it is not very effective. This method often leaves tins and broken bottles littering the surrounding area. This can cause accidents, especially to children. The smoke and </a:t>
            </a:r>
            <a:r>
              <a:rPr lang="en-US" dirty="0" err="1" smtClean="0"/>
              <a:t>odour</a:t>
            </a:r>
            <a:r>
              <a:rPr lang="en-US" dirty="0" smtClean="0"/>
              <a:t> contribute to air pollution. There is a fire risk and the rubbish sprawls all over while awaiting burning. It may become a breeding place for rodents and insect vectors.</a:t>
            </a:r>
            <a:endParaRPr lang="en-US" dirty="0"/>
          </a:p>
        </p:txBody>
      </p:sp>
    </p:spTree>
  </p:cSld>
  <p:clrMapOvr>
    <a:masterClrMapping/>
  </p:clrMapOvr>
</p:sld>
</file>

<file path=ppt/slides/slide2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US" dirty="0" smtClean="0"/>
              <a:t>Incinerators are an improved way of burning combustible refuse. Incinerators can be simple and cheap, or complex and expensive. Among the cheap ones is the bin incinerator made out of a drum with fire bars across it and air holes underneath. A more expensive one is built out of brick and fitted with chimneys. These incinerators allow more complete combustion and produce less smoke. Most hospitals use incinerators.</a:t>
            </a:r>
          </a:p>
          <a:p>
            <a:endParaRPr lang="en-US" dirty="0"/>
          </a:p>
        </p:txBody>
      </p:sp>
    </p:spTree>
  </p:cSld>
  <p:clrMapOvr>
    <a:masterClrMapping/>
  </p:clrMapOvr>
</p:sld>
</file>

<file path=ppt/slides/slide2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pPr>
              <a:buNone/>
            </a:pPr>
            <a:r>
              <a:rPr lang="en-US" b="1" dirty="0" smtClean="0"/>
              <a:t>          Composting</a:t>
            </a:r>
            <a:r>
              <a:rPr lang="en-US" dirty="0" smtClean="0"/>
              <a:t> </a:t>
            </a:r>
          </a:p>
          <a:p>
            <a:r>
              <a:rPr lang="en-US" dirty="0" smtClean="0"/>
              <a:t>Composting is “a process in which, under suitable environmental conditions aerobic micro-organisms break down organic matter to fairly stable humus” (A. D. Luca and H.M. Gilles, 2003). The decomposition process occurs naturally on the ground when droppings from the trees and animals are converted by micro-organisms to humus. Aerobic composting is normally </a:t>
            </a:r>
            <a:r>
              <a:rPr lang="en-US" dirty="0" err="1" smtClean="0"/>
              <a:t>odour</a:t>
            </a:r>
            <a:r>
              <a:rPr lang="en-US" dirty="0" smtClean="0"/>
              <a:t> free. </a:t>
            </a:r>
          </a:p>
          <a:p>
            <a:endParaRPr lang="en-US" dirty="0"/>
          </a:p>
        </p:txBody>
      </p:sp>
    </p:spTree>
  </p:cSld>
  <p:clrMapOvr>
    <a:masterClrMapping/>
  </p:clrMapOvr>
</p:sld>
</file>

<file path=ppt/slides/slide2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r>
              <a:rPr lang="en-US" dirty="0" smtClean="0"/>
              <a:t>This method is, cheap, convenient and recommended especially in rural areas. Wet and dry refuse is heaped in alternative layers on to a plot about 2.5 square </a:t>
            </a:r>
            <a:r>
              <a:rPr lang="en-US" dirty="0" err="1" smtClean="0"/>
              <a:t>metres</a:t>
            </a:r>
            <a:r>
              <a:rPr lang="en-US" dirty="0" smtClean="0"/>
              <a:t> to a depth of about 1.5 square </a:t>
            </a:r>
            <a:r>
              <a:rPr lang="en-US" dirty="0" err="1" smtClean="0"/>
              <a:t>metres</a:t>
            </a:r>
            <a:r>
              <a:rPr lang="en-US" dirty="0" smtClean="0"/>
              <a:t>. The refuse is then covered with grass and earth. Compost requires frequent turning after 30 days then after 60 days. This turning helps to distribute all parts of the heap to undergo the high temperature of the interior. After 90 days the refuse is ready to be used as manure.</a:t>
            </a:r>
          </a:p>
          <a:p>
            <a:endParaRPr lang="en-US" dirty="0"/>
          </a:p>
        </p:txBody>
      </p:sp>
    </p:spTree>
  </p:cSld>
  <p:clrMapOvr>
    <a:masterClrMapping/>
  </p:clrMapOvr>
</p:sld>
</file>

<file path=ppt/slides/slide2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a:bodyPr>
          <a:lstStyle/>
          <a:p>
            <a:pPr>
              <a:buNone/>
            </a:pPr>
            <a:r>
              <a:rPr lang="en-US" b="1" dirty="0" smtClean="0"/>
              <a:t>           Controlled Tipping</a:t>
            </a:r>
            <a:r>
              <a:rPr lang="en-US" dirty="0" smtClean="0"/>
              <a:t> </a:t>
            </a:r>
          </a:p>
          <a:p>
            <a:r>
              <a:rPr lang="en-US" dirty="0" smtClean="0"/>
              <a:t>This method involves depositing refuse into depressions or large holes in the ground. These tips should be situated at least half a </a:t>
            </a:r>
            <a:r>
              <a:rPr lang="en-US" dirty="0" err="1" smtClean="0"/>
              <a:t>kilometre</a:t>
            </a:r>
            <a:r>
              <a:rPr lang="en-US" dirty="0" smtClean="0"/>
              <a:t> away from settlement, preferably out of sight and down wind. This is an effective method for hygienic disposal of refuse. It can be used where sufficient land is available. The method consists of three </a:t>
            </a:r>
            <a:r>
              <a:rPr lang="en-US" dirty="0" err="1" smtClean="0"/>
              <a:t>steps.Assignment</a:t>
            </a:r>
            <a:r>
              <a:rPr lang="en-US" dirty="0" smtClean="0"/>
              <a:t>.</a:t>
            </a:r>
          </a:p>
          <a:p>
            <a:endParaRPr lang="en-US" dirty="0"/>
          </a:p>
        </p:txBody>
      </p:sp>
    </p:spTree>
  </p:cSld>
  <p:clrMapOvr>
    <a:masterClrMapping/>
  </p:clrMapOvr>
</p:sld>
</file>

<file path=ppt/slides/slide2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US" b="1" dirty="0" smtClean="0"/>
              <a:t>Recycling </a:t>
            </a:r>
            <a:r>
              <a:rPr lang="en-US" dirty="0" smtClean="0"/>
              <a:t/>
            </a:r>
            <a:br>
              <a:rPr lang="en-US" dirty="0" smtClean="0"/>
            </a:br>
            <a:r>
              <a:rPr lang="en-US" dirty="0" smtClean="0"/>
              <a:t/>
            </a:r>
            <a:br>
              <a:rPr lang="en-US" dirty="0" smtClean="0"/>
            </a:br>
            <a:r>
              <a:rPr lang="en-US" dirty="0" smtClean="0"/>
              <a:t>This is a method of re-using non-biodegradable refuse such as paper, bottles, plastics, metal cans and so on. Although it requires special processes to render the items suitable for reuse, it is a method that should be encouraged.</a:t>
            </a:r>
          </a:p>
          <a:p>
            <a:r>
              <a:rPr lang="en-US" b="1" dirty="0" smtClean="0"/>
              <a:t> </a:t>
            </a:r>
            <a:endParaRPr lang="en-US" dirty="0" smtClean="0"/>
          </a:p>
          <a:p>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r>
              <a:rPr lang="en-US" b="1" u="sng" dirty="0" smtClean="0"/>
              <a:t>Socio-Cultural</a:t>
            </a:r>
            <a:r>
              <a:rPr lang="en-US" b="1" u="sng" dirty="0"/>
              <a:t> Environment</a:t>
            </a:r>
            <a:endParaRPr lang="en-US" dirty="0"/>
          </a:p>
          <a:p>
            <a:r>
              <a:rPr lang="en-US" dirty="0"/>
              <a:t>The figure on your right illustrates some of the socio-cultural factors that may affect health and health practices.</a:t>
            </a:r>
          </a:p>
          <a:p>
            <a:pPr>
              <a:buNone/>
            </a:pPr>
            <a:endParaRPr lang="en-US" dirty="0"/>
          </a:p>
        </p:txBody>
      </p:sp>
    </p:spTree>
  </p:cSld>
  <p:clrMapOvr>
    <a:masterClrMapping/>
  </p:clrMapOvr>
</p:sld>
</file>

<file path=ppt/slides/slide2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CONTROL OF VECTORS AND PESTS</a:t>
            </a:r>
            <a:r>
              <a:rPr lang="en-US" dirty="0" smtClean="0"/>
              <a:t/>
            </a:r>
            <a:br>
              <a:rPr lang="en-US" dirty="0" smtClean="0"/>
            </a:br>
            <a:endParaRPr lang="en-US" dirty="0"/>
          </a:p>
        </p:txBody>
      </p:sp>
      <p:sp>
        <p:nvSpPr>
          <p:cNvPr id="3" name="Content Placeholder 2"/>
          <p:cNvSpPr>
            <a:spLocks noGrp="1"/>
          </p:cNvSpPr>
          <p:nvPr>
            <p:ph idx="1"/>
          </p:nvPr>
        </p:nvSpPr>
        <p:spPr/>
        <p:txBody>
          <a:bodyPr/>
          <a:lstStyle/>
          <a:p>
            <a:r>
              <a:rPr lang="en-US" b="1" dirty="0" smtClean="0"/>
              <a:t>By the end of this section you will be able to: </a:t>
            </a:r>
            <a:endParaRPr lang="en-US" dirty="0" smtClean="0"/>
          </a:p>
          <a:p>
            <a:pPr lvl="0"/>
            <a:r>
              <a:rPr lang="en-US" dirty="0" smtClean="0"/>
              <a:t>Describe diseases associated with vectors and pests</a:t>
            </a:r>
          </a:p>
          <a:p>
            <a:pPr lvl="0"/>
            <a:r>
              <a:rPr lang="en-US" dirty="0" smtClean="0"/>
              <a:t>Describe methods of control of vectors and pests</a:t>
            </a:r>
          </a:p>
          <a:p>
            <a:pPr lvl="0"/>
            <a:r>
              <a:rPr lang="en-US" dirty="0" smtClean="0"/>
              <a:t>Describe how you will involve the community in the control process</a:t>
            </a:r>
          </a:p>
          <a:p>
            <a:pPr lvl="0"/>
            <a:r>
              <a:rPr lang="en-US" dirty="0" smtClean="0"/>
              <a:t>Ways vectors transmit diseases</a:t>
            </a:r>
          </a:p>
          <a:p>
            <a:endParaRPr lang="en-US" dirty="0"/>
          </a:p>
        </p:txBody>
      </p:sp>
    </p:spTree>
  </p:cSld>
  <p:clrMapOvr>
    <a:masterClrMapping/>
  </p:clrMapOvr>
</p:sld>
</file>

<file path=ppt/slides/slide2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lnSpcReduction="10000"/>
          </a:bodyPr>
          <a:lstStyle/>
          <a:p>
            <a:r>
              <a:rPr lang="en-US" b="1" dirty="0" smtClean="0"/>
              <a:t>Diseases Associated With Vectors</a:t>
            </a:r>
            <a:endParaRPr lang="en-US" dirty="0" smtClean="0"/>
          </a:p>
          <a:p>
            <a:r>
              <a:rPr lang="en-US" dirty="0" smtClean="0"/>
              <a:t>A vector is an organism, usually an insect, which transmits a pathogen from a source of infection to a susceptible host. Insects are controlled because of the role they play in disease transmission, destruction of food and building materials. To control vectors you have to deprive them of suitable breeding places, food and </a:t>
            </a:r>
            <a:r>
              <a:rPr lang="en-US" dirty="0" err="1" smtClean="0"/>
              <a:t>harbour</a:t>
            </a:r>
            <a:r>
              <a:rPr lang="en-US" dirty="0" smtClean="0"/>
              <a:t>.</a:t>
            </a:r>
          </a:p>
          <a:p>
            <a:endParaRPr lang="en-US" dirty="0"/>
          </a:p>
        </p:txBody>
      </p:sp>
    </p:spTree>
  </p:cSld>
  <p:clrMapOvr>
    <a:masterClrMapping/>
  </p:clrMapOvr>
</p:sld>
</file>

<file path=ppt/slides/slide2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r>
              <a:rPr lang="en-US" b="1" dirty="0" smtClean="0"/>
              <a:t>           WAYS VECTORS TRANSMIT DISEASES</a:t>
            </a:r>
            <a:endParaRPr lang="en-US" dirty="0" smtClean="0"/>
          </a:p>
          <a:p>
            <a:pPr>
              <a:buNone/>
            </a:pPr>
            <a:r>
              <a:rPr lang="en-US" b="1" dirty="0" smtClean="0"/>
              <a:t> </a:t>
            </a:r>
            <a:endParaRPr lang="en-US" dirty="0" smtClean="0"/>
          </a:p>
          <a:p>
            <a:pPr>
              <a:buFont typeface="Wingdings" pitchFamily="2" charset="2"/>
              <a:buChar char="Ø"/>
            </a:pPr>
            <a:r>
              <a:rPr lang="en-US" b="1" dirty="0" smtClean="0"/>
              <a:t>Mechanical Transmission</a:t>
            </a:r>
            <a:r>
              <a:rPr lang="en-US" dirty="0" smtClean="0"/>
              <a:t> </a:t>
            </a:r>
          </a:p>
          <a:p>
            <a:r>
              <a:rPr lang="en-US" dirty="0" smtClean="0"/>
              <a:t>In this mode of transmission, the vector carries the infective pathogen or agent on its body or limbs. Alternatively, the infective agent may be ingested by the vector and excreted unchanged in its </a:t>
            </a:r>
            <a:r>
              <a:rPr lang="en-US" dirty="0" err="1" smtClean="0"/>
              <a:t>faeces</a:t>
            </a:r>
            <a:r>
              <a:rPr lang="en-US" dirty="0" smtClean="0"/>
              <a:t>.</a:t>
            </a:r>
          </a:p>
          <a:p>
            <a:endParaRPr lang="en-US" dirty="0"/>
          </a:p>
        </p:txBody>
      </p:sp>
    </p:spTree>
  </p:cSld>
  <p:clrMapOvr>
    <a:masterClrMapping/>
  </p:clrMapOvr>
</p:sld>
</file>

<file path=ppt/slides/slide2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pPr>
              <a:buFont typeface="Wingdings" pitchFamily="2" charset="2"/>
              <a:buChar char="Ø"/>
            </a:pPr>
            <a:r>
              <a:rPr lang="en-US" b="1" dirty="0" smtClean="0"/>
              <a:t>Biological Transmission</a:t>
            </a:r>
            <a:r>
              <a:rPr lang="en-US" dirty="0" smtClean="0"/>
              <a:t/>
            </a:r>
            <a:br>
              <a:rPr lang="en-US" dirty="0" smtClean="0"/>
            </a:br>
            <a:r>
              <a:rPr lang="en-US" dirty="0" smtClean="0"/>
              <a:t/>
            </a:r>
            <a:br>
              <a:rPr lang="en-US" dirty="0" smtClean="0"/>
            </a:br>
            <a:r>
              <a:rPr lang="en-US" dirty="0" smtClean="0"/>
              <a:t>The vector acquires the infective agent from the blood or skin tissue of the infected host and the infective organism undergoes some development in the vector. The infective vector may also inoculate the infective agent from its salivary secretion into a new host to cause disease, for example, in the transmission of malaria.</a:t>
            </a:r>
          </a:p>
          <a:p>
            <a:endParaRPr lang="en-US" dirty="0"/>
          </a:p>
        </p:txBody>
      </p:sp>
    </p:spTree>
  </p:cSld>
  <p:clrMapOvr>
    <a:masterClrMapping/>
  </p:clrMapOvr>
</p:sld>
</file>

<file path=ppt/slides/slide2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a:bodyPr>
          <a:lstStyle/>
          <a:p>
            <a:pPr>
              <a:buFont typeface="Wingdings" pitchFamily="2" charset="2"/>
              <a:buChar char="Ø"/>
            </a:pPr>
            <a:r>
              <a:rPr lang="en-US" b="1" dirty="0" smtClean="0"/>
              <a:t>Contamination of Skin or Mucous Membranes</a:t>
            </a:r>
            <a:r>
              <a:rPr lang="en-US" dirty="0" smtClean="0"/>
              <a:t/>
            </a:r>
            <a:br>
              <a:rPr lang="en-US" dirty="0" smtClean="0"/>
            </a:br>
            <a:r>
              <a:rPr lang="en-US" dirty="0" smtClean="0"/>
              <a:t/>
            </a:r>
            <a:br>
              <a:rPr lang="en-US" dirty="0" smtClean="0"/>
            </a:br>
            <a:r>
              <a:rPr lang="en-US" dirty="0" smtClean="0"/>
              <a:t>The host may be infected through contamination of skin or mucous membranes by the infective </a:t>
            </a:r>
            <a:r>
              <a:rPr lang="en-US" dirty="0" err="1" smtClean="0"/>
              <a:t>faeces</a:t>
            </a:r>
            <a:r>
              <a:rPr lang="en-US" dirty="0" smtClean="0"/>
              <a:t> of the vector, for example, louse borne relapsing fever.</a:t>
            </a:r>
          </a:p>
          <a:p>
            <a:pPr>
              <a:buFont typeface="Wingdings" pitchFamily="2" charset="2"/>
              <a:buChar char="Ø"/>
            </a:pPr>
            <a:r>
              <a:rPr lang="en-US" b="1" dirty="0" smtClean="0"/>
              <a:t>Ingestion</a:t>
            </a:r>
            <a:r>
              <a:rPr lang="en-US" dirty="0" smtClean="0"/>
              <a:t/>
            </a:r>
            <a:br>
              <a:rPr lang="en-US" dirty="0" smtClean="0"/>
            </a:br>
            <a:r>
              <a:rPr lang="en-US" dirty="0" smtClean="0"/>
              <a:t>The host may acquire infection by ingesting the vector, for example, guinea worm.</a:t>
            </a:r>
          </a:p>
          <a:p>
            <a:endParaRPr lang="en-US" dirty="0"/>
          </a:p>
        </p:txBody>
      </p:sp>
    </p:spTree>
  </p:cSld>
  <p:clrMapOvr>
    <a:masterClrMapping/>
  </p:clrMapOvr>
</p:sld>
</file>

<file path=ppt/slides/slide2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Diseases associated with vectors</a:t>
            </a:r>
            <a:r>
              <a:rPr lang="en-US" dirty="0" smtClean="0"/>
              <a:t/>
            </a:r>
            <a:br>
              <a:rPr lang="en-US" dirty="0" smtClean="0"/>
            </a:br>
            <a:endParaRPr lang="en-US" dirty="0"/>
          </a:p>
        </p:txBody>
      </p:sp>
      <p:pic>
        <p:nvPicPr>
          <p:cNvPr id="4" name="ia_el_20_innerEl" descr="Diseases Associated With Vectors"/>
          <p:cNvPicPr>
            <a:picLocks noGrp="1"/>
          </p:cNvPicPr>
          <p:nvPr>
            <p:ph idx="1"/>
          </p:nvPr>
        </p:nvPicPr>
        <p:blipFill>
          <a:blip r:embed="rId2" cstate="print"/>
          <a:srcRect/>
          <a:stretch>
            <a:fillRect/>
          </a:stretch>
        </p:blipFill>
        <p:spPr bwMode="auto">
          <a:xfrm>
            <a:off x="609600" y="1524000"/>
            <a:ext cx="7620000" cy="4602163"/>
          </a:xfrm>
          <a:prstGeom prst="rect">
            <a:avLst/>
          </a:prstGeom>
          <a:noFill/>
          <a:ln w="9525">
            <a:noFill/>
            <a:miter lim="800000"/>
            <a:headEnd/>
            <a:tailEnd/>
          </a:ln>
        </p:spPr>
      </p:pic>
    </p:spTree>
  </p:cSld>
  <p:clrMapOvr>
    <a:masterClrMapping/>
  </p:clrMapOvr>
</p:sld>
</file>

<file path=ppt/slides/slide2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r>
              <a:rPr lang="en-US" b="1" dirty="0" smtClean="0"/>
              <a:t>     Pest-Related Diseases</a:t>
            </a:r>
            <a:endParaRPr lang="en-US" dirty="0" smtClean="0"/>
          </a:p>
          <a:p>
            <a:r>
              <a:rPr lang="en-US" dirty="0" smtClean="0"/>
              <a:t>A pest is an organism, which in a given circumstance adversely affects human health or the economy. Rats and mice are pests and they belong to a group of animals called rodents. </a:t>
            </a:r>
            <a:endParaRPr lang="en-US" dirty="0"/>
          </a:p>
        </p:txBody>
      </p:sp>
    </p:spTree>
  </p:cSld>
  <p:clrMapOvr>
    <a:masterClrMapping/>
  </p:clrMapOvr>
</p:sld>
</file>

<file path=ppt/slides/slide2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Insects such as white ants, weevils, aphids are also pests. Pests have to be numerous in order to cause a serious problem. </a:t>
            </a:r>
          </a:p>
          <a:p>
            <a:r>
              <a:rPr lang="en-US" dirty="0" smtClean="0"/>
              <a:t>Insecticides and pesticides are used to eliminate pest infestations. The safest and the most economical methods available are used</a:t>
            </a:r>
          </a:p>
          <a:p>
            <a:endParaRPr lang="en-US" dirty="0"/>
          </a:p>
        </p:txBody>
      </p:sp>
    </p:spTree>
  </p:cSld>
  <p:clrMapOvr>
    <a:masterClrMapping/>
  </p:clrMapOvr>
</p:sld>
</file>

<file path=ppt/slides/slide2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Pest related diseases</a:t>
            </a:r>
            <a:r>
              <a:rPr lang="en-US" dirty="0" smtClean="0"/>
              <a:t/>
            </a:r>
            <a:br>
              <a:rPr lang="en-US" dirty="0" smtClean="0"/>
            </a:br>
            <a:endParaRPr lang="en-US" dirty="0"/>
          </a:p>
        </p:txBody>
      </p:sp>
      <p:pic>
        <p:nvPicPr>
          <p:cNvPr id="4" name="ia_el_20_innerEl" descr="Pest-Related Diseases"/>
          <p:cNvPicPr>
            <a:picLocks noGrp="1"/>
          </p:cNvPicPr>
          <p:nvPr>
            <p:ph idx="1"/>
          </p:nvPr>
        </p:nvPicPr>
        <p:blipFill>
          <a:blip r:embed="rId2" cstate="print"/>
          <a:srcRect/>
          <a:stretch>
            <a:fillRect/>
          </a:stretch>
        </p:blipFill>
        <p:spPr bwMode="auto">
          <a:xfrm>
            <a:off x="457200" y="1676400"/>
            <a:ext cx="7924800" cy="4419600"/>
          </a:xfrm>
          <a:prstGeom prst="rect">
            <a:avLst/>
          </a:prstGeom>
          <a:noFill/>
          <a:ln w="9525">
            <a:noFill/>
            <a:miter lim="800000"/>
            <a:headEnd/>
            <a:tailEnd/>
          </a:ln>
        </p:spPr>
      </p:pic>
    </p:spTree>
  </p:cSld>
  <p:clrMapOvr>
    <a:masterClrMapping/>
  </p:clrMapOvr>
</p:sld>
</file>

<file path=ppt/slides/slide2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r>
              <a:rPr lang="en-US" dirty="0" smtClean="0"/>
              <a:t>Insects and rodents also cause property destruction.</a:t>
            </a:r>
          </a:p>
          <a:p>
            <a:pPr lvl="0"/>
            <a:r>
              <a:rPr lang="en-US" dirty="0" smtClean="0"/>
              <a:t>Rodents destroy all types of dry grains in houses' granaries and in the fields.</a:t>
            </a:r>
          </a:p>
          <a:p>
            <a:pPr lvl="0"/>
            <a:r>
              <a:rPr lang="en-US" dirty="0" smtClean="0"/>
              <a:t>In food processing regulations, the evidence of rodent droppings and urine stains causes condemnation and disposal of large quantities.</a:t>
            </a:r>
          </a:p>
          <a:p>
            <a:pPr lvl="0"/>
            <a:r>
              <a:rPr lang="en-US" dirty="0" smtClean="0"/>
              <a:t>They can destroy buildings by gnawing wood, water pipes, electric cables and they can cause fire outbreaks.</a:t>
            </a:r>
          </a:p>
          <a:p>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ia_el_22_innerEl" descr="Socio-cultural components of the environment"/>
          <p:cNvPicPr>
            <a:picLocks noGrp="1"/>
          </p:cNvPicPr>
          <p:nvPr>
            <p:ph idx="1"/>
          </p:nvPr>
        </p:nvPicPr>
        <p:blipFill>
          <a:blip r:embed="rId2" cstate="print"/>
          <a:srcRect/>
          <a:stretch>
            <a:fillRect/>
          </a:stretch>
        </p:blipFill>
        <p:spPr bwMode="auto">
          <a:xfrm>
            <a:off x="3143250" y="2434431"/>
            <a:ext cx="2857500" cy="2857500"/>
          </a:xfrm>
          <a:prstGeom prst="rect">
            <a:avLst/>
          </a:prstGeom>
          <a:noFill/>
          <a:ln w="9525">
            <a:noFill/>
            <a:miter lim="800000"/>
            <a:headEnd/>
            <a:tailEnd/>
          </a:ln>
        </p:spPr>
      </p:pic>
    </p:spTree>
  </p:cSld>
  <p:clrMapOvr>
    <a:masterClrMapping/>
  </p:clrMapOvr>
</p:sld>
</file>

<file path=ppt/slides/slide2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Methods of Pest Control</a:t>
            </a:r>
            <a:r>
              <a:rPr lang="en-US" dirty="0" smtClean="0"/>
              <a:t/>
            </a:r>
            <a:br>
              <a:rPr lang="en-US" dirty="0" smtClean="0"/>
            </a:b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The following methods may be used to control pest infestations. </a:t>
            </a:r>
          </a:p>
          <a:p>
            <a:pPr>
              <a:buFont typeface="Wingdings" pitchFamily="2" charset="2"/>
              <a:buChar char="ü"/>
            </a:pPr>
            <a:r>
              <a:rPr lang="en-US" b="1" dirty="0" smtClean="0"/>
              <a:t>Personal Hygiene</a:t>
            </a:r>
            <a:endParaRPr lang="en-US" dirty="0" smtClean="0"/>
          </a:p>
          <a:p>
            <a:pPr lvl="0"/>
            <a:r>
              <a:rPr lang="en-US" dirty="0" smtClean="0"/>
              <a:t>This includes thorough hand washing, which should be practiced before preparing or eating food and after visiting the toilet. Short and clean nails should be kept and a daily bath should be taken. Wearing of shoes will prevent infestation by jiggers and hookworms. The hair should be kept short and clean</a:t>
            </a:r>
          </a:p>
          <a:p>
            <a:endParaRPr lang="en-US" dirty="0"/>
          </a:p>
        </p:txBody>
      </p:sp>
    </p:spTree>
  </p:cSld>
  <p:clrMapOvr>
    <a:masterClrMapping/>
  </p:clrMapOvr>
</p:sld>
</file>

<file path=ppt/slides/slide2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 The use of shampoo, which has a suitable insecticide, is helpful for cases of head lice.</a:t>
            </a:r>
            <a:endParaRPr lang="en-US" dirty="0"/>
          </a:p>
        </p:txBody>
      </p:sp>
    </p:spTree>
  </p:cSld>
  <p:clrMapOvr>
    <a:masterClrMapping/>
  </p:clrMapOvr>
</p:sld>
</file>

<file path=ppt/slides/slide2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pPr>
              <a:buFont typeface="Wingdings" pitchFamily="2" charset="2"/>
              <a:buChar char="ü"/>
            </a:pPr>
            <a:r>
              <a:rPr lang="en-US" b="1" dirty="0" smtClean="0"/>
              <a:t>Clothing</a:t>
            </a:r>
            <a:br>
              <a:rPr lang="en-US" b="1" dirty="0" smtClean="0"/>
            </a:br>
            <a:r>
              <a:rPr lang="en-US" dirty="0" smtClean="0"/>
              <a:t/>
            </a:r>
            <a:br>
              <a:rPr lang="en-US" dirty="0" smtClean="0"/>
            </a:br>
            <a:r>
              <a:rPr lang="en-US" dirty="0" smtClean="0"/>
              <a:t>Clothing should be washed at least once a </a:t>
            </a:r>
            <a:br>
              <a:rPr lang="en-US" dirty="0" smtClean="0"/>
            </a:br>
            <a:r>
              <a:rPr lang="en-US" dirty="0" smtClean="0"/>
              <a:t>week and ironed.</a:t>
            </a:r>
          </a:p>
          <a:p>
            <a:pPr>
              <a:buFont typeface="Wingdings" pitchFamily="2" charset="2"/>
              <a:buChar char="ü"/>
            </a:pPr>
            <a:r>
              <a:rPr lang="en-US" b="1" dirty="0" smtClean="0"/>
              <a:t>Bedding</a:t>
            </a:r>
            <a:r>
              <a:rPr lang="en-US" dirty="0" smtClean="0"/>
              <a:t/>
            </a:r>
            <a:br>
              <a:rPr lang="en-US" dirty="0" smtClean="0"/>
            </a:br>
            <a:r>
              <a:rPr lang="en-US" dirty="0" smtClean="0"/>
              <a:t/>
            </a:r>
            <a:br>
              <a:rPr lang="en-US" dirty="0" smtClean="0"/>
            </a:br>
            <a:r>
              <a:rPr lang="en-US" dirty="0" smtClean="0"/>
              <a:t>Bedding should be cleaned thoroughly at least weekly and dried well in the sun. If infested with mites and lice it should be boiled and ironed, in order to kill them.</a:t>
            </a:r>
          </a:p>
          <a:p>
            <a:endParaRPr lang="en-US" dirty="0"/>
          </a:p>
        </p:txBody>
      </p:sp>
    </p:spTree>
  </p:cSld>
  <p:clrMapOvr>
    <a:masterClrMapping/>
  </p:clrMapOvr>
</p:sld>
</file>

<file path=ppt/slides/slide2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Font typeface="Wingdings" pitchFamily="2" charset="2"/>
              <a:buChar char="ü"/>
            </a:pPr>
            <a:r>
              <a:rPr lang="en-US" b="1" dirty="0" smtClean="0"/>
              <a:t>Food</a:t>
            </a:r>
            <a:br>
              <a:rPr lang="en-US" b="1" dirty="0" smtClean="0"/>
            </a:br>
            <a:r>
              <a:rPr lang="en-US" dirty="0" smtClean="0"/>
              <a:t>Food stores, cupboards and tables should be kept clean. All foodstuffs should be covered to prevent flies gaining access to them. All food utensils should be kept clean and dry. Make use of the improved methods of preservation of food that have previously been covered.</a:t>
            </a:r>
          </a:p>
          <a:p>
            <a:endParaRPr lang="en-US" dirty="0"/>
          </a:p>
        </p:txBody>
      </p:sp>
    </p:spTree>
  </p:cSld>
  <p:clrMapOvr>
    <a:masterClrMapping/>
  </p:clrMapOvr>
</p:sld>
</file>

<file path=ppt/slides/slide2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buFont typeface="Wingdings" pitchFamily="2" charset="2"/>
              <a:buChar char="ü"/>
            </a:pPr>
            <a:r>
              <a:rPr lang="en-US" b="1" dirty="0" smtClean="0"/>
              <a:t>Environmental Hygiene</a:t>
            </a:r>
            <a:r>
              <a:rPr lang="en-US" dirty="0" smtClean="0"/>
              <a:t/>
            </a:r>
            <a:br>
              <a:rPr lang="en-US" dirty="0" smtClean="0"/>
            </a:br>
            <a:endParaRPr lang="en-US" dirty="0"/>
          </a:p>
        </p:txBody>
      </p:sp>
      <p:sp>
        <p:nvSpPr>
          <p:cNvPr id="3" name="Content Placeholder 2"/>
          <p:cNvSpPr>
            <a:spLocks noGrp="1"/>
          </p:cNvSpPr>
          <p:nvPr>
            <p:ph idx="1"/>
          </p:nvPr>
        </p:nvSpPr>
        <p:spPr/>
        <p:txBody>
          <a:bodyPr>
            <a:normAutofit lnSpcReduction="10000"/>
          </a:bodyPr>
          <a:lstStyle/>
          <a:p>
            <a:pPr>
              <a:buNone/>
            </a:pPr>
            <a:r>
              <a:rPr lang="en-US" dirty="0" smtClean="0"/>
              <a:t>   The following factors should be considered.</a:t>
            </a:r>
          </a:p>
          <a:p>
            <a:pPr>
              <a:buFont typeface="Wingdings" pitchFamily="2" charset="2"/>
              <a:buChar char="Ø"/>
            </a:pPr>
            <a:r>
              <a:rPr lang="en-US" b="1" dirty="0" smtClean="0"/>
              <a:t>Drainage of Water</a:t>
            </a:r>
            <a:r>
              <a:rPr lang="en-US" dirty="0" smtClean="0"/>
              <a:t> </a:t>
            </a:r>
          </a:p>
          <a:p>
            <a:r>
              <a:rPr lang="en-US" dirty="0" smtClean="0"/>
              <a:t>The aim of proper water drainage is to destroy all mosquito-breeding sites. Drain any stagnant water or slow moving water around the house. All holes and ditches should be filled to avoid standing water. All receptacles likely to retain water, for example, used cans and tins, bottles,</a:t>
            </a:r>
            <a:endParaRPr lang="en-US" dirty="0"/>
          </a:p>
        </p:txBody>
      </p:sp>
    </p:spTree>
  </p:cSld>
  <p:clrMapOvr>
    <a:masterClrMapping/>
  </p:clrMapOvr>
</p:sld>
</file>

<file path=ppt/slides/slide2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a:bodyPr>
          <a:lstStyle/>
          <a:p>
            <a:r>
              <a:rPr lang="en-US" dirty="0" smtClean="0"/>
              <a:t>coconut husks, vehicle </a:t>
            </a:r>
            <a:r>
              <a:rPr lang="en-US" dirty="0" err="1" smtClean="0"/>
              <a:t>tyres</a:t>
            </a:r>
            <a:r>
              <a:rPr lang="en-US" dirty="0" smtClean="0"/>
              <a:t> and so on should be collected and properly disposed of. Slow moving streams should be </a:t>
            </a:r>
            <a:r>
              <a:rPr lang="en-US" dirty="0" err="1" smtClean="0"/>
              <a:t>canalised</a:t>
            </a:r>
            <a:r>
              <a:rPr lang="en-US" dirty="0" smtClean="0"/>
              <a:t> to facilitate faster water flow.</a:t>
            </a:r>
          </a:p>
          <a:p>
            <a:r>
              <a:rPr lang="en-US" dirty="0" smtClean="0"/>
              <a:t>Roof gutters should be cleared regularly to prevent blockage of water flow by leaves and other materials. Clearing of the vegetation around the buildings, and water banks removes damp areas where mosquitoes breed.</a:t>
            </a:r>
          </a:p>
          <a:p>
            <a:endParaRPr lang="en-US" dirty="0"/>
          </a:p>
        </p:txBody>
      </p:sp>
    </p:spTree>
  </p:cSld>
  <p:clrMapOvr>
    <a:masterClrMapping/>
  </p:clrMapOvr>
</p:sld>
</file>

<file path=ppt/slides/slide2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a:bodyPr>
          <a:lstStyle/>
          <a:p>
            <a:r>
              <a:rPr lang="en-US" b="1" dirty="0" smtClean="0"/>
              <a:t>Cleanliness</a:t>
            </a:r>
            <a:br>
              <a:rPr lang="en-US" b="1" dirty="0" smtClean="0"/>
            </a:br>
            <a:r>
              <a:rPr lang="en-US" dirty="0" smtClean="0"/>
              <a:t/>
            </a:r>
            <a:br>
              <a:rPr lang="en-US" dirty="0" smtClean="0"/>
            </a:br>
            <a:r>
              <a:rPr lang="en-US" dirty="0" smtClean="0"/>
              <a:t>The home or village environment should be kept clean. Animal shelters should be at a reasonable distance away from the main house.</a:t>
            </a:r>
          </a:p>
          <a:p>
            <a:r>
              <a:rPr lang="en-US" b="1" dirty="0" smtClean="0"/>
              <a:t>Waste and Excreta Disposal</a:t>
            </a:r>
            <a:br>
              <a:rPr lang="en-US" b="1" dirty="0" smtClean="0"/>
            </a:br>
            <a:r>
              <a:rPr lang="en-US" dirty="0" smtClean="0"/>
              <a:t/>
            </a:r>
            <a:br>
              <a:rPr lang="en-US" dirty="0" smtClean="0"/>
            </a:br>
            <a:r>
              <a:rPr lang="en-US" dirty="0" smtClean="0"/>
              <a:t>This should follow the proper methods of waste disposal as described in section two of this unit.</a:t>
            </a:r>
          </a:p>
          <a:p>
            <a:endParaRPr lang="en-US" dirty="0"/>
          </a:p>
        </p:txBody>
      </p:sp>
    </p:spTree>
  </p:cSld>
  <p:clrMapOvr>
    <a:masterClrMapping/>
  </p:clrMapOvr>
</p:sld>
</file>

<file path=ppt/slides/slide2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Font typeface="Wingdings" pitchFamily="2" charset="2"/>
              <a:buChar char="ü"/>
            </a:pPr>
            <a:r>
              <a:rPr lang="en-US" b="1" dirty="0" smtClean="0"/>
              <a:t>  Improved Housing</a:t>
            </a:r>
            <a:endParaRPr lang="en-US" dirty="0" smtClean="0"/>
          </a:p>
          <a:p>
            <a:r>
              <a:rPr lang="en-US" b="1" dirty="0" smtClean="0"/>
              <a:t>Floors and Walls</a:t>
            </a:r>
            <a:br>
              <a:rPr lang="en-US" b="1" dirty="0" smtClean="0"/>
            </a:br>
            <a:r>
              <a:rPr lang="en-US" dirty="0" smtClean="0"/>
              <a:t/>
            </a:r>
            <a:br>
              <a:rPr lang="en-US" dirty="0" smtClean="0"/>
            </a:br>
            <a:r>
              <a:rPr lang="en-US" dirty="0" smtClean="0"/>
              <a:t>These should be cemented so that they can easily be swept and washed. The floors should be cleaned after meals to clear all the food on the floor. All the crevices and cracks in the walls and floors should be plastered.</a:t>
            </a:r>
          </a:p>
          <a:p>
            <a:endParaRPr lang="en-US" dirty="0"/>
          </a:p>
        </p:txBody>
      </p:sp>
    </p:spTree>
  </p:cSld>
  <p:clrMapOvr>
    <a:masterClrMapping/>
  </p:clrMapOvr>
</p:sld>
</file>

<file path=ppt/slides/slide2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US" b="1" dirty="0" smtClean="0"/>
              <a:t>Beds and Other Furniture</a:t>
            </a:r>
            <a:r>
              <a:rPr lang="en-US" dirty="0" smtClean="0"/>
              <a:t/>
            </a:r>
            <a:br>
              <a:rPr lang="en-US" dirty="0" smtClean="0"/>
            </a:br>
            <a:r>
              <a:rPr lang="en-US" dirty="0" smtClean="0"/>
              <a:t/>
            </a:r>
            <a:br>
              <a:rPr lang="en-US" dirty="0" smtClean="0"/>
            </a:br>
            <a:r>
              <a:rPr lang="en-US" dirty="0" smtClean="0"/>
              <a:t>People should not sleep on the floor but on raised beds. Beds and mattresses should be regularly taken outside in the sun to kill any lice, mites and bed bugs. Boiling water can be poured on the bed stands for the same purpose. Joineries of furniture with cracks and crevices should be filled up with plastic wood filler.</a:t>
            </a:r>
          </a:p>
          <a:p>
            <a:endParaRPr lang="en-US" dirty="0"/>
          </a:p>
        </p:txBody>
      </p:sp>
    </p:spTree>
  </p:cSld>
  <p:clrMapOvr>
    <a:masterClrMapping/>
  </p:clrMapOvr>
</p:sld>
</file>

<file path=ppt/slides/slide2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smtClean="0"/>
              <a:t>Buildings and Food Stores</a:t>
            </a:r>
            <a:endParaRPr lang="en-US" dirty="0" smtClean="0"/>
          </a:p>
          <a:p>
            <a:r>
              <a:rPr lang="en-US" dirty="0" smtClean="0"/>
              <a:t>Rat proof buildings and food stores should be constructed. In malaria areas, buildings should be mosquito proof, with wire gauze to cover all ventilation openings, doors and windows. Buildings should be inspected regularly for pests.</a:t>
            </a:r>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Some of the health issues affected by these factors are food habits and cooking practices. Different communities have different food habits and cooking practices. For example, the Kikuyu community have maize and beans (</a:t>
            </a:r>
            <a:r>
              <a:rPr lang="en-US" dirty="0" err="1"/>
              <a:t>Githeri</a:t>
            </a:r>
            <a:r>
              <a:rPr lang="en-US" dirty="0"/>
              <a:t>) as their staple food whereas the </a:t>
            </a:r>
            <a:r>
              <a:rPr lang="en-US" dirty="0" err="1"/>
              <a:t>Luo</a:t>
            </a:r>
            <a:r>
              <a:rPr lang="en-US" dirty="0"/>
              <a:t> community have a cooked preparation of maize flour (</a:t>
            </a:r>
            <a:r>
              <a:rPr lang="en-US" dirty="0" err="1"/>
              <a:t>Ugali</a:t>
            </a:r>
            <a:r>
              <a:rPr lang="en-US" dirty="0"/>
              <a:t>) </a:t>
            </a:r>
            <a:br>
              <a:rPr lang="en-US" dirty="0"/>
            </a:br>
            <a:r>
              <a:rPr lang="en-US" dirty="0"/>
              <a:t>as their staple food</a:t>
            </a:r>
          </a:p>
        </p:txBody>
      </p:sp>
    </p:spTree>
  </p:cSld>
  <p:clrMapOvr>
    <a:masterClrMapping/>
  </p:clrMapOvr>
</p:sld>
</file>

<file path=ppt/slides/slide2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pPr>
              <a:buFont typeface="Wingdings" pitchFamily="2" charset="2"/>
              <a:buChar char="ü"/>
            </a:pPr>
            <a:r>
              <a:rPr lang="en-US" b="1" dirty="0" smtClean="0"/>
              <a:t>Use of Chemical Substances such as Pesticides and Insecticides</a:t>
            </a:r>
            <a:r>
              <a:rPr lang="en-US" dirty="0" smtClean="0"/>
              <a:t> </a:t>
            </a:r>
          </a:p>
          <a:p>
            <a:r>
              <a:rPr lang="en-US" dirty="0" smtClean="0"/>
              <a:t>Chemicals used to kill the pests are in the form of insecticide sprays, dusting powders, </a:t>
            </a:r>
            <a:r>
              <a:rPr lang="en-US" dirty="0" err="1" smtClean="0"/>
              <a:t>miticides</a:t>
            </a:r>
            <a:r>
              <a:rPr lang="en-US" dirty="0" smtClean="0"/>
              <a:t>, </a:t>
            </a:r>
            <a:r>
              <a:rPr lang="en-US" dirty="0" err="1" smtClean="0"/>
              <a:t>rodenticides</a:t>
            </a:r>
            <a:r>
              <a:rPr lang="en-US" dirty="0" smtClean="0"/>
              <a:t>, emulsions, oils and </a:t>
            </a:r>
            <a:r>
              <a:rPr lang="en-US" dirty="0" err="1" smtClean="0"/>
              <a:t>molluscides</a:t>
            </a:r>
            <a:r>
              <a:rPr lang="en-US" dirty="0" smtClean="0"/>
              <a:t>. </a:t>
            </a:r>
          </a:p>
          <a:p>
            <a:r>
              <a:rPr lang="en-US" dirty="0" smtClean="0"/>
              <a:t>Farmers are advised on the safe use of pesticides, for example, spraying vegetables such as cabbages, tomatoes, </a:t>
            </a:r>
            <a:r>
              <a:rPr lang="en-US" dirty="0" err="1" smtClean="0"/>
              <a:t>sukumawiki</a:t>
            </a:r>
            <a:r>
              <a:rPr lang="en-US" dirty="0" smtClean="0"/>
              <a:t> (kale) and spinach. There are instructions on the containers of these pesticides, which indicate the right age of the plant for specific use of a pesticide.</a:t>
            </a:r>
            <a:endParaRPr lang="en-US" dirty="0"/>
          </a:p>
        </p:txBody>
      </p:sp>
    </p:spTree>
  </p:cSld>
  <p:clrMapOvr>
    <a:masterClrMapping/>
  </p:clrMapOvr>
</p:sld>
</file>

<file path=ppt/slides/slide2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dirty="0" smtClean="0"/>
              <a:t>Precautions are also given concerning protective clothing and washing after using the chemicals.</a:t>
            </a:r>
          </a:p>
          <a:p>
            <a:r>
              <a:rPr lang="en-US" dirty="0" smtClean="0"/>
              <a:t>After harvesting, the cereals and legumes are dried in the sun and then treated with pesticides in the form of dust or powder. This protects the grains against pests for at least six months.</a:t>
            </a:r>
          </a:p>
        </p:txBody>
      </p:sp>
    </p:spTree>
  </p:cSld>
  <p:clrMapOvr>
    <a:masterClrMapping/>
  </p:clrMapOvr>
</p:sld>
</file>

<file path=ppt/slides/slide2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For cats, dogs and cows, the appropriate insecticide is used to dust or wash them regularly to kill any fleas and ticks. Rodents are controlled by the use of </a:t>
            </a:r>
            <a:r>
              <a:rPr lang="en-US" dirty="0" err="1" smtClean="0"/>
              <a:t>rodenticides</a:t>
            </a:r>
            <a:r>
              <a:rPr lang="en-US" dirty="0" smtClean="0"/>
              <a:t>, which are available in most shops, for example, Rat &amp; Rat, Rat Rid, </a:t>
            </a:r>
            <a:r>
              <a:rPr lang="en-US" dirty="0" err="1" smtClean="0"/>
              <a:t>Fuko</a:t>
            </a:r>
            <a:r>
              <a:rPr lang="en-US" dirty="0" smtClean="0"/>
              <a:t> Kill and so on. </a:t>
            </a:r>
          </a:p>
          <a:p>
            <a:endParaRPr lang="en-US" dirty="0"/>
          </a:p>
        </p:txBody>
      </p:sp>
    </p:spTree>
  </p:cSld>
  <p:clrMapOvr>
    <a:masterClrMapping/>
  </p:clrMapOvr>
</p:sld>
</file>

<file path=ppt/slides/slide2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r>
              <a:rPr lang="en-US" dirty="0" smtClean="0"/>
              <a:t>The floors and walls of houses may also be treated with insecticides regularly. Mattresses and bedsteads can be treated in the same way. Heavily infested buildings should be treated with residual insecticidal sprays. Kerosene is also used to kill bed bugs and white ants when worked into cracks and crevices by use of an applicator like a feather. Insecticides and </a:t>
            </a:r>
            <a:r>
              <a:rPr lang="en-US" dirty="0" err="1" smtClean="0"/>
              <a:t>larvicides</a:t>
            </a:r>
            <a:r>
              <a:rPr lang="en-US" dirty="0" smtClean="0"/>
              <a:t> in the form of oils and emulsion are sprayed on the water surface to kill insects in water. </a:t>
            </a:r>
          </a:p>
          <a:p>
            <a:endParaRPr lang="en-US" dirty="0"/>
          </a:p>
        </p:txBody>
      </p:sp>
    </p:spTree>
  </p:cSld>
  <p:clrMapOvr>
    <a:masterClrMapping/>
  </p:clrMapOvr>
</p:sld>
</file>

<file path=ppt/slides/slide2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err="1" smtClean="0"/>
              <a:t>Molluscides</a:t>
            </a:r>
            <a:r>
              <a:rPr lang="en-US" dirty="0" smtClean="0"/>
              <a:t> may be applied in water to kill the snails, which spread </a:t>
            </a:r>
            <a:r>
              <a:rPr lang="en-US" dirty="0" err="1" smtClean="0"/>
              <a:t>schistosomiasis</a:t>
            </a:r>
            <a:r>
              <a:rPr lang="en-US" dirty="0" smtClean="0"/>
              <a:t>. </a:t>
            </a:r>
          </a:p>
          <a:p>
            <a:pPr>
              <a:buFont typeface="Wingdings" pitchFamily="2" charset="2"/>
              <a:buChar char="ü"/>
            </a:pPr>
            <a:r>
              <a:rPr lang="en-US" b="1" dirty="0" smtClean="0"/>
              <a:t>Community Involvement</a:t>
            </a:r>
            <a:endParaRPr lang="en-US" dirty="0" smtClean="0"/>
          </a:p>
          <a:p>
            <a:r>
              <a:rPr lang="en-US" dirty="0" smtClean="0"/>
              <a:t>Community health nurses and other health workers have the responsibility to share health messages in the community. This facilitates community participation in keeping the environment safe. </a:t>
            </a:r>
          </a:p>
          <a:p>
            <a:endParaRPr lang="en-US" dirty="0"/>
          </a:p>
        </p:txBody>
      </p:sp>
    </p:spTree>
  </p:cSld>
  <p:clrMapOvr>
    <a:masterClrMapping/>
  </p:clrMapOvr>
</p:sld>
</file>

<file path=ppt/slides/slide2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smtClean="0"/>
              <a:t>Identification of Resources</a:t>
            </a:r>
            <a:r>
              <a:rPr lang="en-US" dirty="0" smtClean="0"/>
              <a:t> </a:t>
            </a:r>
          </a:p>
          <a:p>
            <a:r>
              <a:rPr lang="en-US" dirty="0" smtClean="0"/>
              <a:t>You can conduct a community diagnosis. Make an effort to utilize the skills and work with the agricultural field officers in the community. Identify the shops or chemists where community members can buy agro-chemicals, for example, </a:t>
            </a:r>
            <a:r>
              <a:rPr lang="en-US" dirty="0" err="1" smtClean="0"/>
              <a:t>rodenticides</a:t>
            </a:r>
            <a:r>
              <a:rPr lang="en-US" dirty="0" smtClean="0"/>
              <a:t>, insecticides, fungicides and fertilizers. </a:t>
            </a:r>
          </a:p>
          <a:p>
            <a:endParaRPr lang="en-US" dirty="0"/>
          </a:p>
        </p:txBody>
      </p:sp>
    </p:spTree>
  </p:cSld>
  <p:clrMapOvr>
    <a:masterClrMapping/>
  </p:clrMapOvr>
</p:sld>
</file>

<file path=ppt/slides/slide2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You should also identify and utilize co-operative societies depending on the crops grown in the region, for example, tea, coffee, horticulture, pyrethrum, grains </a:t>
            </a:r>
            <a:br>
              <a:rPr lang="en-US" dirty="0" smtClean="0"/>
            </a:br>
            <a:r>
              <a:rPr lang="en-US" dirty="0" smtClean="0"/>
              <a:t>and cereals.</a:t>
            </a:r>
          </a:p>
          <a:p>
            <a:endParaRPr lang="en-US" dirty="0"/>
          </a:p>
        </p:txBody>
      </p:sp>
    </p:spTree>
  </p:cSld>
  <p:clrMapOvr>
    <a:masterClrMapping/>
  </p:clrMapOvr>
</p:sld>
</file>

<file path=ppt/slides/slide2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r>
              <a:rPr lang="en-US" b="1" dirty="0" smtClean="0"/>
              <a:t>Utilization of Insecticides</a:t>
            </a:r>
            <a:r>
              <a:rPr lang="en-US" dirty="0" smtClean="0"/>
              <a:t/>
            </a:r>
            <a:br>
              <a:rPr lang="en-US" dirty="0" smtClean="0"/>
            </a:br>
            <a:r>
              <a:rPr lang="en-US" dirty="0" smtClean="0"/>
              <a:t/>
            </a:r>
            <a:br>
              <a:rPr lang="en-US" dirty="0" smtClean="0"/>
            </a:br>
            <a:r>
              <a:rPr lang="en-US" dirty="0" smtClean="0"/>
              <a:t>The health team will meet with community leaders including the agricultural field officers. This meeting would be most effective in a chief's </a:t>
            </a:r>
            <a:r>
              <a:rPr lang="en-US" dirty="0" err="1" smtClean="0"/>
              <a:t>baraza</a:t>
            </a:r>
            <a:r>
              <a:rPr lang="en-US" dirty="0" smtClean="0"/>
              <a:t> where many community members will be present. This will serve to give the implementers, that is, the health and agricultural officers and the community a big moral boost. They will gain confidence in the utilization of agro-chemicals. The information can also be distributed as the officers visit the homes during their fieldwork.</a:t>
            </a:r>
          </a:p>
          <a:p>
            <a:endParaRPr lang="en-US" dirty="0"/>
          </a:p>
        </p:txBody>
      </p:sp>
    </p:spTree>
  </p:cSld>
  <p:clrMapOvr>
    <a:masterClrMapping/>
  </p:clrMapOvr>
</p:sld>
</file>

<file path=ppt/slides/slide2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OCCUPATIONAL HEALTH</a:t>
            </a:r>
            <a:endParaRPr lang="en-US" dirty="0"/>
          </a:p>
        </p:txBody>
      </p:sp>
      <p:sp>
        <p:nvSpPr>
          <p:cNvPr id="3" name="Content Placeholder 2"/>
          <p:cNvSpPr>
            <a:spLocks noGrp="1"/>
          </p:cNvSpPr>
          <p:nvPr>
            <p:ph idx="1"/>
          </p:nvPr>
        </p:nvSpPr>
        <p:spPr/>
        <p:txBody>
          <a:bodyPr/>
          <a:lstStyle/>
          <a:p>
            <a:r>
              <a:rPr lang="en-GB" dirty="0" smtClean="0"/>
              <a:t>Def; Occupational </a:t>
            </a:r>
            <a:r>
              <a:rPr lang="en-GB" dirty="0" smtClean="0"/>
              <a:t>health is the physical, mental and social well being of a person in relation to their work and working environment, as well as their adjustment to work and the adjustment of work to them.</a:t>
            </a:r>
            <a:endParaRPr lang="en-US" dirty="0" smtClean="0"/>
          </a:p>
          <a:p>
            <a:pPr>
              <a:buNone/>
            </a:pPr>
            <a:endParaRPr lang="en-US" dirty="0"/>
          </a:p>
        </p:txBody>
      </p:sp>
    </p:spTree>
  </p:cSld>
  <p:clrMapOvr>
    <a:masterClrMapping/>
  </p:clrMapOvr>
</p:sld>
</file>

<file path=ppt/slides/slide2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smtClean="0"/>
              <a:t>Why Workers Need Occupational Health</a:t>
            </a:r>
            <a:endParaRPr lang="en-US" dirty="0"/>
          </a:p>
        </p:txBody>
      </p:sp>
      <p:sp>
        <p:nvSpPr>
          <p:cNvPr id="3" name="Content Placeholder 2"/>
          <p:cNvSpPr>
            <a:spLocks noGrp="1"/>
          </p:cNvSpPr>
          <p:nvPr>
            <p:ph idx="1"/>
          </p:nvPr>
        </p:nvSpPr>
        <p:spPr/>
        <p:txBody>
          <a:bodyPr>
            <a:normAutofit/>
          </a:bodyPr>
          <a:lstStyle/>
          <a:p>
            <a:pPr lvl="0"/>
            <a:r>
              <a:rPr lang="en-GB" dirty="0" smtClean="0"/>
              <a:t>At work, people often come together in large numbers that can be conveniently cared for at a single service point. </a:t>
            </a:r>
            <a:endParaRPr lang="en-US" dirty="0" smtClean="0"/>
          </a:p>
          <a:p>
            <a:pPr lvl="0"/>
            <a:r>
              <a:rPr lang="en-GB" dirty="0" smtClean="0"/>
              <a:t>At work, healthy people can be exposed to health risks. </a:t>
            </a:r>
            <a:endParaRPr lang="en-US" dirty="0" smtClean="0"/>
          </a:p>
          <a:p>
            <a:pPr lvl="0"/>
            <a:r>
              <a:rPr lang="en-GB" dirty="0" smtClean="0"/>
              <a:t>They may work in very isolated areas where no other health services are available. </a:t>
            </a:r>
            <a:endParaRPr lang="en-US" dirty="0" smtClean="0"/>
          </a:p>
          <a:p>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US" dirty="0"/>
              <a:t>Food taboos also vary from one community to the other. Examples of food taboos include prohibiting pregnant mothers from taking some types of meat, believed to affect the foetus. </a:t>
            </a:r>
          </a:p>
          <a:p>
            <a:r>
              <a:rPr lang="en-US" dirty="0"/>
              <a:t> Wife inheritance and polygamy practices encouraged by some communities provide an opportunity for spreading sexually transmitted diseases and HIV/AIDS.</a:t>
            </a:r>
          </a:p>
        </p:txBody>
      </p:sp>
    </p:spTree>
  </p:cSld>
  <p:clrMapOvr>
    <a:masterClrMapping/>
  </p:clrMapOvr>
</p:sld>
</file>

<file path=ppt/slides/slide2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lvl="0"/>
            <a:r>
              <a:rPr lang="en-GB" dirty="0" smtClean="0"/>
              <a:t>When an employment group is considered as a unit, sickness caused by certain occupations can be identified and prevented. </a:t>
            </a:r>
            <a:endParaRPr lang="en-US" dirty="0" smtClean="0"/>
          </a:p>
          <a:p>
            <a:pPr lvl="0"/>
            <a:r>
              <a:rPr lang="en-GB" dirty="0" smtClean="0"/>
              <a:t>Illness among workers creates a loss to both individual and national productivity. Thus every effort should be made to decrease the chances of workers becoming sick.</a:t>
            </a:r>
            <a:endParaRPr lang="en-US" dirty="0" smtClean="0"/>
          </a:p>
          <a:p>
            <a:endParaRPr lang="en-US" dirty="0"/>
          </a:p>
        </p:txBody>
      </p:sp>
    </p:spTree>
  </p:cSld>
  <p:clrMapOvr>
    <a:masterClrMapping/>
  </p:clrMapOvr>
</p:sld>
</file>

<file path=ppt/slides/slide2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Occupational health is also concerned with the following:</a:t>
            </a:r>
            <a:r>
              <a:rPr lang="en-US" dirty="0" smtClean="0"/>
              <a:t/>
            </a:r>
            <a:br>
              <a:rPr lang="en-US" dirty="0" smtClean="0"/>
            </a:br>
            <a:endParaRPr lang="en-US" dirty="0"/>
          </a:p>
        </p:txBody>
      </p:sp>
      <p:sp>
        <p:nvSpPr>
          <p:cNvPr id="3" name="Content Placeholder 2"/>
          <p:cNvSpPr>
            <a:spLocks noGrp="1"/>
          </p:cNvSpPr>
          <p:nvPr>
            <p:ph idx="1"/>
          </p:nvPr>
        </p:nvSpPr>
        <p:spPr/>
        <p:txBody>
          <a:bodyPr/>
          <a:lstStyle/>
          <a:p>
            <a:pPr lvl="0"/>
            <a:r>
              <a:rPr lang="en-GB" dirty="0" smtClean="0"/>
              <a:t>The effect that work may have on health that is in causing injury or disease </a:t>
            </a:r>
            <a:endParaRPr lang="en-US" dirty="0" smtClean="0"/>
          </a:p>
          <a:p>
            <a:pPr lvl="0"/>
            <a:r>
              <a:rPr lang="en-GB" dirty="0" smtClean="0"/>
              <a:t>The effect that injury or disease may have on ability to work </a:t>
            </a:r>
            <a:endParaRPr lang="en-US" dirty="0" smtClean="0"/>
          </a:p>
          <a:p>
            <a:pPr lvl="0"/>
            <a:r>
              <a:rPr lang="en-GB" dirty="0" smtClean="0"/>
              <a:t>The effect of hazardous industrial fumes or toxic wastes, which pollute the air, </a:t>
            </a:r>
            <a:br>
              <a:rPr lang="en-GB" dirty="0" smtClean="0"/>
            </a:br>
            <a:r>
              <a:rPr lang="en-GB" dirty="0" smtClean="0"/>
              <a:t>sewers and rivers.</a:t>
            </a:r>
            <a:endParaRPr lang="en-US" dirty="0" smtClean="0"/>
          </a:p>
          <a:p>
            <a:endParaRPr lang="en-US" dirty="0"/>
          </a:p>
        </p:txBody>
      </p:sp>
    </p:spTree>
  </p:cSld>
  <p:clrMapOvr>
    <a:masterClrMapping/>
  </p:clrMapOvr>
</p:sld>
</file>

<file path=ppt/slides/slide2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smtClean="0"/>
              <a:t>EFFECTS OF WORK ON PEOPLES HEALTH</a:t>
            </a:r>
            <a:r>
              <a:rPr lang="en-US" dirty="0" smtClean="0"/>
              <a:t/>
            </a:r>
            <a:br>
              <a:rPr lang="en-US" dirty="0" smtClean="0"/>
            </a:br>
            <a:endParaRPr lang="en-US" dirty="0"/>
          </a:p>
        </p:txBody>
      </p:sp>
      <p:sp>
        <p:nvSpPr>
          <p:cNvPr id="3" name="Content Placeholder 2"/>
          <p:cNvSpPr>
            <a:spLocks noGrp="1"/>
          </p:cNvSpPr>
          <p:nvPr>
            <p:ph idx="1"/>
          </p:nvPr>
        </p:nvSpPr>
        <p:spPr/>
        <p:txBody>
          <a:bodyPr>
            <a:normAutofit fontScale="32500" lnSpcReduction="20000"/>
          </a:bodyPr>
          <a:lstStyle/>
          <a:p>
            <a:pPr>
              <a:lnSpc>
                <a:spcPct val="120000"/>
              </a:lnSpc>
            </a:pPr>
            <a:r>
              <a:rPr lang="en-US" sz="8600" b="1" dirty="0" smtClean="0"/>
              <a:t>Physical Injuries</a:t>
            </a:r>
            <a:r>
              <a:rPr lang="en-US" sz="5900" b="1" dirty="0" smtClean="0"/>
              <a:t/>
            </a:r>
            <a:br>
              <a:rPr lang="en-US" sz="5900" b="1" dirty="0" smtClean="0"/>
            </a:br>
            <a:r>
              <a:rPr lang="en-US" sz="5900" dirty="0" smtClean="0"/>
              <a:t/>
            </a:r>
            <a:br>
              <a:rPr lang="en-US" sz="5900" dirty="0" smtClean="0"/>
            </a:br>
            <a:r>
              <a:rPr lang="en-US" sz="8600" dirty="0" smtClean="0"/>
              <a:t>The use of new tools and machines, for example, a wood maker may lose a finger in a circular saw if not well trained. There is a risk of health problems from fumes, dust, noise and extreme </a:t>
            </a:r>
            <a:r>
              <a:rPr lang="en-US" sz="8600" dirty="0" smtClean="0"/>
              <a:t>temperatures</a:t>
            </a:r>
            <a:endParaRPr lang="en-US" sz="8600" dirty="0" smtClean="0"/>
          </a:p>
          <a:p>
            <a:pPr>
              <a:lnSpc>
                <a:spcPct val="120000"/>
              </a:lnSpc>
            </a:pPr>
            <a:r>
              <a:rPr lang="en-US" sz="8600" b="1" dirty="0" smtClean="0"/>
              <a:t>Chemical </a:t>
            </a:r>
            <a:r>
              <a:rPr lang="en-US" sz="8600" b="1" dirty="0" smtClean="0"/>
              <a:t>Injuries</a:t>
            </a:r>
            <a:r>
              <a:rPr lang="en-US" sz="8600" dirty="0" smtClean="0"/>
              <a:t/>
            </a:r>
            <a:br>
              <a:rPr lang="en-US" sz="8600" dirty="0" smtClean="0"/>
            </a:br>
            <a:r>
              <a:rPr lang="en-US" sz="8600" dirty="0" smtClean="0"/>
              <a:t>Risk of poisoning from chemicals, for example pesticides.</a:t>
            </a:r>
          </a:p>
          <a:p>
            <a:pPr>
              <a:lnSpc>
                <a:spcPct val="120000"/>
              </a:lnSpc>
              <a:buNone/>
            </a:pPr>
            <a:r>
              <a:rPr lang="en-US" sz="5900" dirty="0" smtClean="0"/>
              <a:t> </a:t>
            </a:r>
          </a:p>
          <a:p>
            <a:endParaRPr lang="en-US" dirty="0"/>
          </a:p>
        </p:txBody>
      </p:sp>
    </p:spTree>
  </p:cSld>
  <p:clrMapOvr>
    <a:masterClrMapping/>
  </p:clrMapOvr>
</p:sld>
</file>

<file path=ppt/slides/slide2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r>
              <a:rPr lang="en-US" b="1" dirty="0" smtClean="0"/>
              <a:t>Diseases</a:t>
            </a:r>
            <a:br>
              <a:rPr lang="en-US" b="1" dirty="0" smtClean="0"/>
            </a:br>
            <a:r>
              <a:rPr lang="en-US" dirty="0" smtClean="0"/>
              <a:t/>
            </a:r>
            <a:br>
              <a:rPr lang="en-US" dirty="0" smtClean="0"/>
            </a:br>
            <a:r>
              <a:rPr lang="en-US" dirty="0" smtClean="0"/>
              <a:t>Infections, for example, anthrax due to poor handling of animals or animal products. Other diseases like cancer may result from exposure to toxic substances</a:t>
            </a:r>
          </a:p>
          <a:p>
            <a:pPr>
              <a:buNone/>
            </a:pPr>
            <a:endParaRPr lang="en-US" dirty="0" smtClean="0"/>
          </a:p>
          <a:p>
            <a:r>
              <a:rPr lang="en-US" b="1" dirty="0" smtClean="0"/>
              <a:t>Emotional Injuries</a:t>
            </a:r>
            <a:br>
              <a:rPr lang="en-US" b="1" dirty="0" smtClean="0"/>
            </a:br>
            <a:r>
              <a:rPr lang="en-US" dirty="0" smtClean="0"/>
              <a:t/>
            </a:r>
            <a:br>
              <a:rPr lang="en-US" dirty="0" smtClean="0"/>
            </a:br>
            <a:r>
              <a:rPr lang="en-US" dirty="0" smtClean="0"/>
              <a:t>Stress related effects from work environment or people.</a:t>
            </a:r>
          </a:p>
          <a:p>
            <a:endParaRPr lang="en-US" dirty="0"/>
          </a:p>
        </p:txBody>
      </p:sp>
    </p:spTree>
  </p:cSld>
  <p:clrMapOvr>
    <a:masterClrMapping/>
  </p:clrMapOvr>
</p:sld>
</file>

<file path=ppt/slides/slide2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smtClean="0"/>
              <a:t>Aims of Occupational Health Services</a:t>
            </a:r>
            <a:r>
              <a:rPr lang="en-US" dirty="0" smtClean="0"/>
              <a:t/>
            </a:r>
            <a:br>
              <a:rPr lang="en-US" dirty="0" smtClean="0"/>
            </a:br>
            <a:endParaRPr lang="en-US" dirty="0"/>
          </a:p>
        </p:txBody>
      </p:sp>
      <p:sp>
        <p:nvSpPr>
          <p:cNvPr id="3" name="Content Placeholder 2"/>
          <p:cNvSpPr>
            <a:spLocks noGrp="1"/>
          </p:cNvSpPr>
          <p:nvPr>
            <p:ph idx="1"/>
          </p:nvPr>
        </p:nvSpPr>
        <p:spPr/>
        <p:txBody>
          <a:bodyPr>
            <a:normAutofit lnSpcReduction="10000"/>
          </a:bodyPr>
          <a:lstStyle/>
          <a:p>
            <a:pPr lvl="0"/>
            <a:r>
              <a:rPr lang="en-GB" dirty="0" smtClean="0"/>
              <a:t>The </a:t>
            </a:r>
            <a:r>
              <a:rPr lang="en-GB" dirty="0" smtClean="0"/>
              <a:t>promotion and maintenance of the highest degree of physical, mental and social well being in all occupations. </a:t>
            </a:r>
            <a:endParaRPr lang="en-US" dirty="0" smtClean="0"/>
          </a:p>
          <a:p>
            <a:pPr lvl="0"/>
            <a:r>
              <a:rPr lang="en-GB" dirty="0" smtClean="0"/>
              <a:t>The protection of workers in their employment, from any risk factors adverse to health. </a:t>
            </a:r>
            <a:endParaRPr lang="en-US" dirty="0" smtClean="0"/>
          </a:p>
          <a:p>
            <a:r>
              <a:rPr lang="en-GB" dirty="0" smtClean="0"/>
              <a:t>The placing and maintenance of the worker in an occupational environment adapted to their</a:t>
            </a:r>
            <a:br>
              <a:rPr lang="en-GB" dirty="0" smtClean="0"/>
            </a:br>
            <a:r>
              <a:rPr lang="en-GB" dirty="0" smtClean="0"/>
              <a:t>physiological equipment</a:t>
            </a:r>
            <a:endParaRPr lang="en-US" dirty="0"/>
          </a:p>
        </p:txBody>
      </p:sp>
    </p:spTree>
  </p:cSld>
  <p:clrMapOvr>
    <a:masterClrMapping/>
  </p:clrMapOvr>
</p:sld>
</file>

<file path=ppt/slides/slide2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smtClean="0"/>
              <a:t>Three Objectives </a:t>
            </a:r>
            <a:r>
              <a:rPr lang="en-GB" b="1" dirty="0" smtClean="0"/>
              <a:t>of Occupational Health Services</a:t>
            </a:r>
            <a:r>
              <a:rPr lang="en-GB" dirty="0" smtClean="0"/>
              <a:t> </a:t>
            </a:r>
            <a:r>
              <a:rPr lang="en-US" dirty="0" smtClean="0"/>
              <a:t/>
            </a:r>
            <a:br>
              <a:rPr lang="en-US" dirty="0" smtClean="0"/>
            </a:br>
            <a:endParaRPr lang="en-US" dirty="0"/>
          </a:p>
        </p:txBody>
      </p:sp>
      <p:sp>
        <p:nvSpPr>
          <p:cNvPr id="3" name="Content Placeholder 2"/>
          <p:cNvSpPr>
            <a:spLocks noGrp="1"/>
          </p:cNvSpPr>
          <p:nvPr>
            <p:ph idx="1"/>
          </p:nvPr>
        </p:nvSpPr>
        <p:spPr/>
        <p:txBody>
          <a:bodyPr>
            <a:normAutofit/>
          </a:bodyPr>
          <a:lstStyle/>
          <a:p>
            <a:r>
              <a:rPr lang="en-GB" b="1" dirty="0" smtClean="0"/>
              <a:t>Primary Prevention</a:t>
            </a:r>
            <a:r>
              <a:rPr lang="en-GB" dirty="0" smtClean="0"/>
              <a:t> </a:t>
            </a:r>
            <a:endParaRPr lang="en-US" dirty="0" smtClean="0"/>
          </a:p>
          <a:p>
            <a:pPr>
              <a:buNone/>
            </a:pPr>
            <a:r>
              <a:rPr lang="en-GB" dirty="0" smtClean="0"/>
              <a:t> </a:t>
            </a:r>
            <a:r>
              <a:rPr lang="en-GB" dirty="0" smtClean="0"/>
              <a:t>primary prevention anticipates problems and tries to avoid them before they occur. Promotion of good occupational health involves the following:</a:t>
            </a:r>
            <a:endParaRPr lang="en-US" dirty="0" smtClean="0"/>
          </a:p>
          <a:p>
            <a:pPr lvl="0"/>
            <a:r>
              <a:rPr lang="en-GB" dirty="0" smtClean="0"/>
              <a:t>Good construction of machines and buildings. </a:t>
            </a:r>
            <a:endParaRPr lang="en-US" dirty="0" smtClean="0"/>
          </a:p>
          <a:p>
            <a:pPr lvl="0"/>
            <a:r>
              <a:rPr lang="en-GB" dirty="0" smtClean="0"/>
              <a:t>Training of the workforce on how to work with machines. </a:t>
            </a:r>
            <a:endParaRPr lang="en-US" dirty="0" smtClean="0"/>
          </a:p>
          <a:p>
            <a:endParaRPr lang="en-US" dirty="0"/>
          </a:p>
        </p:txBody>
      </p:sp>
    </p:spTree>
  </p:cSld>
  <p:clrMapOvr>
    <a:masterClrMapping/>
  </p:clrMapOvr>
</p:sld>
</file>

<file path=ppt/slides/slide2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ct</a:t>
            </a:r>
            <a:endParaRPr lang="en-US" dirty="0"/>
          </a:p>
        </p:txBody>
      </p:sp>
      <p:sp>
        <p:nvSpPr>
          <p:cNvPr id="3" name="Content Placeholder 2"/>
          <p:cNvSpPr>
            <a:spLocks noGrp="1"/>
          </p:cNvSpPr>
          <p:nvPr>
            <p:ph idx="1"/>
          </p:nvPr>
        </p:nvSpPr>
        <p:spPr/>
        <p:txBody>
          <a:bodyPr/>
          <a:lstStyle/>
          <a:p>
            <a:pPr lvl="0"/>
            <a:r>
              <a:rPr lang="en-GB" dirty="0" smtClean="0"/>
              <a:t>Proper utilisation of protective, safety equipment and clothing. </a:t>
            </a:r>
            <a:endParaRPr lang="en-US" dirty="0" smtClean="0"/>
          </a:p>
          <a:p>
            <a:pPr lvl="0"/>
            <a:r>
              <a:rPr lang="en-GB" dirty="0" smtClean="0"/>
              <a:t>Good personal hygiene and health. </a:t>
            </a:r>
            <a:endParaRPr lang="en-US" dirty="0" smtClean="0"/>
          </a:p>
          <a:p>
            <a:pPr lvl="0"/>
            <a:r>
              <a:rPr lang="en-GB" dirty="0" smtClean="0"/>
              <a:t>Adequate rest when working with machines.</a:t>
            </a:r>
            <a:endParaRPr lang="en-US" dirty="0" smtClean="0"/>
          </a:p>
          <a:p>
            <a:endParaRPr lang="en-US" dirty="0"/>
          </a:p>
        </p:txBody>
      </p:sp>
    </p:spTree>
  </p:cSld>
  <p:clrMapOvr>
    <a:masterClrMapping/>
  </p:clrMapOvr>
</p:sld>
</file>

<file path=ppt/slides/slide2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sz="4000" dirty="0" smtClean="0"/>
              <a:t>Primary prevention is also concerned with preventing and dealing with the following</a:t>
            </a:r>
            <a:r>
              <a:rPr lang="en-GB" dirty="0" smtClean="0"/>
              <a:t>:</a:t>
            </a:r>
            <a:r>
              <a:rPr lang="en-US" dirty="0" smtClean="0"/>
              <a:t/>
            </a:r>
            <a:br>
              <a:rPr lang="en-US" dirty="0" smtClean="0"/>
            </a:br>
            <a:endParaRPr lang="en-US" dirty="0"/>
          </a:p>
        </p:txBody>
      </p:sp>
      <p:sp>
        <p:nvSpPr>
          <p:cNvPr id="3" name="Content Placeholder 2"/>
          <p:cNvSpPr>
            <a:spLocks noGrp="1"/>
          </p:cNvSpPr>
          <p:nvPr>
            <p:ph idx="1"/>
          </p:nvPr>
        </p:nvSpPr>
        <p:spPr/>
        <p:txBody>
          <a:bodyPr>
            <a:normAutofit fontScale="92500"/>
          </a:bodyPr>
          <a:lstStyle/>
          <a:p>
            <a:pPr lvl="0"/>
            <a:r>
              <a:rPr lang="en-GB" dirty="0" smtClean="0"/>
              <a:t>Wounds </a:t>
            </a:r>
            <a:r>
              <a:rPr lang="en-GB" dirty="0" smtClean="0"/>
              <a:t>and cuts caused by machines and tools. </a:t>
            </a:r>
            <a:endParaRPr lang="en-US" dirty="0" smtClean="0"/>
          </a:p>
          <a:p>
            <a:pPr lvl="0"/>
            <a:r>
              <a:rPr lang="en-GB" dirty="0" smtClean="0"/>
              <a:t>People falling over equipment or equipment falling on people. </a:t>
            </a:r>
            <a:endParaRPr lang="en-US" dirty="0" smtClean="0"/>
          </a:p>
          <a:p>
            <a:pPr lvl="0"/>
            <a:r>
              <a:rPr lang="en-GB" dirty="0" smtClean="0"/>
              <a:t>The effect of a toxic substance entering the body through inhalation, skin or</a:t>
            </a:r>
            <a:br>
              <a:rPr lang="en-GB" dirty="0" smtClean="0"/>
            </a:br>
            <a:r>
              <a:rPr lang="en-GB" dirty="0" smtClean="0"/>
              <a:t>eye contact. </a:t>
            </a:r>
            <a:endParaRPr lang="en-US" dirty="0" smtClean="0"/>
          </a:p>
          <a:p>
            <a:pPr lvl="0"/>
            <a:r>
              <a:rPr lang="en-GB" dirty="0" smtClean="0"/>
              <a:t>Increased risk of any of the above because of the employee’s own poor personal habits, attitudes or physical condition</a:t>
            </a:r>
            <a:endParaRPr lang="en-US" dirty="0" smtClean="0"/>
          </a:p>
          <a:p>
            <a:endParaRPr lang="en-US" dirty="0"/>
          </a:p>
        </p:txBody>
      </p:sp>
    </p:spTree>
  </p:cSld>
  <p:clrMapOvr>
    <a:masterClrMapping/>
  </p:clrMapOvr>
</p:sld>
</file>

<file path=ppt/slides/slide2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ct</a:t>
            </a:r>
            <a:endParaRPr lang="en-US" dirty="0"/>
          </a:p>
        </p:txBody>
      </p:sp>
      <p:sp>
        <p:nvSpPr>
          <p:cNvPr id="3" name="Content Placeholder 2"/>
          <p:cNvSpPr>
            <a:spLocks noGrp="1"/>
          </p:cNvSpPr>
          <p:nvPr>
            <p:ph idx="1"/>
          </p:nvPr>
        </p:nvSpPr>
        <p:spPr/>
        <p:txBody>
          <a:bodyPr>
            <a:normAutofit fontScale="92500" lnSpcReduction="10000"/>
          </a:bodyPr>
          <a:lstStyle/>
          <a:p>
            <a:pPr lvl="0"/>
            <a:r>
              <a:rPr lang="en-GB" dirty="0" smtClean="0"/>
              <a:t>Occupational health strives to ensure that employers and employees take the necessary precautions when working in areas with special hazards. </a:t>
            </a:r>
            <a:r>
              <a:rPr lang="en-GB" dirty="0" err="1" smtClean="0"/>
              <a:t>E.g</a:t>
            </a:r>
            <a:r>
              <a:rPr lang="en-GB" dirty="0" smtClean="0"/>
              <a:t> Accidents from toxic gases, for example, carbon monoxide. </a:t>
            </a:r>
            <a:endParaRPr lang="en-US" dirty="0" smtClean="0"/>
          </a:p>
          <a:p>
            <a:pPr lvl="0"/>
            <a:r>
              <a:rPr lang="en-GB" dirty="0" smtClean="0"/>
              <a:t>Risk of liquid or chemical burns. </a:t>
            </a:r>
            <a:endParaRPr lang="en-US" dirty="0" smtClean="0"/>
          </a:p>
          <a:p>
            <a:pPr lvl="0"/>
            <a:r>
              <a:rPr lang="en-GB" dirty="0" smtClean="0"/>
              <a:t>Deployment of vulnerable groups, such as the elderly, </a:t>
            </a:r>
            <a:r>
              <a:rPr lang="en-GB" dirty="0" err="1" smtClean="0"/>
              <a:t>hypertensives</a:t>
            </a:r>
            <a:r>
              <a:rPr lang="en-GB" dirty="0" smtClean="0"/>
              <a:t>, diabetics, or epileptics away from areas where they can easily injure themselves.</a:t>
            </a:r>
            <a:endParaRPr lang="en-US" dirty="0" smtClean="0"/>
          </a:p>
          <a:p>
            <a:endParaRPr lang="en-US" dirty="0"/>
          </a:p>
        </p:txBody>
      </p:sp>
    </p:spTree>
  </p:cSld>
  <p:clrMapOvr>
    <a:masterClrMapping/>
  </p:clrMapOvr>
</p:sld>
</file>

<file path=ppt/slides/slide2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smtClean="0"/>
              <a:t>Secondary Prevention</a:t>
            </a:r>
            <a:r>
              <a:rPr lang="en-GB" dirty="0" smtClean="0"/>
              <a:t> </a:t>
            </a:r>
            <a:r>
              <a:rPr lang="en-US" dirty="0" smtClean="0"/>
              <a:t/>
            </a:r>
            <a:br>
              <a:rPr lang="en-US" dirty="0" smtClean="0"/>
            </a:br>
            <a:endParaRPr lang="en-US" dirty="0"/>
          </a:p>
        </p:txBody>
      </p:sp>
      <p:sp>
        <p:nvSpPr>
          <p:cNvPr id="3" name="Content Placeholder 2"/>
          <p:cNvSpPr>
            <a:spLocks noGrp="1"/>
          </p:cNvSpPr>
          <p:nvPr>
            <p:ph idx="1"/>
          </p:nvPr>
        </p:nvSpPr>
        <p:spPr/>
        <p:txBody>
          <a:bodyPr>
            <a:normAutofit fontScale="92500"/>
          </a:bodyPr>
          <a:lstStyle/>
          <a:p>
            <a:pPr>
              <a:buNone/>
            </a:pPr>
            <a:r>
              <a:rPr lang="en-GB" u="sng" dirty="0" smtClean="0"/>
              <a:t>This </a:t>
            </a:r>
            <a:r>
              <a:rPr lang="en-GB" u="sng" dirty="0" smtClean="0"/>
              <a:t>objective concentrates on three types of screening</a:t>
            </a:r>
            <a:r>
              <a:rPr lang="en-GB" dirty="0" smtClean="0"/>
              <a:t>:</a:t>
            </a:r>
            <a:endParaRPr lang="en-US" dirty="0" smtClean="0"/>
          </a:p>
          <a:p>
            <a:pPr lvl="0"/>
            <a:r>
              <a:rPr lang="en-GB" dirty="0" smtClean="0"/>
              <a:t>Screening of employees at risk of a particular hazard. </a:t>
            </a:r>
            <a:endParaRPr lang="en-US" dirty="0" smtClean="0"/>
          </a:p>
          <a:p>
            <a:pPr lvl="0"/>
            <a:r>
              <a:rPr lang="en-GB" dirty="0" smtClean="0"/>
              <a:t>Regular screening for non occupational illness during employment. </a:t>
            </a:r>
            <a:endParaRPr lang="en-US" dirty="0" smtClean="0"/>
          </a:p>
          <a:p>
            <a:pPr lvl="0"/>
            <a:r>
              <a:rPr lang="en-GB" dirty="0" smtClean="0"/>
              <a:t>Screening of the working environment to check that recommended preventive measures are put in place by employers, to be used by employees.</a:t>
            </a:r>
            <a:endParaRPr lang="en-US" dirty="0" smtClean="0"/>
          </a:p>
          <a:p>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Tattoos performed for beautification and circumcision are other practices where the procedures may be carried out using unsafe instruments and can easily transmit diseases like HIV/AIDS among others. </a:t>
            </a:r>
          </a:p>
          <a:p>
            <a:r>
              <a:rPr lang="en-US" dirty="0"/>
              <a:t>Female genital mutilation can lead to difficult deliveries. Some people discourage breast-feeding practice considering it to be primitive.</a:t>
            </a:r>
          </a:p>
        </p:txBody>
      </p:sp>
    </p:spTree>
  </p:cSld>
  <p:clrMapOvr>
    <a:masterClrMapping/>
  </p:clrMapOvr>
</p:sld>
</file>

<file path=ppt/slides/slide2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ct</a:t>
            </a:r>
            <a:endParaRPr lang="en-US" dirty="0"/>
          </a:p>
        </p:txBody>
      </p:sp>
      <p:sp>
        <p:nvSpPr>
          <p:cNvPr id="3" name="Content Placeholder 2"/>
          <p:cNvSpPr>
            <a:spLocks noGrp="1"/>
          </p:cNvSpPr>
          <p:nvPr>
            <p:ph idx="1"/>
          </p:nvPr>
        </p:nvSpPr>
        <p:spPr/>
        <p:txBody>
          <a:bodyPr>
            <a:normAutofit fontScale="40000" lnSpcReduction="20000"/>
          </a:bodyPr>
          <a:lstStyle/>
          <a:p>
            <a:pPr>
              <a:buNone/>
            </a:pPr>
            <a:endParaRPr lang="en-GB" sz="4100" dirty="0" smtClean="0"/>
          </a:p>
          <a:p>
            <a:pPr>
              <a:buNone/>
            </a:pPr>
            <a:r>
              <a:rPr lang="en-GB" sz="6700" dirty="0" smtClean="0"/>
              <a:t>Once </a:t>
            </a:r>
            <a:r>
              <a:rPr lang="en-GB" sz="6700" dirty="0" smtClean="0"/>
              <a:t>an employee has been recruited, it is the responsibility of the enterprise or organisation to maintain a person’s health through two separate but complementary methods. </a:t>
            </a:r>
            <a:endParaRPr lang="en-GB" sz="6700" dirty="0" smtClean="0"/>
          </a:p>
          <a:p>
            <a:pPr>
              <a:buNone/>
            </a:pPr>
            <a:r>
              <a:rPr lang="en-GB" sz="6700" dirty="0" smtClean="0"/>
              <a:t>These </a:t>
            </a:r>
            <a:r>
              <a:rPr lang="en-GB" sz="6700" dirty="0" smtClean="0"/>
              <a:t>are: </a:t>
            </a:r>
            <a:endParaRPr lang="en-US" sz="6700" dirty="0" smtClean="0"/>
          </a:p>
          <a:p>
            <a:pPr lvl="0"/>
            <a:r>
              <a:rPr lang="en-GB" sz="6700" dirty="0" smtClean="0"/>
              <a:t>Maintaining a safe and healthy environment. </a:t>
            </a:r>
            <a:endParaRPr lang="en-US" sz="6700" dirty="0" smtClean="0"/>
          </a:p>
          <a:p>
            <a:pPr lvl="0"/>
            <a:r>
              <a:rPr lang="en-GB" sz="6700" dirty="0" smtClean="0"/>
              <a:t>Periodic medical examinations</a:t>
            </a:r>
            <a:endParaRPr lang="en-US" sz="6700" dirty="0" smtClean="0"/>
          </a:p>
          <a:p>
            <a:pPr lvl="0">
              <a:buNone/>
            </a:pPr>
            <a:r>
              <a:rPr lang="en-GB" dirty="0" smtClean="0"/>
              <a:t> </a:t>
            </a:r>
            <a:endParaRPr lang="en-US" dirty="0" smtClean="0"/>
          </a:p>
          <a:p>
            <a:pPr lvl="0">
              <a:buNone/>
            </a:pPr>
            <a:r>
              <a:rPr lang="en-GB" dirty="0" smtClean="0"/>
              <a:t> </a:t>
            </a:r>
            <a:endParaRPr lang="en-US" dirty="0" smtClean="0"/>
          </a:p>
          <a:p>
            <a:pPr lvl="0">
              <a:buNone/>
            </a:pPr>
            <a:r>
              <a:rPr lang="en-GB" dirty="0" smtClean="0"/>
              <a:t> </a:t>
            </a:r>
            <a:endParaRPr lang="en-US" dirty="0" smtClean="0"/>
          </a:p>
          <a:p>
            <a:pPr lvl="0">
              <a:buNone/>
            </a:pPr>
            <a:r>
              <a:rPr lang="en-GB" dirty="0" smtClean="0"/>
              <a:t> </a:t>
            </a:r>
            <a:endParaRPr lang="en-US" dirty="0" smtClean="0"/>
          </a:p>
          <a:p>
            <a:pPr lvl="0">
              <a:buNone/>
            </a:pPr>
            <a:r>
              <a:rPr lang="en-GB" dirty="0" smtClean="0"/>
              <a:t> </a:t>
            </a:r>
            <a:endParaRPr lang="en-US" dirty="0" smtClean="0"/>
          </a:p>
          <a:p>
            <a:pPr lvl="0">
              <a:buNone/>
            </a:pPr>
            <a:r>
              <a:rPr lang="en-GB" dirty="0" smtClean="0"/>
              <a:t> </a:t>
            </a:r>
            <a:endParaRPr lang="en-US" dirty="0" smtClean="0"/>
          </a:p>
          <a:p>
            <a:pPr>
              <a:buNone/>
            </a:pPr>
            <a:endParaRPr lang="en-US" dirty="0"/>
          </a:p>
        </p:txBody>
      </p:sp>
    </p:spTree>
  </p:cSld>
  <p:clrMapOvr>
    <a:masterClrMapping/>
  </p:clrMapOvr>
</p:sld>
</file>

<file path=ppt/slides/slide2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GB" b="1" dirty="0" smtClean="0"/>
              <a:t>Tertiary Prevention</a:t>
            </a:r>
            <a:r>
              <a:rPr lang="en-GB" dirty="0" smtClean="0"/>
              <a:t> </a:t>
            </a:r>
            <a:endParaRPr lang="en-US" dirty="0" smtClean="0"/>
          </a:p>
          <a:p>
            <a:r>
              <a:rPr lang="en-GB" dirty="0" smtClean="0"/>
              <a:t>Tertiary prevention includes the whole spectrum of healthcare from first-aid to treatment and rehabilitation. However, the main emphasis is placed on first aid in order to minimise complications and disabilities.</a:t>
            </a:r>
            <a:endParaRPr lang="en-US" dirty="0" smtClean="0"/>
          </a:p>
          <a:p>
            <a:pPr>
              <a:buNone/>
            </a:pPr>
            <a:endParaRPr lang="en-US" dirty="0"/>
          </a:p>
        </p:txBody>
      </p:sp>
    </p:spTree>
  </p:cSld>
  <p:clrMapOvr>
    <a:masterClrMapping/>
  </p:clrMapOvr>
</p:sld>
</file>

<file path=ppt/slides/slide2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ct</a:t>
            </a:r>
            <a:endParaRPr lang="en-US" dirty="0"/>
          </a:p>
        </p:txBody>
      </p:sp>
      <p:sp>
        <p:nvSpPr>
          <p:cNvPr id="3" name="Content Placeholder 2"/>
          <p:cNvSpPr>
            <a:spLocks noGrp="1"/>
          </p:cNvSpPr>
          <p:nvPr>
            <p:ph idx="1"/>
          </p:nvPr>
        </p:nvSpPr>
        <p:spPr/>
        <p:txBody>
          <a:bodyPr>
            <a:normAutofit fontScale="92500" lnSpcReduction="10000"/>
          </a:bodyPr>
          <a:lstStyle/>
          <a:p>
            <a:pPr>
              <a:buNone/>
            </a:pPr>
            <a:r>
              <a:rPr lang="en-GB" dirty="0" smtClean="0"/>
              <a:t>Almost all occupational diseases can be prevented because they have specific known causes. It is, therefore, important to:</a:t>
            </a:r>
            <a:endParaRPr lang="en-US" dirty="0" smtClean="0"/>
          </a:p>
          <a:p>
            <a:pPr lvl="0"/>
            <a:r>
              <a:rPr lang="en-GB" dirty="0" smtClean="0"/>
              <a:t>Be observant. </a:t>
            </a:r>
            <a:endParaRPr lang="en-US" dirty="0" smtClean="0"/>
          </a:p>
          <a:p>
            <a:pPr lvl="0"/>
            <a:r>
              <a:rPr lang="en-GB" dirty="0" smtClean="0"/>
              <a:t>Make simple epidemiological studies of workers and their environment when an occupational illness and injury occurs. </a:t>
            </a:r>
            <a:endParaRPr lang="en-US" dirty="0" smtClean="0"/>
          </a:p>
          <a:p>
            <a:pPr lvl="0"/>
            <a:r>
              <a:rPr lang="en-GB" dirty="0" smtClean="0"/>
              <a:t>Have good knowledge of dangerous chemicals and dusts so that you can identify an occupational risk before it happens.</a:t>
            </a:r>
            <a:endParaRPr lang="en-US" dirty="0" smtClean="0"/>
          </a:p>
          <a:p>
            <a:endParaRPr lang="en-US" dirty="0"/>
          </a:p>
        </p:txBody>
      </p:sp>
    </p:spTree>
  </p:cSld>
  <p:clrMapOvr>
    <a:masterClrMapping/>
  </p:clrMapOvr>
</p:sld>
</file>

<file path=ppt/slides/slide2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smtClean="0"/>
              <a:t>Occupational Hazards</a:t>
            </a:r>
            <a:r>
              <a:rPr lang="en-US" dirty="0" smtClean="0"/>
              <a:t/>
            </a:r>
            <a:br>
              <a:rPr lang="en-US" dirty="0" smtClean="0"/>
            </a:br>
            <a:endParaRPr lang="en-US" dirty="0"/>
          </a:p>
        </p:txBody>
      </p:sp>
      <p:sp>
        <p:nvSpPr>
          <p:cNvPr id="3" name="Content Placeholder 2"/>
          <p:cNvSpPr>
            <a:spLocks noGrp="1"/>
          </p:cNvSpPr>
          <p:nvPr>
            <p:ph idx="1"/>
          </p:nvPr>
        </p:nvSpPr>
        <p:spPr/>
        <p:txBody>
          <a:bodyPr>
            <a:normAutofit/>
          </a:bodyPr>
          <a:lstStyle/>
          <a:p>
            <a:r>
              <a:rPr lang="en-GB" dirty="0" smtClean="0"/>
              <a:t>An </a:t>
            </a:r>
            <a:r>
              <a:rPr lang="en-GB" dirty="0" smtClean="0"/>
              <a:t>occupational hazard is any condition of a job that can result in illness or injury, a source of danger, a possibility of incurring a loss or misfortune. The types of occupational hazards are categorised according to the agents, which cause the hazard or disease. Therefore, occupational hazards can be classified into </a:t>
            </a:r>
            <a:br>
              <a:rPr lang="en-GB" dirty="0" smtClean="0"/>
            </a:br>
            <a:r>
              <a:rPr lang="en-GB" dirty="0" smtClean="0"/>
              <a:t>five categories: </a:t>
            </a:r>
            <a:endParaRPr lang="en-US" dirty="0"/>
          </a:p>
        </p:txBody>
      </p:sp>
    </p:spTree>
  </p:cSld>
  <p:clrMapOvr>
    <a:masterClrMapping/>
  </p:clrMapOvr>
</p:sld>
</file>

<file path=ppt/slides/slide2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fontScale="92500"/>
          </a:bodyPr>
          <a:lstStyle/>
          <a:p>
            <a:pPr marL="514350" lvl="0" indent="-514350">
              <a:buFont typeface="+mj-lt"/>
              <a:buAutoNum type="alphaLcParenR"/>
            </a:pPr>
            <a:r>
              <a:rPr lang="en-GB" b="1" dirty="0" smtClean="0"/>
              <a:t>Physical Hazards</a:t>
            </a:r>
            <a:r>
              <a:rPr lang="en-GB" dirty="0" smtClean="0"/>
              <a:t> </a:t>
            </a:r>
            <a:endParaRPr lang="en-US" dirty="0" smtClean="0"/>
          </a:p>
          <a:p>
            <a:pPr>
              <a:buNone/>
            </a:pPr>
            <a:r>
              <a:rPr lang="en-GB" dirty="0" smtClean="0"/>
              <a:t>Physical hazards are any hazard associated with a reagent that could cause physical harm, included but not limited to corrosive properties, flammable or explosive hazards. This category includes exposure to hot, cold, light, noise, vibration and ultra violet light. Each type of exposure will be considered in turn</a:t>
            </a:r>
            <a:endParaRPr lang="en-US" dirty="0" smtClean="0"/>
          </a:p>
          <a:p>
            <a:pPr>
              <a:buNone/>
            </a:pPr>
            <a:r>
              <a:rPr lang="en-US" b="1" dirty="0" smtClean="0"/>
              <a:t> </a:t>
            </a:r>
            <a:endParaRPr lang="en-US" dirty="0" smtClean="0"/>
          </a:p>
          <a:p>
            <a:endParaRPr lang="en-US" dirty="0"/>
          </a:p>
        </p:txBody>
      </p:sp>
    </p:spTree>
  </p:cSld>
  <p:clrMapOvr>
    <a:masterClrMapping/>
  </p:clrMapOvr>
</p:sld>
</file>

<file path=ppt/slides/slide2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r>
              <a:rPr lang="en-GB" dirty="0" smtClean="0"/>
              <a:t>Occupational hazards may occur in the following ways: </a:t>
            </a:r>
            <a:endParaRPr lang="en-US" dirty="0" smtClean="0"/>
          </a:p>
          <a:p>
            <a:pPr lvl="0"/>
            <a:r>
              <a:rPr lang="en-GB" dirty="0" smtClean="0"/>
              <a:t>Contact </a:t>
            </a:r>
            <a:endParaRPr lang="en-US" dirty="0" smtClean="0"/>
          </a:p>
          <a:p>
            <a:pPr lvl="0"/>
            <a:r>
              <a:rPr lang="en-GB" dirty="0" smtClean="0"/>
              <a:t>Inhalation</a:t>
            </a:r>
            <a:endParaRPr lang="en-US" dirty="0" smtClean="0"/>
          </a:p>
          <a:p>
            <a:endParaRPr lang="en-US" dirty="0"/>
          </a:p>
        </p:txBody>
      </p:sp>
    </p:spTree>
  </p:cSld>
  <p:clrMapOvr>
    <a:masterClrMapping/>
  </p:clrMapOvr>
</p:sld>
</file>

<file path=ppt/slides/slide2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514350" lvl="0" indent="-514350">
              <a:buNone/>
            </a:pPr>
            <a:r>
              <a:rPr lang="en-GB" b="1" dirty="0" smtClean="0"/>
              <a:t>b) Biological </a:t>
            </a:r>
            <a:r>
              <a:rPr lang="en-GB" b="1" dirty="0" smtClean="0"/>
              <a:t>Hazards</a:t>
            </a:r>
            <a:r>
              <a:rPr lang="en-GB" dirty="0" smtClean="0"/>
              <a:t> </a:t>
            </a:r>
            <a:endParaRPr lang="en-US" dirty="0" smtClean="0"/>
          </a:p>
          <a:p>
            <a:r>
              <a:rPr lang="en-GB" dirty="0" smtClean="0"/>
              <a:t>Workers may be exposed to infective and parasitic agents at the place of work. </a:t>
            </a:r>
            <a:br>
              <a:rPr lang="en-GB" dirty="0" smtClean="0"/>
            </a:br>
            <a:r>
              <a:rPr lang="en-GB" dirty="0" smtClean="0"/>
              <a:t>This can result to infection with diseases such as brucellosis, anthrax, </a:t>
            </a:r>
            <a:r>
              <a:rPr lang="en-GB" dirty="0" err="1" smtClean="0"/>
              <a:t>hydatidosis</a:t>
            </a:r>
            <a:r>
              <a:rPr lang="en-GB" dirty="0" smtClean="0"/>
              <a:t>, tetanus, encephalitis, fungal injection, and HIV infection.</a:t>
            </a:r>
            <a:endParaRPr lang="en-US" dirty="0" smtClean="0"/>
          </a:p>
          <a:p>
            <a:endParaRPr lang="en-US" dirty="0"/>
          </a:p>
        </p:txBody>
      </p:sp>
    </p:spTree>
  </p:cSld>
  <p:clrMapOvr>
    <a:masterClrMapping/>
  </p:clrMapOvr>
</p:sld>
</file>

<file path=ppt/slides/slide2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lvl="0">
              <a:buNone/>
            </a:pPr>
            <a:r>
              <a:rPr lang="en-GB" b="1" dirty="0" smtClean="0"/>
              <a:t>c) Mechanical </a:t>
            </a:r>
            <a:r>
              <a:rPr lang="en-GB" b="1" dirty="0" smtClean="0"/>
              <a:t>and Electrical Hazards</a:t>
            </a:r>
            <a:endParaRPr lang="en-US" dirty="0" smtClean="0"/>
          </a:p>
          <a:p>
            <a:r>
              <a:rPr lang="en-GB" dirty="0" smtClean="0"/>
              <a:t>Machinery including its parts, tools, objects and materials used are often a source of mechanical hazards leading to injuries. Machinery, along with power supply systems, can also create electrical hazards, leading to severe or fatal accidents.</a:t>
            </a:r>
            <a:endParaRPr lang="en-US" dirty="0" smtClean="0"/>
          </a:p>
          <a:p>
            <a:endParaRPr lang="en-US" dirty="0"/>
          </a:p>
        </p:txBody>
      </p:sp>
    </p:spTree>
  </p:cSld>
  <p:clrMapOvr>
    <a:masterClrMapping/>
  </p:clrMapOvr>
</p:sld>
</file>

<file path=ppt/slides/slide2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pPr lvl="0">
              <a:buNone/>
            </a:pPr>
            <a:r>
              <a:rPr lang="en-GB" b="1" dirty="0" smtClean="0"/>
              <a:t>d) Psychosocial </a:t>
            </a:r>
            <a:r>
              <a:rPr lang="en-GB" b="1" dirty="0" smtClean="0"/>
              <a:t>Hazards</a:t>
            </a:r>
            <a:endParaRPr lang="en-US" dirty="0" smtClean="0"/>
          </a:p>
          <a:p>
            <a:r>
              <a:rPr lang="en-GB" dirty="0" smtClean="0"/>
              <a:t>Psychological hazards effect the mental and physical well being of people. The most significant psychological hazard in the workplace is occupational stress which results from negative harmful stress or distress. The more obvious forms of stress are severe stress reactions from exposure to trauma or violence at work. </a:t>
            </a:r>
            <a:r>
              <a:rPr lang="en-GB" dirty="0" err="1" smtClean="0"/>
              <a:t>E.g</a:t>
            </a:r>
            <a:r>
              <a:rPr lang="en-GB" dirty="0" smtClean="0"/>
              <a:t>  </a:t>
            </a:r>
            <a:r>
              <a:rPr lang="en-GB" dirty="0" smtClean="0"/>
              <a:t>health care professionals, community care workers, police and prison officers.</a:t>
            </a:r>
            <a:endParaRPr lang="en-US" dirty="0" smtClean="0"/>
          </a:p>
          <a:p>
            <a:endParaRPr lang="en-US" dirty="0"/>
          </a:p>
        </p:txBody>
      </p:sp>
    </p:spTree>
  </p:cSld>
  <p:clrMapOvr>
    <a:masterClrMapping/>
  </p:clrMapOvr>
</p:sld>
</file>

<file path=ppt/slides/slide2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smtClean="0"/>
              <a:t>Common Methods of Dealing with Hazards</a:t>
            </a:r>
            <a:r>
              <a:rPr lang="en-US" dirty="0" smtClean="0"/>
              <a:t/>
            </a:r>
            <a:br>
              <a:rPr lang="en-US" dirty="0" smtClean="0"/>
            </a:br>
            <a:endParaRPr lang="en-US" dirty="0"/>
          </a:p>
        </p:txBody>
      </p:sp>
      <p:sp>
        <p:nvSpPr>
          <p:cNvPr id="3" name="Content Placeholder 2"/>
          <p:cNvSpPr>
            <a:spLocks noGrp="1"/>
          </p:cNvSpPr>
          <p:nvPr>
            <p:ph idx="1"/>
          </p:nvPr>
        </p:nvSpPr>
        <p:spPr/>
        <p:txBody>
          <a:bodyPr>
            <a:normAutofit/>
          </a:bodyPr>
          <a:lstStyle/>
          <a:p>
            <a:pPr>
              <a:buNone/>
            </a:pPr>
            <a:r>
              <a:rPr lang="en-GB" b="1" dirty="0" smtClean="0"/>
              <a:t> </a:t>
            </a:r>
            <a:endParaRPr lang="en-US" dirty="0" smtClean="0"/>
          </a:p>
          <a:p>
            <a:pPr marL="0" indent="0">
              <a:lnSpc>
                <a:spcPct val="120000"/>
              </a:lnSpc>
              <a:spcBef>
                <a:spcPts val="0"/>
              </a:spcBef>
            </a:pPr>
            <a:r>
              <a:rPr lang="en-GB" b="1" dirty="0" smtClean="0"/>
              <a:t>Reducing Exposure to </a:t>
            </a:r>
            <a:r>
              <a:rPr lang="en-GB" b="1" dirty="0" smtClean="0"/>
              <a:t>the </a:t>
            </a:r>
            <a:r>
              <a:rPr lang="en-GB" b="1" dirty="0" smtClean="0"/>
              <a:t>Hazard</a:t>
            </a:r>
            <a:r>
              <a:rPr lang="en-GB" dirty="0" smtClean="0"/>
              <a:t> </a:t>
            </a:r>
            <a:endParaRPr lang="en-US" dirty="0" smtClean="0"/>
          </a:p>
          <a:p>
            <a:pPr marL="0" indent="0">
              <a:lnSpc>
                <a:spcPct val="120000"/>
              </a:lnSpc>
              <a:spcBef>
                <a:spcPts val="0"/>
              </a:spcBef>
            </a:pPr>
            <a:r>
              <a:rPr lang="en-GB" b="1" dirty="0" smtClean="0"/>
              <a:t>General Ventilation</a:t>
            </a:r>
            <a:endParaRPr lang="en-US" dirty="0" smtClean="0"/>
          </a:p>
          <a:p>
            <a:pPr marL="0" indent="0">
              <a:lnSpc>
                <a:spcPct val="120000"/>
              </a:lnSpc>
              <a:spcBef>
                <a:spcPts val="0"/>
              </a:spcBef>
            </a:pPr>
            <a:r>
              <a:rPr lang="en-GB" b="1" dirty="0" smtClean="0"/>
              <a:t>General </a:t>
            </a:r>
            <a:r>
              <a:rPr lang="en-GB" b="1" dirty="0" smtClean="0"/>
              <a:t>Cleanliness</a:t>
            </a:r>
            <a:endParaRPr lang="en-US" dirty="0" smtClean="0"/>
          </a:p>
          <a:p>
            <a:pPr marL="0" indent="0">
              <a:lnSpc>
                <a:spcPct val="120000"/>
              </a:lnSpc>
              <a:spcBef>
                <a:spcPts val="0"/>
              </a:spcBef>
            </a:pPr>
            <a:r>
              <a:rPr lang="en-GB" b="1" dirty="0" smtClean="0"/>
              <a:t>Personal </a:t>
            </a:r>
            <a:r>
              <a:rPr lang="en-GB" b="1" dirty="0" smtClean="0"/>
              <a:t>Hygiene</a:t>
            </a:r>
            <a:endParaRPr lang="en-US" dirty="0" smtClean="0"/>
          </a:p>
          <a:p>
            <a:pPr marL="0" indent="0">
              <a:lnSpc>
                <a:spcPct val="120000"/>
              </a:lnSpc>
              <a:spcBef>
                <a:spcPts val="0"/>
              </a:spcBef>
            </a:pPr>
            <a:r>
              <a:rPr lang="en-GB" b="1" dirty="0" smtClean="0"/>
              <a:t>Protective and Safety </a:t>
            </a:r>
            <a:r>
              <a:rPr lang="en-GB" b="1" dirty="0" smtClean="0"/>
              <a:t>Equipment</a:t>
            </a:r>
            <a:r>
              <a:rPr lang="en-GB" dirty="0" smtClean="0"/>
              <a:t/>
            </a:r>
            <a:br>
              <a:rPr lang="en-GB" dirty="0" smtClean="0"/>
            </a:br>
            <a:endParaRPr 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This denies the child all the benefits of breast-feeding. Other people do not make use of the available prenatal and delivery services. This affects the growth of the baby and the health </a:t>
            </a:r>
            <a:br>
              <a:rPr lang="en-US" dirty="0"/>
            </a:br>
            <a:r>
              <a:rPr lang="en-US" dirty="0"/>
              <a:t>of the mother. </a:t>
            </a:r>
          </a:p>
          <a:p>
            <a:endParaRPr lang="en-US" dirty="0"/>
          </a:p>
        </p:txBody>
      </p:sp>
    </p:spTree>
  </p:cSld>
  <p:clrMapOvr>
    <a:masterClrMapping/>
  </p:clrMapOvr>
</p:sld>
</file>

<file path=ppt/slides/slide2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pPr marL="0" indent="0">
              <a:lnSpc>
                <a:spcPct val="120000"/>
              </a:lnSpc>
              <a:spcBef>
                <a:spcPts val="0"/>
              </a:spcBef>
              <a:buNone/>
            </a:pPr>
            <a:r>
              <a:rPr lang="en-GB" dirty="0" smtClean="0"/>
              <a:t>Protective clothing should be worn all the time in order to protect oneself from health hazards. </a:t>
            </a:r>
            <a:r>
              <a:rPr lang="en-GB" dirty="0" smtClean="0"/>
              <a:t>Examples </a:t>
            </a:r>
            <a:r>
              <a:rPr lang="en-GB" dirty="0" smtClean="0"/>
              <a:t>of protective clothing include: </a:t>
            </a:r>
            <a:endParaRPr lang="en-US" dirty="0" smtClean="0"/>
          </a:p>
          <a:p>
            <a:pPr lvl="0"/>
            <a:r>
              <a:rPr lang="en-GB" dirty="0" smtClean="0"/>
              <a:t>Rubber gloves </a:t>
            </a:r>
            <a:endParaRPr lang="en-US" dirty="0" smtClean="0"/>
          </a:p>
          <a:p>
            <a:pPr lvl="0"/>
            <a:r>
              <a:rPr lang="en-GB" dirty="0" smtClean="0"/>
              <a:t>Goggles to protect your eyes and face during</a:t>
            </a:r>
            <a:br>
              <a:rPr lang="en-GB" dirty="0" smtClean="0"/>
            </a:br>
            <a:r>
              <a:rPr lang="en-GB" dirty="0" smtClean="0"/>
              <a:t>surgical procedures </a:t>
            </a:r>
            <a:endParaRPr lang="en-US" dirty="0" smtClean="0"/>
          </a:p>
          <a:p>
            <a:pPr lvl="0"/>
            <a:r>
              <a:rPr lang="en-GB" dirty="0" smtClean="0"/>
              <a:t>Respirator or masks </a:t>
            </a:r>
            <a:endParaRPr lang="en-US" dirty="0" smtClean="0"/>
          </a:p>
          <a:p>
            <a:pPr lvl="0"/>
            <a:r>
              <a:rPr lang="en-GB" dirty="0" smtClean="0"/>
              <a:t>Aprons and gumboots</a:t>
            </a:r>
            <a:endParaRPr lang="en-US" dirty="0" smtClean="0"/>
          </a:p>
          <a:p>
            <a:pPr>
              <a:buNone/>
            </a:pPr>
            <a:endParaRPr lang="en-US" dirty="0"/>
          </a:p>
        </p:txBody>
      </p:sp>
    </p:spTree>
  </p:cSld>
  <p:clrMapOvr>
    <a:masterClrMapping/>
  </p:clrMapOvr>
</p:sld>
</file>

<file path=ppt/slides/slide2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smtClean="0"/>
              <a:t>Responsibilities of an Occupational Health Nurse</a:t>
            </a:r>
            <a:endParaRPr lang="en-US" dirty="0"/>
          </a:p>
        </p:txBody>
      </p:sp>
      <p:sp>
        <p:nvSpPr>
          <p:cNvPr id="3" name="Content Placeholder 2"/>
          <p:cNvSpPr>
            <a:spLocks noGrp="1"/>
          </p:cNvSpPr>
          <p:nvPr>
            <p:ph idx="1"/>
          </p:nvPr>
        </p:nvSpPr>
        <p:spPr/>
        <p:txBody>
          <a:bodyPr>
            <a:normAutofit/>
          </a:bodyPr>
          <a:lstStyle/>
          <a:p>
            <a:pPr lvl="0"/>
            <a:r>
              <a:rPr lang="en-GB" dirty="0" smtClean="0"/>
              <a:t>Participating in the health assessment program that is, both placement and routine medical examination of workers. </a:t>
            </a:r>
            <a:endParaRPr lang="en-US" dirty="0" smtClean="0"/>
          </a:p>
          <a:p>
            <a:r>
              <a:rPr lang="en-GB" dirty="0" smtClean="0"/>
              <a:t>Keeping a continuous watch on working conditions, equipment and materials for safety precautions and possible </a:t>
            </a:r>
            <a:r>
              <a:rPr lang="en-GB" dirty="0" smtClean="0"/>
              <a:t>dangers.</a:t>
            </a:r>
          </a:p>
          <a:p>
            <a:r>
              <a:rPr lang="en-GB" dirty="0" smtClean="0"/>
              <a:t>Counselling </a:t>
            </a:r>
            <a:r>
              <a:rPr lang="en-GB" dirty="0" smtClean="0"/>
              <a:t>workers regarding personal and family health problem. </a:t>
            </a:r>
            <a:endParaRPr lang="en-US" dirty="0" smtClean="0"/>
          </a:p>
          <a:p>
            <a:endParaRPr lang="en-US" dirty="0"/>
          </a:p>
        </p:txBody>
      </p:sp>
    </p:spTree>
  </p:cSld>
  <p:clrMapOvr>
    <a:masterClrMapping/>
  </p:clrMapOvr>
</p:sld>
</file>

<file path=ppt/slides/slide2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GB" dirty="0" smtClean="0"/>
              <a:t>Cooperating with management in the application, enforcement and training on the use of protective measures. </a:t>
            </a:r>
          </a:p>
          <a:p>
            <a:pPr lvl="0"/>
            <a:r>
              <a:rPr lang="en-GB" dirty="0" smtClean="0"/>
              <a:t>Giving </a:t>
            </a:r>
            <a:r>
              <a:rPr lang="en-GB" dirty="0" smtClean="0"/>
              <a:t>advice on environmental sanitation and safety education activities. </a:t>
            </a:r>
            <a:endParaRPr lang="en-US" dirty="0" smtClean="0"/>
          </a:p>
          <a:p>
            <a:pPr lvl="0"/>
            <a:r>
              <a:rPr lang="en-GB" dirty="0" smtClean="0"/>
              <a:t>Carrying out nursing administrative duties, which assure the efficient management of the occupation health services. </a:t>
            </a:r>
            <a:endParaRPr lang="en-US" dirty="0" smtClean="0"/>
          </a:p>
          <a:p>
            <a:endParaRPr lang="en-US" dirty="0"/>
          </a:p>
        </p:txBody>
      </p:sp>
    </p:spTree>
  </p:cSld>
  <p:clrMapOvr>
    <a:masterClrMapping/>
  </p:clrMapOvr>
</p:sld>
</file>

<file path=ppt/slides/slide2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ct</a:t>
            </a:r>
            <a:endParaRPr lang="en-US" dirty="0"/>
          </a:p>
        </p:txBody>
      </p:sp>
      <p:sp>
        <p:nvSpPr>
          <p:cNvPr id="3" name="Content Placeholder 2"/>
          <p:cNvSpPr>
            <a:spLocks noGrp="1"/>
          </p:cNvSpPr>
          <p:nvPr>
            <p:ph idx="1"/>
          </p:nvPr>
        </p:nvSpPr>
        <p:spPr/>
        <p:txBody>
          <a:bodyPr/>
          <a:lstStyle/>
          <a:p>
            <a:pPr lvl="0">
              <a:buNone/>
            </a:pPr>
            <a:endParaRPr lang="en-GB" dirty="0" smtClean="0"/>
          </a:p>
          <a:p>
            <a:pPr lvl="0"/>
            <a:r>
              <a:rPr lang="en-GB" dirty="0" smtClean="0"/>
              <a:t>Maintaining </a:t>
            </a:r>
            <a:r>
              <a:rPr lang="en-GB" dirty="0" smtClean="0"/>
              <a:t>simple records on which to base surveillance, prevention and control of occupational illness or accidents. </a:t>
            </a:r>
            <a:endParaRPr lang="en-US" dirty="0" smtClean="0"/>
          </a:p>
          <a:p>
            <a:pPr lvl="0"/>
            <a:r>
              <a:rPr lang="en-GB" dirty="0" smtClean="0"/>
              <a:t>Evaluating health programme and activities.</a:t>
            </a:r>
            <a:endParaRPr lang="en-US" dirty="0" smtClean="0"/>
          </a:p>
          <a:p>
            <a:endParaRPr lang="en-US" dirty="0"/>
          </a:p>
        </p:txBody>
      </p:sp>
    </p:spTree>
  </p:cSld>
  <p:clrMapOvr>
    <a:masterClrMapping/>
  </p:clrMapOvr>
</p:sld>
</file>

<file path=ppt/slides/slide2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r>
              <a:rPr lang="en-US" b="1" dirty="0" smtClean="0"/>
              <a:t>                                                                                          THANKS </a:t>
            </a:r>
          </a:p>
          <a:p>
            <a:pPr>
              <a:buNone/>
            </a:pPr>
            <a:endParaRPr lang="en-US" b="1" dirty="0" smtClean="0"/>
          </a:p>
          <a:p>
            <a:pPr>
              <a:buNone/>
            </a:pPr>
            <a:r>
              <a:rPr lang="en-US" b="1" dirty="0" smtClean="0"/>
              <a:t>                                                                      END                                 </a:t>
            </a:r>
            <a:endParaRPr lang="en-US" dirty="0" smtClean="0"/>
          </a:p>
          <a:p>
            <a:endParaRPr lang="en-US" dirty="0"/>
          </a:p>
        </p:txBody>
      </p:sp>
      <p:pic>
        <p:nvPicPr>
          <p:cNvPr id="5" name="Hydrangeas.jpg" descr="C:\Users\Public\Pictures\Sample Pictures\Hydrangeas.jpg"/>
          <p:cNvPicPr>
            <a:picLocks noChangeAspect="1"/>
          </p:cNvPicPr>
          <p:nvPr/>
        </p:nvPicPr>
        <p:blipFill>
          <a:blip r:link="rId2" cstate="print"/>
          <a:stretch>
            <a:fillRect/>
          </a:stretch>
        </p:blipFill>
        <p:spPr>
          <a:xfrm>
            <a:off x="2438400" y="-228600"/>
            <a:ext cx="4495800" cy="6858000"/>
          </a:xfrm>
          <a:prstGeom prst="rect">
            <a:avLst/>
          </a:prstGeom>
        </p:spPr>
      </p:pic>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Customs and beliefs have an effect on human health. Identify those beliefs that you think you need to discuss with the community to change and those to uphold. It is important to listen to the community’s reasons for their beliefs and practices. This will facilitate the choice of the health measures and suitable solutions after discussion. </a:t>
            </a:r>
          </a:p>
          <a:p>
            <a:endParaRPr lang="en-US"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u="sng" dirty="0"/>
              <a:t>Economic and Political Components of the Environment</a:t>
            </a:r>
            <a:r>
              <a:rPr lang="en-US" u="sng" dirty="0"/>
              <a:t> </a:t>
            </a:r>
            <a:endParaRPr lang="en-US" dirty="0"/>
          </a:p>
          <a:p>
            <a:r>
              <a:rPr lang="en-US" dirty="0"/>
              <a:t>These components include work, money and government. The economic factor relates to both rural and urban economies as well as local community </a:t>
            </a:r>
            <a:r>
              <a:rPr lang="en-US" dirty="0" smtClean="0"/>
              <a:t>organization. </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20000"/>
          </a:bodyPr>
          <a:lstStyle/>
          <a:p>
            <a:r>
              <a:rPr lang="en-US" dirty="0"/>
              <a:t>Def </a:t>
            </a:r>
          </a:p>
          <a:p>
            <a:pPr lvl="0"/>
            <a:r>
              <a:rPr lang="en-US" dirty="0"/>
              <a:t>Environmental health describes the aspects of health related to or emanating from man’s interaction with the environment</a:t>
            </a:r>
          </a:p>
          <a:p>
            <a:r>
              <a:rPr lang="en-US" dirty="0"/>
              <a:t>The following factors can have an effect on </a:t>
            </a:r>
            <a:br>
              <a:rPr lang="en-US" dirty="0"/>
            </a:br>
            <a:r>
              <a:rPr lang="en-US" dirty="0"/>
              <a:t>your health: </a:t>
            </a:r>
          </a:p>
          <a:p>
            <a:pPr lvl="0"/>
            <a:r>
              <a:rPr lang="en-US" dirty="0"/>
              <a:t>Biological environment</a:t>
            </a:r>
          </a:p>
          <a:p>
            <a:pPr lvl="0"/>
            <a:r>
              <a:rPr lang="en-US" dirty="0"/>
              <a:t>Physical environment </a:t>
            </a:r>
          </a:p>
          <a:p>
            <a:pPr lvl="0"/>
            <a:r>
              <a:rPr lang="en-US" dirty="0"/>
              <a:t>Socio-cultural environment </a:t>
            </a:r>
          </a:p>
          <a:p>
            <a:pPr lvl="0"/>
            <a:r>
              <a:rPr lang="en-US" dirty="0"/>
              <a:t>Economic and political components </a:t>
            </a:r>
            <a:br>
              <a:rPr lang="en-US" dirty="0"/>
            </a:br>
            <a:r>
              <a:rPr lang="en-US" dirty="0"/>
              <a:t>of the environment</a:t>
            </a:r>
          </a:p>
          <a:p>
            <a:endParaRPr lang="en-US"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will determine to a great extent the quality of environmental health. </a:t>
            </a:r>
            <a:br>
              <a:rPr lang="en-US" dirty="0"/>
            </a:br>
            <a:r>
              <a:rPr lang="en-US" dirty="0"/>
              <a:t>People can change their environment either positively or negatively. Some of these changes are described as development. </a:t>
            </a:r>
            <a:br>
              <a:rPr lang="en-US" dirty="0"/>
            </a:br>
            <a:r>
              <a:rPr lang="en-US" dirty="0"/>
              <a:t/>
            </a:r>
            <a:br>
              <a:rPr lang="en-US" dirty="0"/>
            </a:br>
            <a:r>
              <a:rPr lang="en-US" dirty="0"/>
              <a:t>Some development projects may make the environment healthier, while others make it a suitable habitat for diseases.</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An example is that of irrigation schemes for growing rice, which is a cash crop. This improves the peoples’ income, but at the same time, rice fields are breeding sites of mosquitoes and snails, which are vectors of malaria and </a:t>
            </a:r>
            <a:r>
              <a:rPr lang="en-US" dirty="0" err="1"/>
              <a:t>schistosomiasis</a:t>
            </a:r>
            <a:r>
              <a:rPr lang="en-US" dirty="0"/>
              <a:t> respectively. </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US" dirty="0"/>
              <a:t>Other examples of the relation between health and economic status abound. People of low economic status may resort to drinking as a way of relieving their stress. This is usually at the expense of the family budget for basic needs and may lead to health problems. The rich also may suffer from diseases of life style such as obesity, gout, and hypertension among </a:t>
            </a:r>
            <a:r>
              <a:rPr lang="en-US" dirty="0" smtClean="0"/>
              <a:t>others.</a:t>
            </a:r>
            <a:r>
              <a:rPr lang="en-US" dirty="0"/>
              <a:t/>
            </a:r>
            <a:br>
              <a:rPr lang="en-US" dirty="0"/>
            </a:br>
            <a:endParaRPr lang="en-US"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 The government involves political influences into development policies.</a:t>
            </a:r>
          </a:p>
          <a:p>
            <a:pPr>
              <a:buNone/>
            </a:pPr>
            <a:r>
              <a:rPr lang="en-US" b="1" dirty="0"/>
              <a:t>Think of leadership in the catchment area of your health facility. List three examples of health activities that have been affected by leadership at their implementation stage</a:t>
            </a:r>
            <a:endParaRPr lang="en-US"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From your experience, relate how leadership influences the implementation of health activities. Your answer should include health activities such as home visiting, school health services, outreach services and local development projects. This gives you insight into the role leadership plays in health care delivery services.</a:t>
            </a:r>
          </a:p>
          <a:p>
            <a:endParaRPr lang="en-US"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The government develops policies, which enforce environmental health. It also plays a great part in influencing the implementation of health activities. Political instability causes unrest, insecurity and psychological problems. Management of disease outbreaks may be lacking as health facilities may be destroyed.</a:t>
            </a:r>
          </a:p>
          <a:p>
            <a:endParaRPr lang="en-US"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You have now understood the influence the economic and political component of the environment can have on health. You need to identify yourself with local </a:t>
            </a:r>
            <a:r>
              <a:rPr lang="en-US"/>
              <a:t>community </a:t>
            </a:r>
            <a:r>
              <a:rPr lang="en-US" smtClean="0"/>
              <a:t>organizations </a:t>
            </a:r>
            <a:r>
              <a:rPr lang="en-US" dirty="0"/>
              <a:t>in your area and work in cooperation with the government officials at various levels. This will facilitate the implementation of various health activities successfully</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HOUSING</a:t>
            </a:r>
            <a:endParaRPr lang="en-US" dirty="0"/>
          </a:p>
        </p:txBody>
      </p:sp>
      <p:sp>
        <p:nvSpPr>
          <p:cNvPr id="3" name="Content Placeholder 2"/>
          <p:cNvSpPr>
            <a:spLocks noGrp="1"/>
          </p:cNvSpPr>
          <p:nvPr>
            <p:ph idx="1"/>
          </p:nvPr>
        </p:nvSpPr>
        <p:spPr/>
        <p:txBody>
          <a:bodyPr>
            <a:normAutofit lnSpcReduction="10000"/>
          </a:bodyPr>
          <a:lstStyle/>
          <a:p>
            <a:r>
              <a:rPr lang="en-US" dirty="0" smtClean="0"/>
              <a:t>Objectives</a:t>
            </a:r>
          </a:p>
          <a:p>
            <a:r>
              <a:rPr lang="en-US" dirty="0" smtClean="0"/>
              <a:t>By the end of this section you will be able to: </a:t>
            </a:r>
          </a:p>
          <a:p>
            <a:pPr lvl="0"/>
            <a:r>
              <a:rPr lang="en-US" dirty="0" smtClean="0"/>
              <a:t>Describe the types of houses</a:t>
            </a:r>
          </a:p>
          <a:p>
            <a:pPr lvl="0"/>
            <a:r>
              <a:rPr lang="en-US" dirty="0" smtClean="0"/>
              <a:t>Describe the criteria for an adequate house</a:t>
            </a:r>
          </a:p>
          <a:p>
            <a:pPr lvl="0"/>
            <a:r>
              <a:rPr lang="en-US" dirty="0" smtClean="0"/>
              <a:t>Describe a suitable building site</a:t>
            </a:r>
          </a:p>
          <a:p>
            <a:pPr lvl="0"/>
            <a:r>
              <a:rPr lang="en-US" dirty="0" smtClean="0"/>
              <a:t>Describe the characteristics of poor housing</a:t>
            </a:r>
          </a:p>
          <a:p>
            <a:pPr lvl="0"/>
            <a:r>
              <a:rPr lang="en-US" dirty="0" smtClean="0"/>
              <a:t>Describe how you would involve the community in improving housing</a:t>
            </a:r>
          </a:p>
          <a:p>
            <a:endParaRPr lang="en-US"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
            </a:r>
            <a:br>
              <a:rPr lang="en-US" dirty="0"/>
            </a:br>
            <a:endParaRPr lang="en-US" dirty="0"/>
          </a:p>
        </p:txBody>
      </p:sp>
      <p:sp>
        <p:nvSpPr>
          <p:cNvPr id="3" name="Content Placeholder 2"/>
          <p:cNvSpPr>
            <a:spLocks noGrp="1"/>
          </p:cNvSpPr>
          <p:nvPr>
            <p:ph idx="1"/>
          </p:nvPr>
        </p:nvSpPr>
        <p:spPr/>
        <p:txBody>
          <a:bodyPr/>
          <a:lstStyle/>
          <a:p>
            <a:r>
              <a:rPr lang="en-US" dirty="0"/>
              <a:t>The provision of good housing is an essential aspect of environmental health. Good housing is a requirement for every human being because it provides shelter and protection from environmental hazards.</a:t>
            </a:r>
          </a:p>
          <a:p>
            <a:r>
              <a:rPr lang="en-US" dirty="0"/>
              <a:t>Think of some health problems that would be associated with the following poor housing conditions: </a:t>
            </a:r>
          </a:p>
          <a:p>
            <a:endParaRPr lang="en-US"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lvl="0"/>
            <a:r>
              <a:rPr lang="en-US" dirty="0"/>
              <a:t>Overcrowding and poor ventilation</a:t>
            </a:r>
          </a:p>
          <a:p>
            <a:pPr lvl="0"/>
            <a:r>
              <a:rPr lang="en-US" dirty="0"/>
              <a:t>Unscreened windows</a:t>
            </a:r>
          </a:p>
          <a:p>
            <a:pPr lvl="0"/>
            <a:r>
              <a:rPr lang="en-US" dirty="0"/>
              <a:t>Cooking fires on the floor</a:t>
            </a:r>
          </a:p>
          <a:p>
            <a:r>
              <a:rPr lang="en-US" dirty="0"/>
              <a:t>Earth walls and dirty floors</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u="sng" dirty="0"/>
              <a:t>Biological Environment </a:t>
            </a:r>
            <a:r>
              <a:rPr lang="en-US" dirty="0"/>
              <a:t/>
            </a:r>
            <a:br>
              <a:rPr lang="en-US" dirty="0"/>
            </a:br>
            <a:endParaRPr lang="en-US" dirty="0"/>
          </a:p>
        </p:txBody>
      </p:sp>
      <p:sp>
        <p:nvSpPr>
          <p:cNvPr id="3" name="Content Placeholder 2"/>
          <p:cNvSpPr>
            <a:spLocks noGrp="1"/>
          </p:cNvSpPr>
          <p:nvPr>
            <p:ph idx="1"/>
          </p:nvPr>
        </p:nvSpPr>
        <p:spPr/>
        <p:txBody>
          <a:bodyPr>
            <a:normAutofit fontScale="92500"/>
          </a:bodyPr>
          <a:lstStyle/>
          <a:p>
            <a:pPr lvl="0"/>
            <a:r>
              <a:rPr lang="en-US" dirty="0"/>
              <a:t>The biological component of the environment is made up of living things, which include plants, people and animals. The adjacent figure shows some examples of biological components.</a:t>
            </a:r>
          </a:p>
          <a:p>
            <a:r>
              <a:rPr lang="en-US" b="1" dirty="0"/>
              <a:t>Plants</a:t>
            </a:r>
            <a:r>
              <a:rPr lang="en-US" dirty="0"/>
              <a:t> </a:t>
            </a:r>
          </a:p>
          <a:p>
            <a:r>
              <a:rPr lang="en-US" dirty="0"/>
              <a:t>Vegetation prevents soil erosion and also protects our water sources. Trees act as windbreakers, provide firewood, charcoal, timber and paper among others. </a:t>
            </a: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graphicFrame>
        <p:nvGraphicFramePr>
          <p:cNvPr id="4" name="Content Placeholder 3"/>
          <p:cNvGraphicFramePr>
            <a:graphicFrameLocks noGrp="1"/>
          </p:cNvGraphicFramePr>
          <p:nvPr>
            <p:ph idx="1"/>
          </p:nvPr>
        </p:nvGraphicFramePr>
        <p:xfrm>
          <a:off x="457200" y="1600200"/>
          <a:ext cx="8229600" cy="1854200"/>
        </p:xfrm>
        <a:graphic>
          <a:graphicData uri="http://schemas.openxmlformats.org/drawingml/2006/table">
            <a:tbl>
              <a:tblPr firstRow="1" bandRow="1">
                <a:tableStyleId>{5C22544A-7EE6-4342-B048-85BDC9FD1C3A}</a:tableStyleId>
              </a:tblPr>
              <a:tblGrid>
                <a:gridCol w="4114800"/>
                <a:gridCol w="4114800"/>
              </a:tblGrid>
              <a:tr h="370840">
                <a:tc>
                  <a:txBody>
                    <a:bodyPr/>
                    <a:lstStyle/>
                    <a:p>
                      <a:pPr marL="0" marR="0">
                        <a:lnSpc>
                          <a:spcPct val="115000"/>
                        </a:lnSpc>
                        <a:spcBef>
                          <a:spcPts val="0"/>
                        </a:spcBef>
                        <a:spcAft>
                          <a:spcPts val="0"/>
                        </a:spcAft>
                      </a:pPr>
                      <a:r>
                        <a:rPr lang="en-US" sz="1000" b="1">
                          <a:latin typeface="Times New Roman"/>
                          <a:ea typeface="Times New Roman"/>
                          <a:cs typeface="Times New Roman"/>
                        </a:rPr>
                        <a:t>Housing Condition</a:t>
                      </a:r>
                      <a:endParaRPr lang="en-US" sz="1100">
                        <a:latin typeface="Calibri"/>
                        <a:ea typeface="Calibri"/>
                        <a:cs typeface="Times New Roman"/>
                      </a:endParaRPr>
                    </a:p>
                  </a:txBody>
                  <a:tcPr marL="9525" marR="9525" marT="9525" marB="9525" anchor="ctr"/>
                </a:tc>
                <a:tc>
                  <a:txBody>
                    <a:bodyPr/>
                    <a:lstStyle/>
                    <a:p>
                      <a:pPr marL="0" marR="0">
                        <a:lnSpc>
                          <a:spcPct val="115000"/>
                        </a:lnSpc>
                        <a:spcBef>
                          <a:spcPts val="0"/>
                        </a:spcBef>
                        <a:spcAft>
                          <a:spcPts val="0"/>
                        </a:spcAft>
                      </a:pPr>
                      <a:r>
                        <a:rPr lang="en-US" sz="1000" b="1">
                          <a:latin typeface="Times New Roman"/>
                          <a:ea typeface="Times New Roman"/>
                          <a:cs typeface="Times New Roman"/>
                        </a:rPr>
                        <a:t>Health Risk</a:t>
                      </a:r>
                      <a:endParaRPr lang="en-US" sz="1100">
                        <a:latin typeface="Calibri"/>
                        <a:ea typeface="Calibri"/>
                        <a:cs typeface="Times New Roman"/>
                      </a:endParaRPr>
                    </a:p>
                  </a:txBody>
                  <a:tcPr marL="9525" marR="9525" marT="9525" marB="9525" anchor="ctr"/>
                </a:tc>
              </a:tr>
              <a:tr h="370840">
                <a:tc>
                  <a:txBody>
                    <a:bodyPr/>
                    <a:lstStyle/>
                    <a:p>
                      <a:pPr marL="0" marR="0">
                        <a:lnSpc>
                          <a:spcPct val="115000"/>
                        </a:lnSpc>
                        <a:spcBef>
                          <a:spcPts val="0"/>
                        </a:spcBef>
                        <a:spcAft>
                          <a:spcPts val="0"/>
                        </a:spcAft>
                      </a:pPr>
                      <a:r>
                        <a:rPr lang="en-US" sz="1000">
                          <a:latin typeface="Times New Roman"/>
                          <a:ea typeface="Times New Roman"/>
                          <a:cs typeface="Times New Roman"/>
                        </a:rPr>
                        <a:t>Overcrowding and poor ventilation</a:t>
                      </a:r>
                      <a:endParaRPr lang="en-US" sz="1100">
                        <a:latin typeface="Calibri"/>
                        <a:ea typeface="Calibri"/>
                        <a:cs typeface="Times New Roman"/>
                      </a:endParaRPr>
                    </a:p>
                  </a:txBody>
                  <a:tcPr marL="9525" marR="9525" marT="9525" marB="9525" anchor="ctr"/>
                </a:tc>
                <a:tc>
                  <a:txBody>
                    <a:bodyPr/>
                    <a:lstStyle/>
                    <a:p>
                      <a:pPr marL="0" marR="0">
                        <a:lnSpc>
                          <a:spcPct val="115000"/>
                        </a:lnSpc>
                        <a:spcBef>
                          <a:spcPts val="0"/>
                        </a:spcBef>
                        <a:spcAft>
                          <a:spcPts val="0"/>
                        </a:spcAft>
                      </a:pPr>
                      <a:r>
                        <a:rPr lang="en-US" sz="1000">
                          <a:latin typeface="Times New Roman"/>
                          <a:ea typeface="Times New Roman"/>
                          <a:cs typeface="Times New Roman"/>
                        </a:rPr>
                        <a:t>Airborne droplet infections</a:t>
                      </a:r>
                      <a:endParaRPr lang="en-US" sz="1100">
                        <a:latin typeface="Calibri"/>
                        <a:ea typeface="Calibri"/>
                        <a:cs typeface="Times New Roman"/>
                      </a:endParaRPr>
                    </a:p>
                  </a:txBody>
                  <a:tcPr marL="9525" marR="9525" marT="9525" marB="9525" anchor="ctr"/>
                </a:tc>
              </a:tr>
              <a:tr h="370840">
                <a:tc>
                  <a:txBody>
                    <a:bodyPr/>
                    <a:lstStyle/>
                    <a:p>
                      <a:pPr marL="0" marR="0">
                        <a:lnSpc>
                          <a:spcPct val="115000"/>
                        </a:lnSpc>
                        <a:spcBef>
                          <a:spcPts val="0"/>
                        </a:spcBef>
                        <a:spcAft>
                          <a:spcPts val="0"/>
                        </a:spcAft>
                      </a:pPr>
                      <a:r>
                        <a:rPr lang="en-US" sz="1000">
                          <a:latin typeface="Times New Roman"/>
                          <a:ea typeface="Times New Roman"/>
                          <a:cs typeface="Times New Roman"/>
                        </a:rPr>
                        <a:t>Unscreened windows</a:t>
                      </a:r>
                      <a:endParaRPr lang="en-US" sz="1100">
                        <a:latin typeface="Calibri"/>
                        <a:ea typeface="Calibri"/>
                        <a:cs typeface="Times New Roman"/>
                      </a:endParaRPr>
                    </a:p>
                  </a:txBody>
                  <a:tcPr marL="9525" marR="9525" marT="9525" marB="9525" anchor="ctr"/>
                </a:tc>
                <a:tc>
                  <a:txBody>
                    <a:bodyPr/>
                    <a:lstStyle/>
                    <a:p>
                      <a:pPr marL="0" marR="0">
                        <a:lnSpc>
                          <a:spcPct val="115000"/>
                        </a:lnSpc>
                        <a:spcBef>
                          <a:spcPts val="0"/>
                        </a:spcBef>
                        <a:spcAft>
                          <a:spcPts val="0"/>
                        </a:spcAft>
                      </a:pPr>
                      <a:r>
                        <a:rPr lang="en-US" sz="1000">
                          <a:latin typeface="Times New Roman"/>
                          <a:ea typeface="Times New Roman"/>
                          <a:cs typeface="Times New Roman"/>
                        </a:rPr>
                        <a:t>Malaria</a:t>
                      </a:r>
                      <a:endParaRPr lang="en-US" sz="1100">
                        <a:latin typeface="Calibri"/>
                        <a:ea typeface="Calibri"/>
                        <a:cs typeface="Times New Roman"/>
                      </a:endParaRPr>
                    </a:p>
                  </a:txBody>
                  <a:tcPr marL="9525" marR="9525" marT="9525" marB="9525" anchor="ctr"/>
                </a:tc>
              </a:tr>
              <a:tr h="370840">
                <a:tc>
                  <a:txBody>
                    <a:bodyPr/>
                    <a:lstStyle/>
                    <a:p>
                      <a:pPr marL="0" marR="0">
                        <a:lnSpc>
                          <a:spcPct val="115000"/>
                        </a:lnSpc>
                        <a:spcBef>
                          <a:spcPts val="0"/>
                        </a:spcBef>
                        <a:spcAft>
                          <a:spcPts val="0"/>
                        </a:spcAft>
                      </a:pPr>
                      <a:r>
                        <a:rPr lang="en-US" sz="1000">
                          <a:latin typeface="Times New Roman"/>
                          <a:ea typeface="Times New Roman"/>
                          <a:cs typeface="Times New Roman"/>
                        </a:rPr>
                        <a:t>Cooking fires on the floor</a:t>
                      </a:r>
                      <a:endParaRPr lang="en-US" sz="1100">
                        <a:latin typeface="Calibri"/>
                        <a:ea typeface="Calibri"/>
                        <a:cs typeface="Times New Roman"/>
                      </a:endParaRPr>
                    </a:p>
                  </a:txBody>
                  <a:tcPr marL="9525" marR="9525" marT="9525" marB="9525" anchor="ctr"/>
                </a:tc>
                <a:tc>
                  <a:txBody>
                    <a:bodyPr/>
                    <a:lstStyle/>
                    <a:p>
                      <a:pPr marL="0" marR="0">
                        <a:lnSpc>
                          <a:spcPct val="115000"/>
                        </a:lnSpc>
                        <a:spcBef>
                          <a:spcPts val="0"/>
                        </a:spcBef>
                        <a:spcAft>
                          <a:spcPts val="0"/>
                        </a:spcAft>
                      </a:pPr>
                      <a:r>
                        <a:rPr lang="en-US" sz="1000">
                          <a:latin typeface="Times New Roman"/>
                          <a:ea typeface="Times New Roman"/>
                          <a:cs typeface="Times New Roman"/>
                        </a:rPr>
                        <a:t>Accidents and burns in children</a:t>
                      </a:r>
                      <a:endParaRPr lang="en-US" sz="1100">
                        <a:latin typeface="Calibri"/>
                        <a:ea typeface="Calibri"/>
                        <a:cs typeface="Times New Roman"/>
                      </a:endParaRPr>
                    </a:p>
                  </a:txBody>
                  <a:tcPr marL="9525" marR="9525" marT="9525" marB="9525" anchor="ctr"/>
                </a:tc>
              </a:tr>
              <a:tr h="370840">
                <a:tc>
                  <a:txBody>
                    <a:bodyPr/>
                    <a:lstStyle/>
                    <a:p>
                      <a:pPr marL="0" marR="0">
                        <a:lnSpc>
                          <a:spcPct val="115000"/>
                        </a:lnSpc>
                        <a:spcBef>
                          <a:spcPts val="0"/>
                        </a:spcBef>
                        <a:spcAft>
                          <a:spcPts val="0"/>
                        </a:spcAft>
                      </a:pPr>
                      <a:r>
                        <a:rPr lang="en-US" sz="1000">
                          <a:latin typeface="Times New Roman"/>
                          <a:ea typeface="Times New Roman"/>
                          <a:cs typeface="Times New Roman"/>
                        </a:rPr>
                        <a:t>Earth walls and dirty floors</a:t>
                      </a:r>
                      <a:endParaRPr lang="en-US" sz="1100">
                        <a:latin typeface="Calibri"/>
                        <a:ea typeface="Calibri"/>
                        <a:cs typeface="Times New Roman"/>
                      </a:endParaRPr>
                    </a:p>
                  </a:txBody>
                  <a:tcPr marL="9525" marR="9525" marT="9525" marB="9525" anchor="ctr"/>
                </a:tc>
                <a:tc>
                  <a:txBody>
                    <a:bodyPr/>
                    <a:lstStyle/>
                    <a:p>
                      <a:pPr marL="0" marR="0">
                        <a:lnSpc>
                          <a:spcPct val="115000"/>
                        </a:lnSpc>
                        <a:spcBef>
                          <a:spcPts val="0"/>
                        </a:spcBef>
                        <a:spcAft>
                          <a:spcPts val="0"/>
                        </a:spcAft>
                      </a:pPr>
                      <a:r>
                        <a:rPr lang="en-US" sz="1000" dirty="0">
                          <a:latin typeface="Times New Roman"/>
                          <a:ea typeface="Times New Roman"/>
                          <a:cs typeface="Times New Roman"/>
                        </a:rPr>
                        <a:t>Breeding of flies and bedbugs</a:t>
                      </a:r>
                      <a:endParaRPr lang="en-US" sz="1100" dirty="0">
                        <a:latin typeface="Calibri"/>
                        <a:ea typeface="Calibri"/>
                        <a:cs typeface="Times New Roman"/>
                      </a:endParaRPr>
                    </a:p>
                  </a:txBody>
                  <a:tcPr marL="9525" marR="9525" marT="9525" marB="9525" anchor="ctr"/>
                </a:tc>
              </a:tr>
            </a:tbl>
          </a:graphicData>
        </a:graphic>
      </p:graphicFrame>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dirty="0"/>
              <a:t>A combination of dampness, lack of light, poor ventilation and overcrowding will contribute to the spread of airborne and droplet infections. </a:t>
            </a:r>
          </a:p>
          <a:p>
            <a:r>
              <a:rPr lang="en-US" dirty="0"/>
              <a:t>Earth floors and walls permit the entry and breeding of flies and bedbugs, while unscreened windows permit entry of mosquitoes. </a:t>
            </a:r>
          </a:p>
          <a:p>
            <a:endParaRPr lang="en-US"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Cooking fires on the floor are hazards to small children. Inadequate space to talk and play, especially in town houses, is one of the reasons why fathers and children leave home thereby adding to social problems.</a:t>
            </a:r>
          </a:p>
          <a:p>
            <a:endParaRPr lang="en-US"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For these reasons it is important to improve the quality of housing. You can help your community live in safe houses, by making simple improvements using locally available materials.</a:t>
            </a:r>
          </a:p>
          <a:p>
            <a:r>
              <a:rPr lang="en-US" dirty="0" smtClean="0"/>
              <a:t>.</a:t>
            </a:r>
            <a:endParaRPr lang="en-US" dirty="0"/>
          </a:p>
          <a:p>
            <a:endParaRPr lang="en-US"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u="sng" dirty="0"/>
              <a:t>Types of Housing</a:t>
            </a:r>
            <a:r>
              <a:rPr lang="en-US" dirty="0"/>
              <a:t/>
            </a:r>
            <a:br>
              <a:rPr lang="en-US" dirty="0"/>
            </a:br>
            <a:endParaRPr lang="en-US" dirty="0"/>
          </a:p>
        </p:txBody>
      </p:sp>
      <p:sp>
        <p:nvSpPr>
          <p:cNvPr id="3" name="Content Placeholder 2"/>
          <p:cNvSpPr>
            <a:spLocks noGrp="1"/>
          </p:cNvSpPr>
          <p:nvPr>
            <p:ph idx="1"/>
          </p:nvPr>
        </p:nvSpPr>
        <p:spPr/>
        <p:txBody>
          <a:bodyPr>
            <a:normAutofit fontScale="92500" lnSpcReduction="20000"/>
          </a:bodyPr>
          <a:lstStyle/>
          <a:p>
            <a:r>
              <a:rPr lang="en-US" b="1" dirty="0"/>
              <a:t>Permanent Houses</a:t>
            </a:r>
            <a:r>
              <a:rPr lang="en-US" dirty="0"/>
              <a:t/>
            </a:r>
            <a:br>
              <a:rPr lang="en-US" dirty="0"/>
            </a:br>
            <a:r>
              <a:rPr lang="en-US" dirty="0"/>
              <a:t/>
            </a:r>
            <a:br>
              <a:rPr lang="en-US" dirty="0"/>
            </a:br>
            <a:r>
              <a:rPr lang="en-US" dirty="0"/>
              <a:t>This type of house has a stone foundation, a cemented floor and plastered walls. The roof is covered with iron sheets, tiles or stones in the case of flats or </a:t>
            </a:r>
            <a:r>
              <a:rPr lang="en-US" dirty="0" err="1"/>
              <a:t>maisonettes</a:t>
            </a:r>
            <a:r>
              <a:rPr lang="en-US" dirty="0"/>
              <a:t>. This type of house has advantages in that it is easy to keep the floor and walls clean. However, the floor should be kept dry to avoid accidental falls. Permanent houses are not cheap to construct and it is necessary to budget for the activity.</a:t>
            </a:r>
          </a:p>
          <a:p>
            <a:endParaRPr lang="en-US"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r>
              <a:rPr lang="en-US" b="1" dirty="0"/>
              <a:t>Semi-Permanent Houses</a:t>
            </a:r>
            <a:r>
              <a:rPr lang="en-US" dirty="0"/>
              <a:t/>
            </a:r>
            <a:br>
              <a:rPr lang="en-US" dirty="0"/>
            </a:br>
            <a:r>
              <a:rPr lang="en-US" dirty="0"/>
              <a:t/>
            </a:r>
            <a:br>
              <a:rPr lang="en-US" dirty="0"/>
            </a:br>
            <a:r>
              <a:rPr lang="en-US" dirty="0"/>
              <a:t>This is a type of house whereby the floor is usually cemented but does not necessarily have a stone foundation. The walls are made of iron sheets or sometimes timber. The house is iron roofed. If you work in a rural community then you must have come across this type of a house. It is satisfactory and easy to keep clean. However, appropriate preservatives for timbers have to be used or else termites destroy it</a:t>
            </a: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US" dirty="0"/>
              <a:t>. In many places mud bricks are used and they are an appropriate method of improving houses. Since it is less expensive than a permanent house, you have the responsibility of encouraging members of the community to try and acquire at least this type of a house.</a:t>
            </a:r>
          </a:p>
          <a:p>
            <a:r>
              <a:rPr lang="en-US" b="1" dirty="0"/>
              <a:t>Temporary Houses</a:t>
            </a:r>
            <a:r>
              <a:rPr lang="en-US" dirty="0"/>
              <a:t/>
            </a:r>
            <a:br>
              <a:rPr lang="en-US" dirty="0"/>
            </a:br>
            <a:r>
              <a:rPr lang="en-US" dirty="0"/>
              <a:t/>
            </a:r>
            <a:br>
              <a:rPr lang="en-US" dirty="0"/>
            </a:br>
            <a:endParaRPr lang="en-US" dirty="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Temporary Houses</a:t>
            </a:r>
            <a:endParaRPr lang="en-US" dirty="0"/>
          </a:p>
        </p:txBody>
      </p:sp>
      <p:sp>
        <p:nvSpPr>
          <p:cNvPr id="3" name="Content Placeholder 2"/>
          <p:cNvSpPr>
            <a:spLocks noGrp="1"/>
          </p:cNvSpPr>
          <p:nvPr>
            <p:ph idx="1"/>
          </p:nvPr>
        </p:nvSpPr>
        <p:spPr/>
        <p:txBody>
          <a:bodyPr/>
          <a:lstStyle/>
          <a:p>
            <a:r>
              <a:rPr lang="en-US" dirty="0"/>
              <a:t>This type of house may be found in rural and slums areas. The floor is earthen, the walls are made of cardboard, polythene paper, grass or mud. The roof is thatched with the same material as the walls. This type of a house does not provide for privacy and can easily catch fire.</a:t>
            </a: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Temporary houses are a health hazard and do not meet the requirements for good housing. They should be discouraged as much as possible.</a:t>
            </a:r>
          </a:p>
          <a:p>
            <a:r>
              <a:rPr lang="en-US" b="1" u="sng" dirty="0"/>
              <a:t>Criteria for an Adequate House</a:t>
            </a:r>
            <a:endParaRPr lang="en-US" dirty="0"/>
          </a:p>
          <a:p>
            <a:r>
              <a:rPr lang="en-US" dirty="0"/>
              <a:t>A good house should meet biological, physical and social criteria.</a:t>
            </a:r>
          </a:p>
          <a:p>
            <a:endParaRPr lang="en-US" dirty="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Biological Criteria</a:t>
            </a:r>
            <a:endParaRPr lang="en-US" dirty="0"/>
          </a:p>
        </p:txBody>
      </p:sp>
      <p:sp>
        <p:nvSpPr>
          <p:cNvPr id="3" name="Content Placeholder 2"/>
          <p:cNvSpPr>
            <a:spLocks noGrp="1"/>
          </p:cNvSpPr>
          <p:nvPr>
            <p:ph idx="1"/>
          </p:nvPr>
        </p:nvSpPr>
        <p:spPr/>
        <p:txBody>
          <a:bodyPr>
            <a:normAutofit fontScale="92500" lnSpcReduction="10000"/>
          </a:bodyPr>
          <a:lstStyle/>
          <a:p>
            <a:r>
              <a:rPr lang="en-US" dirty="0"/>
              <a:t>Good housing </a:t>
            </a:r>
            <a:r>
              <a:rPr lang="en-US" dirty="0" err="1"/>
              <a:t>minimises</a:t>
            </a:r>
            <a:r>
              <a:rPr lang="en-US" dirty="0"/>
              <a:t> the risk of transmission of diseases. The spread of gastro-intestinal infections is </a:t>
            </a:r>
            <a:r>
              <a:rPr lang="en-US" dirty="0" err="1"/>
              <a:t>minimised</a:t>
            </a:r>
            <a:r>
              <a:rPr lang="en-US" dirty="0"/>
              <a:t> by some important factors. These include: </a:t>
            </a:r>
          </a:p>
          <a:p>
            <a:pPr lvl="0"/>
            <a:r>
              <a:rPr lang="en-US" dirty="0"/>
              <a:t>Good water supply</a:t>
            </a:r>
          </a:p>
          <a:p>
            <a:pPr lvl="0"/>
            <a:r>
              <a:rPr lang="en-US" dirty="0"/>
              <a:t>Good food storage, preservation and preparation</a:t>
            </a:r>
          </a:p>
          <a:p>
            <a:pPr lvl="0"/>
            <a:r>
              <a:rPr lang="en-US" dirty="0"/>
              <a:t>Adequate facilities for washing utensils and well designed kitchens</a:t>
            </a:r>
          </a:p>
          <a:p>
            <a:pPr lvl="0"/>
            <a:r>
              <a:rPr lang="en-US" dirty="0"/>
              <a:t>Adequate methods of refuse disposal</a:t>
            </a:r>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a:bodyPr>
          <a:lstStyle/>
          <a:p>
            <a:r>
              <a:rPr lang="en-US" dirty="0" smtClean="0"/>
              <a:t>They also influence weather patterns. Flowers are a natural beauty and are often used for decoration. Plants provide vegetables, fruits, tubers and seeds as food</a:t>
            </a:r>
          </a:p>
          <a:p>
            <a:pPr lvl="0"/>
            <a:r>
              <a:rPr lang="en-US" dirty="0"/>
              <a:t>A number of plants are used as herbal medicine for the treatment of various diseases, for example, the </a:t>
            </a:r>
            <a:r>
              <a:rPr lang="en-US" dirty="0" err="1"/>
              <a:t>Neem</a:t>
            </a:r>
            <a:r>
              <a:rPr lang="en-US" dirty="0"/>
              <a:t> tree locally known as </a:t>
            </a:r>
            <a:r>
              <a:rPr lang="en-US" dirty="0" err="1"/>
              <a:t>muarobaine</a:t>
            </a:r>
            <a:r>
              <a:rPr lang="en-US" dirty="0"/>
              <a:t>, is used for the treatment of malaria, among many other diseases. </a:t>
            </a:r>
          </a:p>
          <a:p>
            <a:pPr>
              <a:buNone/>
            </a:pPr>
            <a:endParaRPr lang="en-US" dirty="0"/>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Physical Criteria</a:t>
            </a:r>
            <a:r>
              <a:rPr lang="en-US" dirty="0"/>
              <a:t/>
            </a:r>
            <a:br>
              <a:rPr lang="en-US" dirty="0"/>
            </a:br>
            <a:endParaRPr lang="en-US" dirty="0"/>
          </a:p>
        </p:txBody>
      </p:sp>
      <p:sp>
        <p:nvSpPr>
          <p:cNvPr id="3" name="Content Placeholder 2"/>
          <p:cNvSpPr>
            <a:spLocks noGrp="1"/>
          </p:cNvSpPr>
          <p:nvPr>
            <p:ph idx="1"/>
          </p:nvPr>
        </p:nvSpPr>
        <p:spPr/>
        <p:txBody>
          <a:bodyPr/>
          <a:lstStyle/>
          <a:p>
            <a:r>
              <a:rPr lang="en-US" dirty="0"/>
              <a:t>The house should be safe for every occupant. This means that home accidents should be prevented. It is, therefore, necessary that appropriate safety devices be provided for. The house should also be free from air pollution.</a:t>
            </a:r>
          </a:p>
          <a:p>
            <a:endParaRPr lang="en-US" dirty="0"/>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Social Criteria</a:t>
            </a:r>
            <a:endParaRPr lang="en-US" dirty="0"/>
          </a:p>
        </p:txBody>
      </p:sp>
      <p:sp>
        <p:nvSpPr>
          <p:cNvPr id="3" name="Content Placeholder 2"/>
          <p:cNvSpPr>
            <a:spLocks noGrp="1"/>
          </p:cNvSpPr>
          <p:nvPr>
            <p:ph idx="1"/>
          </p:nvPr>
        </p:nvSpPr>
        <p:spPr/>
        <p:txBody>
          <a:bodyPr/>
          <a:lstStyle/>
          <a:p>
            <a:r>
              <a:rPr lang="en-US" dirty="0"/>
              <a:t>Good housing should be designed to enable the family function effectively in regard to its cultural background. This means that the required privacy for adults should be catered for. It should have a suitable setting for </a:t>
            </a:r>
            <a:r>
              <a:rPr lang="en-US" dirty="0" smtClean="0"/>
              <a:t>bringing up </a:t>
            </a:r>
            <a:r>
              <a:rPr lang="en-US" dirty="0"/>
              <a:t>children.</a:t>
            </a:r>
          </a:p>
          <a:p>
            <a:endParaRPr lang="en-US" dirty="0"/>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u="sng" dirty="0"/>
              <a:t>Characteristics of Adequate Housing</a:t>
            </a:r>
            <a:r>
              <a:rPr lang="en-US" dirty="0"/>
              <a:t/>
            </a:r>
            <a:br>
              <a:rPr lang="en-US" dirty="0"/>
            </a:br>
            <a:endParaRPr lang="en-US" dirty="0"/>
          </a:p>
        </p:txBody>
      </p:sp>
      <p:sp>
        <p:nvSpPr>
          <p:cNvPr id="3" name="Content Placeholder 2"/>
          <p:cNvSpPr>
            <a:spLocks noGrp="1"/>
          </p:cNvSpPr>
          <p:nvPr>
            <p:ph idx="1"/>
          </p:nvPr>
        </p:nvSpPr>
        <p:spPr/>
        <p:txBody>
          <a:bodyPr>
            <a:normAutofit lnSpcReduction="10000"/>
          </a:bodyPr>
          <a:lstStyle/>
          <a:p>
            <a:r>
              <a:rPr lang="en-US" b="1" dirty="0"/>
              <a:t>Natural Light</a:t>
            </a:r>
            <a:r>
              <a:rPr lang="en-US" dirty="0"/>
              <a:t/>
            </a:r>
            <a:br>
              <a:rPr lang="en-US" dirty="0"/>
            </a:br>
            <a:r>
              <a:rPr lang="en-US" dirty="0"/>
              <a:t/>
            </a:r>
            <a:br>
              <a:rPr lang="en-US" dirty="0"/>
            </a:br>
            <a:r>
              <a:rPr lang="en-US" dirty="0"/>
              <a:t>The sun provides natural light, which is essential for physical growth, especially in young children. Lighting is also essential for proper vision. The presence of sunlight into the house kills some micro-organisms. This underscores the need for sunlight in the house. Some insects are also driven away by adequate lighting.</a:t>
            </a:r>
          </a:p>
          <a:p>
            <a:endParaRPr lang="en-US" dirty="0"/>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a:t>Artificial Lighting</a:t>
            </a:r>
            <a:r>
              <a:rPr lang="en-US" dirty="0"/>
              <a:t/>
            </a:r>
            <a:br>
              <a:rPr lang="en-US" dirty="0"/>
            </a:br>
            <a:r>
              <a:rPr lang="en-US" dirty="0"/>
              <a:t/>
            </a:r>
            <a:br>
              <a:rPr lang="en-US" dirty="0"/>
            </a:br>
            <a:r>
              <a:rPr lang="en-US" dirty="0"/>
              <a:t>This type of lighting is needed at night. The sources are electricity, oil lamps and gas. The type of lighting used should correspond to the purpose for which it is needed in the house.</a:t>
            </a:r>
          </a:p>
          <a:p>
            <a:endParaRPr lang="en-US" dirty="0"/>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a:t>Artificial Lighting</a:t>
            </a:r>
            <a:r>
              <a:rPr lang="en-US" dirty="0"/>
              <a:t/>
            </a:r>
            <a:br>
              <a:rPr lang="en-US" dirty="0"/>
            </a:br>
            <a:r>
              <a:rPr lang="en-US" dirty="0"/>
              <a:t/>
            </a:r>
            <a:br>
              <a:rPr lang="en-US" dirty="0"/>
            </a:br>
            <a:r>
              <a:rPr lang="en-US" dirty="0"/>
              <a:t>This type of lighting is needed at night. The sources are electricity, oil lamps and gas. The type of lighting used should correspond to the purpose for which it is needed in the house.</a:t>
            </a:r>
          </a:p>
          <a:p>
            <a:endParaRPr lang="en-US" dirty="0"/>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a:t>Room Separation</a:t>
            </a:r>
            <a:r>
              <a:rPr lang="en-US" dirty="0"/>
              <a:t/>
            </a:r>
            <a:br>
              <a:rPr lang="en-US" dirty="0"/>
            </a:br>
            <a:r>
              <a:rPr lang="en-US" dirty="0"/>
              <a:t/>
            </a:r>
            <a:br>
              <a:rPr lang="en-US" dirty="0"/>
            </a:br>
            <a:r>
              <a:rPr lang="en-US" dirty="0"/>
              <a:t>The house should have adequate rooms to provide separate accommodation for adults and children. The shelter for animals should be separate from the main house. There should also be separate rooms for food storage and preparation</a:t>
            </a:r>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Others</a:t>
            </a:r>
            <a:endParaRPr lang="en-US" dirty="0"/>
          </a:p>
        </p:txBody>
      </p:sp>
      <p:sp>
        <p:nvSpPr>
          <p:cNvPr id="3" name="Content Placeholder 2"/>
          <p:cNvSpPr>
            <a:spLocks noGrp="1"/>
          </p:cNvSpPr>
          <p:nvPr>
            <p:ph idx="1"/>
          </p:nvPr>
        </p:nvSpPr>
        <p:spPr/>
        <p:txBody>
          <a:bodyPr>
            <a:normAutofit fontScale="92500" lnSpcReduction="20000"/>
          </a:bodyPr>
          <a:lstStyle/>
          <a:p>
            <a:pPr>
              <a:buNone/>
            </a:pPr>
            <a:r>
              <a:rPr lang="en-US" dirty="0"/>
              <a:t/>
            </a:r>
            <a:br>
              <a:rPr lang="en-US" dirty="0"/>
            </a:br>
            <a:r>
              <a:rPr lang="en-US" dirty="0"/>
              <a:t/>
            </a:r>
            <a:br>
              <a:rPr lang="en-US" dirty="0"/>
            </a:br>
            <a:r>
              <a:rPr lang="en-US" sz="3300" dirty="0"/>
              <a:t>The house should have, where possible, cemented floor and plastered walls to protect against insects and should be rodent-proof. It should also have water supply in adequate and reliable quantity and quality. It should have a good latrine and a clean compound. It should be equipped with proper methods of refuse disposal, for example, composting, burning or burying waste. The house should be dry. </a:t>
            </a:r>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Font typeface="Wingdings" pitchFamily="2" charset="2"/>
              <a:buChar char="§"/>
            </a:pPr>
            <a:r>
              <a:rPr lang="en-US" dirty="0" smtClean="0"/>
              <a:t>The cooking arrangements should be satisfactory to avoid home accidents. </a:t>
            </a:r>
          </a:p>
          <a:p>
            <a:pPr>
              <a:buFont typeface="Wingdings" pitchFamily="2" charset="2"/>
              <a:buChar char="§"/>
            </a:pPr>
            <a:r>
              <a:rPr lang="en-US" dirty="0" smtClean="0"/>
              <a:t>Generally, there should be an effort </a:t>
            </a:r>
            <a:r>
              <a:rPr lang="en-US" dirty="0"/>
              <a:t>to protect against all types of home accidents, for instance, those caused by fire, tools and chemicals.</a:t>
            </a:r>
          </a:p>
          <a:p>
            <a:endParaRPr lang="en-US" dirty="0"/>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i="1" dirty="0"/>
              <a:t>Remember: </a:t>
            </a:r>
            <a:br>
              <a:rPr lang="en-US" b="1" i="1" dirty="0"/>
            </a:br>
            <a:r>
              <a:rPr lang="en-US" b="1" i="1" dirty="0"/>
              <a:t>It may not always be possible to meet all the necessary requirements for adequate housing. However, housing can be improved in a number of simple and practical ways</a:t>
            </a:r>
            <a:endParaRPr lang="en-US" dirty="0"/>
          </a:p>
          <a:p>
            <a:endParaRPr lang="en-US" dirty="0"/>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u="sng" dirty="0"/>
              <a:t>Suitable Building Sites</a:t>
            </a:r>
            <a:r>
              <a:rPr lang="en-US" dirty="0"/>
              <a:t/>
            </a:r>
            <a:br>
              <a:rPr lang="en-US" dirty="0"/>
            </a:br>
            <a:endParaRPr lang="en-US" dirty="0"/>
          </a:p>
        </p:txBody>
      </p:sp>
      <p:sp>
        <p:nvSpPr>
          <p:cNvPr id="3" name="Content Placeholder 2"/>
          <p:cNvSpPr>
            <a:spLocks noGrp="1"/>
          </p:cNvSpPr>
          <p:nvPr>
            <p:ph idx="1"/>
          </p:nvPr>
        </p:nvSpPr>
        <p:spPr/>
        <p:txBody>
          <a:bodyPr>
            <a:normAutofit fontScale="92500" lnSpcReduction="10000"/>
          </a:bodyPr>
          <a:lstStyle/>
          <a:p>
            <a:r>
              <a:rPr lang="en-US" dirty="0"/>
              <a:t>The following factors should be considered when selecting a suitable site for a house: </a:t>
            </a:r>
          </a:p>
          <a:p>
            <a:pPr lvl="0"/>
            <a:r>
              <a:rPr lang="en-US" dirty="0"/>
              <a:t>The soil should be suitable for construction.</a:t>
            </a:r>
          </a:p>
          <a:p>
            <a:pPr lvl="0"/>
            <a:r>
              <a:rPr lang="en-US" dirty="0"/>
              <a:t>The site should be dry, sunny and exposed to free air.</a:t>
            </a:r>
          </a:p>
          <a:p>
            <a:pPr lvl="0"/>
            <a:r>
              <a:rPr lang="en-US" dirty="0"/>
              <a:t>The surroundings should be hygienic </a:t>
            </a:r>
            <a:br>
              <a:rPr lang="en-US" dirty="0"/>
            </a:br>
            <a:r>
              <a:rPr lang="en-US" dirty="0"/>
              <a:t>and healthy.</a:t>
            </a:r>
          </a:p>
          <a:p>
            <a:pPr lvl="0"/>
            <a:r>
              <a:rPr lang="en-US" dirty="0"/>
              <a:t>The site should be away from noisy factories, cinema halls and heavy traffic</a:t>
            </a:r>
            <a:r>
              <a:rPr lang="en-US" dirty="0" smtClean="0"/>
              <a:t>.</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a:bodyPr>
          <a:lstStyle/>
          <a:p>
            <a:r>
              <a:rPr lang="en-US" dirty="0" smtClean="0"/>
              <a:t> Garlic is used to treat hypertension. The aloe </a:t>
            </a:r>
            <a:r>
              <a:rPr lang="en-US" dirty="0" err="1" smtClean="0"/>
              <a:t>vera</a:t>
            </a:r>
            <a:r>
              <a:rPr lang="en-US" dirty="0" smtClean="0"/>
              <a:t> plant is used for prevention of cancer of the stomach and healing of wounds. On the other hand, some plants may adversely affect health</a:t>
            </a:r>
            <a:r>
              <a:rPr lang="en-US" b="1" dirty="0" smtClean="0"/>
              <a:t> </a:t>
            </a:r>
            <a:endParaRPr lang="en-US" dirty="0" smtClean="0"/>
          </a:p>
          <a:p>
            <a:pPr lvl="0"/>
            <a:r>
              <a:rPr lang="en-US" dirty="0" smtClean="0"/>
              <a:t> Occasionally, people react to pollen from blooming plants and may develop hay fever or asthma. Ingesting or touching some poisonous plants may have devastating effects.</a:t>
            </a:r>
          </a:p>
          <a:p>
            <a:pPr>
              <a:buNone/>
            </a:pPr>
            <a:r>
              <a:rPr lang="en-US" b="1" dirty="0" smtClean="0"/>
              <a:t> </a:t>
            </a:r>
            <a:endParaRPr lang="en-US" dirty="0" smtClean="0"/>
          </a:p>
          <a:p>
            <a:pPr>
              <a:buNone/>
            </a:pPr>
            <a:endParaRPr lang="en-US" dirty="0"/>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It should be on high ground to avoid water from standing and stagnating. This will prevent breeding of mosquitoes</a:t>
            </a:r>
          </a:p>
          <a:p>
            <a:r>
              <a:rPr lang="en-US" b="1" u="sng" dirty="0"/>
              <a:t>Characteristics of Poor Housing</a:t>
            </a:r>
            <a:endParaRPr lang="en-US" dirty="0"/>
          </a:p>
          <a:p>
            <a:r>
              <a:rPr lang="en-US" dirty="0"/>
              <a:t>A poor house does not protect its inhabitants from environmental hazards. It may have some or all the following negative characteristics:</a:t>
            </a:r>
          </a:p>
          <a:p>
            <a:endParaRPr lang="en-US" dirty="0" smtClean="0"/>
          </a:p>
          <a:p>
            <a:endParaRPr lang="en-US" dirty="0"/>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Characteristics</a:t>
            </a:r>
            <a:r>
              <a:rPr lang="en-US" dirty="0"/>
              <a:t> </a:t>
            </a:r>
            <a:br>
              <a:rPr lang="en-US" dirty="0"/>
            </a:br>
            <a:endParaRPr lang="en-US" dirty="0"/>
          </a:p>
        </p:txBody>
      </p:sp>
      <p:sp>
        <p:nvSpPr>
          <p:cNvPr id="3" name="Content Placeholder 2"/>
          <p:cNvSpPr>
            <a:spLocks noGrp="1"/>
          </p:cNvSpPr>
          <p:nvPr>
            <p:ph idx="1"/>
          </p:nvPr>
        </p:nvSpPr>
        <p:spPr/>
        <p:txBody>
          <a:bodyPr>
            <a:normAutofit fontScale="92500" lnSpcReduction="10000"/>
          </a:bodyPr>
          <a:lstStyle/>
          <a:p>
            <a:pPr lvl="0"/>
            <a:r>
              <a:rPr lang="en-US" dirty="0"/>
              <a:t>Dampness due to poor drainage.</a:t>
            </a:r>
          </a:p>
          <a:p>
            <a:pPr lvl="0"/>
            <a:r>
              <a:rPr lang="en-US" dirty="0"/>
              <a:t>Overcrowding is a common feature in poor housing. This is due to an insufficient number of rooms. Dampness and overcrowding enhance the spread of common respiratory diseases such as colds, influenza, tuberculosis and pneumonia.</a:t>
            </a:r>
          </a:p>
          <a:p>
            <a:r>
              <a:rPr lang="en-US" dirty="0"/>
              <a:t>Earthen floors and walls encourage breeding of fleas and bed bugs </a:t>
            </a:r>
            <a:r>
              <a:rPr lang="en-US" dirty="0" smtClean="0"/>
              <a:t>while</a:t>
            </a:r>
          </a:p>
          <a:p>
            <a:r>
              <a:rPr lang="en-US" dirty="0" smtClean="0"/>
              <a:t>unscreened </a:t>
            </a:r>
            <a:r>
              <a:rPr lang="en-US" dirty="0"/>
              <a:t>windows encourage entry of mosquitoes</a:t>
            </a:r>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lvl="0"/>
            <a:r>
              <a:rPr lang="en-US" dirty="0"/>
              <a:t>Unprotected fire places with poor cooking arrangements cause home accidents with children. Working tools can cause accidents if not </a:t>
            </a:r>
            <a:br>
              <a:rPr lang="en-US" dirty="0"/>
            </a:br>
            <a:r>
              <a:rPr lang="en-US" dirty="0"/>
              <a:t>properly stored.</a:t>
            </a:r>
          </a:p>
          <a:p>
            <a:r>
              <a:rPr lang="en-US" dirty="0"/>
              <a:t>Water supply and storage, which lacks hygiene, poses a health hazard for the transmission of water-borne diseases.</a:t>
            </a:r>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pPr lvl="0"/>
            <a:r>
              <a:rPr lang="en-US" dirty="0"/>
              <a:t>Proper storage of clean utensils is often lacking in poor housing. This is accompanied by poor personal hygiene in the preparation and serving of food.</a:t>
            </a:r>
          </a:p>
          <a:p>
            <a:pPr lvl="0"/>
            <a:r>
              <a:rPr lang="en-US" dirty="0"/>
              <a:t>The home environment may lack a good latrine, usually accompanied by improper excreta and inadequate refuse disposal. This increases the chances of getting hookworm infestation.</a:t>
            </a:r>
          </a:p>
          <a:p>
            <a:endParaRPr lang="en-US" dirty="0"/>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lvl="0"/>
            <a:r>
              <a:rPr lang="en-US" dirty="0"/>
              <a:t>Compounds with tall grass, pools of water and sprawling litter may provide good breeding places for mosquitoes, rodents and other vectors responsible for transmission of many communicable diseases.</a:t>
            </a:r>
          </a:p>
          <a:p>
            <a:r>
              <a:rPr lang="en-US" dirty="0"/>
              <a:t> </a:t>
            </a:r>
          </a:p>
          <a:p>
            <a:r>
              <a:rPr lang="en-US" dirty="0"/>
              <a:t> </a:t>
            </a:r>
          </a:p>
          <a:p>
            <a:endParaRPr lang="en-US" dirty="0"/>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u="sng" dirty="0"/>
              <a:t>Community Involvement in Improving Housing</a:t>
            </a:r>
            <a:r>
              <a:rPr lang="en-US" dirty="0"/>
              <a:t/>
            </a:r>
            <a:br>
              <a:rPr lang="en-US" dirty="0"/>
            </a:br>
            <a:endParaRPr lang="en-US" dirty="0"/>
          </a:p>
        </p:txBody>
      </p:sp>
      <p:sp>
        <p:nvSpPr>
          <p:cNvPr id="3" name="Content Placeholder 2"/>
          <p:cNvSpPr>
            <a:spLocks noGrp="1"/>
          </p:cNvSpPr>
          <p:nvPr>
            <p:ph idx="1"/>
          </p:nvPr>
        </p:nvSpPr>
        <p:spPr/>
        <p:txBody>
          <a:bodyPr/>
          <a:lstStyle/>
          <a:p>
            <a:pPr>
              <a:buNone/>
            </a:pPr>
            <a:r>
              <a:rPr lang="en-US" dirty="0"/>
              <a:t>It is very important to explain to the community the reasons they need to adopt new hygienic practices. If the members of the community are not well convinced, your environmental health measures will fail. This is because new practices mean a change in people’s </a:t>
            </a:r>
            <a:r>
              <a:rPr lang="en-US" dirty="0" err="1"/>
              <a:t>behaviour</a:t>
            </a:r>
            <a:r>
              <a:rPr lang="en-US" dirty="0"/>
              <a:t> and they will not be willing to change unless they see personal advantages in it. </a:t>
            </a:r>
            <a:r>
              <a:rPr lang="en-US" dirty="0" smtClean="0"/>
              <a:t> </a:t>
            </a:r>
            <a:endParaRPr lang="en-US" dirty="0"/>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r>
              <a:rPr lang="en-US" dirty="0"/>
              <a:t> </a:t>
            </a:r>
            <a:r>
              <a:rPr lang="en-US" dirty="0" smtClean="0"/>
              <a:t>   Avoiding </a:t>
            </a:r>
            <a:r>
              <a:rPr lang="en-US" dirty="0"/>
              <a:t>diseases, making more money or just being more comfortable are some of the advantages that must be </a:t>
            </a:r>
            <a:r>
              <a:rPr lang="en-US" dirty="0" smtClean="0"/>
              <a:t>emphasized </a:t>
            </a:r>
            <a:r>
              <a:rPr lang="en-US" dirty="0"/>
              <a:t>to the community. You must make the new idea attractive. The following are only some ways of how to introduce change. </a:t>
            </a:r>
          </a:p>
          <a:p>
            <a:endParaRPr lang="en-US" dirty="0"/>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a:bodyPr>
          <a:lstStyle/>
          <a:p>
            <a:pPr lvl="0"/>
            <a:r>
              <a:rPr lang="en-US" dirty="0"/>
              <a:t>Find out what people think about the problem. Do they see it as a problem?</a:t>
            </a:r>
            <a:br>
              <a:rPr lang="en-US" dirty="0"/>
            </a:br>
            <a:r>
              <a:rPr lang="en-US" dirty="0"/>
              <a:t>If they do not, then you will have to help them understand that the problem exists and needs to be given attention.</a:t>
            </a:r>
          </a:p>
          <a:p>
            <a:r>
              <a:rPr lang="en-US" dirty="0"/>
              <a:t>Encourage them to think of possible solutions and guide them towards those that are technically possible and suitable for the situation</a:t>
            </a:r>
            <a:r>
              <a:rPr lang="en-US" dirty="0" smtClean="0"/>
              <a:t>.</a:t>
            </a:r>
          </a:p>
          <a:p>
            <a:r>
              <a:rPr lang="en-US" dirty="0" smtClean="0"/>
              <a:t> Encourage </a:t>
            </a:r>
            <a:r>
              <a:rPr lang="en-US" dirty="0"/>
              <a:t>community participation</a:t>
            </a:r>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pPr lvl="0"/>
            <a:r>
              <a:rPr lang="en-US" dirty="0"/>
              <a:t>Aim to set an example in your health facility or home.</a:t>
            </a:r>
          </a:p>
          <a:p>
            <a:pPr lvl="0"/>
            <a:r>
              <a:rPr lang="en-US" dirty="0"/>
              <a:t>Talk and work with people, encourage them to ask for advice or help in solving their problems, for example, inadequate water supplies, waste disposal, food safety regulations and hygiene, improved housing, controlling of vectors </a:t>
            </a:r>
            <a:br>
              <a:rPr lang="en-US" dirty="0"/>
            </a:br>
            <a:r>
              <a:rPr lang="en-US" dirty="0"/>
              <a:t>and pests.</a:t>
            </a:r>
          </a:p>
          <a:p>
            <a:pPr lvl="0">
              <a:buNone/>
            </a:pPr>
            <a:endParaRPr lang="en-US" dirty="0"/>
          </a:p>
          <a:p>
            <a:endParaRPr lang="en-US" dirty="0"/>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The community would enjoy living in good housing. A little effort is needed to improve housing by using locally available resources</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People</a:t>
            </a:r>
            <a:endParaRPr lang="en-US" dirty="0"/>
          </a:p>
        </p:txBody>
      </p:sp>
      <p:sp>
        <p:nvSpPr>
          <p:cNvPr id="3" name="Content Placeholder 2"/>
          <p:cNvSpPr>
            <a:spLocks noGrp="1"/>
          </p:cNvSpPr>
          <p:nvPr>
            <p:ph idx="1"/>
          </p:nvPr>
        </p:nvSpPr>
        <p:spPr/>
        <p:txBody>
          <a:bodyPr>
            <a:normAutofit/>
          </a:bodyPr>
          <a:lstStyle/>
          <a:p>
            <a:pPr lvl="0"/>
            <a:r>
              <a:rPr lang="en-US" dirty="0"/>
              <a:t>Human beings and their activities can be a big source of infection.  For example, overcrowding and slum settlements brought about by </a:t>
            </a:r>
            <a:r>
              <a:rPr lang="en-US" dirty="0" smtClean="0"/>
              <a:t>urbanization, </a:t>
            </a:r>
            <a:r>
              <a:rPr lang="en-US" dirty="0"/>
              <a:t>can promote the transmission of diseases, especially those diseases that are spread through droplets and contact</a:t>
            </a:r>
            <a:r>
              <a:rPr lang="en-US" dirty="0" smtClean="0"/>
              <a:t>.</a:t>
            </a:r>
            <a:endParaRPr lang="en-US" dirty="0"/>
          </a:p>
        </p:txBody>
      </p:sp>
    </p:spTree>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Sensitization</a:t>
            </a:r>
            <a:r>
              <a:rPr lang="en-US" dirty="0" smtClean="0"/>
              <a:t/>
            </a:r>
            <a:br>
              <a:rPr lang="en-US" dirty="0" smtClean="0"/>
            </a:br>
            <a:endParaRPr lang="en-US" dirty="0"/>
          </a:p>
        </p:txBody>
      </p:sp>
      <p:sp>
        <p:nvSpPr>
          <p:cNvPr id="3" name="Content Placeholder 2"/>
          <p:cNvSpPr>
            <a:spLocks noGrp="1"/>
          </p:cNvSpPr>
          <p:nvPr>
            <p:ph idx="1"/>
          </p:nvPr>
        </p:nvSpPr>
        <p:spPr/>
        <p:txBody>
          <a:bodyPr>
            <a:normAutofit fontScale="92500"/>
          </a:bodyPr>
          <a:lstStyle/>
          <a:p>
            <a:pPr>
              <a:buNone/>
            </a:pPr>
            <a:endParaRPr lang="en-US" dirty="0"/>
          </a:p>
          <a:p>
            <a:pPr lvl="0"/>
            <a:r>
              <a:rPr lang="en-US" dirty="0" smtClean="0"/>
              <a:t>Sensitization </a:t>
            </a:r>
            <a:r>
              <a:rPr lang="en-US" dirty="0"/>
              <a:t>is the process of creating awareness. Community health nurses come in contact with the communities and should make use of these opportunities to share health messages with them. You should start at the </a:t>
            </a:r>
            <a:r>
              <a:rPr lang="en-US" u="sng" dirty="0"/>
              <a:t>health facility </a:t>
            </a:r>
            <a:r>
              <a:rPr lang="en-US" dirty="0"/>
              <a:t>then extend your efforts to </a:t>
            </a:r>
            <a:r>
              <a:rPr lang="en-US" u="sng" dirty="0"/>
              <a:t>their homes</a:t>
            </a:r>
            <a:r>
              <a:rPr lang="en-US" dirty="0"/>
              <a:t>. The health team will have conducted a </a:t>
            </a:r>
            <a:r>
              <a:rPr lang="en-US" u="sng" dirty="0"/>
              <a:t>community diagnosis </a:t>
            </a:r>
            <a:r>
              <a:rPr lang="en-US" dirty="0"/>
              <a:t>so as to have valid information on the problem.</a:t>
            </a:r>
          </a:p>
          <a:p>
            <a:endParaRPr lang="en-US" dirty="0"/>
          </a:p>
        </p:txBody>
      </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r>
              <a:rPr lang="en-US" dirty="0"/>
              <a:t>The following steps can be followed when trying to involve the community.</a:t>
            </a:r>
          </a:p>
          <a:p>
            <a:r>
              <a:rPr lang="en-US" b="1" dirty="0"/>
              <a:t>Meeting the Health Team Members</a:t>
            </a:r>
            <a:r>
              <a:rPr lang="en-US" dirty="0"/>
              <a:t/>
            </a:r>
            <a:br>
              <a:rPr lang="en-US" dirty="0"/>
            </a:br>
            <a:r>
              <a:rPr lang="en-US" dirty="0"/>
              <a:t/>
            </a:r>
            <a:br>
              <a:rPr lang="en-US" dirty="0"/>
            </a:br>
            <a:r>
              <a:rPr lang="en-US" dirty="0"/>
              <a:t>The first step involves planning to meet and explain the need for community involvement, with the health team members. Ensure that the relevant </a:t>
            </a:r>
            <a:r>
              <a:rPr lang="en-US" u="sng" dirty="0"/>
              <a:t>consultants and government officers </a:t>
            </a:r>
            <a:r>
              <a:rPr lang="en-US" dirty="0"/>
              <a:t>dealing with housing are invited so that they can give </a:t>
            </a:r>
            <a:r>
              <a:rPr lang="en-US" u="sng" dirty="0"/>
              <a:t>pertinent information </a:t>
            </a:r>
            <a:r>
              <a:rPr lang="en-US" dirty="0"/>
              <a:t>on housing matters according to the Housing Act.</a:t>
            </a:r>
          </a:p>
        </p:txBody>
      </p:sp>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r>
              <a:rPr lang="en-US" dirty="0" smtClean="0"/>
              <a:t> </a:t>
            </a:r>
            <a:r>
              <a:rPr lang="en-US" dirty="0"/>
              <a:t>In this meeting, the health team members will deliberate on community </a:t>
            </a:r>
            <a:r>
              <a:rPr lang="en-US" dirty="0" smtClean="0"/>
              <a:t>sensitization </a:t>
            </a:r>
            <a:r>
              <a:rPr lang="en-US" dirty="0"/>
              <a:t>and identify ways of improving housing in the community. All the health team members should be committed to carrying out their plans for solving the housing problem.</a:t>
            </a:r>
          </a:p>
          <a:p>
            <a:endParaRPr lang="en-US" dirty="0"/>
          </a:p>
        </p:txBody>
      </p:sp>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b="1" dirty="0"/>
              <a:t>Sharing Health Messages Daily at the Health Facility about Improving Housing</a:t>
            </a:r>
            <a:br>
              <a:rPr lang="en-US" b="1" dirty="0"/>
            </a:br>
            <a:r>
              <a:rPr lang="en-US" dirty="0"/>
              <a:t/>
            </a:r>
            <a:br>
              <a:rPr lang="en-US" dirty="0"/>
            </a:br>
            <a:r>
              <a:rPr lang="en-US" dirty="0"/>
              <a:t>The second step will be to start </a:t>
            </a:r>
            <a:r>
              <a:rPr lang="en-US" dirty="0" smtClean="0"/>
              <a:t>sensitizing </a:t>
            </a:r>
            <a:r>
              <a:rPr lang="en-US" dirty="0"/>
              <a:t>the community at the primary health care facility. </a:t>
            </a:r>
            <a:br>
              <a:rPr lang="en-US" dirty="0"/>
            </a:br>
            <a:r>
              <a:rPr lang="en-US" dirty="0"/>
              <a:t>This will be accomplished by sharing health messages on improved housing. In this way, the patients and clients will get pertinent information on types of houses, </a:t>
            </a:r>
          </a:p>
          <a:p>
            <a:endParaRPr lang="en-US" dirty="0"/>
          </a:p>
        </p:txBody>
      </p:sp>
    </p:spTree>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r>
              <a:rPr lang="en-US" sz="3600" dirty="0" smtClean="0"/>
              <a:t>criteria for adequate housing, effects of housing on health, characteristics of poor housing and diseases associated with poor housing. This will make the community aware of the problem and the need to improve housing for the family.</a:t>
            </a:r>
          </a:p>
          <a:p>
            <a:endParaRPr lang="en-US" dirty="0"/>
          </a:p>
        </p:txBody>
      </p:sp>
    </p:spTree>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b="1" dirty="0"/>
              <a:t>Meeting the Community Leaders	</a:t>
            </a:r>
            <a:br>
              <a:rPr lang="en-US" b="1" dirty="0"/>
            </a:br>
            <a:r>
              <a:rPr lang="en-US" dirty="0"/>
              <a:t/>
            </a:r>
            <a:br>
              <a:rPr lang="en-US" dirty="0"/>
            </a:br>
            <a:r>
              <a:rPr lang="en-US" dirty="0"/>
              <a:t>The third step is where the community health nurse </a:t>
            </a:r>
            <a:r>
              <a:rPr lang="en-US" dirty="0" smtClean="0"/>
              <a:t>organizes </a:t>
            </a:r>
            <a:r>
              <a:rPr lang="en-US" dirty="0"/>
              <a:t>to meet and go over the subject with the community leaders of the area. These leaders include formal leaders in government offices, for example, the District Commissioner, the District Officer, Chief and Assistant Chief. </a:t>
            </a:r>
          </a:p>
        </p:txBody>
      </p:sp>
    </p:spTree>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dirty="0" smtClean="0"/>
              <a:t>The informal leaders, such as opinion leaders, community own resource persons, leaders of women, men and youth groups should also be involved. </a:t>
            </a:r>
          </a:p>
          <a:p>
            <a:endParaRPr lang="en-US" dirty="0"/>
          </a:p>
        </p:txBody>
      </p:sp>
    </p:spTree>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r>
              <a:rPr lang="en-US" dirty="0" smtClean="0"/>
              <a:t>    Moreover, you should target community-based health workers, traditional birth attendants and community-based distributors of family planning. These leaders will be aware of the problem and the need for improved housing in their community. They will identify and suggest ways of improvement. </a:t>
            </a:r>
          </a:p>
          <a:p>
            <a:endParaRPr lang="en-US" dirty="0"/>
          </a:p>
        </p:txBody>
      </p:sp>
    </p:spTree>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r>
              <a:rPr lang="en-US" dirty="0"/>
              <a:t> </a:t>
            </a:r>
            <a:r>
              <a:rPr lang="en-US" dirty="0" smtClean="0"/>
              <a:t>   You should be able to guide them on the techniques of carrying out the health activities. You may use clinical records to confirm the health problem and the need for community involvement.</a:t>
            </a:r>
            <a:endParaRPr lang="en-US" dirty="0"/>
          </a:p>
        </p:txBody>
      </p:sp>
    </p:spTree>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US" b="1" u="sng" dirty="0"/>
              <a:t>Identifying Ways of Improvement</a:t>
            </a:r>
            <a:r>
              <a:rPr lang="en-US" u="sng" dirty="0"/>
              <a:t> </a:t>
            </a:r>
            <a:endParaRPr lang="en-US" dirty="0"/>
          </a:p>
          <a:p>
            <a:r>
              <a:rPr lang="en-US" dirty="0"/>
              <a:t>Through the previously-mentioned meetings and activities, the health team and the community leaders will identify many ways of improving housing. From their list they will select the best alternative and then plan and </a:t>
            </a:r>
            <a:r>
              <a:rPr lang="en-US" dirty="0" err="1"/>
              <a:t>organise</a:t>
            </a:r>
            <a:r>
              <a:rPr lang="en-US" dirty="0"/>
              <a:t> their resources, that is, manpower, money, materials, and time to carry out the selected activities</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Explosions from quarries produce a lot of dust, which causes respiratory and eye problems. When it rains, these quarries collect water and become breeding sites for mosquitoes and risky places for children</a:t>
            </a:r>
          </a:p>
          <a:p>
            <a:endParaRPr lang="en-US" dirty="0"/>
          </a:p>
        </p:txBody>
      </p:sp>
    </p:spTree>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US" dirty="0"/>
              <a:t>Some of these activities will be the provision of outreach clinic services. During the clinic session, the same content on improved housing will be covered in the health messages.</a:t>
            </a:r>
          </a:p>
          <a:p>
            <a:r>
              <a:rPr lang="en-US" dirty="0"/>
              <a:t>During home visits, the nurse, public health technician and community-based health worker should inspect the houses and focus on simple practical ways of improvement. </a:t>
            </a:r>
          </a:p>
        </p:txBody>
      </p:sp>
    </p:spTree>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r>
              <a:rPr lang="en-US" dirty="0"/>
              <a:t>This will enhance the implementation as the solutions are being provided directly </a:t>
            </a:r>
            <a:br>
              <a:rPr lang="en-US" dirty="0"/>
            </a:br>
            <a:r>
              <a:rPr lang="en-US" dirty="0"/>
              <a:t>at home.</a:t>
            </a:r>
            <a:r>
              <a:rPr lang="en-US" b="1" dirty="0"/>
              <a:t> </a:t>
            </a:r>
            <a:endParaRPr lang="en-US" dirty="0"/>
          </a:p>
          <a:p>
            <a:r>
              <a:rPr lang="en-US" dirty="0"/>
              <a:t>A school health service is another community health activity where this knowledge may be imparted for the children to share with their parents. The community health nurse, with her team members, conducts regular supervisory visits to the </a:t>
            </a:r>
            <a:r>
              <a:rPr lang="en-US" dirty="0" err="1"/>
              <a:t>centres</a:t>
            </a:r>
            <a:r>
              <a:rPr lang="en-US" dirty="0"/>
              <a:t> of community-based health care activities. </a:t>
            </a:r>
          </a:p>
        </p:txBody>
      </p:sp>
    </p:spTree>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These supportive visits help the groups to build their self-confidence and improve their skills. They are encouraged to explore solutions to their housing problems.</a:t>
            </a:r>
            <a:r>
              <a:rPr lang="en-US" dirty="0"/>
              <a:t> They also encourage mutual respect and understanding between the health team and community members.</a:t>
            </a:r>
            <a:br>
              <a:rPr lang="en-US" dirty="0"/>
            </a:br>
            <a:endParaRPr lang="en-US" dirty="0"/>
          </a:p>
        </p:txBody>
      </p:sp>
    </p:spTree>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The effectiveness of these health activities will be determined on monthly basis when outreach and school health services are carried out. It is necessary to let the community know the time frame for evaluation of the activity. A period of about six months would be appropriate.</a:t>
            </a:r>
          </a:p>
          <a:p>
            <a:endParaRPr lang="en-US" dirty="0"/>
          </a:p>
        </p:txBody>
      </p:sp>
    </p:spTree>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u="sng" dirty="0"/>
              <a:t>Evaluation of Housing Activities</a:t>
            </a:r>
            <a:endParaRPr lang="en-US" dirty="0"/>
          </a:p>
          <a:p>
            <a:r>
              <a:rPr lang="en-US" dirty="0"/>
              <a:t>After the implementation of the housing activities it will be necessary to evaluate the extent of community participation. Community participation builds the confidence of the community members. It enables the members to examine their situation.</a:t>
            </a:r>
          </a:p>
          <a:p>
            <a:endParaRPr lang="en-US" dirty="0"/>
          </a:p>
        </p:txBody>
      </p:sp>
    </p:spTree>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r>
              <a:rPr lang="en-US" b="1" i="1" dirty="0"/>
              <a:t>Remember: </a:t>
            </a:r>
            <a:br>
              <a:rPr lang="en-US" b="1" i="1" dirty="0"/>
            </a:br>
            <a:r>
              <a:rPr lang="en-US" b="1" i="1" dirty="0"/>
              <a:t>Community participation was covered in unit two of this module.</a:t>
            </a:r>
            <a:endParaRPr lang="en-US" dirty="0"/>
          </a:p>
          <a:p>
            <a:r>
              <a:rPr lang="en-US" dirty="0"/>
              <a:t>You are able to obtain information from reports on home visiting, outreach clinic services, also from the public health technician and community-based health workers. The reports can be gathered from the community’s formal leaders. </a:t>
            </a:r>
            <a:br>
              <a:rPr lang="en-US" dirty="0"/>
            </a:br>
            <a:r>
              <a:rPr lang="en-US" dirty="0"/>
              <a:t>The Ministry of Housing will also give their reports. </a:t>
            </a:r>
          </a:p>
          <a:p>
            <a:endParaRPr lang="en-US" dirty="0"/>
          </a:p>
        </p:txBody>
      </p:sp>
    </p:spTree>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dirty="0"/>
              <a:t>Finally, the patients and clients will also be interviewed on improved housing. It will be necessary for the nurse to carry out a community survey in the area to assess the community participation. This will be carried out at the time suggested for evaluation. The questionnaire will include all the necessary aspects of housing and focusing on new improvements. </a:t>
            </a:r>
          </a:p>
          <a:p>
            <a:endParaRPr lang="en-US" dirty="0"/>
          </a:p>
        </p:txBody>
      </p:sp>
    </p:spTree>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The findings of this survey will be communicated to the community leaders and the community. This will enable the community to take appropriate action.</a:t>
            </a:r>
            <a:endParaRPr lang="en-US" dirty="0"/>
          </a:p>
        </p:txBody>
      </p:sp>
    </p:spTree>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METHOD OF FOOD HANDLING</a:t>
            </a:r>
            <a:r>
              <a:rPr lang="en-US" dirty="0" smtClean="0"/>
              <a:t/>
            </a:r>
            <a:br>
              <a:rPr lang="en-US" dirty="0" smtClean="0"/>
            </a:br>
            <a:endParaRPr lang="en-US" dirty="0"/>
          </a:p>
        </p:txBody>
      </p:sp>
      <p:sp>
        <p:nvSpPr>
          <p:cNvPr id="3" name="Content Placeholder 2"/>
          <p:cNvSpPr>
            <a:spLocks noGrp="1"/>
          </p:cNvSpPr>
          <p:nvPr>
            <p:ph idx="1"/>
          </p:nvPr>
        </p:nvSpPr>
        <p:spPr/>
        <p:txBody>
          <a:bodyPr/>
          <a:lstStyle/>
          <a:p>
            <a:r>
              <a:rPr lang="en-US" dirty="0" smtClean="0"/>
              <a:t>Welcome to section three of this unit. In this section you will cover food and principles of food hygiene. Food is essential for growth, development and in the provision of energy. However, food could also be responsible for the spread of some diseases. The aim of food hygiene is to prevent the contamination of food at any stage. </a:t>
            </a:r>
          </a:p>
          <a:p>
            <a:endParaRPr lang="en-US" dirty="0"/>
          </a:p>
        </p:txBody>
      </p:sp>
    </p:spTree>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These stages are production, collection, storage, sale, preparation and consumption </a:t>
            </a:r>
            <a:br>
              <a:rPr lang="en-US" dirty="0" smtClean="0"/>
            </a:br>
            <a:endParaRPr lang="en-US" dirty="0" smtClean="0"/>
          </a:p>
          <a:p>
            <a:r>
              <a:rPr lang="en-US" b="1" dirty="0" smtClean="0"/>
              <a:t>By the end of this section you will be able to: </a:t>
            </a:r>
            <a:endParaRPr lang="en-US" dirty="0" smtClean="0"/>
          </a:p>
          <a:p>
            <a:pPr lvl="0"/>
            <a:r>
              <a:rPr lang="en-US" dirty="0" smtClean="0"/>
              <a:t>Describe the sources of food</a:t>
            </a:r>
          </a:p>
          <a:p>
            <a:pPr lvl="0"/>
            <a:r>
              <a:rPr lang="en-US" dirty="0" smtClean="0"/>
              <a:t>Describe methods of food storage</a:t>
            </a:r>
          </a:p>
          <a:p>
            <a:pPr lvl="0"/>
            <a:r>
              <a:rPr lang="en-US" dirty="0" smtClean="0"/>
              <a:t>Describe preparation and preservation of food</a:t>
            </a:r>
          </a:p>
          <a:p>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lvl="0"/>
            <a:r>
              <a:rPr lang="en-US" dirty="0"/>
              <a:t>The felling of trees provides firewood and charcoal but, at the same time, it destroys the water sources. Cultivating along riverbanks may contaminate the water supply through seepage of the fertilizers and pesticides used on the crops. Overgrazing causes soil erosion, destroys vegetation and contaminates water sources. </a:t>
            </a:r>
          </a:p>
          <a:p>
            <a:endParaRPr lang="en-US" dirty="0"/>
          </a:p>
        </p:txBody>
      </p:sp>
    </p:spTree>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u="sng" dirty="0" smtClean="0"/>
              <a:t>Sources of Food</a:t>
            </a:r>
            <a:r>
              <a:rPr lang="en-US" dirty="0" smtClean="0"/>
              <a:t/>
            </a:r>
            <a:br>
              <a:rPr lang="en-US" dirty="0" smtClean="0"/>
            </a:br>
            <a:endParaRPr lang="en-US" dirty="0"/>
          </a:p>
        </p:txBody>
      </p:sp>
      <p:sp>
        <p:nvSpPr>
          <p:cNvPr id="3" name="Content Placeholder 2"/>
          <p:cNvSpPr>
            <a:spLocks noGrp="1"/>
          </p:cNvSpPr>
          <p:nvPr>
            <p:ph idx="1"/>
          </p:nvPr>
        </p:nvSpPr>
        <p:spPr/>
        <p:txBody>
          <a:bodyPr>
            <a:normAutofit/>
          </a:bodyPr>
          <a:lstStyle/>
          <a:p>
            <a:r>
              <a:rPr lang="en-US" dirty="0" smtClean="0"/>
              <a:t>Sources of food vary widely. They include rearing, feeding, marketing, crop production and slaughter of animals. Foods that are of animal origin should only be derived from animals that are legally allowed for human consumption, for example, some countries ban game meat.</a:t>
            </a:r>
            <a:endParaRPr lang="en-US" dirty="0"/>
          </a:p>
        </p:txBody>
      </p:sp>
    </p:spTree>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Meanwhile, crop production should follow rules in agricultural practice, which involve spraying crops against pests. Farmers are advised on safe use of pesticides</a:t>
            </a:r>
            <a:endParaRPr lang="en-US" dirty="0"/>
          </a:p>
        </p:txBody>
      </p:sp>
    </p:spTree>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lvl="0"/>
            <a:r>
              <a:rPr lang="en-US" dirty="0" smtClean="0"/>
              <a:t>During food processing certain standards of food hygiene are applied, for example, in milk treatment, drinks and tinned foods. The chemicals used as preservatives are also regulated for the safety of the consumers. The slaughter of animals is governed by several rules and acts, for example, the Meat Control Act, the Veterinary Act and the Public Health Act. </a:t>
            </a:r>
          </a:p>
          <a:p>
            <a:endParaRPr lang="en-US" dirty="0"/>
          </a:p>
        </p:txBody>
      </p:sp>
    </p:spTree>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pPr lvl="0"/>
            <a:r>
              <a:rPr lang="en-US" dirty="0" smtClean="0"/>
              <a:t>Food can be contaminated by excreta, dirty fingers, flies, poisonous insecticides or pesticides on vegetables or chemical preservation of food. It can also be contaminated if it is derived from infected animals, for example, animals with tapeworms or brucellosis.</a:t>
            </a:r>
          </a:p>
          <a:p>
            <a:pPr lvl="0"/>
            <a:r>
              <a:rPr lang="en-US" dirty="0" smtClean="0"/>
              <a:t>You will now look at the recommended conditions for storing different types of food.</a:t>
            </a:r>
          </a:p>
          <a:p>
            <a:endParaRPr lang="en-US" dirty="0"/>
          </a:p>
        </p:txBody>
      </p:sp>
    </p:spTree>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u="sng" dirty="0" smtClean="0"/>
              <a:t>Food Storage</a:t>
            </a:r>
            <a:r>
              <a:rPr lang="en-US" dirty="0" smtClean="0"/>
              <a:t/>
            </a:r>
            <a:br>
              <a:rPr lang="en-US" dirty="0" smtClean="0"/>
            </a:br>
            <a:endParaRPr lang="en-US" dirty="0"/>
          </a:p>
        </p:txBody>
      </p:sp>
      <p:sp>
        <p:nvSpPr>
          <p:cNvPr id="3" name="Content Placeholder 2"/>
          <p:cNvSpPr>
            <a:spLocks noGrp="1"/>
          </p:cNvSpPr>
          <p:nvPr>
            <p:ph idx="1"/>
          </p:nvPr>
        </p:nvSpPr>
        <p:spPr/>
        <p:txBody>
          <a:bodyPr>
            <a:normAutofit fontScale="92500" lnSpcReduction="10000"/>
          </a:bodyPr>
          <a:lstStyle/>
          <a:p>
            <a:r>
              <a:rPr lang="en-US" b="1" dirty="0" smtClean="0"/>
              <a:t>Dry Foods</a:t>
            </a:r>
            <a:r>
              <a:rPr lang="en-US" dirty="0" smtClean="0"/>
              <a:t> </a:t>
            </a:r>
          </a:p>
          <a:p>
            <a:r>
              <a:rPr lang="en-US" dirty="0" smtClean="0"/>
              <a:t>These include foods like maize, beans, and wheat (cereals). Such foods should be stored in dry, airy conditions in improved granaries</a:t>
            </a:r>
          </a:p>
          <a:p>
            <a:r>
              <a:rPr lang="en-US" b="1" dirty="0" smtClean="0"/>
              <a:t>Bagged Foods</a:t>
            </a:r>
            <a:r>
              <a:rPr lang="en-US" dirty="0" smtClean="0"/>
              <a:t> </a:t>
            </a:r>
          </a:p>
          <a:p>
            <a:r>
              <a:rPr lang="en-US" dirty="0" smtClean="0"/>
              <a:t>These foods should be stored on raised shelves at least 18 inches above the floor or ground level. This enables the store to be swept and washed easily. It also allows for easy inspection for pest detection.</a:t>
            </a:r>
          </a:p>
          <a:p>
            <a:endParaRPr lang="en-US" dirty="0"/>
          </a:p>
        </p:txBody>
      </p:sp>
    </p:spTree>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smtClean="0"/>
              <a:t>Perishable Foods</a:t>
            </a:r>
            <a:r>
              <a:rPr lang="en-US" dirty="0" smtClean="0"/>
              <a:t> </a:t>
            </a:r>
          </a:p>
          <a:p>
            <a:r>
              <a:rPr lang="en-US" dirty="0" smtClean="0"/>
              <a:t>These are foods that go bad within a short time. Such foods include dairy products, meat and fish. They should be refrigerated to inhibit the multiplication of bacteria.</a:t>
            </a:r>
          </a:p>
          <a:p>
            <a:endParaRPr lang="en-US" dirty="0"/>
          </a:p>
        </p:txBody>
      </p:sp>
    </p:spTree>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Food Preservation</a:t>
            </a:r>
            <a:r>
              <a:rPr lang="en-US" dirty="0" smtClean="0"/>
              <a:t/>
            </a:r>
            <a:br>
              <a:rPr lang="en-US" dirty="0" smtClean="0"/>
            </a:br>
            <a:endParaRPr lang="en-US" dirty="0"/>
          </a:p>
        </p:txBody>
      </p:sp>
      <p:sp>
        <p:nvSpPr>
          <p:cNvPr id="3" name="Content Placeholder 2"/>
          <p:cNvSpPr>
            <a:spLocks noGrp="1"/>
          </p:cNvSpPr>
          <p:nvPr>
            <p:ph idx="1"/>
          </p:nvPr>
        </p:nvSpPr>
        <p:spPr/>
        <p:txBody>
          <a:bodyPr>
            <a:normAutofit/>
          </a:bodyPr>
          <a:lstStyle/>
          <a:p>
            <a:r>
              <a:rPr lang="en-US" dirty="0" smtClean="0"/>
              <a:t>This is defined as any method used to treat food for the purpose of prolonging its life without loss of its quality. Most human food is of biological origin and there is continuous metabolism to produce the end product. This applies to food of both animal and plant origin, for example, meat, milk, fish, leaves, tubers and seeds.</a:t>
            </a:r>
          </a:p>
          <a:p>
            <a:endParaRPr lang="en-US" dirty="0"/>
          </a:p>
        </p:txBody>
      </p:sp>
    </p:spTree>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dirty="0" smtClean="0"/>
              <a:t>When an animal or plant dies, they lose the mechanism of protection from bacteria, fungi and moulds.</a:t>
            </a:r>
          </a:p>
          <a:p>
            <a:r>
              <a:rPr lang="en-US" b="1" dirty="0" smtClean="0"/>
              <a:t>Why preserve food?</a:t>
            </a:r>
            <a:endParaRPr lang="en-US" dirty="0" smtClean="0"/>
          </a:p>
          <a:p>
            <a:pPr lvl="0"/>
            <a:r>
              <a:rPr lang="en-US" dirty="0" smtClean="0"/>
              <a:t>Increase its shelf-life, for example, canned foods</a:t>
            </a:r>
          </a:p>
          <a:p>
            <a:pPr lvl="0"/>
            <a:r>
              <a:rPr lang="en-US" dirty="0" smtClean="0"/>
              <a:t>Render the food safe for consumption, for example, highly perishable foods like milk</a:t>
            </a:r>
          </a:p>
          <a:p>
            <a:endParaRPr lang="en-US" dirty="0"/>
          </a:p>
        </p:txBody>
      </p:sp>
    </p:spTree>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lvl="0"/>
            <a:r>
              <a:rPr lang="en-US" dirty="0" smtClean="0"/>
              <a:t>Conserve the food for use during the periods of scarcity, for instance, dried cereals and vegetables</a:t>
            </a:r>
          </a:p>
          <a:p>
            <a:pPr lvl="0"/>
            <a:r>
              <a:rPr lang="en-US" dirty="0" smtClean="0"/>
              <a:t>Avail seasonal foods, like fruits, throughout the year</a:t>
            </a:r>
          </a:p>
          <a:p>
            <a:endParaRPr lang="en-US" dirty="0"/>
          </a:p>
        </p:txBody>
      </p:sp>
    </p:spTree>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There are two principles of food preservation</a:t>
            </a:r>
            <a:endParaRPr lang="en-US" dirty="0"/>
          </a:p>
        </p:txBody>
      </p:sp>
      <p:sp>
        <p:nvSpPr>
          <p:cNvPr id="3" name="Content Placeholder 2"/>
          <p:cNvSpPr>
            <a:spLocks noGrp="1"/>
          </p:cNvSpPr>
          <p:nvPr>
            <p:ph idx="1"/>
          </p:nvPr>
        </p:nvSpPr>
        <p:spPr/>
        <p:txBody>
          <a:bodyPr/>
          <a:lstStyle/>
          <a:p>
            <a:r>
              <a:rPr lang="en-US" b="1" dirty="0" smtClean="0"/>
              <a:t>Principle 1       </a:t>
            </a:r>
            <a:r>
              <a:rPr lang="en-US" dirty="0" smtClean="0"/>
              <a:t>Destroy organisms responsible for spoilage through heat treatment</a:t>
            </a:r>
            <a:br>
              <a:rPr lang="en-US" dirty="0" smtClean="0"/>
            </a:br>
            <a:r>
              <a:rPr lang="en-US" dirty="0" smtClean="0"/>
              <a:t/>
            </a:r>
            <a:br>
              <a:rPr lang="en-US" dirty="0" smtClean="0"/>
            </a:br>
            <a:r>
              <a:rPr lang="en-US" b="1" dirty="0" smtClean="0"/>
              <a:t>Principle 2      </a:t>
            </a:r>
            <a:r>
              <a:rPr lang="en-US" dirty="0" smtClean="0"/>
              <a:t>inhibit the micro-organisms through cold treatment</a:t>
            </a:r>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2500</TotalTime>
  <Words>10655</Words>
  <Application>Microsoft Office PowerPoint</Application>
  <PresentationFormat>On-screen Show (4:3)</PresentationFormat>
  <Paragraphs>642</Paragraphs>
  <Slides>274</Slides>
  <Notes>1</Notes>
  <HiddenSlides>0</HiddenSlides>
  <MMClips>0</MMClips>
  <ScaleCrop>false</ScaleCrop>
  <HeadingPairs>
    <vt:vector size="4" baseType="variant">
      <vt:variant>
        <vt:lpstr>Theme</vt:lpstr>
      </vt:variant>
      <vt:variant>
        <vt:i4>1</vt:i4>
      </vt:variant>
      <vt:variant>
        <vt:lpstr>Slide Titles</vt:lpstr>
      </vt:variant>
      <vt:variant>
        <vt:i4>274</vt:i4>
      </vt:variant>
    </vt:vector>
  </HeadingPairs>
  <TitlesOfParts>
    <vt:vector size="275" baseType="lpstr">
      <vt:lpstr>Office Theme</vt:lpstr>
      <vt:lpstr>INTRODUCTION  </vt:lpstr>
      <vt:lpstr>Slide 2</vt:lpstr>
      <vt:lpstr>Slide 3</vt:lpstr>
      <vt:lpstr>Biological Environment  </vt:lpstr>
      <vt:lpstr>Slide 5</vt:lpstr>
      <vt:lpstr>Slide 6</vt:lpstr>
      <vt:lpstr>People</vt:lpstr>
      <vt:lpstr>Slide 8</vt:lpstr>
      <vt:lpstr>Slide 9</vt:lpstr>
      <vt:lpstr>Animals</vt:lpstr>
      <vt:lpstr>Slide 11</vt:lpstr>
      <vt:lpstr>Slide 12</vt:lpstr>
      <vt:lpstr>Physical Environment</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lpstr>Slide 29</vt:lpstr>
      <vt:lpstr>Slide 30</vt:lpstr>
      <vt:lpstr>Slide 31</vt:lpstr>
      <vt:lpstr>Slide 32</vt:lpstr>
      <vt:lpstr>Slide 33</vt:lpstr>
      <vt:lpstr>Slide 34</vt:lpstr>
      <vt:lpstr>Slide 35</vt:lpstr>
      <vt:lpstr>Slide 36</vt:lpstr>
      <vt:lpstr>HOUSING</vt:lpstr>
      <vt:lpstr> </vt:lpstr>
      <vt:lpstr>Slide 39</vt:lpstr>
      <vt:lpstr>Slide 40</vt:lpstr>
      <vt:lpstr>Slide 41</vt:lpstr>
      <vt:lpstr>Slide 42</vt:lpstr>
      <vt:lpstr>Slide 43</vt:lpstr>
      <vt:lpstr>Types of Housing </vt:lpstr>
      <vt:lpstr>Slide 45</vt:lpstr>
      <vt:lpstr>Slide 46</vt:lpstr>
      <vt:lpstr>Temporary Houses</vt:lpstr>
      <vt:lpstr>Slide 48</vt:lpstr>
      <vt:lpstr>Biological Criteria</vt:lpstr>
      <vt:lpstr>Physical Criteria </vt:lpstr>
      <vt:lpstr>Social Criteria</vt:lpstr>
      <vt:lpstr>Characteristics of Adequate Housing </vt:lpstr>
      <vt:lpstr>Slide 53</vt:lpstr>
      <vt:lpstr>Slide 54</vt:lpstr>
      <vt:lpstr>Slide 55</vt:lpstr>
      <vt:lpstr>Others</vt:lpstr>
      <vt:lpstr>Slide 57</vt:lpstr>
      <vt:lpstr>Slide 58</vt:lpstr>
      <vt:lpstr>Suitable Building Sites </vt:lpstr>
      <vt:lpstr>Slide 60</vt:lpstr>
      <vt:lpstr>Characteristics  </vt:lpstr>
      <vt:lpstr>Slide 62</vt:lpstr>
      <vt:lpstr>Slide 63</vt:lpstr>
      <vt:lpstr>Slide 64</vt:lpstr>
      <vt:lpstr>Community Involvement in Improving Housing </vt:lpstr>
      <vt:lpstr>Slide 66</vt:lpstr>
      <vt:lpstr>Slide 67</vt:lpstr>
      <vt:lpstr>Slide 68</vt:lpstr>
      <vt:lpstr>Slide 69</vt:lpstr>
      <vt:lpstr>Sensitization </vt:lpstr>
      <vt:lpstr>Slide 71</vt:lpstr>
      <vt:lpstr>Slide 72</vt:lpstr>
      <vt:lpstr>Slide 73</vt:lpstr>
      <vt:lpstr>Slide 74</vt:lpstr>
      <vt:lpstr>Slide 75</vt:lpstr>
      <vt:lpstr>Slide 76</vt:lpstr>
      <vt:lpstr>Slide 77</vt:lpstr>
      <vt:lpstr>Slide 78</vt:lpstr>
      <vt:lpstr>Slide 79</vt:lpstr>
      <vt:lpstr>Slide 80</vt:lpstr>
      <vt:lpstr>Slide 81</vt:lpstr>
      <vt:lpstr>Slide 82</vt:lpstr>
      <vt:lpstr>Slide 83</vt:lpstr>
      <vt:lpstr>Slide 84</vt:lpstr>
      <vt:lpstr>Slide 85</vt:lpstr>
      <vt:lpstr>Slide 86</vt:lpstr>
      <vt:lpstr>Slide 87</vt:lpstr>
      <vt:lpstr>METHOD OF FOOD HANDLING </vt:lpstr>
      <vt:lpstr>Slide 89</vt:lpstr>
      <vt:lpstr>Sources of Food </vt:lpstr>
      <vt:lpstr>Slide 91</vt:lpstr>
      <vt:lpstr>Slide 92</vt:lpstr>
      <vt:lpstr>Slide 93</vt:lpstr>
      <vt:lpstr>Food Storage </vt:lpstr>
      <vt:lpstr>Slide 95</vt:lpstr>
      <vt:lpstr>Food Preservation </vt:lpstr>
      <vt:lpstr>Slide 97</vt:lpstr>
      <vt:lpstr>Slide 98</vt:lpstr>
      <vt:lpstr>There are two principles of food preservation</vt:lpstr>
      <vt:lpstr>Slide 100</vt:lpstr>
      <vt:lpstr>Slide 101</vt:lpstr>
      <vt:lpstr>Slide 102</vt:lpstr>
      <vt:lpstr>Slide 103</vt:lpstr>
      <vt:lpstr>Slide 104</vt:lpstr>
      <vt:lpstr>Slide 105</vt:lpstr>
      <vt:lpstr>Slide 106</vt:lpstr>
      <vt:lpstr>Slide 107</vt:lpstr>
      <vt:lpstr>Slide 108</vt:lpstr>
      <vt:lpstr>Slide 109</vt:lpstr>
      <vt:lpstr>Slide 110</vt:lpstr>
      <vt:lpstr>Slide 111</vt:lpstr>
      <vt:lpstr>Slide 112</vt:lpstr>
      <vt:lpstr>Slide 113</vt:lpstr>
      <vt:lpstr>Slide 114</vt:lpstr>
      <vt:lpstr>Slide 115</vt:lpstr>
      <vt:lpstr>Slide 116</vt:lpstr>
      <vt:lpstr>Slide 117</vt:lpstr>
      <vt:lpstr>Slide 118</vt:lpstr>
      <vt:lpstr>Common Food Borne Diseases and Their Causes </vt:lpstr>
      <vt:lpstr>Food Safety Regulations </vt:lpstr>
      <vt:lpstr>Slide 121</vt:lpstr>
      <vt:lpstr>Slide 122</vt:lpstr>
      <vt:lpstr>Slide 123</vt:lpstr>
      <vt:lpstr>Slide 124</vt:lpstr>
      <vt:lpstr>Slide 125</vt:lpstr>
      <vt:lpstr>Milk</vt:lpstr>
      <vt:lpstr>Slide 127</vt:lpstr>
      <vt:lpstr>Homes</vt:lpstr>
      <vt:lpstr>Slide 129</vt:lpstr>
      <vt:lpstr>Slide 130</vt:lpstr>
      <vt:lpstr>Slide 131</vt:lpstr>
      <vt:lpstr>Slide 132</vt:lpstr>
      <vt:lpstr>Slide 133</vt:lpstr>
      <vt:lpstr>Slide 134</vt:lpstr>
      <vt:lpstr>Slide 135</vt:lpstr>
      <vt:lpstr>Slide 136</vt:lpstr>
      <vt:lpstr>WATER  </vt:lpstr>
      <vt:lpstr>Slide 138</vt:lpstr>
      <vt:lpstr>Slide 139</vt:lpstr>
      <vt:lpstr>Slide 140</vt:lpstr>
      <vt:lpstr>Slide 141</vt:lpstr>
      <vt:lpstr>Slide 142</vt:lpstr>
      <vt:lpstr>Slide 143</vt:lpstr>
      <vt:lpstr>Slide 144</vt:lpstr>
      <vt:lpstr>Slide 145</vt:lpstr>
      <vt:lpstr>Uses of Water  </vt:lpstr>
      <vt:lpstr>Slide 147</vt:lpstr>
      <vt:lpstr>Slide 148</vt:lpstr>
      <vt:lpstr>Slide 149</vt:lpstr>
      <vt:lpstr>Slide 150</vt:lpstr>
      <vt:lpstr>Surface water</vt:lpstr>
      <vt:lpstr>Slide 152</vt:lpstr>
      <vt:lpstr>Slide 153</vt:lpstr>
      <vt:lpstr>Slide 154</vt:lpstr>
      <vt:lpstr>Slide 155</vt:lpstr>
      <vt:lpstr>Slide 156</vt:lpstr>
      <vt:lpstr>Slide 157</vt:lpstr>
      <vt:lpstr>Slide 158</vt:lpstr>
      <vt:lpstr>Slide 159</vt:lpstr>
      <vt:lpstr>Slide 160</vt:lpstr>
      <vt:lpstr>Slide 161</vt:lpstr>
      <vt:lpstr>Slide 162</vt:lpstr>
      <vt:lpstr>Slide 163</vt:lpstr>
      <vt:lpstr>Slide 164</vt:lpstr>
      <vt:lpstr>Slide 165</vt:lpstr>
      <vt:lpstr>Springs</vt:lpstr>
      <vt:lpstr>Slide 167</vt:lpstr>
      <vt:lpstr>Slide 168</vt:lpstr>
      <vt:lpstr>Wells</vt:lpstr>
      <vt:lpstr>Slide 170</vt:lpstr>
      <vt:lpstr>Slide 171</vt:lpstr>
      <vt:lpstr>Slide 172</vt:lpstr>
      <vt:lpstr>Slide 173</vt:lpstr>
      <vt:lpstr>Slide 174</vt:lpstr>
      <vt:lpstr>Slide 175</vt:lpstr>
      <vt:lpstr>Slide 176</vt:lpstr>
      <vt:lpstr>Slide 177</vt:lpstr>
      <vt:lpstr>SANITATIONS </vt:lpstr>
      <vt:lpstr>Slide 179</vt:lpstr>
      <vt:lpstr>Slide 180</vt:lpstr>
      <vt:lpstr>Slide 181</vt:lpstr>
      <vt:lpstr>Slide 182</vt:lpstr>
      <vt:lpstr>Slide 183</vt:lpstr>
      <vt:lpstr>Slide 184</vt:lpstr>
      <vt:lpstr>Slide 185</vt:lpstr>
      <vt:lpstr>Slide 186</vt:lpstr>
      <vt:lpstr>Slide 187</vt:lpstr>
      <vt:lpstr>Slide 188</vt:lpstr>
      <vt:lpstr>Slide 189</vt:lpstr>
      <vt:lpstr>Slide 190</vt:lpstr>
      <vt:lpstr>Slide 191</vt:lpstr>
      <vt:lpstr>Slide 192</vt:lpstr>
      <vt:lpstr>Waste Disposal  </vt:lpstr>
      <vt:lpstr>Slide 194</vt:lpstr>
      <vt:lpstr>Slide 195</vt:lpstr>
      <vt:lpstr>Slide 196</vt:lpstr>
      <vt:lpstr>Slide 197</vt:lpstr>
      <vt:lpstr>Slide 198</vt:lpstr>
      <vt:lpstr>Slide 199</vt:lpstr>
      <vt:lpstr>Slide 200</vt:lpstr>
      <vt:lpstr>Slide 201</vt:lpstr>
      <vt:lpstr>Slide 202</vt:lpstr>
      <vt:lpstr>Slide 203</vt:lpstr>
      <vt:lpstr>Slide 204</vt:lpstr>
      <vt:lpstr>Slide 205</vt:lpstr>
      <vt:lpstr>Slide 206</vt:lpstr>
      <vt:lpstr>Slide 207</vt:lpstr>
      <vt:lpstr>Slide 208</vt:lpstr>
      <vt:lpstr>Slide 209</vt:lpstr>
      <vt:lpstr>Slide 210</vt:lpstr>
      <vt:lpstr>Slide 211</vt:lpstr>
      <vt:lpstr>Slide 212</vt:lpstr>
      <vt:lpstr>Slide 213</vt:lpstr>
      <vt:lpstr>Slide 214</vt:lpstr>
      <vt:lpstr>Slide 215</vt:lpstr>
      <vt:lpstr>Slide 216</vt:lpstr>
      <vt:lpstr>Slide 217</vt:lpstr>
      <vt:lpstr>Slide 218</vt:lpstr>
      <vt:lpstr>Slide 219</vt:lpstr>
      <vt:lpstr>CONTROL OF VECTORS AND PESTS </vt:lpstr>
      <vt:lpstr>Slide 221</vt:lpstr>
      <vt:lpstr>Slide 222</vt:lpstr>
      <vt:lpstr>Slide 223</vt:lpstr>
      <vt:lpstr>Slide 224</vt:lpstr>
      <vt:lpstr>Diseases associated with vectors </vt:lpstr>
      <vt:lpstr>Slide 226</vt:lpstr>
      <vt:lpstr>Slide 227</vt:lpstr>
      <vt:lpstr>Pest related diseases </vt:lpstr>
      <vt:lpstr>Slide 229</vt:lpstr>
      <vt:lpstr>Methods of Pest Control </vt:lpstr>
      <vt:lpstr>Slide 231</vt:lpstr>
      <vt:lpstr>Slide 232</vt:lpstr>
      <vt:lpstr>Slide 233</vt:lpstr>
      <vt:lpstr>Environmental Hygiene </vt:lpstr>
      <vt:lpstr>Slide 235</vt:lpstr>
      <vt:lpstr>Slide 236</vt:lpstr>
      <vt:lpstr>Slide 237</vt:lpstr>
      <vt:lpstr>Slide 238</vt:lpstr>
      <vt:lpstr>Slide 239</vt:lpstr>
      <vt:lpstr>Slide 240</vt:lpstr>
      <vt:lpstr>Slide 241</vt:lpstr>
      <vt:lpstr>Slide 242</vt:lpstr>
      <vt:lpstr>Slide 243</vt:lpstr>
      <vt:lpstr>Slide 244</vt:lpstr>
      <vt:lpstr>Slide 245</vt:lpstr>
      <vt:lpstr>Slide 246</vt:lpstr>
      <vt:lpstr>Slide 247</vt:lpstr>
      <vt:lpstr>OCCUPATIONAL HEALTH</vt:lpstr>
      <vt:lpstr>Why Workers Need Occupational Health</vt:lpstr>
      <vt:lpstr>Slide 250</vt:lpstr>
      <vt:lpstr>Occupational health is also concerned with the following: </vt:lpstr>
      <vt:lpstr>EFFECTS OF WORK ON PEOPLES HEALTH </vt:lpstr>
      <vt:lpstr>Slide 253</vt:lpstr>
      <vt:lpstr>Aims of Occupational Health Services </vt:lpstr>
      <vt:lpstr>Three Objectives of Occupational Health Services  </vt:lpstr>
      <vt:lpstr>ct</vt:lpstr>
      <vt:lpstr>Primary prevention is also concerned with preventing and dealing with the following: </vt:lpstr>
      <vt:lpstr>ct</vt:lpstr>
      <vt:lpstr>Secondary Prevention  </vt:lpstr>
      <vt:lpstr>ct</vt:lpstr>
      <vt:lpstr>Slide 261</vt:lpstr>
      <vt:lpstr>ct</vt:lpstr>
      <vt:lpstr>Occupational Hazards </vt:lpstr>
      <vt:lpstr>Slide 264</vt:lpstr>
      <vt:lpstr>Slide 265</vt:lpstr>
      <vt:lpstr>Slide 266</vt:lpstr>
      <vt:lpstr>Slide 267</vt:lpstr>
      <vt:lpstr>Slide 268</vt:lpstr>
      <vt:lpstr>Common Methods of Dealing with Hazards </vt:lpstr>
      <vt:lpstr>Slide 270</vt:lpstr>
      <vt:lpstr>Responsibilities of an Occupational Health Nurse</vt:lpstr>
      <vt:lpstr>Slide 272</vt:lpstr>
      <vt:lpstr>ct</vt:lpstr>
      <vt:lpstr>Slide 274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Mike</dc:creator>
  <cp:lastModifiedBy>Mike</cp:lastModifiedBy>
  <cp:revision>130</cp:revision>
  <cp:lastPrinted>2018-11-15T11:00:51Z</cp:lastPrinted>
  <dcterms:created xsi:type="dcterms:W3CDTF">2013-11-15T12:04:57Z</dcterms:created>
  <dcterms:modified xsi:type="dcterms:W3CDTF">2019-05-23T11:14:50Z</dcterms:modified>
</cp:coreProperties>
</file>