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1"/>
  </p:notesMasterIdLst>
  <p:sldIdLst>
    <p:sldId id="256" r:id="rId2"/>
    <p:sldId id="257" r:id="rId3"/>
    <p:sldId id="272" r:id="rId4"/>
    <p:sldId id="27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6" r:id="rId20"/>
    <p:sldId id="279" r:id="rId21"/>
    <p:sldId id="280" r:id="rId22"/>
    <p:sldId id="281" r:id="rId23"/>
    <p:sldId id="282" r:id="rId24"/>
    <p:sldId id="283" r:id="rId25"/>
    <p:sldId id="277" r:id="rId26"/>
    <p:sldId id="284" r:id="rId27"/>
    <p:sldId id="311" r:id="rId28"/>
    <p:sldId id="278" r:id="rId29"/>
    <p:sldId id="285" r:id="rId30"/>
    <p:sldId id="286" r:id="rId31"/>
    <p:sldId id="312" r:id="rId32"/>
    <p:sldId id="287" r:id="rId33"/>
    <p:sldId id="288" r:id="rId34"/>
    <p:sldId id="289" r:id="rId35"/>
    <p:sldId id="310" r:id="rId36"/>
    <p:sldId id="313" r:id="rId37"/>
    <p:sldId id="314" r:id="rId38"/>
    <p:sldId id="290" r:id="rId39"/>
    <p:sldId id="291" r:id="rId40"/>
    <p:sldId id="292" r:id="rId41"/>
    <p:sldId id="293" r:id="rId42"/>
    <p:sldId id="294" r:id="rId43"/>
    <p:sldId id="295" r:id="rId44"/>
    <p:sldId id="309" r:id="rId45"/>
    <p:sldId id="296" r:id="rId46"/>
    <p:sldId id="298" r:id="rId47"/>
    <p:sldId id="299" r:id="rId48"/>
    <p:sldId id="300" r:id="rId49"/>
    <p:sldId id="320" r:id="rId50"/>
    <p:sldId id="301" r:id="rId51"/>
    <p:sldId id="303" r:id="rId52"/>
    <p:sldId id="304" r:id="rId53"/>
    <p:sldId id="302" r:id="rId54"/>
    <p:sldId id="305" r:id="rId55"/>
    <p:sldId id="306" r:id="rId56"/>
    <p:sldId id="307" r:id="rId57"/>
    <p:sldId id="308" r:id="rId58"/>
    <p:sldId id="315" r:id="rId59"/>
    <p:sldId id="316" r:id="rId60"/>
    <p:sldId id="317" r:id="rId61"/>
    <p:sldId id="318" r:id="rId62"/>
    <p:sldId id="319" r:id="rId63"/>
    <p:sldId id="321" r:id="rId64"/>
    <p:sldId id="322" r:id="rId65"/>
    <p:sldId id="324" r:id="rId66"/>
    <p:sldId id="325" r:id="rId67"/>
    <p:sldId id="326" r:id="rId68"/>
    <p:sldId id="327" r:id="rId69"/>
    <p:sldId id="328" r:id="rId70"/>
    <p:sldId id="323" r:id="rId71"/>
    <p:sldId id="329" r:id="rId72"/>
    <p:sldId id="330" r:id="rId73"/>
    <p:sldId id="47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70" r:id="rId113"/>
    <p:sldId id="372" r:id="rId114"/>
    <p:sldId id="369" r:id="rId115"/>
    <p:sldId id="371" r:id="rId116"/>
    <p:sldId id="373" r:id="rId117"/>
    <p:sldId id="374" r:id="rId118"/>
    <p:sldId id="375" r:id="rId119"/>
    <p:sldId id="377" r:id="rId120"/>
    <p:sldId id="376" r:id="rId121"/>
    <p:sldId id="378" r:id="rId122"/>
    <p:sldId id="379" r:id="rId123"/>
    <p:sldId id="380" r:id="rId124"/>
    <p:sldId id="381" r:id="rId125"/>
    <p:sldId id="382" r:id="rId126"/>
    <p:sldId id="383" r:id="rId127"/>
    <p:sldId id="384" r:id="rId128"/>
    <p:sldId id="385" r:id="rId129"/>
    <p:sldId id="386" r:id="rId130"/>
    <p:sldId id="387" r:id="rId131"/>
    <p:sldId id="388" r:id="rId132"/>
    <p:sldId id="392" r:id="rId133"/>
    <p:sldId id="391" r:id="rId134"/>
    <p:sldId id="389" r:id="rId135"/>
    <p:sldId id="393" r:id="rId136"/>
    <p:sldId id="390" r:id="rId137"/>
    <p:sldId id="394" r:id="rId138"/>
    <p:sldId id="401" r:id="rId139"/>
    <p:sldId id="423" r:id="rId140"/>
    <p:sldId id="400" r:id="rId141"/>
    <p:sldId id="403" r:id="rId142"/>
    <p:sldId id="402" r:id="rId143"/>
    <p:sldId id="404" r:id="rId144"/>
    <p:sldId id="395" r:id="rId145"/>
    <p:sldId id="405" r:id="rId146"/>
    <p:sldId id="406" r:id="rId147"/>
    <p:sldId id="396" r:id="rId148"/>
    <p:sldId id="397" r:id="rId149"/>
    <p:sldId id="408" r:id="rId150"/>
    <p:sldId id="398" r:id="rId151"/>
    <p:sldId id="409" r:id="rId152"/>
    <p:sldId id="410" r:id="rId153"/>
    <p:sldId id="437" r:id="rId154"/>
    <p:sldId id="411" r:id="rId155"/>
    <p:sldId id="412" r:id="rId156"/>
    <p:sldId id="413" r:id="rId157"/>
    <p:sldId id="414" r:id="rId158"/>
    <p:sldId id="415" r:id="rId159"/>
    <p:sldId id="416" r:id="rId160"/>
    <p:sldId id="418" r:id="rId161"/>
    <p:sldId id="419" r:id="rId162"/>
    <p:sldId id="425" r:id="rId163"/>
    <p:sldId id="422" r:id="rId164"/>
    <p:sldId id="421" r:id="rId165"/>
    <p:sldId id="420" r:id="rId166"/>
    <p:sldId id="424" r:id="rId167"/>
    <p:sldId id="426" r:id="rId168"/>
    <p:sldId id="427" r:id="rId169"/>
    <p:sldId id="428" r:id="rId170"/>
    <p:sldId id="429" r:id="rId171"/>
    <p:sldId id="430" r:id="rId172"/>
    <p:sldId id="431" r:id="rId173"/>
    <p:sldId id="432" r:id="rId174"/>
    <p:sldId id="433" r:id="rId175"/>
    <p:sldId id="436" r:id="rId176"/>
    <p:sldId id="435" r:id="rId177"/>
    <p:sldId id="434" r:id="rId178"/>
    <p:sldId id="438" r:id="rId179"/>
    <p:sldId id="439" r:id="rId180"/>
    <p:sldId id="440" r:id="rId181"/>
    <p:sldId id="441" r:id="rId182"/>
    <p:sldId id="442" r:id="rId183"/>
    <p:sldId id="443" r:id="rId184"/>
    <p:sldId id="445" r:id="rId185"/>
    <p:sldId id="444" r:id="rId186"/>
    <p:sldId id="464" r:id="rId187"/>
    <p:sldId id="446" r:id="rId188"/>
    <p:sldId id="447" r:id="rId189"/>
    <p:sldId id="448" r:id="rId190"/>
    <p:sldId id="449" r:id="rId191"/>
    <p:sldId id="450" r:id="rId192"/>
    <p:sldId id="451" r:id="rId193"/>
    <p:sldId id="452" r:id="rId194"/>
    <p:sldId id="453" r:id="rId195"/>
    <p:sldId id="454" r:id="rId196"/>
    <p:sldId id="455" r:id="rId197"/>
    <p:sldId id="456" r:id="rId198"/>
    <p:sldId id="457" r:id="rId199"/>
    <p:sldId id="458" r:id="rId200"/>
    <p:sldId id="459" r:id="rId201"/>
    <p:sldId id="465" r:id="rId202"/>
    <p:sldId id="466" r:id="rId203"/>
    <p:sldId id="467" r:id="rId204"/>
    <p:sldId id="460" r:id="rId205"/>
    <p:sldId id="461" r:id="rId206"/>
    <p:sldId id="468" r:id="rId207"/>
    <p:sldId id="462" r:id="rId208"/>
    <p:sldId id="469" r:id="rId209"/>
    <p:sldId id="463" r:id="rId2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3950" autoAdjust="0"/>
  </p:normalViewPr>
  <p:slideViewPr>
    <p:cSldViewPr>
      <p:cViewPr varScale="1">
        <p:scale>
          <a:sx n="80" d="100"/>
          <a:sy n="80" d="100"/>
        </p:scale>
        <p:origin x="-816" y="-120"/>
      </p:cViewPr>
      <p:guideLst>
        <p:guide orient="horz" pos="2160"/>
        <p:guide pos="2880"/>
      </p:guideLst>
    </p:cSldViewPr>
  </p:slideViewPr>
  <p:outlineViewPr>
    <p:cViewPr>
      <p:scale>
        <a:sx n="33" d="100"/>
        <a:sy n="33" d="100"/>
      </p:scale>
      <p:origin x="0" y="168702"/>
    </p:cViewPr>
  </p:outlineViewPr>
  <p:notesTextViewPr>
    <p:cViewPr>
      <p:scale>
        <a:sx n="100" d="100"/>
        <a:sy n="100" d="100"/>
      </p:scale>
      <p:origin x="0" y="0"/>
    </p:cViewPr>
  </p:notesTextViewPr>
  <p:sorterViewPr>
    <p:cViewPr>
      <p:scale>
        <a:sx n="66" d="100"/>
        <a:sy n="66" d="100"/>
      </p:scale>
      <p:origin x="0" y="814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9433F-EE80-415F-80B5-E90ABD268915}" type="datetimeFigureOut">
              <a:rPr lang="en-US" smtClean="0"/>
              <a:pPr/>
              <a:t>4/26/2017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9735A-DD65-4C78-9C0E-F041B3E79B79}" type="slidenum">
              <a:rPr lang="en-US" smtClean="0"/>
              <a:pPr/>
              <a:t>‹#›</a:t>
            </a:fld>
            <a:endParaRPr lang="en-US" dirty="0"/>
          </a:p>
        </p:txBody>
      </p:sp>
    </p:spTree>
    <p:extLst>
      <p:ext uri="{BB962C8B-B14F-4D97-AF65-F5344CB8AC3E}">
        <p14:creationId xmlns:p14="http://schemas.microsoft.com/office/powerpoint/2010/main" val="80925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4D0769A-68E0-4553-89E8-DA84DB896345}" type="slidenum">
              <a:rPr lang="ar-SA" smtClean="0">
                <a:latin typeface="Arial" charset="0"/>
                <a:cs typeface="Arial" charset="0"/>
              </a:rPr>
              <a:pPr/>
              <a:t>19</a:t>
            </a:fld>
            <a:endParaRPr lang="en-US" dirty="0" smtClean="0">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Rales</a:t>
            </a:r>
            <a:r>
              <a:rPr lang="en-US" sz="1200" dirty="0" smtClean="0"/>
              <a:t>- rattling</a:t>
            </a:r>
            <a:r>
              <a:rPr lang="en-US" sz="1200" baseline="0" dirty="0" smtClean="0"/>
              <a:t> sound of the lungs.</a:t>
            </a:r>
            <a:endParaRPr lang="en-US" dirty="0"/>
          </a:p>
        </p:txBody>
      </p:sp>
      <p:sp>
        <p:nvSpPr>
          <p:cNvPr id="4" name="Slide Number Placeholder 3"/>
          <p:cNvSpPr>
            <a:spLocks noGrp="1"/>
          </p:cNvSpPr>
          <p:nvPr>
            <p:ph type="sldNum" sz="quarter" idx="10"/>
          </p:nvPr>
        </p:nvSpPr>
        <p:spPr/>
        <p:txBody>
          <a:bodyPr/>
          <a:lstStyle/>
          <a:p>
            <a:fld id="{A1E9735A-DD65-4C78-9C0E-F041B3E79B79}" type="slidenum">
              <a:rPr lang="en-US" smtClean="0"/>
              <a:pPr/>
              <a:t>123</a:t>
            </a:fld>
            <a:endParaRPr lang="en-US" dirty="0"/>
          </a:p>
        </p:txBody>
      </p:sp>
    </p:spTree>
    <p:extLst>
      <p:ext uri="{BB962C8B-B14F-4D97-AF65-F5344CB8AC3E}">
        <p14:creationId xmlns:p14="http://schemas.microsoft.com/office/powerpoint/2010/main" val="5535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D19947A-F319-4EC2-9140-BCF59E80F54D}" type="slidenum">
              <a:rPr lang="ar-SA" smtClean="0">
                <a:latin typeface="Arial" charset="0"/>
                <a:cs typeface="Arial" charset="0"/>
              </a:rPr>
              <a:pPr/>
              <a:t>25</a:t>
            </a:fld>
            <a:endParaRPr lang="en-US" dirty="0" smtClean="0">
              <a:latin typeface="Arial" charset="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A3BF8B9-7DAE-40E7-B38E-8163DECA261F}" type="slidenum">
              <a:rPr lang="ar-SA" smtClean="0">
                <a:latin typeface="Arial" charset="0"/>
                <a:cs typeface="Arial" charset="0"/>
              </a:rPr>
              <a:pPr/>
              <a:t>54</a:t>
            </a:fld>
            <a:endParaRPr lang="en-US" smtClean="0">
              <a:latin typeface="Arial" charset="0"/>
              <a:cs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11A7936-A579-4A12-A8AF-8A1690C7BDB3}" type="slidenum">
              <a:rPr lang="ar-SA" smtClean="0">
                <a:latin typeface="Arial" charset="0"/>
                <a:cs typeface="Arial" charset="0"/>
              </a:rPr>
              <a:pPr/>
              <a:t>55</a:t>
            </a:fld>
            <a:endParaRPr lang="en-US" smtClean="0">
              <a:latin typeface="Arial" charset="0"/>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BCC6E58-A5C3-4FFF-9023-599948D7CF35}" type="slidenum">
              <a:rPr lang="ar-SA"/>
              <a:pPr/>
              <a:t>61</a:t>
            </a:fld>
            <a:endParaRPr lang="en-US">
              <a:cs typeface="Arial" charset="0"/>
            </a:endParaRPr>
          </a:p>
        </p:txBody>
      </p:sp>
      <p:sp>
        <p:nvSpPr>
          <p:cNvPr id="52227" name="Rectangle 2"/>
          <p:cNvSpPr>
            <a:spLocks noGrp="1" noRot="1" noChangeAspect="1" noChangeArrowheads="1" noTextEdit="1"/>
          </p:cNvSpPr>
          <p:nvPr>
            <p:ph type="sldImg"/>
          </p:nvPr>
        </p:nvSpPr>
        <p:spPr>
          <a:xfrm>
            <a:off x="1154113" y="690563"/>
            <a:ext cx="4554537" cy="3417887"/>
          </a:xfrm>
          <a:ln/>
        </p:spPr>
      </p:sp>
      <p:sp>
        <p:nvSpPr>
          <p:cNvPr id="52228" name="Rectangle 3"/>
          <p:cNvSpPr>
            <a:spLocks noGrp="1" noChangeArrowheads="1"/>
          </p:cNvSpPr>
          <p:nvPr>
            <p:ph type="body" idx="1"/>
          </p:nvPr>
        </p:nvSpPr>
        <p:spPr>
          <a:xfrm>
            <a:off x="914400" y="4341285"/>
            <a:ext cx="5029200" cy="4119033"/>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E9735A-DD65-4C78-9C0E-F041B3E79B79}" type="slidenum">
              <a:rPr lang="en-US" smtClean="0"/>
              <a:pPr/>
              <a:t>84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a:noFill/>
        </p:spPr>
        <p:txBody>
          <a:bodyPr/>
          <a:lstStyle/>
          <a:p>
            <a:r>
              <a:rPr lang="en-US" smtClean="0">
                <a:latin typeface="Arial" pitchFamily="34" charset="0"/>
              </a:rPr>
              <a:t>Dr. KANUPRIYA CHATURVEDI</a:t>
            </a:r>
          </a:p>
        </p:txBody>
      </p:sp>
      <p:sp>
        <p:nvSpPr>
          <p:cNvPr id="62467" name="Rectangle 7"/>
          <p:cNvSpPr>
            <a:spLocks noGrp="1" noChangeArrowheads="1"/>
          </p:cNvSpPr>
          <p:nvPr>
            <p:ph type="sldNum" sz="quarter" idx="5"/>
          </p:nvPr>
        </p:nvSpPr>
        <p:spPr>
          <a:noFill/>
        </p:spPr>
        <p:txBody>
          <a:bodyPr/>
          <a:lstStyle/>
          <a:p>
            <a:fld id="{1984B15E-3BB1-49C6-8201-8862D6962D39}" type="slidenum">
              <a:rPr lang="en-US" smtClean="0">
                <a:latin typeface="Arial" pitchFamily="34" charset="0"/>
              </a:rPr>
              <a:pPr/>
              <a:t>98</a:t>
            </a:fld>
            <a:endParaRPr lang="en-US" smtClean="0">
              <a:latin typeface="Arial" pitchFamily="34"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p:spPr>
        <p:txBody>
          <a:bodyPr/>
          <a:lstStyle/>
          <a:p>
            <a:r>
              <a:rPr lang="en-US" smtClean="0">
                <a:latin typeface="Arial" pitchFamily="34" charset="0"/>
              </a:rPr>
              <a:t>Dr. KANUPRIYA CHATURVEDI</a:t>
            </a:r>
          </a:p>
        </p:txBody>
      </p:sp>
      <p:sp>
        <p:nvSpPr>
          <p:cNvPr id="77827" name="Rectangle 7"/>
          <p:cNvSpPr>
            <a:spLocks noGrp="1" noChangeArrowheads="1"/>
          </p:cNvSpPr>
          <p:nvPr>
            <p:ph type="sldNum" sz="quarter" idx="5"/>
          </p:nvPr>
        </p:nvSpPr>
        <p:spPr>
          <a:noFill/>
        </p:spPr>
        <p:txBody>
          <a:bodyPr/>
          <a:lstStyle/>
          <a:p>
            <a:fld id="{1F858BCE-22DF-42D5-8E54-5EB3B74259E6}" type="slidenum">
              <a:rPr lang="en-US" smtClean="0">
                <a:latin typeface="Arial" pitchFamily="34" charset="0"/>
              </a:rPr>
              <a:pPr/>
              <a:t>109</a:t>
            </a:fld>
            <a:endParaRPr lang="en-US" smtClean="0">
              <a:latin typeface="Arial" pitchFamily="34" charset="0"/>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p:spPr>
        <p:txBody>
          <a:bodyPr/>
          <a:lstStyle/>
          <a:p>
            <a:r>
              <a:rPr lang="en-US" smtClean="0"/>
              <a:t>Dr. KANUPRIYA CHATURVEDI</a:t>
            </a:r>
          </a:p>
        </p:txBody>
      </p:sp>
      <p:sp>
        <p:nvSpPr>
          <p:cNvPr id="81923" name="Rectangle 7"/>
          <p:cNvSpPr>
            <a:spLocks noGrp="1" noChangeArrowheads="1"/>
          </p:cNvSpPr>
          <p:nvPr>
            <p:ph type="sldNum" sz="quarter" idx="5"/>
          </p:nvPr>
        </p:nvSpPr>
        <p:spPr>
          <a:noFill/>
        </p:spPr>
        <p:txBody>
          <a:bodyPr/>
          <a:lstStyle/>
          <a:p>
            <a:fld id="{C96BFD11-B3DF-42CE-9992-837AB17A2D6F}" type="slidenum">
              <a:rPr lang="en-US" smtClean="0"/>
              <a:pPr/>
              <a:t>111</a:t>
            </a:fld>
            <a:endParaRPr lang="en-US" smtClean="0"/>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xfrm>
            <a:off x="687388" y="4344988"/>
            <a:ext cx="5483225" cy="4113212"/>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6C0CAA6-DE45-46AA-81CB-07376C672AA3}" type="datetimeFigureOut">
              <a:rPr lang="en-US" smtClean="0"/>
              <a:pPr/>
              <a:t>4/26/2017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F18A9C4-B56A-48AD-8FC9-85CD422CB33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C0CAA6-DE45-46AA-81CB-07376C672AA3}" type="datetimeFigureOut">
              <a:rPr lang="en-US" smtClean="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18A9C4-B56A-48AD-8FC9-85CD422CB33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C0CAA6-DE45-46AA-81CB-07376C672AA3}" type="datetimeFigureOut">
              <a:rPr lang="en-US" smtClean="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18A9C4-B56A-48AD-8FC9-85CD422CB33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6E15998-9898-4C61-A703-8D38287F913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C0CAA6-DE45-46AA-81CB-07376C672AA3}" type="datetimeFigureOut">
              <a:rPr lang="en-US" smtClean="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18A9C4-B56A-48AD-8FC9-85CD422CB33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6C0CAA6-DE45-46AA-81CB-07376C672AA3}" type="datetimeFigureOut">
              <a:rPr lang="en-US" smtClean="0"/>
              <a:pPr/>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18A9C4-B56A-48AD-8FC9-85CD422CB33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C0CAA6-DE45-46AA-81CB-07376C672AA3}" type="datetimeFigureOut">
              <a:rPr lang="en-US" smtClean="0"/>
              <a:pPr/>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18A9C4-B56A-48AD-8FC9-85CD422CB33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6C0CAA6-DE45-46AA-81CB-07376C672AA3}" type="datetimeFigureOut">
              <a:rPr lang="en-US" smtClean="0"/>
              <a:pPr/>
              <a:t>4/26/2017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18A9C4-B56A-48AD-8FC9-85CD422CB33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6C0CAA6-DE45-46AA-81CB-07376C672AA3}" type="datetimeFigureOut">
              <a:rPr lang="en-US" smtClean="0"/>
              <a:pPr/>
              <a:t>4/26/2017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18A9C4-B56A-48AD-8FC9-85CD422CB33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0CAA6-DE45-46AA-81CB-07376C672AA3}" type="datetimeFigureOut">
              <a:rPr lang="en-US" smtClean="0"/>
              <a:pPr/>
              <a:t>4/26/2017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18A9C4-B56A-48AD-8FC9-85CD422CB33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C0CAA6-DE45-46AA-81CB-07376C672AA3}" type="datetimeFigureOut">
              <a:rPr lang="en-US" smtClean="0"/>
              <a:pPr/>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18A9C4-B56A-48AD-8FC9-85CD422CB33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6C0CAA6-DE45-46AA-81CB-07376C672AA3}" type="datetimeFigureOut">
              <a:rPr lang="en-US" smtClean="0"/>
              <a:pPr/>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F18A9C4-B56A-48AD-8FC9-85CD422CB33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6C0CAA6-DE45-46AA-81CB-07376C672AA3}" type="datetimeFigureOut">
              <a:rPr lang="en-US" smtClean="0"/>
              <a:pPr/>
              <a:t>4/26/2017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F18A9C4-B56A-48AD-8FC9-85CD422CB33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0.jpeg"/><Relationship Id="rId5" Type="http://schemas.openxmlformats.org/officeDocument/2006/relationships/image" Target="../media/image5.jpeg"/><Relationship Id="rId10" Type="http://schemas.openxmlformats.org/officeDocument/2006/relationships/hyperlink" Target="http://en.wikipedia.org/wiki/Image:Pteropus_vampyrus1.jpg" TargetMode="External"/><Relationship Id="rId4" Type="http://schemas.openxmlformats.org/officeDocument/2006/relationships/image" Target="../media/image4.jpeg"/><Relationship Id="rId9" Type="http://schemas.openxmlformats.org/officeDocument/2006/relationships/image" Target="../media/image9.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image" Target="../media/image11.e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EPIDEMIOLOGY </a:t>
            </a:r>
            <a:endParaRPr lang="en-US" dirty="0"/>
          </a:p>
        </p:txBody>
      </p:sp>
      <p:sp>
        <p:nvSpPr>
          <p:cNvPr id="3" name="Subtitle 2"/>
          <p:cNvSpPr>
            <a:spLocks noGrp="1"/>
          </p:cNvSpPr>
          <p:nvPr>
            <p:ph type="subTitle" idx="1"/>
          </p:nvPr>
        </p:nvSpPr>
        <p:spPr/>
        <p:txBody>
          <a:bodyPr/>
          <a:lstStyle/>
          <a:p>
            <a:r>
              <a:rPr lang="en-US" dirty="0" smtClean="0"/>
              <a:t>COMMUNICABLE &amp; TROPICAL DISEASES</a:t>
            </a:r>
          </a:p>
          <a:p>
            <a:r>
              <a:rPr lang="en-US" dirty="0" smtClean="0"/>
              <a:t>BY M. MULU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Human characteristics concerned to      epidemiology</a:t>
            </a:r>
            <a:endParaRPr lang="en-US" dirty="0"/>
          </a:p>
        </p:txBody>
      </p:sp>
      <p:sp>
        <p:nvSpPr>
          <p:cNvPr id="3" name="Content Placeholder 2"/>
          <p:cNvSpPr>
            <a:spLocks noGrp="1"/>
          </p:cNvSpPr>
          <p:nvPr>
            <p:ph idx="1"/>
          </p:nvPr>
        </p:nvSpPr>
        <p:spPr>
          <a:xfrm>
            <a:off x="152400" y="1524000"/>
            <a:ext cx="8839200" cy="5181600"/>
          </a:xfrm>
        </p:spPr>
        <p:txBody>
          <a:bodyPr>
            <a:normAutofit/>
          </a:bodyPr>
          <a:lstStyle/>
          <a:p>
            <a:r>
              <a:rPr lang="en-US" sz="2800" dirty="0" smtClean="0">
                <a:latin typeface="Times New Roman" pitchFamily="18" charset="0"/>
                <a:cs typeface="Times New Roman" pitchFamily="18" charset="0"/>
              </a:rPr>
              <a:t>Biological characteristics like biochemical level of blood, including antibodies and enzymes, and organ systems of the body</a:t>
            </a:r>
          </a:p>
          <a:p>
            <a:r>
              <a:rPr lang="en-US" sz="2800" dirty="0" smtClean="0">
                <a:latin typeface="Times New Roman" pitchFamily="18" charset="0"/>
                <a:cs typeface="Times New Roman" pitchFamily="18" charset="0"/>
              </a:rPr>
              <a:t>Demographic characteristics like age, sex, race, and ethnic group</a:t>
            </a:r>
          </a:p>
          <a:p>
            <a:r>
              <a:rPr lang="en-US" sz="2800" dirty="0" smtClean="0">
                <a:latin typeface="Times New Roman" pitchFamily="18" charset="0"/>
                <a:cs typeface="Times New Roman" pitchFamily="18" charset="0"/>
              </a:rPr>
              <a:t>Social and socio-economic characteristics like status, education, occupation and nativity</a:t>
            </a:r>
          </a:p>
          <a:p>
            <a:r>
              <a:rPr lang="en-US" sz="2800" dirty="0" smtClean="0">
                <a:latin typeface="Times New Roman" pitchFamily="18" charset="0"/>
                <a:cs typeface="Times New Roman" pitchFamily="18" charset="0"/>
              </a:rPr>
              <a:t>Personal living habits like tobacco use, diet and exercises</a:t>
            </a:r>
          </a:p>
          <a:p>
            <a:r>
              <a:rPr lang="en-US" sz="2800" dirty="0" smtClean="0">
                <a:latin typeface="Times New Roman" pitchFamily="18" charset="0"/>
                <a:cs typeface="Times New Roman" pitchFamily="18" charset="0"/>
              </a:rPr>
              <a:t>Place or geography of the existence of an illness and its time or secularity. The interaction between person, place and time are important in studying the causes of diseases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Re-emerging infectious diseases</a:t>
            </a:r>
            <a:endParaRPr lang="en-US" dirty="0"/>
          </a:p>
        </p:txBody>
      </p:sp>
      <p:sp>
        <p:nvSpPr>
          <p:cNvPr id="3" name="Content Placeholder 2"/>
          <p:cNvSpPr>
            <a:spLocks noGrp="1"/>
          </p:cNvSpPr>
          <p:nvPr>
            <p:ph idx="1"/>
          </p:nvPr>
        </p:nvSpPr>
        <p:spPr>
          <a:xfrm>
            <a:off x="152400" y="990600"/>
            <a:ext cx="8839200" cy="5638800"/>
          </a:xfrm>
        </p:spPr>
        <p:txBody>
          <a:bodyPr>
            <a:normAutofit/>
          </a:bodyPr>
          <a:lstStyle/>
          <a:p>
            <a:r>
              <a:rPr lang="en-US" sz="3200" dirty="0" smtClean="0"/>
              <a:t>Are infectious agents that have been known for some time, had fallen to such low levels that they were no longer considered public health problems &amp; are now showing upward trends in incidence or prevalence worldwide</a:t>
            </a:r>
            <a:endParaRPr lang="en-US" sz="32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Factors Contributing To Emergence</a:t>
            </a:r>
            <a:endParaRPr lang="en-US" dirty="0"/>
          </a:p>
        </p:txBody>
      </p:sp>
      <p:sp>
        <p:nvSpPr>
          <p:cNvPr id="3" name="Content Placeholder 2"/>
          <p:cNvSpPr>
            <a:spLocks noGrp="1"/>
          </p:cNvSpPr>
          <p:nvPr>
            <p:ph idx="1"/>
          </p:nvPr>
        </p:nvSpPr>
        <p:spPr>
          <a:xfrm>
            <a:off x="152400" y="838200"/>
            <a:ext cx="8839200" cy="5867400"/>
          </a:xfrm>
        </p:spPr>
        <p:txBody>
          <a:bodyPr/>
          <a:lstStyle/>
          <a:p>
            <a:pPr>
              <a:buFont typeface="Arial" pitchFamily="34" charset="0"/>
              <a:buChar char="•"/>
            </a:pPr>
            <a:r>
              <a:rPr lang="en-US" sz="2800" dirty="0" smtClean="0"/>
              <a:t>AGENT</a:t>
            </a:r>
          </a:p>
          <a:p>
            <a:pPr>
              <a:buFont typeface="Wingdings" pitchFamily="2" charset="2"/>
              <a:buChar char="ü"/>
            </a:pPr>
            <a:r>
              <a:rPr lang="en-US" sz="2800" dirty="0" smtClean="0"/>
              <a:t>Evolution of pathogenic infectious agents </a:t>
            </a:r>
          </a:p>
          <a:p>
            <a:pPr>
              <a:buNone/>
            </a:pPr>
            <a:r>
              <a:rPr lang="en-US" sz="2800" dirty="0" smtClean="0"/>
              <a:t>	(microbial adaptation &amp; change)</a:t>
            </a:r>
          </a:p>
          <a:p>
            <a:pPr>
              <a:buFont typeface="Wingdings" pitchFamily="2" charset="2"/>
              <a:buChar char="ü"/>
            </a:pPr>
            <a:r>
              <a:rPr lang="en-US" sz="2800" dirty="0" smtClean="0"/>
              <a:t>Development of resistance to drugs </a:t>
            </a:r>
          </a:p>
          <a:p>
            <a:pPr>
              <a:buFont typeface="Wingdings" pitchFamily="2" charset="2"/>
              <a:buChar char="ü"/>
            </a:pPr>
            <a:r>
              <a:rPr lang="en-US" sz="2800" dirty="0" smtClean="0"/>
              <a:t>Resistance of vectors to pesticides</a:t>
            </a:r>
          </a:p>
          <a:p>
            <a:r>
              <a:rPr lang="en-US" sz="2800" dirty="0" smtClean="0"/>
              <a:t>ENVIRONMENT</a:t>
            </a:r>
          </a:p>
          <a:p>
            <a:pPr>
              <a:buFont typeface="Wingdings" pitchFamily="2" charset="2"/>
              <a:buChar char="ü"/>
            </a:pPr>
            <a:r>
              <a:rPr lang="en-US" sz="2800" dirty="0" smtClean="0"/>
              <a:t>Climate &amp; changing ecosystems</a:t>
            </a:r>
          </a:p>
          <a:p>
            <a:pPr>
              <a:buFont typeface="Wingdings" pitchFamily="2" charset="2"/>
              <a:buChar char="ü"/>
            </a:pPr>
            <a:r>
              <a:rPr lang="en-US" sz="2800" dirty="0" smtClean="0"/>
              <a:t>Economic development &amp; Land use (urbanization, deforestation)</a:t>
            </a:r>
          </a:p>
          <a:p>
            <a:pPr>
              <a:buFont typeface="Wingdings" pitchFamily="2" charset="2"/>
              <a:buChar char="ü"/>
            </a:pPr>
            <a:r>
              <a:rPr lang="en-US" sz="2800" dirty="0" smtClean="0"/>
              <a:t>Technology &amp; industry (food processing &amp; handling)</a:t>
            </a:r>
          </a:p>
          <a:p>
            <a:pPr>
              <a:buFont typeface="Arial" pitchFamily="34" charset="0"/>
              <a:buChar char="•"/>
            </a:pPr>
            <a:endParaRPr lang="en-US" sz="2800" dirty="0" smtClean="0"/>
          </a:p>
          <a:p>
            <a:pPr>
              <a:buFont typeface="Arial" pitchFamily="34" charset="0"/>
              <a:buChar char="•"/>
            </a:pPr>
            <a:endParaRPr lang="en-US" sz="2400" dirty="0" smtClean="0"/>
          </a:p>
          <a:p>
            <a:pPr>
              <a:buFont typeface="Wingdings" pitchFamily="2" charset="2"/>
              <a:buChar char="ü"/>
            </a:pPr>
            <a:endParaRPr lang="en-US" sz="2400" dirty="0" smtClean="0"/>
          </a:p>
          <a:p>
            <a:pPr>
              <a:buNone/>
            </a:pPr>
            <a:endParaRPr lang="en-US" sz="24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371600"/>
          </a:xfrm>
        </p:spPr>
        <p:txBody>
          <a:bodyPr>
            <a:normAutofit fontScale="90000"/>
          </a:bodyPr>
          <a:lstStyle/>
          <a:p>
            <a:r>
              <a:rPr lang="en-US" sz="5400" dirty="0" smtClean="0"/>
              <a:t/>
            </a:r>
            <a:br>
              <a:rPr lang="en-US" sz="5400" dirty="0" smtClean="0"/>
            </a:br>
            <a:r>
              <a:rPr lang="en-US" sz="5400" dirty="0" smtClean="0"/>
              <a:t>  </a:t>
            </a:r>
            <a:br>
              <a:rPr lang="en-US" sz="5400" dirty="0" smtClean="0"/>
            </a:br>
            <a:r>
              <a:rPr lang="en-US" sz="5400" dirty="0" smtClean="0"/>
              <a:t>Transmission of infectious agent from Animals to Humans</a:t>
            </a:r>
            <a:endParaRPr lang="en-US" dirty="0"/>
          </a:p>
        </p:txBody>
      </p:sp>
      <p:sp>
        <p:nvSpPr>
          <p:cNvPr id="3" name="Content Placeholder 2"/>
          <p:cNvSpPr>
            <a:spLocks noGrp="1"/>
          </p:cNvSpPr>
          <p:nvPr>
            <p:ph idx="1"/>
          </p:nvPr>
        </p:nvSpPr>
        <p:spPr>
          <a:xfrm>
            <a:off x="152400" y="1600200"/>
            <a:ext cx="8839200" cy="5105400"/>
          </a:xfrm>
        </p:spPr>
        <p:txBody>
          <a:bodyPr>
            <a:normAutofit/>
          </a:bodyPr>
          <a:lstStyle/>
          <a:p>
            <a:pPr>
              <a:lnSpc>
                <a:spcPct val="90000"/>
              </a:lnSpc>
            </a:pPr>
            <a:r>
              <a:rPr lang="en-US" sz="3200" dirty="0" smtClean="0"/>
              <a:t>&gt;2/3</a:t>
            </a:r>
            <a:r>
              <a:rPr lang="en-US" sz="3200" baseline="30000" dirty="0" smtClean="0"/>
              <a:t>rd</a:t>
            </a:r>
            <a:r>
              <a:rPr lang="en-US" sz="3200" dirty="0" smtClean="0"/>
              <a:t> emerging infections originate from animals- wild &amp; domestic</a:t>
            </a:r>
          </a:p>
          <a:p>
            <a:pPr>
              <a:lnSpc>
                <a:spcPct val="90000"/>
              </a:lnSpc>
            </a:pPr>
            <a:r>
              <a:rPr lang="en-US" sz="3200" dirty="0" smtClean="0"/>
              <a:t>Emerging Influenza infections in Humans associated with Geese, Chickens &amp; Pigs</a:t>
            </a:r>
          </a:p>
          <a:p>
            <a:pPr>
              <a:lnSpc>
                <a:spcPct val="90000"/>
              </a:lnSpc>
            </a:pPr>
            <a:r>
              <a:rPr lang="en-US" sz="3200" dirty="0" smtClean="0"/>
              <a:t>Animal displacement in search of food after deforestation/ climate change (Lassa fever)</a:t>
            </a:r>
          </a:p>
          <a:p>
            <a:pPr>
              <a:lnSpc>
                <a:spcPct val="90000"/>
              </a:lnSpc>
            </a:pPr>
            <a:r>
              <a:rPr lang="en-US" sz="3200" dirty="0" smtClean="0"/>
              <a:t>Humans themselves penetrate/ modify unpopulated regions- come closer to animal reservoirs/ vectors (Yellow fever, Malaria)</a:t>
            </a:r>
          </a:p>
          <a:p>
            <a:pPr>
              <a:buNone/>
            </a:pPr>
            <a:endParaRPr lang="en-US" sz="32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Climate &amp; Environmental Changes</a:t>
            </a:r>
            <a:endParaRPr lang="en-US" dirty="0"/>
          </a:p>
        </p:txBody>
      </p:sp>
      <p:sp>
        <p:nvSpPr>
          <p:cNvPr id="3" name="Content Placeholder 2"/>
          <p:cNvSpPr>
            <a:spLocks noGrp="1"/>
          </p:cNvSpPr>
          <p:nvPr>
            <p:ph idx="1"/>
          </p:nvPr>
        </p:nvSpPr>
        <p:spPr>
          <a:xfrm>
            <a:off x="152400" y="914400"/>
            <a:ext cx="8839200" cy="5791200"/>
          </a:xfrm>
        </p:spPr>
        <p:txBody>
          <a:bodyPr>
            <a:normAutofit/>
          </a:bodyPr>
          <a:lstStyle/>
          <a:p>
            <a:pPr>
              <a:lnSpc>
                <a:spcPct val="90000"/>
              </a:lnSpc>
            </a:pPr>
            <a:r>
              <a:rPr lang="en-US" sz="3200" dirty="0" smtClean="0"/>
              <a:t>Deforestation forces animals into closer human contact- increased possibility for agents to breach species barrier between animals &amp; humans</a:t>
            </a:r>
          </a:p>
          <a:p>
            <a:pPr>
              <a:lnSpc>
                <a:spcPct val="90000"/>
              </a:lnSpc>
            </a:pPr>
            <a:r>
              <a:rPr lang="en-US" sz="3200" dirty="0" smtClean="0"/>
              <a:t>El Nino- Triggers natural disasters &amp; related outbreaks of infectious diseases (Malaria, Cholera)</a:t>
            </a:r>
          </a:p>
          <a:p>
            <a:pPr>
              <a:lnSpc>
                <a:spcPct val="90000"/>
              </a:lnSpc>
            </a:pPr>
            <a:r>
              <a:rPr lang="en-US" sz="3200" dirty="0" smtClean="0"/>
              <a:t>Global warming- spread of Malaria, Dengue, Leishmaniasis, Filariasis  </a:t>
            </a:r>
          </a:p>
          <a:p>
            <a:pPr>
              <a:buNone/>
            </a:pPr>
            <a:endParaRPr lang="en-US" sz="3200"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normAutofit fontScale="90000"/>
          </a:bodyPr>
          <a:lstStyle/>
          <a:p>
            <a:r>
              <a:rPr lang="en-US" sz="5400" dirty="0" smtClean="0"/>
              <a:t/>
            </a:r>
            <a:br>
              <a:rPr lang="en-US" sz="5400" dirty="0" smtClean="0"/>
            </a:br>
            <a:r>
              <a:rPr lang="en-US" sz="5400" dirty="0" smtClean="0"/>
              <a:t> </a:t>
            </a:r>
            <a:br>
              <a:rPr lang="en-US" sz="5400" dirty="0" smtClean="0"/>
            </a:br>
            <a:r>
              <a:rPr lang="en-US" sz="5400" dirty="0" smtClean="0"/>
              <a:t>Poverty, Neglect &amp; Weakening of Health Infrastructure</a:t>
            </a:r>
            <a:endParaRPr lang="en-US" dirty="0"/>
          </a:p>
        </p:txBody>
      </p:sp>
      <p:sp>
        <p:nvSpPr>
          <p:cNvPr id="3" name="Content Placeholder 2"/>
          <p:cNvSpPr>
            <a:spLocks noGrp="1"/>
          </p:cNvSpPr>
          <p:nvPr>
            <p:ph idx="1"/>
          </p:nvPr>
        </p:nvSpPr>
        <p:spPr>
          <a:xfrm>
            <a:off x="152400" y="1447800"/>
            <a:ext cx="8839200" cy="5257800"/>
          </a:xfrm>
        </p:spPr>
        <p:txBody>
          <a:bodyPr>
            <a:noAutofit/>
          </a:bodyPr>
          <a:lstStyle/>
          <a:p>
            <a:pPr>
              <a:buFont typeface="Wingdings" pitchFamily="2" charset="2"/>
              <a:buChar char="§"/>
            </a:pPr>
            <a:r>
              <a:rPr lang="en-US" sz="2800" dirty="0" smtClean="0"/>
              <a:t>Poor populations;</a:t>
            </a:r>
          </a:p>
          <a:p>
            <a:pPr>
              <a:buFont typeface="Wingdings" pitchFamily="2" charset="2"/>
              <a:buChar char="ü"/>
            </a:pPr>
            <a:r>
              <a:rPr lang="en-US" sz="2800" dirty="0" smtClean="0"/>
              <a:t>Is a major reservoir &amp; source of continued transmission</a:t>
            </a:r>
          </a:p>
          <a:p>
            <a:pPr>
              <a:buFont typeface="Wingdings" pitchFamily="2" charset="2"/>
              <a:buChar char="§"/>
            </a:pPr>
            <a:r>
              <a:rPr lang="en-US" sz="2800" dirty="0" smtClean="0"/>
              <a:t>Poverty</a:t>
            </a:r>
          </a:p>
          <a:p>
            <a:pPr>
              <a:buFont typeface="Wingdings" pitchFamily="2" charset="2"/>
              <a:buChar char="ü"/>
            </a:pPr>
            <a:r>
              <a:rPr lang="en-US" sz="2800" dirty="0" smtClean="0"/>
              <a:t> Malnutrition contributes to severe infectious disease cycle</a:t>
            </a:r>
          </a:p>
          <a:p>
            <a:pPr>
              <a:buFont typeface="Wingdings" pitchFamily="2" charset="2"/>
              <a:buChar char="§"/>
            </a:pPr>
            <a:r>
              <a:rPr lang="en-US" sz="2800" dirty="0" smtClean="0"/>
              <a:t>Lack of funding;</a:t>
            </a:r>
          </a:p>
          <a:p>
            <a:pPr>
              <a:buFont typeface="Wingdings" pitchFamily="2" charset="2"/>
              <a:buChar char="ü"/>
            </a:pPr>
            <a:r>
              <a:rPr lang="en-US" sz="2800" dirty="0" smtClean="0"/>
              <a:t> Poor prioritization of health funds</a:t>
            </a:r>
          </a:p>
          <a:p>
            <a:pPr>
              <a:buFont typeface="Wingdings" pitchFamily="2" charset="2"/>
              <a:buChar char="ü"/>
            </a:pPr>
            <a:r>
              <a:rPr lang="en-US" sz="2800" dirty="0" smtClean="0"/>
              <a:t> Misplaced in curative rather than preventive infrastructure</a:t>
            </a:r>
          </a:p>
          <a:p>
            <a:pPr>
              <a:buFont typeface="Wingdings" pitchFamily="2" charset="2"/>
              <a:buChar char="ü"/>
            </a:pPr>
            <a:r>
              <a:rPr lang="en-US" sz="2800" dirty="0" smtClean="0"/>
              <a:t> Failure to develop adequate health delivery systems</a:t>
            </a:r>
          </a:p>
          <a:p>
            <a:endParaRPr lang="en-US" sz="28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r>
              <a:rPr lang="en-US" dirty="0" smtClean="0"/>
              <a:t>Uncontrolled Urbanization &amp; </a:t>
            </a:r>
            <a:br>
              <a:rPr lang="en-US" dirty="0" smtClean="0"/>
            </a:br>
            <a:r>
              <a:rPr lang="en-US" dirty="0" smtClean="0"/>
              <a:t>Population Displacement</a:t>
            </a:r>
            <a:endParaRPr lang="en-US" dirty="0"/>
          </a:p>
        </p:txBody>
      </p:sp>
      <p:sp>
        <p:nvSpPr>
          <p:cNvPr id="3" name="Content Placeholder 2"/>
          <p:cNvSpPr>
            <a:spLocks noGrp="1"/>
          </p:cNvSpPr>
          <p:nvPr>
            <p:ph idx="1"/>
          </p:nvPr>
        </p:nvSpPr>
        <p:spPr>
          <a:xfrm>
            <a:off x="152400" y="1447800"/>
            <a:ext cx="8839200" cy="5257800"/>
          </a:xfrm>
        </p:spPr>
        <p:txBody>
          <a:bodyPr>
            <a:normAutofit/>
          </a:bodyPr>
          <a:lstStyle/>
          <a:p>
            <a:pPr>
              <a:lnSpc>
                <a:spcPct val="90000"/>
              </a:lnSpc>
            </a:pPr>
            <a:r>
              <a:rPr lang="en-US" sz="3200" dirty="0" smtClean="0"/>
              <a:t>Growth of densely populated cities</a:t>
            </a:r>
          </a:p>
          <a:p>
            <a:pPr>
              <a:lnSpc>
                <a:spcPct val="90000"/>
              </a:lnSpc>
            </a:pPr>
            <a:r>
              <a:rPr lang="en-US" sz="3200" dirty="0" smtClean="0"/>
              <a:t>There are; </a:t>
            </a:r>
          </a:p>
          <a:p>
            <a:pPr>
              <a:lnSpc>
                <a:spcPct val="90000"/>
              </a:lnSpc>
              <a:buFont typeface="Wingdings" pitchFamily="2" charset="2"/>
              <a:buChar char="ü"/>
            </a:pPr>
            <a:r>
              <a:rPr lang="en-US" sz="3200" dirty="0" smtClean="0"/>
              <a:t>substandard housing</a:t>
            </a:r>
          </a:p>
          <a:p>
            <a:pPr>
              <a:lnSpc>
                <a:spcPct val="90000"/>
              </a:lnSpc>
              <a:buFont typeface="Wingdings" pitchFamily="2" charset="2"/>
              <a:buChar char="ü"/>
            </a:pPr>
            <a:r>
              <a:rPr lang="en-US" sz="3200" dirty="0" smtClean="0"/>
              <a:t>Unsafe water </a:t>
            </a:r>
          </a:p>
          <a:p>
            <a:pPr>
              <a:lnSpc>
                <a:spcPct val="90000"/>
              </a:lnSpc>
              <a:buFont typeface="Wingdings" pitchFamily="2" charset="2"/>
              <a:buChar char="ü"/>
            </a:pPr>
            <a:r>
              <a:rPr lang="en-US" sz="3200" dirty="0" smtClean="0"/>
              <a:t>Poor sanitation</a:t>
            </a:r>
          </a:p>
          <a:p>
            <a:pPr>
              <a:lnSpc>
                <a:spcPct val="90000"/>
              </a:lnSpc>
              <a:buFont typeface="Wingdings" pitchFamily="2" charset="2"/>
              <a:buChar char="ü"/>
            </a:pPr>
            <a:r>
              <a:rPr lang="en-US" sz="3200" dirty="0" smtClean="0"/>
              <a:t>Overcrowding</a:t>
            </a:r>
          </a:p>
          <a:p>
            <a:pPr>
              <a:lnSpc>
                <a:spcPct val="90000"/>
              </a:lnSpc>
              <a:buFont typeface="Wingdings" pitchFamily="2" charset="2"/>
              <a:buChar char="ü"/>
            </a:pPr>
            <a:r>
              <a:rPr lang="en-US" sz="3200" dirty="0" smtClean="0"/>
              <a:t>Indoor air pollution (&gt;10% preventable ill health)</a:t>
            </a:r>
          </a:p>
          <a:p>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685800"/>
            <a:ext cx="8839200" cy="6019800"/>
          </a:xfrm>
        </p:spPr>
        <p:txBody>
          <a:bodyPr/>
          <a:lstStyle/>
          <a:p>
            <a:pPr>
              <a:lnSpc>
                <a:spcPct val="90000"/>
              </a:lnSpc>
              <a:buFont typeface="Wingdings" pitchFamily="2" charset="2"/>
              <a:buChar char="ü"/>
            </a:pPr>
            <a:r>
              <a:rPr lang="en-US" sz="3200" dirty="0" smtClean="0"/>
              <a:t>Problem of refugees &amp; displaced persons</a:t>
            </a:r>
          </a:p>
          <a:p>
            <a:pPr>
              <a:lnSpc>
                <a:spcPct val="90000"/>
              </a:lnSpc>
              <a:buFont typeface="Wingdings" pitchFamily="2" charset="2"/>
              <a:buChar char="ü"/>
            </a:pPr>
            <a:r>
              <a:rPr lang="en-US" sz="3200" dirty="0" smtClean="0"/>
              <a:t>Diarrhoeal &amp; Intestinal parasitic diseases, ARI</a:t>
            </a:r>
          </a:p>
          <a:p>
            <a:pPr>
              <a:lnSpc>
                <a:spcPct val="90000"/>
              </a:lnSpc>
              <a:buNone/>
            </a:pPr>
            <a:r>
              <a:rPr lang="en-US" sz="3200" dirty="0" smtClean="0"/>
              <a:t>	Lyme disease (B. burgdorferi)</a:t>
            </a:r>
          </a:p>
          <a:p>
            <a:pPr>
              <a:lnSpc>
                <a:spcPct val="90000"/>
              </a:lnSpc>
              <a:buFont typeface="Wingdings" pitchFamily="2" charset="2"/>
              <a:buChar char="ü"/>
            </a:pPr>
            <a:r>
              <a:rPr lang="en-US" sz="3200" dirty="0" smtClean="0"/>
              <a:t>Changes in ecology</a:t>
            </a:r>
          </a:p>
          <a:p>
            <a:pPr>
              <a:lnSpc>
                <a:spcPct val="90000"/>
              </a:lnSpc>
              <a:buFont typeface="Wingdings" pitchFamily="2" charset="2"/>
              <a:buChar char="ü"/>
            </a:pPr>
            <a:r>
              <a:rPr lang="en-US" sz="3200" dirty="0" smtClean="0"/>
              <a:t>Increasing deer populations</a:t>
            </a:r>
          </a:p>
          <a:p>
            <a:pPr>
              <a:lnSpc>
                <a:spcPct val="90000"/>
              </a:lnSpc>
              <a:buFont typeface="Wingdings" pitchFamily="2" charset="2"/>
              <a:buChar char="ü"/>
            </a:pPr>
            <a:r>
              <a:rPr lang="en-US" sz="3200" dirty="0" smtClean="0"/>
              <a:t>Suburban migration of population</a:t>
            </a:r>
          </a:p>
          <a:p>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Human Behaviour</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r>
              <a:rPr lang="en-US" sz="3200" dirty="0" smtClean="0"/>
              <a:t>Unsafe sexual practices (HIV, Gonorrhoea, Syphilis)</a:t>
            </a:r>
          </a:p>
          <a:p>
            <a:r>
              <a:rPr lang="en-US" sz="3200" dirty="0" smtClean="0"/>
              <a:t>Changes in agricultural &amp; food production patterns- food-borne infectious agents (E. coli)</a:t>
            </a:r>
          </a:p>
          <a:p>
            <a:r>
              <a:rPr lang="en-US" sz="3200" dirty="0" smtClean="0"/>
              <a:t>Increased international travel (Influenza)</a:t>
            </a:r>
          </a:p>
          <a:p>
            <a:r>
              <a:rPr lang="en-US" sz="3200" dirty="0" smtClean="0"/>
              <a:t>Outdoor activity </a:t>
            </a:r>
          </a:p>
          <a:p>
            <a:endParaRPr lang="en-US" sz="32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Antimicrobial Drug Resistance</a:t>
            </a:r>
            <a:endParaRPr lang="en-US" dirty="0"/>
          </a:p>
        </p:txBody>
      </p:sp>
      <p:sp>
        <p:nvSpPr>
          <p:cNvPr id="3" name="Content Placeholder 2"/>
          <p:cNvSpPr>
            <a:spLocks noGrp="1"/>
          </p:cNvSpPr>
          <p:nvPr>
            <p:ph idx="1"/>
          </p:nvPr>
        </p:nvSpPr>
        <p:spPr>
          <a:xfrm>
            <a:off x="152400" y="762000"/>
            <a:ext cx="8839200" cy="5943600"/>
          </a:xfrm>
        </p:spPr>
        <p:txBody>
          <a:bodyPr>
            <a:normAutofit lnSpcReduction="10000"/>
          </a:bodyPr>
          <a:lstStyle/>
          <a:p>
            <a:r>
              <a:rPr lang="en-US" sz="3200" dirty="0" smtClean="0"/>
              <a:t>Causes:</a:t>
            </a:r>
          </a:p>
          <a:p>
            <a:pPr>
              <a:buFontTx/>
              <a:buChar char="•"/>
            </a:pPr>
            <a:r>
              <a:rPr lang="en-US" sz="3200" dirty="0" smtClean="0"/>
              <a:t>Wrong prescribing practices</a:t>
            </a:r>
          </a:p>
          <a:p>
            <a:pPr>
              <a:buFontTx/>
              <a:buChar char="•"/>
            </a:pPr>
            <a:r>
              <a:rPr lang="en-US" sz="3200" dirty="0" smtClean="0"/>
              <a:t>Non-adherence by patients</a:t>
            </a:r>
          </a:p>
          <a:p>
            <a:pPr>
              <a:buFontTx/>
              <a:buChar char="•"/>
            </a:pPr>
            <a:r>
              <a:rPr lang="en-US" sz="3200" dirty="0" smtClean="0"/>
              <a:t>Counterfeit drugs</a:t>
            </a:r>
          </a:p>
          <a:p>
            <a:pPr>
              <a:buFontTx/>
              <a:buChar char="•"/>
            </a:pPr>
            <a:r>
              <a:rPr lang="en-US" sz="3200" dirty="0" smtClean="0"/>
              <a:t>Use of anti-infective drugs in animals &amp; plants</a:t>
            </a:r>
          </a:p>
          <a:p>
            <a:pPr>
              <a:buFontTx/>
              <a:buChar char="•"/>
            </a:pPr>
            <a:r>
              <a:rPr lang="en-US" sz="3200" dirty="0" smtClean="0"/>
              <a:t>Loss of effectiveness:</a:t>
            </a:r>
          </a:p>
          <a:p>
            <a:pPr>
              <a:buFontTx/>
              <a:buChar char="•"/>
            </a:pPr>
            <a:r>
              <a:rPr lang="en-US" sz="3200" dirty="0" smtClean="0"/>
              <a:t>Community-acquired (TB, Pneumococcal) &amp; </a:t>
            </a:r>
          </a:p>
          <a:p>
            <a:pPr>
              <a:buNone/>
            </a:pPr>
            <a:r>
              <a:rPr lang="en-US" sz="3200" dirty="0" smtClean="0"/>
              <a:t>	Hospital-acquired (Enterococcal, Staphylococcal</a:t>
            </a:r>
          </a:p>
          <a:p>
            <a:pPr>
              <a:buFont typeface="Arial" pitchFamily="34" charset="0"/>
              <a:buChar char="•"/>
            </a:pPr>
            <a:r>
              <a:rPr lang="en-US" sz="3200" dirty="0" smtClean="0"/>
              <a:t>Antiviral (HIV), Antiprotozoal (Malaria), Antifungal   </a:t>
            </a:r>
          </a:p>
          <a:p>
            <a:pPr>
              <a:buFontTx/>
              <a:buChar char="•"/>
            </a:pPr>
            <a:endParaRPr lang="en-US" sz="3200" dirty="0" smtClean="0"/>
          </a:p>
          <a:p>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rc 2"/>
          <p:cNvSpPr>
            <a:spLocks/>
          </p:cNvSpPr>
          <p:nvPr/>
        </p:nvSpPr>
        <p:spPr bwMode="auto">
          <a:xfrm>
            <a:off x="4876800" y="2846388"/>
            <a:ext cx="1574800" cy="1041400"/>
          </a:xfrm>
          <a:custGeom>
            <a:avLst/>
            <a:gdLst>
              <a:gd name="T0" fmla="*/ 0 w 21600"/>
              <a:gd name="T1" fmla="*/ 0 h 21600"/>
              <a:gd name="T2" fmla="*/ 114814580 w 21600"/>
              <a:gd name="T3" fmla="*/ 50208974 h 21600"/>
              <a:gd name="T4" fmla="*/ 0 w 21600"/>
              <a:gd name="T5" fmla="*/ 5020897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hlink"/>
            </a:solidFill>
            <a:round/>
            <a:headEnd/>
            <a:tailEnd type="triangle" w="med" len="med"/>
          </a:ln>
        </p:spPr>
        <p:txBody>
          <a:bodyPr wrap="none" anchor="ctr"/>
          <a:lstStyle/>
          <a:p>
            <a:endParaRPr lang="en-US"/>
          </a:p>
        </p:txBody>
      </p:sp>
      <p:sp>
        <p:nvSpPr>
          <p:cNvPr id="27651" name="Rectangle 3"/>
          <p:cNvSpPr>
            <a:spLocks noChangeArrowheads="1"/>
          </p:cNvSpPr>
          <p:nvPr/>
        </p:nvSpPr>
        <p:spPr bwMode="auto">
          <a:xfrm>
            <a:off x="3371850" y="2514600"/>
            <a:ext cx="1477963" cy="520700"/>
          </a:xfrm>
          <a:prstGeom prst="rect">
            <a:avLst/>
          </a:prstGeom>
          <a:solidFill>
            <a:srgbClr val="00FF00"/>
          </a:solidFill>
          <a:ln w="12700">
            <a:solidFill>
              <a:schemeClr val="tx1"/>
            </a:solidFill>
            <a:miter lim="800000"/>
            <a:headEnd/>
            <a:tailEnd/>
          </a:ln>
        </p:spPr>
        <p:txBody>
          <a:bodyPr wrap="none" anchor="ctr"/>
          <a:lstStyle/>
          <a:p>
            <a:pPr algn="ctr"/>
            <a:r>
              <a:rPr lang="en-GB" sz="2400" b="1">
                <a:solidFill>
                  <a:schemeClr val="bg1"/>
                </a:solidFill>
                <a:cs typeface="Arial" pitchFamily="34" charset="0"/>
              </a:rPr>
              <a:t>HUMAN</a:t>
            </a:r>
          </a:p>
        </p:txBody>
      </p:sp>
      <p:sp>
        <p:nvSpPr>
          <p:cNvPr id="27652" name="Rectangle 4"/>
          <p:cNvSpPr>
            <a:spLocks noChangeArrowheads="1"/>
          </p:cNvSpPr>
          <p:nvPr/>
        </p:nvSpPr>
        <p:spPr bwMode="auto">
          <a:xfrm>
            <a:off x="671513" y="4100513"/>
            <a:ext cx="1570037" cy="454025"/>
          </a:xfrm>
          <a:prstGeom prst="rect">
            <a:avLst/>
          </a:prstGeom>
          <a:noFill/>
          <a:ln w="12700">
            <a:noFill/>
            <a:miter lim="800000"/>
            <a:headEnd/>
            <a:tailEnd/>
          </a:ln>
        </p:spPr>
        <p:txBody>
          <a:bodyPr wrap="none" lIns="90488" tIns="44450" rIns="90488" bIns="44450">
            <a:spAutoFit/>
          </a:bodyPr>
          <a:lstStyle/>
          <a:p>
            <a:r>
              <a:rPr lang="en-GB" sz="2400" b="1">
                <a:solidFill>
                  <a:schemeClr val="folHlink"/>
                </a:solidFill>
                <a:cs typeface="Arial" pitchFamily="34" charset="0"/>
              </a:rPr>
              <a:t>ANIMALS</a:t>
            </a:r>
          </a:p>
        </p:txBody>
      </p:sp>
      <p:sp>
        <p:nvSpPr>
          <p:cNvPr id="27653" name="Rectangle 5"/>
          <p:cNvSpPr>
            <a:spLocks noChangeArrowheads="1"/>
          </p:cNvSpPr>
          <p:nvPr/>
        </p:nvSpPr>
        <p:spPr bwMode="auto">
          <a:xfrm>
            <a:off x="2792413" y="304800"/>
            <a:ext cx="2808287" cy="515938"/>
          </a:xfrm>
          <a:prstGeom prst="rect">
            <a:avLst/>
          </a:prstGeom>
          <a:noFill/>
          <a:ln w="12700">
            <a:noFill/>
            <a:miter lim="800000"/>
            <a:headEnd/>
            <a:tailEnd/>
          </a:ln>
        </p:spPr>
        <p:txBody>
          <a:bodyPr wrap="none" lIns="90488" tIns="44450" rIns="90488" bIns="44450">
            <a:spAutoFit/>
          </a:bodyPr>
          <a:lstStyle/>
          <a:p>
            <a:r>
              <a:rPr lang="en-GB" sz="2800" dirty="0">
                <a:solidFill>
                  <a:schemeClr val="folHlink"/>
                </a:solidFill>
                <a:cs typeface="Arial" pitchFamily="34" charset="0"/>
              </a:rPr>
              <a:t>ENVIRONMENT</a:t>
            </a:r>
            <a:endParaRPr lang="en-GB" sz="2400" dirty="0">
              <a:solidFill>
                <a:schemeClr val="folHlink"/>
              </a:solidFill>
              <a:cs typeface="Arial" pitchFamily="34" charset="0"/>
            </a:endParaRPr>
          </a:p>
        </p:txBody>
      </p:sp>
      <p:sp>
        <p:nvSpPr>
          <p:cNvPr id="27654" name="Rectangle 6"/>
          <p:cNvSpPr>
            <a:spLocks noChangeArrowheads="1"/>
          </p:cNvSpPr>
          <p:nvPr/>
        </p:nvSpPr>
        <p:spPr bwMode="auto">
          <a:xfrm>
            <a:off x="6310313" y="3948113"/>
            <a:ext cx="1898650" cy="515937"/>
          </a:xfrm>
          <a:prstGeom prst="rect">
            <a:avLst/>
          </a:prstGeom>
          <a:noFill/>
          <a:ln w="12700">
            <a:noFill/>
            <a:miter lim="800000"/>
            <a:headEnd/>
            <a:tailEnd/>
          </a:ln>
        </p:spPr>
        <p:txBody>
          <a:bodyPr wrap="none" lIns="90488" tIns="44450" rIns="90488" bIns="44450">
            <a:spAutoFit/>
          </a:bodyPr>
          <a:lstStyle/>
          <a:p>
            <a:r>
              <a:rPr lang="en-GB" sz="2800" b="1">
                <a:solidFill>
                  <a:schemeClr val="folHlink"/>
                </a:solidFill>
                <a:cs typeface="Arial" pitchFamily="34" charset="0"/>
              </a:rPr>
              <a:t>VECTORS</a:t>
            </a:r>
            <a:endParaRPr lang="en-GB" sz="2400" b="1">
              <a:solidFill>
                <a:schemeClr val="folHlink"/>
              </a:solidFill>
              <a:cs typeface="Arial" pitchFamily="34" charset="0"/>
            </a:endParaRPr>
          </a:p>
        </p:txBody>
      </p:sp>
      <p:sp>
        <p:nvSpPr>
          <p:cNvPr id="27655" name="AutoShape 7"/>
          <p:cNvSpPr>
            <a:spLocks noChangeArrowheads="1"/>
          </p:cNvSpPr>
          <p:nvPr/>
        </p:nvSpPr>
        <p:spPr bwMode="auto">
          <a:xfrm>
            <a:off x="3581400" y="2590800"/>
            <a:ext cx="1219200" cy="457200"/>
          </a:xfrm>
          <a:prstGeom prst="roundRect">
            <a:avLst>
              <a:gd name="adj" fmla="val 12495"/>
            </a:avLst>
          </a:prstGeom>
          <a:noFill/>
          <a:ln w="12700">
            <a:noFill/>
            <a:round/>
            <a:headEnd/>
            <a:tailEnd/>
          </a:ln>
        </p:spPr>
        <p:txBody>
          <a:bodyPr wrap="none" anchor="ctr"/>
          <a:lstStyle/>
          <a:p>
            <a:endParaRPr lang="en-US"/>
          </a:p>
        </p:txBody>
      </p:sp>
      <p:sp>
        <p:nvSpPr>
          <p:cNvPr id="27656" name="Line 8"/>
          <p:cNvSpPr>
            <a:spLocks noChangeShapeType="1"/>
          </p:cNvSpPr>
          <p:nvPr/>
        </p:nvSpPr>
        <p:spPr bwMode="auto">
          <a:xfrm flipV="1">
            <a:off x="2235200" y="3098800"/>
            <a:ext cx="1168400" cy="889000"/>
          </a:xfrm>
          <a:prstGeom prst="line">
            <a:avLst/>
          </a:prstGeom>
          <a:noFill/>
          <a:ln w="50800">
            <a:solidFill>
              <a:schemeClr val="hlink"/>
            </a:solidFill>
            <a:round/>
            <a:headEnd/>
            <a:tailEnd type="triangle" w="med" len="med"/>
          </a:ln>
        </p:spPr>
        <p:txBody>
          <a:bodyPr wrap="none" anchor="ctr"/>
          <a:lstStyle/>
          <a:p>
            <a:endParaRPr lang="en-US"/>
          </a:p>
        </p:txBody>
      </p:sp>
      <p:sp>
        <p:nvSpPr>
          <p:cNvPr id="27657" name="Rectangle 9"/>
          <p:cNvSpPr>
            <a:spLocks noChangeArrowheads="1"/>
          </p:cNvSpPr>
          <p:nvPr/>
        </p:nvSpPr>
        <p:spPr bwMode="auto">
          <a:xfrm rot="-2185984">
            <a:off x="2117725" y="3276600"/>
            <a:ext cx="1082675" cy="333375"/>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pitchFamily="34" charset="0"/>
              </a:rPr>
              <a:t>Zoonosis</a:t>
            </a:r>
          </a:p>
        </p:txBody>
      </p:sp>
      <p:sp>
        <p:nvSpPr>
          <p:cNvPr id="27658" name="Rectangle 10"/>
          <p:cNvSpPr>
            <a:spLocks noChangeArrowheads="1"/>
          </p:cNvSpPr>
          <p:nvPr/>
        </p:nvSpPr>
        <p:spPr bwMode="auto">
          <a:xfrm>
            <a:off x="5410200" y="2362200"/>
            <a:ext cx="1230313" cy="577850"/>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pitchFamily="34" charset="0"/>
              </a:rPr>
              <a:t>Population</a:t>
            </a:r>
          </a:p>
          <a:p>
            <a:r>
              <a:rPr lang="en-GB" sz="1600" b="1">
                <a:solidFill>
                  <a:schemeClr val="folHlink"/>
                </a:solidFill>
                <a:cs typeface="Arial" pitchFamily="34" charset="0"/>
              </a:rPr>
              <a:t>Growth</a:t>
            </a:r>
          </a:p>
        </p:txBody>
      </p:sp>
      <p:sp>
        <p:nvSpPr>
          <p:cNvPr id="27659" name="Rectangle 11"/>
          <p:cNvSpPr>
            <a:spLocks noChangeArrowheads="1"/>
          </p:cNvSpPr>
          <p:nvPr/>
        </p:nvSpPr>
        <p:spPr bwMode="auto">
          <a:xfrm>
            <a:off x="4343400" y="1295400"/>
            <a:ext cx="1289050" cy="333375"/>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pitchFamily="34" charset="0"/>
              </a:rPr>
              <a:t>Mega-cities</a:t>
            </a:r>
          </a:p>
        </p:txBody>
      </p:sp>
      <p:sp>
        <p:nvSpPr>
          <p:cNvPr id="27660" name="Rectangle 12"/>
          <p:cNvSpPr>
            <a:spLocks noChangeArrowheads="1"/>
          </p:cNvSpPr>
          <p:nvPr/>
        </p:nvSpPr>
        <p:spPr bwMode="auto">
          <a:xfrm>
            <a:off x="4618038" y="1724025"/>
            <a:ext cx="1096962" cy="333375"/>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pitchFamily="34" charset="0"/>
              </a:rPr>
              <a:t>Migration</a:t>
            </a:r>
          </a:p>
        </p:txBody>
      </p:sp>
      <p:sp>
        <p:nvSpPr>
          <p:cNvPr id="27661" name="Rectangle 13"/>
          <p:cNvSpPr>
            <a:spLocks noChangeArrowheads="1"/>
          </p:cNvSpPr>
          <p:nvPr/>
        </p:nvSpPr>
        <p:spPr bwMode="auto">
          <a:xfrm>
            <a:off x="2500313" y="2133600"/>
            <a:ext cx="1344612" cy="333375"/>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pitchFamily="34" charset="0"/>
              </a:rPr>
              <a:t>Exploitation</a:t>
            </a:r>
          </a:p>
        </p:txBody>
      </p:sp>
      <p:sp>
        <p:nvSpPr>
          <p:cNvPr id="27662" name="Rectangle 14"/>
          <p:cNvSpPr>
            <a:spLocks noChangeArrowheads="1"/>
          </p:cNvSpPr>
          <p:nvPr/>
        </p:nvSpPr>
        <p:spPr bwMode="auto">
          <a:xfrm>
            <a:off x="2576513" y="1752600"/>
            <a:ext cx="1050925" cy="333375"/>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pitchFamily="34" charset="0"/>
              </a:rPr>
              <a:t>Pollution</a:t>
            </a:r>
          </a:p>
        </p:txBody>
      </p:sp>
      <p:sp>
        <p:nvSpPr>
          <p:cNvPr id="27663" name="Rectangle 15"/>
          <p:cNvSpPr>
            <a:spLocks noChangeArrowheads="1"/>
          </p:cNvSpPr>
          <p:nvPr/>
        </p:nvSpPr>
        <p:spPr bwMode="auto">
          <a:xfrm>
            <a:off x="2347913" y="1266825"/>
            <a:ext cx="1682750" cy="333375"/>
          </a:xfrm>
          <a:prstGeom prst="rect">
            <a:avLst/>
          </a:prstGeom>
          <a:noFill/>
          <a:ln w="12700">
            <a:noFill/>
            <a:miter lim="800000"/>
            <a:headEnd/>
            <a:tailEnd/>
          </a:ln>
        </p:spPr>
        <p:txBody>
          <a:bodyPr wrap="none" lIns="90488" tIns="44450" rIns="90488" bIns="44450">
            <a:spAutoFit/>
          </a:bodyPr>
          <a:lstStyle/>
          <a:p>
            <a:r>
              <a:rPr lang="en-GB" sz="1600" b="1" dirty="0">
                <a:solidFill>
                  <a:schemeClr val="folHlink"/>
                </a:solidFill>
                <a:cs typeface="Arial" pitchFamily="34" charset="0"/>
              </a:rPr>
              <a:t>Climate change</a:t>
            </a:r>
          </a:p>
        </p:txBody>
      </p:sp>
      <p:sp>
        <p:nvSpPr>
          <p:cNvPr id="27664" name="Rectangle 16"/>
          <p:cNvSpPr>
            <a:spLocks noChangeArrowheads="1"/>
          </p:cNvSpPr>
          <p:nvPr/>
        </p:nvSpPr>
        <p:spPr bwMode="auto">
          <a:xfrm>
            <a:off x="7300913" y="1600200"/>
            <a:ext cx="1368425" cy="577850"/>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pitchFamily="34" charset="0"/>
              </a:rPr>
              <a:t>Vector</a:t>
            </a:r>
          </a:p>
          <a:p>
            <a:r>
              <a:rPr lang="en-GB" sz="1600" b="1">
                <a:solidFill>
                  <a:schemeClr val="folHlink"/>
                </a:solidFill>
                <a:cs typeface="Arial" pitchFamily="34" charset="0"/>
              </a:rPr>
              <a:t>proliferation</a:t>
            </a:r>
          </a:p>
        </p:txBody>
      </p:sp>
      <p:sp>
        <p:nvSpPr>
          <p:cNvPr id="27665" name="Rectangle 17"/>
          <p:cNvSpPr>
            <a:spLocks noChangeArrowheads="1"/>
          </p:cNvSpPr>
          <p:nvPr/>
        </p:nvSpPr>
        <p:spPr bwMode="auto">
          <a:xfrm>
            <a:off x="7315200" y="2743200"/>
            <a:ext cx="1185863" cy="577850"/>
          </a:xfrm>
          <a:prstGeom prst="rect">
            <a:avLst/>
          </a:prstGeom>
          <a:noFill/>
          <a:ln w="50800">
            <a:noFill/>
            <a:miter lim="800000"/>
            <a:headEnd/>
            <a:tailEnd/>
          </a:ln>
        </p:spPr>
        <p:txBody>
          <a:bodyPr wrap="none" lIns="90488" tIns="44450" rIns="90488" bIns="44450">
            <a:spAutoFit/>
          </a:bodyPr>
          <a:lstStyle/>
          <a:p>
            <a:r>
              <a:rPr lang="en-GB" sz="1600" b="1">
                <a:solidFill>
                  <a:schemeClr val="folHlink"/>
                </a:solidFill>
                <a:cs typeface="Arial" pitchFamily="34" charset="0"/>
              </a:rPr>
              <a:t>Vector</a:t>
            </a:r>
          </a:p>
          <a:p>
            <a:r>
              <a:rPr lang="en-GB" sz="1600" b="1">
                <a:solidFill>
                  <a:schemeClr val="folHlink"/>
                </a:solidFill>
                <a:cs typeface="Arial" pitchFamily="34" charset="0"/>
              </a:rPr>
              <a:t>resistance</a:t>
            </a:r>
          </a:p>
        </p:txBody>
      </p:sp>
      <p:sp>
        <p:nvSpPr>
          <p:cNvPr id="27666" name="Rectangle 18"/>
          <p:cNvSpPr>
            <a:spLocks noChangeArrowheads="1"/>
          </p:cNvSpPr>
          <p:nvPr/>
        </p:nvSpPr>
        <p:spPr bwMode="auto">
          <a:xfrm>
            <a:off x="3490913" y="6019800"/>
            <a:ext cx="1501775" cy="333375"/>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pitchFamily="34" charset="0"/>
              </a:rPr>
              <a:t>Transmission</a:t>
            </a:r>
          </a:p>
        </p:txBody>
      </p:sp>
      <p:sp>
        <p:nvSpPr>
          <p:cNvPr id="27667" name="Rectangle 19"/>
          <p:cNvSpPr>
            <a:spLocks noChangeArrowheads="1"/>
          </p:cNvSpPr>
          <p:nvPr/>
        </p:nvSpPr>
        <p:spPr bwMode="auto">
          <a:xfrm>
            <a:off x="838200" y="2590800"/>
            <a:ext cx="1231900" cy="333375"/>
          </a:xfrm>
          <a:prstGeom prst="rect">
            <a:avLst/>
          </a:prstGeom>
          <a:noFill/>
          <a:ln w="12700">
            <a:noFill/>
            <a:miter lim="800000"/>
            <a:headEnd/>
            <a:tailEnd/>
          </a:ln>
        </p:spPr>
        <p:txBody>
          <a:bodyPr wrap="none" lIns="90488" tIns="44450" rIns="90488" bIns="44450">
            <a:spAutoFit/>
          </a:bodyPr>
          <a:lstStyle/>
          <a:p>
            <a:r>
              <a:rPr lang="en-GB" sz="1600" b="1">
                <a:solidFill>
                  <a:schemeClr val="folHlink"/>
                </a:solidFill>
                <a:cs typeface="Arial" pitchFamily="34" charset="0"/>
              </a:rPr>
              <a:t>Antibiotics</a:t>
            </a:r>
          </a:p>
        </p:txBody>
      </p:sp>
      <p:sp>
        <p:nvSpPr>
          <p:cNvPr id="27668" name="Rectangle 20"/>
          <p:cNvSpPr>
            <a:spLocks noChangeArrowheads="1"/>
          </p:cNvSpPr>
          <p:nvPr/>
        </p:nvSpPr>
        <p:spPr bwMode="auto">
          <a:xfrm>
            <a:off x="2363788" y="5105400"/>
            <a:ext cx="2073275" cy="363538"/>
          </a:xfrm>
          <a:prstGeom prst="rect">
            <a:avLst/>
          </a:prstGeom>
          <a:noFill/>
          <a:ln w="12700">
            <a:noFill/>
            <a:miter lim="800000"/>
            <a:headEnd/>
            <a:tailEnd/>
          </a:ln>
        </p:spPr>
        <p:txBody>
          <a:bodyPr wrap="none" lIns="90488" tIns="44450" rIns="90488" bIns="44450">
            <a:spAutoFit/>
          </a:bodyPr>
          <a:lstStyle/>
          <a:p>
            <a:r>
              <a:rPr lang="en-GB" sz="1800" b="1">
                <a:solidFill>
                  <a:schemeClr val="folHlink"/>
                </a:solidFill>
                <a:cs typeface="Arial" pitchFamily="34" charset="0"/>
              </a:rPr>
              <a:t>Intensive</a:t>
            </a:r>
            <a:r>
              <a:rPr lang="en-GB" sz="1800" b="1">
                <a:solidFill>
                  <a:srgbClr val="FAFD00"/>
                </a:solidFill>
                <a:cs typeface="Arial" pitchFamily="34" charset="0"/>
              </a:rPr>
              <a:t> </a:t>
            </a:r>
            <a:r>
              <a:rPr lang="en-GB" sz="1800" b="1">
                <a:solidFill>
                  <a:schemeClr val="folHlink"/>
                </a:solidFill>
                <a:cs typeface="Arial" pitchFamily="34" charset="0"/>
              </a:rPr>
              <a:t>farming</a:t>
            </a:r>
          </a:p>
        </p:txBody>
      </p:sp>
      <p:sp>
        <p:nvSpPr>
          <p:cNvPr id="27669" name="Line 21"/>
          <p:cNvSpPr>
            <a:spLocks noChangeShapeType="1"/>
          </p:cNvSpPr>
          <p:nvPr/>
        </p:nvSpPr>
        <p:spPr bwMode="auto">
          <a:xfrm flipV="1">
            <a:off x="4419600" y="4394200"/>
            <a:ext cx="1879600" cy="711200"/>
          </a:xfrm>
          <a:prstGeom prst="line">
            <a:avLst/>
          </a:prstGeom>
          <a:noFill/>
          <a:ln w="50800">
            <a:solidFill>
              <a:schemeClr val="hlink"/>
            </a:solidFill>
            <a:prstDash val="dash"/>
            <a:round/>
            <a:headEnd type="triangle" w="med" len="med"/>
            <a:tailEnd type="triangle" w="med" len="med"/>
          </a:ln>
        </p:spPr>
        <p:txBody>
          <a:bodyPr wrap="none" anchor="ctr"/>
          <a:lstStyle/>
          <a:p>
            <a:endParaRPr lang="en-US"/>
          </a:p>
        </p:txBody>
      </p:sp>
      <p:sp>
        <p:nvSpPr>
          <p:cNvPr id="27670" name="Arc 22"/>
          <p:cNvSpPr>
            <a:spLocks/>
          </p:cNvSpPr>
          <p:nvPr/>
        </p:nvSpPr>
        <p:spPr bwMode="auto">
          <a:xfrm>
            <a:off x="1703388" y="4572000"/>
            <a:ext cx="584200" cy="584200"/>
          </a:xfrm>
          <a:custGeom>
            <a:avLst/>
            <a:gdLst>
              <a:gd name="T0" fmla="*/ 15800447 w 21600"/>
              <a:gd name="T1" fmla="*/ 15800447 h 21600"/>
              <a:gd name="T2" fmla="*/ 0 w 21600"/>
              <a:gd name="T3" fmla="*/ 0 h 21600"/>
              <a:gd name="T4" fmla="*/ 158004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chemeClr val="hlink"/>
            </a:solidFill>
            <a:round/>
            <a:headEnd/>
            <a:tailEnd type="triangle" w="med" len="med"/>
          </a:ln>
        </p:spPr>
        <p:txBody>
          <a:bodyPr wrap="none" anchor="ctr"/>
          <a:lstStyle/>
          <a:p>
            <a:endParaRPr lang="en-US"/>
          </a:p>
        </p:txBody>
      </p:sp>
      <p:sp>
        <p:nvSpPr>
          <p:cNvPr id="27671" name="Rectangle 23"/>
          <p:cNvSpPr>
            <a:spLocks noChangeArrowheads="1"/>
          </p:cNvSpPr>
          <p:nvPr/>
        </p:nvSpPr>
        <p:spPr bwMode="auto">
          <a:xfrm>
            <a:off x="2743200" y="3657600"/>
            <a:ext cx="1309688" cy="577850"/>
          </a:xfrm>
          <a:prstGeom prst="rect">
            <a:avLst/>
          </a:prstGeom>
          <a:noFill/>
          <a:ln w="12700">
            <a:noFill/>
            <a:miter lim="800000"/>
            <a:headEnd/>
            <a:tailEnd/>
          </a:ln>
        </p:spPr>
        <p:txBody>
          <a:bodyPr lIns="90488" tIns="44450" rIns="90488" bIns="44450">
            <a:spAutoFit/>
          </a:bodyPr>
          <a:lstStyle/>
          <a:p>
            <a:pPr algn="ctr"/>
            <a:r>
              <a:rPr lang="en-GB" sz="1600" b="1">
                <a:solidFill>
                  <a:schemeClr val="folHlink"/>
                </a:solidFill>
                <a:cs typeface="Arial" pitchFamily="34" charset="0"/>
              </a:rPr>
              <a:t>Food</a:t>
            </a:r>
          </a:p>
          <a:p>
            <a:pPr algn="ctr"/>
            <a:r>
              <a:rPr lang="en-GB" sz="1600" b="1">
                <a:solidFill>
                  <a:schemeClr val="folHlink"/>
                </a:solidFill>
                <a:cs typeface="Arial" pitchFamily="34" charset="0"/>
              </a:rPr>
              <a:t>production</a:t>
            </a:r>
          </a:p>
        </p:txBody>
      </p:sp>
      <p:sp>
        <p:nvSpPr>
          <p:cNvPr id="65560" name="Rectangle 24"/>
          <p:cNvSpPr>
            <a:spLocks noChangeArrowheads="1"/>
          </p:cNvSpPr>
          <p:nvPr/>
        </p:nvSpPr>
        <p:spPr bwMode="auto">
          <a:xfrm>
            <a:off x="6234113" y="6157913"/>
            <a:ext cx="180975" cy="454025"/>
          </a:xfrm>
          <a:prstGeom prst="rect">
            <a:avLst/>
          </a:prstGeom>
          <a:noFill/>
          <a:ln w="12700">
            <a:noFill/>
            <a:miter lim="800000"/>
            <a:headEnd/>
            <a:tailEnd/>
          </a:ln>
          <a:effectLst/>
        </p:spPr>
        <p:txBody>
          <a:bodyPr wrap="none" lIns="90488" tIns="44450" rIns="90488" bIns="44450">
            <a:spAutoFit/>
          </a:bodyPr>
          <a:lstStyle/>
          <a:p>
            <a:pPr defTabSz="762000">
              <a:defRPr/>
            </a:pPr>
            <a:endParaRPr lang="en-GB" sz="2400">
              <a:solidFill>
                <a:srgbClr val="FAFD00"/>
              </a:solidFill>
              <a:effectLst>
                <a:outerShdw blurRad="38100" dist="38100" dir="2700000" algn="tl">
                  <a:srgbClr val="000000"/>
                </a:outerShdw>
              </a:effectLst>
              <a:latin typeface="Arial" charset="0"/>
              <a:cs typeface="Arial" charset="0"/>
            </a:endParaRPr>
          </a:p>
        </p:txBody>
      </p:sp>
      <p:cxnSp>
        <p:nvCxnSpPr>
          <p:cNvPr id="27673" name="AutoShape 25"/>
          <p:cNvCxnSpPr>
            <a:cxnSpLocks noChangeShapeType="1"/>
            <a:stCxn id="27652" idx="2"/>
            <a:endCxn id="27654" idx="2"/>
          </p:cNvCxnSpPr>
          <p:nvPr/>
        </p:nvCxnSpPr>
        <p:spPr bwMode="auto">
          <a:xfrm rot="5400000" flipH="1" flipV="1">
            <a:off x="4313238" y="1608137"/>
            <a:ext cx="90488" cy="5802313"/>
          </a:xfrm>
          <a:prstGeom prst="bentConnector3">
            <a:avLst>
              <a:gd name="adj1" fmla="val -1601755"/>
            </a:avLst>
          </a:prstGeom>
          <a:noFill/>
          <a:ln w="57150">
            <a:solidFill>
              <a:schemeClr val="hlink"/>
            </a:solidFill>
            <a:miter lim="800000"/>
            <a:headEnd type="triangle" w="med" len="med"/>
            <a:tailEnd type="triangle" w="med" len="med"/>
          </a:ln>
        </p:spPr>
      </p:cxnSp>
      <p:cxnSp>
        <p:nvCxnSpPr>
          <p:cNvPr id="27674" name="AutoShape 26"/>
          <p:cNvCxnSpPr>
            <a:cxnSpLocks noChangeShapeType="1"/>
            <a:stCxn id="27653" idx="3"/>
            <a:endCxn id="27654" idx="0"/>
          </p:cNvCxnSpPr>
          <p:nvPr/>
        </p:nvCxnSpPr>
        <p:spPr bwMode="auto">
          <a:xfrm>
            <a:off x="5600700" y="563563"/>
            <a:ext cx="1658938" cy="3384550"/>
          </a:xfrm>
          <a:prstGeom prst="bentConnector2">
            <a:avLst/>
          </a:prstGeom>
          <a:noFill/>
          <a:ln w="57150">
            <a:solidFill>
              <a:schemeClr val="hlink"/>
            </a:solidFill>
            <a:miter lim="800000"/>
            <a:headEnd/>
            <a:tailEnd type="triangle" w="med" len="med"/>
          </a:ln>
        </p:spPr>
      </p:cxnSp>
      <p:cxnSp>
        <p:nvCxnSpPr>
          <p:cNvPr id="27675" name="AutoShape 27"/>
          <p:cNvCxnSpPr>
            <a:cxnSpLocks noChangeShapeType="1"/>
            <a:stCxn id="27667" idx="2"/>
            <a:endCxn id="27652" idx="0"/>
          </p:cNvCxnSpPr>
          <p:nvPr/>
        </p:nvCxnSpPr>
        <p:spPr bwMode="auto">
          <a:xfrm>
            <a:off x="1454150" y="2924175"/>
            <a:ext cx="3175" cy="1176338"/>
          </a:xfrm>
          <a:prstGeom prst="straightConnector1">
            <a:avLst/>
          </a:prstGeom>
          <a:noFill/>
          <a:ln w="57150">
            <a:solidFill>
              <a:schemeClr val="hlink"/>
            </a:solidFill>
            <a:round/>
            <a:headEnd/>
            <a:tailEnd type="triangle" w="med" len="med"/>
          </a:ln>
        </p:spPr>
      </p:cxnSp>
      <p:cxnSp>
        <p:nvCxnSpPr>
          <p:cNvPr id="27676" name="AutoShape 28"/>
          <p:cNvCxnSpPr>
            <a:cxnSpLocks noChangeShapeType="1"/>
            <a:stCxn id="27667" idx="3"/>
            <a:endCxn id="27651" idx="1"/>
          </p:cNvCxnSpPr>
          <p:nvPr/>
        </p:nvCxnSpPr>
        <p:spPr bwMode="auto">
          <a:xfrm>
            <a:off x="2070100" y="2757488"/>
            <a:ext cx="1301750" cy="17462"/>
          </a:xfrm>
          <a:prstGeom prst="straightConnector1">
            <a:avLst/>
          </a:prstGeom>
          <a:noFill/>
          <a:ln w="57150">
            <a:solidFill>
              <a:schemeClr val="hlink"/>
            </a:solidFill>
            <a:round/>
            <a:headEnd/>
            <a:tailEnd type="triangle" w="med" len="med"/>
          </a:ln>
        </p:spPr>
      </p:cxnSp>
      <p:cxnSp>
        <p:nvCxnSpPr>
          <p:cNvPr id="27677" name="AutoShape 29"/>
          <p:cNvCxnSpPr>
            <a:cxnSpLocks noChangeShapeType="1"/>
            <a:stCxn id="27655" idx="3"/>
            <a:endCxn id="27655" idx="2"/>
          </p:cNvCxnSpPr>
          <p:nvPr/>
        </p:nvCxnSpPr>
        <p:spPr bwMode="auto">
          <a:xfrm flipH="1">
            <a:off x="4191000" y="2819400"/>
            <a:ext cx="609600" cy="228600"/>
          </a:xfrm>
          <a:prstGeom prst="curvedConnector4">
            <a:avLst>
              <a:gd name="adj1" fmla="val -112241"/>
              <a:gd name="adj2" fmla="val 456940"/>
            </a:avLst>
          </a:prstGeom>
          <a:noFill/>
          <a:ln w="57150">
            <a:solidFill>
              <a:schemeClr val="hlink"/>
            </a:solidFill>
            <a:round/>
            <a:headEnd type="triangle" w="med" len="med"/>
            <a:tailEnd type="triangle" w="med" len="med"/>
          </a:ln>
        </p:spPr>
      </p:cxnSp>
      <p:cxnSp>
        <p:nvCxnSpPr>
          <p:cNvPr id="27678" name="AutoShape 30"/>
          <p:cNvCxnSpPr>
            <a:cxnSpLocks noChangeShapeType="1"/>
            <a:stCxn id="27655" idx="2"/>
            <a:endCxn id="27654" idx="1"/>
          </p:cNvCxnSpPr>
          <p:nvPr/>
        </p:nvCxnSpPr>
        <p:spPr bwMode="auto">
          <a:xfrm rot="16200000" flipH="1">
            <a:off x="4671219" y="2567781"/>
            <a:ext cx="1158875" cy="2119313"/>
          </a:xfrm>
          <a:prstGeom prst="bentConnector2">
            <a:avLst/>
          </a:prstGeom>
          <a:noFill/>
          <a:ln w="57150">
            <a:solidFill>
              <a:schemeClr val="hlink"/>
            </a:solidFill>
            <a:miter lim="800000"/>
            <a:headEnd type="triangle" w="med" len="med"/>
            <a:tailEnd type="triangle" w="med" len="med"/>
          </a:ln>
        </p:spPr>
      </p:cxnSp>
      <p:cxnSp>
        <p:nvCxnSpPr>
          <p:cNvPr id="27679" name="AutoShape 31"/>
          <p:cNvCxnSpPr>
            <a:cxnSpLocks noChangeShapeType="1"/>
            <a:stCxn id="27671" idx="2"/>
            <a:endCxn id="27668" idx="0"/>
          </p:cNvCxnSpPr>
          <p:nvPr/>
        </p:nvCxnSpPr>
        <p:spPr bwMode="auto">
          <a:xfrm rot="16200000" flipH="1">
            <a:off x="2964657" y="4669631"/>
            <a:ext cx="869950" cy="1587"/>
          </a:xfrm>
          <a:prstGeom prst="bentConnector3">
            <a:avLst>
              <a:gd name="adj1" fmla="val 50000"/>
            </a:avLst>
          </a:prstGeom>
          <a:noFill/>
          <a:ln w="38100">
            <a:solidFill>
              <a:schemeClr val="hlink"/>
            </a:solidFill>
            <a:miter lim="800000"/>
            <a:headEnd type="triangle" w="med" len="med"/>
            <a:tailEnd type="triangle" w="med" len="med"/>
          </a:ln>
        </p:spPr>
      </p:cxnSp>
      <p:cxnSp>
        <p:nvCxnSpPr>
          <p:cNvPr id="27680" name="AutoShape 32"/>
          <p:cNvCxnSpPr>
            <a:cxnSpLocks noChangeShapeType="1"/>
            <a:stCxn id="27652" idx="3"/>
            <a:endCxn id="27668" idx="0"/>
          </p:cNvCxnSpPr>
          <p:nvPr/>
        </p:nvCxnSpPr>
        <p:spPr bwMode="auto">
          <a:xfrm>
            <a:off x="2241550" y="4327525"/>
            <a:ext cx="1158875" cy="777875"/>
          </a:xfrm>
          <a:prstGeom prst="curvedConnector2">
            <a:avLst/>
          </a:prstGeom>
          <a:noFill/>
          <a:ln w="38100">
            <a:solidFill>
              <a:schemeClr val="hlink"/>
            </a:solidFill>
            <a:round/>
            <a:headEnd type="triangle" w="med" len="med"/>
            <a:tailEnd type="triangle" w="med" len="med"/>
          </a:ln>
        </p:spPr>
      </p:cxnSp>
      <p:cxnSp>
        <p:nvCxnSpPr>
          <p:cNvPr id="27681" name="AutoShape 33"/>
          <p:cNvCxnSpPr>
            <a:cxnSpLocks noChangeShapeType="1"/>
            <a:stCxn id="27655" idx="0"/>
            <a:endCxn id="27653" idx="2"/>
          </p:cNvCxnSpPr>
          <p:nvPr/>
        </p:nvCxnSpPr>
        <p:spPr bwMode="auto">
          <a:xfrm flipV="1">
            <a:off x="4191000" y="820738"/>
            <a:ext cx="6350" cy="1770062"/>
          </a:xfrm>
          <a:prstGeom prst="straightConnector1">
            <a:avLst/>
          </a:prstGeom>
          <a:noFill/>
          <a:ln w="38100">
            <a:solidFill>
              <a:schemeClr val="hlink"/>
            </a:solidFill>
            <a:round/>
            <a:headEnd type="triangle" w="med" len="med"/>
            <a:tailEnd type="triangle" w="med" len="med"/>
          </a:ln>
        </p:spPr>
      </p:cxnSp>
    </p:spTree>
  </p:cSld>
  <p:clrMapOvr>
    <a:masterClrMapping/>
  </p:clrMapOvr>
  <p:transition advTm="43232"/>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609600"/>
          </a:xfrm>
        </p:spPr>
        <p:txBody>
          <a:bodyPr>
            <a:normAutofit fontScale="90000"/>
          </a:bodyPr>
          <a:lstStyle/>
          <a:p>
            <a:r>
              <a:rPr lang="en-US" dirty="0" smtClean="0"/>
              <a:t>  Uses of epidemiology</a:t>
            </a:r>
            <a:endParaRPr lang="en-US" dirty="0"/>
          </a:p>
        </p:txBody>
      </p:sp>
      <p:sp>
        <p:nvSpPr>
          <p:cNvPr id="3" name="Content Placeholder 2"/>
          <p:cNvSpPr>
            <a:spLocks noGrp="1"/>
          </p:cNvSpPr>
          <p:nvPr>
            <p:ph idx="1"/>
          </p:nvPr>
        </p:nvSpPr>
        <p:spPr>
          <a:xfrm>
            <a:off x="152400" y="914400"/>
            <a:ext cx="8839200" cy="5791200"/>
          </a:xfrm>
        </p:spPr>
        <p:txBody>
          <a:bodyPr>
            <a:normAutofit/>
          </a:bodyPr>
          <a:lstStyle/>
          <a:p>
            <a:r>
              <a:rPr lang="en-US" sz="3200" dirty="0" smtClean="0">
                <a:latin typeface="Times New Roman" pitchFamily="18" charset="0"/>
                <a:cs typeface="Times New Roman" pitchFamily="18" charset="0"/>
              </a:rPr>
              <a:t>Epidemiology helps to;</a:t>
            </a:r>
          </a:p>
          <a:p>
            <a:pPr>
              <a:buFont typeface="Wingdings" pitchFamily="2" charset="2"/>
              <a:buChar char="v"/>
            </a:pPr>
            <a:r>
              <a:rPr lang="en-US" sz="3200" dirty="0" smtClean="0">
                <a:latin typeface="Times New Roman" pitchFamily="18" charset="0"/>
                <a:cs typeface="Times New Roman" pitchFamily="18" charset="0"/>
              </a:rPr>
              <a:t>Study the effects of disease state in a population over a time and predict future health needs. </a:t>
            </a:r>
          </a:p>
          <a:p>
            <a:pPr>
              <a:buFont typeface="Wingdings" pitchFamily="2" charset="2"/>
              <a:buChar char="ü"/>
            </a:pPr>
            <a:r>
              <a:rPr lang="en-US" sz="3200" dirty="0" smtClean="0">
                <a:latin typeface="Times New Roman" pitchFamily="18" charset="0"/>
                <a:cs typeface="Times New Roman" pitchFamily="18" charset="0"/>
              </a:rPr>
              <a:t>A study of the history of the health of the population and rise and fall of diseases, and changes in their character and predict the future health needs</a:t>
            </a:r>
          </a:p>
          <a:p>
            <a:pPr>
              <a:buFont typeface="Wingdings" pitchFamily="2" charset="2"/>
              <a:buChar char="v"/>
            </a:pPr>
            <a:endParaRPr lang="en-US" dirty="0" smtClean="0"/>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533400"/>
          </a:xfrm>
        </p:spPr>
        <p:txBody>
          <a:bodyPr>
            <a:normAutofit fontScale="90000"/>
          </a:bodyPr>
          <a:lstStyle/>
          <a:p>
            <a:r>
              <a:rPr lang="en-US" sz="4400" dirty="0" smtClean="0"/>
              <a:t>Examples of Emerging Infectious Diseases</a:t>
            </a:r>
            <a:endParaRPr lang="en-US" sz="4400" dirty="0"/>
          </a:p>
        </p:txBody>
      </p:sp>
      <p:sp>
        <p:nvSpPr>
          <p:cNvPr id="3" name="Content Placeholder 2"/>
          <p:cNvSpPr>
            <a:spLocks noGrp="1"/>
          </p:cNvSpPr>
          <p:nvPr>
            <p:ph idx="1"/>
          </p:nvPr>
        </p:nvSpPr>
        <p:spPr>
          <a:xfrm>
            <a:off x="152400" y="838200"/>
            <a:ext cx="8839200" cy="5791200"/>
          </a:xfrm>
        </p:spPr>
        <p:txBody>
          <a:bodyPr/>
          <a:lstStyle/>
          <a:p>
            <a:r>
              <a:rPr lang="en-US" dirty="0" smtClean="0"/>
              <a:t>Hepatitis C- First identified in 1989</a:t>
            </a:r>
          </a:p>
          <a:p>
            <a:pPr>
              <a:buNone/>
            </a:pPr>
            <a:r>
              <a:rPr lang="en-US" dirty="0" smtClean="0"/>
              <a:t>	In mid 1990s estimated global prevalence 3%</a:t>
            </a:r>
          </a:p>
          <a:p>
            <a:r>
              <a:rPr lang="en-US" dirty="0" smtClean="0"/>
              <a:t>Hepatitis B- Identified several decades earlier</a:t>
            </a:r>
          </a:p>
          <a:p>
            <a:pPr>
              <a:buNone/>
            </a:pPr>
            <a:r>
              <a:rPr lang="en-US" dirty="0" smtClean="0"/>
              <a:t>	Upward trend in all countries</a:t>
            </a:r>
          </a:p>
          <a:p>
            <a:pPr>
              <a:buNone/>
            </a:pPr>
            <a:r>
              <a:rPr lang="en-US" dirty="0" smtClean="0"/>
              <a:t>	Prevalence &gt;90% in high-risk population</a:t>
            </a:r>
          </a:p>
          <a:p>
            <a:r>
              <a:rPr lang="en-US" dirty="0" smtClean="0"/>
              <a:t>Zoonoses- 1,415 microbes are infectious for human</a:t>
            </a:r>
          </a:p>
          <a:p>
            <a:pPr>
              <a:buNone/>
            </a:pPr>
            <a:r>
              <a:rPr lang="en-US" dirty="0" smtClean="0"/>
              <a:t>	Of these, 868 (61%) considered zoonotic</a:t>
            </a:r>
          </a:p>
          <a:p>
            <a:pPr>
              <a:buNone/>
            </a:pPr>
            <a:r>
              <a:rPr lang="en-US" dirty="0" smtClean="0"/>
              <a:t>	70% of newly recognized pathogens are Zoonoses</a:t>
            </a:r>
          </a:p>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5"/>
          <p:cNvSpPr>
            <a:spLocks noGrp="1"/>
          </p:cNvSpPr>
          <p:nvPr>
            <p:ph type="ftr" sz="quarter" idx="11"/>
          </p:nvPr>
        </p:nvSpPr>
        <p:spPr/>
        <p:txBody>
          <a:bodyPr/>
          <a:lstStyle/>
          <a:p>
            <a:pPr>
              <a:defRPr/>
            </a:pPr>
            <a:endParaRPr lang="en-US" dirty="0"/>
          </a:p>
        </p:txBody>
      </p:sp>
      <p:sp>
        <p:nvSpPr>
          <p:cNvPr id="31747" name="Rectangle 2"/>
          <p:cNvSpPr>
            <a:spLocks noGrp="1" noChangeArrowheads="1"/>
          </p:cNvSpPr>
          <p:nvPr>
            <p:ph type="title"/>
          </p:nvPr>
        </p:nvSpPr>
        <p:spPr>
          <a:xfrm>
            <a:off x="457200" y="304800"/>
            <a:ext cx="8569325" cy="1216025"/>
          </a:xfrm>
        </p:spPr>
        <p:txBody>
          <a:bodyPr>
            <a:normAutofit fontScale="90000"/>
          </a:bodyPr>
          <a:lstStyle/>
          <a:p>
            <a:pPr eaLnBrk="1" hangingPunct="1"/>
            <a:r>
              <a:rPr lang="en-US" dirty="0" smtClean="0"/>
              <a:t>Emerging </a:t>
            </a:r>
            <a:r>
              <a:rPr lang="en-US" dirty="0" err="1" smtClean="0"/>
              <a:t>Zoonoses</a:t>
            </a:r>
            <a:r>
              <a:rPr lang="en-US" dirty="0" smtClean="0"/>
              <a:t>: Human-animal interface</a:t>
            </a:r>
          </a:p>
        </p:txBody>
      </p:sp>
      <p:pic>
        <p:nvPicPr>
          <p:cNvPr id="31748" name="Picture 3" descr="AIvirus"/>
          <p:cNvPicPr>
            <a:picLocks noGrp="1" noChangeAspect="1" noChangeArrowheads="1"/>
          </p:cNvPicPr>
          <p:nvPr>
            <p:ph sz="half" idx="1"/>
          </p:nvPr>
        </p:nvPicPr>
        <p:blipFill>
          <a:blip r:embed="rId3"/>
          <a:srcRect/>
          <a:stretch>
            <a:fillRect/>
          </a:stretch>
        </p:blipFill>
        <p:spPr>
          <a:xfrm>
            <a:off x="1778000" y="2239963"/>
            <a:ext cx="1176338" cy="985837"/>
          </a:xfrm>
          <a:noFill/>
        </p:spPr>
      </p:pic>
      <p:grpSp>
        <p:nvGrpSpPr>
          <p:cNvPr id="2" name="Group 4"/>
          <p:cNvGrpSpPr>
            <a:grpSpLocks/>
          </p:cNvGrpSpPr>
          <p:nvPr/>
        </p:nvGrpSpPr>
        <p:grpSpPr bwMode="auto">
          <a:xfrm>
            <a:off x="7162800" y="2057400"/>
            <a:ext cx="1973968" cy="1443038"/>
            <a:chOff x="2352" y="624"/>
            <a:chExt cx="1178" cy="909"/>
          </a:xfrm>
        </p:grpSpPr>
        <p:pic>
          <p:nvPicPr>
            <p:cNvPr id="31770" name="Picture 5" descr="Marburg virus, electron micrograph"/>
            <p:cNvPicPr>
              <a:picLocks noChangeAspect="1" noChangeArrowheads="1"/>
            </p:cNvPicPr>
            <p:nvPr/>
          </p:nvPicPr>
          <p:blipFill>
            <a:blip r:embed="rId4"/>
            <a:srcRect/>
            <a:stretch>
              <a:fillRect/>
            </a:stretch>
          </p:blipFill>
          <p:spPr bwMode="auto">
            <a:xfrm>
              <a:off x="2352" y="624"/>
              <a:ext cx="792" cy="629"/>
            </a:xfrm>
            <a:prstGeom prst="rect">
              <a:avLst/>
            </a:prstGeom>
            <a:noFill/>
            <a:ln w="9525">
              <a:solidFill>
                <a:schemeClr val="bg2"/>
              </a:solidFill>
              <a:miter lim="800000"/>
              <a:headEnd/>
              <a:tailEnd/>
            </a:ln>
          </p:spPr>
        </p:pic>
        <p:sp>
          <p:nvSpPr>
            <p:cNvPr id="31771" name="Text Box 6"/>
            <p:cNvSpPr txBox="1">
              <a:spLocks noChangeArrowheads="1"/>
            </p:cNvSpPr>
            <p:nvPr/>
          </p:nvSpPr>
          <p:spPr bwMode="auto">
            <a:xfrm>
              <a:off x="2544" y="1281"/>
              <a:ext cx="986" cy="252"/>
            </a:xfrm>
            <a:prstGeom prst="rect">
              <a:avLst/>
            </a:prstGeom>
            <a:noFill/>
            <a:ln w="12700">
              <a:solidFill>
                <a:schemeClr val="bg2"/>
              </a:solidFill>
              <a:miter lim="800000"/>
              <a:headEnd/>
              <a:tailEnd/>
            </a:ln>
          </p:spPr>
          <p:txBody>
            <a:bodyPr wrap="none">
              <a:spAutoFit/>
            </a:bodyPr>
            <a:lstStyle/>
            <a:p>
              <a:r>
                <a:rPr lang="en-GB" sz="2000" dirty="0">
                  <a:latin typeface="Times New Roman" pitchFamily="18" charset="0"/>
                  <a:ea typeface="MS PGothic" pitchFamily="34" charset="-128"/>
                  <a:cs typeface="Arial" charset="0"/>
                </a:rPr>
                <a:t>Marburg virus</a:t>
              </a:r>
              <a:endParaRPr lang="en-US" sz="2000" dirty="0">
                <a:latin typeface="Times New Roman" pitchFamily="18" charset="0"/>
                <a:ea typeface="MS PGothic" pitchFamily="34" charset="-128"/>
                <a:cs typeface="Arial" charset="0"/>
              </a:endParaRPr>
            </a:p>
          </p:txBody>
        </p:sp>
      </p:grpSp>
      <p:grpSp>
        <p:nvGrpSpPr>
          <p:cNvPr id="3" name="Group 7"/>
          <p:cNvGrpSpPr>
            <a:grpSpLocks/>
          </p:cNvGrpSpPr>
          <p:nvPr/>
        </p:nvGrpSpPr>
        <p:grpSpPr bwMode="auto">
          <a:xfrm>
            <a:off x="7086600" y="4114801"/>
            <a:ext cx="2068513" cy="1147730"/>
            <a:chOff x="0" y="1968"/>
            <a:chExt cx="1303" cy="728"/>
          </a:xfrm>
        </p:grpSpPr>
        <p:pic>
          <p:nvPicPr>
            <p:cNvPr id="31768" name="Picture 8" descr="txms_thb.jpg (3954 bytes)"/>
            <p:cNvPicPr>
              <a:picLocks noChangeAspect="1" noChangeArrowheads="1"/>
            </p:cNvPicPr>
            <p:nvPr/>
          </p:nvPicPr>
          <p:blipFill>
            <a:blip r:embed="rId5"/>
            <a:srcRect/>
            <a:stretch>
              <a:fillRect/>
            </a:stretch>
          </p:blipFill>
          <p:spPr bwMode="auto">
            <a:xfrm>
              <a:off x="96" y="1968"/>
              <a:ext cx="720" cy="576"/>
            </a:xfrm>
            <a:prstGeom prst="rect">
              <a:avLst/>
            </a:prstGeom>
            <a:noFill/>
            <a:ln w="9525">
              <a:solidFill>
                <a:schemeClr val="bg2"/>
              </a:solidFill>
              <a:miter lim="800000"/>
              <a:headEnd/>
              <a:tailEnd/>
            </a:ln>
          </p:spPr>
        </p:pic>
        <p:sp>
          <p:nvSpPr>
            <p:cNvPr id="31769" name="Text Box 9"/>
            <p:cNvSpPr txBox="1">
              <a:spLocks noChangeArrowheads="1"/>
            </p:cNvSpPr>
            <p:nvPr/>
          </p:nvSpPr>
          <p:spPr bwMode="auto">
            <a:xfrm>
              <a:off x="0" y="2530"/>
              <a:ext cx="1303" cy="166"/>
            </a:xfrm>
            <a:prstGeom prst="rect">
              <a:avLst/>
            </a:prstGeom>
            <a:noFill/>
            <a:ln w="12700">
              <a:solidFill>
                <a:schemeClr val="bg2"/>
              </a:solidFill>
              <a:miter lim="800000"/>
              <a:headEnd/>
              <a:tailEnd/>
            </a:ln>
          </p:spPr>
          <p:txBody>
            <a:bodyPr wrap="square">
              <a:spAutoFit/>
            </a:bodyPr>
            <a:lstStyle/>
            <a:p>
              <a:r>
                <a:rPr lang="en-GB" sz="1100" dirty="0">
                  <a:latin typeface="Times New Roman" pitchFamily="18" charset="0"/>
                  <a:ea typeface="MS PGothic" pitchFamily="34" charset="-128"/>
                  <a:cs typeface="Arial" charset="0"/>
                </a:rPr>
                <a:t>Hantavirus Pulmonary Syndrome</a:t>
              </a:r>
              <a:endParaRPr lang="en-US" sz="1100" dirty="0">
                <a:latin typeface="Times New Roman" pitchFamily="18" charset="0"/>
                <a:ea typeface="MS PGothic" pitchFamily="34" charset="-128"/>
                <a:cs typeface="Arial" charset="0"/>
              </a:endParaRPr>
            </a:p>
          </p:txBody>
        </p:sp>
      </p:grpSp>
      <p:grpSp>
        <p:nvGrpSpPr>
          <p:cNvPr id="4" name="Group 10"/>
          <p:cNvGrpSpPr>
            <a:grpSpLocks/>
          </p:cNvGrpSpPr>
          <p:nvPr/>
        </p:nvGrpSpPr>
        <p:grpSpPr bwMode="auto">
          <a:xfrm>
            <a:off x="4876800" y="2057400"/>
            <a:ext cx="1422400" cy="1386787"/>
            <a:chOff x="-22" y="1056"/>
            <a:chExt cx="802" cy="769"/>
          </a:xfrm>
        </p:grpSpPr>
        <p:sp>
          <p:nvSpPr>
            <p:cNvPr id="31766" name="Text Box 11"/>
            <p:cNvSpPr txBox="1">
              <a:spLocks noChangeArrowheads="1"/>
            </p:cNvSpPr>
            <p:nvPr/>
          </p:nvSpPr>
          <p:spPr bwMode="auto">
            <a:xfrm>
              <a:off x="-22" y="1620"/>
              <a:ext cx="701" cy="205"/>
            </a:xfrm>
            <a:prstGeom prst="rect">
              <a:avLst/>
            </a:prstGeom>
            <a:noFill/>
            <a:ln w="12700">
              <a:solidFill>
                <a:schemeClr val="bg2"/>
              </a:solidFill>
              <a:miter lim="800000"/>
              <a:headEnd/>
              <a:tailEnd/>
            </a:ln>
          </p:spPr>
          <p:txBody>
            <a:bodyPr wrap="none">
              <a:spAutoFit/>
            </a:bodyPr>
            <a:lstStyle/>
            <a:p>
              <a:pPr algn="ctr"/>
              <a:r>
                <a:rPr lang="en-GB" dirty="0">
                  <a:latin typeface="Times New Roman" pitchFamily="18" charset="0"/>
                  <a:ea typeface="MS PGothic" pitchFamily="34" charset="-128"/>
                  <a:cs typeface="Arial" charset="0"/>
                </a:rPr>
                <a:t>Ebola virus</a:t>
              </a:r>
              <a:endParaRPr lang="en-US" dirty="0">
                <a:latin typeface="Times New Roman" pitchFamily="18" charset="0"/>
                <a:ea typeface="MS PGothic" pitchFamily="34" charset="-128"/>
                <a:cs typeface="Arial" charset="0"/>
              </a:endParaRPr>
            </a:p>
          </p:txBody>
        </p:sp>
        <p:pic>
          <p:nvPicPr>
            <p:cNvPr id="31767" name="Picture 12" descr="ebolavir picture"/>
            <p:cNvPicPr>
              <a:picLocks noChangeAspect="1" noChangeArrowheads="1"/>
            </p:cNvPicPr>
            <p:nvPr/>
          </p:nvPicPr>
          <p:blipFill>
            <a:blip r:embed="rId6"/>
            <a:srcRect/>
            <a:stretch>
              <a:fillRect/>
            </a:stretch>
          </p:blipFill>
          <p:spPr bwMode="auto">
            <a:xfrm>
              <a:off x="96" y="1056"/>
              <a:ext cx="684" cy="561"/>
            </a:xfrm>
            <a:prstGeom prst="rect">
              <a:avLst/>
            </a:prstGeom>
            <a:noFill/>
            <a:ln w="9525">
              <a:solidFill>
                <a:schemeClr val="bg2"/>
              </a:solidFill>
              <a:miter lim="800000"/>
              <a:headEnd/>
              <a:tailEnd/>
            </a:ln>
          </p:spPr>
        </p:pic>
      </p:grpSp>
      <p:grpSp>
        <p:nvGrpSpPr>
          <p:cNvPr id="5" name="Group 13"/>
          <p:cNvGrpSpPr>
            <a:grpSpLocks/>
          </p:cNvGrpSpPr>
          <p:nvPr/>
        </p:nvGrpSpPr>
        <p:grpSpPr bwMode="auto">
          <a:xfrm>
            <a:off x="533401" y="4038601"/>
            <a:ext cx="2133088" cy="1375462"/>
            <a:chOff x="1584" y="1824"/>
            <a:chExt cx="1393" cy="968"/>
          </a:xfrm>
        </p:grpSpPr>
        <p:pic>
          <p:nvPicPr>
            <p:cNvPr id="31764" name="Picture 14" descr="bburg"/>
            <p:cNvPicPr>
              <a:picLocks noChangeAspect="1" noChangeArrowheads="1"/>
            </p:cNvPicPr>
            <p:nvPr/>
          </p:nvPicPr>
          <p:blipFill>
            <a:blip r:embed="rId7"/>
            <a:srcRect/>
            <a:stretch>
              <a:fillRect/>
            </a:stretch>
          </p:blipFill>
          <p:spPr bwMode="auto">
            <a:xfrm>
              <a:off x="1584" y="1824"/>
              <a:ext cx="952" cy="720"/>
            </a:xfrm>
            <a:prstGeom prst="rect">
              <a:avLst/>
            </a:prstGeom>
            <a:noFill/>
            <a:ln w="9525">
              <a:solidFill>
                <a:schemeClr val="bg2"/>
              </a:solidFill>
              <a:miter lim="800000"/>
              <a:headEnd/>
              <a:tailEnd/>
            </a:ln>
          </p:spPr>
        </p:pic>
        <p:sp>
          <p:nvSpPr>
            <p:cNvPr id="31765" name="Text Box 15"/>
            <p:cNvSpPr txBox="1">
              <a:spLocks noChangeArrowheads="1"/>
            </p:cNvSpPr>
            <p:nvPr/>
          </p:nvSpPr>
          <p:spPr bwMode="auto">
            <a:xfrm>
              <a:off x="1584" y="2575"/>
              <a:ext cx="1393" cy="217"/>
            </a:xfrm>
            <a:prstGeom prst="rect">
              <a:avLst/>
            </a:prstGeom>
            <a:noFill/>
            <a:ln w="12700">
              <a:solidFill>
                <a:schemeClr val="bg2"/>
              </a:solidFill>
              <a:miter lim="800000"/>
              <a:headEnd/>
              <a:tailEnd/>
            </a:ln>
          </p:spPr>
          <p:txBody>
            <a:bodyPr wrap="none">
              <a:spAutoFit/>
            </a:bodyPr>
            <a:lstStyle/>
            <a:p>
              <a:r>
                <a:rPr lang="en-GB" sz="1400" dirty="0">
                  <a:latin typeface="Times New Roman" pitchFamily="18" charset="0"/>
                  <a:ea typeface="MS PGothic" pitchFamily="34" charset="-128"/>
                  <a:cs typeface="Arial" charset="0"/>
                </a:rPr>
                <a:t>Borrelia burgdorferi: Lyme</a:t>
              </a:r>
              <a:endParaRPr lang="en-US" sz="1400" dirty="0">
                <a:latin typeface="Times New Roman" pitchFamily="18" charset="0"/>
                <a:ea typeface="MS PGothic" pitchFamily="34" charset="-128"/>
                <a:cs typeface="Arial" charset="0"/>
              </a:endParaRPr>
            </a:p>
          </p:txBody>
        </p:sp>
      </p:grpSp>
      <p:grpSp>
        <p:nvGrpSpPr>
          <p:cNvPr id="6" name="Group 16"/>
          <p:cNvGrpSpPr>
            <a:grpSpLocks/>
          </p:cNvGrpSpPr>
          <p:nvPr/>
        </p:nvGrpSpPr>
        <p:grpSpPr bwMode="auto">
          <a:xfrm>
            <a:off x="2667000" y="4114800"/>
            <a:ext cx="1463675" cy="1209675"/>
            <a:chOff x="2256" y="2784"/>
            <a:chExt cx="922" cy="768"/>
          </a:xfrm>
        </p:grpSpPr>
        <p:pic>
          <p:nvPicPr>
            <p:cNvPr id="31760" name="Picture 17" descr="From left to right: Ixodes scapularis adult female, adult male, nymph, larva on centimeter scale"/>
            <p:cNvPicPr>
              <a:picLocks noChangeAspect="1" noChangeArrowheads="1"/>
            </p:cNvPicPr>
            <p:nvPr/>
          </p:nvPicPr>
          <p:blipFill>
            <a:blip r:embed="rId8"/>
            <a:srcRect/>
            <a:stretch>
              <a:fillRect/>
            </a:stretch>
          </p:blipFill>
          <p:spPr bwMode="auto">
            <a:xfrm>
              <a:off x="2256" y="2784"/>
              <a:ext cx="922" cy="587"/>
            </a:xfrm>
            <a:prstGeom prst="rect">
              <a:avLst/>
            </a:prstGeom>
            <a:noFill/>
            <a:ln w="9525">
              <a:noFill/>
              <a:miter lim="800000"/>
              <a:headEnd/>
              <a:tailEnd/>
            </a:ln>
          </p:spPr>
        </p:pic>
        <p:grpSp>
          <p:nvGrpSpPr>
            <p:cNvPr id="7" name="Group 18"/>
            <p:cNvGrpSpPr>
              <a:grpSpLocks/>
            </p:cNvGrpSpPr>
            <p:nvPr/>
          </p:nvGrpSpPr>
          <p:grpSpPr bwMode="auto">
            <a:xfrm>
              <a:off x="2256" y="3408"/>
              <a:ext cx="912" cy="144"/>
              <a:chOff x="0" y="0"/>
              <a:chExt cx="2520" cy="346"/>
            </a:xfrm>
          </p:grpSpPr>
          <p:sp>
            <p:nvSpPr>
              <p:cNvPr id="31762" name="Rectangle 19"/>
              <p:cNvSpPr>
                <a:spLocks noChangeArrowheads="1"/>
              </p:cNvSpPr>
              <p:nvPr/>
            </p:nvSpPr>
            <p:spPr bwMode="auto">
              <a:xfrm>
                <a:off x="0" y="0"/>
                <a:ext cx="2520" cy="0"/>
              </a:xfrm>
              <a:prstGeom prst="rect">
                <a:avLst/>
              </a:prstGeom>
              <a:noFill/>
              <a:ln w="12700">
                <a:noFill/>
                <a:miter lim="800000"/>
                <a:headEnd/>
                <a:tailEnd/>
              </a:ln>
            </p:spPr>
            <p:txBody>
              <a:bodyPr>
                <a:spAutoFit/>
              </a:bodyPr>
              <a:lstStyle/>
              <a:p>
                <a:endParaRPr lang="en-US"/>
              </a:p>
            </p:txBody>
          </p:sp>
          <p:sp>
            <p:nvSpPr>
              <p:cNvPr id="31763" name="Rectangle 20"/>
              <p:cNvSpPr>
                <a:spLocks noChangeArrowheads="1"/>
              </p:cNvSpPr>
              <p:nvPr/>
            </p:nvSpPr>
            <p:spPr bwMode="auto">
              <a:xfrm>
                <a:off x="0" y="0"/>
                <a:ext cx="2520" cy="346"/>
              </a:xfrm>
              <a:prstGeom prst="rect">
                <a:avLst/>
              </a:prstGeom>
              <a:noFill/>
              <a:ln w="12700">
                <a:solidFill>
                  <a:schemeClr val="bg2"/>
                </a:solidFill>
                <a:miter lim="800000"/>
                <a:headEnd/>
                <a:tailEnd/>
              </a:ln>
            </p:spPr>
            <p:txBody>
              <a:bodyPr/>
              <a:lstStyle/>
              <a:p>
                <a:r>
                  <a:rPr lang="en-US" sz="1600" dirty="0">
                    <a:latin typeface="Times New Roman" pitchFamily="18" charset="0"/>
                    <a:ea typeface="MS PGothic" pitchFamily="34" charset="-128"/>
                    <a:cs typeface="Arial" charset="0"/>
                  </a:rPr>
                  <a:t>Deer tick (</a:t>
                </a:r>
                <a:r>
                  <a:rPr lang="en-US" sz="1600" u="sng" dirty="0">
                    <a:latin typeface="Times New Roman" pitchFamily="18" charset="0"/>
                    <a:ea typeface="MS PGothic" pitchFamily="34" charset="-128"/>
                    <a:cs typeface="Arial" charset="0"/>
                  </a:rPr>
                  <a:t>Ixodes scapularis</a:t>
                </a:r>
                <a:r>
                  <a:rPr lang="en-US" sz="1600" dirty="0">
                    <a:latin typeface="Times New Roman" pitchFamily="18" charset="0"/>
                    <a:ea typeface="MS PGothic" pitchFamily="34" charset="-128"/>
                    <a:cs typeface="Arial" charset="0"/>
                  </a:rPr>
                  <a:t>)</a:t>
                </a:r>
              </a:p>
            </p:txBody>
          </p:sp>
        </p:grpSp>
      </p:grpSp>
      <p:grpSp>
        <p:nvGrpSpPr>
          <p:cNvPr id="8" name="Group 21"/>
          <p:cNvGrpSpPr>
            <a:grpSpLocks/>
          </p:cNvGrpSpPr>
          <p:nvPr/>
        </p:nvGrpSpPr>
        <p:grpSpPr bwMode="auto">
          <a:xfrm>
            <a:off x="4495799" y="4114801"/>
            <a:ext cx="3045632" cy="1343616"/>
            <a:chOff x="3456" y="2880"/>
            <a:chExt cx="2014" cy="1005"/>
          </a:xfrm>
        </p:grpSpPr>
        <p:pic>
          <p:nvPicPr>
            <p:cNvPr id="31758" name="Picture 22" descr="Mastomys rodent (15523 bytes)"/>
            <p:cNvPicPr>
              <a:picLocks noChangeAspect="1" noChangeArrowheads="1"/>
            </p:cNvPicPr>
            <p:nvPr/>
          </p:nvPicPr>
          <p:blipFill>
            <a:blip r:embed="rId9"/>
            <a:srcRect/>
            <a:stretch>
              <a:fillRect/>
            </a:stretch>
          </p:blipFill>
          <p:spPr bwMode="auto">
            <a:xfrm>
              <a:off x="3456" y="2880"/>
              <a:ext cx="1260" cy="713"/>
            </a:xfrm>
            <a:prstGeom prst="rect">
              <a:avLst/>
            </a:prstGeom>
            <a:noFill/>
            <a:ln w="9525">
              <a:solidFill>
                <a:schemeClr val="bg2"/>
              </a:solidFill>
              <a:miter lim="800000"/>
              <a:headEnd/>
              <a:tailEnd/>
            </a:ln>
          </p:spPr>
        </p:pic>
        <p:sp>
          <p:nvSpPr>
            <p:cNvPr id="31759" name="Text Box 23"/>
            <p:cNvSpPr txBox="1">
              <a:spLocks noChangeArrowheads="1"/>
            </p:cNvSpPr>
            <p:nvPr/>
          </p:nvSpPr>
          <p:spPr bwMode="auto">
            <a:xfrm>
              <a:off x="3696" y="3632"/>
              <a:ext cx="1774" cy="253"/>
            </a:xfrm>
            <a:prstGeom prst="rect">
              <a:avLst/>
            </a:prstGeom>
            <a:noFill/>
            <a:ln w="12700">
              <a:solidFill>
                <a:schemeClr val="bg2"/>
              </a:solidFill>
              <a:miter lim="800000"/>
              <a:headEnd/>
              <a:tailEnd/>
            </a:ln>
          </p:spPr>
          <p:txBody>
            <a:bodyPr wrap="none">
              <a:spAutoFit/>
            </a:bodyPr>
            <a:lstStyle/>
            <a:p>
              <a:r>
                <a:rPr lang="en-GB" sz="1600" dirty="0">
                  <a:latin typeface="Times New Roman" pitchFamily="18" charset="0"/>
                  <a:ea typeface="MS PGothic" pitchFamily="34" charset="-128"/>
                  <a:cs typeface="Arial" charset="0"/>
                </a:rPr>
                <a:t>Mostomys rodent: Lassa fever</a:t>
              </a:r>
              <a:endParaRPr lang="en-US" sz="1600" dirty="0">
                <a:latin typeface="Times New Roman" pitchFamily="18" charset="0"/>
                <a:ea typeface="MS PGothic" pitchFamily="34" charset="-128"/>
                <a:cs typeface="Arial" charset="0"/>
              </a:endParaRPr>
            </a:p>
          </p:txBody>
        </p:sp>
      </p:grpSp>
      <p:sp>
        <p:nvSpPr>
          <p:cNvPr id="31755" name="Text Box 24"/>
          <p:cNvSpPr txBox="1">
            <a:spLocks noChangeArrowheads="1"/>
          </p:cNvSpPr>
          <p:nvPr/>
        </p:nvSpPr>
        <p:spPr bwMode="auto">
          <a:xfrm>
            <a:off x="1143000" y="2971800"/>
            <a:ext cx="1371600" cy="830997"/>
          </a:xfrm>
          <a:prstGeom prst="rect">
            <a:avLst/>
          </a:prstGeom>
          <a:noFill/>
          <a:ln w="9525">
            <a:solidFill>
              <a:schemeClr val="bg2"/>
            </a:solidFill>
            <a:miter lim="800000"/>
            <a:headEnd/>
            <a:tailEnd/>
          </a:ln>
        </p:spPr>
        <p:txBody>
          <a:bodyPr wrap="square">
            <a:spAutoFit/>
          </a:bodyPr>
          <a:lstStyle/>
          <a:p>
            <a:pPr>
              <a:spcBef>
                <a:spcPct val="50000"/>
              </a:spcBef>
            </a:pPr>
            <a:r>
              <a:rPr lang="en-US" sz="1600" dirty="0">
                <a:latin typeface="Times New Roman" pitchFamily="18" charset="0"/>
                <a:cs typeface="Arial" charset="0"/>
              </a:rPr>
              <a:t>Avian influenza virus</a:t>
            </a:r>
          </a:p>
        </p:txBody>
      </p:sp>
      <p:pic>
        <p:nvPicPr>
          <p:cNvPr id="31756" name="Picture 25" descr="Pteropus vampyrus (Malayan flying fox), one of the natural reservoirs of Nipah virus">
            <a:hlinkClick r:id="rId10" tooltip="Pteropus vampyrus (Malayan flying fox), one of the natural reservoirs of Nipah virus"/>
          </p:cNvPr>
          <p:cNvPicPr>
            <a:picLocks noGrp="1" noChangeAspect="1" noChangeArrowheads="1"/>
          </p:cNvPicPr>
          <p:nvPr>
            <p:ph sz="half" idx="2"/>
          </p:nvPr>
        </p:nvPicPr>
        <p:blipFill>
          <a:blip r:embed="rId11"/>
          <a:srcRect/>
          <a:stretch>
            <a:fillRect/>
          </a:stretch>
        </p:blipFill>
        <p:spPr>
          <a:xfrm>
            <a:off x="3676650" y="2239963"/>
            <a:ext cx="1249363" cy="928687"/>
          </a:xfrm>
        </p:spPr>
      </p:pic>
      <p:sp>
        <p:nvSpPr>
          <p:cNvPr id="31757" name="Text Box 26"/>
          <p:cNvSpPr txBox="1">
            <a:spLocks noChangeArrowheads="1"/>
          </p:cNvSpPr>
          <p:nvPr/>
        </p:nvSpPr>
        <p:spPr bwMode="auto">
          <a:xfrm>
            <a:off x="3124200" y="2971800"/>
            <a:ext cx="1371600" cy="584775"/>
          </a:xfrm>
          <a:prstGeom prst="rect">
            <a:avLst/>
          </a:prstGeom>
          <a:noFill/>
          <a:ln w="9525">
            <a:solidFill>
              <a:schemeClr val="bg2"/>
            </a:solidFill>
            <a:miter lim="800000"/>
            <a:headEnd/>
            <a:tailEnd/>
          </a:ln>
        </p:spPr>
        <p:txBody>
          <a:bodyPr>
            <a:spAutoFit/>
          </a:bodyPr>
          <a:lstStyle/>
          <a:p>
            <a:pPr algn="ctr">
              <a:spcBef>
                <a:spcPct val="50000"/>
              </a:spcBef>
            </a:pPr>
            <a:r>
              <a:rPr lang="en-US" sz="1600" dirty="0">
                <a:latin typeface="Times New Roman" pitchFamily="18" charset="0"/>
                <a:cs typeface="Arial" charset="0"/>
              </a:rPr>
              <a:t>Bats: Nipah virus</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rmAutofit fontScale="90000"/>
          </a:bodyPr>
          <a:lstStyle/>
          <a:p>
            <a:r>
              <a:rPr lang="en-US" dirty="0" smtClean="0"/>
              <a:t>SARS: the first emerging infectious  disease of the 21</a:t>
            </a:r>
            <a:r>
              <a:rPr lang="en-US" baseline="30000" dirty="0" smtClean="0"/>
              <a:t>st</a:t>
            </a:r>
            <a:r>
              <a:rPr lang="en-US" dirty="0" smtClean="0"/>
              <a:t> century</a:t>
            </a:r>
            <a:endParaRPr lang="en-US" dirty="0"/>
          </a:p>
        </p:txBody>
      </p:sp>
      <p:sp>
        <p:nvSpPr>
          <p:cNvPr id="3" name="Content Placeholder 2"/>
          <p:cNvSpPr>
            <a:spLocks noGrp="1"/>
          </p:cNvSpPr>
          <p:nvPr>
            <p:ph idx="1"/>
          </p:nvPr>
        </p:nvSpPr>
        <p:spPr>
          <a:xfrm>
            <a:off x="152400" y="1447800"/>
            <a:ext cx="8839200" cy="5257800"/>
          </a:xfrm>
        </p:spPr>
        <p:txBody>
          <a:bodyPr>
            <a:normAutofit fontScale="25000" lnSpcReduction="20000"/>
          </a:bodyPr>
          <a:lstStyle/>
          <a:p>
            <a:pPr>
              <a:buNone/>
            </a:pPr>
            <a:endParaRPr lang="en-GB" sz="2800" dirty="0" smtClean="0">
              <a:solidFill>
                <a:srgbClr val="FF0000"/>
              </a:solidFill>
              <a:latin typeface="Verdana" pitchFamily="34" charset="0"/>
              <a:cs typeface="Arial" charset="0"/>
            </a:endParaRPr>
          </a:p>
          <a:p>
            <a:r>
              <a:rPr lang="en-GB" sz="11200" dirty="0" smtClean="0">
                <a:latin typeface="Verdana" pitchFamily="34" charset="0"/>
                <a:cs typeface="Arial" charset="0"/>
              </a:rPr>
              <a:t>No infectious disease has spread so fast and far as SARS did in 2003</a:t>
            </a:r>
            <a:r>
              <a:rPr lang="en-US" sz="11200" dirty="0" smtClean="0">
                <a:latin typeface="Tahoma" pitchFamily="34" charset="0"/>
              </a:rPr>
              <a:t> SARS was first recognized at the end of February 2003 in Hanoi, Viet Nam. </a:t>
            </a:r>
          </a:p>
          <a:p>
            <a:pPr>
              <a:buFont typeface="Wingdings" pitchFamily="2" charset="2"/>
              <a:buChar char="ü"/>
            </a:pPr>
            <a:r>
              <a:rPr lang="en-US" sz="11200" dirty="0" smtClean="0">
                <a:latin typeface="Tahoma" pitchFamily="34" charset="0"/>
              </a:rPr>
              <a:t>case, a middle-aged man business man who has traveled extensively in South-East Asia before becoming unwell, was admitted to hospital in Hanoi on 26 February 2003, with a high fever, dry cough, myalgia and mild sore throat.</a:t>
            </a:r>
          </a:p>
          <a:p>
            <a:pPr>
              <a:buFont typeface="Arial" pitchFamily="34" charset="0"/>
              <a:buChar char="•"/>
            </a:pPr>
            <a:r>
              <a:rPr lang="en-US" sz="11200" dirty="0" smtClean="0">
                <a:latin typeface="Tahoma" pitchFamily="34" charset="0"/>
              </a:rPr>
              <a:t>Over the following 4 days he developed symptoms of adult respiratory distress syndrome, requiring ventilator support, and severe thrombocytopenia. </a:t>
            </a:r>
          </a:p>
          <a:p>
            <a:pPr>
              <a:buNone/>
            </a:pPr>
            <a:endParaRPr lang="en-US" sz="11200" dirty="0" smtClean="0">
              <a:latin typeface="Verdana" pitchFamily="34" charset="0"/>
              <a:cs typeface="Arial" charset="0"/>
            </a:endParaRPr>
          </a:p>
          <a:p>
            <a:endParaRPr lang="en-US" sz="112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685800"/>
            <a:ext cx="8839200" cy="6019800"/>
          </a:xfrm>
        </p:spPr>
        <p:txBody>
          <a:bodyPr>
            <a:normAutofit/>
          </a:bodyPr>
          <a:lstStyle/>
          <a:p>
            <a:pPr>
              <a:buFont typeface="Arial" pitchFamily="34" charset="0"/>
              <a:buChar char="•"/>
            </a:pPr>
            <a:r>
              <a:rPr lang="en-US" sz="3200" dirty="0" smtClean="0">
                <a:latin typeface="Tahoma" pitchFamily="34" charset="0"/>
              </a:rPr>
              <a:t>Despite intensive therapy he died on 13 March after being transferred to an isolation facility in Hong Kong SAR.</a:t>
            </a:r>
          </a:p>
          <a:p>
            <a:pPr>
              <a:buFont typeface="Arial" pitchFamily="34" charset="0"/>
              <a:buChar char="•"/>
            </a:pPr>
            <a:r>
              <a:rPr lang="en-US" sz="3200" dirty="0" smtClean="0">
                <a:latin typeface="Tahoma" pitchFamily="34" charset="0"/>
              </a:rPr>
              <a:t>On the basis of data from the SARS foci in Hanoi and Hong Kong SAR, the incubation period has been estimated to be 2-7 days, but usually 3-5 days. </a:t>
            </a:r>
          </a:p>
          <a:p>
            <a:pPr>
              <a:buFont typeface="Arial" pitchFamily="34" charset="0"/>
              <a:buChar char="•"/>
            </a:pPr>
            <a:r>
              <a:rPr lang="en-US" sz="3200" dirty="0" smtClean="0">
                <a:latin typeface="Tahoma" pitchFamily="34" charset="0"/>
              </a:rPr>
              <a:t>Attack rates of &gt;56% among health care workers caring for patients with SARS is consistent in both the Hong Kong and Hanoi foci.</a:t>
            </a:r>
            <a:endParaRPr lang="en-US" sz="3200" b="1" dirty="0" smtClean="0">
              <a:latin typeface="Tahoma" pitchFamily="34" charset="0"/>
            </a:endParaRPr>
          </a:p>
          <a:p>
            <a:endParaRPr lang="en-US" sz="32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219200"/>
          </a:xfrm>
        </p:spPr>
        <p:txBody>
          <a:bodyPr>
            <a:normAutofit fontScale="90000"/>
          </a:bodyPr>
          <a:lstStyle/>
          <a:p>
            <a:r>
              <a:rPr lang="en-US" sz="5400" dirty="0" smtClean="0"/>
              <a:t/>
            </a:r>
            <a:br>
              <a:rPr lang="en-US" sz="5400" dirty="0" smtClean="0"/>
            </a:br>
            <a:r>
              <a:rPr lang="en-US" sz="5400" dirty="0" smtClean="0"/>
              <a:t/>
            </a:r>
            <a:br>
              <a:rPr lang="en-US" sz="5400" dirty="0" smtClean="0"/>
            </a:br>
            <a:r>
              <a:rPr lang="en-US" sz="5400" dirty="0" smtClean="0"/>
              <a:t/>
            </a:r>
            <a:br>
              <a:rPr lang="en-US" sz="5400" dirty="0" smtClean="0"/>
            </a:br>
            <a:r>
              <a:rPr lang="en-US" sz="5400" dirty="0" smtClean="0"/>
              <a:t> </a:t>
            </a:r>
            <a:br>
              <a:rPr lang="en-US" sz="5400" dirty="0" smtClean="0"/>
            </a:br>
            <a:r>
              <a:rPr lang="en-US" sz="5400" dirty="0" smtClean="0"/>
              <a:t/>
            </a:r>
            <a:br>
              <a:rPr lang="en-US" sz="5400" dirty="0" smtClean="0"/>
            </a:br>
            <a:r>
              <a:rPr lang="en-US" sz="5400" dirty="0" smtClean="0"/>
              <a:t/>
            </a:r>
            <a:br>
              <a:rPr lang="en-US" sz="5400" dirty="0" smtClean="0"/>
            </a:br>
            <a:r>
              <a:rPr lang="en-US" sz="5400" dirty="0" smtClean="0"/>
              <a:t/>
            </a:r>
            <a:br>
              <a:rPr lang="en-US" sz="5400" dirty="0" smtClean="0"/>
            </a:br>
            <a:r>
              <a:rPr lang="en-US" sz="5400" dirty="0" smtClean="0"/>
              <a:t/>
            </a:r>
            <a:br>
              <a:rPr lang="en-US" sz="5400" dirty="0" smtClean="0"/>
            </a:br>
            <a:r>
              <a:rPr lang="en-US" sz="5400" dirty="0" smtClean="0"/>
              <a:t/>
            </a:r>
            <a:br>
              <a:rPr lang="en-US" sz="5400" dirty="0" smtClean="0"/>
            </a:br>
            <a:r>
              <a:rPr lang="en-US" sz="5400" dirty="0" smtClean="0"/>
              <a:t/>
            </a:r>
            <a:br>
              <a:rPr lang="en-US" sz="5400" dirty="0" smtClean="0"/>
            </a:br>
            <a:r>
              <a:rPr lang="en-US" sz="5400" dirty="0" smtClean="0"/>
              <a:t/>
            </a:r>
            <a:br>
              <a:rPr lang="en-US" sz="5400" dirty="0" smtClean="0"/>
            </a:br>
            <a:r>
              <a:rPr lang="en-US" sz="5400" dirty="0" smtClean="0"/>
              <a:t/>
            </a:r>
            <a:br>
              <a:rPr lang="en-US" sz="5400" dirty="0" smtClean="0"/>
            </a:br>
            <a:endParaRPr lang="en-US" sz="4900" dirty="0"/>
          </a:p>
        </p:txBody>
      </p:sp>
      <p:graphicFrame>
        <p:nvGraphicFramePr>
          <p:cNvPr id="1026" name="Object 3"/>
          <p:cNvGraphicFramePr>
            <a:graphicFrameLocks noGrp="1" noChangeAspect="1"/>
          </p:cNvGraphicFramePr>
          <p:nvPr>
            <p:ph idx="1"/>
          </p:nvPr>
        </p:nvGraphicFramePr>
        <p:xfrm>
          <a:off x="228600" y="1676400"/>
          <a:ext cx="5655469" cy="5029200"/>
        </p:xfrm>
        <a:graphic>
          <a:graphicData uri="http://schemas.openxmlformats.org/presentationml/2006/ole">
            <mc:AlternateContent xmlns:mc="http://schemas.openxmlformats.org/markup-compatibility/2006">
              <mc:Choice xmlns:v="urn:schemas-microsoft-com:vml" Requires="v">
                <p:oleObj spid="_x0000_s1039" name="Slide" r:id="rId3" imgW="2624264" imgH="1969139" progId="PowerPoint.Slide.8">
                  <p:embed/>
                </p:oleObj>
              </mc:Choice>
              <mc:Fallback>
                <p:oleObj name="Slide" r:id="rId3" imgW="2624264" imgH="1969139" progId="PowerPoint.Slid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5655469"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7"/>
          <p:cNvPicPr>
            <a:picLocks noChangeAspect="1" noChangeArrowheads="1"/>
          </p:cNvPicPr>
          <p:nvPr/>
        </p:nvPicPr>
        <p:blipFill>
          <a:blip r:embed="rId5"/>
          <a:srcRect/>
          <a:stretch>
            <a:fillRect/>
          </a:stretch>
        </p:blipFill>
        <p:spPr bwMode="auto">
          <a:xfrm>
            <a:off x="5943600" y="1143000"/>
            <a:ext cx="30480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sz="5400" dirty="0" smtClean="0"/>
              <a:t>Lesson learnt from SARS</a:t>
            </a:r>
            <a:endParaRPr lang="en-US" dirty="0"/>
          </a:p>
        </p:txBody>
      </p:sp>
      <p:sp>
        <p:nvSpPr>
          <p:cNvPr id="3" name="Content Placeholder 2"/>
          <p:cNvSpPr>
            <a:spLocks noGrp="1"/>
          </p:cNvSpPr>
          <p:nvPr>
            <p:ph idx="1"/>
          </p:nvPr>
        </p:nvSpPr>
        <p:spPr>
          <a:xfrm>
            <a:off x="152400" y="838200"/>
            <a:ext cx="8839200" cy="5867400"/>
          </a:xfrm>
        </p:spPr>
        <p:txBody>
          <a:bodyPr>
            <a:normAutofit fontScale="92500" lnSpcReduction="20000"/>
          </a:bodyPr>
          <a:lstStyle/>
          <a:p>
            <a:pPr algn="just">
              <a:lnSpc>
                <a:spcPct val="90000"/>
              </a:lnSpc>
            </a:pPr>
            <a:r>
              <a:rPr lang="en-US" sz="3500" dirty="0" smtClean="0"/>
              <a:t>An infectious disease in one country is a threat to all</a:t>
            </a:r>
          </a:p>
          <a:p>
            <a:pPr algn="just">
              <a:lnSpc>
                <a:spcPct val="90000"/>
              </a:lnSpc>
            </a:pPr>
            <a:r>
              <a:rPr lang="en-US" sz="3500" dirty="0" smtClean="0"/>
              <a:t>Important role of air travel in international spread </a:t>
            </a:r>
          </a:p>
          <a:p>
            <a:pPr algn="just">
              <a:lnSpc>
                <a:spcPct val="90000"/>
              </a:lnSpc>
            </a:pPr>
            <a:r>
              <a:rPr lang="en-US" sz="3500" dirty="0" smtClean="0"/>
              <a:t>Tremendous negative economic impact on trade, travel and tourism, estimated loss of $ 30 to $150 billion</a:t>
            </a:r>
          </a:p>
          <a:p>
            <a:pPr algn="just">
              <a:lnSpc>
                <a:spcPct val="90000"/>
              </a:lnSpc>
            </a:pPr>
            <a:r>
              <a:rPr lang="en-US" sz="3200" dirty="0" smtClean="0"/>
              <a:t>High level commitment is crucial for rapid containment </a:t>
            </a:r>
          </a:p>
          <a:p>
            <a:pPr algn="just">
              <a:lnSpc>
                <a:spcPct val="90000"/>
              </a:lnSpc>
            </a:pPr>
            <a:r>
              <a:rPr lang="en-US" sz="3200" dirty="0" smtClean="0"/>
              <a:t>WHO can play a critical role in catalyzing international cooperation and support</a:t>
            </a:r>
          </a:p>
          <a:p>
            <a:pPr algn="just">
              <a:lnSpc>
                <a:spcPct val="90000"/>
              </a:lnSpc>
            </a:pPr>
            <a:r>
              <a:rPr lang="en-US" sz="3200" dirty="0" smtClean="0"/>
              <a:t>Global partnerships &amp; rapid sharing of data/information enhances preparedness and response</a:t>
            </a:r>
          </a:p>
          <a:p>
            <a:pPr algn="just">
              <a:lnSpc>
                <a:spcPct val="90000"/>
              </a:lnSpc>
              <a:buNone/>
            </a:pPr>
            <a:r>
              <a:rPr lang="en-US" sz="3200" dirty="0" smtClean="0"/>
              <a:t> </a:t>
            </a:r>
          </a:p>
          <a:p>
            <a:pPr>
              <a:buNone/>
            </a:pP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Definition of sars</a:t>
            </a:r>
            <a:endParaRPr lang="en-US" dirty="0"/>
          </a:p>
        </p:txBody>
      </p:sp>
      <p:sp>
        <p:nvSpPr>
          <p:cNvPr id="3" name="Content Placeholder 2"/>
          <p:cNvSpPr>
            <a:spLocks noGrp="1"/>
          </p:cNvSpPr>
          <p:nvPr>
            <p:ph idx="1"/>
          </p:nvPr>
        </p:nvSpPr>
        <p:spPr>
          <a:xfrm>
            <a:off x="152400" y="685800"/>
            <a:ext cx="8839200" cy="6019800"/>
          </a:xfrm>
        </p:spPr>
        <p:txBody>
          <a:bodyPr>
            <a:normAutofit/>
          </a:bodyPr>
          <a:lstStyle/>
          <a:p>
            <a:r>
              <a:rPr lang="en-US" sz="3200" dirty="0" smtClean="0"/>
              <a:t>Is a severe communicable virus disease, caused by a new strain of coronavirus. The coronavirus differs considerably in genetic structure from previous recognized coronavirus</a:t>
            </a:r>
          </a:p>
          <a:p>
            <a:pPr>
              <a:buNone/>
            </a:pPr>
            <a:r>
              <a:rPr lang="en-US" sz="3200" b="1" dirty="0" smtClean="0"/>
              <a:t>Magnitude of the problem</a:t>
            </a:r>
          </a:p>
          <a:p>
            <a:pPr>
              <a:buNone/>
            </a:pPr>
            <a:r>
              <a:rPr lang="en-US" sz="3200" dirty="0" smtClean="0"/>
              <a:t>The earliest case was traced to a health worker in china in late 2002, with rapid spread by early 2003 and about 8422 cases were reported to the WHO from 30 countries with 916 fatalities  </a:t>
            </a:r>
            <a:endParaRPr lang="en-US" sz="32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Epidemiological factors</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r>
              <a:rPr lang="en-US" sz="3200" dirty="0" smtClean="0"/>
              <a:t>Agent factor</a:t>
            </a:r>
          </a:p>
          <a:p>
            <a:pPr>
              <a:buFont typeface="Wingdings" pitchFamily="2" charset="2"/>
              <a:buChar char="ü"/>
            </a:pPr>
            <a:r>
              <a:rPr lang="en-US" sz="3200" dirty="0" smtClean="0"/>
              <a:t>A new strain or corona virus was found in respiratory secretion of sars patients</a:t>
            </a:r>
          </a:p>
          <a:p>
            <a:pPr>
              <a:buFont typeface="Wingdings" pitchFamily="2" charset="2"/>
              <a:buChar char="ü"/>
            </a:pPr>
            <a:r>
              <a:rPr lang="en-US" sz="3200" dirty="0" smtClean="0"/>
              <a:t>The virus can survive for hours on common surfaces outside the human body upto 24hrs in human waste</a:t>
            </a:r>
          </a:p>
          <a:p>
            <a:pPr>
              <a:buFont typeface="Wingdings" pitchFamily="2" charset="2"/>
              <a:buChar char="ü"/>
            </a:pPr>
            <a:r>
              <a:rPr lang="en-US" sz="3200" dirty="0" smtClean="0"/>
              <a:t>It can survive at least for 24hrs on a plastic surfaces at room temperature and live for contended periods in the cold</a:t>
            </a:r>
            <a:endParaRPr lang="en-US" sz="3200"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Source of infections</a:t>
            </a:r>
            <a:endParaRPr lang="en-US" dirty="0"/>
          </a:p>
        </p:txBody>
      </p:sp>
      <p:sp>
        <p:nvSpPr>
          <p:cNvPr id="3" name="Content Placeholder 2"/>
          <p:cNvSpPr>
            <a:spLocks noGrp="1"/>
          </p:cNvSpPr>
          <p:nvPr>
            <p:ph idx="1"/>
          </p:nvPr>
        </p:nvSpPr>
        <p:spPr>
          <a:xfrm>
            <a:off x="152400" y="838200"/>
            <a:ext cx="8839200" cy="5867400"/>
          </a:xfrm>
        </p:spPr>
        <p:txBody>
          <a:bodyPr>
            <a:normAutofit lnSpcReduction="10000"/>
          </a:bodyPr>
          <a:lstStyle/>
          <a:p>
            <a:pPr>
              <a:buFont typeface="Wingdings" pitchFamily="2" charset="2"/>
              <a:buChar char="ü"/>
            </a:pPr>
            <a:r>
              <a:rPr lang="en-US" sz="3200" dirty="0" smtClean="0"/>
              <a:t>Respiratory secretions of the case is the most infectious</a:t>
            </a:r>
          </a:p>
          <a:p>
            <a:pPr>
              <a:buFont typeface="Wingdings" pitchFamily="2" charset="2"/>
              <a:buChar char="ü"/>
            </a:pPr>
            <a:r>
              <a:rPr lang="en-US" sz="3200" dirty="0" smtClean="0"/>
              <a:t>Maximum virus excretion from the respiratory tract occurs on about 10 days of illness and then decreases</a:t>
            </a:r>
          </a:p>
          <a:p>
            <a:pPr>
              <a:buNone/>
            </a:pPr>
            <a:r>
              <a:rPr lang="en-US" sz="3200" b="1" dirty="0" smtClean="0"/>
              <a:t>Host factors</a:t>
            </a:r>
          </a:p>
          <a:p>
            <a:pPr>
              <a:buFont typeface="Wingdings" pitchFamily="2" charset="2"/>
              <a:buChar char="ü"/>
            </a:pPr>
            <a:r>
              <a:rPr lang="en-US" sz="3200" dirty="0" smtClean="0"/>
              <a:t>Age</a:t>
            </a:r>
          </a:p>
          <a:p>
            <a:pPr>
              <a:buFont typeface="Arial" pitchFamily="34" charset="0"/>
              <a:buChar char="•"/>
            </a:pPr>
            <a:r>
              <a:rPr lang="en-US" sz="3200" dirty="0" smtClean="0"/>
              <a:t>Commonly in adults and aged, rarely in children</a:t>
            </a:r>
          </a:p>
          <a:p>
            <a:pPr>
              <a:buFont typeface="Wingdings" pitchFamily="2" charset="2"/>
              <a:buChar char="ü"/>
            </a:pPr>
            <a:r>
              <a:rPr lang="en-US" sz="3200" dirty="0" smtClean="0"/>
              <a:t>Sex </a:t>
            </a:r>
          </a:p>
          <a:p>
            <a:pPr>
              <a:buFont typeface="Arial" pitchFamily="34" charset="0"/>
              <a:buChar char="•"/>
            </a:pPr>
            <a:r>
              <a:rPr lang="en-US" sz="3200" dirty="0" smtClean="0"/>
              <a:t>Both can sexes are equally affected</a:t>
            </a:r>
            <a:endParaRPr lang="en-US" sz="32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914400"/>
            <a:ext cx="8839200" cy="5791200"/>
          </a:xfrm>
        </p:spPr>
        <p:txBody>
          <a:bodyPr/>
          <a:lstStyle/>
          <a:p>
            <a:pPr>
              <a:buFont typeface="Arial" pitchFamily="34" charset="0"/>
              <a:buChar char="•"/>
            </a:pPr>
            <a:r>
              <a:rPr lang="en-US" sz="3200" b="1" dirty="0" smtClean="0"/>
              <a:t>Environmental factors</a:t>
            </a:r>
          </a:p>
          <a:p>
            <a:pPr>
              <a:buFont typeface="Wingdings" pitchFamily="2" charset="2"/>
              <a:buChar char="ü"/>
            </a:pPr>
            <a:r>
              <a:rPr lang="en-US" sz="3200" dirty="0" smtClean="0"/>
              <a:t>Sars can occur in any season, crowdy areas, unhygienic conditions are the high factors where it can spread easily</a:t>
            </a:r>
          </a:p>
          <a:p>
            <a:pPr>
              <a:buFont typeface="Arial" pitchFamily="34" charset="0"/>
              <a:buChar char="•"/>
            </a:pPr>
            <a:r>
              <a:rPr lang="en-US" sz="3200" b="1" dirty="0" smtClean="0"/>
              <a:t>Incubation period</a:t>
            </a:r>
          </a:p>
          <a:p>
            <a:pPr>
              <a:buFont typeface="Wingdings" pitchFamily="2" charset="2"/>
              <a:buChar char="ü"/>
            </a:pPr>
            <a:r>
              <a:rPr lang="en-US" sz="3200" dirty="0" smtClean="0"/>
              <a:t>Is estimated to be 2-7 days, commonly 3 to 5 days</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Cont’d use of epidemiology</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pPr>
              <a:buFont typeface="Wingdings" pitchFamily="2" charset="2"/>
              <a:buChar char="v"/>
            </a:pPr>
            <a:r>
              <a:rPr lang="en-US" sz="3200" dirty="0" smtClean="0">
                <a:latin typeface="Times New Roman" pitchFamily="18" charset="0"/>
                <a:cs typeface="Times New Roman" pitchFamily="18" charset="0"/>
              </a:rPr>
              <a:t>Diagnose the health of the community i.e. </a:t>
            </a:r>
          </a:p>
          <a:p>
            <a:pPr>
              <a:buFont typeface="Wingdings" pitchFamily="2" charset="2"/>
              <a:buChar char="ü"/>
            </a:pPr>
            <a:r>
              <a:rPr lang="en-US" sz="3200" dirty="0" smtClean="0">
                <a:latin typeface="Times New Roman" pitchFamily="18" charset="0"/>
                <a:cs typeface="Times New Roman" pitchFamily="18" charset="0"/>
              </a:rPr>
              <a:t>Studying the conditions of the people</a:t>
            </a:r>
          </a:p>
          <a:p>
            <a:pPr>
              <a:buFont typeface="Wingdings" pitchFamily="2" charset="2"/>
              <a:buChar char="ü"/>
            </a:pPr>
            <a:r>
              <a:rPr lang="en-US" sz="3200" dirty="0" smtClean="0">
                <a:latin typeface="Times New Roman" pitchFamily="18" charset="0"/>
                <a:cs typeface="Times New Roman" pitchFamily="18" charset="0"/>
              </a:rPr>
              <a:t>Measuring the distribution and dimension of illness in terms of incidence, prevalence, disability and mortality</a:t>
            </a:r>
          </a:p>
          <a:p>
            <a:pPr>
              <a:buFont typeface="Wingdings" pitchFamily="2" charset="2"/>
              <a:buChar char="ü"/>
            </a:pPr>
            <a:r>
              <a:rPr lang="en-US" sz="3200" dirty="0" smtClean="0">
                <a:latin typeface="Times New Roman" pitchFamily="18" charset="0"/>
                <a:cs typeface="Times New Roman" pitchFamily="18" charset="0"/>
              </a:rPr>
              <a:t>Setting health problems in perspective and define their relative importance</a:t>
            </a:r>
          </a:p>
          <a:p>
            <a:pPr>
              <a:buFont typeface="Wingdings" pitchFamily="2" charset="2"/>
              <a:buChar char="ü"/>
            </a:pPr>
            <a:r>
              <a:rPr lang="en-US" sz="3200" dirty="0" smtClean="0">
                <a:latin typeface="Times New Roman" pitchFamily="18" charset="0"/>
                <a:cs typeface="Times New Roman" pitchFamily="18" charset="0"/>
              </a:rPr>
              <a:t>Identifying groups needing special attention</a:t>
            </a:r>
          </a:p>
          <a:p>
            <a:pPr>
              <a:buFont typeface="Wingdings" pitchFamily="2" charset="2"/>
              <a:buChar char="ü"/>
            </a:pPr>
            <a:r>
              <a:rPr lang="en-US" sz="3200" dirty="0" smtClean="0">
                <a:latin typeface="Times New Roman" pitchFamily="18" charset="0"/>
                <a:cs typeface="Times New Roman" pitchFamily="18" charset="0"/>
              </a:rPr>
              <a:t>Seeking new methods of monitoring</a:t>
            </a:r>
          </a:p>
          <a:p>
            <a:pPr>
              <a:buFont typeface="Wingdings" pitchFamily="2" charset="2"/>
              <a:buChar char="ü"/>
            </a:pPr>
            <a:r>
              <a:rPr lang="en-US" sz="3200" dirty="0" smtClean="0">
                <a:latin typeface="Times New Roman" pitchFamily="18" charset="0"/>
                <a:cs typeface="Times New Roman" pitchFamily="18" charset="0"/>
              </a:rPr>
              <a:t>Diagnosing the health status of the community</a:t>
            </a:r>
          </a:p>
          <a:p>
            <a:pPr>
              <a:buNone/>
            </a:pP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smtClean="0"/>
              <a:t>Mode of transmission</a:t>
            </a:r>
            <a:endParaRPr lang="en-US" dirty="0"/>
          </a:p>
        </p:txBody>
      </p:sp>
      <p:sp>
        <p:nvSpPr>
          <p:cNvPr id="3" name="Content Placeholder 2"/>
          <p:cNvSpPr>
            <a:spLocks noGrp="1"/>
          </p:cNvSpPr>
          <p:nvPr>
            <p:ph idx="1"/>
          </p:nvPr>
        </p:nvSpPr>
        <p:spPr>
          <a:xfrm>
            <a:off x="152400" y="914400"/>
            <a:ext cx="8839200" cy="5791200"/>
          </a:xfrm>
        </p:spPr>
        <p:txBody>
          <a:bodyPr>
            <a:normAutofit/>
          </a:bodyPr>
          <a:lstStyle/>
          <a:p>
            <a:pPr>
              <a:buFont typeface="Wingdings" pitchFamily="2" charset="2"/>
              <a:buChar char="ü"/>
            </a:pPr>
            <a:r>
              <a:rPr lang="en-US" sz="3200" dirty="0" smtClean="0"/>
              <a:t>Is through close contact with the patient and infected materials via the eye, nose, and mouth with infectious respiratory droplets</a:t>
            </a:r>
          </a:p>
          <a:p>
            <a:pPr>
              <a:buFont typeface="Wingdings" pitchFamily="2" charset="2"/>
              <a:buChar char="ü"/>
            </a:pPr>
            <a:r>
              <a:rPr lang="en-US" sz="3200" dirty="0" smtClean="0"/>
              <a:t>It is suspected to spread via inhalation of droplets expelled by an infected person  by coughing and sneezing or possibly via contact with secretions on objects</a:t>
            </a:r>
          </a:p>
          <a:p>
            <a:pPr>
              <a:buFont typeface="Wingdings" pitchFamily="2" charset="2"/>
              <a:buChar char="ü"/>
            </a:pPr>
            <a:r>
              <a:rPr lang="en-US" sz="3200" dirty="0" smtClean="0"/>
              <a:t>Sewage, faeces and cockroaches are suspected transmitters</a:t>
            </a:r>
            <a:endParaRPr lang="en-US" sz="32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Pathophysiology </a:t>
            </a:r>
            <a:endParaRPr lang="en-US" dirty="0"/>
          </a:p>
        </p:txBody>
      </p:sp>
      <p:sp>
        <p:nvSpPr>
          <p:cNvPr id="3" name="Content Placeholder 2"/>
          <p:cNvSpPr>
            <a:spLocks noGrp="1"/>
          </p:cNvSpPr>
          <p:nvPr>
            <p:ph idx="1"/>
          </p:nvPr>
        </p:nvSpPr>
        <p:spPr>
          <a:xfrm>
            <a:off x="152400" y="685800"/>
            <a:ext cx="8839200" cy="6019800"/>
          </a:xfrm>
        </p:spPr>
        <p:txBody>
          <a:bodyPr/>
          <a:lstStyle/>
          <a:p>
            <a:pPr>
              <a:buFont typeface="Wingdings" pitchFamily="2" charset="2"/>
              <a:buChar char="ü"/>
            </a:pPr>
            <a:r>
              <a:rPr lang="en-US" sz="3200" dirty="0" smtClean="0"/>
              <a:t>Once the virus enters in the respiratory system, epithelial changes occur in the lungs causing diffuse and damage in alveolar due to its cytological effect</a:t>
            </a:r>
          </a:p>
          <a:p>
            <a:pPr>
              <a:buFont typeface="Wingdings" pitchFamily="2" charset="2"/>
              <a:buChar char="ü"/>
            </a:pPr>
            <a:r>
              <a:rPr lang="en-US" sz="3200" dirty="0" smtClean="0"/>
              <a:t>In acute phase, the hyaline membranes, interstitial and intraalveolar become oedematous with pneumocytic hyperplasia</a:t>
            </a:r>
          </a:p>
          <a:p>
            <a:pPr>
              <a:buFont typeface="Wingdings" pitchFamily="2" charset="2"/>
              <a:buChar char="ü"/>
            </a:pP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smtClean="0"/>
              <a:t>  Clinical manifestations</a:t>
            </a:r>
            <a:endParaRPr lang="en-US" dirty="0"/>
          </a:p>
        </p:txBody>
      </p:sp>
      <p:sp>
        <p:nvSpPr>
          <p:cNvPr id="3" name="Content Placeholder 2"/>
          <p:cNvSpPr>
            <a:spLocks noGrp="1"/>
          </p:cNvSpPr>
          <p:nvPr>
            <p:ph idx="1"/>
          </p:nvPr>
        </p:nvSpPr>
        <p:spPr>
          <a:xfrm>
            <a:off x="152400" y="838200"/>
            <a:ext cx="8763000" cy="5867400"/>
          </a:xfrm>
        </p:spPr>
        <p:txBody>
          <a:bodyPr>
            <a:noAutofit/>
          </a:bodyPr>
          <a:lstStyle/>
          <a:p>
            <a:r>
              <a:rPr lang="en-US" sz="2800" dirty="0" smtClean="0"/>
              <a:t>Initial symptoms are flue like and mimic asthma symptoms which include;</a:t>
            </a:r>
          </a:p>
          <a:p>
            <a:pPr>
              <a:buFont typeface="Wingdings" pitchFamily="2" charset="2"/>
              <a:buChar char="ü"/>
            </a:pPr>
            <a:r>
              <a:rPr lang="en-US" sz="2800" dirty="0" smtClean="0"/>
              <a:t>Sudden onset of fever above 38 decrees centigrade</a:t>
            </a:r>
          </a:p>
          <a:p>
            <a:pPr>
              <a:buFont typeface="Wingdings" pitchFamily="2" charset="2"/>
              <a:buChar char="ü"/>
            </a:pPr>
            <a:r>
              <a:rPr lang="en-US" sz="2800" dirty="0" smtClean="0"/>
              <a:t>Chills and shivering</a:t>
            </a:r>
          </a:p>
          <a:p>
            <a:pPr>
              <a:buFont typeface="Wingdings" pitchFamily="2" charset="2"/>
              <a:buChar char="ü"/>
            </a:pPr>
            <a:r>
              <a:rPr lang="en-US" sz="2800" dirty="0" smtClean="0"/>
              <a:t>Myalgia</a:t>
            </a:r>
          </a:p>
          <a:p>
            <a:pPr>
              <a:buFont typeface="Wingdings" pitchFamily="2" charset="2"/>
              <a:buChar char="ü"/>
            </a:pPr>
            <a:r>
              <a:rPr lang="en-US" sz="2800" dirty="0" smtClean="0"/>
              <a:t>Lethargy</a:t>
            </a:r>
          </a:p>
          <a:p>
            <a:pPr>
              <a:buFont typeface="Wingdings" pitchFamily="2" charset="2"/>
              <a:buChar char="ü"/>
            </a:pPr>
            <a:r>
              <a:rPr lang="en-US" sz="2800" dirty="0" smtClean="0"/>
              <a:t>Dry cough</a:t>
            </a:r>
          </a:p>
          <a:p>
            <a:pPr>
              <a:buFont typeface="Wingdings" pitchFamily="2" charset="2"/>
              <a:buChar char="ü"/>
            </a:pPr>
            <a:r>
              <a:rPr lang="en-US" sz="2800" dirty="0" smtClean="0"/>
              <a:t>Sore throat</a:t>
            </a:r>
          </a:p>
          <a:p>
            <a:pPr>
              <a:buFont typeface="Wingdings" pitchFamily="2" charset="2"/>
              <a:buChar char="ü"/>
            </a:pPr>
            <a:r>
              <a:rPr lang="en-US" sz="2800" dirty="0" smtClean="0"/>
              <a:t>Headache</a:t>
            </a:r>
          </a:p>
          <a:p>
            <a:pPr>
              <a:buFont typeface="Wingdings" pitchFamily="2" charset="2"/>
              <a:buChar char="ü"/>
            </a:pPr>
            <a:r>
              <a:rPr lang="en-US" sz="2800" dirty="0" smtClean="0"/>
              <a:t>Runny nose</a:t>
            </a:r>
          </a:p>
          <a:p>
            <a:pPr>
              <a:buFont typeface="Wingdings" pitchFamily="2" charset="2"/>
              <a:buChar char="ü"/>
            </a:pPr>
            <a:r>
              <a:rPr lang="en-US" sz="2800" dirty="0" smtClean="0"/>
              <a:t>Dizziness</a:t>
            </a:r>
          </a:p>
          <a:p>
            <a:pPr>
              <a:buFont typeface="Wingdings" pitchFamily="2" charset="2"/>
              <a:buChar char="ü"/>
            </a:pPr>
            <a:r>
              <a:rPr lang="en-US" sz="2800" dirty="0" smtClean="0"/>
              <a:t>Gastrointestinal symptoms</a:t>
            </a:r>
            <a:endParaRPr lang="en-US" sz="2800"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 </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r>
              <a:rPr lang="en-US" sz="3200" dirty="0" smtClean="0"/>
              <a:t>Later on patient develops:</a:t>
            </a:r>
          </a:p>
          <a:p>
            <a:pPr>
              <a:buFont typeface="Wingdings" pitchFamily="2" charset="2"/>
              <a:buChar char="ü"/>
            </a:pPr>
            <a:r>
              <a:rPr lang="en-US" sz="3200" dirty="0" smtClean="0"/>
              <a:t>Shortness of breath</a:t>
            </a:r>
          </a:p>
          <a:p>
            <a:pPr>
              <a:buFont typeface="Wingdings" pitchFamily="2" charset="2"/>
              <a:buChar char="ü"/>
            </a:pPr>
            <a:r>
              <a:rPr lang="en-US" sz="3200" dirty="0" smtClean="0"/>
              <a:t>Tachypnoea</a:t>
            </a:r>
          </a:p>
          <a:p>
            <a:pPr>
              <a:buFont typeface="Wingdings" pitchFamily="2" charset="2"/>
              <a:buChar char="ü"/>
            </a:pPr>
            <a:r>
              <a:rPr lang="en-US" sz="3200" dirty="0" smtClean="0"/>
              <a:t>Rales on auscultation</a:t>
            </a:r>
          </a:p>
          <a:p>
            <a:pPr>
              <a:buFont typeface="Wingdings" pitchFamily="2" charset="2"/>
              <a:buChar char="ü"/>
            </a:pPr>
            <a:r>
              <a:rPr lang="en-US" sz="3200" dirty="0" smtClean="0"/>
              <a:t>Rapid deterioration due to low oxygen saturation</a:t>
            </a:r>
          </a:p>
          <a:p>
            <a:pPr>
              <a:buFont typeface="Wingdings" pitchFamily="2" charset="2"/>
              <a:buChar char="ü"/>
            </a:pPr>
            <a:r>
              <a:rPr lang="en-US" sz="3200" dirty="0" smtClean="0"/>
              <a:t>Acute respiratory distress requiring ventilator support </a:t>
            </a:r>
            <a:endParaRPr lang="en-US" sz="32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Investigation </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pPr>
              <a:buFont typeface="Arial" pitchFamily="34" charset="0"/>
              <a:buChar char="•"/>
            </a:pPr>
            <a:r>
              <a:rPr lang="en-US" sz="2800" dirty="0" smtClean="0"/>
              <a:t>Chest x-ray show;</a:t>
            </a:r>
          </a:p>
          <a:p>
            <a:pPr>
              <a:buFont typeface="Wingdings" pitchFamily="2" charset="2"/>
              <a:buChar char="ü"/>
            </a:pPr>
            <a:r>
              <a:rPr lang="en-US" sz="2800" dirty="0" smtClean="0"/>
              <a:t>Small unilateral, patchy shadowing and progress over 1-2 days with generalized interstitial infiltration</a:t>
            </a:r>
          </a:p>
          <a:p>
            <a:pPr>
              <a:buFont typeface="Arial" pitchFamily="34" charset="0"/>
              <a:buChar char="•"/>
            </a:pPr>
            <a:r>
              <a:rPr lang="en-US" sz="2800" dirty="0" smtClean="0"/>
              <a:t>Total blood count, show;</a:t>
            </a:r>
          </a:p>
          <a:p>
            <a:pPr>
              <a:buFont typeface="Wingdings" pitchFamily="2" charset="2"/>
              <a:buChar char="ü"/>
            </a:pPr>
            <a:r>
              <a:rPr lang="en-US" sz="2800" dirty="0" smtClean="0"/>
              <a:t>Low wbc, platelet, neutrophilia and lympopenia</a:t>
            </a:r>
          </a:p>
          <a:p>
            <a:pPr>
              <a:buFont typeface="Arial" pitchFamily="34" charset="0"/>
              <a:buChar char="•"/>
            </a:pPr>
            <a:r>
              <a:rPr lang="en-US" sz="2800" dirty="0" smtClean="0"/>
              <a:t>Liver enzymes, show;</a:t>
            </a:r>
          </a:p>
          <a:p>
            <a:pPr>
              <a:buFont typeface="Wingdings" pitchFamily="2" charset="2"/>
              <a:buChar char="ü"/>
            </a:pPr>
            <a:r>
              <a:rPr lang="en-US" sz="2800" dirty="0" smtClean="0"/>
              <a:t>Increased;</a:t>
            </a:r>
          </a:p>
          <a:p>
            <a:pPr marL="571500" indent="-571500">
              <a:buFont typeface="+mj-lt"/>
              <a:buAutoNum type="romanUcPeriod"/>
            </a:pPr>
            <a:r>
              <a:rPr lang="en-US" sz="2800" dirty="0" smtClean="0"/>
              <a:t>Lactate dehydrogenase</a:t>
            </a:r>
          </a:p>
          <a:p>
            <a:pPr marL="571500" indent="-571500">
              <a:buFont typeface="+mj-lt"/>
              <a:buAutoNum type="romanUcPeriod"/>
            </a:pPr>
            <a:r>
              <a:rPr lang="en-US" sz="2800" dirty="0" smtClean="0"/>
              <a:t>Creatinine kinase</a:t>
            </a:r>
          </a:p>
          <a:p>
            <a:pPr marL="571500" indent="-571500">
              <a:buFont typeface="+mj-lt"/>
              <a:buAutoNum type="romanUcPeriod"/>
            </a:pPr>
            <a:r>
              <a:rPr lang="en-US" sz="2800" dirty="0" smtClean="0"/>
              <a:t>Reactive protein </a:t>
            </a:r>
            <a:endParaRPr lang="en-US" sz="28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 </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pPr>
              <a:buFont typeface="Arial" pitchFamily="34" charset="0"/>
              <a:buChar char="•"/>
            </a:pPr>
            <a:r>
              <a:rPr lang="en-US" sz="3200" dirty="0" smtClean="0"/>
              <a:t>Elisa-test</a:t>
            </a:r>
          </a:p>
          <a:p>
            <a:pPr>
              <a:buFont typeface="Wingdings" pitchFamily="2" charset="2"/>
              <a:buChar char="ü"/>
            </a:pPr>
            <a:r>
              <a:rPr lang="en-US" sz="3200" dirty="0" smtClean="0"/>
              <a:t>Detects  antibodies only after 21 days from the onset of symptoms</a:t>
            </a:r>
          </a:p>
          <a:p>
            <a:pPr>
              <a:buFont typeface="Wingdings" pitchFamily="2" charset="2"/>
              <a:buChar char="ü"/>
            </a:pPr>
            <a:r>
              <a:rPr lang="en-US" sz="3200" dirty="0" smtClean="0"/>
              <a:t>Immunoflurescence assay- detect antibodies 10 days after the onset of disease</a:t>
            </a:r>
          </a:p>
          <a:p>
            <a:pPr>
              <a:buFont typeface="Arial" pitchFamily="34" charset="0"/>
              <a:buChar char="•"/>
            </a:pPr>
            <a:r>
              <a:rPr lang="en-US" sz="3200" dirty="0" smtClean="0"/>
              <a:t>PCR (polymerase chain reaction) test- can detect genetic materials of sars virus </a:t>
            </a:r>
            <a:endParaRPr lang="en-US" sz="32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Treatment </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r>
              <a:rPr lang="en-US" sz="2800" dirty="0" smtClean="0"/>
              <a:t>The clinical management is antiviral agent </a:t>
            </a:r>
            <a:r>
              <a:rPr lang="en-US" sz="2800" dirty="0" err="1" smtClean="0"/>
              <a:t>ribavirin</a:t>
            </a:r>
            <a:r>
              <a:rPr lang="en-US" sz="2800" dirty="0" smtClean="0"/>
              <a:t> given intravenously in combination with high doses of corticosteroids</a:t>
            </a:r>
          </a:p>
          <a:p>
            <a:r>
              <a:rPr lang="en-US" sz="2800" dirty="0" smtClean="0"/>
              <a:t>Pulmonary support with oxygen and mechanical ventilation for respiratory failure</a:t>
            </a:r>
          </a:p>
          <a:p>
            <a:r>
              <a:rPr lang="en-US" sz="2800" dirty="0" smtClean="0"/>
              <a:t>No specific treatment for sars available</a:t>
            </a:r>
          </a:p>
          <a:p>
            <a:r>
              <a:rPr lang="en-US" sz="2800" dirty="0" smtClean="0"/>
              <a:t>The suspected or confirmed case barrier nursed is to prevent direct physical contact with the patient</a:t>
            </a:r>
          </a:p>
          <a:p>
            <a:r>
              <a:rPr lang="en-US" sz="2800" dirty="0" smtClean="0"/>
              <a:t>Antibiotics are only given where there is superinfection with bacteria</a:t>
            </a:r>
          </a:p>
          <a:p>
            <a:r>
              <a:rPr lang="en-US" sz="2800" dirty="0" smtClean="0"/>
              <a:t>Supportive treatment is with antipyretics, steroids are given </a:t>
            </a:r>
          </a:p>
          <a:p>
            <a:endParaRPr lang="en-US" sz="280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Nursing management</a:t>
            </a:r>
            <a:endParaRPr lang="en-US" dirty="0"/>
          </a:p>
        </p:txBody>
      </p:sp>
      <p:sp>
        <p:nvSpPr>
          <p:cNvPr id="3" name="Content Placeholder 2"/>
          <p:cNvSpPr>
            <a:spLocks noGrp="1"/>
          </p:cNvSpPr>
          <p:nvPr>
            <p:ph idx="1"/>
          </p:nvPr>
        </p:nvSpPr>
        <p:spPr>
          <a:xfrm>
            <a:off x="152400" y="762000"/>
            <a:ext cx="8839200" cy="5943600"/>
          </a:xfrm>
        </p:spPr>
        <p:txBody>
          <a:bodyPr>
            <a:noAutofit/>
          </a:bodyPr>
          <a:lstStyle/>
          <a:p>
            <a:r>
              <a:rPr lang="en-US" sz="3200" dirty="0" smtClean="0"/>
              <a:t>Isolation of cases</a:t>
            </a:r>
          </a:p>
          <a:p>
            <a:r>
              <a:rPr lang="en-US" sz="3200" dirty="0" smtClean="0"/>
              <a:t>Identify risk population and notified for further investigation</a:t>
            </a:r>
          </a:p>
          <a:p>
            <a:r>
              <a:rPr lang="en-US" sz="3200" dirty="0" smtClean="0"/>
              <a:t>Checking the vital signs 4 hourly</a:t>
            </a:r>
          </a:p>
          <a:p>
            <a:r>
              <a:rPr lang="en-US" sz="3200" dirty="0" smtClean="0"/>
              <a:t>Following the hypothermic measures to control the fever</a:t>
            </a:r>
          </a:p>
          <a:p>
            <a:r>
              <a:rPr lang="en-US" sz="3200" dirty="0" smtClean="0"/>
              <a:t>Administering steroids in tapering mode</a:t>
            </a:r>
          </a:p>
          <a:p>
            <a:r>
              <a:rPr lang="en-US" sz="3200" dirty="0" smtClean="0"/>
              <a:t>Supporting the patient and family with proper explanation</a:t>
            </a:r>
          </a:p>
          <a:p>
            <a:r>
              <a:rPr lang="en-US" sz="3200" dirty="0" smtClean="0"/>
              <a:t>Applying all personal precautionary measures while treating the cases </a:t>
            </a:r>
            <a:endParaRPr lang="en-US" sz="3200"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Health education </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r>
              <a:rPr lang="en-US" sz="3200" dirty="0" smtClean="0"/>
              <a:t>Education regarding preventive measures;</a:t>
            </a:r>
          </a:p>
          <a:p>
            <a:pPr>
              <a:buFont typeface="Wingdings" pitchFamily="2" charset="2"/>
              <a:buChar char="ü"/>
            </a:pPr>
            <a:r>
              <a:rPr lang="en-US" sz="3200" dirty="0" smtClean="0"/>
              <a:t>Advising on proper hygiene while coughing, sneezing, laughing and sanitary measures</a:t>
            </a:r>
          </a:p>
          <a:p>
            <a:pPr>
              <a:buFont typeface="Wingdings" pitchFamily="2" charset="2"/>
              <a:buChar char="ü"/>
            </a:pPr>
            <a:r>
              <a:rPr lang="en-US" sz="3200" dirty="0" smtClean="0"/>
              <a:t>Educating about high nutrition, easily digestible, high protein diet</a:t>
            </a:r>
          </a:p>
          <a:p>
            <a:endParaRPr lang="en-US" sz="3200"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Prevention and control</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r>
              <a:rPr lang="en-US" sz="3200" dirty="0" smtClean="0"/>
              <a:t>Appropriate and protective measures by;</a:t>
            </a:r>
          </a:p>
          <a:p>
            <a:pPr>
              <a:buFont typeface="Wingdings" pitchFamily="2" charset="2"/>
              <a:buChar char="ü"/>
            </a:pPr>
            <a:r>
              <a:rPr lang="en-US" sz="3200" dirty="0" smtClean="0"/>
              <a:t>Prompt identification of persons with sars, their movements and contacts quarantined</a:t>
            </a:r>
          </a:p>
          <a:p>
            <a:pPr>
              <a:buFont typeface="Wingdings" pitchFamily="2" charset="2"/>
              <a:buChar char="ü"/>
            </a:pPr>
            <a:r>
              <a:rPr lang="en-US" sz="3200" dirty="0" smtClean="0"/>
              <a:t>Effective isolation of sars patients in hospital preferably in negative pressure rooms and effective barrier nursing precautions taken</a:t>
            </a:r>
          </a:p>
          <a:p>
            <a:pPr>
              <a:buFont typeface="Wingdings" pitchFamily="2" charset="2"/>
              <a:buChar char="ü"/>
            </a:pPr>
            <a:r>
              <a:rPr lang="en-US" sz="3200" dirty="0" smtClean="0"/>
              <a:t>Appropriate protection of medical staff treating these patients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 use of epidemiology</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pPr>
              <a:buFont typeface="Wingdings" pitchFamily="2" charset="2"/>
              <a:buChar char="v"/>
            </a:pPr>
            <a:r>
              <a:rPr lang="en-US" sz="3200" dirty="0" smtClean="0">
                <a:latin typeface="Times New Roman" pitchFamily="18" charset="0"/>
                <a:cs typeface="Times New Roman" pitchFamily="18" charset="0"/>
              </a:rPr>
              <a:t>Evaluate health services thus;</a:t>
            </a:r>
          </a:p>
          <a:p>
            <a:pPr>
              <a:buFont typeface="Wingdings" pitchFamily="2" charset="2"/>
              <a:buChar char="ü"/>
            </a:pPr>
            <a:r>
              <a:rPr lang="en-US" sz="3200" dirty="0" smtClean="0">
                <a:latin typeface="Times New Roman" pitchFamily="18" charset="0"/>
                <a:cs typeface="Times New Roman" pitchFamily="18" charset="0"/>
              </a:rPr>
              <a:t>Improving working of health services by evaluating the health care services of the in community, like doing operational research to show how community expectations can result in the actual provision of service</a:t>
            </a:r>
          </a:p>
          <a:p>
            <a:pPr>
              <a:buFont typeface="Wingdings" pitchFamily="2" charset="2"/>
              <a:buChar char="ü"/>
            </a:pPr>
            <a:r>
              <a:rPr lang="en-US" sz="3200" dirty="0" smtClean="0">
                <a:latin typeface="Times New Roman" pitchFamily="18" charset="0"/>
                <a:cs typeface="Times New Roman" pitchFamily="18" charset="0"/>
              </a:rPr>
              <a:t>Appraise the achieved goals and effects on community health in relation to resources</a:t>
            </a:r>
          </a:p>
          <a:p>
            <a:pPr>
              <a:buFont typeface="Wingdings" pitchFamily="2" charset="2"/>
              <a:buChar char="ü"/>
            </a:pPr>
            <a:r>
              <a:rPr lang="en-US" sz="3200" dirty="0" smtClean="0">
                <a:latin typeface="Times New Roman" pitchFamily="18" charset="0"/>
                <a:cs typeface="Times New Roman" pitchFamily="18" charset="0"/>
              </a:rPr>
              <a:t>An action research that can be done results to future plans for better services, like drug trails and new methods of treatment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 </a:t>
            </a:r>
            <a:endParaRPr lang="en-US" dirty="0"/>
          </a:p>
        </p:txBody>
      </p:sp>
      <p:sp>
        <p:nvSpPr>
          <p:cNvPr id="3" name="Content Placeholder 2"/>
          <p:cNvSpPr>
            <a:spLocks noGrp="1"/>
          </p:cNvSpPr>
          <p:nvPr>
            <p:ph idx="1"/>
          </p:nvPr>
        </p:nvSpPr>
        <p:spPr>
          <a:xfrm>
            <a:off x="152400" y="685800"/>
            <a:ext cx="8839200" cy="6019800"/>
          </a:xfrm>
        </p:spPr>
        <p:txBody>
          <a:bodyPr/>
          <a:lstStyle/>
          <a:p>
            <a:pPr>
              <a:buFont typeface="Wingdings" pitchFamily="2" charset="2"/>
              <a:buChar char="ü"/>
            </a:pPr>
            <a:r>
              <a:rPr lang="en-US" sz="3200" dirty="0" smtClean="0"/>
              <a:t>Comprehensive identification and isolation of suspected sars cases</a:t>
            </a:r>
          </a:p>
          <a:p>
            <a:pPr>
              <a:buFont typeface="Wingdings" pitchFamily="2" charset="2"/>
              <a:buChar char="ü"/>
            </a:pPr>
            <a:r>
              <a:rPr lang="en-US" sz="3200" dirty="0" smtClean="0"/>
              <a:t>Screening of international travelers in the airports and shipping ports</a:t>
            </a:r>
          </a:p>
          <a:p>
            <a:pPr>
              <a:buFont typeface="Wingdings" pitchFamily="2" charset="2"/>
              <a:buChar char="ü"/>
            </a:pPr>
            <a:r>
              <a:rPr lang="en-US" sz="3200" dirty="0" smtClean="0"/>
              <a:t>Timely and accurate reporting of information with other authorities/governments about the risks of transmission for surveillance purposes and epidemic clinical cases</a:t>
            </a:r>
          </a:p>
          <a:p>
            <a:pPr>
              <a:buFont typeface="Wingdings" pitchFamily="2" charset="2"/>
              <a:buChar char="ü"/>
            </a:pPr>
            <a:r>
              <a:rPr lang="en-US" sz="3200" dirty="0" smtClean="0"/>
              <a:t>Mass gathering to be avoided in areas  suspected to have cases of sars</a:t>
            </a:r>
          </a:p>
          <a:p>
            <a:pPr>
              <a:buFont typeface="Wingdings" pitchFamily="2" charset="2"/>
              <a:buChar char="ü"/>
            </a:pPr>
            <a:endParaRPr lang="en-US" dirty="0" smtClean="0"/>
          </a:p>
          <a:p>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371600"/>
          </a:xfrm>
        </p:spPr>
        <p:txBody>
          <a:bodyPr>
            <a:normAutofit fontScale="90000"/>
          </a:bodyPr>
          <a:lstStyle/>
          <a:p>
            <a:r>
              <a:rPr lang="en-US" sz="5400" dirty="0" smtClean="0"/>
              <a:t>Highly Pathogenic Avian Influenza (H5N1)</a:t>
            </a:r>
            <a:endParaRPr lang="en-US" dirty="0"/>
          </a:p>
        </p:txBody>
      </p:sp>
      <p:sp>
        <p:nvSpPr>
          <p:cNvPr id="3" name="Content Placeholder 2"/>
          <p:cNvSpPr>
            <a:spLocks noGrp="1"/>
          </p:cNvSpPr>
          <p:nvPr>
            <p:ph idx="1"/>
          </p:nvPr>
        </p:nvSpPr>
        <p:spPr>
          <a:xfrm>
            <a:off x="152400" y="1524000"/>
            <a:ext cx="8839200" cy="5181600"/>
          </a:xfrm>
        </p:spPr>
        <p:txBody>
          <a:bodyPr>
            <a:normAutofit/>
          </a:bodyPr>
          <a:lstStyle/>
          <a:p>
            <a:pPr algn="just">
              <a:lnSpc>
                <a:spcPct val="90000"/>
              </a:lnSpc>
            </a:pPr>
            <a:r>
              <a:rPr lang="en-US" sz="3200" dirty="0" smtClean="0"/>
              <a:t>Since Nov 2003, avian influenza H5N1 in birds affected 60 countries across Asia, Europe, Middle-East &amp; Africa</a:t>
            </a:r>
          </a:p>
          <a:p>
            <a:pPr algn="just">
              <a:lnSpc>
                <a:spcPct val="90000"/>
              </a:lnSpc>
            </a:pPr>
            <a:r>
              <a:rPr lang="en-US" sz="3200" dirty="0" smtClean="0"/>
              <a:t>&gt;220 million birds killed by AI virus or culled to prevent further spread</a:t>
            </a:r>
          </a:p>
          <a:p>
            <a:pPr algn="just">
              <a:lnSpc>
                <a:spcPct val="90000"/>
              </a:lnSpc>
            </a:pPr>
            <a:r>
              <a:rPr lang="en-US" sz="3200" dirty="0" smtClean="0"/>
              <a:t>Majority of human H5N1 infection due to direct contact with birds infected with virus</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685800"/>
            <a:ext cx="8839200" cy="6019800"/>
          </a:xfrm>
        </p:spPr>
        <p:txBody>
          <a:bodyPr/>
          <a:lstStyle/>
          <a:p>
            <a:r>
              <a:rPr lang="en-US" sz="3200" dirty="0" smtClean="0">
                <a:latin typeface="Tahoma" pitchFamily="34" charset="0"/>
              </a:rPr>
              <a:t>Avian influenza (“bird flu”) is an infectious disease of birds caused by type A strains of the influenza virus. </a:t>
            </a:r>
          </a:p>
          <a:p>
            <a:r>
              <a:rPr lang="en-US" sz="3200" dirty="0" smtClean="0">
                <a:latin typeface="Tahoma" pitchFamily="34" charset="0"/>
              </a:rPr>
              <a:t>infection can cause a wide spectrum of symptoms in birds, ranging from mild illness, which may pass unnoticed, to a rapidly fatal disease that can cause severe epidemics.</a:t>
            </a:r>
          </a:p>
          <a:p>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685800"/>
            <a:ext cx="8839200" cy="6019800"/>
          </a:xfrm>
        </p:spPr>
        <p:txBody>
          <a:bodyPr>
            <a:normAutofit/>
          </a:bodyPr>
          <a:lstStyle/>
          <a:p>
            <a:r>
              <a:rPr lang="en-US" sz="2800" dirty="0" smtClean="0">
                <a:latin typeface="Tahoma" pitchFamily="34" charset="0"/>
              </a:rPr>
              <a:t>Avian influenza viruses do not normally infect humans. </a:t>
            </a:r>
          </a:p>
          <a:p>
            <a:r>
              <a:rPr lang="en-US" sz="2800" dirty="0" smtClean="0">
                <a:latin typeface="Tahoma" pitchFamily="34" charset="0"/>
              </a:rPr>
              <a:t>However, there have been instances of certain highly pathogenic strains causing severe respiratory disease in humans. </a:t>
            </a:r>
          </a:p>
          <a:p>
            <a:r>
              <a:rPr lang="en-US" sz="2800" dirty="0" smtClean="0">
                <a:latin typeface="Tahoma" pitchFamily="34" charset="0"/>
              </a:rPr>
              <a:t>In most cases, the people infected had been in close contact with infected poultry or with objects contaminated by their faeces. </a:t>
            </a:r>
          </a:p>
          <a:p>
            <a:r>
              <a:rPr lang="en-US" sz="2800" dirty="0" smtClean="0">
                <a:latin typeface="Tahoma" pitchFamily="34" charset="0"/>
              </a:rPr>
              <a:t>Nevertheless, there is concern that the virus could mutate to become more easily transmissible between humans, raising the possibility of an influenza pandemic</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533400"/>
          </a:xfrm>
        </p:spPr>
        <p:txBody>
          <a:bodyPr>
            <a:normAutofit fontScale="90000"/>
          </a:bodyPr>
          <a:lstStyle/>
          <a:p>
            <a:r>
              <a:rPr lang="en-US" dirty="0" smtClean="0"/>
              <a:t>Novel Swine origin Influenza A (H1N1)</a:t>
            </a:r>
            <a:endParaRPr lang="en-US" dirty="0"/>
          </a:p>
        </p:txBody>
      </p:sp>
      <p:sp>
        <p:nvSpPr>
          <p:cNvPr id="3" name="Content Placeholder 2"/>
          <p:cNvSpPr>
            <a:spLocks noGrp="1"/>
          </p:cNvSpPr>
          <p:nvPr>
            <p:ph idx="1"/>
          </p:nvPr>
        </p:nvSpPr>
        <p:spPr>
          <a:xfrm>
            <a:off x="152400" y="762000"/>
            <a:ext cx="8534400" cy="5943600"/>
          </a:xfrm>
        </p:spPr>
        <p:txBody>
          <a:bodyPr/>
          <a:lstStyle/>
          <a:p>
            <a:pPr>
              <a:lnSpc>
                <a:spcPct val="90000"/>
              </a:lnSpc>
            </a:pPr>
            <a:r>
              <a:rPr lang="en-US" sz="3200" dirty="0" smtClean="0"/>
              <a:t>Swine flu causes respiratory disease in pigs – high level of illness, low death rates</a:t>
            </a:r>
          </a:p>
          <a:p>
            <a:pPr>
              <a:lnSpc>
                <a:spcPct val="90000"/>
              </a:lnSpc>
            </a:pPr>
            <a:r>
              <a:rPr lang="en-US" sz="3200" dirty="0" smtClean="0"/>
              <a:t>Pigs can get infected by human, avian and swine influenza virus</a:t>
            </a:r>
          </a:p>
          <a:p>
            <a:pPr>
              <a:lnSpc>
                <a:spcPct val="90000"/>
              </a:lnSpc>
            </a:pPr>
            <a:r>
              <a:rPr lang="en-US" sz="3200" dirty="0" smtClean="0"/>
              <a:t>Occasional human swine infection reported</a:t>
            </a:r>
          </a:p>
          <a:p>
            <a:r>
              <a:rPr lang="en-US" sz="3200" dirty="0" smtClean="0"/>
              <a:t>In US from December 2005 to February 2009, 12 cases of human infection with swine flu reported</a:t>
            </a:r>
          </a:p>
          <a:p>
            <a:pPr>
              <a:lnSpc>
                <a:spcPct val="90000"/>
              </a:lnSpc>
            </a:pPr>
            <a:endParaRPr lang="en-US" sz="3200" dirty="0" smtClean="0"/>
          </a:p>
          <a:p>
            <a:pPr>
              <a:lnSpc>
                <a:spcPct val="90000"/>
              </a:lnSpc>
            </a:pPr>
            <a:endParaRPr lang="en-US" dirty="0" smtClean="0"/>
          </a:p>
          <a:p>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839200" cy="5943600"/>
          </a:xfrm>
        </p:spPr>
        <p:txBody>
          <a:bodyPr/>
          <a:lstStyle/>
          <a:p>
            <a:r>
              <a:rPr lang="en-US" sz="3200" dirty="0" smtClean="0"/>
              <a:t>By May 5</a:t>
            </a:r>
            <a:r>
              <a:rPr lang="en-US" sz="3200" baseline="30000" dirty="0" smtClean="0"/>
              <a:t>th</a:t>
            </a:r>
            <a:r>
              <a:rPr lang="en-US" sz="3200" dirty="0" smtClean="0"/>
              <a:t> more than 1000 cases confirmed in 21 countries</a:t>
            </a:r>
          </a:p>
          <a:p>
            <a:r>
              <a:rPr lang="en-US" sz="3200" dirty="0" smtClean="0"/>
              <a:t>Screening at airports for flu like symptoms (especially passengers coming from affected area)</a:t>
            </a:r>
          </a:p>
          <a:p>
            <a:r>
              <a:rPr lang="en-US" sz="3200" dirty="0" smtClean="0"/>
              <a:t>Schools closed in many states in USA</a:t>
            </a:r>
          </a:p>
          <a:p>
            <a:r>
              <a:rPr lang="en-US" sz="3200" dirty="0" smtClean="0"/>
              <a:t>May 16</a:t>
            </a:r>
            <a:r>
              <a:rPr lang="en-US" sz="3200" baseline="30000" dirty="0" smtClean="0"/>
              <a:t>th</a:t>
            </a:r>
            <a:r>
              <a:rPr lang="en-US" sz="3200" dirty="0" smtClean="0"/>
              <a:t> India reports first confirmed case</a:t>
            </a:r>
          </a:p>
          <a:p>
            <a:r>
              <a:rPr lang="en-US" sz="3200" dirty="0" smtClean="0"/>
              <a:t>Stockpiling of antiviral drugs and preparations to make a new effective vaccine </a:t>
            </a:r>
            <a:endParaRPr lang="en-IN" sz="3200" dirty="0" smtClean="0"/>
          </a:p>
          <a:p>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r>
              <a:rPr lang="en-US" sz="3200" dirty="0" smtClean="0"/>
              <a:t>Worldwide- 	162,380 cases</a:t>
            </a:r>
          </a:p>
          <a:p>
            <a:pPr>
              <a:buNone/>
            </a:pPr>
            <a:r>
              <a:rPr lang="en-US" sz="3200" dirty="0" smtClean="0"/>
              <a:t>				1154 deaths</a:t>
            </a:r>
          </a:p>
          <a:p>
            <a:pPr>
              <a:buNone/>
            </a:pPr>
            <a:endParaRPr lang="en-US" sz="3200" dirty="0" smtClean="0"/>
          </a:p>
          <a:p>
            <a:r>
              <a:rPr lang="en-US" sz="3200" dirty="0" smtClean="0"/>
              <a:t>India-		558 cases</a:t>
            </a:r>
          </a:p>
          <a:p>
            <a:pPr>
              <a:buNone/>
            </a:pPr>
            <a:r>
              <a:rPr lang="en-US" sz="3200" dirty="0" smtClean="0"/>
              <a:t>				1 death </a:t>
            </a:r>
          </a:p>
          <a:p>
            <a:endParaRPr lang="en-US" sz="3200"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               Zika Virus </a:t>
            </a:r>
            <a:endParaRPr lang="en-US" dirty="0"/>
          </a:p>
        </p:txBody>
      </p:sp>
      <p:sp>
        <p:nvSpPr>
          <p:cNvPr id="3" name="Content Placeholder 2"/>
          <p:cNvSpPr>
            <a:spLocks noGrp="1"/>
          </p:cNvSpPr>
          <p:nvPr>
            <p:ph idx="1"/>
          </p:nvPr>
        </p:nvSpPr>
        <p:spPr>
          <a:xfrm>
            <a:off x="152400" y="838200"/>
            <a:ext cx="8839200" cy="5867400"/>
          </a:xfrm>
        </p:spPr>
        <p:txBody>
          <a:bodyPr/>
          <a:lstStyle/>
          <a:p>
            <a:r>
              <a:rPr lang="en-US" sz="3200" dirty="0" smtClean="0"/>
              <a:t>Is the latest emerging arbovirus</a:t>
            </a:r>
          </a:p>
          <a:p>
            <a:r>
              <a:rPr lang="en-US" sz="3200" dirty="0" smtClean="0"/>
              <a:t>Is a single stranded RNA Virus of;</a:t>
            </a:r>
          </a:p>
          <a:p>
            <a:pPr>
              <a:buFont typeface="Wingdings" pitchFamily="2" charset="2"/>
              <a:buChar char="ü"/>
            </a:pPr>
            <a:r>
              <a:rPr lang="en-US" sz="3200" dirty="0" smtClean="0"/>
              <a:t>Genus </a:t>
            </a:r>
            <a:r>
              <a:rPr lang="en-US" sz="3200" i="1" dirty="0" smtClean="0"/>
              <a:t>Flavivirus, Family Flaviviridae</a:t>
            </a:r>
          </a:p>
          <a:p>
            <a:pPr>
              <a:buFont typeface="Wingdings" pitchFamily="2" charset="2"/>
              <a:buChar char="ü"/>
            </a:pPr>
            <a:r>
              <a:rPr lang="en-US" sz="3200" dirty="0" smtClean="0"/>
              <a:t>Closely related to dengue, yellow fever, Japanese encephalitis and West Nile viruses</a:t>
            </a:r>
          </a:p>
          <a:p>
            <a:pPr>
              <a:buFont typeface="Wingdings" pitchFamily="2" charset="2"/>
              <a:buChar char="ü"/>
            </a:pPr>
            <a:r>
              <a:rPr lang="en-US" sz="3200" dirty="0" smtClean="0"/>
              <a:t>Transmitted to humans primarily by </a:t>
            </a:r>
            <a:r>
              <a:rPr lang="en-US" sz="3200" i="1" dirty="0" smtClean="0"/>
              <a:t>Aedes (Stegomyia) species mosquitoes</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altLang="en-US" sz="5400" b="1" dirty="0" smtClean="0"/>
              <a:t>Overview of Zika Virus (ZIKV)</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pPr marL="285750" indent="-285750">
              <a:buFont typeface="Arial" panose="020B0604020202020204" pitchFamily="34" charset="0"/>
              <a:buChar char="•"/>
            </a:pPr>
            <a:r>
              <a:rPr lang="en-US" sz="3200" b="1" dirty="0" smtClean="0"/>
              <a:t>Arbovirus (Flavivirus) related to:</a:t>
            </a:r>
          </a:p>
          <a:p>
            <a:pPr marL="742950" lvl="1" indent="-285750">
              <a:buFont typeface="Arial" panose="020B0604020202020204" pitchFamily="34" charset="0"/>
              <a:buChar char="•"/>
            </a:pPr>
            <a:r>
              <a:rPr lang="en-US" sz="3200" dirty="0" smtClean="0"/>
              <a:t>West Nile Virus (WNV), Dengue, Yellow Fever, Chikungunya</a:t>
            </a:r>
          </a:p>
          <a:p>
            <a:pPr marL="285750" indent="-285750">
              <a:buFont typeface="Arial" panose="020B0604020202020204" pitchFamily="34" charset="0"/>
              <a:buChar char="•"/>
            </a:pPr>
            <a:r>
              <a:rPr lang="en-US" sz="3200" b="1" dirty="0" smtClean="0"/>
              <a:t>A viral disease primarily spread through bites from infected </a:t>
            </a:r>
            <a:r>
              <a:rPr lang="en-US" sz="3200" b="1" i="1" dirty="0" smtClean="0"/>
              <a:t>Aedes</a:t>
            </a:r>
            <a:r>
              <a:rPr lang="en-US" sz="3200" b="1" dirty="0" smtClean="0"/>
              <a:t> mosquitoes:</a:t>
            </a:r>
          </a:p>
          <a:p>
            <a:pPr marL="742950" lvl="1" indent="-285750">
              <a:buFont typeface="Arial" panose="020B0604020202020204" pitchFamily="34" charset="0"/>
              <a:buChar char="•"/>
            </a:pPr>
            <a:r>
              <a:rPr lang="en-US" sz="3200" i="1" dirty="0" smtClean="0"/>
              <a:t>A. aegypti</a:t>
            </a:r>
          </a:p>
          <a:p>
            <a:pPr marL="742950" lvl="1" indent="-285750">
              <a:buFont typeface="Arial" panose="020B0604020202020204" pitchFamily="34" charset="0"/>
              <a:buChar char="•"/>
            </a:pPr>
            <a:r>
              <a:rPr lang="en-US" sz="3200" i="1" dirty="0" smtClean="0"/>
              <a:t>A. albopictus</a:t>
            </a:r>
          </a:p>
          <a:p>
            <a:pPr marL="285750" indent="-285750">
              <a:buFont typeface="Arial" panose="020B0604020202020204" pitchFamily="34" charset="0"/>
              <a:buChar char="•"/>
            </a:pPr>
            <a:r>
              <a:rPr lang="en-US" sz="3200" b="1" dirty="0" smtClean="0"/>
              <a:t>Origins in Africa:</a:t>
            </a:r>
          </a:p>
          <a:p>
            <a:pPr marL="742950" lvl="1" indent="-285750">
              <a:buFont typeface="Arial" panose="020B0604020202020204" pitchFamily="34" charset="0"/>
              <a:buChar char="•"/>
            </a:pPr>
            <a:r>
              <a:rPr lang="en-US" sz="3200" dirty="0" smtClean="0"/>
              <a:t>1947: Zika Forest in Uganda, isolated from</a:t>
            </a:r>
          </a:p>
          <a:p>
            <a:endParaRPr lang="en-US" sz="3200"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 </a:t>
            </a:r>
            <a:endParaRPr lang="en-US" dirty="0"/>
          </a:p>
        </p:txBody>
      </p:sp>
      <p:sp>
        <p:nvSpPr>
          <p:cNvPr id="3" name="Content Placeholder 2"/>
          <p:cNvSpPr>
            <a:spLocks noGrp="1"/>
          </p:cNvSpPr>
          <p:nvPr>
            <p:ph idx="1"/>
          </p:nvPr>
        </p:nvSpPr>
        <p:spPr>
          <a:xfrm>
            <a:off x="152400" y="685800"/>
            <a:ext cx="8839200" cy="6019800"/>
          </a:xfrm>
        </p:spPr>
        <p:txBody>
          <a:bodyPr/>
          <a:lstStyle/>
          <a:p>
            <a:pPr marL="1085850" lvl="1" indent="-342900"/>
            <a:r>
              <a:rPr lang="en-US" sz="3200" dirty="0" smtClean="0"/>
              <a:t> rhesus monkeys</a:t>
            </a:r>
          </a:p>
          <a:p>
            <a:pPr marL="742950" lvl="1" indent="-285750">
              <a:buFont typeface="Arial" panose="020B0604020202020204" pitchFamily="34" charset="0"/>
              <a:buChar char="•"/>
            </a:pPr>
            <a:r>
              <a:rPr lang="en-US" sz="3200" dirty="0" smtClean="0"/>
              <a:t>1954: First human cases confirmed in Nigeria </a:t>
            </a:r>
          </a:p>
          <a:p>
            <a:pPr marL="285750" indent="-285750">
              <a:buFont typeface="Arial" panose="020B0604020202020204" pitchFamily="34" charset="0"/>
              <a:buChar char="•"/>
            </a:pPr>
            <a:r>
              <a:rPr lang="en-US" sz="3200" b="1" dirty="0" smtClean="0"/>
              <a:t>Capable Global Traveler:</a:t>
            </a:r>
          </a:p>
          <a:p>
            <a:pPr marL="742950" lvl="1" indent="-285750">
              <a:buFont typeface="Arial" panose="020B0604020202020204" pitchFamily="34" charset="0"/>
              <a:buChar char="•"/>
            </a:pPr>
            <a:r>
              <a:rPr lang="en-US" sz="3200" dirty="0" smtClean="0"/>
              <a:t>1951 to 1981: Antibody testing reveal evidence of human exposure.</a:t>
            </a:r>
          </a:p>
          <a:p>
            <a:pPr marL="1257300" lvl="2" indent="-342900">
              <a:buFont typeface="Courier New" panose="02070309020205020404" pitchFamily="49" charset="0"/>
              <a:buChar char="o"/>
            </a:pPr>
            <a:r>
              <a:rPr lang="en-US" sz="3200" dirty="0" smtClean="0"/>
              <a:t>West Africa/Central Africa eastward</a:t>
            </a:r>
          </a:p>
          <a:p>
            <a:pPr marL="1257300" lvl="2" indent="-342900">
              <a:buFont typeface="Courier New" panose="02070309020205020404" pitchFamily="49" charset="0"/>
              <a:buChar char="o"/>
            </a:pPr>
            <a:r>
              <a:rPr lang="en-US" sz="3200" dirty="0" smtClean="0"/>
              <a:t>Central Asia and Asia eastward</a:t>
            </a:r>
          </a:p>
          <a:p>
            <a:pPr marL="1257300" lvl="2" indent="-342900">
              <a:buFont typeface="Courier New" panose="02070309020205020404" pitchFamily="49" charset="0"/>
              <a:buChar char="o"/>
            </a:pPr>
            <a:r>
              <a:rPr lang="en-US" sz="3200" dirty="0" smtClean="0"/>
              <a:t>Pacific Islands eastward</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latin typeface="Times New Roman" pitchFamily="18" charset="0"/>
                <a:cs typeface="Times New Roman" pitchFamily="18" charset="0"/>
              </a:rPr>
              <a:t> Cont’d uses of epidemiology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2400" y="1066800"/>
            <a:ext cx="8839200" cy="5638800"/>
          </a:xfrm>
        </p:spPr>
        <p:txBody>
          <a:bodyPr>
            <a:noAutofit/>
          </a:bodyPr>
          <a:lstStyle/>
          <a:p>
            <a:pPr>
              <a:buFont typeface="Wingdings" pitchFamily="2" charset="2"/>
              <a:buChar char="v"/>
            </a:pPr>
            <a:r>
              <a:rPr lang="en-US" sz="3200" dirty="0" smtClean="0"/>
              <a:t> Estimate the individual risk from group experiences</a:t>
            </a:r>
          </a:p>
          <a:p>
            <a:pPr>
              <a:buFont typeface="Wingdings" pitchFamily="2" charset="2"/>
              <a:buChar char="ü"/>
            </a:pPr>
            <a:r>
              <a:rPr lang="en-US" sz="3200" dirty="0" smtClean="0"/>
              <a:t>Here it is estimation of risks of diseases, accident and defect, and chances of avoiding them</a:t>
            </a:r>
          </a:p>
          <a:p>
            <a:pPr>
              <a:buFont typeface="Wingdings" pitchFamily="2" charset="2"/>
              <a:buChar char="ü"/>
            </a:pPr>
            <a:r>
              <a:rPr lang="en-US" sz="3200" dirty="0" smtClean="0"/>
              <a:t>So it studies the effects of diseases state in populations over a period of time and predicts the future health needs and provides the base for preventive measure and their evaluation and also helps in logical planning of facilities for health care</a:t>
            </a:r>
          </a:p>
          <a:p>
            <a:pPr>
              <a:buFont typeface="Wingdings" pitchFamily="2" charset="2"/>
              <a:buChar char="ü"/>
            </a:pPr>
            <a:endParaRPr lang="en-US" sz="32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pPr algn="ctr"/>
            <a:r>
              <a:rPr lang="en-US" sz="3600" b="1" dirty="0" smtClean="0"/>
              <a:t>Geographic Extent of ZIKV: ‘47 to ‘06</a:t>
            </a:r>
            <a:endParaRPr lang="en-US" sz="3600" b="1" dirty="0"/>
          </a:p>
        </p:txBody>
      </p:sp>
      <p:pic>
        <p:nvPicPr>
          <p:cNvPr id="5" name="Content Placeholder 4"/>
          <p:cNvPicPr>
            <a:picLocks noGrp="1" noChangeAspect="1"/>
          </p:cNvPicPr>
          <p:nvPr>
            <p:ph idx="1"/>
          </p:nvPr>
        </p:nvPicPr>
        <p:blipFill>
          <a:blip r:embed="rId2"/>
          <a:stretch>
            <a:fillRect/>
          </a:stretch>
        </p:blipFill>
        <p:spPr>
          <a:xfrm>
            <a:off x="228600" y="1066800"/>
            <a:ext cx="5507701" cy="5638800"/>
          </a:xfrm>
          <a:prstGeom prst="rect">
            <a:avLst/>
          </a:prstGeom>
        </p:spPr>
      </p:pic>
      <p:sp>
        <p:nvSpPr>
          <p:cNvPr id="4" name="Slide Number Placeholder 3"/>
          <p:cNvSpPr>
            <a:spLocks noGrp="1"/>
          </p:cNvSpPr>
          <p:nvPr>
            <p:ph type="sldNum" sz="quarter" idx="12"/>
          </p:nvPr>
        </p:nvSpPr>
        <p:spPr/>
        <p:txBody>
          <a:bodyPr/>
          <a:lstStyle/>
          <a:p>
            <a:pPr>
              <a:defRPr/>
            </a:pPr>
            <a:fld id="{B07B293C-F4A4-4840-929A-30C51206127A}" type="slidenum">
              <a:rPr lang="en-US" smtClean="0">
                <a:solidFill>
                  <a:srgbClr val="000000"/>
                </a:solidFill>
              </a:rPr>
              <a:pPr>
                <a:defRPr/>
              </a:pPr>
              <a:t>140</a:t>
            </a:fld>
            <a:endParaRPr lang="en-US" dirty="0">
              <a:solidFill>
                <a:srgbClr val="000000"/>
              </a:solidFill>
            </a:endParaRPr>
          </a:p>
        </p:txBody>
      </p:sp>
      <p:sp>
        <p:nvSpPr>
          <p:cNvPr id="7" name="TextBox 6"/>
          <p:cNvSpPr txBox="1"/>
          <p:nvPr/>
        </p:nvSpPr>
        <p:spPr>
          <a:xfrm>
            <a:off x="6096000" y="1066800"/>
            <a:ext cx="2514600" cy="4893647"/>
          </a:xfrm>
          <a:prstGeom prst="rect">
            <a:avLst/>
          </a:prstGeom>
          <a:noFill/>
        </p:spPr>
        <p:txBody>
          <a:bodyPr wrap="square" rtlCol="0">
            <a:spAutoFit/>
          </a:bodyPr>
          <a:lstStyle/>
          <a:p>
            <a:pPr algn="just"/>
            <a:r>
              <a:rPr lang="en-US" sz="2400" dirty="0" smtClean="0"/>
              <a:t>In spite of this slow eastward migration over 50 years, up to ‘07 there were </a:t>
            </a:r>
            <a:r>
              <a:rPr lang="en-US" sz="2400" u="sng" dirty="0" smtClean="0"/>
              <a:t>only 14 documented cases of ZIKA illness within humans</a:t>
            </a:r>
            <a:r>
              <a:rPr lang="en-US" sz="2400" dirty="0" smtClean="0"/>
              <a:t>.</a:t>
            </a:r>
          </a:p>
          <a:p>
            <a:endParaRPr lang="en-US" sz="2400" dirty="0"/>
          </a:p>
          <a:p>
            <a:r>
              <a:rPr lang="en-US" sz="2400" dirty="0" smtClean="0"/>
              <a:t>Two Lineages:</a:t>
            </a:r>
          </a:p>
          <a:p>
            <a:pPr marL="457200" indent="-457200">
              <a:buFont typeface="+mj-lt"/>
              <a:buAutoNum type="arabicPeriod"/>
            </a:pPr>
            <a:r>
              <a:rPr lang="en-US" sz="2400" dirty="0" smtClean="0"/>
              <a:t>African</a:t>
            </a:r>
          </a:p>
          <a:p>
            <a:pPr marL="457200" indent="-457200">
              <a:buFont typeface="+mj-lt"/>
              <a:buAutoNum type="arabicPeriod"/>
            </a:pPr>
            <a:r>
              <a:rPr lang="en-US" sz="2400" dirty="0" smtClean="0"/>
              <a:t>Asian </a:t>
            </a:r>
            <a:endParaRPr lang="en-US" sz="2400" dirty="0"/>
          </a:p>
        </p:txBody>
      </p:sp>
    </p:spTree>
    <p:extLst>
      <p:ext uri="{BB962C8B-B14F-4D97-AF65-F5344CB8AC3E}">
        <p14:creationId xmlns:p14="http://schemas.microsoft.com/office/powerpoint/2010/main" val="38570158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pPr algn="ctr"/>
            <a:r>
              <a:rPr lang="en-US" sz="3600" b="1" dirty="0" smtClean="0"/>
              <a:t>Yap Island Outbreak: ‘07</a:t>
            </a:r>
            <a:endParaRPr lang="en-US" sz="3600" b="1" dirty="0"/>
          </a:p>
        </p:txBody>
      </p:sp>
      <p:pic>
        <p:nvPicPr>
          <p:cNvPr id="5" name="Content Placeholder 4"/>
          <p:cNvPicPr>
            <a:picLocks noGrp="1" noChangeAspect="1"/>
          </p:cNvPicPr>
          <p:nvPr>
            <p:ph idx="1"/>
          </p:nvPr>
        </p:nvPicPr>
        <p:blipFill>
          <a:blip r:embed="rId2"/>
          <a:stretch>
            <a:fillRect/>
          </a:stretch>
        </p:blipFill>
        <p:spPr>
          <a:xfrm>
            <a:off x="457200" y="838200"/>
            <a:ext cx="5346655" cy="5349591"/>
          </a:xfrm>
          <a:prstGeom prst="rect">
            <a:avLst/>
          </a:prstGeom>
        </p:spPr>
      </p:pic>
      <p:sp>
        <p:nvSpPr>
          <p:cNvPr id="4" name="Slide Number Placeholder 3"/>
          <p:cNvSpPr>
            <a:spLocks noGrp="1"/>
          </p:cNvSpPr>
          <p:nvPr>
            <p:ph type="sldNum" sz="quarter" idx="12"/>
          </p:nvPr>
        </p:nvSpPr>
        <p:spPr/>
        <p:txBody>
          <a:bodyPr/>
          <a:lstStyle/>
          <a:p>
            <a:pPr>
              <a:defRPr/>
            </a:pPr>
            <a:fld id="{B07B293C-F4A4-4840-929A-30C51206127A}" type="slidenum">
              <a:rPr lang="en-US" smtClean="0">
                <a:solidFill>
                  <a:srgbClr val="000000"/>
                </a:solidFill>
              </a:rPr>
              <a:pPr>
                <a:defRPr/>
              </a:pPr>
              <a:t>141</a:t>
            </a:fld>
            <a:endParaRPr lang="en-US">
              <a:solidFill>
                <a:srgbClr val="000000"/>
              </a:solidFill>
            </a:endParaRPr>
          </a:p>
        </p:txBody>
      </p:sp>
      <p:sp>
        <p:nvSpPr>
          <p:cNvPr id="6" name="TextBox 5"/>
          <p:cNvSpPr txBox="1"/>
          <p:nvPr/>
        </p:nvSpPr>
        <p:spPr>
          <a:xfrm>
            <a:off x="5334001" y="838200"/>
            <a:ext cx="3338078" cy="5632311"/>
          </a:xfrm>
          <a:prstGeom prst="rect">
            <a:avLst/>
          </a:prstGeom>
          <a:noFill/>
        </p:spPr>
        <p:txBody>
          <a:bodyPr wrap="square" rtlCol="0">
            <a:spAutoFit/>
          </a:bodyPr>
          <a:lstStyle/>
          <a:p>
            <a:pPr algn="just"/>
            <a:r>
              <a:rPr lang="en-US" b="1" dirty="0" smtClean="0"/>
              <a:t>Who:</a:t>
            </a:r>
            <a:r>
              <a:rPr lang="en-US" dirty="0" smtClean="0"/>
              <a:t> ~7,000 citizens </a:t>
            </a:r>
          </a:p>
          <a:p>
            <a:pPr algn="just"/>
            <a:r>
              <a:rPr lang="en-US" b="1" dirty="0" smtClean="0"/>
              <a:t>What:</a:t>
            </a:r>
            <a:r>
              <a:rPr lang="en-US" dirty="0" smtClean="0"/>
              <a:t> Asian lineage,</a:t>
            </a:r>
          </a:p>
          <a:p>
            <a:pPr marL="460375" indent="-285750" algn="just">
              <a:buFont typeface="Arial" panose="020B0604020202020204" pitchFamily="34" charset="0"/>
              <a:buChar char="•"/>
            </a:pPr>
            <a:r>
              <a:rPr lang="en-US" dirty="0" smtClean="0"/>
              <a:t>73% of residents aged </a:t>
            </a:r>
            <a:r>
              <a:rPr lang="en-US" u="sng" dirty="0" smtClean="0"/>
              <a:t>&gt;</a:t>
            </a:r>
            <a:r>
              <a:rPr lang="en-US" dirty="0" smtClean="0"/>
              <a:t>3 years had recently been infected</a:t>
            </a:r>
          </a:p>
          <a:p>
            <a:pPr marL="460375" indent="-285750" algn="just">
              <a:buFont typeface="Arial" panose="020B0604020202020204" pitchFamily="34" charset="0"/>
              <a:buChar char="•"/>
            </a:pPr>
            <a:r>
              <a:rPr lang="en-US" dirty="0" smtClean="0"/>
              <a:t>18% had clinical illness</a:t>
            </a:r>
          </a:p>
          <a:p>
            <a:pPr marL="460375" indent="-285750" algn="just">
              <a:buFont typeface="Arial" panose="020B0604020202020204" pitchFamily="34" charset="0"/>
              <a:buChar char="•"/>
            </a:pPr>
            <a:r>
              <a:rPr lang="en-US" dirty="0" smtClean="0"/>
              <a:t>185 Cases (26% confirmed, 32% probable)</a:t>
            </a:r>
          </a:p>
          <a:p>
            <a:pPr algn="just"/>
            <a:r>
              <a:rPr lang="en-US" b="1" dirty="0" smtClean="0"/>
              <a:t>Where:</a:t>
            </a:r>
            <a:r>
              <a:rPr lang="en-US" dirty="0" smtClean="0"/>
              <a:t> Federated States of Micronesia in the western Pacific, Yap Island, in 9 out of 10 municipalities </a:t>
            </a:r>
          </a:p>
          <a:p>
            <a:pPr algn="just"/>
            <a:r>
              <a:rPr lang="en-US" b="1" dirty="0" smtClean="0"/>
              <a:t>When:</a:t>
            </a:r>
            <a:r>
              <a:rPr lang="en-US" dirty="0" smtClean="0"/>
              <a:t> April 2007 through July 2007</a:t>
            </a:r>
          </a:p>
          <a:p>
            <a:pPr algn="just"/>
            <a:r>
              <a:rPr lang="en-US" b="1" dirty="0" smtClean="0"/>
              <a:t>Why: </a:t>
            </a:r>
            <a:r>
              <a:rPr lang="en-US" dirty="0" smtClean="0"/>
              <a:t>Possibly introduced through a viremic human traveler from the Philippines</a:t>
            </a:r>
          </a:p>
          <a:p>
            <a:pPr algn="just"/>
            <a:r>
              <a:rPr lang="en-US" b="1" dirty="0" smtClean="0"/>
              <a:t>How:</a:t>
            </a:r>
            <a:r>
              <a:rPr lang="en-US" dirty="0" smtClean="0"/>
              <a:t> Vector primarily identified was </a:t>
            </a:r>
            <a:r>
              <a:rPr lang="en-US" i="1" dirty="0" smtClean="0"/>
              <a:t>A. hensilli </a:t>
            </a:r>
            <a:r>
              <a:rPr lang="en-US" dirty="0" smtClean="0"/>
              <a:t>mosquito</a:t>
            </a:r>
            <a:endParaRPr lang="en-US" dirty="0"/>
          </a:p>
        </p:txBody>
      </p:sp>
      <p:sp>
        <p:nvSpPr>
          <p:cNvPr id="7" name="TextBox 6"/>
          <p:cNvSpPr txBox="1"/>
          <p:nvPr/>
        </p:nvSpPr>
        <p:spPr>
          <a:xfrm>
            <a:off x="399425" y="6233763"/>
            <a:ext cx="4885055" cy="338554"/>
          </a:xfrm>
          <a:prstGeom prst="rect">
            <a:avLst/>
          </a:prstGeom>
          <a:noFill/>
        </p:spPr>
        <p:txBody>
          <a:bodyPr wrap="none" rtlCol="0">
            <a:spAutoFit/>
          </a:bodyPr>
          <a:lstStyle/>
          <a:p>
            <a:r>
              <a:rPr lang="en-US" sz="1600" dirty="0" smtClean="0"/>
              <a:t>New England Journal of Medicine 360;24: June 11, 2009</a:t>
            </a:r>
            <a:endParaRPr lang="en-US" sz="1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743200"/>
            <a:ext cx="3964423" cy="2999028"/>
          </a:xfrm>
          <a:prstGeom prst="rect">
            <a:avLst/>
          </a:prstGeom>
        </p:spPr>
      </p:pic>
    </p:spTree>
    <p:extLst>
      <p:ext uri="{BB962C8B-B14F-4D97-AF65-F5344CB8AC3E}">
        <p14:creationId xmlns:p14="http://schemas.microsoft.com/office/powerpoint/2010/main" val="15688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534400" cy="685800"/>
          </a:xfrm>
        </p:spPr>
        <p:txBody>
          <a:bodyPr/>
          <a:lstStyle/>
          <a:p>
            <a:pPr algn="ctr"/>
            <a:r>
              <a:rPr lang="en-US" sz="3600" b="1" dirty="0" smtClean="0"/>
              <a:t>ZIKV’s Arrival to the Americas: ‘14 – ‘15</a:t>
            </a:r>
            <a:endParaRPr lang="en-US" sz="3600" b="1" dirty="0"/>
          </a:p>
        </p:txBody>
      </p:sp>
      <p:pic>
        <p:nvPicPr>
          <p:cNvPr id="5" name="Content Placeholder 4"/>
          <p:cNvPicPr>
            <a:picLocks noGrp="1" noChangeAspect="1"/>
          </p:cNvPicPr>
          <p:nvPr>
            <p:ph idx="1"/>
          </p:nvPr>
        </p:nvPicPr>
        <p:blipFill>
          <a:blip r:embed="rId2"/>
          <a:stretch>
            <a:fillRect/>
          </a:stretch>
        </p:blipFill>
        <p:spPr>
          <a:xfrm>
            <a:off x="762000" y="3155038"/>
            <a:ext cx="7543800" cy="3487641"/>
          </a:xfrm>
          <a:prstGeom prst="rect">
            <a:avLst/>
          </a:prstGeom>
        </p:spPr>
      </p:pic>
      <p:sp>
        <p:nvSpPr>
          <p:cNvPr id="4" name="Slide Number Placeholder 3"/>
          <p:cNvSpPr>
            <a:spLocks noGrp="1"/>
          </p:cNvSpPr>
          <p:nvPr>
            <p:ph type="sldNum" sz="quarter" idx="12"/>
          </p:nvPr>
        </p:nvSpPr>
        <p:spPr/>
        <p:txBody>
          <a:bodyPr/>
          <a:lstStyle/>
          <a:p>
            <a:pPr>
              <a:defRPr/>
            </a:pPr>
            <a:fld id="{B07B293C-F4A4-4840-929A-30C51206127A}" type="slidenum">
              <a:rPr lang="en-US" smtClean="0">
                <a:solidFill>
                  <a:srgbClr val="000000"/>
                </a:solidFill>
              </a:rPr>
              <a:pPr>
                <a:defRPr/>
              </a:pPr>
              <a:t>142</a:t>
            </a:fld>
            <a:endParaRPr lang="en-US">
              <a:solidFill>
                <a:srgbClr val="000000"/>
              </a:solidFill>
            </a:endParaRPr>
          </a:p>
        </p:txBody>
      </p:sp>
      <p:sp>
        <p:nvSpPr>
          <p:cNvPr id="6" name="TextBox 5"/>
          <p:cNvSpPr txBox="1"/>
          <p:nvPr/>
        </p:nvSpPr>
        <p:spPr>
          <a:xfrm>
            <a:off x="648381" y="1824216"/>
            <a:ext cx="8114722" cy="1261884"/>
          </a:xfrm>
          <a:prstGeom prst="rect">
            <a:avLst/>
          </a:prstGeom>
          <a:noFill/>
        </p:spPr>
        <p:txBody>
          <a:bodyPr wrap="none" rtlCol="0">
            <a:spAutoFit/>
          </a:bodyPr>
          <a:lstStyle/>
          <a:p>
            <a:pPr marL="285750" indent="-285750">
              <a:buFont typeface="Arial" panose="020B0604020202020204" pitchFamily="34" charset="0"/>
              <a:buChar char="•"/>
            </a:pPr>
            <a:r>
              <a:rPr lang="en-US" sz="2800" b="1" dirty="0" smtClean="0"/>
              <a:t>Retrospective Studies:</a:t>
            </a:r>
          </a:p>
          <a:p>
            <a:pPr marL="742950" lvl="1" indent="-285750">
              <a:buFont typeface="Arial" panose="020B0604020202020204" pitchFamily="34" charset="0"/>
              <a:buChar char="•"/>
            </a:pPr>
            <a:r>
              <a:rPr lang="en-US" sz="2400" i="1" dirty="0" smtClean="0"/>
              <a:t>World Cup </a:t>
            </a:r>
            <a:r>
              <a:rPr lang="en-US" sz="2400" dirty="0"/>
              <a:t>i</a:t>
            </a:r>
            <a:r>
              <a:rPr lang="en-US" sz="2400" dirty="0" smtClean="0"/>
              <a:t>mport (6/14 and 7/14)?</a:t>
            </a:r>
          </a:p>
          <a:p>
            <a:pPr marL="742950" lvl="1" indent="-285750">
              <a:buFont typeface="Arial" panose="020B0604020202020204" pitchFamily="34" charset="0"/>
              <a:buChar char="•"/>
            </a:pPr>
            <a:r>
              <a:rPr lang="en-US" sz="2400" dirty="0" smtClean="0"/>
              <a:t>Polynesian team at </a:t>
            </a:r>
            <a:r>
              <a:rPr lang="en-US" sz="2400" i="1" dirty="0" smtClean="0"/>
              <a:t>Aquece Rio Int’l Canoe Sprint </a:t>
            </a:r>
            <a:r>
              <a:rPr lang="en-US" sz="2400" dirty="0" smtClean="0"/>
              <a:t>(9/14)?</a:t>
            </a:r>
            <a:endParaRPr lang="en-US" sz="2400" dirty="0"/>
          </a:p>
        </p:txBody>
      </p:sp>
    </p:spTree>
    <p:extLst>
      <p:ext uri="{BB962C8B-B14F-4D97-AF65-F5344CB8AC3E}">
        <p14:creationId xmlns:p14="http://schemas.microsoft.com/office/powerpoint/2010/main" val="326807911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pPr algn="ctr"/>
            <a:r>
              <a:rPr lang="en-US" sz="4400" b="1" dirty="0" smtClean="0"/>
              <a:t>The French Polynesia Outbreak: ‘13</a:t>
            </a:r>
            <a:endParaRPr lang="en-US" sz="4400" b="1" dirty="0"/>
          </a:p>
        </p:txBody>
      </p:sp>
      <p:sp>
        <p:nvSpPr>
          <p:cNvPr id="3" name="Content Placeholder 2"/>
          <p:cNvSpPr>
            <a:spLocks noGrp="1"/>
          </p:cNvSpPr>
          <p:nvPr>
            <p:ph idx="1"/>
          </p:nvPr>
        </p:nvSpPr>
        <p:spPr>
          <a:xfrm>
            <a:off x="152400" y="762000"/>
            <a:ext cx="8839200" cy="5943600"/>
          </a:xfrm>
        </p:spPr>
        <p:txBody>
          <a:bodyPr>
            <a:normAutofit/>
          </a:bodyPr>
          <a:lstStyle/>
          <a:p>
            <a:pPr>
              <a:buClrTx/>
              <a:buSzPct val="100000"/>
              <a:buFont typeface="Arial" panose="020B0604020202020204" pitchFamily="34" charset="0"/>
              <a:buChar char="•"/>
            </a:pPr>
            <a:r>
              <a:rPr lang="en-US" sz="2800" b="1" dirty="0" smtClean="0"/>
              <a:t>Largest ZIKV Outbreak in Humans up to ‘13:</a:t>
            </a:r>
          </a:p>
          <a:p>
            <a:pPr lvl="1">
              <a:buClrTx/>
              <a:buSzPct val="100000"/>
              <a:buFont typeface="Arial" panose="020B0604020202020204" pitchFamily="34" charset="0"/>
              <a:buChar char="•"/>
            </a:pPr>
            <a:r>
              <a:rPr lang="en-US" sz="2400" dirty="0" smtClean="0"/>
              <a:t>28,000 people symptomatic and accessed medical care</a:t>
            </a:r>
          </a:p>
          <a:p>
            <a:pPr lvl="1">
              <a:buClrTx/>
              <a:buSzPct val="100000"/>
              <a:buFont typeface="Arial" panose="020B0604020202020204" pitchFamily="34" charset="0"/>
              <a:buChar char="•"/>
            </a:pPr>
            <a:r>
              <a:rPr lang="en-US" sz="2400" dirty="0" smtClean="0"/>
              <a:t>If we apply the 1/5 Rule: 140,000 were infected</a:t>
            </a:r>
          </a:p>
          <a:p>
            <a:pPr lvl="1">
              <a:buClrTx/>
              <a:buSzPct val="100000"/>
              <a:buFont typeface="Arial" panose="020B0604020202020204" pitchFamily="34" charset="0"/>
              <a:buChar char="•"/>
            </a:pPr>
            <a:r>
              <a:rPr lang="en-US" sz="2400" dirty="0" smtClean="0"/>
              <a:t>140,000 = 51% of the population  </a:t>
            </a:r>
          </a:p>
          <a:p>
            <a:pPr>
              <a:buClrTx/>
              <a:buSzPct val="100000"/>
              <a:buFont typeface="Arial" panose="020B0604020202020204" pitchFamily="34" charset="0"/>
              <a:buChar char="•"/>
            </a:pPr>
            <a:r>
              <a:rPr lang="en-US" sz="2800" b="1" dirty="0" smtClean="0"/>
              <a:t>Asian Lineage</a:t>
            </a:r>
          </a:p>
          <a:p>
            <a:pPr>
              <a:buClrTx/>
              <a:buSzPct val="100000"/>
              <a:buFont typeface="Arial" panose="020B0604020202020204" pitchFamily="34" charset="0"/>
              <a:buChar char="•"/>
            </a:pPr>
            <a:r>
              <a:rPr lang="en-US" sz="2800" b="1" dirty="0" smtClean="0"/>
              <a:t>Potential Vectors:</a:t>
            </a:r>
          </a:p>
          <a:p>
            <a:pPr lvl="1">
              <a:buClrTx/>
              <a:buSzPct val="100000"/>
              <a:buFont typeface="Arial" panose="020B0604020202020204" pitchFamily="34" charset="0"/>
              <a:buChar char="•"/>
            </a:pPr>
            <a:r>
              <a:rPr lang="en-US" sz="2400" i="1" dirty="0" smtClean="0"/>
              <a:t>A. aegypti</a:t>
            </a:r>
          </a:p>
          <a:p>
            <a:pPr lvl="1">
              <a:buClrTx/>
              <a:buSzPct val="100000"/>
              <a:buFont typeface="Arial" panose="020B0604020202020204" pitchFamily="34" charset="0"/>
              <a:buChar char="•"/>
            </a:pPr>
            <a:r>
              <a:rPr lang="en-US" sz="2400" i="1" dirty="0" smtClean="0"/>
              <a:t>A. polynesiensis</a:t>
            </a:r>
          </a:p>
          <a:p>
            <a:pPr>
              <a:buClrTx/>
              <a:buSzPct val="100000"/>
              <a:buFont typeface="Arial" panose="020B0604020202020204" pitchFamily="34" charset="0"/>
              <a:buChar char="•"/>
            </a:pPr>
            <a:r>
              <a:rPr lang="en-US" sz="2800" b="1" dirty="0" smtClean="0"/>
              <a:t>CDC’s Emerging Infectious Diseases (EID)</a:t>
            </a:r>
          </a:p>
          <a:p>
            <a:pPr lvl="1">
              <a:buClrTx/>
              <a:buSzPct val="100000"/>
              <a:buFont typeface="Arial" panose="020B0604020202020204" pitchFamily="34" charset="0"/>
              <a:buChar char="•"/>
            </a:pPr>
            <a:r>
              <a:rPr lang="en-US" sz="2400" dirty="0" smtClean="0"/>
              <a:t>Vol. 20, No. 6, June 2014</a:t>
            </a:r>
          </a:p>
        </p:txBody>
      </p:sp>
      <p:sp>
        <p:nvSpPr>
          <p:cNvPr id="4" name="Slide Number Placeholder 3"/>
          <p:cNvSpPr>
            <a:spLocks noGrp="1"/>
          </p:cNvSpPr>
          <p:nvPr>
            <p:ph type="sldNum" sz="quarter" idx="12"/>
          </p:nvPr>
        </p:nvSpPr>
        <p:spPr/>
        <p:txBody>
          <a:bodyPr/>
          <a:lstStyle/>
          <a:p>
            <a:pPr>
              <a:defRPr/>
            </a:pPr>
            <a:fld id="{B07B293C-F4A4-4840-929A-30C51206127A}" type="slidenum">
              <a:rPr lang="en-US" smtClean="0">
                <a:solidFill>
                  <a:srgbClr val="000000"/>
                </a:solidFill>
              </a:rPr>
              <a:pPr>
                <a:defRPr/>
              </a:pPr>
              <a:t>143</a:t>
            </a:fld>
            <a:endParaRPr lang="en-US">
              <a:solidFill>
                <a:srgbClr val="000000"/>
              </a:solidFill>
            </a:endParaRPr>
          </a:p>
        </p:txBody>
      </p:sp>
    </p:spTree>
    <p:extLst>
      <p:ext uri="{BB962C8B-B14F-4D97-AF65-F5344CB8AC3E}">
        <p14:creationId xmlns:p14="http://schemas.microsoft.com/office/powerpoint/2010/main" val="113530247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fontScale="90000"/>
          </a:bodyPr>
          <a:lstStyle/>
          <a:p>
            <a:r>
              <a:rPr lang="en-US" b="1" dirty="0" smtClean="0"/>
              <a:t>Zika Virus Vectors: </a:t>
            </a:r>
            <a:r>
              <a:rPr lang="en-US" b="1" i="1" dirty="0" smtClean="0"/>
              <a:t>Aedes Mosquitoes</a:t>
            </a:r>
            <a:endParaRPr lang="en-US" dirty="0"/>
          </a:p>
        </p:txBody>
      </p:sp>
      <p:sp>
        <p:nvSpPr>
          <p:cNvPr id="3" name="Content Placeholder 2"/>
          <p:cNvSpPr>
            <a:spLocks noGrp="1"/>
          </p:cNvSpPr>
          <p:nvPr>
            <p:ph idx="1"/>
          </p:nvPr>
        </p:nvSpPr>
        <p:spPr>
          <a:xfrm>
            <a:off x="152400" y="1371600"/>
            <a:ext cx="8839200" cy="5334000"/>
          </a:xfrm>
        </p:spPr>
        <p:txBody>
          <a:bodyPr>
            <a:normAutofit/>
          </a:bodyPr>
          <a:lstStyle/>
          <a:p>
            <a:pPr>
              <a:buFont typeface="Arial" pitchFamily="34" charset="0"/>
              <a:buChar char="•"/>
            </a:pPr>
            <a:r>
              <a:rPr lang="en-US" sz="3200" dirty="0" smtClean="0"/>
              <a:t>The vector, Aedes species mosquitoes are;</a:t>
            </a:r>
          </a:p>
          <a:p>
            <a:pPr>
              <a:buNone/>
            </a:pPr>
            <a:r>
              <a:rPr lang="en-US" sz="3200" dirty="0" smtClean="0"/>
              <a:t>–Ae </a:t>
            </a:r>
            <a:r>
              <a:rPr lang="en-US" sz="3200" i="1" dirty="0" smtClean="0"/>
              <a:t>aegyptimore efficient vectors for humans</a:t>
            </a:r>
          </a:p>
          <a:p>
            <a:pPr>
              <a:buNone/>
            </a:pPr>
            <a:r>
              <a:rPr lang="en-US" sz="3200" dirty="0" smtClean="0"/>
              <a:t>–Ae albopictus</a:t>
            </a:r>
          </a:p>
          <a:p>
            <a:pPr>
              <a:buFont typeface="Arial" pitchFamily="34" charset="0"/>
              <a:buChar char="•"/>
            </a:pPr>
            <a:r>
              <a:rPr lang="en-US" sz="3200" dirty="0" smtClean="0"/>
              <a:t>They also;</a:t>
            </a:r>
          </a:p>
          <a:p>
            <a:pPr>
              <a:buFont typeface="Wingdings" pitchFamily="2" charset="2"/>
              <a:buChar char="ü"/>
            </a:pPr>
            <a:r>
              <a:rPr lang="en-US" sz="3200" dirty="0" smtClean="0"/>
              <a:t> transmit dengue and chikungunya viruses</a:t>
            </a:r>
          </a:p>
          <a:p>
            <a:pPr>
              <a:buFont typeface="Wingdings" pitchFamily="2" charset="2"/>
              <a:buChar char="ü"/>
            </a:pPr>
            <a:r>
              <a:rPr lang="en-US" sz="3200" dirty="0" smtClean="0"/>
              <a:t>Lay eggs in domestic water-holding containers</a:t>
            </a:r>
          </a:p>
          <a:p>
            <a:pPr>
              <a:buFont typeface="Wingdings" pitchFamily="2" charset="2"/>
              <a:buChar char="ü"/>
            </a:pPr>
            <a:r>
              <a:rPr lang="en-US" sz="3200" dirty="0" smtClean="0"/>
              <a:t>Live in and around households</a:t>
            </a:r>
          </a:p>
          <a:p>
            <a:pPr>
              <a:buFont typeface="Wingdings" pitchFamily="2" charset="2"/>
              <a:buChar char="ü"/>
            </a:pPr>
            <a:r>
              <a:rPr lang="en-US" sz="3200" dirty="0" smtClean="0"/>
              <a:t>Aggressive daytime biters</a:t>
            </a:r>
          </a:p>
          <a:p>
            <a:endParaRPr lang="en-US" sz="3200"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685800"/>
          </a:xfrm>
        </p:spPr>
        <p:txBody>
          <a:bodyPr>
            <a:noAutofit/>
          </a:bodyPr>
          <a:lstStyle/>
          <a:p>
            <a:pPr algn="ctr"/>
            <a:r>
              <a:rPr lang="en-US" sz="4400" b="1" dirty="0" smtClean="0"/>
              <a:t/>
            </a:r>
            <a:br>
              <a:rPr lang="en-US" sz="4400" b="1" dirty="0" smtClean="0"/>
            </a:br>
            <a:r>
              <a:rPr lang="en-US" sz="4400" b="1" dirty="0" smtClean="0"/>
              <a:t/>
            </a:r>
            <a:br>
              <a:rPr lang="en-US" sz="4400" b="1" dirty="0" smtClean="0"/>
            </a:br>
            <a:r>
              <a:rPr lang="en-US" sz="4400" b="1" dirty="0" smtClean="0"/>
              <a:t/>
            </a:r>
            <a:br>
              <a:rPr lang="en-US" sz="4400" b="1" dirty="0" smtClean="0"/>
            </a:br>
            <a:r>
              <a:rPr lang="en-US" sz="4400" b="1" dirty="0" smtClean="0"/>
              <a:t/>
            </a:r>
            <a:br>
              <a:rPr lang="en-US" sz="4400" b="1" dirty="0" smtClean="0"/>
            </a:br>
            <a:r>
              <a:rPr lang="en-US" sz="4000" b="1" dirty="0" smtClean="0"/>
              <a:t>ZIKA’s Arrival to the Americas: ‘14 – ‘15</a:t>
            </a:r>
            <a:endParaRPr lang="en-US" sz="4000" b="1" dirty="0"/>
          </a:p>
        </p:txBody>
      </p:sp>
      <p:pic>
        <p:nvPicPr>
          <p:cNvPr id="5" name="Content Placeholder 4"/>
          <p:cNvPicPr>
            <a:picLocks noGrp="1" noChangeAspect="1"/>
          </p:cNvPicPr>
          <p:nvPr>
            <p:ph idx="1"/>
          </p:nvPr>
        </p:nvPicPr>
        <p:blipFill>
          <a:blip r:embed="rId2"/>
          <a:stretch>
            <a:fillRect/>
          </a:stretch>
        </p:blipFill>
        <p:spPr>
          <a:xfrm>
            <a:off x="762000" y="3155038"/>
            <a:ext cx="7543800" cy="3487641"/>
          </a:xfrm>
          <a:prstGeom prst="rect">
            <a:avLst/>
          </a:prstGeom>
        </p:spPr>
      </p:pic>
      <p:sp>
        <p:nvSpPr>
          <p:cNvPr id="4" name="Slide Number Placeholder 3"/>
          <p:cNvSpPr>
            <a:spLocks noGrp="1"/>
          </p:cNvSpPr>
          <p:nvPr>
            <p:ph type="sldNum" sz="quarter" idx="12"/>
          </p:nvPr>
        </p:nvSpPr>
        <p:spPr/>
        <p:txBody>
          <a:bodyPr/>
          <a:lstStyle/>
          <a:p>
            <a:pPr>
              <a:defRPr/>
            </a:pPr>
            <a:fld id="{B07B293C-F4A4-4840-929A-30C51206127A}" type="slidenum">
              <a:rPr lang="en-US" smtClean="0">
                <a:solidFill>
                  <a:srgbClr val="000000"/>
                </a:solidFill>
              </a:rPr>
              <a:pPr>
                <a:defRPr/>
              </a:pPr>
              <a:t>145</a:t>
            </a:fld>
            <a:endParaRPr lang="en-US">
              <a:solidFill>
                <a:srgbClr val="000000"/>
              </a:solidFill>
            </a:endParaRPr>
          </a:p>
        </p:txBody>
      </p:sp>
      <p:sp>
        <p:nvSpPr>
          <p:cNvPr id="6" name="TextBox 5"/>
          <p:cNvSpPr txBox="1"/>
          <p:nvPr/>
        </p:nvSpPr>
        <p:spPr>
          <a:xfrm>
            <a:off x="648381" y="990600"/>
            <a:ext cx="8114722" cy="2062103"/>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t>Retrospective Studies:</a:t>
            </a:r>
          </a:p>
          <a:p>
            <a:pPr marL="742950" lvl="1" indent="-285750">
              <a:buFont typeface="Arial" panose="020B0604020202020204" pitchFamily="34" charset="0"/>
              <a:buChar char="•"/>
            </a:pPr>
            <a:r>
              <a:rPr lang="en-US" sz="3200" i="1" dirty="0" smtClean="0"/>
              <a:t>World Cup </a:t>
            </a:r>
            <a:r>
              <a:rPr lang="en-US" sz="3200" dirty="0"/>
              <a:t>i</a:t>
            </a:r>
            <a:r>
              <a:rPr lang="en-US" sz="3200" dirty="0" smtClean="0"/>
              <a:t>mport (6/14 and 7/14)?</a:t>
            </a:r>
          </a:p>
          <a:p>
            <a:pPr marL="742950" lvl="1" indent="-285750">
              <a:buFont typeface="Arial" panose="020B0604020202020204" pitchFamily="34" charset="0"/>
              <a:buChar char="•"/>
            </a:pPr>
            <a:r>
              <a:rPr lang="en-US" sz="3200" dirty="0" smtClean="0"/>
              <a:t>Polynesian team at </a:t>
            </a:r>
            <a:r>
              <a:rPr lang="en-US" sz="3200" i="1" dirty="0" smtClean="0"/>
              <a:t>Aquece Rio Int’l Canoe Sprint </a:t>
            </a:r>
            <a:r>
              <a:rPr lang="en-US" sz="3200" dirty="0" smtClean="0"/>
              <a:t>(9/14)?</a:t>
            </a:r>
            <a:endParaRPr lang="en-US" sz="3200" dirty="0"/>
          </a:p>
        </p:txBody>
      </p:sp>
    </p:spTree>
    <p:extLst>
      <p:ext uri="{BB962C8B-B14F-4D97-AF65-F5344CB8AC3E}">
        <p14:creationId xmlns:p14="http://schemas.microsoft.com/office/powerpoint/2010/main" val="326807911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pPr algn="ctr"/>
            <a:r>
              <a:rPr lang="en-US" sz="3600" b="1" dirty="0" smtClean="0"/>
              <a:t>Brazil Outbreak: ‘15 to ‘16</a:t>
            </a:r>
            <a:endParaRPr lang="en-US" sz="3600" b="1" dirty="0"/>
          </a:p>
        </p:txBody>
      </p:sp>
      <p:sp>
        <p:nvSpPr>
          <p:cNvPr id="3" name="Content Placeholder 2"/>
          <p:cNvSpPr>
            <a:spLocks noGrp="1"/>
          </p:cNvSpPr>
          <p:nvPr>
            <p:ph idx="1"/>
          </p:nvPr>
        </p:nvSpPr>
        <p:spPr>
          <a:xfrm>
            <a:off x="152400" y="838200"/>
            <a:ext cx="8839200" cy="5867399"/>
          </a:xfrm>
        </p:spPr>
        <p:txBody>
          <a:bodyPr>
            <a:normAutofit lnSpcReduction="10000"/>
          </a:bodyPr>
          <a:lstStyle/>
          <a:p>
            <a:pPr>
              <a:buClrTx/>
              <a:buSzPct val="100000"/>
              <a:buFont typeface="Arial" panose="020B0604020202020204" pitchFamily="34" charset="0"/>
              <a:buChar char="•"/>
            </a:pPr>
            <a:r>
              <a:rPr lang="en-US" sz="2800" b="1" dirty="0" smtClean="0"/>
              <a:t>May to December of ‘15: </a:t>
            </a:r>
          </a:p>
          <a:p>
            <a:pPr lvl="1">
              <a:buClrTx/>
              <a:buSzPct val="100000"/>
              <a:buFont typeface="Arial" panose="020B0604020202020204" pitchFamily="34" charset="0"/>
              <a:buChar char="•"/>
            </a:pPr>
            <a:r>
              <a:rPr lang="en-US" sz="2800" dirty="0" smtClean="0"/>
              <a:t>Outbreak first revealed in northeastern states </a:t>
            </a:r>
          </a:p>
          <a:p>
            <a:pPr lvl="1">
              <a:buClrTx/>
              <a:buSzPct val="100000"/>
              <a:buFont typeface="Arial" panose="020B0604020202020204" pitchFamily="34" charset="0"/>
              <a:buChar char="•"/>
            </a:pPr>
            <a:r>
              <a:rPr lang="en-US" sz="2800" dirty="0" smtClean="0"/>
              <a:t>Quickly spread to 18 of Brazil’s 27 states by December</a:t>
            </a:r>
          </a:p>
          <a:p>
            <a:pPr lvl="1">
              <a:buClrTx/>
              <a:buSzPct val="100000"/>
              <a:buFont typeface="Arial" panose="020B0604020202020204" pitchFamily="34" charset="0"/>
              <a:buChar char="•"/>
            </a:pPr>
            <a:r>
              <a:rPr lang="en-US" sz="2800" dirty="0" smtClean="0"/>
              <a:t>Retrospective studies reveal differential diagnosis issues with endemic Dengue</a:t>
            </a:r>
          </a:p>
          <a:p>
            <a:pPr>
              <a:buClrTx/>
              <a:buSzPct val="100000"/>
              <a:buFont typeface="Arial" panose="020B0604020202020204" pitchFamily="34" charset="0"/>
              <a:buChar char="•"/>
            </a:pPr>
            <a:r>
              <a:rPr lang="en-US" sz="2800" b="1" dirty="0" smtClean="0"/>
              <a:t>February of ’16: </a:t>
            </a:r>
          </a:p>
          <a:p>
            <a:pPr lvl="1">
              <a:buClrTx/>
              <a:buSzPct val="100000"/>
              <a:buFont typeface="Arial" panose="020B0604020202020204" pitchFamily="34" charset="0"/>
              <a:buChar char="•"/>
            </a:pPr>
            <a:r>
              <a:rPr lang="en-US" sz="2800" dirty="0" smtClean="0"/>
              <a:t>&gt;1.5 million infected</a:t>
            </a:r>
          </a:p>
          <a:p>
            <a:pPr lvl="1">
              <a:buClrTx/>
              <a:buSzPct val="100000"/>
              <a:buFont typeface="Arial" panose="020B0604020202020204" pitchFamily="34" charset="0"/>
              <a:buChar char="•"/>
            </a:pPr>
            <a:r>
              <a:rPr lang="en-US" sz="2800" dirty="0" smtClean="0"/>
              <a:t>Approx. 4,000 confirmed and suspected cases </a:t>
            </a:r>
          </a:p>
          <a:p>
            <a:pPr>
              <a:buClrTx/>
              <a:buSzPct val="100000"/>
              <a:buFont typeface="Arial" panose="020B0604020202020204" pitchFamily="34" charset="0"/>
              <a:buChar char="•"/>
            </a:pPr>
            <a:r>
              <a:rPr lang="en-US" sz="2800" b="1" dirty="0"/>
              <a:t>Vectors Implicated: </a:t>
            </a:r>
            <a:r>
              <a:rPr lang="en-US" sz="2800" dirty="0"/>
              <a:t>Asian Lineage.</a:t>
            </a:r>
          </a:p>
          <a:p>
            <a:pPr lvl="1">
              <a:buClrTx/>
              <a:buSzPct val="100000"/>
              <a:buFont typeface="Arial" panose="020B0604020202020204" pitchFamily="34" charset="0"/>
              <a:buChar char="•"/>
            </a:pPr>
            <a:r>
              <a:rPr lang="en-US" sz="2800" i="1" dirty="0"/>
              <a:t>A. aegypti</a:t>
            </a:r>
          </a:p>
          <a:p>
            <a:pPr lvl="1">
              <a:buClrTx/>
              <a:buSzPct val="100000"/>
              <a:buFont typeface="Arial" panose="020B0604020202020204" pitchFamily="34" charset="0"/>
              <a:buChar char="•"/>
            </a:pPr>
            <a:r>
              <a:rPr lang="en-US" sz="2800" i="1" dirty="0"/>
              <a:t>A. albopictus </a:t>
            </a:r>
          </a:p>
          <a:p>
            <a:pPr>
              <a:buClrTx/>
              <a:buSzPct val="100000"/>
              <a:buFont typeface="Arial" panose="020B0604020202020204" pitchFamily="34" charset="0"/>
              <a:buChar char="•"/>
            </a:pPr>
            <a:endParaRPr lang="en-US" dirty="0" smtClean="0"/>
          </a:p>
          <a:p>
            <a:pPr lvl="1">
              <a:buClrTx/>
              <a:buSzPct val="100000"/>
              <a:buFont typeface="Arial" panose="020B0604020202020204" pitchFamily="34" charset="0"/>
              <a:buChar char="•"/>
            </a:pPr>
            <a:endParaRPr lang="en-US" sz="2400" b="1" dirty="0" smtClean="0"/>
          </a:p>
          <a:p>
            <a:pPr lvl="1">
              <a:buClrTx/>
              <a:buSzPct val="100000"/>
              <a:buFont typeface="Arial" panose="020B0604020202020204" pitchFamily="34" charset="0"/>
              <a:buChar char="•"/>
            </a:pPr>
            <a:endParaRPr lang="en-US" sz="2400" dirty="0"/>
          </a:p>
        </p:txBody>
      </p:sp>
      <p:sp>
        <p:nvSpPr>
          <p:cNvPr id="4" name="Slide Number Placeholder 3"/>
          <p:cNvSpPr>
            <a:spLocks noGrp="1"/>
          </p:cNvSpPr>
          <p:nvPr>
            <p:ph type="sldNum" sz="quarter" idx="12"/>
          </p:nvPr>
        </p:nvSpPr>
        <p:spPr/>
        <p:txBody>
          <a:bodyPr/>
          <a:lstStyle/>
          <a:p>
            <a:pPr>
              <a:defRPr/>
            </a:pPr>
            <a:fld id="{B07B293C-F4A4-4840-929A-30C51206127A}" type="slidenum">
              <a:rPr lang="en-US" smtClean="0">
                <a:solidFill>
                  <a:srgbClr val="000000"/>
                </a:solidFill>
              </a:rPr>
              <a:pPr>
                <a:defRPr/>
              </a:pPr>
              <a:t>146</a:t>
            </a:fld>
            <a:endParaRPr lang="en-US">
              <a:solidFill>
                <a:srgbClr val="000000"/>
              </a:solidFill>
            </a:endParaRPr>
          </a:p>
        </p:txBody>
      </p:sp>
    </p:spTree>
    <p:extLst>
      <p:ext uri="{BB962C8B-B14F-4D97-AF65-F5344CB8AC3E}">
        <p14:creationId xmlns:p14="http://schemas.microsoft.com/office/powerpoint/2010/main" val="185633832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The </a:t>
            </a:r>
            <a:r>
              <a:rPr lang="en-US" dirty="0" err="1" smtClean="0"/>
              <a:t>zika</a:t>
            </a:r>
            <a:r>
              <a:rPr lang="en-US" dirty="0" smtClean="0"/>
              <a:t> vector</a:t>
            </a:r>
            <a:endParaRPr lang="en-US" dirty="0"/>
          </a:p>
        </p:txBody>
      </p:sp>
      <p:pic>
        <p:nvPicPr>
          <p:cNvPr id="141314" name="Picture 2"/>
          <p:cNvPicPr>
            <a:picLocks noGrp="1" noChangeAspect="1" noChangeArrowheads="1"/>
          </p:cNvPicPr>
          <p:nvPr>
            <p:ph idx="1"/>
          </p:nvPr>
        </p:nvPicPr>
        <p:blipFill>
          <a:blip r:embed="rId2"/>
          <a:srcRect/>
          <a:stretch>
            <a:fillRect/>
          </a:stretch>
        </p:blipFill>
        <p:spPr bwMode="auto">
          <a:xfrm>
            <a:off x="609600" y="914400"/>
            <a:ext cx="77724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The Aedes species</a:t>
            </a:r>
            <a:endParaRPr lang="en-US" dirty="0"/>
          </a:p>
        </p:txBody>
      </p:sp>
      <p:pic>
        <p:nvPicPr>
          <p:cNvPr id="142338" name="Picture 2"/>
          <p:cNvPicPr>
            <a:picLocks noGrp="1" noChangeAspect="1" noChangeArrowheads="1"/>
          </p:cNvPicPr>
          <p:nvPr>
            <p:ph idx="1"/>
          </p:nvPr>
        </p:nvPicPr>
        <p:blipFill>
          <a:blip r:embed="rId2"/>
          <a:srcRect/>
          <a:stretch>
            <a:fillRect/>
          </a:stretch>
        </p:blipFill>
        <p:spPr bwMode="auto">
          <a:xfrm>
            <a:off x="762000" y="914400"/>
            <a:ext cx="72390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pPr algn="ctr"/>
            <a:r>
              <a:rPr lang="en-US" sz="3600" b="1" dirty="0" smtClean="0"/>
              <a:t>ZIKA Vectors</a:t>
            </a:r>
            <a:endParaRPr lang="en-US" sz="3600" b="1" dirty="0"/>
          </a:p>
        </p:txBody>
      </p:sp>
      <p:sp>
        <p:nvSpPr>
          <p:cNvPr id="4" name="Slide Number Placeholder 3"/>
          <p:cNvSpPr>
            <a:spLocks noGrp="1"/>
          </p:cNvSpPr>
          <p:nvPr>
            <p:ph type="sldNum" sz="quarter" idx="12"/>
          </p:nvPr>
        </p:nvSpPr>
        <p:spPr/>
        <p:txBody>
          <a:bodyPr/>
          <a:lstStyle/>
          <a:p>
            <a:pPr>
              <a:defRPr/>
            </a:pPr>
            <a:fld id="{B07B293C-F4A4-4840-929A-30C51206127A}" type="slidenum">
              <a:rPr lang="en-US" smtClean="0">
                <a:solidFill>
                  <a:srgbClr val="000000"/>
                </a:solidFill>
              </a:rPr>
              <a:pPr>
                <a:defRPr/>
              </a:pPr>
              <a:t>149</a:t>
            </a:fld>
            <a:endParaRPr lang="en-US">
              <a:solidFill>
                <a:srgbClr val="00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469" y="1066800"/>
            <a:ext cx="4438013" cy="5029200"/>
          </a:xfrm>
          <a:prstGeom prst="rect">
            <a:avLst/>
          </a:prstGeom>
        </p:spPr>
      </p:pic>
      <p:sp>
        <p:nvSpPr>
          <p:cNvPr id="10" name="TextBox 9"/>
          <p:cNvSpPr txBox="1"/>
          <p:nvPr/>
        </p:nvSpPr>
        <p:spPr>
          <a:xfrm>
            <a:off x="243346" y="1066801"/>
            <a:ext cx="2109647" cy="4955203"/>
          </a:xfrm>
          <a:prstGeom prst="rect">
            <a:avLst/>
          </a:prstGeom>
          <a:noFill/>
        </p:spPr>
        <p:txBody>
          <a:bodyPr wrap="square" rtlCol="0">
            <a:spAutoFit/>
          </a:bodyPr>
          <a:lstStyle/>
          <a:p>
            <a:pPr marL="514350" indent="-514350">
              <a:buAutoNum type="alphaUcPeriod"/>
            </a:pPr>
            <a:r>
              <a:rPr lang="en-US" sz="2400" b="1" dirty="0" smtClean="0"/>
              <a:t>aegypti</a:t>
            </a:r>
          </a:p>
          <a:p>
            <a:pPr marL="234950" indent="-234950">
              <a:buFont typeface="Arial" panose="020B0604020202020204" pitchFamily="34" charset="0"/>
              <a:buChar char="•"/>
            </a:pPr>
            <a:r>
              <a:rPr lang="en-US" sz="2400" dirty="0" smtClean="0"/>
              <a:t>Brown &amp; white</a:t>
            </a:r>
          </a:p>
          <a:p>
            <a:pPr marL="234950" indent="-234950">
              <a:buFont typeface="Arial" panose="020B0604020202020204" pitchFamily="34" charset="0"/>
              <a:buChar char="•"/>
            </a:pPr>
            <a:r>
              <a:rPr lang="en-US" sz="2400" dirty="0" smtClean="0"/>
              <a:t>Violin shape</a:t>
            </a:r>
          </a:p>
          <a:p>
            <a:pPr marL="234950" indent="-234950">
              <a:buFont typeface="Arial" panose="020B0604020202020204" pitchFamily="34" charset="0"/>
              <a:buChar char="•"/>
            </a:pPr>
            <a:r>
              <a:rPr lang="en-US" sz="2400" dirty="0" smtClean="0"/>
              <a:t>Daytime biter</a:t>
            </a:r>
          </a:p>
          <a:p>
            <a:pPr marL="234950" indent="-234950">
              <a:buFont typeface="Arial" panose="020B0604020202020204" pitchFamily="34" charset="0"/>
              <a:buChar char="•"/>
            </a:pPr>
            <a:r>
              <a:rPr lang="en-US" sz="2400" dirty="0" smtClean="0"/>
              <a:t>Bites multiple people in one feeding</a:t>
            </a:r>
          </a:p>
          <a:p>
            <a:pPr marL="234950" indent="-234950">
              <a:buFont typeface="Arial" panose="020B0604020202020204" pitchFamily="34" charset="0"/>
              <a:buChar char="•"/>
            </a:pPr>
            <a:r>
              <a:rPr lang="en-US" sz="2400" dirty="0" smtClean="0"/>
              <a:t>Rests indoors</a:t>
            </a:r>
          </a:p>
          <a:p>
            <a:endParaRPr lang="en-US" sz="2800" b="1" dirty="0"/>
          </a:p>
        </p:txBody>
      </p:sp>
      <p:sp>
        <p:nvSpPr>
          <p:cNvPr id="11" name="TextBox 10"/>
          <p:cNvSpPr txBox="1"/>
          <p:nvPr/>
        </p:nvSpPr>
        <p:spPr>
          <a:xfrm>
            <a:off x="6777353" y="1066800"/>
            <a:ext cx="2281394" cy="5262979"/>
          </a:xfrm>
          <a:prstGeom prst="rect">
            <a:avLst/>
          </a:prstGeom>
          <a:noFill/>
        </p:spPr>
        <p:txBody>
          <a:bodyPr wrap="square" rtlCol="0">
            <a:spAutoFit/>
          </a:bodyPr>
          <a:lstStyle/>
          <a:p>
            <a:pPr marL="514350" indent="-514350">
              <a:buAutoNum type="alphaUcPeriod"/>
            </a:pPr>
            <a:r>
              <a:rPr lang="en-US" sz="2800" b="1" dirty="0" smtClean="0"/>
              <a:t>albopictus</a:t>
            </a:r>
          </a:p>
          <a:p>
            <a:pPr marL="227013" indent="-227013">
              <a:buFont typeface="Arial" panose="020B0604020202020204" pitchFamily="34" charset="0"/>
              <a:buChar char="•"/>
            </a:pPr>
            <a:r>
              <a:rPr lang="en-US" sz="2400" dirty="0" smtClean="0"/>
              <a:t>Black &amp; white</a:t>
            </a:r>
          </a:p>
          <a:p>
            <a:pPr marL="227013" indent="-227013">
              <a:buFont typeface="Arial" panose="020B0604020202020204" pitchFamily="34" charset="0"/>
              <a:buChar char="•"/>
            </a:pPr>
            <a:r>
              <a:rPr lang="en-US" sz="2400" dirty="0" smtClean="0"/>
              <a:t>Aka: Asian tiger</a:t>
            </a:r>
          </a:p>
          <a:p>
            <a:pPr marL="227013" indent="-227013">
              <a:buFont typeface="Arial" panose="020B0604020202020204" pitchFamily="34" charset="0"/>
              <a:buChar char="•"/>
            </a:pPr>
            <a:r>
              <a:rPr lang="en-US" sz="2400" dirty="0" smtClean="0"/>
              <a:t>White stripe down back</a:t>
            </a:r>
          </a:p>
          <a:p>
            <a:pPr marL="227013" indent="-227013">
              <a:buFont typeface="Arial" panose="020B0604020202020204" pitchFamily="34" charset="0"/>
              <a:buChar char="•"/>
            </a:pPr>
            <a:r>
              <a:rPr lang="en-US" sz="2400" dirty="0" smtClean="0"/>
              <a:t>Leg stripes</a:t>
            </a:r>
          </a:p>
          <a:p>
            <a:pPr marL="227013" indent="-227013">
              <a:buFont typeface="Arial" panose="020B0604020202020204" pitchFamily="34" charset="0"/>
              <a:buChar char="•"/>
            </a:pPr>
            <a:r>
              <a:rPr lang="en-US" sz="2400" dirty="0" smtClean="0"/>
              <a:t>Daytime biter</a:t>
            </a:r>
          </a:p>
          <a:p>
            <a:pPr marL="227013" indent="-227013">
              <a:buFont typeface="Arial" panose="020B0604020202020204" pitchFamily="34" charset="0"/>
              <a:buChar char="•"/>
            </a:pPr>
            <a:r>
              <a:rPr lang="en-US" sz="2400" dirty="0" smtClean="0"/>
              <a:t>More common in N. America</a:t>
            </a:r>
          </a:p>
          <a:p>
            <a:pPr marL="514350" indent="-514350">
              <a:buFont typeface="Arial" panose="020B0604020202020204" pitchFamily="34" charset="0"/>
              <a:buChar char="•"/>
            </a:pPr>
            <a:endParaRPr lang="en-US" sz="2000" dirty="0" smtClean="0"/>
          </a:p>
          <a:p>
            <a:pPr marL="514350" indent="-514350">
              <a:buFont typeface="Arial" panose="020B0604020202020204" pitchFamily="34" charset="0"/>
              <a:buChar char="•"/>
            </a:pPr>
            <a:endParaRPr lang="en-US" sz="2000" dirty="0"/>
          </a:p>
        </p:txBody>
      </p:sp>
    </p:spTree>
    <p:extLst>
      <p:ext uri="{BB962C8B-B14F-4D97-AF65-F5344CB8AC3E}">
        <p14:creationId xmlns:p14="http://schemas.microsoft.com/office/powerpoint/2010/main" val="1144162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Cont’d use of epidemiology</a:t>
            </a:r>
            <a:endParaRPr lang="en-US" dirty="0"/>
          </a:p>
        </p:txBody>
      </p:sp>
      <p:sp>
        <p:nvSpPr>
          <p:cNvPr id="3" name="Content Placeholder 2"/>
          <p:cNvSpPr>
            <a:spLocks noGrp="1"/>
          </p:cNvSpPr>
          <p:nvPr>
            <p:ph idx="1"/>
          </p:nvPr>
        </p:nvSpPr>
        <p:spPr>
          <a:xfrm>
            <a:off x="152400" y="838200"/>
            <a:ext cx="8839200" cy="5867400"/>
          </a:xfrm>
        </p:spPr>
        <p:txBody>
          <a:bodyPr/>
          <a:lstStyle/>
          <a:p>
            <a:pPr>
              <a:buFont typeface="Wingdings" pitchFamily="2" charset="2"/>
              <a:buChar char="v"/>
            </a:pPr>
            <a:r>
              <a:rPr lang="en-US" sz="3200" dirty="0" smtClean="0"/>
              <a:t>Identify the syndrome </a:t>
            </a:r>
          </a:p>
          <a:p>
            <a:pPr>
              <a:buFont typeface="Wingdings" pitchFamily="2" charset="2"/>
              <a:buChar char="ü"/>
            </a:pPr>
            <a:r>
              <a:rPr lang="en-US" sz="3200" dirty="0" smtClean="0"/>
              <a:t>It helps to identify syndromes by describing the distribution and association of clinical phenomen in the population or helps in evolving and describing the natural history of disease</a:t>
            </a:r>
          </a:p>
          <a:p>
            <a:pPr>
              <a:buFont typeface="Wingdings" pitchFamily="2" charset="2"/>
              <a:buChar char="v"/>
            </a:pPr>
            <a:r>
              <a:rPr lang="en-US" sz="3200" dirty="0" smtClean="0"/>
              <a:t>Complete the clinical picture of chronic diseases and describe their natural history</a:t>
            </a:r>
          </a:p>
          <a:p>
            <a:pPr>
              <a:buFont typeface="Wingdings" pitchFamily="2" charset="2"/>
              <a:buChar char="ü"/>
            </a:pPr>
            <a:r>
              <a:rPr lang="en-US" sz="3200" dirty="0" smtClean="0"/>
              <a:t>This complete clinical picture of disease, so the preventions can be accomplished before disease becomes irreversible</a:t>
            </a:r>
          </a:p>
          <a:p>
            <a:pPr>
              <a:buNone/>
            </a:pP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b="1" dirty="0" smtClean="0"/>
              <a:t>Zika Virus Transmission Cycles</a:t>
            </a:r>
            <a:endParaRPr lang="en-US" dirty="0"/>
          </a:p>
        </p:txBody>
      </p:sp>
      <p:sp>
        <p:nvSpPr>
          <p:cNvPr id="3" name="Content Placeholder 2"/>
          <p:cNvSpPr>
            <a:spLocks noGrp="1"/>
          </p:cNvSpPr>
          <p:nvPr>
            <p:ph idx="1"/>
          </p:nvPr>
        </p:nvSpPr>
        <p:spPr>
          <a:xfrm>
            <a:off x="152400" y="990600"/>
            <a:ext cx="8839200" cy="5715000"/>
          </a:xfrm>
        </p:spPr>
        <p:txBody>
          <a:bodyPr/>
          <a:lstStyle/>
          <a:p>
            <a:r>
              <a:rPr lang="en-US" sz="3200" dirty="0" smtClean="0"/>
              <a:t>Sylvatic (jungle) cycle becomes infected from a mosquito bite carrying the virus which in turn bites a monkey</a:t>
            </a:r>
            <a:endParaRPr lang="en-US" sz="3200" b="1" dirty="0" smtClean="0"/>
          </a:p>
          <a:p>
            <a:r>
              <a:rPr lang="en-US" sz="3200" dirty="0" smtClean="0"/>
              <a:t>Epidemic (urban) cycle this occurs when Aedes albopictus bites a human being and spreads to others from the person</a:t>
            </a:r>
          </a:p>
          <a:p>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a:t>
            </a:r>
            <a:r>
              <a:rPr lang="en-US" b="1" dirty="0" smtClean="0"/>
              <a:t>Other Modes of Transmission</a:t>
            </a:r>
            <a:endParaRPr lang="en-US" dirty="0"/>
          </a:p>
        </p:txBody>
      </p:sp>
      <p:sp>
        <p:nvSpPr>
          <p:cNvPr id="3" name="Content Placeholder 2"/>
          <p:cNvSpPr>
            <a:spLocks noGrp="1"/>
          </p:cNvSpPr>
          <p:nvPr>
            <p:ph idx="1"/>
          </p:nvPr>
        </p:nvSpPr>
        <p:spPr>
          <a:xfrm>
            <a:off x="152400" y="762000"/>
            <a:ext cx="8839200" cy="5867400"/>
          </a:xfrm>
        </p:spPr>
        <p:txBody>
          <a:bodyPr/>
          <a:lstStyle/>
          <a:p>
            <a:endParaRPr lang="en-US" dirty="0" smtClean="0"/>
          </a:p>
          <a:p>
            <a:r>
              <a:rPr lang="en-US" sz="2800" dirty="0" smtClean="0"/>
              <a:t>Maternal-fetal </a:t>
            </a:r>
          </a:p>
          <a:p>
            <a:pPr>
              <a:buNone/>
            </a:pPr>
            <a:r>
              <a:rPr lang="en-US" sz="2800" dirty="0" smtClean="0"/>
              <a:t>–Intrauterine</a:t>
            </a:r>
          </a:p>
          <a:p>
            <a:pPr>
              <a:buNone/>
            </a:pPr>
            <a:r>
              <a:rPr lang="en-US" sz="2800" dirty="0" smtClean="0"/>
              <a:t>–Perinatal</a:t>
            </a:r>
          </a:p>
          <a:p>
            <a:r>
              <a:rPr lang="en-US" sz="2800" dirty="0" smtClean="0"/>
              <a:t>Other; </a:t>
            </a:r>
          </a:p>
          <a:p>
            <a:pPr>
              <a:buNone/>
            </a:pPr>
            <a:r>
              <a:rPr lang="en-US" sz="2800" dirty="0" smtClean="0"/>
              <a:t>–Sexual </a:t>
            </a:r>
          </a:p>
          <a:p>
            <a:pPr>
              <a:buNone/>
            </a:pPr>
            <a:r>
              <a:rPr lang="en-US" sz="2800" dirty="0" smtClean="0"/>
              <a:t>–Blood transfusion</a:t>
            </a:r>
          </a:p>
          <a:p>
            <a:pPr>
              <a:buNone/>
            </a:pPr>
            <a:r>
              <a:rPr lang="en-US" sz="2800" dirty="0" smtClean="0"/>
              <a:t>–Laboratory exposure </a:t>
            </a:r>
          </a:p>
          <a:p>
            <a:r>
              <a:rPr lang="en-US" sz="2800" dirty="0" smtClean="0"/>
              <a:t>Theoretical;</a:t>
            </a:r>
          </a:p>
          <a:p>
            <a:pPr>
              <a:buNone/>
            </a:pPr>
            <a:r>
              <a:rPr lang="en-US" sz="2800" dirty="0" smtClean="0"/>
              <a:t>–Organ or tissue transplantation</a:t>
            </a:r>
          </a:p>
          <a:p>
            <a:pPr>
              <a:buNone/>
            </a:pPr>
            <a:r>
              <a:rPr lang="en-US" sz="2800" dirty="0" smtClean="0"/>
              <a:t>–Breast milk </a:t>
            </a:r>
          </a:p>
          <a:p>
            <a:endParaRPr lang="en-US" sz="2800"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smtClean="0"/>
              <a:t>Zika Virus Epidemiology </a:t>
            </a:r>
            <a:endParaRPr lang="en-US" dirty="0"/>
          </a:p>
        </p:txBody>
      </p:sp>
      <p:sp>
        <p:nvSpPr>
          <p:cNvPr id="3" name="Content Placeholder 2"/>
          <p:cNvSpPr>
            <a:spLocks noGrp="1"/>
          </p:cNvSpPr>
          <p:nvPr>
            <p:ph idx="1"/>
          </p:nvPr>
        </p:nvSpPr>
        <p:spPr>
          <a:xfrm>
            <a:off x="152400" y="762000"/>
            <a:ext cx="8839200" cy="5943600"/>
          </a:xfrm>
        </p:spPr>
        <p:txBody>
          <a:bodyPr/>
          <a:lstStyle/>
          <a:p>
            <a:endParaRPr lang="en-US" dirty="0" smtClean="0"/>
          </a:p>
          <a:p>
            <a:r>
              <a:rPr lang="en-US" sz="3200" dirty="0" smtClean="0"/>
              <a:t>First isolated from a monkey in Uganda in 1947</a:t>
            </a:r>
          </a:p>
          <a:p>
            <a:r>
              <a:rPr lang="en-US" sz="3200" dirty="0" smtClean="0"/>
              <a:t>Prior to 2007, only sporadic human disease cases reported from Africa and southeast Asia</a:t>
            </a:r>
          </a:p>
          <a:p>
            <a:r>
              <a:rPr lang="en-US" sz="3200" dirty="0" smtClean="0"/>
              <a:t>In 2007, first outbreak reported on Yap Island, Federated States of Micronesia</a:t>
            </a:r>
          </a:p>
          <a:p>
            <a:r>
              <a:rPr lang="en-US" sz="3200" dirty="0" smtClean="0"/>
              <a:t>In 2013–2014, &gt;28,000 suspected cases reported from French Polynesia</a:t>
            </a:r>
          </a:p>
          <a:p>
            <a:pPr>
              <a:buNone/>
            </a:pPr>
            <a:endParaRPr lang="en-US" sz="3200"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Transmission in pregnancy</a:t>
            </a:r>
            <a:endParaRPr lang="en-US" dirty="0"/>
          </a:p>
        </p:txBody>
      </p:sp>
      <p:pic>
        <p:nvPicPr>
          <p:cNvPr id="141314" name="Picture 2"/>
          <p:cNvPicPr>
            <a:picLocks noGrp="1" noChangeAspect="1" noChangeArrowheads="1"/>
          </p:cNvPicPr>
          <p:nvPr>
            <p:ph idx="1"/>
          </p:nvPr>
        </p:nvPicPr>
        <p:blipFill>
          <a:blip r:embed="rId2"/>
          <a:srcRect/>
          <a:stretch>
            <a:fillRect/>
          </a:stretch>
        </p:blipFill>
        <p:spPr bwMode="auto">
          <a:xfrm>
            <a:off x="1295400" y="990600"/>
            <a:ext cx="60198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Zika Virus in the Americas </a:t>
            </a:r>
            <a:endParaRPr lang="en-US" dirty="0"/>
          </a:p>
        </p:txBody>
      </p:sp>
      <p:sp>
        <p:nvSpPr>
          <p:cNvPr id="3" name="Content Placeholder 2"/>
          <p:cNvSpPr>
            <a:spLocks noGrp="1"/>
          </p:cNvSpPr>
          <p:nvPr>
            <p:ph idx="1"/>
          </p:nvPr>
        </p:nvSpPr>
        <p:spPr>
          <a:xfrm>
            <a:off x="152400" y="762000"/>
            <a:ext cx="8839200" cy="5943600"/>
          </a:xfrm>
        </p:spPr>
        <p:txBody>
          <a:bodyPr/>
          <a:lstStyle/>
          <a:p>
            <a:endParaRPr lang="en-US" dirty="0" smtClean="0"/>
          </a:p>
          <a:p>
            <a:r>
              <a:rPr lang="en-US" sz="3200" dirty="0" smtClean="0"/>
              <a:t>In May 2015, the first locally-acquired cases in the Americas were reported in Brazil</a:t>
            </a:r>
          </a:p>
          <a:p>
            <a:r>
              <a:rPr lang="en-US" sz="3200" dirty="0" smtClean="0"/>
              <a:t>Currently, outbreaks are occurring in many countries or territories in the Americas, including the Commonwealth of Puerto Rico and the U.S. Virgin Islands</a:t>
            </a:r>
          </a:p>
          <a:p>
            <a:r>
              <a:rPr lang="en-US" sz="3200" dirty="0" smtClean="0"/>
              <a:t>Spread to other countries likely</a:t>
            </a:r>
          </a:p>
          <a:p>
            <a:pPr>
              <a:buNone/>
            </a:pPr>
            <a:endParaRPr lang="en-US" sz="3200"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838200"/>
            <a:ext cx="8839200" cy="5867400"/>
          </a:xfrm>
        </p:spPr>
        <p:txBody>
          <a:bodyPr/>
          <a:lstStyle/>
          <a:p>
            <a:endParaRPr lang="en-US" dirty="0" smtClean="0"/>
          </a:p>
          <a:p>
            <a:r>
              <a:rPr lang="en-US" sz="3200" dirty="0" smtClean="0"/>
              <a:t>Local transmission of Zika virus has not been reported in the continental United States</a:t>
            </a:r>
          </a:p>
          <a:p>
            <a:r>
              <a:rPr lang="en-US" sz="3200" dirty="0" smtClean="0"/>
              <a:t>Since 2011, there have been laboratory-confirmed Zika virus cases identified in travelers returning from areas with local transmission</a:t>
            </a:r>
          </a:p>
          <a:p>
            <a:r>
              <a:rPr lang="en-US" sz="3200" dirty="0" smtClean="0"/>
              <a:t>With current outbreaks in the Americas, cases among U.S. travelers will most likely increase</a:t>
            </a:r>
          </a:p>
          <a:p>
            <a:r>
              <a:rPr lang="en-US" sz="3200" dirty="0" smtClean="0"/>
              <a:t>Imported cases may result in virus introduction and local spread in some areas of U.S.</a:t>
            </a:r>
          </a:p>
          <a:p>
            <a:endParaRPr lang="en-US" sz="3200"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Zika Virus Incidence and Attack Rates </a:t>
            </a:r>
            <a:endParaRPr lang="en-US" dirty="0"/>
          </a:p>
        </p:txBody>
      </p:sp>
      <p:sp>
        <p:nvSpPr>
          <p:cNvPr id="3" name="Content Placeholder 2"/>
          <p:cNvSpPr>
            <a:spLocks noGrp="1"/>
          </p:cNvSpPr>
          <p:nvPr>
            <p:ph idx="1"/>
          </p:nvPr>
        </p:nvSpPr>
        <p:spPr>
          <a:xfrm>
            <a:off x="152400" y="1447800"/>
            <a:ext cx="8839200" cy="5257800"/>
          </a:xfrm>
        </p:spPr>
        <p:txBody>
          <a:bodyPr/>
          <a:lstStyle/>
          <a:p>
            <a:endParaRPr lang="en-US" dirty="0" smtClean="0"/>
          </a:p>
          <a:p>
            <a:r>
              <a:rPr lang="en-US" sz="3200" dirty="0" smtClean="0"/>
              <a:t>Infection rate: 73% (95%CI 68–77)</a:t>
            </a:r>
          </a:p>
          <a:p>
            <a:r>
              <a:rPr lang="en-US" sz="3200" dirty="0" smtClean="0"/>
              <a:t>Symptomatic attack rate among infected: 18% (95%CI 10–27)</a:t>
            </a:r>
          </a:p>
          <a:p>
            <a:r>
              <a:rPr lang="en-US" sz="3200" dirty="0" smtClean="0"/>
              <a:t>All age groups affected</a:t>
            </a:r>
          </a:p>
          <a:p>
            <a:r>
              <a:rPr lang="en-US" sz="3200" dirty="0" smtClean="0"/>
              <a:t>Adults more likely to present for medical care</a:t>
            </a:r>
          </a:p>
          <a:p>
            <a:r>
              <a:rPr lang="en-US" sz="3200" dirty="0" smtClean="0"/>
              <a:t>No severe disease, hospitalizations, or deaths</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19200"/>
          </a:xfrm>
        </p:spPr>
        <p:txBody>
          <a:bodyPr>
            <a:normAutofit fontScale="90000"/>
          </a:bodyPr>
          <a:lstStyle/>
          <a:p>
            <a:r>
              <a:rPr lang="en-US" b="1" dirty="0" smtClean="0"/>
              <a:t>Reported Clinical Symptoms Among Confirmed Zika Virus Disease Cases </a:t>
            </a:r>
            <a:endParaRPr lang="en-US" dirty="0"/>
          </a:p>
        </p:txBody>
      </p:sp>
      <p:sp>
        <p:nvSpPr>
          <p:cNvPr id="3" name="Content Placeholder 2"/>
          <p:cNvSpPr>
            <a:spLocks noGrp="1"/>
          </p:cNvSpPr>
          <p:nvPr>
            <p:ph idx="1"/>
          </p:nvPr>
        </p:nvSpPr>
        <p:spPr>
          <a:xfrm>
            <a:off x="152400" y="1447800"/>
            <a:ext cx="8839200" cy="5257800"/>
          </a:xfrm>
        </p:spPr>
        <p:txBody>
          <a:bodyPr>
            <a:normAutofit fontScale="92500"/>
          </a:bodyPr>
          <a:lstStyle/>
          <a:p>
            <a:r>
              <a:rPr lang="en-US" b="1" dirty="0" smtClean="0"/>
              <a:t>Symptoms  	                   N </a:t>
            </a:r>
          </a:p>
          <a:p>
            <a:pPr>
              <a:buNone/>
            </a:pPr>
            <a:r>
              <a:rPr lang="en-US" b="1" dirty="0" smtClean="0"/>
              <a:t>                                                    (n=31)                                   %	</a:t>
            </a:r>
          </a:p>
          <a:p>
            <a:r>
              <a:rPr lang="en-US" dirty="0" smtClean="0"/>
              <a:t>Macular or papular rash	      28	                                90%	</a:t>
            </a:r>
          </a:p>
          <a:p>
            <a:r>
              <a:rPr lang="en-US" dirty="0" smtClean="0"/>
              <a:t>Subjective fever	                  20	                                65%	</a:t>
            </a:r>
          </a:p>
          <a:p>
            <a:r>
              <a:rPr lang="en-US" dirty="0" smtClean="0"/>
              <a:t>Arthralgia	                              20	                                65%	</a:t>
            </a:r>
          </a:p>
          <a:p>
            <a:r>
              <a:rPr lang="en-US" dirty="0" smtClean="0"/>
              <a:t>Conjunctivitis	                   17	                                55%	</a:t>
            </a:r>
          </a:p>
          <a:p>
            <a:r>
              <a:rPr lang="en-US" dirty="0" smtClean="0"/>
              <a:t>Myalgia	                               15	                               48%	</a:t>
            </a:r>
          </a:p>
          <a:p>
            <a:r>
              <a:rPr lang="en-US" dirty="0" smtClean="0"/>
              <a:t>Headache	                               14	                                45%	</a:t>
            </a:r>
          </a:p>
          <a:p>
            <a:r>
              <a:rPr lang="en-US" dirty="0" smtClean="0"/>
              <a:t>Retro-orbital pain	                   12	                                39%	</a:t>
            </a:r>
          </a:p>
          <a:p>
            <a:r>
              <a:rPr lang="en-US" dirty="0" smtClean="0"/>
              <a:t>Edema	                               6	                                19%	</a:t>
            </a:r>
          </a:p>
          <a:p>
            <a:r>
              <a:rPr lang="en-US" dirty="0" smtClean="0"/>
              <a:t>Vomiting	                               3	                                10%	</a:t>
            </a:r>
          </a:p>
          <a:p>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19200"/>
          </a:xfrm>
        </p:spPr>
        <p:txBody>
          <a:bodyPr>
            <a:normAutofit fontScale="90000"/>
          </a:bodyPr>
          <a:lstStyle/>
          <a:p>
            <a:r>
              <a:rPr lang="en-US" b="1" dirty="0" smtClean="0"/>
              <a:t>Zika Virus Clinical Disease Course and Outcomes</a:t>
            </a:r>
            <a:endParaRPr lang="en-US" dirty="0"/>
          </a:p>
        </p:txBody>
      </p:sp>
      <p:sp>
        <p:nvSpPr>
          <p:cNvPr id="3" name="Content Placeholder 2"/>
          <p:cNvSpPr>
            <a:spLocks noGrp="1"/>
          </p:cNvSpPr>
          <p:nvPr>
            <p:ph idx="1"/>
          </p:nvPr>
        </p:nvSpPr>
        <p:spPr>
          <a:xfrm>
            <a:off x="152400" y="1371600"/>
            <a:ext cx="8839200" cy="5334000"/>
          </a:xfrm>
        </p:spPr>
        <p:txBody>
          <a:bodyPr>
            <a:normAutofit lnSpcReduction="10000"/>
          </a:bodyPr>
          <a:lstStyle/>
          <a:p>
            <a:endParaRPr lang="en-US" dirty="0" smtClean="0"/>
          </a:p>
          <a:p>
            <a:r>
              <a:rPr lang="en-US" sz="3200" dirty="0" smtClean="0"/>
              <a:t>Clinical illness usually mild</a:t>
            </a:r>
          </a:p>
          <a:p>
            <a:r>
              <a:rPr lang="en-US" sz="3200" dirty="0" smtClean="0"/>
              <a:t>Symptoms last several days to a week. </a:t>
            </a:r>
          </a:p>
          <a:p>
            <a:r>
              <a:rPr lang="en-US" sz="3200" dirty="0" smtClean="0"/>
              <a:t>Severe disease requiring hospitalization uncommon</a:t>
            </a:r>
          </a:p>
          <a:p>
            <a:r>
              <a:rPr lang="en-US" sz="3200" dirty="0" smtClean="0"/>
              <a:t>Fatalities are rare</a:t>
            </a:r>
          </a:p>
          <a:p>
            <a:r>
              <a:rPr lang="en-US" sz="3200" dirty="0" smtClean="0"/>
              <a:t>Guillain-Barrésyndrome reported in patients following suspected Zika virus infection </a:t>
            </a:r>
          </a:p>
          <a:p>
            <a:r>
              <a:rPr lang="en-US" sz="3200" dirty="0" smtClean="0"/>
              <a:t>–Relationship to Zika virus infection is not known</a:t>
            </a:r>
          </a:p>
          <a:p>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09600"/>
          </a:xfrm>
        </p:spPr>
        <p:txBody>
          <a:bodyPr>
            <a:normAutofit fontScale="90000"/>
          </a:bodyPr>
          <a:lstStyle/>
          <a:p>
            <a:r>
              <a:rPr lang="en-US" b="1" dirty="0" smtClean="0"/>
              <a:t>Zika Virus and Microcephaly in Brazil </a:t>
            </a:r>
            <a:endParaRPr lang="en-US" dirty="0"/>
          </a:p>
        </p:txBody>
      </p:sp>
      <p:sp>
        <p:nvSpPr>
          <p:cNvPr id="3" name="Content Placeholder 2"/>
          <p:cNvSpPr>
            <a:spLocks noGrp="1"/>
          </p:cNvSpPr>
          <p:nvPr>
            <p:ph idx="1"/>
          </p:nvPr>
        </p:nvSpPr>
        <p:spPr>
          <a:xfrm>
            <a:off x="152400" y="990600"/>
            <a:ext cx="8839200" cy="5715000"/>
          </a:xfrm>
        </p:spPr>
        <p:txBody>
          <a:bodyPr>
            <a:normAutofit lnSpcReduction="10000"/>
          </a:bodyPr>
          <a:lstStyle/>
          <a:p>
            <a:endParaRPr lang="en-US" dirty="0" smtClean="0"/>
          </a:p>
          <a:p>
            <a:r>
              <a:rPr lang="en-US" sz="3200" dirty="0" smtClean="0"/>
              <a:t>Reports of a substantial increase in number of babies born with microcephaly in 2015 in Brazil; true baseline unknown</a:t>
            </a:r>
          </a:p>
          <a:p>
            <a:pPr>
              <a:buNone/>
            </a:pPr>
            <a:r>
              <a:rPr lang="en-US" sz="3200" dirty="0" smtClean="0"/>
              <a:t>–Zika virus infection identified in several infants born with microcephaly (including deaths) and in early fetal losses</a:t>
            </a:r>
          </a:p>
          <a:p>
            <a:pPr>
              <a:buNone/>
            </a:pPr>
            <a:r>
              <a:rPr lang="en-US" sz="3200" dirty="0" smtClean="0"/>
              <a:t>–Some of the infants with </a:t>
            </a:r>
            <a:r>
              <a:rPr lang="en-US" sz="3200" dirty="0" err="1" smtClean="0"/>
              <a:t>microcephally</a:t>
            </a:r>
            <a:r>
              <a:rPr lang="en-US" sz="3200" dirty="0" smtClean="0"/>
              <a:t> have tested negative for Zika virus</a:t>
            </a:r>
          </a:p>
          <a:p>
            <a:r>
              <a:rPr lang="en-US" sz="3200" dirty="0" smtClean="0"/>
              <a:t>Incidence of microcephaly among fetuses with congenital Zika infection is unknown</a:t>
            </a:r>
          </a:p>
          <a:p>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Cont’d use of epidemiology</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pPr>
              <a:buFont typeface="Wingdings" pitchFamily="2" charset="2"/>
              <a:buChar char="v"/>
            </a:pPr>
            <a:r>
              <a:rPr lang="en-US" sz="3200" dirty="0" smtClean="0"/>
              <a:t>Search for causes of health and disease</a:t>
            </a:r>
          </a:p>
          <a:p>
            <a:pPr>
              <a:buFont typeface="Wingdings" pitchFamily="2" charset="2"/>
              <a:buChar char="ü"/>
            </a:pPr>
            <a:r>
              <a:rPr lang="en-US" sz="3200" dirty="0" smtClean="0"/>
              <a:t>This is done by comparing experience of groups that are clearly defined by their composition, inheritance, experience, behaviour and environments</a:t>
            </a:r>
          </a:p>
          <a:p>
            <a:pPr>
              <a:buFont typeface="Wingdings" pitchFamily="2" charset="2"/>
              <a:buChar char="ü"/>
            </a:pPr>
            <a:r>
              <a:rPr lang="en-US" sz="3200" dirty="0" smtClean="0"/>
              <a:t>So it helps in understanding the causation of disease and disability and providing data which helps to explain the aetiology of disease and local disease patterns which in turn helps to test to the hypothesis</a:t>
            </a:r>
            <a:endParaRPr lang="en-US" sz="3200"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19200"/>
          </a:xfrm>
        </p:spPr>
        <p:txBody>
          <a:bodyPr>
            <a:normAutofit fontScale="90000"/>
          </a:bodyPr>
          <a:lstStyle/>
          <a:p>
            <a:r>
              <a:rPr lang="en-US" b="1" dirty="0" smtClean="0"/>
              <a:t>Distinguishing Zika from Dengue and Chikungunya</a:t>
            </a:r>
            <a:endParaRPr lang="en-US" dirty="0"/>
          </a:p>
        </p:txBody>
      </p:sp>
      <p:sp>
        <p:nvSpPr>
          <p:cNvPr id="3" name="Content Placeholder 2"/>
          <p:cNvSpPr>
            <a:spLocks noGrp="1"/>
          </p:cNvSpPr>
          <p:nvPr>
            <p:ph idx="1"/>
          </p:nvPr>
        </p:nvSpPr>
        <p:spPr>
          <a:xfrm>
            <a:off x="152400" y="1371600"/>
            <a:ext cx="8839200" cy="5334000"/>
          </a:xfrm>
        </p:spPr>
        <p:txBody>
          <a:bodyPr/>
          <a:lstStyle/>
          <a:p>
            <a:endParaRPr lang="en-US" dirty="0" smtClean="0"/>
          </a:p>
          <a:p>
            <a:r>
              <a:rPr lang="en-US" sz="3200" dirty="0" smtClean="0"/>
              <a:t>Dengue and chikungunya viruses transmitted by same mosquitoes with similar ecology</a:t>
            </a:r>
          </a:p>
          <a:p>
            <a:r>
              <a:rPr lang="en-US" sz="3200" dirty="0" smtClean="0"/>
              <a:t>Dengue and chikungunya can circulate in same area and rarely cause co-infections</a:t>
            </a:r>
          </a:p>
          <a:p>
            <a:r>
              <a:rPr lang="en-US" sz="3200" dirty="0" smtClean="0"/>
              <a:t>Diseases have similar clinical features</a:t>
            </a:r>
          </a:p>
          <a:p>
            <a:r>
              <a:rPr lang="en-US" sz="3200" dirty="0" smtClean="0"/>
              <a:t>Important to rule out dengue, as proper clinical management can improve outcome</a:t>
            </a:r>
          </a:p>
          <a:p>
            <a:pPr>
              <a:buNone/>
            </a:pPr>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219200"/>
          </a:xfrm>
        </p:spPr>
        <p:txBody>
          <a:bodyPr>
            <a:normAutofit fontScale="90000"/>
          </a:bodyPr>
          <a:lstStyle/>
          <a:p>
            <a:r>
              <a:rPr lang="en-US" b="1" dirty="0" smtClean="0"/>
              <a:t>Clinical Features:ZikaVirus Compared to Dengue and Chikungunya</a:t>
            </a:r>
            <a:endParaRPr lang="en-US" dirty="0"/>
          </a:p>
        </p:txBody>
      </p:sp>
      <p:sp>
        <p:nvSpPr>
          <p:cNvPr id="3" name="Content Placeholder 2"/>
          <p:cNvSpPr>
            <a:spLocks noGrp="1"/>
          </p:cNvSpPr>
          <p:nvPr>
            <p:ph idx="1"/>
          </p:nvPr>
        </p:nvSpPr>
        <p:spPr>
          <a:xfrm>
            <a:off x="152400" y="1524000"/>
            <a:ext cx="8839200" cy="5181600"/>
          </a:xfrm>
        </p:spPr>
        <p:txBody>
          <a:bodyPr/>
          <a:lstStyle/>
          <a:p>
            <a:r>
              <a:rPr lang="en-US" b="1" i="1" dirty="0" smtClean="0"/>
              <a:t>Features	Zika	Dengue	Chikungunya</a:t>
            </a:r>
            <a:r>
              <a:rPr lang="en-US" b="1" dirty="0" smtClean="0"/>
              <a:t>	</a:t>
            </a:r>
          </a:p>
          <a:p>
            <a:r>
              <a:rPr lang="en-US" b="1" dirty="0" smtClean="0"/>
              <a:t>Fever	  ++	     +++	     +++	</a:t>
            </a:r>
          </a:p>
          <a:p>
            <a:r>
              <a:rPr lang="en-US" b="1" dirty="0" smtClean="0"/>
              <a:t>Rash	  +++	        +	                 ++	</a:t>
            </a:r>
          </a:p>
          <a:p>
            <a:r>
              <a:rPr lang="en-US" b="1" dirty="0" smtClean="0"/>
              <a:t>Conjunctivitis++        -	                   -	</a:t>
            </a:r>
          </a:p>
          <a:p>
            <a:r>
              <a:rPr lang="en-US" b="1" dirty="0" smtClean="0"/>
              <a:t>Arthralgia         ++      +	                +++	</a:t>
            </a:r>
          </a:p>
          <a:p>
            <a:r>
              <a:rPr lang="en-US" b="1" dirty="0" smtClean="0"/>
              <a:t>Myalgia	            +     ++	       +	</a:t>
            </a:r>
          </a:p>
          <a:p>
            <a:r>
              <a:rPr lang="en-US" b="1" dirty="0" smtClean="0"/>
              <a:t>Headache 	+     ++	       ++	</a:t>
            </a:r>
          </a:p>
          <a:p>
            <a:r>
              <a:rPr lang="en-US" b="1" dirty="0" smtClean="0"/>
              <a:t>Hemorrhage	-       ++	        -	</a:t>
            </a:r>
          </a:p>
          <a:p>
            <a:r>
              <a:rPr lang="en-US" b="1" dirty="0" smtClean="0"/>
              <a:t>Shock	           -         +	        -</a:t>
            </a:r>
          </a:p>
          <a:p>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19200"/>
          </a:xfrm>
        </p:spPr>
        <p:txBody>
          <a:bodyPr>
            <a:normAutofit fontScale="90000"/>
          </a:bodyPr>
          <a:lstStyle/>
          <a:p>
            <a:r>
              <a:rPr lang="en-US" b="1" dirty="0" smtClean="0"/>
              <a:t>Differential Diagnosis for Zika Virus Disease </a:t>
            </a:r>
            <a:endParaRPr lang="en-US" dirty="0"/>
          </a:p>
        </p:txBody>
      </p:sp>
      <p:sp>
        <p:nvSpPr>
          <p:cNvPr id="3" name="Content Placeholder 2"/>
          <p:cNvSpPr>
            <a:spLocks noGrp="1"/>
          </p:cNvSpPr>
          <p:nvPr>
            <p:ph idx="1"/>
          </p:nvPr>
        </p:nvSpPr>
        <p:spPr>
          <a:xfrm>
            <a:off x="152400" y="1447800"/>
            <a:ext cx="8839200" cy="5257800"/>
          </a:xfrm>
        </p:spPr>
        <p:txBody>
          <a:bodyPr>
            <a:normAutofit fontScale="92500" lnSpcReduction="10000"/>
          </a:bodyPr>
          <a:lstStyle/>
          <a:p>
            <a:endParaRPr lang="en-US" dirty="0" smtClean="0"/>
          </a:p>
          <a:p>
            <a:r>
              <a:rPr lang="en-US" dirty="0" smtClean="0"/>
              <a:t>Dengue</a:t>
            </a:r>
          </a:p>
          <a:p>
            <a:r>
              <a:rPr lang="en-US" dirty="0" smtClean="0"/>
              <a:t>Chikungunya</a:t>
            </a:r>
          </a:p>
          <a:p>
            <a:r>
              <a:rPr lang="en-US" dirty="0" smtClean="0"/>
              <a:t>Leptospirosis</a:t>
            </a:r>
          </a:p>
          <a:p>
            <a:r>
              <a:rPr lang="en-US" dirty="0" smtClean="0"/>
              <a:t>Malaria</a:t>
            </a:r>
          </a:p>
          <a:p>
            <a:r>
              <a:rPr lang="en-US" dirty="0" smtClean="0"/>
              <a:t>Rickettsia</a:t>
            </a:r>
          </a:p>
          <a:p>
            <a:r>
              <a:rPr lang="en-US" dirty="0" smtClean="0"/>
              <a:t>Parvovirus</a:t>
            </a:r>
          </a:p>
          <a:p>
            <a:pPr>
              <a:buNone/>
            </a:pPr>
            <a:r>
              <a:rPr lang="en-US" b="1" dirty="0" smtClean="0"/>
              <a:t> Similar clinical features</a:t>
            </a:r>
          </a:p>
          <a:p>
            <a:r>
              <a:rPr lang="en-US" dirty="0" smtClean="0"/>
              <a:t>Group A streptococcus</a:t>
            </a:r>
          </a:p>
          <a:p>
            <a:r>
              <a:rPr lang="en-US" dirty="0" smtClean="0"/>
              <a:t>Rubella</a:t>
            </a:r>
          </a:p>
          <a:p>
            <a:r>
              <a:rPr lang="en-US" dirty="0" smtClean="0"/>
              <a:t>Measles</a:t>
            </a:r>
          </a:p>
          <a:p>
            <a:r>
              <a:rPr lang="en-US" dirty="0" smtClean="0"/>
              <a:t>Adenovirus</a:t>
            </a:r>
          </a:p>
          <a:p>
            <a:r>
              <a:rPr lang="en-US" dirty="0" smtClean="0"/>
              <a:t>Enterovirus</a:t>
            </a:r>
          </a:p>
          <a:p>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533400"/>
          </a:xfrm>
        </p:spPr>
        <p:txBody>
          <a:bodyPr>
            <a:normAutofit fontScale="90000"/>
          </a:bodyPr>
          <a:lstStyle/>
          <a:p>
            <a:r>
              <a:rPr lang="en-US" b="1" dirty="0" smtClean="0"/>
              <a:t>Diagnostic Testing for Zika Virus</a:t>
            </a:r>
            <a:endParaRPr lang="en-US" dirty="0"/>
          </a:p>
        </p:txBody>
      </p:sp>
      <p:sp>
        <p:nvSpPr>
          <p:cNvPr id="3" name="Content Placeholder 2"/>
          <p:cNvSpPr>
            <a:spLocks noGrp="1"/>
          </p:cNvSpPr>
          <p:nvPr>
            <p:ph idx="1"/>
          </p:nvPr>
        </p:nvSpPr>
        <p:spPr>
          <a:xfrm>
            <a:off x="152400" y="762000"/>
            <a:ext cx="8839200" cy="5943600"/>
          </a:xfrm>
        </p:spPr>
        <p:txBody>
          <a:bodyPr/>
          <a:lstStyle/>
          <a:p>
            <a:endParaRPr lang="en-US" dirty="0" smtClean="0"/>
          </a:p>
          <a:p>
            <a:r>
              <a:rPr lang="en-US" sz="3200" dirty="0" smtClean="0"/>
              <a:t>Reverse transcriptase-polymerase chain reaction (RT-PCR) for viral RNA in serum collected ≤7 days after illness onset</a:t>
            </a:r>
          </a:p>
          <a:p>
            <a:r>
              <a:rPr lang="en-US" sz="3200" dirty="0" smtClean="0"/>
              <a:t>Serology for IgM and neutralizing antibodies in serum collected ≥4 days after illness onset</a:t>
            </a:r>
          </a:p>
          <a:p>
            <a:r>
              <a:rPr lang="en-US" sz="3200" dirty="0" smtClean="0"/>
              <a:t>Plaque reduction neutralization test (PRNT) for ≥4-fold rise in virus-specific neutralizing antibodies in paired sera</a:t>
            </a:r>
          </a:p>
          <a:p>
            <a:r>
              <a:rPr lang="en-US" sz="3200" dirty="0" smtClean="0"/>
              <a:t>Immunohistochemical(IHC) staining for viral antigens or RT-PCR on fixed tissues</a:t>
            </a:r>
          </a:p>
          <a:p>
            <a:endParaRPr lang="en-US" sz="3200"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19200"/>
          </a:xfrm>
        </p:spPr>
        <p:txBody>
          <a:bodyPr>
            <a:normAutofit fontScale="90000"/>
          </a:bodyPr>
          <a:lstStyle/>
          <a:p>
            <a:r>
              <a:rPr lang="en-US" b="1" dirty="0" smtClean="0"/>
              <a:t>Serology Cross-Reactions with Other Flaviviruses</a:t>
            </a:r>
            <a:endParaRPr lang="en-US" dirty="0"/>
          </a:p>
        </p:txBody>
      </p:sp>
      <p:sp>
        <p:nvSpPr>
          <p:cNvPr id="3" name="Content Placeholder 2"/>
          <p:cNvSpPr>
            <a:spLocks noGrp="1"/>
          </p:cNvSpPr>
          <p:nvPr>
            <p:ph idx="1"/>
          </p:nvPr>
        </p:nvSpPr>
        <p:spPr>
          <a:xfrm>
            <a:off x="152400" y="1371600"/>
            <a:ext cx="8839200" cy="5334000"/>
          </a:xfrm>
        </p:spPr>
        <p:txBody>
          <a:bodyPr/>
          <a:lstStyle/>
          <a:p>
            <a:endParaRPr lang="en-US" dirty="0" smtClean="0"/>
          </a:p>
          <a:p>
            <a:r>
              <a:rPr lang="en-US" dirty="0" smtClean="0"/>
              <a:t>Zika virus serology (IgM) can be positive due to antibodies against related flaviviruses(e.g., dengue and yellow fever viruses)</a:t>
            </a:r>
          </a:p>
          <a:p>
            <a:r>
              <a:rPr lang="en-US" dirty="0" smtClean="0"/>
              <a:t>Neutralizing antibody testing may discriminate between cross-reacting antibodies in primary flavivirus infections</a:t>
            </a:r>
          </a:p>
          <a:p>
            <a:r>
              <a:rPr lang="en-US" dirty="0" smtClean="0"/>
              <a:t>Difficult to distinguish infecting virus in people previously infected with or vaccinated against a related flavivirus</a:t>
            </a:r>
          </a:p>
          <a:p>
            <a:r>
              <a:rPr lang="en-US" dirty="0" smtClean="0"/>
              <a:t>Healthcare providers should work with state and local health departments to ensure test results are interpreted correctly</a:t>
            </a:r>
          </a:p>
          <a:p>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smtClean="0"/>
              <a:t>Laboratories for Diagnostic Testing </a:t>
            </a:r>
            <a:endParaRPr lang="en-US" dirty="0"/>
          </a:p>
        </p:txBody>
      </p:sp>
      <p:sp>
        <p:nvSpPr>
          <p:cNvPr id="3" name="Content Placeholder 2"/>
          <p:cNvSpPr>
            <a:spLocks noGrp="1"/>
          </p:cNvSpPr>
          <p:nvPr>
            <p:ph idx="1"/>
          </p:nvPr>
        </p:nvSpPr>
        <p:spPr>
          <a:xfrm>
            <a:off x="152400" y="762000"/>
            <a:ext cx="8839200" cy="5943600"/>
          </a:xfrm>
        </p:spPr>
        <p:txBody>
          <a:bodyPr/>
          <a:lstStyle/>
          <a:p>
            <a:endParaRPr lang="en-US" dirty="0" smtClean="0"/>
          </a:p>
          <a:p>
            <a:r>
              <a:rPr lang="en-US" sz="3200" dirty="0" smtClean="0"/>
              <a:t>No commercially-available diagnostic tests </a:t>
            </a:r>
          </a:p>
          <a:p>
            <a:r>
              <a:rPr lang="en-US" sz="3200" dirty="0" smtClean="0"/>
              <a:t>Testing performed at CDC and a few state health departments </a:t>
            </a:r>
          </a:p>
          <a:p>
            <a:r>
              <a:rPr lang="en-US" sz="3200" dirty="0" smtClean="0"/>
              <a:t> CDC is working to expand laboratory diagnostic testing in states </a:t>
            </a:r>
          </a:p>
          <a:p>
            <a:r>
              <a:rPr lang="en-US" sz="3200" dirty="0" smtClean="0"/>
              <a:t>Healthcare providers should contact their state health department to facilitate diagnostic testing</a:t>
            </a:r>
          </a:p>
          <a:p>
            <a:endParaRPr lang="en-US" sz="3200"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smtClean="0"/>
              <a:t>Initial Assessment and Treatment </a:t>
            </a:r>
            <a:endParaRPr lang="en-US" dirty="0"/>
          </a:p>
        </p:txBody>
      </p:sp>
      <p:sp>
        <p:nvSpPr>
          <p:cNvPr id="3" name="Content Placeholder 2"/>
          <p:cNvSpPr>
            <a:spLocks noGrp="1"/>
          </p:cNvSpPr>
          <p:nvPr>
            <p:ph idx="1"/>
          </p:nvPr>
        </p:nvSpPr>
        <p:spPr>
          <a:xfrm>
            <a:off x="152400" y="762000"/>
            <a:ext cx="8839200" cy="5943600"/>
          </a:xfrm>
        </p:spPr>
        <p:txBody>
          <a:bodyPr/>
          <a:lstStyle/>
          <a:p>
            <a:endParaRPr lang="en-US" dirty="0" smtClean="0"/>
          </a:p>
          <a:p>
            <a:r>
              <a:rPr lang="en-US" sz="3200" dirty="0" smtClean="0"/>
              <a:t>No specific antiviral therapy</a:t>
            </a:r>
          </a:p>
          <a:p>
            <a:r>
              <a:rPr lang="en-US" sz="3200" dirty="0" smtClean="0"/>
              <a:t>Treatment is supportive (i.e., rest, fluids, analgesics, antipyretics) </a:t>
            </a:r>
          </a:p>
          <a:p>
            <a:r>
              <a:rPr lang="en-US" sz="3200" dirty="0" smtClean="0"/>
              <a:t>Suspected Zika virus infections should be evaluated and managed for possible dengue or chikungunya virus infections</a:t>
            </a:r>
          </a:p>
          <a:p>
            <a:r>
              <a:rPr lang="en-US" sz="3200" i="1" dirty="0" smtClean="0"/>
              <a:t>Aspirin</a:t>
            </a:r>
            <a:r>
              <a:rPr lang="en-US" sz="3200" dirty="0" smtClean="0"/>
              <a:t> and other NSAIDs should be avoided until dengue can be ruled out to reduce the risk of hemorrhage </a:t>
            </a:r>
          </a:p>
          <a:p>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smtClean="0"/>
              <a:t>ZikaVirus Disease Surveillance</a:t>
            </a:r>
            <a:endParaRPr lang="en-US" dirty="0"/>
          </a:p>
        </p:txBody>
      </p:sp>
      <p:sp>
        <p:nvSpPr>
          <p:cNvPr id="3" name="Content Placeholder 2"/>
          <p:cNvSpPr>
            <a:spLocks noGrp="1"/>
          </p:cNvSpPr>
          <p:nvPr>
            <p:ph idx="1"/>
          </p:nvPr>
        </p:nvSpPr>
        <p:spPr>
          <a:xfrm>
            <a:off x="152400" y="838200"/>
            <a:ext cx="8839200" cy="5867400"/>
          </a:xfrm>
        </p:spPr>
        <p:txBody>
          <a:bodyPr/>
          <a:lstStyle/>
          <a:p>
            <a:endParaRPr lang="en-US" dirty="0" smtClean="0"/>
          </a:p>
          <a:p>
            <a:r>
              <a:rPr lang="en-US" sz="2800" dirty="0" smtClean="0"/>
              <a:t>Consider in travelers with acute onset of fever, maculopapular rash, arthralgia, or conjunctivitis within 2 weeks after return</a:t>
            </a:r>
          </a:p>
          <a:p>
            <a:r>
              <a:rPr lang="en-US" sz="2800" dirty="0" smtClean="0"/>
              <a:t>Inform and evaluate women who traveled to areas with Zika virus transmission while they were pregnant</a:t>
            </a:r>
          </a:p>
          <a:p>
            <a:r>
              <a:rPr lang="en-US" sz="2800" dirty="0" smtClean="0"/>
              <a:t>Evaluate fetuses/infants of women infected during pregnancy for possible congenital infection and microcephaly</a:t>
            </a:r>
          </a:p>
          <a:p>
            <a:r>
              <a:rPr lang="en-US" sz="2800" dirty="0" smtClean="0"/>
              <a:t>Be aware of possible local transmission in areas where </a:t>
            </a:r>
            <a:r>
              <a:rPr lang="en-US" sz="2800" i="1" dirty="0" smtClean="0"/>
              <a:t>Aedes species mosquitoes are active</a:t>
            </a:r>
          </a:p>
          <a:p>
            <a:pPr>
              <a:buNone/>
            </a:pPr>
            <a:endParaRPr lang="en-US" sz="2800"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Reporting Zika Virus Disease Cases</a:t>
            </a:r>
            <a:endParaRPr lang="en-US" dirty="0"/>
          </a:p>
        </p:txBody>
      </p:sp>
      <p:sp>
        <p:nvSpPr>
          <p:cNvPr id="3" name="Content Placeholder 2"/>
          <p:cNvSpPr>
            <a:spLocks noGrp="1"/>
          </p:cNvSpPr>
          <p:nvPr>
            <p:ph idx="1"/>
          </p:nvPr>
        </p:nvSpPr>
        <p:spPr>
          <a:xfrm>
            <a:off x="152400" y="838200"/>
            <a:ext cx="8839200" cy="5867400"/>
          </a:xfrm>
        </p:spPr>
        <p:txBody>
          <a:bodyPr/>
          <a:lstStyle/>
          <a:p>
            <a:endParaRPr lang="en-US" dirty="0" smtClean="0"/>
          </a:p>
          <a:p>
            <a:r>
              <a:rPr lang="en-US" sz="3200" dirty="0" smtClean="0"/>
              <a:t>As an arboviral disease, Zikavirus disease is a nationally noifiable disease</a:t>
            </a:r>
          </a:p>
          <a:p>
            <a:r>
              <a:rPr lang="en-US" sz="3200" dirty="0" smtClean="0"/>
              <a:t>–Healthcare providers encouraged to report suspected cases to their state health department</a:t>
            </a:r>
          </a:p>
          <a:p>
            <a:r>
              <a:rPr lang="en-US" sz="3200" dirty="0" smtClean="0"/>
              <a:t>State health departments are requested to report laboratory-confirmed cases to CDC</a:t>
            </a:r>
          </a:p>
          <a:p>
            <a:r>
              <a:rPr lang="en-US" sz="3200" dirty="0" smtClean="0"/>
              <a:t>Timely reporting allows health departments to assess and reduce the risk of local transmission or mitigate further spread</a:t>
            </a:r>
          </a:p>
          <a:p>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Zika Virus Preventive Measures</a:t>
            </a:r>
            <a:endParaRPr lang="en-US" dirty="0"/>
          </a:p>
        </p:txBody>
      </p:sp>
      <p:sp>
        <p:nvSpPr>
          <p:cNvPr id="3" name="Content Placeholder 2"/>
          <p:cNvSpPr>
            <a:spLocks noGrp="1"/>
          </p:cNvSpPr>
          <p:nvPr>
            <p:ph idx="1"/>
          </p:nvPr>
        </p:nvSpPr>
        <p:spPr>
          <a:xfrm>
            <a:off x="152400" y="762000"/>
            <a:ext cx="8839200" cy="5943600"/>
          </a:xfrm>
        </p:spPr>
        <p:txBody>
          <a:bodyPr/>
          <a:lstStyle/>
          <a:p>
            <a:endParaRPr lang="en-US" dirty="0" smtClean="0"/>
          </a:p>
          <a:p>
            <a:r>
              <a:rPr lang="en-US" sz="3200" dirty="0" smtClean="0"/>
              <a:t>No vaccine or medication to prevent infection or disease</a:t>
            </a:r>
          </a:p>
          <a:p>
            <a:r>
              <a:rPr lang="en-US" sz="3200" dirty="0" smtClean="0"/>
              <a:t>Primary prevention measure is to reduce mosquito exposure</a:t>
            </a:r>
          </a:p>
          <a:p>
            <a:r>
              <a:rPr lang="en-US" sz="3200" dirty="0" smtClean="0"/>
              <a:t>Pregnant women should consider postponing travel to areas with ongoing Zika virus outbreaks</a:t>
            </a:r>
          </a:p>
          <a:p>
            <a:r>
              <a:rPr lang="en-US" sz="3200" dirty="0" smtClean="0"/>
              <a:t>Protect infected people from mosquito exposure during first week of illness to prevent further transmission</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Epidemiological process</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r>
              <a:rPr lang="en-US" sz="2800" dirty="0" smtClean="0"/>
              <a:t>Is the systematic course of action taken to identify;</a:t>
            </a:r>
          </a:p>
          <a:p>
            <a:pPr>
              <a:buFont typeface="Wingdings" pitchFamily="2" charset="2"/>
              <a:buChar char="ü"/>
            </a:pPr>
            <a:r>
              <a:rPr lang="en-US" sz="2800" dirty="0" smtClean="0"/>
              <a:t>The persons affected</a:t>
            </a:r>
          </a:p>
          <a:p>
            <a:pPr>
              <a:buFont typeface="Wingdings" pitchFamily="2" charset="2"/>
              <a:buChar char="ü"/>
            </a:pPr>
            <a:r>
              <a:rPr lang="en-US" sz="2800" dirty="0" smtClean="0"/>
              <a:t>Where the affected persons reside (place)</a:t>
            </a:r>
          </a:p>
          <a:p>
            <a:pPr>
              <a:buFont typeface="Wingdings" pitchFamily="2" charset="2"/>
              <a:buChar char="ü"/>
            </a:pPr>
            <a:r>
              <a:rPr lang="en-US" sz="2800" dirty="0" smtClean="0"/>
              <a:t>When the persons were affected (time)</a:t>
            </a:r>
          </a:p>
          <a:p>
            <a:pPr>
              <a:buFont typeface="Wingdings" pitchFamily="2" charset="2"/>
              <a:buChar char="ü"/>
            </a:pPr>
            <a:r>
              <a:rPr lang="en-US" sz="2800" dirty="0" smtClean="0"/>
              <a:t>Causal factors of health and disease occurrence (host-agent-environmental determinants)</a:t>
            </a:r>
          </a:p>
          <a:p>
            <a:pPr>
              <a:buFont typeface="Wingdings" pitchFamily="2" charset="2"/>
              <a:buChar char="ü"/>
            </a:pPr>
            <a:r>
              <a:rPr lang="en-US" sz="2800" dirty="0" smtClean="0"/>
              <a:t>Prevalence and incidence of health and disease (frequencies)</a:t>
            </a:r>
          </a:p>
          <a:p>
            <a:pPr>
              <a:buFont typeface="Wingdings" pitchFamily="2" charset="2"/>
              <a:buChar char="ü"/>
            </a:pPr>
            <a:r>
              <a:rPr lang="en-US" sz="2800" dirty="0" smtClean="0"/>
              <a:t>Prevention and control measures (levels of prevention) in relation to the natural life history of a disease or a condition</a:t>
            </a:r>
          </a:p>
          <a:p>
            <a:pPr>
              <a:buFont typeface="Wingdings" pitchFamily="2" charset="2"/>
              <a:buChar char="ü"/>
            </a:pPr>
            <a:endParaRPr lang="en-US" sz="2800"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19200"/>
          </a:xfrm>
        </p:spPr>
        <p:txBody>
          <a:bodyPr>
            <a:normAutofit fontScale="90000"/>
          </a:bodyPr>
          <a:lstStyle/>
          <a:p>
            <a:r>
              <a:rPr lang="en-US" b="1" dirty="0" smtClean="0"/>
              <a:t>Possible Future Course of ZikaVirus in the Americas</a:t>
            </a:r>
            <a:endParaRPr lang="en-US" dirty="0"/>
          </a:p>
        </p:txBody>
      </p:sp>
      <p:sp>
        <p:nvSpPr>
          <p:cNvPr id="3" name="Content Placeholder 2"/>
          <p:cNvSpPr>
            <a:spLocks noGrp="1"/>
          </p:cNvSpPr>
          <p:nvPr>
            <p:ph idx="1"/>
          </p:nvPr>
        </p:nvSpPr>
        <p:spPr>
          <a:xfrm>
            <a:off x="152400" y="1371600"/>
            <a:ext cx="8839200" cy="5334000"/>
          </a:xfrm>
        </p:spPr>
        <p:txBody>
          <a:bodyPr>
            <a:normAutofit fontScale="92500" lnSpcReduction="10000"/>
          </a:bodyPr>
          <a:lstStyle/>
          <a:p>
            <a:endParaRPr lang="en-US" dirty="0" smtClean="0"/>
          </a:p>
          <a:p>
            <a:r>
              <a:rPr lang="en-US" sz="3500" dirty="0" smtClean="0"/>
              <a:t>Virus will continue to spread in areas with competent vectors</a:t>
            </a:r>
          </a:p>
          <a:p>
            <a:r>
              <a:rPr lang="en-US" sz="3500" dirty="0" smtClean="0"/>
              <a:t>–Transmission increasing in Central America, Mexico, and Caribbean</a:t>
            </a:r>
          </a:p>
          <a:p>
            <a:r>
              <a:rPr lang="en-US" sz="3500" dirty="0" smtClean="0"/>
              <a:t>–Anticipate further spread in Puerto Rico and U.S. Virgin Islands</a:t>
            </a:r>
          </a:p>
          <a:p>
            <a:r>
              <a:rPr lang="en-US" sz="3500" dirty="0" smtClean="0"/>
              <a:t>Travel-associated cases will introduce virus to U.S. states</a:t>
            </a:r>
          </a:p>
          <a:p>
            <a:pPr>
              <a:buNone/>
            </a:pPr>
            <a:r>
              <a:rPr lang="en-US" sz="3500" dirty="0" smtClean="0"/>
              <a:t>–Imported cases will result in some local transmission and outbreaks</a:t>
            </a:r>
          </a:p>
          <a:p>
            <a:endParaRPr lang="en-US" sz="4100" dirty="0" smtClean="0"/>
          </a:p>
          <a:p>
            <a:endParaRPr lang="en-US" sz="5800"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685800"/>
            <a:ext cx="8839200" cy="6019800"/>
          </a:xfrm>
        </p:spPr>
        <p:txBody>
          <a:bodyPr>
            <a:normAutofit/>
          </a:bodyPr>
          <a:lstStyle/>
          <a:p>
            <a:pPr>
              <a:buNone/>
            </a:pPr>
            <a:r>
              <a:rPr lang="en-US" sz="2800" dirty="0" smtClean="0"/>
              <a:t>–</a:t>
            </a:r>
            <a:r>
              <a:rPr lang="en-US" sz="3200" dirty="0" smtClean="0"/>
              <a:t>Air conditioning may limit the size and scope of outbreaks</a:t>
            </a:r>
          </a:p>
          <a:p>
            <a:pPr>
              <a:buNone/>
            </a:pPr>
            <a:r>
              <a:rPr lang="en-US" sz="3200" dirty="0" smtClean="0"/>
              <a:t>–Colder temperatures will interrupt and possibly stop further spread</a:t>
            </a:r>
          </a:p>
          <a:p>
            <a:r>
              <a:rPr lang="en-US" sz="3200" dirty="0" smtClean="0"/>
              <a:t>Experience from dengue might be predictive</a:t>
            </a:r>
          </a:p>
          <a:p>
            <a:pPr>
              <a:buNone/>
            </a:pPr>
            <a:r>
              <a:rPr lang="en-US" sz="3200" dirty="0" smtClean="0"/>
              <a:t>–From 2010–2014, 1.5 million dengue cases reported per year to PAHO</a:t>
            </a:r>
          </a:p>
          <a:p>
            <a:pPr>
              <a:buNone/>
            </a:pPr>
            <a:r>
              <a:rPr lang="en-US" sz="3200" dirty="0" smtClean="0"/>
              <a:t>–558 travel-related and 25 locally transmitted cases in U.S. states</a:t>
            </a:r>
          </a:p>
          <a:p>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Zika Virus and Pregnancy </a:t>
            </a:r>
            <a:endParaRPr lang="en-US" dirty="0"/>
          </a:p>
        </p:txBody>
      </p:sp>
      <p:sp>
        <p:nvSpPr>
          <p:cNvPr id="3" name="Content Placeholder 2"/>
          <p:cNvSpPr>
            <a:spLocks noGrp="1"/>
          </p:cNvSpPr>
          <p:nvPr>
            <p:ph idx="1"/>
          </p:nvPr>
        </p:nvSpPr>
        <p:spPr>
          <a:xfrm>
            <a:off x="152400" y="762000"/>
            <a:ext cx="8839200" cy="5943600"/>
          </a:xfrm>
        </p:spPr>
        <p:txBody>
          <a:bodyPr/>
          <a:lstStyle/>
          <a:p>
            <a:endParaRPr lang="en-US" dirty="0" smtClean="0"/>
          </a:p>
          <a:p>
            <a:r>
              <a:rPr lang="en-US" sz="3200" dirty="0" smtClean="0"/>
              <a:t>Limited information is available </a:t>
            </a:r>
          </a:p>
          <a:p>
            <a:r>
              <a:rPr lang="en-US" sz="3200" dirty="0" smtClean="0"/>
              <a:t>Existing data show: </a:t>
            </a:r>
          </a:p>
          <a:p>
            <a:pPr>
              <a:buNone/>
            </a:pPr>
            <a:r>
              <a:rPr lang="en-US" sz="3200" dirty="0" smtClean="0"/>
              <a:t>–No evidence of increased susceptibility</a:t>
            </a:r>
          </a:p>
          <a:p>
            <a:pPr>
              <a:buNone/>
            </a:pPr>
            <a:r>
              <a:rPr lang="en-US" sz="3200" dirty="0" smtClean="0"/>
              <a:t>–Infection can occur in any trimester</a:t>
            </a:r>
          </a:p>
          <a:p>
            <a:pPr>
              <a:buNone/>
            </a:pPr>
            <a:r>
              <a:rPr lang="en-US" sz="3200" dirty="0" smtClean="0"/>
              <a:t>–Incidence of Zika virus in this population is not known</a:t>
            </a:r>
          </a:p>
          <a:p>
            <a:pPr>
              <a:buNone/>
            </a:pPr>
            <a:r>
              <a:rPr lang="en-US" sz="3200" dirty="0" smtClean="0"/>
              <a:t>–No evidence of more severe disease </a:t>
            </a:r>
          </a:p>
          <a:p>
            <a:endParaRPr lang="en-US"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rmAutofit fontScale="90000"/>
          </a:bodyPr>
          <a:lstStyle/>
          <a:p>
            <a:r>
              <a:rPr lang="en-US" b="1" dirty="0" smtClean="0"/>
              <a:t>Maternal-Fetal Transmission of Zika Virus</a:t>
            </a:r>
            <a:endParaRPr lang="en-US" dirty="0"/>
          </a:p>
        </p:txBody>
      </p:sp>
      <p:sp>
        <p:nvSpPr>
          <p:cNvPr id="3" name="Content Placeholder 2"/>
          <p:cNvSpPr>
            <a:spLocks noGrp="1"/>
          </p:cNvSpPr>
          <p:nvPr>
            <p:ph idx="1"/>
          </p:nvPr>
        </p:nvSpPr>
        <p:spPr>
          <a:xfrm>
            <a:off x="152400" y="1447800"/>
            <a:ext cx="8839200" cy="5257800"/>
          </a:xfrm>
        </p:spPr>
        <p:txBody>
          <a:bodyPr>
            <a:normAutofit/>
          </a:bodyPr>
          <a:lstStyle/>
          <a:p>
            <a:endParaRPr lang="en-US" dirty="0" smtClean="0"/>
          </a:p>
          <a:p>
            <a:r>
              <a:rPr lang="en-US" sz="3200" dirty="0" smtClean="0"/>
              <a:t>Evidence of maternal-fetal transmission</a:t>
            </a:r>
          </a:p>
          <a:p>
            <a:pPr>
              <a:buNone/>
            </a:pPr>
            <a:r>
              <a:rPr lang="en-US" sz="3200" dirty="0" smtClean="0"/>
              <a:t>–Zika virus infection confirmed in infants with microcephaly in Brazil and in infants whose mothers have traveled to Brazil but delivered in the US </a:t>
            </a:r>
          </a:p>
          <a:p>
            <a:pPr>
              <a:buNone/>
            </a:pPr>
            <a:r>
              <a:rPr lang="en-US" sz="3200" dirty="0" smtClean="0"/>
              <a:t>–Zika virus RNA identified in specimens of fetal losses</a:t>
            </a:r>
          </a:p>
          <a:p>
            <a:pPr>
              <a:buNone/>
            </a:pPr>
            <a:r>
              <a:rPr lang="en-US" sz="3200" dirty="0" smtClean="0"/>
              <a:t>–Zika virus detected prenatally in amniotic fluid</a:t>
            </a:r>
          </a:p>
          <a:p>
            <a:pPr>
              <a:buNone/>
            </a:pPr>
            <a:endParaRPr lang="en-US" sz="3200"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839200" cy="5943600"/>
          </a:xfrm>
        </p:spPr>
        <p:txBody>
          <a:bodyPr/>
          <a:lstStyle/>
          <a:p>
            <a:pPr>
              <a:buFont typeface="Arial" pitchFamily="34" charset="0"/>
              <a:buChar char="•"/>
            </a:pPr>
            <a:r>
              <a:rPr lang="en-US" sz="3200" dirty="0" smtClean="0"/>
              <a:t>Two women at ~30 weeks gestation with a history of symptoms consistent with Zika infection </a:t>
            </a:r>
          </a:p>
          <a:p>
            <a:pPr>
              <a:buNone/>
            </a:pPr>
            <a:r>
              <a:rPr lang="en-US" sz="3200" dirty="0" smtClean="0"/>
              <a:t>•Fetal microcephaly and intracranial calcifications detected on ultrasound</a:t>
            </a:r>
          </a:p>
          <a:p>
            <a:pPr>
              <a:buNone/>
            </a:pPr>
            <a:r>
              <a:rPr lang="en-US" sz="3200" dirty="0" smtClean="0"/>
              <a:t>•Amniotic fluid testing positive for Zika virus RNA by RT-PCR</a:t>
            </a:r>
          </a:p>
          <a:p>
            <a:pPr>
              <a:buNone/>
            </a:pPr>
            <a:endParaRPr lang="en-US" sz="3200" dirty="0" smtClean="0"/>
          </a:p>
          <a:p>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Grp="1" noChangeAspect="1" noChangeArrowheads="1"/>
          </p:cNvPicPr>
          <p:nvPr>
            <p:ph idx="1"/>
          </p:nvPr>
        </p:nvPicPr>
        <p:blipFill>
          <a:blip r:embed="rId2"/>
          <a:srcRect/>
          <a:stretch>
            <a:fillRect/>
          </a:stretch>
        </p:blipFill>
        <p:spPr bwMode="auto">
          <a:xfrm>
            <a:off x="990600" y="914400"/>
            <a:ext cx="5943600" cy="5638800"/>
          </a:xfrm>
          <a:prstGeom prst="rect">
            <a:avLst/>
          </a:prstGeom>
          <a:noFill/>
          <a:ln w="9525">
            <a:noFill/>
            <a:miter lim="800000"/>
            <a:headEnd/>
            <a:tailEnd/>
          </a:ln>
          <a:effectLst/>
        </p:spPr>
      </p:pic>
      <p:sp>
        <p:nvSpPr>
          <p:cNvPr id="5" name="Title 4"/>
          <p:cNvSpPr>
            <a:spLocks noGrp="1"/>
          </p:cNvSpPr>
          <p:nvPr>
            <p:ph type="title"/>
          </p:nvPr>
        </p:nvSpPr>
        <p:spPr>
          <a:xfrm>
            <a:off x="457200" y="228600"/>
            <a:ext cx="8229600" cy="533400"/>
          </a:xfrm>
        </p:spPr>
        <p:txBody>
          <a:bodyPr>
            <a:normAutofit fontScale="90000"/>
          </a:bodyPr>
          <a:lstStyle/>
          <a:p>
            <a:r>
              <a:rPr lang="en-US" dirty="0" smtClean="0"/>
              <a:t>   Pregnancy transmission</a:t>
            </a:r>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rmAutofit fontScale="90000"/>
          </a:bodyPr>
          <a:lstStyle/>
          <a:p>
            <a:r>
              <a:rPr lang="en-US" b="1" dirty="0" smtClean="0"/>
              <a:t>CDC Recommendations: Pregnant Women Considering Travel </a:t>
            </a:r>
            <a:endParaRPr lang="en-US" dirty="0"/>
          </a:p>
        </p:txBody>
      </p:sp>
      <p:sp>
        <p:nvSpPr>
          <p:cNvPr id="3" name="Content Placeholder 2"/>
          <p:cNvSpPr>
            <a:spLocks noGrp="1"/>
          </p:cNvSpPr>
          <p:nvPr>
            <p:ph idx="1"/>
          </p:nvPr>
        </p:nvSpPr>
        <p:spPr>
          <a:xfrm>
            <a:off x="152400" y="1447800"/>
            <a:ext cx="8839200" cy="5257800"/>
          </a:xfrm>
        </p:spPr>
        <p:txBody>
          <a:bodyPr/>
          <a:lstStyle/>
          <a:p>
            <a:endParaRPr lang="en-US" dirty="0" smtClean="0"/>
          </a:p>
          <a:p>
            <a:r>
              <a:rPr lang="en-US" sz="3200" dirty="0" smtClean="0"/>
              <a:t>Pregnant women in any trimester should consider postponing travel to areas where Zika is present</a:t>
            </a:r>
          </a:p>
          <a:p>
            <a:r>
              <a:rPr lang="en-US" sz="3200" dirty="0" smtClean="0"/>
              <a:t>Pregnant women who do travel to one of these areas should talk to their healthcare provider and strictly follow steps to avoid mosquito bites during the trip</a:t>
            </a:r>
          </a:p>
          <a:p>
            <a:pPr>
              <a:buNone/>
            </a:pPr>
            <a:endParaRPr lang="en-US"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rmAutofit fontScale="90000"/>
          </a:bodyPr>
          <a:lstStyle/>
          <a:p>
            <a:r>
              <a:rPr lang="en-US" b="1" dirty="0" smtClean="0"/>
              <a:t>Zika Virus Disease Prevention: Pregnant Women</a:t>
            </a:r>
            <a:endParaRPr lang="en-US" dirty="0"/>
          </a:p>
        </p:txBody>
      </p:sp>
      <p:sp>
        <p:nvSpPr>
          <p:cNvPr id="3" name="Content Placeholder 2"/>
          <p:cNvSpPr>
            <a:spLocks noGrp="1"/>
          </p:cNvSpPr>
          <p:nvPr>
            <p:ph idx="1"/>
          </p:nvPr>
        </p:nvSpPr>
        <p:spPr>
          <a:xfrm>
            <a:off x="152400" y="1447800"/>
            <a:ext cx="8839200" cy="5181600"/>
          </a:xfrm>
        </p:spPr>
        <p:txBody>
          <a:bodyPr>
            <a:normAutofit/>
          </a:bodyPr>
          <a:lstStyle/>
          <a:p>
            <a:endParaRPr lang="en-US" dirty="0" smtClean="0"/>
          </a:p>
          <a:p>
            <a:r>
              <a:rPr lang="en-US" sz="3200" dirty="0" smtClean="0"/>
              <a:t>Avoid mosquito bites :</a:t>
            </a:r>
          </a:p>
          <a:p>
            <a:pPr>
              <a:buNone/>
            </a:pPr>
            <a:r>
              <a:rPr lang="en-US" sz="3200" dirty="0" smtClean="0"/>
              <a:t>–Use EPA-registered insect repellent</a:t>
            </a:r>
          </a:p>
          <a:p>
            <a:pPr>
              <a:buNone/>
            </a:pPr>
            <a:r>
              <a:rPr lang="en-US" sz="3200" dirty="0" smtClean="0"/>
              <a:t>•EPA-registered repellents including DEET are considered safe to use in pregnant and lactating women</a:t>
            </a:r>
          </a:p>
          <a:p>
            <a:pPr>
              <a:buNone/>
            </a:pPr>
            <a:r>
              <a:rPr lang="en-US" sz="3200" dirty="0" smtClean="0"/>
              <a:t>–Wear long-sleeved shirts and long pants to cover exposed skin</a:t>
            </a:r>
          </a:p>
          <a:p>
            <a:pPr>
              <a:buNone/>
            </a:pPr>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839200" cy="5943600"/>
          </a:xfrm>
        </p:spPr>
        <p:txBody>
          <a:bodyPr/>
          <a:lstStyle/>
          <a:p>
            <a:pPr>
              <a:buNone/>
            </a:pPr>
            <a:r>
              <a:rPr lang="en-US" sz="3200" dirty="0" smtClean="0"/>
              <a:t>–Wear Permethrin-treated clothes</a:t>
            </a:r>
          </a:p>
          <a:p>
            <a:pPr>
              <a:buNone/>
            </a:pPr>
            <a:r>
              <a:rPr lang="en-US" sz="3200" dirty="0" smtClean="0"/>
              <a:t>–Stay and sleep in screened-in or air-conditioned rooms</a:t>
            </a:r>
          </a:p>
          <a:p>
            <a:r>
              <a:rPr lang="en-US" sz="3200" i="1" dirty="0" smtClean="0"/>
              <a:t>Aedes mosquitoes that transmit Zikavirus bite mostly during the daytime</a:t>
            </a:r>
          </a:p>
          <a:p>
            <a:pPr>
              <a:buNone/>
            </a:pPr>
            <a:r>
              <a:rPr lang="en-US" sz="3200" dirty="0" smtClean="0"/>
              <a:t>–Practice mosquito prevention strategies throughout the entire day</a:t>
            </a:r>
          </a:p>
          <a:p>
            <a:pPr>
              <a:buNone/>
            </a:pPr>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smtClean="0"/>
              <a:t>Evaluation of Pregnant Women</a:t>
            </a:r>
            <a:endParaRPr lang="en-US" dirty="0"/>
          </a:p>
        </p:txBody>
      </p:sp>
      <p:sp>
        <p:nvSpPr>
          <p:cNvPr id="3" name="Content Placeholder 2"/>
          <p:cNvSpPr>
            <a:spLocks noGrp="1"/>
          </p:cNvSpPr>
          <p:nvPr>
            <p:ph idx="1"/>
          </p:nvPr>
        </p:nvSpPr>
        <p:spPr>
          <a:xfrm>
            <a:off x="152400" y="762000"/>
            <a:ext cx="8839200" cy="5867400"/>
          </a:xfrm>
        </p:spPr>
        <p:txBody>
          <a:bodyPr/>
          <a:lstStyle/>
          <a:p>
            <a:endParaRPr lang="en-US" dirty="0" smtClean="0"/>
          </a:p>
          <a:p>
            <a:r>
              <a:rPr lang="en-US" sz="3200" dirty="0" smtClean="0"/>
              <a:t>Healthcare providers:</a:t>
            </a:r>
          </a:p>
          <a:p>
            <a:pPr>
              <a:buNone/>
            </a:pPr>
            <a:r>
              <a:rPr lang="en-US" sz="3200" dirty="0" smtClean="0"/>
              <a:t>–Obtain recent travel history from pregnant women</a:t>
            </a:r>
          </a:p>
          <a:p>
            <a:pPr>
              <a:buNone/>
            </a:pPr>
            <a:r>
              <a:rPr lang="en-US" sz="3200" dirty="0" smtClean="0"/>
              <a:t>–If history of travel to an area with ongoing Zika transmission during pregnancy is present:</a:t>
            </a:r>
          </a:p>
          <a:p>
            <a:pPr>
              <a:buNone/>
            </a:pPr>
            <a:r>
              <a:rPr lang="en-US" sz="3200" dirty="0" smtClean="0"/>
              <a:t>•Evaluate for symptoms of Zika virus and other related viruses (dengue and chikungunya) during or within 2 weeks of travel</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09600"/>
          </a:xfrm>
        </p:spPr>
        <p:txBody>
          <a:bodyPr>
            <a:normAutofit fontScale="90000"/>
          </a:bodyPr>
          <a:lstStyle/>
          <a:p>
            <a:r>
              <a:rPr lang="en-US" dirty="0" smtClean="0"/>
              <a:t>Steps of the epidemiological process</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r>
              <a:rPr lang="en-US" sz="3200" dirty="0" smtClean="0"/>
              <a:t>Find out the nature, extent, and scope of the problem, that is , to very the diagnosis by data collection from multiple sources and to determine the extent and possible significance of the verified problem</a:t>
            </a:r>
            <a:endParaRPr lang="en-US" sz="3200"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1384995"/>
          </a:xfrm>
          <a:prstGeom prst="rect">
            <a:avLst/>
          </a:prstGeom>
        </p:spPr>
        <p:txBody>
          <a:bodyPr wrap="square">
            <a:spAutoFit/>
          </a:bodyPr>
          <a:lstStyle/>
          <a:p>
            <a:r>
              <a:rPr lang="en-US" sz="2800" b="1" dirty="0" smtClean="0"/>
              <a:t>Testing Algorithm for a Pregnant Woman with History of Travel to an Area with Zika Virus Transmission</a:t>
            </a:r>
            <a:endParaRPr lang="en-US" sz="2800" dirty="0"/>
          </a:p>
        </p:txBody>
      </p:sp>
      <p:pic>
        <p:nvPicPr>
          <p:cNvPr id="143362" name="Picture 2"/>
          <p:cNvPicPr>
            <a:picLocks noChangeAspect="1" noChangeArrowheads="1"/>
          </p:cNvPicPr>
          <p:nvPr/>
        </p:nvPicPr>
        <p:blipFill>
          <a:blip r:embed="rId2"/>
          <a:srcRect/>
          <a:stretch>
            <a:fillRect/>
          </a:stretch>
        </p:blipFill>
        <p:spPr bwMode="auto">
          <a:xfrm>
            <a:off x="228601" y="1676400"/>
            <a:ext cx="8686799"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533400"/>
          </a:xfrm>
        </p:spPr>
        <p:txBody>
          <a:bodyPr>
            <a:normAutofit fontScale="90000"/>
          </a:bodyPr>
          <a:lstStyle/>
          <a:p>
            <a:r>
              <a:rPr lang="en-US" b="1" dirty="0" smtClean="0"/>
              <a:t>Recommendations for Testing</a:t>
            </a:r>
            <a:endParaRPr lang="en-US" dirty="0"/>
          </a:p>
        </p:txBody>
      </p:sp>
      <p:sp>
        <p:nvSpPr>
          <p:cNvPr id="3" name="Content Placeholder 2"/>
          <p:cNvSpPr>
            <a:spLocks noGrp="1"/>
          </p:cNvSpPr>
          <p:nvPr>
            <p:ph idx="1"/>
          </p:nvPr>
        </p:nvSpPr>
        <p:spPr>
          <a:xfrm>
            <a:off x="152400" y="838200"/>
            <a:ext cx="8839200" cy="5867400"/>
          </a:xfrm>
        </p:spPr>
        <p:txBody>
          <a:bodyPr/>
          <a:lstStyle/>
          <a:p>
            <a:endParaRPr lang="en-US" dirty="0" smtClean="0"/>
          </a:p>
          <a:p>
            <a:r>
              <a:rPr lang="en-US" sz="3200" dirty="0" smtClean="0"/>
              <a:t>Pregnant women should be tested: </a:t>
            </a:r>
          </a:p>
          <a:p>
            <a:pPr>
              <a:buNone/>
            </a:pPr>
            <a:r>
              <a:rPr lang="en-US" sz="3200" dirty="0" smtClean="0"/>
              <a:t>–History of travel to an area with Zika virus transmission during pregnancy AND :</a:t>
            </a:r>
          </a:p>
          <a:p>
            <a:pPr>
              <a:buNone/>
            </a:pPr>
            <a:r>
              <a:rPr lang="en-US" sz="3200" dirty="0" smtClean="0"/>
              <a:t>•Presence of two or more of the following symptoms (acute onset of fever, maculopapular rash, arthralgia, or conjunctivitis) during travel or within 2 weeks of travel</a:t>
            </a:r>
          </a:p>
          <a:p>
            <a:r>
              <a:rPr lang="en-US" sz="3200" dirty="0" smtClean="0"/>
              <a:t>OR</a:t>
            </a:r>
          </a:p>
          <a:p>
            <a:pPr>
              <a:buNone/>
            </a:pPr>
            <a:r>
              <a:rPr lang="en-US" sz="3200" dirty="0" smtClean="0"/>
              <a:t>•Presence of fetal microcephaly or intracranial calcification by ultrasound</a:t>
            </a:r>
          </a:p>
          <a:p>
            <a:endParaRPr lang="en-US" sz="3200"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noAutofit/>
          </a:bodyPr>
          <a:lstStyle/>
          <a:p>
            <a:r>
              <a:rPr lang="en-US" sz="2800" b="1" dirty="0" smtClean="0"/>
              <a:t>Testing Algorithm for a Pregnant Woman with History of Travel to an Area with Zika Virus Transmission</a:t>
            </a:r>
            <a:endParaRPr lang="en-US" sz="2800" dirty="0"/>
          </a:p>
        </p:txBody>
      </p:sp>
      <p:pic>
        <p:nvPicPr>
          <p:cNvPr id="144386" name="Picture 2"/>
          <p:cNvPicPr>
            <a:picLocks noGrp="1" noChangeAspect="1" noChangeArrowheads="1"/>
          </p:cNvPicPr>
          <p:nvPr>
            <p:ph idx="1"/>
          </p:nvPr>
        </p:nvPicPr>
        <p:blipFill>
          <a:blip r:embed="rId2"/>
          <a:srcRect/>
          <a:stretch>
            <a:fillRect/>
          </a:stretch>
        </p:blipFill>
        <p:spPr bwMode="auto">
          <a:xfrm>
            <a:off x="152400" y="1219200"/>
            <a:ext cx="88392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r>
              <a:rPr lang="en-US" sz="3200" b="1" dirty="0" smtClean="0"/>
              <a:t>Two or more of the following symptoms: </a:t>
            </a:r>
          </a:p>
          <a:p>
            <a:pPr>
              <a:buNone/>
            </a:pPr>
            <a:r>
              <a:rPr lang="en-US" sz="3200" dirty="0" smtClean="0"/>
              <a:t>•Acute onset of fever</a:t>
            </a:r>
          </a:p>
          <a:p>
            <a:pPr>
              <a:buNone/>
            </a:pPr>
            <a:r>
              <a:rPr lang="en-US" sz="3200" dirty="0" smtClean="0"/>
              <a:t>•Maculopapular rash</a:t>
            </a:r>
          </a:p>
          <a:p>
            <a:pPr>
              <a:buNone/>
            </a:pPr>
            <a:r>
              <a:rPr lang="en-US" sz="3200" dirty="0" smtClean="0"/>
              <a:t>•Athralgia</a:t>
            </a:r>
          </a:p>
          <a:p>
            <a:pPr>
              <a:buNone/>
            </a:pPr>
            <a:r>
              <a:rPr lang="en-US" sz="3200" dirty="0" smtClean="0"/>
              <a:t>•Conjunctivitis</a:t>
            </a:r>
          </a:p>
          <a:p>
            <a:endParaRPr lang="en-US" sz="3200" dirty="0" smtClean="0"/>
          </a:p>
          <a:p>
            <a:r>
              <a:rPr lang="en-US" sz="3200" b="1" dirty="0" smtClean="0"/>
              <a:t>RT-PCR test should be performed during the first week after onset of symptoms</a:t>
            </a:r>
            <a:endParaRPr lang="en-US" sz="3200"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85800"/>
          </a:xfrm>
        </p:spPr>
        <p:txBody>
          <a:bodyPr>
            <a:normAutofit/>
          </a:bodyPr>
          <a:lstStyle/>
          <a:p>
            <a:r>
              <a:rPr lang="en-US" sz="4000" b="1" dirty="0" smtClean="0"/>
              <a:t>Zika and Pregnancy: Clinical Management</a:t>
            </a:r>
            <a:endParaRPr lang="en-US" sz="4000" dirty="0"/>
          </a:p>
        </p:txBody>
      </p:sp>
      <p:sp>
        <p:nvSpPr>
          <p:cNvPr id="3" name="Content Placeholder 2"/>
          <p:cNvSpPr>
            <a:spLocks noGrp="1"/>
          </p:cNvSpPr>
          <p:nvPr>
            <p:ph idx="1"/>
          </p:nvPr>
        </p:nvSpPr>
        <p:spPr>
          <a:xfrm>
            <a:off x="152400" y="914400"/>
            <a:ext cx="8839200" cy="5791200"/>
          </a:xfrm>
        </p:spPr>
        <p:txBody>
          <a:bodyPr>
            <a:normAutofit fontScale="92500" lnSpcReduction="20000"/>
          </a:bodyPr>
          <a:lstStyle/>
          <a:p>
            <a:endParaRPr lang="en-US" dirty="0" smtClean="0"/>
          </a:p>
          <a:p>
            <a:r>
              <a:rPr lang="en-US" sz="3200" dirty="0" smtClean="0"/>
              <a:t>Confirmed maternal or fetal infection:</a:t>
            </a:r>
          </a:p>
          <a:p>
            <a:pPr>
              <a:buNone/>
            </a:pPr>
            <a:r>
              <a:rPr lang="en-US" sz="3200" dirty="0" smtClean="0"/>
              <a:t>–Antepartum: </a:t>
            </a:r>
          </a:p>
          <a:p>
            <a:pPr>
              <a:buNone/>
            </a:pPr>
            <a:r>
              <a:rPr lang="en-US" sz="3200" dirty="0" smtClean="0"/>
              <a:t>•Consider serial ultrasounds every 3-4 weeks </a:t>
            </a:r>
          </a:p>
          <a:p>
            <a:pPr>
              <a:buNone/>
            </a:pPr>
            <a:r>
              <a:rPr lang="en-US" sz="3200" dirty="0" smtClean="0"/>
              <a:t>•Consider referral to specialist with expertise in pregnancy management</a:t>
            </a:r>
          </a:p>
          <a:p>
            <a:pPr>
              <a:buNone/>
            </a:pPr>
            <a:r>
              <a:rPr lang="en-US" sz="3200" dirty="0" smtClean="0"/>
              <a:t>–Peripartum:</a:t>
            </a:r>
          </a:p>
          <a:p>
            <a:pPr>
              <a:buNone/>
            </a:pPr>
            <a:r>
              <a:rPr lang="en-US" sz="3200" dirty="0" smtClean="0"/>
              <a:t>•Histopathologic examination of the placenta and umbilical cord;</a:t>
            </a:r>
          </a:p>
          <a:p>
            <a:pPr>
              <a:buNone/>
            </a:pPr>
            <a:r>
              <a:rPr lang="en-US" sz="3200" dirty="0" smtClean="0"/>
              <a:t>•Testing of frozen placental tissue and cord tissue for Zika virus RNA</a:t>
            </a:r>
          </a:p>
          <a:p>
            <a:pPr>
              <a:buNone/>
            </a:pPr>
            <a:r>
              <a:rPr lang="en-US" sz="3200" dirty="0" smtClean="0"/>
              <a:t>•Testing of cord serum for Zika and dengue virus IgM and neutralizing antibodies</a:t>
            </a:r>
          </a:p>
          <a:p>
            <a:pPr>
              <a:buNone/>
            </a:pPr>
            <a:endParaRPr lang="en-US" sz="3200" dirty="0" smtClean="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09600"/>
          </a:xfrm>
        </p:spPr>
        <p:txBody>
          <a:bodyPr>
            <a:normAutofit fontScale="90000"/>
          </a:bodyPr>
          <a:lstStyle/>
          <a:p>
            <a:r>
              <a:rPr lang="en-US" b="1" dirty="0" smtClean="0"/>
              <a:t>Zika Virus and Microcephaly </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endParaRPr lang="en-US" dirty="0" smtClean="0"/>
          </a:p>
          <a:p>
            <a:r>
              <a:rPr lang="en-US" sz="3200" dirty="0" smtClean="0"/>
              <a:t>Clinical finding of a small head when compared to infants of same sex and age</a:t>
            </a:r>
          </a:p>
          <a:p>
            <a:r>
              <a:rPr lang="en-US" sz="3200" dirty="0" smtClean="0"/>
              <a:t>Measured by head circumference (HC) or occipitofrontal circumference (OFC)</a:t>
            </a:r>
          </a:p>
          <a:p>
            <a:r>
              <a:rPr lang="en-US" sz="3200" dirty="0" smtClean="0"/>
              <a:t>Reliable assessment of intracranial brain volume </a:t>
            </a:r>
          </a:p>
          <a:p>
            <a:r>
              <a:rPr lang="en-US" sz="3200" dirty="0" smtClean="0"/>
              <a:t>Often leads to cognitive and/or neurologic issues</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839200" cy="5943600"/>
          </a:xfrm>
        </p:spPr>
        <p:txBody>
          <a:bodyPr/>
          <a:lstStyle/>
          <a:p>
            <a:r>
              <a:rPr lang="en-US" sz="3200" dirty="0" smtClean="0"/>
              <a:t>Mechanisms</a:t>
            </a:r>
          </a:p>
          <a:p>
            <a:pPr>
              <a:buNone/>
            </a:pPr>
            <a:r>
              <a:rPr lang="en-US" sz="3200" dirty="0" smtClean="0"/>
              <a:t>–primary due to abnormal development (often with a genetic etiology) </a:t>
            </a:r>
          </a:p>
          <a:p>
            <a:pPr>
              <a:buNone/>
            </a:pPr>
            <a:r>
              <a:rPr lang="en-US" sz="3200" dirty="0" smtClean="0"/>
              <a:t>–secondary due to arrest or destruction of normally-forming brain tissue (by infection, vascular disruption)</a:t>
            </a:r>
          </a:p>
          <a:p>
            <a:r>
              <a:rPr lang="en-US" sz="3200" dirty="0" smtClean="0"/>
              <a:t>Difficult birth defect to monitor because of inconsistent definition and use of terminology</a:t>
            </a: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pic>
        <p:nvPicPr>
          <p:cNvPr id="141314" name="Picture 2"/>
          <p:cNvPicPr>
            <a:picLocks noChangeAspect="1" noChangeArrowheads="1"/>
          </p:cNvPicPr>
          <p:nvPr/>
        </p:nvPicPr>
        <p:blipFill>
          <a:blip r:embed="rId2"/>
          <a:srcRect/>
          <a:stretch>
            <a:fillRect/>
          </a:stretch>
        </p:blipFill>
        <p:spPr bwMode="auto">
          <a:xfrm>
            <a:off x="1981200" y="914400"/>
            <a:ext cx="47244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pic>
        <p:nvPicPr>
          <p:cNvPr id="142338" name="Picture 2"/>
          <p:cNvPicPr>
            <a:picLocks noGrp="1" noChangeAspect="1" noChangeArrowheads="1"/>
          </p:cNvPicPr>
          <p:nvPr>
            <p:ph idx="1"/>
          </p:nvPr>
        </p:nvPicPr>
        <p:blipFill>
          <a:blip r:embed="rId2"/>
          <a:srcRect/>
          <a:stretch>
            <a:fillRect/>
          </a:stretch>
        </p:blipFill>
        <p:spPr bwMode="auto">
          <a:xfrm>
            <a:off x="1981200" y="990600"/>
            <a:ext cx="4724400" cy="5181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533400"/>
          </a:xfrm>
        </p:spPr>
        <p:txBody>
          <a:bodyPr>
            <a:normAutofit fontScale="90000"/>
          </a:bodyPr>
          <a:lstStyle/>
          <a:p>
            <a:r>
              <a:rPr lang="en-US" b="1" dirty="0" smtClean="0"/>
              <a:t>Infants with Microcephaly </a:t>
            </a:r>
            <a:endParaRPr lang="en-US" dirty="0"/>
          </a:p>
        </p:txBody>
      </p:sp>
      <p:pic>
        <p:nvPicPr>
          <p:cNvPr id="143362" name="Picture 2"/>
          <p:cNvPicPr>
            <a:picLocks noGrp="1" noChangeAspect="1" noChangeArrowheads="1"/>
          </p:cNvPicPr>
          <p:nvPr>
            <p:ph idx="1"/>
          </p:nvPr>
        </p:nvPicPr>
        <p:blipFill>
          <a:blip r:embed="rId2"/>
          <a:srcRect/>
          <a:stretch>
            <a:fillRect/>
          </a:stretch>
        </p:blipFill>
        <p:spPr bwMode="auto">
          <a:xfrm>
            <a:off x="1371600" y="1524000"/>
            <a:ext cx="63246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1"/>
            <a:ext cx="8229600" cy="533399"/>
          </a:xfrm>
        </p:spPr>
        <p:txBody>
          <a:bodyPr>
            <a:normAutofit fontScale="90000"/>
          </a:bodyPr>
          <a:lstStyle/>
          <a:p>
            <a:pPr eaLnBrk="1" hangingPunct="1">
              <a:defRPr/>
            </a:pPr>
            <a:r>
              <a:rPr lang="en-US" sz="4000" dirty="0" smtClean="0"/>
              <a:t>             Epidemiologic triad</a:t>
            </a:r>
          </a:p>
        </p:txBody>
      </p:sp>
      <p:sp>
        <p:nvSpPr>
          <p:cNvPr id="10248" name="AutoShape 8"/>
          <p:cNvSpPr>
            <a:spLocks noChangeArrowheads="1"/>
          </p:cNvSpPr>
          <p:nvPr/>
        </p:nvSpPr>
        <p:spPr bwMode="auto">
          <a:xfrm>
            <a:off x="3124200" y="2667000"/>
            <a:ext cx="2895600" cy="18288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ru-RU"/>
          </a:p>
        </p:txBody>
      </p:sp>
      <p:sp>
        <p:nvSpPr>
          <p:cNvPr id="10249" name="Text Box 9"/>
          <p:cNvSpPr txBox="1">
            <a:spLocks noChangeArrowheads="1"/>
          </p:cNvSpPr>
          <p:nvPr/>
        </p:nvSpPr>
        <p:spPr bwMode="auto">
          <a:xfrm>
            <a:off x="3352800" y="2376488"/>
            <a:ext cx="1295400" cy="519112"/>
          </a:xfrm>
          <a:prstGeom prst="rect">
            <a:avLst/>
          </a:prstGeom>
          <a:noFill/>
          <a:ln w="9525">
            <a:noFill/>
            <a:miter lim="800000"/>
            <a:headEnd/>
            <a:tailEnd/>
          </a:ln>
        </p:spPr>
        <p:txBody>
          <a:bodyPr>
            <a:spAutoFit/>
          </a:bodyPr>
          <a:lstStyle/>
          <a:p>
            <a:r>
              <a:rPr lang="en-US" sz="2800" b="1" dirty="0"/>
              <a:t>Host</a:t>
            </a:r>
          </a:p>
        </p:txBody>
      </p:sp>
      <p:sp>
        <p:nvSpPr>
          <p:cNvPr id="10250" name="Text Box 10"/>
          <p:cNvSpPr txBox="1">
            <a:spLocks noChangeArrowheads="1"/>
          </p:cNvSpPr>
          <p:nvPr/>
        </p:nvSpPr>
        <p:spPr bwMode="auto">
          <a:xfrm>
            <a:off x="1676400" y="4114800"/>
            <a:ext cx="1362075" cy="519113"/>
          </a:xfrm>
          <a:prstGeom prst="rect">
            <a:avLst/>
          </a:prstGeom>
          <a:noFill/>
          <a:ln w="9525">
            <a:noFill/>
            <a:miter lim="800000"/>
            <a:headEnd/>
            <a:tailEnd/>
          </a:ln>
        </p:spPr>
        <p:txBody>
          <a:bodyPr wrap="none">
            <a:spAutoFit/>
          </a:bodyPr>
          <a:lstStyle/>
          <a:p>
            <a:r>
              <a:rPr lang="en-US" sz="2800" b="1" dirty="0"/>
              <a:t>Agent</a:t>
            </a:r>
          </a:p>
        </p:txBody>
      </p:sp>
      <p:sp>
        <p:nvSpPr>
          <p:cNvPr id="10251" name="Text Box 11"/>
          <p:cNvSpPr txBox="1">
            <a:spLocks noChangeArrowheads="1"/>
          </p:cNvSpPr>
          <p:nvPr/>
        </p:nvSpPr>
        <p:spPr bwMode="auto">
          <a:xfrm>
            <a:off x="5943600" y="4089400"/>
            <a:ext cx="2738438" cy="519113"/>
          </a:xfrm>
          <a:prstGeom prst="rect">
            <a:avLst/>
          </a:prstGeom>
          <a:noFill/>
          <a:ln w="9525">
            <a:noFill/>
            <a:miter lim="800000"/>
            <a:headEnd/>
            <a:tailEnd/>
          </a:ln>
        </p:spPr>
        <p:txBody>
          <a:bodyPr wrap="none">
            <a:spAutoFit/>
          </a:bodyPr>
          <a:lstStyle/>
          <a:p>
            <a:r>
              <a:rPr lang="en-US" sz="2800" b="1" dirty="0"/>
              <a:t>Environment</a:t>
            </a:r>
          </a:p>
        </p:txBody>
      </p:sp>
      <p:sp>
        <p:nvSpPr>
          <p:cNvPr id="10252" name="Text Box 12"/>
          <p:cNvSpPr txBox="1">
            <a:spLocks noChangeArrowheads="1"/>
          </p:cNvSpPr>
          <p:nvPr/>
        </p:nvSpPr>
        <p:spPr bwMode="auto">
          <a:xfrm>
            <a:off x="381000" y="4572000"/>
            <a:ext cx="2739661" cy="2308324"/>
          </a:xfrm>
          <a:prstGeom prst="rect">
            <a:avLst/>
          </a:prstGeom>
          <a:noFill/>
          <a:ln w="9525">
            <a:noFill/>
            <a:miter lim="800000"/>
            <a:headEnd/>
            <a:tailEnd/>
          </a:ln>
        </p:spPr>
        <p:txBody>
          <a:bodyPr wrap="none">
            <a:spAutoFit/>
          </a:bodyPr>
          <a:lstStyle/>
          <a:p>
            <a:pPr rtl="0">
              <a:buFontTx/>
              <a:buChar char="•"/>
            </a:pPr>
            <a:r>
              <a:rPr lang="en-US" sz="2400" dirty="0"/>
              <a:t>Biological agents</a:t>
            </a:r>
          </a:p>
          <a:p>
            <a:pPr rtl="0">
              <a:buFontTx/>
              <a:buChar char="•"/>
            </a:pPr>
            <a:r>
              <a:rPr lang="en-US" sz="2400" dirty="0"/>
              <a:t>Physical agents</a:t>
            </a:r>
          </a:p>
          <a:p>
            <a:pPr rtl="0">
              <a:buFontTx/>
              <a:buChar char="•"/>
            </a:pPr>
            <a:r>
              <a:rPr lang="en-US" sz="2400" dirty="0"/>
              <a:t>Chemical agents</a:t>
            </a:r>
          </a:p>
          <a:p>
            <a:pPr rtl="0">
              <a:buFontTx/>
              <a:buChar char="•"/>
            </a:pPr>
            <a:r>
              <a:rPr lang="en-US" sz="2400" dirty="0"/>
              <a:t>Nutrient agents</a:t>
            </a:r>
          </a:p>
          <a:p>
            <a:pPr rtl="0">
              <a:buFontTx/>
              <a:buChar char="•"/>
            </a:pPr>
            <a:r>
              <a:rPr lang="en-US" sz="2400" dirty="0"/>
              <a:t>Mechanical agents</a:t>
            </a:r>
          </a:p>
          <a:p>
            <a:pPr rtl="0">
              <a:buFontTx/>
              <a:buChar char="•"/>
            </a:pPr>
            <a:r>
              <a:rPr lang="en-US" sz="2400" dirty="0"/>
              <a:t>Social agents</a:t>
            </a:r>
            <a:endParaRPr lang="en-US" sz="1400" dirty="0"/>
          </a:p>
        </p:txBody>
      </p:sp>
      <p:sp>
        <p:nvSpPr>
          <p:cNvPr id="10254" name="Text Box 14"/>
          <p:cNvSpPr txBox="1">
            <a:spLocks noChangeArrowheads="1"/>
          </p:cNvSpPr>
          <p:nvPr/>
        </p:nvSpPr>
        <p:spPr bwMode="auto">
          <a:xfrm>
            <a:off x="4953000" y="4659313"/>
            <a:ext cx="3380669" cy="1200329"/>
          </a:xfrm>
          <a:prstGeom prst="rect">
            <a:avLst/>
          </a:prstGeom>
          <a:noFill/>
          <a:ln w="9525">
            <a:noFill/>
            <a:miter lim="800000"/>
            <a:headEnd/>
            <a:tailEnd/>
          </a:ln>
        </p:spPr>
        <p:txBody>
          <a:bodyPr wrap="none">
            <a:spAutoFit/>
          </a:bodyPr>
          <a:lstStyle/>
          <a:p>
            <a:pPr rtl="0">
              <a:buFontTx/>
              <a:buChar char="•"/>
            </a:pPr>
            <a:r>
              <a:rPr lang="en-US" sz="2400" dirty="0"/>
              <a:t>Physical environment</a:t>
            </a:r>
          </a:p>
          <a:p>
            <a:pPr rtl="0">
              <a:buFontTx/>
              <a:buChar char="•"/>
            </a:pPr>
            <a:r>
              <a:rPr lang="en-US" sz="2400" dirty="0"/>
              <a:t>Biological environment</a:t>
            </a:r>
          </a:p>
          <a:p>
            <a:pPr rtl="0">
              <a:buFontTx/>
              <a:buChar char="•"/>
            </a:pPr>
            <a:r>
              <a:rPr lang="en-US" sz="2400" dirty="0"/>
              <a:t>Social environment</a:t>
            </a:r>
          </a:p>
        </p:txBody>
      </p:sp>
      <p:sp>
        <p:nvSpPr>
          <p:cNvPr id="10255" name="Text Box 15"/>
          <p:cNvSpPr txBox="1">
            <a:spLocks noChangeArrowheads="1"/>
          </p:cNvSpPr>
          <p:nvPr/>
        </p:nvSpPr>
        <p:spPr bwMode="auto">
          <a:xfrm>
            <a:off x="3733800" y="1219200"/>
            <a:ext cx="4272003" cy="1200329"/>
          </a:xfrm>
          <a:prstGeom prst="rect">
            <a:avLst/>
          </a:prstGeom>
          <a:noFill/>
          <a:ln w="9525">
            <a:noFill/>
            <a:miter lim="800000"/>
            <a:headEnd/>
            <a:tailEnd/>
          </a:ln>
        </p:spPr>
        <p:txBody>
          <a:bodyPr wrap="none">
            <a:spAutoFit/>
          </a:bodyPr>
          <a:lstStyle/>
          <a:p>
            <a:pPr rtl="0">
              <a:buFontTx/>
              <a:buChar char="•"/>
            </a:pPr>
            <a:r>
              <a:rPr lang="en-US" sz="2400" dirty="0"/>
              <a:t>Demographic characteristics</a:t>
            </a:r>
          </a:p>
          <a:p>
            <a:pPr rtl="0">
              <a:buFontTx/>
              <a:buChar char="•"/>
            </a:pPr>
            <a:r>
              <a:rPr lang="en-US" sz="2400" dirty="0"/>
              <a:t>Biological characteristics</a:t>
            </a:r>
          </a:p>
          <a:p>
            <a:pPr rtl="0">
              <a:buFontTx/>
              <a:buChar char="•"/>
            </a:pPr>
            <a:r>
              <a:rPr lang="en-US" sz="2400" dirty="0"/>
              <a:t>Socioeconomic characteristics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248"/>
                                        </p:tgtEl>
                                        <p:attrNameLst>
                                          <p:attrName>style.visibility</p:attrName>
                                        </p:attrNameLst>
                                      </p:cBhvr>
                                      <p:to>
                                        <p:strVal val="visible"/>
                                      </p:to>
                                    </p:set>
                                    <p:anim calcmode="lin" valueType="num">
                                      <p:cBhvr>
                                        <p:cTn id="12" dur="1000" fill="hold"/>
                                        <p:tgtEl>
                                          <p:spTgt spid="10248"/>
                                        </p:tgtEl>
                                        <p:attrNameLst>
                                          <p:attrName>ppt_w</p:attrName>
                                        </p:attrNameLst>
                                      </p:cBhvr>
                                      <p:tavLst>
                                        <p:tav tm="0">
                                          <p:val>
                                            <p:strVal val="#ppt_w*0.70"/>
                                          </p:val>
                                        </p:tav>
                                        <p:tav tm="100000">
                                          <p:val>
                                            <p:strVal val="#ppt_w"/>
                                          </p:val>
                                        </p:tav>
                                      </p:tavLst>
                                    </p:anim>
                                    <p:anim calcmode="lin" valueType="num">
                                      <p:cBhvr>
                                        <p:cTn id="13" dur="1000" fill="hold"/>
                                        <p:tgtEl>
                                          <p:spTgt spid="10248"/>
                                        </p:tgtEl>
                                        <p:attrNameLst>
                                          <p:attrName>ppt_h</p:attrName>
                                        </p:attrNameLst>
                                      </p:cBhvr>
                                      <p:tavLst>
                                        <p:tav tm="0">
                                          <p:val>
                                            <p:strVal val="#ppt_h"/>
                                          </p:val>
                                        </p:tav>
                                        <p:tav tm="100000">
                                          <p:val>
                                            <p:strVal val="#ppt_h"/>
                                          </p:val>
                                        </p:tav>
                                      </p:tavLst>
                                    </p:anim>
                                    <p:animEffect transition="in" filter="fade">
                                      <p:cBhvr>
                                        <p:cTn id="14" dur="1000"/>
                                        <p:tgtEl>
                                          <p:spTgt spid="1024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55">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55">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25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8" grpId="0" animBg="1"/>
      <p:bldP spid="10249" grpId="0"/>
      <p:bldP spid="10250" grpId="0"/>
      <p:bldP spid="10251" grpId="0"/>
      <p:bldP spid="10252" grpId="0"/>
      <p:bldP spid="10254" grpId="0"/>
      <p:bldP spid="10255" grpId="0" build="allAtOnce"/>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Typical newborn head CT scan </a:t>
            </a:r>
            <a:endParaRPr lang="en-US" dirty="0"/>
          </a:p>
        </p:txBody>
      </p:sp>
      <p:pic>
        <p:nvPicPr>
          <p:cNvPr id="144386" name="Picture 2"/>
          <p:cNvPicPr>
            <a:picLocks noGrp="1" noChangeAspect="1" noChangeArrowheads="1"/>
          </p:cNvPicPr>
          <p:nvPr>
            <p:ph idx="1"/>
          </p:nvPr>
        </p:nvPicPr>
        <p:blipFill>
          <a:blip r:embed="rId2"/>
          <a:srcRect/>
          <a:stretch>
            <a:fillRect/>
          </a:stretch>
        </p:blipFill>
        <p:spPr bwMode="auto">
          <a:xfrm>
            <a:off x="685800" y="1371600"/>
            <a:ext cx="76200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pic>
        <p:nvPicPr>
          <p:cNvPr id="145410" name="Picture 2"/>
          <p:cNvPicPr>
            <a:picLocks noGrp="1" noChangeAspect="1" noChangeArrowheads="1"/>
          </p:cNvPicPr>
          <p:nvPr>
            <p:ph idx="1"/>
          </p:nvPr>
        </p:nvPicPr>
        <p:blipFill>
          <a:blip r:embed="rId2"/>
          <a:srcRect/>
          <a:stretch>
            <a:fillRect/>
          </a:stretch>
        </p:blipFill>
        <p:spPr bwMode="auto">
          <a:xfrm>
            <a:off x="762000" y="838200"/>
            <a:ext cx="7391399"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smtClean="0"/>
              <a:t>Range of Microcephaly Severity</a:t>
            </a:r>
            <a:endParaRPr lang="en-US" dirty="0"/>
          </a:p>
        </p:txBody>
      </p:sp>
      <p:pic>
        <p:nvPicPr>
          <p:cNvPr id="146435" name="Picture 3"/>
          <p:cNvPicPr>
            <a:picLocks noGrp="1" noChangeAspect="1" noChangeArrowheads="1"/>
          </p:cNvPicPr>
          <p:nvPr>
            <p:ph idx="1"/>
          </p:nvPr>
        </p:nvPicPr>
        <p:blipFill>
          <a:blip r:embed="rId2"/>
          <a:srcRect/>
          <a:stretch>
            <a:fillRect/>
          </a:stretch>
        </p:blipFill>
        <p:spPr bwMode="auto">
          <a:xfrm>
            <a:off x="152400" y="990600"/>
            <a:ext cx="88392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b="1" dirty="0" smtClean="0"/>
              <a:t>Fetal Brain Disruption Sequence </a:t>
            </a:r>
            <a:endParaRPr lang="en-US" dirty="0"/>
          </a:p>
        </p:txBody>
      </p:sp>
      <p:sp>
        <p:nvSpPr>
          <p:cNvPr id="3" name="Content Placeholder 2"/>
          <p:cNvSpPr>
            <a:spLocks noGrp="1"/>
          </p:cNvSpPr>
          <p:nvPr>
            <p:ph idx="1"/>
          </p:nvPr>
        </p:nvSpPr>
        <p:spPr>
          <a:xfrm>
            <a:off x="152400" y="1066800"/>
            <a:ext cx="8839200" cy="5562600"/>
          </a:xfrm>
        </p:spPr>
        <p:txBody>
          <a:bodyPr/>
          <a:lstStyle/>
          <a:p>
            <a:endParaRPr lang="en-US" dirty="0" smtClean="0"/>
          </a:p>
          <a:p>
            <a:r>
              <a:rPr lang="en-US" sz="3200" dirty="0" smtClean="0"/>
              <a:t>First described in 1984 but noted in earlier literature </a:t>
            </a:r>
          </a:p>
          <a:p>
            <a:r>
              <a:rPr lang="en-US" sz="3200" dirty="0" smtClean="0"/>
              <a:t>Brain destruction resulting in collapse of the fetal skull, microcephaly, scalp rugae and neurologic impairment </a:t>
            </a:r>
          </a:p>
          <a:p>
            <a:r>
              <a:rPr lang="en-US" sz="3200" dirty="0" smtClean="0"/>
              <a:t> Images below from 1990 series; phenotype appears to be present in some affected babies in Brazil (2015—present)  </a:t>
            </a:r>
            <a:endParaRPr lang="en-US" sz="3200"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pic>
        <p:nvPicPr>
          <p:cNvPr id="147458" name="Picture 2"/>
          <p:cNvPicPr>
            <a:picLocks noGrp="1" noChangeAspect="1" noChangeArrowheads="1"/>
          </p:cNvPicPr>
          <p:nvPr>
            <p:ph idx="1"/>
          </p:nvPr>
        </p:nvPicPr>
        <p:blipFill>
          <a:blip r:embed="rId2"/>
          <a:srcRect/>
          <a:stretch>
            <a:fillRect/>
          </a:stretch>
        </p:blipFill>
        <p:spPr bwMode="auto">
          <a:xfrm>
            <a:off x="1066800" y="914400"/>
            <a:ext cx="67056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smtClean="0"/>
              <a:t>   Cont’d</a:t>
            </a:r>
            <a:endParaRPr lang="en-US" dirty="0"/>
          </a:p>
        </p:txBody>
      </p:sp>
      <p:pic>
        <p:nvPicPr>
          <p:cNvPr id="148482" name="Picture 2"/>
          <p:cNvPicPr>
            <a:picLocks noGrp="1" noChangeAspect="1" noChangeArrowheads="1"/>
          </p:cNvPicPr>
          <p:nvPr>
            <p:ph idx="1"/>
          </p:nvPr>
        </p:nvPicPr>
        <p:blipFill>
          <a:blip r:embed="rId2"/>
          <a:srcRect/>
          <a:stretch>
            <a:fillRect/>
          </a:stretch>
        </p:blipFill>
        <p:spPr bwMode="auto">
          <a:xfrm>
            <a:off x="762000" y="1066800"/>
            <a:ext cx="69342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pic>
        <p:nvPicPr>
          <p:cNvPr id="149507" name="Picture 3"/>
          <p:cNvPicPr>
            <a:picLocks noGrp="1" noChangeAspect="1" noChangeArrowheads="1"/>
          </p:cNvPicPr>
          <p:nvPr>
            <p:ph idx="1"/>
          </p:nvPr>
        </p:nvPicPr>
        <p:blipFill>
          <a:blip r:embed="rId2"/>
          <a:srcRect/>
          <a:stretch>
            <a:fillRect/>
          </a:stretch>
        </p:blipFill>
        <p:spPr bwMode="auto">
          <a:xfrm>
            <a:off x="1295400" y="1066800"/>
            <a:ext cx="63246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Microcephaly and Zika </a:t>
            </a:r>
            <a:endParaRPr lang="en-US" dirty="0"/>
          </a:p>
        </p:txBody>
      </p:sp>
      <p:sp>
        <p:nvSpPr>
          <p:cNvPr id="3" name="Content Placeholder 2"/>
          <p:cNvSpPr>
            <a:spLocks noGrp="1"/>
          </p:cNvSpPr>
          <p:nvPr>
            <p:ph idx="1"/>
          </p:nvPr>
        </p:nvSpPr>
        <p:spPr>
          <a:xfrm>
            <a:off x="152400" y="762000"/>
            <a:ext cx="8839200" cy="5867400"/>
          </a:xfrm>
        </p:spPr>
        <p:txBody>
          <a:bodyPr>
            <a:normAutofit fontScale="92500" lnSpcReduction="20000"/>
          </a:bodyPr>
          <a:lstStyle/>
          <a:p>
            <a:r>
              <a:rPr lang="en-US" sz="3200" b="1" dirty="0" smtClean="0"/>
              <a:t>What is known;</a:t>
            </a:r>
            <a:endParaRPr lang="en-US" sz="3200" dirty="0" smtClean="0"/>
          </a:p>
          <a:p>
            <a:pPr>
              <a:buFont typeface="Wingdings" pitchFamily="2" charset="2"/>
              <a:buChar char="ü"/>
            </a:pPr>
            <a:r>
              <a:rPr lang="en-US" sz="3200" dirty="0" smtClean="0"/>
              <a:t>Small number of positive test results for Zika virus infection in infants with microcephaly </a:t>
            </a:r>
          </a:p>
          <a:p>
            <a:pPr>
              <a:buNone/>
            </a:pPr>
            <a:r>
              <a:rPr lang="en-US" sz="3200" dirty="0" smtClean="0"/>
              <a:t>• Microcephaly pattern consistent with Fetal Brain Disruption Sequence </a:t>
            </a:r>
          </a:p>
          <a:p>
            <a:pPr>
              <a:buNone/>
            </a:pPr>
            <a:r>
              <a:rPr lang="en-US" sz="3200" dirty="0" smtClean="0"/>
              <a:t>• Based on photos/scans of a small number of affected infants from Brazil </a:t>
            </a:r>
          </a:p>
          <a:p>
            <a:pPr>
              <a:buNone/>
            </a:pPr>
            <a:r>
              <a:rPr lang="en-US" sz="3200" dirty="0" smtClean="0"/>
              <a:t>• Retrospective investigation in French Polynesia outbreak in 2013-2014 </a:t>
            </a:r>
          </a:p>
          <a:p>
            <a:pPr>
              <a:buNone/>
            </a:pPr>
            <a:r>
              <a:rPr lang="en-US" sz="3200" dirty="0" smtClean="0"/>
              <a:t>• Infants with other intrauterine infections such as cytomegalovirus (CMV) </a:t>
            </a:r>
          </a:p>
          <a:p>
            <a:pPr>
              <a:buNone/>
            </a:pPr>
            <a:endParaRPr lang="en-US" sz="3200" dirty="0" smtClean="0"/>
          </a:p>
          <a:p>
            <a:pPr>
              <a:buNone/>
            </a:pPr>
            <a:r>
              <a:rPr lang="en-US" sz="3200" dirty="0" smtClean="0"/>
              <a:t> </a:t>
            </a:r>
            <a:endParaRPr lang="en-US" sz="3200"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r>
              <a:rPr lang="en-US" sz="3200" b="1" dirty="0" smtClean="0"/>
              <a:t>What is not known;</a:t>
            </a:r>
            <a:endParaRPr lang="en-US" sz="3200" dirty="0" smtClean="0"/>
          </a:p>
          <a:p>
            <a:pPr>
              <a:buFont typeface="Wingdings" pitchFamily="2" charset="2"/>
              <a:buChar char="ü"/>
            </a:pPr>
            <a:r>
              <a:rPr lang="en-US" sz="3200" dirty="0" smtClean="0"/>
              <a:t>Causal relation between Zika virus and microcephaly or other adverse pregnancy outcomes </a:t>
            </a:r>
          </a:p>
          <a:p>
            <a:pPr>
              <a:buNone/>
            </a:pPr>
            <a:r>
              <a:rPr lang="en-US" sz="3200" dirty="0" smtClean="0"/>
              <a:t>• Full spectrum of phenotypes in affected infants </a:t>
            </a:r>
          </a:p>
          <a:p>
            <a:pPr>
              <a:buNone/>
            </a:pPr>
            <a:r>
              <a:rPr lang="en-US" sz="3200" dirty="0" smtClean="0"/>
              <a:t>• Impact of timing of infection during pregnancy </a:t>
            </a:r>
          </a:p>
          <a:p>
            <a:pPr>
              <a:buNone/>
            </a:pPr>
            <a:r>
              <a:rPr lang="en-US" sz="3200" dirty="0" smtClean="0"/>
              <a:t>• Impact of severity of maternal infection </a:t>
            </a:r>
          </a:p>
          <a:p>
            <a:pPr>
              <a:buNone/>
            </a:pPr>
            <a:r>
              <a:rPr lang="en-US" sz="3200" dirty="0" smtClean="0"/>
              <a:t>• Magnitude of the possible risk of microcephaly and other adverse pregnancy outcomes </a:t>
            </a:r>
          </a:p>
          <a:p>
            <a:pPr>
              <a:buNone/>
            </a:pPr>
            <a:endParaRPr lang="en-US" sz="3200" b="1" dirty="0"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533400"/>
          </a:xfrm>
        </p:spPr>
        <p:txBody>
          <a:bodyPr>
            <a:normAutofit fontScale="90000"/>
          </a:bodyPr>
          <a:lstStyle/>
          <a:p>
            <a:r>
              <a:rPr lang="en-US" sz="4000" b="1" dirty="0" smtClean="0"/>
              <a:t>Zika Virus Laboratory Testing of Infants</a:t>
            </a:r>
            <a:endParaRPr lang="en-US" sz="4000" dirty="0"/>
          </a:p>
        </p:txBody>
      </p:sp>
      <p:sp>
        <p:nvSpPr>
          <p:cNvPr id="3" name="Content Placeholder 2"/>
          <p:cNvSpPr>
            <a:spLocks noGrp="1"/>
          </p:cNvSpPr>
          <p:nvPr>
            <p:ph idx="1"/>
          </p:nvPr>
        </p:nvSpPr>
        <p:spPr>
          <a:xfrm>
            <a:off x="152400" y="762000"/>
            <a:ext cx="8839200" cy="5943600"/>
          </a:xfrm>
        </p:spPr>
        <p:txBody>
          <a:bodyPr/>
          <a:lstStyle/>
          <a:p>
            <a:endParaRPr lang="en-US" dirty="0" smtClean="0"/>
          </a:p>
          <a:p>
            <a:r>
              <a:rPr lang="en-US" sz="3200" dirty="0" smtClean="0"/>
              <a:t>Recommended for; </a:t>
            </a:r>
          </a:p>
          <a:p>
            <a:pPr>
              <a:buNone/>
            </a:pPr>
            <a:r>
              <a:rPr lang="en-US" sz="3200" dirty="0" smtClean="0"/>
              <a:t>1.Infants with microcephaly or intracranial calcifications born to women who traveled to or resided in an area with Zika virus transmission while pregnant </a:t>
            </a:r>
          </a:p>
          <a:p>
            <a:pPr>
              <a:buNone/>
            </a:pPr>
            <a:r>
              <a:rPr lang="en-US" sz="3200" dirty="0" smtClean="0"/>
              <a:t>2.Infants born to mothers with positive or inconclusive test results for Zika virus infection</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DEFINITION OF EPIDEMIOLOGY</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pPr>
              <a:buFont typeface="Arial" pitchFamily="34" charset="0"/>
              <a:buChar char="•"/>
            </a:pPr>
            <a:r>
              <a:rPr lang="en-US" sz="3200" dirty="0" smtClean="0">
                <a:latin typeface="Times New Roman" pitchFamily="18" charset="0"/>
                <a:cs typeface="Times New Roman" pitchFamily="18" charset="0"/>
              </a:rPr>
              <a:t>Is the study of the nature, distribution, causation, mode of transfer, prevention and control of diseases</a:t>
            </a:r>
          </a:p>
          <a:p>
            <a:pPr>
              <a:buNone/>
            </a:pPr>
            <a:r>
              <a:rPr lang="en-US" sz="3200" dirty="0" smtClean="0">
                <a:latin typeface="Times New Roman" pitchFamily="18" charset="0"/>
                <a:cs typeface="Times New Roman" pitchFamily="18" charset="0"/>
              </a:rPr>
              <a:t>                            or </a:t>
            </a:r>
          </a:p>
          <a:p>
            <a:pPr>
              <a:buFont typeface="Arial" pitchFamily="34" charset="0"/>
              <a:buChar char="•"/>
            </a:pPr>
            <a:r>
              <a:rPr lang="en-US" sz="3200" dirty="0" smtClean="0">
                <a:latin typeface="Times New Roman" pitchFamily="18" charset="0"/>
                <a:cs typeface="Times New Roman" pitchFamily="18" charset="0"/>
              </a:rPr>
              <a:t>The natural history of disease</a:t>
            </a:r>
          </a:p>
          <a:p>
            <a:pPr>
              <a:buNone/>
            </a:pPr>
            <a:r>
              <a:rPr lang="en-US" sz="3200" dirty="0" smtClean="0">
                <a:latin typeface="Times New Roman" pitchFamily="18" charset="0"/>
                <a:cs typeface="Times New Roman" pitchFamily="18" charset="0"/>
              </a:rPr>
              <a:t>                              or </a:t>
            </a:r>
          </a:p>
          <a:p>
            <a:pPr>
              <a:buFont typeface="Arial" pitchFamily="34" charset="0"/>
              <a:buChar char="•"/>
            </a:pPr>
            <a:r>
              <a:rPr lang="en-US" sz="3200" dirty="0" smtClean="0">
                <a:latin typeface="Times New Roman" pitchFamily="18" charset="0"/>
                <a:cs typeface="Times New Roman" pitchFamily="18" charset="0"/>
              </a:rPr>
              <a:t>The human face of ecology/natural science</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Agent </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r>
              <a:rPr lang="en-US" sz="2800" dirty="0" smtClean="0"/>
              <a:t>Is a factor whose presence or presence causes a disease. It is a specific factor without which a disease can not occur.</a:t>
            </a:r>
          </a:p>
          <a:p>
            <a:r>
              <a:rPr lang="en-US" sz="2800" dirty="0" smtClean="0"/>
              <a:t>A disease agent is defined as a substance, living or non living or force, tangible or non-tangible, the excessive presence or relative lack of which is the immediate cause of a particular disease. Is classified as;</a:t>
            </a:r>
          </a:p>
          <a:p>
            <a:pPr>
              <a:buFont typeface="Wingdings" pitchFamily="2" charset="2"/>
              <a:buChar char="ü"/>
            </a:pPr>
            <a:r>
              <a:rPr lang="en-US" sz="2800" dirty="0" smtClean="0"/>
              <a:t>Physical agents include various mechanical forces or frictions that produce injury</a:t>
            </a:r>
          </a:p>
          <a:p>
            <a:pPr>
              <a:buFont typeface="Wingdings" pitchFamily="2" charset="2"/>
              <a:buChar char="ü"/>
            </a:pPr>
            <a:r>
              <a:rPr lang="en-US" sz="2800" dirty="0" smtClean="0"/>
              <a:t>Biological agents. Include all living organisms like bacteria, viruses etc</a:t>
            </a:r>
            <a:endParaRPr lang="en-US" sz="2800"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09600"/>
          </a:xfrm>
        </p:spPr>
        <p:txBody>
          <a:bodyPr>
            <a:normAutofit fontScale="90000"/>
          </a:bodyPr>
          <a:lstStyle/>
          <a:p>
            <a:r>
              <a:rPr lang="en-US" sz="4000" b="1" dirty="0" smtClean="0"/>
              <a:t>Recommended Zika Virus Testing for Infants</a:t>
            </a:r>
            <a:endParaRPr lang="en-US" sz="4000" dirty="0"/>
          </a:p>
        </p:txBody>
      </p:sp>
      <p:sp>
        <p:nvSpPr>
          <p:cNvPr id="3" name="Content Placeholder 2"/>
          <p:cNvSpPr>
            <a:spLocks noGrp="1"/>
          </p:cNvSpPr>
          <p:nvPr>
            <p:ph idx="1"/>
          </p:nvPr>
        </p:nvSpPr>
        <p:spPr>
          <a:xfrm>
            <a:off x="152400" y="838200"/>
            <a:ext cx="8839200" cy="5867400"/>
          </a:xfrm>
        </p:spPr>
        <p:txBody>
          <a:bodyPr>
            <a:normAutofit/>
          </a:bodyPr>
          <a:lstStyle/>
          <a:p>
            <a:endParaRPr lang="en-US" dirty="0" smtClean="0"/>
          </a:p>
          <a:p>
            <a:r>
              <a:rPr lang="en-US" sz="3200" dirty="0" smtClean="0"/>
              <a:t>Recommended tests</a:t>
            </a:r>
          </a:p>
          <a:p>
            <a:pPr>
              <a:buNone/>
            </a:pPr>
            <a:r>
              <a:rPr lang="en-US" sz="3200" dirty="0" smtClean="0"/>
              <a:t>–Zika virus RNA (RT-PCR), IgM, and neutralizing antibodies</a:t>
            </a:r>
          </a:p>
          <a:p>
            <a:pPr>
              <a:buNone/>
            </a:pPr>
            <a:r>
              <a:rPr lang="en-US" sz="3200" dirty="0" smtClean="0"/>
              <a:t>‒Dengue virus IgM and neutralizing antibodies</a:t>
            </a:r>
          </a:p>
          <a:p>
            <a:r>
              <a:rPr lang="en-US" sz="3200" dirty="0" smtClean="0"/>
              <a:t>Clinical specimens</a:t>
            </a:r>
          </a:p>
          <a:p>
            <a:pPr>
              <a:buNone/>
            </a:pPr>
            <a:r>
              <a:rPr lang="en-US" sz="3200" dirty="0" smtClean="0"/>
              <a:t>‒Serum (umbilical cord or direct, within 2 days of birth if possible)</a:t>
            </a:r>
          </a:p>
          <a:p>
            <a:pPr>
              <a:buNone/>
            </a:pPr>
            <a:r>
              <a:rPr lang="en-US" sz="3200" dirty="0" smtClean="0"/>
              <a:t>‒Cerebrospinal fluid, if obtained for other studies</a:t>
            </a:r>
          </a:p>
          <a:p>
            <a:endParaRPr lang="en-US"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839200" cy="5943600"/>
          </a:xfrm>
        </p:spPr>
        <p:txBody>
          <a:bodyPr/>
          <a:lstStyle/>
          <a:p>
            <a:r>
              <a:rPr lang="en-US" sz="3200" dirty="0" smtClean="0"/>
              <a:t>Consider histopathologic evaluation (placenta and umbilical cord)</a:t>
            </a:r>
          </a:p>
          <a:p>
            <a:pPr>
              <a:buNone/>
            </a:pPr>
            <a:r>
              <a:rPr lang="en-US" sz="3200" dirty="0" smtClean="0"/>
              <a:t>‒Zika virus immunohistochemical staining (fixed tissue)</a:t>
            </a:r>
          </a:p>
          <a:p>
            <a:pPr>
              <a:buNone/>
            </a:pPr>
            <a:r>
              <a:rPr lang="en-US" sz="3200" dirty="0" smtClean="0"/>
              <a:t>‒Zika virus RT-PCR (fixed and frozen tissue)</a:t>
            </a:r>
          </a:p>
          <a:p>
            <a:r>
              <a:rPr lang="en-US" sz="3200" dirty="0" smtClean="0"/>
              <a:t>Additionally, if not already performed, test mother’s serum</a:t>
            </a:r>
          </a:p>
          <a:p>
            <a:pPr>
              <a:buNone/>
            </a:pPr>
            <a:r>
              <a:rPr lang="en-US" sz="3200" dirty="0" smtClean="0"/>
              <a:t>‒Zika virus IgM and neutralizing antibodies</a:t>
            </a:r>
          </a:p>
          <a:p>
            <a:pPr>
              <a:buNone/>
            </a:pPr>
            <a:r>
              <a:rPr lang="en-US" sz="3200" dirty="0" smtClean="0"/>
              <a:t>‒Dengue virus IgM and neutralizing antibodies</a:t>
            </a:r>
          </a:p>
          <a:p>
            <a:endParaRPr lang="en-US"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r>
              <a:rPr lang="en-US" sz="3200" dirty="0" smtClean="0"/>
              <a:t>Other evaluations specific to the infant’s clinical presentation</a:t>
            </a:r>
          </a:p>
          <a:p>
            <a:r>
              <a:rPr lang="en-US" sz="3200" dirty="0" smtClean="0"/>
              <a:t>If any abnormalities are noted, consultation with the appropriate specialist is recommended.</a:t>
            </a:r>
          </a:p>
          <a:p>
            <a:r>
              <a:rPr lang="en-US" sz="3200" dirty="0" smtClean="0"/>
              <a:t>Further evaluation</a:t>
            </a:r>
          </a:p>
          <a:p>
            <a:pPr>
              <a:buNone/>
            </a:pPr>
            <a:r>
              <a:rPr lang="en-US" sz="3200" dirty="0" smtClean="0"/>
              <a:t>–neurologic abnormalities, dysmorphic features, splenomegaly, hepatomegaly, and rash or other skin lesions</a:t>
            </a:r>
          </a:p>
          <a:p>
            <a:endParaRPr lang="en-US" sz="3200"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839200" cy="5943600"/>
          </a:xfrm>
        </p:spPr>
        <p:txBody>
          <a:bodyPr/>
          <a:lstStyle/>
          <a:p>
            <a:pPr>
              <a:buNone/>
            </a:pPr>
            <a:r>
              <a:rPr lang="en-US" sz="3200" dirty="0" smtClean="0"/>
              <a:t>–hearing by evoked otoacousticemissions testing or auditory brainstem response testing, either before discharge from the hospital or within 1 month after birth </a:t>
            </a:r>
          </a:p>
          <a:p>
            <a:pPr>
              <a:buNone/>
            </a:pPr>
            <a:r>
              <a:rPr lang="en-US" sz="3200" dirty="0" smtClean="0"/>
              <a:t>–eye exam to include visualization of the retina, optic nerve, and macula either before discharge from the hospital or within 1 month after birth* </a:t>
            </a:r>
          </a:p>
          <a:p>
            <a:endParaRPr lang="en-US"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rmAutofit/>
          </a:bodyPr>
          <a:lstStyle/>
          <a:p>
            <a:r>
              <a:rPr lang="en-US" sz="3600" b="1" dirty="0" smtClean="0"/>
              <a:t>Evaluation and Testing for All Infants with Possible Congenital Zika Virus Infection</a:t>
            </a:r>
            <a:endParaRPr lang="en-US" sz="3600" dirty="0"/>
          </a:p>
        </p:txBody>
      </p:sp>
      <p:sp>
        <p:nvSpPr>
          <p:cNvPr id="3" name="Content Placeholder 2"/>
          <p:cNvSpPr>
            <a:spLocks noGrp="1"/>
          </p:cNvSpPr>
          <p:nvPr>
            <p:ph idx="1"/>
          </p:nvPr>
        </p:nvSpPr>
        <p:spPr>
          <a:xfrm>
            <a:off x="152400" y="1371600"/>
            <a:ext cx="8839200" cy="5334000"/>
          </a:xfrm>
        </p:spPr>
        <p:txBody>
          <a:bodyPr>
            <a:normAutofit/>
          </a:bodyPr>
          <a:lstStyle/>
          <a:p>
            <a:r>
              <a:rPr lang="en-US" sz="3200" dirty="0" smtClean="0"/>
              <a:t>For all infants with possible congenital Zika virus infection, perform the following:</a:t>
            </a:r>
          </a:p>
          <a:p>
            <a:r>
              <a:rPr lang="en-US" sz="3200" dirty="0" smtClean="0"/>
              <a:t>Thorough physical examination, including careful measurement of the head circumference, length, weight, and assessment of gestational age</a:t>
            </a:r>
          </a:p>
          <a:p>
            <a:r>
              <a:rPr lang="en-US" sz="3200" dirty="0" smtClean="0"/>
              <a:t>Cranial ultrasound, unless prenatal ultrasound results from third trimester demonstrated no abnormalities of the brain</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685800"/>
            <a:ext cx="8839200" cy="6019800"/>
          </a:xfrm>
        </p:spPr>
        <p:txBody>
          <a:bodyPr>
            <a:normAutofit/>
          </a:bodyPr>
          <a:lstStyle/>
          <a:p>
            <a:endParaRPr lang="en-US" dirty="0" smtClean="0"/>
          </a:p>
          <a:p>
            <a:r>
              <a:rPr lang="en-US" sz="2800" dirty="0" smtClean="0"/>
              <a:t>For infants with microcephaly, consultations are recommended with</a:t>
            </a:r>
          </a:p>
          <a:p>
            <a:pPr>
              <a:buNone/>
            </a:pPr>
            <a:r>
              <a:rPr lang="en-US" sz="2800" dirty="0" smtClean="0"/>
              <a:t>–Clinical geneticist or dysmorphologist</a:t>
            </a:r>
          </a:p>
          <a:p>
            <a:pPr>
              <a:buNone/>
            </a:pPr>
            <a:r>
              <a:rPr lang="en-US" sz="2800" dirty="0" smtClean="0"/>
              <a:t>–Pediatric neurologist to determine appropriate brain imaging and additional evaluation (e.g., US, CT scan, MRI, and/or EEG)</a:t>
            </a:r>
          </a:p>
          <a:p>
            <a:pPr>
              <a:buNone/>
            </a:pPr>
            <a:r>
              <a:rPr lang="en-US" sz="2800" dirty="0" smtClean="0"/>
              <a:t>–Pediatric infectious disease specialist should be considered after testing for other congenital infections such as syphilis, toxoplasmosis, rubella, cytomegalovirus, lymphocytic choriomeningitisvirus, and herpes simplex viruses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839200" cy="5943600"/>
          </a:xfrm>
        </p:spPr>
        <p:txBody>
          <a:bodyPr/>
          <a:lstStyle/>
          <a:p>
            <a:r>
              <a:rPr lang="en-US" sz="3200" dirty="0" smtClean="0"/>
              <a:t>Further testing includes</a:t>
            </a:r>
          </a:p>
          <a:p>
            <a:pPr>
              <a:buNone/>
            </a:pPr>
            <a:r>
              <a:rPr lang="en-US" sz="3200" dirty="0" smtClean="0"/>
              <a:t>–Complete blood count, platelet count, and liver function and enzyme tests including alanine aminotransferase, aspartate aminotransferase, and bilirubin</a:t>
            </a:r>
          </a:p>
          <a:p>
            <a:r>
              <a:rPr lang="en-US" sz="3200" dirty="0" smtClean="0"/>
              <a:t>Consideration of genetic and other teratogenic causes based on additional congenital anomalies that are identified through clinical examination and imaging studies</a:t>
            </a:r>
          </a:p>
          <a:p>
            <a:pPr>
              <a:buNone/>
            </a:pPr>
            <a:endParaRPr lang="en-US"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447800"/>
          </a:xfrm>
        </p:spPr>
        <p:txBody>
          <a:bodyPr>
            <a:noAutofit/>
          </a:bodyPr>
          <a:lstStyle/>
          <a:p>
            <a:r>
              <a:rPr lang="en-US" sz="3600" b="1" dirty="0" smtClean="0"/>
              <a:t>Recommended Long-Term Follow-up of Infants with Possible Congenital Zika Virus Infection</a:t>
            </a:r>
            <a:endParaRPr lang="en-US" sz="3600" dirty="0"/>
          </a:p>
        </p:txBody>
      </p:sp>
      <p:sp>
        <p:nvSpPr>
          <p:cNvPr id="3" name="Content Placeholder 2"/>
          <p:cNvSpPr>
            <a:spLocks noGrp="1"/>
          </p:cNvSpPr>
          <p:nvPr>
            <p:ph idx="1"/>
          </p:nvPr>
        </p:nvSpPr>
        <p:spPr>
          <a:xfrm>
            <a:off x="152400" y="1600200"/>
            <a:ext cx="8839200" cy="5105400"/>
          </a:xfrm>
        </p:spPr>
        <p:txBody>
          <a:bodyPr>
            <a:normAutofit/>
          </a:bodyPr>
          <a:lstStyle/>
          <a:p>
            <a:endParaRPr lang="en-US" dirty="0" smtClean="0"/>
          </a:p>
          <a:p>
            <a:r>
              <a:rPr lang="en-US" sz="3200" dirty="0" smtClean="0"/>
              <a:t>Report case to state, territorial, or local health department and monitor for additional guidance as it released</a:t>
            </a:r>
          </a:p>
          <a:p>
            <a:r>
              <a:rPr lang="en-US" sz="3200" dirty="0" smtClean="0"/>
              <a:t>Conduct additional hearing screen at age 6 months, plus any appropriate follow-up of hearing abnormalities detected through newborn hearing screening</a:t>
            </a:r>
          </a:p>
          <a:p>
            <a:pPr>
              <a:buNone/>
            </a:pPr>
            <a:endParaRPr lang="en-US" sz="3200"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r>
              <a:rPr lang="en-US" sz="3200" dirty="0" smtClean="0"/>
              <a:t>Carefully evaluate head circumference and developmental characteristics and milestones throughout the first year of life</a:t>
            </a:r>
          </a:p>
          <a:p>
            <a:pPr>
              <a:buNone/>
            </a:pPr>
            <a:r>
              <a:rPr lang="en-US" sz="3200" dirty="0" smtClean="0"/>
              <a:t>–Use of appropriate consultations with medical specialists (e.g., pediatric neurology, developmental and behavioral pediatrics, physical and speech therapy)</a:t>
            </a:r>
          </a:p>
          <a:p>
            <a:endParaRPr lang="en-US" sz="3200"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smtClean="0"/>
              <a:t>   Summary</a:t>
            </a:r>
            <a:endParaRPr lang="en-US" dirty="0"/>
          </a:p>
        </p:txBody>
      </p:sp>
      <p:sp>
        <p:nvSpPr>
          <p:cNvPr id="3" name="Content Placeholder 2"/>
          <p:cNvSpPr>
            <a:spLocks noGrp="1"/>
          </p:cNvSpPr>
          <p:nvPr>
            <p:ph idx="1"/>
          </p:nvPr>
        </p:nvSpPr>
        <p:spPr>
          <a:xfrm>
            <a:off x="152400" y="685800"/>
            <a:ext cx="8839200" cy="6019800"/>
          </a:xfrm>
        </p:spPr>
        <p:txBody>
          <a:bodyPr/>
          <a:lstStyle/>
          <a:p>
            <a:endParaRPr lang="en-US" dirty="0" smtClean="0"/>
          </a:p>
          <a:p>
            <a:r>
              <a:rPr lang="en-US" sz="2800" dirty="0" smtClean="0"/>
              <a:t>Zika virus continues to circulate and cause locally-transmitted disease in the Americas</a:t>
            </a:r>
          </a:p>
          <a:p>
            <a:r>
              <a:rPr lang="en-US" sz="2800" dirty="0" smtClean="0"/>
              <a:t>Consider the possibility of Zika virus infection in travelers with acute fever, rash, arthralgia, or conjunctivitis within 2 weeks after return</a:t>
            </a:r>
          </a:p>
          <a:p>
            <a:r>
              <a:rPr lang="en-US" sz="2800" dirty="0" smtClean="0"/>
              <a:t>A substantial increase in rates of congenital microcephaly have been reported in Brazil</a:t>
            </a:r>
          </a:p>
          <a:p>
            <a:pPr>
              <a:buNone/>
            </a:pPr>
            <a:r>
              <a:rPr lang="en-US" sz="2800" dirty="0" smtClean="0"/>
              <a:t>–Studies are underway to characterize the relationship between Zika and congenital microcephaly</a:t>
            </a:r>
          </a:p>
          <a:p>
            <a:r>
              <a:rPr lang="en-US" sz="2800" dirty="0" smtClean="0"/>
              <a:t>Pregnant women in any trimester should consider postponing travel to areas of Zika virus transmission</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 triad-agent</a:t>
            </a:r>
            <a:endParaRPr lang="en-US" dirty="0"/>
          </a:p>
        </p:txBody>
      </p:sp>
      <p:sp>
        <p:nvSpPr>
          <p:cNvPr id="3" name="Content Placeholder 2"/>
          <p:cNvSpPr>
            <a:spLocks noGrp="1"/>
          </p:cNvSpPr>
          <p:nvPr>
            <p:ph idx="1"/>
          </p:nvPr>
        </p:nvSpPr>
        <p:spPr>
          <a:xfrm>
            <a:off x="152400" y="762000"/>
            <a:ext cx="8839200" cy="5943600"/>
          </a:xfrm>
        </p:spPr>
        <p:txBody>
          <a:bodyPr/>
          <a:lstStyle/>
          <a:p>
            <a:pPr>
              <a:buFont typeface="Wingdings" pitchFamily="2" charset="2"/>
              <a:buChar char="ü"/>
            </a:pPr>
            <a:r>
              <a:rPr lang="en-US" sz="2800" dirty="0" smtClean="0"/>
              <a:t>Chemical agents, can be;</a:t>
            </a:r>
          </a:p>
          <a:p>
            <a:pPr>
              <a:buFont typeface="Arial" pitchFamily="34" charset="0"/>
              <a:buChar char="•"/>
            </a:pPr>
            <a:r>
              <a:rPr lang="en-US" sz="2800" dirty="0" smtClean="0"/>
              <a:t>Endogenous which are chemicals produced in the body due to deranged function e.g. urea, uric acid</a:t>
            </a:r>
          </a:p>
          <a:p>
            <a:pPr>
              <a:buFont typeface="Arial" pitchFamily="34" charset="0"/>
              <a:buChar char="•"/>
            </a:pPr>
            <a:r>
              <a:rPr lang="en-US" sz="2800" dirty="0" smtClean="0"/>
              <a:t>Exogenous are agents which arise outside of human host-allergens, fumes, gases insecticides this may be acquired by inhalation, ingestion or inoculation</a:t>
            </a:r>
          </a:p>
          <a:p>
            <a:pPr>
              <a:buFont typeface="Wingdings" pitchFamily="2" charset="2"/>
              <a:buChar char="ü"/>
            </a:pPr>
            <a:r>
              <a:rPr lang="en-US" sz="2800" dirty="0" smtClean="0"/>
              <a:t>Genetic agents, transmitted from parent to child through genes</a:t>
            </a:r>
          </a:p>
          <a:p>
            <a:pPr>
              <a:buFont typeface="Wingdings" pitchFamily="2" charset="2"/>
              <a:buChar char="ü"/>
            </a:pPr>
            <a:r>
              <a:rPr lang="en-US" sz="2800" dirty="0" smtClean="0"/>
              <a:t>Mechanical agents, could be due to chronic friction and other mechanical forces resulting in injuries, trauma, etc</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 triad- agent</a:t>
            </a:r>
            <a:endParaRPr lang="en-US" dirty="0"/>
          </a:p>
        </p:txBody>
      </p:sp>
      <p:sp>
        <p:nvSpPr>
          <p:cNvPr id="3" name="Content Placeholder 2"/>
          <p:cNvSpPr>
            <a:spLocks noGrp="1"/>
          </p:cNvSpPr>
          <p:nvPr>
            <p:ph idx="1"/>
          </p:nvPr>
        </p:nvSpPr>
        <p:spPr>
          <a:xfrm>
            <a:off x="152400" y="838200"/>
            <a:ext cx="8839200" cy="5867400"/>
          </a:xfrm>
        </p:spPr>
        <p:txBody>
          <a:bodyPr/>
          <a:lstStyle/>
          <a:p>
            <a:pPr>
              <a:buFont typeface="Wingdings" pitchFamily="2" charset="2"/>
              <a:buChar char="ü"/>
            </a:pPr>
            <a:r>
              <a:rPr lang="en-US" sz="2800" dirty="0" smtClean="0"/>
              <a:t>Nutrient agent, basic dietary components needed to survive, absence or excess of leads to malnutrition and in turn leading to disease susceptibility. The agent is called seed of the disease</a:t>
            </a:r>
          </a:p>
          <a:p>
            <a:pPr>
              <a:buFont typeface="Wingdings" pitchFamily="2" charset="2"/>
              <a:buChar char="ü"/>
            </a:pPr>
            <a:r>
              <a:rPr lang="en-US" sz="2800" dirty="0" smtClean="0"/>
              <a:t>Absence or insufficiency of excess  factor, this could be;</a:t>
            </a:r>
          </a:p>
          <a:p>
            <a:pPr>
              <a:buFont typeface="Arial" pitchFamily="34" charset="0"/>
              <a:buChar char="•"/>
            </a:pPr>
            <a:r>
              <a:rPr lang="en-US" sz="2800" dirty="0" smtClean="0"/>
              <a:t>Chemicals, hormones like insulin</a:t>
            </a:r>
          </a:p>
          <a:p>
            <a:pPr>
              <a:buFont typeface="Arial" pitchFamily="34" charset="0"/>
              <a:buChar char="•"/>
            </a:pPr>
            <a:r>
              <a:rPr lang="en-US" sz="2800" dirty="0" smtClean="0"/>
              <a:t>Nutrients</a:t>
            </a:r>
          </a:p>
          <a:p>
            <a:pPr>
              <a:buFont typeface="Arial" pitchFamily="34" charset="0"/>
              <a:buChar char="•"/>
            </a:pPr>
            <a:r>
              <a:rPr lang="en-US" sz="2800" dirty="0" smtClean="0"/>
              <a:t>Lack of a structure or defect</a:t>
            </a:r>
          </a:p>
          <a:p>
            <a:pPr>
              <a:buFont typeface="Arial" pitchFamily="34" charset="0"/>
              <a:buChar char="•"/>
            </a:pPr>
            <a:r>
              <a:rPr lang="en-US" sz="2800" dirty="0" smtClean="0"/>
              <a:t>Chromosomes </a:t>
            </a:r>
          </a:p>
          <a:p>
            <a:pPr>
              <a:buFont typeface="Arial" pitchFamily="34" charset="0"/>
              <a:buChar char="•"/>
            </a:pPr>
            <a:r>
              <a:rPr lang="en-US" sz="2800" dirty="0" smtClean="0"/>
              <a:t>immunoglobulins</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Host   </a:t>
            </a:r>
            <a:endParaRPr lang="en-US" dirty="0"/>
          </a:p>
        </p:txBody>
      </p:sp>
      <p:sp>
        <p:nvSpPr>
          <p:cNvPr id="3" name="Content Placeholder 2"/>
          <p:cNvSpPr>
            <a:spLocks noGrp="1"/>
          </p:cNvSpPr>
          <p:nvPr>
            <p:ph idx="1"/>
          </p:nvPr>
        </p:nvSpPr>
        <p:spPr>
          <a:xfrm>
            <a:off x="152400" y="685800"/>
            <a:ext cx="8839200" cy="6019800"/>
          </a:xfrm>
        </p:spPr>
        <p:txBody>
          <a:bodyPr>
            <a:normAutofit/>
          </a:bodyPr>
          <a:lstStyle/>
          <a:p>
            <a:r>
              <a:rPr lang="en-US" sz="2800" dirty="0" smtClean="0"/>
              <a:t>Is human or animals that come in contact with the agent</a:t>
            </a:r>
          </a:p>
          <a:p>
            <a:r>
              <a:rPr lang="en-US" sz="2800" dirty="0" smtClean="0"/>
              <a:t>Host factor influence interaction with the agent and the environment include;</a:t>
            </a:r>
          </a:p>
          <a:p>
            <a:pPr>
              <a:buFont typeface="Wingdings" pitchFamily="2" charset="2"/>
              <a:buChar char="ü"/>
            </a:pPr>
            <a:r>
              <a:rPr lang="en-US" sz="2800" dirty="0" smtClean="0"/>
              <a:t>Age, certain diseases are more frequent in certain age group than others like children, advance age and old age</a:t>
            </a:r>
          </a:p>
          <a:p>
            <a:pPr>
              <a:buFont typeface="Wingdings" pitchFamily="2" charset="2"/>
              <a:buChar char="ü"/>
            </a:pPr>
            <a:r>
              <a:rPr lang="en-US" sz="2800" dirty="0" smtClean="0"/>
              <a:t>Sex, that is anatomical and hormonal differences</a:t>
            </a:r>
          </a:p>
          <a:p>
            <a:pPr>
              <a:buFont typeface="Wingdings" pitchFamily="2" charset="2"/>
              <a:buChar char="ü"/>
            </a:pPr>
            <a:r>
              <a:rPr lang="en-US" sz="2800" dirty="0" smtClean="0"/>
              <a:t>Race, some races suffer from particular diseases</a:t>
            </a:r>
          </a:p>
          <a:p>
            <a:pPr>
              <a:buFont typeface="Wingdings" pitchFamily="2" charset="2"/>
              <a:buChar char="ü"/>
            </a:pPr>
            <a:r>
              <a:rPr lang="en-US" sz="2800" dirty="0" smtClean="0"/>
              <a:t>Genetic factors, certain diseases are determined by genetic factors like behavioural disorders and a transport host.</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Terms used in epidemiology</a:t>
            </a:r>
            <a:endParaRPr lang="en-US" dirty="0"/>
          </a:p>
        </p:txBody>
      </p:sp>
      <p:sp>
        <p:nvSpPr>
          <p:cNvPr id="3" name="Content Placeholder 2"/>
          <p:cNvSpPr>
            <a:spLocks noGrp="1"/>
          </p:cNvSpPr>
          <p:nvPr>
            <p:ph idx="1"/>
          </p:nvPr>
        </p:nvSpPr>
        <p:spPr>
          <a:xfrm>
            <a:off x="152400" y="914400"/>
            <a:ext cx="8839200" cy="5791200"/>
          </a:xfrm>
        </p:spPr>
        <p:txBody>
          <a:bodyPr>
            <a:normAutofit/>
          </a:bodyPr>
          <a:lstStyle/>
          <a:p>
            <a:pPr>
              <a:lnSpc>
                <a:spcPct val="90000"/>
              </a:lnSpc>
              <a:defRPr/>
            </a:pPr>
            <a:r>
              <a:rPr lang="en-US" sz="2800" dirty="0" smtClean="0"/>
              <a:t>Infection</a:t>
            </a:r>
          </a:p>
          <a:p>
            <a:pPr>
              <a:lnSpc>
                <a:spcPct val="90000"/>
              </a:lnSpc>
              <a:buFont typeface="Wingdings" pitchFamily="2" charset="2"/>
              <a:buChar char="Ø"/>
              <a:defRPr/>
            </a:pPr>
            <a:r>
              <a:rPr lang="en-US" sz="2800" dirty="0" smtClean="0"/>
              <a:t>Infection is the entry and development or multiplication of an infectious agent in the body of man or animals. </a:t>
            </a:r>
          </a:p>
          <a:p>
            <a:pPr>
              <a:lnSpc>
                <a:spcPct val="90000"/>
              </a:lnSpc>
              <a:buFont typeface="Wingdings" pitchFamily="2" charset="2"/>
              <a:buChar char="Ø"/>
              <a:defRPr/>
            </a:pPr>
            <a:r>
              <a:rPr lang="en-US" sz="2800" dirty="0" smtClean="0"/>
              <a:t>An infection does not always cause illness. </a:t>
            </a:r>
          </a:p>
          <a:p>
            <a:pPr>
              <a:lnSpc>
                <a:spcPct val="90000"/>
              </a:lnSpc>
              <a:buFont typeface="Wingdings" pitchFamily="2" charset="2"/>
              <a:buChar char="Ø"/>
              <a:defRPr/>
            </a:pPr>
            <a:r>
              <a:rPr lang="en-US" sz="2800" dirty="0" smtClean="0"/>
              <a:t>There are several levels of infection (Gradients of infection):</a:t>
            </a:r>
          </a:p>
          <a:p>
            <a:pPr lvl="1">
              <a:lnSpc>
                <a:spcPct val="90000"/>
              </a:lnSpc>
              <a:defRPr/>
            </a:pPr>
            <a:r>
              <a:rPr lang="en-US" sz="2800" dirty="0" smtClean="0"/>
              <a:t>Colonization (S. </a:t>
            </a:r>
            <a:r>
              <a:rPr lang="en-US" sz="2800" dirty="0" err="1" smtClean="0"/>
              <a:t>aureus</a:t>
            </a:r>
            <a:r>
              <a:rPr lang="en-US" sz="2800" dirty="0" smtClean="0"/>
              <a:t> in skin and normal nasopharynx)</a:t>
            </a:r>
          </a:p>
          <a:p>
            <a:pPr lvl="1">
              <a:lnSpc>
                <a:spcPct val="90000"/>
              </a:lnSpc>
              <a:defRPr/>
            </a:pPr>
            <a:r>
              <a:rPr lang="en-US" sz="2800" dirty="0" smtClean="0"/>
              <a:t>Subclinical or in apparent infection (polio)</a:t>
            </a:r>
          </a:p>
          <a:p>
            <a:pPr lvl="1">
              <a:lnSpc>
                <a:spcPct val="90000"/>
              </a:lnSpc>
              <a:defRPr/>
            </a:pPr>
            <a:r>
              <a:rPr lang="en-US" sz="2800" dirty="0" smtClean="0"/>
              <a:t>Latent infection (virus of herpes simplex)</a:t>
            </a:r>
          </a:p>
          <a:p>
            <a:pPr lvl="1">
              <a:lnSpc>
                <a:spcPct val="90000"/>
              </a:lnSpc>
              <a:defRPr/>
            </a:pPr>
            <a:r>
              <a:rPr lang="en-US" sz="2800" dirty="0" smtClean="0"/>
              <a:t>Manifest or clinical infection</a:t>
            </a:r>
          </a:p>
          <a:p>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609600"/>
          </a:xfrm>
        </p:spPr>
        <p:txBody>
          <a:bodyPr>
            <a:normAutofit fontScale="90000"/>
          </a:bodyPr>
          <a:lstStyle/>
          <a:p>
            <a:pPr eaLnBrk="1" hangingPunct="1">
              <a:defRPr/>
            </a:pPr>
            <a:r>
              <a:rPr lang="en-US" dirty="0" smtClean="0"/>
              <a:t>Infectious Disease Model</a:t>
            </a:r>
          </a:p>
        </p:txBody>
      </p:sp>
      <p:sp>
        <p:nvSpPr>
          <p:cNvPr id="11267" name="Rectangle 3"/>
          <p:cNvSpPr>
            <a:spLocks noGrp="1" noChangeArrowheads="1"/>
          </p:cNvSpPr>
          <p:nvPr>
            <p:ph type="body" idx="1"/>
          </p:nvPr>
        </p:nvSpPr>
        <p:spPr>
          <a:xfrm>
            <a:off x="152400" y="914400"/>
            <a:ext cx="8839200" cy="5791200"/>
          </a:xfrm>
        </p:spPr>
        <p:txBody>
          <a:bodyPr/>
          <a:lstStyle/>
          <a:p>
            <a:pPr algn="l" rtl="0" eaLnBrk="1" hangingPunct="1">
              <a:defRPr/>
            </a:pPr>
            <a:r>
              <a:rPr lang="en-US" sz="4400" dirty="0" smtClean="0"/>
              <a:t>The model</a:t>
            </a:r>
          </a:p>
        </p:txBody>
      </p:sp>
      <p:grpSp>
        <p:nvGrpSpPr>
          <p:cNvPr id="2" name="Group 18"/>
          <p:cNvGrpSpPr>
            <a:grpSpLocks/>
          </p:cNvGrpSpPr>
          <p:nvPr/>
        </p:nvGrpSpPr>
        <p:grpSpPr bwMode="auto">
          <a:xfrm>
            <a:off x="762000" y="1371600"/>
            <a:ext cx="7848600" cy="5029200"/>
            <a:chOff x="1680" y="1824"/>
            <a:chExt cx="2208" cy="1392"/>
          </a:xfrm>
        </p:grpSpPr>
        <p:grpSp>
          <p:nvGrpSpPr>
            <p:cNvPr id="3" name="Group 13"/>
            <p:cNvGrpSpPr>
              <a:grpSpLocks/>
            </p:cNvGrpSpPr>
            <p:nvPr/>
          </p:nvGrpSpPr>
          <p:grpSpPr bwMode="auto">
            <a:xfrm>
              <a:off x="1680" y="1824"/>
              <a:ext cx="2208" cy="1392"/>
              <a:chOff x="1680" y="1824"/>
              <a:chExt cx="2208" cy="1392"/>
            </a:xfrm>
          </p:grpSpPr>
          <p:sp>
            <p:nvSpPr>
              <p:cNvPr id="7178" name="Oval 10"/>
              <p:cNvSpPr>
                <a:spLocks noChangeArrowheads="1"/>
              </p:cNvSpPr>
              <p:nvPr/>
            </p:nvSpPr>
            <p:spPr bwMode="auto">
              <a:xfrm>
                <a:off x="2160" y="2304"/>
                <a:ext cx="1296" cy="912"/>
              </a:xfrm>
              <a:prstGeom prst="ellipse">
                <a:avLst/>
              </a:prstGeom>
              <a:noFill/>
              <a:ln w="9525">
                <a:solidFill>
                  <a:schemeClr val="tx1"/>
                </a:solidFill>
                <a:round/>
                <a:headEnd/>
                <a:tailEnd/>
              </a:ln>
            </p:spPr>
            <p:txBody>
              <a:bodyPr wrap="none" anchor="ctr"/>
              <a:lstStyle/>
              <a:p>
                <a:endParaRPr lang="ru-RU"/>
              </a:p>
            </p:txBody>
          </p:sp>
          <p:grpSp>
            <p:nvGrpSpPr>
              <p:cNvPr id="4" name="Group 12"/>
              <p:cNvGrpSpPr>
                <a:grpSpLocks/>
              </p:cNvGrpSpPr>
              <p:nvPr/>
            </p:nvGrpSpPr>
            <p:grpSpPr bwMode="auto">
              <a:xfrm>
                <a:off x="1680" y="1824"/>
                <a:ext cx="2208" cy="960"/>
                <a:chOff x="1680" y="1824"/>
                <a:chExt cx="2208" cy="960"/>
              </a:xfrm>
            </p:grpSpPr>
            <p:sp>
              <p:nvSpPr>
                <p:cNvPr id="7180" name="Oval 6"/>
                <p:cNvSpPr>
                  <a:spLocks noChangeArrowheads="1"/>
                </p:cNvSpPr>
                <p:nvPr/>
              </p:nvSpPr>
              <p:spPr bwMode="auto">
                <a:xfrm>
                  <a:off x="1680" y="1872"/>
                  <a:ext cx="1296" cy="912"/>
                </a:xfrm>
                <a:prstGeom prst="ellipse">
                  <a:avLst/>
                </a:prstGeom>
                <a:noFill/>
                <a:ln w="9525">
                  <a:solidFill>
                    <a:schemeClr val="tx1"/>
                  </a:solidFill>
                  <a:round/>
                  <a:headEnd/>
                  <a:tailEnd/>
                </a:ln>
              </p:spPr>
              <p:txBody>
                <a:bodyPr wrap="none" anchor="ctr"/>
                <a:lstStyle/>
                <a:p>
                  <a:endParaRPr lang="ru-RU"/>
                </a:p>
              </p:txBody>
            </p:sp>
            <p:sp>
              <p:nvSpPr>
                <p:cNvPr id="7181" name="Oval 11"/>
                <p:cNvSpPr>
                  <a:spLocks noChangeArrowheads="1"/>
                </p:cNvSpPr>
                <p:nvPr/>
              </p:nvSpPr>
              <p:spPr bwMode="auto">
                <a:xfrm>
                  <a:off x="2592" y="1824"/>
                  <a:ext cx="1296" cy="912"/>
                </a:xfrm>
                <a:prstGeom prst="ellipse">
                  <a:avLst/>
                </a:prstGeom>
                <a:noFill/>
                <a:ln w="9525">
                  <a:solidFill>
                    <a:schemeClr val="tx1"/>
                  </a:solidFill>
                  <a:round/>
                  <a:headEnd/>
                  <a:tailEnd/>
                </a:ln>
              </p:spPr>
              <p:txBody>
                <a:bodyPr wrap="none" anchor="ctr"/>
                <a:lstStyle/>
                <a:p>
                  <a:endParaRPr lang="ru-RU"/>
                </a:p>
              </p:txBody>
            </p:sp>
          </p:grpSp>
        </p:grpSp>
        <p:sp>
          <p:nvSpPr>
            <p:cNvPr id="7174" name="Text Box 14"/>
            <p:cNvSpPr txBox="1">
              <a:spLocks noChangeArrowheads="1"/>
            </p:cNvSpPr>
            <p:nvPr/>
          </p:nvSpPr>
          <p:spPr bwMode="auto">
            <a:xfrm>
              <a:off x="1920" y="2064"/>
              <a:ext cx="291" cy="162"/>
            </a:xfrm>
            <a:prstGeom prst="rect">
              <a:avLst/>
            </a:prstGeom>
            <a:noFill/>
            <a:ln w="9525">
              <a:noFill/>
              <a:miter lim="800000"/>
              <a:headEnd/>
              <a:tailEnd/>
            </a:ln>
          </p:spPr>
          <p:txBody>
            <a:bodyPr wrap="none">
              <a:spAutoFit/>
            </a:bodyPr>
            <a:lstStyle/>
            <a:p>
              <a:r>
                <a:rPr lang="en-US" sz="3200" dirty="0"/>
                <a:t>Host</a:t>
              </a:r>
            </a:p>
          </p:txBody>
        </p:sp>
        <p:sp>
          <p:nvSpPr>
            <p:cNvPr id="7175" name="Text Box 15"/>
            <p:cNvSpPr txBox="1">
              <a:spLocks noChangeArrowheads="1"/>
            </p:cNvSpPr>
            <p:nvPr/>
          </p:nvSpPr>
          <p:spPr bwMode="auto">
            <a:xfrm>
              <a:off x="2976" y="1968"/>
              <a:ext cx="521" cy="162"/>
            </a:xfrm>
            <a:prstGeom prst="rect">
              <a:avLst/>
            </a:prstGeom>
            <a:noFill/>
            <a:ln w="9525">
              <a:noFill/>
              <a:miter lim="800000"/>
              <a:headEnd/>
              <a:tailEnd/>
            </a:ln>
          </p:spPr>
          <p:txBody>
            <a:bodyPr wrap="none">
              <a:spAutoFit/>
            </a:bodyPr>
            <a:lstStyle/>
            <a:p>
              <a:r>
                <a:rPr lang="en-US" sz="3200" dirty="0"/>
                <a:t>Pathogen</a:t>
              </a:r>
            </a:p>
          </p:txBody>
        </p:sp>
        <p:sp>
          <p:nvSpPr>
            <p:cNvPr id="7176" name="Text Box 16"/>
            <p:cNvSpPr txBox="1">
              <a:spLocks noChangeArrowheads="1"/>
            </p:cNvSpPr>
            <p:nvPr/>
          </p:nvSpPr>
          <p:spPr bwMode="auto">
            <a:xfrm>
              <a:off x="2400" y="2773"/>
              <a:ext cx="1026" cy="162"/>
            </a:xfrm>
            <a:prstGeom prst="rect">
              <a:avLst/>
            </a:prstGeom>
            <a:noFill/>
            <a:ln w="9525">
              <a:noFill/>
              <a:miter lim="800000"/>
              <a:headEnd/>
              <a:tailEnd/>
            </a:ln>
          </p:spPr>
          <p:txBody>
            <a:bodyPr wrap="square">
              <a:spAutoFit/>
            </a:bodyPr>
            <a:lstStyle/>
            <a:p>
              <a:r>
                <a:rPr lang="en-US" sz="3200" dirty="0"/>
                <a:t>Environment</a:t>
              </a:r>
            </a:p>
          </p:txBody>
        </p:sp>
        <p:sp>
          <p:nvSpPr>
            <p:cNvPr id="7177" name="Text Box 17"/>
            <p:cNvSpPr txBox="1">
              <a:spLocks noChangeArrowheads="1"/>
            </p:cNvSpPr>
            <p:nvPr/>
          </p:nvSpPr>
          <p:spPr bwMode="auto">
            <a:xfrm>
              <a:off x="2559" y="2267"/>
              <a:ext cx="450" cy="213"/>
            </a:xfrm>
            <a:prstGeom prst="rect">
              <a:avLst/>
            </a:prstGeom>
            <a:noFill/>
            <a:ln w="9525">
              <a:noFill/>
              <a:miter lim="800000"/>
              <a:headEnd/>
              <a:tailEnd/>
            </a:ln>
          </p:spPr>
          <p:txBody>
            <a:bodyPr wrap="square">
              <a:spAutoFit/>
            </a:bodyPr>
            <a:lstStyle/>
            <a:p>
              <a:r>
                <a:rPr lang="en-US" sz="1200" dirty="0" smtClean="0"/>
                <a:t>         </a:t>
              </a:r>
              <a:r>
                <a:rPr lang="en-US" sz="3200" dirty="0" smtClean="0"/>
                <a:t>disease</a:t>
              </a:r>
              <a:endParaRPr lang="en-US" sz="3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Contamination </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pPr>
              <a:buFont typeface="Wingdings" pitchFamily="2" charset="2"/>
              <a:buChar char="Ø"/>
            </a:pPr>
            <a:r>
              <a:rPr lang="en-US" sz="3200" dirty="0" smtClean="0"/>
              <a:t>The presence of an infectious agent on a body surface, on or in clothes, beddings, toys, surgical instruments or dressings, or other articles or substances including water and food</a:t>
            </a:r>
          </a:p>
          <a:p>
            <a:r>
              <a:rPr lang="en-US" sz="3200" dirty="0" smtClean="0"/>
              <a:t>Infestation</a:t>
            </a:r>
          </a:p>
          <a:p>
            <a:pPr>
              <a:buFont typeface="Wingdings" pitchFamily="2" charset="2"/>
              <a:buChar char="Ø"/>
            </a:pPr>
            <a:r>
              <a:rPr lang="en-US" sz="3200" dirty="0" smtClean="0"/>
              <a:t>It is the lodgment, development and reproduction of arthropods on the surface of the body or in the clothing, e.g. lice, itch mite. This term could be also used to describe the invasion of the gut by parasitic worms, e.g. ascariasis. </a:t>
            </a:r>
          </a:p>
          <a:p>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pPr>
              <a:buFont typeface="Wingdings" pitchFamily="2" charset="2"/>
              <a:buChar char="§"/>
            </a:pPr>
            <a:r>
              <a:rPr lang="en-US" dirty="0" smtClean="0"/>
              <a:t>  Communicable period</a:t>
            </a:r>
            <a:endParaRPr lang="en-US" dirty="0"/>
          </a:p>
        </p:txBody>
      </p:sp>
      <p:sp>
        <p:nvSpPr>
          <p:cNvPr id="3" name="Content Placeholder 2"/>
          <p:cNvSpPr>
            <a:spLocks noGrp="1"/>
          </p:cNvSpPr>
          <p:nvPr>
            <p:ph idx="1"/>
          </p:nvPr>
        </p:nvSpPr>
        <p:spPr>
          <a:xfrm>
            <a:off x="152400" y="838200"/>
            <a:ext cx="8839200" cy="5867400"/>
          </a:xfrm>
        </p:spPr>
        <p:txBody>
          <a:bodyPr/>
          <a:lstStyle/>
          <a:p>
            <a:pPr>
              <a:buFont typeface="Wingdings" pitchFamily="2" charset="2"/>
              <a:buChar char="Ø"/>
            </a:pPr>
            <a:r>
              <a:rPr lang="en-US" sz="2800" dirty="0" smtClean="0"/>
              <a:t>The time during which an infectious agent may transfer, directly or indirectly from an infected person to another or an animal including arthropods</a:t>
            </a:r>
          </a:p>
          <a:p>
            <a:pPr>
              <a:buFont typeface="Wingdings" pitchFamily="2" charset="2"/>
              <a:buChar char="§"/>
            </a:pPr>
            <a:r>
              <a:rPr lang="en-US" sz="2800" dirty="0" smtClean="0"/>
              <a:t>Contact </a:t>
            </a:r>
          </a:p>
          <a:p>
            <a:pPr>
              <a:buFont typeface="Wingdings" pitchFamily="2" charset="2"/>
              <a:buChar char="Ø"/>
            </a:pPr>
            <a:r>
              <a:rPr lang="en-US" sz="2800" dirty="0" smtClean="0"/>
              <a:t>A person or animal that has been in association with an infected person or animal or a contaminated environment which might provide an opportunity to acquire the infective agent</a:t>
            </a:r>
          </a:p>
          <a:p>
            <a:pPr>
              <a:buFont typeface="Wingdings" pitchFamily="2" charset="2"/>
              <a:buChar char="§"/>
            </a:pPr>
            <a:r>
              <a:rPr lang="en-US" sz="2800" dirty="0" smtClean="0"/>
              <a:t>Droplet nuclei</a:t>
            </a:r>
          </a:p>
          <a:p>
            <a:pPr>
              <a:buFont typeface="Wingdings" pitchFamily="2" charset="2"/>
              <a:buChar char="Ø"/>
            </a:pPr>
            <a:r>
              <a:rPr lang="en-US" sz="2800" dirty="0" smtClean="0"/>
              <a:t>Small airborne residues that result from evaporation of droplets, emitted by an infected host  </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Contagious disease</a:t>
            </a:r>
            <a:endParaRPr lang="en-US" dirty="0"/>
          </a:p>
        </p:txBody>
      </p:sp>
      <p:sp>
        <p:nvSpPr>
          <p:cNvPr id="3" name="Content Placeholder 2"/>
          <p:cNvSpPr>
            <a:spLocks noGrp="1"/>
          </p:cNvSpPr>
          <p:nvPr>
            <p:ph idx="1"/>
          </p:nvPr>
        </p:nvSpPr>
        <p:spPr>
          <a:xfrm>
            <a:off x="152400" y="762000"/>
            <a:ext cx="8839200" cy="5943600"/>
          </a:xfrm>
        </p:spPr>
        <p:txBody>
          <a:bodyPr/>
          <a:lstStyle/>
          <a:p>
            <a:pPr>
              <a:buFont typeface="Wingdings" pitchFamily="2" charset="2"/>
              <a:buChar char="Ø"/>
            </a:pPr>
            <a:r>
              <a:rPr lang="en-US" sz="3200" dirty="0" smtClean="0"/>
              <a:t>A contagious disease is the one that is transmitted through contact. Examples include scabies, trachoma, STIs and leprosy</a:t>
            </a:r>
          </a:p>
          <a:p>
            <a:pPr>
              <a:buFont typeface="Wingdings" pitchFamily="2" charset="2"/>
              <a:buChar char="§"/>
            </a:pPr>
            <a:r>
              <a:rPr lang="en-US" sz="3200" dirty="0" smtClean="0"/>
              <a:t>Host. </a:t>
            </a:r>
          </a:p>
          <a:p>
            <a:pPr>
              <a:buFont typeface="Wingdings" pitchFamily="2" charset="2"/>
              <a:buChar char="Ø"/>
            </a:pPr>
            <a:r>
              <a:rPr lang="en-US" sz="3200" dirty="0" smtClean="0"/>
              <a:t> A person or an animal that affords subsistence or lodgement to an infectious agent under natural conditions. Types include: an obligate host, definitive (primary) host, intermediate host and a transport host.</a:t>
            </a:r>
          </a:p>
          <a:p>
            <a:pPr>
              <a:buNone/>
            </a:pPr>
            <a:endParaRPr lang="en-US" sz="3200" dirty="0" smtClean="0"/>
          </a:p>
          <a:p>
            <a:pPr>
              <a:buFont typeface="Wingdings" pitchFamily="2" charset="2"/>
              <a:buChar char="§"/>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Vector of infection</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pPr>
              <a:buFont typeface="Wingdings" pitchFamily="2" charset="2"/>
              <a:buChar char="Ø"/>
            </a:pPr>
            <a:r>
              <a:rPr lang="en-US" sz="2800" dirty="0" smtClean="0"/>
              <a:t>An insect or any living carrier that transports an infectious agent from an infected individual or its wastes to a susceptible individual or its food or immediate surroundings. Both biological and mechanical transmissions are encountered. </a:t>
            </a:r>
          </a:p>
          <a:p>
            <a:r>
              <a:rPr lang="en-US" sz="2800" dirty="0" smtClean="0"/>
              <a:t>Reservoir </a:t>
            </a:r>
          </a:p>
          <a:p>
            <a:pPr>
              <a:buFont typeface="Wingdings" pitchFamily="2" charset="2"/>
              <a:buChar char="Ø"/>
            </a:pPr>
            <a:r>
              <a:rPr lang="en-US" sz="2800" dirty="0" smtClean="0"/>
              <a:t>Any person, animal, arthropod, plant, soil, or substance, or a combination of these, in which an infectious agent normally lives and multiplies, on which it depends primarily for survival, and where it reproduces itself in such a manner that it can be transmitted to a susceptible host. It is the natural habitat of the infectious agent.</a:t>
            </a:r>
          </a:p>
          <a:p>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Cont’d definition of epidemiology</a:t>
            </a:r>
            <a:endParaRPr lang="en-US" dirty="0"/>
          </a:p>
        </p:txBody>
      </p:sp>
      <p:sp>
        <p:nvSpPr>
          <p:cNvPr id="3" name="Content Placeholder 2"/>
          <p:cNvSpPr>
            <a:spLocks noGrp="1"/>
          </p:cNvSpPr>
          <p:nvPr>
            <p:ph idx="1"/>
          </p:nvPr>
        </p:nvSpPr>
        <p:spPr>
          <a:xfrm>
            <a:off x="152400" y="990600"/>
            <a:ext cx="8839200" cy="5715000"/>
          </a:xfrm>
        </p:spPr>
        <p:txBody>
          <a:bodyPr>
            <a:normAutofit/>
          </a:bodyPr>
          <a:lstStyle/>
          <a:p>
            <a:r>
              <a:rPr lang="en-US" sz="3200" dirty="0" smtClean="0"/>
              <a:t>Epidemiology is the study of the distribution and determinants of health-related states and events in populations, and the application of this study to control health problems </a:t>
            </a: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normAutofit fontScale="90000"/>
          </a:bodyPr>
          <a:lstStyle/>
          <a:p>
            <a:r>
              <a:rPr lang="en-US" sz="5400" dirty="0" smtClean="0"/>
              <a:t>Incidence and prevalence of infectious diseases</a:t>
            </a:r>
            <a:r>
              <a:rPr lang="en-US" sz="5400" i="1" dirty="0" smtClean="0"/>
              <a:t> </a:t>
            </a:r>
            <a:endParaRPr lang="en-US" dirty="0"/>
          </a:p>
        </p:txBody>
      </p:sp>
      <p:sp>
        <p:nvSpPr>
          <p:cNvPr id="3" name="Content Placeholder 2"/>
          <p:cNvSpPr>
            <a:spLocks noGrp="1"/>
          </p:cNvSpPr>
          <p:nvPr>
            <p:ph idx="1"/>
          </p:nvPr>
        </p:nvSpPr>
        <p:spPr>
          <a:xfrm>
            <a:off x="152400" y="1524000"/>
            <a:ext cx="8839200" cy="5181600"/>
          </a:xfrm>
        </p:spPr>
        <p:txBody>
          <a:bodyPr>
            <a:normAutofit fontScale="92500"/>
          </a:bodyPr>
          <a:lstStyle/>
          <a:p>
            <a:pPr>
              <a:lnSpc>
                <a:spcPct val="80000"/>
              </a:lnSpc>
              <a:spcBef>
                <a:spcPts val="500"/>
              </a:spcBef>
              <a:spcAft>
                <a:spcPts val="500"/>
              </a:spcAft>
              <a:buFont typeface="Wingdings" pitchFamily="2" charset="2"/>
              <a:buChar char="Ø"/>
              <a:defRPr/>
            </a:pPr>
            <a:r>
              <a:rPr lang="en-US" sz="3200" dirty="0" smtClean="0"/>
              <a:t>Incidence of an infectious disease: number of new cases in a given time period expressed as percent infected per year (cumulative incidence) or number per person time of observation (incidence density). </a:t>
            </a:r>
          </a:p>
          <a:p>
            <a:pPr>
              <a:lnSpc>
                <a:spcPct val="80000"/>
              </a:lnSpc>
              <a:spcBef>
                <a:spcPts val="500"/>
              </a:spcBef>
              <a:spcAft>
                <a:spcPts val="500"/>
              </a:spcAft>
              <a:buFont typeface="Wingdings" pitchFamily="2" charset="2"/>
              <a:buChar char="Ø"/>
              <a:defRPr/>
            </a:pPr>
            <a:r>
              <a:rPr lang="en-US" sz="3200" dirty="0" smtClean="0"/>
              <a:t>Prevalence of an infectious disease: number of cases at a given time expressed as a percent at a given time. </a:t>
            </a:r>
          </a:p>
          <a:p>
            <a:pPr>
              <a:lnSpc>
                <a:spcPct val="80000"/>
              </a:lnSpc>
              <a:spcBef>
                <a:spcPts val="500"/>
              </a:spcBef>
              <a:spcAft>
                <a:spcPts val="500"/>
              </a:spcAft>
              <a:buFont typeface="Wingdings" pitchFamily="2" charset="2"/>
              <a:buChar char="Ø"/>
              <a:defRPr/>
            </a:pPr>
            <a:r>
              <a:rPr lang="en-US" sz="3200" dirty="0" smtClean="0"/>
              <a:t>Prevalence is a product of incidence x duration of disease, and is of little interest if an infectious disease is of short duration (i.e. measles), but may be of interest if an infectious disease is of long duration (i.e. chronic hepatitis B).</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Incidence rate</a:t>
            </a:r>
            <a:endParaRPr lang="en-US" dirty="0"/>
          </a:p>
        </p:txBody>
      </p:sp>
      <p:sp>
        <p:nvSpPr>
          <p:cNvPr id="3" name="Content Placeholder 2"/>
          <p:cNvSpPr>
            <a:spLocks noGrp="1"/>
          </p:cNvSpPr>
          <p:nvPr>
            <p:ph idx="1"/>
          </p:nvPr>
        </p:nvSpPr>
        <p:spPr>
          <a:xfrm>
            <a:off x="152400" y="762000"/>
            <a:ext cx="8839200" cy="5943600"/>
          </a:xfrm>
        </p:spPr>
        <p:txBody>
          <a:bodyPr>
            <a:noAutofit/>
          </a:bodyPr>
          <a:lstStyle/>
          <a:p>
            <a:pPr>
              <a:buFont typeface="Wingdings" pitchFamily="2" charset="2"/>
              <a:buChar char="Ø"/>
            </a:pPr>
            <a:r>
              <a:rPr lang="en-US" sz="2800" dirty="0" smtClean="0"/>
              <a:t>A quotient (rate), with the number of new cases of a specified disease diagnosed or reported during a defined period of time as the numerator and the number of persons in the population in which they occurred as the denominator. Is expressed as cases per 1000 or 100,000 population</a:t>
            </a:r>
          </a:p>
          <a:p>
            <a:pPr>
              <a:buFont typeface="Wingdings" pitchFamily="2" charset="2"/>
              <a:buChar char="§"/>
            </a:pPr>
            <a:r>
              <a:rPr lang="en-US" sz="2800" dirty="0" smtClean="0"/>
              <a:t>Incubation period </a:t>
            </a:r>
          </a:p>
          <a:p>
            <a:pPr>
              <a:buFont typeface="Wingdings" pitchFamily="2" charset="2"/>
              <a:buChar char="Ø"/>
            </a:pPr>
            <a:r>
              <a:rPr lang="en-US" sz="2800" dirty="0" smtClean="0"/>
              <a:t>The time interval between contact with an infectious agent and appearance of first sign or symptom of disease in question</a:t>
            </a:r>
          </a:p>
          <a:p>
            <a:pPr>
              <a:buFont typeface="Wingdings" pitchFamily="2" charset="2"/>
              <a:buChar char="§"/>
            </a:pPr>
            <a:r>
              <a:rPr lang="en-US" sz="2800" dirty="0" smtClean="0"/>
              <a:t>Index cases</a:t>
            </a:r>
          </a:p>
          <a:p>
            <a:pPr>
              <a:buFont typeface="Wingdings" pitchFamily="2" charset="2"/>
              <a:buChar char="Ø"/>
            </a:pPr>
            <a:r>
              <a:rPr lang="en-US" sz="2800" dirty="0" smtClean="0"/>
              <a:t>The first case among a number of similar cases which are epidemiologically related</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Epidemic</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pPr>
              <a:buFont typeface="Wingdings" pitchFamily="2" charset="2"/>
              <a:buChar char="Ø"/>
              <a:defRPr/>
            </a:pPr>
            <a:r>
              <a:rPr lang="en-US" sz="2800" dirty="0" smtClean="0"/>
              <a:t>The unusual occurrence in a community of disease, specific health related behavior, or other health related events clearly in excess of expected occurrence</a:t>
            </a:r>
            <a:r>
              <a:rPr lang="en-US" sz="2800" dirty="0" smtClean="0">
                <a:latin typeface="Arial"/>
              </a:rPr>
              <a:t>”</a:t>
            </a:r>
            <a:endParaRPr lang="en-US" sz="2800" dirty="0" smtClean="0"/>
          </a:p>
          <a:p>
            <a:pPr>
              <a:buNone/>
              <a:defRPr/>
            </a:pPr>
            <a:r>
              <a:rPr lang="en-US" sz="2800" dirty="0" smtClean="0"/>
              <a:t>(epi= upon; demos= people)</a:t>
            </a:r>
          </a:p>
          <a:p>
            <a:pPr>
              <a:buFont typeface="Wingdings" pitchFamily="2" charset="2"/>
              <a:buChar char="Ø"/>
              <a:defRPr/>
            </a:pPr>
            <a:r>
              <a:rPr lang="en-US" sz="2800" dirty="0" smtClean="0"/>
              <a:t>Epidemics can occur upon endemic states too.</a:t>
            </a:r>
          </a:p>
          <a:p>
            <a:pPr>
              <a:defRPr/>
            </a:pPr>
            <a:r>
              <a:rPr lang="en-US" sz="2800" dirty="0" smtClean="0"/>
              <a:t>Endemic</a:t>
            </a:r>
          </a:p>
          <a:p>
            <a:pPr>
              <a:buFont typeface="Wingdings" pitchFamily="2" charset="2"/>
              <a:buChar char="Ø"/>
              <a:defRPr/>
            </a:pPr>
            <a:r>
              <a:rPr lang="en-US" sz="2800" dirty="0" smtClean="0"/>
              <a:t>It refers to the constant presence of a disease or infectious agent within a given geographic area or population group.</a:t>
            </a:r>
          </a:p>
          <a:p>
            <a:pPr>
              <a:buFont typeface="Wingdings" pitchFamily="2" charset="2"/>
              <a:buChar char="Ø"/>
              <a:defRPr/>
            </a:pPr>
            <a:r>
              <a:rPr lang="en-US" sz="2800" dirty="0" smtClean="0"/>
              <a:t>It is the usual or expected frequency of disease within a population.</a:t>
            </a:r>
          </a:p>
          <a:p>
            <a:pPr>
              <a:buNone/>
              <a:defRPr/>
            </a:pPr>
            <a:r>
              <a:rPr lang="en-US" sz="2800" dirty="0" smtClean="0"/>
              <a:t>(En = in; demos = people)</a:t>
            </a:r>
          </a:p>
          <a:p>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Hyperendemic and holoendemic</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pPr>
              <a:lnSpc>
                <a:spcPct val="80000"/>
              </a:lnSpc>
              <a:buFont typeface="Wingdings" pitchFamily="2" charset="2"/>
              <a:buChar char="Ø"/>
              <a:defRPr/>
            </a:pPr>
            <a:r>
              <a:rPr lang="en-US" sz="2800" dirty="0" smtClean="0"/>
              <a:t>The term </a:t>
            </a:r>
            <a:r>
              <a:rPr lang="en-US" sz="2800" dirty="0" smtClean="0">
                <a:latin typeface="Arial"/>
              </a:rPr>
              <a:t>“</a:t>
            </a:r>
            <a:r>
              <a:rPr lang="en-US" sz="2800" dirty="0" smtClean="0"/>
              <a:t>hyperendemic</a:t>
            </a:r>
            <a:r>
              <a:rPr lang="en-US" sz="2800" dirty="0" smtClean="0">
                <a:latin typeface="Arial"/>
              </a:rPr>
              <a:t>”</a:t>
            </a:r>
            <a:r>
              <a:rPr lang="en-US" sz="2800" dirty="0" smtClean="0"/>
              <a:t> expresses that the disease is constantly present at high incidence and/or prevalence rate and affects all age groups equally.</a:t>
            </a:r>
          </a:p>
          <a:p>
            <a:pPr>
              <a:lnSpc>
                <a:spcPct val="80000"/>
              </a:lnSpc>
              <a:buFont typeface="Wingdings" pitchFamily="2" charset="2"/>
              <a:buChar char="Ø"/>
              <a:defRPr/>
            </a:pPr>
            <a:r>
              <a:rPr lang="en-US" sz="2800" dirty="0" smtClean="0"/>
              <a:t>The term </a:t>
            </a:r>
            <a:r>
              <a:rPr lang="en-US" sz="2800" dirty="0" smtClean="0">
                <a:latin typeface="Arial"/>
              </a:rPr>
              <a:t>“</a:t>
            </a:r>
            <a:r>
              <a:rPr lang="en-US" sz="2800" dirty="0" smtClean="0"/>
              <a:t>holoendemic</a:t>
            </a:r>
            <a:r>
              <a:rPr lang="en-US" sz="2800" dirty="0" smtClean="0">
                <a:latin typeface="Arial"/>
              </a:rPr>
              <a:t>”</a:t>
            </a:r>
            <a:r>
              <a:rPr lang="en-US" sz="2800" dirty="0" smtClean="0"/>
              <a:t> expresses a high level of infection beginning early in life and affecting most of the child population, leading to a state of equilibrium such that the adult population shows evidence of the disease much less commonly than do the children (e.g. malaria)</a:t>
            </a:r>
          </a:p>
          <a:p>
            <a:pPr>
              <a:lnSpc>
                <a:spcPct val="90000"/>
              </a:lnSpc>
              <a:defRPr/>
            </a:pPr>
            <a:r>
              <a:rPr lang="en-US" sz="2800" dirty="0" smtClean="0"/>
              <a:t>Pandemic and Exotic</a:t>
            </a:r>
          </a:p>
          <a:p>
            <a:pPr>
              <a:lnSpc>
                <a:spcPct val="90000"/>
              </a:lnSpc>
              <a:buFont typeface="Wingdings" pitchFamily="2" charset="2"/>
              <a:buChar char="Ø"/>
              <a:defRPr/>
            </a:pPr>
            <a:r>
              <a:rPr lang="en-US" sz="2800" dirty="0" smtClean="0"/>
              <a:t>An epidemic usually affecting a large proportion of the population, occurring over a wide geographic area such as a section of a nation, the entire nation, a continent or the world, e.g. Influenza pandemics.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pPr>
              <a:buFont typeface="Wingdings" pitchFamily="2" charset="2"/>
              <a:buChar char="Ø"/>
            </a:pPr>
            <a:r>
              <a:rPr lang="en-US" sz="2800" dirty="0" smtClean="0"/>
              <a:t>Exotic diseases are those which are imported into a country in which they do not otherwise occur, as for example, rabies in the UK.</a:t>
            </a:r>
          </a:p>
          <a:p>
            <a:pPr>
              <a:lnSpc>
                <a:spcPct val="80000"/>
              </a:lnSpc>
              <a:defRPr/>
            </a:pPr>
            <a:r>
              <a:rPr lang="en-US" sz="2800" dirty="0" smtClean="0"/>
              <a:t>Sporadic</a:t>
            </a:r>
          </a:p>
          <a:p>
            <a:pPr>
              <a:lnSpc>
                <a:spcPct val="80000"/>
              </a:lnSpc>
              <a:buFont typeface="Wingdings" pitchFamily="2" charset="2"/>
              <a:buChar char="Ø"/>
              <a:defRPr/>
            </a:pPr>
            <a:r>
              <a:rPr lang="en-US" sz="2800" dirty="0" smtClean="0"/>
              <a:t>The word sporadic means </a:t>
            </a:r>
            <a:r>
              <a:rPr lang="en-US" sz="2800" dirty="0" smtClean="0">
                <a:latin typeface="Arial"/>
              </a:rPr>
              <a:t>“</a:t>
            </a:r>
            <a:r>
              <a:rPr lang="en-US" sz="2800" dirty="0" smtClean="0"/>
              <a:t>scattered about</a:t>
            </a:r>
            <a:r>
              <a:rPr lang="en-US" sz="2800" dirty="0" smtClean="0">
                <a:latin typeface="Arial"/>
              </a:rPr>
              <a:t>”</a:t>
            </a:r>
            <a:r>
              <a:rPr lang="en-US" sz="2800" dirty="0" smtClean="0"/>
              <a:t>. The cases occur irregularly, haphazardly from time to time, and generally infrequently. </a:t>
            </a:r>
          </a:p>
          <a:p>
            <a:pPr>
              <a:lnSpc>
                <a:spcPct val="80000"/>
              </a:lnSpc>
              <a:buFont typeface="Wingdings" pitchFamily="2" charset="2"/>
              <a:buChar char="Ø"/>
              <a:defRPr/>
            </a:pPr>
            <a:r>
              <a:rPr lang="en-US" sz="2800" dirty="0" smtClean="0"/>
              <a:t>The cases are few and separated widely in time and place that they show no or little connection with each other, nor a recognizable common source of infection e.g. polio, meningococcal meningitis, tetanus</a:t>
            </a:r>
            <a:r>
              <a:rPr lang="en-US" sz="2800" dirty="0" smtClean="0">
                <a:latin typeface="Arial"/>
              </a:rPr>
              <a:t>…</a:t>
            </a:r>
            <a:r>
              <a:rPr lang="en-US" sz="2800" dirty="0" smtClean="0"/>
              <a:t>. </a:t>
            </a:r>
          </a:p>
          <a:p>
            <a:pPr>
              <a:lnSpc>
                <a:spcPct val="80000"/>
              </a:lnSpc>
              <a:buFont typeface="Wingdings" pitchFamily="2" charset="2"/>
              <a:buChar char="Ø"/>
              <a:defRPr/>
            </a:pPr>
            <a:r>
              <a:rPr lang="en-US" sz="2800" dirty="0" smtClean="0"/>
              <a:t>However, a sporadic disease could be the starting point of an epidemic when the conditions are favorable for its spread.</a:t>
            </a:r>
          </a:p>
          <a:p>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Fatality rate</a:t>
            </a:r>
            <a:endParaRPr lang="en-US" dirty="0"/>
          </a:p>
        </p:txBody>
      </p:sp>
      <p:sp>
        <p:nvSpPr>
          <p:cNvPr id="3" name="Content Placeholder 2"/>
          <p:cNvSpPr>
            <a:spLocks noGrp="1"/>
          </p:cNvSpPr>
          <p:nvPr>
            <p:ph idx="1"/>
          </p:nvPr>
        </p:nvSpPr>
        <p:spPr>
          <a:xfrm>
            <a:off x="152400" y="685800"/>
            <a:ext cx="8839200" cy="6019800"/>
          </a:xfrm>
        </p:spPr>
        <p:txBody>
          <a:bodyPr>
            <a:normAutofit/>
          </a:bodyPr>
          <a:lstStyle/>
          <a:p>
            <a:pPr>
              <a:buFont typeface="Wingdings" pitchFamily="2" charset="2"/>
              <a:buChar char="Ø"/>
            </a:pPr>
            <a:r>
              <a:rPr lang="en-US" dirty="0" smtClean="0"/>
              <a:t>Usually  expressed as a percentage  of the number of persons diagnosed as having a specified disease and the number who die as a result of that illness</a:t>
            </a:r>
          </a:p>
          <a:p>
            <a:pPr>
              <a:buFont typeface="Wingdings" pitchFamily="2" charset="2"/>
              <a:buChar char="§"/>
            </a:pPr>
            <a:r>
              <a:rPr lang="en-US" dirty="0" smtClean="0"/>
              <a:t>Prodromal </a:t>
            </a:r>
          </a:p>
          <a:p>
            <a:pPr>
              <a:buFont typeface="Wingdings" pitchFamily="2" charset="2"/>
              <a:buChar char="Ø"/>
            </a:pPr>
            <a:r>
              <a:rPr lang="en-US" dirty="0" smtClean="0"/>
              <a:t>Indicating impending attack, premonitory symptoms of a disease</a:t>
            </a:r>
          </a:p>
          <a:p>
            <a:pPr>
              <a:buFont typeface="Wingdings" pitchFamily="2" charset="2"/>
              <a:buChar char="§"/>
            </a:pPr>
            <a:r>
              <a:rPr lang="en-US" dirty="0" smtClean="0"/>
              <a:t>Quarantine </a:t>
            </a:r>
          </a:p>
          <a:p>
            <a:pPr>
              <a:buFont typeface="Wingdings" pitchFamily="2" charset="2"/>
              <a:buChar char="Ø"/>
            </a:pPr>
            <a:r>
              <a:rPr lang="en-US" dirty="0" smtClean="0"/>
              <a:t>Restriction of movement of those who have been in contact with the infectious agent for the period of time during which they may be potentially infectious to others</a:t>
            </a:r>
          </a:p>
          <a:p>
            <a:pPr>
              <a:buFont typeface="Wingdings" pitchFamily="2" charset="2"/>
              <a:buChar char="Ø"/>
            </a:pPr>
            <a:r>
              <a:rPr lang="en-US" dirty="0" smtClean="0"/>
              <a:t>The application of measures to prevent contact between uninfected persons suspected of being infected </a:t>
            </a: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t>
            </a:r>
            <a:br>
              <a:rPr lang="en-US" sz="5400" b="1" dirty="0" smtClean="0">
                <a:solidFill>
                  <a:srgbClr val="FFFF00"/>
                </a:solidFill>
              </a:rPr>
            </a:br>
            <a:r>
              <a:rPr lang="en-US" sz="5400" b="1" dirty="0" smtClean="0">
                <a:solidFill>
                  <a:srgbClr val="FFFF00"/>
                </a:solidFill>
              </a:rPr>
              <a:t>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b="1" dirty="0" smtClean="0">
                <a:solidFill>
                  <a:srgbClr val="FFFF00"/>
                </a:solidFill>
              </a:rPr>
              <a:t/>
            </a:r>
            <a:br>
              <a:rPr lang="en-US" sz="5400" b="1" dirty="0" smtClean="0">
                <a:solidFill>
                  <a:srgbClr val="FFFF00"/>
                </a:solidFill>
              </a:rPr>
            </a:br>
            <a:r>
              <a:rPr lang="en-US" sz="5400" dirty="0" smtClean="0">
                <a:solidFill>
                  <a:srgbClr val="FFFF00"/>
                </a:solidFill>
              </a:rPr>
              <a:t/>
            </a:r>
            <a:br>
              <a:rPr lang="en-US" sz="5400" dirty="0" smtClean="0">
                <a:solidFill>
                  <a:srgbClr val="FFFF00"/>
                </a:solidFill>
              </a:rPr>
            </a:br>
            <a:r>
              <a:rPr lang="en-US" sz="5400" dirty="0" smtClean="0">
                <a:solidFill>
                  <a:srgbClr val="FFFF00"/>
                </a:solidFill>
              </a:rPr>
              <a:t>     </a:t>
            </a:r>
            <a:r>
              <a:rPr lang="en-US" sz="5400" dirty="0" smtClean="0">
                <a:solidFill>
                  <a:schemeClr val="tx1"/>
                </a:solidFill>
              </a:rPr>
              <a:t>Pandemic   </a:t>
            </a:r>
            <a:endParaRPr lang="en-US" dirty="0">
              <a:solidFill>
                <a:schemeClr val="tx1"/>
              </a:solidFill>
            </a:endParaRPr>
          </a:p>
        </p:txBody>
      </p:sp>
      <p:sp>
        <p:nvSpPr>
          <p:cNvPr id="3" name="Content Placeholder 2"/>
          <p:cNvSpPr>
            <a:spLocks noGrp="1"/>
          </p:cNvSpPr>
          <p:nvPr>
            <p:ph idx="1"/>
          </p:nvPr>
        </p:nvSpPr>
        <p:spPr>
          <a:xfrm>
            <a:off x="152400" y="914400"/>
            <a:ext cx="8839200" cy="5791200"/>
          </a:xfrm>
        </p:spPr>
        <p:txBody>
          <a:bodyPr>
            <a:normAutofit lnSpcReduction="10000"/>
          </a:bodyPr>
          <a:lstStyle/>
          <a:p>
            <a:pPr>
              <a:lnSpc>
                <a:spcPct val="160000"/>
              </a:lnSpc>
              <a:buFont typeface="Wingdings" pitchFamily="2" charset="2"/>
              <a:buChar char="Ø"/>
              <a:defRPr/>
            </a:pPr>
            <a:r>
              <a:rPr lang="en-US" sz="2800" dirty="0" smtClean="0"/>
              <a:t>An epidemic occurring over a very wide area (several countries or continents) at the same time and usually affecting a large proportion of the population.</a:t>
            </a:r>
          </a:p>
          <a:p>
            <a:pPr>
              <a:lnSpc>
                <a:spcPct val="160000"/>
              </a:lnSpc>
              <a:buNone/>
              <a:defRPr/>
            </a:pPr>
            <a:r>
              <a:rPr lang="en-US" sz="2800" dirty="0" smtClean="0"/>
              <a:t>e.g. Influenza, cholera</a:t>
            </a:r>
          </a:p>
          <a:p>
            <a:pPr>
              <a:lnSpc>
                <a:spcPct val="160000"/>
              </a:lnSpc>
              <a:buFont typeface="Wingdings" pitchFamily="2" charset="2"/>
              <a:buChar char="§"/>
              <a:defRPr/>
            </a:pPr>
            <a:r>
              <a:rPr lang="en-US" sz="2800" b="1" dirty="0" smtClean="0"/>
              <a:t>Outbreak</a:t>
            </a:r>
          </a:p>
          <a:p>
            <a:pPr>
              <a:lnSpc>
                <a:spcPct val="160000"/>
              </a:lnSpc>
              <a:buNone/>
              <a:defRPr/>
            </a:pPr>
            <a:r>
              <a:rPr lang="en-US" sz="2800" dirty="0" smtClean="0"/>
              <a:t>A more or less localized epidemic affecting large number of a group, in the community</a:t>
            </a:r>
          </a:p>
          <a:p>
            <a:pPr>
              <a:lnSpc>
                <a:spcPct val="160000"/>
              </a:lnSpc>
              <a:buNone/>
              <a:defRPr/>
            </a:pPr>
            <a:r>
              <a:rPr lang="en-US" sz="2800" dirty="0" smtClean="0"/>
              <a:t>e.g. outbreak of food poisoning</a:t>
            </a:r>
          </a:p>
          <a:p>
            <a:pPr>
              <a:lnSpc>
                <a:spcPct val="160000"/>
              </a:lnSpc>
              <a:buFont typeface="Wingdings" pitchFamily="2" charset="2"/>
              <a:buChar char="§"/>
              <a:defRPr/>
            </a:pPr>
            <a:endParaRPr lang="en-US" sz="2800" dirty="0" smtClean="0"/>
          </a:p>
          <a:p>
            <a:pPr>
              <a:lnSpc>
                <a:spcPct val="160000"/>
              </a:lnSpc>
              <a:buNone/>
              <a:defRPr/>
            </a:pPr>
            <a:endParaRPr lang="en-US" sz="2800" dirty="0" smtClean="0"/>
          </a:p>
          <a:p>
            <a:pPr>
              <a:lnSpc>
                <a:spcPct val="160000"/>
              </a:lnSpc>
              <a:buFont typeface="Wingdings" pitchFamily="2" charset="2"/>
              <a:buChar cha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solidFill>
                  <a:srgbClr val="FFFF00"/>
                </a:solidFill>
              </a:rPr>
              <a:t/>
            </a:r>
            <a:br>
              <a:rPr lang="en-US" b="1" dirty="0" smtClean="0">
                <a:solidFill>
                  <a:srgbClr val="FFFF00"/>
                </a:solidFill>
              </a:rPr>
            </a:br>
            <a:r>
              <a:rPr lang="en-US" b="1" dirty="0" smtClean="0">
                <a:solidFill>
                  <a:srgbClr val="FFFF00"/>
                </a:solidFill>
              </a:rPr>
              <a:t>       </a:t>
            </a:r>
            <a:r>
              <a:rPr lang="en-US" b="1" dirty="0" smtClean="0">
                <a:solidFill>
                  <a:schemeClr val="tx1"/>
                </a:solidFill>
              </a:rPr>
              <a:t>Sporadic</a:t>
            </a:r>
            <a:r>
              <a:rPr lang="en-US" b="1" dirty="0" smtClean="0">
                <a:solidFill>
                  <a:srgbClr val="FFFF00"/>
                </a:solidFill>
              </a:rPr>
              <a:t> </a:t>
            </a:r>
            <a:endParaRPr lang="en-US" dirty="0"/>
          </a:p>
        </p:txBody>
      </p:sp>
      <p:sp>
        <p:nvSpPr>
          <p:cNvPr id="3" name="Content Placeholder 2"/>
          <p:cNvSpPr>
            <a:spLocks noGrp="1"/>
          </p:cNvSpPr>
          <p:nvPr>
            <p:ph idx="1"/>
          </p:nvPr>
        </p:nvSpPr>
        <p:spPr>
          <a:xfrm>
            <a:off x="152400" y="762000"/>
            <a:ext cx="8839200" cy="5943600"/>
          </a:xfrm>
        </p:spPr>
        <p:txBody>
          <a:bodyPr>
            <a:normAutofit fontScale="92500"/>
          </a:bodyPr>
          <a:lstStyle/>
          <a:p>
            <a:pPr>
              <a:lnSpc>
                <a:spcPct val="160000"/>
              </a:lnSpc>
              <a:buFont typeface="Wingdings" pitchFamily="2" charset="2"/>
              <a:buChar char="Ø"/>
              <a:defRPr/>
            </a:pPr>
            <a:r>
              <a:rPr lang="en-US" dirty="0" smtClean="0"/>
              <a:t>Cases occur irregularly, haphazardly from time to time and generally infrequently. </a:t>
            </a:r>
          </a:p>
          <a:p>
            <a:pPr>
              <a:lnSpc>
                <a:spcPct val="160000"/>
              </a:lnSpc>
              <a:buFont typeface="Wingdings" pitchFamily="2" charset="2"/>
              <a:buChar char="Ø"/>
              <a:defRPr/>
            </a:pPr>
            <a:r>
              <a:rPr lang="en-US" dirty="0" smtClean="0"/>
              <a:t>Cases are few and separated widely in space and time showing no connection to each other.</a:t>
            </a:r>
          </a:p>
          <a:p>
            <a:pPr>
              <a:lnSpc>
                <a:spcPct val="130000"/>
              </a:lnSpc>
              <a:spcBef>
                <a:spcPct val="50000"/>
              </a:spcBef>
              <a:buClr>
                <a:srgbClr val="FF3300"/>
              </a:buClr>
              <a:buFont typeface="Wingdings" pitchFamily="2" charset="2"/>
              <a:buChar char="§"/>
              <a:defRPr/>
            </a:pPr>
            <a:r>
              <a:rPr lang="en-US" sz="2400" dirty="0" smtClean="0">
                <a:effectLst>
                  <a:outerShdw blurRad="38100" dist="38100" dir="2700000" algn="tl">
                    <a:srgbClr val="000000"/>
                  </a:outerShdw>
                </a:effectLst>
                <a:latin typeface="Arial" charset="0"/>
              </a:rPr>
              <a:t> </a:t>
            </a:r>
            <a:r>
              <a:rPr lang="en-US" sz="2400" dirty="0" smtClean="0">
                <a:latin typeface="Arial" charset="0"/>
              </a:rPr>
              <a:t>Eradication</a:t>
            </a:r>
          </a:p>
          <a:p>
            <a:pPr>
              <a:lnSpc>
                <a:spcPct val="130000"/>
              </a:lnSpc>
              <a:spcBef>
                <a:spcPct val="50000"/>
              </a:spcBef>
              <a:buClr>
                <a:srgbClr val="FF3300"/>
              </a:buClr>
              <a:buFont typeface="Wingdings" pitchFamily="2" charset="2"/>
              <a:buChar char="Ø"/>
              <a:defRPr/>
            </a:pPr>
            <a:r>
              <a:rPr lang="en-US" sz="2400" dirty="0" smtClean="0">
                <a:latin typeface="Arial" charset="0"/>
              </a:rPr>
              <a:t>It means worldwide disappearance of a disease (permanent reduction to zero level) with complete destruction of the agent. </a:t>
            </a:r>
          </a:p>
          <a:p>
            <a:pPr>
              <a:lnSpc>
                <a:spcPct val="130000"/>
              </a:lnSpc>
              <a:spcBef>
                <a:spcPct val="50000"/>
              </a:spcBef>
              <a:buClr>
                <a:srgbClr val="FF3300"/>
              </a:buClr>
              <a:buFont typeface="Wingdings" pitchFamily="2" charset="2"/>
              <a:buChar char="Ø"/>
              <a:defRPr/>
            </a:pPr>
            <a:r>
              <a:rPr lang="en-US" sz="2400" dirty="0" smtClean="0">
                <a:latin typeface="Arial" charset="0"/>
              </a:rPr>
              <a:t>The organism can be present only in laboratories and no need for  interventions. </a:t>
            </a:r>
          </a:p>
          <a:p>
            <a:pPr>
              <a:lnSpc>
                <a:spcPct val="130000"/>
              </a:lnSpc>
              <a:spcBef>
                <a:spcPct val="50000"/>
              </a:spcBef>
              <a:buClr>
                <a:srgbClr val="FF3300"/>
              </a:buClr>
              <a:buFont typeface="Wingdings" pitchFamily="2" charset="2"/>
              <a:buChar char="Ø"/>
              <a:defRPr/>
            </a:pPr>
            <a:r>
              <a:rPr lang="en-US" sz="2400" dirty="0" smtClean="0">
                <a:latin typeface="Arial" charset="0"/>
              </a:rPr>
              <a:t>e.g. smallpox eradication from the world since 1979. </a:t>
            </a:r>
          </a:p>
          <a:p>
            <a:pPr>
              <a:lnSpc>
                <a:spcPct val="160000"/>
              </a:lnSpc>
              <a:buFont typeface="Wingdings" pitchFamily="2" charset="2"/>
              <a:buChar char="Ø"/>
              <a:defRPr/>
            </a:pPr>
            <a:endParaRPr lang="en-US" sz="2400" dirty="0" smtClean="0">
              <a:solidFill>
                <a:srgbClr val="FFFF00"/>
              </a:solidFill>
              <a:effectLst>
                <a:outerShdw blurRad="38100" dist="38100" dir="2700000" algn="tl">
                  <a:srgbClr val="000000"/>
                </a:outerShdw>
              </a:effectLst>
              <a:latin typeface="Arial" charset="0"/>
            </a:endParaRPr>
          </a:p>
          <a:p>
            <a:pPr>
              <a:lnSpc>
                <a:spcPct val="160000"/>
              </a:lnSpc>
              <a:buFont typeface="Wingdings" pitchFamily="2" charset="2"/>
              <a:buChar char="Ø"/>
              <a:defRPr/>
            </a:pP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457200"/>
          </a:xfrm>
        </p:spPr>
        <p:txBody>
          <a:bodyPr>
            <a:normAutofit fontScale="90000"/>
          </a:bodyPr>
          <a:lstStyle/>
          <a:p>
            <a:r>
              <a:rPr lang="en-US" sz="3600" dirty="0" smtClean="0"/>
              <a:t>Attack rates and       primary/secondary cases</a:t>
            </a:r>
            <a:endParaRPr lang="en-US" sz="3600" dirty="0"/>
          </a:p>
        </p:txBody>
      </p:sp>
      <p:sp>
        <p:nvSpPr>
          <p:cNvPr id="3" name="Content Placeholder 2"/>
          <p:cNvSpPr>
            <a:spLocks noGrp="1"/>
          </p:cNvSpPr>
          <p:nvPr>
            <p:ph idx="1"/>
          </p:nvPr>
        </p:nvSpPr>
        <p:spPr>
          <a:xfrm>
            <a:off x="152400" y="914400"/>
            <a:ext cx="8839200" cy="5791200"/>
          </a:xfrm>
        </p:spPr>
        <p:txBody>
          <a:bodyPr>
            <a:normAutofit lnSpcReduction="10000"/>
          </a:bodyPr>
          <a:lstStyle/>
          <a:p>
            <a:pPr>
              <a:lnSpc>
                <a:spcPct val="90000"/>
              </a:lnSpc>
              <a:spcBef>
                <a:spcPts val="500"/>
              </a:spcBef>
              <a:spcAft>
                <a:spcPts val="500"/>
              </a:spcAft>
              <a:buFont typeface="Wingdings" pitchFamily="2" charset="2"/>
              <a:buChar char="Ø"/>
              <a:defRPr/>
            </a:pPr>
            <a:r>
              <a:rPr lang="en-US" sz="3200" dirty="0" smtClean="0"/>
              <a:t>A measure of the frequency of new cases of a disease in a defined population during a given period, usually expressed in percentage</a:t>
            </a:r>
          </a:p>
          <a:p>
            <a:pPr>
              <a:lnSpc>
                <a:spcPct val="90000"/>
              </a:lnSpc>
              <a:spcBef>
                <a:spcPts val="500"/>
              </a:spcBef>
              <a:spcAft>
                <a:spcPts val="500"/>
              </a:spcAft>
              <a:buFont typeface="Wingdings" pitchFamily="2" charset="2"/>
              <a:buChar char="Ø"/>
              <a:defRPr/>
            </a:pPr>
            <a:r>
              <a:rPr lang="en-US" sz="3200" dirty="0" smtClean="0"/>
              <a:t>Attack rate: proportion of non-immune exposed individuals who become clinically ill.</a:t>
            </a:r>
          </a:p>
          <a:p>
            <a:pPr>
              <a:lnSpc>
                <a:spcPct val="90000"/>
              </a:lnSpc>
              <a:spcBef>
                <a:spcPts val="500"/>
              </a:spcBef>
              <a:spcAft>
                <a:spcPts val="500"/>
              </a:spcAft>
              <a:buFont typeface="Wingdings" pitchFamily="2" charset="2"/>
              <a:buChar char="Ø"/>
              <a:defRPr/>
            </a:pPr>
            <a:r>
              <a:rPr lang="en-US" sz="3200" dirty="0" smtClean="0"/>
              <a:t>Primary (index)/secondary cases: </a:t>
            </a:r>
          </a:p>
          <a:p>
            <a:pPr>
              <a:lnSpc>
                <a:spcPct val="90000"/>
              </a:lnSpc>
              <a:spcBef>
                <a:spcPts val="500"/>
              </a:spcBef>
              <a:spcAft>
                <a:spcPts val="500"/>
              </a:spcAft>
              <a:buFont typeface="Wingdings" pitchFamily="2" charset="2"/>
              <a:buChar char="Ø"/>
              <a:defRPr/>
            </a:pPr>
            <a:r>
              <a:rPr lang="en-US" sz="3200" dirty="0" smtClean="0"/>
              <a:t>The person who comes into and infects a population is the primary case. </a:t>
            </a:r>
          </a:p>
          <a:p>
            <a:pPr>
              <a:lnSpc>
                <a:spcPct val="90000"/>
              </a:lnSpc>
              <a:spcBef>
                <a:spcPts val="500"/>
              </a:spcBef>
              <a:spcAft>
                <a:spcPts val="500"/>
              </a:spcAft>
              <a:buFont typeface="Wingdings" pitchFamily="2" charset="2"/>
              <a:buChar char="Ø"/>
              <a:defRPr/>
            </a:pPr>
            <a:r>
              <a:rPr lang="en-US" sz="3200" dirty="0" smtClean="0"/>
              <a:t>Those who subsequently contract the infection are secondary cases. </a:t>
            </a:r>
          </a:p>
          <a:p>
            <a:pPr>
              <a:lnSpc>
                <a:spcPct val="90000"/>
              </a:lnSpc>
              <a:spcBef>
                <a:spcPts val="500"/>
              </a:spcBef>
              <a:spcAft>
                <a:spcPts val="500"/>
              </a:spcAft>
              <a:buFont typeface="Wingdings" pitchFamily="2" charset="2"/>
              <a:buChar char="Ø"/>
              <a:defRPr/>
            </a:pPr>
            <a:r>
              <a:rPr lang="en-US" sz="3200" dirty="0" smtClean="0"/>
              <a:t>Further spread is described as "waves" or "generations".</a:t>
            </a:r>
          </a:p>
          <a:p>
            <a:endParaRPr 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09600"/>
          </a:xfrm>
        </p:spPr>
        <p:txBody>
          <a:bodyPr>
            <a:normAutofit fontScale="90000"/>
          </a:bodyPr>
          <a:lstStyle/>
          <a:p>
            <a:r>
              <a:rPr lang="en-US" sz="5400" dirty="0" smtClean="0"/>
              <a:t> </a:t>
            </a:r>
            <a:r>
              <a:rPr lang="en-US" sz="4900" dirty="0" smtClean="0"/>
              <a:t>Zoonosis, epizootic and enzootic</a:t>
            </a:r>
            <a:endParaRPr lang="en-US" sz="4900" dirty="0"/>
          </a:p>
        </p:txBody>
      </p:sp>
      <p:sp>
        <p:nvSpPr>
          <p:cNvPr id="3" name="Content Placeholder 2"/>
          <p:cNvSpPr>
            <a:spLocks noGrp="1"/>
          </p:cNvSpPr>
          <p:nvPr>
            <p:ph idx="1"/>
          </p:nvPr>
        </p:nvSpPr>
        <p:spPr>
          <a:xfrm>
            <a:off x="152400" y="990600"/>
            <a:ext cx="8839200" cy="5715000"/>
          </a:xfrm>
        </p:spPr>
        <p:txBody>
          <a:bodyPr/>
          <a:lstStyle/>
          <a:p>
            <a:pPr>
              <a:buFont typeface="Wingdings" pitchFamily="2" charset="2"/>
              <a:buChar char="Ø"/>
              <a:defRPr/>
            </a:pPr>
            <a:r>
              <a:rPr lang="en-US" sz="3200" dirty="0" smtClean="0"/>
              <a:t>Zoonosis is an infection that is transmissible under natural conditions from vertebrate animals to man, e.g. rabies, plague, bovine tuberculosis</a:t>
            </a:r>
            <a:r>
              <a:rPr lang="en-US" sz="3200" dirty="0" smtClean="0">
                <a:latin typeface="Arial"/>
              </a:rPr>
              <a:t>…</a:t>
            </a:r>
            <a:r>
              <a:rPr lang="en-US" sz="3200" dirty="0" smtClean="0"/>
              <a:t>..</a:t>
            </a:r>
          </a:p>
          <a:p>
            <a:pPr>
              <a:buFont typeface="Wingdings" pitchFamily="2" charset="2"/>
              <a:buChar char="Ø"/>
              <a:defRPr/>
            </a:pPr>
            <a:r>
              <a:rPr lang="en-US" sz="3200" dirty="0" smtClean="0"/>
              <a:t>An epizootic is an outbreak (epidemic) of disease in an animal population, e.g. rift valley fever.</a:t>
            </a:r>
          </a:p>
          <a:p>
            <a:pPr>
              <a:buFont typeface="Wingdings" pitchFamily="2" charset="2"/>
              <a:buChar char="Ø"/>
              <a:defRPr/>
            </a:pPr>
            <a:r>
              <a:rPr lang="en-US" sz="3200" dirty="0" smtClean="0"/>
              <a:t>An enzotic is an endemic occurring in animals, e.g. bovine TB.</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371600"/>
          </a:xfrm>
        </p:spPr>
        <p:txBody>
          <a:bodyPr>
            <a:normAutofit fontScale="90000"/>
          </a:bodyPr>
          <a:lstStyle/>
          <a:p>
            <a:r>
              <a:rPr lang="en-US" sz="5400" dirty="0" smtClean="0"/>
              <a:t>Definition of communicable diseases</a:t>
            </a:r>
            <a:endParaRPr lang="en-US" dirty="0"/>
          </a:p>
        </p:txBody>
      </p:sp>
      <p:sp>
        <p:nvSpPr>
          <p:cNvPr id="3" name="Content Placeholder 2"/>
          <p:cNvSpPr>
            <a:spLocks noGrp="1"/>
          </p:cNvSpPr>
          <p:nvPr>
            <p:ph idx="1"/>
          </p:nvPr>
        </p:nvSpPr>
        <p:spPr>
          <a:xfrm>
            <a:off x="152400" y="1676400"/>
            <a:ext cx="8839200" cy="5029200"/>
          </a:xfrm>
        </p:spPr>
        <p:txBody>
          <a:bodyPr/>
          <a:lstStyle/>
          <a:p>
            <a:r>
              <a:rPr lang="en-US" sz="3200" dirty="0" smtClean="0"/>
              <a:t>A communicable disease is an illness due to a specific infectious (biological) agent or its toxic products capable of being directly or indirectly transmitted from man to man, from animal to man, from animal to animal, or from the environment (through air, water, food, etc..) to man.</a:t>
            </a:r>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Nosocomial infections</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pPr>
              <a:buFont typeface="Wingdings" pitchFamily="2" charset="2"/>
              <a:buChar char="Ø"/>
            </a:pPr>
            <a:r>
              <a:rPr lang="en-US" sz="2800" dirty="0" smtClean="0"/>
              <a:t>Nosocomial (hospital acquired) infection is an infection originating in a patient while in a hospital or another health care facility. It has to be a new disorder unrelated to the patient</a:t>
            </a:r>
            <a:r>
              <a:rPr lang="en-US" sz="2800" dirty="0" smtClean="0">
                <a:latin typeface="Arial"/>
              </a:rPr>
              <a:t>’</a:t>
            </a:r>
            <a:r>
              <a:rPr lang="en-US" sz="2800" dirty="0" smtClean="0"/>
              <a:t>s primary condition. Examples include infection of surgical wounds, hepatitis B and urinary tract infections.</a:t>
            </a:r>
          </a:p>
          <a:p>
            <a:pPr>
              <a:lnSpc>
                <a:spcPct val="90000"/>
              </a:lnSpc>
              <a:defRPr/>
            </a:pPr>
            <a:r>
              <a:rPr lang="en-US" sz="2800" dirty="0" smtClean="0"/>
              <a:t>Opportunistic infection</a:t>
            </a:r>
          </a:p>
          <a:p>
            <a:pPr>
              <a:lnSpc>
                <a:spcPct val="90000"/>
              </a:lnSpc>
              <a:buFont typeface="Wingdings" pitchFamily="2" charset="2"/>
              <a:buChar char="Ø"/>
              <a:defRPr/>
            </a:pPr>
            <a:r>
              <a:rPr lang="en-US" sz="2800" dirty="0" smtClean="0"/>
              <a:t>This is infection by organisms that take the opportunity provided by a defect in host defense (e.g. immunity) to infect the host and thus cause disease. For example, opportunistic infections are very common in AIDS. Organisms include Herpes simplex, cytomegalovirus, M. tuberculosis</a:t>
            </a:r>
            <a:r>
              <a:rPr lang="en-US" sz="2800" dirty="0" smtClean="0">
                <a:latin typeface="Arial"/>
              </a:rPr>
              <a:t>…</a:t>
            </a:r>
            <a:r>
              <a:rPr lang="en-US" sz="2800" dirty="0" smtClean="0"/>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Eradication and Elimination </a:t>
            </a:r>
            <a:endParaRPr lang="en-US" dirty="0"/>
          </a:p>
        </p:txBody>
      </p:sp>
      <p:sp>
        <p:nvSpPr>
          <p:cNvPr id="3" name="Content Placeholder 2"/>
          <p:cNvSpPr>
            <a:spLocks noGrp="1"/>
          </p:cNvSpPr>
          <p:nvPr>
            <p:ph idx="1"/>
          </p:nvPr>
        </p:nvSpPr>
        <p:spPr>
          <a:xfrm>
            <a:off x="152400" y="762000"/>
            <a:ext cx="8839200" cy="5943600"/>
          </a:xfrm>
        </p:spPr>
        <p:txBody>
          <a:bodyPr/>
          <a:lstStyle/>
          <a:p>
            <a:pPr>
              <a:lnSpc>
                <a:spcPct val="90000"/>
              </a:lnSpc>
              <a:buFont typeface="Wingdings" pitchFamily="2" charset="2"/>
              <a:buChar char="Ø"/>
              <a:defRPr/>
            </a:pPr>
            <a:r>
              <a:rPr lang="en-US" sz="3200" dirty="0" smtClean="0"/>
              <a:t>Termination of all transmission of infection by the extermination of the infectious agent through surveillance and containment. Eradication is an absolute process, an </a:t>
            </a:r>
            <a:r>
              <a:rPr lang="en-US" sz="3200" dirty="0" smtClean="0">
                <a:latin typeface="Arial"/>
              </a:rPr>
              <a:t>“</a:t>
            </a:r>
            <a:r>
              <a:rPr lang="en-US" sz="3200" dirty="0" smtClean="0"/>
              <a:t>all or none</a:t>
            </a:r>
            <a:r>
              <a:rPr lang="en-US" sz="3200" dirty="0" smtClean="0">
                <a:latin typeface="Arial"/>
              </a:rPr>
              <a:t>”</a:t>
            </a:r>
            <a:r>
              <a:rPr lang="en-US" sz="3200" dirty="0" smtClean="0"/>
              <a:t> phenomenon, restricted to termination of infection from the whole world.</a:t>
            </a:r>
          </a:p>
          <a:p>
            <a:pPr>
              <a:lnSpc>
                <a:spcPct val="90000"/>
              </a:lnSpc>
              <a:buFont typeface="Wingdings" pitchFamily="2" charset="2"/>
              <a:buChar char="Ø"/>
              <a:defRPr/>
            </a:pPr>
            <a:r>
              <a:rPr lang="en-US" sz="3200" dirty="0" smtClean="0"/>
              <a:t>The term</a:t>
            </a:r>
            <a:r>
              <a:rPr lang="en-US" sz="3200" dirty="0" smtClean="0">
                <a:solidFill>
                  <a:srgbClr val="FF0066"/>
                </a:solidFill>
              </a:rPr>
              <a:t> </a:t>
            </a:r>
            <a:r>
              <a:rPr lang="en-US" sz="3200" dirty="0" smtClean="0"/>
              <a:t>elimination is sometimes used to describe eradication of a disease from a large geographic region. Disease which are amenable to elimination in the meantime are polio, measles and diphtheria.</a:t>
            </a:r>
            <a:endParaRPr lang="en-US" sz="3200" dirty="0" smtClean="0">
              <a:solidFill>
                <a:srgbClr val="FF0066"/>
              </a:solidFill>
            </a:endParaRP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Reproductive rate of infection</a:t>
            </a:r>
            <a:endParaRPr lang="en-US" dirty="0"/>
          </a:p>
        </p:txBody>
      </p:sp>
      <p:sp>
        <p:nvSpPr>
          <p:cNvPr id="3" name="Content Placeholder 2"/>
          <p:cNvSpPr>
            <a:spLocks noGrp="1"/>
          </p:cNvSpPr>
          <p:nvPr>
            <p:ph idx="1"/>
          </p:nvPr>
        </p:nvSpPr>
        <p:spPr>
          <a:xfrm>
            <a:off x="152400" y="762000"/>
            <a:ext cx="8839200" cy="5943600"/>
          </a:xfrm>
        </p:spPr>
        <p:txBody>
          <a:bodyPr/>
          <a:lstStyle/>
          <a:p>
            <a:pPr>
              <a:spcBef>
                <a:spcPts val="500"/>
              </a:spcBef>
              <a:spcAft>
                <a:spcPts val="500"/>
              </a:spcAft>
              <a:buFont typeface="Wingdings" pitchFamily="2" charset="2"/>
              <a:buChar char="Ø"/>
              <a:defRPr/>
            </a:pPr>
            <a:r>
              <a:rPr lang="en-US" sz="3200" dirty="0" smtClean="0"/>
              <a:t>Reproductive rate of infection: potential for an infectious disease to spread. </a:t>
            </a:r>
          </a:p>
          <a:p>
            <a:pPr>
              <a:spcBef>
                <a:spcPts val="500"/>
              </a:spcBef>
              <a:spcAft>
                <a:spcPts val="500"/>
              </a:spcAft>
              <a:buFont typeface="Wingdings" pitchFamily="2" charset="2"/>
              <a:buChar char="Ø"/>
              <a:defRPr/>
            </a:pPr>
            <a:r>
              <a:rPr lang="en-US" sz="3200" dirty="0" smtClean="0"/>
              <a:t>Influential factors include the probability of transmission between an infected and a susceptible individual; frequency of population contact; duration of infection; virulence of the organism and population immune proportion</a:t>
            </a:r>
            <a:r>
              <a:rPr lang="en-US" sz="3200" i="1" dirty="0" smtClean="0"/>
              <a:t> .</a:t>
            </a:r>
          </a:p>
          <a:p>
            <a:pPr>
              <a:buNone/>
              <a:defRPr/>
            </a:pPr>
            <a:endParaRPr lang="en-US" sz="2400"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algn="l" rtl="0" eaLnBrk="1" hangingPunct="1">
              <a:defRPr/>
            </a:pPr>
            <a:r>
              <a:rPr lang="en-US" sz="4000" dirty="0" smtClean="0"/>
              <a:t>Dynamics of disease Transmission (Chain of Infection)</a:t>
            </a:r>
          </a:p>
        </p:txBody>
      </p:sp>
      <p:sp>
        <p:nvSpPr>
          <p:cNvPr id="48132" name="Oval 4"/>
          <p:cNvSpPr>
            <a:spLocks noChangeArrowheads="1"/>
          </p:cNvSpPr>
          <p:nvPr/>
        </p:nvSpPr>
        <p:spPr bwMode="auto">
          <a:xfrm>
            <a:off x="990600" y="3429000"/>
            <a:ext cx="2590800" cy="685800"/>
          </a:xfrm>
          <a:prstGeom prst="ellipse">
            <a:avLst/>
          </a:prstGeom>
          <a:solidFill>
            <a:schemeClr val="accent1"/>
          </a:solidFill>
          <a:ln w="9525">
            <a:solidFill>
              <a:schemeClr val="tx1"/>
            </a:solidFill>
            <a:round/>
            <a:headEnd/>
            <a:tailEnd/>
          </a:ln>
        </p:spPr>
        <p:txBody>
          <a:bodyPr wrap="none" anchor="ctr"/>
          <a:lstStyle/>
          <a:p>
            <a:pPr algn="ctr"/>
            <a:r>
              <a:rPr lang="en-US" sz="1600" dirty="0"/>
              <a:t>Source or Reservoir</a:t>
            </a:r>
          </a:p>
        </p:txBody>
      </p:sp>
      <p:sp>
        <p:nvSpPr>
          <p:cNvPr id="48133" name="Oval 5"/>
          <p:cNvSpPr>
            <a:spLocks noChangeArrowheads="1"/>
          </p:cNvSpPr>
          <p:nvPr/>
        </p:nvSpPr>
        <p:spPr bwMode="auto">
          <a:xfrm>
            <a:off x="3352800" y="3429000"/>
            <a:ext cx="2590800" cy="685800"/>
          </a:xfrm>
          <a:prstGeom prst="ellipse">
            <a:avLst/>
          </a:prstGeom>
          <a:solidFill>
            <a:schemeClr val="accent1"/>
          </a:solidFill>
          <a:ln w="9525">
            <a:solidFill>
              <a:schemeClr val="tx1"/>
            </a:solidFill>
            <a:round/>
            <a:headEnd/>
            <a:tailEnd/>
          </a:ln>
        </p:spPr>
        <p:txBody>
          <a:bodyPr wrap="none" anchor="ctr"/>
          <a:lstStyle/>
          <a:p>
            <a:pPr algn="ctr"/>
            <a:r>
              <a:rPr lang="en-US" sz="1600" dirty="0"/>
              <a:t>Modes of transmission</a:t>
            </a:r>
          </a:p>
        </p:txBody>
      </p:sp>
      <p:sp>
        <p:nvSpPr>
          <p:cNvPr id="48134" name="Oval 6"/>
          <p:cNvSpPr>
            <a:spLocks noChangeArrowheads="1"/>
          </p:cNvSpPr>
          <p:nvPr/>
        </p:nvSpPr>
        <p:spPr bwMode="auto">
          <a:xfrm>
            <a:off x="5791200" y="3429000"/>
            <a:ext cx="2590800" cy="685800"/>
          </a:xfrm>
          <a:prstGeom prst="ellipse">
            <a:avLst/>
          </a:prstGeom>
          <a:solidFill>
            <a:schemeClr val="accent1"/>
          </a:solidFill>
          <a:ln w="9525">
            <a:solidFill>
              <a:schemeClr val="tx1"/>
            </a:solidFill>
            <a:round/>
            <a:headEnd/>
            <a:tailEnd/>
          </a:ln>
        </p:spPr>
        <p:txBody>
          <a:bodyPr wrap="none" anchor="ctr"/>
          <a:lstStyle/>
          <a:p>
            <a:pPr algn="ctr"/>
            <a:r>
              <a:rPr lang="en-US" sz="1600" dirty="0"/>
              <a:t>Susceptible host</a:t>
            </a:r>
          </a:p>
        </p:txBody>
      </p:sp>
      <p:sp>
        <p:nvSpPr>
          <p:cNvPr id="48138" name="AutoShape 10"/>
          <p:cNvSpPr>
            <a:spLocks noChangeArrowheads="1"/>
          </p:cNvSpPr>
          <p:nvPr/>
        </p:nvSpPr>
        <p:spPr bwMode="auto">
          <a:xfrm rot="-5085900">
            <a:off x="2831306" y="2350294"/>
            <a:ext cx="733425" cy="1214438"/>
          </a:xfrm>
          <a:prstGeom prst="curvedLeftArrow">
            <a:avLst>
              <a:gd name="adj1" fmla="val 33117"/>
              <a:gd name="adj2" fmla="val 66234"/>
              <a:gd name="adj3" fmla="val 33333"/>
            </a:avLst>
          </a:prstGeom>
          <a:solidFill>
            <a:schemeClr val="accent1"/>
          </a:solidFill>
          <a:ln w="9525">
            <a:solidFill>
              <a:schemeClr val="tx1"/>
            </a:solidFill>
            <a:miter lim="800000"/>
            <a:headEnd/>
            <a:tailEnd/>
          </a:ln>
        </p:spPr>
        <p:txBody>
          <a:bodyPr wrap="none" anchor="ctr"/>
          <a:lstStyle/>
          <a:p>
            <a:endParaRPr lang="ru-RU"/>
          </a:p>
        </p:txBody>
      </p:sp>
      <p:sp>
        <p:nvSpPr>
          <p:cNvPr id="48140" name="AutoShape 12"/>
          <p:cNvSpPr>
            <a:spLocks noChangeArrowheads="1"/>
          </p:cNvSpPr>
          <p:nvPr/>
        </p:nvSpPr>
        <p:spPr bwMode="auto">
          <a:xfrm rot="-5085900">
            <a:off x="5726906" y="2426494"/>
            <a:ext cx="733425" cy="1214438"/>
          </a:xfrm>
          <a:prstGeom prst="curvedLeftArrow">
            <a:avLst>
              <a:gd name="adj1" fmla="val 33117"/>
              <a:gd name="adj2" fmla="val 66234"/>
              <a:gd name="adj3" fmla="val 33333"/>
            </a:avLst>
          </a:prstGeom>
          <a:solidFill>
            <a:schemeClr val="accent1"/>
          </a:solidFill>
          <a:ln w="9525">
            <a:solidFill>
              <a:schemeClr val="tx1"/>
            </a:solidFill>
            <a:miter lim="800000"/>
            <a:headEnd/>
            <a:tailEnd/>
          </a:ln>
        </p:spPr>
        <p:txBody>
          <a:bodyPr wrap="none" anchor="ctr"/>
          <a:lstStyle/>
          <a:p>
            <a:endParaRPr lang="ru-RU"/>
          </a:p>
        </p:txBody>
      </p:sp>
      <p:sp>
        <p:nvSpPr>
          <p:cNvPr id="48141" name="Text Box 13"/>
          <p:cNvSpPr txBox="1">
            <a:spLocks noChangeArrowheads="1"/>
          </p:cNvSpPr>
          <p:nvPr/>
        </p:nvSpPr>
        <p:spPr bwMode="auto">
          <a:xfrm>
            <a:off x="1889125" y="2546350"/>
            <a:ext cx="280988" cy="366713"/>
          </a:xfrm>
          <a:prstGeom prst="rect">
            <a:avLst/>
          </a:prstGeom>
          <a:noFill/>
          <a:ln w="9525">
            <a:noFill/>
            <a:miter lim="800000"/>
            <a:headEnd/>
            <a:tailEnd/>
          </a:ln>
        </p:spPr>
        <p:txBody>
          <a:bodyPr wrap="none">
            <a:spAutoFit/>
          </a:bodyPr>
          <a:lstStyle/>
          <a:p>
            <a:r>
              <a:rPr lang="en-US" dirty="0"/>
              <a:t>I</a:t>
            </a:r>
          </a:p>
        </p:txBody>
      </p:sp>
      <p:sp>
        <p:nvSpPr>
          <p:cNvPr id="48142" name="Text Box 14"/>
          <p:cNvSpPr txBox="1">
            <a:spLocks noChangeArrowheads="1"/>
          </p:cNvSpPr>
          <p:nvPr/>
        </p:nvSpPr>
        <p:spPr bwMode="auto">
          <a:xfrm>
            <a:off x="4495800" y="2514600"/>
            <a:ext cx="377825" cy="366713"/>
          </a:xfrm>
          <a:prstGeom prst="rect">
            <a:avLst/>
          </a:prstGeom>
          <a:noFill/>
          <a:ln w="9525">
            <a:noFill/>
            <a:miter lim="800000"/>
            <a:headEnd/>
            <a:tailEnd/>
          </a:ln>
        </p:spPr>
        <p:txBody>
          <a:bodyPr wrap="none">
            <a:spAutoFit/>
          </a:bodyPr>
          <a:lstStyle/>
          <a:p>
            <a:r>
              <a:rPr lang="en-US" dirty="0"/>
              <a:t>II</a:t>
            </a:r>
          </a:p>
        </p:txBody>
      </p:sp>
      <p:sp>
        <p:nvSpPr>
          <p:cNvPr id="48143" name="Text Box 15"/>
          <p:cNvSpPr txBox="1">
            <a:spLocks noChangeArrowheads="1"/>
          </p:cNvSpPr>
          <p:nvPr/>
        </p:nvSpPr>
        <p:spPr bwMode="auto">
          <a:xfrm>
            <a:off x="7239000" y="2514600"/>
            <a:ext cx="474663" cy="366713"/>
          </a:xfrm>
          <a:prstGeom prst="rect">
            <a:avLst/>
          </a:prstGeom>
          <a:noFill/>
          <a:ln w="9525">
            <a:noFill/>
            <a:miter lim="800000"/>
            <a:headEnd/>
            <a:tailEnd/>
          </a:ln>
        </p:spPr>
        <p:txBody>
          <a:bodyPr wrap="none">
            <a:spAutoFit/>
          </a:bodyPr>
          <a:lstStyle/>
          <a:p>
            <a:r>
              <a:rPr lang="en-US" dirty="0"/>
              <a:t>III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linds(horizontal)">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blinds(horizontal)">
                                      <p:cBhvr>
                                        <p:cTn id="12" dur="500"/>
                                        <p:tgtEl>
                                          <p:spTgt spid="481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133"/>
                                        </p:tgtEl>
                                        <p:attrNameLst>
                                          <p:attrName>style.visibility</p:attrName>
                                        </p:attrNameLst>
                                      </p:cBhvr>
                                      <p:to>
                                        <p:strVal val="visible"/>
                                      </p:to>
                                    </p:set>
                                    <p:animEffect transition="in" filter="blinds(horizontal)">
                                      <p:cBhvr>
                                        <p:cTn id="17" dur="500"/>
                                        <p:tgtEl>
                                          <p:spTgt spid="481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8134"/>
                                        </p:tgtEl>
                                        <p:attrNameLst>
                                          <p:attrName>style.visibility</p:attrName>
                                        </p:attrNameLst>
                                      </p:cBhvr>
                                      <p:to>
                                        <p:strVal val="visible"/>
                                      </p:to>
                                    </p:set>
                                    <p:animEffect transition="in" filter="blinds(horizontal)">
                                      <p:cBhvr>
                                        <p:cTn id="22" dur="500"/>
                                        <p:tgtEl>
                                          <p:spTgt spid="48134"/>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48138"/>
                                        </p:tgtEl>
                                        <p:attrNameLst>
                                          <p:attrName>style.visibility</p:attrName>
                                        </p:attrNameLst>
                                      </p:cBhvr>
                                      <p:to>
                                        <p:strVal val="visible"/>
                                      </p:to>
                                    </p:set>
                                    <p:anim calcmode="lin" valueType="num">
                                      <p:cBhvr>
                                        <p:cTn id="27" dur="1000" fill="hold"/>
                                        <p:tgtEl>
                                          <p:spTgt spid="48138"/>
                                        </p:tgtEl>
                                        <p:attrNameLst>
                                          <p:attrName>ppt_w</p:attrName>
                                        </p:attrNameLst>
                                      </p:cBhvr>
                                      <p:tavLst>
                                        <p:tav tm="0">
                                          <p:val>
                                            <p:strVal val="#ppt_w*0.70"/>
                                          </p:val>
                                        </p:tav>
                                        <p:tav tm="100000">
                                          <p:val>
                                            <p:strVal val="#ppt_w"/>
                                          </p:val>
                                        </p:tav>
                                      </p:tavLst>
                                    </p:anim>
                                    <p:anim calcmode="lin" valueType="num">
                                      <p:cBhvr>
                                        <p:cTn id="28" dur="1000" fill="hold"/>
                                        <p:tgtEl>
                                          <p:spTgt spid="48138"/>
                                        </p:tgtEl>
                                        <p:attrNameLst>
                                          <p:attrName>ppt_h</p:attrName>
                                        </p:attrNameLst>
                                      </p:cBhvr>
                                      <p:tavLst>
                                        <p:tav tm="0">
                                          <p:val>
                                            <p:strVal val="#ppt_h"/>
                                          </p:val>
                                        </p:tav>
                                        <p:tav tm="100000">
                                          <p:val>
                                            <p:strVal val="#ppt_h"/>
                                          </p:val>
                                        </p:tav>
                                      </p:tavLst>
                                    </p:anim>
                                    <p:animEffect transition="in" filter="fade">
                                      <p:cBhvr>
                                        <p:cTn id="29" dur="1000"/>
                                        <p:tgtEl>
                                          <p:spTgt spid="48138"/>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48140"/>
                                        </p:tgtEl>
                                        <p:attrNameLst>
                                          <p:attrName>style.visibility</p:attrName>
                                        </p:attrNameLst>
                                      </p:cBhvr>
                                      <p:to>
                                        <p:strVal val="visible"/>
                                      </p:to>
                                    </p:set>
                                    <p:anim calcmode="lin" valueType="num">
                                      <p:cBhvr>
                                        <p:cTn id="34" dur="1000" fill="hold"/>
                                        <p:tgtEl>
                                          <p:spTgt spid="48140"/>
                                        </p:tgtEl>
                                        <p:attrNameLst>
                                          <p:attrName>ppt_w</p:attrName>
                                        </p:attrNameLst>
                                      </p:cBhvr>
                                      <p:tavLst>
                                        <p:tav tm="0">
                                          <p:val>
                                            <p:strVal val="#ppt_w*0.70"/>
                                          </p:val>
                                        </p:tav>
                                        <p:tav tm="100000">
                                          <p:val>
                                            <p:strVal val="#ppt_w"/>
                                          </p:val>
                                        </p:tav>
                                      </p:tavLst>
                                    </p:anim>
                                    <p:anim calcmode="lin" valueType="num">
                                      <p:cBhvr>
                                        <p:cTn id="35" dur="1000" fill="hold"/>
                                        <p:tgtEl>
                                          <p:spTgt spid="48140"/>
                                        </p:tgtEl>
                                        <p:attrNameLst>
                                          <p:attrName>ppt_h</p:attrName>
                                        </p:attrNameLst>
                                      </p:cBhvr>
                                      <p:tavLst>
                                        <p:tav tm="0">
                                          <p:val>
                                            <p:strVal val="#ppt_h"/>
                                          </p:val>
                                        </p:tav>
                                        <p:tav tm="100000">
                                          <p:val>
                                            <p:strVal val="#ppt_h"/>
                                          </p:val>
                                        </p:tav>
                                      </p:tavLst>
                                    </p:anim>
                                    <p:animEffect transition="in" filter="fade">
                                      <p:cBhvr>
                                        <p:cTn id="36" dur="1000"/>
                                        <p:tgtEl>
                                          <p:spTgt spid="4814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1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1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2" grpId="0" animBg="1"/>
      <p:bldP spid="48133" grpId="0" animBg="1"/>
      <p:bldP spid="48134" grpId="0" animBg="1"/>
      <p:bldP spid="48138" grpId="0" animBg="1"/>
      <p:bldP spid="48140" grpId="0" animBg="1"/>
      <p:bldP spid="48141" grpId="0"/>
      <p:bldP spid="48142" grpId="0"/>
      <p:bldP spid="4814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Host </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pPr>
              <a:buFont typeface="Wingdings" pitchFamily="2" charset="2"/>
              <a:buChar char="Ø"/>
            </a:pPr>
            <a:r>
              <a:rPr lang="en-US" sz="3200" dirty="0" smtClean="0"/>
              <a:t>Vertebrate or invertebrate species capable of being infected by an agent</a:t>
            </a:r>
          </a:p>
          <a:p>
            <a:pPr>
              <a:buFont typeface="Wingdings" pitchFamily="2" charset="2"/>
              <a:buChar char="Ø"/>
            </a:pPr>
            <a:r>
              <a:rPr lang="en-US" sz="3200" dirty="0" smtClean="0"/>
              <a:t>A person or other living animal, including birds, and arthropods that affords subsistence or lodgments to an infectious agent under natural conditions</a:t>
            </a:r>
          </a:p>
          <a:p>
            <a:pPr>
              <a:buFont typeface="Wingdings" pitchFamily="2" charset="2"/>
              <a:buChar char="Ø"/>
            </a:pPr>
            <a:r>
              <a:rPr lang="en-US" sz="3200" dirty="0" smtClean="0"/>
              <a:t>Hosts which the parasites attain maturity or pass its sexual stage are primary or definite hosts while those which the parasite is in a larval or a sexual stage are secondary or intermediate hosts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152400"/>
            <a:ext cx="8229600" cy="685800"/>
          </a:xfrm>
        </p:spPr>
        <p:txBody>
          <a:bodyPr>
            <a:normAutofit fontScale="90000"/>
          </a:bodyPr>
          <a:lstStyle/>
          <a:p>
            <a:pPr algn="l" rtl="0" eaLnBrk="1" hangingPunct="1">
              <a:defRPr/>
            </a:pPr>
            <a:r>
              <a:rPr lang="en-US" dirty="0" smtClean="0"/>
              <a:t>(I): Source or Reservoir</a:t>
            </a:r>
          </a:p>
        </p:txBody>
      </p:sp>
      <p:sp>
        <p:nvSpPr>
          <p:cNvPr id="73731" name="Rectangle 3"/>
          <p:cNvSpPr>
            <a:spLocks noGrp="1" noChangeArrowheads="1"/>
          </p:cNvSpPr>
          <p:nvPr>
            <p:ph type="body" idx="1"/>
          </p:nvPr>
        </p:nvSpPr>
        <p:spPr>
          <a:xfrm>
            <a:off x="152400" y="1066800"/>
            <a:ext cx="8839200" cy="5638800"/>
          </a:xfrm>
        </p:spPr>
        <p:txBody>
          <a:bodyPr>
            <a:normAutofit/>
          </a:bodyPr>
          <a:lstStyle/>
          <a:p>
            <a:pPr algn="l" rtl="0" eaLnBrk="1" hangingPunct="1">
              <a:lnSpc>
                <a:spcPct val="80000"/>
              </a:lnSpc>
              <a:buFont typeface="Wingdings" pitchFamily="2" charset="2"/>
              <a:buChar char="Ø"/>
              <a:defRPr/>
            </a:pPr>
            <a:r>
              <a:rPr lang="en-US" sz="2800" dirty="0" smtClean="0"/>
              <a:t>The starting point for the occurrence of a communicable disease is the existence of a reservoir or source of infection.</a:t>
            </a:r>
          </a:p>
          <a:p>
            <a:pPr algn="l" rtl="0" eaLnBrk="1" hangingPunct="1">
              <a:lnSpc>
                <a:spcPct val="80000"/>
              </a:lnSpc>
              <a:buFont typeface="Wingdings" pitchFamily="2" charset="2"/>
              <a:buChar char="Ø"/>
              <a:defRPr/>
            </a:pPr>
            <a:r>
              <a:rPr lang="en-US" sz="2800" dirty="0" smtClean="0"/>
              <a:t>The source of infection is defined as </a:t>
            </a:r>
            <a:r>
              <a:rPr lang="en-US" sz="2800" dirty="0" smtClean="0">
                <a:latin typeface="Arial"/>
              </a:rPr>
              <a:t>“</a:t>
            </a:r>
            <a:r>
              <a:rPr lang="en-US" sz="2800" dirty="0" smtClean="0"/>
              <a:t>the person, animal, object or substance from which an infectious agent passes or is disseminated to the host (immediate source). </a:t>
            </a:r>
          </a:p>
          <a:p>
            <a:pPr algn="l" rtl="0" eaLnBrk="1" hangingPunct="1">
              <a:lnSpc>
                <a:spcPct val="80000"/>
              </a:lnSpc>
              <a:buFont typeface="Wingdings" pitchFamily="2" charset="2"/>
              <a:buChar char="Ø"/>
              <a:defRPr/>
            </a:pPr>
            <a:r>
              <a:rPr lang="en-US" sz="2800" dirty="0" smtClean="0"/>
              <a:t>The reservoir is </a:t>
            </a:r>
            <a:r>
              <a:rPr lang="en-US" sz="2800" dirty="0" smtClean="0">
                <a:latin typeface="Arial"/>
              </a:rPr>
              <a:t>“</a:t>
            </a:r>
            <a:r>
              <a:rPr lang="en-US" sz="2800" dirty="0" smtClean="0"/>
              <a:t>any person, animal, arthropod, plant, soil, or substance, or a combination of these, in which an infectious agent normally lives and multiplies, on which it depends primarily for survival, and where it reproduces itself in such a manner that it can be transmitted to a susceptible host. </a:t>
            </a:r>
          </a:p>
          <a:p>
            <a:pPr algn="l" rtl="0" eaLnBrk="1" hangingPunct="1">
              <a:lnSpc>
                <a:spcPct val="80000"/>
              </a:lnSpc>
              <a:buFont typeface="Wingdings" pitchFamily="2" charset="2"/>
              <a:buChar char="Ø"/>
              <a:defRPr/>
            </a:pPr>
            <a:r>
              <a:rPr lang="en-US" sz="2800" dirty="0" smtClean="0"/>
              <a:t>It is the natural habitat of the infectious agent.</a:t>
            </a:r>
            <a:r>
              <a:rPr lang="en-US" sz="2800" dirty="0" smtClean="0">
                <a:latin typeface="Arial"/>
              </a:rPr>
              <a:t>”</a:t>
            </a:r>
            <a:r>
              <a:rPr lang="en-US" sz="2800" dirty="0" smtClean="0"/>
              <a:t> </a:t>
            </a:r>
          </a:p>
          <a:p>
            <a:pPr algn="l" rtl="0" eaLnBrk="1" hangingPunct="1">
              <a:lnSpc>
                <a:spcPct val="80000"/>
              </a:lnSpc>
              <a:defRPr/>
            </a:pPr>
            <a:endParaRPr lang="en-US" sz="28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52400"/>
            <a:ext cx="8229600" cy="609600"/>
          </a:xfrm>
        </p:spPr>
        <p:txBody>
          <a:bodyPr>
            <a:normAutofit fontScale="90000"/>
          </a:bodyPr>
          <a:lstStyle/>
          <a:p>
            <a:pPr eaLnBrk="1" hangingPunct="1">
              <a:defRPr/>
            </a:pPr>
            <a:r>
              <a:rPr lang="en-US" dirty="0" smtClean="0"/>
              <a:t>Types of reservoirs</a:t>
            </a:r>
          </a:p>
        </p:txBody>
      </p:sp>
      <p:sp>
        <p:nvSpPr>
          <p:cNvPr id="74755" name="Rectangle 3"/>
          <p:cNvSpPr>
            <a:spLocks noGrp="1" noChangeArrowheads="1"/>
          </p:cNvSpPr>
          <p:nvPr>
            <p:ph type="body" idx="1"/>
          </p:nvPr>
        </p:nvSpPr>
        <p:spPr>
          <a:xfrm>
            <a:off x="152400" y="762000"/>
            <a:ext cx="8839200" cy="5943600"/>
          </a:xfrm>
        </p:spPr>
        <p:txBody>
          <a:bodyPr>
            <a:normAutofit/>
          </a:bodyPr>
          <a:lstStyle/>
          <a:p>
            <a:pPr>
              <a:defRPr/>
            </a:pPr>
            <a:r>
              <a:rPr lang="en-US" sz="3200" dirty="0" smtClean="0"/>
              <a:t>Reservoirs </a:t>
            </a:r>
          </a:p>
        </p:txBody>
      </p:sp>
      <p:grpSp>
        <p:nvGrpSpPr>
          <p:cNvPr id="2" name="Group 19"/>
          <p:cNvGrpSpPr>
            <a:grpSpLocks/>
          </p:cNvGrpSpPr>
          <p:nvPr/>
        </p:nvGrpSpPr>
        <p:grpSpPr bwMode="auto">
          <a:xfrm>
            <a:off x="990600" y="2133600"/>
            <a:ext cx="6629400" cy="4191000"/>
            <a:chOff x="1344" y="1392"/>
            <a:chExt cx="2784" cy="1680"/>
          </a:xfrm>
        </p:grpSpPr>
        <p:sp>
          <p:nvSpPr>
            <p:cNvPr id="33797" name="Rectangle 4"/>
            <p:cNvSpPr>
              <a:spLocks noChangeArrowheads="1"/>
            </p:cNvSpPr>
            <p:nvPr/>
          </p:nvSpPr>
          <p:spPr bwMode="auto">
            <a:xfrm>
              <a:off x="1680" y="1392"/>
              <a:ext cx="2208" cy="576"/>
            </a:xfrm>
            <a:prstGeom prst="rect">
              <a:avLst/>
            </a:prstGeom>
            <a:solidFill>
              <a:schemeClr val="accent1"/>
            </a:solidFill>
            <a:ln w="9525">
              <a:solidFill>
                <a:schemeClr val="tx1"/>
              </a:solidFill>
              <a:miter lim="800000"/>
              <a:headEnd/>
              <a:tailEnd/>
            </a:ln>
          </p:spPr>
          <p:txBody>
            <a:bodyPr wrap="none" anchor="ctr"/>
            <a:lstStyle/>
            <a:p>
              <a:pPr algn="ctr"/>
              <a:r>
                <a:rPr lang="en-US" sz="2400" dirty="0"/>
                <a:t>Reservoir</a:t>
              </a:r>
            </a:p>
          </p:txBody>
        </p:sp>
        <p:sp>
          <p:nvSpPr>
            <p:cNvPr id="33798" name="Line 6"/>
            <p:cNvSpPr>
              <a:spLocks noChangeShapeType="1"/>
            </p:cNvSpPr>
            <p:nvPr/>
          </p:nvSpPr>
          <p:spPr bwMode="auto">
            <a:xfrm>
              <a:off x="2736" y="2016"/>
              <a:ext cx="0" cy="288"/>
            </a:xfrm>
            <a:prstGeom prst="line">
              <a:avLst/>
            </a:prstGeom>
            <a:noFill/>
            <a:ln w="9525">
              <a:solidFill>
                <a:schemeClr val="tx1"/>
              </a:solidFill>
              <a:round/>
              <a:headEnd/>
              <a:tailEnd/>
            </a:ln>
          </p:spPr>
          <p:txBody>
            <a:bodyPr/>
            <a:lstStyle/>
            <a:p>
              <a:endParaRPr lang="en-US" dirty="0"/>
            </a:p>
          </p:txBody>
        </p:sp>
        <p:sp>
          <p:nvSpPr>
            <p:cNvPr id="33799" name="Line 7"/>
            <p:cNvSpPr>
              <a:spLocks noChangeShapeType="1"/>
            </p:cNvSpPr>
            <p:nvPr/>
          </p:nvSpPr>
          <p:spPr bwMode="auto">
            <a:xfrm flipH="1" flipV="1">
              <a:off x="1872" y="2304"/>
              <a:ext cx="1776" cy="0"/>
            </a:xfrm>
            <a:prstGeom prst="line">
              <a:avLst/>
            </a:prstGeom>
            <a:noFill/>
            <a:ln w="9525">
              <a:solidFill>
                <a:schemeClr val="tx1"/>
              </a:solidFill>
              <a:round/>
              <a:headEnd/>
              <a:tailEnd/>
            </a:ln>
          </p:spPr>
          <p:txBody>
            <a:bodyPr/>
            <a:lstStyle/>
            <a:p>
              <a:endParaRPr lang="en-US" dirty="0"/>
            </a:p>
          </p:txBody>
        </p:sp>
        <p:sp>
          <p:nvSpPr>
            <p:cNvPr id="33800" name="Line 8"/>
            <p:cNvSpPr>
              <a:spLocks noChangeShapeType="1"/>
            </p:cNvSpPr>
            <p:nvPr/>
          </p:nvSpPr>
          <p:spPr bwMode="auto">
            <a:xfrm>
              <a:off x="1872" y="2304"/>
              <a:ext cx="0" cy="384"/>
            </a:xfrm>
            <a:prstGeom prst="line">
              <a:avLst/>
            </a:prstGeom>
            <a:noFill/>
            <a:ln w="9525">
              <a:solidFill>
                <a:schemeClr val="tx1"/>
              </a:solidFill>
              <a:round/>
              <a:headEnd/>
              <a:tailEnd type="triangle" w="med" len="med"/>
            </a:ln>
          </p:spPr>
          <p:txBody>
            <a:bodyPr/>
            <a:lstStyle/>
            <a:p>
              <a:endParaRPr lang="en-US" dirty="0"/>
            </a:p>
          </p:txBody>
        </p:sp>
        <p:sp>
          <p:nvSpPr>
            <p:cNvPr id="33801" name="Line 9"/>
            <p:cNvSpPr>
              <a:spLocks noChangeShapeType="1"/>
            </p:cNvSpPr>
            <p:nvPr/>
          </p:nvSpPr>
          <p:spPr bwMode="auto">
            <a:xfrm>
              <a:off x="2736" y="2304"/>
              <a:ext cx="0" cy="336"/>
            </a:xfrm>
            <a:prstGeom prst="line">
              <a:avLst/>
            </a:prstGeom>
            <a:noFill/>
            <a:ln w="9525">
              <a:solidFill>
                <a:schemeClr val="tx1"/>
              </a:solidFill>
              <a:round/>
              <a:headEnd/>
              <a:tailEnd type="triangle" w="med" len="med"/>
            </a:ln>
          </p:spPr>
          <p:txBody>
            <a:bodyPr/>
            <a:lstStyle/>
            <a:p>
              <a:endParaRPr lang="en-US" dirty="0"/>
            </a:p>
          </p:txBody>
        </p:sp>
        <p:sp>
          <p:nvSpPr>
            <p:cNvPr id="33802" name="Line 10"/>
            <p:cNvSpPr>
              <a:spLocks noChangeShapeType="1"/>
            </p:cNvSpPr>
            <p:nvPr/>
          </p:nvSpPr>
          <p:spPr bwMode="auto">
            <a:xfrm>
              <a:off x="3648" y="2304"/>
              <a:ext cx="0" cy="336"/>
            </a:xfrm>
            <a:prstGeom prst="line">
              <a:avLst/>
            </a:prstGeom>
            <a:noFill/>
            <a:ln w="9525">
              <a:solidFill>
                <a:schemeClr val="tx1"/>
              </a:solidFill>
              <a:round/>
              <a:headEnd/>
              <a:tailEnd type="triangle" w="med" len="med"/>
            </a:ln>
          </p:spPr>
          <p:txBody>
            <a:bodyPr/>
            <a:lstStyle/>
            <a:p>
              <a:endParaRPr lang="en-US" dirty="0"/>
            </a:p>
          </p:txBody>
        </p:sp>
        <p:sp>
          <p:nvSpPr>
            <p:cNvPr id="33803" name="Rectangle 11"/>
            <p:cNvSpPr>
              <a:spLocks noChangeArrowheads="1"/>
            </p:cNvSpPr>
            <p:nvPr/>
          </p:nvSpPr>
          <p:spPr bwMode="auto">
            <a:xfrm>
              <a:off x="1344" y="2736"/>
              <a:ext cx="912" cy="336"/>
            </a:xfrm>
            <a:prstGeom prst="rect">
              <a:avLst/>
            </a:prstGeom>
            <a:solidFill>
              <a:schemeClr val="accent1"/>
            </a:solidFill>
            <a:ln w="9525">
              <a:solidFill>
                <a:schemeClr val="tx1"/>
              </a:solidFill>
              <a:miter lim="800000"/>
              <a:headEnd/>
              <a:tailEnd/>
            </a:ln>
          </p:spPr>
          <p:txBody>
            <a:bodyPr wrap="none" anchor="ctr"/>
            <a:lstStyle/>
            <a:p>
              <a:pPr algn="ctr" rtl="0"/>
              <a:r>
                <a:rPr lang="en-US" sz="1600" dirty="0"/>
                <a:t>Human </a:t>
              </a:r>
            </a:p>
            <a:p>
              <a:pPr algn="ctr"/>
              <a:r>
                <a:rPr lang="en-US" sz="1600" dirty="0"/>
                <a:t>reservoir</a:t>
              </a:r>
            </a:p>
          </p:txBody>
        </p:sp>
        <p:sp>
          <p:nvSpPr>
            <p:cNvPr id="33804" name="Rectangle 14"/>
            <p:cNvSpPr>
              <a:spLocks noChangeArrowheads="1"/>
            </p:cNvSpPr>
            <p:nvPr/>
          </p:nvSpPr>
          <p:spPr bwMode="auto">
            <a:xfrm>
              <a:off x="2352" y="2736"/>
              <a:ext cx="816" cy="336"/>
            </a:xfrm>
            <a:prstGeom prst="rect">
              <a:avLst/>
            </a:prstGeom>
            <a:solidFill>
              <a:schemeClr val="accent1"/>
            </a:solidFill>
            <a:ln w="9525">
              <a:solidFill>
                <a:schemeClr val="tx1"/>
              </a:solidFill>
              <a:miter lim="800000"/>
              <a:headEnd/>
              <a:tailEnd/>
            </a:ln>
          </p:spPr>
          <p:txBody>
            <a:bodyPr wrap="none" anchor="ctr"/>
            <a:lstStyle/>
            <a:p>
              <a:pPr algn="ctr" rtl="0"/>
              <a:r>
                <a:rPr lang="en-US" sz="1600" dirty="0"/>
                <a:t>Animal</a:t>
              </a:r>
            </a:p>
            <a:p>
              <a:pPr algn="ctr"/>
              <a:r>
                <a:rPr lang="en-US" sz="1600" dirty="0"/>
                <a:t>reservoir</a:t>
              </a:r>
            </a:p>
          </p:txBody>
        </p:sp>
        <p:sp>
          <p:nvSpPr>
            <p:cNvPr id="33805" name="Rectangle 16"/>
            <p:cNvSpPr>
              <a:spLocks noChangeArrowheads="1"/>
            </p:cNvSpPr>
            <p:nvPr/>
          </p:nvSpPr>
          <p:spPr bwMode="auto">
            <a:xfrm>
              <a:off x="3312" y="2736"/>
              <a:ext cx="816" cy="336"/>
            </a:xfrm>
            <a:prstGeom prst="rect">
              <a:avLst/>
            </a:prstGeom>
            <a:solidFill>
              <a:schemeClr val="accent1"/>
            </a:solidFill>
            <a:ln w="9525">
              <a:solidFill>
                <a:schemeClr val="tx1"/>
              </a:solidFill>
              <a:miter lim="800000"/>
              <a:headEnd/>
              <a:tailEnd/>
            </a:ln>
          </p:spPr>
          <p:txBody>
            <a:bodyPr wrap="none" anchor="ctr"/>
            <a:lstStyle/>
            <a:p>
              <a:pPr algn="ctr"/>
              <a:r>
                <a:rPr lang="en-US" sz="1600" dirty="0"/>
                <a:t>Non-living</a:t>
              </a:r>
            </a:p>
            <a:p>
              <a:pPr algn="ctr"/>
              <a:r>
                <a:rPr lang="en-US" sz="1600" dirty="0"/>
                <a:t>reservoir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28600" y="228600"/>
            <a:ext cx="8458200" cy="609600"/>
          </a:xfrm>
        </p:spPr>
        <p:txBody>
          <a:bodyPr>
            <a:normAutofit fontScale="90000"/>
          </a:bodyPr>
          <a:lstStyle/>
          <a:p>
            <a:pPr eaLnBrk="1" hangingPunct="1">
              <a:defRPr/>
            </a:pPr>
            <a:r>
              <a:rPr lang="en-US" dirty="0" smtClean="0"/>
              <a:t>       Human reservoir</a:t>
            </a:r>
          </a:p>
        </p:txBody>
      </p:sp>
      <p:grpSp>
        <p:nvGrpSpPr>
          <p:cNvPr id="2" name="Group 44"/>
          <p:cNvGrpSpPr>
            <a:grpSpLocks/>
          </p:cNvGrpSpPr>
          <p:nvPr/>
        </p:nvGrpSpPr>
        <p:grpSpPr bwMode="auto">
          <a:xfrm>
            <a:off x="304800" y="1066800"/>
            <a:ext cx="8534400" cy="5486400"/>
            <a:chOff x="576" y="1632"/>
            <a:chExt cx="4944" cy="2258"/>
          </a:xfrm>
        </p:grpSpPr>
        <p:sp>
          <p:nvSpPr>
            <p:cNvPr id="34820" name="Rectangle 14"/>
            <p:cNvSpPr>
              <a:spLocks noChangeArrowheads="1"/>
            </p:cNvSpPr>
            <p:nvPr/>
          </p:nvSpPr>
          <p:spPr bwMode="auto">
            <a:xfrm>
              <a:off x="1968" y="1632"/>
              <a:ext cx="1728" cy="336"/>
            </a:xfrm>
            <a:prstGeom prst="rect">
              <a:avLst/>
            </a:prstGeom>
            <a:solidFill>
              <a:schemeClr val="accent1"/>
            </a:solidFill>
            <a:ln w="9525">
              <a:solidFill>
                <a:schemeClr val="tx1"/>
              </a:solidFill>
              <a:miter lim="800000"/>
              <a:headEnd/>
              <a:tailEnd/>
            </a:ln>
          </p:spPr>
          <p:txBody>
            <a:bodyPr wrap="none" anchor="ctr"/>
            <a:lstStyle/>
            <a:p>
              <a:pPr algn="ctr"/>
              <a:r>
                <a:rPr lang="en-US" sz="2000" dirty="0"/>
                <a:t>Human reservoir</a:t>
              </a:r>
            </a:p>
          </p:txBody>
        </p:sp>
        <p:sp>
          <p:nvSpPr>
            <p:cNvPr id="34821" name="Line 16"/>
            <p:cNvSpPr>
              <a:spLocks noChangeShapeType="1"/>
            </p:cNvSpPr>
            <p:nvPr/>
          </p:nvSpPr>
          <p:spPr bwMode="auto">
            <a:xfrm>
              <a:off x="2832" y="2016"/>
              <a:ext cx="0" cy="144"/>
            </a:xfrm>
            <a:prstGeom prst="line">
              <a:avLst/>
            </a:prstGeom>
            <a:noFill/>
            <a:ln w="9525">
              <a:solidFill>
                <a:schemeClr val="tx1"/>
              </a:solidFill>
              <a:round/>
              <a:headEnd/>
              <a:tailEnd type="triangle" w="med" len="med"/>
            </a:ln>
          </p:spPr>
          <p:txBody>
            <a:bodyPr/>
            <a:lstStyle/>
            <a:p>
              <a:endParaRPr lang="en-US" dirty="0"/>
            </a:p>
          </p:txBody>
        </p:sp>
        <p:sp>
          <p:nvSpPr>
            <p:cNvPr id="34822" name="Line 18"/>
            <p:cNvSpPr>
              <a:spLocks noChangeShapeType="1"/>
            </p:cNvSpPr>
            <p:nvPr/>
          </p:nvSpPr>
          <p:spPr bwMode="auto">
            <a:xfrm>
              <a:off x="1104" y="2208"/>
              <a:ext cx="3648" cy="0"/>
            </a:xfrm>
            <a:prstGeom prst="line">
              <a:avLst/>
            </a:prstGeom>
            <a:noFill/>
            <a:ln w="9525">
              <a:solidFill>
                <a:schemeClr val="tx1"/>
              </a:solidFill>
              <a:round/>
              <a:headEnd/>
              <a:tailEnd/>
            </a:ln>
          </p:spPr>
          <p:txBody>
            <a:bodyPr/>
            <a:lstStyle/>
            <a:p>
              <a:endParaRPr lang="en-US" dirty="0"/>
            </a:p>
          </p:txBody>
        </p:sp>
        <p:sp>
          <p:nvSpPr>
            <p:cNvPr id="34823" name="Line 19"/>
            <p:cNvSpPr>
              <a:spLocks noChangeShapeType="1"/>
            </p:cNvSpPr>
            <p:nvPr/>
          </p:nvSpPr>
          <p:spPr bwMode="auto">
            <a:xfrm>
              <a:off x="1104" y="2208"/>
              <a:ext cx="0" cy="144"/>
            </a:xfrm>
            <a:prstGeom prst="line">
              <a:avLst/>
            </a:prstGeom>
            <a:noFill/>
            <a:ln w="9525">
              <a:solidFill>
                <a:schemeClr val="tx1"/>
              </a:solidFill>
              <a:round/>
              <a:headEnd/>
              <a:tailEnd type="triangle" w="med" len="med"/>
            </a:ln>
          </p:spPr>
          <p:txBody>
            <a:bodyPr/>
            <a:lstStyle/>
            <a:p>
              <a:endParaRPr lang="en-US" dirty="0"/>
            </a:p>
          </p:txBody>
        </p:sp>
        <p:sp>
          <p:nvSpPr>
            <p:cNvPr id="34824" name="Line 20"/>
            <p:cNvSpPr>
              <a:spLocks noChangeShapeType="1"/>
            </p:cNvSpPr>
            <p:nvPr/>
          </p:nvSpPr>
          <p:spPr bwMode="auto">
            <a:xfrm>
              <a:off x="4752" y="2208"/>
              <a:ext cx="0" cy="192"/>
            </a:xfrm>
            <a:prstGeom prst="line">
              <a:avLst/>
            </a:prstGeom>
            <a:noFill/>
            <a:ln w="9525">
              <a:solidFill>
                <a:schemeClr val="tx1"/>
              </a:solidFill>
              <a:round/>
              <a:headEnd/>
              <a:tailEnd type="triangle" w="med" len="med"/>
            </a:ln>
          </p:spPr>
          <p:txBody>
            <a:bodyPr/>
            <a:lstStyle/>
            <a:p>
              <a:endParaRPr lang="en-US" dirty="0"/>
            </a:p>
          </p:txBody>
        </p:sp>
        <p:sp>
          <p:nvSpPr>
            <p:cNvPr id="34825" name="Rectangle 21"/>
            <p:cNvSpPr>
              <a:spLocks noChangeArrowheads="1"/>
            </p:cNvSpPr>
            <p:nvPr/>
          </p:nvSpPr>
          <p:spPr bwMode="auto">
            <a:xfrm>
              <a:off x="576" y="2400"/>
              <a:ext cx="912" cy="384"/>
            </a:xfrm>
            <a:prstGeom prst="rect">
              <a:avLst/>
            </a:prstGeom>
            <a:solidFill>
              <a:schemeClr val="accent1"/>
            </a:solidFill>
            <a:ln w="9525">
              <a:solidFill>
                <a:schemeClr val="tx1"/>
              </a:solidFill>
              <a:miter lim="800000"/>
              <a:headEnd/>
              <a:tailEnd/>
            </a:ln>
          </p:spPr>
          <p:txBody>
            <a:bodyPr wrap="none" anchor="ctr"/>
            <a:lstStyle/>
            <a:p>
              <a:pPr algn="ctr"/>
              <a:r>
                <a:rPr lang="en-US" sz="2000" dirty="0"/>
                <a:t>cases</a:t>
              </a:r>
            </a:p>
          </p:txBody>
        </p:sp>
        <p:sp>
          <p:nvSpPr>
            <p:cNvPr id="34826" name="Rectangle 32"/>
            <p:cNvSpPr>
              <a:spLocks noChangeArrowheads="1"/>
            </p:cNvSpPr>
            <p:nvPr/>
          </p:nvSpPr>
          <p:spPr bwMode="auto">
            <a:xfrm>
              <a:off x="4368" y="2400"/>
              <a:ext cx="816" cy="336"/>
            </a:xfrm>
            <a:prstGeom prst="rect">
              <a:avLst/>
            </a:prstGeom>
            <a:solidFill>
              <a:schemeClr val="accent1"/>
            </a:solidFill>
            <a:ln w="9525">
              <a:solidFill>
                <a:schemeClr val="tx1"/>
              </a:solidFill>
              <a:miter lim="800000"/>
              <a:headEnd/>
              <a:tailEnd/>
            </a:ln>
          </p:spPr>
          <p:txBody>
            <a:bodyPr wrap="none" anchor="ctr"/>
            <a:lstStyle/>
            <a:p>
              <a:pPr algn="ctr"/>
              <a:r>
                <a:rPr lang="en-US" sz="2000" dirty="0"/>
                <a:t>carriers</a:t>
              </a:r>
            </a:p>
          </p:txBody>
        </p:sp>
        <p:sp>
          <p:nvSpPr>
            <p:cNvPr id="34827" name="Line 34"/>
            <p:cNvSpPr>
              <a:spLocks noChangeShapeType="1"/>
            </p:cNvSpPr>
            <p:nvPr/>
          </p:nvSpPr>
          <p:spPr bwMode="auto">
            <a:xfrm>
              <a:off x="672" y="2784"/>
              <a:ext cx="0" cy="240"/>
            </a:xfrm>
            <a:prstGeom prst="line">
              <a:avLst/>
            </a:prstGeom>
            <a:noFill/>
            <a:ln w="9525">
              <a:solidFill>
                <a:schemeClr val="tx1"/>
              </a:solidFill>
              <a:round/>
              <a:headEnd/>
              <a:tailEnd type="triangle" w="med" len="med"/>
            </a:ln>
          </p:spPr>
          <p:txBody>
            <a:bodyPr/>
            <a:lstStyle/>
            <a:p>
              <a:endParaRPr lang="en-US" dirty="0"/>
            </a:p>
          </p:txBody>
        </p:sp>
        <p:sp>
          <p:nvSpPr>
            <p:cNvPr id="34828" name="Line 35"/>
            <p:cNvSpPr>
              <a:spLocks noChangeShapeType="1"/>
            </p:cNvSpPr>
            <p:nvPr/>
          </p:nvSpPr>
          <p:spPr bwMode="auto">
            <a:xfrm>
              <a:off x="1440" y="2592"/>
              <a:ext cx="288" cy="0"/>
            </a:xfrm>
            <a:prstGeom prst="line">
              <a:avLst/>
            </a:prstGeom>
            <a:noFill/>
            <a:ln w="9525">
              <a:solidFill>
                <a:schemeClr val="tx1"/>
              </a:solidFill>
              <a:round/>
              <a:headEnd/>
              <a:tailEnd type="triangle" w="med" len="med"/>
            </a:ln>
          </p:spPr>
          <p:txBody>
            <a:bodyPr/>
            <a:lstStyle/>
            <a:p>
              <a:endParaRPr lang="en-US" dirty="0"/>
            </a:p>
          </p:txBody>
        </p:sp>
        <p:sp>
          <p:nvSpPr>
            <p:cNvPr id="34829" name="Text Box 36"/>
            <p:cNvSpPr txBox="1">
              <a:spLocks noChangeArrowheads="1"/>
            </p:cNvSpPr>
            <p:nvPr/>
          </p:nvSpPr>
          <p:spPr bwMode="auto">
            <a:xfrm>
              <a:off x="614" y="3028"/>
              <a:ext cx="2036" cy="862"/>
            </a:xfrm>
            <a:prstGeom prst="rect">
              <a:avLst/>
            </a:prstGeom>
            <a:noFill/>
            <a:ln w="9525">
              <a:noFill/>
              <a:miter lim="800000"/>
              <a:headEnd/>
              <a:tailEnd/>
            </a:ln>
          </p:spPr>
          <p:txBody>
            <a:bodyPr wrap="none">
              <a:spAutoFit/>
            </a:bodyPr>
            <a:lstStyle/>
            <a:p>
              <a:r>
                <a:rPr lang="en-US" sz="1400" dirty="0"/>
                <a:t>According to spectrum of disease:</a:t>
              </a:r>
            </a:p>
            <a:p>
              <a:pPr rtl="0">
                <a:buFontTx/>
                <a:buChar char="•"/>
              </a:pPr>
              <a:r>
                <a:rPr lang="en-US" sz="1400" dirty="0"/>
                <a:t>Clinical cases </a:t>
              </a:r>
            </a:p>
            <a:p>
              <a:pPr rtl="0"/>
              <a:r>
                <a:rPr lang="en-US" sz="1400" dirty="0"/>
                <a:t>(mild/severe-typical/atypical)</a:t>
              </a:r>
            </a:p>
            <a:p>
              <a:pPr rtl="0">
                <a:buFontTx/>
                <a:buChar char="•"/>
              </a:pPr>
              <a:r>
                <a:rPr lang="en-US" sz="1400" dirty="0"/>
                <a:t>Sub-clinical cases</a:t>
              </a:r>
            </a:p>
            <a:p>
              <a:pPr rtl="0">
                <a:buFontTx/>
                <a:buChar char="•"/>
              </a:pPr>
              <a:r>
                <a:rPr lang="en-US" sz="1400" dirty="0"/>
                <a:t>Latent infection cases</a:t>
              </a:r>
            </a:p>
            <a:p>
              <a:pPr rtl="0">
                <a:buFontTx/>
                <a:buChar char="•"/>
              </a:pPr>
              <a:endParaRPr lang="en-US" sz="1400" dirty="0"/>
            </a:p>
          </p:txBody>
        </p:sp>
        <p:sp>
          <p:nvSpPr>
            <p:cNvPr id="34830" name="Text Box 37"/>
            <p:cNvSpPr txBox="1">
              <a:spLocks noChangeArrowheads="1"/>
            </p:cNvSpPr>
            <p:nvPr/>
          </p:nvSpPr>
          <p:spPr bwMode="auto">
            <a:xfrm>
              <a:off x="1766" y="2452"/>
              <a:ext cx="1094" cy="460"/>
            </a:xfrm>
            <a:prstGeom prst="rect">
              <a:avLst/>
            </a:prstGeom>
            <a:noFill/>
            <a:ln w="9525">
              <a:noFill/>
              <a:miter lim="800000"/>
              <a:headEnd/>
              <a:tailEnd/>
            </a:ln>
          </p:spPr>
          <p:txBody>
            <a:bodyPr wrap="none">
              <a:spAutoFit/>
            </a:bodyPr>
            <a:lstStyle/>
            <a:p>
              <a:pPr rtl="0">
                <a:buFontTx/>
                <a:buChar char="•"/>
              </a:pPr>
              <a:r>
                <a:rPr lang="en-US" sz="1400" dirty="0"/>
                <a:t>Primary case</a:t>
              </a:r>
            </a:p>
            <a:p>
              <a:pPr rtl="0">
                <a:buFontTx/>
                <a:buChar char="•"/>
              </a:pPr>
              <a:r>
                <a:rPr lang="en-US" sz="1400" dirty="0"/>
                <a:t>Index case</a:t>
              </a:r>
            </a:p>
            <a:p>
              <a:pPr rtl="0">
                <a:buFontTx/>
                <a:buChar char="•"/>
              </a:pPr>
              <a:r>
                <a:rPr lang="en-US" sz="1400" dirty="0"/>
                <a:t>Secondary cases</a:t>
              </a:r>
            </a:p>
          </p:txBody>
        </p:sp>
        <p:sp>
          <p:nvSpPr>
            <p:cNvPr id="34831" name="Line 38"/>
            <p:cNvSpPr>
              <a:spLocks noChangeShapeType="1"/>
            </p:cNvSpPr>
            <p:nvPr/>
          </p:nvSpPr>
          <p:spPr bwMode="auto">
            <a:xfrm flipH="1">
              <a:off x="4128" y="2448"/>
              <a:ext cx="240" cy="0"/>
            </a:xfrm>
            <a:prstGeom prst="line">
              <a:avLst/>
            </a:prstGeom>
            <a:noFill/>
            <a:ln w="9525">
              <a:solidFill>
                <a:schemeClr val="tx1"/>
              </a:solidFill>
              <a:round/>
              <a:headEnd/>
              <a:tailEnd type="triangle" w="med" len="med"/>
            </a:ln>
          </p:spPr>
          <p:txBody>
            <a:bodyPr/>
            <a:lstStyle/>
            <a:p>
              <a:endParaRPr lang="en-US" dirty="0"/>
            </a:p>
          </p:txBody>
        </p:sp>
        <p:sp>
          <p:nvSpPr>
            <p:cNvPr id="34832" name="Line 39"/>
            <p:cNvSpPr>
              <a:spLocks noChangeShapeType="1"/>
            </p:cNvSpPr>
            <p:nvPr/>
          </p:nvSpPr>
          <p:spPr bwMode="auto">
            <a:xfrm flipH="1">
              <a:off x="4272" y="2736"/>
              <a:ext cx="96" cy="192"/>
            </a:xfrm>
            <a:prstGeom prst="line">
              <a:avLst/>
            </a:prstGeom>
            <a:noFill/>
            <a:ln w="9525">
              <a:solidFill>
                <a:schemeClr val="tx1"/>
              </a:solidFill>
              <a:round/>
              <a:headEnd/>
              <a:tailEnd type="triangle" w="med" len="med"/>
            </a:ln>
          </p:spPr>
          <p:txBody>
            <a:bodyPr/>
            <a:lstStyle/>
            <a:p>
              <a:endParaRPr lang="en-US" dirty="0"/>
            </a:p>
          </p:txBody>
        </p:sp>
        <p:sp>
          <p:nvSpPr>
            <p:cNvPr id="34833" name="Line 40"/>
            <p:cNvSpPr>
              <a:spLocks noChangeShapeType="1"/>
            </p:cNvSpPr>
            <p:nvPr/>
          </p:nvSpPr>
          <p:spPr bwMode="auto">
            <a:xfrm>
              <a:off x="5088" y="2736"/>
              <a:ext cx="0" cy="288"/>
            </a:xfrm>
            <a:prstGeom prst="line">
              <a:avLst/>
            </a:prstGeom>
            <a:noFill/>
            <a:ln w="9525">
              <a:solidFill>
                <a:schemeClr val="tx1"/>
              </a:solidFill>
              <a:round/>
              <a:headEnd/>
              <a:tailEnd type="triangle" w="med" len="med"/>
            </a:ln>
          </p:spPr>
          <p:txBody>
            <a:bodyPr/>
            <a:lstStyle/>
            <a:p>
              <a:endParaRPr lang="en-US" dirty="0"/>
            </a:p>
          </p:txBody>
        </p:sp>
        <p:sp>
          <p:nvSpPr>
            <p:cNvPr id="34834" name="Text Box 41"/>
            <p:cNvSpPr txBox="1">
              <a:spLocks noChangeArrowheads="1"/>
            </p:cNvSpPr>
            <p:nvPr/>
          </p:nvSpPr>
          <p:spPr bwMode="auto">
            <a:xfrm>
              <a:off x="3264" y="2208"/>
              <a:ext cx="901" cy="728"/>
            </a:xfrm>
            <a:prstGeom prst="rect">
              <a:avLst/>
            </a:prstGeom>
            <a:noFill/>
            <a:ln w="9525">
              <a:noFill/>
              <a:miter lim="800000"/>
              <a:headEnd/>
              <a:tailEnd/>
            </a:ln>
          </p:spPr>
          <p:txBody>
            <a:bodyPr wrap="none">
              <a:spAutoFit/>
            </a:bodyPr>
            <a:lstStyle/>
            <a:p>
              <a:r>
                <a:rPr lang="en-US" sz="1400" dirty="0"/>
                <a:t>Type:</a:t>
              </a:r>
            </a:p>
            <a:p>
              <a:pPr rtl="0">
                <a:buFontTx/>
                <a:buChar char="•"/>
              </a:pPr>
              <a:r>
                <a:rPr lang="en-US" sz="1400" dirty="0"/>
                <a:t>Incubatory</a:t>
              </a:r>
            </a:p>
            <a:p>
              <a:pPr rtl="0">
                <a:buFontTx/>
                <a:buChar char="•"/>
              </a:pPr>
              <a:r>
                <a:rPr lang="en-US" sz="1400" dirty="0"/>
                <a:t>Convalescent</a:t>
              </a:r>
            </a:p>
            <a:p>
              <a:pPr rtl="0">
                <a:buFontTx/>
                <a:buChar char="•"/>
              </a:pPr>
              <a:r>
                <a:rPr lang="en-US" sz="1400" dirty="0"/>
                <a:t>healthy</a:t>
              </a:r>
            </a:p>
            <a:p>
              <a:pPr rtl="0">
                <a:buFontTx/>
                <a:buChar char="•"/>
              </a:pPr>
              <a:endParaRPr lang="en-US" sz="1400" dirty="0"/>
            </a:p>
          </p:txBody>
        </p:sp>
        <p:sp>
          <p:nvSpPr>
            <p:cNvPr id="34835" name="Text Box 42"/>
            <p:cNvSpPr txBox="1">
              <a:spLocks noChangeArrowheads="1"/>
            </p:cNvSpPr>
            <p:nvPr/>
          </p:nvSpPr>
          <p:spPr bwMode="auto">
            <a:xfrm>
              <a:off x="3456" y="2976"/>
              <a:ext cx="768" cy="460"/>
            </a:xfrm>
            <a:prstGeom prst="rect">
              <a:avLst/>
            </a:prstGeom>
            <a:noFill/>
            <a:ln w="9525">
              <a:noFill/>
              <a:miter lim="800000"/>
              <a:headEnd/>
              <a:tailEnd/>
            </a:ln>
          </p:spPr>
          <p:txBody>
            <a:bodyPr>
              <a:spAutoFit/>
            </a:bodyPr>
            <a:lstStyle/>
            <a:p>
              <a:pPr rtl="0"/>
              <a:r>
                <a:rPr lang="en-US" sz="1400" dirty="0"/>
                <a:t>Duration:</a:t>
              </a:r>
            </a:p>
            <a:p>
              <a:pPr rtl="0">
                <a:buFontTx/>
                <a:buChar char="•"/>
              </a:pPr>
              <a:r>
                <a:rPr lang="en-US" sz="1400" dirty="0"/>
                <a:t>Temporary</a:t>
              </a:r>
            </a:p>
            <a:p>
              <a:pPr rtl="0">
                <a:buFontTx/>
                <a:buChar char="•"/>
              </a:pPr>
              <a:r>
                <a:rPr lang="en-US" sz="1400" dirty="0"/>
                <a:t>Chronic</a:t>
              </a:r>
            </a:p>
          </p:txBody>
        </p:sp>
        <p:sp>
          <p:nvSpPr>
            <p:cNvPr id="34836" name="Text Box 43"/>
            <p:cNvSpPr txBox="1">
              <a:spLocks noChangeArrowheads="1"/>
            </p:cNvSpPr>
            <p:nvPr/>
          </p:nvSpPr>
          <p:spPr bwMode="auto">
            <a:xfrm>
              <a:off x="4560" y="3024"/>
              <a:ext cx="960" cy="728"/>
            </a:xfrm>
            <a:prstGeom prst="rect">
              <a:avLst/>
            </a:prstGeom>
            <a:noFill/>
            <a:ln w="9525">
              <a:noFill/>
              <a:miter lim="800000"/>
              <a:headEnd/>
              <a:tailEnd/>
            </a:ln>
          </p:spPr>
          <p:txBody>
            <a:bodyPr>
              <a:spAutoFit/>
            </a:bodyPr>
            <a:lstStyle/>
            <a:p>
              <a:r>
                <a:rPr lang="en-US" sz="1400" dirty="0"/>
                <a:t>Portal of exit:</a:t>
              </a:r>
            </a:p>
            <a:p>
              <a:pPr rtl="0">
                <a:buFontTx/>
                <a:buChar char="•"/>
              </a:pPr>
              <a:r>
                <a:rPr lang="en-US" sz="1400" dirty="0"/>
                <a:t>Urinary</a:t>
              </a:r>
            </a:p>
            <a:p>
              <a:pPr rtl="0">
                <a:buFontTx/>
                <a:buChar char="•"/>
              </a:pPr>
              <a:r>
                <a:rPr lang="en-US" sz="1400" dirty="0"/>
                <a:t>Intestinal</a:t>
              </a:r>
            </a:p>
            <a:p>
              <a:pPr rtl="0">
                <a:buFontTx/>
                <a:buChar char="•"/>
              </a:pPr>
              <a:r>
                <a:rPr lang="en-US" sz="1400" dirty="0"/>
                <a:t>Respiratory</a:t>
              </a:r>
            </a:p>
            <a:p>
              <a:pPr rtl="0">
                <a:buFontTx/>
                <a:buChar char="•"/>
              </a:pPr>
              <a:r>
                <a:rPr lang="en-US" sz="1400" dirty="0"/>
                <a:t>others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Cases</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pPr>
              <a:buFont typeface="Wingdings" pitchFamily="2" charset="2"/>
              <a:buChar char="Ø"/>
            </a:pPr>
            <a:r>
              <a:rPr lang="en-US" sz="3200" dirty="0" smtClean="0"/>
              <a:t>A case is defined as </a:t>
            </a:r>
            <a:r>
              <a:rPr lang="en-US" sz="3200" dirty="0" smtClean="0">
                <a:latin typeface="Arial"/>
              </a:rPr>
              <a:t>“</a:t>
            </a:r>
            <a:r>
              <a:rPr lang="en-US" sz="3200" dirty="0" smtClean="0"/>
              <a:t>a person in the population or study group identified as having the particular disease, health disorder, or condition under investigation</a:t>
            </a:r>
            <a:r>
              <a:rPr lang="en-US" sz="3200" dirty="0" smtClean="0">
                <a:latin typeface="Arial"/>
              </a:rPr>
              <a:t>”</a:t>
            </a:r>
            <a:endParaRPr lang="en-US" sz="3200" dirty="0" smtClean="0"/>
          </a:p>
          <a:p>
            <a:pPr marL="609600" indent="-609600">
              <a:defRPr/>
            </a:pPr>
            <a:r>
              <a:rPr lang="en-US" sz="3200" dirty="0" smtClean="0"/>
              <a:t>Carriers</a:t>
            </a:r>
          </a:p>
          <a:p>
            <a:pPr marL="609600" indent="-609600">
              <a:buFont typeface="Wingdings" pitchFamily="2" charset="2"/>
              <a:buChar char="ü"/>
              <a:defRPr/>
            </a:pPr>
            <a:r>
              <a:rPr lang="en-US" sz="3200" dirty="0" smtClean="0"/>
              <a:t>It occurs either due to inadequate treatment or immune response, the disease agent is not completely eliminated, leading to a carrier state.</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 cases</a:t>
            </a:r>
            <a:endParaRPr lang="en-US" dirty="0"/>
          </a:p>
        </p:txBody>
      </p:sp>
      <p:sp>
        <p:nvSpPr>
          <p:cNvPr id="3" name="Content Placeholder 2"/>
          <p:cNvSpPr>
            <a:spLocks noGrp="1"/>
          </p:cNvSpPr>
          <p:nvPr>
            <p:ph idx="1"/>
          </p:nvPr>
        </p:nvSpPr>
        <p:spPr>
          <a:xfrm>
            <a:off x="152400" y="762000"/>
            <a:ext cx="8839200" cy="5943600"/>
          </a:xfrm>
        </p:spPr>
        <p:txBody>
          <a:bodyPr>
            <a:normAutofit fontScale="92500"/>
          </a:bodyPr>
          <a:lstStyle/>
          <a:p>
            <a:pPr marL="609600" indent="-609600">
              <a:buFont typeface="Wingdings" pitchFamily="2" charset="2"/>
              <a:buChar char="ü"/>
              <a:defRPr/>
            </a:pPr>
            <a:r>
              <a:rPr lang="en-US" sz="3200" dirty="0" smtClean="0"/>
              <a:t>It is </a:t>
            </a:r>
            <a:r>
              <a:rPr lang="en-US" sz="3200" dirty="0" smtClean="0">
                <a:latin typeface="Arial"/>
              </a:rPr>
              <a:t>“</a:t>
            </a:r>
            <a:r>
              <a:rPr lang="en-US" sz="3200" dirty="0" smtClean="0"/>
              <a:t>an infected person or animal that harbors a specific infectious agent in the absence of discernible (visible) clinical disease and serves as a potential source of infection to others.</a:t>
            </a:r>
          </a:p>
          <a:p>
            <a:pPr marL="609600" indent="-609600">
              <a:buFont typeface="Wingdings" pitchFamily="2" charset="2"/>
              <a:buChar char="ü"/>
              <a:defRPr/>
            </a:pPr>
            <a:r>
              <a:rPr lang="en-US" sz="3200" dirty="0" smtClean="0"/>
              <a:t>Three elements have to occur to form a carrier state:</a:t>
            </a:r>
          </a:p>
          <a:p>
            <a:pPr marL="990600" lvl="1" indent="-533400">
              <a:buFontTx/>
              <a:buAutoNum type="arabicPeriod"/>
              <a:defRPr/>
            </a:pPr>
            <a:r>
              <a:rPr lang="en-US" sz="3200" dirty="0" smtClean="0"/>
              <a:t>The presence in the body of the disease agent.</a:t>
            </a:r>
          </a:p>
          <a:p>
            <a:pPr marL="990600" lvl="1" indent="-533400">
              <a:buFontTx/>
              <a:buAutoNum type="arabicPeriod"/>
              <a:defRPr/>
            </a:pPr>
            <a:r>
              <a:rPr lang="en-US" sz="3200" dirty="0" smtClean="0"/>
              <a:t>The absence of recognizable symptoms and signs of disease.</a:t>
            </a:r>
          </a:p>
          <a:p>
            <a:pPr marL="990600" lvl="1" indent="-533400">
              <a:buFontTx/>
              <a:buAutoNum type="arabicPeriod"/>
              <a:defRPr/>
            </a:pPr>
            <a:r>
              <a:rPr lang="en-US" sz="3200" dirty="0" smtClean="0"/>
              <a:t>The shedding of disease agent in the discharge or excretions.</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Concept of epidemiology</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r>
              <a:rPr lang="en-US" sz="2800" dirty="0" smtClean="0">
                <a:latin typeface="Times New Roman" pitchFamily="18" charset="0"/>
                <a:cs typeface="Times New Roman" pitchFamily="18" charset="0"/>
              </a:rPr>
              <a:t>It is concerned with the systematized study of;</a:t>
            </a:r>
          </a:p>
          <a:p>
            <a:pPr>
              <a:buFont typeface="Wingdings" pitchFamily="2" charset="2"/>
              <a:buChar char="ü"/>
            </a:pPr>
            <a:r>
              <a:rPr lang="en-US" sz="2800" dirty="0" smtClean="0">
                <a:latin typeface="Times New Roman" pitchFamily="18" charset="0"/>
                <a:cs typeface="Times New Roman" pitchFamily="18" charset="0"/>
              </a:rPr>
              <a:t>Whole population in their living and working environment</a:t>
            </a:r>
          </a:p>
          <a:p>
            <a:pPr>
              <a:buFont typeface="Wingdings" pitchFamily="2" charset="2"/>
              <a:buChar char="ü"/>
            </a:pPr>
            <a:r>
              <a:rPr lang="en-US" sz="2800" dirty="0" smtClean="0">
                <a:latin typeface="Times New Roman" pitchFamily="18" charset="0"/>
                <a:cs typeface="Times New Roman" pitchFamily="18" charset="0"/>
              </a:rPr>
              <a:t>Factors that determine a state of health and disease</a:t>
            </a:r>
          </a:p>
          <a:p>
            <a:pPr>
              <a:buFont typeface="Wingdings" pitchFamily="2" charset="2"/>
              <a:buChar char="ü"/>
            </a:pPr>
            <a:r>
              <a:rPr lang="en-US" sz="2800" dirty="0" smtClean="0">
                <a:latin typeface="Times New Roman" pitchFamily="18" charset="0"/>
                <a:cs typeface="Times New Roman" pitchFamily="18" charset="0"/>
              </a:rPr>
              <a:t>Patterns of health and those of illness</a:t>
            </a:r>
          </a:p>
          <a:p>
            <a:pPr>
              <a:buFont typeface="Wingdings" pitchFamily="2" charset="2"/>
              <a:buChar char="ü"/>
            </a:pPr>
            <a:r>
              <a:rPr lang="en-US" sz="2800" dirty="0" smtClean="0">
                <a:latin typeface="Times New Roman" pitchFamily="18" charset="0"/>
                <a:cs typeface="Times New Roman" pitchFamily="18" charset="0"/>
              </a:rPr>
              <a:t>Mass phenomena and effect of diseases or conditions of groups or individuals, as small as family or as large as a whole community, nation, or groups of nations</a:t>
            </a:r>
          </a:p>
          <a:p>
            <a:pPr>
              <a:buFont typeface="Wingdings" pitchFamily="2" charset="2"/>
              <a:buChar char="ü"/>
            </a:pPr>
            <a:r>
              <a:rPr lang="en-US" sz="2800" dirty="0" smtClean="0">
                <a:latin typeface="Times New Roman" pitchFamily="18" charset="0"/>
                <a:cs typeface="Times New Roman" pitchFamily="18" charset="0"/>
              </a:rPr>
              <a:t>Distribution and causes of human health problems</a:t>
            </a:r>
          </a:p>
          <a:p>
            <a:pPr>
              <a:buFont typeface="Wingdings" pitchFamily="2" charset="2"/>
              <a:buChar char="ü"/>
            </a:pPr>
            <a:r>
              <a:rPr lang="en-US" sz="2800" dirty="0" smtClean="0">
                <a:latin typeface="Times New Roman" pitchFamily="18" charset="0"/>
                <a:cs typeface="Times New Roman" pitchFamily="18" charset="0"/>
              </a:rPr>
              <a:t>Multiple factors of causation</a:t>
            </a:r>
          </a:p>
          <a:p>
            <a:pPr>
              <a:buFont typeface="Wingdings" pitchFamily="2" charset="2"/>
              <a:buChar char="ü"/>
            </a:pPr>
            <a:r>
              <a:rPr lang="en-US" sz="2800" dirty="0" smtClean="0">
                <a:latin typeface="Times New Roman" pitchFamily="18" charset="0"/>
                <a:cs typeface="Times New Roman" pitchFamily="18" charset="0"/>
              </a:rPr>
              <a:t>Measures of causation and prevention</a:t>
            </a:r>
          </a:p>
          <a:p>
            <a:pPr>
              <a:buNone/>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Animal reservoirs</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pPr>
              <a:buFont typeface="Wingdings" pitchFamily="2" charset="2"/>
              <a:buChar char="Ø"/>
              <a:defRPr/>
            </a:pPr>
            <a:r>
              <a:rPr lang="en-US" sz="3200" dirty="0" smtClean="0"/>
              <a:t>Zoonosis is an infection that is transmissible under natural conditions from vertebrate animals to man, e.g. rabies, plague, bovine tuberculosis</a:t>
            </a:r>
            <a:r>
              <a:rPr lang="en-US" sz="3200" dirty="0" smtClean="0">
                <a:latin typeface="Arial"/>
              </a:rPr>
              <a:t>…</a:t>
            </a:r>
            <a:r>
              <a:rPr lang="en-US" sz="3200" dirty="0" smtClean="0"/>
              <a:t>..</a:t>
            </a:r>
          </a:p>
          <a:p>
            <a:pPr>
              <a:buFont typeface="Wingdings" pitchFamily="2" charset="2"/>
              <a:buChar char="Ø"/>
              <a:defRPr/>
            </a:pPr>
            <a:r>
              <a:rPr lang="en-US" sz="3200" dirty="0" smtClean="0"/>
              <a:t>There are over a 100 zoonotic diseases that can be conveyed from animal to man.</a:t>
            </a:r>
          </a:p>
          <a:p>
            <a:pPr>
              <a:defRPr/>
            </a:pPr>
            <a:r>
              <a:rPr lang="en-US" sz="3200" dirty="0" smtClean="0"/>
              <a:t>Reservoir in non-living things</a:t>
            </a:r>
          </a:p>
          <a:p>
            <a:pPr>
              <a:buFont typeface="Wingdings" pitchFamily="2" charset="2"/>
              <a:buChar char="Ø"/>
              <a:defRPr/>
            </a:pPr>
            <a:r>
              <a:rPr lang="en-US" sz="3200" dirty="0" smtClean="0"/>
              <a:t>Soil and inanimate matter can also act as reservoir of infection.</a:t>
            </a:r>
          </a:p>
          <a:p>
            <a:pPr>
              <a:buFont typeface="Wingdings" pitchFamily="2" charset="2"/>
              <a:buChar char="Ø"/>
              <a:defRPr/>
            </a:pPr>
            <a:r>
              <a:rPr lang="en-US" sz="3200" dirty="0" smtClean="0"/>
              <a:t>For example, soil may harbor agents that causes tetanus, anthrax and coccidiodomycosis.</a:t>
            </a:r>
          </a:p>
          <a:p>
            <a:endParaRPr lang="en-US" sz="3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152400"/>
            <a:ext cx="8229600" cy="609600"/>
          </a:xfrm>
        </p:spPr>
        <p:txBody>
          <a:bodyPr>
            <a:normAutofit fontScale="90000"/>
          </a:bodyPr>
          <a:lstStyle/>
          <a:p>
            <a:pPr rtl="0" eaLnBrk="1" hangingPunct="1">
              <a:defRPr/>
            </a:pPr>
            <a:r>
              <a:rPr lang="en-US" dirty="0" smtClean="0"/>
              <a:t>(II): Modes of transmission</a:t>
            </a:r>
          </a:p>
        </p:txBody>
      </p:sp>
      <p:grpSp>
        <p:nvGrpSpPr>
          <p:cNvPr id="2" name="Group 43"/>
          <p:cNvGrpSpPr>
            <a:grpSpLocks/>
          </p:cNvGrpSpPr>
          <p:nvPr/>
        </p:nvGrpSpPr>
        <p:grpSpPr bwMode="auto">
          <a:xfrm>
            <a:off x="228600" y="990600"/>
            <a:ext cx="8610600" cy="5562600"/>
            <a:chOff x="528" y="960"/>
            <a:chExt cx="5309" cy="2678"/>
          </a:xfrm>
        </p:grpSpPr>
        <p:sp>
          <p:nvSpPr>
            <p:cNvPr id="39940" name="Rectangle 4"/>
            <p:cNvSpPr>
              <a:spLocks noChangeArrowheads="1"/>
            </p:cNvSpPr>
            <p:nvPr/>
          </p:nvSpPr>
          <p:spPr bwMode="auto">
            <a:xfrm>
              <a:off x="1920" y="960"/>
              <a:ext cx="1728" cy="432"/>
            </a:xfrm>
            <a:prstGeom prst="rect">
              <a:avLst/>
            </a:prstGeom>
            <a:solidFill>
              <a:schemeClr val="accent1"/>
            </a:solidFill>
            <a:ln w="9525">
              <a:solidFill>
                <a:schemeClr val="tx1"/>
              </a:solidFill>
              <a:miter lim="800000"/>
              <a:headEnd/>
              <a:tailEnd/>
            </a:ln>
          </p:spPr>
          <p:txBody>
            <a:bodyPr wrap="none" anchor="ctr"/>
            <a:lstStyle/>
            <a:p>
              <a:pPr algn="ctr"/>
              <a:r>
                <a:rPr lang="en-US" dirty="0"/>
                <a:t>Mode of transmission</a:t>
              </a:r>
            </a:p>
          </p:txBody>
        </p:sp>
        <p:sp>
          <p:nvSpPr>
            <p:cNvPr id="39941" name="Line 6"/>
            <p:cNvSpPr>
              <a:spLocks noChangeShapeType="1"/>
            </p:cNvSpPr>
            <p:nvPr/>
          </p:nvSpPr>
          <p:spPr bwMode="auto">
            <a:xfrm flipH="1">
              <a:off x="1248" y="1392"/>
              <a:ext cx="1488" cy="432"/>
            </a:xfrm>
            <a:prstGeom prst="line">
              <a:avLst/>
            </a:prstGeom>
            <a:noFill/>
            <a:ln w="9525">
              <a:solidFill>
                <a:schemeClr val="tx1"/>
              </a:solidFill>
              <a:round/>
              <a:headEnd/>
              <a:tailEnd type="triangle" w="med" len="med"/>
            </a:ln>
          </p:spPr>
          <p:txBody>
            <a:bodyPr/>
            <a:lstStyle/>
            <a:p>
              <a:endParaRPr lang="en-US" dirty="0"/>
            </a:p>
          </p:txBody>
        </p:sp>
        <p:sp>
          <p:nvSpPr>
            <p:cNvPr id="39942" name="Line 7"/>
            <p:cNvSpPr>
              <a:spLocks noChangeShapeType="1"/>
            </p:cNvSpPr>
            <p:nvPr/>
          </p:nvSpPr>
          <p:spPr bwMode="auto">
            <a:xfrm>
              <a:off x="2736" y="1392"/>
              <a:ext cx="1536" cy="432"/>
            </a:xfrm>
            <a:prstGeom prst="line">
              <a:avLst/>
            </a:prstGeom>
            <a:noFill/>
            <a:ln w="9525">
              <a:solidFill>
                <a:schemeClr val="tx1"/>
              </a:solidFill>
              <a:round/>
              <a:headEnd/>
              <a:tailEnd type="triangle" w="med" len="med"/>
            </a:ln>
          </p:spPr>
          <p:txBody>
            <a:bodyPr/>
            <a:lstStyle/>
            <a:p>
              <a:endParaRPr lang="en-US" dirty="0"/>
            </a:p>
          </p:txBody>
        </p:sp>
        <p:sp>
          <p:nvSpPr>
            <p:cNvPr id="39943" name="Rectangle 8"/>
            <p:cNvSpPr>
              <a:spLocks noChangeArrowheads="1"/>
            </p:cNvSpPr>
            <p:nvPr/>
          </p:nvSpPr>
          <p:spPr bwMode="auto">
            <a:xfrm>
              <a:off x="528" y="1872"/>
              <a:ext cx="912" cy="336"/>
            </a:xfrm>
            <a:prstGeom prst="rect">
              <a:avLst/>
            </a:prstGeom>
            <a:solidFill>
              <a:schemeClr val="accent1"/>
            </a:solidFill>
            <a:ln w="9525">
              <a:solidFill>
                <a:schemeClr val="tx1"/>
              </a:solidFill>
              <a:miter lim="800000"/>
              <a:headEnd/>
              <a:tailEnd/>
            </a:ln>
          </p:spPr>
          <p:txBody>
            <a:bodyPr wrap="none" anchor="ctr"/>
            <a:lstStyle/>
            <a:p>
              <a:pPr algn="ctr"/>
              <a:r>
                <a:rPr lang="en-US" dirty="0"/>
                <a:t>Direct </a:t>
              </a:r>
            </a:p>
            <a:p>
              <a:pPr algn="ctr"/>
              <a:r>
                <a:rPr lang="en-US" dirty="0"/>
                <a:t>transmission</a:t>
              </a:r>
            </a:p>
          </p:txBody>
        </p:sp>
        <p:sp>
          <p:nvSpPr>
            <p:cNvPr id="39944" name="Rectangle 9"/>
            <p:cNvSpPr>
              <a:spLocks noChangeArrowheads="1"/>
            </p:cNvSpPr>
            <p:nvPr/>
          </p:nvSpPr>
          <p:spPr bwMode="auto">
            <a:xfrm>
              <a:off x="4080" y="1872"/>
              <a:ext cx="912" cy="336"/>
            </a:xfrm>
            <a:prstGeom prst="rect">
              <a:avLst/>
            </a:prstGeom>
            <a:solidFill>
              <a:schemeClr val="accent1"/>
            </a:solidFill>
            <a:ln w="9525">
              <a:solidFill>
                <a:schemeClr val="tx1"/>
              </a:solidFill>
              <a:miter lim="800000"/>
              <a:headEnd/>
              <a:tailEnd/>
            </a:ln>
          </p:spPr>
          <p:txBody>
            <a:bodyPr wrap="none" anchor="ctr"/>
            <a:lstStyle/>
            <a:p>
              <a:pPr algn="ctr"/>
              <a:r>
                <a:rPr lang="en-US" dirty="0"/>
                <a:t>Indirect</a:t>
              </a:r>
            </a:p>
            <a:p>
              <a:pPr algn="ctr"/>
              <a:r>
                <a:rPr lang="en-US" dirty="0"/>
                <a:t>transmission</a:t>
              </a:r>
            </a:p>
          </p:txBody>
        </p:sp>
        <p:sp>
          <p:nvSpPr>
            <p:cNvPr id="39945" name="Line 12"/>
            <p:cNvSpPr>
              <a:spLocks noChangeShapeType="1"/>
            </p:cNvSpPr>
            <p:nvPr/>
          </p:nvSpPr>
          <p:spPr bwMode="auto">
            <a:xfrm>
              <a:off x="960" y="2208"/>
              <a:ext cx="0" cy="1248"/>
            </a:xfrm>
            <a:prstGeom prst="line">
              <a:avLst/>
            </a:prstGeom>
            <a:noFill/>
            <a:ln w="9525">
              <a:solidFill>
                <a:schemeClr val="tx1"/>
              </a:solidFill>
              <a:round/>
              <a:headEnd/>
              <a:tailEnd/>
            </a:ln>
          </p:spPr>
          <p:txBody>
            <a:bodyPr/>
            <a:lstStyle/>
            <a:p>
              <a:endParaRPr lang="en-US" dirty="0"/>
            </a:p>
          </p:txBody>
        </p:sp>
        <p:sp>
          <p:nvSpPr>
            <p:cNvPr id="39946" name="Line 13"/>
            <p:cNvSpPr>
              <a:spLocks noChangeShapeType="1"/>
            </p:cNvSpPr>
            <p:nvPr/>
          </p:nvSpPr>
          <p:spPr bwMode="auto">
            <a:xfrm>
              <a:off x="960" y="2400"/>
              <a:ext cx="144" cy="0"/>
            </a:xfrm>
            <a:prstGeom prst="line">
              <a:avLst/>
            </a:prstGeom>
            <a:noFill/>
            <a:ln w="9525">
              <a:solidFill>
                <a:schemeClr val="tx1"/>
              </a:solidFill>
              <a:round/>
              <a:headEnd/>
              <a:tailEnd type="triangle" w="med" len="med"/>
            </a:ln>
          </p:spPr>
          <p:txBody>
            <a:bodyPr/>
            <a:lstStyle/>
            <a:p>
              <a:endParaRPr lang="en-US" dirty="0"/>
            </a:p>
          </p:txBody>
        </p:sp>
        <p:sp>
          <p:nvSpPr>
            <p:cNvPr id="39947" name="Line 14"/>
            <p:cNvSpPr>
              <a:spLocks noChangeShapeType="1"/>
            </p:cNvSpPr>
            <p:nvPr/>
          </p:nvSpPr>
          <p:spPr bwMode="auto">
            <a:xfrm>
              <a:off x="960" y="2688"/>
              <a:ext cx="144" cy="0"/>
            </a:xfrm>
            <a:prstGeom prst="line">
              <a:avLst/>
            </a:prstGeom>
            <a:noFill/>
            <a:ln w="9525">
              <a:solidFill>
                <a:schemeClr val="tx1"/>
              </a:solidFill>
              <a:round/>
              <a:headEnd/>
              <a:tailEnd type="triangle" w="med" len="med"/>
            </a:ln>
          </p:spPr>
          <p:txBody>
            <a:bodyPr/>
            <a:lstStyle/>
            <a:p>
              <a:endParaRPr lang="en-US" dirty="0"/>
            </a:p>
          </p:txBody>
        </p:sp>
        <p:sp>
          <p:nvSpPr>
            <p:cNvPr id="39948" name="Line 15"/>
            <p:cNvSpPr>
              <a:spLocks noChangeShapeType="1"/>
            </p:cNvSpPr>
            <p:nvPr/>
          </p:nvSpPr>
          <p:spPr bwMode="auto">
            <a:xfrm>
              <a:off x="960" y="2928"/>
              <a:ext cx="144" cy="0"/>
            </a:xfrm>
            <a:prstGeom prst="line">
              <a:avLst/>
            </a:prstGeom>
            <a:noFill/>
            <a:ln w="9525">
              <a:solidFill>
                <a:schemeClr val="tx1"/>
              </a:solidFill>
              <a:round/>
              <a:headEnd/>
              <a:tailEnd type="triangle" w="med" len="med"/>
            </a:ln>
          </p:spPr>
          <p:txBody>
            <a:bodyPr/>
            <a:lstStyle/>
            <a:p>
              <a:endParaRPr lang="en-US" dirty="0"/>
            </a:p>
          </p:txBody>
        </p:sp>
        <p:sp>
          <p:nvSpPr>
            <p:cNvPr id="39949" name="Line 16"/>
            <p:cNvSpPr>
              <a:spLocks noChangeShapeType="1"/>
            </p:cNvSpPr>
            <p:nvPr/>
          </p:nvSpPr>
          <p:spPr bwMode="auto">
            <a:xfrm>
              <a:off x="960" y="3168"/>
              <a:ext cx="144" cy="0"/>
            </a:xfrm>
            <a:prstGeom prst="line">
              <a:avLst/>
            </a:prstGeom>
            <a:noFill/>
            <a:ln w="9525">
              <a:solidFill>
                <a:schemeClr val="tx1"/>
              </a:solidFill>
              <a:round/>
              <a:headEnd/>
              <a:tailEnd type="triangle" w="med" len="med"/>
            </a:ln>
          </p:spPr>
          <p:txBody>
            <a:bodyPr/>
            <a:lstStyle/>
            <a:p>
              <a:endParaRPr lang="en-US" dirty="0"/>
            </a:p>
          </p:txBody>
        </p:sp>
        <p:sp>
          <p:nvSpPr>
            <p:cNvPr id="39950" name="Line 17"/>
            <p:cNvSpPr>
              <a:spLocks noChangeShapeType="1"/>
            </p:cNvSpPr>
            <p:nvPr/>
          </p:nvSpPr>
          <p:spPr bwMode="auto">
            <a:xfrm>
              <a:off x="960" y="3456"/>
              <a:ext cx="144" cy="0"/>
            </a:xfrm>
            <a:prstGeom prst="line">
              <a:avLst/>
            </a:prstGeom>
            <a:noFill/>
            <a:ln w="9525">
              <a:solidFill>
                <a:schemeClr val="tx1"/>
              </a:solidFill>
              <a:round/>
              <a:headEnd/>
              <a:tailEnd type="triangle" w="med" len="med"/>
            </a:ln>
          </p:spPr>
          <p:txBody>
            <a:bodyPr/>
            <a:lstStyle/>
            <a:p>
              <a:endParaRPr lang="en-US" dirty="0"/>
            </a:p>
          </p:txBody>
        </p:sp>
        <p:sp>
          <p:nvSpPr>
            <p:cNvPr id="39951" name="Text Box 18"/>
            <p:cNvSpPr txBox="1">
              <a:spLocks noChangeArrowheads="1"/>
            </p:cNvSpPr>
            <p:nvPr/>
          </p:nvSpPr>
          <p:spPr bwMode="auto">
            <a:xfrm>
              <a:off x="1200" y="2352"/>
              <a:ext cx="899" cy="192"/>
            </a:xfrm>
            <a:prstGeom prst="rect">
              <a:avLst/>
            </a:prstGeom>
            <a:noFill/>
            <a:ln w="9525">
              <a:noFill/>
              <a:miter lim="800000"/>
              <a:headEnd/>
              <a:tailEnd/>
            </a:ln>
          </p:spPr>
          <p:txBody>
            <a:bodyPr>
              <a:spAutoFit/>
            </a:bodyPr>
            <a:lstStyle/>
            <a:p>
              <a:r>
                <a:rPr lang="en-US" sz="1400" dirty="0"/>
                <a:t>Direct contact</a:t>
              </a:r>
            </a:p>
          </p:txBody>
        </p:sp>
        <p:sp>
          <p:nvSpPr>
            <p:cNvPr id="39952" name="Text Box 19"/>
            <p:cNvSpPr txBox="1">
              <a:spLocks noChangeArrowheads="1"/>
            </p:cNvSpPr>
            <p:nvPr/>
          </p:nvSpPr>
          <p:spPr bwMode="auto">
            <a:xfrm>
              <a:off x="1190" y="2596"/>
              <a:ext cx="1049" cy="192"/>
            </a:xfrm>
            <a:prstGeom prst="rect">
              <a:avLst/>
            </a:prstGeom>
            <a:noFill/>
            <a:ln w="9525">
              <a:noFill/>
              <a:miter lim="800000"/>
              <a:headEnd/>
              <a:tailEnd/>
            </a:ln>
          </p:spPr>
          <p:txBody>
            <a:bodyPr wrap="none">
              <a:spAutoFit/>
            </a:bodyPr>
            <a:lstStyle/>
            <a:p>
              <a:r>
                <a:rPr lang="en-US" sz="1400" dirty="0"/>
                <a:t>Droplet infection</a:t>
              </a:r>
            </a:p>
          </p:txBody>
        </p:sp>
        <p:sp>
          <p:nvSpPr>
            <p:cNvPr id="39953" name="Text Box 20"/>
            <p:cNvSpPr txBox="1">
              <a:spLocks noChangeArrowheads="1"/>
            </p:cNvSpPr>
            <p:nvPr/>
          </p:nvSpPr>
          <p:spPr bwMode="auto">
            <a:xfrm>
              <a:off x="1190" y="2836"/>
              <a:ext cx="1050" cy="192"/>
            </a:xfrm>
            <a:prstGeom prst="rect">
              <a:avLst/>
            </a:prstGeom>
            <a:noFill/>
            <a:ln w="9525">
              <a:noFill/>
              <a:miter lim="800000"/>
              <a:headEnd/>
              <a:tailEnd/>
            </a:ln>
          </p:spPr>
          <p:txBody>
            <a:bodyPr wrap="none">
              <a:spAutoFit/>
            </a:bodyPr>
            <a:lstStyle/>
            <a:p>
              <a:r>
                <a:rPr lang="en-US" sz="1400" dirty="0"/>
                <a:t>Contact with soil</a:t>
              </a:r>
            </a:p>
          </p:txBody>
        </p:sp>
        <p:sp>
          <p:nvSpPr>
            <p:cNvPr id="39954" name="Text Box 21"/>
            <p:cNvSpPr txBox="1">
              <a:spLocks noChangeArrowheads="1"/>
            </p:cNvSpPr>
            <p:nvPr/>
          </p:nvSpPr>
          <p:spPr bwMode="auto">
            <a:xfrm>
              <a:off x="1200" y="3056"/>
              <a:ext cx="1886" cy="192"/>
            </a:xfrm>
            <a:prstGeom prst="rect">
              <a:avLst/>
            </a:prstGeom>
            <a:noFill/>
            <a:ln w="9525">
              <a:noFill/>
              <a:miter lim="800000"/>
              <a:headEnd/>
              <a:tailEnd/>
            </a:ln>
          </p:spPr>
          <p:txBody>
            <a:bodyPr wrap="none">
              <a:spAutoFit/>
            </a:bodyPr>
            <a:lstStyle/>
            <a:p>
              <a:r>
                <a:rPr lang="en-US" sz="1400" dirty="0"/>
                <a:t>Inoculation into skin or mucosa</a:t>
              </a:r>
            </a:p>
          </p:txBody>
        </p:sp>
        <p:sp>
          <p:nvSpPr>
            <p:cNvPr id="39955" name="Text Box 22"/>
            <p:cNvSpPr txBox="1">
              <a:spLocks noChangeArrowheads="1"/>
            </p:cNvSpPr>
            <p:nvPr/>
          </p:nvSpPr>
          <p:spPr bwMode="auto">
            <a:xfrm>
              <a:off x="1152" y="3312"/>
              <a:ext cx="1539" cy="192"/>
            </a:xfrm>
            <a:prstGeom prst="rect">
              <a:avLst/>
            </a:prstGeom>
            <a:noFill/>
            <a:ln w="9525">
              <a:noFill/>
              <a:miter lim="800000"/>
              <a:headEnd/>
              <a:tailEnd/>
            </a:ln>
          </p:spPr>
          <p:txBody>
            <a:bodyPr wrap="none">
              <a:spAutoFit/>
            </a:bodyPr>
            <a:lstStyle/>
            <a:p>
              <a:r>
                <a:rPr lang="en-US" sz="1400" dirty="0"/>
                <a:t>Trans-placental (vertical)</a:t>
              </a:r>
            </a:p>
          </p:txBody>
        </p:sp>
        <p:sp>
          <p:nvSpPr>
            <p:cNvPr id="39956" name="Line 23"/>
            <p:cNvSpPr>
              <a:spLocks noChangeShapeType="1"/>
            </p:cNvSpPr>
            <p:nvPr/>
          </p:nvSpPr>
          <p:spPr bwMode="auto">
            <a:xfrm>
              <a:off x="4272" y="2208"/>
              <a:ext cx="0" cy="1200"/>
            </a:xfrm>
            <a:prstGeom prst="line">
              <a:avLst/>
            </a:prstGeom>
            <a:noFill/>
            <a:ln w="9525">
              <a:solidFill>
                <a:schemeClr val="tx1"/>
              </a:solidFill>
              <a:round/>
              <a:headEnd/>
              <a:tailEnd/>
            </a:ln>
          </p:spPr>
          <p:txBody>
            <a:bodyPr/>
            <a:lstStyle/>
            <a:p>
              <a:endParaRPr lang="en-US" dirty="0"/>
            </a:p>
          </p:txBody>
        </p:sp>
        <p:sp>
          <p:nvSpPr>
            <p:cNvPr id="39957" name="Line 24"/>
            <p:cNvSpPr>
              <a:spLocks noChangeShapeType="1"/>
            </p:cNvSpPr>
            <p:nvPr/>
          </p:nvSpPr>
          <p:spPr bwMode="auto">
            <a:xfrm>
              <a:off x="4272" y="2400"/>
              <a:ext cx="144" cy="0"/>
            </a:xfrm>
            <a:prstGeom prst="line">
              <a:avLst/>
            </a:prstGeom>
            <a:noFill/>
            <a:ln w="9525">
              <a:solidFill>
                <a:schemeClr val="tx1"/>
              </a:solidFill>
              <a:round/>
              <a:headEnd/>
              <a:tailEnd type="triangle" w="med" len="med"/>
            </a:ln>
          </p:spPr>
          <p:txBody>
            <a:bodyPr/>
            <a:lstStyle/>
            <a:p>
              <a:endParaRPr lang="en-US" dirty="0"/>
            </a:p>
          </p:txBody>
        </p:sp>
        <p:sp>
          <p:nvSpPr>
            <p:cNvPr id="39958" name="Line 25"/>
            <p:cNvSpPr>
              <a:spLocks noChangeShapeType="1"/>
            </p:cNvSpPr>
            <p:nvPr/>
          </p:nvSpPr>
          <p:spPr bwMode="auto">
            <a:xfrm>
              <a:off x="4272" y="2592"/>
              <a:ext cx="144" cy="0"/>
            </a:xfrm>
            <a:prstGeom prst="line">
              <a:avLst/>
            </a:prstGeom>
            <a:noFill/>
            <a:ln w="9525">
              <a:solidFill>
                <a:schemeClr val="tx1"/>
              </a:solidFill>
              <a:round/>
              <a:headEnd/>
              <a:tailEnd type="triangle" w="med" len="med"/>
            </a:ln>
          </p:spPr>
          <p:txBody>
            <a:bodyPr/>
            <a:lstStyle/>
            <a:p>
              <a:endParaRPr lang="en-US" dirty="0"/>
            </a:p>
          </p:txBody>
        </p:sp>
        <p:sp>
          <p:nvSpPr>
            <p:cNvPr id="39959" name="Line 26"/>
            <p:cNvSpPr>
              <a:spLocks noChangeShapeType="1"/>
            </p:cNvSpPr>
            <p:nvPr/>
          </p:nvSpPr>
          <p:spPr bwMode="auto">
            <a:xfrm>
              <a:off x="4272" y="3024"/>
              <a:ext cx="144" cy="0"/>
            </a:xfrm>
            <a:prstGeom prst="line">
              <a:avLst/>
            </a:prstGeom>
            <a:noFill/>
            <a:ln w="9525">
              <a:solidFill>
                <a:schemeClr val="tx1"/>
              </a:solidFill>
              <a:round/>
              <a:headEnd/>
              <a:tailEnd type="triangle" w="med" len="med"/>
            </a:ln>
          </p:spPr>
          <p:txBody>
            <a:bodyPr/>
            <a:lstStyle/>
            <a:p>
              <a:endParaRPr lang="en-US" dirty="0"/>
            </a:p>
          </p:txBody>
        </p:sp>
        <p:sp>
          <p:nvSpPr>
            <p:cNvPr id="39960" name="Line 27"/>
            <p:cNvSpPr>
              <a:spLocks noChangeShapeType="1"/>
            </p:cNvSpPr>
            <p:nvPr/>
          </p:nvSpPr>
          <p:spPr bwMode="auto">
            <a:xfrm>
              <a:off x="4272" y="3216"/>
              <a:ext cx="144" cy="0"/>
            </a:xfrm>
            <a:prstGeom prst="line">
              <a:avLst/>
            </a:prstGeom>
            <a:noFill/>
            <a:ln w="9525">
              <a:solidFill>
                <a:schemeClr val="tx1"/>
              </a:solidFill>
              <a:round/>
              <a:headEnd/>
              <a:tailEnd type="triangle" w="med" len="med"/>
            </a:ln>
          </p:spPr>
          <p:txBody>
            <a:bodyPr/>
            <a:lstStyle/>
            <a:p>
              <a:endParaRPr lang="en-US" dirty="0"/>
            </a:p>
          </p:txBody>
        </p:sp>
        <p:sp>
          <p:nvSpPr>
            <p:cNvPr id="39961" name="Line 28"/>
            <p:cNvSpPr>
              <a:spLocks noChangeShapeType="1"/>
            </p:cNvSpPr>
            <p:nvPr/>
          </p:nvSpPr>
          <p:spPr bwMode="auto">
            <a:xfrm>
              <a:off x="4272" y="3408"/>
              <a:ext cx="144" cy="0"/>
            </a:xfrm>
            <a:prstGeom prst="line">
              <a:avLst/>
            </a:prstGeom>
            <a:noFill/>
            <a:ln w="9525">
              <a:solidFill>
                <a:schemeClr val="tx1"/>
              </a:solidFill>
              <a:round/>
              <a:headEnd/>
              <a:tailEnd type="triangle" w="med" len="med"/>
            </a:ln>
          </p:spPr>
          <p:txBody>
            <a:bodyPr/>
            <a:lstStyle/>
            <a:p>
              <a:endParaRPr lang="en-US" dirty="0"/>
            </a:p>
          </p:txBody>
        </p:sp>
        <p:sp>
          <p:nvSpPr>
            <p:cNvPr id="39962" name="Text Box 29"/>
            <p:cNvSpPr txBox="1">
              <a:spLocks noChangeArrowheads="1"/>
            </p:cNvSpPr>
            <p:nvPr/>
          </p:nvSpPr>
          <p:spPr bwMode="auto">
            <a:xfrm>
              <a:off x="4464" y="2304"/>
              <a:ext cx="893" cy="192"/>
            </a:xfrm>
            <a:prstGeom prst="rect">
              <a:avLst/>
            </a:prstGeom>
            <a:noFill/>
            <a:ln w="9525">
              <a:noFill/>
              <a:miter lim="800000"/>
              <a:headEnd/>
              <a:tailEnd/>
            </a:ln>
          </p:spPr>
          <p:txBody>
            <a:bodyPr wrap="none">
              <a:spAutoFit/>
            </a:bodyPr>
            <a:lstStyle/>
            <a:p>
              <a:r>
                <a:rPr lang="en-US" sz="1400" dirty="0"/>
                <a:t>Vehicle-borne</a:t>
              </a:r>
            </a:p>
          </p:txBody>
        </p:sp>
        <p:sp>
          <p:nvSpPr>
            <p:cNvPr id="39963" name="Text Box 30"/>
            <p:cNvSpPr txBox="1">
              <a:spLocks noChangeArrowheads="1"/>
            </p:cNvSpPr>
            <p:nvPr/>
          </p:nvSpPr>
          <p:spPr bwMode="auto">
            <a:xfrm>
              <a:off x="4464" y="2496"/>
              <a:ext cx="943" cy="422"/>
            </a:xfrm>
            <a:prstGeom prst="rect">
              <a:avLst/>
            </a:prstGeom>
            <a:noFill/>
            <a:ln w="9525">
              <a:noFill/>
              <a:miter lim="800000"/>
              <a:headEnd/>
              <a:tailEnd/>
            </a:ln>
          </p:spPr>
          <p:txBody>
            <a:bodyPr wrap="none">
              <a:spAutoFit/>
            </a:bodyPr>
            <a:lstStyle/>
            <a:p>
              <a:pPr>
                <a:buFontTx/>
                <a:buChar char="•"/>
              </a:pPr>
              <a:r>
                <a:rPr lang="en-US" sz="1400" dirty="0"/>
                <a:t>Vector-borne:</a:t>
              </a:r>
            </a:p>
            <a:p>
              <a:pPr rtl="0">
                <a:buFontTx/>
                <a:buChar char="•"/>
              </a:pPr>
              <a:r>
                <a:rPr lang="en-US" sz="1200" dirty="0"/>
                <a:t>Mechanical</a:t>
              </a:r>
            </a:p>
            <a:p>
              <a:pPr rtl="0">
                <a:buFontTx/>
                <a:buChar char="•"/>
              </a:pPr>
              <a:r>
                <a:rPr lang="en-US" sz="1200" dirty="0"/>
                <a:t>biological</a:t>
              </a:r>
            </a:p>
          </p:txBody>
        </p:sp>
        <p:sp>
          <p:nvSpPr>
            <p:cNvPr id="39964" name="Text Box 31"/>
            <p:cNvSpPr txBox="1">
              <a:spLocks noChangeArrowheads="1"/>
            </p:cNvSpPr>
            <p:nvPr/>
          </p:nvSpPr>
          <p:spPr bwMode="auto">
            <a:xfrm>
              <a:off x="4464" y="2912"/>
              <a:ext cx="647" cy="192"/>
            </a:xfrm>
            <a:prstGeom prst="rect">
              <a:avLst/>
            </a:prstGeom>
            <a:noFill/>
            <a:ln w="9525">
              <a:noFill/>
              <a:miter lim="800000"/>
              <a:headEnd/>
              <a:tailEnd/>
            </a:ln>
          </p:spPr>
          <p:txBody>
            <a:bodyPr wrap="none">
              <a:spAutoFit/>
            </a:bodyPr>
            <a:lstStyle/>
            <a:p>
              <a:r>
                <a:rPr lang="en-US" sz="1400" dirty="0"/>
                <a:t>Air-borne</a:t>
              </a:r>
            </a:p>
          </p:txBody>
        </p:sp>
        <p:sp>
          <p:nvSpPr>
            <p:cNvPr id="39965" name="Text Box 32"/>
            <p:cNvSpPr txBox="1">
              <a:spLocks noChangeArrowheads="1"/>
            </p:cNvSpPr>
            <p:nvPr/>
          </p:nvSpPr>
          <p:spPr bwMode="auto">
            <a:xfrm>
              <a:off x="4454" y="3124"/>
              <a:ext cx="716" cy="148"/>
            </a:xfrm>
            <a:prstGeom prst="rect">
              <a:avLst/>
            </a:prstGeom>
            <a:noFill/>
            <a:ln w="9525">
              <a:noFill/>
              <a:miter lim="800000"/>
              <a:headEnd/>
              <a:tailEnd/>
            </a:ln>
          </p:spPr>
          <p:txBody>
            <a:bodyPr wrap="none">
              <a:spAutoFit/>
            </a:bodyPr>
            <a:lstStyle/>
            <a:p>
              <a:r>
                <a:rPr lang="en-US" sz="1400" dirty="0" smtClean="0"/>
                <a:t>Fomite-born</a:t>
              </a:r>
              <a:endParaRPr lang="en-US" sz="1400" dirty="0"/>
            </a:p>
          </p:txBody>
        </p:sp>
        <p:sp>
          <p:nvSpPr>
            <p:cNvPr id="39966" name="Text Box 33"/>
            <p:cNvSpPr txBox="1">
              <a:spLocks noChangeArrowheads="1"/>
            </p:cNvSpPr>
            <p:nvPr/>
          </p:nvSpPr>
          <p:spPr bwMode="auto">
            <a:xfrm>
              <a:off x="4416" y="3312"/>
              <a:ext cx="978" cy="326"/>
            </a:xfrm>
            <a:prstGeom prst="rect">
              <a:avLst/>
            </a:prstGeom>
            <a:noFill/>
            <a:ln w="9525">
              <a:noFill/>
              <a:miter lim="800000"/>
              <a:headEnd/>
              <a:tailEnd/>
            </a:ln>
          </p:spPr>
          <p:txBody>
            <a:bodyPr wrap="none">
              <a:spAutoFit/>
            </a:bodyPr>
            <a:lstStyle/>
            <a:p>
              <a:r>
                <a:rPr lang="en-US" sz="1400"/>
                <a:t>Unclean hands </a:t>
              </a:r>
            </a:p>
            <a:p>
              <a:r>
                <a:rPr lang="en-US" sz="1400"/>
                <a:t>and fingers</a:t>
              </a:r>
            </a:p>
          </p:txBody>
        </p:sp>
        <p:sp>
          <p:nvSpPr>
            <p:cNvPr id="39967" name="Line 36"/>
            <p:cNvSpPr>
              <a:spLocks noChangeShapeType="1"/>
            </p:cNvSpPr>
            <p:nvPr/>
          </p:nvSpPr>
          <p:spPr bwMode="auto">
            <a:xfrm flipV="1">
              <a:off x="5040" y="2784"/>
              <a:ext cx="192" cy="48"/>
            </a:xfrm>
            <a:prstGeom prst="line">
              <a:avLst/>
            </a:prstGeom>
            <a:noFill/>
            <a:ln w="9525">
              <a:solidFill>
                <a:schemeClr val="tx1"/>
              </a:solidFill>
              <a:round/>
              <a:headEnd/>
              <a:tailEnd type="triangle" w="med" len="med"/>
            </a:ln>
          </p:spPr>
          <p:txBody>
            <a:bodyPr/>
            <a:lstStyle/>
            <a:p>
              <a:endParaRPr lang="en-US"/>
            </a:p>
          </p:txBody>
        </p:sp>
        <p:sp>
          <p:nvSpPr>
            <p:cNvPr id="39968" name="Line 37"/>
            <p:cNvSpPr>
              <a:spLocks noChangeShapeType="1"/>
            </p:cNvSpPr>
            <p:nvPr/>
          </p:nvSpPr>
          <p:spPr bwMode="auto">
            <a:xfrm>
              <a:off x="5040" y="2832"/>
              <a:ext cx="192" cy="48"/>
            </a:xfrm>
            <a:prstGeom prst="line">
              <a:avLst/>
            </a:prstGeom>
            <a:noFill/>
            <a:ln w="9525">
              <a:solidFill>
                <a:schemeClr val="tx1"/>
              </a:solidFill>
              <a:round/>
              <a:headEnd/>
              <a:tailEnd type="triangle" w="med" len="med"/>
            </a:ln>
          </p:spPr>
          <p:txBody>
            <a:bodyPr/>
            <a:lstStyle/>
            <a:p>
              <a:endParaRPr lang="en-US"/>
            </a:p>
          </p:txBody>
        </p:sp>
        <p:sp>
          <p:nvSpPr>
            <p:cNvPr id="39969" name="Text Box 38"/>
            <p:cNvSpPr txBox="1">
              <a:spLocks noChangeArrowheads="1"/>
            </p:cNvSpPr>
            <p:nvPr/>
          </p:nvSpPr>
          <p:spPr bwMode="auto">
            <a:xfrm>
              <a:off x="5232" y="2640"/>
              <a:ext cx="116" cy="173"/>
            </a:xfrm>
            <a:prstGeom prst="rect">
              <a:avLst/>
            </a:prstGeom>
            <a:noFill/>
            <a:ln w="9525">
              <a:noFill/>
              <a:miter lim="800000"/>
              <a:headEnd/>
              <a:tailEnd/>
            </a:ln>
          </p:spPr>
          <p:txBody>
            <a:bodyPr wrap="none">
              <a:spAutoFit/>
            </a:bodyPr>
            <a:lstStyle/>
            <a:p>
              <a:endParaRPr lang="en-US" sz="1200"/>
            </a:p>
          </p:txBody>
        </p:sp>
        <p:sp>
          <p:nvSpPr>
            <p:cNvPr id="39970" name="Line 39"/>
            <p:cNvSpPr>
              <a:spLocks noChangeShapeType="1"/>
            </p:cNvSpPr>
            <p:nvPr/>
          </p:nvSpPr>
          <p:spPr bwMode="auto">
            <a:xfrm>
              <a:off x="5040" y="2832"/>
              <a:ext cx="96" cy="144"/>
            </a:xfrm>
            <a:prstGeom prst="line">
              <a:avLst/>
            </a:prstGeom>
            <a:noFill/>
            <a:ln w="9525">
              <a:solidFill>
                <a:schemeClr val="tx1"/>
              </a:solidFill>
              <a:round/>
              <a:headEnd/>
              <a:tailEnd type="triangle" w="med" len="med"/>
            </a:ln>
          </p:spPr>
          <p:txBody>
            <a:bodyPr/>
            <a:lstStyle/>
            <a:p>
              <a:endParaRPr lang="en-US"/>
            </a:p>
          </p:txBody>
        </p:sp>
        <p:sp>
          <p:nvSpPr>
            <p:cNvPr id="39971" name="Text Box 40"/>
            <p:cNvSpPr txBox="1">
              <a:spLocks noChangeArrowheads="1"/>
            </p:cNvSpPr>
            <p:nvPr/>
          </p:nvSpPr>
          <p:spPr bwMode="auto">
            <a:xfrm>
              <a:off x="5174" y="2676"/>
              <a:ext cx="594" cy="154"/>
            </a:xfrm>
            <a:prstGeom prst="rect">
              <a:avLst/>
            </a:prstGeom>
            <a:noFill/>
            <a:ln w="9525">
              <a:noFill/>
              <a:miter lim="800000"/>
              <a:headEnd/>
              <a:tailEnd/>
            </a:ln>
          </p:spPr>
          <p:txBody>
            <a:bodyPr wrap="none">
              <a:spAutoFit/>
            </a:bodyPr>
            <a:lstStyle/>
            <a:p>
              <a:r>
                <a:rPr lang="en-US" sz="1000"/>
                <a:t>propagative</a:t>
              </a:r>
            </a:p>
          </p:txBody>
        </p:sp>
        <p:sp>
          <p:nvSpPr>
            <p:cNvPr id="39972" name="Text Box 41"/>
            <p:cNvSpPr txBox="1">
              <a:spLocks noChangeArrowheads="1"/>
            </p:cNvSpPr>
            <p:nvPr/>
          </p:nvSpPr>
          <p:spPr bwMode="auto">
            <a:xfrm>
              <a:off x="5222" y="2820"/>
              <a:ext cx="580" cy="154"/>
            </a:xfrm>
            <a:prstGeom prst="rect">
              <a:avLst/>
            </a:prstGeom>
            <a:noFill/>
            <a:ln w="9525">
              <a:noFill/>
              <a:miter lim="800000"/>
              <a:headEnd/>
              <a:tailEnd/>
            </a:ln>
          </p:spPr>
          <p:txBody>
            <a:bodyPr wrap="none">
              <a:spAutoFit/>
            </a:bodyPr>
            <a:lstStyle/>
            <a:p>
              <a:r>
                <a:rPr lang="en-US" sz="1000"/>
                <a:t>Cyclo-prop.</a:t>
              </a:r>
            </a:p>
          </p:txBody>
        </p:sp>
        <p:sp>
          <p:nvSpPr>
            <p:cNvPr id="39973" name="Text Box 42"/>
            <p:cNvSpPr txBox="1">
              <a:spLocks noChangeArrowheads="1"/>
            </p:cNvSpPr>
            <p:nvPr/>
          </p:nvSpPr>
          <p:spPr bwMode="auto">
            <a:xfrm>
              <a:off x="5126" y="2916"/>
              <a:ext cx="711" cy="154"/>
            </a:xfrm>
            <a:prstGeom prst="rect">
              <a:avLst/>
            </a:prstGeom>
            <a:noFill/>
            <a:ln w="9525">
              <a:noFill/>
              <a:miter lim="800000"/>
              <a:headEnd/>
              <a:tailEnd/>
            </a:ln>
          </p:spPr>
          <p:txBody>
            <a:bodyPr wrap="none">
              <a:spAutoFit/>
            </a:bodyPr>
            <a:lstStyle/>
            <a:p>
              <a:r>
                <a:rPr lang="en-US" sz="1000"/>
                <a:t>Cyclo-develop.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152400"/>
            <a:ext cx="8229600" cy="609600"/>
          </a:xfrm>
        </p:spPr>
        <p:txBody>
          <a:bodyPr>
            <a:normAutofit fontScale="90000"/>
          </a:bodyPr>
          <a:lstStyle/>
          <a:p>
            <a:pPr algn="l" rtl="0" eaLnBrk="1" hangingPunct="1">
              <a:defRPr/>
            </a:pPr>
            <a:r>
              <a:rPr lang="en-US" dirty="0" smtClean="0"/>
              <a:t>(III): Susceptible host</a:t>
            </a:r>
          </a:p>
        </p:txBody>
      </p:sp>
      <p:sp>
        <p:nvSpPr>
          <p:cNvPr id="80899" name="Rectangle 3"/>
          <p:cNvSpPr>
            <a:spLocks noGrp="1" noChangeArrowheads="1"/>
          </p:cNvSpPr>
          <p:nvPr>
            <p:ph type="body" idx="1"/>
          </p:nvPr>
        </p:nvSpPr>
        <p:spPr>
          <a:xfrm>
            <a:off x="152400" y="914400"/>
            <a:ext cx="8839200" cy="5791200"/>
          </a:xfrm>
        </p:spPr>
        <p:txBody>
          <a:bodyPr>
            <a:normAutofit/>
          </a:bodyPr>
          <a:lstStyle/>
          <a:p>
            <a:pPr marL="609600" indent="-609600" algn="l" rtl="0" eaLnBrk="1" hangingPunct="1">
              <a:buFont typeface="Wingdings" pitchFamily="2" charset="2"/>
              <a:buChar char="Ø"/>
              <a:defRPr/>
            </a:pPr>
            <a:r>
              <a:rPr lang="en-US" sz="3200" dirty="0" smtClean="0"/>
              <a:t>An infectious agent seeks a susceptible host aiming </a:t>
            </a:r>
            <a:r>
              <a:rPr lang="en-US" sz="3200" dirty="0" smtClean="0">
                <a:latin typeface="Arial"/>
              </a:rPr>
              <a:t>“</a:t>
            </a:r>
            <a:r>
              <a:rPr lang="en-US" sz="3200" dirty="0" smtClean="0"/>
              <a:t>successful parasitism</a:t>
            </a:r>
            <a:r>
              <a:rPr lang="en-US" sz="3200" dirty="0" smtClean="0">
                <a:latin typeface="Arial"/>
              </a:rPr>
              <a:t>”</a:t>
            </a:r>
            <a:r>
              <a:rPr lang="en-US" sz="3200" dirty="0" smtClean="0"/>
              <a:t>.</a:t>
            </a:r>
          </a:p>
          <a:p>
            <a:pPr marL="609600" indent="-609600" algn="l" rtl="0" eaLnBrk="1" hangingPunct="1">
              <a:buFont typeface="Wingdings" pitchFamily="2" charset="2"/>
              <a:buChar char="Ø"/>
              <a:defRPr/>
            </a:pPr>
            <a:r>
              <a:rPr lang="en-US" sz="3200" dirty="0" smtClean="0"/>
              <a:t>Four stages are required for successful parasitism:</a:t>
            </a:r>
          </a:p>
          <a:p>
            <a:pPr marL="990600" lvl="1" indent="-533400" algn="l" rtl="0" eaLnBrk="1" hangingPunct="1">
              <a:buFontTx/>
              <a:buAutoNum type="arabicPeriod"/>
              <a:defRPr/>
            </a:pPr>
            <a:r>
              <a:rPr lang="en-US" sz="3200" dirty="0" smtClean="0"/>
              <a:t>Portal of entry</a:t>
            </a:r>
          </a:p>
          <a:p>
            <a:pPr marL="990600" lvl="1" indent="-533400" algn="l" rtl="0" eaLnBrk="1" hangingPunct="1">
              <a:buFontTx/>
              <a:buAutoNum type="arabicPeriod"/>
              <a:defRPr/>
            </a:pPr>
            <a:r>
              <a:rPr lang="en-US" sz="3200" dirty="0" smtClean="0"/>
              <a:t>Site of selection inside the body</a:t>
            </a:r>
          </a:p>
          <a:p>
            <a:pPr marL="990600" lvl="1" indent="-533400" algn="l" rtl="0" eaLnBrk="1" hangingPunct="1">
              <a:buFontTx/>
              <a:buAutoNum type="arabicPeriod"/>
              <a:defRPr/>
            </a:pPr>
            <a:r>
              <a:rPr lang="en-US" sz="3200" dirty="0" smtClean="0"/>
              <a:t>Portal of exit</a:t>
            </a:r>
          </a:p>
          <a:p>
            <a:pPr marL="990600" lvl="1" indent="-533400" algn="l" rtl="0" eaLnBrk="1" hangingPunct="1">
              <a:buFontTx/>
              <a:buAutoNum type="arabicPeriod"/>
              <a:defRPr/>
            </a:pPr>
            <a:r>
              <a:rPr lang="en-US" sz="3200" dirty="0" smtClean="0"/>
              <a:t>Survival in external environment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normAutofit fontScale="90000"/>
          </a:bodyPr>
          <a:lstStyle/>
          <a:p>
            <a:r>
              <a:rPr lang="en-US" sz="5400" dirty="0" smtClean="0"/>
              <a:t>  Virulence and Case Fatality Rate</a:t>
            </a:r>
            <a:endParaRPr lang="en-US" dirty="0"/>
          </a:p>
        </p:txBody>
      </p:sp>
      <p:sp>
        <p:nvSpPr>
          <p:cNvPr id="3" name="Content Placeholder 2"/>
          <p:cNvSpPr>
            <a:spLocks noGrp="1"/>
          </p:cNvSpPr>
          <p:nvPr>
            <p:ph idx="1"/>
          </p:nvPr>
        </p:nvSpPr>
        <p:spPr>
          <a:xfrm>
            <a:off x="152400" y="914400"/>
            <a:ext cx="8839200" cy="5791200"/>
          </a:xfrm>
        </p:spPr>
        <p:txBody>
          <a:bodyPr>
            <a:normAutofit fontScale="92500" lnSpcReduction="10000"/>
          </a:bodyPr>
          <a:lstStyle/>
          <a:p>
            <a:pPr>
              <a:lnSpc>
                <a:spcPct val="80000"/>
              </a:lnSpc>
              <a:spcBef>
                <a:spcPts val="500"/>
              </a:spcBef>
              <a:spcAft>
                <a:spcPts val="500"/>
              </a:spcAft>
              <a:buFont typeface="Wingdings" pitchFamily="2" charset="2"/>
              <a:buChar char="Ø"/>
              <a:defRPr/>
            </a:pPr>
            <a:r>
              <a:rPr lang="en-US" sz="3200" b="1" dirty="0" smtClean="0"/>
              <a:t>Virulence</a:t>
            </a:r>
            <a:r>
              <a:rPr lang="en-US" sz="3200" dirty="0" smtClean="0"/>
              <a:t>: </a:t>
            </a:r>
          </a:p>
          <a:p>
            <a:pPr>
              <a:lnSpc>
                <a:spcPct val="80000"/>
              </a:lnSpc>
              <a:spcBef>
                <a:spcPts val="500"/>
              </a:spcBef>
              <a:spcAft>
                <a:spcPts val="500"/>
              </a:spcAft>
              <a:buFont typeface="Wingdings" pitchFamily="2" charset="2"/>
              <a:buChar char="ü"/>
              <a:defRPr/>
            </a:pPr>
            <a:r>
              <a:rPr lang="en-US" sz="3200" dirty="0" smtClean="0"/>
              <a:t>Is the degree of pathogenicity; the disease evoking power of a micro-organism in a given host. </a:t>
            </a:r>
          </a:p>
          <a:p>
            <a:pPr>
              <a:lnSpc>
                <a:spcPct val="80000"/>
              </a:lnSpc>
              <a:spcBef>
                <a:spcPts val="500"/>
              </a:spcBef>
              <a:spcAft>
                <a:spcPts val="500"/>
              </a:spcAft>
              <a:buFont typeface="Wingdings" pitchFamily="2" charset="2"/>
              <a:buChar char="ü"/>
              <a:defRPr/>
            </a:pPr>
            <a:r>
              <a:rPr lang="en-US" sz="3200" dirty="0" smtClean="0"/>
              <a:t>Numerically expressed as the ratio of the number of cases of overt infection to the total number infected, as determined by immunoassay. </a:t>
            </a:r>
          </a:p>
          <a:p>
            <a:pPr>
              <a:lnSpc>
                <a:spcPct val="80000"/>
              </a:lnSpc>
              <a:spcBef>
                <a:spcPts val="500"/>
              </a:spcBef>
              <a:spcAft>
                <a:spcPts val="500"/>
              </a:spcAft>
              <a:buFont typeface="Wingdings" pitchFamily="2" charset="2"/>
              <a:buChar char="ü"/>
              <a:defRPr/>
            </a:pPr>
            <a:r>
              <a:rPr lang="en-US" sz="3200" dirty="0" smtClean="0"/>
              <a:t>When death is the only criterion of severity, this is the case fatality rate.</a:t>
            </a:r>
          </a:p>
          <a:p>
            <a:pPr>
              <a:lnSpc>
                <a:spcPct val="80000"/>
              </a:lnSpc>
              <a:spcBef>
                <a:spcPts val="500"/>
              </a:spcBef>
              <a:spcAft>
                <a:spcPts val="500"/>
              </a:spcAft>
              <a:buFont typeface="Wingdings" pitchFamily="2" charset="2"/>
              <a:buChar char="Ø"/>
              <a:defRPr/>
            </a:pPr>
            <a:r>
              <a:rPr lang="en-US" sz="3200" dirty="0" smtClean="0"/>
              <a:t> </a:t>
            </a:r>
            <a:r>
              <a:rPr lang="en-US" sz="3200" b="1" dirty="0" smtClean="0"/>
              <a:t>Case fatality rate for infectious diseases:</a:t>
            </a:r>
          </a:p>
          <a:p>
            <a:pPr>
              <a:lnSpc>
                <a:spcPct val="80000"/>
              </a:lnSpc>
              <a:spcBef>
                <a:spcPts val="500"/>
              </a:spcBef>
              <a:spcAft>
                <a:spcPts val="500"/>
              </a:spcAft>
              <a:buFont typeface="Wingdings" pitchFamily="2" charset="2"/>
              <a:buChar char="ü"/>
              <a:defRPr/>
            </a:pPr>
            <a:r>
              <a:rPr lang="en-US" sz="3200" dirty="0" smtClean="0"/>
              <a:t> Is the proportion of infected individuals who die of the infection. </a:t>
            </a:r>
          </a:p>
          <a:p>
            <a:pPr>
              <a:lnSpc>
                <a:spcPct val="80000"/>
              </a:lnSpc>
              <a:spcBef>
                <a:spcPts val="500"/>
              </a:spcBef>
              <a:spcAft>
                <a:spcPts val="500"/>
              </a:spcAft>
              <a:buFont typeface="Wingdings" pitchFamily="2" charset="2"/>
              <a:buChar char="ü"/>
              <a:defRPr/>
            </a:pPr>
            <a:r>
              <a:rPr lang="en-US" sz="3200" dirty="0" smtClean="0"/>
              <a:t>This is a function of the severity of the infection and is heavily influenced by how many mild cases are not diagnosed.</a:t>
            </a:r>
          </a:p>
          <a:p>
            <a:pPr>
              <a:lnSpc>
                <a:spcPct val="80000"/>
              </a:lnSpc>
              <a:defRPr/>
            </a:pPr>
            <a:endParaRPr lang="en-US" sz="3200"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152400"/>
            <a:ext cx="8839200" cy="533400"/>
          </a:xfrm>
        </p:spPr>
        <p:txBody>
          <a:bodyPr>
            <a:normAutofit fontScale="90000"/>
          </a:bodyPr>
          <a:lstStyle/>
          <a:p>
            <a:pPr eaLnBrk="1" hangingPunct="1">
              <a:defRPr/>
            </a:pPr>
            <a:r>
              <a:rPr lang="en-US" sz="4000" dirty="0" smtClean="0"/>
              <a:t>    Serial interval and Infectious period</a:t>
            </a:r>
          </a:p>
        </p:txBody>
      </p:sp>
      <p:sp>
        <p:nvSpPr>
          <p:cNvPr id="22531" name="Rectangle 3"/>
          <p:cNvSpPr>
            <a:spLocks noGrp="1" noChangeArrowheads="1"/>
          </p:cNvSpPr>
          <p:nvPr>
            <p:ph type="body" idx="1"/>
          </p:nvPr>
        </p:nvSpPr>
        <p:spPr>
          <a:xfrm>
            <a:off x="152400" y="838200"/>
            <a:ext cx="8839200" cy="5867400"/>
          </a:xfrm>
        </p:spPr>
        <p:txBody>
          <a:bodyPr/>
          <a:lstStyle/>
          <a:p>
            <a:pPr algn="l" rtl="0" eaLnBrk="1" hangingPunct="1">
              <a:spcBef>
                <a:spcPts val="500"/>
              </a:spcBef>
              <a:spcAft>
                <a:spcPts val="500"/>
              </a:spcAft>
              <a:buFont typeface="Wingdings" pitchFamily="2" charset="2"/>
              <a:buChar char="Ø"/>
              <a:defRPr/>
            </a:pPr>
            <a:r>
              <a:rPr lang="en-US" sz="3200" dirty="0" smtClean="0"/>
              <a:t>Serial interval: (the gap in time between the onset of the primary and the secondary cases) the interval between receipt of infection and maximal infectivity of the host (also called generation time).</a:t>
            </a:r>
          </a:p>
          <a:p>
            <a:pPr algn="l" rtl="0" eaLnBrk="1" hangingPunct="1">
              <a:spcBef>
                <a:spcPts val="500"/>
              </a:spcBef>
              <a:spcAft>
                <a:spcPts val="500"/>
              </a:spcAft>
              <a:buFont typeface="Wingdings" pitchFamily="2" charset="2"/>
              <a:buChar char="Ø"/>
              <a:defRPr/>
            </a:pPr>
            <a:r>
              <a:rPr lang="en-US" sz="3200" dirty="0" smtClean="0"/>
              <a:t>Infectious (communicable) period: length of time a person can transmit disease (sheds the infectious agent).</a:t>
            </a:r>
          </a:p>
          <a:p>
            <a:pPr algn="l" rtl="0" eaLnBrk="1" hangingPunct="1">
              <a:spcBef>
                <a:spcPts val="500"/>
              </a:spcBef>
              <a:spcAft>
                <a:spcPts val="500"/>
              </a:spcAft>
              <a:defRPr/>
            </a:pPr>
            <a:endParaRPr lang="en-US" sz="2800" i="1"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609600"/>
          </a:xfrm>
        </p:spPr>
        <p:txBody>
          <a:bodyPr>
            <a:normAutofit fontScale="90000"/>
          </a:bodyPr>
          <a:lstStyle/>
          <a:p>
            <a:pPr eaLnBrk="1" hangingPunct="1">
              <a:defRPr/>
            </a:pPr>
            <a:r>
              <a:rPr lang="en-US" dirty="0" smtClean="0"/>
              <a:t>   Incubation and Latent periods</a:t>
            </a:r>
          </a:p>
        </p:txBody>
      </p:sp>
      <p:sp>
        <p:nvSpPr>
          <p:cNvPr id="21507" name="Rectangle 3"/>
          <p:cNvSpPr>
            <a:spLocks noGrp="1" noChangeArrowheads="1"/>
          </p:cNvSpPr>
          <p:nvPr>
            <p:ph type="body" idx="1"/>
          </p:nvPr>
        </p:nvSpPr>
        <p:spPr>
          <a:xfrm>
            <a:off x="152400" y="838200"/>
            <a:ext cx="8839200" cy="5867400"/>
          </a:xfrm>
        </p:spPr>
        <p:txBody>
          <a:bodyPr>
            <a:normAutofit/>
          </a:bodyPr>
          <a:lstStyle/>
          <a:p>
            <a:pPr algn="l" rtl="0" eaLnBrk="1" hangingPunct="1">
              <a:lnSpc>
                <a:spcPct val="80000"/>
              </a:lnSpc>
              <a:spcBef>
                <a:spcPts val="500"/>
              </a:spcBef>
              <a:spcAft>
                <a:spcPts val="500"/>
              </a:spcAft>
              <a:buFont typeface="Wingdings" pitchFamily="2" charset="2"/>
              <a:buChar char="Ø"/>
              <a:defRPr/>
            </a:pPr>
            <a:r>
              <a:rPr lang="en-US" sz="3200" dirty="0" smtClean="0"/>
              <a:t>Incubation period: time from exposure to development of disease.</a:t>
            </a:r>
          </a:p>
          <a:p>
            <a:pPr algn="l" rtl="0" eaLnBrk="1" hangingPunct="1">
              <a:lnSpc>
                <a:spcPct val="80000"/>
              </a:lnSpc>
              <a:spcBef>
                <a:spcPts val="500"/>
              </a:spcBef>
              <a:spcAft>
                <a:spcPts val="500"/>
              </a:spcAft>
              <a:buFont typeface="Wingdings" pitchFamily="2" charset="2"/>
              <a:buChar char="ü"/>
              <a:defRPr/>
            </a:pPr>
            <a:r>
              <a:rPr lang="en-US" sz="3200" dirty="0" smtClean="0"/>
              <a:t> In other words, the time interval between invasion by an infectious agent and the appearance of the first sign or symptom of the disease in question.</a:t>
            </a:r>
          </a:p>
          <a:p>
            <a:pPr>
              <a:lnSpc>
                <a:spcPct val="80000"/>
              </a:lnSpc>
              <a:spcBef>
                <a:spcPts val="500"/>
              </a:spcBef>
              <a:spcAft>
                <a:spcPts val="500"/>
              </a:spcAft>
              <a:buFont typeface="Wingdings" pitchFamily="2" charset="2"/>
              <a:buChar char="Ø"/>
              <a:defRPr/>
            </a:pPr>
            <a:r>
              <a:rPr lang="en-US" sz="3200" dirty="0" smtClean="0"/>
              <a:t>Latent period: the period between exposure and the onset of infectiousness (this may be shorter or longer than the incubation period).</a:t>
            </a:r>
          </a:p>
          <a:p>
            <a:pPr>
              <a:lnSpc>
                <a:spcPct val="80000"/>
              </a:lnSpc>
              <a:buFont typeface="Wingdings" pitchFamily="2" charset="2"/>
              <a:buChar char="§"/>
              <a:defRPr/>
            </a:pPr>
            <a:r>
              <a:rPr lang="en-US" sz="3200" dirty="0" smtClean="0"/>
              <a:t> Transmission Probability Ratio (TPR)</a:t>
            </a:r>
          </a:p>
          <a:p>
            <a:pPr>
              <a:lnSpc>
                <a:spcPct val="80000"/>
              </a:lnSpc>
              <a:buFont typeface="Wingdings" pitchFamily="2" charset="2"/>
              <a:buChar char="Ø"/>
              <a:defRPr/>
            </a:pPr>
            <a:r>
              <a:rPr lang="en-US" sz="3200" dirty="0" smtClean="0"/>
              <a:t>TPR is a measure of risk transmission from infected to susceptible individuals during a contact.</a:t>
            </a:r>
          </a:p>
          <a:p>
            <a:pPr>
              <a:lnSpc>
                <a:spcPct val="80000"/>
              </a:lnSpc>
              <a:buFont typeface="Wingdings" pitchFamily="2" charset="2"/>
              <a:buChar char="Ø"/>
              <a:defRPr/>
            </a:pPr>
            <a:endParaRPr lang="en-US" sz="3200" dirty="0" smtClean="0"/>
          </a:p>
          <a:p>
            <a:pPr>
              <a:lnSpc>
                <a:spcPct val="80000"/>
              </a:lnSpc>
              <a:spcBef>
                <a:spcPts val="500"/>
              </a:spcBef>
              <a:spcAft>
                <a:spcPts val="500"/>
              </a:spcAft>
              <a:defRPr/>
            </a:pPr>
            <a:endParaRPr lang="en-US" sz="3200" dirty="0" smtClean="0"/>
          </a:p>
          <a:p>
            <a:pPr algn="l" rtl="0" eaLnBrk="1" hangingPunct="1">
              <a:lnSpc>
                <a:spcPct val="80000"/>
              </a:lnSpc>
              <a:spcBef>
                <a:spcPts val="500"/>
              </a:spcBef>
              <a:spcAft>
                <a:spcPts val="500"/>
              </a:spcAft>
              <a:defRPr/>
            </a:pPr>
            <a:endParaRPr lang="en-US" sz="3200" dirty="0" smtClean="0"/>
          </a:p>
          <a:p>
            <a:pPr algn="l" rtl="0" eaLnBrk="1" hangingPunct="1">
              <a:lnSpc>
                <a:spcPct val="80000"/>
              </a:lnSpc>
              <a:spcBef>
                <a:spcPts val="500"/>
              </a:spcBef>
              <a:spcAft>
                <a:spcPts val="500"/>
              </a:spcAft>
              <a:defRPr/>
            </a:pPr>
            <a:endParaRPr lang="en-US" sz="3200" dirty="0" smtClean="0"/>
          </a:p>
          <a:p>
            <a:pPr algn="l" rtl="0" eaLnBrk="1" hangingPunct="1">
              <a:lnSpc>
                <a:spcPct val="80000"/>
              </a:lnSpc>
              <a:spcBef>
                <a:spcPts val="500"/>
              </a:spcBef>
              <a:spcAft>
                <a:spcPts val="500"/>
              </a:spcAft>
              <a:buFont typeface="Wingdings" pitchFamily="2" charset="2"/>
              <a:buNone/>
              <a:defRPr/>
            </a:pPr>
            <a:endParaRPr lang="en-US" sz="3200" dirty="0" smtClean="0"/>
          </a:p>
          <a:p>
            <a:pPr algn="l" rtl="0" eaLnBrk="1" hangingPunct="1">
              <a:lnSpc>
                <a:spcPct val="80000"/>
              </a:lnSpc>
              <a:defRPr/>
            </a:pPr>
            <a:endParaRPr lang="en-US" sz="32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28600"/>
            <a:ext cx="8229600" cy="609600"/>
          </a:xfrm>
        </p:spPr>
        <p:txBody>
          <a:bodyPr>
            <a:normAutofit fontScale="90000"/>
          </a:bodyPr>
          <a:lstStyle/>
          <a:p>
            <a:pPr eaLnBrk="1" hangingPunct="1">
              <a:defRPr/>
            </a:pPr>
            <a:r>
              <a:rPr lang="en-US" dirty="0" smtClean="0"/>
              <a:t>  TPR (cont.)</a:t>
            </a:r>
          </a:p>
        </p:txBody>
      </p:sp>
      <p:sp>
        <p:nvSpPr>
          <p:cNvPr id="46083" name="Rectangle 3"/>
          <p:cNvSpPr>
            <a:spLocks noGrp="1" noChangeArrowheads="1"/>
          </p:cNvSpPr>
          <p:nvPr>
            <p:ph type="body" idx="1"/>
          </p:nvPr>
        </p:nvSpPr>
        <p:spPr>
          <a:xfrm>
            <a:off x="152400" y="838200"/>
            <a:ext cx="8839200" cy="5867400"/>
          </a:xfrm>
        </p:spPr>
        <p:txBody>
          <a:bodyPr>
            <a:normAutofit fontScale="92500" lnSpcReduction="10000"/>
          </a:bodyPr>
          <a:lstStyle/>
          <a:p>
            <a:pPr>
              <a:lnSpc>
                <a:spcPct val="80000"/>
              </a:lnSpc>
              <a:buFont typeface="Wingdings" pitchFamily="2" charset="2"/>
              <a:buChar char="Ø"/>
              <a:defRPr/>
            </a:pPr>
            <a:endParaRPr lang="en-US" sz="3200" dirty="0" smtClean="0"/>
          </a:p>
          <a:p>
            <a:pPr>
              <a:lnSpc>
                <a:spcPct val="80000"/>
              </a:lnSpc>
              <a:buFont typeface="Wingdings" pitchFamily="2" charset="2"/>
              <a:buChar char="Ø"/>
              <a:defRPr/>
            </a:pPr>
            <a:r>
              <a:rPr lang="en-US" sz="3200" dirty="0" smtClean="0"/>
              <a:t>TPR of differing types of contacts, infectious agents, infection routes and strains can be calculated.</a:t>
            </a:r>
          </a:p>
          <a:p>
            <a:pPr>
              <a:lnSpc>
                <a:spcPct val="80000"/>
              </a:lnSpc>
              <a:buFont typeface="Wingdings" pitchFamily="2" charset="2"/>
              <a:buChar char="Ø"/>
              <a:defRPr/>
            </a:pPr>
            <a:r>
              <a:rPr lang="en-US" sz="3200" dirty="0" smtClean="0"/>
              <a:t>There are 4 types of transmission probabilities.</a:t>
            </a:r>
            <a:endParaRPr lang="en-US" sz="3200" dirty="0" smtClean="0">
              <a:cs typeface="Times New Roman" pitchFamily="18" charset="0"/>
            </a:endParaRPr>
          </a:p>
          <a:p>
            <a:pPr algn="l" rtl="0" eaLnBrk="1" hangingPunct="1">
              <a:lnSpc>
                <a:spcPct val="90000"/>
              </a:lnSpc>
              <a:buFont typeface="Wingdings" pitchFamily="2" charset="2"/>
              <a:buChar char="Ø"/>
              <a:defRPr/>
            </a:pPr>
            <a:r>
              <a:rPr lang="en-US" sz="3200" dirty="0" smtClean="0">
                <a:cs typeface="Times New Roman" pitchFamily="18" charset="0"/>
              </a:rPr>
              <a:t>Transmission probabilities: </a:t>
            </a:r>
          </a:p>
          <a:p>
            <a:pPr algn="l" rtl="0" eaLnBrk="1" hangingPunct="1">
              <a:lnSpc>
                <a:spcPct val="90000"/>
              </a:lnSpc>
              <a:buFont typeface="Wingdings" pitchFamily="2" charset="2"/>
              <a:buChar char="ü"/>
              <a:defRPr/>
            </a:pPr>
            <a:r>
              <a:rPr lang="en-US" sz="3200" dirty="0" smtClean="0">
                <a:cs typeface="Times New Roman" pitchFamily="18" charset="0"/>
              </a:rPr>
              <a:t>p00: tp from unvaccinated infective to unvaccinated susceptible</a:t>
            </a:r>
          </a:p>
          <a:p>
            <a:pPr algn="l" rtl="0" eaLnBrk="1" hangingPunct="1">
              <a:lnSpc>
                <a:spcPct val="90000"/>
              </a:lnSpc>
              <a:buFont typeface="Wingdings" pitchFamily="2" charset="2"/>
              <a:buChar char="ü"/>
              <a:defRPr/>
            </a:pPr>
            <a:r>
              <a:rPr lang="en-US" sz="3200" dirty="0" smtClean="0">
                <a:cs typeface="Times New Roman" pitchFamily="18" charset="0"/>
              </a:rPr>
              <a:t>p01: tp from vaccinated infective to unvaccinated susceptible</a:t>
            </a:r>
          </a:p>
          <a:p>
            <a:pPr algn="l" rtl="0" eaLnBrk="1" hangingPunct="1">
              <a:lnSpc>
                <a:spcPct val="90000"/>
              </a:lnSpc>
              <a:buFont typeface="Wingdings" pitchFamily="2" charset="2"/>
              <a:buChar char="ü"/>
              <a:defRPr/>
            </a:pPr>
            <a:r>
              <a:rPr lang="en-US" sz="3200" dirty="0" smtClean="0">
                <a:cs typeface="Times New Roman" pitchFamily="18" charset="0"/>
              </a:rPr>
              <a:t>p10: tp from unvaccinated infective to vaccinated susceptible</a:t>
            </a:r>
          </a:p>
          <a:p>
            <a:pPr algn="l" rtl="0" eaLnBrk="1" hangingPunct="1">
              <a:lnSpc>
                <a:spcPct val="90000"/>
              </a:lnSpc>
              <a:buFont typeface="Wingdings" pitchFamily="2" charset="2"/>
              <a:buChar char="ü"/>
              <a:defRPr/>
            </a:pPr>
            <a:r>
              <a:rPr lang="en-US" sz="3200" dirty="0" smtClean="0">
                <a:cs typeface="Times New Roman" pitchFamily="18" charset="0"/>
              </a:rPr>
              <a:t>p11: tp from vaccinated infective to vaccinated susceptible</a:t>
            </a:r>
          </a:p>
          <a:p>
            <a:pPr algn="l" rtl="0" eaLnBrk="1" hangingPunct="1">
              <a:lnSpc>
                <a:spcPct val="90000"/>
              </a:lnSpc>
              <a:defRPr/>
            </a:pPr>
            <a:endParaRPr lang="en-US" sz="28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28600"/>
            <a:ext cx="8229600" cy="609600"/>
          </a:xfrm>
        </p:spPr>
        <p:txBody>
          <a:bodyPr>
            <a:normAutofit fontScale="90000"/>
          </a:bodyPr>
          <a:lstStyle/>
          <a:p>
            <a:pPr eaLnBrk="1" hangingPunct="1">
              <a:defRPr/>
            </a:pPr>
            <a:r>
              <a:rPr lang="en-US" dirty="0" smtClean="0"/>
              <a:t>    TPR (cont.)</a:t>
            </a:r>
          </a:p>
        </p:txBody>
      </p:sp>
      <p:sp>
        <p:nvSpPr>
          <p:cNvPr id="47107" name="Rectangle 3"/>
          <p:cNvSpPr>
            <a:spLocks noGrp="1" noChangeArrowheads="1"/>
          </p:cNvSpPr>
          <p:nvPr>
            <p:ph type="body" idx="1"/>
          </p:nvPr>
        </p:nvSpPr>
        <p:spPr>
          <a:xfrm>
            <a:off x="152400" y="914400"/>
            <a:ext cx="8839200" cy="5791200"/>
          </a:xfrm>
        </p:spPr>
        <p:txBody>
          <a:bodyPr/>
          <a:lstStyle/>
          <a:p>
            <a:pPr algn="l" rtl="0" eaLnBrk="1" hangingPunct="1">
              <a:lnSpc>
                <a:spcPct val="90000"/>
              </a:lnSpc>
              <a:buFont typeface="Wingdings" pitchFamily="2" charset="2"/>
              <a:buChar char="ü"/>
              <a:defRPr/>
            </a:pPr>
            <a:r>
              <a:rPr lang="en-US" sz="3200" dirty="0" smtClean="0">
                <a:cs typeface="Times New Roman" pitchFamily="18" charset="0"/>
              </a:rPr>
              <a:t>To estimate the effect of a vaccine in reducing susceptibility, compare the ratio of p10 to p00.</a:t>
            </a:r>
          </a:p>
          <a:p>
            <a:pPr algn="l" rtl="0" eaLnBrk="1" hangingPunct="1">
              <a:lnSpc>
                <a:spcPct val="90000"/>
              </a:lnSpc>
              <a:buFont typeface="Wingdings" pitchFamily="2" charset="2"/>
              <a:buChar char="ü"/>
              <a:defRPr/>
            </a:pPr>
            <a:r>
              <a:rPr lang="en-US" sz="3200" dirty="0" smtClean="0">
                <a:cs typeface="Times New Roman" pitchFamily="18" charset="0"/>
              </a:rPr>
              <a:t>To estimate the effect of a vaccine in reducing infectiousness, compare the ratio of p01 to p00.</a:t>
            </a:r>
          </a:p>
          <a:p>
            <a:pPr algn="l" rtl="0" eaLnBrk="1" hangingPunct="1">
              <a:lnSpc>
                <a:spcPct val="90000"/>
              </a:lnSpc>
              <a:buFont typeface="Wingdings" pitchFamily="2" charset="2"/>
              <a:buChar char="ü"/>
              <a:defRPr/>
            </a:pPr>
            <a:r>
              <a:rPr lang="en-US" sz="3200" dirty="0" smtClean="0">
                <a:cs typeface="Times New Roman" pitchFamily="18" charset="0"/>
              </a:rPr>
              <a:t>To estimate the combined effect of a vaccine, compare the ratio of p11 to p00. </a:t>
            </a:r>
          </a:p>
          <a:p>
            <a:pPr algn="l" rtl="0" eaLnBrk="1" hangingPunct="1">
              <a:lnSpc>
                <a:spcPct val="90000"/>
              </a:lnSpc>
              <a:buFont typeface="Wingdings" pitchFamily="2" charset="2"/>
              <a:buNone/>
              <a:defRPr/>
            </a:pPr>
            <a:endParaRPr lang="en-US" sz="2800" dirty="0" smtClean="0"/>
          </a:p>
          <a:p>
            <a:pPr algn="l" rtl="0"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Natural history</a:t>
            </a:r>
            <a:endParaRPr lang="en-US" dirty="0"/>
          </a:p>
        </p:txBody>
      </p:sp>
      <p:sp>
        <p:nvSpPr>
          <p:cNvPr id="3" name="Content Placeholder 2"/>
          <p:cNvSpPr>
            <a:spLocks noGrp="1"/>
          </p:cNvSpPr>
          <p:nvPr>
            <p:ph idx="1"/>
          </p:nvPr>
        </p:nvSpPr>
        <p:spPr>
          <a:xfrm>
            <a:off x="152400" y="685800"/>
            <a:ext cx="8839200" cy="6019800"/>
          </a:xfrm>
        </p:spPr>
        <p:txBody>
          <a:bodyPr/>
          <a:lstStyle/>
          <a:p>
            <a:pPr>
              <a:lnSpc>
                <a:spcPct val="170000"/>
              </a:lnSpc>
              <a:defRPr/>
            </a:pPr>
            <a:r>
              <a:rPr lang="en-GB" sz="3200" b="1" dirty="0" smtClean="0"/>
              <a:t>Natural history </a:t>
            </a:r>
            <a:r>
              <a:rPr lang="en-GB" sz="3200" dirty="0" smtClean="0"/>
              <a:t>of disease refers to the progress of a disease process in an individual over time, in the absence of intervention.</a:t>
            </a:r>
          </a:p>
          <a:p>
            <a:pPr>
              <a:lnSpc>
                <a:spcPct val="170000"/>
              </a:lnSpc>
              <a:defRPr/>
            </a:pPr>
            <a:r>
              <a:rPr lang="en-US" sz="3200" b="1" dirty="0" smtClean="0"/>
              <a:t>The natural history</a:t>
            </a:r>
            <a:r>
              <a:rPr lang="en-US" sz="3200" dirty="0" smtClean="0"/>
              <a:t> of a disease </a:t>
            </a:r>
            <a:r>
              <a:rPr lang="en-GB" sz="3200" dirty="0" smtClean="0"/>
              <a:t>describes the course of the disease in an individual starting from the moment of </a:t>
            </a:r>
            <a:r>
              <a:rPr lang="en-GB" sz="3200" b="1" dirty="0" smtClean="0"/>
              <a:t>exposure</a:t>
            </a:r>
            <a:r>
              <a:rPr lang="en-GB" sz="3200" dirty="0" smtClean="0"/>
              <a:t> to the causal agents till one of the possible </a:t>
            </a:r>
            <a:r>
              <a:rPr lang="en-GB" sz="3200" b="1" dirty="0" smtClean="0"/>
              <a:t>outcomes</a:t>
            </a:r>
            <a:r>
              <a:rPr lang="en-GB" sz="3200" dirty="0" smtClean="0"/>
              <a:t> occurs.</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GB" dirty="0" smtClean="0"/>
              <a:t>       Spectrum of disease</a:t>
            </a:r>
            <a:endParaRPr lang="en-US" dirty="0"/>
          </a:p>
        </p:txBody>
      </p:sp>
      <p:sp>
        <p:nvSpPr>
          <p:cNvPr id="3" name="Content Placeholder 2"/>
          <p:cNvSpPr>
            <a:spLocks noGrp="1"/>
          </p:cNvSpPr>
          <p:nvPr>
            <p:ph idx="1"/>
          </p:nvPr>
        </p:nvSpPr>
        <p:spPr>
          <a:xfrm>
            <a:off x="152400" y="914400"/>
            <a:ext cx="8839200" cy="5791200"/>
          </a:xfrm>
        </p:spPr>
        <p:txBody>
          <a:bodyPr/>
          <a:lstStyle/>
          <a:p>
            <a:pPr>
              <a:lnSpc>
                <a:spcPct val="170000"/>
              </a:lnSpc>
              <a:defRPr/>
            </a:pPr>
            <a:r>
              <a:rPr lang="en-GB" sz="2800" dirty="0" smtClean="0"/>
              <a:t>The idea that an exposure can lead to varying signs, symptoms and severity of the  same disease in the population is the spectrum of disease.</a:t>
            </a:r>
          </a:p>
          <a:p>
            <a:pPr>
              <a:lnSpc>
                <a:spcPct val="170000"/>
              </a:lnSpc>
              <a:defRPr/>
            </a:pPr>
            <a:r>
              <a:rPr lang="en-GB" sz="2800" dirty="0" smtClean="0"/>
              <a:t>Why do we have varying degrees of severity? Prognosis?</a:t>
            </a:r>
          </a:p>
          <a:p>
            <a:pPr>
              <a:lnSpc>
                <a:spcPct val="170000"/>
              </a:lnSpc>
              <a:defRPr/>
            </a:pPr>
            <a:r>
              <a:rPr lang="en-GB" sz="2800" dirty="0" smtClean="0"/>
              <a:t>The outcome will depend on the interactions of host, agent and environmental factors.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latin typeface="Times New Roman" pitchFamily="18" charset="0"/>
                <a:cs typeface="Times New Roman" pitchFamily="18" charset="0"/>
              </a:rPr>
              <a:t>      Purpose of epidemiology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2400" y="838200"/>
            <a:ext cx="8839200" cy="5867400"/>
          </a:xfrm>
        </p:spPr>
        <p:txBody>
          <a:bodyPr>
            <a:normAutofit lnSpcReduction="10000"/>
          </a:bodyPr>
          <a:lstStyle/>
          <a:p>
            <a:r>
              <a:rPr lang="en-US" sz="2800" dirty="0" smtClean="0">
                <a:latin typeface="Times New Roman" pitchFamily="18" charset="0"/>
                <a:cs typeface="Times New Roman" pitchFamily="18" charset="0"/>
              </a:rPr>
              <a:t>Studying variation in the occurrence and distribution of communicable diseases in different communities</a:t>
            </a:r>
          </a:p>
          <a:p>
            <a:r>
              <a:rPr lang="en-US" sz="2800" dirty="0" smtClean="0">
                <a:latin typeface="Times New Roman" pitchFamily="18" charset="0"/>
                <a:cs typeface="Times New Roman" pitchFamily="18" charset="0"/>
              </a:rPr>
              <a:t>Establishing a community diagnosis of the presence, nature and distribution of community disorders through morbidity and mortality rates along with identifying high-risk population</a:t>
            </a:r>
          </a:p>
          <a:p>
            <a:r>
              <a:rPr lang="en-US" sz="2800" dirty="0" smtClean="0">
                <a:latin typeface="Times New Roman" pitchFamily="18" charset="0"/>
                <a:cs typeface="Times New Roman" pitchFamily="18" charset="0"/>
              </a:rPr>
              <a:t>Identifying causes of communicable diseases by defining various geographic, demographic, genetic, environmental and social factors</a:t>
            </a:r>
          </a:p>
          <a:p>
            <a:r>
              <a:rPr lang="en-US" sz="2800" dirty="0" smtClean="0">
                <a:latin typeface="Times New Roman" pitchFamily="18" charset="0"/>
                <a:cs typeface="Times New Roman" pitchFamily="18" charset="0"/>
              </a:rPr>
              <a:t>Estimating individual risks and chances toward disease occurrence in general or specified segments of population</a:t>
            </a:r>
          </a:p>
          <a:p>
            <a:r>
              <a:rPr lang="en-US" sz="2800" dirty="0" smtClean="0">
                <a:latin typeface="Times New Roman" pitchFamily="18" charset="0"/>
                <a:cs typeface="Times New Roman" pitchFamily="18" charset="0"/>
              </a:rPr>
              <a:t>Identifying and describing various syndromes in the community</a:t>
            </a:r>
          </a:p>
          <a:p>
            <a:pPr>
              <a:buNone/>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838200"/>
            <a:ext cx="8839200" cy="5867400"/>
          </a:xfrm>
        </p:spPr>
        <p:txBody>
          <a:bodyPr/>
          <a:lstStyle/>
          <a:p>
            <a:pPr>
              <a:lnSpc>
                <a:spcPct val="140000"/>
              </a:lnSpc>
              <a:buFont typeface="Wingdings" pitchFamily="2" charset="2"/>
              <a:buChar char="Ø"/>
              <a:defRPr/>
            </a:pPr>
            <a:r>
              <a:rPr lang="en-US" sz="2800" dirty="0" smtClean="0">
                <a:latin typeface="+mj-lt"/>
              </a:rPr>
              <a:t>Agent factors refer to an infectious microorganism—virus, bacterium, parasite, or other microbes. </a:t>
            </a:r>
          </a:p>
          <a:p>
            <a:pPr>
              <a:lnSpc>
                <a:spcPct val="140000"/>
              </a:lnSpc>
              <a:buFont typeface="Wingdings" pitchFamily="2" charset="2"/>
              <a:buChar char="Ø"/>
              <a:defRPr/>
            </a:pPr>
            <a:r>
              <a:rPr lang="en-US" sz="2800" dirty="0" smtClean="0">
                <a:latin typeface="+mj-lt"/>
              </a:rPr>
              <a:t>They are necessary but not always sufficient alone to cause disease.</a:t>
            </a:r>
          </a:p>
          <a:p>
            <a:pPr>
              <a:lnSpc>
                <a:spcPct val="140000"/>
              </a:lnSpc>
              <a:buFontTx/>
              <a:buChar char="•"/>
              <a:defRPr/>
            </a:pPr>
            <a:r>
              <a:rPr lang="en-US" sz="2800" dirty="0" smtClean="0">
                <a:latin typeface="+mj-lt"/>
              </a:rPr>
              <a:t>Host factors are intrinsic factors that influence an individual’s exposure, susceptibility, or response to a causative agent e.g. age, nutrition, race,…</a:t>
            </a:r>
          </a:p>
          <a:p>
            <a:pPr>
              <a:lnSpc>
                <a:spcPct val="140000"/>
              </a:lnSpc>
              <a:buFontTx/>
              <a:buChar char="•"/>
              <a:defRPr/>
            </a:pPr>
            <a:r>
              <a:rPr lang="en-US" sz="2800" dirty="0" smtClean="0">
                <a:latin typeface="+mj-lt"/>
              </a:rPr>
              <a:t>Environmental factors are extrinsic factors which affect the agent and the opportunity for exposure</a:t>
            </a:r>
            <a:endParaRPr lang="en-US" dirty="0">
              <a:latin typeface="+mj-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endParaRPr lang="en-US" dirty="0"/>
          </a:p>
        </p:txBody>
      </p:sp>
      <p:sp>
        <p:nvSpPr>
          <p:cNvPr id="32771" name="Footer Placeholder 4"/>
          <p:cNvSpPr>
            <a:spLocks noGrp="1"/>
          </p:cNvSpPr>
          <p:nvPr>
            <p:ph type="ftr" sz="quarter" idx="11"/>
          </p:nvPr>
        </p:nvSpPr>
        <p:spPr>
          <a:noFill/>
        </p:spPr>
        <p:txBody>
          <a:bodyPr/>
          <a:lstStyle/>
          <a:p>
            <a:endParaRPr lang="en-US" dirty="0"/>
          </a:p>
        </p:txBody>
      </p:sp>
      <p:sp>
        <p:nvSpPr>
          <p:cNvPr id="32772" name="Slide Number Placeholder 5"/>
          <p:cNvSpPr>
            <a:spLocks noGrp="1"/>
          </p:cNvSpPr>
          <p:nvPr>
            <p:ph type="sldNum" sz="quarter" idx="12"/>
          </p:nvPr>
        </p:nvSpPr>
        <p:spPr>
          <a:noFill/>
        </p:spPr>
        <p:txBody>
          <a:bodyPr/>
          <a:lstStyle/>
          <a:p>
            <a:fld id="{63EE18DF-2892-40F5-94A7-DAD093FCB426}" type="slidenum">
              <a:rPr lang="ar-SA"/>
              <a:pPr/>
              <a:t>61</a:t>
            </a:fld>
            <a:endParaRPr lang="en-US"/>
          </a:p>
        </p:txBody>
      </p:sp>
      <p:sp>
        <p:nvSpPr>
          <p:cNvPr id="294914" name="Rectangle 2"/>
          <p:cNvSpPr>
            <a:spLocks noGrp="1" noChangeArrowheads="1"/>
          </p:cNvSpPr>
          <p:nvPr>
            <p:ph type="title"/>
          </p:nvPr>
        </p:nvSpPr>
        <p:spPr>
          <a:xfrm>
            <a:off x="812800" y="228600"/>
            <a:ext cx="8001000" cy="685800"/>
          </a:xfrm>
          <a:noFill/>
        </p:spPr>
        <p:txBody>
          <a:bodyPr lIns="92075" tIns="46038" rIns="92075" bIns="46038" anchor="ctr">
            <a:normAutofit fontScale="90000"/>
          </a:bodyPr>
          <a:lstStyle/>
          <a:p>
            <a:pPr eaLnBrk="1" hangingPunct="1"/>
            <a:r>
              <a:rPr lang="en-US" sz="2500" b="1" smtClean="0">
                <a:solidFill>
                  <a:srgbClr val="990000"/>
                </a:solidFill>
              </a:rPr>
              <a:t>Factors Affecting Disease Transmission</a:t>
            </a:r>
            <a:br>
              <a:rPr lang="en-US" sz="2500" b="1" smtClean="0">
                <a:solidFill>
                  <a:srgbClr val="990000"/>
                </a:solidFill>
              </a:rPr>
            </a:br>
            <a:r>
              <a:rPr lang="en-US" sz="2500" b="1" smtClean="0">
                <a:solidFill>
                  <a:srgbClr val="990000"/>
                </a:solidFill>
              </a:rPr>
              <a:t>and Symptomatic Clinical Disease</a:t>
            </a:r>
            <a:endParaRPr lang="en-US" sz="2100" b="1" smtClean="0">
              <a:solidFill>
                <a:srgbClr val="990000"/>
              </a:solidFill>
            </a:endParaRPr>
          </a:p>
        </p:txBody>
      </p:sp>
      <p:grpSp>
        <p:nvGrpSpPr>
          <p:cNvPr id="2" name="Group 3"/>
          <p:cNvGrpSpPr>
            <a:grpSpLocks/>
          </p:cNvGrpSpPr>
          <p:nvPr/>
        </p:nvGrpSpPr>
        <p:grpSpPr bwMode="auto">
          <a:xfrm>
            <a:off x="304800" y="1349375"/>
            <a:ext cx="8610600" cy="5280025"/>
            <a:chOff x="240" y="960"/>
            <a:chExt cx="5568" cy="3107"/>
          </a:xfrm>
        </p:grpSpPr>
        <p:sp>
          <p:nvSpPr>
            <p:cNvPr id="32775" name="Line 4"/>
            <p:cNvSpPr>
              <a:spLocks noChangeShapeType="1"/>
            </p:cNvSpPr>
            <p:nvPr/>
          </p:nvSpPr>
          <p:spPr bwMode="auto">
            <a:xfrm>
              <a:off x="2864" y="1488"/>
              <a:ext cx="0" cy="816"/>
            </a:xfrm>
            <a:prstGeom prst="line">
              <a:avLst/>
            </a:prstGeom>
            <a:noFill/>
            <a:ln w="25400">
              <a:solidFill>
                <a:schemeClr val="tx1"/>
              </a:solidFill>
              <a:round/>
              <a:headEnd/>
              <a:tailEnd/>
            </a:ln>
          </p:spPr>
          <p:txBody>
            <a:bodyPr wrap="none"/>
            <a:lstStyle/>
            <a:p>
              <a:endParaRPr lang="en-US" sz="2400"/>
            </a:p>
          </p:txBody>
        </p:sp>
        <p:sp>
          <p:nvSpPr>
            <p:cNvPr id="32776" name="Line 5"/>
            <p:cNvSpPr>
              <a:spLocks noChangeShapeType="1"/>
            </p:cNvSpPr>
            <p:nvPr/>
          </p:nvSpPr>
          <p:spPr bwMode="auto">
            <a:xfrm flipH="1">
              <a:off x="1760" y="1440"/>
              <a:ext cx="1008" cy="1104"/>
            </a:xfrm>
            <a:prstGeom prst="line">
              <a:avLst/>
            </a:prstGeom>
            <a:noFill/>
            <a:ln w="25400">
              <a:solidFill>
                <a:schemeClr val="tx1"/>
              </a:solidFill>
              <a:round/>
              <a:headEnd/>
              <a:tailEnd/>
            </a:ln>
          </p:spPr>
          <p:txBody>
            <a:bodyPr wrap="none"/>
            <a:lstStyle/>
            <a:p>
              <a:endParaRPr lang="en-US" sz="2400"/>
            </a:p>
          </p:txBody>
        </p:sp>
        <p:sp>
          <p:nvSpPr>
            <p:cNvPr id="32777" name="Line 6"/>
            <p:cNvSpPr>
              <a:spLocks noChangeShapeType="1"/>
            </p:cNvSpPr>
            <p:nvPr/>
          </p:nvSpPr>
          <p:spPr bwMode="auto">
            <a:xfrm>
              <a:off x="2960" y="1440"/>
              <a:ext cx="768" cy="1104"/>
            </a:xfrm>
            <a:prstGeom prst="line">
              <a:avLst/>
            </a:prstGeom>
            <a:noFill/>
            <a:ln w="25400">
              <a:solidFill>
                <a:schemeClr val="tx1"/>
              </a:solidFill>
              <a:round/>
              <a:headEnd/>
              <a:tailEnd/>
            </a:ln>
          </p:spPr>
          <p:txBody>
            <a:bodyPr wrap="none"/>
            <a:lstStyle/>
            <a:p>
              <a:endParaRPr lang="en-US" sz="2400"/>
            </a:p>
          </p:txBody>
        </p:sp>
        <p:sp>
          <p:nvSpPr>
            <p:cNvPr id="32778" name="Line 7"/>
            <p:cNvSpPr>
              <a:spLocks noChangeShapeType="1"/>
            </p:cNvSpPr>
            <p:nvPr/>
          </p:nvSpPr>
          <p:spPr bwMode="auto">
            <a:xfrm flipH="1">
              <a:off x="2000" y="2592"/>
              <a:ext cx="768" cy="240"/>
            </a:xfrm>
            <a:prstGeom prst="line">
              <a:avLst/>
            </a:prstGeom>
            <a:noFill/>
            <a:ln w="25400">
              <a:solidFill>
                <a:schemeClr val="tx1"/>
              </a:solidFill>
              <a:round/>
              <a:headEnd/>
              <a:tailEnd/>
            </a:ln>
          </p:spPr>
          <p:txBody>
            <a:bodyPr wrap="none"/>
            <a:lstStyle/>
            <a:p>
              <a:endParaRPr lang="en-US" sz="2400"/>
            </a:p>
          </p:txBody>
        </p:sp>
        <p:sp>
          <p:nvSpPr>
            <p:cNvPr id="32779" name="Line 8"/>
            <p:cNvSpPr>
              <a:spLocks noChangeShapeType="1"/>
            </p:cNvSpPr>
            <p:nvPr/>
          </p:nvSpPr>
          <p:spPr bwMode="auto">
            <a:xfrm>
              <a:off x="2960" y="2592"/>
              <a:ext cx="624" cy="240"/>
            </a:xfrm>
            <a:prstGeom prst="line">
              <a:avLst/>
            </a:prstGeom>
            <a:noFill/>
            <a:ln w="25400">
              <a:solidFill>
                <a:schemeClr val="tx1"/>
              </a:solidFill>
              <a:round/>
              <a:headEnd/>
              <a:tailEnd/>
            </a:ln>
          </p:spPr>
          <p:txBody>
            <a:bodyPr wrap="none"/>
            <a:lstStyle/>
            <a:p>
              <a:endParaRPr lang="en-US" sz="2400"/>
            </a:p>
          </p:txBody>
        </p:sp>
        <p:sp>
          <p:nvSpPr>
            <p:cNvPr id="32780" name="Text Box 9"/>
            <p:cNvSpPr txBox="1">
              <a:spLocks noChangeArrowheads="1"/>
            </p:cNvSpPr>
            <p:nvPr/>
          </p:nvSpPr>
          <p:spPr bwMode="auto">
            <a:xfrm>
              <a:off x="2603" y="1151"/>
              <a:ext cx="515" cy="291"/>
            </a:xfrm>
            <a:prstGeom prst="rect">
              <a:avLst/>
            </a:prstGeom>
            <a:noFill/>
            <a:ln w="9525">
              <a:noFill/>
              <a:miter lim="800000"/>
              <a:headEnd/>
              <a:tailEnd/>
            </a:ln>
          </p:spPr>
          <p:txBody>
            <a:bodyPr wrap="none">
              <a:spAutoFit/>
            </a:bodyPr>
            <a:lstStyle/>
            <a:p>
              <a:pPr algn="ctr"/>
              <a:r>
                <a:rPr lang="en-US" sz="2400">
                  <a:solidFill>
                    <a:srgbClr val="0033CC"/>
                  </a:solidFill>
                  <a:latin typeface="Arial" charset="0"/>
                </a:rPr>
                <a:t>Host</a:t>
              </a:r>
            </a:p>
          </p:txBody>
        </p:sp>
        <p:sp>
          <p:nvSpPr>
            <p:cNvPr id="32781" name="Text Box 10"/>
            <p:cNvSpPr txBox="1">
              <a:spLocks noChangeArrowheads="1"/>
            </p:cNvSpPr>
            <p:nvPr/>
          </p:nvSpPr>
          <p:spPr bwMode="auto">
            <a:xfrm>
              <a:off x="2500" y="2255"/>
              <a:ext cx="666" cy="291"/>
            </a:xfrm>
            <a:prstGeom prst="rect">
              <a:avLst/>
            </a:prstGeom>
            <a:noFill/>
            <a:ln w="9525">
              <a:noFill/>
              <a:miter lim="800000"/>
              <a:headEnd/>
              <a:tailEnd/>
            </a:ln>
          </p:spPr>
          <p:txBody>
            <a:bodyPr wrap="none">
              <a:spAutoFit/>
            </a:bodyPr>
            <a:lstStyle/>
            <a:p>
              <a:pPr algn="ctr"/>
              <a:r>
                <a:rPr lang="en-US" sz="2400">
                  <a:solidFill>
                    <a:srgbClr val="0033CC"/>
                  </a:solidFill>
                  <a:latin typeface="Arial" charset="0"/>
                </a:rPr>
                <a:t>Vector</a:t>
              </a:r>
            </a:p>
          </p:txBody>
        </p:sp>
        <p:sp>
          <p:nvSpPr>
            <p:cNvPr id="32782" name="Text Box 11"/>
            <p:cNvSpPr txBox="1">
              <a:spLocks noChangeArrowheads="1"/>
            </p:cNvSpPr>
            <p:nvPr/>
          </p:nvSpPr>
          <p:spPr bwMode="auto">
            <a:xfrm>
              <a:off x="1302" y="2639"/>
              <a:ext cx="623" cy="291"/>
            </a:xfrm>
            <a:prstGeom prst="rect">
              <a:avLst/>
            </a:prstGeom>
            <a:noFill/>
            <a:ln w="9525">
              <a:noFill/>
              <a:miter lim="800000"/>
              <a:headEnd/>
              <a:tailEnd/>
            </a:ln>
          </p:spPr>
          <p:txBody>
            <a:bodyPr wrap="none">
              <a:spAutoFit/>
            </a:bodyPr>
            <a:lstStyle/>
            <a:p>
              <a:pPr algn="ctr"/>
              <a:r>
                <a:rPr lang="en-US" sz="2400">
                  <a:solidFill>
                    <a:srgbClr val="0033CC"/>
                  </a:solidFill>
                  <a:latin typeface="Arial" charset="0"/>
                </a:rPr>
                <a:t>Agent</a:t>
              </a:r>
            </a:p>
          </p:txBody>
        </p:sp>
        <p:sp>
          <p:nvSpPr>
            <p:cNvPr id="32783" name="Text Box 12"/>
            <p:cNvSpPr txBox="1">
              <a:spLocks noChangeArrowheads="1"/>
            </p:cNvSpPr>
            <p:nvPr/>
          </p:nvSpPr>
          <p:spPr bwMode="auto">
            <a:xfrm>
              <a:off x="3586" y="2639"/>
              <a:ext cx="1206" cy="291"/>
            </a:xfrm>
            <a:prstGeom prst="rect">
              <a:avLst/>
            </a:prstGeom>
            <a:noFill/>
            <a:ln w="9525">
              <a:noFill/>
              <a:miter lim="800000"/>
              <a:headEnd/>
              <a:tailEnd/>
            </a:ln>
          </p:spPr>
          <p:txBody>
            <a:bodyPr wrap="none">
              <a:spAutoFit/>
            </a:bodyPr>
            <a:lstStyle/>
            <a:p>
              <a:pPr algn="ctr"/>
              <a:r>
                <a:rPr lang="en-US" sz="2400">
                  <a:solidFill>
                    <a:srgbClr val="0033CC"/>
                  </a:solidFill>
                  <a:latin typeface="Arial" charset="0"/>
                </a:rPr>
                <a:t>Environment</a:t>
              </a:r>
            </a:p>
          </p:txBody>
        </p:sp>
        <p:sp>
          <p:nvSpPr>
            <p:cNvPr id="32784" name="Rectangle 13"/>
            <p:cNvSpPr>
              <a:spLocks noChangeArrowheads="1"/>
            </p:cNvSpPr>
            <p:nvPr/>
          </p:nvSpPr>
          <p:spPr bwMode="auto">
            <a:xfrm>
              <a:off x="3584" y="960"/>
              <a:ext cx="1776" cy="720"/>
            </a:xfrm>
            <a:prstGeom prst="rect">
              <a:avLst/>
            </a:prstGeom>
            <a:solidFill>
              <a:srgbClr val="FFCCCC"/>
            </a:solidFill>
            <a:ln w="9525">
              <a:solidFill>
                <a:schemeClr val="tx1"/>
              </a:solidFill>
              <a:miter lim="800000"/>
              <a:headEnd/>
              <a:tailEnd/>
            </a:ln>
          </p:spPr>
          <p:txBody>
            <a:bodyPr wrap="none" anchor="ctr"/>
            <a:lstStyle/>
            <a:p>
              <a:endParaRPr lang="en-US" sz="2400"/>
            </a:p>
          </p:txBody>
        </p:sp>
        <p:sp>
          <p:nvSpPr>
            <p:cNvPr id="32785" name="Text Box 14"/>
            <p:cNvSpPr txBox="1">
              <a:spLocks noChangeArrowheads="1"/>
            </p:cNvSpPr>
            <p:nvPr/>
          </p:nvSpPr>
          <p:spPr bwMode="auto">
            <a:xfrm>
              <a:off x="3536" y="960"/>
              <a:ext cx="2272" cy="803"/>
            </a:xfrm>
            <a:prstGeom prst="rect">
              <a:avLst/>
            </a:prstGeom>
            <a:noFill/>
            <a:ln w="9525">
              <a:noFill/>
              <a:miter lim="800000"/>
              <a:headEnd/>
              <a:tailEnd/>
            </a:ln>
          </p:spPr>
          <p:txBody>
            <a:bodyPr>
              <a:spAutoFit/>
            </a:bodyPr>
            <a:lstStyle/>
            <a:p>
              <a:pPr>
                <a:lnSpc>
                  <a:spcPct val="80000"/>
                </a:lnSpc>
              </a:pPr>
              <a:r>
                <a:rPr lang="en-US" sz="2400" dirty="0">
                  <a:solidFill>
                    <a:srgbClr val="660066"/>
                  </a:solidFill>
                  <a:latin typeface="Times New Roman" pitchFamily="18" charset="0"/>
                </a:rPr>
                <a:t>--  </a:t>
              </a:r>
              <a:r>
                <a:rPr lang="en-US" sz="2400" dirty="0">
                  <a:solidFill>
                    <a:srgbClr val="660066"/>
                  </a:solidFill>
                  <a:latin typeface="Arial" charset="0"/>
                </a:rPr>
                <a:t>Susceptibility</a:t>
              </a:r>
            </a:p>
            <a:p>
              <a:pPr>
                <a:lnSpc>
                  <a:spcPct val="80000"/>
                </a:lnSpc>
              </a:pPr>
              <a:r>
                <a:rPr lang="en-US" sz="2400" dirty="0">
                  <a:solidFill>
                    <a:srgbClr val="660066"/>
                  </a:solidFill>
                  <a:latin typeface="Arial" charset="0"/>
                </a:rPr>
                <a:t>--  Immune response</a:t>
              </a:r>
            </a:p>
            <a:p>
              <a:pPr>
                <a:lnSpc>
                  <a:spcPct val="80000"/>
                </a:lnSpc>
              </a:pPr>
              <a:r>
                <a:rPr lang="en-US" sz="2400" dirty="0">
                  <a:solidFill>
                    <a:srgbClr val="660066"/>
                  </a:solidFill>
                  <a:latin typeface="Arial" charset="0"/>
                </a:rPr>
                <a:t>--  Resistance</a:t>
              </a:r>
            </a:p>
            <a:p>
              <a:pPr>
                <a:lnSpc>
                  <a:spcPct val="80000"/>
                </a:lnSpc>
              </a:pPr>
              <a:r>
                <a:rPr lang="en-US" sz="2400" dirty="0">
                  <a:solidFill>
                    <a:srgbClr val="660066"/>
                  </a:solidFill>
                  <a:latin typeface="Arial" charset="0"/>
                </a:rPr>
                <a:t>--- Portal(s) of entry</a:t>
              </a:r>
            </a:p>
          </p:txBody>
        </p:sp>
        <p:sp>
          <p:nvSpPr>
            <p:cNvPr id="32786" name="Line 15"/>
            <p:cNvSpPr>
              <a:spLocks noChangeShapeType="1"/>
            </p:cNvSpPr>
            <p:nvPr/>
          </p:nvSpPr>
          <p:spPr bwMode="auto">
            <a:xfrm>
              <a:off x="3200" y="1296"/>
              <a:ext cx="288" cy="0"/>
            </a:xfrm>
            <a:prstGeom prst="line">
              <a:avLst/>
            </a:prstGeom>
            <a:noFill/>
            <a:ln w="25400">
              <a:solidFill>
                <a:srgbClr val="FF0000"/>
              </a:solidFill>
              <a:prstDash val="sysDot"/>
              <a:round/>
              <a:headEnd/>
              <a:tailEnd type="stealth" w="med" len="med"/>
            </a:ln>
          </p:spPr>
          <p:txBody>
            <a:bodyPr wrap="none"/>
            <a:lstStyle/>
            <a:p>
              <a:endParaRPr lang="en-US" sz="2400"/>
            </a:p>
          </p:txBody>
        </p:sp>
        <p:sp>
          <p:nvSpPr>
            <p:cNvPr id="32787" name="Rectangle 16"/>
            <p:cNvSpPr>
              <a:spLocks noChangeArrowheads="1"/>
            </p:cNvSpPr>
            <p:nvPr/>
          </p:nvSpPr>
          <p:spPr bwMode="auto">
            <a:xfrm>
              <a:off x="272" y="3264"/>
              <a:ext cx="2688" cy="720"/>
            </a:xfrm>
            <a:prstGeom prst="rect">
              <a:avLst/>
            </a:prstGeom>
            <a:solidFill>
              <a:srgbClr val="FFCCCC"/>
            </a:solidFill>
            <a:ln w="9525">
              <a:solidFill>
                <a:schemeClr val="tx1"/>
              </a:solidFill>
              <a:miter lim="800000"/>
              <a:headEnd/>
              <a:tailEnd/>
            </a:ln>
          </p:spPr>
          <p:txBody>
            <a:bodyPr wrap="none" anchor="ctr"/>
            <a:lstStyle/>
            <a:p>
              <a:endParaRPr lang="en-US" sz="2400"/>
            </a:p>
          </p:txBody>
        </p:sp>
        <p:sp>
          <p:nvSpPr>
            <p:cNvPr id="32788" name="Text Box 17"/>
            <p:cNvSpPr txBox="1">
              <a:spLocks noChangeArrowheads="1"/>
            </p:cNvSpPr>
            <p:nvPr/>
          </p:nvSpPr>
          <p:spPr bwMode="auto">
            <a:xfrm>
              <a:off x="240" y="3360"/>
              <a:ext cx="2767" cy="617"/>
            </a:xfrm>
            <a:prstGeom prst="rect">
              <a:avLst/>
            </a:prstGeom>
            <a:noFill/>
            <a:ln w="9525">
              <a:noFill/>
              <a:miter lim="800000"/>
              <a:headEnd/>
              <a:tailEnd/>
            </a:ln>
          </p:spPr>
          <p:txBody>
            <a:bodyPr wrap="none">
              <a:spAutoFit/>
            </a:bodyPr>
            <a:lstStyle/>
            <a:p>
              <a:pPr>
                <a:lnSpc>
                  <a:spcPct val="80000"/>
                </a:lnSpc>
              </a:pPr>
              <a:r>
                <a:rPr lang="en-US" sz="2400" dirty="0">
                  <a:solidFill>
                    <a:srgbClr val="660066"/>
                  </a:solidFill>
                  <a:latin typeface="Times New Roman" pitchFamily="18" charset="0"/>
                </a:rPr>
                <a:t>--  </a:t>
              </a:r>
              <a:r>
                <a:rPr lang="en-US" sz="2400" dirty="0">
                  <a:solidFill>
                    <a:srgbClr val="660066"/>
                  </a:solidFill>
                  <a:latin typeface="Arial" charset="0"/>
                </a:rPr>
                <a:t>Virulence	       </a:t>
              </a:r>
              <a:r>
                <a:rPr lang="en-US" sz="2400" dirty="0" err="1">
                  <a:solidFill>
                    <a:srgbClr val="660066"/>
                  </a:solidFill>
                  <a:latin typeface="Arial" charset="0"/>
                </a:rPr>
                <a:t>Toxigenicity</a:t>
              </a:r>
              <a:endParaRPr lang="en-US" sz="2400" dirty="0">
                <a:solidFill>
                  <a:srgbClr val="660066"/>
                </a:solidFill>
                <a:latin typeface="Arial" charset="0"/>
              </a:endParaRPr>
            </a:p>
            <a:p>
              <a:pPr>
                <a:lnSpc>
                  <a:spcPct val="80000"/>
                </a:lnSpc>
              </a:pPr>
              <a:r>
                <a:rPr lang="en-US" sz="2400" dirty="0">
                  <a:solidFill>
                    <a:srgbClr val="660066"/>
                  </a:solidFill>
                  <a:latin typeface="Arial" charset="0"/>
                </a:rPr>
                <a:t>--  Infectivity	       Resistance</a:t>
              </a:r>
            </a:p>
            <a:p>
              <a:pPr>
                <a:lnSpc>
                  <a:spcPct val="80000"/>
                </a:lnSpc>
              </a:pPr>
              <a:r>
                <a:rPr lang="en-US" sz="2400" dirty="0">
                  <a:solidFill>
                    <a:srgbClr val="660066"/>
                  </a:solidFill>
                  <a:latin typeface="Arial" charset="0"/>
                </a:rPr>
                <a:t>--  Pathogenicity     Antigenicity</a:t>
              </a:r>
            </a:p>
          </p:txBody>
        </p:sp>
        <p:sp>
          <p:nvSpPr>
            <p:cNvPr id="32789" name="Rectangle 18"/>
            <p:cNvSpPr>
              <a:spLocks noChangeArrowheads="1"/>
            </p:cNvSpPr>
            <p:nvPr/>
          </p:nvSpPr>
          <p:spPr bwMode="auto">
            <a:xfrm>
              <a:off x="3312" y="3264"/>
              <a:ext cx="2336" cy="720"/>
            </a:xfrm>
            <a:prstGeom prst="rect">
              <a:avLst/>
            </a:prstGeom>
            <a:solidFill>
              <a:srgbClr val="FFCCCC"/>
            </a:solidFill>
            <a:ln w="9525">
              <a:solidFill>
                <a:schemeClr val="tx1"/>
              </a:solidFill>
              <a:miter lim="800000"/>
              <a:headEnd/>
              <a:tailEnd/>
            </a:ln>
          </p:spPr>
          <p:txBody>
            <a:bodyPr wrap="none" anchor="ctr"/>
            <a:lstStyle/>
            <a:p>
              <a:endParaRPr lang="en-US" sz="2400"/>
            </a:p>
          </p:txBody>
        </p:sp>
        <p:sp>
          <p:nvSpPr>
            <p:cNvPr id="32790" name="Line 19"/>
            <p:cNvSpPr>
              <a:spLocks noChangeShapeType="1"/>
            </p:cNvSpPr>
            <p:nvPr/>
          </p:nvSpPr>
          <p:spPr bwMode="auto">
            <a:xfrm>
              <a:off x="1568" y="2960"/>
              <a:ext cx="0" cy="240"/>
            </a:xfrm>
            <a:prstGeom prst="line">
              <a:avLst/>
            </a:prstGeom>
            <a:noFill/>
            <a:ln w="25400">
              <a:solidFill>
                <a:srgbClr val="FF0000"/>
              </a:solidFill>
              <a:prstDash val="sysDot"/>
              <a:round/>
              <a:headEnd/>
              <a:tailEnd type="stealth" w="med" len="med"/>
            </a:ln>
          </p:spPr>
          <p:txBody>
            <a:bodyPr wrap="none"/>
            <a:lstStyle/>
            <a:p>
              <a:endParaRPr lang="en-US" sz="2400"/>
            </a:p>
          </p:txBody>
        </p:sp>
        <p:sp>
          <p:nvSpPr>
            <p:cNvPr id="32791" name="Line 20"/>
            <p:cNvSpPr>
              <a:spLocks noChangeShapeType="1"/>
            </p:cNvSpPr>
            <p:nvPr/>
          </p:nvSpPr>
          <p:spPr bwMode="auto">
            <a:xfrm>
              <a:off x="4352" y="2976"/>
              <a:ext cx="0" cy="240"/>
            </a:xfrm>
            <a:prstGeom prst="line">
              <a:avLst/>
            </a:prstGeom>
            <a:noFill/>
            <a:ln w="25400">
              <a:solidFill>
                <a:srgbClr val="FF0000"/>
              </a:solidFill>
              <a:prstDash val="sysDot"/>
              <a:round/>
              <a:headEnd/>
              <a:tailEnd type="stealth" w="med" len="med"/>
            </a:ln>
          </p:spPr>
          <p:txBody>
            <a:bodyPr wrap="none"/>
            <a:lstStyle/>
            <a:p>
              <a:endParaRPr lang="en-US" sz="2400"/>
            </a:p>
          </p:txBody>
        </p:sp>
        <p:sp>
          <p:nvSpPr>
            <p:cNvPr id="32792" name="Rectangle 21"/>
            <p:cNvSpPr>
              <a:spLocks noChangeArrowheads="1"/>
            </p:cNvSpPr>
            <p:nvPr/>
          </p:nvSpPr>
          <p:spPr bwMode="auto">
            <a:xfrm>
              <a:off x="240" y="960"/>
              <a:ext cx="1776" cy="720"/>
            </a:xfrm>
            <a:prstGeom prst="rect">
              <a:avLst/>
            </a:prstGeom>
            <a:solidFill>
              <a:srgbClr val="FFCCCC"/>
            </a:solidFill>
            <a:ln w="9525">
              <a:solidFill>
                <a:schemeClr val="tx1"/>
              </a:solidFill>
              <a:miter lim="800000"/>
              <a:headEnd/>
              <a:tailEnd/>
            </a:ln>
          </p:spPr>
          <p:txBody>
            <a:bodyPr wrap="none" anchor="ctr"/>
            <a:lstStyle/>
            <a:p>
              <a:endParaRPr lang="en-US" sz="2400"/>
            </a:p>
          </p:txBody>
        </p:sp>
        <p:sp>
          <p:nvSpPr>
            <p:cNvPr id="32793" name="Text Box 22"/>
            <p:cNvSpPr txBox="1">
              <a:spLocks noChangeArrowheads="1"/>
            </p:cNvSpPr>
            <p:nvPr/>
          </p:nvSpPr>
          <p:spPr bwMode="auto">
            <a:xfrm>
              <a:off x="296" y="1007"/>
              <a:ext cx="1785" cy="617"/>
            </a:xfrm>
            <a:prstGeom prst="rect">
              <a:avLst/>
            </a:prstGeom>
            <a:noFill/>
            <a:ln w="9525">
              <a:noFill/>
              <a:miter lim="800000"/>
              <a:headEnd/>
              <a:tailEnd/>
            </a:ln>
          </p:spPr>
          <p:txBody>
            <a:bodyPr wrap="none">
              <a:spAutoFit/>
            </a:bodyPr>
            <a:lstStyle/>
            <a:p>
              <a:pPr>
                <a:lnSpc>
                  <a:spcPct val="80000"/>
                </a:lnSpc>
              </a:pPr>
              <a:r>
                <a:rPr lang="en-US" sz="2400" dirty="0">
                  <a:solidFill>
                    <a:srgbClr val="0033CC"/>
                  </a:solidFill>
                  <a:latin typeface="Arial" charset="0"/>
                </a:rPr>
                <a:t>VECTOR</a:t>
              </a:r>
            </a:p>
            <a:p>
              <a:pPr>
                <a:lnSpc>
                  <a:spcPct val="80000"/>
                </a:lnSpc>
              </a:pPr>
              <a:r>
                <a:rPr lang="en-US" sz="2400" dirty="0">
                  <a:solidFill>
                    <a:srgbClr val="660066"/>
                  </a:solidFill>
                  <a:latin typeface="Arial" charset="0"/>
                </a:rPr>
                <a:t>--  Prevalence</a:t>
              </a:r>
            </a:p>
            <a:p>
              <a:pPr>
                <a:lnSpc>
                  <a:spcPct val="80000"/>
                </a:lnSpc>
              </a:pPr>
              <a:r>
                <a:rPr lang="en-US" sz="2400" dirty="0">
                  <a:solidFill>
                    <a:srgbClr val="660066"/>
                  </a:solidFill>
                  <a:latin typeface="Arial" charset="0"/>
                </a:rPr>
                <a:t>--  Portal(s) of entry</a:t>
              </a:r>
            </a:p>
          </p:txBody>
        </p:sp>
        <p:sp>
          <p:nvSpPr>
            <p:cNvPr id="32794" name="Text Box 23"/>
            <p:cNvSpPr txBox="1">
              <a:spLocks noChangeArrowheads="1"/>
            </p:cNvSpPr>
            <p:nvPr/>
          </p:nvSpPr>
          <p:spPr bwMode="auto">
            <a:xfrm>
              <a:off x="3263" y="3264"/>
              <a:ext cx="2520" cy="803"/>
            </a:xfrm>
            <a:prstGeom prst="rect">
              <a:avLst/>
            </a:prstGeom>
            <a:noFill/>
            <a:ln w="9525">
              <a:noFill/>
              <a:miter lim="800000"/>
              <a:headEnd/>
              <a:tailEnd/>
            </a:ln>
          </p:spPr>
          <p:txBody>
            <a:bodyPr wrap="none">
              <a:spAutoFit/>
            </a:bodyPr>
            <a:lstStyle/>
            <a:p>
              <a:pPr>
                <a:lnSpc>
                  <a:spcPct val="80000"/>
                </a:lnSpc>
              </a:pPr>
              <a:r>
                <a:rPr lang="en-US" sz="2400">
                  <a:solidFill>
                    <a:srgbClr val="660066"/>
                  </a:solidFill>
                  <a:latin typeface="Times New Roman" pitchFamily="18" charset="0"/>
                </a:rPr>
                <a:t>--  </a:t>
              </a:r>
              <a:r>
                <a:rPr lang="en-US" sz="2400">
                  <a:solidFill>
                    <a:srgbClr val="660066"/>
                  </a:solidFill>
                  <a:latin typeface="Arial" charset="0"/>
                </a:rPr>
                <a:t>Balance of immune to </a:t>
              </a:r>
            </a:p>
            <a:p>
              <a:pPr>
                <a:lnSpc>
                  <a:spcPct val="80000"/>
                </a:lnSpc>
              </a:pPr>
              <a:r>
                <a:rPr lang="en-US" sz="2400">
                  <a:solidFill>
                    <a:srgbClr val="660066"/>
                  </a:solidFill>
                  <a:latin typeface="Arial" charset="0"/>
                </a:rPr>
                <a:t>     susceptible individuals</a:t>
              </a:r>
            </a:p>
            <a:p>
              <a:pPr>
                <a:lnSpc>
                  <a:spcPct val="80000"/>
                </a:lnSpc>
              </a:pPr>
              <a:r>
                <a:rPr lang="en-US" sz="2400">
                  <a:solidFill>
                    <a:srgbClr val="660066"/>
                  </a:solidFill>
                  <a:latin typeface="Arial" charset="0"/>
                </a:rPr>
                <a:t>--- Opportunity for </a:t>
              </a:r>
            </a:p>
            <a:p>
              <a:pPr>
                <a:lnSpc>
                  <a:spcPct val="80000"/>
                </a:lnSpc>
              </a:pPr>
              <a:r>
                <a:rPr lang="en-US" sz="2400">
                  <a:solidFill>
                    <a:srgbClr val="660066"/>
                  </a:solidFill>
                  <a:latin typeface="Arial" charset="0"/>
                </a:rPr>
                <a:t>     exposure (e.g. crowding)</a:t>
              </a:r>
            </a:p>
          </p:txBody>
        </p:sp>
      </p:gr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4914"/>
                                        </p:tgtEl>
                                        <p:attrNameLst>
                                          <p:attrName>style.visibility</p:attrName>
                                        </p:attrNameLst>
                                      </p:cBhvr>
                                      <p:to>
                                        <p:strVal val="visible"/>
                                      </p:to>
                                    </p:set>
                                    <p:animEffect transition="in" filter="circle(in)">
                                      <p:cBhvr>
                                        <p:cTn id="7" dur="1000"/>
                                        <p:tgtEl>
                                          <p:spTgt spid="2949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62C1D8-C882-4FBC-80A3-85FEA1970A4E}" type="slidenum">
              <a:rPr lang="ar-SA"/>
              <a:pPr>
                <a:defRPr/>
              </a:pPr>
              <a:t>62</a:t>
            </a:fld>
            <a:endParaRPr lang="en-US"/>
          </a:p>
        </p:txBody>
      </p:sp>
      <p:sp>
        <p:nvSpPr>
          <p:cNvPr id="319490" name="Rectangle 2"/>
          <p:cNvSpPr>
            <a:spLocks noGrp="1" noChangeArrowheads="1"/>
          </p:cNvSpPr>
          <p:nvPr>
            <p:ph type="title"/>
          </p:nvPr>
        </p:nvSpPr>
        <p:spPr>
          <a:xfrm>
            <a:off x="457200" y="152400"/>
            <a:ext cx="8229600" cy="914400"/>
          </a:xfrm>
        </p:spPr>
        <p:txBody>
          <a:bodyPr/>
          <a:lstStyle/>
          <a:p>
            <a:pPr eaLnBrk="1" hangingPunct="1">
              <a:defRPr/>
            </a:pPr>
            <a:r>
              <a:rPr lang="en-GB" sz="2800" dirty="0" smtClean="0"/>
              <a:t>Applications of the concepts of natural history and spectrum of disease</a:t>
            </a:r>
          </a:p>
        </p:txBody>
      </p:sp>
      <p:sp>
        <p:nvSpPr>
          <p:cNvPr id="319491" name="Rectangle 3"/>
          <p:cNvSpPr>
            <a:spLocks noGrp="1" noChangeArrowheads="1"/>
          </p:cNvSpPr>
          <p:nvPr>
            <p:ph type="body" idx="1"/>
          </p:nvPr>
        </p:nvSpPr>
        <p:spPr>
          <a:xfrm>
            <a:off x="228600" y="1524000"/>
            <a:ext cx="8458200" cy="4648200"/>
          </a:xfrm>
        </p:spPr>
        <p:txBody>
          <a:bodyPr/>
          <a:lstStyle/>
          <a:p>
            <a:pPr eaLnBrk="1" hangingPunct="1">
              <a:lnSpc>
                <a:spcPct val="140000"/>
              </a:lnSpc>
              <a:defRPr/>
            </a:pPr>
            <a:r>
              <a:rPr lang="en-GB" sz="2800" dirty="0" smtClean="0"/>
              <a:t>Persons with in-apparent or undiagnosed infections can transmit infections to others.</a:t>
            </a:r>
          </a:p>
          <a:p>
            <a:pPr eaLnBrk="1" hangingPunct="1">
              <a:lnSpc>
                <a:spcPct val="140000"/>
              </a:lnSpc>
              <a:defRPr/>
            </a:pPr>
            <a:r>
              <a:rPr lang="en-GB" sz="2800" dirty="0" smtClean="0"/>
              <a:t>Control measures must be directed toward all infections capable of being transmitted to others;</a:t>
            </a:r>
          </a:p>
          <a:p>
            <a:pPr lvl="1" eaLnBrk="1" hangingPunct="1">
              <a:lnSpc>
                <a:spcPct val="140000"/>
              </a:lnSpc>
              <a:defRPr/>
            </a:pPr>
            <a:r>
              <a:rPr lang="en-GB" sz="2800" dirty="0" smtClean="0"/>
              <a:t>both clinically apparent cases and </a:t>
            </a:r>
          </a:p>
          <a:p>
            <a:pPr lvl="1" eaLnBrk="1" hangingPunct="1">
              <a:lnSpc>
                <a:spcPct val="140000"/>
              </a:lnSpc>
              <a:defRPr/>
            </a:pPr>
            <a:r>
              <a:rPr lang="en-GB" sz="2800" dirty="0" smtClean="0"/>
              <a:t>those with in-apparent or undiagnosed infections</a:t>
            </a:r>
            <a:r>
              <a:rPr lang="en-GB" dirty="0" smtClean="0"/>
              <a:t>.</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9490"/>
                                        </p:tgtEl>
                                        <p:attrNameLst>
                                          <p:attrName>style.visibility</p:attrName>
                                        </p:attrNameLst>
                                      </p:cBhvr>
                                      <p:to>
                                        <p:strVal val="visible"/>
                                      </p:to>
                                    </p:set>
                                    <p:animEffect transition="in" filter="box(in)">
                                      <p:cBhvr>
                                        <p:cTn id="7" dur="500"/>
                                        <p:tgtEl>
                                          <p:spTgt spid="31949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9491">
                                            <p:txEl>
                                              <p:pRg st="0" end="0"/>
                                            </p:txEl>
                                          </p:spTgt>
                                        </p:tgtEl>
                                        <p:attrNameLst>
                                          <p:attrName>style.visibility</p:attrName>
                                        </p:attrNameLst>
                                      </p:cBhvr>
                                      <p:to>
                                        <p:strVal val="visible"/>
                                      </p:to>
                                    </p:set>
                                    <p:animEffect transition="in" filter="checkerboard(across)">
                                      <p:cBhvr>
                                        <p:cTn id="12" dur="500"/>
                                        <p:tgtEl>
                                          <p:spTgt spid="3194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9491">
                                            <p:txEl>
                                              <p:pRg st="1" end="1"/>
                                            </p:txEl>
                                          </p:spTgt>
                                        </p:tgtEl>
                                        <p:attrNameLst>
                                          <p:attrName>style.visibility</p:attrName>
                                        </p:attrNameLst>
                                      </p:cBhvr>
                                      <p:to>
                                        <p:strVal val="visible"/>
                                      </p:to>
                                    </p:set>
                                    <p:animEffect transition="in" filter="checkerboard(across)">
                                      <p:cBhvr>
                                        <p:cTn id="17" dur="500"/>
                                        <p:tgtEl>
                                          <p:spTgt spid="3194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19491">
                                            <p:txEl>
                                              <p:pRg st="2" end="2"/>
                                            </p:txEl>
                                          </p:spTgt>
                                        </p:tgtEl>
                                        <p:attrNameLst>
                                          <p:attrName>style.visibility</p:attrName>
                                        </p:attrNameLst>
                                      </p:cBhvr>
                                      <p:to>
                                        <p:strVal val="visible"/>
                                      </p:to>
                                    </p:set>
                                    <p:animEffect transition="in" filter="checkerboard(across)">
                                      <p:cBhvr>
                                        <p:cTn id="22" dur="500"/>
                                        <p:tgtEl>
                                          <p:spTgt spid="3194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19491">
                                            <p:txEl>
                                              <p:pRg st="3" end="3"/>
                                            </p:txEl>
                                          </p:spTgt>
                                        </p:tgtEl>
                                        <p:attrNameLst>
                                          <p:attrName>style.visibility</p:attrName>
                                        </p:attrNameLst>
                                      </p:cBhvr>
                                      <p:to>
                                        <p:strVal val="visible"/>
                                      </p:to>
                                    </p:set>
                                    <p:animEffect transition="in" filter="checkerboard(across)">
                                      <p:cBhvr>
                                        <p:cTn id="27" dur="500"/>
                                        <p:tgtEl>
                                          <p:spTgt spid="319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p:bldP spid="31949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Disease surveillance</a:t>
            </a:r>
            <a:endParaRPr lang="en-US" dirty="0"/>
          </a:p>
        </p:txBody>
      </p:sp>
      <p:sp>
        <p:nvSpPr>
          <p:cNvPr id="3" name="Content Placeholder 2"/>
          <p:cNvSpPr>
            <a:spLocks noGrp="1"/>
          </p:cNvSpPr>
          <p:nvPr>
            <p:ph idx="1"/>
          </p:nvPr>
        </p:nvSpPr>
        <p:spPr>
          <a:xfrm>
            <a:off x="152400" y="762000"/>
            <a:ext cx="8839200" cy="5943600"/>
          </a:xfrm>
        </p:spPr>
        <p:txBody>
          <a:bodyPr/>
          <a:lstStyle/>
          <a:p>
            <a:r>
              <a:rPr lang="en-US" sz="2800" dirty="0" smtClean="0"/>
              <a:t>Is the epidemiological study of  a disease as a dynamic process involving the ecology of infectious agent, the host, the reservoir the vectors, the complex mechanisms concerned in the spread of infection and the extend to which this will occur.</a:t>
            </a:r>
          </a:p>
          <a:p>
            <a:r>
              <a:rPr lang="en-US" sz="2800" dirty="0" smtClean="0"/>
              <a:t>Surveillance has three main elements of infection;</a:t>
            </a:r>
          </a:p>
          <a:p>
            <a:pPr>
              <a:buFont typeface="Wingdings" pitchFamily="2" charset="2"/>
              <a:buChar char="ü"/>
            </a:pPr>
            <a:r>
              <a:rPr lang="en-US" sz="2800" dirty="0" smtClean="0"/>
              <a:t>The systematic collection of pertinent(relevant)data</a:t>
            </a:r>
          </a:p>
          <a:p>
            <a:pPr>
              <a:buFont typeface="Wingdings" pitchFamily="2" charset="2"/>
              <a:buChar char="ü"/>
            </a:pPr>
            <a:r>
              <a:rPr lang="en-US" sz="2800" dirty="0" smtClean="0"/>
              <a:t>The orderly consolidation and evaluation of the data</a:t>
            </a:r>
          </a:p>
          <a:p>
            <a:pPr>
              <a:buFont typeface="Wingdings" pitchFamily="2" charset="2"/>
              <a:buChar char="ü"/>
            </a:pPr>
            <a:r>
              <a:rPr lang="en-US" sz="2800" dirty="0" smtClean="0"/>
              <a:t>The prompt dissemination of the findings, especially to those who can take an appropriate action</a:t>
            </a:r>
          </a:p>
          <a:p>
            <a:pPr>
              <a:buNone/>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 surveillance</a:t>
            </a:r>
            <a:endParaRPr lang="en-US" dirty="0"/>
          </a:p>
        </p:txBody>
      </p:sp>
      <p:sp>
        <p:nvSpPr>
          <p:cNvPr id="3" name="Content Placeholder 2"/>
          <p:cNvSpPr>
            <a:spLocks noGrp="1"/>
          </p:cNvSpPr>
          <p:nvPr>
            <p:ph idx="1"/>
          </p:nvPr>
        </p:nvSpPr>
        <p:spPr>
          <a:xfrm>
            <a:off x="152400" y="762000"/>
            <a:ext cx="8839200" cy="5943600"/>
          </a:xfrm>
        </p:spPr>
        <p:txBody>
          <a:bodyPr/>
          <a:lstStyle/>
          <a:p>
            <a:r>
              <a:rPr lang="en-US" sz="2800" dirty="0" smtClean="0"/>
              <a:t>Surveillance provides for the recognition of acute problems requiring immediate local, national or internal action and for the assessment of specific problems by revealing trends or facilitating forecasts</a:t>
            </a:r>
          </a:p>
          <a:p>
            <a:r>
              <a:rPr lang="en-US" sz="2800" dirty="0" smtClean="0"/>
              <a:t>Provides a rational basis for planning and implementing efficient control measures and for their evaluation continuing assessment</a:t>
            </a:r>
          </a:p>
          <a:p>
            <a:r>
              <a:rPr lang="en-US" sz="2800" dirty="0" smtClean="0"/>
              <a:t>The infectious process is a dynamic state involving three main factors;</a:t>
            </a:r>
          </a:p>
          <a:p>
            <a:pPr>
              <a:buFont typeface="Wingdings" pitchFamily="2" charset="2"/>
              <a:buChar char="ü"/>
            </a:pPr>
            <a:r>
              <a:rPr lang="en-US" sz="2800" dirty="0" smtClean="0"/>
              <a:t>The micro-organism(agent)</a:t>
            </a:r>
          </a:p>
          <a:p>
            <a:pPr>
              <a:buFont typeface="Wingdings" pitchFamily="2" charset="2"/>
              <a:buChar char="ü"/>
            </a:pPr>
            <a:r>
              <a:rPr lang="en-US" sz="2800" dirty="0" smtClean="0"/>
              <a:t>The host</a:t>
            </a:r>
          </a:p>
          <a:p>
            <a:pPr>
              <a:buFont typeface="Wingdings" pitchFamily="2" charset="2"/>
              <a:buChar char="ü"/>
            </a:pPr>
            <a:r>
              <a:rPr lang="en-US" sz="2800" dirty="0" smtClean="0"/>
              <a:t>The environment</a:t>
            </a:r>
          </a:p>
          <a:p>
            <a:pPr>
              <a:buNone/>
            </a:pP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8229600" cy="1143000"/>
          </a:xfrm>
        </p:spPr>
        <p:txBody>
          <a:bodyPr>
            <a:normAutofit fontScale="90000"/>
          </a:bodyPr>
          <a:lstStyle/>
          <a:p>
            <a:r>
              <a:rPr lang="en-US" sz="3200" b="1" dirty="0" smtClean="0">
                <a:latin typeface="Arial" charset="0"/>
              </a:rPr>
              <a:t/>
            </a:r>
            <a:br>
              <a:rPr lang="en-US" sz="3200" b="1" dirty="0" smtClean="0">
                <a:latin typeface="Arial" charset="0"/>
              </a:rPr>
            </a:br>
            <a:r>
              <a:rPr lang="en-US" sz="3200" b="1" dirty="0" smtClean="0">
                <a:latin typeface="Arial" charset="0"/>
              </a:rPr>
              <a:t/>
            </a:r>
            <a:br>
              <a:rPr lang="en-US" sz="3200" b="1" dirty="0" smtClean="0">
                <a:latin typeface="Arial" charset="0"/>
              </a:rPr>
            </a:br>
            <a:r>
              <a:rPr lang="en-US" sz="3200" b="1" dirty="0" smtClean="0">
                <a:latin typeface="Arial" charset="0"/>
              </a:rPr>
              <a:t/>
            </a:r>
            <a:br>
              <a:rPr lang="en-US" sz="3200" b="1" dirty="0" smtClean="0">
                <a:latin typeface="Arial" charset="0"/>
              </a:rPr>
            </a:br>
            <a:r>
              <a:rPr lang="en-US" sz="3200" b="1" dirty="0" smtClean="0">
                <a:latin typeface="Arial" charset="0"/>
              </a:rPr>
              <a:t/>
            </a:r>
            <a:br>
              <a:rPr lang="en-US" sz="3200" b="1" dirty="0" smtClean="0">
                <a:latin typeface="Arial" charset="0"/>
              </a:rPr>
            </a:br>
            <a:r>
              <a:rPr lang="en-US" sz="3200" b="1" dirty="0" smtClean="0">
                <a:latin typeface="Arial" charset="0"/>
              </a:rPr>
              <a:t/>
            </a:r>
            <a:br>
              <a:rPr lang="en-US" sz="3200" b="1" dirty="0" smtClean="0">
                <a:latin typeface="Arial" charset="0"/>
              </a:rPr>
            </a:br>
            <a:r>
              <a:rPr lang="en-US" sz="3100" b="1" dirty="0" smtClean="0">
                <a:latin typeface="Arial" charset="0"/>
              </a:rPr>
              <a:t>Factors Influencing Exposure and Infection: Agent (Microbe) Factors</a:t>
            </a:r>
            <a:r>
              <a:rPr lang="en-US" sz="3200" b="1" dirty="0" smtClean="0">
                <a:latin typeface="Arial" charset="0"/>
              </a:rPr>
              <a:t/>
            </a:r>
            <a:br>
              <a:rPr lang="en-US" sz="3200" b="1" dirty="0" smtClean="0">
                <a:latin typeface="Arial" charset="0"/>
              </a:rPr>
            </a:br>
            <a:endParaRPr lang="en-US" sz="3200" b="1" dirty="0" smtClean="0">
              <a:latin typeface="Arial" charset="0"/>
            </a:endParaRPr>
          </a:p>
        </p:txBody>
      </p:sp>
      <p:sp>
        <p:nvSpPr>
          <p:cNvPr id="14339" name="Rectangle 3"/>
          <p:cNvSpPr>
            <a:spLocks noGrp="1" noChangeArrowheads="1"/>
          </p:cNvSpPr>
          <p:nvPr>
            <p:ph type="body" idx="1"/>
          </p:nvPr>
        </p:nvSpPr>
        <p:spPr>
          <a:xfrm>
            <a:off x="152400" y="1066800"/>
            <a:ext cx="8839200" cy="5562600"/>
          </a:xfrm>
        </p:spPr>
        <p:txBody>
          <a:bodyPr>
            <a:normAutofit/>
          </a:bodyPr>
          <a:lstStyle/>
          <a:p>
            <a:pPr>
              <a:spcBef>
                <a:spcPts val="500"/>
              </a:spcBef>
              <a:spcAft>
                <a:spcPts val="500"/>
              </a:spcAft>
              <a:buFont typeface="Wingdings" pitchFamily="2" charset="2"/>
              <a:buChar char="ü"/>
            </a:pPr>
            <a:r>
              <a:rPr lang="en-US" sz="3200" dirty="0" smtClean="0">
                <a:latin typeface="Arial" charset="0"/>
              </a:rPr>
              <a:t>Sources, Reservoirs, Transport and Persistence (in the Environment) </a:t>
            </a:r>
          </a:p>
          <a:p>
            <a:pPr>
              <a:spcBef>
                <a:spcPts val="500"/>
              </a:spcBef>
              <a:spcAft>
                <a:spcPts val="500"/>
              </a:spcAft>
              <a:buFont typeface="Wingdings" pitchFamily="2" charset="2"/>
              <a:buChar char="ü"/>
            </a:pPr>
            <a:r>
              <a:rPr lang="en-US" sz="3200" dirty="0" smtClean="0">
                <a:latin typeface="Arial" charset="0"/>
              </a:rPr>
              <a:t>Ability to Enter a Portal in the Human or Other Host </a:t>
            </a:r>
          </a:p>
          <a:p>
            <a:pPr>
              <a:spcBef>
                <a:spcPts val="500"/>
              </a:spcBef>
              <a:spcAft>
                <a:spcPts val="500"/>
              </a:spcAft>
              <a:buFont typeface="Wingdings" pitchFamily="2" charset="2"/>
              <a:buChar char="ü"/>
            </a:pPr>
            <a:r>
              <a:rPr lang="en-US" sz="3200" dirty="0" smtClean="0">
                <a:latin typeface="Arial" charset="0"/>
              </a:rPr>
              <a:t>Ability to Reach and Proliferate at Site(s) of Infection in the Host </a:t>
            </a:r>
          </a:p>
          <a:p>
            <a:pPr>
              <a:spcBef>
                <a:spcPts val="500"/>
              </a:spcBef>
              <a:spcAft>
                <a:spcPts val="500"/>
              </a:spcAft>
              <a:buFont typeface="Wingdings" pitchFamily="2" charset="2"/>
              <a:buChar char="ü"/>
            </a:pPr>
            <a:r>
              <a:rPr lang="en-US" sz="3200" dirty="0" smtClean="0">
                <a:latin typeface="Arial" charset="0"/>
              </a:rPr>
              <a:t>Excretion of the Agent from the Host </a:t>
            </a:r>
          </a:p>
          <a:p>
            <a:pPr lvl="1">
              <a:spcBef>
                <a:spcPts val="500"/>
              </a:spcBef>
              <a:spcAft>
                <a:spcPts val="500"/>
              </a:spcAft>
              <a:buFontTx/>
              <a:buNone/>
            </a:pPr>
            <a:r>
              <a:rPr lang="en-US" sz="3200" dirty="0" smtClean="0">
                <a:latin typeface="Arial" charset="0"/>
              </a:rPr>
              <a:t>Quantity and "Quality" (including virulence) of the Infectious</a:t>
            </a:r>
            <a:r>
              <a:rPr lang="en-US" sz="3200" dirty="0" smtClean="0">
                <a:solidFill>
                  <a:srgbClr val="000000"/>
                </a:solidFill>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7772400" cy="914400"/>
          </a:xfrm>
        </p:spPr>
        <p:txBody>
          <a:bodyPr>
            <a:normAutofit fontScale="90000"/>
          </a:bodyPr>
          <a:lstStyle/>
          <a:p>
            <a:r>
              <a:rPr lang="en-US" sz="3600" b="1" dirty="0" smtClean="0">
                <a:latin typeface="Arial Narrow" pitchFamily="34" charset="0"/>
              </a:rPr>
              <a:t>Factors Influencing Exposure and Infection: Environmental Factors</a:t>
            </a:r>
          </a:p>
        </p:txBody>
      </p:sp>
      <p:sp>
        <p:nvSpPr>
          <p:cNvPr id="15363" name="Rectangle 3"/>
          <p:cNvSpPr>
            <a:spLocks noGrp="1" noChangeArrowheads="1"/>
          </p:cNvSpPr>
          <p:nvPr>
            <p:ph type="body" idx="1"/>
          </p:nvPr>
        </p:nvSpPr>
        <p:spPr>
          <a:xfrm>
            <a:off x="152400" y="1143000"/>
            <a:ext cx="8839200" cy="5562600"/>
          </a:xfrm>
        </p:spPr>
        <p:txBody>
          <a:bodyPr>
            <a:noAutofit/>
          </a:bodyPr>
          <a:lstStyle/>
          <a:p>
            <a:pPr>
              <a:spcBef>
                <a:spcPts val="200"/>
              </a:spcBef>
              <a:spcAft>
                <a:spcPts val="200"/>
              </a:spcAft>
            </a:pPr>
            <a:r>
              <a:rPr lang="en-US" sz="3200" u="sng" dirty="0" smtClean="0">
                <a:latin typeface="Arial Narrow" pitchFamily="34" charset="0"/>
              </a:rPr>
              <a:t>Reservoirs</a:t>
            </a:r>
            <a:r>
              <a:rPr lang="en-US" sz="3200" dirty="0" smtClean="0">
                <a:latin typeface="Arial Narrow" pitchFamily="34" charset="0"/>
              </a:rPr>
              <a:t>: where organisms can live, accumulate or persist outside of the host of interest; could be another organism or the inanimate environment.</a:t>
            </a:r>
          </a:p>
          <a:p>
            <a:pPr>
              <a:spcBef>
                <a:spcPts val="200"/>
              </a:spcBef>
              <a:spcAft>
                <a:spcPts val="200"/>
              </a:spcAft>
            </a:pPr>
            <a:r>
              <a:rPr lang="en-US" sz="3200" u="sng" dirty="0" smtClean="0">
                <a:latin typeface="Arial Narrow" pitchFamily="34" charset="0"/>
              </a:rPr>
              <a:t>Vehicles</a:t>
            </a:r>
            <a:r>
              <a:rPr lang="en-US" sz="3200" dirty="0" smtClean="0">
                <a:latin typeface="Arial Narrow" pitchFamily="34" charset="0"/>
              </a:rPr>
              <a:t>: inanimate objects/materials by which organisms get from one host to another; includes water, food, objects (called fomites) and biological products (e.g., blood).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  </a:t>
            </a:r>
            <a:endParaRPr lang="en-US" dirty="0"/>
          </a:p>
        </p:txBody>
      </p:sp>
      <p:sp>
        <p:nvSpPr>
          <p:cNvPr id="3" name="Content Placeholder 2"/>
          <p:cNvSpPr>
            <a:spLocks noGrp="1"/>
          </p:cNvSpPr>
          <p:nvPr>
            <p:ph idx="1"/>
          </p:nvPr>
        </p:nvSpPr>
        <p:spPr>
          <a:xfrm>
            <a:off x="152400" y="838200"/>
            <a:ext cx="8839200" cy="5867400"/>
          </a:xfrm>
        </p:spPr>
        <p:txBody>
          <a:bodyPr/>
          <a:lstStyle/>
          <a:p>
            <a:pPr>
              <a:spcBef>
                <a:spcPts val="200"/>
              </a:spcBef>
              <a:spcAft>
                <a:spcPts val="200"/>
              </a:spcAft>
            </a:pPr>
            <a:r>
              <a:rPr lang="en-US" sz="3200" u="sng" dirty="0" smtClean="0">
                <a:latin typeface="Arial Narrow" pitchFamily="34" charset="0"/>
              </a:rPr>
              <a:t>Amplifiers</a:t>
            </a:r>
            <a:r>
              <a:rPr lang="en-US" sz="3200" dirty="0" smtClean="0">
                <a:latin typeface="Arial Narrow" pitchFamily="34" charset="0"/>
              </a:rPr>
              <a:t>: Types of reservoirs where organisms proliferate; often applied to organisms transmitted by the airborne route.</a:t>
            </a:r>
          </a:p>
          <a:p>
            <a:pPr>
              <a:spcBef>
                <a:spcPts val="200"/>
              </a:spcBef>
              <a:spcAft>
                <a:spcPts val="200"/>
              </a:spcAft>
            </a:pPr>
            <a:r>
              <a:rPr lang="en-US" sz="3200" dirty="0" smtClean="0">
                <a:latin typeface="Arial Narrow" pitchFamily="34" charset="0"/>
              </a:rPr>
              <a:t>Vectors: Living organisms bringing infectious organisms to a host.</a:t>
            </a:r>
          </a:p>
          <a:p>
            <a:pPr lvl="1">
              <a:spcBef>
                <a:spcPts val="200"/>
              </a:spcBef>
              <a:spcAft>
                <a:spcPts val="200"/>
              </a:spcAft>
            </a:pPr>
            <a:r>
              <a:rPr lang="en-US" sz="3200" dirty="0" smtClean="0">
                <a:latin typeface="Arial Narrow" pitchFamily="34" charset="0"/>
              </a:rPr>
              <a:t> Mechanical vectors: Microbes do not multiply in the vector</a:t>
            </a:r>
          </a:p>
          <a:p>
            <a:pPr lvl="2">
              <a:spcBef>
                <a:spcPts val="200"/>
              </a:spcBef>
              <a:spcAft>
                <a:spcPts val="200"/>
              </a:spcAft>
            </a:pPr>
            <a:r>
              <a:rPr lang="en-US" sz="3200" dirty="0" smtClean="0">
                <a:latin typeface="Arial Narrow" pitchFamily="34" charset="0"/>
              </a:rPr>
              <a:t> ex: biting insects infected with the infectious organism</a:t>
            </a:r>
          </a:p>
          <a:p>
            <a:pPr lvl="1">
              <a:spcBef>
                <a:spcPts val="200"/>
              </a:spcBef>
              <a:spcAft>
                <a:spcPts val="200"/>
              </a:spcAft>
            </a:pPr>
            <a:r>
              <a:rPr lang="en-US" sz="3200" dirty="0" smtClean="0">
                <a:latin typeface="Arial Narrow" pitchFamily="34" charset="0"/>
              </a:rPr>
              <a:t>Biological vectors: Microbes must propagate in the vector before they can be transmitted to a host.</a:t>
            </a:r>
            <a:r>
              <a:rPr lang="en-US" sz="3200" dirty="0" smtClean="0"/>
              <a:t> </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914400"/>
          </a:xfrm>
        </p:spPr>
        <p:txBody>
          <a:bodyPr>
            <a:normAutofit/>
          </a:bodyPr>
          <a:lstStyle/>
          <a:p>
            <a:r>
              <a:rPr lang="en-US" sz="2800" b="1" dirty="0" smtClean="0">
                <a:latin typeface="Arial" charset="0"/>
              </a:rPr>
              <a:t>Environmental Factors Influencing Survival or Proliferation of Infectious Agents </a:t>
            </a:r>
            <a:endParaRPr lang="en-US" sz="3600" b="1" dirty="0" smtClean="0">
              <a:solidFill>
                <a:srgbClr val="000000"/>
              </a:solidFill>
              <a:latin typeface="Arial" charset="0"/>
            </a:endParaRPr>
          </a:p>
        </p:txBody>
      </p:sp>
      <p:sp>
        <p:nvSpPr>
          <p:cNvPr id="16387" name="Rectangle 3"/>
          <p:cNvSpPr>
            <a:spLocks noGrp="1" noChangeArrowheads="1"/>
          </p:cNvSpPr>
          <p:nvPr>
            <p:ph type="body" idx="1"/>
          </p:nvPr>
        </p:nvSpPr>
        <p:spPr>
          <a:xfrm>
            <a:off x="152400" y="1219200"/>
            <a:ext cx="8839200" cy="5486400"/>
          </a:xfrm>
        </p:spPr>
        <p:txBody>
          <a:bodyPr/>
          <a:lstStyle/>
          <a:p>
            <a:pPr>
              <a:spcBef>
                <a:spcPts val="500"/>
              </a:spcBef>
              <a:spcAft>
                <a:spcPts val="500"/>
              </a:spcAft>
            </a:pPr>
            <a:r>
              <a:rPr lang="en-US" sz="3200" u="sng" dirty="0" smtClean="0">
                <a:latin typeface="Arial" charset="0"/>
              </a:rPr>
              <a:t>Physical</a:t>
            </a:r>
            <a:r>
              <a:rPr lang="en-US" sz="3200" dirty="0" smtClean="0">
                <a:latin typeface="Arial" charset="0"/>
              </a:rPr>
              <a:t>: temperature, relative humidity, sunlight, moisture content or water activity, climate and weather, etc.</a:t>
            </a:r>
          </a:p>
          <a:p>
            <a:pPr>
              <a:spcBef>
                <a:spcPts val="500"/>
              </a:spcBef>
              <a:spcAft>
                <a:spcPts val="500"/>
              </a:spcAft>
            </a:pPr>
            <a:r>
              <a:rPr lang="en-US" sz="3200" u="sng" dirty="0" smtClean="0">
                <a:latin typeface="Arial" charset="0"/>
              </a:rPr>
              <a:t>Chemical and Nutritional</a:t>
            </a:r>
            <a:r>
              <a:rPr lang="en-US" sz="3200" dirty="0" smtClean="0">
                <a:latin typeface="Arial" charset="0"/>
              </a:rPr>
              <a:t>: Antimicrobial chemicals, nutrients for microbial proliferation.</a:t>
            </a:r>
          </a:p>
          <a:p>
            <a:pPr>
              <a:spcBef>
                <a:spcPts val="500"/>
              </a:spcBef>
              <a:spcAft>
                <a:spcPts val="500"/>
              </a:spcAft>
            </a:pPr>
            <a:r>
              <a:rPr lang="en-US" sz="3200" u="sng" dirty="0" smtClean="0">
                <a:latin typeface="Arial" charset="0"/>
              </a:rPr>
              <a:t>Biological</a:t>
            </a:r>
            <a:r>
              <a:rPr lang="en-US" sz="3200" dirty="0" smtClean="0">
                <a:latin typeface="Arial" charset="0"/>
              </a:rPr>
              <a:t>: Antagonistic activity by other organisms: antimicrobial agents, parasitism, etc.; presence and state of a vector</a:t>
            </a:r>
            <a:r>
              <a:rPr lang="en-US" sz="3200" dirty="0" smtClean="0"/>
              <a:t> </a:t>
            </a:r>
          </a:p>
          <a:p>
            <a:endParaRPr lang="en-US" sz="26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152400"/>
            <a:ext cx="8839200" cy="838200"/>
          </a:xfrm>
        </p:spPr>
        <p:txBody>
          <a:bodyPr>
            <a:normAutofit fontScale="90000"/>
          </a:bodyPr>
          <a:lstStyle/>
          <a:p>
            <a:r>
              <a:rPr lang="en-US" sz="3200" b="1" dirty="0" smtClean="0">
                <a:latin typeface="Arial Narrow" pitchFamily="34" charset="0"/>
              </a:rPr>
              <a:t>  Factors Influencing Exposure and Infection: Host Factors    and Host Susceptibility</a:t>
            </a:r>
            <a:endParaRPr lang="en-US" sz="2800" b="1" dirty="0" smtClean="0">
              <a:solidFill>
                <a:srgbClr val="000000"/>
              </a:solidFill>
              <a:latin typeface="Arial Narrow" pitchFamily="34" charset="0"/>
            </a:endParaRPr>
          </a:p>
        </p:txBody>
      </p:sp>
      <p:sp>
        <p:nvSpPr>
          <p:cNvPr id="17411" name="Rectangle 3"/>
          <p:cNvSpPr>
            <a:spLocks noGrp="1" noChangeArrowheads="1"/>
          </p:cNvSpPr>
          <p:nvPr>
            <p:ph type="body" idx="1"/>
          </p:nvPr>
        </p:nvSpPr>
        <p:spPr>
          <a:xfrm>
            <a:off x="152400" y="1066800"/>
            <a:ext cx="8839200" cy="5638800"/>
          </a:xfrm>
        </p:spPr>
        <p:txBody>
          <a:bodyPr>
            <a:noAutofit/>
          </a:bodyPr>
          <a:lstStyle/>
          <a:p>
            <a:r>
              <a:rPr lang="en-US" sz="3200" dirty="0" smtClean="0">
                <a:latin typeface="Arial" charset="0"/>
              </a:rPr>
              <a:t>Opportunities for host exposure</a:t>
            </a:r>
          </a:p>
          <a:p>
            <a:pPr lvl="1"/>
            <a:r>
              <a:rPr lang="en-US" sz="3200" dirty="0" smtClean="0">
                <a:latin typeface="Arial" charset="0"/>
              </a:rPr>
              <a:t>transmission routes</a:t>
            </a:r>
          </a:p>
          <a:p>
            <a:pPr lvl="1"/>
            <a:r>
              <a:rPr lang="en-US" sz="3200" dirty="0" smtClean="0">
                <a:latin typeface="Arial" charset="0"/>
              </a:rPr>
              <a:t> host availability</a:t>
            </a:r>
          </a:p>
          <a:p>
            <a:r>
              <a:rPr lang="en-US" sz="3200" dirty="0" smtClean="0">
                <a:latin typeface="Arial" charset="0"/>
              </a:rPr>
              <a:t>Susceptibility factors </a:t>
            </a:r>
          </a:p>
          <a:p>
            <a:pPr lvl="1"/>
            <a:r>
              <a:rPr lang="en-US" sz="3200" dirty="0" smtClean="0">
                <a:latin typeface="Arial" charset="0"/>
              </a:rPr>
              <a:t>Dosage (quantity) and "quality" of infectious organisms, including their "virulence"; </a:t>
            </a:r>
          </a:p>
          <a:p>
            <a:pPr lvl="1"/>
            <a:r>
              <a:rPr lang="en-US" sz="3200" dirty="0" smtClean="0">
                <a:latin typeface="Arial" charset="0"/>
              </a:rPr>
              <a:t>age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 purpose</a:t>
            </a:r>
            <a:endParaRPr lang="en-US" dirty="0"/>
          </a:p>
        </p:txBody>
      </p:sp>
      <p:sp>
        <p:nvSpPr>
          <p:cNvPr id="3" name="Content Placeholder 2"/>
          <p:cNvSpPr>
            <a:spLocks noGrp="1"/>
          </p:cNvSpPr>
          <p:nvPr>
            <p:ph idx="1"/>
          </p:nvPr>
        </p:nvSpPr>
        <p:spPr>
          <a:xfrm>
            <a:off x="152400" y="838200"/>
            <a:ext cx="8839200" cy="5867400"/>
          </a:xfrm>
        </p:spPr>
        <p:txBody>
          <a:bodyPr>
            <a:noAutofit/>
          </a:bodyPr>
          <a:lstStyle/>
          <a:p>
            <a:r>
              <a:rPr lang="en-US" sz="2800" dirty="0" smtClean="0">
                <a:latin typeface="Times New Roman" pitchFamily="18" charset="0"/>
                <a:cs typeface="Times New Roman" pitchFamily="18" charset="0"/>
              </a:rPr>
              <a:t>Detecting clinical and subclinical forms of disorders in communities for early diagnosis through screening mechanism</a:t>
            </a:r>
          </a:p>
          <a:p>
            <a:r>
              <a:rPr lang="en-US" sz="2800" dirty="0" smtClean="0">
                <a:latin typeface="Times New Roman" pitchFamily="18" charset="0"/>
                <a:cs typeface="Times New Roman" pitchFamily="18" charset="0"/>
              </a:rPr>
              <a:t>Studying knowledge, attitudes, beliefs and practices of communities towards communicable problems and to develop intervention programmes</a:t>
            </a:r>
          </a:p>
          <a:p>
            <a:r>
              <a:rPr lang="en-US" sz="2800" dirty="0" smtClean="0">
                <a:latin typeface="Times New Roman" pitchFamily="18" charset="0"/>
                <a:cs typeface="Times New Roman" pitchFamily="18" charset="0"/>
              </a:rPr>
              <a:t>Investigating epidemic problems and to evolve appropriate intervention programmes</a:t>
            </a:r>
          </a:p>
          <a:p>
            <a:r>
              <a:rPr lang="en-US" sz="2800" dirty="0" smtClean="0">
                <a:latin typeface="Times New Roman" pitchFamily="18" charset="0"/>
                <a:cs typeface="Times New Roman" pitchFamily="18" charset="0"/>
              </a:rPr>
              <a:t>Completing natural history of disease affecting general population</a:t>
            </a:r>
          </a:p>
          <a:p>
            <a:r>
              <a:rPr lang="en-US" sz="2800" dirty="0" smtClean="0">
                <a:latin typeface="Times New Roman" pitchFamily="18" charset="0"/>
                <a:cs typeface="Times New Roman" pitchFamily="18" charset="0"/>
              </a:rPr>
              <a:t>Developing strategies for planning, organizing, implementing, intergrading and evaluating services in communities</a:t>
            </a:r>
          </a:p>
          <a:p>
            <a:endParaRPr lang="en-US"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 </a:t>
            </a:r>
            <a:endParaRPr lang="en-US" dirty="0"/>
          </a:p>
        </p:txBody>
      </p:sp>
      <p:sp>
        <p:nvSpPr>
          <p:cNvPr id="3" name="Content Placeholder 2"/>
          <p:cNvSpPr>
            <a:spLocks noGrp="1"/>
          </p:cNvSpPr>
          <p:nvPr>
            <p:ph idx="1"/>
          </p:nvPr>
        </p:nvSpPr>
        <p:spPr>
          <a:xfrm>
            <a:off x="152400" y="762000"/>
            <a:ext cx="8839200" cy="5943600"/>
          </a:xfrm>
        </p:spPr>
        <p:txBody>
          <a:bodyPr/>
          <a:lstStyle/>
          <a:p>
            <a:pPr lvl="1"/>
            <a:r>
              <a:rPr lang="en-US" sz="3200" dirty="0" smtClean="0">
                <a:latin typeface="Arial" charset="0"/>
              </a:rPr>
              <a:t>immunity</a:t>
            </a:r>
          </a:p>
          <a:p>
            <a:pPr lvl="1"/>
            <a:r>
              <a:rPr lang="en-US" sz="3200" dirty="0" smtClean="0">
                <a:latin typeface="Arial" charset="0"/>
              </a:rPr>
              <a:t> nutritional status </a:t>
            </a:r>
          </a:p>
          <a:p>
            <a:pPr lvl="1"/>
            <a:r>
              <a:rPr lang="en-US" sz="3200" dirty="0" smtClean="0">
                <a:latin typeface="Arial" charset="0"/>
              </a:rPr>
              <a:t>immunocompetence and health status,</a:t>
            </a:r>
          </a:p>
          <a:p>
            <a:pPr lvl="1"/>
            <a:r>
              <a:rPr lang="en-US" sz="3200" dirty="0" smtClean="0">
                <a:latin typeface="Arial" charset="0"/>
              </a:rPr>
              <a:t>genetics</a:t>
            </a:r>
          </a:p>
          <a:p>
            <a:pPr lvl="1"/>
            <a:r>
              <a:rPr lang="en-US" sz="3200" dirty="0" smtClean="0">
                <a:latin typeface="Arial" charset="0"/>
              </a:rPr>
              <a:t>behavior (personal habits) of host. </a:t>
            </a:r>
            <a:br>
              <a:rPr lang="en-US" sz="3200" dirty="0" smtClean="0">
                <a:latin typeface="Arial" charset="0"/>
              </a:rPr>
            </a:br>
            <a:endParaRPr lang="en-US" sz="3200" dirty="0" smtClean="0">
              <a:latin typeface="Arial" charset="0"/>
            </a:endParaRPr>
          </a:p>
          <a:p>
            <a:pPr>
              <a:buNone/>
            </a:pP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52400"/>
            <a:ext cx="8229600" cy="1295400"/>
          </a:xfrm>
        </p:spPr>
        <p:txBody>
          <a:bodyPr>
            <a:normAutofit/>
          </a:bodyPr>
          <a:lstStyle/>
          <a:p>
            <a:r>
              <a:rPr lang="en-US" sz="3200" b="1" dirty="0" smtClean="0">
                <a:latin typeface="Arial" charset="0"/>
              </a:rPr>
              <a:t>Infectivity of Pathogenic Microorganisms and Risk of Infection, Illness and Death</a:t>
            </a:r>
            <a:r>
              <a:rPr lang="en-US" sz="3200" dirty="0" smtClean="0">
                <a:solidFill>
                  <a:srgbClr val="000000"/>
                </a:solidFill>
              </a:rPr>
              <a:t> </a:t>
            </a:r>
          </a:p>
        </p:txBody>
      </p:sp>
      <p:sp>
        <p:nvSpPr>
          <p:cNvPr id="18435" name="Rectangle 3"/>
          <p:cNvSpPr>
            <a:spLocks noGrp="1" noChangeArrowheads="1"/>
          </p:cNvSpPr>
          <p:nvPr>
            <p:ph type="body" idx="1"/>
          </p:nvPr>
        </p:nvSpPr>
        <p:spPr>
          <a:xfrm>
            <a:off x="152400" y="1524000"/>
            <a:ext cx="8839200" cy="5105400"/>
          </a:xfrm>
        </p:spPr>
        <p:txBody>
          <a:bodyPr>
            <a:normAutofit/>
          </a:bodyPr>
          <a:lstStyle/>
          <a:p>
            <a:pPr algn="ctr">
              <a:buFontTx/>
              <a:buNone/>
            </a:pPr>
            <a:r>
              <a:rPr lang="en-US" sz="3200" dirty="0" smtClean="0">
                <a:latin typeface="Arial" charset="0"/>
              </a:rPr>
              <a:t>Infection</a:t>
            </a:r>
          </a:p>
          <a:p>
            <a:pPr algn="ctr">
              <a:buFontTx/>
              <a:buNone/>
            </a:pPr>
            <a:r>
              <a:rPr lang="en-US" sz="3200" dirty="0" smtClean="0">
                <a:latin typeface="Arial" charset="0"/>
                <a:sym typeface="Symbol" pitchFamily="18" charset="2"/>
              </a:rPr>
              <a:t></a:t>
            </a:r>
          </a:p>
          <a:p>
            <a:pPr algn="ctr">
              <a:buFontTx/>
              <a:buNone/>
            </a:pPr>
            <a:r>
              <a:rPr lang="en-US" sz="3200" dirty="0" smtClean="0">
                <a:latin typeface="Arial" charset="0"/>
                <a:sym typeface="Symbol" pitchFamily="18" charset="2"/>
              </a:rPr>
              <a:t>Illness</a:t>
            </a:r>
          </a:p>
          <a:p>
            <a:pPr algn="ctr">
              <a:buFontTx/>
              <a:buNone/>
            </a:pPr>
            <a:r>
              <a:rPr lang="en-US" sz="3200" dirty="0" smtClean="0">
                <a:latin typeface="Arial" charset="0"/>
                <a:sym typeface="Symbol" pitchFamily="18" charset="2"/>
              </a:rPr>
              <a:t>				Sequelae</a:t>
            </a:r>
          </a:p>
          <a:p>
            <a:pPr algn="ctr">
              <a:buFontTx/>
              <a:buNone/>
            </a:pPr>
            <a:r>
              <a:rPr lang="en-US" sz="3200" dirty="0" smtClean="0">
                <a:latin typeface="Arial" charset="0"/>
                <a:sym typeface="Symbol" pitchFamily="18" charset="2"/>
              </a:rPr>
              <a:t>Death</a:t>
            </a:r>
          </a:p>
          <a:p>
            <a:pPr algn="ctr">
              <a:buFontTx/>
              <a:buNone/>
            </a:pPr>
            <a:endParaRPr lang="en-US" sz="3200" dirty="0" smtClean="0">
              <a:latin typeface="Arial" charset="0"/>
              <a:sym typeface="Symbol" pitchFamily="18" charset="2"/>
            </a:endParaRPr>
          </a:p>
          <a:p>
            <a:pPr algn="ctr">
              <a:buFontTx/>
              <a:buNone/>
            </a:pPr>
            <a:r>
              <a:rPr lang="en-US" sz="3200" dirty="0" smtClean="0">
                <a:latin typeface="Arial" charset="0"/>
                <a:sym typeface="Symbol" pitchFamily="18" charset="2"/>
              </a:rPr>
              <a:t>Secondary Spread</a:t>
            </a:r>
          </a:p>
        </p:txBody>
      </p:sp>
      <p:sp>
        <p:nvSpPr>
          <p:cNvPr id="18436" name="Line 4"/>
          <p:cNvSpPr>
            <a:spLocks noChangeShapeType="1"/>
          </p:cNvSpPr>
          <p:nvPr/>
        </p:nvSpPr>
        <p:spPr bwMode="auto">
          <a:xfrm flipV="1">
            <a:off x="2971800" y="2438400"/>
            <a:ext cx="838200" cy="2819400"/>
          </a:xfrm>
          <a:prstGeom prst="line">
            <a:avLst/>
          </a:prstGeom>
          <a:noFill/>
          <a:ln w="952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52400"/>
            <a:ext cx="7772400" cy="457200"/>
          </a:xfrm>
        </p:spPr>
        <p:txBody>
          <a:bodyPr>
            <a:normAutofit fontScale="90000"/>
          </a:bodyPr>
          <a:lstStyle/>
          <a:p>
            <a:r>
              <a:rPr lang="en-US" sz="3600" b="1" dirty="0" smtClean="0">
                <a:latin typeface="Arial Narrow" pitchFamily="34" charset="0"/>
              </a:rPr>
              <a:t>Dose-Response and Infectious Dose (ID)</a:t>
            </a:r>
            <a:r>
              <a:rPr lang="en-US" sz="3900" b="1" dirty="0" smtClean="0">
                <a:latin typeface="Arial Narrow" pitchFamily="34" charset="0"/>
              </a:rPr>
              <a:t> </a:t>
            </a:r>
            <a:endParaRPr lang="en-US" sz="3900" b="1" dirty="0" smtClean="0">
              <a:solidFill>
                <a:srgbClr val="000000"/>
              </a:solidFill>
              <a:latin typeface="Arial Narrow" pitchFamily="34" charset="0"/>
            </a:endParaRPr>
          </a:p>
        </p:txBody>
      </p:sp>
      <p:sp>
        <p:nvSpPr>
          <p:cNvPr id="19459" name="Rectangle 3"/>
          <p:cNvSpPr>
            <a:spLocks noGrp="1" noChangeArrowheads="1"/>
          </p:cNvSpPr>
          <p:nvPr>
            <p:ph type="body" sz="half" idx="1"/>
          </p:nvPr>
        </p:nvSpPr>
        <p:spPr>
          <a:xfrm>
            <a:off x="228600" y="1066800"/>
            <a:ext cx="8763000" cy="5638800"/>
          </a:xfrm>
        </p:spPr>
        <p:txBody>
          <a:bodyPr>
            <a:noAutofit/>
          </a:bodyPr>
          <a:lstStyle/>
          <a:p>
            <a:pPr>
              <a:lnSpc>
                <a:spcPct val="80000"/>
              </a:lnSpc>
            </a:pPr>
            <a:r>
              <a:rPr lang="en-US" sz="3200" dirty="0" smtClean="0">
                <a:latin typeface="Arial Narrow" pitchFamily="34" charset="0"/>
              </a:rPr>
              <a:t>Probability of infection is dose-dependent</a:t>
            </a:r>
          </a:p>
          <a:p>
            <a:pPr lvl="1">
              <a:lnSpc>
                <a:spcPct val="80000"/>
              </a:lnSpc>
            </a:pPr>
            <a:r>
              <a:rPr lang="en-US" sz="3200" dirty="0" smtClean="0">
                <a:latin typeface="Arial Narrow" pitchFamily="34" charset="0"/>
              </a:rPr>
              <a:t>Higher dose gives higher probability of infection and illness; dose-response relationship</a:t>
            </a:r>
          </a:p>
          <a:p>
            <a:pPr>
              <a:lnSpc>
                <a:spcPct val="80000"/>
              </a:lnSpc>
              <a:spcBef>
                <a:spcPct val="0"/>
              </a:spcBef>
            </a:pPr>
            <a:r>
              <a:rPr lang="en-US" sz="3200" dirty="0" smtClean="0">
                <a:latin typeface="Arial Narrow" pitchFamily="34" charset="0"/>
              </a:rPr>
              <a:t>Microbes differ in their infectivity</a:t>
            </a:r>
          </a:p>
          <a:p>
            <a:pPr>
              <a:lnSpc>
                <a:spcPct val="80000"/>
              </a:lnSpc>
              <a:spcBef>
                <a:spcPct val="0"/>
              </a:spcBef>
            </a:pPr>
            <a:r>
              <a:rPr lang="en-US" sz="3200" dirty="0" smtClean="0">
                <a:latin typeface="Arial Narrow" pitchFamily="34" charset="0"/>
              </a:rPr>
              <a:t>Enteric and respiratory viruses are infectious at very low doses</a:t>
            </a:r>
          </a:p>
          <a:p>
            <a:pPr lvl="1">
              <a:lnSpc>
                <a:spcPct val="80000"/>
              </a:lnSpc>
              <a:spcBef>
                <a:spcPct val="0"/>
              </a:spcBef>
            </a:pPr>
            <a:r>
              <a:rPr lang="en-US" sz="3200" dirty="0" smtClean="0">
                <a:latin typeface="Arial Narrow" pitchFamily="34" charset="0"/>
              </a:rPr>
              <a:t>as little as 1 cell culture ID has high probability of infecting an exposed human. </a:t>
            </a:r>
          </a:p>
          <a:p>
            <a:pPr lvl="1">
              <a:lnSpc>
                <a:spcPct val="80000"/>
              </a:lnSpc>
              <a:spcBef>
                <a:spcPct val="0"/>
              </a:spcBef>
            </a:pPr>
            <a:r>
              <a:rPr lang="en-US" sz="3200" dirty="0" smtClean="0">
                <a:latin typeface="Arial Narrow" pitchFamily="34" charset="0"/>
              </a:rPr>
              <a:t>May still need exposure to many </a:t>
            </a:r>
            <a:r>
              <a:rPr lang="en-US" sz="3200" dirty="0" err="1" smtClean="0">
                <a:latin typeface="Arial Narrow" pitchFamily="34" charset="0"/>
              </a:rPr>
              <a:t>virions</a:t>
            </a:r>
            <a:endParaRPr lang="en-US" sz="3200" dirty="0" smtClean="0">
              <a:latin typeface="Arial Narrow" pitchFamily="34" charset="0"/>
            </a:endParaRPr>
          </a:p>
          <a:p>
            <a:pPr>
              <a:lnSpc>
                <a:spcPct val="80000"/>
              </a:lnSpc>
              <a:spcBef>
                <a:spcPct val="0"/>
              </a:spcBef>
            </a:pPr>
            <a:r>
              <a:rPr lang="en-US" sz="3200" dirty="0" smtClean="0">
                <a:latin typeface="Arial Narrow" pitchFamily="34" charset="0"/>
              </a:rPr>
              <a:t>Most enteric bacteria infectivities are at moderate (10s-100s of cells) to high (1,000 cells) doses. </a:t>
            </a:r>
          </a:p>
          <a:p>
            <a:pPr>
              <a:lnSpc>
                <a:spcPct val="80000"/>
              </a:lnSpc>
              <a:spcBef>
                <a:spcPct val="0"/>
              </a:spcBef>
            </a:pPr>
            <a:r>
              <a:rPr lang="en-US" sz="3200" dirty="0" smtClean="0">
                <a:latin typeface="Arial Narrow" pitchFamily="34" charset="0"/>
              </a:rPr>
              <a:t>Protozoa infectivities are at low doses</a:t>
            </a:r>
          </a:p>
          <a:p>
            <a:pPr lvl="1">
              <a:lnSpc>
                <a:spcPct val="80000"/>
              </a:lnSpc>
              <a:spcBef>
                <a:spcPct val="0"/>
              </a:spcBef>
            </a:pPr>
            <a:r>
              <a:rPr lang="en-US" sz="3200" dirty="0" smtClean="0">
                <a:latin typeface="Arial Narrow" pitchFamily="34" charset="0"/>
              </a:rPr>
              <a:t>ID</a:t>
            </a:r>
            <a:r>
              <a:rPr lang="en-US" sz="3200" baseline="-25000" dirty="0" smtClean="0">
                <a:latin typeface="Arial Narrow" pitchFamily="34" charset="0"/>
              </a:rPr>
              <a:t>50</a:t>
            </a:r>
            <a:r>
              <a:rPr lang="en-US" sz="3200" dirty="0" smtClean="0">
                <a:latin typeface="Arial Narrow" pitchFamily="34" charset="0"/>
              </a:rPr>
              <a:t> at 1-10 cysts of </a:t>
            </a:r>
            <a:r>
              <a:rPr lang="en-US" sz="3200" i="1" dirty="0" smtClean="0">
                <a:latin typeface="Arial Narrow" pitchFamily="34" charset="0"/>
              </a:rPr>
              <a:t>Giardia labia</a:t>
            </a:r>
            <a:r>
              <a:rPr lang="en-US" sz="3200" dirty="0" smtClean="0">
                <a:latin typeface="Arial Narrow" pitchFamily="34" charset="0"/>
              </a:rPr>
              <a:t>) or </a:t>
            </a:r>
            <a:r>
              <a:rPr lang="en-US" sz="3200" dirty="0" err="1" smtClean="0">
                <a:latin typeface="Arial Narrow" pitchFamily="34" charset="0"/>
              </a:rPr>
              <a:t>oocysts</a:t>
            </a:r>
            <a:r>
              <a:rPr lang="en-US" sz="3200" dirty="0" smtClean="0">
                <a:latin typeface="Arial Narrow" pitchFamily="34" charset="0"/>
              </a:rPr>
              <a:t> of </a:t>
            </a:r>
            <a:r>
              <a:rPr lang="en-US" sz="3200" i="1" dirty="0" smtClean="0">
                <a:latin typeface="Arial Narrow" pitchFamily="34" charset="0"/>
              </a:rPr>
              <a:t>Cryptosporidium parvum</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0"/>
            <a:ext cx="8229600" cy="1143000"/>
          </a:xfrm>
        </p:spPr>
        <p:txBody>
          <a:bodyPr/>
          <a:lstStyle/>
          <a:p>
            <a:endParaRPr lang="en-US" dirty="0"/>
          </a:p>
        </p:txBody>
      </p:sp>
      <p:pic>
        <p:nvPicPr>
          <p:cNvPr id="7" name="Picture 8"/>
          <p:cNvPicPr>
            <a:picLocks noGrp="1" noChangeAspect="1" noChangeArrowheads="1"/>
          </p:cNvPicPr>
          <p:nvPr>
            <p:ph idx="1"/>
          </p:nvPr>
        </p:nvPicPr>
        <p:blipFill>
          <a:blip r:embed="rId2"/>
          <a:srcRect/>
          <a:stretch>
            <a:fillRect/>
          </a:stretch>
        </p:blipFill>
        <p:spPr bwMode="auto">
          <a:xfrm>
            <a:off x="914400" y="1219201"/>
            <a:ext cx="6553200" cy="5105400"/>
          </a:xfrm>
          <a:prstGeom prst="rect">
            <a:avLst/>
          </a:prstGeom>
          <a:noFill/>
          <a:ln w="9525">
            <a:noFill/>
            <a:miter lim="800000"/>
            <a:headEnd/>
            <a:tailEnd/>
          </a:ln>
        </p:spPr>
      </p:pic>
    </p:spTree>
    <p:extLst>
      <p:ext uri="{BB962C8B-B14F-4D97-AF65-F5344CB8AC3E}">
        <p14:creationId xmlns:p14="http://schemas.microsoft.com/office/powerpoint/2010/main" val="872432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533400"/>
          </a:xfrm>
        </p:spPr>
        <p:txBody>
          <a:bodyPr>
            <a:noAutofit/>
          </a:bodyPr>
          <a:lstStyle/>
          <a:p>
            <a:r>
              <a:rPr lang="en-US" sz="4400" b="1" dirty="0" smtClean="0">
                <a:latin typeface="Arial" charset="0"/>
              </a:rPr>
              <a:t>Outcomes of Infection</a:t>
            </a:r>
          </a:p>
        </p:txBody>
      </p:sp>
      <p:sp>
        <p:nvSpPr>
          <p:cNvPr id="20483" name="Rectangle 3"/>
          <p:cNvSpPr>
            <a:spLocks noGrp="1" noChangeArrowheads="1"/>
          </p:cNvSpPr>
          <p:nvPr>
            <p:ph type="body" idx="1"/>
          </p:nvPr>
        </p:nvSpPr>
        <p:spPr>
          <a:xfrm>
            <a:off x="152400" y="990600"/>
            <a:ext cx="8839200" cy="5715000"/>
          </a:xfrm>
        </p:spPr>
        <p:txBody>
          <a:bodyPr/>
          <a:lstStyle/>
          <a:p>
            <a:endParaRPr lang="en-US" dirty="0" smtClean="0">
              <a:latin typeface="Arial" charset="0"/>
            </a:endParaRPr>
          </a:p>
          <a:p>
            <a:pPr>
              <a:buFont typeface="Wingdings" pitchFamily="2" charset="2"/>
              <a:buChar char="v"/>
            </a:pPr>
            <a:r>
              <a:rPr lang="en-US" sz="3200" dirty="0" smtClean="0">
                <a:latin typeface="Arial" charset="0"/>
              </a:rPr>
              <a:t>Microbes differ in their ability to produce the different outcomes of infection: </a:t>
            </a:r>
          </a:p>
          <a:p>
            <a:r>
              <a:rPr lang="en-US" sz="3200" dirty="0" smtClean="0">
                <a:latin typeface="Arial" charset="0"/>
              </a:rPr>
              <a:t>(i) infection without illness;</a:t>
            </a:r>
          </a:p>
          <a:p>
            <a:r>
              <a:rPr lang="en-US" sz="3200" dirty="0" smtClean="0">
                <a:latin typeface="Arial" charset="0"/>
              </a:rPr>
              <a:t>(ii) infection with illness; (with or without long-term sequelae) and</a:t>
            </a:r>
          </a:p>
          <a:p>
            <a:r>
              <a:rPr lang="en-US" sz="3200" dirty="0" smtClean="0">
                <a:latin typeface="Arial" charset="0"/>
              </a:rPr>
              <a:t>(iii) infection, illness and then death</a:t>
            </a:r>
            <a:endParaRPr lang="en-US" sz="32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609600"/>
          </a:xfrm>
        </p:spPr>
        <p:txBody>
          <a:bodyPr>
            <a:noAutofit/>
          </a:bodyPr>
          <a:lstStyle/>
          <a:p>
            <a:r>
              <a:rPr lang="en-US" sz="4400" b="1" dirty="0" smtClean="0">
                <a:latin typeface="Arial" charset="0"/>
              </a:rPr>
              <a:t>Outbreaks of disease</a:t>
            </a:r>
            <a:endParaRPr lang="en-US" sz="4400" dirty="0" smtClean="0"/>
          </a:p>
        </p:txBody>
      </p:sp>
      <p:sp>
        <p:nvSpPr>
          <p:cNvPr id="6147" name="Rectangle 3"/>
          <p:cNvSpPr>
            <a:spLocks noGrp="1" noChangeArrowheads="1"/>
          </p:cNvSpPr>
          <p:nvPr>
            <p:ph type="body" idx="1"/>
          </p:nvPr>
        </p:nvSpPr>
        <p:spPr>
          <a:xfrm>
            <a:off x="152400" y="914400"/>
            <a:ext cx="8839200" cy="5791200"/>
          </a:xfrm>
        </p:spPr>
        <p:txBody>
          <a:bodyPr>
            <a:noAutofit/>
          </a:bodyPr>
          <a:lstStyle/>
          <a:p>
            <a:r>
              <a:rPr lang="en-US" sz="3200" dirty="0" smtClean="0">
                <a:latin typeface="Arial Narrow" pitchFamily="34" charset="0"/>
              </a:rPr>
              <a:t>A disease or condition at involves many or an excessive number of people at the same time and the same place</a:t>
            </a:r>
          </a:p>
          <a:p>
            <a:r>
              <a:rPr lang="en-US" sz="3200" dirty="0" smtClean="0">
                <a:latin typeface="Arial Narrow" pitchFamily="34" charset="0"/>
              </a:rPr>
              <a:t>The occurrence of a disease or condition at a frequency that is unusual or unexpected</a:t>
            </a:r>
          </a:p>
          <a:p>
            <a:pPr lvl="1"/>
            <a:r>
              <a:rPr lang="en-US" sz="3200" dirty="0" smtClean="0">
                <a:latin typeface="Arial Narrow" pitchFamily="34" charset="0"/>
              </a:rPr>
              <a:t>increase above background or endemic level</a:t>
            </a:r>
          </a:p>
          <a:p>
            <a:pPr>
              <a:buFontTx/>
              <a:buNone/>
            </a:pPr>
            <a:r>
              <a:rPr lang="en-US" sz="3200" dirty="0" smtClean="0">
                <a:latin typeface="Arial Narrow" pitchFamily="34" charset="0"/>
              </a:rPr>
              <a:t>Requirements for an outbreak or epidemic:</a:t>
            </a:r>
          </a:p>
          <a:p>
            <a:r>
              <a:rPr lang="en-US" sz="3200" dirty="0" smtClean="0">
                <a:latin typeface="Arial Narrow" pitchFamily="34" charset="0"/>
              </a:rPr>
              <a:t>(i) presence of an infected host or other source of infection.</a:t>
            </a:r>
          </a:p>
          <a:p>
            <a:r>
              <a:rPr lang="en-US" sz="3200" dirty="0" smtClean="0">
                <a:latin typeface="Arial Narrow" pitchFamily="34" charset="0"/>
              </a:rPr>
              <a:t>(ii) adequate number of susceptibles</a:t>
            </a:r>
          </a:p>
          <a:p>
            <a:r>
              <a:rPr lang="en-US" sz="3200" dirty="0" smtClean="0">
                <a:latin typeface="Arial Narrow" pitchFamily="34" charset="0"/>
              </a:rPr>
              <a:t>(iii) an effective method of contact for transmission to occur.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Types of outbreaks</a:t>
            </a:r>
            <a:endParaRPr lang="en-US" dirty="0"/>
          </a:p>
        </p:txBody>
      </p:sp>
      <p:sp>
        <p:nvSpPr>
          <p:cNvPr id="3" name="Content Placeholder 2"/>
          <p:cNvSpPr>
            <a:spLocks noGrp="1"/>
          </p:cNvSpPr>
          <p:nvPr>
            <p:ph idx="1"/>
          </p:nvPr>
        </p:nvSpPr>
        <p:spPr>
          <a:xfrm>
            <a:off x="152400" y="838200"/>
            <a:ext cx="8839200" cy="5867400"/>
          </a:xfrm>
        </p:spPr>
        <p:txBody>
          <a:bodyPr>
            <a:normAutofit fontScale="92500" lnSpcReduction="10000"/>
          </a:bodyPr>
          <a:lstStyle/>
          <a:p>
            <a:r>
              <a:rPr lang="en-US" sz="3200" dirty="0" smtClean="0"/>
              <a:t>Explosive outbreak</a:t>
            </a:r>
          </a:p>
          <a:p>
            <a:pPr>
              <a:buFont typeface="Wingdings" pitchFamily="2" charset="2"/>
              <a:buChar char="ü"/>
            </a:pPr>
            <a:r>
              <a:rPr lang="en-US" sz="3200" dirty="0" smtClean="0"/>
              <a:t>Is characterized by the occurrence of a relatively large proportion of cases in a relatively short period of time</a:t>
            </a:r>
          </a:p>
          <a:p>
            <a:pPr>
              <a:buFont typeface="Wingdings" pitchFamily="2" charset="2"/>
              <a:buChar char="ü"/>
            </a:pPr>
            <a:r>
              <a:rPr lang="en-US" sz="3200" dirty="0" smtClean="0"/>
              <a:t>There is a sharp rise and fall in number of infected persons since the usual cause of such an event is a common source which infects the people concerned</a:t>
            </a:r>
          </a:p>
          <a:p>
            <a:pPr>
              <a:buFont typeface="Wingdings" pitchFamily="2" charset="2"/>
              <a:buChar char="ü"/>
            </a:pPr>
            <a:r>
              <a:rPr lang="en-US" sz="3200" dirty="0" smtClean="0"/>
              <a:t>This can be termed as common source outbreak or a point source outbreak</a:t>
            </a:r>
          </a:p>
          <a:p>
            <a:pPr>
              <a:buFont typeface="Wingdings" pitchFamily="2" charset="2"/>
              <a:buChar char="ü"/>
            </a:pPr>
            <a:r>
              <a:rPr lang="en-US" sz="3200" dirty="0" smtClean="0"/>
              <a:t>Is discovered when water or food becomes contaminated although other vehicles of infection may be responsible</a:t>
            </a:r>
            <a:endParaRPr lang="en-US" sz="32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 </a:t>
            </a:r>
            <a:endParaRPr lang="en-US" dirty="0"/>
          </a:p>
        </p:txBody>
      </p:sp>
      <p:sp>
        <p:nvSpPr>
          <p:cNvPr id="3" name="Content Placeholder 2"/>
          <p:cNvSpPr>
            <a:spLocks noGrp="1"/>
          </p:cNvSpPr>
          <p:nvPr>
            <p:ph idx="1"/>
          </p:nvPr>
        </p:nvSpPr>
        <p:spPr>
          <a:xfrm>
            <a:off x="152400" y="838200"/>
            <a:ext cx="8839200" cy="5867400"/>
          </a:xfrm>
        </p:spPr>
        <p:txBody>
          <a:bodyPr/>
          <a:lstStyle/>
          <a:p>
            <a:r>
              <a:rPr lang="en-US" dirty="0" smtClean="0"/>
              <a:t>Person-to-person spread</a:t>
            </a:r>
          </a:p>
          <a:p>
            <a:pPr>
              <a:buFont typeface="Wingdings" pitchFamily="2" charset="2"/>
              <a:buChar char="ü"/>
            </a:pPr>
            <a:r>
              <a:rPr lang="en-US" dirty="0" smtClean="0"/>
              <a:t>Such kind of infection outbreak take longer than explosive to build up and subside </a:t>
            </a:r>
          </a:p>
          <a:p>
            <a:pPr>
              <a:buFont typeface="Wingdings" pitchFamily="2" charset="2"/>
              <a:buChar char="ü"/>
            </a:pPr>
            <a:r>
              <a:rPr lang="en-US" dirty="0" smtClean="0"/>
              <a:t>An infective agent passes from one person to another by a variety of routes e.g. dysentery, hepatitis type A and gastro-enteritis are usually spread by the faecal-oral route.</a:t>
            </a:r>
          </a:p>
          <a:p>
            <a:pPr>
              <a:buFont typeface="Arial" pitchFamily="34" charset="0"/>
              <a:buChar char="•"/>
            </a:pPr>
            <a:r>
              <a:rPr lang="en-US" dirty="0" smtClean="0"/>
              <a:t>Explosive outbreaks with subsequent person-to-person spread</a:t>
            </a:r>
          </a:p>
          <a:p>
            <a:pPr>
              <a:buFont typeface="Wingdings" pitchFamily="2" charset="2"/>
              <a:buChar char="ü"/>
            </a:pPr>
            <a:r>
              <a:rPr lang="en-US" dirty="0" smtClean="0"/>
              <a:t>It is often apparent when there is contamination of a common water or food source and the initial cases subsequently infect their contacts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Analysis of outbreaks</a:t>
            </a:r>
            <a:endParaRPr lang="en-US" dirty="0"/>
          </a:p>
        </p:txBody>
      </p:sp>
      <p:sp>
        <p:nvSpPr>
          <p:cNvPr id="3" name="Content Placeholder 2"/>
          <p:cNvSpPr>
            <a:spLocks noGrp="1"/>
          </p:cNvSpPr>
          <p:nvPr>
            <p:ph idx="1"/>
          </p:nvPr>
        </p:nvSpPr>
        <p:spPr>
          <a:xfrm>
            <a:off x="152400" y="762000"/>
            <a:ext cx="8839200" cy="5943600"/>
          </a:xfrm>
        </p:spPr>
        <p:txBody>
          <a:bodyPr>
            <a:noAutofit/>
          </a:bodyPr>
          <a:lstStyle/>
          <a:p>
            <a:r>
              <a:rPr lang="en-US" sz="3200" dirty="0" smtClean="0"/>
              <a:t>This involves;</a:t>
            </a:r>
          </a:p>
          <a:p>
            <a:pPr>
              <a:buFont typeface="Wingdings" pitchFamily="2" charset="2"/>
              <a:buChar char="ü"/>
            </a:pPr>
            <a:r>
              <a:rPr lang="en-US" sz="3200" dirty="0" smtClean="0"/>
              <a:t>Determining details of the person involved</a:t>
            </a:r>
          </a:p>
          <a:p>
            <a:pPr>
              <a:buFont typeface="Wingdings" pitchFamily="2" charset="2"/>
              <a:buChar char="ü"/>
            </a:pPr>
            <a:r>
              <a:rPr lang="en-US" sz="3200" dirty="0" smtClean="0"/>
              <a:t>The place where they had been</a:t>
            </a:r>
          </a:p>
          <a:p>
            <a:pPr>
              <a:buFont typeface="Wingdings" pitchFamily="2" charset="2"/>
              <a:buChar char="ü"/>
            </a:pPr>
            <a:r>
              <a:rPr lang="en-US" sz="3200" dirty="0" smtClean="0"/>
              <a:t>The time when they became ill</a:t>
            </a:r>
          </a:p>
          <a:p>
            <a:pPr>
              <a:buFont typeface="Wingdings" pitchFamily="2" charset="2"/>
              <a:buChar char="§"/>
            </a:pPr>
            <a:r>
              <a:rPr lang="en-US" sz="3200" dirty="0" smtClean="0"/>
              <a:t>The information collected whenever there is an outbreak include;</a:t>
            </a:r>
          </a:p>
          <a:p>
            <a:pPr>
              <a:buFont typeface="Wingdings" pitchFamily="2" charset="2"/>
              <a:buChar char="ü"/>
            </a:pPr>
            <a:r>
              <a:rPr lang="en-US" sz="3200" dirty="0" smtClean="0"/>
              <a:t>Who gets the infection, the age, </a:t>
            </a:r>
          </a:p>
          <a:p>
            <a:pPr>
              <a:buFont typeface="Wingdings" pitchFamily="2" charset="2"/>
              <a:buChar char="ü"/>
            </a:pPr>
            <a:r>
              <a:rPr lang="en-US" sz="3200" dirty="0" smtClean="0"/>
              <a:t>Where were those who became infected? Where were they recently been?</a:t>
            </a:r>
          </a:p>
          <a:p>
            <a:pPr>
              <a:buFont typeface="Wingdings" pitchFamily="2" charset="2"/>
              <a:buChar char="ü"/>
            </a:pPr>
            <a:endParaRPr lang="en-US" sz="32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839200" cy="5943600"/>
          </a:xfrm>
        </p:spPr>
        <p:txBody>
          <a:bodyPr/>
          <a:lstStyle/>
          <a:p>
            <a:pPr>
              <a:buFont typeface="Wingdings" pitchFamily="2" charset="2"/>
              <a:buChar char="ü"/>
            </a:pPr>
            <a:r>
              <a:rPr lang="en-US" sz="3200" dirty="0" smtClean="0"/>
              <a:t>When did the infection occur ? By knowing the incubation period of the infection may be possible to trace back to an event which was attended by all those affected</a:t>
            </a:r>
          </a:p>
          <a:p>
            <a:pPr>
              <a:buFont typeface="Wingdings" pitchFamily="2" charset="2"/>
              <a:buChar char="ü"/>
            </a:pPr>
            <a:r>
              <a:rPr lang="en-US" sz="3200" dirty="0" smtClean="0"/>
              <a:t>What was the common factor  e. g. food poisoning, ingestion or inhalation of an article</a:t>
            </a:r>
          </a:p>
          <a:p>
            <a:pPr>
              <a:buFont typeface="Wingdings" pitchFamily="2" charset="2"/>
              <a:buChar char="ü"/>
            </a:pPr>
            <a:r>
              <a:rPr lang="en-US" sz="3200" dirty="0" smtClean="0"/>
              <a:t>How did those involved become infected? E.g. consuming a certain food, being in close contact with host agent</a:t>
            </a:r>
          </a:p>
          <a:p>
            <a:pPr>
              <a:buFont typeface="Wingdings" pitchFamily="2" charset="2"/>
              <a:buChar char="ü"/>
            </a:pPr>
            <a:r>
              <a:rPr lang="en-US" sz="3200" dirty="0" smtClean="0"/>
              <a:t>Why did the infection occur</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Aims of epidemiology</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r>
              <a:rPr lang="en-US" sz="3200" dirty="0" smtClean="0">
                <a:latin typeface="Times New Roman" pitchFamily="18" charset="0"/>
                <a:cs typeface="Times New Roman" pitchFamily="18" charset="0"/>
              </a:rPr>
              <a:t>To describe the distribution and size of disease problems in human populations</a:t>
            </a:r>
          </a:p>
          <a:p>
            <a:r>
              <a:rPr lang="en-US" sz="3200" dirty="0" smtClean="0">
                <a:latin typeface="Times New Roman" pitchFamily="18" charset="0"/>
                <a:cs typeface="Times New Roman" pitchFamily="18" charset="0"/>
              </a:rPr>
              <a:t>To identify aetiological factors in the pathogenesis of disease</a:t>
            </a:r>
          </a:p>
          <a:p>
            <a:r>
              <a:rPr lang="en-US" sz="3200" dirty="0" smtClean="0">
                <a:latin typeface="Times New Roman" pitchFamily="18" charset="0"/>
                <a:cs typeface="Times New Roman" pitchFamily="18" charset="0"/>
              </a:rPr>
              <a:t>To provide data essential to the planning, implementation, control and treatment of disease, and the setting up of priorities among these services</a:t>
            </a:r>
          </a:p>
          <a:p>
            <a:r>
              <a:rPr lang="en-US" sz="3200" dirty="0" smtClean="0">
                <a:latin typeface="Times New Roman" pitchFamily="18" charset="0"/>
                <a:cs typeface="Times New Roman" pitchFamily="18" charset="0"/>
              </a:rPr>
              <a:t>Thus is to lead to effective action to eliminate or reduce the health problems or its consequences and prevent its occurrence in future</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Investigation of outbreaks</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r>
              <a:rPr lang="en-US" sz="3200" dirty="0" smtClean="0"/>
              <a:t>The basis of investigation /approach involves;</a:t>
            </a:r>
          </a:p>
          <a:p>
            <a:pPr>
              <a:buFont typeface="Wingdings" pitchFamily="2" charset="2"/>
              <a:buChar char="ü"/>
            </a:pPr>
            <a:r>
              <a:rPr lang="en-US" sz="3200" dirty="0" smtClean="0"/>
              <a:t>Verify the diagnosis by confirming clinical history  if compatible with the diagnosis</a:t>
            </a:r>
          </a:p>
          <a:p>
            <a:pPr>
              <a:buFont typeface="Wingdings" pitchFamily="2" charset="2"/>
              <a:buChar char="ü"/>
            </a:pPr>
            <a:r>
              <a:rPr lang="en-US" sz="3200" dirty="0" smtClean="0"/>
              <a:t>Establish the existence of an outbreak by use of reporting data or investigations carried out </a:t>
            </a:r>
          </a:p>
          <a:p>
            <a:pPr>
              <a:buFont typeface="Wingdings" pitchFamily="2" charset="2"/>
              <a:buChar char="ü"/>
            </a:pPr>
            <a:r>
              <a:rPr lang="en-US" sz="3200" dirty="0" smtClean="0"/>
              <a:t>Establish the extent of an outbreak which are often the number of cases notified is only a proportion of the total number of those infected. Is necessary to seek out the additional cases or vital information may be lost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 </a:t>
            </a:r>
            <a:endParaRPr lang="en-US" dirty="0"/>
          </a:p>
        </p:txBody>
      </p:sp>
      <p:sp>
        <p:nvSpPr>
          <p:cNvPr id="3" name="Content Placeholder 2"/>
          <p:cNvSpPr>
            <a:spLocks noGrp="1"/>
          </p:cNvSpPr>
          <p:nvPr>
            <p:ph idx="1"/>
          </p:nvPr>
        </p:nvSpPr>
        <p:spPr>
          <a:xfrm>
            <a:off x="152400" y="762000"/>
            <a:ext cx="8839200" cy="5943600"/>
          </a:xfrm>
        </p:spPr>
        <p:txBody>
          <a:bodyPr>
            <a:normAutofit fontScale="85000" lnSpcReduction="20000"/>
          </a:bodyPr>
          <a:lstStyle/>
          <a:p>
            <a:pPr>
              <a:buFont typeface="Wingdings" pitchFamily="2" charset="2"/>
              <a:buChar char="ü"/>
            </a:pPr>
            <a:r>
              <a:rPr lang="en-US" sz="3500" dirty="0" smtClean="0"/>
              <a:t>Identify common characteristics of the affected, persons, or experiences of the affected. An individual history from each confirmed or suspected case is required to detect any common factor among those affected</a:t>
            </a:r>
          </a:p>
          <a:p>
            <a:pPr>
              <a:buFont typeface="Wingdings" pitchFamily="2" charset="2"/>
              <a:buChar char="ü"/>
            </a:pPr>
            <a:r>
              <a:rPr lang="en-US" sz="3500" dirty="0" smtClean="0"/>
              <a:t>Investigate the source and vehicle of infection with an appropriate laboratory investigation</a:t>
            </a:r>
          </a:p>
          <a:p>
            <a:pPr>
              <a:buFont typeface="Wingdings" pitchFamily="2" charset="2"/>
              <a:buChar char="ü"/>
            </a:pPr>
            <a:r>
              <a:rPr lang="en-US" sz="3500" dirty="0" smtClean="0"/>
              <a:t>Analyse the findings using epidemiological criteria, persons, time and place, denominators should be obtained to calculate attack rates</a:t>
            </a:r>
          </a:p>
          <a:p>
            <a:pPr>
              <a:buFont typeface="Wingdings" pitchFamily="2" charset="2"/>
              <a:buChar char="ü"/>
            </a:pPr>
            <a:r>
              <a:rPr lang="en-US" sz="3500" dirty="0" smtClean="0"/>
              <a:t>Construct hypothesis concerning the origin of the outbreak. Can be confirmed by laboratory findings but action to control the outbreak may be needed in advance of such findings</a:t>
            </a:r>
          </a:p>
          <a:p>
            <a:pPr>
              <a:buNone/>
            </a:pPr>
            <a:r>
              <a:rPr lang="en-US" sz="3500" dirty="0" smtClean="0"/>
              <a:t> </a:t>
            </a:r>
          </a:p>
          <a:p>
            <a:pPr>
              <a:buNone/>
            </a:pP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fontScale="90000"/>
          </a:bodyPr>
          <a:lstStyle/>
          <a:p>
            <a:r>
              <a:rPr lang="en-US" b="1" dirty="0" smtClean="0"/>
              <a:t> </a:t>
            </a:r>
            <a:r>
              <a:rPr lang="en-US" dirty="0" smtClean="0"/>
              <a:t/>
            </a:r>
            <a:br>
              <a:rPr lang="en-US" dirty="0" smtClean="0"/>
            </a:br>
            <a:r>
              <a:rPr lang="en-US" dirty="0" smtClean="0"/>
              <a:t/>
            </a:r>
            <a:br>
              <a:rPr lang="en-US" dirty="0" smtClean="0"/>
            </a:br>
            <a:r>
              <a:rPr lang="en-US" dirty="0" smtClean="0"/>
              <a:t/>
            </a:r>
            <a:br>
              <a:rPr lang="en-US" dirty="0" smtClean="0"/>
            </a:br>
            <a:r>
              <a:rPr lang="en-US" b="1" dirty="0" smtClean="0"/>
              <a:t> </a:t>
            </a:r>
            <a:r>
              <a:rPr lang="en-US" dirty="0" smtClean="0"/>
              <a:t/>
            </a:r>
            <a:br>
              <a:rPr lang="en-US" dirty="0" smtClean="0"/>
            </a:br>
            <a:r>
              <a:rPr lang="en-US" sz="4900" dirty="0" smtClean="0"/>
              <a:t>Methods of communicable disease control</a:t>
            </a:r>
            <a:endParaRPr lang="en-US" sz="4900" dirty="0"/>
          </a:p>
        </p:txBody>
      </p:sp>
      <p:sp>
        <p:nvSpPr>
          <p:cNvPr id="3" name="Content Placeholder 2"/>
          <p:cNvSpPr>
            <a:spLocks noGrp="1"/>
          </p:cNvSpPr>
          <p:nvPr>
            <p:ph idx="1"/>
          </p:nvPr>
        </p:nvSpPr>
        <p:spPr>
          <a:xfrm>
            <a:off x="152400" y="1371600"/>
            <a:ext cx="8839200" cy="5334000"/>
          </a:xfrm>
        </p:spPr>
        <p:txBody>
          <a:bodyPr>
            <a:normAutofit lnSpcReduction="10000"/>
          </a:bodyPr>
          <a:lstStyle/>
          <a:p>
            <a:r>
              <a:rPr lang="en-US" sz="3200" dirty="0" smtClean="0"/>
              <a:t>Communicable disease can be controlled and eradicated from the community. </a:t>
            </a:r>
          </a:p>
          <a:p>
            <a:pPr>
              <a:buFont typeface="Wingdings" pitchFamily="2" charset="2"/>
              <a:buChar char="ü"/>
            </a:pPr>
            <a:r>
              <a:rPr lang="en-US" sz="3200" dirty="0" smtClean="0"/>
              <a:t> The aim of control is to tip the balance against the agent. </a:t>
            </a:r>
          </a:p>
          <a:p>
            <a:pPr lvl="0">
              <a:buFont typeface="Wingdings" pitchFamily="2" charset="2"/>
              <a:buChar char="ü"/>
            </a:pPr>
            <a:r>
              <a:rPr lang="en-US" sz="3200" dirty="0" smtClean="0"/>
              <a:t>The control and eradication of communicable diseases can be done by:</a:t>
            </a:r>
          </a:p>
          <a:p>
            <a:pPr lvl="0">
              <a:buFont typeface="Arial" pitchFamily="34" charset="0"/>
              <a:buChar char="•"/>
            </a:pPr>
            <a:r>
              <a:rPr lang="en-US" sz="3200" dirty="0" smtClean="0"/>
              <a:t>Attacking the source of the disease-causing organism</a:t>
            </a:r>
          </a:p>
          <a:p>
            <a:pPr lvl="0">
              <a:buFont typeface="Arial" pitchFamily="34" charset="0"/>
              <a:buChar char="•"/>
            </a:pPr>
            <a:r>
              <a:rPr lang="en-US" sz="3200" dirty="0" smtClean="0"/>
              <a:t>Interrupting the transmission route</a:t>
            </a:r>
          </a:p>
          <a:p>
            <a:pPr lvl="0">
              <a:buFont typeface="Arial" pitchFamily="34" charset="0"/>
              <a:buChar char="•"/>
            </a:pPr>
            <a:r>
              <a:rPr lang="en-US" sz="3200" dirty="0" smtClean="0"/>
              <a:t>Protecting the susceptible host</a:t>
            </a:r>
          </a:p>
          <a:p>
            <a:pPr>
              <a:buFont typeface="Wingdings" pitchFamily="2" charset="2"/>
              <a:buChar char="ü"/>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685800"/>
            <a:ext cx="8839200" cy="6019800"/>
          </a:xfrm>
        </p:spPr>
        <p:txBody>
          <a:bodyPr>
            <a:normAutofit/>
          </a:bodyPr>
          <a:lstStyle/>
          <a:p>
            <a:r>
              <a:rPr lang="en-US" sz="3200" b="1" dirty="0" smtClean="0"/>
              <a:t>Attacking the Source</a:t>
            </a:r>
            <a:r>
              <a:rPr lang="en-US" sz="3200" dirty="0" smtClean="0"/>
              <a:t> </a:t>
            </a:r>
          </a:p>
          <a:p>
            <a:pPr>
              <a:buFont typeface="Wingdings" pitchFamily="2" charset="2"/>
              <a:buChar char="ü"/>
            </a:pPr>
            <a:r>
              <a:rPr lang="en-US" sz="3200" dirty="0" smtClean="0"/>
              <a:t>There are various specific measures which can be used to control the spread of an infectious disease. </a:t>
            </a:r>
          </a:p>
          <a:p>
            <a:pPr lvl="0">
              <a:buFont typeface="Wingdings" pitchFamily="2" charset="2"/>
              <a:buChar char="ü"/>
            </a:pPr>
            <a:r>
              <a:rPr lang="en-US" sz="3200" dirty="0" smtClean="0"/>
              <a:t>They include:</a:t>
            </a:r>
          </a:p>
          <a:p>
            <a:pPr lvl="0">
              <a:buFont typeface="Arial" pitchFamily="34" charset="0"/>
              <a:buChar char="•"/>
            </a:pPr>
            <a:r>
              <a:rPr lang="en-US" sz="3200" dirty="0" smtClean="0"/>
              <a:t>Treating the infected person or animal with the appropriate antibiotics that destroy the disease causing-organism.</a:t>
            </a:r>
          </a:p>
          <a:p>
            <a:pPr lvl="0">
              <a:buFont typeface="Arial" pitchFamily="34" charset="0"/>
              <a:buChar char="•"/>
            </a:pPr>
            <a:r>
              <a:rPr lang="en-US" sz="3200" dirty="0" smtClean="0"/>
              <a:t>Treating the carriers and sub-clinical cases after carrying out screening tests among suspected individuals or groups.</a:t>
            </a:r>
          </a:p>
          <a:p>
            <a:pPr>
              <a:buNone/>
            </a:pP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534400" cy="5943600"/>
          </a:xfrm>
        </p:spPr>
        <p:txBody>
          <a:bodyPr>
            <a:normAutofit fontScale="92500" lnSpcReduction="10000"/>
          </a:bodyPr>
          <a:lstStyle/>
          <a:p>
            <a:pPr>
              <a:buFont typeface="Arial" pitchFamily="34" charset="0"/>
              <a:buChar char="•"/>
            </a:pPr>
            <a:r>
              <a:rPr lang="en-US" sz="3200" dirty="0" smtClean="0"/>
              <a:t>Treating specific groups of persons who are at high risk of being infected(mass treatment). This is called chemoprophylaxis.</a:t>
            </a:r>
          </a:p>
          <a:p>
            <a:pPr lvl="0">
              <a:buFont typeface="Arial" pitchFamily="34" charset="0"/>
              <a:buChar char="•"/>
            </a:pPr>
            <a:r>
              <a:rPr lang="en-US" sz="3200" dirty="0" smtClean="0"/>
              <a:t>Isolating those persons who are infected with highly infectious diseases such as ebola, marburg fever, lassa fever; so as to prevent the spread of the organism to other healthy people.</a:t>
            </a:r>
          </a:p>
          <a:p>
            <a:pPr lvl="0">
              <a:buFont typeface="Arial" pitchFamily="34" charset="0"/>
              <a:buChar char="•"/>
            </a:pPr>
            <a:r>
              <a:rPr lang="en-US" sz="3200" dirty="0" smtClean="0"/>
              <a:t>Treating sick animals such as cattle suffering from brucellosis, immunizing animals such as cows from anthrax, and dogs from rabies; killing sick animals such as rats to control plague and dogs to prevent rabies; separating humans from animals.</a:t>
            </a:r>
          </a:p>
          <a:p>
            <a:pPr>
              <a:buFont typeface="Wingdings" pitchFamily="2" charset="2"/>
              <a:buChar char="ü"/>
            </a:pPr>
            <a:endParaRPr lang="en-US" dirty="0" smtClean="0"/>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685800"/>
            <a:ext cx="8839200" cy="6019800"/>
          </a:xfrm>
        </p:spPr>
        <p:txBody>
          <a:bodyPr>
            <a:normAutofit/>
          </a:bodyPr>
          <a:lstStyle/>
          <a:p>
            <a:pPr>
              <a:buFont typeface="Arial" pitchFamily="34" charset="0"/>
              <a:buChar char="•"/>
            </a:pPr>
            <a:r>
              <a:rPr lang="en-US" sz="3200" dirty="0" smtClean="0"/>
              <a:t>Notifying the local health authorities immediately you suspect a patient is suffering from an infectious disease. Though this does not directly affect the source, it is an essential way of keeping watch on the number of new cases and thereby monitoring the effectiveness of the control programme. </a:t>
            </a:r>
          </a:p>
          <a:p>
            <a:pPr>
              <a:buFont typeface="Arial" pitchFamily="34" charset="0"/>
              <a:buChar char="•"/>
            </a:pPr>
            <a:r>
              <a:rPr lang="en-US" sz="3200" dirty="0" smtClean="0"/>
              <a:t>The measures for attacking the source are:</a:t>
            </a:r>
          </a:p>
          <a:p>
            <a:pPr lvl="0">
              <a:buFont typeface="Wingdings" pitchFamily="2" charset="2"/>
              <a:buChar char="ü"/>
            </a:pPr>
            <a:r>
              <a:rPr lang="en-US" sz="3200" dirty="0" smtClean="0"/>
              <a:t>Treating the infected person/s</a:t>
            </a:r>
          </a:p>
          <a:p>
            <a:pPr lvl="0">
              <a:buFont typeface="Wingdings" pitchFamily="2" charset="2"/>
              <a:buChar char="ü"/>
            </a:pPr>
            <a:r>
              <a:rPr lang="en-US" sz="3200" dirty="0" smtClean="0"/>
              <a:t>Treating the carrier</a:t>
            </a:r>
          </a:p>
          <a:p>
            <a:pPr lvl="0">
              <a:buFont typeface="Wingdings" pitchFamily="2" charset="2"/>
              <a:buChar char="ü"/>
            </a:pPr>
            <a:r>
              <a:rPr lang="en-US" sz="3200" dirty="0" smtClean="0"/>
              <a:t>Mass treatment of persons at risk</a:t>
            </a:r>
          </a:p>
          <a:p>
            <a:pPr lvl="0"/>
            <a:endParaRPr lang="en-US" sz="3200" dirty="0" smtClean="0"/>
          </a:p>
          <a:p>
            <a:pPr>
              <a:buNone/>
            </a:pP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685800"/>
            <a:ext cx="8839200" cy="6019800"/>
          </a:xfrm>
        </p:spPr>
        <p:txBody>
          <a:bodyPr/>
          <a:lstStyle/>
          <a:p>
            <a:pPr lvl="0">
              <a:buFont typeface="Wingdings" pitchFamily="2" charset="2"/>
              <a:buChar char="ü"/>
            </a:pPr>
            <a:r>
              <a:rPr lang="en-US" sz="3200" dirty="0" smtClean="0"/>
              <a:t>Isolating the infected person/s</a:t>
            </a:r>
          </a:p>
          <a:p>
            <a:pPr lvl="0">
              <a:buFont typeface="Wingdings" pitchFamily="2" charset="2"/>
              <a:buChar char="ü"/>
            </a:pPr>
            <a:r>
              <a:rPr lang="en-US" sz="3200" dirty="0" smtClean="0"/>
              <a:t>Treating the sick animal such as cows</a:t>
            </a:r>
          </a:p>
          <a:p>
            <a:pPr lvl="0">
              <a:buFont typeface="Wingdings" pitchFamily="2" charset="2"/>
              <a:buChar char="ü"/>
            </a:pPr>
            <a:r>
              <a:rPr lang="en-US" sz="3200" dirty="0" smtClean="0"/>
              <a:t>Immunizing animals such as dogs and cattle</a:t>
            </a:r>
          </a:p>
          <a:p>
            <a:pPr lvl="0">
              <a:buFont typeface="Wingdings" pitchFamily="2" charset="2"/>
              <a:buChar char="ü"/>
            </a:pPr>
            <a:r>
              <a:rPr lang="en-US" sz="3200" dirty="0" smtClean="0"/>
              <a:t>Killing the animal reservoir such as rats</a:t>
            </a:r>
          </a:p>
          <a:p>
            <a:pPr lvl="0">
              <a:buFont typeface="Wingdings" pitchFamily="2" charset="2"/>
              <a:buChar char="ü"/>
            </a:pPr>
            <a:r>
              <a:rPr lang="en-US" sz="3200" dirty="0" smtClean="0"/>
              <a:t>Separating humans and animals</a:t>
            </a:r>
          </a:p>
          <a:p>
            <a:pPr>
              <a:buNone/>
            </a:pPr>
            <a:r>
              <a:rPr lang="en-US" b="1"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
            </a:r>
            <a:br>
              <a:rPr lang="en-US" b="1" dirty="0" smtClean="0"/>
            </a:br>
            <a:r>
              <a:rPr lang="en-US" dirty="0" smtClean="0"/>
              <a:t> </a:t>
            </a:r>
            <a:br>
              <a:rPr lang="en-US" dirty="0" smtClean="0"/>
            </a:br>
            <a:r>
              <a:rPr lang="en-US" dirty="0" smtClean="0"/>
              <a:t>Interrupting the transmission cycle</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pPr>
              <a:buFont typeface="Arial" pitchFamily="34" charset="0"/>
              <a:buChar char="•"/>
            </a:pPr>
            <a:r>
              <a:rPr lang="en-US" sz="3200" dirty="0" smtClean="0"/>
              <a:t>A number of methods are used to interrupt the transmission cycle </a:t>
            </a:r>
          </a:p>
          <a:p>
            <a:pPr>
              <a:buFont typeface="Arial" pitchFamily="34" charset="0"/>
              <a:buChar char="•"/>
            </a:pPr>
            <a:r>
              <a:rPr lang="en-US" sz="3200" dirty="0" smtClean="0"/>
              <a:t>Some of the measures were covered in detail in unit three of this module. </a:t>
            </a:r>
          </a:p>
          <a:p>
            <a:pPr lvl="0">
              <a:buFont typeface="Arial" pitchFamily="34" charset="0"/>
              <a:buChar char="•"/>
            </a:pPr>
            <a:r>
              <a:rPr lang="en-US" sz="3200" dirty="0" smtClean="0"/>
              <a:t>They include the following:</a:t>
            </a:r>
          </a:p>
          <a:p>
            <a:pPr lvl="0">
              <a:buFont typeface="Wingdings" pitchFamily="2" charset="2"/>
              <a:buChar char="ü"/>
            </a:pPr>
            <a:r>
              <a:rPr lang="en-US" sz="3200" dirty="0" smtClean="0"/>
              <a:t>Personal hygiene</a:t>
            </a:r>
          </a:p>
          <a:p>
            <a:pPr lvl="0">
              <a:buFont typeface="Wingdings" pitchFamily="2" charset="2"/>
              <a:buChar char="ü"/>
            </a:pPr>
            <a:r>
              <a:rPr lang="en-US" sz="3200" dirty="0" smtClean="0"/>
              <a:t>Environmental health</a:t>
            </a:r>
          </a:p>
          <a:p>
            <a:pPr lvl="0">
              <a:buFont typeface="Wingdings" pitchFamily="2" charset="2"/>
              <a:buChar char="ü"/>
            </a:pPr>
            <a:r>
              <a:rPr lang="en-US" sz="3200" dirty="0" smtClean="0"/>
              <a:t>Water and sanitation</a:t>
            </a:r>
          </a:p>
          <a:p>
            <a:pPr lvl="0">
              <a:buFont typeface="Wingdings" pitchFamily="2" charset="2"/>
              <a:buChar char="ü"/>
            </a:pPr>
            <a:r>
              <a:rPr lang="en-US" sz="3200" dirty="0" smtClean="0"/>
              <a:t>Vector control</a:t>
            </a:r>
          </a:p>
          <a:p>
            <a:pPr>
              <a:buFont typeface="Arial" pitchFamily="34" charset="0"/>
              <a:buChar char="•"/>
            </a:pPr>
            <a:endParaRPr lang="en-US" sz="2800" dirty="0" smtClean="0"/>
          </a:p>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pPr lvl="0">
              <a:buFont typeface="Wingdings" pitchFamily="2" charset="2"/>
              <a:buChar char="ü"/>
            </a:pPr>
            <a:r>
              <a:rPr lang="en-US" sz="3200" dirty="0" smtClean="0"/>
              <a:t>Good and adequate housing</a:t>
            </a:r>
          </a:p>
          <a:p>
            <a:pPr lvl="0">
              <a:buFont typeface="Wingdings" pitchFamily="2" charset="2"/>
              <a:buChar char="ü"/>
            </a:pPr>
            <a:r>
              <a:rPr lang="en-US" sz="3200" dirty="0" smtClean="0"/>
              <a:t>Effective food handling and adequate nutrition</a:t>
            </a:r>
          </a:p>
          <a:p>
            <a:r>
              <a:rPr lang="en-US" sz="3200" dirty="0" smtClean="0"/>
              <a:t>Note;</a:t>
            </a:r>
          </a:p>
          <a:p>
            <a:pPr>
              <a:buFont typeface="Wingdings" pitchFamily="2" charset="2"/>
              <a:buChar char="ü"/>
            </a:pPr>
            <a:r>
              <a:rPr lang="en-US" sz="3200" dirty="0" smtClean="0"/>
              <a:t>A clean environment and good personal hygiene are the most important measures in the primary prevention of diseases.</a:t>
            </a:r>
          </a:p>
          <a:p>
            <a:endParaRPr lang="en-US" sz="32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t>
            </a:r>
            <a:br>
              <a:rPr lang="en-US" dirty="0" smtClean="0"/>
            </a:br>
            <a:r>
              <a:rPr lang="en-US" dirty="0" smtClean="0"/>
              <a:t>Protecting the host</a:t>
            </a:r>
            <a:endParaRPr lang="en-US" dirty="0"/>
          </a:p>
        </p:txBody>
      </p:sp>
      <p:sp>
        <p:nvSpPr>
          <p:cNvPr id="3" name="Content Placeholder 2"/>
          <p:cNvSpPr>
            <a:spLocks noGrp="1"/>
          </p:cNvSpPr>
          <p:nvPr>
            <p:ph idx="1"/>
          </p:nvPr>
        </p:nvSpPr>
        <p:spPr>
          <a:xfrm>
            <a:off x="152400" y="914400"/>
            <a:ext cx="8839200" cy="5791200"/>
          </a:xfrm>
        </p:spPr>
        <p:txBody>
          <a:bodyPr>
            <a:normAutofit/>
          </a:bodyPr>
          <a:lstStyle/>
          <a:p>
            <a:r>
              <a:rPr lang="en-US" sz="3200" dirty="0" smtClean="0"/>
              <a:t>This is the third principle of controlling the spread of communicable disease in the community. </a:t>
            </a:r>
          </a:p>
          <a:p>
            <a:r>
              <a:rPr lang="en-US" sz="3200" dirty="0" smtClean="0"/>
              <a:t>Any person who is not yet infected by a specific disease-causing organism is known as a susceptible host. </a:t>
            </a:r>
          </a:p>
          <a:p>
            <a:r>
              <a:rPr lang="en-US" sz="3200" dirty="0" smtClean="0"/>
              <a:t>This is because they are at risk of contracting the infection.</a:t>
            </a:r>
          </a:p>
          <a:p>
            <a:r>
              <a:rPr lang="en-US" sz="3200" dirty="0" smtClean="0"/>
              <a:t>All susceptible hosts must be protected from contracting the infection</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 aims</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r>
              <a:rPr lang="en-US" sz="3200" dirty="0" smtClean="0"/>
              <a:t>Is concerned with all health and illness in population groups and with the factors including health services that affect them</a:t>
            </a:r>
          </a:p>
          <a:p>
            <a:r>
              <a:rPr lang="en-US" sz="3200" dirty="0" smtClean="0"/>
              <a:t>It also includes knowledge of distribution of disease in order to elucidate(explain or make clear) causal mechanisms, explain local disease occurrence, describe the natural history of a disease, and provide guidance in the administration of health services</a:t>
            </a:r>
            <a:endParaRPr lang="en-US" sz="32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r>
              <a:rPr lang="en-US" sz="3200" dirty="0" smtClean="0"/>
              <a:t>Note;</a:t>
            </a:r>
            <a:r>
              <a:rPr lang="en-US" sz="3200" b="1" i="1" dirty="0" smtClean="0"/>
              <a:t> </a:t>
            </a:r>
          </a:p>
          <a:p>
            <a:pPr>
              <a:buFont typeface="Wingdings" pitchFamily="2" charset="2"/>
              <a:buChar char="ü"/>
            </a:pPr>
            <a:r>
              <a:rPr lang="en-US" sz="3200" dirty="0" smtClean="0"/>
              <a:t>The most effective way of controlling communicable diseases is to use a combination of methods</a:t>
            </a:r>
          </a:p>
          <a:p>
            <a:pPr>
              <a:buFont typeface="Arial" pitchFamily="34" charset="0"/>
              <a:buChar char="•"/>
            </a:pPr>
            <a:r>
              <a:rPr lang="en-US" sz="3200" dirty="0" smtClean="0"/>
              <a:t>attacking the source of the infecting organism</a:t>
            </a:r>
          </a:p>
          <a:p>
            <a:pPr>
              <a:buFont typeface="Arial" pitchFamily="34" charset="0"/>
              <a:buChar char="•"/>
            </a:pPr>
            <a:r>
              <a:rPr lang="en-US" sz="3200" dirty="0" smtClean="0"/>
              <a:t>interrupting the route of transmission </a:t>
            </a:r>
          </a:p>
          <a:p>
            <a:pPr>
              <a:buFont typeface="Arial" pitchFamily="34" charset="0"/>
              <a:buChar char="•"/>
            </a:pPr>
            <a:r>
              <a:rPr lang="en-US" sz="3200" dirty="0" smtClean="0"/>
              <a:t>protecting the susceptible host.</a:t>
            </a:r>
          </a:p>
          <a:p>
            <a:endParaRPr lang="en-US" sz="32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     Cont’d </a:t>
            </a:r>
            <a:endParaRPr lang="en-US" dirty="0"/>
          </a:p>
        </p:txBody>
      </p:sp>
      <p:sp>
        <p:nvSpPr>
          <p:cNvPr id="3" name="Content Placeholder 2"/>
          <p:cNvSpPr>
            <a:spLocks noGrp="1"/>
          </p:cNvSpPr>
          <p:nvPr>
            <p:ph idx="1"/>
          </p:nvPr>
        </p:nvSpPr>
        <p:spPr>
          <a:xfrm>
            <a:off x="152400" y="838200"/>
            <a:ext cx="8839200" cy="5867400"/>
          </a:xfrm>
        </p:spPr>
        <p:txBody>
          <a:bodyPr>
            <a:normAutofit fontScale="85000" lnSpcReduction="20000"/>
          </a:bodyPr>
          <a:lstStyle/>
          <a:p>
            <a:pPr>
              <a:buFont typeface="Wingdings" pitchFamily="2" charset="2"/>
              <a:buChar char="ü"/>
            </a:pPr>
            <a:r>
              <a:rPr lang="en-US" sz="3500" dirty="0" smtClean="0"/>
              <a:t>There are various specific and general measures for protecting the host.</a:t>
            </a:r>
            <a:r>
              <a:rPr lang="en-US" sz="3500" b="1" dirty="0" smtClean="0"/>
              <a:t> </a:t>
            </a:r>
          </a:p>
          <a:p>
            <a:pPr lvl="0"/>
            <a:r>
              <a:rPr lang="en-US" sz="3500" b="1" dirty="0" smtClean="0"/>
              <a:t>Specific Measures</a:t>
            </a:r>
          </a:p>
          <a:p>
            <a:pPr lvl="0">
              <a:buFont typeface="Wingdings" pitchFamily="2" charset="2"/>
              <a:buChar char="ü"/>
            </a:pPr>
            <a:r>
              <a:rPr lang="en-US" sz="3500" dirty="0" smtClean="0"/>
              <a:t>Immunization using vaccines such as the KEPI vaccine</a:t>
            </a:r>
          </a:p>
          <a:p>
            <a:pPr lvl="0">
              <a:buFont typeface="Wingdings" pitchFamily="2" charset="2"/>
              <a:buChar char="ü"/>
            </a:pPr>
            <a:r>
              <a:rPr lang="en-US" sz="3500" dirty="0" smtClean="0"/>
              <a:t>Chemoprophylaxis using for example:</a:t>
            </a:r>
            <a:br>
              <a:rPr lang="en-US" sz="3500" dirty="0" smtClean="0"/>
            </a:br>
            <a:r>
              <a:rPr lang="en-US" sz="3500" dirty="0" smtClean="0"/>
              <a:t> - Proguanil (PaludrineR) to suppress malaria parasites</a:t>
            </a:r>
            <a:br>
              <a:rPr lang="en-US" sz="3500" dirty="0" smtClean="0"/>
            </a:br>
            <a:r>
              <a:rPr lang="en-US" sz="3500" dirty="0" smtClean="0"/>
              <a:t> - Tetracycline during cholera outbreaks</a:t>
            </a:r>
            <a:br>
              <a:rPr lang="en-US" sz="3500" dirty="0" smtClean="0"/>
            </a:br>
            <a:r>
              <a:rPr lang="en-US" sz="3500" dirty="0" smtClean="0"/>
              <a:t> - Cotrimoxazole during plague outbreaks</a:t>
            </a:r>
          </a:p>
          <a:p>
            <a:pPr>
              <a:buNone/>
            </a:pPr>
            <a:r>
              <a:rPr lang="en-US" sz="3500" dirty="0" smtClean="0"/>
              <a:t> </a:t>
            </a:r>
          </a:p>
          <a:p>
            <a:pPr>
              <a:buFont typeface="Wingdings" pitchFamily="2" charset="2"/>
              <a:buChar char="ü"/>
            </a:pPr>
            <a:endParaRPr lang="en-US" dirty="0" smtClean="0"/>
          </a:p>
          <a:p>
            <a:pPr>
              <a:buNone/>
            </a:pPr>
            <a:endParaRPr lang="en-US" dirty="0" smtClean="0"/>
          </a:p>
          <a:p>
            <a:pPr>
              <a:buNone/>
            </a:pPr>
            <a:r>
              <a:rPr lang="en-US" b="1"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33400"/>
          </a:xfrm>
        </p:spPr>
        <p:txBody>
          <a:bodyPr>
            <a:normAutofit fontScale="90000"/>
          </a:bodyPr>
          <a:lstStyle/>
          <a:p>
            <a:r>
              <a:rPr lang="en-US" b="1" dirty="0" smtClean="0"/>
              <a:t/>
            </a:r>
            <a:br>
              <a:rPr lang="en-US" b="1" dirty="0" smtClean="0"/>
            </a:br>
            <a:r>
              <a:rPr lang="en-US" b="1" dirty="0" smtClean="0"/>
              <a:t/>
            </a:r>
            <a:br>
              <a:rPr lang="en-US" b="1" dirty="0" smtClean="0"/>
            </a:br>
            <a:r>
              <a:rPr lang="en-US" dirty="0" smtClean="0"/>
              <a:t> </a:t>
            </a:r>
            <a:br>
              <a:rPr lang="en-US" dirty="0" smtClean="0"/>
            </a:br>
            <a:r>
              <a:rPr lang="en-US" dirty="0" smtClean="0"/>
              <a:t>         General measures</a:t>
            </a:r>
            <a:endParaRPr lang="en-US" dirty="0"/>
          </a:p>
        </p:txBody>
      </p:sp>
      <p:sp>
        <p:nvSpPr>
          <p:cNvPr id="3" name="Content Placeholder 2"/>
          <p:cNvSpPr>
            <a:spLocks noGrp="1"/>
          </p:cNvSpPr>
          <p:nvPr>
            <p:ph idx="1"/>
          </p:nvPr>
        </p:nvSpPr>
        <p:spPr>
          <a:xfrm>
            <a:off x="152400" y="762000"/>
            <a:ext cx="8839200" cy="5943600"/>
          </a:xfrm>
        </p:spPr>
        <p:txBody>
          <a:bodyPr>
            <a:normAutofit lnSpcReduction="10000"/>
          </a:bodyPr>
          <a:lstStyle/>
          <a:p>
            <a:pPr lvl="0">
              <a:buFont typeface="Wingdings" pitchFamily="2" charset="2"/>
              <a:buChar char="ü"/>
            </a:pPr>
            <a:r>
              <a:rPr lang="en-US" sz="3200" dirty="0" smtClean="0"/>
              <a:t>Use of barriers such as bed nets, gowns, gloves to prevent insect  bites (especially mosquitoes)</a:t>
            </a:r>
          </a:p>
          <a:p>
            <a:pPr lvl="0">
              <a:buFont typeface="Wingdings" pitchFamily="2" charset="2"/>
              <a:buChar char="ü"/>
            </a:pPr>
            <a:r>
              <a:rPr lang="en-US" sz="3200" dirty="0" smtClean="0"/>
              <a:t>Use of chemicals for example insect repellents to prevent mosquito bites</a:t>
            </a:r>
          </a:p>
          <a:p>
            <a:pPr lvl="0">
              <a:buFont typeface="Wingdings" pitchFamily="2" charset="2"/>
              <a:buChar char="ü"/>
            </a:pPr>
            <a:r>
              <a:rPr lang="en-US" sz="3200" dirty="0" smtClean="0"/>
              <a:t>Wearing shoes to prevent penetration by hookworms </a:t>
            </a:r>
            <a:br>
              <a:rPr lang="en-US" sz="3200" dirty="0" smtClean="0"/>
            </a:br>
            <a:r>
              <a:rPr lang="en-US" sz="3200" dirty="0" smtClean="0"/>
              <a:t>from the soil</a:t>
            </a:r>
          </a:p>
          <a:p>
            <a:pPr lvl="0">
              <a:buFont typeface="Wingdings" pitchFamily="2" charset="2"/>
              <a:buChar char="ü"/>
            </a:pPr>
            <a:r>
              <a:rPr lang="en-US" sz="3200" dirty="0" smtClean="0"/>
              <a:t>Adequate housing to reduce overcrowding</a:t>
            </a:r>
          </a:p>
          <a:p>
            <a:pPr lvl="0">
              <a:buFont typeface="Wingdings" pitchFamily="2" charset="2"/>
              <a:buChar char="ü"/>
            </a:pPr>
            <a:r>
              <a:rPr lang="en-US" sz="3200" dirty="0" smtClean="0"/>
              <a:t>Improved nutrition</a:t>
            </a:r>
          </a:p>
          <a:p>
            <a:pPr lvl="0">
              <a:buFont typeface="Wingdings" pitchFamily="2" charset="2"/>
              <a:buChar char="ü"/>
            </a:pPr>
            <a:r>
              <a:rPr lang="en-US" sz="3200" dirty="0" smtClean="0"/>
              <a:t>Adequate ventilation</a:t>
            </a:r>
          </a:p>
          <a:p>
            <a:pPr lvl="0">
              <a:buFont typeface="Wingdings" pitchFamily="2" charset="2"/>
              <a:buChar char="ü"/>
            </a:pPr>
            <a:r>
              <a:rPr lang="en-US" sz="3200" dirty="0" smtClean="0"/>
              <a:t>Health education</a:t>
            </a:r>
          </a:p>
          <a:p>
            <a:pPr>
              <a:buNone/>
            </a:pP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 </a:t>
            </a:r>
            <a:r>
              <a:rPr lang="en-US" dirty="0" smtClean="0"/>
              <a:t/>
            </a:r>
            <a:br>
              <a:rPr lang="en-US" dirty="0" smtClean="0"/>
            </a:br>
            <a:r>
              <a:rPr lang="en-US" dirty="0" smtClean="0"/>
              <a:t> </a:t>
            </a:r>
            <a:br>
              <a:rPr lang="en-US" dirty="0" smtClean="0"/>
            </a:br>
            <a:r>
              <a:rPr lang="en-US" dirty="0" smtClean="0"/>
              <a:t>   Other control measures</a:t>
            </a:r>
            <a:endParaRPr lang="en-US" dirty="0"/>
          </a:p>
        </p:txBody>
      </p:sp>
      <p:sp>
        <p:nvSpPr>
          <p:cNvPr id="3" name="Content Placeholder 2"/>
          <p:cNvSpPr>
            <a:spLocks noGrp="1"/>
          </p:cNvSpPr>
          <p:nvPr>
            <p:ph idx="1"/>
          </p:nvPr>
        </p:nvSpPr>
        <p:spPr>
          <a:xfrm>
            <a:off x="152400" y="838200"/>
            <a:ext cx="8839200" cy="5867400"/>
          </a:xfrm>
        </p:spPr>
        <p:txBody>
          <a:bodyPr>
            <a:noAutofit/>
          </a:bodyPr>
          <a:lstStyle/>
          <a:p>
            <a:pPr>
              <a:buFont typeface="Arial" pitchFamily="34" charset="0"/>
              <a:buChar char="•"/>
            </a:pPr>
            <a:r>
              <a:rPr lang="en-US" sz="3200" dirty="0" smtClean="0"/>
              <a:t>There are other useful measures that can be taken to control the spread of communicable disease.</a:t>
            </a:r>
          </a:p>
          <a:p>
            <a:pPr>
              <a:buFont typeface="Arial" pitchFamily="34" charset="0"/>
              <a:buChar char="•"/>
            </a:pPr>
            <a:r>
              <a:rPr lang="en-US" sz="3200" dirty="0" smtClean="0"/>
              <a:t>Among these; </a:t>
            </a:r>
          </a:p>
          <a:p>
            <a:pPr>
              <a:buFont typeface="Wingdings" pitchFamily="2" charset="2"/>
              <a:buChar char="ü"/>
            </a:pPr>
            <a:r>
              <a:rPr lang="en-US" sz="3200" dirty="0" smtClean="0"/>
              <a:t>is the notification of disease. Notification requires one keeps watch (surveillance) on the number of new cases of communicable diseases in the area of work </a:t>
            </a:r>
          </a:p>
          <a:p>
            <a:pPr>
              <a:buFont typeface="Wingdings" pitchFamily="2" charset="2"/>
              <a:buChar char="ü"/>
            </a:pPr>
            <a:r>
              <a:rPr lang="en-US" sz="3200" dirty="0" smtClean="0"/>
              <a:t>immediately inform the local health authority when one comes across a patient suffering from an infectious disease.</a:t>
            </a:r>
          </a:p>
          <a:p>
            <a:endParaRPr lang="en-US" sz="32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838200"/>
            <a:ext cx="8839200" cy="5867400"/>
          </a:xfrm>
        </p:spPr>
        <p:txBody>
          <a:bodyPr/>
          <a:lstStyle/>
          <a:p>
            <a:pPr>
              <a:buFont typeface="Arial" pitchFamily="34" charset="0"/>
              <a:buChar char="•"/>
            </a:pPr>
            <a:r>
              <a:rPr lang="en-US" sz="3200" dirty="0" smtClean="0"/>
              <a:t>One of the main reasons for notification is to help the health authorities take measures to confirm your suspicion and to control the spread of the disease. </a:t>
            </a:r>
          </a:p>
          <a:p>
            <a:pPr>
              <a:buFont typeface="Arial" pitchFamily="34" charset="0"/>
              <a:buChar char="•"/>
            </a:pPr>
            <a:r>
              <a:rPr lang="en-US" sz="3200" dirty="0" smtClean="0"/>
              <a:t>Notification of infectious communicable diseases is the responsibility of all health care workers. </a:t>
            </a:r>
          </a:p>
          <a:p>
            <a:pPr>
              <a:buFont typeface="Arial" pitchFamily="34" charset="0"/>
              <a:buChar char="•"/>
            </a:pPr>
            <a:r>
              <a:rPr lang="en-US" sz="3200" dirty="0" smtClean="0"/>
              <a:t>It is also a legal requirement according to the Public Health Act, Chapter (cap) 242, section eight of the laws of Kenya.</a:t>
            </a:r>
          </a:p>
          <a:p>
            <a:pPr>
              <a:buNone/>
            </a:pPr>
            <a:r>
              <a:rPr lang="en-US" sz="3200" b="1" i="1" dirty="0" smtClean="0"/>
              <a:t> </a:t>
            </a:r>
            <a:endParaRPr lang="en-US" sz="3200" dirty="0" smtClean="0"/>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685800"/>
            <a:ext cx="8839200" cy="5943600"/>
          </a:xfrm>
        </p:spPr>
        <p:txBody>
          <a:bodyPr>
            <a:normAutofit fontScale="25000" lnSpcReduction="20000"/>
          </a:bodyPr>
          <a:lstStyle/>
          <a:p>
            <a:r>
              <a:rPr lang="en-US" sz="12800" dirty="0" smtClean="0"/>
              <a:t>Note;</a:t>
            </a:r>
          </a:p>
          <a:p>
            <a:pPr>
              <a:buFont typeface="Wingdings" pitchFamily="2" charset="2"/>
              <a:buChar char="ü"/>
            </a:pPr>
            <a:r>
              <a:rPr lang="en-US" sz="12800" dirty="0" smtClean="0"/>
              <a:t>It is the health worker’s responsibility to notify to local health authority immediately should he/she suspect the presence of an infectious disease.</a:t>
            </a:r>
            <a:endParaRPr lang="en-US" sz="12800" b="1" dirty="0" smtClean="0"/>
          </a:p>
          <a:p>
            <a:pPr lvl="0">
              <a:buFont typeface="Wingdings" pitchFamily="2" charset="2"/>
              <a:buChar char="v"/>
            </a:pPr>
            <a:r>
              <a:rPr lang="en-US" sz="12800" b="1" dirty="0" smtClean="0"/>
              <a:t>Notifiable Diseases in Kenya</a:t>
            </a:r>
          </a:p>
          <a:p>
            <a:pPr lvl="0">
              <a:buFont typeface="Wingdings" pitchFamily="2" charset="2"/>
              <a:buChar char="ü"/>
            </a:pPr>
            <a:r>
              <a:rPr lang="en-US" sz="12800" dirty="0" smtClean="0"/>
              <a:t>Plague</a:t>
            </a:r>
          </a:p>
          <a:p>
            <a:pPr lvl="0">
              <a:buFont typeface="Wingdings" pitchFamily="2" charset="2"/>
              <a:buChar char="ü"/>
            </a:pPr>
            <a:r>
              <a:rPr lang="en-US" sz="12800" dirty="0" smtClean="0"/>
              <a:t>Cholera</a:t>
            </a:r>
          </a:p>
          <a:p>
            <a:pPr lvl="0">
              <a:buFont typeface="Wingdings" pitchFamily="2" charset="2"/>
              <a:buChar char="ü"/>
            </a:pPr>
            <a:r>
              <a:rPr lang="en-US" sz="12800" dirty="0" smtClean="0"/>
              <a:t>Measles</a:t>
            </a:r>
          </a:p>
          <a:p>
            <a:pPr lvl="0">
              <a:buFont typeface="Wingdings" pitchFamily="2" charset="2"/>
              <a:buChar char="ü"/>
            </a:pPr>
            <a:r>
              <a:rPr lang="en-US" sz="12800" dirty="0" smtClean="0"/>
              <a:t>Poliomyelitis</a:t>
            </a:r>
          </a:p>
          <a:p>
            <a:pPr>
              <a:buNone/>
            </a:pPr>
            <a:r>
              <a:rPr lang="en-US" sz="12800" dirty="0" smtClean="0"/>
              <a:t> </a:t>
            </a:r>
          </a:p>
          <a:p>
            <a:pPr>
              <a:buNone/>
            </a:pPr>
            <a:r>
              <a:rPr lang="en-US" dirty="0" smtClean="0"/>
              <a:t> </a:t>
            </a:r>
          </a:p>
          <a:p>
            <a:pPr>
              <a:buFont typeface="Wingdings" pitchFamily="2" charset="2"/>
              <a:buChar char="ü"/>
            </a:pPr>
            <a:endParaRPr lang="en-US" dirty="0" smtClean="0"/>
          </a:p>
          <a:p>
            <a:pPr>
              <a:buFont typeface="Wingdings" pitchFamily="2" charset="2"/>
              <a:buChar char="ü"/>
            </a:pPr>
            <a:endParaRPr lang="en-US" dirty="0" smtClean="0"/>
          </a:p>
          <a:p>
            <a:pPr>
              <a:buNone/>
            </a:pPr>
            <a:r>
              <a:rPr lang="en-US" b="1"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152400" y="685800"/>
            <a:ext cx="8839200" cy="6019800"/>
          </a:xfrm>
        </p:spPr>
        <p:txBody>
          <a:bodyPr>
            <a:normAutofit/>
          </a:bodyPr>
          <a:lstStyle/>
          <a:p>
            <a:pPr lvl="0">
              <a:buFont typeface="Wingdings" pitchFamily="2" charset="2"/>
              <a:buChar char="ü"/>
            </a:pPr>
            <a:r>
              <a:rPr lang="en-US" sz="3200" dirty="0" smtClean="0"/>
              <a:t>Diphtheria</a:t>
            </a:r>
          </a:p>
          <a:p>
            <a:pPr lvl="0">
              <a:buFont typeface="Wingdings" pitchFamily="2" charset="2"/>
              <a:buChar char="ü"/>
            </a:pPr>
            <a:r>
              <a:rPr lang="en-US" sz="3200" dirty="0" smtClean="0"/>
              <a:t>Tuberculosis</a:t>
            </a:r>
          </a:p>
          <a:p>
            <a:pPr lvl="0">
              <a:buFont typeface="Wingdings" pitchFamily="2" charset="2"/>
              <a:buChar char="ü"/>
            </a:pPr>
            <a:r>
              <a:rPr lang="en-US" sz="3200" dirty="0" smtClean="0"/>
              <a:t>Anthrax</a:t>
            </a:r>
          </a:p>
          <a:p>
            <a:pPr lvl="0">
              <a:buFont typeface="Wingdings" pitchFamily="2" charset="2"/>
              <a:buChar char="ü"/>
            </a:pPr>
            <a:r>
              <a:rPr lang="en-US" sz="3200" dirty="0" smtClean="0"/>
              <a:t>Trypanasomiasis</a:t>
            </a:r>
          </a:p>
          <a:p>
            <a:pPr lvl="0">
              <a:buFont typeface="Wingdings" pitchFamily="2" charset="2"/>
              <a:buChar char="ü"/>
            </a:pPr>
            <a:r>
              <a:rPr lang="en-US" sz="3200" dirty="0" smtClean="0"/>
              <a:t>Typhoid fever</a:t>
            </a:r>
          </a:p>
          <a:p>
            <a:pPr lvl="0">
              <a:buFont typeface="Wingdings" pitchFamily="2" charset="2"/>
              <a:buChar char="ü"/>
            </a:pPr>
            <a:r>
              <a:rPr lang="en-US" sz="3200" dirty="0" smtClean="0"/>
              <a:t>Whooping cough</a:t>
            </a:r>
          </a:p>
          <a:p>
            <a:pPr lvl="0">
              <a:buFont typeface="Wingdings" pitchFamily="2" charset="2"/>
              <a:buChar char="ü"/>
            </a:pPr>
            <a:r>
              <a:rPr lang="en-US" sz="3200" dirty="0" smtClean="0"/>
              <a:t>Meningococcal meningitis</a:t>
            </a:r>
          </a:p>
          <a:p>
            <a:pPr lvl="0">
              <a:buFont typeface="Wingdings" pitchFamily="2" charset="2"/>
              <a:buChar char="ü"/>
            </a:pPr>
            <a:r>
              <a:rPr lang="en-US" sz="3200" dirty="0" smtClean="0"/>
              <a:t>Rabies</a:t>
            </a:r>
          </a:p>
          <a:p>
            <a:pPr>
              <a:buNone/>
            </a:pPr>
            <a:endParaRPr lang="en-US" sz="32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219200"/>
          </a:xfrm>
        </p:spPr>
        <p:txBody>
          <a:bodyPr>
            <a:noAutofit/>
          </a:bodyPr>
          <a:lstStyle/>
          <a:p>
            <a:r>
              <a:rPr lang="en-US" sz="4400" dirty="0" smtClean="0">
                <a:solidFill>
                  <a:schemeClr val="tx1"/>
                </a:solidFill>
                <a:latin typeface="Times New Roman" pitchFamily="18" charset="0"/>
              </a:rPr>
              <a:t>Emerging &amp; Re-emerging Infectious Diseases</a:t>
            </a:r>
            <a:endParaRPr lang="en-US" sz="4400" dirty="0">
              <a:solidFill>
                <a:schemeClr val="tx1"/>
              </a:solidFill>
            </a:endParaRPr>
          </a:p>
        </p:txBody>
      </p:sp>
      <p:sp>
        <p:nvSpPr>
          <p:cNvPr id="3" name="Content Placeholder 2"/>
          <p:cNvSpPr>
            <a:spLocks noGrp="1"/>
          </p:cNvSpPr>
          <p:nvPr>
            <p:ph idx="1"/>
          </p:nvPr>
        </p:nvSpPr>
        <p:spPr>
          <a:xfrm>
            <a:off x="152400" y="1371600"/>
            <a:ext cx="8839200" cy="5334000"/>
          </a:xfrm>
        </p:spPr>
        <p:txBody>
          <a:bodyPr/>
          <a:lstStyle/>
          <a:p>
            <a:r>
              <a:rPr lang="en-US" sz="3200" dirty="0" smtClean="0"/>
              <a:t>Since last quarter of 20</a:t>
            </a:r>
            <a:r>
              <a:rPr lang="en-US" sz="3200" baseline="30000" dirty="0" smtClean="0"/>
              <a:t>th</a:t>
            </a:r>
            <a:r>
              <a:rPr lang="en-US" sz="3200" dirty="0" smtClean="0"/>
              <a:t> century- New &amp; Resurgent infectious diseases has occurred in large numbers</a:t>
            </a:r>
          </a:p>
          <a:p>
            <a:r>
              <a:rPr lang="en-US" sz="3200" dirty="0" smtClean="0"/>
              <a:t>Unusually large number- Rotavirus, Cryptosporidiosis, HIV/AIDS, Hantaviraus, Lyme disease, Legionellosis, </a:t>
            </a:r>
          </a:p>
          <a:p>
            <a:pPr>
              <a:buNone/>
            </a:pPr>
            <a:r>
              <a:rPr lang="en-US" sz="3200" dirty="0" smtClean="0"/>
              <a:t>	Hepatitis C…… have been noted</a:t>
            </a:r>
          </a:p>
          <a:p>
            <a:pPr>
              <a:buNone/>
            </a:pPr>
            <a:endParaRPr lang="en-GB" sz="2800" i="1" dirty="0" smtClean="0">
              <a:effectLst>
                <a:outerShdw blurRad="38100" dist="38100" dir="2700000" algn="tl">
                  <a:srgbClr val="000000"/>
                </a:outerShdw>
              </a:effectLst>
              <a:latin typeface="Monotype Corsiva" pitchFamily="66" charset="0"/>
            </a:endParaRPr>
          </a:p>
          <a:p>
            <a:pPr>
              <a:buNone/>
            </a:pP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1"/>
          </p:nvPr>
        </p:nvSpPr>
        <p:spPr/>
        <p:txBody>
          <a:bodyPr/>
          <a:lstStyle/>
          <a:p>
            <a:pPr>
              <a:defRPr/>
            </a:pPr>
            <a:endParaRPr lang="en-US" dirty="0"/>
          </a:p>
        </p:txBody>
      </p:sp>
      <p:sp>
        <p:nvSpPr>
          <p:cNvPr id="152578" name="Text Box 2"/>
          <p:cNvSpPr txBox="1">
            <a:spLocks noChangeArrowheads="1"/>
          </p:cNvSpPr>
          <p:nvPr/>
        </p:nvSpPr>
        <p:spPr bwMode="auto">
          <a:xfrm>
            <a:off x="4419600" y="1828800"/>
            <a:ext cx="1735138" cy="3140075"/>
          </a:xfrm>
          <a:prstGeom prst="rect">
            <a:avLst/>
          </a:prstGeom>
          <a:noFill/>
          <a:ln w="12700">
            <a:noFill/>
            <a:miter lim="800000"/>
            <a:headEnd/>
            <a:tailEnd/>
          </a:ln>
          <a:effectLst/>
        </p:spPr>
        <p:txBody>
          <a:bodyPr wrap="none">
            <a:spAutoFit/>
          </a:bodyPr>
          <a:lstStyle/>
          <a:p>
            <a:pPr defTabSz="762000">
              <a:defRPr/>
            </a:pPr>
            <a:r>
              <a:rPr lang="en-US" sz="20000" b="1" dirty="0">
                <a:solidFill>
                  <a:srgbClr val="FFFF00"/>
                </a:solidFill>
                <a:effectLst>
                  <a:outerShdw blurRad="38100" dist="38100" dir="2700000" algn="tl">
                    <a:srgbClr val="000000"/>
                  </a:outerShdw>
                </a:effectLst>
                <a:latin typeface="Arial" charset="0"/>
              </a:rPr>
              <a:t>?</a:t>
            </a:r>
            <a:endParaRPr lang="en-US" sz="20000" b="1" dirty="0">
              <a:solidFill>
                <a:schemeClr val="hlink"/>
              </a:solidFill>
              <a:effectLst>
                <a:outerShdw blurRad="38100" dist="38100" dir="2700000" algn="tl">
                  <a:srgbClr val="000000"/>
                </a:outerShdw>
              </a:effectLst>
              <a:latin typeface="Arial" charset="0"/>
            </a:endParaRPr>
          </a:p>
        </p:txBody>
      </p:sp>
      <p:grpSp>
        <p:nvGrpSpPr>
          <p:cNvPr id="2" name="Group 3"/>
          <p:cNvGrpSpPr>
            <a:grpSpLocks/>
          </p:cNvGrpSpPr>
          <p:nvPr/>
        </p:nvGrpSpPr>
        <p:grpSpPr bwMode="auto">
          <a:xfrm>
            <a:off x="304800" y="1066800"/>
            <a:ext cx="4419600" cy="5259143"/>
            <a:chOff x="192" y="672"/>
            <a:chExt cx="2784" cy="2064"/>
          </a:xfrm>
        </p:grpSpPr>
        <p:sp>
          <p:nvSpPr>
            <p:cNvPr id="152580" name="Rectangle 4"/>
            <p:cNvSpPr>
              <a:spLocks noChangeArrowheads="1"/>
            </p:cNvSpPr>
            <p:nvPr/>
          </p:nvSpPr>
          <p:spPr bwMode="auto">
            <a:xfrm>
              <a:off x="192" y="672"/>
              <a:ext cx="2012" cy="2064"/>
            </a:xfrm>
            <a:prstGeom prst="rect">
              <a:avLst/>
            </a:prstGeom>
            <a:noFill/>
            <a:ln w="12700">
              <a:noFill/>
              <a:miter lim="800000"/>
              <a:headEnd/>
              <a:tailEnd/>
            </a:ln>
            <a:effectLst/>
          </p:spPr>
          <p:txBody>
            <a:bodyPr wrap="none" lIns="90488" tIns="44450" rIns="90488" bIns="44450">
              <a:spAutoFit/>
            </a:bodyPr>
            <a:lstStyle/>
            <a:p>
              <a:pPr defTabSz="762000">
                <a:defRPr/>
              </a:pPr>
              <a:r>
                <a:rPr lang="en-GB" sz="2400" dirty="0">
                  <a:effectLst>
                    <a:outerShdw blurRad="38100" dist="38100" dir="2700000" algn="tl">
                      <a:srgbClr val="000000"/>
                    </a:outerShdw>
                  </a:effectLst>
                  <a:latin typeface="Times New Roman" pitchFamily="18" charset="0"/>
                </a:rPr>
                <a:t>AIDS </a:t>
              </a:r>
            </a:p>
            <a:p>
              <a:pPr defTabSz="762000">
                <a:defRPr/>
              </a:pPr>
              <a:r>
                <a:rPr lang="en-GB" sz="2400" dirty="0">
                  <a:effectLst>
                    <a:outerShdw blurRad="38100" dist="38100" dir="2700000" algn="tl">
                      <a:srgbClr val="000000"/>
                    </a:outerShdw>
                  </a:effectLst>
                  <a:latin typeface="Times New Roman" pitchFamily="18" charset="0"/>
                </a:rPr>
                <a:t>Avian Influenza</a:t>
              </a:r>
            </a:p>
            <a:p>
              <a:pPr defTabSz="762000">
                <a:defRPr/>
              </a:pPr>
              <a:r>
                <a:rPr lang="en-GB" sz="2400" dirty="0">
                  <a:effectLst>
                    <a:outerShdw blurRad="38100" dist="38100" dir="2700000" algn="tl">
                      <a:srgbClr val="000000"/>
                    </a:outerShdw>
                  </a:effectLst>
                  <a:latin typeface="Times New Roman" pitchFamily="18" charset="0"/>
                </a:rPr>
                <a:t>Ebola</a:t>
              </a:r>
            </a:p>
            <a:p>
              <a:pPr defTabSz="762000">
                <a:defRPr/>
              </a:pPr>
              <a:r>
                <a:rPr lang="en-GB" sz="2400" dirty="0">
                  <a:effectLst>
                    <a:outerShdw blurRad="38100" dist="38100" dir="2700000" algn="tl">
                      <a:srgbClr val="000000"/>
                    </a:outerShdw>
                  </a:effectLst>
                  <a:latin typeface="Times New Roman" pitchFamily="18" charset="0"/>
                </a:rPr>
                <a:t>Marburg </a:t>
              </a:r>
            </a:p>
            <a:p>
              <a:pPr defTabSz="762000">
                <a:defRPr/>
              </a:pPr>
              <a:r>
                <a:rPr lang="en-GB" sz="2400" dirty="0">
                  <a:effectLst>
                    <a:outerShdw blurRad="38100" dist="38100" dir="2700000" algn="tl">
                      <a:srgbClr val="000000"/>
                    </a:outerShdw>
                  </a:effectLst>
                  <a:latin typeface="Times New Roman" pitchFamily="18" charset="0"/>
                </a:rPr>
                <a:t>Cholera</a:t>
              </a:r>
            </a:p>
            <a:p>
              <a:pPr defTabSz="762000">
                <a:defRPr/>
              </a:pPr>
              <a:r>
                <a:rPr lang="en-GB" sz="2400" dirty="0">
                  <a:effectLst>
                    <a:outerShdw blurRad="38100" dist="38100" dir="2700000" algn="tl">
                      <a:srgbClr val="000000"/>
                    </a:outerShdw>
                  </a:effectLst>
                  <a:latin typeface="Times New Roman" pitchFamily="18" charset="0"/>
                </a:rPr>
                <a:t>Rift Valley Fever</a:t>
              </a:r>
            </a:p>
            <a:p>
              <a:pPr defTabSz="762000">
                <a:defRPr/>
              </a:pPr>
              <a:r>
                <a:rPr lang="en-GB" sz="2400" dirty="0">
                  <a:effectLst>
                    <a:outerShdw blurRad="38100" dist="38100" dir="2700000" algn="tl">
                      <a:srgbClr val="000000"/>
                    </a:outerShdw>
                  </a:effectLst>
                  <a:latin typeface="Times New Roman" pitchFamily="18" charset="0"/>
                </a:rPr>
                <a:t>Typhoid</a:t>
              </a:r>
            </a:p>
            <a:p>
              <a:pPr defTabSz="762000">
                <a:defRPr/>
              </a:pPr>
              <a:r>
                <a:rPr lang="en-GB" sz="2400" dirty="0">
                  <a:effectLst>
                    <a:outerShdw blurRad="38100" dist="38100" dir="2700000" algn="tl">
                      <a:srgbClr val="000000"/>
                    </a:outerShdw>
                  </a:effectLst>
                  <a:latin typeface="Times New Roman" pitchFamily="18" charset="0"/>
                </a:rPr>
                <a:t>Tuberculosis</a:t>
              </a:r>
            </a:p>
            <a:p>
              <a:pPr defTabSz="762000">
                <a:defRPr/>
              </a:pPr>
              <a:r>
                <a:rPr lang="en-GB" sz="2400" dirty="0">
                  <a:effectLst>
                    <a:outerShdw blurRad="38100" dist="38100" dir="2700000" algn="tl">
                      <a:srgbClr val="000000"/>
                    </a:outerShdw>
                  </a:effectLst>
                  <a:latin typeface="Times New Roman" pitchFamily="18" charset="0"/>
                </a:rPr>
                <a:t>Leptospirosis</a:t>
              </a:r>
            </a:p>
            <a:p>
              <a:pPr defTabSz="762000">
                <a:defRPr/>
              </a:pPr>
              <a:r>
                <a:rPr lang="en-GB" sz="2400" dirty="0">
                  <a:effectLst>
                    <a:outerShdw blurRad="38100" dist="38100" dir="2700000" algn="tl">
                      <a:srgbClr val="000000"/>
                    </a:outerShdw>
                  </a:effectLst>
                  <a:latin typeface="Times New Roman" pitchFamily="18" charset="0"/>
                </a:rPr>
                <a:t>Malaria </a:t>
              </a:r>
            </a:p>
            <a:p>
              <a:pPr defTabSz="762000">
                <a:defRPr/>
              </a:pPr>
              <a:r>
                <a:rPr lang="en-GB" sz="2400" dirty="0">
                  <a:effectLst>
                    <a:outerShdw blurRad="38100" dist="38100" dir="2700000" algn="tl">
                      <a:srgbClr val="000000"/>
                    </a:outerShdw>
                  </a:effectLst>
                  <a:latin typeface="Times New Roman" pitchFamily="18" charset="0"/>
                </a:rPr>
                <a:t>Chikungunya</a:t>
              </a:r>
            </a:p>
            <a:p>
              <a:pPr defTabSz="762000">
                <a:defRPr/>
              </a:pPr>
              <a:r>
                <a:rPr lang="en-GB" sz="2400" dirty="0">
                  <a:effectLst>
                    <a:outerShdw blurRad="38100" dist="38100" dir="2700000" algn="tl">
                      <a:srgbClr val="000000"/>
                    </a:outerShdw>
                  </a:effectLst>
                  <a:latin typeface="Times New Roman" pitchFamily="18" charset="0"/>
                </a:rPr>
                <a:t> Dengue</a:t>
              </a:r>
            </a:p>
            <a:p>
              <a:pPr defTabSz="762000">
                <a:defRPr/>
              </a:pPr>
              <a:r>
                <a:rPr lang="en-GB" sz="2400" dirty="0">
                  <a:effectLst>
                    <a:outerShdw blurRad="38100" dist="38100" dir="2700000" algn="tl">
                      <a:srgbClr val="000000"/>
                    </a:outerShdw>
                  </a:effectLst>
                  <a:latin typeface="Times New Roman" pitchFamily="18" charset="0"/>
                </a:rPr>
                <a:t>JE</a:t>
              </a:r>
            </a:p>
            <a:p>
              <a:pPr defTabSz="762000">
                <a:defRPr/>
              </a:pPr>
              <a:r>
                <a:rPr lang="en-GB" sz="2400" dirty="0">
                  <a:effectLst>
                    <a:outerShdw blurRad="38100" dist="38100" dir="2700000" algn="tl">
                      <a:srgbClr val="000000"/>
                    </a:outerShdw>
                  </a:effectLst>
                  <a:latin typeface="Times New Roman" pitchFamily="18" charset="0"/>
                </a:rPr>
                <a:t>Antimicrobial resistance</a:t>
              </a:r>
            </a:p>
          </p:txBody>
        </p:sp>
        <p:sp>
          <p:nvSpPr>
            <p:cNvPr id="152581" name="AutoShape 5"/>
            <p:cNvSpPr>
              <a:spLocks noChangeArrowheads="1"/>
            </p:cNvSpPr>
            <p:nvPr/>
          </p:nvSpPr>
          <p:spPr bwMode="auto">
            <a:xfrm>
              <a:off x="2112" y="1056"/>
              <a:ext cx="672" cy="480"/>
            </a:xfrm>
            <a:prstGeom prst="upArrow">
              <a:avLst>
                <a:gd name="adj1" fmla="val 50000"/>
                <a:gd name="adj2" fmla="val 25000"/>
              </a:avLst>
            </a:prstGeom>
            <a:solidFill>
              <a:schemeClr val="folHlink"/>
            </a:solidFill>
            <a:ln w="9525">
              <a:solidFill>
                <a:schemeClr val="folHlink"/>
              </a:solidFill>
              <a:miter lim="800000"/>
              <a:headEnd/>
              <a:tailEnd/>
            </a:ln>
            <a:effectLst>
              <a:outerShdw dist="107763" dir="2700000" algn="ctr" rotWithShape="0">
                <a:schemeClr val="bg2"/>
              </a:outerShdw>
            </a:effectLst>
          </p:spPr>
          <p:txBody>
            <a:bodyPr wrap="none" anchor="ctr"/>
            <a:lstStyle/>
            <a:p>
              <a:pPr algn="ctr">
                <a:defRPr/>
              </a:pPr>
              <a:endParaRPr lang="en-US">
                <a:solidFill>
                  <a:schemeClr val="folHlink"/>
                </a:solidFill>
                <a:latin typeface="Arial" charset="0"/>
              </a:endParaRPr>
            </a:p>
          </p:txBody>
        </p:sp>
        <p:sp>
          <p:nvSpPr>
            <p:cNvPr id="152582" name="Text Box 6"/>
            <p:cNvSpPr txBox="1">
              <a:spLocks noChangeArrowheads="1"/>
            </p:cNvSpPr>
            <p:nvPr/>
          </p:nvSpPr>
          <p:spPr bwMode="auto">
            <a:xfrm>
              <a:off x="1920" y="672"/>
              <a:ext cx="1056" cy="365"/>
            </a:xfrm>
            <a:prstGeom prst="rect">
              <a:avLst/>
            </a:prstGeom>
            <a:noFill/>
            <a:ln w="9525">
              <a:noFill/>
              <a:miter lim="800000"/>
              <a:headEnd/>
              <a:tailEnd/>
            </a:ln>
            <a:effectLst/>
          </p:spPr>
          <p:txBody>
            <a:bodyPr>
              <a:spAutoFit/>
            </a:bodyPr>
            <a:lstStyle/>
            <a:p>
              <a:pPr algn="ctr">
                <a:spcBef>
                  <a:spcPct val="50000"/>
                </a:spcBef>
                <a:defRPr/>
              </a:pPr>
              <a:r>
                <a:rPr lang="en-GB" sz="3200" b="1">
                  <a:solidFill>
                    <a:schemeClr val="folHlink"/>
                  </a:solidFill>
                  <a:effectLst>
                    <a:outerShdw blurRad="38100" dist="38100" dir="2700000" algn="tl">
                      <a:srgbClr val="000000"/>
                    </a:outerShdw>
                  </a:effectLst>
                  <a:latin typeface="Arial" charset="0"/>
                </a:rPr>
                <a:t>UP</a:t>
              </a:r>
              <a:endParaRPr lang="en-GB" sz="2400" b="1">
                <a:solidFill>
                  <a:schemeClr val="folHlink"/>
                </a:solidFill>
                <a:latin typeface="Arial" charset="0"/>
              </a:endParaRPr>
            </a:p>
          </p:txBody>
        </p:sp>
      </p:grpSp>
      <p:grpSp>
        <p:nvGrpSpPr>
          <p:cNvPr id="3" name="Group 7"/>
          <p:cNvGrpSpPr>
            <a:grpSpLocks/>
          </p:cNvGrpSpPr>
          <p:nvPr/>
        </p:nvGrpSpPr>
        <p:grpSpPr bwMode="auto">
          <a:xfrm>
            <a:off x="6172200" y="990600"/>
            <a:ext cx="2743200" cy="5638800"/>
            <a:chOff x="4224" y="1392"/>
            <a:chExt cx="1536" cy="1441"/>
          </a:xfrm>
        </p:grpSpPr>
        <p:sp>
          <p:nvSpPr>
            <p:cNvPr id="12295" name="Text Box 8"/>
            <p:cNvSpPr txBox="1">
              <a:spLocks noChangeArrowheads="1"/>
            </p:cNvSpPr>
            <p:nvPr/>
          </p:nvSpPr>
          <p:spPr bwMode="auto">
            <a:xfrm>
              <a:off x="4224" y="1891"/>
              <a:ext cx="1536" cy="942"/>
            </a:xfrm>
            <a:prstGeom prst="rect">
              <a:avLst/>
            </a:prstGeom>
            <a:noFill/>
            <a:ln w="9525">
              <a:noFill/>
              <a:miter lim="800000"/>
              <a:headEnd/>
              <a:tailEnd/>
            </a:ln>
          </p:spPr>
          <p:txBody>
            <a:bodyPr wrap="square">
              <a:spAutoFit/>
            </a:bodyPr>
            <a:lstStyle/>
            <a:p>
              <a:pPr>
                <a:spcBef>
                  <a:spcPct val="50000"/>
                </a:spcBef>
              </a:pPr>
              <a:r>
                <a:rPr lang="en-GB" sz="2400" b="1" dirty="0">
                  <a:latin typeface="Times New Roman" pitchFamily="18" charset="0"/>
                </a:rPr>
                <a:t>Guinea worm Smallpox</a:t>
              </a:r>
            </a:p>
            <a:p>
              <a:pPr>
                <a:spcBef>
                  <a:spcPct val="50000"/>
                </a:spcBef>
              </a:pPr>
              <a:r>
                <a:rPr lang="en-GB" sz="2400" b="1" dirty="0">
                  <a:latin typeface="Times New Roman" pitchFamily="18" charset="0"/>
                </a:rPr>
                <a:t>Yaws </a:t>
              </a:r>
            </a:p>
            <a:p>
              <a:pPr>
                <a:spcBef>
                  <a:spcPct val="50000"/>
                </a:spcBef>
              </a:pPr>
              <a:r>
                <a:rPr lang="en-GB" sz="2400" b="1" dirty="0">
                  <a:latin typeface="Times New Roman" pitchFamily="18" charset="0"/>
                </a:rPr>
                <a:t>Poliomyelitis </a:t>
              </a:r>
            </a:p>
            <a:p>
              <a:pPr>
                <a:spcBef>
                  <a:spcPct val="50000"/>
                </a:spcBef>
              </a:pPr>
              <a:r>
                <a:rPr lang="en-GB" sz="2400" b="1" dirty="0">
                  <a:latin typeface="Times New Roman" pitchFamily="18" charset="0"/>
                </a:rPr>
                <a:t>Measles     </a:t>
              </a:r>
            </a:p>
            <a:p>
              <a:pPr>
                <a:spcBef>
                  <a:spcPct val="50000"/>
                </a:spcBef>
              </a:pPr>
              <a:r>
                <a:rPr lang="en-GB" sz="2400" b="1" dirty="0">
                  <a:latin typeface="Times New Roman" pitchFamily="18" charset="0"/>
                </a:rPr>
                <a:t>Leprosy   </a:t>
              </a:r>
            </a:p>
            <a:p>
              <a:pPr>
                <a:spcBef>
                  <a:spcPct val="50000"/>
                </a:spcBef>
              </a:pPr>
              <a:r>
                <a:rPr lang="en-GB" sz="2400" b="1" dirty="0">
                  <a:latin typeface="Times New Roman" pitchFamily="18" charset="0"/>
                </a:rPr>
                <a:t>Neonatal tetanus</a:t>
              </a:r>
            </a:p>
          </p:txBody>
        </p:sp>
        <p:sp>
          <p:nvSpPr>
            <p:cNvPr id="152585" name="AutoShape 9"/>
            <p:cNvSpPr>
              <a:spLocks noChangeArrowheads="1"/>
            </p:cNvSpPr>
            <p:nvPr/>
          </p:nvSpPr>
          <p:spPr bwMode="auto">
            <a:xfrm>
              <a:off x="4656" y="1392"/>
              <a:ext cx="384" cy="288"/>
            </a:xfrm>
            <a:prstGeom prst="downArrow">
              <a:avLst>
                <a:gd name="adj1" fmla="val 50000"/>
                <a:gd name="adj2" fmla="val 25000"/>
              </a:avLst>
            </a:prstGeom>
            <a:solidFill>
              <a:srgbClr val="66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Arial" charset="0"/>
              </a:endParaRPr>
            </a:p>
          </p:txBody>
        </p:sp>
        <p:sp>
          <p:nvSpPr>
            <p:cNvPr id="152586" name="Text Box 10"/>
            <p:cNvSpPr txBox="1">
              <a:spLocks noChangeArrowheads="1"/>
            </p:cNvSpPr>
            <p:nvPr/>
          </p:nvSpPr>
          <p:spPr bwMode="auto">
            <a:xfrm>
              <a:off x="4272" y="1728"/>
              <a:ext cx="1152" cy="214"/>
            </a:xfrm>
            <a:prstGeom prst="rect">
              <a:avLst/>
            </a:prstGeom>
            <a:noFill/>
            <a:ln w="9525">
              <a:noFill/>
              <a:miter lim="800000"/>
              <a:headEnd/>
              <a:tailEnd/>
            </a:ln>
            <a:effectLst/>
          </p:spPr>
          <p:txBody>
            <a:bodyPr>
              <a:spAutoFit/>
            </a:bodyPr>
            <a:lstStyle/>
            <a:p>
              <a:pPr algn="ctr">
                <a:spcBef>
                  <a:spcPct val="50000"/>
                </a:spcBef>
                <a:defRPr/>
              </a:pPr>
              <a:r>
                <a:rPr lang="en-GB" sz="1800" b="1">
                  <a:solidFill>
                    <a:srgbClr val="66FFFF"/>
                  </a:solidFill>
                  <a:effectLst>
                    <a:outerShdw blurRad="38100" dist="38100" dir="2700000" algn="tl">
                      <a:srgbClr val="000000"/>
                    </a:outerShdw>
                  </a:effectLst>
                  <a:latin typeface="Arial" charset="0"/>
                </a:rPr>
                <a:t>DOWN</a:t>
              </a:r>
              <a:endParaRPr lang="en-GB" sz="2400" b="1">
                <a:latin typeface="Arial" charset="0"/>
              </a:endParaRPr>
            </a:p>
          </p:txBody>
        </p:sp>
      </p:grpSp>
      <p:sp>
        <p:nvSpPr>
          <p:cNvPr id="152587" name="Text Box 11"/>
          <p:cNvSpPr txBox="1">
            <a:spLocks noChangeArrowheads="1"/>
          </p:cNvSpPr>
          <p:nvPr/>
        </p:nvSpPr>
        <p:spPr bwMode="auto">
          <a:xfrm>
            <a:off x="0" y="228600"/>
            <a:ext cx="9144000" cy="519113"/>
          </a:xfrm>
          <a:prstGeom prst="rect">
            <a:avLst/>
          </a:prstGeom>
          <a:noFill/>
          <a:ln w="12700">
            <a:noFill/>
            <a:miter lim="800000"/>
            <a:headEnd/>
            <a:tailEnd/>
          </a:ln>
          <a:effectLst/>
        </p:spPr>
        <p:txBody>
          <a:bodyPr lIns="90488" tIns="44450" rIns="90488" bIns="44450" anchor="ctr"/>
          <a:lstStyle/>
          <a:p>
            <a:pPr algn="ctr">
              <a:defRPr/>
            </a:pPr>
            <a:r>
              <a:rPr lang="en-GB" sz="4000" dirty="0">
                <a:solidFill>
                  <a:schemeClr val="accent1"/>
                </a:solidFill>
                <a:effectLst>
                  <a:outerShdw blurRad="38100" dist="38100" dir="2700000" algn="tl">
                    <a:srgbClr val="000000"/>
                  </a:outerShdw>
                </a:effectLst>
                <a:latin typeface="Monotype Corsiva" pitchFamily="66" charset="0"/>
              </a:rPr>
              <a:t>Infectious Diseases: A World in Transition</a:t>
            </a:r>
          </a:p>
        </p:txBody>
      </p:sp>
    </p:spTree>
  </p:cSld>
  <p:clrMapOvr>
    <a:masterClrMapping/>
  </p:clrMapOvr>
  <p:transition advTm="935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528" fill="hold" grpId="0" nodeType="clickEffect">
                                  <p:stCondLst>
                                    <p:cond delay="0"/>
                                  </p:stCondLst>
                                  <p:childTnLst>
                                    <p:set>
                                      <p:cBhvr>
                                        <p:cTn id="10" dur="1" fill="hold">
                                          <p:stCondLst>
                                            <p:cond delay="0"/>
                                          </p:stCondLst>
                                        </p:cTn>
                                        <p:tgtEl>
                                          <p:spTgt spid="152578"/>
                                        </p:tgtEl>
                                        <p:attrNameLst>
                                          <p:attrName>style.visibility</p:attrName>
                                        </p:attrNameLst>
                                      </p:cBhvr>
                                      <p:to>
                                        <p:strVal val="visible"/>
                                      </p:to>
                                    </p:set>
                                    <p:anim calcmode="lin" valueType="num">
                                      <p:cBhvr>
                                        <p:cTn id="11" dur="500" fill="hold"/>
                                        <p:tgtEl>
                                          <p:spTgt spid="152578"/>
                                        </p:tgtEl>
                                        <p:attrNameLst>
                                          <p:attrName>ppt_w</p:attrName>
                                        </p:attrNameLst>
                                      </p:cBhvr>
                                      <p:tavLst>
                                        <p:tav tm="0">
                                          <p:val>
                                            <p:fltVal val="0"/>
                                          </p:val>
                                        </p:tav>
                                        <p:tav tm="100000">
                                          <p:val>
                                            <p:strVal val="#ppt_w"/>
                                          </p:val>
                                        </p:tav>
                                      </p:tavLst>
                                    </p:anim>
                                    <p:anim calcmode="lin" valueType="num">
                                      <p:cBhvr>
                                        <p:cTn id="12" dur="500" fill="hold"/>
                                        <p:tgtEl>
                                          <p:spTgt spid="152578"/>
                                        </p:tgtEl>
                                        <p:attrNameLst>
                                          <p:attrName>ppt_h</p:attrName>
                                        </p:attrNameLst>
                                      </p:cBhvr>
                                      <p:tavLst>
                                        <p:tav tm="0">
                                          <p:val>
                                            <p:fltVal val="0"/>
                                          </p:val>
                                        </p:tav>
                                        <p:tav tm="100000">
                                          <p:val>
                                            <p:strVal val="#ppt_h"/>
                                          </p:val>
                                        </p:tav>
                                      </p:tavLst>
                                    </p:anim>
                                    <p:anim calcmode="lin" valueType="num">
                                      <p:cBhvr>
                                        <p:cTn id="13" dur="500" fill="hold"/>
                                        <p:tgtEl>
                                          <p:spTgt spid="152578"/>
                                        </p:tgtEl>
                                        <p:attrNameLst>
                                          <p:attrName>ppt_x</p:attrName>
                                        </p:attrNameLst>
                                      </p:cBhvr>
                                      <p:tavLst>
                                        <p:tav tm="0">
                                          <p:val>
                                            <p:fltVal val="0.5"/>
                                          </p:val>
                                        </p:tav>
                                        <p:tav tm="100000">
                                          <p:val>
                                            <p:strVal val="#ppt_x"/>
                                          </p:val>
                                        </p:tav>
                                      </p:tavLst>
                                    </p:anim>
                                    <p:anim calcmode="lin" valueType="num">
                                      <p:cBhvr>
                                        <p:cTn id="14" dur="500" fill="hold"/>
                                        <p:tgtEl>
                                          <p:spTgt spid="15257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Emerging infectious disease</a:t>
            </a:r>
            <a:endParaRPr lang="en-US" dirty="0"/>
          </a:p>
        </p:txBody>
      </p:sp>
      <p:sp>
        <p:nvSpPr>
          <p:cNvPr id="3" name="Content Placeholder 2"/>
          <p:cNvSpPr>
            <a:spLocks noGrp="1"/>
          </p:cNvSpPr>
          <p:nvPr>
            <p:ph idx="1"/>
          </p:nvPr>
        </p:nvSpPr>
        <p:spPr>
          <a:xfrm>
            <a:off x="152400" y="762000"/>
            <a:ext cx="8839200" cy="5867400"/>
          </a:xfrm>
        </p:spPr>
        <p:txBody>
          <a:bodyPr>
            <a:normAutofit/>
          </a:bodyPr>
          <a:lstStyle/>
          <a:p>
            <a:r>
              <a:rPr lang="en-US" sz="3200" dirty="0" smtClean="0"/>
              <a:t>Are newly identified &amp; previously unknown infectious agents that cause public health problems either locally or internationally</a:t>
            </a:r>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3581</TotalTime>
  <Words>10925</Words>
  <Application>Microsoft Office PowerPoint</Application>
  <PresentationFormat>On-screen Show (4:3)</PresentationFormat>
  <Paragraphs>1327</Paragraphs>
  <Slides>209</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209</vt:i4>
      </vt:variant>
    </vt:vector>
  </HeadingPairs>
  <TitlesOfParts>
    <vt:vector size="211" baseType="lpstr">
      <vt:lpstr>Flow</vt:lpstr>
      <vt:lpstr>Slide</vt:lpstr>
      <vt:lpstr>EPIDEMIOLOGY </vt:lpstr>
      <vt:lpstr>DEFINITION OF EPIDEMIOLOGY</vt:lpstr>
      <vt:lpstr>Cont’d definition of epidemiology</vt:lpstr>
      <vt:lpstr>Definition of communicable diseases</vt:lpstr>
      <vt:lpstr>Concept of epidemiology</vt:lpstr>
      <vt:lpstr>      Purpose of epidemiology</vt:lpstr>
      <vt:lpstr>  Cont’d purpose</vt:lpstr>
      <vt:lpstr>    Aims of epidemiology</vt:lpstr>
      <vt:lpstr>             Cont’d aims</vt:lpstr>
      <vt:lpstr>    Human characteristics concerned to      epidemiology</vt:lpstr>
      <vt:lpstr>  Uses of epidemiology</vt:lpstr>
      <vt:lpstr>Cont’d use of epidemiology</vt:lpstr>
      <vt:lpstr>  Cont’d use of epidemiology</vt:lpstr>
      <vt:lpstr> Cont’d uses of epidemiology </vt:lpstr>
      <vt:lpstr>Cont’d use of epidemiology</vt:lpstr>
      <vt:lpstr>Cont’d use of epidemiology</vt:lpstr>
      <vt:lpstr>Epidemiological process</vt:lpstr>
      <vt:lpstr>Steps of the epidemiological process</vt:lpstr>
      <vt:lpstr>             Epidemiologic triad</vt:lpstr>
      <vt:lpstr>            Agent </vt:lpstr>
      <vt:lpstr>   Cont’d triad-agent</vt:lpstr>
      <vt:lpstr>  Cont’d triad- agent</vt:lpstr>
      <vt:lpstr>      Host   </vt:lpstr>
      <vt:lpstr>Terms used in epidemiology</vt:lpstr>
      <vt:lpstr>Infectious Disease Model</vt:lpstr>
      <vt:lpstr> Contamination </vt:lpstr>
      <vt:lpstr>  Communicable period</vt:lpstr>
      <vt:lpstr>Contagious disease</vt:lpstr>
      <vt:lpstr>  Vector of infection</vt:lpstr>
      <vt:lpstr>Incidence and prevalence of infectious diseases </vt:lpstr>
      <vt:lpstr>          Incidence rate</vt:lpstr>
      <vt:lpstr>  Epidemic</vt:lpstr>
      <vt:lpstr>Hyperendemic and holoendemic</vt:lpstr>
      <vt:lpstr>  Cont’d</vt:lpstr>
      <vt:lpstr>            Fatality rate</vt:lpstr>
      <vt:lpstr>                          Pandemic   </vt:lpstr>
      <vt:lpstr>        Sporadic </vt:lpstr>
      <vt:lpstr>Attack rates and       primary/secondary cases</vt:lpstr>
      <vt:lpstr> Zoonosis, epizootic and enzootic</vt:lpstr>
      <vt:lpstr>Nosocomial infections</vt:lpstr>
      <vt:lpstr>Eradication and Elimination </vt:lpstr>
      <vt:lpstr>Reproductive rate of infection</vt:lpstr>
      <vt:lpstr>Dynamics of disease Transmission (Chain of Infection)</vt:lpstr>
      <vt:lpstr>      Host </vt:lpstr>
      <vt:lpstr>(I): Source or Reservoir</vt:lpstr>
      <vt:lpstr>Types of reservoirs</vt:lpstr>
      <vt:lpstr>       Human reservoir</vt:lpstr>
      <vt:lpstr>     Cases</vt:lpstr>
      <vt:lpstr>    Cont’d cases</vt:lpstr>
      <vt:lpstr>     Animal reservoirs</vt:lpstr>
      <vt:lpstr>(II): Modes of transmission</vt:lpstr>
      <vt:lpstr>(III): Susceptible host</vt:lpstr>
      <vt:lpstr>  Virulence and Case Fatality Rate</vt:lpstr>
      <vt:lpstr>    Serial interval and Infectious period</vt:lpstr>
      <vt:lpstr>   Incubation and Latent periods</vt:lpstr>
      <vt:lpstr>  TPR (cont.)</vt:lpstr>
      <vt:lpstr>    TPR (cont.)</vt:lpstr>
      <vt:lpstr>      Natural history</vt:lpstr>
      <vt:lpstr>       Spectrum of disease</vt:lpstr>
      <vt:lpstr>              Cont’d</vt:lpstr>
      <vt:lpstr>Factors Affecting Disease Transmission and Symptomatic Clinical Disease</vt:lpstr>
      <vt:lpstr>Applications of the concepts of natural history and spectrum of disease</vt:lpstr>
      <vt:lpstr> Disease surveillance</vt:lpstr>
      <vt:lpstr>  Cont’d surveillance</vt:lpstr>
      <vt:lpstr>     Factors Influencing Exposure and Infection: Agent (Microbe) Factors </vt:lpstr>
      <vt:lpstr>Factors Influencing Exposure and Infection: Environmental Factors</vt:lpstr>
      <vt:lpstr>   Cont’d  </vt:lpstr>
      <vt:lpstr>Environmental Factors Influencing Survival or Proliferation of Infectious Agents </vt:lpstr>
      <vt:lpstr>  Factors Influencing Exposure and Infection: Host Factors    and Host Susceptibility</vt:lpstr>
      <vt:lpstr>   Cont’d </vt:lpstr>
      <vt:lpstr>Infectivity of Pathogenic Microorganisms and Risk of Infection, Illness and Death </vt:lpstr>
      <vt:lpstr>Dose-Response and Infectious Dose (ID) </vt:lpstr>
      <vt:lpstr>PowerPoint Presentation</vt:lpstr>
      <vt:lpstr>Outcomes of Infection</vt:lpstr>
      <vt:lpstr>Outbreaks of disease</vt:lpstr>
      <vt:lpstr>  Types of outbreaks</vt:lpstr>
      <vt:lpstr>         Cont’d </vt:lpstr>
      <vt:lpstr>      Analysis of outbreaks</vt:lpstr>
      <vt:lpstr>    Cont’d</vt:lpstr>
      <vt:lpstr> Investigation of outbreaks</vt:lpstr>
      <vt:lpstr>        Cont’d </vt:lpstr>
      <vt:lpstr>      Methods of communicable disease control</vt:lpstr>
      <vt:lpstr>      Cont’d</vt:lpstr>
      <vt:lpstr>      Cont’d</vt:lpstr>
      <vt:lpstr>     Cont’d</vt:lpstr>
      <vt:lpstr>      Cont’d</vt:lpstr>
      <vt:lpstr>   Interrupting the transmission cycle</vt:lpstr>
      <vt:lpstr>      Cont’d</vt:lpstr>
      <vt:lpstr>          Protecting the host</vt:lpstr>
      <vt:lpstr>        Cont’d</vt:lpstr>
      <vt:lpstr>     Cont’d </vt:lpstr>
      <vt:lpstr>             General measures</vt:lpstr>
      <vt:lpstr>       Other control measures</vt:lpstr>
      <vt:lpstr>         Cont’d</vt:lpstr>
      <vt:lpstr>     Cont’d</vt:lpstr>
      <vt:lpstr>   Cont’d</vt:lpstr>
      <vt:lpstr>Emerging &amp; Re-emerging Infectious Diseases</vt:lpstr>
      <vt:lpstr>PowerPoint Presentation</vt:lpstr>
      <vt:lpstr>Emerging infectious disease</vt:lpstr>
      <vt:lpstr>      Re-emerging infectious diseases</vt:lpstr>
      <vt:lpstr>Factors Contributing To Emergence</vt:lpstr>
      <vt:lpstr>    Transmission of infectious agent from Animals to Humans</vt:lpstr>
      <vt:lpstr>Climate &amp; Environmental Changes</vt:lpstr>
      <vt:lpstr>   Poverty, Neglect &amp; Weakening of Health Infrastructure</vt:lpstr>
      <vt:lpstr>Uncontrolled Urbanization &amp;  Population Displacement</vt:lpstr>
      <vt:lpstr>   Cont’d</vt:lpstr>
      <vt:lpstr>     Human Behaviour</vt:lpstr>
      <vt:lpstr>Antimicrobial Drug Resistance</vt:lpstr>
      <vt:lpstr>PowerPoint Presentation</vt:lpstr>
      <vt:lpstr>Examples of Emerging Infectious Diseases</vt:lpstr>
      <vt:lpstr>Emerging Zoonoses: Human-animal interface</vt:lpstr>
      <vt:lpstr>SARS: the first emerging infectious  disease of the 21st century</vt:lpstr>
      <vt:lpstr>    Cont’d</vt:lpstr>
      <vt:lpstr>             </vt:lpstr>
      <vt:lpstr>Lesson learnt from SARS</vt:lpstr>
      <vt:lpstr>Definition of sars</vt:lpstr>
      <vt:lpstr>Epidemiological factors</vt:lpstr>
      <vt:lpstr>Source of infections</vt:lpstr>
      <vt:lpstr>   Cont’d</vt:lpstr>
      <vt:lpstr>Mode of transmission</vt:lpstr>
      <vt:lpstr> Pathophysiology </vt:lpstr>
      <vt:lpstr>  Clinical manifestations</vt:lpstr>
      <vt:lpstr>     Cont’d </vt:lpstr>
      <vt:lpstr>   Investigation </vt:lpstr>
      <vt:lpstr>    Cont’d </vt:lpstr>
      <vt:lpstr>      Treatment </vt:lpstr>
      <vt:lpstr>    Nursing management</vt:lpstr>
      <vt:lpstr>      Health education </vt:lpstr>
      <vt:lpstr>  Prevention and control</vt:lpstr>
      <vt:lpstr>        Cont’d </vt:lpstr>
      <vt:lpstr>Highly Pathogenic Avian Influenza (H5N1)</vt:lpstr>
      <vt:lpstr>   Cont’d</vt:lpstr>
      <vt:lpstr>      Cont’d</vt:lpstr>
      <vt:lpstr>Novel Swine origin Influenza A (H1N1)</vt:lpstr>
      <vt:lpstr>           Cont’d</vt:lpstr>
      <vt:lpstr>      Cont’d</vt:lpstr>
      <vt:lpstr>               Zika Virus </vt:lpstr>
      <vt:lpstr>Overview of Zika Virus (ZIKV)</vt:lpstr>
      <vt:lpstr>   Cont’d </vt:lpstr>
      <vt:lpstr>Geographic Extent of ZIKV: ‘47 to ‘06</vt:lpstr>
      <vt:lpstr>Yap Island Outbreak: ‘07</vt:lpstr>
      <vt:lpstr>ZIKV’s Arrival to the Americas: ‘14 – ‘15</vt:lpstr>
      <vt:lpstr>The French Polynesia Outbreak: ‘13</vt:lpstr>
      <vt:lpstr>Zika Virus Vectors: Aedes Mosquitoes</vt:lpstr>
      <vt:lpstr>    ZIKA’s Arrival to the Americas: ‘14 – ‘15</vt:lpstr>
      <vt:lpstr>Brazil Outbreak: ‘15 to ‘16</vt:lpstr>
      <vt:lpstr>    The zika vector</vt:lpstr>
      <vt:lpstr>  The Aedes species</vt:lpstr>
      <vt:lpstr>ZIKA Vectors</vt:lpstr>
      <vt:lpstr>Zika Virus Transmission Cycles</vt:lpstr>
      <vt:lpstr> Other Modes of Transmission</vt:lpstr>
      <vt:lpstr>Zika Virus Epidemiology </vt:lpstr>
      <vt:lpstr>Transmission in pregnancy</vt:lpstr>
      <vt:lpstr>Zika Virus in the Americas </vt:lpstr>
      <vt:lpstr>     Cont’d</vt:lpstr>
      <vt:lpstr>  Zika Virus Incidence and Attack Rates </vt:lpstr>
      <vt:lpstr>Reported Clinical Symptoms Among Confirmed Zika Virus Disease Cases </vt:lpstr>
      <vt:lpstr>Zika Virus Clinical Disease Course and Outcomes</vt:lpstr>
      <vt:lpstr>Zika Virus and Microcephaly in Brazil </vt:lpstr>
      <vt:lpstr>Distinguishing Zika from Dengue and Chikungunya</vt:lpstr>
      <vt:lpstr>Clinical Features:ZikaVirus Compared to Dengue and Chikungunya</vt:lpstr>
      <vt:lpstr>Differential Diagnosis for Zika Virus Disease </vt:lpstr>
      <vt:lpstr>Diagnostic Testing for Zika Virus</vt:lpstr>
      <vt:lpstr>Serology Cross-Reactions with Other Flaviviruses</vt:lpstr>
      <vt:lpstr>Laboratories for Diagnostic Testing </vt:lpstr>
      <vt:lpstr>Initial Assessment and Treatment </vt:lpstr>
      <vt:lpstr>ZikaVirus Disease Surveillance</vt:lpstr>
      <vt:lpstr>Reporting Zika Virus Disease Cases</vt:lpstr>
      <vt:lpstr>Zika Virus Preventive Measures</vt:lpstr>
      <vt:lpstr>Possible Future Course of ZikaVirus in the Americas</vt:lpstr>
      <vt:lpstr>    Cont’d</vt:lpstr>
      <vt:lpstr>Zika Virus and Pregnancy </vt:lpstr>
      <vt:lpstr>Maternal-Fetal Transmission of Zika Virus</vt:lpstr>
      <vt:lpstr>                  Cont’d</vt:lpstr>
      <vt:lpstr>   Pregnancy transmission</vt:lpstr>
      <vt:lpstr>CDC Recommendations: Pregnant Women Considering Travel </vt:lpstr>
      <vt:lpstr>Zika Virus Disease Prevention: Pregnant Women</vt:lpstr>
      <vt:lpstr>         Cont’d</vt:lpstr>
      <vt:lpstr>Evaluation of Pregnant Women</vt:lpstr>
      <vt:lpstr>PowerPoint Presentation</vt:lpstr>
      <vt:lpstr>Recommendations for Testing</vt:lpstr>
      <vt:lpstr>Testing Algorithm for a Pregnant Woman with History of Travel to an Area with Zika Virus Transmission</vt:lpstr>
      <vt:lpstr>    Cont’d</vt:lpstr>
      <vt:lpstr>Zika and Pregnancy: Clinical Management</vt:lpstr>
      <vt:lpstr>Zika Virus and Microcephaly </vt:lpstr>
      <vt:lpstr>  Cont’d</vt:lpstr>
      <vt:lpstr>     Cont’d</vt:lpstr>
      <vt:lpstr>    Cont’d</vt:lpstr>
      <vt:lpstr>Infants with Microcephaly </vt:lpstr>
      <vt:lpstr>Typical newborn head CT scan </vt:lpstr>
      <vt:lpstr>    Cont’d</vt:lpstr>
      <vt:lpstr>Range of Microcephaly Severity</vt:lpstr>
      <vt:lpstr>Fetal Brain Disruption Sequence </vt:lpstr>
      <vt:lpstr>     Cont’d</vt:lpstr>
      <vt:lpstr>   Cont’d</vt:lpstr>
      <vt:lpstr>       Cont’d</vt:lpstr>
      <vt:lpstr>Microcephaly and Zika </vt:lpstr>
      <vt:lpstr>    Cont’d</vt:lpstr>
      <vt:lpstr>Zika Virus Laboratory Testing of Infants</vt:lpstr>
      <vt:lpstr>Recommended Zika Virus Testing for Infants</vt:lpstr>
      <vt:lpstr>   Cont’d</vt:lpstr>
      <vt:lpstr>   Cont’d</vt:lpstr>
      <vt:lpstr>    Cont’d</vt:lpstr>
      <vt:lpstr>Evaluation and Testing for All Infants with Possible Congenital Zika Virus Infection</vt:lpstr>
      <vt:lpstr> Cont’d</vt:lpstr>
      <vt:lpstr>    Cont’d</vt:lpstr>
      <vt:lpstr>Recommended Long-Term Follow-up of Infants with Possible Congenital Zika Virus Infection</vt:lpstr>
      <vt:lpstr>  Cont’d</vt:lpstr>
      <vt:lpstr>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dc:title>
  <dc:creator>KMTC</dc:creator>
  <cp:lastModifiedBy>Pheneas murithi</cp:lastModifiedBy>
  <cp:revision>248</cp:revision>
  <dcterms:created xsi:type="dcterms:W3CDTF">2016-06-28T13:58:44Z</dcterms:created>
  <dcterms:modified xsi:type="dcterms:W3CDTF">2017-04-26T17:08:31Z</dcterms:modified>
</cp:coreProperties>
</file>