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15" autoAdjust="0"/>
  </p:normalViewPr>
  <p:slideViewPr>
    <p:cSldViewPr>
      <p:cViewPr varScale="1">
        <p:scale>
          <a:sx n="77" d="100"/>
          <a:sy n="77" d="100"/>
        </p:scale>
        <p:origin x="-1092"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4FF48A-642D-4E09-8A51-9D1F00A7A703}" type="datetimeFigureOut">
              <a:rPr lang="en-US" smtClean="0"/>
              <a:t>6/9/2019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47EFC-6343-4799-A916-B8BF20C2F638}" type="slidenum">
              <a:rPr lang="en-US" smtClean="0"/>
              <a:t>‹#›</a:t>
            </a:fld>
            <a:endParaRPr lang="en-US"/>
          </a:p>
        </p:txBody>
      </p:sp>
    </p:spTree>
    <p:extLst>
      <p:ext uri="{BB962C8B-B14F-4D97-AF65-F5344CB8AC3E}">
        <p14:creationId xmlns:p14="http://schemas.microsoft.com/office/powerpoint/2010/main" val="2300901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4FF48A-642D-4E09-8A51-9D1F00A7A703}" type="datetimeFigureOut">
              <a:rPr lang="en-US" smtClean="0"/>
              <a:t>6/9/2019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47EFC-6343-4799-A916-B8BF20C2F638}" type="slidenum">
              <a:rPr lang="en-US" smtClean="0"/>
              <a:t>‹#›</a:t>
            </a:fld>
            <a:endParaRPr lang="en-US"/>
          </a:p>
        </p:txBody>
      </p:sp>
    </p:spTree>
    <p:extLst>
      <p:ext uri="{BB962C8B-B14F-4D97-AF65-F5344CB8AC3E}">
        <p14:creationId xmlns:p14="http://schemas.microsoft.com/office/powerpoint/2010/main" val="1543318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4FF48A-642D-4E09-8A51-9D1F00A7A703}" type="datetimeFigureOut">
              <a:rPr lang="en-US" smtClean="0"/>
              <a:t>6/9/2019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47EFC-6343-4799-A916-B8BF20C2F638}" type="slidenum">
              <a:rPr lang="en-US" smtClean="0"/>
              <a:t>‹#›</a:t>
            </a:fld>
            <a:endParaRPr lang="en-US"/>
          </a:p>
        </p:txBody>
      </p:sp>
    </p:spTree>
    <p:extLst>
      <p:ext uri="{BB962C8B-B14F-4D97-AF65-F5344CB8AC3E}">
        <p14:creationId xmlns:p14="http://schemas.microsoft.com/office/powerpoint/2010/main" val="2535536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4FF48A-642D-4E09-8A51-9D1F00A7A703}" type="datetimeFigureOut">
              <a:rPr lang="en-US" smtClean="0"/>
              <a:t>6/9/2019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47EFC-6343-4799-A916-B8BF20C2F638}" type="slidenum">
              <a:rPr lang="en-US" smtClean="0"/>
              <a:t>‹#›</a:t>
            </a:fld>
            <a:endParaRPr lang="en-US"/>
          </a:p>
        </p:txBody>
      </p:sp>
    </p:spTree>
    <p:extLst>
      <p:ext uri="{BB962C8B-B14F-4D97-AF65-F5344CB8AC3E}">
        <p14:creationId xmlns:p14="http://schemas.microsoft.com/office/powerpoint/2010/main" val="2172397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4FF48A-642D-4E09-8A51-9D1F00A7A703}" type="datetimeFigureOut">
              <a:rPr lang="en-US" smtClean="0"/>
              <a:t>6/9/2019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47EFC-6343-4799-A916-B8BF20C2F638}" type="slidenum">
              <a:rPr lang="en-US" smtClean="0"/>
              <a:t>‹#›</a:t>
            </a:fld>
            <a:endParaRPr lang="en-US"/>
          </a:p>
        </p:txBody>
      </p:sp>
    </p:spTree>
    <p:extLst>
      <p:ext uri="{BB962C8B-B14F-4D97-AF65-F5344CB8AC3E}">
        <p14:creationId xmlns:p14="http://schemas.microsoft.com/office/powerpoint/2010/main" val="1184349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4FF48A-642D-4E09-8A51-9D1F00A7A703}" type="datetimeFigureOut">
              <a:rPr lang="en-US" smtClean="0"/>
              <a:t>6/9/2019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47EFC-6343-4799-A916-B8BF20C2F638}" type="slidenum">
              <a:rPr lang="en-US" smtClean="0"/>
              <a:t>‹#›</a:t>
            </a:fld>
            <a:endParaRPr lang="en-US"/>
          </a:p>
        </p:txBody>
      </p:sp>
    </p:spTree>
    <p:extLst>
      <p:ext uri="{BB962C8B-B14F-4D97-AF65-F5344CB8AC3E}">
        <p14:creationId xmlns:p14="http://schemas.microsoft.com/office/powerpoint/2010/main" val="174297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4FF48A-642D-4E09-8A51-9D1F00A7A703}" type="datetimeFigureOut">
              <a:rPr lang="en-US" smtClean="0"/>
              <a:t>6/9/2019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047EFC-6343-4799-A916-B8BF20C2F638}" type="slidenum">
              <a:rPr lang="en-US" smtClean="0"/>
              <a:t>‹#›</a:t>
            </a:fld>
            <a:endParaRPr lang="en-US"/>
          </a:p>
        </p:txBody>
      </p:sp>
    </p:spTree>
    <p:extLst>
      <p:ext uri="{BB962C8B-B14F-4D97-AF65-F5344CB8AC3E}">
        <p14:creationId xmlns:p14="http://schemas.microsoft.com/office/powerpoint/2010/main" val="3763576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4FF48A-642D-4E09-8A51-9D1F00A7A703}" type="datetimeFigureOut">
              <a:rPr lang="en-US" smtClean="0"/>
              <a:t>6/9/2019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047EFC-6343-4799-A916-B8BF20C2F638}" type="slidenum">
              <a:rPr lang="en-US" smtClean="0"/>
              <a:t>‹#›</a:t>
            </a:fld>
            <a:endParaRPr lang="en-US"/>
          </a:p>
        </p:txBody>
      </p:sp>
    </p:spTree>
    <p:extLst>
      <p:ext uri="{BB962C8B-B14F-4D97-AF65-F5344CB8AC3E}">
        <p14:creationId xmlns:p14="http://schemas.microsoft.com/office/powerpoint/2010/main" val="2503362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4FF48A-642D-4E09-8A51-9D1F00A7A703}" type="datetimeFigureOut">
              <a:rPr lang="en-US" smtClean="0"/>
              <a:t>6/9/2019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047EFC-6343-4799-A916-B8BF20C2F638}" type="slidenum">
              <a:rPr lang="en-US" smtClean="0"/>
              <a:t>‹#›</a:t>
            </a:fld>
            <a:endParaRPr lang="en-US"/>
          </a:p>
        </p:txBody>
      </p:sp>
    </p:spTree>
    <p:extLst>
      <p:ext uri="{BB962C8B-B14F-4D97-AF65-F5344CB8AC3E}">
        <p14:creationId xmlns:p14="http://schemas.microsoft.com/office/powerpoint/2010/main" val="118130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4FF48A-642D-4E09-8A51-9D1F00A7A703}" type="datetimeFigureOut">
              <a:rPr lang="en-US" smtClean="0"/>
              <a:t>6/9/2019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47EFC-6343-4799-A916-B8BF20C2F638}" type="slidenum">
              <a:rPr lang="en-US" smtClean="0"/>
              <a:t>‹#›</a:t>
            </a:fld>
            <a:endParaRPr lang="en-US"/>
          </a:p>
        </p:txBody>
      </p:sp>
    </p:spTree>
    <p:extLst>
      <p:ext uri="{BB962C8B-B14F-4D97-AF65-F5344CB8AC3E}">
        <p14:creationId xmlns:p14="http://schemas.microsoft.com/office/powerpoint/2010/main" val="617521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4FF48A-642D-4E09-8A51-9D1F00A7A703}" type="datetimeFigureOut">
              <a:rPr lang="en-US" smtClean="0"/>
              <a:t>6/9/2019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47EFC-6343-4799-A916-B8BF20C2F638}" type="slidenum">
              <a:rPr lang="en-US" smtClean="0"/>
              <a:t>‹#›</a:t>
            </a:fld>
            <a:endParaRPr lang="en-US"/>
          </a:p>
        </p:txBody>
      </p:sp>
    </p:spTree>
    <p:extLst>
      <p:ext uri="{BB962C8B-B14F-4D97-AF65-F5344CB8AC3E}">
        <p14:creationId xmlns:p14="http://schemas.microsoft.com/office/powerpoint/2010/main" val="1368527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4FF48A-642D-4E09-8A51-9D1F00A7A703}" type="datetimeFigureOut">
              <a:rPr lang="en-US" smtClean="0"/>
              <a:t>6/9/2019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047EFC-6343-4799-A916-B8BF20C2F638}" type="slidenum">
              <a:rPr lang="en-US" smtClean="0"/>
              <a:t>‹#›</a:t>
            </a:fld>
            <a:endParaRPr lang="en-US"/>
          </a:p>
        </p:txBody>
      </p:sp>
    </p:spTree>
    <p:extLst>
      <p:ext uri="{BB962C8B-B14F-4D97-AF65-F5344CB8AC3E}">
        <p14:creationId xmlns:p14="http://schemas.microsoft.com/office/powerpoint/2010/main" val="2019595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EPILEPSY</a:t>
            </a:r>
            <a:endParaRPr lang="en-US" dirty="0"/>
          </a:p>
        </p:txBody>
      </p:sp>
      <p:sp>
        <p:nvSpPr>
          <p:cNvPr id="5" name="Content Placeholder 4"/>
          <p:cNvSpPr>
            <a:spLocks noGrp="1"/>
          </p:cNvSpPr>
          <p:nvPr>
            <p:ph idx="1"/>
          </p:nvPr>
        </p:nvSpPr>
        <p:spPr>
          <a:xfrm>
            <a:off x="457200" y="1722437"/>
            <a:ext cx="8229600" cy="4525963"/>
          </a:xfrm>
        </p:spPr>
        <p:txBody>
          <a:bodyPr>
            <a:normAutofit fontScale="92500" lnSpcReduction="10000"/>
          </a:bodyPr>
          <a:lstStyle/>
          <a:p>
            <a:pPr marL="0" indent="0">
              <a:buNone/>
            </a:pPr>
            <a:r>
              <a:rPr lang="en-US" dirty="0" smtClean="0"/>
              <a:t>Definition;</a:t>
            </a:r>
          </a:p>
          <a:p>
            <a:pPr marL="0" indent="0">
              <a:buNone/>
            </a:pPr>
            <a:r>
              <a:rPr lang="en-US" dirty="0" smtClean="0"/>
              <a:t>It’s a common neurologic disorder characterized by seizures.</a:t>
            </a:r>
          </a:p>
          <a:p>
            <a:pPr marL="0" indent="0">
              <a:buNone/>
            </a:pPr>
            <a:r>
              <a:rPr lang="en-US" dirty="0" smtClean="0"/>
              <a:t>Pathophysiology</a:t>
            </a:r>
          </a:p>
          <a:p>
            <a:pPr marL="0" indent="0">
              <a:buNone/>
            </a:pPr>
            <a:r>
              <a:rPr lang="en-US" dirty="0" smtClean="0"/>
              <a:t>An epileptic seizure results from abnormal activity in the brain,which is manifested by brief disturbances of sensory motor and autonomic </a:t>
            </a:r>
            <a:r>
              <a:rPr lang="en-US" dirty="0" smtClean="0"/>
              <a:t>function. The </a:t>
            </a:r>
            <a:r>
              <a:rPr lang="en-US" dirty="0" smtClean="0"/>
              <a:t>disturbances recur spontaneously and are classified according to the parts of the brain affected. </a:t>
            </a:r>
          </a:p>
          <a:p>
            <a:pPr marL="0" indent="0">
              <a:buNone/>
            </a:pPr>
            <a:endParaRPr lang="en-US" dirty="0"/>
          </a:p>
        </p:txBody>
      </p:sp>
    </p:spTree>
    <p:extLst>
      <p:ext uri="{BB962C8B-B14F-4D97-AF65-F5344CB8AC3E}">
        <p14:creationId xmlns:p14="http://schemas.microsoft.com/office/powerpoint/2010/main" val="6674142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Intrapartum care</a:t>
            </a:r>
            <a:endParaRPr lang="en-US" dirty="0"/>
          </a:p>
        </p:txBody>
      </p:sp>
      <p:sp>
        <p:nvSpPr>
          <p:cNvPr id="3" name="Content Placeholder 2"/>
          <p:cNvSpPr>
            <a:spLocks noGrp="1"/>
          </p:cNvSpPr>
          <p:nvPr>
            <p:ph idx="1"/>
          </p:nvPr>
        </p:nvSpPr>
        <p:spPr/>
        <p:txBody>
          <a:bodyPr/>
          <a:lstStyle/>
          <a:p>
            <a:r>
              <a:rPr lang="en-US" dirty="0" smtClean="0"/>
              <a:t>Careful and close monitoring of the maternal and fetal condition.</a:t>
            </a:r>
          </a:p>
          <a:p>
            <a:r>
              <a:rPr lang="en-US" dirty="0" smtClean="0"/>
              <a:t>AEDs should be administered as scheduled throughout labor and it is important to prevent the development of possible trigger situations such as sleep deprivation, hypoglycemia, stress and anemia all may arise during the course of labor.</a:t>
            </a:r>
            <a:endParaRPr lang="en-US" dirty="0"/>
          </a:p>
        </p:txBody>
      </p:sp>
    </p:spTree>
    <p:extLst>
      <p:ext uri="{BB962C8B-B14F-4D97-AF65-F5344CB8AC3E}">
        <p14:creationId xmlns:p14="http://schemas.microsoft.com/office/powerpoint/2010/main" val="4072762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Postnatal care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Vit K 1mg IM should be administered to the baby promptly after birth to protect against AED induced hemorrhagic disease.</a:t>
            </a:r>
          </a:p>
          <a:p>
            <a:r>
              <a:rPr lang="en-US" dirty="0" smtClean="0"/>
              <a:t>Pethidine is contraindicated as it is </a:t>
            </a:r>
            <a:r>
              <a:rPr lang="en-US" dirty="0" smtClean="0"/>
              <a:t>metabolized </a:t>
            </a:r>
            <a:r>
              <a:rPr lang="en-US" dirty="0" smtClean="0"/>
              <a:t>to norpethidine which can also induce seizure and either trans-</a:t>
            </a:r>
            <a:r>
              <a:rPr lang="en-US" dirty="0" err="1" smtClean="0"/>
              <a:t>electral</a:t>
            </a:r>
            <a:r>
              <a:rPr lang="en-US" dirty="0" smtClean="0"/>
              <a:t> nerve stimulation or epidural should be considered as an alternative.</a:t>
            </a:r>
          </a:p>
          <a:p>
            <a:r>
              <a:rPr lang="en-US" dirty="0" smtClean="0"/>
              <a:t>In the first 24 hours following the birth, the woman should remain in the hospital since she may develop seizures due to fluctuations of hormones.</a:t>
            </a:r>
            <a:endParaRPr lang="en-US" dirty="0"/>
          </a:p>
        </p:txBody>
      </p:sp>
    </p:spTree>
    <p:extLst>
      <p:ext uri="{BB962C8B-B14F-4D97-AF65-F5344CB8AC3E}">
        <p14:creationId xmlns:p14="http://schemas.microsoft.com/office/powerpoint/2010/main" val="3543267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Advice should be given about safety when caring for the baby on a changing mat or floor to prevent falling during a seizure.</a:t>
            </a:r>
          </a:p>
          <a:p>
            <a:r>
              <a:rPr lang="en-US" dirty="0" smtClean="0"/>
              <a:t>It is advisable that the baby is bathed by the mother in shallow water when someone else is around to assist if necessary.</a:t>
            </a:r>
          </a:p>
          <a:p>
            <a:r>
              <a:rPr lang="en-US" dirty="0" smtClean="0"/>
              <a:t>Oral contraceptives are less effective with some AEDs as they induce hepatic enzymes which metabolizes estrogen faster. Will require oral contraceptives with higher dosage of estrogen [50mg estrogen]</a:t>
            </a:r>
            <a:endParaRPr lang="en-US" dirty="0"/>
          </a:p>
        </p:txBody>
      </p:sp>
    </p:spTree>
    <p:extLst>
      <p:ext uri="{BB962C8B-B14F-4D97-AF65-F5344CB8AC3E}">
        <p14:creationId xmlns:p14="http://schemas.microsoft.com/office/powerpoint/2010/main" val="3636284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14400"/>
            <a:ext cx="8229600" cy="1143000"/>
          </a:xfrm>
        </p:spPr>
        <p:txBody>
          <a:bodyPr/>
          <a:lstStyle/>
          <a:p>
            <a:r>
              <a:rPr lang="en-US" dirty="0" smtClean="0"/>
              <a:t>Complications </a:t>
            </a:r>
            <a:endParaRPr lang="en-US" dirty="0"/>
          </a:p>
        </p:txBody>
      </p:sp>
      <p:sp>
        <p:nvSpPr>
          <p:cNvPr id="3" name="Content Placeholder 2"/>
          <p:cNvSpPr>
            <a:spLocks noGrp="1"/>
          </p:cNvSpPr>
          <p:nvPr>
            <p:ph idx="1"/>
          </p:nvPr>
        </p:nvSpPr>
        <p:spPr>
          <a:noFill/>
        </p:spPr>
        <p:txBody>
          <a:bodyPr>
            <a:normAutofit fontScale="85000" lnSpcReduction="20000"/>
          </a:bodyPr>
          <a:lstStyle/>
          <a:p>
            <a:pPr marL="0" indent="0">
              <a:buNone/>
            </a:pPr>
            <a:r>
              <a:rPr lang="en-US" dirty="0" smtClean="0"/>
              <a:t>Infant </a:t>
            </a:r>
          </a:p>
          <a:p>
            <a:pPr marL="514350" indent="-514350">
              <a:buFont typeface="+mj-lt"/>
              <a:buAutoNum type="alphaLcParenR"/>
            </a:pPr>
            <a:r>
              <a:rPr lang="en-US" dirty="0" smtClean="0"/>
              <a:t>Prematurity</a:t>
            </a:r>
          </a:p>
          <a:p>
            <a:pPr marL="514350" indent="-514350">
              <a:buFont typeface="+mj-lt"/>
              <a:buAutoNum type="alphaLcParenR"/>
            </a:pPr>
            <a:r>
              <a:rPr lang="en-US" dirty="0" smtClean="0"/>
              <a:t>IUGR</a:t>
            </a:r>
          </a:p>
          <a:p>
            <a:pPr marL="514350" indent="-514350">
              <a:buFont typeface="+mj-lt"/>
              <a:buAutoNum type="alphaLcParenR"/>
            </a:pPr>
            <a:r>
              <a:rPr lang="en-US" dirty="0" smtClean="0"/>
              <a:t>Congenital anomalies</a:t>
            </a:r>
          </a:p>
          <a:p>
            <a:pPr marL="514350" indent="-514350">
              <a:buFont typeface="+mj-lt"/>
              <a:buAutoNum type="alphaLcParenR"/>
            </a:pPr>
            <a:r>
              <a:rPr lang="en-US" dirty="0" smtClean="0"/>
              <a:t>Small gestational age </a:t>
            </a:r>
          </a:p>
          <a:p>
            <a:pPr marL="514350" indent="-514350">
              <a:buFont typeface="+mj-lt"/>
              <a:buAutoNum type="alphaLcParenR"/>
            </a:pPr>
            <a:r>
              <a:rPr lang="en-US" dirty="0" smtClean="0"/>
              <a:t>Delayed cognitive development</a:t>
            </a:r>
          </a:p>
          <a:p>
            <a:pPr marL="0" indent="0">
              <a:buNone/>
            </a:pPr>
            <a:r>
              <a:rPr lang="en-US" dirty="0" smtClean="0"/>
              <a:t>Mother</a:t>
            </a:r>
          </a:p>
          <a:p>
            <a:pPr marL="514350" indent="-514350">
              <a:buFont typeface="+mj-lt"/>
              <a:buAutoNum type="alphaLcParenR"/>
            </a:pPr>
            <a:r>
              <a:rPr lang="en-US" dirty="0" smtClean="0"/>
              <a:t>PPH</a:t>
            </a:r>
          </a:p>
          <a:p>
            <a:pPr marL="514350" indent="-514350">
              <a:buFont typeface="+mj-lt"/>
              <a:buAutoNum type="alphaLcParenR"/>
            </a:pPr>
            <a:r>
              <a:rPr lang="en-US" dirty="0" smtClean="0"/>
              <a:t>Gestational hypertension</a:t>
            </a:r>
          </a:p>
          <a:p>
            <a:pPr marL="514350" indent="-514350">
              <a:buFont typeface="+mj-lt"/>
              <a:buAutoNum type="alphaLcParenR"/>
            </a:pPr>
            <a:r>
              <a:rPr lang="en-US" dirty="0" smtClean="0"/>
              <a:t>Pre-</a:t>
            </a:r>
            <a:r>
              <a:rPr lang="en-US" dirty="0" err="1" smtClean="0"/>
              <a:t>eclampsia</a:t>
            </a:r>
            <a:r>
              <a:rPr lang="en-US" dirty="0" smtClean="0"/>
              <a:t>/</a:t>
            </a:r>
            <a:r>
              <a:rPr lang="en-US" dirty="0" err="1" smtClean="0"/>
              <a:t>eclampsia</a:t>
            </a:r>
            <a:endParaRPr lang="en-US" dirty="0"/>
          </a:p>
        </p:txBody>
      </p:sp>
    </p:spTree>
    <p:extLst>
      <p:ext uri="{BB962C8B-B14F-4D97-AF65-F5344CB8AC3E}">
        <p14:creationId xmlns:p14="http://schemas.microsoft.com/office/powerpoint/2010/main" val="149912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Courtesy of;</a:t>
            </a:r>
          </a:p>
          <a:p>
            <a:pPr marL="0" indent="0">
              <a:buNone/>
            </a:pPr>
            <a:r>
              <a:rPr lang="en-US" dirty="0" smtClean="0"/>
              <a:t>                   Amon</a:t>
            </a:r>
          </a:p>
          <a:p>
            <a:pPr marL="0" indent="0">
              <a:buNone/>
            </a:pPr>
            <a:r>
              <a:rPr lang="en-US" dirty="0"/>
              <a:t> </a:t>
            </a:r>
            <a:r>
              <a:rPr lang="en-US" dirty="0" smtClean="0"/>
              <a:t>                       </a:t>
            </a:r>
            <a:r>
              <a:rPr lang="en-US" dirty="0"/>
              <a:t>J</a:t>
            </a:r>
            <a:r>
              <a:rPr lang="en-US" dirty="0" smtClean="0"/>
              <a:t>ustine</a:t>
            </a:r>
          </a:p>
          <a:p>
            <a:pPr marL="0" indent="0">
              <a:buNone/>
            </a:pPr>
            <a:r>
              <a:rPr lang="en-US" dirty="0" smtClean="0"/>
              <a:t>                             Kandie</a:t>
            </a:r>
          </a:p>
          <a:p>
            <a:pPr marL="0" indent="0">
              <a:buNone/>
            </a:pPr>
            <a:r>
              <a:rPr lang="en-US" dirty="0"/>
              <a:t> </a:t>
            </a:r>
            <a:r>
              <a:rPr lang="en-US" dirty="0" smtClean="0"/>
              <a:t>                                  Brenda</a:t>
            </a:r>
            <a:endParaRPr lang="en-US" dirty="0"/>
          </a:p>
        </p:txBody>
      </p:sp>
    </p:spTree>
    <p:extLst>
      <p:ext uri="{BB962C8B-B14F-4D97-AF65-F5344CB8AC3E}">
        <p14:creationId xmlns:p14="http://schemas.microsoft.com/office/powerpoint/2010/main" val="3562699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Causes</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Low oxygen during birth</a:t>
            </a:r>
          </a:p>
          <a:p>
            <a:r>
              <a:rPr lang="en-US" dirty="0" smtClean="0"/>
              <a:t>Head injuries that occur during birth or from accidents during youth or adulthood.</a:t>
            </a:r>
          </a:p>
          <a:p>
            <a:r>
              <a:rPr lang="en-US" dirty="0" smtClean="0"/>
              <a:t>Brain tumors</a:t>
            </a:r>
          </a:p>
          <a:p>
            <a:r>
              <a:rPr lang="en-US" dirty="0" smtClean="0"/>
              <a:t>Infections such as meningitis and encephalitis</a:t>
            </a:r>
          </a:p>
          <a:p>
            <a:r>
              <a:rPr lang="en-US" dirty="0" smtClean="0"/>
              <a:t>Stroke or any other type of damage to the brain</a:t>
            </a:r>
          </a:p>
          <a:p>
            <a:r>
              <a:rPr lang="en-US" dirty="0" smtClean="0"/>
              <a:t>Abnormal level of substances  such as sodium or blood sugar.</a:t>
            </a:r>
          </a:p>
          <a:p>
            <a:r>
              <a:rPr lang="en-US" dirty="0" smtClean="0"/>
              <a:t>Genetic conditions that results in brain damage such as tuberous sclerosis.</a:t>
            </a:r>
          </a:p>
          <a:p>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3266302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Predisposing factors</a:t>
            </a:r>
            <a:endParaRPr lang="en-US" dirty="0"/>
          </a:p>
        </p:txBody>
      </p:sp>
      <p:sp>
        <p:nvSpPr>
          <p:cNvPr id="3" name="Content Placeholder 2"/>
          <p:cNvSpPr>
            <a:spLocks noGrp="1"/>
          </p:cNvSpPr>
          <p:nvPr>
            <p:ph idx="1"/>
          </p:nvPr>
        </p:nvSpPr>
        <p:spPr/>
        <p:txBody>
          <a:bodyPr/>
          <a:lstStyle/>
          <a:p>
            <a:r>
              <a:rPr lang="en-US" dirty="0" smtClean="0"/>
              <a:t>Motional stress</a:t>
            </a:r>
          </a:p>
          <a:p>
            <a:r>
              <a:rPr lang="en-US" dirty="0" smtClean="0"/>
              <a:t>Sleep deprivation/physical exhaustion</a:t>
            </a:r>
          </a:p>
          <a:p>
            <a:endParaRPr lang="en-US" dirty="0"/>
          </a:p>
        </p:txBody>
      </p:sp>
    </p:spTree>
    <p:extLst>
      <p:ext uri="{BB962C8B-B14F-4D97-AF65-F5344CB8AC3E}">
        <p14:creationId xmlns:p14="http://schemas.microsoft.com/office/powerpoint/2010/main" val="1188659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epilepsy on the mother</a:t>
            </a:r>
            <a:endParaRPr lang="en-US" dirty="0"/>
          </a:p>
        </p:txBody>
      </p:sp>
      <p:sp>
        <p:nvSpPr>
          <p:cNvPr id="3" name="Content Placeholder 2"/>
          <p:cNvSpPr>
            <a:spLocks noGrp="1"/>
          </p:cNvSpPr>
          <p:nvPr>
            <p:ph idx="1"/>
          </p:nvPr>
        </p:nvSpPr>
        <p:spPr/>
        <p:txBody>
          <a:bodyPr/>
          <a:lstStyle/>
          <a:p>
            <a:r>
              <a:rPr lang="en-US" dirty="0" smtClean="0"/>
              <a:t>Increased hormone production</a:t>
            </a:r>
          </a:p>
          <a:p>
            <a:r>
              <a:rPr lang="en-US" dirty="0" smtClean="0"/>
              <a:t>Increased stress</a:t>
            </a:r>
          </a:p>
          <a:p>
            <a:r>
              <a:rPr lang="en-US" dirty="0" smtClean="0"/>
              <a:t>Altered eating habits</a:t>
            </a:r>
          </a:p>
          <a:p>
            <a:r>
              <a:rPr lang="en-US" dirty="0" smtClean="0"/>
              <a:t>Altered sleeping patterns</a:t>
            </a:r>
          </a:p>
          <a:p>
            <a:r>
              <a:rPr lang="en-US" dirty="0" smtClean="0"/>
              <a:t>Increased metabolism of AEDs(antiepileptic drugs)</a:t>
            </a:r>
          </a:p>
          <a:p>
            <a:endParaRPr lang="en-US" dirty="0" smtClean="0"/>
          </a:p>
          <a:p>
            <a:endParaRPr lang="en-US" dirty="0"/>
          </a:p>
        </p:txBody>
      </p:sp>
    </p:spTree>
    <p:extLst>
      <p:ext uri="{BB962C8B-B14F-4D97-AF65-F5344CB8AC3E}">
        <p14:creationId xmlns:p14="http://schemas.microsoft.com/office/powerpoint/2010/main" val="1898025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epilepsy on the fetus</a:t>
            </a:r>
            <a:endParaRPr lang="en-US" dirty="0"/>
          </a:p>
        </p:txBody>
      </p:sp>
      <p:sp>
        <p:nvSpPr>
          <p:cNvPr id="3" name="Content Placeholder 2"/>
          <p:cNvSpPr>
            <a:spLocks noGrp="1"/>
          </p:cNvSpPr>
          <p:nvPr>
            <p:ph idx="1"/>
          </p:nvPr>
        </p:nvSpPr>
        <p:spPr/>
        <p:txBody>
          <a:bodyPr/>
          <a:lstStyle/>
          <a:p>
            <a:r>
              <a:rPr lang="en-US" dirty="0" smtClean="0"/>
              <a:t>Slowing of FHR</a:t>
            </a:r>
          </a:p>
          <a:p>
            <a:r>
              <a:rPr lang="en-US" dirty="0" smtClean="0"/>
              <a:t>Decreased oxygen to the fetus</a:t>
            </a:r>
          </a:p>
          <a:p>
            <a:r>
              <a:rPr lang="en-US" dirty="0" smtClean="0"/>
              <a:t>Preterm labor</a:t>
            </a:r>
          </a:p>
          <a:p>
            <a:r>
              <a:rPr lang="en-US" dirty="0" smtClean="0"/>
              <a:t>Preterm birth</a:t>
            </a:r>
          </a:p>
          <a:p>
            <a:r>
              <a:rPr lang="en-US" dirty="0" smtClean="0"/>
              <a:t>Premature separation of placenta or miscarriage</a:t>
            </a:r>
          </a:p>
          <a:p>
            <a:endParaRPr lang="en-US" dirty="0"/>
          </a:p>
        </p:txBody>
      </p:sp>
    </p:spTree>
    <p:extLst>
      <p:ext uri="{BB962C8B-B14F-4D97-AF65-F5344CB8AC3E}">
        <p14:creationId xmlns:p14="http://schemas.microsoft.com/office/powerpoint/2010/main" val="2013851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and symptoms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Headache</a:t>
            </a:r>
          </a:p>
          <a:p>
            <a:r>
              <a:rPr lang="en-US" dirty="0" smtClean="0"/>
              <a:t>Changes in mood or energy levels</a:t>
            </a:r>
          </a:p>
          <a:p>
            <a:r>
              <a:rPr lang="en-US" dirty="0" smtClean="0"/>
              <a:t>Dizziness</a:t>
            </a:r>
          </a:p>
          <a:p>
            <a:r>
              <a:rPr lang="en-US" dirty="0" smtClean="0"/>
              <a:t>Fainting</a:t>
            </a:r>
          </a:p>
          <a:p>
            <a:r>
              <a:rPr lang="en-US" dirty="0" smtClean="0"/>
              <a:t>Confusion</a:t>
            </a:r>
          </a:p>
          <a:p>
            <a:r>
              <a:rPr lang="en-US" dirty="0" smtClean="0"/>
              <a:t>Memory loss</a:t>
            </a:r>
          </a:p>
          <a:p>
            <a:r>
              <a:rPr lang="en-US" dirty="0" smtClean="0"/>
              <a:t>Jerky motions</a:t>
            </a:r>
          </a:p>
          <a:p>
            <a:r>
              <a:rPr lang="en-US" dirty="0" smtClean="0"/>
              <a:t>Blurred vision</a:t>
            </a:r>
          </a:p>
          <a:p>
            <a:r>
              <a:rPr lang="en-US" dirty="0" smtClean="0"/>
              <a:t>convulsions</a:t>
            </a:r>
          </a:p>
          <a:p>
            <a:endParaRPr lang="en-US" dirty="0"/>
          </a:p>
        </p:txBody>
      </p:sp>
    </p:spTree>
    <p:extLst>
      <p:ext uri="{BB962C8B-B14F-4D97-AF65-F5344CB8AC3E}">
        <p14:creationId xmlns:p14="http://schemas.microsoft.com/office/powerpoint/2010/main" val="2565121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tests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History taking</a:t>
            </a:r>
          </a:p>
          <a:p>
            <a:r>
              <a:rPr lang="en-US" dirty="0" smtClean="0"/>
              <a:t>Blood test to determine haematology,biochemistry and toxicology assays</a:t>
            </a:r>
          </a:p>
          <a:p>
            <a:r>
              <a:rPr lang="en-US" dirty="0" smtClean="0"/>
              <a:t>Neuroimaging </a:t>
            </a:r>
            <a:r>
              <a:rPr lang="en-US" dirty="0" smtClean="0"/>
              <a:t>e.g. </a:t>
            </a:r>
            <a:r>
              <a:rPr lang="en-US" dirty="0" smtClean="0"/>
              <a:t>MRI,CT scan to identify any structural abnormalities and neurological lesions</a:t>
            </a:r>
          </a:p>
          <a:p>
            <a:r>
              <a:rPr lang="en-US" dirty="0" smtClean="0"/>
              <a:t>Electroencephalogram(EEG)to classify seizure type by identifying the origin of the abnormal electrical discharge and </a:t>
            </a:r>
            <a:r>
              <a:rPr lang="en-US" dirty="0" err="1" smtClean="0"/>
              <a:t>telemofy</a:t>
            </a:r>
            <a:r>
              <a:rPr lang="en-US" dirty="0" smtClean="0"/>
              <a:t> which uses video and EEG to observe and identify the seizure type.</a:t>
            </a:r>
          </a:p>
          <a:p>
            <a:pPr marL="0" indent="0">
              <a:buNone/>
            </a:pPr>
            <a:endParaRPr lang="en-US" dirty="0"/>
          </a:p>
        </p:txBody>
      </p:sp>
    </p:spTree>
    <p:extLst>
      <p:ext uri="{BB962C8B-B14F-4D97-AF65-F5344CB8AC3E}">
        <p14:creationId xmlns:p14="http://schemas.microsoft.com/office/powerpoint/2010/main" val="4234290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Pre-pregnancy care</a:t>
            </a:r>
            <a:endParaRPr lang="en-US" dirty="0"/>
          </a:p>
        </p:txBody>
      </p:sp>
      <p:sp>
        <p:nvSpPr>
          <p:cNvPr id="3" name="Content Placeholder 2"/>
          <p:cNvSpPr>
            <a:spLocks noGrp="1"/>
          </p:cNvSpPr>
          <p:nvPr>
            <p:ph idx="1"/>
          </p:nvPr>
        </p:nvSpPr>
        <p:spPr/>
        <p:txBody>
          <a:bodyPr>
            <a:normAutofit lnSpcReduction="10000"/>
          </a:bodyPr>
          <a:lstStyle/>
          <a:p>
            <a:r>
              <a:rPr lang="en-US" dirty="0" smtClean="0"/>
              <a:t>Preconception advice is essential for women with epilepsy and a review of Anti-epileptic drugs is crucial before women consider becoming pregnant.</a:t>
            </a:r>
          </a:p>
          <a:p>
            <a:r>
              <a:rPr lang="en-US" dirty="0" smtClean="0"/>
              <a:t>Folic acid supplementation 5mg/day should be commenced before pregnancy and continued throughout pregnancy to prevent congenital malformation and development of </a:t>
            </a:r>
            <a:r>
              <a:rPr lang="en-US" dirty="0" smtClean="0"/>
              <a:t>anemia.</a:t>
            </a:r>
            <a:endParaRPr lang="en-US" dirty="0"/>
          </a:p>
        </p:txBody>
      </p:sp>
    </p:spTree>
    <p:extLst>
      <p:ext uri="{BB962C8B-B14F-4D97-AF65-F5344CB8AC3E}">
        <p14:creationId xmlns:p14="http://schemas.microsoft.com/office/powerpoint/2010/main" val="4109619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Antenatal care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Close monitoring of maternal and fetal condition is required and ANC should be provided by a specialist.</a:t>
            </a:r>
          </a:p>
          <a:p>
            <a:r>
              <a:rPr lang="en-US" dirty="0" smtClean="0"/>
              <a:t>It is important to involve family and partner as their need to initiate first aid and safety measures when seizure occurs </a:t>
            </a:r>
          </a:p>
          <a:p>
            <a:r>
              <a:rPr lang="en-US" dirty="0" smtClean="0"/>
              <a:t>Administration of folic acid 5mg/day </a:t>
            </a:r>
          </a:p>
          <a:p>
            <a:r>
              <a:rPr lang="en-US" dirty="0" smtClean="0"/>
              <a:t>Women taking enzyme-inducing AEDs will require oral vit K 20mg/day for four weeks prior to the baby’s birth to decrease risk of fetal </a:t>
            </a:r>
            <a:r>
              <a:rPr lang="en-US" dirty="0" smtClean="0"/>
              <a:t>coagulopathy. </a:t>
            </a:r>
            <a:endParaRPr lang="en-US" dirty="0"/>
          </a:p>
        </p:txBody>
      </p:sp>
    </p:spTree>
    <p:extLst>
      <p:ext uri="{BB962C8B-B14F-4D97-AF65-F5344CB8AC3E}">
        <p14:creationId xmlns:p14="http://schemas.microsoft.com/office/powerpoint/2010/main" val="34794864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592</Words>
  <Application>Microsoft Office PowerPoint</Application>
  <PresentationFormat>On-screen Show (4:3)</PresentationFormat>
  <Paragraphs>78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EPILEPSY</vt:lpstr>
      <vt:lpstr>Causes </vt:lpstr>
      <vt:lpstr>Predisposing factors</vt:lpstr>
      <vt:lpstr>Effects of epilepsy on the mother</vt:lpstr>
      <vt:lpstr>Effects of epilepsy on the fetus</vt:lpstr>
      <vt:lpstr>Signs and symptoms</vt:lpstr>
      <vt:lpstr>Diagnostic tests</vt:lpstr>
      <vt:lpstr>Pre-pregnancy care</vt:lpstr>
      <vt:lpstr>Antenatal care</vt:lpstr>
      <vt:lpstr>Intrapartum care</vt:lpstr>
      <vt:lpstr>Postnatal care </vt:lpstr>
      <vt:lpstr>PowerPoint Presentation</vt:lpstr>
      <vt:lpstr>Complications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EPILEPSY</dc:title>
  <dc:creator>ADMIN</dc:creator>
  <cp:lastModifiedBy>ADMIN</cp:lastModifiedBy>
  <cp:revision>13</cp:revision>
  <dcterms:created xsi:type="dcterms:W3CDTF">2019-06-09T16:44:33Z</dcterms:created>
  <dcterms:modified xsi:type="dcterms:W3CDTF">2019-06-09T18:45:53Z</dcterms:modified>
</cp:coreProperties>
</file>