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4"/>
  </p:handoutMasterIdLst>
  <p:sldIdLst>
    <p:sldId id="256" r:id="rId2"/>
    <p:sldId id="257" r:id="rId3"/>
    <p:sldId id="258" r:id="rId4"/>
    <p:sldId id="259" r:id="rId5"/>
    <p:sldId id="274" r:id="rId6"/>
    <p:sldId id="260" r:id="rId7"/>
    <p:sldId id="261" r:id="rId8"/>
    <p:sldId id="273" r:id="rId9"/>
    <p:sldId id="262" r:id="rId10"/>
    <p:sldId id="271" r:id="rId11"/>
    <p:sldId id="263" r:id="rId12"/>
    <p:sldId id="265" r:id="rId13"/>
    <p:sldId id="266" r:id="rId14"/>
    <p:sldId id="264" r:id="rId15"/>
    <p:sldId id="267" r:id="rId16"/>
    <p:sldId id="270" r:id="rId17"/>
    <p:sldId id="278" r:id="rId18"/>
    <p:sldId id="281" r:id="rId19"/>
    <p:sldId id="280" r:id="rId20"/>
    <p:sldId id="279" r:id="rId21"/>
    <p:sldId id="275" r:id="rId22"/>
    <p:sldId id="272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23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dirty="0" smtClean="0"/>
              <a:t>Excretion of drugs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dirty="0" smtClean="0"/>
              <a:t>Mr. Okoth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0D18F25-C098-44A3-87CC-D6F7D2828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23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4114800"/>
            <a:ext cx="6477000" cy="1828800"/>
          </a:xfrm>
        </p:spPr>
        <p:txBody>
          <a:bodyPr/>
          <a:lstStyle/>
          <a:p>
            <a:r>
              <a:rPr lang="en-US" dirty="0" smtClean="0"/>
              <a:t>EXCRETION OF DRUGS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Pharmacokinetics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tubular secretion…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z="3200" dirty="0" smtClean="0"/>
              <a:t>Metabolic inhibitors can block this mechanism. </a:t>
            </a:r>
          </a:p>
          <a:p>
            <a:r>
              <a:rPr lang="en-GB" sz="3200" dirty="0" smtClean="0"/>
              <a:t>For example, excretion of penicillin can be competitively inhibited by Probenecid. </a:t>
            </a:r>
          </a:p>
          <a:p>
            <a:r>
              <a:rPr lang="en-GB" sz="3200" dirty="0" smtClean="0"/>
              <a:t>This leads to the prolongation of the half-life of the drug and higher concentration in blood for longer periods.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i="1" dirty="0" smtClean="0"/>
              <a:t>Passive diffusion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is a bi-directional process and drugs may diffuse across the tubules in either direction depending upon the drug concentration and the </a:t>
            </a:r>
            <a:r>
              <a:rPr lang="en-GB" dirty="0" err="1" smtClean="0"/>
              <a:t>pH.</a:t>
            </a:r>
            <a:endParaRPr lang="en-US" dirty="0" smtClean="0"/>
          </a:p>
          <a:p>
            <a:pPr>
              <a:buNone/>
            </a:pPr>
            <a:r>
              <a:rPr lang="en-GB" b="1" i="1" dirty="0" smtClean="0"/>
              <a:t>Ionisation of a drug and pH of tubular fluid</a:t>
            </a:r>
            <a:endParaRPr lang="en-US" b="1" i="1" dirty="0" smtClean="0"/>
          </a:p>
          <a:p>
            <a:r>
              <a:rPr lang="en-GB" dirty="0" smtClean="0"/>
              <a:t>Since the tubular epithelium has the properties of a lipid membrane, the extent to which a drug diffuses back into the blood will depend on its lipid solubility, i.e. on its dissociation constant </a:t>
            </a:r>
            <a:r>
              <a:rPr lang="en-GB" dirty="0" smtClean="0"/>
              <a:t>and </a:t>
            </a:r>
            <a:r>
              <a:rPr lang="en-GB" dirty="0" smtClean="0"/>
              <a:t>on the pH of the tubular fluid.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Passive diffusion…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If the fluid becomes more alkaline, an acidic drug ionises, becomes less lipid soluble, and its re-absorption diminishes, but a basic drug becomes un-ionised (and therefore more lipid soluble) and its re-absorption increases.</a:t>
            </a:r>
          </a:p>
          <a:p>
            <a:r>
              <a:rPr lang="en-GB" sz="3200" dirty="0" smtClean="0"/>
              <a:t>Therefore, the </a:t>
            </a:r>
            <a:r>
              <a:rPr lang="en-GB" sz="3200" i="1" dirty="0" smtClean="0"/>
              <a:t>pH of urine</a:t>
            </a:r>
            <a:r>
              <a:rPr lang="en-GB" sz="3200" dirty="0" smtClean="0"/>
              <a:t> (tubular fluid) exerts an influence on the excretion of certain weak acids and bases.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Passive diffusion…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z="3600" i="1" dirty="0" smtClean="0"/>
              <a:t>Weak acids are quickly eliminated in alkaline urine</a:t>
            </a:r>
            <a:r>
              <a:rPr lang="en-GB" sz="3600" dirty="0" smtClean="0"/>
              <a:t> </a:t>
            </a:r>
          </a:p>
          <a:p>
            <a:pPr lvl="1"/>
            <a:r>
              <a:rPr lang="en-GB" sz="3200" dirty="0" smtClean="0"/>
              <a:t>e.g. barbiturates and </a:t>
            </a:r>
            <a:r>
              <a:rPr lang="en-GB" sz="3200" dirty="0" err="1" smtClean="0"/>
              <a:t>salicylates</a:t>
            </a:r>
            <a:r>
              <a:rPr lang="en-GB" sz="3200" dirty="0" smtClean="0"/>
              <a:t>. </a:t>
            </a:r>
          </a:p>
          <a:p>
            <a:r>
              <a:rPr lang="en-GB" sz="3600" i="1" dirty="0" smtClean="0"/>
              <a:t>Weak bases are rapidly excreted in acidic urine</a:t>
            </a:r>
            <a:r>
              <a:rPr lang="en-GB" sz="3600" dirty="0" smtClean="0"/>
              <a:t> </a:t>
            </a:r>
          </a:p>
          <a:p>
            <a:pPr lvl="1"/>
            <a:r>
              <a:rPr lang="en-GB" sz="3200" dirty="0" smtClean="0"/>
              <a:t>e.g. </a:t>
            </a:r>
            <a:r>
              <a:rPr lang="en-GB" sz="3200" dirty="0" err="1" smtClean="0"/>
              <a:t>pethidine</a:t>
            </a:r>
            <a:r>
              <a:rPr lang="en-GB" sz="3200" dirty="0" smtClean="0"/>
              <a:t>, amphetamine.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Passive diffusion…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i="1" dirty="0" smtClean="0"/>
              <a:t>Importance</a:t>
            </a:r>
            <a:r>
              <a:rPr lang="en-GB" b="1" dirty="0" smtClean="0"/>
              <a:t>:</a:t>
            </a:r>
            <a:endParaRPr lang="en-US" b="1" dirty="0" smtClean="0"/>
          </a:p>
          <a:p>
            <a:r>
              <a:rPr lang="en-GB" sz="3600" dirty="0" smtClean="0"/>
              <a:t>May be used to enhance the elimination of drugs in overdose (poisoning) with either weak acids or weak bases e.g. </a:t>
            </a:r>
            <a:r>
              <a:rPr lang="en-GB" sz="3600" dirty="0" err="1" smtClean="0"/>
              <a:t>phenobarbitone</a:t>
            </a:r>
            <a:r>
              <a:rPr lang="en-GB" sz="3600" dirty="0" smtClean="0"/>
              <a:t> or aspirin. </a:t>
            </a:r>
          </a:p>
          <a:p>
            <a:pPr lvl="1"/>
            <a:r>
              <a:rPr lang="en-GB" sz="3200" dirty="0" smtClean="0"/>
              <a:t>Sodium bicarbonate is given to treat overdose with aspirin.</a:t>
            </a:r>
            <a:endParaRPr lang="en-US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Biliary excretion of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Some drugs are </a:t>
            </a:r>
            <a:r>
              <a:rPr lang="en-GB" i="1" dirty="0" smtClean="0"/>
              <a:t>excreted actively</a:t>
            </a:r>
            <a:r>
              <a:rPr lang="en-GB" dirty="0" smtClean="0"/>
              <a:t> by liver cells into bile. </a:t>
            </a:r>
          </a:p>
          <a:p>
            <a:r>
              <a:rPr lang="en-GB" dirty="0" smtClean="0"/>
              <a:t>In the liver there is one active transport system for acids and one for bases, and in addition, there is a system that transports un-ionised molecules e.g. </a:t>
            </a:r>
            <a:r>
              <a:rPr lang="en-GB" dirty="0" err="1" smtClean="0"/>
              <a:t>digoxin</a:t>
            </a:r>
            <a:r>
              <a:rPr lang="en-GB" dirty="0" smtClean="0"/>
              <a:t> into the bile.</a:t>
            </a:r>
            <a:endParaRPr lang="en-US" dirty="0" smtClean="0"/>
          </a:p>
          <a:p>
            <a:r>
              <a:rPr lang="en-GB" dirty="0" smtClean="0"/>
              <a:t>Small molecules tend to be reabsorbed by the bile canaliculi and in general only compounds that have a molecular weight greater than 300 are excreted in bile.</a:t>
            </a:r>
            <a:endParaRPr lang="en-US" dirty="0" smtClean="0"/>
          </a:p>
          <a:p>
            <a:r>
              <a:rPr lang="en-GB" dirty="0" smtClean="0"/>
              <a:t>Impaired liver functions lead to decreased liver secretion.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Examples of drugs excreted through the biliary 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 smtClean="0"/>
              <a:t>Erythromycin</a:t>
            </a:r>
            <a:endParaRPr lang="en-US" dirty="0" smtClean="0"/>
          </a:p>
          <a:p>
            <a:pPr lvl="0"/>
            <a:r>
              <a:rPr lang="en-GB" dirty="0" smtClean="0"/>
              <a:t>Doxycycline</a:t>
            </a:r>
            <a:endParaRPr lang="en-US" dirty="0" smtClean="0"/>
          </a:p>
          <a:p>
            <a:pPr lvl="0"/>
            <a:r>
              <a:rPr lang="en-GB" dirty="0" err="1" smtClean="0"/>
              <a:t>Minocycline</a:t>
            </a:r>
            <a:endParaRPr lang="en-US" dirty="0" smtClean="0"/>
          </a:p>
          <a:p>
            <a:pPr lvl="0"/>
            <a:r>
              <a:rPr lang="en-GB" dirty="0" smtClean="0"/>
              <a:t>Chlortetracycline</a:t>
            </a:r>
            <a:endParaRPr lang="en-US" dirty="0" smtClean="0"/>
          </a:p>
          <a:p>
            <a:pPr lvl="0"/>
            <a:r>
              <a:rPr lang="en-GB" dirty="0" smtClean="0"/>
              <a:t>Chloramphenicol</a:t>
            </a:r>
            <a:endParaRPr lang="en-US" dirty="0" smtClean="0"/>
          </a:p>
          <a:p>
            <a:pPr lvl="0"/>
            <a:r>
              <a:rPr lang="en-GB" dirty="0" smtClean="0"/>
              <a:t>Phenolphthalein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 err="1" smtClean="0"/>
              <a:t>Novobiocin</a:t>
            </a:r>
            <a:endParaRPr lang="en-US" dirty="0" smtClean="0"/>
          </a:p>
          <a:p>
            <a:pPr lvl="0"/>
            <a:r>
              <a:rPr lang="en-GB" dirty="0" smtClean="0"/>
              <a:t>Oral contraceptives</a:t>
            </a:r>
            <a:endParaRPr lang="en-US" dirty="0" smtClean="0"/>
          </a:p>
          <a:p>
            <a:pPr lvl="0"/>
            <a:r>
              <a:rPr lang="en-GB" dirty="0" err="1" smtClean="0"/>
              <a:t>Ampicillin</a:t>
            </a:r>
            <a:endParaRPr lang="en-US" dirty="0" smtClean="0"/>
          </a:p>
          <a:p>
            <a:pPr lvl="0"/>
            <a:r>
              <a:rPr lang="en-GB" dirty="0" smtClean="0"/>
              <a:t>Rifampicin</a:t>
            </a:r>
            <a:endParaRPr lang="en-US" dirty="0" smtClean="0"/>
          </a:p>
          <a:p>
            <a:r>
              <a:rPr lang="en-GB" dirty="0" smtClean="0"/>
              <a:t>Some of these drugs are reabsorbed in the intestines (</a:t>
            </a:r>
            <a:r>
              <a:rPr lang="en-GB" dirty="0" err="1" smtClean="0"/>
              <a:t>enterohepatic</a:t>
            </a:r>
            <a:r>
              <a:rPr lang="en-GB" dirty="0" smtClean="0"/>
              <a:t> cycling) and ultimately excreted in urine.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75951"/>
            <a:ext cx="7384082" cy="5543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025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588" y="144772"/>
            <a:ext cx="7926687" cy="595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2030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Salivary excretion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pH of saliva varies between 5.8 and 8.4</a:t>
            </a:r>
          </a:p>
          <a:p>
            <a:r>
              <a:rPr lang="en-CA" dirty="0" smtClean="0"/>
              <a:t>Unionized lipid soluble drugs are excreted passively</a:t>
            </a:r>
          </a:p>
          <a:p>
            <a:r>
              <a:rPr lang="en-CA" dirty="0" smtClean="0"/>
              <a:t>The bitter taste in the mouth of a patient is indicative of drug excretion through saliva</a:t>
            </a:r>
          </a:p>
          <a:p>
            <a:r>
              <a:rPr lang="en-CA" dirty="0" smtClean="0"/>
              <a:t>Compounds excreted in saliva include caffeine, phenytoin and theophylline.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55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3200" dirty="0" smtClean="0"/>
              <a:t>Define excretion of drugs</a:t>
            </a:r>
            <a:endParaRPr lang="en-US" sz="3200" dirty="0" smtClean="0"/>
          </a:p>
          <a:p>
            <a:r>
              <a:rPr lang="en-GB" sz="3200" dirty="0" smtClean="0"/>
              <a:t> Name the organs of drug excretion</a:t>
            </a:r>
            <a:endParaRPr lang="en-US" sz="3200" dirty="0" smtClean="0"/>
          </a:p>
          <a:p>
            <a:pPr lvl="0"/>
            <a:r>
              <a:rPr lang="en-GB" sz="3200" dirty="0" smtClean="0"/>
              <a:t>Describe the processes which contribute to drug elimination from the kidneys</a:t>
            </a:r>
            <a:endParaRPr lang="en-US" sz="3200" dirty="0" smtClean="0"/>
          </a:p>
          <a:p>
            <a:pPr lvl="0"/>
            <a:r>
              <a:rPr lang="en-GB" sz="3200" dirty="0" smtClean="0"/>
              <a:t>Explain how </a:t>
            </a:r>
            <a:r>
              <a:rPr lang="en-GB" sz="3200" i="1" dirty="0" smtClean="0"/>
              <a:t>ionisation of a drug</a:t>
            </a:r>
            <a:r>
              <a:rPr lang="en-GB" sz="3200" dirty="0" smtClean="0"/>
              <a:t> and </a:t>
            </a:r>
            <a:r>
              <a:rPr lang="en-GB" sz="3200" i="1" dirty="0" smtClean="0"/>
              <a:t>pH of urine</a:t>
            </a:r>
            <a:r>
              <a:rPr lang="en-GB" sz="3200" dirty="0" smtClean="0"/>
              <a:t> affects drug elimination</a:t>
            </a:r>
            <a:endParaRPr lang="en-US" sz="3200" dirty="0" smtClean="0"/>
          </a:p>
          <a:p>
            <a:r>
              <a:rPr lang="en-GB" sz="3200" dirty="0" smtClean="0"/>
              <a:t> Discuss biliary excretion of drugs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724" y="609600"/>
            <a:ext cx="7641475" cy="573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3825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393" y="304800"/>
            <a:ext cx="8018022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391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z="3200" dirty="0" smtClean="0"/>
              <a:t>Excretion of drugs is the process through which drugs are removed from the body.</a:t>
            </a:r>
            <a:endParaRPr lang="en-US" sz="3200" dirty="0" smtClean="0"/>
          </a:p>
          <a:p>
            <a:r>
              <a:rPr lang="en-GB" sz="3200" dirty="0" smtClean="0"/>
              <a:t>Drugs are removed from the body after being partly or wholly </a:t>
            </a:r>
            <a:r>
              <a:rPr lang="en-GB" sz="3200" i="1" dirty="0" smtClean="0"/>
              <a:t>converted to water-soluble metabolites</a:t>
            </a:r>
            <a:r>
              <a:rPr lang="en-GB" sz="3200" dirty="0" smtClean="0"/>
              <a:t> or, in some cases, without being metabolised.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Organs of drug excretion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lnSpcReduction="10000"/>
          </a:bodyPr>
          <a:lstStyle/>
          <a:p>
            <a:r>
              <a:rPr lang="en-GB" sz="3500" dirty="0" smtClean="0"/>
              <a:t> The </a:t>
            </a:r>
            <a:r>
              <a:rPr lang="en-GB" sz="3500" b="1" i="1" dirty="0" smtClean="0"/>
              <a:t>kidney</a:t>
            </a:r>
            <a:r>
              <a:rPr lang="en-GB" sz="3500" b="1" dirty="0" smtClean="0"/>
              <a:t> </a:t>
            </a:r>
            <a:r>
              <a:rPr lang="en-GB" sz="3500" dirty="0" smtClean="0"/>
              <a:t>is the major organ of drug excretion.</a:t>
            </a:r>
          </a:p>
          <a:p>
            <a:r>
              <a:rPr lang="en-GB" sz="3500" dirty="0" smtClean="0"/>
              <a:t> Others are:</a:t>
            </a:r>
            <a:endParaRPr lang="en-US" sz="3500" dirty="0" smtClean="0"/>
          </a:p>
          <a:p>
            <a:pPr lvl="1"/>
            <a:r>
              <a:rPr lang="en-GB" sz="3000" dirty="0" smtClean="0"/>
              <a:t>Biliary tract</a:t>
            </a:r>
            <a:endParaRPr lang="en-US" sz="3000" dirty="0" smtClean="0"/>
          </a:p>
          <a:p>
            <a:pPr lvl="1"/>
            <a:r>
              <a:rPr lang="en-GB" sz="3000" dirty="0" smtClean="0"/>
              <a:t>Intestines e.g. those not absorbed</a:t>
            </a:r>
            <a:endParaRPr lang="en-US" sz="3000" dirty="0" smtClean="0"/>
          </a:p>
          <a:p>
            <a:pPr lvl="1"/>
            <a:r>
              <a:rPr lang="en-GB" sz="3000" dirty="0" smtClean="0"/>
              <a:t>Saliva</a:t>
            </a:r>
            <a:endParaRPr lang="en-US" sz="3000" dirty="0" smtClean="0"/>
          </a:p>
          <a:p>
            <a:pPr lvl="1"/>
            <a:r>
              <a:rPr lang="en-GB" sz="3000" dirty="0" smtClean="0"/>
              <a:t>Skin through sweat or hairs falling off (e.g. heavy metals like mercury and arsenal)</a:t>
            </a:r>
            <a:endParaRPr lang="en-US" sz="3000" dirty="0" smtClean="0"/>
          </a:p>
          <a:p>
            <a:pPr lvl="1"/>
            <a:r>
              <a:rPr lang="en-GB" sz="3000" dirty="0" smtClean="0"/>
              <a:t>Breast milk</a:t>
            </a:r>
            <a:endParaRPr lang="en-US" sz="3000" dirty="0" smtClean="0"/>
          </a:p>
          <a:p>
            <a:pPr lvl="1"/>
            <a:r>
              <a:rPr lang="en-GB" sz="3000" dirty="0" smtClean="0"/>
              <a:t>Lungs e.g. volatile general anaesthetics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81000"/>
            <a:ext cx="7815034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52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Renal Elimination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b="1" i="1" dirty="0" smtClean="0"/>
              <a:t> </a:t>
            </a:r>
            <a:r>
              <a:rPr lang="en-GB" sz="3200" b="1" i="1" dirty="0" smtClean="0"/>
              <a:t>Processes which contribute to drug elimination</a:t>
            </a:r>
            <a:endParaRPr lang="en-US" sz="3200" b="1" i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sz="3200" dirty="0" smtClean="0"/>
              <a:t>Passive glomerular filtration</a:t>
            </a:r>
            <a:endParaRPr lang="en-US" sz="32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sz="3200" dirty="0" smtClean="0"/>
              <a:t>Active tubular secretion</a:t>
            </a:r>
            <a:endParaRPr lang="en-US" sz="32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sz="3200" dirty="0" smtClean="0"/>
              <a:t>Passive diffusion across the tubules (renal tubular re-absorption)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Passive glomerular filtration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Substances with molecular weight less than 10,000 (includes almost all drugs) pass easily through the pores of the glomerular membrane. </a:t>
            </a:r>
          </a:p>
          <a:p>
            <a:r>
              <a:rPr lang="en-GB" sz="3200" dirty="0" smtClean="0"/>
              <a:t>Those that have a molecular weight in excess of 50,000 are excluded from the glomerular filtrate.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Passive glomerular filtration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Ionised</a:t>
            </a:r>
            <a:r>
              <a:rPr lang="en-US" sz="3200" dirty="0"/>
              <a:t> drugs, which are poorly absorbed, are excreted almost entirely by glomerular filtration and are </a:t>
            </a:r>
            <a:r>
              <a:rPr lang="en-US" sz="3200" b="1" dirty="0"/>
              <a:t>not reabsorbed</a:t>
            </a:r>
            <a:r>
              <a:rPr lang="en-US" sz="3200" dirty="0"/>
              <a:t>.</a:t>
            </a:r>
          </a:p>
          <a:p>
            <a:r>
              <a:rPr lang="en-US" sz="3200" b="1" dirty="0" err="1"/>
              <a:t>Unionised</a:t>
            </a:r>
            <a:r>
              <a:rPr lang="en-US" sz="3200" dirty="0"/>
              <a:t> drugs, which are well absorbed, are filtered at the glomerulus, but they can </a:t>
            </a:r>
            <a:r>
              <a:rPr lang="en-US" sz="3200" b="1" dirty="0"/>
              <a:t>diffuse</a:t>
            </a:r>
            <a:r>
              <a:rPr lang="en-US" sz="3200" dirty="0"/>
              <a:t> </a:t>
            </a:r>
            <a:r>
              <a:rPr lang="en-US" sz="3200" b="1" dirty="0"/>
              <a:t>back</a:t>
            </a:r>
            <a:r>
              <a:rPr lang="en-US" sz="3200" dirty="0"/>
              <a:t> from the lumen of the renal tubule into the cells lining the tubules.</a:t>
            </a:r>
          </a:p>
        </p:txBody>
      </p:sp>
    </p:spTree>
    <p:extLst>
      <p:ext uri="{BB962C8B-B14F-4D97-AF65-F5344CB8AC3E}">
        <p14:creationId xmlns:p14="http://schemas.microsoft.com/office/powerpoint/2010/main" val="1013224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Active tubular secretion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lnSpcReduction="10000"/>
          </a:bodyPr>
          <a:lstStyle/>
          <a:p>
            <a:r>
              <a:rPr lang="en-GB" sz="3200" dirty="0" smtClean="0"/>
              <a:t>Some drugs are actively secreted into the renal tubules by the system responsible for the transfer of naturally occurring substances like uric acid.</a:t>
            </a:r>
            <a:endParaRPr lang="en-US" sz="3200" dirty="0" smtClean="0"/>
          </a:p>
          <a:p>
            <a:r>
              <a:rPr lang="en-GB" sz="3200" dirty="0" smtClean="0"/>
              <a:t>Cells of the proximal renal tubule actively transfer strongly charged molecules from the plasma to the tubular fluid. There are two such systems, one for acids, e.g. penicillin, </a:t>
            </a:r>
            <a:r>
              <a:rPr lang="en-GB" sz="3200" dirty="0" err="1" smtClean="0"/>
              <a:t>frusemide</a:t>
            </a:r>
            <a:r>
              <a:rPr lang="en-GB" sz="3200" dirty="0" smtClean="0"/>
              <a:t>, and one for bases, e.g. </a:t>
            </a:r>
            <a:r>
              <a:rPr lang="en-GB" sz="3200" dirty="0" err="1" smtClean="0"/>
              <a:t>amiloride</a:t>
            </a:r>
            <a:r>
              <a:rPr lang="en-GB" sz="3200" dirty="0" smtClean="0"/>
              <a:t>, amphetamine.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195</TotalTime>
  <Words>667</Words>
  <Application>Microsoft Office PowerPoint</Application>
  <PresentationFormat>On-screen Show (4:3)</PresentationFormat>
  <Paragraphs>79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Calibri</vt:lpstr>
      <vt:lpstr>Tw Cen MT</vt:lpstr>
      <vt:lpstr>Wingdings</vt:lpstr>
      <vt:lpstr>Wingdings 2</vt:lpstr>
      <vt:lpstr>Median</vt:lpstr>
      <vt:lpstr>EXCRETION OF DRUGS</vt:lpstr>
      <vt:lpstr>Learning objectives</vt:lpstr>
      <vt:lpstr>Introduction </vt:lpstr>
      <vt:lpstr>Organs of drug excretion</vt:lpstr>
      <vt:lpstr>PowerPoint Presentation</vt:lpstr>
      <vt:lpstr>Renal Elimination </vt:lpstr>
      <vt:lpstr>Passive glomerular filtration</vt:lpstr>
      <vt:lpstr>Passive glomerular filtration</vt:lpstr>
      <vt:lpstr>Active tubular secretion</vt:lpstr>
      <vt:lpstr>Active tubular secretion…</vt:lpstr>
      <vt:lpstr>Passive diffusion</vt:lpstr>
      <vt:lpstr>Passive diffusion…</vt:lpstr>
      <vt:lpstr>Passive diffusion…</vt:lpstr>
      <vt:lpstr>Passive diffusion…</vt:lpstr>
      <vt:lpstr>Biliary excretion of drugs</vt:lpstr>
      <vt:lpstr>Examples of drugs excreted through the biliary tract </vt:lpstr>
      <vt:lpstr>PowerPoint Presentation</vt:lpstr>
      <vt:lpstr>PowerPoint Presentation</vt:lpstr>
      <vt:lpstr>Salivary excretion</vt:lpstr>
      <vt:lpstr>PowerPoint Presentation</vt:lpstr>
      <vt:lpstr>PowerPoint Presentation</vt:lpstr>
      <vt:lpstr>The end.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EXCRETION OF DRUGS</dc:title>
  <dc:creator>peter juma</dc:creator>
  <cp:lastModifiedBy>HP</cp:lastModifiedBy>
  <cp:revision>15</cp:revision>
  <cp:lastPrinted>2018-06-07T11:52:01Z</cp:lastPrinted>
  <dcterms:created xsi:type="dcterms:W3CDTF">2006-08-16T00:00:00Z</dcterms:created>
  <dcterms:modified xsi:type="dcterms:W3CDTF">2020-11-04T15:04:17Z</dcterms:modified>
</cp:coreProperties>
</file>