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2" r:id="rId6"/>
    <p:sldId id="263" r:id="rId7"/>
    <p:sldId id="269" r:id="rId8"/>
    <p:sldId id="270" r:id="rId9"/>
    <p:sldId id="271" r:id="rId10"/>
    <p:sldId id="272" r:id="rId11"/>
    <p:sldId id="266" r:id="rId12"/>
    <p:sldId id="267" r:id="rId13"/>
    <p:sldId id="274" r:id="rId14"/>
    <p:sldId id="273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ENDOCRINE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SAMUEL NGIGI K.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KMTC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TRANSPORT OF HORMONES</a:t>
            </a:r>
            <a:br>
              <a:rPr lang="en-US" b="1" dirty="0" smtClean="0"/>
            </a:br>
            <a:r>
              <a:rPr lang="en-US" b="1" dirty="0" smtClean="0"/>
              <a:t>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Steroid and thyroid hormones</a:t>
            </a:r>
            <a:r>
              <a:rPr lang="en-US" i="1" dirty="0" smtClean="0"/>
              <a:t>, </a:t>
            </a:r>
            <a:r>
              <a:rPr lang="en-US" dirty="0" smtClean="0"/>
              <a:t>in contrast, circulate </a:t>
            </a:r>
            <a:r>
              <a:rPr lang="en-US" dirty="0" smtClean="0"/>
              <a:t>in the </a:t>
            </a:r>
            <a:r>
              <a:rPr lang="en-US" dirty="0" smtClean="0"/>
              <a:t>blood while being mainly bound to plasma proteins.</a:t>
            </a:r>
          </a:p>
          <a:p>
            <a:r>
              <a:rPr lang="en-US" dirty="0" smtClean="0"/>
              <a:t>Usually less than 10 percent of steroid or thyroid </a:t>
            </a:r>
            <a:r>
              <a:rPr lang="en-US" dirty="0" smtClean="0"/>
              <a:t>hormones in </a:t>
            </a:r>
            <a:r>
              <a:rPr lang="en-US" dirty="0" smtClean="0"/>
              <a:t>the plasma exist free in solution. </a:t>
            </a:r>
            <a:endParaRPr lang="en-US" dirty="0" smtClean="0"/>
          </a:p>
          <a:p>
            <a:r>
              <a:rPr lang="en-US" dirty="0" smtClean="0"/>
              <a:t>For example, more </a:t>
            </a:r>
            <a:r>
              <a:rPr lang="en-US" dirty="0" smtClean="0"/>
              <a:t>than 99 percent of the </a:t>
            </a:r>
            <a:r>
              <a:rPr lang="en-US" dirty="0" err="1" smtClean="0"/>
              <a:t>thyroxine</a:t>
            </a:r>
            <a:r>
              <a:rPr lang="en-US" dirty="0" smtClean="0"/>
              <a:t> in the blood </a:t>
            </a:r>
            <a:r>
              <a:rPr lang="en-US" dirty="0" smtClean="0"/>
              <a:t>is bound </a:t>
            </a:r>
            <a:r>
              <a:rPr lang="en-US" dirty="0" smtClean="0"/>
              <a:t>to plasma proteins.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 smtClean="0"/>
              <a:t>, protein-bound </a:t>
            </a:r>
            <a:r>
              <a:rPr lang="en-US" dirty="0" smtClean="0"/>
              <a:t>hormones cannot </a:t>
            </a:r>
            <a:r>
              <a:rPr lang="en-US" dirty="0" smtClean="0"/>
              <a:t>easily diffuse across the capillaries and </a:t>
            </a:r>
            <a:r>
              <a:rPr lang="en-US" dirty="0" smtClean="0"/>
              <a:t>gain access </a:t>
            </a:r>
            <a:r>
              <a:rPr lang="en-US" dirty="0" smtClean="0"/>
              <a:t>to their target cells and are therefore </a:t>
            </a:r>
            <a:r>
              <a:rPr lang="en-US" dirty="0" smtClean="0"/>
              <a:t>biologically inactive </a:t>
            </a:r>
            <a:r>
              <a:rPr lang="en-US" dirty="0" smtClean="0"/>
              <a:t>until they dissociate from plasma proteins.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MECHANISMS OF ACTION</a:t>
            </a:r>
            <a:br>
              <a:rPr lang="en-US" dirty="0" smtClean="0"/>
            </a:br>
            <a:r>
              <a:rPr lang="en-US" dirty="0" smtClean="0"/>
              <a:t>OF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HORMONE RECEPTORS </a:t>
            </a:r>
            <a:r>
              <a:rPr lang="en-US" b="1" dirty="0" smtClean="0"/>
              <a:t>AND THEIR </a:t>
            </a:r>
            <a:r>
              <a:rPr lang="en-US" b="1" dirty="0" smtClean="0"/>
              <a:t>ACTIVATION</a:t>
            </a:r>
          </a:p>
          <a:p>
            <a:r>
              <a:rPr lang="en-US" dirty="0" smtClean="0"/>
              <a:t>The first step of a hormone’s action is to bind to </a:t>
            </a:r>
            <a:r>
              <a:rPr lang="en-US" dirty="0" smtClean="0"/>
              <a:t>specific </a:t>
            </a:r>
            <a:r>
              <a:rPr lang="en-US" i="1" dirty="0" smtClean="0"/>
              <a:t>receptors </a:t>
            </a:r>
            <a:r>
              <a:rPr lang="en-US" dirty="0" smtClean="0"/>
              <a:t>at the target cell. </a:t>
            </a:r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 smtClean="0"/>
              <a:t>that lack receptors for </a:t>
            </a:r>
            <a:r>
              <a:rPr lang="en-US" dirty="0" smtClean="0"/>
              <a:t>the hormones </a:t>
            </a:r>
            <a:r>
              <a:rPr lang="en-US" dirty="0" smtClean="0"/>
              <a:t>do not respond. </a:t>
            </a:r>
            <a:endParaRPr lang="en-US" dirty="0" smtClean="0"/>
          </a:p>
          <a:p>
            <a:r>
              <a:rPr lang="en-US" dirty="0" smtClean="0"/>
              <a:t>Receptors </a:t>
            </a:r>
            <a:r>
              <a:rPr lang="en-US" dirty="0" smtClean="0"/>
              <a:t>for some </a:t>
            </a:r>
            <a:r>
              <a:rPr lang="en-US" dirty="0" smtClean="0"/>
              <a:t>hormones are </a:t>
            </a:r>
            <a:r>
              <a:rPr lang="en-US" dirty="0" smtClean="0"/>
              <a:t>located on the target cell membrane, whereas </a:t>
            </a:r>
            <a:r>
              <a:rPr lang="en-US" dirty="0" smtClean="0"/>
              <a:t>other hormone receptors are located in the cytoplasm or the nucleus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MECHANISMS OF ACTION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HORMONES CNT’D…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locations for the different types of hormone </a:t>
            </a:r>
            <a:r>
              <a:rPr lang="en-US" dirty="0" smtClean="0"/>
              <a:t>receptors are </a:t>
            </a:r>
            <a:r>
              <a:rPr lang="en-US" dirty="0" smtClean="0"/>
              <a:t>generally the following: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i="1" dirty="0" smtClean="0"/>
              <a:t>In or on the surface of the cell membrane. </a:t>
            </a:r>
            <a:r>
              <a:rPr lang="en-US" dirty="0" smtClean="0"/>
              <a:t>The </a:t>
            </a:r>
            <a:r>
              <a:rPr lang="en-US" dirty="0" smtClean="0"/>
              <a:t>membrane receptors </a:t>
            </a:r>
            <a:r>
              <a:rPr lang="en-US" dirty="0" smtClean="0"/>
              <a:t>are specific mostly for the </a:t>
            </a:r>
            <a:r>
              <a:rPr lang="en-US" dirty="0" smtClean="0"/>
              <a:t>protein, peptide</a:t>
            </a:r>
            <a:r>
              <a:rPr lang="en-US" dirty="0" smtClean="0"/>
              <a:t>, and catecholamine hormones.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i="1" dirty="0" smtClean="0"/>
              <a:t>In the cell cytoplasm</a:t>
            </a:r>
            <a:r>
              <a:rPr lang="en-US" i="1" dirty="0" smtClean="0"/>
              <a:t>.</a:t>
            </a:r>
            <a:r>
              <a:rPr lang="en-US" dirty="0" smtClean="0"/>
              <a:t> The primary receptors for </a:t>
            </a: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different </a:t>
            </a:r>
            <a:r>
              <a:rPr lang="en-US" dirty="0" smtClean="0"/>
              <a:t>steroid hormones are found mainly in </a:t>
            </a:r>
            <a:r>
              <a:rPr lang="en-US" dirty="0" smtClean="0"/>
              <a:t>the cytoplasm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i="1" dirty="0" smtClean="0"/>
              <a:t>In the cell nucleus</a:t>
            </a:r>
            <a:r>
              <a:rPr lang="en-US" i="1" dirty="0" smtClean="0"/>
              <a:t>. </a:t>
            </a:r>
            <a:r>
              <a:rPr lang="en-US" dirty="0" smtClean="0"/>
              <a:t>The receptors for the </a:t>
            </a:r>
            <a:r>
              <a:rPr lang="en-US" dirty="0" smtClean="0"/>
              <a:t>thyroid hormones </a:t>
            </a:r>
            <a:r>
              <a:rPr lang="en-US" dirty="0" smtClean="0"/>
              <a:t>are found in the nucleus and are </a:t>
            </a:r>
            <a:r>
              <a:rPr lang="en-US" dirty="0" smtClean="0"/>
              <a:t>believed to </a:t>
            </a:r>
            <a:r>
              <a:rPr lang="en-US" dirty="0" smtClean="0"/>
              <a:t>be located in direct association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G:\PhysioLink\Textbook Images\Chapter 18\ShHP41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49196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The Number and Sensitivity </a:t>
            </a:r>
            <a:r>
              <a:rPr lang="en-US" sz="3000" b="1" dirty="0" smtClean="0"/>
              <a:t>of Hormone </a:t>
            </a:r>
            <a:r>
              <a:rPr lang="en-US" sz="3000" b="1" dirty="0" smtClean="0"/>
              <a:t>Receptors</a:t>
            </a:r>
            <a:br>
              <a:rPr lang="en-US" sz="3000" b="1" dirty="0" smtClean="0"/>
            </a:br>
            <a:r>
              <a:rPr lang="en-US" sz="3000" b="1" dirty="0" smtClean="0"/>
              <a:t>Are </a:t>
            </a:r>
            <a:r>
              <a:rPr lang="en-US" sz="3000" b="1" dirty="0" smtClean="0"/>
              <a:t>Regulated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86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number of receptors in a target </a:t>
            </a:r>
            <a:r>
              <a:rPr lang="en-US" sz="2400" dirty="0" smtClean="0"/>
              <a:t>cell usually </a:t>
            </a:r>
            <a:r>
              <a:rPr lang="en-US" sz="2400" dirty="0" smtClean="0"/>
              <a:t>does not remain constant from day to day or </a:t>
            </a:r>
            <a:r>
              <a:rPr lang="en-US" sz="2400" dirty="0" smtClean="0"/>
              <a:t>even from </a:t>
            </a:r>
            <a:r>
              <a:rPr lang="en-US" sz="2400" dirty="0" smtClean="0"/>
              <a:t>minute to minute. </a:t>
            </a:r>
            <a:endParaRPr lang="en-US" sz="2400" dirty="0" smtClean="0"/>
          </a:p>
          <a:p>
            <a:r>
              <a:rPr lang="en-US" sz="2400" dirty="0" smtClean="0"/>
              <a:t>Receptor </a:t>
            </a:r>
            <a:r>
              <a:rPr lang="en-US" sz="2400" dirty="0" smtClean="0"/>
              <a:t>proteins are often </a:t>
            </a:r>
            <a:r>
              <a:rPr lang="en-US" sz="2400" dirty="0" smtClean="0"/>
              <a:t>inactivated or </a:t>
            </a:r>
            <a:r>
              <a:rPr lang="en-US" sz="2400" dirty="0" smtClean="0"/>
              <a:t>destroyed during the course of their </a:t>
            </a:r>
            <a:r>
              <a:rPr lang="en-US" sz="2400" dirty="0" smtClean="0"/>
              <a:t>function, and </a:t>
            </a:r>
            <a:r>
              <a:rPr lang="en-US" sz="2400" dirty="0" smtClean="0"/>
              <a:t>at other times they are reactivated or new ones </a:t>
            </a:r>
            <a:r>
              <a:rPr lang="en-US" sz="2400" dirty="0" smtClean="0"/>
              <a:t>are manufactured </a:t>
            </a:r>
            <a:r>
              <a:rPr lang="en-US" sz="2400" dirty="0" smtClean="0"/>
              <a:t>by the cell.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 smtClean="0"/>
              <a:t>instance, increased </a:t>
            </a:r>
            <a:r>
              <a:rPr lang="en-US" sz="2400" dirty="0" smtClean="0"/>
              <a:t>hormone concentration </a:t>
            </a:r>
            <a:r>
              <a:rPr lang="en-US" sz="2400" dirty="0" smtClean="0"/>
              <a:t>and increased binding with its target </a:t>
            </a:r>
            <a:r>
              <a:rPr lang="en-US" sz="2400" dirty="0" smtClean="0"/>
              <a:t>cell receptors </a:t>
            </a:r>
            <a:r>
              <a:rPr lang="en-US" sz="2400" dirty="0" smtClean="0"/>
              <a:t>sometimes cause the number of active </a:t>
            </a:r>
            <a:r>
              <a:rPr lang="en-US" sz="2400" dirty="0" smtClean="0"/>
              <a:t>receptors to </a:t>
            </a:r>
            <a:r>
              <a:rPr lang="en-US" sz="2400" dirty="0" smtClean="0"/>
              <a:t>decrease.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i="1" dirty="0" smtClean="0"/>
              <a:t>down-regulation</a:t>
            </a:r>
            <a:r>
              <a:rPr lang="en-US" sz="2400" dirty="0" smtClean="0"/>
              <a:t> of the </a:t>
            </a:r>
            <a:r>
              <a:rPr lang="en-US" sz="2400" dirty="0" smtClean="0"/>
              <a:t>receptors can </a:t>
            </a:r>
            <a:r>
              <a:rPr lang="en-US" sz="2400" dirty="0" smtClean="0"/>
              <a:t>occur as a result of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1) inactivation of some of </a:t>
            </a:r>
            <a:r>
              <a:rPr lang="en-US" sz="2400" dirty="0" smtClean="0"/>
              <a:t>the receptor </a:t>
            </a:r>
            <a:r>
              <a:rPr lang="en-US" sz="2400" dirty="0" smtClean="0"/>
              <a:t>molecules;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2) inactivation of some of the </a:t>
            </a:r>
            <a:r>
              <a:rPr lang="en-US" sz="2400" dirty="0" smtClean="0"/>
              <a:t>intracellular protein </a:t>
            </a:r>
            <a:r>
              <a:rPr lang="en-US" sz="2400" dirty="0" smtClean="0"/>
              <a:t>signaling molecules;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3) </a:t>
            </a:r>
            <a:r>
              <a:rPr lang="en-US" sz="2400" dirty="0" smtClean="0"/>
              <a:t>temporary sequestration </a:t>
            </a:r>
            <a:r>
              <a:rPr lang="en-US" sz="2400" dirty="0" smtClean="0"/>
              <a:t>of the receptor to the inside of the cell, </a:t>
            </a:r>
            <a:r>
              <a:rPr lang="en-US" sz="2400" dirty="0" smtClean="0"/>
              <a:t>away from </a:t>
            </a:r>
            <a:r>
              <a:rPr lang="en-US" sz="2400" dirty="0" smtClean="0"/>
              <a:t>the site of action of hormones that interact with </a:t>
            </a:r>
            <a:r>
              <a:rPr lang="en-US" sz="2400" dirty="0" smtClean="0"/>
              <a:t>cell membrane </a:t>
            </a:r>
            <a:r>
              <a:rPr lang="en-US" sz="2400" dirty="0" smtClean="0"/>
              <a:t>receptors;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Number and Sensitivity of Hormone Receptors</a:t>
            </a:r>
            <a:br>
              <a:rPr lang="en-US" sz="2800" b="1" dirty="0" smtClean="0"/>
            </a:br>
            <a:r>
              <a:rPr lang="en-US" sz="2800" b="1" dirty="0" smtClean="0"/>
              <a:t>Are Regulated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(4) destruction of the receptors by </a:t>
            </a:r>
            <a:r>
              <a:rPr lang="en-US" dirty="0" err="1" smtClean="0"/>
              <a:t>lysosomes</a:t>
            </a:r>
            <a:r>
              <a:rPr lang="en-US" dirty="0" smtClean="0"/>
              <a:t> after they are internalized; or </a:t>
            </a:r>
          </a:p>
          <a:p>
            <a:pPr>
              <a:buNone/>
            </a:pPr>
            <a:r>
              <a:rPr lang="en-US" dirty="0" smtClean="0"/>
              <a:t>(5) decreased production of the receptors. </a:t>
            </a:r>
          </a:p>
          <a:p>
            <a:r>
              <a:rPr lang="en-US" dirty="0" smtClean="0"/>
              <a:t>In each case, receptor </a:t>
            </a:r>
            <a:r>
              <a:rPr lang="en-US" dirty="0" err="1" smtClean="0"/>
              <a:t>downregulation</a:t>
            </a:r>
            <a:r>
              <a:rPr lang="en-US" dirty="0" smtClean="0"/>
              <a:t> decreases the target tissue’s responsiveness to the hormone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hormones cause </a:t>
            </a:r>
            <a:r>
              <a:rPr lang="en-US" i="1" dirty="0" smtClean="0"/>
              <a:t>up-regulation</a:t>
            </a:r>
            <a:r>
              <a:rPr lang="en-US" dirty="0" smtClean="0"/>
              <a:t> of receptors </a:t>
            </a:r>
            <a:r>
              <a:rPr lang="en-US" dirty="0" smtClean="0"/>
              <a:t>and intracellular </a:t>
            </a:r>
            <a:r>
              <a:rPr lang="en-US" dirty="0" smtClean="0"/>
              <a:t>signaling proteins; that is, the </a:t>
            </a:r>
            <a:r>
              <a:rPr lang="en-US" dirty="0" smtClean="0"/>
              <a:t>stimulating hormone </a:t>
            </a:r>
            <a:r>
              <a:rPr lang="en-US" dirty="0" smtClean="0"/>
              <a:t>induces greater than normal formation </a:t>
            </a:r>
            <a:r>
              <a:rPr lang="en-US" dirty="0" smtClean="0"/>
              <a:t>of receptor </a:t>
            </a:r>
            <a:r>
              <a:rPr lang="en-US" dirty="0" smtClean="0"/>
              <a:t>or intracellular signaling molecules by the </a:t>
            </a:r>
            <a:r>
              <a:rPr lang="en-US" dirty="0" smtClean="0"/>
              <a:t>target cell </a:t>
            </a:r>
            <a:r>
              <a:rPr lang="en-US" dirty="0" smtClean="0"/>
              <a:t>or greater availability of the receptor for </a:t>
            </a:r>
            <a:r>
              <a:rPr lang="en-US" dirty="0" smtClean="0"/>
              <a:t>interaction with </a:t>
            </a:r>
            <a:r>
              <a:rPr lang="en-US" dirty="0" smtClean="0"/>
              <a:t>the hormone.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up-regulation occurs, the </a:t>
            </a:r>
            <a:r>
              <a:rPr lang="en-US" dirty="0" smtClean="0"/>
              <a:t>target tissue </a:t>
            </a:r>
            <a:r>
              <a:rPr lang="en-US" dirty="0" smtClean="0"/>
              <a:t>becomes progressively more sensitive to the </a:t>
            </a:r>
            <a:r>
              <a:rPr lang="en-US" dirty="0" smtClean="0"/>
              <a:t>stimulating effects </a:t>
            </a:r>
            <a:r>
              <a:rPr lang="en-US" dirty="0" smtClean="0"/>
              <a:t>of the hormone.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INTRACELLULAR SIGNALING AFTER</a:t>
            </a:r>
            <a:br>
              <a:rPr lang="en-US" b="1" dirty="0" smtClean="0"/>
            </a:br>
            <a:r>
              <a:rPr lang="en-US" b="1" dirty="0" smtClean="0"/>
              <a:t>HORMONE RECEPTOR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Almost without exception, a hormone affects its </a:t>
            </a:r>
            <a:r>
              <a:rPr lang="en-US" dirty="0" smtClean="0"/>
              <a:t>target tissues </a:t>
            </a:r>
            <a:r>
              <a:rPr lang="en-US" dirty="0" smtClean="0"/>
              <a:t>by first forming a hormone-receptor complex.</a:t>
            </a:r>
          </a:p>
          <a:p>
            <a:r>
              <a:rPr lang="en-US" dirty="0" smtClean="0"/>
              <a:t>Formation of this complex alters the function of </a:t>
            </a:r>
            <a:r>
              <a:rPr lang="en-US" dirty="0" smtClean="0"/>
              <a:t>the receptor</a:t>
            </a:r>
            <a:r>
              <a:rPr lang="en-US" dirty="0" smtClean="0"/>
              <a:t>, and the activated receptor initiates the </a:t>
            </a:r>
            <a:r>
              <a:rPr lang="en-US" dirty="0" smtClean="0"/>
              <a:t>hormonal effects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explain this process, let us give a </a:t>
            </a:r>
            <a:r>
              <a:rPr lang="en-US" dirty="0" smtClean="0"/>
              <a:t>few examples </a:t>
            </a:r>
            <a:r>
              <a:rPr lang="en-US" dirty="0" smtClean="0"/>
              <a:t>of the different types of interactions.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 Channel–Linked </a:t>
            </a:r>
            <a:r>
              <a:rPr lang="en-US" b="1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r>
              <a:rPr lang="en-US" sz="2300" dirty="0" smtClean="0"/>
              <a:t>Virtually all the </a:t>
            </a:r>
            <a:r>
              <a:rPr lang="en-US" sz="2300" dirty="0" smtClean="0"/>
              <a:t>neurotransmitter substances</a:t>
            </a:r>
            <a:r>
              <a:rPr lang="en-US" sz="2300" dirty="0" smtClean="0"/>
              <a:t>, such as acetylcholine and </a:t>
            </a:r>
            <a:r>
              <a:rPr lang="en-US" sz="2300" dirty="0" err="1" smtClean="0"/>
              <a:t>norepinephrine</a:t>
            </a:r>
            <a:r>
              <a:rPr lang="en-US" sz="2300" dirty="0" smtClean="0"/>
              <a:t>, combine </a:t>
            </a:r>
            <a:r>
              <a:rPr lang="en-US" sz="2300" dirty="0" smtClean="0"/>
              <a:t>with receptors in the </a:t>
            </a:r>
            <a:r>
              <a:rPr lang="en-US" sz="2300" dirty="0" smtClean="0"/>
              <a:t>postsynaptic membrane</a:t>
            </a:r>
            <a:r>
              <a:rPr lang="en-US" sz="2300" dirty="0" smtClean="0"/>
              <a:t>. </a:t>
            </a:r>
            <a:endParaRPr lang="en-US" sz="2300" dirty="0" smtClean="0"/>
          </a:p>
          <a:p>
            <a:r>
              <a:rPr lang="en-US" sz="2300" dirty="0" smtClean="0"/>
              <a:t>This </a:t>
            </a:r>
            <a:r>
              <a:rPr lang="en-US" sz="2300" dirty="0" smtClean="0"/>
              <a:t>combination almost always causes </a:t>
            </a:r>
            <a:r>
              <a:rPr lang="en-US" sz="2300" dirty="0" smtClean="0"/>
              <a:t>a change </a:t>
            </a:r>
            <a:r>
              <a:rPr lang="en-US" sz="2300" dirty="0" smtClean="0"/>
              <a:t>in the structure of the receptor, usually </a:t>
            </a:r>
            <a:r>
              <a:rPr lang="en-US" sz="2300" dirty="0" smtClean="0"/>
              <a:t>opening or </a:t>
            </a:r>
            <a:r>
              <a:rPr lang="en-US" sz="2300" dirty="0" smtClean="0"/>
              <a:t>closing a channel for one or more ions. </a:t>
            </a:r>
            <a:endParaRPr lang="en-US" sz="2300" dirty="0" smtClean="0"/>
          </a:p>
          <a:p>
            <a:r>
              <a:rPr lang="en-US" sz="2300" dirty="0" smtClean="0"/>
              <a:t>Some </a:t>
            </a:r>
            <a:r>
              <a:rPr lang="en-US" sz="2300" dirty="0" smtClean="0"/>
              <a:t>of </a:t>
            </a:r>
            <a:r>
              <a:rPr lang="en-US" sz="2300" dirty="0" smtClean="0"/>
              <a:t>these </a:t>
            </a:r>
            <a:r>
              <a:rPr lang="en-US" sz="2300" b="1" i="1" dirty="0" smtClean="0"/>
              <a:t>ion </a:t>
            </a:r>
            <a:r>
              <a:rPr lang="en-US" sz="2300" b="1" i="1" dirty="0" smtClean="0"/>
              <a:t>channel–linked receptors</a:t>
            </a:r>
            <a:r>
              <a:rPr lang="en-US" sz="2300" dirty="0" smtClean="0"/>
              <a:t> open (or close) channels </a:t>
            </a:r>
            <a:r>
              <a:rPr lang="en-US" sz="2300" dirty="0" smtClean="0"/>
              <a:t>for sodium </a:t>
            </a:r>
            <a:r>
              <a:rPr lang="en-US" sz="2300" dirty="0" smtClean="0"/>
              <a:t>ions, others for potassium ions, others for </a:t>
            </a:r>
            <a:r>
              <a:rPr lang="en-US" sz="2300" dirty="0" smtClean="0"/>
              <a:t>calcium ions</a:t>
            </a:r>
            <a:r>
              <a:rPr lang="en-US" sz="2300" dirty="0" smtClean="0"/>
              <a:t>, and so forth. </a:t>
            </a:r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 smtClean="0"/>
              <a:t>altered movement of these </a:t>
            </a:r>
            <a:r>
              <a:rPr lang="en-US" sz="2300" dirty="0" smtClean="0"/>
              <a:t>ions through </a:t>
            </a:r>
            <a:r>
              <a:rPr lang="en-US" sz="2300" dirty="0" smtClean="0"/>
              <a:t>the channels causes the subsequent effects on </a:t>
            </a:r>
            <a:r>
              <a:rPr lang="en-US" sz="2300" dirty="0" smtClean="0"/>
              <a:t>the postsynaptic </a:t>
            </a:r>
            <a:r>
              <a:rPr lang="en-US" sz="2300" dirty="0" smtClean="0"/>
              <a:t>cells. </a:t>
            </a:r>
            <a:endParaRPr lang="en-US" sz="2300" dirty="0" smtClean="0"/>
          </a:p>
          <a:p>
            <a:r>
              <a:rPr lang="en-US" sz="2300" dirty="0" smtClean="0"/>
              <a:t>Although </a:t>
            </a:r>
            <a:r>
              <a:rPr lang="en-US" sz="2300" dirty="0" smtClean="0"/>
              <a:t>a few hormones may </a:t>
            </a:r>
            <a:r>
              <a:rPr lang="en-US" sz="2300" dirty="0" smtClean="0"/>
              <a:t>exert some </a:t>
            </a:r>
            <a:r>
              <a:rPr lang="en-US" sz="2300" dirty="0" smtClean="0"/>
              <a:t>of their actions through activation of ion </a:t>
            </a:r>
            <a:r>
              <a:rPr lang="en-US" sz="2300" dirty="0" smtClean="0"/>
              <a:t>channel receptors</a:t>
            </a:r>
            <a:r>
              <a:rPr lang="en-US" sz="2300" dirty="0" smtClean="0"/>
              <a:t>, most hormones that open or close ions </a:t>
            </a:r>
            <a:r>
              <a:rPr lang="en-US" sz="2300" dirty="0" smtClean="0"/>
              <a:t>channels do </a:t>
            </a:r>
            <a:r>
              <a:rPr lang="en-US" sz="2300" dirty="0" smtClean="0"/>
              <a:t>this indirectly by coupling with G </a:t>
            </a:r>
            <a:r>
              <a:rPr lang="en-US" sz="2300" dirty="0" smtClean="0"/>
              <a:t>protein–linked or </a:t>
            </a:r>
            <a:r>
              <a:rPr lang="en-US" sz="2300" dirty="0" smtClean="0"/>
              <a:t>enzyme-linked receptors, as discussed next.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 Protein–Linked Hormone </a:t>
            </a:r>
            <a:r>
              <a:rPr lang="en-US" b="1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Many </a:t>
            </a:r>
            <a:r>
              <a:rPr lang="en-US" sz="2200" dirty="0" smtClean="0"/>
              <a:t>hormones activate </a:t>
            </a:r>
            <a:r>
              <a:rPr lang="en-US" sz="2200" dirty="0" smtClean="0"/>
              <a:t>receptors that indirectly regulate </a:t>
            </a:r>
            <a:r>
              <a:rPr lang="en-US" sz="2200" dirty="0" smtClean="0"/>
              <a:t>the </a:t>
            </a:r>
            <a:r>
              <a:rPr lang="en-US" sz="2200" dirty="0" smtClean="0"/>
              <a:t>activity of target proteins (e.g., enzymes or ion </a:t>
            </a:r>
            <a:r>
              <a:rPr lang="en-US" sz="2200" dirty="0" smtClean="0"/>
              <a:t>channels) by </a:t>
            </a:r>
            <a:r>
              <a:rPr lang="en-US" sz="2200" dirty="0" smtClean="0"/>
              <a:t>coupling with groups of cell membrane proteins </a:t>
            </a:r>
            <a:r>
              <a:rPr lang="en-US" sz="2200" dirty="0" smtClean="0"/>
              <a:t>called </a:t>
            </a:r>
            <a:r>
              <a:rPr lang="en-US" sz="2200" i="1" dirty="0" err="1" smtClean="0"/>
              <a:t>heterotrimeric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guanosine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triphosphate</a:t>
            </a:r>
            <a:r>
              <a:rPr lang="en-US" sz="2200" i="1" dirty="0" smtClean="0"/>
              <a:t> (GTP)-</a:t>
            </a:r>
            <a:r>
              <a:rPr lang="en-US" sz="2200" i="1" dirty="0" smtClean="0"/>
              <a:t>binding proteins </a:t>
            </a:r>
            <a:r>
              <a:rPr lang="en-US" sz="2200" i="1" dirty="0" smtClean="0"/>
              <a:t>(G proteins) (</a:t>
            </a:r>
            <a:r>
              <a:rPr lang="en-US" sz="2200" b="1" i="1" dirty="0" smtClean="0"/>
              <a:t>Figure 75-4</a:t>
            </a:r>
            <a:r>
              <a:rPr lang="en-US" sz="2200" b="1" i="1" dirty="0" smtClean="0"/>
              <a:t>).</a:t>
            </a:r>
          </a:p>
          <a:p>
            <a:r>
              <a:rPr lang="en-US" sz="2200" dirty="0" smtClean="0"/>
              <a:t> </a:t>
            </a:r>
            <a:r>
              <a:rPr lang="en-US" sz="2200" dirty="0" smtClean="0"/>
              <a:t>Of more than </a:t>
            </a:r>
            <a:r>
              <a:rPr lang="en-US" sz="2200" dirty="0" smtClean="0"/>
              <a:t>1000 known </a:t>
            </a:r>
            <a:r>
              <a:rPr lang="en-US" sz="2200" dirty="0" smtClean="0"/>
              <a:t>G protein–coupled receptors, all have </a:t>
            </a:r>
            <a:r>
              <a:rPr lang="en-US" sz="2200" dirty="0" smtClean="0"/>
              <a:t>seven </a:t>
            </a:r>
            <a:r>
              <a:rPr lang="en-US" sz="2200" dirty="0" err="1" smtClean="0"/>
              <a:t>transmembrane</a:t>
            </a:r>
            <a:r>
              <a:rPr lang="en-US" sz="2200" dirty="0" smtClean="0"/>
              <a:t> </a:t>
            </a:r>
            <a:r>
              <a:rPr lang="en-US" sz="2200" dirty="0" smtClean="0"/>
              <a:t>segments that loop in and out of </a:t>
            </a:r>
            <a:r>
              <a:rPr lang="en-US" sz="2200" dirty="0" smtClean="0"/>
              <a:t>the cell </a:t>
            </a:r>
            <a:r>
              <a:rPr lang="en-US" sz="2200" dirty="0" smtClean="0"/>
              <a:t>membrane. </a:t>
            </a:r>
            <a:endParaRPr lang="en-US" sz="2200" dirty="0" smtClean="0"/>
          </a:p>
          <a:p>
            <a:r>
              <a:rPr lang="en-US" sz="2200" dirty="0" smtClean="0"/>
              <a:t>Some </a:t>
            </a:r>
            <a:r>
              <a:rPr lang="en-US" sz="2200" dirty="0" smtClean="0"/>
              <a:t>parts of the receptor that </a:t>
            </a:r>
            <a:r>
              <a:rPr lang="en-US" sz="2200" dirty="0" smtClean="0"/>
              <a:t>protrude into </a:t>
            </a:r>
            <a:r>
              <a:rPr lang="en-US" sz="2200" dirty="0" smtClean="0"/>
              <a:t>the cell cytoplasm (especially the </a:t>
            </a:r>
            <a:r>
              <a:rPr lang="en-US" sz="2200" dirty="0" err="1" smtClean="0"/>
              <a:t>cytoplasmic</a:t>
            </a:r>
            <a:r>
              <a:rPr lang="en-US" sz="2200" dirty="0" smtClean="0"/>
              <a:t> </a:t>
            </a:r>
            <a:r>
              <a:rPr lang="en-US" sz="2200" dirty="0" smtClean="0"/>
              <a:t>tail of </a:t>
            </a:r>
            <a:r>
              <a:rPr lang="en-US" sz="2200" dirty="0" smtClean="0"/>
              <a:t>the receptor) are coupled to G proteins that </a:t>
            </a:r>
            <a:r>
              <a:rPr lang="en-US" sz="2200" dirty="0" smtClean="0"/>
              <a:t>include three </a:t>
            </a:r>
            <a:r>
              <a:rPr lang="en-US" sz="2200" dirty="0" smtClean="0"/>
              <a:t>(i.e., </a:t>
            </a:r>
            <a:r>
              <a:rPr lang="en-US" sz="2200" dirty="0" err="1" smtClean="0"/>
              <a:t>trimeric</a:t>
            </a:r>
            <a:r>
              <a:rPr lang="en-US" sz="2200" dirty="0" smtClean="0"/>
              <a:t>) parts—the α, β, and γ subunits. </a:t>
            </a:r>
            <a:endParaRPr lang="en-US" sz="2200" dirty="0" smtClean="0"/>
          </a:p>
          <a:p>
            <a:r>
              <a:rPr lang="en-US" sz="2200" dirty="0" smtClean="0"/>
              <a:t>When the </a:t>
            </a:r>
            <a:r>
              <a:rPr lang="en-US" sz="2200" dirty="0" err="1" smtClean="0"/>
              <a:t>ligand</a:t>
            </a:r>
            <a:r>
              <a:rPr lang="en-US" sz="2200" dirty="0" smtClean="0"/>
              <a:t> (hormone) binds to the extracellular part </a:t>
            </a:r>
            <a:r>
              <a:rPr lang="en-US" sz="2200" dirty="0" smtClean="0"/>
              <a:t>of the </a:t>
            </a:r>
            <a:r>
              <a:rPr lang="en-US" sz="2200" dirty="0" smtClean="0"/>
              <a:t>receptor, a conformational change occurs in </a:t>
            </a:r>
            <a:r>
              <a:rPr lang="en-US" sz="2200" dirty="0" smtClean="0"/>
              <a:t>the receptor </a:t>
            </a:r>
            <a:r>
              <a:rPr lang="en-US" sz="2200" dirty="0" smtClean="0"/>
              <a:t>that activates the G proteins and induces </a:t>
            </a:r>
            <a:r>
              <a:rPr lang="en-US" sz="2200" dirty="0" smtClean="0"/>
              <a:t>intracellular signals </a:t>
            </a:r>
            <a:r>
              <a:rPr lang="en-US" sz="2200" dirty="0" smtClean="0"/>
              <a:t>that </a:t>
            </a:r>
            <a:r>
              <a:rPr lang="en-US" sz="2200" dirty="0" smtClean="0"/>
              <a:t>either: </a:t>
            </a:r>
          </a:p>
          <a:p>
            <a:pPr marL="514350" indent="-514350">
              <a:buAutoNum type="arabicParenBoth"/>
            </a:pPr>
            <a:r>
              <a:rPr lang="en-US" sz="2200" dirty="0" smtClean="0"/>
              <a:t>open </a:t>
            </a:r>
            <a:r>
              <a:rPr lang="en-US" sz="2200" dirty="0" smtClean="0"/>
              <a:t>or close cell </a:t>
            </a:r>
            <a:r>
              <a:rPr lang="en-US" sz="2200" dirty="0" smtClean="0"/>
              <a:t>membrane ion </a:t>
            </a:r>
            <a:r>
              <a:rPr lang="en-US" sz="2200" dirty="0" smtClean="0"/>
              <a:t>channels, </a:t>
            </a:r>
            <a:endParaRPr lang="en-US" sz="2200" dirty="0" smtClean="0"/>
          </a:p>
          <a:p>
            <a:pPr marL="514350" indent="-514350">
              <a:buNone/>
            </a:pPr>
            <a:r>
              <a:rPr lang="en-US" sz="2200" dirty="0" smtClean="0"/>
              <a:t>(</a:t>
            </a:r>
            <a:r>
              <a:rPr lang="en-US" sz="2200" dirty="0" smtClean="0"/>
              <a:t>2) change the activity of an </a:t>
            </a:r>
            <a:r>
              <a:rPr lang="en-US" sz="2200" dirty="0" smtClean="0"/>
              <a:t>enzyme in </a:t>
            </a:r>
            <a:r>
              <a:rPr lang="en-US" sz="2200" dirty="0" smtClean="0"/>
              <a:t>the cytoplasm of the cell, </a:t>
            </a:r>
            <a:r>
              <a:rPr lang="en-US" sz="2200" dirty="0" smtClean="0"/>
              <a:t>or</a:t>
            </a:r>
          </a:p>
          <a:p>
            <a:pPr marL="514350" indent="-514350">
              <a:buNone/>
            </a:pPr>
            <a:r>
              <a:rPr lang="en-US" sz="2200" dirty="0" smtClean="0"/>
              <a:t>(3</a:t>
            </a:r>
            <a:r>
              <a:rPr lang="en-US" sz="2200" dirty="0" smtClean="0"/>
              <a:t>) activate </a:t>
            </a:r>
            <a:r>
              <a:rPr lang="en-US" sz="2200" dirty="0" smtClean="0"/>
              <a:t>gene transcription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 Protein–Linked Hormone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trimeric</a:t>
            </a:r>
            <a:r>
              <a:rPr lang="en-US" dirty="0" smtClean="0"/>
              <a:t> G proteins are named for their ability </a:t>
            </a:r>
            <a:r>
              <a:rPr lang="en-US" dirty="0" smtClean="0"/>
              <a:t>to bind</a:t>
            </a:r>
            <a:r>
              <a:rPr lang="en-US" b="1" dirty="0" smtClean="0"/>
              <a:t> </a:t>
            </a:r>
            <a:r>
              <a:rPr lang="en-US" b="1" i="1" dirty="0" err="1" smtClean="0"/>
              <a:t>guanosine</a:t>
            </a:r>
            <a:r>
              <a:rPr lang="en-US" b="1" i="1" dirty="0" smtClean="0"/>
              <a:t> </a:t>
            </a:r>
            <a:r>
              <a:rPr lang="en-US" b="1" i="1" dirty="0" smtClean="0"/>
              <a:t>nucleotides</a:t>
            </a:r>
            <a:r>
              <a:rPr lang="en-US" b="1" dirty="0" smtClean="0"/>
              <a:t>.</a:t>
            </a:r>
            <a:r>
              <a:rPr lang="en-US" dirty="0" smtClean="0"/>
              <a:t> In their inactive</a:t>
            </a:r>
            <a:r>
              <a:rPr lang="en-US" i="1" dirty="0" smtClean="0"/>
              <a:t> state, the </a:t>
            </a:r>
            <a:r>
              <a:rPr lang="en-US" i="1" dirty="0" smtClean="0"/>
              <a:t>α, </a:t>
            </a:r>
            <a:r>
              <a:rPr lang="en-US" dirty="0" smtClean="0"/>
              <a:t>β</a:t>
            </a:r>
            <a:r>
              <a:rPr lang="en-US" dirty="0" smtClean="0"/>
              <a:t>, and γ subunits of G proteins form a complex that </a:t>
            </a:r>
            <a:r>
              <a:rPr lang="en-US" dirty="0" smtClean="0"/>
              <a:t>binds </a:t>
            </a:r>
            <a:r>
              <a:rPr lang="en-US" b="1" i="1" dirty="0" err="1" smtClean="0"/>
              <a:t>guanosine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diphosphate</a:t>
            </a:r>
            <a:r>
              <a:rPr lang="en-US" b="1" i="1" dirty="0" smtClean="0"/>
              <a:t> (GDP)</a:t>
            </a:r>
            <a:r>
              <a:rPr lang="en-US" i="1" dirty="0" smtClean="0"/>
              <a:t> </a:t>
            </a:r>
            <a:r>
              <a:rPr lang="en-US" dirty="0" smtClean="0"/>
              <a:t>on the α subunit</a:t>
            </a:r>
            <a:r>
              <a:rPr lang="en-US" i="1" dirty="0" smtClean="0"/>
              <a:t>. </a:t>
            </a:r>
            <a:endParaRPr lang="en-US" i="1" dirty="0" smtClean="0"/>
          </a:p>
          <a:p>
            <a:r>
              <a:rPr lang="en-US" i="1" dirty="0" smtClean="0"/>
              <a:t>When </a:t>
            </a:r>
            <a:r>
              <a:rPr lang="en-US" dirty="0" smtClean="0"/>
              <a:t>the </a:t>
            </a:r>
            <a:r>
              <a:rPr lang="en-US" dirty="0" smtClean="0"/>
              <a:t>receptor is activated, it undergoes a </a:t>
            </a:r>
            <a:r>
              <a:rPr lang="en-US" dirty="0" smtClean="0"/>
              <a:t>conformational change </a:t>
            </a:r>
            <a:r>
              <a:rPr lang="en-US" dirty="0" smtClean="0"/>
              <a:t>that causes the GDP-bound </a:t>
            </a:r>
            <a:r>
              <a:rPr lang="en-US" dirty="0" err="1" smtClean="0"/>
              <a:t>trimeric</a:t>
            </a:r>
            <a:r>
              <a:rPr lang="en-US" dirty="0" smtClean="0"/>
              <a:t> G protein </a:t>
            </a:r>
            <a:r>
              <a:rPr lang="en-US" dirty="0" smtClean="0"/>
              <a:t>to associate </a:t>
            </a:r>
            <a:r>
              <a:rPr lang="en-US" dirty="0" smtClean="0"/>
              <a:t>with the </a:t>
            </a:r>
            <a:r>
              <a:rPr lang="en-US" dirty="0" err="1" smtClean="0"/>
              <a:t>cytoplasmic</a:t>
            </a:r>
            <a:r>
              <a:rPr lang="en-US" dirty="0" smtClean="0"/>
              <a:t> part of the receptor and </a:t>
            </a:r>
            <a:r>
              <a:rPr lang="en-US" dirty="0" smtClean="0"/>
              <a:t>to exchange </a:t>
            </a:r>
            <a:r>
              <a:rPr lang="en-US" dirty="0" smtClean="0"/>
              <a:t>GDP for GTP. 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of GDP by </a:t>
            </a:r>
            <a:r>
              <a:rPr lang="en-US" dirty="0" smtClean="0"/>
              <a:t>GTP causes </a:t>
            </a:r>
            <a:r>
              <a:rPr lang="en-US" dirty="0" smtClean="0"/>
              <a:t>the α subunit to dissociate from the </a:t>
            </a:r>
            <a:r>
              <a:rPr lang="en-US" dirty="0" err="1" smtClean="0"/>
              <a:t>trimeric</a:t>
            </a:r>
            <a:r>
              <a:rPr lang="en-US" dirty="0" smtClean="0"/>
              <a:t> complex </a:t>
            </a:r>
            <a:r>
              <a:rPr lang="en-US" dirty="0" smtClean="0"/>
              <a:t>and to associate with other intracellular </a:t>
            </a:r>
            <a:r>
              <a:rPr lang="en-US" dirty="0" smtClean="0"/>
              <a:t>signaling proteins</a:t>
            </a:r>
            <a:r>
              <a:rPr lang="en-US" dirty="0" smtClean="0"/>
              <a:t>; these proteins, in turn, alter the activity </a:t>
            </a:r>
            <a:r>
              <a:rPr lang="en-US" dirty="0" smtClean="0"/>
              <a:t>of ion </a:t>
            </a:r>
            <a:r>
              <a:rPr lang="en-US" dirty="0" smtClean="0"/>
              <a:t>channels or intracellular enzymes such as </a:t>
            </a:r>
            <a:r>
              <a:rPr lang="en-US" i="1" dirty="0" err="1" smtClean="0"/>
              <a:t>adenylyl</a:t>
            </a:r>
            <a:r>
              <a:rPr lang="en-US" i="1" dirty="0" smtClean="0"/>
              <a:t> </a:t>
            </a:r>
            <a:r>
              <a:rPr lang="en-US" i="1" dirty="0" err="1" smtClean="0"/>
              <a:t>cyclase</a:t>
            </a:r>
            <a:r>
              <a:rPr lang="en-US" i="1" dirty="0" smtClean="0"/>
              <a:t> </a:t>
            </a:r>
            <a:r>
              <a:rPr lang="en-US" i="1" dirty="0" smtClean="0"/>
              <a:t>or </a:t>
            </a:r>
            <a:r>
              <a:rPr lang="en-US" i="1" dirty="0" err="1" smtClean="0"/>
              <a:t>phospholipase</a:t>
            </a:r>
            <a:r>
              <a:rPr lang="en-US" i="1" dirty="0" smtClean="0"/>
              <a:t> C, </a:t>
            </a:r>
            <a:r>
              <a:rPr lang="en-US" dirty="0" smtClean="0"/>
              <a:t>which alter cell function.</a:t>
            </a:r>
          </a:p>
          <a:p>
            <a:r>
              <a:rPr lang="en-US" dirty="0" smtClean="0"/>
              <a:t>The signaling event is terminated when the </a:t>
            </a:r>
            <a:r>
              <a:rPr lang="en-US" dirty="0" smtClean="0"/>
              <a:t>hormone is </a:t>
            </a:r>
            <a:r>
              <a:rPr lang="en-US" dirty="0" smtClean="0"/>
              <a:t>removed and the α subunit inactivates itself by </a:t>
            </a:r>
            <a:r>
              <a:rPr lang="en-US" dirty="0" smtClean="0"/>
              <a:t>converting its </a:t>
            </a:r>
            <a:r>
              <a:rPr lang="en-US" dirty="0" smtClean="0"/>
              <a:t>bound GTP to GDP; then the α subunit once </a:t>
            </a:r>
            <a:r>
              <a:rPr lang="en-US" dirty="0" smtClean="0"/>
              <a:t>again combines </a:t>
            </a:r>
            <a:r>
              <a:rPr lang="en-US" dirty="0" smtClean="0"/>
              <a:t>with the β and γ subunits to form an </a:t>
            </a:r>
            <a:r>
              <a:rPr lang="en-US" dirty="0" smtClean="0"/>
              <a:t>inactive, membrane-bound </a:t>
            </a:r>
            <a:r>
              <a:rPr lang="en-US" dirty="0" err="1" smtClean="0"/>
              <a:t>trimeric</a:t>
            </a:r>
            <a:r>
              <a:rPr lang="en-US" dirty="0" smtClean="0"/>
              <a:t> G protein.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Nervous System </a:t>
            </a:r>
            <a:r>
              <a:rPr lang="en-US" dirty="0" smtClean="0"/>
              <a:t>– Rapid control system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Endocrine System </a:t>
            </a:r>
            <a:r>
              <a:rPr lang="en-US" dirty="0" smtClean="0"/>
              <a:t>– Slow control system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yrus\Pictures\Screenshots\Screenshot (22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Enzyme-Linked Hormone </a:t>
            </a:r>
            <a:r>
              <a:rPr lang="en-US" b="1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</a:t>
            </a:r>
            <a:r>
              <a:rPr lang="en-US" dirty="0" smtClean="0"/>
              <a:t>receptors, when </a:t>
            </a:r>
            <a:r>
              <a:rPr lang="en-US" dirty="0" smtClean="0"/>
              <a:t>activated, function directly as enzymes or </a:t>
            </a:r>
            <a:r>
              <a:rPr lang="en-US" dirty="0" smtClean="0"/>
              <a:t>are closely </a:t>
            </a:r>
            <a:r>
              <a:rPr lang="en-US" dirty="0" smtClean="0"/>
              <a:t>associated with enzymes that they activate.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b="1" i="1" dirty="0" smtClean="0"/>
              <a:t>enzyme-linked </a:t>
            </a:r>
            <a:r>
              <a:rPr lang="en-US" b="1" i="1" dirty="0" smtClean="0"/>
              <a:t>receptors</a:t>
            </a:r>
            <a:r>
              <a:rPr lang="en-US" i="1" dirty="0" smtClean="0"/>
              <a:t> </a:t>
            </a:r>
            <a:r>
              <a:rPr lang="en-US" dirty="0" smtClean="0"/>
              <a:t>are proteins that pass </a:t>
            </a:r>
            <a:r>
              <a:rPr lang="en-US" dirty="0" smtClean="0"/>
              <a:t>through the </a:t>
            </a:r>
            <a:r>
              <a:rPr lang="en-US" dirty="0" smtClean="0"/>
              <a:t>membrane only once, in contrast to the </a:t>
            </a:r>
            <a:r>
              <a:rPr lang="en-US" dirty="0" err="1" smtClean="0"/>
              <a:t>seventransmembrane</a:t>
            </a:r>
            <a:r>
              <a:rPr lang="en-US" dirty="0" smtClean="0"/>
              <a:t> G </a:t>
            </a:r>
            <a:r>
              <a:rPr lang="en-US" dirty="0" smtClean="0"/>
              <a:t>protein–coupled receptors. </a:t>
            </a:r>
            <a:endParaRPr lang="en-US" dirty="0" smtClean="0"/>
          </a:p>
          <a:p>
            <a:r>
              <a:rPr lang="en-US" dirty="0" smtClean="0"/>
              <a:t>Enzyme linked receptors </a:t>
            </a:r>
            <a:r>
              <a:rPr lang="en-US" dirty="0" smtClean="0"/>
              <a:t>have their hormone-binding site on </a:t>
            </a:r>
            <a:r>
              <a:rPr lang="en-US" dirty="0" smtClean="0"/>
              <a:t>the outside </a:t>
            </a:r>
            <a:r>
              <a:rPr lang="en-US" dirty="0" smtClean="0"/>
              <a:t>of the cell membrane and their catalytic </a:t>
            </a:r>
            <a:r>
              <a:rPr lang="en-US" dirty="0" smtClean="0"/>
              <a:t>or enzyme-binding </a:t>
            </a:r>
            <a:r>
              <a:rPr lang="en-US" dirty="0" smtClean="0"/>
              <a:t>site on the inside.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the </a:t>
            </a:r>
            <a:r>
              <a:rPr lang="en-US" dirty="0" smtClean="0"/>
              <a:t>hormone binds </a:t>
            </a:r>
            <a:r>
              <a:rPr lang="en-US" dirty="0" smtClean="0"/>
              <a:t>to the extracellular part of the receptor, an </a:t>
            </a:r>
            <a:r>
              <a:rPr lang="en-US" dirty="0" smtClean="0"/>
              <a:t>enzyme immediately </a:t>
            </a:r>
            <a:r>
              <a:rPr lang="en-US" dirty="0" smtClean="0"/>
              <a:t>inside the cell membrane is activated (</a:t>
            </a:r>
            <a:r>
              <a:rPr lang="en-US" dirty="0" smtClean="0"/>
              <a:t>or occasionally </a:t>
            </a:r>
            <a:r>
              <a:rPr lang="en-US" dirty="0" smtClean="0"/>
              <a:t>inactivated).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Table 75-2 lists a few of the many peptide growth</a:t>
            </a:r>
            <a:br>
              <a:rPr lang="en-US" sz="3200" b="1" dirty="0" smtClean="0"/>
            </a:br>
            <a:r>
              <a:rPr lang="en-US" sz="3200" dirty="0" smtClean="0"/>
              <a:t>factors, cytokines, and hormones that use the </a:t>
            </a:r>
            <a:r>
              <a:rPr lang="en-US" sz="3200" dirty="0" smtClean="0"/>
              <a:t>enzyme linked receptor </a:t>
            </a:r>
            <a:r>
              <a:rPr lang="en-US" sz="3200" i="1" dirty="0" smtClean="0"/>
              <a:t>tyrosine </a:t>
            </a:r>
            <a:r>
              <a:rPr lang="en-US" sz="3200" i="1" dirty="0" err="1" smtClean="0"/>
              <a:t>kinases</a:t>
            </a:r>
            <a:r>
              <a:rPr lang="en-US" sz="3200" i="1" dirty="0" smtClean="0"/>
              <a:t> for cell signaling.</a:t>
            </a:r>
            <a:endParaRPr lang="en-US" sz="3200" dirty="0"/>
          </a:p>
        </p:txBody>
      </p:sp>
      <p:pic>
        <p:nvPicPr>
          <p:cNvPr id="3074" name="Picture 2" descr="C:\Users\Cyrus\Pictures\Screenshots\Screenshot (22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1"/>
            <a:ext cx="8915399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Enzyme-Linked Hormone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example</a:t>
            </a:r>
            <a:r>
              <a:rPr lang="en-US" dirty="0" smtClean="0"/>
              <a:t> </a:t>
            </a:r>
            <a:r>
              <a:rPr lang="en-US" dirty="0" smtClean="0"/>
              <a:t>that is </a:t>
            </a:r>
            <a:r>
              <a:rPr lang="en-US" dirty="0" smtClean="0"/>
              <a:t>widely used in hormonal </a:t>
            </a:r>
            <a:r>
              <a:rPr lang="en-US" dirty="0" smtClean="0"/>
              <a:t>control of </a:t>
            </a:r>
            <a:r>
              <a:rPr lang="en-US" dirty="0" smtClean="0"/>
              <a:t>cell function, is for the hormone to bind with a </a:t>
            </a:r>
            <a:r>
              <a:rPr lang="en-US" dirty="0" smtClean="0"/>
              <a:t>special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 smtClean="0"/>
              <a:t>receptor, which then becomes the </a:t>
            </a:r>
            <a:r>
              <a:rPr lang="en-US" dirty="0" smtClean="0"/>
              <a:t>activated enzyme</a:t>
            </a:r>
            <a:r>
              <a:rPr lang="en-US" b="1" dirty="0" smtClean="0"/>
              <a:t> </a:t>
            </a:r>
            <a:r>
              <a:rPr lang="en-US" b="1" i="1" dirty="0" err="1" smtClean="0"/>
              <a:t>adenylyl</a:t>
            </a:r>
            <a:r>
              <a:rPr lang="en-US" b="1" i="1" dirty="0" smtClean="0"/>
              <a:t> </a:t>
            </a:r>
            <a:r>
              <a:rPr lang="en-US" b="1" i="1" dirty="0" err="1" smtClean="0"/>
              <a:t>cyclase</a:t>
            </a:r>
            <a:r>
              <a:rPr lang="en-US" b="1" i="1" dirty="0" smtClean="0"/>
              <a:t> </a:t>
            </a:r>
            <a:r>
              <a:rPr lang="en-US" dirty="0" smtClean="0"/>
              <a:t>at the end that </a:t>
            </a:r>
            <a:r>
              <a:rPr lang="en-US" dirty="0" smtClean="0"/>
              <a:t>protrudes to </a:t>
            </a:r>
            <a:r>
              <a:rPr lang="en-US" dirty="0" smtClean="0"/>
              <a:t>the interior of the cell.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cyclase</a:t>
            </a:r>
            <a:r>
              <a:rPr lang="en-US" dirty="0" smtClean="0"/>
              <a:t> catalyzes the </a:t>
            </a:r>
            <a:r>
              <a:rPr lang="en-US" dirty="0" smtClean="0"/>
              <a:t>formation of </a:t>
            </a:r>
            <a:r>
              <a:rPr lang="en-US" dirty="0" err="1" smtClean="0"/>
              <a:t>cAMP</a:t>
            </a:r>
            <a:r>
              <a:rPr lang="en-US" dirty="0" smtClean="0"/>
              <a:t>, which has a multitude of effects inside </a:t>
            </a:r>
            <a:r>
              <a:rPr lang="en-US" dirty="0" smtClean="0"/>
              <a:t>the cell </a:t>
            </a:r>
            <a:r>
              <a:rPr lang="en-US" dirty="0" smtClean="0"/>
              <a:t>to control cell </a:t>
            </a:r>
            <a:r>
              <a:rPr lang="en-US" dirty="0" smtClean="0"/>
              <a:t>activity. </a:t>
            </a:r>
          </a:p>
          <a:p>
            <a:r>
              <a:rPr lang="en-US" dirty="0" err="1" smtClean="0"/>
              <a:t>cAMP</a:t>
            </a:r>
            <a:r>
              <a:rPr lang="en-US" dirty="0" smtClean="0"/>
              <a:t> is called </a:t>
            </a:r>
            <a:r>
              <a:rPr lang="en-US" dirty="0" smtClean="0"/>
              <a:t>a </a:t>
            </a:r>
            <a:r>
              <a:rPr lang="en-US" b="1" i="1" dirty="0" smtClean="0"/>
              <a:t>second messenger </a:t>
            </a:r>
            <a:r>
              <a:rPr lang="en-US" dirty="0" smtClean="0"/>
              <a:t>because it is not the </a:t>
            </a:r>
            <a:r>
              <a:rPr lang="en-US" dirty="0" smtClean="0"/>
              <a:t>hormone itself </a:t>
            </a:r>
            <a:r>
              <a:rPr lang="en-US" dirty="0" smtClean="0"/>
              <a:t>that directly institutes the intracellular </a:t>
            </a:r>
            <a:r>
              <a:rPr lang="en-US" dirty="0" smtClean="0"/>
              <a:t>changes; instead</a:t>
            </a:r>
            <a:r>
              <a:rPr lang="en-US" dirty="0" smtClean="0"/>
              <a:t>, the </a:t>
            </a:r>
            <a:r>
              <a:rPr lang="en-US" dirty="0" err="1" smtClean="0"/>
              <a:t>cAMP</a:t>
            </a:r>
            <a:r>
              <a:rPr lang="en-US" dirty="0" smtClean="0"/>
              <a:t> serves as a second messenger to </a:t>
            </a:r>
            <a:r>
              <a:rPr lang="en-US" dirty="0" smtClean="0"/>
              <a:t>cause these </a:t>
            </a:r>
            <a:r>
              <a:rPr lang="en-US" dirty="0" smtClean="0"/>
              <a:t>effects.</a:t>
            </a:r>
          </a:p>
          <a:p>
            <a:r>
              <a:rPr lang="en-US" dirty="0" smtClean="0"/>
              <a:t>For a few peptide hormones, such as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</a:t>
            </a:r>
            <a:r>
              <a:rPr lang="en-US" dirty="0" smtClean="0"/>
              <a:t>, </a:t>
            </a:r>
            <a:r>
              <a:rPr lang="en-US" b="1" i="1" dirty="0" smtClean="0"/>
              <a:t>cyclic </a:t>
            </a:r>
            <a:r>
              <a:rPr lang="en-US" b="1" i="1" dirty="0" err="1" smtClean="0"/>
              <a:t>guanosine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monophosphate</a:t>
            </a:r>
            <a:r>
              <a:rPr lang="en-US" b="1" i="1" dirty="0" smtClean="0"/>
              <a:t>,</a:t>
            </a:r>
            <a:r>
              <a:rPr lang="en-US" dirty="0" smtClean="0"/>
              <a:t> which is </a:t>
            </a:r>
            <a:r>
              <a:rPr lang="en-US" dirty="0" smtClean="0"/>
              <a:t>only slightly </a:t>
            </a:r>
            <a:r>
              <a:rPr lang="en-US" dirty="0" smtClean="0"/>
              <a:t>different from </a:t>
            </a:r>
            <a:r>
              <a:rPr lang="en-US" dirty="0" err="1" smtClean="0"/>
              <a:t>cAMP</a:t>
            </a:r>
            <a:r>
              <a:rPr lang="en-US" dirty="0" smtClean="0"/>
              <a:t>, serves in a similar </a:t>
            </a:r>
            <a:r>
              <a:rPr lang="en-US" dirty="0" smtClean="0"/>
              <a:t>manner as </a:t>
            </a:r>
            <a:r>
              <a:rPr lang="en-US" dirty="0" smtClean="0"/>
              <a:t>a second messenger.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Intracellular Hormone Receptors and Activation </a:t>
            </a:r>
            <a:r>
              <a:rPr lang="en-US" sz="3200" b="1" dirty="0" smtClean="0"/>
              <a:t>of Genes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Several hormones, including adrenal and </a:t>
            </a:r>
            <a:r>
              <a:rPr lang="en-US" dirty="0" err="1" smtClean="0"/>
              <a:t>gonadal</a:t>
            </a:r>
            <a:r>
              <a:rPr lang="en-US" dirty="0" smtClean="0"/>
              <a:t> steroid </a:t>
            </a:r>
            <a:r>
              <a:rPr lang="en-US" dirty="0" smtClean="0"/>
              <a:t>hormones, thyroid hormones, retinoid </a:t>
            </a:r>
            <a:r>
              <a:rPr lang="en-US" dirty="0" smtClean="0"/>
              <a:t>hormones, and </a:t>
            </a:r>
            <a:r>
              <a:rPr lang="en-US" dirty="0" smtClean="0"/>
              <a:t>vitamin D, bind with protein receptors inside the </a:t>
            </a:r>
            <a:r>
              <a:rPr lang="en-US" dirty="0" smtClean="0"/>
              <a:t>cell rather </a:t>
            </a:r>
            <a:r>
              <a:rPr lang="en-US" dirty="0" smtClean="0"/>
              <a:t>than in the cell membrane.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 smtClean="0"/>
              <a:t>these </a:t>
            </a:r>
            <a:r>
              <a:rPr lang="en-US" dirty="0" smtClean="0"/>
              <a:t>hormones are </a:t>
            </a:r>
            <a:r>
              <a:rPr lang="en-US" dirty="0" smtClean="0"/>
              <a:t>lipid soluble, they readily cross the cell </a:t>
            </a:r>
            <a:r>
              <a:rPr lang="en-US" dirty="0" smtClean="0"/>
              <a:t>membrane and </a:t>
            </a:r>
            <a:r>
              <a:rPr lang="en-US" dirty="0" smtClean="0"/>
              <a:t>interact with receptors in the cytoplasm </a:t>
            </a:r>
            <a:r>
              <a:rPr lang="en-US" dirty="0" smtClean="0"/>
              <a:t>or nucleus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activated hormone-receptor complex </a:t>
            </a:r>
            <a:r>
              <a:rPr lang="en-US" dirty="0" smtClean="0"/>
              <a:t>then binds </a:t>
            </a:r>
            <a:r>
              <a:rPr lang="en-US" dirty="0" smtClean="0"/>
              <a:t>with a specific regulatory (promoter) </a:t>
            </a:r>
            <a:r>
              <a:rPr lang="en-US" dirty="0" smtClean="0"/>
              <a:t>sequence of </a:t>
            </a:r>
            <a:r>
              <a:rPr lang="en-US" dirty="0" smtClean="0"/>
              <a:t>the DNA called the </a:t>
            </a:r>
            <a:r>
              <a:rPr lang="en-US" i="1" dirty="0" smtClean="0"/>
              <a:t>hormone response element, </a:t>
            </a:r>
            <a:r>
              <a:rPr lang="en-US" dirty="0" smtClean="0"/>
              <a:t>and in </a:t>
            </a:r>
            <a:r>
              <a:rPr lang="en-US" dirty="0" smtClean="0"/>
              <a:t>this manner either activates or represses </a:t>
            </a:r>
            <a:r>
              <a:rPr lang="en-US" dirty="0" smtClean="0"/>
              <a:t>transcription of </a:t>
            </a:r>
            <a:r>
              <a:rPr lang="en-US" dirty="0" smtClean="0"/>
              <a:t>specific genes and formation of messenger </a:t>
            </a:r>
            <a:r>
              <a:rPr lang="en-US" dirty="0" smtClean="0"/>
              <a:t>RNA (mRNA</a:t>
            </a:r>
            <a:r>
              <a:rPr lang="en-US" dirty="0" smtClean="0"/>
              <a:t>; </a:t>
            </a:r>
            <a:r>
              <a:rPr lang="en-US" b="1" dirty="0" smtClean="0"/>
              <a:t>Figure 75-6).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yrus\Pictures\Screenshots\Screenshot (22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SECOND MESSENGER </a:t>
            </a:r>
            <a:r>
              <a:rPr lang="en-US" sz="2800" b="1" dirty="0" smtClean="0"/>
              <a:t>MECHANISMS FOR </a:t>
            </a:r>
            <a:r>
              <a:rPr lang="en-US" sz="2800" b="1" dirty="0" smtClean="0"/>
              <a:t>MEDIATING </a:t>
            </a:r>
            <a:r>
              <a:rPr lang="en-US" sz="2800" b="1" dirty="0" smtClean="0"/>
              <a:t>INTRACELLULAR HORMONAL </a:t>
            </a:r>
            <a:r>
              <a:rPr lang="en-US" sz="2800" b="1" dirty="0" smtClean="0"/>
              <a:t>FUNCTIONS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noted earlier that one of the means by which </a:t>
            </a:r>
            <a:r>
              <a:rPr lang="en-US" dirty="0" smtClean="0"/>
              <a:t>hormones exert </a:t>
            </a:r>
            <a:r>
              <a:rPr lang="en-US" dirty="0" smtClean="0"/>
              <a:t>intracellular actions is to stimulate </a:t>
            </a:r>
            <a:r>
              <a:rPr lang="en-US" dirty="0" smtClean="0"/>
              <a:t>formation </a:t>
            </a:r>
            <a:r>
              <a:rPr lang="en-US" dirty="0" smtClean="0"/>
              <a:t>of the second messenger </a:t>
            </a:r>
            <a:r>
              <a:rPr lang="en-US" dirty="0" err="1" smtClean="0"/>
              <a:t>cAMP</a:t>
            </a:r>
            <a:r>
              <a:rPr lang="en-US" dirty="0" smtClean="0"/>
              <a:t> inside the cell membrane.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cAMP</a:t>
            </a:r>
            <a:r>
              <a:rPr lang="en-US" dirty="0" smtClean="0"/>
              <a:t> then causes subsequent intracellular effects </a:t>
            </a:r>
            <a:r>
              <a:rPr lang="en-US" dirty="0" smtClean="0"/>
              <a:t>of the </a:t>
            </a:r>
            <a:r>
              <a:rPr lang="en-US" dirty="0" smtClean="0"/>
              <a:t>hormone.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 smtClean="0"/>
              <a:t>, the only direct effect that the </a:t>
            </a:r>
            <a:r>
              <a:rPr lang="en-US" dirty="0" smtClean="0"/>
              <a:t>hormone has </a:t>
            </a:r>
            <a:r>
              <a:rPr lang="en-US" dirty="0" smtClean="0"/>
              <a:t>on the cell is to activate a single type of </a:t>
            </a:r>
            <a:r>
              <a:rPr lang="en-US" dirty="0" smtClean="0"/>
              <a:t>membrane receptor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second messenger does the </a:t>
            </a:r>
            <a:r>
              <a:rPr lang="en-US" dirty="0" smtClean="0"/>
              <a:t>rest. </a:t>
            </a:r>
          </a:p>
          <a:p>
            <a:r>
              <a:rPr lang="en-US" dirty="0" err="1" smtClean="0"/>
              <a:t>cAMP</a:t>
            </a:r>
            <a:r>
              <a:rPr lang="en-US" dirty="0" smtClean="0"/>
              <a:t> </a:t>
            </a:r>
            <a:r>
              <a:rPr lang="en-US" dirty="0" smtClean="0"/>
              <a:t>is not the only second messenger used by </a:t>
            </a:r>
            <a:r>
              <a:rPr lang="en-US" dirty="0" smtClean="0"/>
              <a:t>the different </a:t>
            </a:r>
            <a:r>
              <a:rPr lang="en-US" dirty="0" smtClean="0"/>
              <a:t>hormones.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other especially important </a:t>
            </a:r>
            <a:r>
              <a:rPr lang="en-US" dirty="0" smtClean="0"/>
              <a:t>ones are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calcium </a:t>
            </a:r>
            <a:r>
              <a:rPr lang="en-US" dirty="0" smtClean="0"/>
              <a:t>ions and associated </a:t>
            </a:r>
            <a:r>
              <a:rPr lang="en-US" i="1" dirty="0" err="1" smtClean="0"/>
              <a:t>calmodulin</a:t>
            </a:r>
            <a:r>
              <a:rPr lang="en-US" i="1" dirty="0" smtClean="0"/>
              <a:t> and </a:t>
            </a:r>
          </a:p>
          <a:p>
            <a:pPr marL="514350" indent="-514350">
              <a:buNone/>
            </a:pPr>
            <a:r>
              <a:rPr lang="en-US" dirty="0" smtClean="0"/>
              <a:t>(2) products </a:t>
            </a:r>
            <a:r>
              <a:rPr lang="en-US" dirty="0" smtClean="0"/>
              <a:t>of membrane </a:t>
            </a:r>
            <a:r>
              <a:rPr lang="en-US" dirty="0" err="1" smtClean="0"/>
              <a:t>phospholipid</a:t>
            </a:r>
            <a:r>
              <a:rPr lang="en-US" dirty="0" smtClean="0"/>
              <a:t> breakdown.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yrus\Pictures\Screenshots\Screenshot (22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Adenylyl</a:t>
            </a:r>
            <a:r>
              <a:rPr lang="en-US" b="1" dirty="0" smtClean="0"/>
              <a:t> </a:t>
            </a:r>
            <a:r>
              <a:rPr lang="en-US" b="1" dirty="0" err="1" smtClean="0"/>
              <a:t>Cyclase–cAMP</a:t>
            </a:r>
            <a:r>
              <a:rPr lang="en-US" b="1" dirty="0" smtClean="0"/>
              <a:t> Second</a:t>
            </a:r>
            <a:br>
              <a:rPr lang="en-US" b="1" dirty="0" smtClean="0"/>
            </a:br>
            <a:r>
              <a:rPr lang="en-US" b="1" dirty="0" smtClean="0"/>
              <a:t>Messenger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Table 75-3 </a:t>
            </a:r>
            <a:r>
              <a:rPr lang="en-US" sz="2200" dirty="0" smtClean="0"/>
              <a:t>shows a few of the many hormones that </a:t>
            </a:r>
            <a:r>
              <a:rPr lang="en-US" sz="2200" dirty="0" smtClean="0"/>
              <a:t>use the </a:t>
            </a:r>
            <a:r>
              <a:rPr lang="en-US" sz="2200" dirty="0" err="1" smtClean="0"/>
              <a:t>adenylyl</a:t>
            </a:r>
            <a:r>
              <a:rPr lang="en-US" sz="2200" dirty="0" smtClean="0"/>
              <a:t> </a:t>
            </a:r>
            <a:r>
              <a:rPr lang="en-US" sz="2200" dirty="0" err="1" smtClean="0"/>
              <a:t>cyclase–cAMP</a:t>
            </a:r>
            <a:r>
              <a:rPr lang="en-US" sz="2200" dirty="0" smtClean="0"/>
              <a:t> mechanism to stimulate </a:t>
            </a:r>
            <a:r>
              <a:rPr lang="en-US" sz="2200" dirty="0" smtClean="0"/>
              <a:t>their target tissues.</a:t>
            </a:r>
          </a:p>
          <a:p>
            <a:r>
              <a:rPr lang="en-US" sz="2200" dirty="0" smtClean="0"/>
              <a:t>Binding of </a:t>
            </a:r>
            <a:r>
              <a:rPr lang="en-US" sz="2200" dirty="0" smtClean="0"/>
              <a:t>the hormones </a:t>
            </a:r>
            <a:r>
              <a:rPr lang="en-US" sz="2200" dirty="0" smtClean="0"/>
              <a:t>with the receptor allows coupling of the </a:t>
            </a:r>
            <a:r>
              <a:rPr lang="en-US" sz="2200" dirty="0" smtClean="0"/>
              <a:t>receptor to </a:t>
            </a:r>
            <a:r>
              <a:rPr lang="en-US" sz="2200" dirty="0" smtClean="0"/>
              <a:t>a </a:t>
            </a:r>
            <a:r>
              <a:rPr lang="en-US" sz="2200" b="1" i="1" dirty="0" smtClean="0"/>
              <a:t>G protein</a:t>
            </a:r>
            <a:r>
              <a:rPr lang="en-US" sz="2200" i="1" dirty="0" smtClean="0"/>
              <a:t>.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r>
              <a:rPr lang="en-US" sz="2200" dirty="0" smtClean="0"/>
              <a:t>If </a:t>
            </a:r>
            <a:r>
              <a:rPr lang="en-US" sz="2200" dirty="0" smtClean="0"/>
              <a:t>the G protein stimulates the </a:t>
            </a:r>
            <a:r>
              <a:rPr lang="en-US" sz="2200" dirty="0" err="1" smtClean="0"/>
              <a:t>adenylyl</a:t>
            </a:r>
            <a:r>
              <a:rPr lang="en-US" sz="2200" dirty="0" smtClean="0"/>
              <a:t> </a:t>
            </a:r>
            <a:r>
              <a:rPr lang="en-US" sz="2200" dirty="0" err="1" smtClean="0"/>
              <a:t>cyclase–cAMP</a:t>
            </a:r>
            <a:r>
              <a:rPr lang="en-US" sz="2200" dirty="0" smtClean="0"/>
              <a:t> </a:t>
            </a:r>
            <a:r>
              <a:rPr lang="en-US" sz="2200" dirty="0" smtClean="0"/>
              <a:t>system, it is called a </a:t>
            </a:r>
            <a:r>
              <a:rPr lang="en-US" sz="2200" b="1" i="1" dirty="0" smtClean="0"/>
              <a:t>Gs protein, </a:t>
            </a:r>
            <a:r>
              <a:rPr lang="en-US" sz="2200" dirty="0" smtClean="0"/>
              <a:t>denoting a </a:t>
            </a:r>
            <a:r>
              <a:rPr lang="en-US" sz="2200" dirty="0" smtClean="0"/>
              <a:t>stimulatory G protein. </a:t>
            </a:r>
            <a:endParaRPr lang="en-US" sz="2200" dirty="0" smtClean="0"/>
          </a:p>
          <a:p>
            <a:r>
              <a:rPr lang="en-US" sz="2200" dirty="0" smtClean="0"/>
              <a:t>Stimulation </a:t>
            </a:r>
            <a:r>
              <a:rPr lang="en-US" sz="2200" dirty="0" smtClean="0"/>
              <a:t>of </a:t>
            </a:r>
            <a:r>
              <a:rPr lang="en-US" sz="2200" dirty="0" err="1" smtClean="0"/>
              <a:t>adenylyl</a:t>
            </a:r>
            <a:r>
              <a:rPr lang="en-US" sz="2200" dirty="0" smtClean="0"/>
              <a:t> </a:t>
            </a:r>
            <a:r>
              <a:rPr lang="en-US" sz="2200" dirty="0" err="1" smtClean="0"/>
              <a:t>cyclase</a:t>
            </a:r>
            <a:r>
              <a:rPr lang="en-US" sz="2200" dirty="0" smtClean="0"/>
              <a:t>, a </a:t>
            </a:r>
            <a:r>
              <a:rPr lang="en-US" sz="2200" dirty="0" smtClean="0"/>
              <a:t>membrane-bound enzyme, by the Gs protein then </a:t>
            </a:r>
            <a:r>
              <a:rPr lang="en-US" sz="2200" dirty="0" smtClean="0"/>
              <a:t>catalyzes the </a:t>
            </a:r>
            <a:r>
              <a:rPr lang="en-US" sz="2200" dirty="0" smtClean="0"/>
              <a:t>conversion of a small amount of </a:t>
            </a:r>
            <a:r>
              <a:rPr lang="en-US" sz="2200" dirty="0" err="1" smtClean="0"/>
              <a:t>cytoplasmic</a:t>
            </a:r>
            <a:r>
              <a:rPr lang="en-US" sz="2200" dirty="0" smtClean="0"/>
              <a:t> </a:t>
            </a:r>
            <a:r>
              <a:rPr lang="en-US" sz="2200" b="1" i="1" dirty="0" smtClean="0"/>
              <a:t>adenosine </a:t>
            </a:r>
            <a:r>
              <a:rPr lang="en-US" sz="2200" b="1" i="1" dirty="0" err="1" smtClean="0"/>
              <a:t>triphosphate</a:t>
            </a:r>
            <a:r>
              <a:rPr lang="en-US" sz="2200" dirty="0" smtClean="0"/>
              <a:t> into </a:t>
            </a:r>
            <a:r>
              <a:rPr lang="en-US" sz="2200" dirty="0" err="1" smtClean="0"/>
              <a:t>cAMP</a:t>
            </a:r>
            <a:r>
              <a:rPr lang="en-US" sz="2200" dirty="0" smtClean="0"/>
              <a:t> inside the cell</a:t>
            </a:r>
            <a:r>
              <a:rPr lang="en-US" sz="2200" i="1" dirty="0" smtClean="0"/>
              <a:t>. </a:t>
            </a:r>
            <a:endParaRPr lang="en-US" sz="2200" i="1" dirty="0" smtClean="0"/>
          </a:p>
          <a:p>
            <a:r>
              <a:rPr lang="en-US" sz="2200" dirty="0" smtClean="0"/>
              <a:t>This then </a:t>
            </a:r>
            <a:r>
              <a:rPr lang="en-US" sz="2200" dirty="0" smtClean="0"/>
              <a:t>activates </a:t>
            </a:r>
            <a:r>
              <a:rPr lang="en-US" sz="2200" b="1" i="1" dirty="0" err="1" smtClean="0"/>
              <a:t>cAMP</a:t>
            </a:r>
            <a:r>
              <a:rPr lang="en-US" sz="2200" b="1" i="1" dirty="0" smtClean="0"/>
              <a:t>-dependent protein </a:t>
            </a:r>
            <a:r>
              <a:rPr lang="en-US" sz="2200" b="1" i="1" dirty="0" err="1" smtClean="0"/>
              <a:t>kinase</a:t>
            </a:r>
            <a:r>
              <a:rPr lang="en-US" sz="2200" b="1" i="1" dirty="0" smtClean="0"/>
              <a:t>, </a:t>
            </a:r>
            <a:r>
              <a:rPr lang="en-US" sz="2200" dirty="0" smtClean="0"/>
              <a:t>which </a:t>
            </a:r>
            <a:r>
              <a:rPr lang="en-US" sz="2200" dirty="0" err="1" smtClean="0"/>
              <a:t>phosphorylates</a:t>
            </a:r>
            <a:r>
              <a:rPr lang="en-US" sz="2200" dirty="0" smtClean="0"/>
              <a:t> </a:t>
            </a:r>
            <a:r>
              <a:rPr lang="en-US" sz="2200" dirty="0" smtClean="0"/>
              <a:t>specific cell proteins, triggering </a:t>
            </a:r>
            <a:r>
              <a:rPr lang="en-US" sz="2200" dirty="0" smtClean="0"/>
              <a:t>biochemical reactions </a:t>
            </a:r>
            <a:r>
              <a:rPr lang="en-US" sz="2200" dirty="0" smtClean="0"/>
              <a:t>that ultimately lead to the cell’s response </a:t>
            </a:r>
            <a:r>
              <a:rPr lang="en-US" sz="2200" dirty="0" smtClean="0"/>
              <a:t>to the </a:t>
            </a:r>
            <a:r>
              <a:rPr lang="en-US" sz="2200" dirty="0" smtClean="0"/>
              <a:t>hormone.</a:t>
            </a:r>
          </a:p>
          <a:p>
            <a:r>
              <a:rPr lang="en-US" sz="2200" dirty="0" smtClean="0"/>
              <a:t>Once </a:t>
            </a:r>
            <a:r>
              <a:rPr lang="en-US" sz="2200" dirty="0" err="1" smtClean="0"/>
              <a:t>cAMP</a:t>
            </a:r>
            <a:r>
              <a:rPr lang="en-US" sz="2200" dirty="0" smtClean="0"/>
              <a:t> is formed inside the cell, it usually </a:t>
            </a:r>
            <a:r>
              <a:rPr lang="en-US" sz="2200" dirty="0" smtClean="0"/>
              <a:t>activates </a:t>
            </a:r>
            <a:r>
              <a:rPr lang="en-US" sz="2200" b="1" dirty="0" smtClean="0"/>
              <a:t>a </a:t>
            </a:r>
            <a:r>
              <a:rPr lang="en-US" sz="2200" b="1" i="1" dirty="0" smtClean="0"/>
              <a:t>cascade of enzymes</a:t>
            </a:r>
            <a:r>
              <a:rPr lang="en-US" sz="2200" i="1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Cell Membrane </a:t>
            </a:r>
            <a:r>
              <a:rPr lang="en-US" b="1" dirty="0" err="1" smtClean="0"/>
              <a:t>Phospholipid</a:t>
            </a:r>
            <a:r>
              <a:rPr lang="en-US" b="1" dirty="0" smtClean="0"/>
              <a:t> Second</a:t>
            </a:r>
            <a:br>
              <a:rPr lang="en-US" b="1" dirty="0" smtClean="0"/>
            </a:br>
            <a:r>
              <a:rPr lang="en-US" b="1" dirty="0" smtClean="0"/>
              <a:t>Messenger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Some hormones activate </a:t>
            </a:r>
            <a:r>
              <a:rPr lang="en-US" sz="2500" dirty="0" err="1" smtClean="0"/>
              <a:t>transmembrane</a:t>
            </a:r>
            <a:r>
              <a:rPr lang="en-US" sz="2500" dirty="0" smtClean="0"/>
              <a:t> receptors </a:t>
            </a:r>
            <a:r>
              <a:rPr lang="en-US" sz="2500" dirty="0" smtClean="0"/>
              <a:t>that activate </a:t>
            </a:r>
            <a:r>
              <a:rPr lang="en-US" sz="2500" dirty="0" smtClean="0"/>
              <a:t>the enzyme </a:t>
            </a:r>
            <a:r>
              <a:rPr lang="en-US" sz="2500" i="1" dirty="0" err="1" smtClean="0"/>
              <a:t>phospholipase</a:t>
            </a:r>
            <a:r>
              <a:rPr lang="en-US" sz="2500" i="1" dirty="0" smtClean="0"/>
              <a:t> C </a:t>
            </a:r>
            <a:r>
              <a:rPr lang="en-US" sz="2500" dirty="0" smtClean="0"/>
              <a:t>attached to </a:t>
            </a:r>
            <a:r>
              <a:rPr lang="en-US" sz="2500" dirty="0" smtClean="0"/>
              <a:t>the inside </a:t>
            </a:r>
            <a:r>
              <a:rPr lang="en-US" sz="2500" dirty="0" smtClean="0"/>
              <a:t>projections of the receptors (</a:t>
            </a:r>
            <a:r>
              <a:rPr lang="en-US" sz="2500" b="1" dirty="0" smtClean="0"/>
              <a:t>Table 75-4). </a:t>
            </a:r>
            <a:endParaRPr lang="en-US" sz="2500" b="1" dirty="0" smtClean="0"/>
          </a:p>
          <a:p>
            <a:r>
              <a:rPr lang="en-US" sz="2500" dirty="0" smtClean="0"/>
              <a:t>This enzyme </a:t>
            </a:r>
            <a:r>
              <a:rPr lang="en-US" sz="2500" dirty="0" smtClean="0"/>
              <a:t>catalyzes the breakdown of some </a:t>
            </a:r>
            <a:r>
              <a:rPr lang="en-US" sz="2500" dirty="0" smtClean="0"/>
              <a:t>phospholipids in </a:t>
            </a:r>
            <a:r>
              <a:rPr lang="en-US" sz="2500" dirty="0" smtClean="0"/>
              <a:t>the cell membrane, especially </a:t>
            </a:r>
            <a:r>
              <a:rPr lang="en-US" sz="2500" b="1" i="1" dirty="0" err="1" smtClean="0"/>
              <a:t>phosphatidylinositol</a:t>
            </a:r>
            <a:r>
              <a:rPr lang="en-US" sz="2500" b="1" i="1" dirty="0" smtClean="0"/>
              <a:t> </a:t>
            </a:r>
            <a:r>
              <a:rPr lang="en-US" sz="2500" b="1" i="1" dirty="0" err="1" smtClean="0"/>
              <a:t>biphosphate</a:t>
            </a:r>
            <a:r>
              <a:rPr lang="en-US" sz="2500" b="1" i="1" dirty="0" smtClean="0"/>
              <a:t> </a:t>
            </a:r>
            <a:r>
              <a:rPr lang="en-US" sz="2500" dirty="0" smtClean="0"/>
              <a:t>(PIP2</a:t>
            </a:r>
            <a:r>
              <a:rPr lang="en-US" sz="2500" dirty="0" smtClean="0"/>
              <a:t>), into two different second </a:t>
            </a:r>
            <a:r>
              <a:rPr lang="en-US" sz="2500" dirty="0" smtClean="0"/>
              <a:t>messenger products</a:t>
            </a:r>
            <a:r>
              <a:rPr lang="en-US" sz="2500" dirty="0" smtClean="0"/>
              <a:t>: </a:t>
            </a:r>
            <a:r>
              <a:rPr lang="en-US" sz="2500" i="1" dirty="0" err="1" smtClean="0"/>
              <a:t>inositol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triphosphate</a:t>
            </a:r>
            <a:r>
              <a:rPr lang="en-US" sz="2500" i="1" dirty="0" smtClean="0"/>
              <a:t> (IP3) and </a:t>
            </a:r>
            <a:r>
              <a:rPr lang="en-US" sz="2500" i="1" dirty="0" err="1" smtClean="0"/>
              <a:t>diacylglycerol</a:t>
            </a:r>
            <a:r>
              <a:rPr lang="en-US" sz="2500" i="1" dirty="0" smtClean="0"/>
              <a:t> </a:t>
            </a:r>
            <a:r>
              <a:rPr lang="en-US" sz="2500" dirty="0" smtClean="0"/>
              <a:t>(DAG</a:t>
            </a:r>
            <a:r>
              <a:rPr lang="en-US" sz="2500" dirty="0" smtClean="0"/>
              <a:t>). </a:t>
            </a:r>
            <a:endParaRPr lang="en-US" sz="2500" dirty="0" smtClean="0"/>
          </a:p>
          <a:p>
            <a:r>
              <a:rPr lang="en-US" sz="2500" dirty="0" smtClean="0"/>
              <a:t>The </a:t>
            </a:r>
            <a:r>
              <a:rPr lang="en-US" sz="2500" dirty="0" smtClean="0"/>
              <a:t>IP3 mobilizes calcium ions from </a:t>
            </a:r>
            <a:r>
              <a:rPr lang="en-US" sz="2500" dirty="0" smtClean="0"/>
              <a:t>mitochondria and </a:t>
            </a:r>
            <a:r>
              <a:rPr lang="en-US" sz="2500" dirty="0" smtClean="0"/>
              <a:t>the endoplasmic reticulum, and the </a:t>
            </a:r>
            <a:r>
              <a:rPr lang="en-US" sz="2500" dirty="0" smtClean="0"/>
              <a:t>calcium ions </a:t>
            </a:r>
            <a:r>
              <a:rPr lang="en-US" sz="2500" dirty="0" smtClean="0"/>
              <a:t>then have their own second messenger </a:t>
            </a:r>
            <a:r>
              <a:rPr lang="en-US" sz="2500" dirty="0" smtClean="0"/>
              <a:t>effects, such </a:t>
            </a:r>
            <a:r>
              <a:rPr lang="en-US" sz="2500" dirty="0" smtClean="0"/>
              <a:t>as smooth muscle contraction and changes in </a:t>
            </a:r>
            <a:r>
              <a:rPr lang="en-US" sz="2500" dirty="0" smtClean="0"/>
              <a:t>cell secretion.</a:t>
            </a:r>
          </a:p>
          <a:p>
            <a:r>
              <a:rPr lang="en-US" sz="2500" dirty="0" smtClean="0"/>
              <a:t>DAG, the other lipid second messenger, activates </a:t>
            </a:r>
            <a:r>
              <a:rPr lang="en-US" sz="2500" dirty="0" smtClean="0"/>
              <a:t>the enzyme </a:t>
            </a:r>
            <a:r>
              <a:rPr lang="en-US" sz="2500" i="1" dirty="0" smtClean="0"/>
              <a:t>protein </a:t>
            </a:r>
            <a:r>
              <a:rPr lang="en-US" sz="2500" i="1" dirty="0" err="1" smtClean="0"/>
              <a:t>kinase</a:t>
            </a:r>
            <a:r>
              <a:rPr lang="en-US" sz="2500" i="1" dirty="0" smtClean="0"/>
              <a:t> C,</a:t>
            </a:r>
            <a:r>
              <a:rPr lang="en-US" sz="2500" dirty="0" smtClean="0"/>
              <a:t> which then </a:t>
            </a:r>
            <a:r>
              <a:rPr lang="en-US" sz="2500" dirty="0" err="1" smtClean="0"/>
              <a:t>phosphorylates</a:t>
            </a:r>
            <a:r>
              <a:rPr lang="en-US" sz="2500" dirty="0" smtClean="0"/>
              <a:t> </a:t>
            </a:r>
            <a:r>
              <a:rPr lang="en-US" sz="2500" dirty="0" smtClean="0"/>
              <a:t>a</a:t>
            </a:r>
            <a:r>
              <a:rPr lang="en-US" sz="2500" i="1" dirty="0" smtClean="0"/>
              <a:t> </a:t>
            </a:r>
            <a:r>
              <a:rPr lang="en-US" sz="2500" dirty="0" smtClean="0"/>
              <a:t>large </a:t>
            </a:r>
            <a:r>
              <a:rPr lang="en-US" sz="2500" dirty="0" smtClean="0"/>
              <a:t>number of proteins, leading to the cell’s </a:t>
            </a:r>
            <a:r>
              <a:rPr lang="en-US" sz="2500" dirty="0" smtClean="0"/>
              <a:t>response.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457200"/>
            <a:ext cx="8229600" cy="1417638"/>
          </a:xfrm>
        </p:spPr>
        <p:txBody>
          <a:bodyPr/>
          <a:lstStyle/>
          <a:p>
            <a:r>
              <a:rPr lang="en-US" dirty="0" smtClean="0"/>
              <a:t>The Endocrine System</a:t>
            </a:r>
            <a:endParaRPr lang="en-US" dirty="0"/>
          </a:p>
        </p:txBody>
      </p:sp>
      <p:pic>
        <p:nvPicPr>
          <p:cNvPr id="1026" name="Picture 2" descr="C:\Users\Cyrus\Pictures\Screenshots\Screenshot (22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609600"/>
            <a:ext cx="7620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Calcium-</a:t>
            </a:r>
            <a:r>
              <a:rPr lang="en-US" b="1" dirty="0" err="1" smtClean="0"/>
              <a:t>Calmodulin</a:t>
            </a:r>
            <a:r>
              <a:rPr lang="en-US" b="1" dirty="0" smtClean="0"/>
              <a:t> Second</a:t>
            </a:r>
            <a:br>
              <a:rPr lang="en-US" b="1" dirty="0" smtClean="0"/>
            </a:br>
            <a:r>
              <a:rPr lang="en-US" b="1" dirty="0" smtClean="0"/>
              <a:t>Messenger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Autofit/>
          </a:bodyPr>
          <a:lstStyle/>
          <a:p>
            <a:r>
              <a:rPr lang="en-US" sz="2250" dirty="0" smtClean="0"/>
              <a:t>Another second messenger system operates in </a:t>
            </a:r>
            <a:r>
              <a:rPr lang="en-US" sz="2250" dirty="0" smtClean="0"/>
              <a:t>response to </a:t>
            </a:r>
            <a:r>
              <a:rPr lang="en-US" sz="2250" dirty="0" smtClean="0"/>
              <a:t>the entry of calcium into the cells. </a:t>
            </a:r>
            <a:endParaRPr lang="en-US" sz="2250" dirty="0" smtClean="0"/>
          </a:p>
          <a:p>
            <a:r>
              <a:rPr lang="en-US" sz="2250" dirty="0" smtClean="0"/>
              <a:t>Calcium </a:t>
            </a:r>
            <a:r>
              <a:rPr lang="en-US" sz="2250" dirty="0" smtClean="0"/>
              <a:t>entry </a:t>
            </a:r>
            <a:r>
              <a:rPr lang="en-US" sz="2250" dirty="0" smtClean="0"/>
              <a:t>may be </a:t>
            </a:r>
            <a:r>
              <a:rPr lang="en-US" sz="2250" dirty="0" smtClean="0"/>
              <a:t>initiated by (1) changes in membrane potential </a:t>
            </a:r>
            <a:r>
              <a:rPr lang="en-US" sz="2250" dirty="0" smtClean="0"/>
              <a:t>that open </a:t>
            </a:r>
            <a:r>
              <a:rPr lang="en-US" sz="2250" dirty="0" smtClean="0"/>
              <a:t>calcium channels or (2) a hormone interacting </a:t>
            </a:r>
            <a:r>
              <a:rPr lang="en-US" sz="2250" dirty="0" smtClean="0"/>
              <a:t>with membrane </a:t>
            </a:r>
            <a:r>
              <a:rPr lang="en-US" sz="2250" dirty="0" smtClean="0"/>
              <a:t>receptors that open calcium channels.</a:t>
            </a:r>
          </a:p>
          <a:p>
            <a:r>
              <a:rPr lang="en-US" sz="2250" dirty="0" smtClean="0"/>
              <a:t>Upon entering a cell, calcium ions bind with </a:t>
            </a:r>
            <a:r>
              <a:rPr lang="en-US" sz="2250" dirty="0" smtClean="0"/>
              <a:t>the protein</a:t>
            </a:r>
            <a:r>
              <a:rPr lang="en-US" sz="2250" b="1" dirty="0" smtClean="0"/>
              <a:t> </a:t>
            </a:r>
            <a:r>
              <a:rPr lang="en-US" sz="2250" b="1" i="1" dirty="0" err="1" smtClean="0"/>
              <a:t>calmodulin</a:t>
            </a:r>
            <a:r>
              <a:rPr lang="en-US" sz="2250" b="1" i="1" dirty="0" smtClean="0"/>
              <a:t>.</a:t>
            </a:r>
            <a:r>
              <a:rPr lang="en-US" sz="2250" i="1" dirty="0" smtClean="0"/>
              <a:t> </a:t>
            </a:r>
            <a:endParaRPr lang="en-US" sz="2250" i="1" dirty="0" smtClean="0"/>
          </a:p>
          <a:p>
            <a:r>
              <a:rPr lang="en-US" sz="2250" dirty="0" smtClean="0"/>
              <a:t>This </a:t>
            </a:r>
            <a:r>
              <a:rPr lang="en-US" sz="2250" dirty="0" smtClean="0"/>
              <a:t>protein has four calcium </a:t>
            </a:r>
            <a:r>
              <a:rPr lang="en-US" sz="2250" dirty="0" smtClean="0"/>
              <a:t>sites</a:t>
            </a:r>
            <a:r>
              <a:rPr lang="en-US" sz="2250" i="1" dirty="0" smtClean="0"/>
              <a:t>, </a:t>
            </a:r>
            <a:r>
              <a:rPr lang="en-US" sz="2250" dirty="0" smtClean="0"/>
              <a:t>and </a:t>
            </a:r>
            <a:r>
              <a:rPr lang="en-US" sz="2250" dirty="0" smtClean="0"/>
              <a:t>when three or four of these sites have </a:t>
            </a:r>
            <a:r>
              <a:rPr lang="en-US" sz="2250" dirty="0" smtClean="0"/>
              <a:t>become bound </a:t>
            </a:r>
            <a:r>
              <a:rPr lang="en-US" sz="2250" dirty="0" smtClean="0"/>
              <a:t>with calcium, the </a:t>
            </a:r>
            <a:r>
              <a:rPr lang="en-US" sz="2250" dirty="0" err="1" smtClean="0"/>
              <a:t>calmodulin</a:t>
            </a:r>
            <a:r>
              <a:rPr lang="en-US" sz="2250" dirty="0" smtClean="0"/>
              <a:t> changes its </a:t>
            </a:r>
            <a:r>
              <a:rPr lang="en-US" sz="2250" dirty="0" smtClean="0"/>
              <a:t>shape and </a:t>
            </a:r>
            <a:r>
              <a:rPr lang="en-US" sz="2250" dirty="0" smtClean="0"/>
              <a:t>initiates multiple effects inside the cell, </a:t>
            </a:r>
            <a:r>
              <a:rPr lang="en-US" sz="2250" dirty="0" smtClean="0"/>
              <a:t>including activation </a:t>
            </a:r>
            <a:r>
              <a:rPr lang="en-US" sz="2250" dirty="0" smtClean="0"/>
              <a:t>or inhibition of protein </a:t>
            </a:r>
            <a:r>
              <a:rPr lang="en-US" sz="2250" dirty="0" err="1" smtClean="0"/>
              <a:t>kinases</a:t>
            </a:r>
            <a:r>
              <a:rPr lang="en-US" sz="2250" dirty="0" smtClean="0"/>
              <a:t>. </a:t>
            </a:r>
            <a:endParaRPr lang="en-US" sz="2250" dirty="0" smtClean="0"/>
          </a:p>
          <a:p>
            <a:r>
              <a:rPr lang="en-US" sz="2250" dirty="0" smtClean="0"/>
              <a:t>Activation of </a:t>
            </a:r>
            <a:r>
              <a:rPr lang="en-US" sz="2250" dirty="0" err="1" smtClean="0"/>
              <a:t>calmodulin</a:t>
            </a:r>
            <a:r>
              <a:rPr lang="en-US" sz="2250" dirty="0" smtClean="0"/>
              <a:t>-dependent protein </a:t>
            </a:r>
            <a:r>
              <a:rPr lang="en-US" sz="2250" dirty="0" err="1" smtClean="0"/>
              <a:t>kinases</a:t>
            </a:r>
            <a:r>
              <a:rPr lang="en-US" sz="2250" dirty="0" smtClean="0"/>
              <a:t> causes, </a:t>
            </a:r>
            <a:r>
              <a:rPr lang="en-US" sz="2250" dirty="0" smtClean="0"/>
              <a:t>via </a:t>
            </a:r>
            <a:r>
              <a:rPr lang="en-US" sz="2250" dirty="0" err="1" smtClean="0"/>
              <a:t>phosphorylation</a:t>
            </a:r>
            <a:r>
              <a:rPr lang="en-US" sz="2250" dirty="0" smtClean="0"/>
              <a:t>, activation or inhibition of </a:t>
            </a:r>
            <a:r>
              <a:rPr lang="en-US" sz="2250" dirty="0" smtClean="0"/>
              <a:t>proteins involved </a:t>
            </a:r>
            <a:r>
              <a:rPr lang="en-US" sz="2250" dirty="0" smtClean="0"/>
              <a:t>in the cell’s response to the hormone. </a:t>
            </a:r>
            <a:endParaRPr lang="en-US" sz="2250" dirty="0" smtClean="0"/>
          </a:p>
          <a:p>
            <a:r>
              <a:rPr lang="en-US" sz="2250" dirty="0" smtClean="0"/>
              <a:t>For example</a:t>
            </a:r>
            <a:r>
              <a:rPr lang="en-US" sz="2250" dirty="0" smtClean="0"/>
              <a:t>, one specific function of </a:t>
            </a:r>
            <a:r>
              <a:rPr lang="en-US" sz="2250" dirty="0" err="1" smtClean="0"/>
              <a:t>calmodulin</a:t>
            </a:r>
            <a:r>
              <a:rPr lang="en-US" sz="2250" dirty="0" smtClean="0"/>
              <a:t> is to </a:t>
            </a:r>
            <a:r>
              <a:rPr lang="en-US" sz="2250" dirty="0" smtClean="0"/>
              <a:t>activate </a:t>
            </a:r>
            <a:r>
              <a:rPr lang="en-US" sz="2250" i="1" dirty="0" smtClean="0"/>
              <a:t>myosin </a:t>
            </a:r>
            <a:r>
              <a:rPr lang="en-US" sz="2250" i="1" dirty="0" smtClean="0"/>
              <a:t>light chain </a:t>
            </a:r>
            <a:r>
              <a:rPr lang="en-US" sz="2250" i="1" dirty="0" err="1" smtClean="0"/>
              <a:t>kinase</a:t>
            </a:r>
            <a:r>
              <a:rPr lang="en-US" sz="2250" i="1" dirty="0" smtClean="0"/>
              <a:t>, </a:t>
            </a:r>
            <a:r>
              <a:rPr lang="en-US" sz="2250" dirty="0" smtClean="0"/>
              <a:t>which acts directly on </a:t>
            </a:r>
            <a:r>
              <a:rPr lang="en-US" sz="2250" dirty="0" smtClean="0"/>
              <a:t>the myosin </a:t>
            </a:r>
            <a:r>
              <a:rPr lang="en-US" sz="2250" dirty="0" smtClean="0"/>
              <a:t>of smooth muscle to cause smooth muscle </a:t>
            </a:r>
            <a:r>
              <a:rPr lang="en-US" sz="2250" dirty="0" smtClean="0"/>
              <a:t>contraction.</a:t>
            </a:r>
            <a:endParaRPr lang="en-US" sz="22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HORMONES THAT ACT MAINLY ON</a:t>
            </a:r>
            <a:br>
              <a:rPr lang="en-US" sz="3600" b="1" dirty="0" smtClean="0"/>
            </a:br>
            <a:r>
              <a:rPr lang="en-US" sz="3600" b="1" dirty="0" smtClean="0"/>
              <a:t>THE GENETIC MACHINERY OF THE CELL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Steroid Hormones </a:t>
            </a:r>
            <a:r>
              <a:rPr lang="en-US" sz="3600" b="1" dirty="0" smtClean="0"/>
              <a:t>Increase Protein </a:t>
            </a:r>
            <a:r>
              <a:rPr lang="en-US" sz="3600" b="1" dirty="0" smtClean="0"/>
              <a:t>Synthesis</a:t>
            </a:r>
          </a:p>
          <a:p>
            <a:r>
              <a:rPr lang="en-US" sz="3600" dirty="0" smtClean="0"/>
              <a:t>Another means by which hormones act, especially </a:t>
            </a:r>
            <a:r>
              <a:rPr lang="en-US" sz="3600" dirty="0" smtClean="0"/>
              <a:t>steroid hormones</a:t>
            </a:r>
            <a:r>
              <a:rPr lang="en-US" sz="3600" dirty="0" smtClean="0"/>
              <a:t>, is to cause synthesis of proteins in the </a:t>
            </a:r>
            <a:r>
              <a:rPr lang="en-US" sz="3600" dirty="0" smtClean="0"/>
              <a:t>target cells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r>
              <a:rPr lang="en-US" sz="3600" dirty="0" smtClean="0"/>
              <a:t>These </a:t>
            </a:r>
            <a:r>
              <a:rPr lang="en-US" sz="3600" dirty="0" smtClean="0"/>
              <a:t>proteins then function as enzymes, </a:t>
            </a:r>
            <a:r>
              <a:rPr lang="en-US" sz="3600" dirty="0" smtClean="0"/>
              <a:t>transport proteins</a:t>
            </a:r>
            <a:r>
              <a:rPr lang="en-US" sz="3600" dirty="0" smtClean="0"/>
              <a:t>, or structural proteins, which in turn </a:t>
            </a:r>
            <a:r>
              <a:rPr lang="en-US" sz="3600" dirty="0" smtClean="0"/>
              <a:t>provide other </a:t>
            </a:r>
            <a:r>
              <a:rPr lang="en-US" sz="3600" dirty="0" smtClean="0"/>
              <a:t>functions of the cells.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Steroid Hormones Increase Protein </a:t>
            </a:r>
            <a:r>
              <a:rPr lang="en-US" b="1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sequence of events in steroid function is </a:t>
            </a:r>
            <a:r>
              <a:rPr lang="en-US" dirty="0" smtClean="0"/>
              <a:t>essentially the following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steroid hormone diffuses across the cell </a:t>
            </a:r>
            <a:r>
              <a:rPr lang="en-US" dirty="0" smtClean="0"/>
              <a:t>membrane and </a:t>
            </a:r>
            <a:r>
              <a:rPr lang="en-US" dirty="0" smtClean="0"/>
              <a:t>enters the cytoplasm of the cell, where </a:t>
            </a:r>
            <a:r>
              <a:rPr lang="en-US" dirty="0" smtClean="0"/>
              <a:t>it binds </a:t>
            </a:r>
            <a:r>
              <a:rPr lang="en-US" dirty="0" smtClean="0"/>
              <a:t>with a specific </a:t>
            </a:r>
            <a:r>
              <a:rPr lang="en-US" i="1" dirty="0" smtClean="0"/>
              <a:t>receptor </a:t>
            </a:r>
            <a:r>
              <a:rPr lang="en-US" i="1" dirty="0" smtClean="0"/>
              <a:t>protein.</a:t>
            </a:r>
          </a:p>
          <a:p>
            <a:pPr marL="514350" indent="-514350">
              <a:buNone/>
            </a:pPr>
            <a:r>
              <a:rPr lang="en-US" dirty="0" smtClean="0"/>
              <a:t>2</a:t>
            </a:r>
            <a:r>
              <a:rPr lang="en-US" dirty="0" smtClean="0"/>
              <a:t>. The combined receptor protein–hormone then </a:t>
            </a:r>
            <a:r>
              <a:rPr lang="en-US" dirty="0" smtClean="0"/>
              <a:t>diffuses into </a:t>
            </a:r>
            <a:r>
              <a:rPr lang="en-US" dirty="0" smtClean="0"/>
              <a:t>or is transported into the nucleus.</a:t>
            </a:r>
          </a:p>
          <a:p>
            <a:pPr>
              <a:buNone/>
            </a:pPr>
            <a:r>
              <a:rPr lang="en-US" dirty="0" smtClean="0"/>
              <a:t>3. The combination binds at specific points on </a:t>
            </a:r>
            <a:r>
              <a:rPr lang="en-US" dirty="0" smtClean="0"/>
              <a:t>the DNA </a:t>
            </a:r>
            <a:r>
              <a:rPr lang="en-US" dirty="0" smtClean="0"/>
              <a:t>strands in the chromosomes, which </a:t>
            </a:r>
            <a:r>
              <a:rPr lang="en-US" dirty="0" smtClean="0"/>
              <a:t>activates the </a:t>
            </a:r>
            <a:r>
              <a:rPr lang="en-US" dirty="0" smtClean="0"/>
              <a:t>transcription process of specific genes to </a:t>
            </a:r>
            <a:r>
              <a:rPr lang="en-US" dirty="0" smtClean="0"/>
              <a:t>form mRNA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The mRNA diffuses into the cytoplasm, where </a:t>
            </a:r>
            <a:r>
              <a:rPr lang="en-US" dirty="0" smtClean="0"/>
              <a:t>it promotes </a:t>
            </a:r>
            <a:r>
              <a:rPr lang="en-US" dirty="0" smtClean="0"/>
              <a:t>the translation process at the </a:t>
            </a:r>
            <a:r>
              <a:rPr lang="en-US" dirty="0" err="1" smtClean="0"/>
              <a:t>ribosomes</a:t>
            </a:r>
            <a:r>
              <a:rPr lang="en-US" dirty="0" smtClean="0"/>
              <a:t> to </a:t>
            </a:r>
            <a:r>
              <a:rPr lang="en-US" dirty="0" smtClean="0"/>
              <a:t>form new proteins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Thyroid Hormones Increase Gene</a:t>
            </a:r>
            <a:br>
              <a:rPr lang="en-US" b="1" dirty="0" smtClean="0"/>
            </a:br>
            <a:r>
              <a:rPr lang="en-US" b="1" dirty="0" smtClean="0"/>
              <a:t>Transcription in the Cell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thyroid hormones </a:t>
            </a:r>
            <a:r>
              <a:rPr lang="en-US" i="1" dirty="0" err="1" smtClean="0"/>
              <a:t>thyroxine</a:t>
            </a:r>
            <a:r>
              <a:rPr lang="en-US" i="1" dirty="0" smtClean="0"/>
              <a:t> and </a:t>
            </a:r>
            <a:r>
              <a:rPr lang="en-US" i="1" dirty="0" err="1" smtClean="0"/>
              <a:t>triiodothyronine</a:t>
            </a:r>
            <a:r>
              <a:rPr lang="en-US" i="1" dirty="0" smtClean="0"/>
              <a:t> </a:t>
            </a:r>
            <a:r>
              <a:rPr lang="en-US" dirty="0" smtClean="0"/>
              <a:t>cause </a:t>
            </a:r>
            <a:r>
              <a:rPr lang="en-US" dirty="0" smtClean="0"/>
              <a:t>increased transcription by specific genes in </a:t>
            </a:r>
            <a:r>
              <a:rPr lang="en-US" dirty="0" smtClean="0"/>
              <a:t>the nucleus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accomplish this increased transcription, </a:t>
            </a:r>
            <a:r>
              <a:rPr lang="en-US" dirty="0" smtClean="0"/>
              <a:t>these hormones </a:t>
            </a:r>
            <a:r>
              <a:rPr lang="en-US" dirty="0" smtClean="0"/>
              <a:t>first bind directly with receptor proteins in </a:t>
            </a:r>
            <a:r>
              <a:rPr lang="en-US" dirty="0" smtClean="0"/>
              <a:t>the nucleus, </a:t>
            </a:r>
            <a:r>
              <a:rPr lang="en-US" dirty="0" smtClean="0"/>
              <a:t>these receptors are </a:t>
            </a:r>
            <a:r>
              <a:rPr lang="en-US" b="1" dirty="0" smtClean="0"/>
              <a:t>a</a:t>
            </a:r>
            <a:r>
              <a:rPr lang="en-US" b="1" i="1" dirty="0" smtClean="0"/>
              <a:t>ctivated </a:t>
            </a:r>
            <a:r>
              <a:rPr lang="en-US" b="1" i="1" dirty="0" smtClean="0"/>
              <a:t>transcription factors</a:t>
            </a:r>
            <a:r>
              <a:rPr lang="en-US" dirty="0" smtClean="0"/>
              <a:t> </a:t>
            </a:r>
            <a:r>
              <a:rPr lang="en-US" dirty="0" smtClean="0"/>
              <a:t>located within the chromosomal complex, </a:t>
            </a:r>
            <a:r>
              <a:rPr lang="en-US" dirty="0" smtClean="0"/>
              <a:t>and they </a:t>
            </a:r>
            <a:r>
              <a:rPr lang="en-US" dirty="0" smtClean="0"/>
              <a:t>control the function of the gene </a:t>
            </a:r>
            <a:r>
              <a:rPr lang="en-US" dirty="0" smtClean="0"/>
              <a:t>promoters.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Thyroid Hormones Increase Gene</a:t>
            </a:r>
            <a:br>
              <a:rPr lang="en-US" b="1" dirty="0" smtClean="0"/>
            </a:br>
            <a:r>
              <a:rPr lang="en-US" b="1" dirty="0" smtClean="0"/>
              <a:t>Transcription in the Cell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two features of thyroid hormone </a:t>
            </a:r>
            <a:r>
              <a:rPr lang="en-US" dirty="0" smtClean="0"/>
              <a:t>function in </a:t>
            </a:r>
            <a:r>
              <a:rPr lang="en-US" dirty="0" smtClean="0"/>
              <a:t>the nucleus are important:</a:t>
            </a:r>
          </a:p>
          <a:p>
            <a:r>
              <a:rPr lang="en-US" dirty="0" smtClean="0"/>
              <a:t>1. They activate the genetic mechanisms for the </a:t>
            </a:r>
            <a:r>
              <a:rPr lang="en-US" dirty="0" smtClean="0"/>
              <a:t>formation of </a:t>
            </a:r>
            <a:r>
              <a:rPr lang="en-US" dirty="0" smtClean="0"/>
              <a:t>many types of intracellular </a:t>
            </a:r>
            <a:r>
              <a:rPr lang="en-US" dirty="0" smtClean="0"/>
              <a:t>proteins— probably </a:t>
            </a:r>
            <a:r>
              <a:rPr lang="en-US" dirty="0" smtClean="0"/>
              <a:t>100 or more. Many of these </a:t>
            </a:r>
            <a:r>
              <a:rPr lang="en-US" dirty="0" smtClean="0"/>
              <a:t>intracellular proteins </a:t>
            </a:r>
            <a:r>
              <a:rPr lang="en-US" dirty="0" smtClean="0"/>
              <a:t>are enzymes that promote </a:t>
            </a:r>
            <a:r>
              <a:rPr lang="en-US" dirty="0" smtClean="0"/>
              <a:t>enhanced intracellular </a:t>
            </a:r>
            <a:r>
              <a:rPr lang="en-US" dirty="0" smtClean="0"/>
              <a:t>metabolic activity in virtually all </a:t>
            </a:r>
            <a:r>
              <a:rPr lang="en-US" dirty="0" smtClean="0"/>
              <a:t>cells of </a:t>
            </a:r>
            <a:r>
              <a:rPr lang="en-US" dirty="0" smtClean="0"/>
              <a:t>the body.</a:t>
            </a:r>
          </a:p>
          <a:p>
            <a:pPr>
              <a:buNone/>
            </a:pPr>
            <a:r>
              <a:rPr lang="en-US" dirty="0" smtClean="0"/>
              <a:t>2. Once bound to the </a:t>
            </a:r>
            <a:r>
              <a:rPr lang="en-US" dirty="0" err="1" smtClean="0"/>
              <a:t>intranuclear</a:t>
            </a:r>
            <a:r>
              <a:rPr lang="en-US" dirty="0" smtClean="0"/>
              <a:t> receptors, </a:t>
            </a:r>
            <a:r>
              <a:rPr lang="en-US" dirty="0" smtClean="0"/>
              <a:t>the thyroid </a:t>
            </a:r>
            <a:r>
              <a:rPr lang="en-US" dirty="0" smtClean="0"/>
              <a:t>hormones can continue to express </a:t>
            </a:r>
            <a:r>
              <a:rPr lang="en-US" dirty="0" smtClean="0"/>
              <a:t>their control </a:t>
            </a:r>
            <a:r>
              <a:rPr lang="en-US" dirty="0" smtClean="0"/>
              <a:t>functions for days or even weeks.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Be Continued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endocrine hormones </a:t>
            </a:r>
            <a:r>
              <a:rPr lang="en-US" dirty="0" smtClean="0"/>
              <a:t>are carried by the circulatory system to cells throughout the body, including the nervous </a:t>
            </a:r>
            <a:r>
              <a:rPr lang="en-US" dirty="0" smtClean="0"/>
              <a:t>system in some cases, where they bind with receptors </a:t>
            </a:r>
            <a:r>
              <a:rPr lang="en-US" dirty="0" smtClean="0"/>
              <a:t>and initiate </a:t>
            </a:r>
            <a:r>
              <a:rPr lang="en-US" dirty="0" smtClean="0"/>
              <a:t>many cell reactions.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endocrine </a:t>
            </a:r>
            <a:r>
              <a:rPr lang="en-US" dirty="0" smtClean="0"/>
              <a:t>hormones affect </a:t>
            </a:r>
            <a:r>
              <a:rPr lang="en-US" dirty="0" smtClean="0"/>
              <a:t>many different types of cells of the body; </a:t>
            </a:r>
            <a:r>
              <a:rPr lang="en-US" dirty="0" smtClean="0"/>
              <a:t>for example</a:t>
            </a:r>
            <a:r>
              <a:rPr lang="en-US" dirty="0" smtClean="0"/>
              <a:t>, </a:t>
            </a:r>
            <a:r>
              <a:rPr lang="en-US" i="1" dirty="0" smtClean="0"/>
              <a:t>growth hormone </a:t>
            </a:r>
            <a:r>
              <a:rPr lang="en-US" dirty="0" smtClean="0"/>
              <a:t>(from the anterior </a:t>
            </a:r>
            <a:r>
              <a:rPr lang="en-US" dirty="0" smtClean="0"/>
              <a:t>pituitary gland</a:t>
            </a:r>
            <a:r>
              <a:rPr lang="en-US" dirty="0" smtClean="0"/>
              <a:t>) causes growth in most parts of the body, and </a:t>
            </a:r>
            <a:r>
              <a:rPr lang="en-US" i="1" dirty="0" err="1" smtClean="0"/>
              <a:t>thyroxine</a:t>
            </a:r>
            <a:r>
              <a:rPr lang="en-US" i="1" dirty="0" smtClean="0"/>
              <a:t> </a:t>
            </a:r>
            <a:r>
              <a:rPr lang="en-US" dirty="0" smtClean="0"/>
              <a:t>(from </a:t>
            </a:r>
            <a:r>
              <a:rPr lang="en-US" dirty="0" smtClean="0"/>
              <a:t>the thyroid gland) increases the rate of </a:t>
            </a:r>
            <a:r>
              <a:rPr lang="en-US" dirty="0" smtClean="0"/>
              <a:t>many chemical </a:t>
            </a:r>
            <a:r>
              <a:rPr lang="en-US" dirty="0" smtClean="0"/>
              <a:t>reactions in almost all the body’s cells.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b="1" dirty="0" smtClean="0"/>
              <a:t>. According to their chemical nature.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b="1" i="1" dirty="0" smtClean="0"/>
              <a:t>Proteins and polypeptides,</a:t>
            </a:r>
            <a:r>
              <a:rPr lang="en-US" i="1" dirty="0" smtClean="0"/>
              <a:t> </a:t>
            </a:r>
            <a:r>
              <a:rPr lang="en-US" dirty="0" smtClean="0"/>
              <a:t>including </a:t>
            </a:r>
            <a:r>
              <a:rPr lang="en-US" dirty="0" smtClean="0"/>
              <a:t>hormones secreted </a:t>
            </a:r>
            <a:r>
              <a:rPr lang="en-US" dirty="0" smtClean="0"/>
              <a:t>by the anterior and posterior </a:t>
            </a:r>
            <a:r>
              <a:rPr lang="en-US" dirty="0" smtClean="0"/>
              <a:t>pituitary gland</a:t>
            </a:r>
            <a:r>
              <a:rPr lang="en-US" dirty="0" smtClean="0"/>
              <a:t>, the pancreas (insulin and glucagon), </a:t>
            </a:r>
            <a:r>
              <a:rPr lang="en-US" dirty="0" smtClean="0"/>
              <a:t>the parathyroid </a:t>
            </a:r>
            <a:r>
              <a:rPr lang="en-US" dirty="0" smtClean="0"/>
              <a:t>gland (parathyroid hormone), </a:t>
            </a:r>
            <a:r>
              <a:rPr lang="en-US" dirty="0" smtClean="0"/>
              <a:t>and many others.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n-US" b="1" i="1" dirty="0" smtClean="0"/>
              <a:t>Steroids</a:t>
            </a:r>
            <a:r>
              <a:rPr lang="en-US" dirty="0" smtClean="0"/>
              <a:t> secreted by the adrenal cortex (</a:t>
            </a:r>
            <a:r>
              <a:rPr lang="en-US" dirty="0" err="1" smtClean="0"/>
              <a:t>cortisol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aldosterone</a:t>
            </a:r>
            <a:r>
              <a:rPr lang="en-US" dirty="0" smtClean="0"/>
              <a:t>), the ovaries (estrogen and progesterone</a:t>
            </a:r>
            <a:r>
              <a:rPr lang="en-US" dirty="0" smtClean="0"/>
              <a:t>), the </a:t>
            </a:r>
            <a:r>
              <a:rPr lang="en-US" dirty="0" smtClean="0"/>
              <a:t>testes (testosterone), and the </a:t>
            </a:r>
            <a:r>
              <a:rPr lang="en-US" dirty="0" smtClean="0"/>
              <a:t>placenta (estrogen </a:t>
            </a:r>
            <a:r>
              <a:rPr lang="en-US" dirty="0" smtClean="0"/>
              <a:t>and progesterone).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b="1" i="1" dirty="0" smtClean="0"/>
              <a:t>Derivatives of the amino acid tyrosine</a:t>
            </a:r>
            <a:r>
              <a:rPr lang="en-US" i="1" dirty="0" smtClean="0"/>
              <a:t>,</a:t>
            </a:r>
            <a:r>
              <a:rPr lang="en-US" dirty="0" smtClean="0"/>
              <a:t> secreted </a:t>
            </a:r>
            <a:r>
              <a:rPr lang="en-US" dirty="0" smtClean="0"/>
              <a:t>by the </a:t>
            </a:r>
            <a:r>
              <a:rPr lang="en-US" dirty="0" smtClean="0"/>
              <a:t>thyroid (</a:t>
            </a:r>
            <a:r>
              <a:rPr lang="en-US" dirty="0" err="1" smtClean="0"/>
              <a:t>thyroxine</a:t>
            </a:r>
            <a:r>
              <a:rPr lang="en-US" dirty="0" smtClean="0"/>
              <a:t> and </a:t>
            </a:r>
            <a:r>
              <a:rPr lang="en-US" dirty="0" err="1" smtClean="0"/>
              <a:t>triiodothyronine</a:t>
            </a:r>
            <a:r>
              <a:rPr lang="en-US" dirty="0" smtClean="0"/>
              <a:t>) </a:t>
            </a:r>
            <a:r>
              <a:rPr lang="en-US" dirty="0" smtClean="0"/>
              <a:t>and the </a:t>
            </a:r>
            <a:r>
              <a:rPr lang="en-US" dirty="0" smtClean="0"/>
              <a:t>adrenal medullae (epinephrine and </a:t>
            </a:r>
            <a:r>
              <a:rPr lang="en-US" dirty="0" err="1" smtClean="0"/>
              <a:t>norepinephrine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5614" y="5349621"/>
            <a:ext cx="111125" cy="45085"/>
          </a:xfrm>
          <a:custGeom>
            <a:avLst/>
            <a:gdLst/>
            <a:ahLst/>
            <a:cxnLst/>
            <a:rect l="l" t="t" r="r" b="b"/>
            <a:pathLst>
              <a:path w="111125" h="45085">
                <a:moveTo>
                  <a:pt x="4572" y="0"/>
                </a:moveTo>
                <a:lnTo>
                  <a:pt x="0" y="18414"/>
                </a:lnTo>
                <a:lnTo>
                  <a:pt x="106172" y="44957"/>
                </a:lnTo>
                <a:lnTo>
                  <a:pt x="110871" y="26542"/>
                </a:lnTo>
                <a:lnTo>
                  <a:pt x="457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4405" y="53841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420"/>
                </a:lnTo>
                <a:lnTo>
                  <a:pt x="108712" y="40767"/>
                </a:lnTo>
                <a:lnTo>
                  <a:pt x="711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9480" y="54175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293"/>
                </a:lnTo>
                <a:lnTo>
                  <a:pt x="108712" y="40640"/>
                </a:lnTo>
                <a:lnTo>
                  <a:pt x="711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0639" y="5110988"/>
            <a:ext cx="179197" cy="16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826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28" y="73025"/>
                </a:moveTo>
                <a:lnTo>
                  <a:pt x="101600" y="73025"/>
                </a:lnTo>
                <a:lnTo>
                  <a:pt x="149225" y="239649"/>
                </a:lnTo>
                <a:lnTo>
                  <a:pt x="204787" y="239649"/>
                </a:lnTo>
                <a:lnTo>
                  <a:pt x="227000" y="177800"/>
                </a:lnTo>
                <a:lnTo>
                  <a:pt x="177800" y="177800"/>
                </a:lnTo>
                <a:lnTo>
                  <a:pt x="146928" y="73025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600"/>
                </a:lnTo>
                <a:lnTo>
                  <a:pt x="44450" y="233299"/>
                </a:lnTo>
                <a:lnTo>
                  <a:pt x="101600" y="73025"/>
                </a:lnTo>
                <a:lnTo>
                  <a:pt x="146928" y="73025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224"/>
                </a:moveTo>
                <a:lnTo>
                  <a:pt x="234950" y="15875"/>
                </a:lnTo>
                <a:lnTo>
                  <a:pt x="177800" y="177800"/>
                </a:lnTo>
                <a:lnTo>
                  <a:pt x="227000" y="177800"/>
                </a:lnTo>
                <a:lnTo>
                  <a:pt x="285750" y="14224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80484"/>
            <a:ext cx="98425" cy="109855"/>
          </a:xfrm>
          <a:custGeom>
            <a:avLst/>
            <a:gdLst/>
            <a:ahLst/>
            <a:cxnLst/>
            <a:rect l="l" t="t" r="r" b="b"/>
            <a:pathLst>
              <a:path w="98425" h="109854">
                <a:moveTo>
                  <a:pt x="83820" y="0"/>
                </a:moveTo>
                <a:lnTo>
                  <a:pt x="0" y="97408"/>
                </a:lnTo>
                <a:lnTo>
                  <a:pt x="14351" y="109854"/>
                </a:lnTo>
                <a:lnTo>
                  <a:pt x="98298" y="12445"/>
                </a:lnTo>
                <a:lnTo>
                  <a:pt x="8382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4732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761"/>
                </a:lnTo>
                <a:lnTo>
                  <a:pt x="83312" y="10033"/>
                </a:lnTo>
                <a:lnTo>
                  <a:pt x="67056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6195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631"/>
                </a:lnTo>
                <a:lnTo>
                  <a:pt x="15367" y="114934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3363" y="3771265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522"/>
                </a:lnTo>
                <a:lnTo>
                  <a:pt x="17983" y="118745"/>
                </a:lnTo>
                <a:lnTo>
                  <a:pt x="57073" y="6223"/>
                </a:lnTo>
                <a:lnTo>
                  <a:pt x="3907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7038" y="3778630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093"/>
                </a:lnTo>
                <a:lnTo>
                  <a:pt x="17462" y="116713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43452"/>
            <a:ext cx="190474" cy="125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7149" y="3806825"/>
            <a:ext cx="178828" cy="155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60" y="4008882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6" y="0"/>
                </a:moveTo>
                <a:lnTo>
                  <a:pt x="0" y="10414"/>
                </a:lnTo>
                <a:lnTo>
                  <a:pt x="54380" y="94361"/>
                </a:lnTo>
                <a:lnTo>
                  <a:pt x="70368" y="83947"/>
                </a:lnTo>
                <a:lnTo>
                  <a:pt x="15986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10" y="3892803"/>
            <a:ext cx="193645" cy="160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3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757"/>
                </a:lnTo>
                <a:lnTo>
                  <a:pt x="8255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162" y="4208526"/>
            <a:ext cx="284162" cy="236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74737" y="5559425"/>
            <a:ext cx="131762" cy="12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5575" y="4311650"/>
            <a:ext cx="209550" cy="219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13" y="4056126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662" y="5674295"/>
            <a:ext cx="223837" cy="2423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1276" y="5632897"/>
            <a:ext cx="94315" cy="118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3062" y="3973576"/>
            <a:ext cx="552450" cy="20192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3513"/>
                </a:moveTo>
                <a:lnTo>
                  <a:pt x="4628" y="637589"/>
                </a:lnTo>
                <a:lnTo>
                  <a:pt x="17903" y="594818"/>
                </a:lnTo>
                <a:lnTo>
                  <a:pt x="38908" y="556116"/>
                </a:lnTo>
                <a:lnTo>
                  <a:pt x="66728" y="522398"/>
                </a:lnTo>
                <a:lnTo>
                  <a:pt x="100445" y="494580"/>
                </a:lnTo>
                <a:lnTo>
                  <a:pt x="139145" y="473577"/>
                </a:lnTo>
                <a:lnTo>
                  <a:pt x="181910" y="460303"/>
                </a:lnTo>
                <a:lnTo>
                  <a:pt x="227825" y="455675"/>
                </a:lnTo>
                <a:lnTo>
                  <a:pt x="8688324" y="455675"/>
                </a:lnTo>
                <a:lnTo>
                  <a:pt x="8688324" y="227838"/>
                </a:lnTo>
                <a:lnTo>
                  <a:pt x="8692951" y="181913"/>
                </a:lnTo>
                <a:lnTo>
                  <a:pt x="8706225" y="139142"/>
                </a:lnTo>
                <a:lnTo>
                  <a:pt x="8727228" y="100440"/>
                </a:lnTo>
                <a:lnTo>
                  <a:pt x="8755046" y="66722"/>
                </a:lnTo>
                <a:lnTo>
                  <a:pt x="8788764" y="38904"/>
                </a:lnTo>
                <a:lnTo>
                  <a:pt x="8827466" y="17901"/>
                </a:lnTo>
                <a:lnTo>
                  <a:pt x="8870237" y="4627"/>
                </a:lnTo>
                <a:lnTo>
                  <a:pt x="8916162" y="0"/>
                </a:lnTo>
                <a:lnTo>
                  <a:pt x="8962086" y="4627"/>
                </a:lnTo>
                <a:lnTo>
                  <a:pt x="9004857" y="17901"/>
                </a:lnTo>
                <a:lnTo>
                  <a:pt x="9043559" y="38904"/>
                </a:lnTo>
                <a:lnTo>
                  <a:pt x="9077277" y="66722"/>
                </a:lnTo>
                <a:lnTo>
                  <a:pt x="9105095" y="100440"/>
                </a:lnTo>
                <a:lnTo>
                  <a:pt x="9126098" y="139142"/>
                </a:lnTo>
                <a:lnTo>
                  <a:pt x="9139372" y="181913"/>
                </a:lnTo>
                <a:lnTo>
                  <a:pt x="9144000" y="227838"/>
                </a:lnTo>
                <a:lnTo>
                  <a:pt x="9144000" y="6174536"/>
                </a:lnTo>
                <a:lnTo>
                  <a:pt x="9139372" y="6220449"/>
                </a:lnTo>
                <a:lnTo>
                  <a:pt x="9126098" y="6263212"/>
                </a:lnTo>
                <a:lnTo>
                  <a:pt x="9105095" y="6301909"/>
                </a:lnTo>
                <a:lnTo>
                  <a:pt x="9077277" y="6335625"/>
                </a:lnTo>
                <a:lnTo>
                  <a:pt x="9043559" y="6363442"/>
                </a:lnTo>
                <a:lnTo>
                  <a:pt x="9004857" y="6384446"/>
                </a:lnTo>
                <a:lnTo>
                  <a:pt x="8962086" y="6397721"/>
                </a:lnTo>
                <a:lnTo>
                  <a:pt x="8916162" y="6402349"/>
                </a:lnTo>
                <a:lnTo>
                  <a:pt x="455650" y="6402349"/>
                </a:lnTo>
                <a:lnTo>
                  <a:pt x="455650" y="6630174"/>
                </a:lnTo>
                <a:lnTo>
                  <a:pt x="451021" y="6676089"/>
                </a:lnTo>
                <a:lnTo>
                  <a:pt x="437746" y="6718854"/>
                </a:lnTo>
                <a:lnTo>
                  <a:pt x="416740" y="6757553"/>
                </a:lnTo>
                <a:lnTo>
                  <a:pt x="388920" y="6791271"/>
                </a:lnTo>
                <a:lnTo>
                  <a:pt x="355202" y="6819090"/>
                </a:lnTo>
                <a:lnTo>
                  <a:pt x="316502" y="6840096"/>
                </a:lnTo>
                <a:lnTo>
                  <a:pt x="273738" y="6853371"/>
                </a:lnTo>
                <a:lnTo>
                  <a:pt x="227825" y="6857999"/>
                </a:lnTo>
                <a:lnTo>
                  <a:pt x="181910" y="6853371"/>
                </a:lnTo>
                <a:lnTo>
                  <a:pt x="139145" y="6840096"/>
                </a:lnTo>
                <a:lnTo>
                  <a:pt x="100445" y="6819090"/>
                </a:lnTo>
                <a:lnTo>
                  <a:pt x="66728" y="6791271"/>
                </a:lnTo>
                <a:lnTo>
                  <a:pt x="38908" y="6757553"/>
                </a:lnTo>
                <a:lnTo>
                  <a:pt x="17903" y="6718854"/>
                </a:lnTo>
                <a:lnTo>
                  <a:pt x="4628" y="6676089"/>
                </a:lnTo>
                <a:lnTo>
                  <a:pt x="0" y="6630174"/>
                </a:lnTo>
                <a:lnTo>
                  <a:pt x="0" y="683513"/>
                </a:lnTo>
                <a:close/>
              </a:path>
            </a:pathLst>
          </a:custGeom>
          <a:ln w="9525">
            <a:solidFill>
              <a:srgbClr val="A3C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88323" y="227838"/>
            <a:ext cx="455930" cy="227965"/>
          </a:xfrm>
          <a:custGeom>
            <a:avLst/>
            <a:gdLst/>
            <a:ahLst/>
            <a:cxnLst/>
            <a:rect l="l" t="t" r="r" b="b"/>
            <a:pathLst>
              <a:path w="455929" h="227965">
                <a:moveTo>
                  <a:pt x="0" y="227837"/>
                </a:moveTo>
                <a:lnTo>
                  <a:pt x="227837" y="227837"/>
                </a:lnTo>
                <a:lnTo>
                  <a:pt x="273762" y="223210"/>
                </a:lnTo>
                <a:lnTo>
                  <a:pt x="316533" y="209936"/>
                </a:lnTo>
                <a:lnTo>
                  <a:pt x="355235" y="188933"/>
                </a:lnTo>
                <a:lnTo>
                  <a:pt x="388953" y="161115"/>
                </a:lnTo>
                <a:lnTo>
                  <a:pt x="416771" y="127397"/>
                </a:lnTo>
                <a:lnTo>
                  <a:pt x="437774" y="88695"/>
                </a:lnTo>
                <a:lnTo>
                  <a:pt x="451048" y="45924"/>
                </a:lnTo>
                <a:lnTo>
                  <a:pt x="455675" y="0"/>
                </a:lnTo>
              </a:path>
            </a:pathLst>
          </a:custGeom>
          <a:ln w="9525">
            <a:solidFill>
              <a:srgbClr val="A3C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83561" y="223075"/>
            <a:ext cx="237362" cy="2373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569594"/>
            <a:ext cx="455930" cy="342265"/>
          </a:xfrm>
          <a:custGeom>
            <a:avLst/>
            <a:gdLst/>
            <a:ahLst/>
            <a:cxnLst/>
            <a:rect l="l" t="t" r="r" b="b"/>
            <a:pathLst>
              <a:path w="455930" h="342265">
                <a:moveTo>
                  <a:pt x="227825" y="341756"/>
                </a:moveTo>
                <a:lnTo>
                  <a:pt x="227825" y="113918"/>
                </a:lnTo>
                <a:lnTo>
                  <a:pt x="236777" y="69544"/>
                </a:lnTo>
                <a:lnTo>
                  <a:pt x="261189" y="33337"/>
                </a:lnTo>
                <a:lnTo>
                  <a:pt x="297396" y="8941"/>
                </a:lnTo>
                <a:lnTo>
                  <a:pt x="341731" y="0"/>
                </a:lnTo>
                <a:lnTo>
                  <a:pt x="386074" y="8941"/>
                </a:lnTo>
                <a:lnTo>
                  <a:pt x="422284" y="33337"/>
                </a:lnTo>
                <a:lnTo>
                  <a:pt x="446698" y="69544"/>
                </a:lnTo>
                <a:lnTo>
                  <a:pt x="455650" y="113918"/>
                </a:lnTo>
                <a:lnTo>
                  <a:pt x="451021" y="159807"/>
                </a:lnTo>
                <a:lnTo>
                  <a:pt x="437746" y="202561"/>
                </a:lnTo>
                <a:lnTo>
                  <a:pt x="416740" y="241260"/>
                </a:lnTo>
                <a:lnTo>
                  <a:pt x="388920" y="274986"/>
                </a:lnTo>
                <a:lnTo>
                  <a:pt x="355202" y="302819"/>
                </a:lnTo>
                <a:lnTo>
                  <a:pt x="316502" y="323838"/>
                </a:lnTo>
                <a:lnTo>
                  <a:pt x="273738" y="337123"/>
                </a:lnTo>
                <a:lnTo>
                  <a:pt x="227825" y="341756"/>
                </a:lnTo>
                <a:lnTo>
                  <a:pt x="181910" y="337123"/>
                </a:lnTo>
                <a:lnTo>
                  <a:pt x="139144" y="323838"/>
                </a:lnTo>
                <a:lnTo>
                  <a:pt x="100445" y="302819"/>
                </a:lnTo>
                <a:lnTo>
                  <a:pt x="66727" y="274986"/>
                </a:lnTo>
                <a:lnTo>
                  <a:pt x="38908" y="241260"/>
                </a:lnTo>
                <a:lnTo>
                  <a:pt x="17903" y="202561"/>
                </a:lnTo>
                <a:lnTo>
                  <a:pt x="4628" y="159807"/>
                </a:lnTo>
                <a:lnTo>
                  <a:pt x="0" y="113918"/>
                </a:lnTo>
              </a:path>
            </a:pathLst>
          </a:custGeom>
          <a:ln w="9525">
            <a:solidFill>
              <a:srgbClr val="A3C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650" y="683513"/>
            <a:ext cx="0" cy="5719445"/>
          </a:xfrm>
          <a:custGeom>
            <a:avLst/>
            <a:gdLst/>
            <a:ahLst/>
            <a:cxnLst/>
            <a:rect l="l" t="t" r="r" b="b"/>
            <a:pathLst>
              <a:path h="5719445">
                <a:moveTo>
                  <a:pt x="0" y="0"/>
                </a:moveTo>
                <a:lnTo>
                  <a:pt x="0" y="5718835"/>
                </a:lnTo>
              </a:path>
            </a:pathLst>
          </a:custGeom>
          <a:ln w="9525">
            <a:solidFill>
              <a:srgbClr val="A3C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xfrm>
            <a:off x="612140" y="792226"/>
            <a:ext cx="4814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dirty="0">
                <a:solidFill>
                  <a:srgbClr val="99FF66"/>
                </a:solidFill>
                <a:uFill>
                  <a:solidFill>
                    <a:srgbClr val="99FF66"/>
                  </a:solidFill>
                </a:uFill>
                <a:latin typeface="Tahoma"/>
                <a:cs typeface="Tahoma"/>
              </a:rPr>
              <a:t>2. </a:t>
            </a:r>
            <a:r>
              <a:rPr sz="3200" b="0" u="heavy" spc="-5" dirty="0">
                <a:solidFill>
                  <a:srgbClr val="99FF66"/>
                </a:solidFill>
                <a:uFill>
                  <a:solidFill>
                    <a:srgbClr val="99FF66"/>
                  </a:solidFill>
                </a:uFill>
                <a:latin typeface="Tahoma"/>
                <a:cs typeface="Tahoma"/>
              </a:rPr>
              <a:t>According to </a:t>
            </a:r>
            <a:r>
              <a:rPr sz="3200" b="0" u="heavy" dirty="0">
                <a:solidFill>
                  <a:srgbClr val="99FF66"/>
                </a:solidFill>
                <a:uFill>
                  <a:solidFill>
                    <a:srgbClr val="99FF66"/>
                  </a:solidFill>
                </a:uFill>
                <a:latin typeface="Tahoma"/>
                <a:cs typeface="Tahoma"/>
              </a:rPr>
              <a:t>their</a:t>
            </a:r>
            <a:r>
              <a:rPr sz="3200" b="0" u="heavy" spc="-45" dirty="0">
                <a:solidFill>
                  <a:srgbClr val="99FF66"/>
                </a:solidFill>
                <a:uFill>
                  <a:solidFill>
                    <a:srgbClr val="99FF66"/>
                  </a:solidFill>
                </a:uFill>
                <a:latin typeface="Tahoma"/>
                <a:cs typeface="Tahoma"/>
              </a:rPr>
              <a:t> </a:t>
            </a:r>
            <a:r>
              <a:rPr sz="3200" b="0" u="heavy" dirty="0">
                <a:solidFill>
                  <a:srgbClr val="99FF66"/>
                </a:solidFill>
                <a:uFill>
                  <a:solidFill>
                    <a:srgbClr val="99FF66"/>
                  </a:solidFill>
                </a:uFill>
                <a:latin typeface="Tahoma"/>
                <a:cs typeface="Tahoma"/>
              </a:rPr>
              <a:t>origin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581400" y="1890776"/>
            <a:ext cx="0" cy="3997325"/>
          </a:xfrm>
          <a:custGeom>
            <a:avLst/>
            <a:gdLst/>
            <a:ahLst/>
            <a:cxnLst/>
            <a:rect l="l" t="t" r="r" b="b"/>
            <a:pathLst>
              <a:path h="3997325">
                <a:moveTo>
                  <a:pt x="0" y="0"/>
                </a:moveTo>
                <a:lnTo>
                  <a:pt x="0" y="39972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915400" y="1890776"/>
            <a:ext cx="0" cy="3997325"/>
          </a:xfrm>
          <a:custGeom>
            <a:avLst/>
            <a:gdLst/>
            <a:ahLst/>
            <a:cxnLst/>
            <a:rect l="l" t="t" r="r" b="b"/>
            <a:pathLst>
              <a:path h="3997325">
                <a:moveTo>
                  <a:pt x="0" y="0"/>
                </a:moveTo>
                <a:lnTo>
                  <a:pt x="0" y="3997261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9600" y="1890776"/>
            <a:ext cx="0" cy="3997325"/>
          </a:xfrm>
          <a:custGeom>
            <a:avLst/>
            <a:gdLst/>
            <a:ahLst/>
            <a:cxnLst/>
            <a:rect l="l" t="t" r="r" b="b"/>
            <a:pathLst>
              <a:path h="3997325">
                <a:moveTo>
                  <a:pt x="0" y="0"/>
                </a:moveTo>
                <a:lnTo>
                  <a:pt x="0" y="3997261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5312" y="1905000"/>
            <a:ext cx="8334375" cy="0"/>
          </a:xfrm>
          <a:custGeom>
            <a:avLst/>
            <a:gdLst/>
            <a:ahLst/>
            <a:cxnLst/>
            <a:rect l="l" t="t" r="r" b="b"/>
            <a:pathLst>
              <a:path w="8334375">
                <a:moveTo>
                  <a:pt x="0" y="0"/>
                </a:moveTo>
                <a:lnTo>
                  <a:pt x="833431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5312" y="5873750"/>
            <a:ext cx="8334375" cy="0"/>
          </a:xfrm>
          <a:custGeom>
            <a:avLst/>
            <a:gdLst/>
            <a:ahLst/>
            <a:cxnLst/>
            <a:rect l="l" t="t" r="r" b="b"/>
            <a:pathLst>
              <a:path w="8334375">
                <a:moveTo>
                  <a:pt x="0" y="0"/>
                </a:moveTo>
                <a:lnTo>
                  <a:pt x="833431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9059" y="1851660"/>
            <a:ext cx="308152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85204" y="1851660"/>
            <a:ext cx="502920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82740" y="1851660"/>
            <a:ext cx="1932431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17620" y="1851660"/>
            <a:ext cx="495300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82340" y="2290572"/>
            <a:ext cx="598932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75888" y="2290572"/>
            <a:ext cx="2500884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71388" y="2290572"/>
            <a:ext cx="495300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65220" y="2706623"/>
            <a:ext cx="2328672" cy="701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2340" y="4479035"/>
            <a:ext cx="598932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75888" y="4479035"/>
            <a:ext cx="2528316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98820" y="4485132"/>
            <a:ext cx="490727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65220" y="4895088"/>
            <a:ext cx="2356104" cy="701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660775" y="1864103"/>
            <a:ext cx="4753610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201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Hypophysiotropic hormones  </a:t>
            </a:r>
            <a:r>
              <a:rPr sz="24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1. Releasing</a:t>
            </a:r>
            <a:r>
              <a:rPr sz="2400" b="1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H.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660775" y="2742057"/>
            <a:ext cx="489458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GH</a:t>
            </a:r>
            <a:r>
              <a:rPr sz="2400" b="1" spc="-5" dirty="0">
                <a:solidFill>
                  <a:srgbClr val="FF3300"/>
                </a:solidFill>
                <a:latin typeface="Tahoma"/>
                <a:cs typeface="Tahoma"/>
              </a:rPr>
              <a:t>RH</a:t>
            </a:r>
            <a:endParaRPr sz="2400">
              <a:latin typeface="Tahoma"/>
              <a:cs typeface="Tahoma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Thyrotropin (TSH) </a:t>
            </a:r>
            <a:r>
              <a:rPr sz="2400" b="1" spc="-5" dirty="0">
                <a:solidFill>
                  <a:srgbClr val="FF3300"/>
                </a:solidFill>
                <a:latin typeface="Tahoma"/>
                <a:cs typeface="Tahoma"/>
              </a:rPr>
              <a:t>RH</a:t>
            </a:r>
            <a:r>
              <a:rPr sz="2400" b="1" spc="-20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(TRH)</a:t>
            </a:r>
            <a:endParaRPr sz="2400">
              <a:latin typeface="Tahoma"/>
              <a:cs typeface="Tahoma"/>
            </a:endParaRPr>
          </a:p>
          <a:p>
            <a:pPr marL="546100" indent="-533400">
              <a:lnSpc>
                <a:spcPct val="100000"/>
              </a:lnSpc>
              <a:spcBef>
                <a:spcPts val="580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Corticotropin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ahoma"/>
                <a:cs typeface="Tahoma"/>
              </a:rPr>
              <a:t>RH</a:t>
            </a:r>
            <a:endParaRPr sz="2400">
              <a:latin typeface="Tahoma"/>
              <a:cs typeface="Tahoma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Gonadotropin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Tahoma"/>
                <a:cs typeface="Tahoma"/>
              </a:rPr>
              <a:t>RH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60775" y="4486024"/>
            <a:ext cx="3899535" cy="13544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2. Inhibiting</a:t>
            </a:r>
            <a:r>
              <a:rPr sz="2400" b="1" u="heavy" spc="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H.</a:t>
            </a:r>
            <a:endParaRPr sz="2400">
              <a:latin typeface="Tahoma"/>
              <a:cs typeface="Tahoma"/>
            </a:endParaRPr>
          </a:p>
          <a:p>
            <a:pPr marL="546100" indent="-533400">
              <a:lnSpc>
                <a:spcPct val="100000"/>
              </a:lnSpc>
              <a:spcBef>
                <a:spcPts val="625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Somatostatin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(SS)</a:t>
            </a:r>
            <a:endParaRPr sz="2400">
              <a:latin typeface="Tahoma"/>
              <a:cs typeface="Tahoma"/>
            </a:endParaRPr>
          </a:p>
          <a:p>
            <a:pPr marL="546100" indent="-533400">
              <a:lnSpc>
                <a:spcPct val="100000"/>
              </a:lnSpc>
              <a:spcBef>
                <a:spcPts val="580"/>
              </a:spcBef>
              <a:buClr>
                <a:srgbClr val="99FF66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Prolactin inhibiting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H.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89787" y="3560064"/>
            <a:ext cx="3044952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4631" y="3560064"/>
            <a:ext cx="576072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798982" y="3662629"/>
            <a:ext cx="2597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3300"/>
                </a:solidFill>
                <a:latin typeface="Tahoma"/>
                <a:cs typeface="Tahoma"/>
              </a:rPr>
              <a:t>Hypothalamus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03504" y="5574790"/>
            <a:ext cx="7191756" cy="1283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77567" y="2078735"/>
            <a:ext cx="4736591" cy="34213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816" y="1024127"/>
            <a:ext cx="7365492" cy="55138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HORMONE SECRETION, TRANSPORT,</a:t>
            </a:r>
            <a:br>
              <a:rPr lang="en-US" dirty="0" smtClean="0"/>
            </a:br>
            <a:r>
              <a:rPr lang="en-US" dirty="0" smtClean="0"/>
              <a:t>AND CLEARANCE FROM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Hormone Secretion After a Stimulus and Duration </a:t>
            </a:r>
            <a:r>
              <a:rPr lang="en-US" b="1" dirty="0" smtClean="0"/>
              <a:t>of Action </a:t>
            </a:r>
            <a:r>
              <a:rPr lang="en-US" b="1" dirty="0" smtClean="0"/>
              <a:t>of Different Hormones. </a:t>
            </a:r>
            <a:endParaRPr lang="en-US" b="1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hormones, </a:t>
            </a:r>
            <a:r>
              <a:rPr lang="en-US" dirty="0" smtClean="0"/>
              <a:t>such as </a:t>
            </a:r>
            <a:r>
              <a:rPr lang="en-US" dirty="0" err="1" smtClean="0"/>
              <a:t>norepinephrine</a:t>
            </a:r>
            <a:r>
              <a:rPr lang="en-US" dirty="0" smtClean="0"/>
              <a:t> and epinephrine, are secreted </a:t>
            </a:r>
            <a:r>
              <a:rPr lang="en-US" dirty="0" smtClean="0"/>
              <a:t>within seconds </a:t>
            </a:r>
            <a:r>
              <a:rPr lang="en-US" dirty="0" smtClean="0"/>
              <a:t>after the gland is stimulated and may develop </a:t>
            </a:r>
            <a:r>
              <a:rPr lang="en-US" dirty="0" smtClean="0"/>
              <a:t>full action </a:t>
            </a:r>
            <a:r>
              <a:rPr lang="en-US" dirty="0" smtClean="0"/>
              <a:t>within another few seconds to minutes; the </a:t>
            </a:r>
            <a:r>
              <a:rPr lang="en-US" dirty="0" smtClean="0"/>
              <a:t>actions of </a:t>
            </a:r>
            <a:r>
              <a:rPr lang="en-US" dirty="0" smtClean="0"/>
              <a:t>other hormones, such as </a:t>
            </a:r>
            <a:r>
              <a:rPr lang="en-US" dirty="0" err="1" smtClean="0"/>
              <a:t>thyroxine</a:t>
            </a:r>
            <a:r>
              <a:rPr lang="en-US" dirty="0" smtClean="0"/>
              <a:t> or growth </a:t>
            </a:r>
            <a:r>
              <a:rPr lang="en-US" dirty="0" smtClean="0"/>
              <a:t>hormone, may </a:t>
            </a:r>
            <a:r>
              <a:rPr lang="en-US" dirty="0" smtClean="0"/>
              <a:t>require months for full effect.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 smtClean="0"/>
              <a:t>, each of the </a:t>
            </a:r>
            <a:r>
              <a:rPr lang="en-US" dirty="0" smtClean="0"/>
              <a:t>different hormones </a:t>
            </a:r>
            <a:r>
              <a:rPr lang="en-US" dirty="0" smtClean="0"/>
              <a:t>has its own characteristic onset </a:t>
            </a:r>
            <a:r>
              <a:rPr lang="en-US" dirty="0" smtClean="0"/>
              <a:t>and duration </a:t>
            </a:r>
            <a:r>
              <a:rPr lang="en-US" dirty="0" smtClean="0"/>
              <a:t>of action—each tailored to perform its </a:t>
            </a:r>
            <a:r>
              <a:rPr lang="en-US" dirty="0" smtClean="0"/>
              <a:t>specific control </a:t>
            </a:r>
            <a:r>
              <a:rPr lang="en-US" dirty="0" smtClean="0"/>
              <a:t>function.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HORMONE SECRETION, TRANSPORT,</a:t>
            </a:r>
            <a:br>
              <a:rPr lang="en-US" dirty="0" smtClean="0"/>
            </a:br>
            <a:r>
              <a:rPr lang="en-US" dirty="0" smtClean="0"/>
              <a:t>AND CLEARANCE FROM THE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Concentrations of Hormones in the Circulating </a:t>
            </a:r>
            <a:r>
              <a:rPr lang="en-US" b="1" dirty="0" smtClean="0"/>
              <a:t>Blood and </a:t>
            </a:r>
            <a:r>
              <a:rPr lang="en-US" b="1" dirty="0" smtClean="0"/>
              <a:t>Hormonal Secretion Rates. </a:t>
            </a:r>
            <a:endParaRPr lang="en-US" b="1" dirty="0" smtClean="0"/>
          </a:p>
          <a:p>
            <a:r>
              <a:rPr lang="en-US" dirty="0" smtClean="0"/>
              <a:t>The concentrations of </a:t>
            </a:r>
            <a:r>
              <a:rPr lang="en-US" dirty="0" smtClean="0"/>
              <a:t>hormones required to control most metabolic </a:t>
            </a:r>
            <a:r>
              <a:rPr lang="en-US" dirty="0" smtClean="0"/>
              <a:t>and endocrine </a:t>
            </a:r>
            <a:r>
              <a:rPr lang="en-US" dirty="0" smtClean="0"/>
              <a:t>functions are incredibly small. </a:t>
            </a:r>
            <a:endParaRPr lang="en-US" dirty="0" smtClean="0"/>
          </a:p>
          <a:p>
            <a:r>
              <a:rPr lang="en-US" dirty="0" smtClean="0"/>
              <a:t>Their concentrations in </a:t>
            </a:r>
            <a:r>
              <a:rPr lang="en-US" dirty="0" smtClean="0"/>
              <a:t>the blood range from as little as 1 </a:t>
            </a:r>
            <a:r>
              <a:rPr lang="en-US" dirty="0" err="1" smtClean="0"/>
              <a:t>picogram</a:t>
            </a:r>
            <a:r>
              <a:rPr lang="en-US" dirty="0" smtClean="0"/>
              <a:t> (which </a:t>
            </a:r>
            <a:r>
              <a:rPr lang="en-US" dirty="0" smtClean="0"/>
              <a:t>is one millionth of one millionth of a gram) </a:t>
            </a:r>
            <a:r>
              <a:rPr lang="en-US" dirty="0" smtClean="0"/>
              <a:t>in each </a:t>
            </a:r>
            <a:r>
              <a:rPr lang="en-US" dirty="0" smtClean="0"/>
              <a:t>milliliter of blood up to at most a few </a:t>
            </a:r>
            <a:r>
              <a:rPr lang="en-US" dirty="0" smtClean="0"/>
              <a:t>micrograms (a </a:t>
            </a:r>
            <a:r>
              <a:rPr lang="en-US" dirty="0" smtClean="0"/>
              <a:t>few millionths of a gram) per milliliter of blood.</a:t>
            </a:r>
          </a:p>
          <a:p>
            <a:r>
              <a:rPr lang="en-US" dirty="0" smtClean="0"/>
              <a:t>Similarly, the rates of secretion of the various </a:t>
            </a:r>
            <a:r>
              <a:rPr lang="en-US" dirty="0" smtClean="0"/>
              <a:t>hormones are </a:t>
            </a:r>
            <a:r>
              <a:rPr lang="en-US" dirty="0" smtClean="0"/>
              <a:t>extremely small, usually measured in micrograms </a:t>
            </a:r>
            <a:r>
              <a:rPr lang="en-US" dirty="0" smtClean="0"/>
              <a:t>or milligrams </a:t>
            </a:r>
            <a:r>
              <a:rPr lang="en-US" dirty="0" smtClean="0"/>
              <a:t>per day.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TRANSPORT OF HORMONES</a:t>
            </a:r>
            <a:br>
              <a:rPr lang="en-US" b="1" dirty="0" smtClean="0"/>
            </a:br>
            <a:r>
              <a:rPr lang="en-US" b="1" dirty="0" smtClean="0"/>
              <a:t>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Water-soluble hormones</a:t>
            </a:r>
            <a:r>
              <a:rPr lang="en-US" i="1" dirty="0" smtClean="0"/>
              <a:t> </a:t>
            </a:r>
            <a:r>
              <a:rPr lang="en-US" dirty="0" smtClean="0"/>
              <a:t>(peptides and </a:t>
            </a:r>
            <a:r>
              <a:rPr lang="en-US" dirty="0" err="1" smtClean="0"/>
              <a:t>catecholamines</a:t>
            </a:r>
            <a:r>
              <a:rPr lang="en-US" dirty="0" smtClean="0"/>
              <a:t>) are </a:t>
            </a:r>
            <a:r>
              <a:rPr lang="en-US" dirty="0" smtClean="0"/>
              <a:t>dissolved in the plasma and transported from </a:t>
            </a:r>
            <a:r>
              <a:rPr lang="en-US" dirty="0" smtClean="0"/>
              <a:t>their sites </a:t>
            </a:r>
            <a:r>
              <a:rPr lang="en-US" dirty="0" smtClean="0"/>
              <a:t>of synthesis to target tissues, where they diffuse </a:t>
            </a:r>
            <a:r>
              <a:rPr lang="en-US" dirty="0" smtClean="0"/>
              <a:t>out of </a:t>
            </a:r>
            <a:r>
              <a:rPr lang="en-US" dirty="0" smtClean="0"/>
              <a:t>the capillaries, into the interstitial fluid, and </a:t>
            </a:r>
            <a:r>
              <a:rPr lang="en-US" dirty="0" smtClean="0"/>
              <a:t>ultimately to </a:t>
            </a:r>
            <a:r>
              <a:rPr lang="en-US" dirty="0" smtClean="0"/>
              <a:t>target cells.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2777</Words>
  <Application>Microsoft Office PowerPoint</Application>
  <PresentationFormat>On-screen Show (4:3)</PresentationFormat>
  <Paragraphs>150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ENDOCRINE SYSTEM</vt:lpstr>
      <vt:lpstr>TWO MAIN CONTROL SYSTEMS</vt:lpstr>
      <vt:lpstr>The Endocrine System</vt:lpstr>
      <vt:lpstr>Introduction</vt:lpstr>
      <vt:lpstr>Classification of Hormones</vt:lpstr>
      <vt:lpstr>2. According to their origin</vt:lpstr>
      <vt:lpstr>HORMONE SECRETION, TRANSPORT, AND CLEARANCE FROM THE BLOOD</vt:lpstr>
      <vt:lpstr>HORMONE SECRETION, TRANSPORT, AND CLEARANCE FROM THE BLOOD</vt:lpstr>
      <vt:lpstr>TRANSPORT OF HORMONES IN THE BLOOD</vt:lpstr>
      <vt:lpstr>TRANSPORT OF HORMONES IN THE BLOOD</vt:lpstr>
      <vt:lpstr>MECHANISMS OF ACTION OF HORMONES</vt:lpstr>
      <vt:lpstr>MECHANISMS OF ACTION OF HORMONES CNT’D…</vt:lpstr>
      <vt:lpstr>Slide 13</vt:lpstr>
      <vt:lpstr>The Number and Sensitivity of Hormone Receptors Are Regulated</vt:lpstr>
      <vt:lpstr>The Number and Sensitivity of Hormone Receptors Are Regulated</vt:lpstr>
      <vt:lpstr>INTRACELLULAR SIGNALING AFTER HORMONE RECEPTOR ACTIVATION</vt:lpstr>
      <vt:lpstr>Ion Channel–Linked Receptors</vt:lpstr>
      <vt:lpstr>G Protein–Linked Hormone Receptors</vt:lpstr>
      <vt:lpstr>G Protein–Linked Hormone Receptors</vt:lpstr>
      <vt:lpstr>Slide 20</vt:lpstr>
      <vt:lpstr>Enzyme-Linked Hormone Receptors</vt:lpstr>
      <vt:lpstr>Table 75-2 lists a few of the many peptide growth factors, cytokines, and hormones that use the enzyme linked receptor tyrosine kinases for cell signaling.</vt:lpstr>
      <vt:lpstr>Enzyme-Linked Hormone Receptors</vt:lpstr>
      <vt:lpstr>Intracellular Hormone Receptors and Activation of Genes</vt:lpstr>
      <vt:lpstr>Slide 25</vt:lpstr>
      <vt:lpstr>SECOND MESSENGER MECHANISMS FOR MEDIATING INTRACELLULAR HORMONAL FUNCTIONS</vt:lpstr>
      <vt:lpstr>Slide 27</vt:lpstr>
      <vt:lpstr>Adenylyl Cyclase–cAMP Second Messenger System</vt:lpstr>
      <vt:lpstr>Cell Membrane Phospholipid Second Messenger System</vt:lpstr>
      <vt:lpstr>Calcium-Calmodulin Second Messenger System</vt:lpstr>
      <vt:lpstr>HORMONES THAT ACT MAINLY ON THE GENETIC MACHINERY OF THE CELL</vt:lpstr>
      <vt:lpstr>Steroid Hormones Increase Protein Synthesis</vt:lpstr>
      <vt:lpstr>Thyroid Hormones Increase Gene Transcription in the Cell Nucleus</vt:lpstr>
      <vt:lpstr>Thyroid Hormones Increase Gene Transcription in the Cell Nucleus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Samuel N. Kiurire</dc:creator>
  <cp:lastModifiedBy>Cyrus Kiurire</cp:lastModifiedBy>
  <cp:revision>53</cp:revision>
  <dcterms:created xsi:type="dcterms:W3CDTF">2006-08-16T00:00:00Z</dcterms:created>
  <dcterms:modified xsi:type="dcterms:W3CDTF">2020-01-13T07:57:03Z</dcterms:modified>
</cp:coreProperties>
</file>