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56" r:id="rId2"/>
    <p:sldId id="264" r:id="rId3"/>
    <p:sldId id="265" r:id="rId4"/>
    <p:sldId id="257" r:id="rId5"/>
    <p:sldId id="262" r:id="rId6"/>
    <p:sldId id="263" r:id="rId7"/>
    <p:sldId id="269" r:id="rId8"/>
    <p:sldId id="270" r:id="rId9"/>
    <p:sldId id="271" r:id="rId10"/>
    <p:sldId id="272" r:id="rId11"/>
    <p:sldId id="266" r:id="rId12"/>
    <p:sldId id="267" r:id="rId13"/>
    <p:sldId id="274" r:id="rId14"/>
    <p:sldId id="273" r:id="rId15"/>
    <p:sldId id="275" r:id="rId16"/>
    <p:sldId id="276" r:id="rId17"/>
    <p:sldId id="277" r:id="rId18"/>
    <p:sldId id="278" r:id="rId19"/>
    <p:sldId id="280" r:id="rId20"/>
    <p:sldId id="279" r:id="rId21"/>
    <p:sldId id="281" r:id="rId22"/>
    <p:sldId id="282" r:id="rId23"/>
    <p:sldId id="283" r:id="rId24"/>
    <p:sldId id="284" r:id="rId25"/>
    <p:sldId id="285" r:id="rId26"/>
    <p:sldId id="286" r:id="rId27"/>
    <p:sldId id="288" r:id="rId28"/>
    <p:sldId id="287" r:id="rId29"/>
    <p:sldId id="289" r:id="rId30"/>
    <p:sldId id="290" r:id="rId31"/>
    <p:sldId id="291" r:id="rId32"/>
    <p:sldId id="292" r:id="rId33"/>
    <p:sldId id="293" r:id="rId34"/>
    <p:sldId id="294" r:id="rId35"/>
    <p:sldId id="297" r:id="rId36"/>
    <p:sldId id="298" r:id="rId37"/>
    <p:sldId id="299" r:id="rId38"/>
    <p:sldId id="300" r:id="rId39"/>
    <p:sldId id="311" r:id="rId40"/>
    <p:sldId id="312" r:id="rId41"/>
    <p:sldId id="313" r:id="rId42"/>
    <p:sldId id="314" r:id="rId43"/>
    <p:sldId id="301" r:id="rId44"/>
    <p:sldId id="302" r:id="rId45"/>
    <p:sldId id="303" r:id="rId46"/>
    <p:sldId id="304" r:id="rId47"/>
    <p:sldId id="305" r:id="rId48"/>
    <p:sldId id="308" r:id="rId49"/>
    <p:sldId id="315" r:id="rId50"/>
    <p:sldId id="316" r:id="rId51"/>
    <p:sldId id="317" r:id="rId52"/>
    <p:sldId id="318" r:id="rId53"/>
    <p:sldId id="319" r:id="rId54"/>
    <p:sldId id="324" r:id="rId55"/>
    <p:sldId id="320" r:id="rId56"/>
    <p:sldId id="321" r:id="rId57"/>
    <p:sldId id="323" r:id="rId58"/>
    <p:sldId id="307" r:id="rId59"/>
    <p:sldId id="309" r:id="rId60"/>
    <p:sldId id="310" r:id="rId61"/>
    <p:sldId id="325" r:id="rId62"/>
    <p:sldId id="326" r:id="rId63"/>
    <p:sldId id="327" r:id="rId64"/>
    <p:sldId id="329" r:id="rId65"/>
    <p:sldId id="330" r:id="rId66"/>
    <p:sldId id="328" r:id="rId67"/>
    <p:sldId id="331" r:id="rId68"/>
    <p:sldId id="332" r:id="rId69"/>
    <p:sldId id="333" r:id="rId70"/>
    <p:sldId id="334" r:id="rId71"/>
    <p:sldId id="335" r:id="rId72"/>
    <p:sldId id="337" r:id="rId73"/>
    <p:sldId id="336" r:id="rId74"/>
    <p:sldId id="338" r:id="rId75"/>
    <p:sldId id="339" r:id="rId76"/>
    <p:sldId id="340" r:id="rId77"/>
    <p:sldId id="341" r:id="rId78"/>
    <p:sldId id="342" r:id="rId79"/>
    <p:sldId id="343" r:id="rId80"/>
    <p:sldId id="344"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95CB4-A33E-4014-AB04-19E14545BA54}" type="datetimeFigureOut">
              <a:rPr lang="en-US" smtClean="0"/>
              <a:t>6/24/2021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F410D-4A4B-4529-8FFE-788020CE59E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GHRH(Growth Hormone Releasing Hormone)</a:t>
            </a:r>
            <a:endParaRPr lang="en-KE" dirty="0"/>
          </a:p>
        </p:txBody>
      </p:sp>
      <p:sp>
        <p:nvSpPr>
          <p:cNvPr id="4" name="Slide Number Placeholder 3"/>
          <p:cNvSpPr>
            <a:spLocks noGrp="1"/>
          </p:cNvSpPr>
          <p:nvPr>
            <p:ph type="sldNum" sz="quarter" idx="5"/>
          </p:nvPr>
        </p:nvSpPr>
        <p:spPr/>
        <p:txBody>
          <a:bodyPr/>
          <a:lstStyle/>
          <a:p>
            <a:fld id="{013F410D-4A4B-4529-8FFE-788020CE59E0}" type="slidenum">
              <a:rPr lang="en-US" smtClean="0"/>
              <a:t>6</a:t>
            </a:fld>
            <a:endParaRPr lang="en-US"/>
          </a:p>
        </p:txBody>
      </p:sp>
    </p:spTree>
    <p:extLst>
      <p:ext uri="{BB962C8B-B14F-4D97-AF65-F5344CB8AC3E}">
        <p14:creationId xmlns:p14="http://schemas.microsoft.com/office/powerpoint/2010/main" val="1786139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arial" panose="020B0604020202020204" pitchFamily="34" charset="0"/>
              </a:rPr>
              <a:t>Cyclic adenosine monophosphate (</a:t>
            </a:r>
            <a:r>
              <a:rPr lang="en-US" b="1" i="0" dirty="0">
                <a:solidFill>
                  <a:srgbClr val="202124"/>
                </a:solidFill>
                <a:effectLst/>
                <a:latin typeface="arial" panose="020B0604020202020204" pitchFamily="34" charset="0"/>
              </a:rPr>
              <a:t>cAMP)</a:t>
            </a:r>
            <a:endParaRPr lang="en-KE" dirty="0"/>
          </a:p>
        </p:txBody>
      </p:sp>
      <p:sp>
        <p:nvSpPr>
          <p:cNvPr id="4" name="Slide Number Placeholder 3"/>
          <p:cNvSpPr>
            <a:spLocks noGrp="1"/>
          </p:cNvSpPr>
          <p:nvPr>
            <p:ph type="sldNum" sz="quarter" idx="5"/>
          </p:nvPr>
        </p:nvSpPr>
        <p:spPr/>
        <p:txBody>
          <a:bodyPr/>
          <a:lstStyle/>
          <a:p>
            <a:fld id="{013F410D-4A4B-4529-8FFE-788020CE59E0}" type="slidenum">
              <a:rPr lang="en-US" smtClean="0"/>
              <a:t>23</a:t>
            </a:fld>
            <a:endParaRPr lang="en-US"/>
          </a:p>
        </p:txBody>
      </p:sp>
    </p:spTree>
    <p:extLst>
      <p:ext uri="{BB962C8B-B14F-4D97-AF65-F5344CB8AC3E}">
        <p14:creationId xmlns:p14="http://schemas.microsoft.com/office/powerpoint/2010/main" val="74745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latin typeface="+mn-lt"/>
                <a:ea typeface="+mn-ea"/>
                <a:cs typeface="+mn-cs"/>
              </a:rPr>
              <a:t>Circadian rhythms</a:t>
            </a:r>
            <a:r>
              <a:rPr lang="en-US" sz="1200" b="0" i="0" kern="1200" dirty="0">
                <a:solidFill>
                  <a:schemeClr val="tx1"/>
                </a:solidFill>
                <a:latin typeface="+mn-lt"/>
                <a:ea typeface="+mn-ea"/>
                <a:cs typeface="+mn-cs"/>
              </a:rPr>
              <a:t> are physical, mental, and behavioral changes that follow a daily cycle. They respond primarily to light and darkness in an organism's environment. Sleeping at night and being awake during the day is an example of a light-related </a:t>
            </a:r>
            <a:r>
              <a:rPr lang="en-US" sz="1200" b="1" i="0" kern="1200" dirty="0">
                <a:solidFill>
                  <a:schemeClr val="tx1"/>
                </a:solidFill>
                <a:latin typeface="+mn-lt"/>
                <a:ea typeface="+mn-ea"/>
                <a:cs typeface="+mn-cs"/>
              </a:rPr>
              <a:t>circadian rhythm</a:t>
            </a:r>
            <a:r>
              <a:rPr lang="en-US" sz="1200" b="0" i="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13F410D-4A4B-4529-8FFE-788020CE59E0}" type="slidenum">
              <a:rPr lang="en-US" smtClean="0"/>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latin typeface="+mn-lt"/>
                <a:ea typeface="+mn-ea"/>
                <a:cs typeface="+mn-cs"/>
              </a:rPr>
              <a:t>Gigantism</a:t>
            </a:r>
            <a:r>
              <a:rPr lang="en-US" sz="1200" b="0" i="0" kern="1200" dirty="0">
                <a:solidFill>
                  <a:schemeClr val="tx1"/>
                </a:solidFill>
                <a:latin typeface="+mn-lt"/>
                <a:ea typeface="+mn-ea"/>
                <a:cs typeface="+mn-cs"/>
              </a:rPr>
              <a:t> is a rare condition that causes abnormal growth in children. This change is most notable in terms of height, but girth is affected as well. It occurs when your child's pituitary gland makes too much growth hormone, which is also known as </a:t>
            </a:r>
            <a:r>
              <a:rPr lang="en-US" sz="1200" b="0" i="0" kern="1200" dirty="0" err="1">
                <a:solidFill>
                  <a:schemeClr val="tx1"/>
                </a:solidFill>
                <a:latin typeface="+mn-lt"/>
                <a:ea typeface="+mn-ea"/>
                <a:cs typeface="+mn-cs"/>
              </a:rPr>
              <a:t>somatotropin</a:t>
            </a:r>
            <a:r>
              <a:rPr lang="en-US" sz="1200" b="0" i="0" kern="1200" dirty="0">
                <a:solidFill>
                  <a:schemeClr val="tx1"/>
                </a:solidFill>
                <a:latin typeface="+mn-lt"/>
                <a:ea typeface="+mn-ea"/>
                <a:cs typeface="+mn-cs"/>
              </a:rPr>
              <a:t>. Early diagnosis is important.</a:t>
            </a:r>
          </a:p>
          <a:p>
            <a:r>
              <a:rPr lang="en-US" sz="1200" b="1" i="0" kern="1200" dirty="0" err="1">
                <a:solidFill>
                  <a:schemeClr val="tx1"/>
                </a:solidFill>
                <a:latin typeface="+mn-lt"/>
                <a:ea typeface="+mn-ea"/>
                <a:cs typeface="+mn-cs"/>
              </a:rPr>
              <a:t>Acromegaly</a:t>
            </a:r>
            <a:r>
              <a:rPr lang="en-US" sz="1200" b="0" i="0" kern="1200" dirty="0">
                <a:solidFill>
                  <a:schemeClr val="tx1"/>
                </a:solidFill>
                <a:latin typeface="+mn-lt"/>
                <a:ea typeface="+mn-ea"/>
                <a:cs typeface="+mn-cs"/>
              </a:rPr>
              <a:t> is a disorder that results from excess growth hormone (GH) after the growth plates have closed. The initial symptom is typically enlargement of the hands and feet. There may also be enlargement of the forehead, jaw, and nose.</a:t>
            </a:r>
            <a:endParaRPr lang="en-US" dirty="0"/>
          </a:p>
        </p:txBody>
      </p:sp>
      <p:sp>
        <p:nvSpPr>
          <p:cNvPr id="4" name="Slide Number Placeholder 3"/>
          <p:cNvSpPr>
            <a:spLocks noGrp="1"/>
          </p:cNvSpPr>
          <p:nvPr>
            <p:ph type="sldNum" sz="quarter" idx="10"/>
          </p:nvPr>
        </p:nvSpPr>
        <p:spPr/>
        <p:txBody>
          <a:bodyPr/>
          <a:lstStyle/>
          <a:p>
            <a:fld id="{013F410D-4A4B-4529-8FFE-788020CE59E0}" type="slidenum">
              <a:rPr lang="en-US" smtClean="0"/>
              <a:t>61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a:solidFill>
                  <a:schemeClr val="tx1"/>
                </a:solidFill>
                <a:latin typeface="+mn-lt"/>
                <a:ea typeface="+mn-ea"/>
                <a:cs typeface="+mn-cs"/>
              </a:rPr>
              <a:t>Exophthalmos</a:t>
            </a:r>
            <a:r>
              <a:rPr lang="en-US" sz="1200" b="0" i="0" kern="1200" dirty="0">
                <a:solidFill>
                  <a:schemeClr val="tx1"/>
                </a:solidFill>
                <a:latin typeface="+mn-lt"/>
                <a:ea typeface="+mn-ea"/>
                <a:cs typeface="+mn-cs"/>
              </a:rPr>
              <a:t> (also called </a:t>
            </a:r>
            <a:r>
              <a:rPr lang="en-US" sz="1200" b="0" i="0" kern="1200" dirty="0" err="1">
                <a:solidFill>
                  <a:schemeClr val="tx1"/>
                </a:solidFill>
                <a:latin typeface="+mn-lt"/>
                <a:ea typeface="+mn-ea"/>
                <a:cs typeface="+mn-cs"/>
              </a:rPr>
              <a:t>exophthalmus</a:t>
            </a:r>
            <a:r>
              <a:rPr lang="en-US" sz="1200" b="0" i="0" kern="1200" dirty="0">
                <a:solidFill>
                  <a:schemeClr val="tx1"/>
                </a:solidFill>
                <a:latin typeface="+mn-lt"/>
                <a:ea typeface="+mn-ea"/>
                <a:cs typeface="+mn-cs"/>
              </a:rPr>
              <a:t>, exophthalmia, </a:t>
            </a:r>
            <a:r>
              <a:rPr lang="en-US" sz="1200" b="0" i="0" kern="1200" dirty="0" err="1">
                <a:solidFill>
                  <a:schemeClr val="tx1"/>
                </a:solidFill>
                <a:latin typeface="+mn-lt"/>
                <a:ea typeface="+mn-ea"/>
                <a:cs typeface="+mn-cs"/>
              </a:rPr>
              <a:t>proptosis</a:t>
            </a:r>
            <a:r>
              <a:rPr lang="en-US" sz="1200" b="0" i="0" kern="1200" dirty="0">
                <a:solidFill>
                  <a:schemeClr val="tx1"/>
                </a:solidFill>
                <a:latin typeface="+mn-lt"/>
                <a:ea typeface="+mn-ea"/>
                <a:cs typeface="+mn-cs"/>
              </a:rPr>
              <a:t>, or </a:t>
            </a:r>
            <a:r>
              <a:rPr lang="en-US" sz="1200" b="0" i="0" kern="1200" dirty="0" err="1">
                <a:solidFill>
                  <a:schemeClr val="tx1"/>
                </a:solidFill>
                <a:latin typeface="+mn-lt"/>
                <a:ea typeface="+mn-ea"/>
                <a:cs typeface="+mn-cs"/>
              </a:rPr>
              <a:t>exorbitism</a:t>
            </a:r>
            <a:r>
              <a:rPr lang="en-US" sz="1200" b="0" i="0" kern="1200" dirty="0">
                <a:solidFill>
                  <a:schemeClr val="tx1"/>
                </a:solidFill>
                <a:latin typeface="+mn-lt"/>
                <a:ea typeface="+mn-ea"/>
                <a:cs typeface="+mn-cs"/>
              </a:rPr>
              <a:t>) is a bulging of the eye </a:t>
            </a:r>
            <a:r>
              <a:rPr lang="en-US" sz="1200" b="0" i="0" kern="1200" dirty="0" err="1">
                <a:solidFill>
                  <a:schemeClr val="tx1"/>
                </a:solidFill>
                <a:latin typeface="+mn-lt"/>
                <a:ea typeface="+mn-ea"/>
                <a:cs typeface="+mn-cs"/>
              </a:rPr>
              <a:t>anteriorly</a:t>
            </a:r>
            <a:r>
              <a:rPr lang="en-US" sz="1200" b="0" i="0" kern="1200" dirty="0">
                <a:solidFill>
                  <a:schemeClr val="tx1"/>
                </a:solidFill>
                <a:latin typeface="+mn-lt"/>
                <a:ea typeface="+mn-ea"/>
                <a:cs typeface="+mn-cs"/>
              </a:rPr>
              <a:t> out of the orbit.</a:t>
            </a:r>
          </a:p>
          <a:p>
            <a:r>
              <a:rPr lang="en-US" sz="1200" b="1" i="0" kern="1200" dirty="0">
                <a:solidFill>
                  <a:schemeClr val="tx1"/>
                </a:solidFill>
                <a:latin typeface="+mn-lt"/>
                <a:ea typeface="+mn-ea"/>
                <a:cs typeface="+mn-cs"/>
              </a:rPr>
              <a:t>Cretinism</a:t>
            </a:r>
            <a:r>
              <a:rPr lang="en-US" sz="1200" b="0" i="0" kern="1200" dirty="0">
                <a:solidFill>
                  <a:schemeClr val="tx1"/>
                </a:solidFill>
                <a:latin typeface="+mn-lt"/>
                <a:ea typeface="+mn-ea"/>
                <a:cs typeface="+mn-cs"/>
              </a:rPr>
              <a:t>: Congenital hypothyroidism (</a:t>
            </a:r>
            <a:r>
              <a:rPr lang="en-US" sz="1200" b="0" i="0" kern="1200" dirty="0" err="1">
                <a:solidFill>
                  <a:schemeClr val="tx1"/>
                </a:solidFill>
                <a:latin typeface="+mn-lt"/>
                <a:ea typeface="+mn-ea"/>
                <a:cs typeface="+mn-cs"/>
              </a:rPr>
              <a:t>underactivity</a:t>
            </a:r>
            <a:r>
              <a:rPr lang="en-US" sz="1200" b="0" i="0" kern="1200" dirty="0">
                <a:solidFill>
                  <a:schemeClr val="tx1"/>
                </a:solidFill>
                <a:latin typeface="+mn-lt"/>
                <a:ea typeface="+mn-ea"/>
                <a:cs typeface="+mn-cs"/>
              </a:rPr>
              <a:t> of the thyroid gland at birth), which results in growth retardation, developmental delay, and other abnormal features.</a:t>
            </a:r>
          </a:p>
          <a:p>
            <a:r>
              <a:rPr lang="en-US" sz="1200" b="1" i="0" kern="1200" dirty="0" err="1">
                <a:solidFill>
                  <a:schemeClr val="tx1"/>
                </a:solidFill>
                <a:latin typeface="+mn-lt"/>
                <a:ea typeface="+mn-ea"/>
                <a:cs typeface="+mn-cs"/>
              </a:rPr>
              <a:t>Myxedema</a:t>
            </a:r>
            <a:r>
              <a:rPr lang="en-US" sz="1200" b="0" i="0" kern="1200" dirty="0">
                <a:solidFill>
                  <a:schemeClr val="tx1"/>
                </a:solidFill>
                <a:latin typeface="+mn-lt"/>
                <a:ea typeface="+mn-ea"/>
                <a:cs typeface="+mn-cs"/>
              </a:rPr>
              <a:t> refers to a severe form of hypothyroidism than can occur when the condition is left untreated or is not treated sufficiently. The term also applies to the effects that hypothyroidism can have on the skin, making it appear swollen and puffy.</a:t>
            </a:r>
            <a:endParaRPr lang="en-US" dirty="0"/>
          </a:p>
        </p:txBody>
      </p:sp>
      <p:sp>
        <p:nvSpPr>
          <p:cNvPr id="4" name="Slide Number Placeholder 3"/>
          <p:cNvSpPr>
            <a:spLocks noGrp="1"/>
          </p:cNvSpPr>
          <p:nvPr>
            <p:ph type="sldNum" sz="quarter" idx="10"/>
          </p:nvPr>
        </p:nvSpPr>
        <p:spPr/>
        <p:txBody>
          <a:bodyPr/>
          <a:lstStyle/>
          <a:p>
            <a:fld id="{013F410D-4A4B-4529-8FFE-788020CE59E0}" type="slidenum">
              <a:rPr lang="en-US" smtClean="0"/>
              <a:t>66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4C5C82-4C6A-4318-A2E6-22AB1FA910E8}"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0000"/>
                </a:solidFill>
              </a:rPr>
              <a:t>ENDOCRINE SYSTEM</a:t>
            </a:r>
          </a:p>
        </p:txBody>
      </p:sp>
      <p:sp>
        <p:nvSpPr>
          <p:cNvPr id="3" name="Subtitle 2"/>
          <p:cNvSpPr>
            <a:spLocks noGrp="1"/>
          </p:cNvSpPr>
          <p:nvPr>
            <p:ph type="subTitle" idx="1"/>
          </p:nvPr>
        </p:nvSpPr>
        <p:spPr/>
        <p:txBody>
          <a:bodyPr/>
          <a:lstStyle/>
          <a:p>
            <a:r>
              <a:rPr lang="en-US" dirty="0">
                <a:solidFill>
                  <a:srgbClr val="00B0F0"/>
                </a:solidFill>
              </a:rPr>
              <a:t>SAMUEL NGIGI K.</a:t>
            </a:r>
          </a:p>
          <a:p>
            <a:r>
              <a:rPr lang="en-US" dirty="0">
                <a:solidFill>
                  <a:srgbClr val="00B0F0"/>
                </a:solidFill>
              </a:rPr>
              <a:t>KMTC</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TRANSPORT OF HORMONES</a:t>
            </a:r>
            <a:br>
              <a:rPr lang="en-US" b="1" dirty="0"/>
            </a:br>
            <a:r>
              <a:rPr lang="en-US" b="1" dirty="0"/>
              <a:t>IN THE BLOOD</a:t>
            </a:r>
            <a:endParaRPr lang="en-US" dirty="0"/>
          </a:p>
        </p:txBody>
      </p:sp>
      <p:sp>
        <p:nvSpPr>
          <p:cNvPr id="3" name="Content Placeholder 2"/>
          <p:cNvSpPr>
            <a:spLocks noGrp="1"/>
          </p:cNvSpPr>
          <p:nvPr>
            <p:ph idx="1"/>
          </p:nvPr>
        </p:nvSpPr>
        <p:spPr/>
        <p:txBody>
          <a:bodyPr>
            <a:normAutofit fontScale="85000" lnSpcReduction="10000"/>
          </a:bodyPr>
          <a:lstStyle/>
          <a:p>
            <a:r>
              <a:rPr lang="en-US" b="1" i="1" dirty="0"/>
              <a:t>Steroid and thyroid hormones</a:t>
            </a:r>
            <a:r>
              <a:rPr lang="en-US" i="1" dirty="0"/>
              <a:t>, </a:t>
            </a:r>
            <a:r>
              <a:rPr lang="en-US" dirty="0"/>
              <a:t>in contrast, circulate in the blood while being mainly bound to plasma proteins.</a:t>
            </a:r>
          </a:p>
          <a:p>
            <a:r>
              <a:rPr lang="en-US" dirty="0"/>
              <a:t>Usually less than 10 percent of steroid or thyroid hormones in the plasma exist free in solution. </a:t>
            </a:r>
          </a:p>
          <a:p>
            <a:r>
              <a:rPr lang="en-US" dirty="0"/>
              <a:t>For example, more than 99 percent of the </a:t>
            </a:r>
            <a:r>
              <a:rPr lang="en-US" dirty="0" err="1"/>
              <a:t>thyroxine</a:t>
            </a:r>
            <a:r>
              <a:rPr lang="en-US" dirty="0"/>
              <a:t> in the blood is bound to plasma proteins. </a:t>
            </a:r>
          </a:p>
          <a:p>
            <a:r>
              <a:rPr lang="en-US" dirty="0"/>
              <a:t>However, protein-bound hormones cannot easily diffuse across the capillaries and gain access to their target cells and are therefore biologically inactive until they dissociate from plasma proteins.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MECHANISMS OF ACTION</a:t>
            </a:r>
            <a:br>
              <a:rPr lang="en-US" dirty="0"/>
            </a:br>
            <a:r>
              <a:rPr lang="en-US" dirty="0"/>
              <a:t>OF HORMONES</a:t>
            </a:r>
          </a:p>
        </p:txBody>
      </p:sp>
      <p:sp>
        <p:nvSpPr>
          <p:cNvPr id="3" name="Content Placeholder 2"/>
          <p:cNvSpPr>
            <a:spLocks noGrp="1"/>
          </p:cNvSpPr>
          <p:nvPr>
            <p:ph idx="1"/>
          </p:nvPr>
        </p:nvSpPr>
        <p:spPr/>
        <p:txBody>
          <a:bodyPr>
            <a:normAutofit fontScale="92500"/>
          </a:bodyPr>
          <a:lstStyle/>
          <a:p>
            <a:pPr>
              <a:buFont typeface="Wingdings" pitchFamily="2" charset="2"/>
              <a:buChar char="v"/>
            </a:pPr>
            <a:r>
              <a:rPr lang="en-US" b="1" dirty="0"/>
              <a:t>HORMONE RECEPTORS AND THEIR ACTIVATION</a:t>
            </a:r>
          </a:p>
          <a:p>
            <a:r>
              <a:rPr lang="en-US" dirty="0"/>
              <a:t>The first step of a hormone’s action is to bind to specific </a:t>
            </a:r>
            <a:r>
              <a:rPr lang="en-US" i="1" dirty="0"/>
              <a:t>receptors </a:t>
            </a:r>
            <a:r>
              <a:rPr lang="en-US" dirty="0"/>
              <a:t>at the target cell. </a:t>
            </a:r>
          </a:p>
          <a:p>
            <a:r>
              <a:rPr lang="en-US" dirty="0"/>
              <a:t>Cells that lack receptors for the hormones do not respond. </a:t>
            </a:r>
          </a:p>
          <a:p>
            <a:r>
              <a:rPr lang="en-US" dirty="0"/>
              <a:t>Receptors for some hormones are located on the target cell membrane, whereas other hormone receptors are located in the cytoplasm or the nucleus.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MECHANISMS OF ACTION</a:t>
            </a:r>
            <a:br>
              <a:rPr lang="en-US" dirty="0"/>
            </a:br>
            <a:r>
              <a:rPr lang="en-US" dirty="0"/>
              <a:t>OF HORMONES CNT’D…</a:t>
            </a:r>
          </a:p>
        </p:txBody>
      </p:sp>
      <p:sp>
        <p:nvSpPr>
          <p:cNvPr id="3" name="Content Placeholder 2"/>
          <p:cNvSpPr>
            <a:spLocks noGrp="1"/>
          </p:cNvSpPr>
          <p:nvPr>
            <p:ph idx="1"/>
          </p:nvPr>
        </p:nvSpPr>
        <p:spPr/>
        <p:txBody>
          <a:bodyPr>
            <a:normAutofit fontScale="92500" lnSpcReduction="20000"/>
          </a:bodyPr>
          <a:lstStyle/>
          <a:p>
            <a:r>
              <a:rPr lang="en-US" dirty="0"/>
              <a:t>The locations for the different types of hormone receptors are generally the following:</a:t>
            </a:r>
          </a:p>
          <a:p>
            <a:pPr>
              <a:buNone/>
            </a:pPr>
            <a:r>
              <a:rPr lang="en-US" dirty="0"/>
              <a:t>1. </a:t>
            </a:r>
            <a:r>
              <a:rPr lang="en-US" b="1" i="1" dirty="0"/>
              <a:t>In or on the surface of the cell membrane. </a:t>
            </a:r>
            <a:r>
              <a:rPr lang="en-US" dirty="0"/>
              <a:t>The membrane receptors are specific mostly for the protein, peptide, and catecholamine hormones.</a:t>
            </a:r>
          </a:p>
          <a:p>
            <a:pPr>
              <a:buNone/>
            </a:pPr>
            <a:r>
              <a:rPr lang="en-US" dirty="0"/>
              <a:t>2. </a:t>
            </a:r>
            <a:r>
              <a:rPr lang="en-US" b="1" i="1" dirty="0"/>
              <a:t>In the cell cytoplasm</a:t>
            </a:r>
            <a:r>
              <a:rPr lang="en-US" i="1" dirty="0"/>
              <a:t>.</a:t>
            </a:r>
            <a:r>
              <a:rPr lang="en-US" dirty="0"/>
              <a:t> The primary receptors for the</a:t>
            </a:r>
            <a:r>
              <a:rPr lang="en-US" i="1" dirty="0"/>
              <a:t> </a:t>
            </a:r>
            <a:r>
              <a:rPr lang="en-US" dirty="0"/>
              <a:t>different steroid hormones are found mainly in the cytoplasm.</a:t>
            </a:r>
          </a:p>
          <a:p>
            <a:pPr>
              <a:buNone/>
            </a:pPr>
            <a:r>
              <a:rPr lang="en-US" dirty="0"/>
              <a:t>3. </a:t>
            </a:r>
            <a:r>
              <a:rPr lang="en-US" b="1" i="1" dirty="0"/>
              <a:t>In the cell nucleus</a:t>
            </a:r>
            <a:r>
              <a:rPr lang="en-US" i="1" dirty="0"/>
              <a:t>. </a:t>
            </a:r>
            <a:r>
              <a:rPr lang="en-US" dirty="0"/>
              <a:t>The receptors for the thyroid hormones are found in the nucleus and are believed to be located in direct association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6" name="Picture 8" descr="G:\PhysioLink\Textbook Images\Chapter 18\ShHP41804.jpg"/>
          <p:cNvPicPr>
            <a:picLocks noChangeAspect="1" noChangeArrowheads="1"/>
          </p:cNvPicPr>
          <p:nvPr/>
        </p:nvPicPr>
        <p:blipFill>
          <a:blip r:embed="rId2" cstate="print"/>
          <a:srcRect/>
          <a:stretch>
            <a:fillRect/>
          </a:stretch>
        </p:blipFill>
        <p:spPr bwMode="auto">
          <a:xfrm>
            <a:off x="1371600" y="0"/>
            <a:ext cx="4919663" cy="6858000"/>
          </a:xfrm>
          <a:prstGeom prst="rect">
            <a:avLst/>
          </a:prstGeom>
          <a:noFill/>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sz="3000" b="1" dirty="0"/>
              <a:t>The Number and Sensitivity of Hormone Receptors</a:t>
            </a:r>
            <a:br>
              <a:rPr lang="en-US" sz="3000" b="1" dirty="0"/>
            </a:br>
            <a:r>
              <a:rPr lang="en-US" sz="3000" b="1" dirty="0"/>
              <a:t>Are Regulated</a:t>
            </a:r>
            <a:endParaRPr lang="en-US" sz="3000" dirty="0"/>
          </a:p>
        </p:txBody>
      </p:sp>
      <p:sp>
        <p:nvSpPr>
          <p:cNvPr id="3" name="Content Placeholder 2"/>
          <p:cNvSpPr>
            <a:spLocks noGrp="1"/>
          </p:cNvSpPr>
          <p:nvPr>
            <p:ph idx="1"/>
          </p:nvPr>
        </p:nvSpPr>
        <p:spPr>
          <a:xfrm>
            <a:off x="304800" y="762000"/>
            <a:ext cx="8686800" cy="5867400"/>
          </a:xfrm>
        </p:spPr>
        <p:txBody>
          <a:bodyPr>
            <a:noAutofit/>
          </a:bodyPr>
          <a:lstStyle/>
          <a:p>
            <a:r>
              <a:rPr lang="en-US" sz="2400" dirty="0"/>
              <a:t>The number of receptors in a target cell usually does not remain constant from day to day or even from minute to minute. </a:t>
            </a:r>
          </a:p>
          <a:p>
            <a:r>
              <a:rPr lang="en-US" sz="2400" dirty="0"/>
              <a:t>Receptor proteins are often inactivated or destroyed during the course of their function, and at other times they are reactivated or new ones are manufactured by the cell. </a:t>
            </a:r>
          </a:p>
          <a:p>
            <a:r>
              <a:rPr lang="en-US" sz="2400" dirty="0"/>
              <a:t>For instance, increased hormone concentration and increased binding with its target cell receptors sometimes cause the number of active receptors to decrease. </a:t>
            </a:r>
          </a:p>
          <a:p>
            <a:r>
              <a:rPr lang="en-US" sz="2400" dirty="0"/>
              <a:t>This </a:t>
            </a:r>
            <a:r>
              <a:rPr lang="en-US" sz="2400" i="1" dirty="0"/>
              <a:t>down-regulation</a:t>
            </a:r>
            <a:r>
              <a:rPr lang="en-US" sz="2400" dirty="0"/>
              <a:t> of the receptors can occur as a result of </a:t>
            </a:r>
          </a:p>
          <a:p>
            <a:pPr>
              <a:buNone/>
            </a:pPr>
            <a:r>
              <a:rPr lang="en-US" sz="2400" dirty="0"/>
              <a:t>(1) inactivation of some of the receptor molecules; </a:t>
            </a:r>
          </a:p>
          <a:p>
            <a:pPr>
              <a:buNone/>
            </a:pPr>
            <a:r>
              <a:rPr lang="en-US" sz="2400" dirty="0"/>
              <a:t>(2) inactivation of some of the intracellular protein signaling molecules; </a:t>
            </a:r>
          </a:p>
          <a:p>
            <a:pPr>
              <a:buNone/>
            </a:pPr>
            <a:r>
              <a:rPr lang="en-US" sz="2400" dirty="0"/>
              <a:t>(3) temporary sequestration of the receptor to the inside of the cell, away from the site of action of hormones that interact with cell membrane receptors;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The Number and Sensitivity of Hormone Receptors</a:t>
            </a:r>
            <a:br>
              <a:rPr lang="en-US" sz="2800" b="1" dirty="0"/>
            </a:br>
            <a:r>
              <a:rPr lang="en-US" sz="2800" b="1" dirty="0"/>
              <a:t>Are Regulated</a:t>
            </a:r>
            <a:endParaRPr lang="en-US" sz="2800" dirty="0"/>
          </a:p>
        </p:txBody>
      </p:sp>
      <p:sp>
        <p:nvSpPr>
          <p:cNvPr id="3" name="Content Placeholder 2"/>
          <p:cNvSpPr>
            <a:spLocks noGrp="1"/>
          </p:cNvSpPr>
          <p:nvPr>
            <p:ph idx="1"/>
          </p:nvPr>
        </p:nvSpPr>
        <p:spPr>
          <a:xfrm>
            <a:off x="304800" y="1295400"/>
            <a:ext cx="8610600" cy="5410200"/>
          </a:xfrm>
        </p:spPr>
        <p:txBody>
          <a:bodyPr>
            <a:normAutofit fontScale="85000" lnSpcReduction="20000"/>
          </a:bodyPr>
          <a:lstStyle/>
          <a:p>
            <a:pPr>
              <a:buNone/>
            </a:pPr>
            <a:r>
              <a:rPr lang="en-US" dirty="0"/>
              <a:t>(4) destruction of the receptors by </a:t>
            </a:r>
            <a:r>
              <a:rPr lang="en-US" dirty="0" err="1"/>
              <a:t>lysosomes</a:t>
            </a:r>
            <a:r>
              <a:rPr lang="en-US" dirty="0"/>
              <a:t> after they are internalized; or </a:t>
            </a:r>
          </a:p>
          <a:p>
            <a:pPr>
              <a:buNone/>
            </a:pPr>
            <a:r>
              <a:rPr lang="en-US" dirty="0"/>
              <a:t>(5) decreased production of the receptors. </a:t>
            </a:r>
          </a:p>
          <a:p>
            <a:r>
              <a:rPr lang="en-US" dirty="0"/>
              <a:t>In each case, receptor </a:t>
            </a:r>
            <a:r>
              <a:rPr lang="en-US" dirty="0" err="1"/>
              <a:t>downregulation</a:t>
            </a:r>
            <a:r>
              <a:rPr lang="en-US" dirty="0"/>
              <a:t> decreases the target tissue’s responsiveness to the hormone.</a:t>
            </a:r>
          </a:p>
          <a:p>
            <a:r>
              <a:rPr lang="en-US" dirty="0"/>
              <a:t>Some hormones cause </a:t>
            </a:r>
            <a:r>
              <a:rPr lang="en-US" i="1" dirty="0"/>
              <a:t>up-regulation</a:t>
            </a:r>
            <a:r>
              <a:rPr lang="en-US" dirty="0"/>
              <a:t> of receptors and intracellular signaling proteins; that is, the stimulating hormone induces greater than normal formation of receptor or intracellular signaling molecules by the target cell or greater availability of the receptor for interaction with the hormone. </a:t>
            </a:r>
          </a:p>
          <a:p>
            <a:r>
              <a:rPr lang="en-US" dirty="0"/>
              <a:t>When up-regulation occurs, the target tissue becomes progressively more sensitive to the stimulating effects of the hormone.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INTRACELLULAR SIGNALING AFTER</a:t>
            </a:r>
            <a:br>
              <a:rPr lang="en-US" b="1" dirty="0"/>
            </a:br>
            <a:r>
              <a:rPr lang="en-US" b="1" dirty="0"/>
              <a:t>HORMONE RECEPTOR ACTIVATION</a:t>
            </a:r>
            <a:endParaRPr lang="en-US" dirty="0"/>
          </a:p>
        </p:txBody>
      </p:sp>
      <p:sp>
        <p:nvSpPr>
          <p:cNvPr id="3" name="Content Placeholder 2"/>
          <p:cNvSpPr>
            <a:spLocks noGrp="1"/>
          </p:cNvSpPr>
          <p:nvPr>
            <p:ph idx="1"/>
          </p:nvPr>
        </p:nvSpPr>
        <p:spPr/>
        <p:txBody>
          <a:bodyPr>
            <a:normAutofit lnSpcReduction="10000"/>
          </a:bodyPr>
          <a:lstStyle/>
          <a:p>
            <a:r>
              <a:rPr lang="en-US" dirty="0"/>
              <a:t>Almost without exception, a hormone affects its target tissues by first forming a hormone-receptor complex.</a:t>
            </a:r>
          </a:p>
          <a:p>
            <a:r>
              <a:rPr lang="en-US" dirty="0"/>
              <a:t>Formation of this complex alters the function of the receptor, and the activated receptor initiates the hormonal effects. </a:t>
            </a:r>
          </a:p>
          <a:p>
            <a:r>
              <a:rPr lang="en-US" dirty="0"/>
              <a:t>To explain this process, let us give a few examples of the different types of interactions.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Ion Channel–Linked Receptors</a:t>
            </a:r>
            <a:endParaRPr lang="en-US" dirty="0"/>
          </a:p>
        </p:txBody>
      </p:sp>
      <p:sp>
        <p:nvSpPr>
          <p:cNvPr id="3" name="Content Placeholder 2"/>
          <p:cNvSpPr>
            <a:spLocks noGrp="1"/>
          </p:cNvSpPr>
          <p:nvPr>
            <p:ph idx="1"/>
          </p:nvPr>
        </p:nvSpPr>
        <p:spPr>
          <a:xfrm>
            <a:off x="228600" y="1143000"/>
            <a:ext cx="8686800" cy="5410200"/>
          </a:xfrm>
        </p:spPr>
        <p:txBody>
          <a:bodyPr>
            <a:noAutofit/>
          </a:bodyPr>
          <a:lstStyle/>
          <a:p>
            <a:r>
              <a:rPr lang="en-US" sz="2300" dirty="0"/>
              <a:t>Virtually all the neurotransmitter substances, such as acetylcholine and </a:t>
            </a:r>
            <a:r>
              <a:rPr lang="en-US" sz="2300" dirty="0" err="1"/>
              <a:t>norepinephrine</a:t>
            </a:r>
            <a:r>
              <a:rPr lang="en-US" sz="2300" dirty="0"/>
              <a:t>, combine with receptors in the postsynaptic membrane. </a:t>
            </a:r>
          </a:p>
          <a:p>
            <a:r>
              <a:rPr lang="en-US" sz="2300" dirty="0"/>
              <a:t>This combination almost always causes a change in the structure of the receptor, usually opening or closing a channel for one or more ions. </a:t>
            </a:r>
          </a:p>
          <a:p>
            <a:r>
              <a:rPr lang="en-US" sz="2300" dirty="0"/>
              <a:t>Some of these </a:t>
            </a:r>
            <a:r>
              <a:rPr lang="en-US" sz="2300" b="1" i="1" dirty="0"/>
              <a:t>ion channel–linked receptors</a:t>
            </a:r>
            <a:r>
              <a:rPr lang="en-US" sz="2300" dirty="0"/>
              <a:t> open (or close) channels for sodium ions, others for potassium ions, others for calcium ions, and so forth. </a:t>
            </a:r>
          </a:p>
          <a:p>
            <a:r>
              <a:rPr lang="en-US" sz="2300" dirty="0"/>
              <a:t>The altered movement of these ions through the channels causes the subsequent effects on the postsynaptic cells. </a:t>
            </a:r>
          </a:p>
          <a:p>
            <a:r>
              <a:rPr lang="en-US" sz="2300" dirty="0"/>
              <a:t>Although a few hormones may exert some of their actions through activation of ion channel receptors, most hormones that open or close ions channels do this indirectly by coupling with G protein–linked or enzyme-linked receptors, as discussed 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 Protein–Linked Hormone Receptors</a:t>
            </a:r>
            <a:endParaRPr lang="en-US" dirty="0"/>
          </a:p>
        </p:txBody>
      </p:sp>
      <p:sp>
        <p:nvSpPr>
          <p:cNvPr id="3" name="Content Placeholder 2"/>
          <p:cNvSpPr>
            <a:spLocks noGrp="1"/>
          </p:cNvSpPr>
          <p:nvPr>
            <p:ph idx="1"/>
          </p:nvPr>
        </p:nvSpPr>
        <p:spPr>
          <a:xfrm>
            <a:off x="228600" y="1143000"/>
            <a:ext cx="8915400" cy="5486400"/>
          </a:xfrm>
        </p:spPr>
        <p:txBody>
          <a:bodyPr>
            <a:noAutofit/>
          </a:bodyPr>
          <a:lstStyle/>
          <a:p>
            <a:r>
              <a:rPr lang="en-US" sz="2200" dirty="0"/>
              <a:t>Many hormones activate receptors that indirectly regulate the activity of target proteins (e.g., enzymes or ion channels) by coupling with groups of cell membrane proteins called </a:t>
            </a:r>
            <a:r>
              <a:rPr lang="en-US" sz="2200" i="1" dirty="0" err="1"/>
              <a:t>heterotrimeric</a:t>
            </a:r>
            <a:r>
              <a:rPr lang="en-US" sz="2200" i="1" dirty="0"/>
              <a:t> </a:t>
            </a:r>
            <a:r>
              <a:rPr lang="en-US" sz="2200" i="1" dirty="0" err="1"/>
              <a:t>guanosine</a:t>
            </a:r>
            <a:r>
              <a:rPr lang="en-US" sz="2200" i="1" dirty="0"/>
              <a:t> </a:t>
            </a:r>
            <a:r>
              <a:rPr lang="en-US" sz="2200" i="1" dirty="0" err="1"/>
              <a:t>triphosphate</a:t>
            </a:r>
            <a:r>
              <a:rPr lang="en-US" sz="2200" i="1" dirty="0"/>
              <a:t> (GTP)-binding proteins (G proteins) (</a:t>
            </a:r>
            <a:r>
              <a:rPr lang="en-US" sz="2200" b="1" i="1" dirty="0"/>
              <a:t>Figure 75-4).</a:t>
            </a:r>
          </a:p>
          <a:p>
            <a:r>
              <a:rPr lang="en-US" sz="2200" dirty="0"/>
              <a:t> Of more than 1000 known G protein–coupled receptors, all have seven </a:t>
            </a:r>
            <a:r>
              <a:rPr lang="en-US" sz="2200" dirty="0" err="1"/>
              <a:t>transmembrane</a:t>
            </a:r>
            <a:r>
              <a:rPr lang="en-US" sz="2200" dirty="0"/>
              <a:t> segments that loop in and out of the cell membrane. </a:t>
            </a:r>
          </a:p>
          <a:p>
            <a:r>
              <a:rPr lang="en-US" sz="2200" dirty="0"/>
              <a:t>Some parts of the receptor that protrude into the cell cytoplasm (especially the </a:t>
            </a:r>
            <a:r>
              <a:rPr lang="en-US" sz="2200" dirty="0" err="1"/>
              <a:t>cytoplasmic</a:t>
            </a:r>
            <a:r>
              <a:rPr lang="en-US" sz="2200" dirty="0"/>
              <a:t> tail of the receptor) are coupled to G proteins that include three (i.e., </a:t>
            </a:r>
            <a:r>
              <a:rPr lang="en-US" sz="2200" dirty="0" err="1"/>
              <a:t>trimeric</a:t>
            </a:r>
            <a:r>
              <a:rPr lang="en-US" sz="2200" dirty="0"/>
              <a:t>) parts—the α, β, and γ subunits. </a:t>
            </a:r>
          </a:p>
          <a:p>
            <a:r>
              <a:rPr lang="en-US" sz="2200" dirty="0"/>
              <a:t>When the </a:t>
            </a:r>
            <a:r>
              <a:rPr lang="en-US" sz="2200" dirty="0" err="1"/>
              <a:t>ligand</a:t>
            </a:r>
            <a:r>
              <a:rPr lang="en-US" sz="2200" dirty="0"/>
              <a:t> (hormone) binds to the extracellular part of the receptor, a conformational change occurs in the receptor that activates the G proteins and induces intracellular signals that either: </a:t>
            </a:r>
          </a:p>
          <a:p>
            <a:pPr marL="514350" indent="-514350">
              <a:buAutoNum type="arabicParenBoth"/>
            </a:pPr>
            <a:r>
              <a:rPr lang="en-US" sz="2200" dirty="0"/>
              <a:t>open or close cell membrane ion channels, </a:t>
            </a:r>
          </a:p>
          <a:p>
            <a:pPr marL="514350" indent="-514350">
              <a:buNone/>
            </a:pPr>
            <a:r>
              <a:rPr lang="en-US" sz="2200" dirty="0"/>
              <a:t>(2) change the activity of an enzyme in the cytoplasm of the cell, or</a:t>
            </a:r>
          </a:p>
          <a:p>
            <a:pPr marL="514350" indent="-514350">
              <a:buNone/>
            </a:pPr>
            <a:r>
              <a:rPr lang="en-US" sz="2200" dirty="0"/>
              <a:t>(3) activate gene transcription.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a:t>G Protein–Linked Hormone Receptors</a:t>
            </a:r>
            <a:endParaRPr lang="en-US" dirty="0"/>
          </a:p>
        </p:txBody>
      </p:sp>
      <p:sp>
        <p:nvSpPr>
          <p:cNvPr id="3" name="Content Placeholder 2"/>
          <p:cNvSpPr>
            <a:spLocks noGrp="1"/>
          </p:cNvSpPr>
          <p:nvPr>
            <p:ph idx="1"/>
          </p:nvPr>
        </p:nvSpPr>
        <p:spPr>
          <a:xfrm>
            <a:off x="152400" y="685800"/>
            <a:ext cx="8763000" cy="6019800"/>
          </a:xfrm>
        </p:spPr>
        <p:txBody>
          <a:bodyPr>
            <a:normAutofit fontScale="77500" lnSpcReduction="20000"/>
          </a:bodyPr>
          <a:lstStyle/>
          <a:p>
            <a:r>
              <a:rPr lang="en-US" dirty="0"/>
              <a:t>The </a:t>
            </a:r>
            <a:r>
              <a:rPr lang="en-US" dirty="0" err="1"/>
              <a:t>trimeric</a:t>
            </a:r>
            <a:r>
              <a:rPr lang="en-US" dirty="0"/>
              <a:t> G proteins are named for their ability to bind</a:t>
            </a:r>
            <a:r>
              <a:rPr lang="en-US" b="1" dirty="0"/>
              <a:t> </a:t>
            </a:r>
            <a:r>
              <a:rPr lang="en-US" b="1" i="1" dirty="0" err="1"/>
              <a:t>guanosine</a:t>
            </a:r>
            <a:r>
              <a:rPr lang="en-US" b="1" i="1" dirty="0"/>
              <a:t> nucleotides</a:t>
            </a:r>
            <a:r>
              <a:rPr lang="en-US" b="1" dirty="0"/>
              <a:t>.</a:t>
            </a:r>
            <a:r>
              <a:rPr lang="en-US" dirty="0"/>
              <a:t> In their inactive</a:t>
            </a:r>
            <a:r>
              <a:rPr lang="en-US" i="1" dirty="0"/>
              <a:t> state, the α, </a:t>
            </a:r>
            <a:r>
              <a:rPr lang="en-US" dirty="0"/>
              <a:t>β, and γ subunits of G proteins form a complex that binds </a:t>
            </a:r>
            <a:r>
              <a:rPr lang="en-US" b="1" i="1" dirty="0" err="1"/>
              <a:t>guanosine</a:t>
            </a:r>
            <a:r>
              <a:rPr lang="en-US" b="1" i="1" dirty="0"/>
              <a:t> </a:t>
            </a:r>
            <a:r>
              <a:rPr lang="en-US" b="1" i="1" dirty="0" err="1"/>
              <a:t>diphosphate</a:t>
            </a:r>
            <a:r>
              <a:rPr lang="en-US" b="1" i="1" dirty="0"/>
              <a:t> (GDP)</a:t>
            </a:r>
            <a:r>
              <a:rPr lang="en-US" i="1" dirty="0"/>
              <a:t> </a:t>
            </a:r>
            <a:r>
              <a:rPr lang="en-US" dirty="0"/>
              <a:t>on the α subunit</a:t>
            </a:r>
            <a:r>
              <a:rPr lang="en-US" i="1" dirty="0"/>
              <a:t>. </a:t>
            </a:r>
          </a:p>
          <a:p>
            <a:r>
              <a:rPr lang="en-US" i="1" dirty="0"/>
              <a:t>When </a:t>
            </a:r>
            <a:r>
              <a:rPr lang="en-US" dirty="0"/>
              <a:t>the receptor is activated, it undergoes a conformational change that causes the GDP-bound </a:t>
            </a:r>
            <a:r>
              <a:rPr lang="en-US" dirty="0" err="1"/>
              <a:t>trimeric</a:t>
            </a:r>
            <a:r>
              <a:rPr lang="en-US" dirty="0"/>
              <a:t> G protein to associate with the </a:t>
            </a:r>
            <a:r>
              <a:rPr lang="en-US" dirty="0" err="1"/>
              <a:t>cytoplasmic</a:t>
            </a:r>
            <a:r>
              <a:rPr lang="en-US" dirty="0"/>
              <a:t> part of the receptor and to exchange GDP for GTP. </a:t>
            </a:r>
          </a:p>
          <a:p>
            <a:r>
              <a:rPr lang="en-US" dirty="0"/>
              <a:t>Displacement of GDP by GTP causes the α subunit to dissociate from the </a:t>
            </a:r>
            <a:r>
              <a:rPr lang="en-US" dirty="0" err="1"/>
              <a:t>trimeric</a:t>
            </a:r>
            <a:r>
              <a:rPr lang="en-US" dirty="0"/>
              <a:t> complex and to associate with other intracellular signaling proteins; these proteins, in turn, alter the activity of ion channels or intracellular enzymes such as </a:t>
            </a:r>
            <a:r>
              <a:rPr lang="en-US" i="1" dirty="0" err="1"/>
              <a:t>adenylyl</a:t>
            </a:r>
            <a:r>
              <a:rPr lang="en-US" i="1" dirty="0"/>
              <a:t> </a:t>
            </a:r>
            <a:r>
              <a:rPr lang="en-US" i="1" dirty="0" err="1"/>
              <a:t>cyclase</a:t>
            </a:r>
            <a:r>
              <a:rPr lang="en-US" i="1" dirty="0"/>
              <a:t> or </a:t>
            </a:r>
            <a:r>
              <a:rPr lang="en-US" i="1" dirty="0" err="1"/>
              <a:t>phospholipase</a:t>
            </a:r>
            <a:r>
              <a:rPr lang="en-US" i="1" dirty="0"/>
              <a:t> C, </a:t>
            </a:r>
            <a:r>
              <a:rPr lang="en-US" dirty="0"/>
              <a:t>which alter cell function.</a:t>
            </a:r>
          </a:p>
          <a:p>
            <a:r>
              <a:rPr lang="en-US" dirty="0"/>
              <a:t>The signaling event is terminated when the hormone is removed and the α subunit inactivates itself by converting its bound GTP to GDP; then the α subunit once again combines with the β and γ subunits to form an inactive, membrane-bound </a:t>
            </a:r>
            <a:r>
              <a:rPr lang="en-US" dirty="0" err="1"/>
              <a:t>trimeric</a:t>
            </a:r>
            <a:r>
              <a:rPr lang="en-US" dirty="0"/>
              <a:t> G protein.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MAIN CONTROL SYSTEMS</a:t>
            </a:r>
          </a:p>
        </p:txBody>
      </p:sp>
      <p:sp>
        <p:nvSpPr>
          <p:cNvPr id="3" name="Content Placeholder 2"/>
          <p:cNvSpPr>
            <a:spLocks noGrp="1"/>
          </p:cNvSpPr>
          <p:nvPr>
            <p:ph idx="1"/>
          </p:nvPr>
        </p:nvSpPr>
        <p:spPr/>
        <p:txBody>
          <a:bodyPr/>
          <a:lstStyle/>
          <a:p>
            <a:pPr marL="514350" indent="-514350">
              <a:buFont typeface="+mj-lt"/>
              <a:buAutoNum type="arabicPeriod"/>
            </a:pPr>
            <a:r>
              <a:rPr lang="en-US" b="1" dirty="0"/>
              <a:t>The Nervous System </a:t>
            </a:r>
            <a:r>
              <a:rPr lang="en-US" dirty="0"/>
              <a:t>– Rapid control system</a:t>
            </a:r>
            <a:endParaRPr lang="en-US" b="1" dirty="0"/>
          </a:p>
          <a:p>
            <a:pPr marL="514350" indent="-514350">
              <a:buFont typeface="+mj-lt"/>
              <a:buAutoNum type="arabicPeriod"/>
            </a:pPr>
            <a:r>
              <a:rPr lang="en-US" b="1" dirty="0"/>
              <a:t>The Endocrine System </a:t>
            </a:r>
            <a:r>
              <a:rPr lang="en-US" dirty="0"/>
              <a:t>– Slow control system</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Cyrus\Pictures\Screenshots\Screenshot (222).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Enzyme-Linked Hormone Receptors</a:t>
            </a:r>
            <a:endParaRPr lang="en-US" dirty="0"/>
          </a:p>
        </p:txBody>
      </p:sp>
      <p:sp>
        <p:nvSpPr>
          <p:cNvPr id="3" name="Content Placeholder 2"/>
          <p:cNvSpPr>
            <a:spLocks noGrp="1"/>
          </p:cNvSpPr>
          <p:nvPr>
            <p:ph idx="1"/>
          </p:nvPr>
        </p:nvSpPr>
        <p:spPr>
          <a:xfrm>
            <a:off x="152400" y="1219200"/>
            <a:ext cx="8839200" cy="5334000"/>
          </a:xfrm>
        </p:spPr>
        <p:txBody>
          <a:bodyPr>
            <a:normAutofit fontScale="92500" lnSpcReduction="10000"/>
          </a:bodyPr>
          <a:lstStyle/>
          <a:p>
            <a:r>
              <a:rPr lang="en-US" dirty="0"/>
              <a:t>Some receptors, when activated, function directly as enzymes or are closely associated with enzymes that they activate. </a:t>
            </a:r>
          </a:p>
          <a:p>
            <a:r>
              <a:rPr lang="en-US" dirty="0"/>
              <a:t>These </a:t>
            </a:r>
            <a:r>
              <a:rPr lang="en-US" b="1" i="1" dirty="0"/>
              <a:t>enzyme-linked receptors</a:t>
            </a:r>
            <a:r>
              <a:rPr lang="en-US" i="1" dirty="0"/>
              <a:t> </a:t>
            </a:r>
            <a:r>
              <a:rPr lang="en-US" dirty="0"/>
              <a:t>are proteins that pass through the membrane only once, in contrast to the </a:t>
            </a:r>
            <a:r>
              <a:rPr lang="en-US" dirty="0" err="1"/>
              <a:t>seventransmembrane</a:t>
            </a:r>
            <a:r>
              <a:rPr lang="en-US" dirty="0"/>
              <a:t> G protein–coupled receptors. </a:t>
            </a:r>
          </a:p>
          <a:p>
            <a:r>
              <a:rPr lang="en-US" dirty="0"/>
              <a:t>Enzyme linked receptors have their hormone-binding site on the outside of the cell membrane and their catalytic or enzyme-binding site on the inside. </a:t>
            </a:r>
          </a:p>
          <a:p>
            <a:r>
              <a:rPr lang="en-US" dirty="0"/>
              <a:t>When the hormone binds to the extracellular part of the receptor, an enzyme immediately inside the cell membrane is activated (or occasionally inactivated).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743200"/>
          </a:xfrm>
        </p:spPr>
        <p:txBody>
          <a:bodyPr>
            <a:normAutofit/>
          </a:bodyPr>
          <a:lstStyle/>
          <a:p>
            <a:r>
              <a:rPr lang="en-US" sz="3200" b="1" dirty="0"/>
              <a:t>Table 75-2 lists a few of the many peptide growth</a:t>
            </a:r>
            <a:br>
              <a:rPr lang="en-US" sz="3200" b="1" dirty="0"/>
            </a:br>
            <a:r>
              <a:rPr lang="en-US" sz="3200" dirty="0"/>
              <a:t>factors, cytokines, and hormones that use the enzyme linked receptor </a:t>
            </a:r>
            <a:r>
              <a:rPr lang="en-US" sz="3200" i="1" dirty="0"/>
              <a:t>tyrosine </a:t>
            </a:r>
            <a:r>
              <a:rPr lang="en-US" sz="3200" i="1" dirty="0" err="1"/>
              <a:t>kinases</a:t>
            </a:r>
            <a:r>
              <a:rPr lang="en-US" sz="3200" i="1" dirty="0"/>
              <a:t> for cell signaling.</a:t>
            </a:r>
            <a:endParaRPr lang="en-US" sz="3200" dirty="0"/>
          </a:p>
        </p:txBody>
      </p:sp>
      <p:pic>
        <p:nvPicPr>
          <p:cNvPr id="3074" name="Picture 2" descr="C:\Users\Cyrus\Pictures\Screenshots\Screenshot (223).png"/>
          <p:cNvPicPr>
            <a:picLocks noGrp="1" noChangeAspect="1" noChangeArrowheads="1"/>
          </p:cNvPicPr>
          <p:nvPr>
            <p:ph idx="1"/>
          </p:nvPr>
        </p:nvPicPr>
        <p:blipFill>
          <a:blip r:embed="rId2" cstate="print"/>
          <a:srcRect/>
          <a:stretch>
            <a:fillRect/>
          </a:stretch>
        </p:blipFill>
        <p:spPr bwMode="auto">
          <a:xfrm>
            <a:off x="228600" y="2362201"/>
            <a:ext cx="8915399"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Enzyme-Linked Hormone Receptors</a:t>
            </a:r>
            <a:endParaRPr lang="en-US" dirty="0"/>
          </a:p>
        </p:txBody>
      </p:sp>
      <p:sp>
        <p:nvSpPr>
          <p:cNvPr id="3" name="Content Placeholder 2"/>
          <p:cNvSpPr>
            <a:spLocks noGrp="1"/>
          </p:cNvSpPr>
          <p:nvPr>
            <p:ph idx="1"/>
          </p:nvPr>
        </p:nvSpPr>
        <p:spPr>
          <a:xfrm>
            <a:off x="304800" y="1295400"/>
            <a:ext cx="8534400" cy="5334000"/>
          </a:xfrm>
        </p:spPr>
        <p:txBody>
          <a:bodyPr>
            <a:normAutofit fontScale="85000" lnSpcReduction="20000"/>
          </a:bodyPr>
          <a:lstStyle/>
          <a:p>
            <a:r>
              <a:rPr lang="en-US" dirty="0"/>
              <a:t>One example that is widely used in hormonal control of cell function, is for the hormone to bind with a special </a:t>
            </a:r>
            <a:r>
              <a:rPr lang="en-US" dirty="0" err="1"/>
              <a:t>transmembrane</a:t>
            </a:r>
            <a:r>
              <a:rPr lang="en-US" dirty="0"/>
              <a:t> receptor, which then becomes the activated enzyme</a:t>
            </a:r>
            <a:r>
              <a:rPr lang="en-US" b="1" dirty="0"/>
              <a:t> </a:t>
            </a:r>
            <a:r>
              <a:rPr lang="en-US" b="1" i="1" dirty="0" err="1"/>
              <a:t>adenylyl</a:t>
            </a:r>
            <a:r>
              <a:rPr lang="en-US" b="1" i="1" dirty="0"/>
              <a:t> </a:t>
            </a:r>
            <a:r>
              <a:rPr lang="en-US" b="1" i="1" dirty="0" err="1"/>
              <a:t>cyclase</a:t>
            </a:r>
            <a:r>
              <a:rPr lang="en-US" b="1" i="1" dirty="0"/>
              <a:t> </a:t>
            </a:r>
            <a:r>
              <a:rPr lang="en-US" dirty="0"/>
              <a:t>at the end that protrudes to the interior of the cell. </a:t>
            </a:r>
          </a:p>
          <a:p>
            <a:r>
              <a:rPr lang="en-US" dirty="0"/>
              <a:t>This </a:t>
            </a:r>
            <a:r>
              <a:rPr lang="en-US" dirty="0" err="1"/>
              <a:t>cyclase</a:t>
            </a:r>
            <a:r>
              <a:rPr lang="en-US" dirty="0"/>
              <a:t> catalyzes the formation of </a:t>
            </a:r>
            <a:r>
              <a:rPr lang="en-US" dirty="0" err="1"/>
              <a:t>cAMP</a:t>
            </a:r>
            <a:r>
              <a:rPr lang="en-US" dirty="0"/>
              <a:t>, which has a multitude of effects inside the cell to control cell activity. </a:t>
            </a:r>
          </a:p>
          <a:p>
            <a:r>
              <a:rPr lang="en-US" dirty="0" err="1"/>
              <a:t>cAMP</a:t>
            </a:r>
            <a:r>
              <a:rPr lang="en-US" dirty="0"/>
              <a:t> is called a </a:t>
            </a:r>
            <a:r>
              <a:rPr lang="en-US" b="1" i="1" dirty="0"/>
              <a:t>second messenger </a:t>
            </a:r>
            <a:r>
              <a:rPr lang="en-US" dirty="0"/>
              <a:t>because it is not the hormone itself that directly institutes the intracellular changes; instead, the </a:t>
            </a:r>
            <a:r>
              <a:rPr lang="en-US" dirty="0" err="1"/>
              <a:t>cAMP</a:t>
            </a:r>
            <a:r>
              <a:rPr lang="en-US" dirty="0"/>
              <a:t> serves as a second messenger to cause these effects.</a:t>
            </a:r>
          </a:p>
          <a:p>
            <a:r>
              <a:rPr lang="en-US" dirty="0"/>
              <a:t>For a few peptide hormones, such as </a:t>
            </a:r>
            <a:r>
              <a:rPr lang="en-US" dirty="0" err="1"/>
              <a:t>atrial</a:t>
            </a:r>
            <a:r>
              <a:rPr lang="en-US" dirty="0"/>
              <a:t> </a:t>
            </a:r>
            <a:r>
              <a:rPr lang="en-US" dirty="0" err="1"/>
              <a:t>natriuretic</a:t>
            </a:r>
            <a:r>
              <a:rPr lang="en-US" dirty="0"/>
              <a:t> peptide, </a:t>
            </a:r>
            <a:r>
              <a:rPr lang="en-US" b="1" i="1" dirty="0"/>
              <a:t>cyclic </a:t>
            </a:r>
            <a:r>
              <a:rPr lang="en-US" b="1" i="1" dirty="0" err="1"/>
              <a:t>guanosine</a:t>
            </a:r>
            <a:r>
              <a:rPr lang="en-US" b="1" i="1" dirty="0"/>
              <a:t> </a:t>
            </a:r>
            <a:r>
              <a:rPr lang="en-US" b="1" i="1" dirty="0" err="1"/>
              <a:t>monophosphate</a:t>
            </a:r>
            <a:r>
              <a:rPr lang="en-US" b="1" i="1" dirty="0"/>
              <a:t>,</a:t>
            </a:r>
            <a:r>
              <a:rPr lang="en-US" dirty="0"/>
              <a:t> which is only slightly different from </a:t>
            </a:r>
            <a:r>
              <a:rPr lang="en-US" dirty="0" err="1"/>
              <a:t>cAMP</a:t>
            </a:r>
            <a:r>
              <a:rPr lang="en-US" dirty="0"/>
              <a:t>, serves in a similar manner as a second messenger.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3200" b="1" dirty="0"/>
              <a:t>Intracellular Hormone Receptors and Activation of Genes</a:t>
            </a:r>
            <a:endParaRPr lang="en-US" sz="3200" dirty="0"/>
          </a:p>
        </p:txBody>
      </p:sp>
      <p:sp>
        <p:nvSpPr>
          <p:cNvPr id="3" name="Content Placeholder 2"/>
          <p:cNvSpPr>
            <a:spLocks noGrp="1"/>
          </p:cNvSpPr>
          <p:nvPr>
            <p:ph idx="1"/>
          </p:nvPr>
        </p:nvSpPr>
        <p:spPr>
          <a:xfrm>
            <a:off x="228600" y="914400"/>
            <a:ext cx="8686800" cy="5715000"/>
          </a:xfrm>
        </p:spPr>
        <p:txBody>
          <a:bodyPr>
            <a:normAutofit fontScale="92500" lnSpcReduction="20000"/>
          </a:bodyPr>
          <a:lstStyle/>
          <a:p>
            <a:r>
              <a:rPr lang="en-US" dirty="0"/>
              <a:t>Several hormones, including adrenal and </a:t>
            </a:r>
            <a:r>
              <a:rPr lang="en-US" dirty="0" err="1"/>
              <a:t>gonadal</a:t>
            </a:r>
            <a:r>
              <a:rPr lang="en-US" dirty="0"/>
              <a:t> steroid hormones, thyroid hormones, retinoid hormones, and vitamin D, bind with protein receptors inside the cell rather than in the cell membrane. </a:t>
            </a:r>
          </a:p>
          <a:p>
            <a:r>
              <a:rPr lang="en-US" dirty="0"/>
              <a:t>Because these hormones are lipid soluble, they readily cross the cell membrane and interact with receptors in the cytoplasm or nucleus. </a:t>
            </a:r>
          </a:p>
          <a:p>
            <a:r>
              <a:rPr lang="en-US" dirty="0"/>
              <a:t>The activated hormone-receptor complex then binds with a specific regulatory (promoter) sequence of the DNA called the </a:t>
            </a:r>
            <a:r>
              <a:rPr lang="en-US" i="1" dirty="0"/>
              <a:t>hormone response element, </a:t>
            </a:r>
            <a:r>
              <a:rPr lang="en-US" dirty="0"/>
              <a:t>and in this manner either activates or represses transcription of specific genes and formation of messenger RNA (mRNA; </a:t>
            </a:r>
            <a:r>
              <a:rPr lang="en-US" b="1" dirty="0"/>
              <a:t>Figure 75-6).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Cyrus\Pictures\Screenshots\Screenshot (224).png"/>
          <p:cNvPicPr>
            <a:picLocks noGrp="1" noChangeAspect="1" noChangeArrowheads="1"/>
          </p:cNvPicPr>
          <p:nvPr>
            <p:ph idx="1"/>
          </p:nvPr>
        </p:nvPicPr>
        <p:blipFill>
          <a:blip r:embed="rId2" cstate="print"/>
          <a:srcRect/>
          <a:stretch>
            <a:fillRect/>
          </a:stretch>
        </p:blipFill>
        <p:spPr bwMode="auto">
          <a:xfrm>
            <a:off x="228600" y="0"/>
            <a:ext cx="8763000" cy="6858000"/>
          </a:xfrm>
          <a:prstGeom prst="rect">
            <a:avLst/>
          </a:prstGeom>
          <a:noFill/>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2800" b="1" dirty="0"/>
              <a:t>SECOND MESSENGER MECHANISMS FOR MEDIATING INTRACELLULAR HORMONAL FUNCTIONS</a:t>
            </a:r>
            <a:endParaRPr lang="en-US" sz="2800" dirty="0"/>
          </a:p>
        </p:txBody>
      </p:sp>
      <p:sp>
        <p:nvSpPr>
          <p:cNvPr id="3" name="Content Placeholder 2"/>
          <p:cNvSpPr>
            <a:spLocks noGrp="1"/>
          </p:cNvSpPr>
          <p:nvPr>
            <p:ph idx="1"/>
          </p:nvPr>
        </p:nvSpPr>
        <p:spPr>
          <a:xfrm>
            <a:off x="228600" y="1219200"/>
            <a:ext cx="8686800" cy="5410200"/>
          </a:xfrm>
        </p:spPr>
        <p:txBody>
          <a:bodyPr>
            <a:normAutofit fontScale="85000" lnSpcReduction="20000"/>
          </a:bodyPr>
          <a:lstStyle/>
          <a:p>
            <a:r>
              <a:rPr lang="en-US" dirty="0"/>
              <a:t>We noted earlier that one of the means by which hormones exert intracellular actions is to stimulate formation of the second messenger </a:t>
            </a:r>
            <a:r>
              <a:rPr lang="en-US" dirty="0" err="1"/>
              <a:t>cAMP</a:t>
            </a:r>
            <a:r>
              <a:rPr lang="en-US" dirty="0"/>
              <a:t> inside the cell membrane.</a:t>
            </a:r>
          </a:p>
          <a:p>
            <a:r>
              <a:rPr lang="en-US" dirty="0"/>
              <a:t>The </a:t>
            </a:r>
            <a:r>
              <a:rPr lang="en-US" dirty="0" err="1"/>
              <a:t>cAMP</a:t>
            </a:r>
            <a:r>
              <a:rPr lang="en-US" dirty="0"/>
              <a:t> then causes subsequent intracellular effects of the hormone. </a:t>
            </a:r>
          </a:p>
          <a:p>
            <a:r>
              <a:rPr lang="en-US" dirty="0"/>
              <a:t>Thus, the only direct effect that the hormone has on the cell is to activate a single type of membrane receptor. </a:t>
            </a:r>
          </a:p>
          <a:p>
            <a:r>
              <a:rPr lang="en-US" dirty="0"/>
              <a:t>The second messenger does the rest. </a:t>
            </a:r>
          </a:p>
          <a:p>
            <a:r>
              <a:rPr lang="en-US" dirty="0" err="1"/>
              <a:t>cAMP</a:t>
            </a:r>
            <a:r>
              <a:rPr lang="en-US" dirty="0"/>
              <a:t> is not the only second messenger used by the different hormones. </a:t>
            </a:r>
          </a:p>
          <a:p>
            <a:r>
              <a:rPr lang="en-US" dirty="0"/>
              <a:t>Two other especially important ones are </a:t>
            </a:r>
          </a:p>
          <a:p>
            <a:pPr marL="514350" indent="-514350">
              <a:buAutoNum type="arabicParenBoth"/>
            </a:pPr>
            <a:r>
              <a:rPr lang="en-US" dirty="0"/>
              <a:t>calcium ions and associated </a:t>
            </a:r>
            <a:r>
              <a:rPr lang="en-US" i="1" dirty="0" err="1"/>
              <a:t>calmodulin</a:t>
            </a:r>
            <a:r>
              <a:rPr lang="en-US" i="1" dirty="0"/>
              <a:t> and </a:t>
            </a:r>
          </a:p>
          <a:p>
            <a:pPr marL="514350" indent="-514350">
              <a:buNone/>
            </a:pPr>
            <a:r>
              <a:rPr lang="en-US" dirty="0"/>
              <a:t>(2) products of membrane </a:t>
            </a:r>
            <a:r>
              <a:rPr lang="en-US" dirty="0" err="1"/>
              <a:t>phospholipid</a:t>
            </a:r>
            <a:r>
              <a:rPr lang="en-US" dirty="0"/>
              <a:t> breakdown.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Cyrus\Pictures\Screenshots\Screenshot (225).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Adenylyl</a:t>
            </a:r>
            <a:r>
              <a:rPr lang="en-US" b="1" dirty="0"/>
              <a:t> </a:t>
            </a:r>
            <a:r>
              <a:rPr lang="en-US" b="1" dirty="0" err="1"/>
              <a:t>Cyclase–cAMP</a:t>
            </a:r>
            <a:r>
              <a:rPr lang="en-US" b="1" dirty="0"/>
              <a:t> Second</a:t>
            </a:r>
            <a:br>
              <a:rPr lang="en-US" b="1" dirty="0"/>
            </a:br>
            <a:r>
              <a:rPr lang="en-US" b="1" dirty="0"/>
              <a:t>Messenger System</a:t>
            </a:r>
            <a:endParaRPr lang="en-US" dirty="0"/>
          </a:p>
        </p:txBody>
      </p:sp>
      <p:sp>
        <p:nvSpPr>
          <p:cNvPr id="3" name="Content Placeholder 2"/>
          <p:cNvSpPr>
            <a:spLocks noGrp="1"/>
          </p:cNvSpPr>
          <p:nvPr>
            <p:ph idx="1"/>
          </p:nvPr>
        </p:nvSpPr>
        <p:spPr>
          <a:xfrm>
            <a:off x="152400" y="1447800"/>
            <a:ext cx="8839200" cy="5105400"/>
          </a:xfrm>
        </p:spPr>
        <p:txBody>
          <a:bodyPr>
            <a:noAutofit/>
          </a:bodyPr>
          <a:lstStyle/>
          <a:p>
            <a:r>
              <a:rPr lang="en-US" sz="2200" b="1" dirty="0"/>
              <a:t>Table 75-3 </a:t>
            </a:r>
            <a:r>
              <a:rPr lang="en-US" sz="2200" dirty="0"/>
              <a:t>shows a few of the many hormones that use the </a:t>
            </a:r>
            <a:r>
              <a:rPr lang="en-US" sz="2200" dirty="0" err="1"/>
              <a:t>adenylyl</a:t>
            </a:r>
            <a:r>
              <a:rPr lang="en-US" sz="2200" dirty="0"/>
              <a:t> </a:t>
            </a:r>
            <a:r>
              <a:rPr lang="en-US" sz="2200" dirty="0" err="1"/>
              <a:t>cyclase–cAMP</a:t>
            </a:r>
            <a:r>
              <a:rPr lang="en-US" sz="2200" dirty="0"/>
              <a:t> mechanism to stimulate their target tissues.</a:t>
            </a:r>
          </a:p>
          <a:p>
            <a:r>
              <a:rPr lang="en-US" sz="2200" dirty="0"/>
              <a:t>Binding of the hormones with the receptor allows coupling of the receptor to a </a:t>
            </a:r>
            <a:r>
              <a:rPr lang="en-US" sz="2200" b="1" i="1" dirty="0"/>
              <a:t>G protein</a:t>
            </a:r>
            <a:r>
              <a:rPr lang="en-US" sz="2200" i="1" dirty="0"/>
              <a:t>.</a:t>
            </a:r>
            <a:r>
              <a:rPr lang="en-US" sz="2200" dirty="0"/>
              <a:t> </a:t>
            </a:r>
          </a:p>
          <a:p>
            <a:r>
              <a:rPr lang="en-US" sz="2200" dirty="0"/>
              <a:t>If the G protein stimulates the </a:t>
            </a:r>
            <a:r>
              <a:rPr lang="en-US" sz="2200" dirty="0" err="1"/>
              <a:t>adenylyl</a:t>
            </a:r>
            <a:r>
              <a:rPr lang="en-US" sz="2200" dirty="0"/>
              <a:t> </a:t>
            </a:r>
            <a:r>
              <a:rPr lang="en-US" sz="2200" dirty="0" err="1"/>
              <a:t>cyclase–cAMP</a:t>
            </a:r>
            <a:r>
              <a:rPr lang="en-US" sz="2200" dirty="0"/>
              <a:t> system, it is called a </a:t>
            </a:r>
            <a:r>
              <a:rPr lang="en-US" sz="2200" b="1" i="1" dirty="0"/>
              <a:t>Gs protein, </a:t>
            </a:r>
            <a:r>
              <a:rPr lang="en-US" sz="2200" dirty="0"/>
              <a:t>denoting a stimulatory G protein. </a:t>
            </a:r>
          </a:p>
          <a:p>
            <a:r>
              <a:rPr lang="en-US" sz="2200" dirty="0"/>
              <a:t>Stimulation of </a:t>
            </a:r>
            <a:r>
              <a:rPr lang="en-US" sz="2200" dirty="0" err="1"/>
              <a:t>adenylyl</a:t>
            </a:r>
            <a:r>
              <a:rPr lang="en-US" sz="2200" dirty="0"/>
              <a:t> </a:t>
            </a:r>
            <a:r>
              <a:rPr lang="en-US" sz="2200" dirty="0" err="1"/>
              <a:t>cyclase</a:t>
            </a:r>
            <a:r>
              <a:rPr lang="en-US" sz="2200" dirty="0"/>
              <a:t>, a membrane-bound enzyme, by the Gs protein then catalyzes the conversion of a small amount of </a:t>
            </a:r>
            <a:r>
              <a:rPr lang="en-US" sz="2200" dirty="0" err="1"/>
              <a:t>cytoplasmic</a:t>
            </a:r>
            <a:r>
              <a:rPr lang="en-US" sz="2200" dirty="0"/>
              <a:t> </a:t>
            </a:r>
            <a:r>
              <a:rPr lang="en-US" sz="2200" b="1" i="1" dirty="0"/>
              <a:t>adenosine </a:t>
            </a:r>
            <a:r>
              <a:rPr lang="en-US" sz="2200" b="1" i="1" dirty="0" err="1"/>
              <a:t>triphosphate</a:t>
            </a:r>
            <a:r>
              <a:rPr lang="en-US" sz="2200" dirty="0"/>
              <a:t> into </a:t>
            </a:r>
            <a:r>
              <a:rPr lang="en-US" sz="2200" dirty="0" err="1"/>
              <a:t>cAMP</a:t>
            </a:r>
            <a:r>
              <a:rPr lang="en-US" sz="2200" dirty="0"/>
              <a:t> inside the cell</a:t>
            </a:r>
            <a:r>
              <a:rPr lang="en-US" sz="2200" i="1" dirty="0"/>
              <a:t>. </a:t>
            </a:r>
          </a:p>
          <a:p>
            <a:r>
              <a:rPr lang="en-US" sz="2200" dirty="0"/>
              <a:t>This then activates </a:t>
            </a:r>
            <a:r>
              <a:rPr lang="en-US" sz="2200" b="1" i="1" dirty="0" err="1"/>
              <a:t>cAMP</a:t>
            </a:r>
            <a:r>
              <a:rPr lang="en-US" sz="2200" b="1" i="1" dirty="0"/>
              <a:t>-dependent protein </a:t>
            </a:r>
            <a:r>
              <a:rPr lang="en-US" sz="2200" b="1" i="1" dirty="0" err="1"/>
              <a:t>kinase</a:t>
            </a:r>
            <a:r>
              <a:rPr lang="en-US" sz="2200" b="1" i="1" dirty="0"/>
              <a:t>, </a:t>
            </a:r>
            <a:r>
              <a:rPr lang="en-US" sz="2200" dirty="0"/>
              <a:t>which </a:t>
            </a:r>
            <a:r>
              <a:rPr lang="en-US" sz="2200" dirty="0" err="1"/>
              <a:t>phosphorylates</a:t>
            </a:r>
            <a:r>
              <a:rPr lang="en-US" sz="2200" dirty="0"/>
              <a:t> specific cell proteins, triggering biochemical reactions that ultimately lead to the cell’s response to the hormone.</a:t>
            </a:r>
          </a:p>
          <a:p>
            <a:r>
              <a:rPr lang="en-US" sz="2200" dirty="0"/>
              <a:t>Once </a:t>
            </a:r>
            <a:r>
              <a:rPr lang="en-US" sz="2200" dirty="0" err="1"/>
              <a:t>cAMP</a:t>
            </a:r>
            <a:r>
              <a:rPr lang="en-US" sz="2200" dirty="0"/>
              <a:t> is formed inside the cell, it usually activates </a:t>
            </a:r>
            <a:r>
              <a:rPr lang="en-US" sz="2200" b="1" dirty="0"/>
              <a:t>a </a:t>
            </a:r>
            <a:r>
              <a:rPr lang="en-US" sz="2200" b="1" i="1" dirty="0"/>
              <a:t>cascade of enzymes</a:t>
            </a:r>
            <a:r>
              <a:rPr lang="en-US" sz="2200" i="1" dirty="0"/>
              <a:t>.</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b="1" dirty="0"/>
              <a:t>Cell Membrane </a:t>
            </a:r>
            <a:r>
              <a:rPr lang="en-US" b="1" dirty="0" err="1"/>
              <a:t>Phospholipid</a:t>
            </a:r>
            <a:r>
              <a:rPr lang="en-US" b="1" dirty="0"/>
              <a:t> Second</a:t>
            </a:r>
            <a:br>
              <a:rPr lang="en-US" b="1" dirty="0"/>
            </a:br>
            <a:r>
              <a:rPr lang="en-US" b="1" dirty="0"/>
              <a:t>Messenger System</a:t>
            </a:r>
            <a:endParaRPr lang="en-US" dirty="0"/>
          </a:p>
        </p:txBody>
      </p:sp>
      <p:sp>
        <p:nvSpPr>
          <p:cNvPr id="3" name="Content Placeholder 2"/>
          <p:cNvSpPr>
            <a:spLocks noGrp="1"/>
          </p:cNvSpPr>
          <p:nvPr>
            <p:ph idx="1"/>
          </p:nvPr>
        </p:nvSpPr>
        <p:spPr>
          <a:xfrm>
            <a:off x="228600" y="1143000"/>
            <a:ext cx="8686800" cy="5715000"/>
          </a:xfrm>
        </p:spPr>
        <p:txBody>
          <a:bodyPr>
            <a:noAutofit/>
          </a:bodyPr>
          <a:lstStyle/>
          <a:p>
            <a:r>
              <a:rPr lang="en-US" sz="2500" dirty="0"/>
              <a:t>Some hormones activate </a:t>
            </a:r>
            <a:r>
              <a:rPr lang="en-US" sz="2500" dirty="0" err="1"/>
              <a:t>transmembrane</a:t>
            </a:r>
            <a:r>
              <a:rPr lang="en-US" sz="2500" dirty="0"/>
              <a:t> receptors that activate the enzyme </a:t>
            </a:r>
            <a:r>
              <a:rPr lang="en-US" sz="2500" i="1" dirty="0" err="1"/>
              <a:t>phospholipase</a:t>
            </a:r>
            <a:r>
              <a:rPr lang="en-US" sz="2500" i="1" dirty="0"/>
              <a:t> C </a:t>
            </a:r>
            <a:r>
              <a:rPr lang="en-US" sz="2500" dirty="0"/>
              <a:t>attached to the inside projections of the receptors (</a:t>
            </a:r>
            <a:r>
              <a:rPr lang="en-US" sz="2500" b="1" dirty="0"/>
              <a:t>Table 75-4). </a:t>
            </a:r>
          </a:p>
          <a:p>
            <a:r>
              <a:rPr lang="en-US" sz="2500" dirty="0"/>
              <a:t>This enzyme catalyzes the breakdown of some phospholipids in the cell membrane, especially </a:t>
            </a:r>
            <a:r>
              <a:rPr lang="en-US" sz="2500" b="1" i="1" dirty="0" err="1"/>
              <a:t>phosphatidylinositol</a:t>
            </a:r>
            <a:r>
              <a:rPr lang="en-US" sz="2500" b="1" i="1" dirty="0"/>
              <a:t> </a:t>
            </a:r>
            <a:r>
              <a:rPr lang="en-US" sz="2500" b="1" i="1" dirty="0" err="1"/>
              <a:t>biphosphate</a:t>
            </a:r>
            <a:r>
              <a:rPr lang="en-US" sz="2500" b="1" i="1" dirty="0"/>
              <a:t> </a:t>
            </a:r>
            <a:r>
              <a:rPr lang="en-US" sz="2500" dirty="0"/>
              <a:t>(PIP2), into two different second messenger products: </a:t>
            </a:r>
            <a:r>
              <a:rPr lang="en-US" sz="2500" i="1" dirty="0" err="1"/>
              <a:t>inositol</a:t>
            </a:r>
            <a:r>
              <a:rPr lang="en-US" sz="2500" i="1" dirty="0"/>
              <a:t> </a:t>
            </a:r>
            <a:r>
              <a:rPr lang="en-US" sz="2500" i="1" dirty="0" err="1"/>
              <a:t>triphosphate</a:t>
            </a:r>
            <a:r>
              <a:rPr lang="en-US" sz="2500" i="1" dirty="0"/>
              <a:t> (IP3) and </a:t>
            </a:r>
            <a:r>
              <a:rPr lang="en-US" sz="2500" i="1" dirty="0" err="1"/>
              <a:t>diacylglycerol</a:t>
            </a:r>
            <a:r>
              <a:rPr lang="en-US" sz="2500" i="1" dirty="0"/>
              <a:t> </a:t>
            </a:r>
            <a:r>
              <a:rPr lang="en-US" sz="2500" dirty="0"/>
              <a:t>(DAG). </a:t>
            </a:r>
          </a:p>
          <a:p>
            <a:r>
              <a:rPr lang="en-US" sz="2500" dirty="0"/>
              <a:t>The IP3 mobilizes calcium ions from mitochondria and the endoplasmic reticulum, and the calcium ions then have their own second messenger effects, such as smooth muscle contraction and changes in cell secretion.</a:t>
            </a:r>
          </a:p>
          <a:p>
            <a:r>
              <a:rPr lang="en-US" sz="2500" dirty="0"/>
              <a:t>DAG, the other lipid second messenger, activates the enzyme </a:t>
            </a:r>
            <a:r>
              <a:rPr lang="en-US" sz="2500" i="1" dirty="0"/>
              <a:t>protein </a:t>
            </a:r>
            <a:r>
              <a:rPr lang="en-US" sz="2500" i="1" dirty="0" err="1"/>
              <a:t>kinase</a:t>
            </a:r>
            <a:r>
              <a:rPr lang="en-US" sz="2500" i="1" dirty="0"/>
              <a:t> C,</a:t>
            </a:r>
            <a:r>
              <a:rPr lang="en-US" sz="2500" dirty="0"/>
              <a:t> which then </a:t>
            </a:r>
            <a:r>
              <a:rPr lang="en-US" sz="2500" dirty="0" err="1"/>
              <a:t>phosphorylates</a:t>
            </a:r>
            <a:r>
              <a:rPr lang="en-US" sz="2500" dirty="0"/>
              <a:t> a</a:t>
            </a:r>
            <a:r>
              <a:rPr lang="en-US" sz="2500" i="1" dirty="0"/>
              <a:t> </a:t>
            </a:r>
            <a:r>
              <a:rPr lang="en-US" sz="2500" dirty="0"/>
              <a:t>large number of proteins, leading to the cell’s response.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417638"/>
          </a:xfrm>
        </p:spPr>
        <p:txBody>
          <a:bodyPr/>
          <a:lstStyle/>
          <a:p>
            <a:r>
              <a:rPr lang="en-US" dirty="0"/>
              <a:t>The Endocrine System</a:t>
            </a:r>
          </a:p>
        </p:txBody>
      </p:sp>
      <p:pic>
        <p:nvPicPr>
          <p:cNvPr id="1026" name="Picture 2" descr="C:\Users\Cyrus\Pictures\Screenshots\Screenshot (221).png"/>
          <p:cNvPicPr>
            <a:picLocks noGrp="1" noChangeAspect="1" noChangeArrowheads="1"/>
          </p:cNvPicPr>
          <p:nvPr>
            <p:ph idx="1"/>
          </p:nvPr>
        </p:nvPicPr>
        <p:blipFill>
          <a:blip r:embed="rId2" cstate="print"/>
          <a:srcRect/>
          <a:stretch>
            <a:fillRect/>
          </a:stretch>
        </p:blipFill>
        <p:spPr bwMode="auto">
          <a:xfrm>
            <a:off x="762001" y="609600"/>
            <a:ext cx="7620000" cy="6248400"/>
          </a:xfrm>
          <a:prstGeom prst="rect">
            <a:avLst/>
          </a:prstGeom>
          <a:noFill/>
        </p:spPr>
      </p:pic>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b="1" dirty="0"/>
              <a:t>Calcium-</a:t>
            </a:r>
            <a:r>
              <a:rPr lang="en-US" b="1" dirty="0" err="1"/>
              <a:t>Calmodulin</a:t>
            </a:r>
            <a:r>
              <a:rPr lang="en-US" b="1" dirty="0"/>
              <a:t> Second</a:t>
            </a:r>
            <a:br>
              <a:rPr lang="en-US" b="1" dirty="0"/>
            </a:br>
            <a:r>
              <a:rPr lang="en-US" b="1" dirty="0"/>
              <a:t>Messenger System</a:t>
            </a:r>
            <a:endParaRPr lang="en-US" dirty="0"/>
          </a:p>
        </p:txBody>
      </p:sp>
      <p:sp>
        <p:nvSpPr>
          <p:cNvPr id="3" name="Content Placeholder 2"/>
          <p:cNvSpPr>
            <a:spLocks noGrp="1"/>
          </p:cNvSpPr>
          <p:nvPr>
            <p:ph idx="1"/>
          </p:nvPr>
        </p:nvSpPr>
        <p:spPr>
          <a:xfrm>
            <a:off x="152400" y="990600"/>
            <a:ext cx="8839200" cy="5867400"/>
          </a:xfrm>
        </p:spPr>
        <p:txBody>
          <a:bodyPr>
            <a:noAutofit/>
          </a:bodyPr>
          <a:lstStyle/>
          <a:p>
            <a:r>
              <a:rPr lang="en-US" sz="2250" dirty="0"/>
              <a:t>Another second messenger system operates in response to the entry of calcium into the cells. </a:t>
            </a:r>
          </a:p>
          <a:p>
            <a:r>
              <a:rPr lang="en-US" sz="2250" dirty="0"/>
              <a:t>Calcium entry may be initiated by (1) changes in membrane potential that open calcium channels or (2) a hormone interacting with membrane receptors that open calcium channels.</a:t>
            </a:r>
          </a:p>
          <a:p>
            <a:r>
              <a:rPr lang="en-US" sz="2250" dirty="0"/>
              <a:t>Upon entering a cell, calcium ions bind with the protein</a:t>
            </a:r>
            <a:r>
              <a:rPr lang="en-US" sz="2250" b="1" dirty="0"/>
              <a:t> </a:t>
            </a:r>
            <a:r>
              <a:rPr lang="en-US" sz="2250" b="1" i="1" dirty="0" err="1"/>
              <a:t>calmodulin</a:t>
            </a:r>
            <a:r>
              <a:rPr lang="en-US" sz="2250" b="1" i="1" dirty="0"/>
              <a:t>.</a:t>
            </a:r>
            <a:r>
              <a:rPr lang="en-US" sz="2250" i="1" dirty="0"/>
              <a:t> </a:t>
            </a:r>
          </a:p>
          <a:p>
            <a:r>
              <a:rPr lang="en-US" sz="2250" dirty="0"/>
              <a:t>This protein has four calcium sites</a:t>
            </a:r>
            <a:r>
              <a:rPr lang="en-US" sz="2250" i="1" dirty="0"/>
              <a:t>, </a:t>
            </a:r>
            <a:r>
              <a:rPr lang="en-US" sz="2250" dirty="0"/>
              <a:t>and when three or four of these sites have become bound with calcium, the </a:t>
            </a:r>
            <a:r>
              <a:rPr lang="en-US" sz="2250" dirty="0" err="1"/>
              <a:t>calmodulin</a:t>
            </a:r>
            <a:r>
              <a:rPr lang="en-US" sz="2250" dirty="0"/>
              <a:t> changes its shape and initiates multiple effects inside the cell, including activation or inhibition of protein </a:t>
            </a:r>
            <a:r>
              <a:rPr lang="en-US" sz="2250" dirty="0" err="1"/>
              <a:t>kinases</a:t>
            </a:r>
            <a:r>
              <a:rPr lang="en-US" sz="2250" dirty="0"/>
              <a:t>. </a:t>
            </a:r>
          </a:p>
          <a:p>
            <a:r>
              <a:rPr lang="en-US" sz="2250" dirty="0"/>
              <a:t>Activation of </a:t>
            </a:r>
            <a:r>
              <a:rPr lang="en-US" sz="2250" dirty="0" err="1"/>
              <a:t>calmodulin</a:t>
            </a:r>
            <a:r>
              <a:rPr lang="en-US" sz="2250" dirty="0"/>
              <a:t>-dependent protein </a:t>
            </a:r>
            <a:r>
              <a:rPr lang="en-US" sz="2250" dirty="0" err="1"/>
              <a:t>kinases</a:t>
            </a:r>
            <a:r>
              <a:rPr lang="en-US" sz="2250" dirty="0"/>
              <a:t> causes, via </a:t>
            </a:r>
            <a:r>
              <a:rPr lang="en-US" sz="2250" dirty="0" err="1"/>
              <a:t>phosphorylation</a:t>
            </a:r>
            <a:r>
              <a:rPr lang="en-US" sz="2250" dirty="0"/>
              <a:t>, activation or inhibition of proteins involved in the cell’s response to the hormone. </a:t>
            </a:r>
          </a:p>
          <a:p>
            <a:r>
              <a:rPr lang="en-US" sz="2250" dirty="0"/>
              <a:t>For example, one specific function of </a:t>
            </a:r>
            <a:r>
              <a:rPr lang="en-US" sz="2250" dirty="0" err="1"/>
              <a:t>calmodulin</a:t>
            </a:r>
            <a:r>
              <a:rPr lang="en-US" sz="2250" dirty="0"/>
              <a:t> is to activate </a:t>
            </a:r>
            <a:r>
              <a:rPr lang="en-US" sz="2250" i="1" dirty="0"/>
              <a:t>myosin light chain </a:t>
            </a:r>
            <a:r>
              <a:rPr lang="en-US" sz="2250" i="1" dirty="0" err="1"/>
              <a:t>kinase</a:t>
            </a:r>
            <a:r>
              <a:rPr lang="en-US" sz="2250" i="1" dirty="0"/>
              <a:t>, </a:t>
            </a:r>
            <a:r>
              <a:rPr lang="en-US" sz="2250" dirty="0"/>
              <a:t>which acts directly on the myosin of smooth muscle to cause smooth muscle contraction.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HORMONES THAT ACT MAINLY ON</a:t>
            </a:r>
            <a:br>
              <a:rPr lang="en-US" sz="3600" b="1" dirty="0"/>
            </a:br>
            <a:r>
              <a:rPr lang="en-US" sz="3600" b="1" dirty="0"/>
              <a:t>THE GENETIC MACHINERY OF THE CELL</a:t>
            </a:r>
            <a:endParaRPr lang="en-US" sz="3600" dirty="0"/>
          </a:p>
        </p:txBody>
      </p:sp>
      <p:sp>
        <p:nvSpPr>
          <p:cNvPr id="3" name="Content Placeholder 2"/>
          <p:cNvSpPr>
            <a:spLocks noGrp="1"/>
          </p:cNvSpPr>
          <p:nvPr>
            <p:ph idx="1"/>
          </p:nvPr>
        </p:nvSpPr>
        <p:spPr>
          <a:xfrm>
            <a:off x="457200" y="1600200"/>
            <a:ext cx="8229600" cy="4876800"/>
          </a:xfrm>
        </p:spPr>
        <p:txBody>
          <a:bodyPr>
            <a:noAutofit/>
          </a:bodyPr>
          <a:lstStyle/>
          <a:p>
            <a:pPr>
              <a:buFont typeface="Wingdings" pitchFamily="2" charset="2"/>
              <a:buChar char="v"/>
            </a:pPr>
            <a:r>
              <a:rPr lang="en-US" sz="3600" b="1" dirty="0"/>
              <a:t>Steroid Hormones Increase Protein Synthesis</a:t>
            </a:r>
          </a:p>
          <a:p>
            <a:r>
              <a:rPr lang="en-US" sz="3600" dirty="0"/>
              <a:t>Another means by which hormones act, especially steroid hormones, is to cause synthesis of proteins in the target cells. </a:t>
            </a:r>
          </a:p>
          <a:p>
            <a:r>
              <a:rPr lang="en-US" sz="3600" dirty="0"/>
              <a:t>These proteins then function as enzymes, transport proteins, or structural proteins, which in turn provide other functions of the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Steroid Hormones Increase Protein Synthesis</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a:t>The sequence of events in steroid function is essentially the following</a:t>
            </a:r>
            <a:r>
              <a:rPr lang="en-US" b="1" dirty="0"/>
              <a:t>:</a:t>
            </a:r>
          </a:p>
          <a:p>
            <a:pPr marL="514350" indent="-514350">
              <a:buAutoNum type="arabicPeriod"/>
            </a:pPr>
            <a:r>
              <a:rPr lang="en-US" dirty="0"/>
              <a:t>The steroid hormone diffuses across the cell membrane and enters the cytoplasm of the cell, where it binds with a specific </a:t>
            </a:r>
            <a:r>
              <a:rPr lang="en-US" i="1" dirty="0"/>
              <a:t>receptor protein.</a:t>
            </a:r>
          </a:p>
          <a:p>
            <a:pPr marL="514350" indent="-514350">
              <a:buNone/>
            </a:pPr>
            <a:r>
              <a:rPr lang="en-US" dirty="0"/>
              <a:t>2. The combined receptor protein–hormone then diffuses into or is transported into the nucleus.</a:t>
            </a:r>
          </a:p>
          <a:p>
            <a:pPr>
              <a:buNone/>
            </a:pPr>
            <a:r>
              <a:rPr lang="en-US" dirty="0"/>
              <a:t>3. The combination binds at specific points on the DNA strands in the chromosomes, which activates the transcription process of specific genes to form mRNA.</a:t>
            </a:r>
          </a:p>
          <a:p>
            <a:pPr>
              <a:buNone/>
            </a:pPr>
            <a:r>
              <a:rPr lang="en-US" dirty="0"/>
              <a:t>4. The mRNA diffuses into the cytoplasm, where it promotes the translation process at the </a:t>
            </a:r>
            <a:r>
              <a:rPr lang="en-US" dirty="0" err="1"/>
              <a:t>ribosomes</a:t>
            </a:r>
            <a:r>
              <a:rPr lang="en-US" dirty="0"/>
              <a:t> to form new proteins.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Thyroid Hormones Increase Gene</a:t>
            </a:r>
            <a:br>
              <a:rPr lang="en-US" b="1" dirty="0"/>
            </a:br>
            <a:r>
              <a:rPr lang="en-US" b="1" dirty="0"/>
              <a:t>Transcription in the Cell Nucleus</a:t>
            </a:r>
            <a:endParaRPr lang="en-US" dirty="0"/>
          </a:p>
        </p:txBody>
      </p:sp>
      <p:sp>
        <p:nvSpPr>
          <p:cNvPr id="3" name="Content Placeholder 2"/>
          <p:cNvSpPr>
            <a:spLocks noGrp="1"/>
          </p:cNvSpPr>
          <p:nvPr>
            <p:ph idx="1"/>
          </p:nvPr>
        </p:nvSpPr>
        <p:spPr>
          <a:xfrm>
            <a:off x="228600" y="1600200"/>
            <a:ext cx="8686800" cy="5029200"/>
          </a:xfrm>
        </p:spPr>
        <p:txBody>
          <a:bodyPr>
            <a:normAutofit/>
          </a:bodyPr>
          <a:lstStyle/>
          <a:p>
            <a:r>
              <a:rPr lang="en-US" dirty="0"/>
              <a:t>The thyroid hormones </a:t>
            </a:r>
            <a:r>
              <a:rPr lang="en-US" i="1" dirty="0" err="1"/>
              <a:t>thyroxine</a:t>
            </a:r>
            <a:r>
              <a:rPr lang="en-US" i="1" dirty="0"/>
              <a:t> and </a:t>
            </a:r>
            <a:r>
              <a:rPr lang="en-US" i="1" dirty="0" err="1"/>
              <a:t>triiodothyronine</a:t>
            </a:r>
            <a:r>
              <a:rPr lang="en-US" i="1" dirty="0"/>
              <a:t> </a:t>
            </a:r>
            <a:r>
              <a:rPr lang="en-US" dirty="0"/>
              <a:t>cause increased transcription by specific genes in the nucleus. </a:t>
            </a:r>
          </a:p>
          <a:p>
            <a:r>
              <a:rPr lang="en-US" dirty="0"/>
              <a:t>To accomplish this increased transcription, these hormones first bind directly with receptor proteins in the nucleus, these receptors are </a:t>
            </a:r>
            <a:r>
              <a:rPr lang="en-US" b="1" dirty="0"/>
              <a:t>a</a:t>
            </a:r>
            <a:r>
              <a:rPr lang="en-US" b="1" i="1" dirty="0"/>
              <a:t>ctivated transcription factors</a:t>
            </a:r>
            <a:r>
              <a:rPr lang="en-US" dirty="0"/>
              <a:t> located within the chromosomal complex, and they control the function of the gene promoters.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Thyroid Hormones Increase Gene</a:t>
            </a:r>
            <a:br>
              <a:rPr lang="en-US" b="1" dirty="0"/>
            </a:br>
            <a:r>
              <a:rPr lang="en-US" b="1" dirty="0"/>
              <a:t>Transcription in the Cell Nucleus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following two features of thyroid hormone function in the nucleus are important:</a:t>
            </a:r>
          </a:p>
          <a:p>
            <a:r>
              <a:rPr lang="en-US" dirty="0"/>
              <a:t>1. They activate the genetic mechanisms for the formation of many types of intracellular proteins— probably 100 or more. Many of these intracellular proteins are enzymes that promote enhanced intracellular metabolic activity in virtually all cells of the body.</a:t>
            </a:r>
          </a:p>
          <a:p>
            <a:pPr>
              <a:buNone/>
            </a:pPr>
            <a:r>
              <a:rPr lang="en-US" dirty="0"/>
              <a:t>2. Once bound to the </a:t>
            </a:r>
            <a:r>
              <a:rPr lang="en-US" dirty="0" err="1"/>
              <a:t>intranuclear</a:t>
            </a:r>
            <a:r>
              <a:rPr lang="en-US" dirty="0"/>
              <a:t> receptors, the thyroid hormones can continue to express their control functions for days or even weeks.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09600" y="0"/>
            <a:ext cx="7772400" cy="762000"/>
          </a:xfrm>
        </p:spPr>
        <p:txBody>
          <a:bodyPr/>
          <a:lstStyle/>
          <a:p>
            <a:r>
              <a:rPr lang="en-US"/>
              <a:t>ENDOCRINE SYSTEM</a:t>
            </a:r>
          </a:p>
        </p:txBody>
      </p:sp>
      <p:sp>
        <p:nvSpPr>
          <p:cNvPr id="142339" name="Rectangle 3"/>
          <p:cNvSpPr>
            <a:spLocks noGrp="1" noChangeArrowheads="1"/>
          </p:cNvSpPr>
          <p:nvPr>
            <p:ph type="body" idx="1"/>
          </p:nvPr>
        </p:nvSpPr>
        <p:spPr>
          <a:xfrm>
            <a:off x="685800" y="685800"/>
            <a:ext cx="7772400" cy="5410200"/>
          </a:xfrm>
        </p:spPr>
        <p:txBody>
          <a:bodyPr/>
          <a:lstStyle/>
          <a:p>
            <a:r>
              <a:rPr lang="en-US"/>
              <a:t>General Principles of Endocrinology</a:t>
            </a:r>
          </a:p>
          <a:p>
            <a:r>
              <a:rPr lang="en-US"/>
              <a:t>Central Endocrine Glands</a:t>
            </a:r>
          </a:p>
          <a:p>
            <a:pPr lvl="1"/>
            <a:r>
              <a:rPr lang="en-US" sz="2400"/>
              <a:t>Pineal Gland</a:t>
            </a:r>
          </a:p>
          <a:p>
            <a:pPr lvl="1"/>
            <a:r>
              <a:rPr lang="en-US" sz="2400"/>
              <a:t>Hypothalamus</a:t>
            </a:r>
          </a:p>
          <a:p>
            <a:pPr lvl="1"/>
            <a:r>
              <a:rPr lang="en-US" sz="2400"/>
              <a:t>Hypophysis cerebri (Pituitary)</a:t>
            </a:r>
          </a:p>
          <a:p>
            <a:r>
              <a:rPr lang="en-US"/>
              <a:t>Peripheral Endocrine Glands</a:t>
            </a:r>
            <a:endParaRPr lang="en-US" sz="2800"/>
          </a:p>
          <a:p>
            <a:pPr lvl="1"/>
            <a:r>
              <a:rPr lang="en-US" sz="2400"/>
              <a:t>Thyroid</a:t>
            </a:r>
          </a:p>
          <a:p>
            <a:pPr lvl="1"/>
            <a:r>
              <a:rPr lang="en-US" sz="2400"/>
              <a:t>Parathyroids</a:t>
            </a:r>
          </a:p>
          <a:p>
            <a:pPr lvl="1"/>
            <a:r>
              <a:rPr lang="en-US" sz="2400"/>
              <a:t>Adrenal Glands</a:t>
            </a:r>
          </a:p>
          <a:p>
            <a:pPr lvl="1"/>
            <a:r>
              <a:rPr lang="en-US" sz="2400"/>
              <a:t>Pancreas</a:t>
            </a:r>
          </a:p>
          <a:p>
            <a:pPr lvl="1"/>
            <a:r>
              <a:rPr lang="en-US" sz="2400"/>
              <a:t>Gonads</a:t>
            </a:r>
            <a:endParaRPr lang="en-US"/>
          </a:p>
          <a:p>
            <a:pPr lvl="1"/>
            <a:endParaRPr lang="en-US"/>
          </a:p>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2339">
                                            <p:txEl>
                                              <p:pRg st="1" end="1"/>
                                            </p:txEl>
                                          </p:spTgt>
                                        </p:tgtEl>
                                        <p:attrNameLst>
                                          <p:attrName>style.visibility</p:attrName>
                                        </p:attrNameLst>
                                      </p:cBhvr>
                                      <p:to>
                                        <p:strVal val="visible"/>
                                      </p:to>
                                    </p:set>
                                    <p:anim calcmode="lin" valueType="num">
                                      <p:cBhvr additive="base">
                                        <p:cTn id="13" dur="500" fill="hold"/>
                                        <p:tgtEl>
                                          <p:spTgt spid="142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233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 calcmode="lin" valueType="num">
                                      <p:cBhvr additive="base">
                                        <p:cTn id="17" dur="500" fill="hold"/>
                                        <p:tgtEl>
                                          <p:spTgt spid="14233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233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2339">
                                            <p:txEl>
                                              <p:pRg st="3" end="3"/>
                                            </p:txEl>
                                          </p:spTgt>
                                        </p:tgtEl>
                                        <p:attrNameLst>
                                          <p:attrName>style.visibility</p:attrName>
                                        </p:attrNameLst>
                                      </p:cBhvr>
                                      <p:to>
                                        <p:strVal val="visible"/>
                                      </p:to>
                                    </p:set>
                                    <p:anim calcmode="lin" valueType="num">
                                      <p:cBhvr additive="base">
                                        <p:cTn id="21" dur="500" fill="hold"/>
                                        <p:tgtEl>
                                          <p:spTgt spid="14233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233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42339">
                                            <p:txEl>
                                              <p:pRg st="4" end="4"/>
                                            </p:txEl>
                                          </p:spTgt>
                                        </p:tgtEl>
                                        <p:attrNameLst>
                                          <p:attrName>style.visibility</p:attrName>
                                        </p:attrNameLst>
                                      </p:cBhvr>
                                      <p:to>
                                        <p:strVal val="visible"/>
                                      </p:to>
                                    </p:set>
                                    <p:anim calcmode="lin" valueType="num">
                                      <p:cBhvr additive="base">
                                        <p:cTn id="25" dur="500" fill="hold"/>
                                        <p:tgtEl>
                                          <p:spTgt spid="14233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2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2339">
                                            <p:txEl>
                                              <p:pRg st="5" end="5"/>
                                            </p:txEl>
                                          </p:spTgt>
                                        </p:tgtEl>
                                        <p:attrNameLst>
                                          <p:attrName>style.visibility</p:attrName>
                                        </p:attrNameLst>
                                      </p:cBhvr>
                                      <p:to>
                                        <p:strVal val="visible"/>
                                      </p:to>
                                    </p:set>
                                    <p:anim calcmode="lin" valueType="num">
                                      <p:cBhvr additive="base">
                                        <p:cTn id="31" dur="500" fill="hold"/>
                                        <p:tgtEl>
                                          <p:spTgt spid="14233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233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2339">
                                            <p:txEl>
                                              <p:pRg st="6" end="6"/>
                                            </p:txEl>
                                          </p:spTgt>
                                        </p:tgtEl>
                                        <p:attrNameLst>
                                          <p:attrName>style.visibility</p:attrName>
                                        </p:attrNameLst>
                                      </p:cBhvr>
                                      <p:to>
                                        <p:strVal val="visible"/>
                                      </p:to>
                                    </p:set>
                                    <p:anim calcmode="lin" valueType="num">
                                      <p:cBhvr additive="base">
                                        <p:cTn id="35" dur="500" fill="hold"/>
                                        <p:tgtEl>
                                          <p:spTgt spid="14233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2339">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2339">
                                            <p:txEl>
                                              <p:pRg st="7" end="7"/>
                                            </p:txEl>
                                          </p:spTgt>
                                        </p:tgtEl>
                                        <p:attrNameLst>
                                          <p:attrName>style.visibility</p:attrName>
                                        </p:attrNameLst>
                                      </p:cBhvr>
                                      <p:to>
                                        <p:strVal val="visible"/>
                                      </p:to>
                                    </p:set>
                                    <p:anim calcmode="lin" valueType="num">
                                      <p:cBhvr additive="base">
                                        <p:cTn id="39" dur="500" fill="hold"/>
                                        <p:tgtEl>
                                          <p:spTgt spid="142339">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42339">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42339">
                                            <p:txEl>
                                              <p:pRg st="8" end="8"/>
                                            </p:txEl>
                                          </p:spTgt>
                                        </p:tgtEl>
                                        <p:attrNameLst>
                                          <p:attrName>style.visibility</p:attrName>
                                        </p:attrNameLst>
                                      </p:cBhvr>
                                      <p:to>
                                        <p:strVal val="visible"/>
                                      </p:to>
                                    </p:set>
                                    <p:anim calcmode="lin" valueType="num">
                                      <p:cBhvr additive="base">
                                        <p:cTn id="43" dur="500" fill="hold"/>
                                        <p:tgtEl>
                                          <p:spTgt spid="142339">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2339">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2339">
                                            <p:txEl>
                                              <p:pRg st="9" end="9"/>
                                            </p:txEl>
                                          </p:spTgt>
                                        </p:tgtEl>
                                        <p:attrNameLst>
                                          <p:attrName>style.visibility</p:attrName>
                                        </p:attrNameLst>
                                      </p:cBhvr>
                                      <p:to>
                                        <p:strVal val="visible"/>
                                      </p:to>
                                    </p:set>
                                    <p:anim calcmode="lin" valueType="num">
                                      <p:cBhvr additive="base">
                                        <p:cTn id="47" dur="500" fill="hold"/>
                                        <p:tgtEl>
                                          <p:spTgt spid="142339">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2339">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42339">
                                            <p:txEl>
                                              <p:pRg st="10" end="10"/>
                                            </p:txEl>
                                          </p:spTgt>
                                        </p:tgtEl>
                                        <p:attrNameLst>
                                          <p:attrName>style.visibility</p:attrName>
                                        </p:attrNameLst>
                                      </p:cBhvr>
                                      <p:to>
                                        <p:strVal val="visible"/>
                                      </p:to>
                                    </p:set>
                                    <p:anim calcmode="lin" valueType="num">
                                      <p:cBhvr additive="base">
                                        <p:cTn id="51" dur="500" fill="hold"/>
                                        <p:tgtEl>
                                          <p:spTgt spid="142339">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4233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r>
              <a:rPr lang="en-US"/>
              <a:t>Principles of Endocrinology</a:t>
            </a:r>
          </a:p>
        </p:txBody>
      </p:sp>
      <p:sp>
        <p:nvSpPr>
          <p:cNvPr id="38915" name="Rectangle 1027"/>
          <p:cNvSpPr>
            <a:spLocks noGrp="1" noChangeArrowheads="1"/>
          </p:cNvSpPr>
          <p:nvPr>
            <p:ph type="body" idx="1"/>
          </p:nvPr>
        </p:nvSpPr>
        <p:spPr/>
        <p:txBody>
          <a:bodyPr/>
          <a:lstStyle/>
          <a:p>
            <a:r>
              <a:rPr lang="en-US"/>
              <a:t>Endocrine Glands - Glands of internal secretion (products are emptied directly into the circulation)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609600"/>
          </a:xfrm>
        </p:spPr>
        <p:txBody>
          <a:bodyPr>
            <a:normAutofit fontScale="90000"/>
          </a:bodyPr>
          <a:lstStyle/>
          <a:p>
            <a:r>
              <a:rPr lang="en-US"/>
              <a:t>Hormones</a:t>
            </a:r>
          </a:p>
        </p:txBody>
      </p:sp>
      <p:sp>
        <p:nvSpPr>
          <p:cNvPr id="37891" name="Rectangle 3"/>
          <p:cNvSpPr>
            <a:spLocks noGrp="1" noChangeArrowheads="1"/>
          </p:cNvSpPr>
          <p:nvPr>
            <p:ph type="body" idx="1"/>
          </p:nvPr>
        </p:nvSpPr>
        <p:spPr>
          <a:xfrm>
            <a:off x="685800" y="685800"/>
            <a:ext cx="7772400" cy="5410200"/>
          </a:xfrm>
        </p:spPr>
        <p:txBody>
          <a:bodyPr/>
          <a:lstStyle/>
          <a:p>
            <a:r>
              <a:rPr lang="en-US" sz="2800"/>
              <a:t>1. Definition - Chemical messengers (produced in one location and work somewhere else)</a:t>
            </a:r>
            <a:endParaRPr lang="en-US" sz="2000"/>
          </a:p>
          <a:p>
            <a:r>
              <a:rPr lang="en-US" sz="2800"/>
              <a:t>2. Types</a:t>
            </a:r>
            <a:endParaRPr lang="en-US"/>
          </a:p>
          <a:p>
            <a:pPr lvl="2"/>
            <a:r>
              <a:rPr lang="en-US"/>
              <a:t>Peptides </a:t>
            </a:r>
          </a:p>
          <a:p>
            <a:pPr lvl="2"/>
            <a:r>
              <a:rPr lang="en-US"/>
              <a:t>Amines</a:t>
            </a:r>
          </a:p>
          <a:p>
            <a:pPr lvl="3"/>
            <a:r>
              <a:rPr lang="en-US"/>
              <a:t>Catecholamines (epinephrine, nor-epinephrine)</a:t>
            </a:r>
          </a:p>
          <a:p>
            <a:pPr lvl="3"/>
            <a:r>
              <a:rPr lang="en-US"/>
              <a:t>Thyroxine</a:t>
            </a:r>
          </a:p>
          <a:p>
            <a:pPr lvl="2"/>
            <a:r>
              <a:rPr lang="en-US"/>
              <a:t>Steroids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 calcmode="lin" valueType="num">
                                      <p:cBhvr additive="base">
                                        <p:cTn id="17"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789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7891">
                                            <p:txEl>
                                              <p:pRg st="3" end="3"/>
                                            </p:txEl>
                                          </p:spTgt>
                                        </p:tgtEl>
                                        <p:attrNameLst>
                                          <p:attrName>style.visibility</p:attrName>
                                        </p:attrNameLst>
                                      </p:cBhvr>
                                      <p:to>
                                        <p:strVal val="visible"/>
                                      </p:to>
                                    </p:set>
                                    <p:anim calcmode="lin" valueType="num">
                                      <p:cBhvr additive="base">
                                        <p:cTn id="21" dur="5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789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7891">
                                            <p:txEl>
                                              <p:pRg st="4" end="4"/>
                                            </p:txEl>
                                          </p:spTgt>
                                        </p:tgtEl>
                                        <p:attrNameLst>
                                          <p:attrName>style.visibility</p:attrName>
                                        </p:attrNameLst>
                                      </p:cBhvr>
                                      <p:to>
                                        <p:strVal val="visible"/>
                                      </p:to>
                                    </p:set>
                                    <p:anim calcmode="lin" valueType="num">
                                      <p:cBhvr additive="base">
                                        <p:cTn id="25" dur="500" fill="hold"/>
                                        <p:tgtEl>
                                          <p:spTgt spid="3789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89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7891">
                                            <p:txEl>
                                              <p:pRg st="5" end="5"/>
                                            </p:txEl>
                                          </p:spTgt>
                                        </p:tgtEl>
                                        <p:attrNameLst>
                                          <p:attrName>style.visibility</p:attrName>
                                        </p:attrNameLst>
                                      </p:cBhvr>
                                      <p:to>
                                        <p:strVal val="visible"/>
                                      </p:to>
                                    </p:set>
                                    <p:anim calcmode="lin" valueType="num">
                                      <p:cBhvr additive="base">
                                        <p:cTn id="29" dur="500" fill="hold"/>
                                        <p:tgtEl>
                                          <p:spTgt spid="3789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7891">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7891">
                                            <p:txEl>
                                              <p:pRg st="6" end="6"/>
                                            </p:txEl>
                                          </p:spTgt>
                                        </p:tgtEl>
                                        <p:attrNameLst>
                                          <p:attrName>style.visibility</p:attrName>
                                        </p:attrNameLst>
                                      </p:cBhvr>
                                      <p:to>
                                        <p:strVal val="visible"/>
                                      </p:to>
                                    </p:set>
                                    <p:anim calcmode="lin" valueType="num">
                                      <p:cBhvr additive="base">
                                        <p:cTn id="33" dur="500" fill="hold"/>
                                        <p:tgtEl>
                                          <p:spTgt spid="37891">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78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050"/>
          <p:cNvSpPr>
            <a:spLocks noGrp="1" noChangeArrowheads="1"/>
          </p:cNvSpPr>
          <p:nvPr>
            <p:ph type="title"/>
          </p:nvPr>
        </p:nvSpPr>
        <p:spPr>
          <a:xfrm>
            <a:off x="685800" y="0"/>
            <a:ext cx="7772400" cy="609600"/>
          </a:xfrm>
        </p:spPr>
        <p:txBody>
          <a:bodyPr>
            <a:normAutofit fontScale="90000"/>
          </a:bodyPr>
          <a:lstStyle/>
          <a:p>
            <a:r>
              <a:rPr lang="en-US"/>
              <a:t>Hormones</a:t>
            </a:r>
          </a:p>
        </p:txBody>
      </p:sp>
      <p:sp>
        <p:nvSpPr>
          <p:cNvPr id="107523" name="Rectangle 2051"/>
          <p:cNvSpPr>
            <a:spLocks noGrp="1" noChangeArrowheads="1"/>
          </p:cNvSpPr>
          <p:nvPr>
            <p:ph type="body" idx="1"/>
          </p:nvPr>
        </p:nvSpPr>
        <p:spPr>
          <a:xfrm>
            <a:off x="685800" y="685800"/>
            <a:ext cx="7772400" cy="5410200"/>
          </a:xfrm>
        </p:spPr>
        <p:txBody>
          <a:bodyPr/>
          <a:lstStyle/>
          <a:p>
            <a:r>
              <a:rPr lang="en-US" sz="2800" dirty="0"/>
              <a:t>3. Chemical Properties</a:t>
            </a:r>
            <a:endParaRPr lang="en-US" dirty="0"/>
          </a:p>
          <a:p>
            <a:pPr lvl="2"/>
            <a:r>
              <a:rPr lang="en-US" dirty="0"/>
              <a:t>Hydrophilic and </a:t>
            </a:r>
            <a:r>
              <a:rPr lang="en-US" dirty="0" err="1"/>
              <a:t>Lipophobic</a:t>
            </a:r>
            <a:endParaRPr lang="en-US" dirty="0"/>
          </a:p>
          <a:p>
            <a:pPr lvl="3"/>
            <a:r>
              <a:rPr lang="en-US" dirty="0"/>
              <a:t>Peptides -- work via a second messenger, </a:t>
            </a:r>
            <a:r>
              <a:rPr lang="en-US" dirty="0" err="1"/>
              <a:t>cAMP</a:t>
            </a:r>
            <a:endParaRPr lang="en-US" dirty="0"/>
          </a:p>
          <a:p>
            <a:pPr lvl="4">
              <a:buFontTx/>
              <a:buNone/>
            </a:pPr>
            <a:r>
              <a:rPr lang="en-US" sz="1800" dirty="0"/>
              <a:t>        </a:t>
            </a:r>
            <a:r>
              <a:rPr lang="en-US" sz="1800" dirty="0" err="1"/>
              <a:t>Adenylate</a:t>
            </a:r>
            <a:r>
              <a:rPr lang="en-US" sz="1800" dirty="0"/>
              <a:t> </a:t>
            </a:r>
            <a:r>
              <a:rPr lang="en-US" sz="1800" dirty="0" err="1"/>
              <a:t>Cyclase</a:t>
            </a:r>
            <a:endParaRPr lang="en-US" sz="1800" dirty="0"/>
          </a:p>
          <a:p>
            <a:pPr lvl="4">
              <a:buFontTx/>
              <a:buNone/>
            </a:pPr>
            <a:r>
              <a:rPr lang="en-US" dirty="0"/>
              <a:t>ATP </a:t>
            </a:r>
            <a:r>
              <a:rPr lang="en-US" baseline="30000" dirty="0"/>
              <a:t>___________________</a:t>
            </a:r>
            <a:r>
              <a:rPr lang="en-US" dirty="0"/>
              <a:t>&gt; </a:t>
            </a:r>
            <a:r>
              <a:rPr lang="en-US" dirty="0" err="1"/>
              <a:t>cAMP</a:t>
            </a:r>
            <a:endParaRPr lang="en-US" dirty="0"/>
          </a:p>
          <a:p>
            <a:pPr lvl="3"/>
            <a:r>
              <a:rPr lang="en-US" dirty="0" err="1"/>
              <a:t>Catecholamines</a:t>
            </a:r>
            <a:r>
              <a:rPr lang="en-US" dirty="0"/>
              <a:t> - via 2nd messengers</a:t>
            </a:r>
          </a:p>
          <a:p>
            <a:pPr lvl="2"/>
            <a:r>
              <a:rPr lang="en-US" dirty="0"/>
              <a:t>Hydrophobic and </a:t>
            </a:r>
            <a:r>
              <a:rPr lang="en-US" dirty="0" err="1"/>
              <a:t>Lipophilic</a:t>
            </a:r>
            <a:endParaRPr lang="en-US" dirty="0"/>
          </a:p>
          <a:p>
            <a:pPr lvl="3"/>
            <a:r>
              <a:rPr lang="en-US" dirty="0" err="1"/>
              <a:t>Thyroxine</a:t>
            </a:r>
            <a:r>
              <a:rPr lang="en-US" dirty="0"/>
              <a:t> - Activates genes</a:t>
            </a:r>
          </a:p>
          <a:p>
            <a:pPr lvl="3"/>
            <a:r>
              <a:rPr lang="en-US" dirty="0"/>
              <a:t>Steroids -- activate genes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anim calcmode="lin" valueType="num">
                                      <p:cBhvr additive="base">
                                        <p:cTn id="11" dur="500" fill="hold"/>
                                        <p:tgtEl>
                                          <p:spTgt spid="10752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752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anim calcmode="lin" valueType="num">
                                      <p:cBhvr additive="base">
                                        <p:cTn id="15" dur="500" fill="hold"/>
                                        <p:tgtEl>
                                          <p:spTgt spid="10752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752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7523">
                                            <p:txEl>
                                              <p:pRg st="3" end="3"/>
                                            </p:txEl>
                                          </p:spTgt>
                                        </p:tgtEl>
                                        <p:attrNameLst>
                                          <p:attrName>style.visibility</p:attrName>
                                        </p:attrNameLst>
                                      </p:cBhvr>
                                      <p:to>
                                        <p:strVal val="visible"/>
                                      </p:to>
                                    </p:set>
                                    <p:anim calcmode="lin" valueType="num">
                                      <p:cBhvr additive="base">
                                        <p:cTn id="19" dur="500" fill="hold"/>
                                        <p:tgtEl>
                                          <p:spTgt spid="1075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752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7523">
                                            <p:txEl>
                                              <p:pRg st="4" end="4"/>
                                            </p:txEl>
                                          </p:spTgt>
                                        </p:tgtEl>
                                        <p:attrNameLst>
                                          <p:attrName>style.visibility</p:attrName>
                                        </p:attrNameLst>
                                      </p:cBhvr>
                                      <p:to>
                                        <p:strVal val="visible"/>
                                      </p:to>
                                    </p:set>
                                    <p:anim calcmode="lin" valueType="num">
                                      <p:cBhvr additive="base">
                                        <p:cTn id="23" dur="500" fill="hold"/>
                                        <p:tgtEl>
                                          <p:spTgt spid="10752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752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7523">
                                            <p:txEl>
                                              <p:pRg st="5" end="5"/>
                                            </p:txEl>
                                          </p:spTgt>
                                        </p:tgtEl>
                                        <p:attrNameLst>
                                          <p:attrName>style.visibility</p:attrName>
                                        </p:attrNameLst>
                                      </p:cBhvr>
                                      <p:to>
                                        <p:strVal val="visible"/>
                                      </p:to>
                                    </p:set>
                                    <p:anim calcmode="lin" valueType="num">
                                      <p:cBhvr additive="base">
                                        <p:cTn id="27" dur="500" fill="hold"/>
                                        <p:tgtEl>
                                          <p:spTgt spid="10752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752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7523">
                                            <p:txEl>
                                              <p:pRg st="6" end="6"/>
                                            </p:txEl>
                                          </p:spTgt>
                                        </p:tgtEl>
                                        <p:attrNameLst>
                                          <p:attrName>style.visibility</p:attrName>
                                        </p:attrNameLst>
                                      </p:cBhvr>
                                      <p:to>
                                        <p:strVal val="visible"/>
                                      </p:to>
                                    </p:set>
                                    <p:anim calcmode="lin" valueType="num">
                                      <p:cBhvr additive="base">
                                        <p:cTn id="31" dur="500" fill="hold"/>
                                        <p:tgtEl>
                                          <p:spTgt spid="10752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752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7523">
                                            <p:txEl>
                                              <p:pRg st="7" end="7"/>
                                            </p:txEl>
                                          </p:spTgt>
                                        </p:tgtEl>
                                        <p:attrNameLst>
                                          <p:attrName>style.visibility</p:attrName>
                                        </p:attrNameLst>
                                      </p:cBhvr>
                                      <p:to>
                                        <p:strVal val="visible"/>
                                      </p:to>
                                    </p:set>
                                    <p:anim calcmode="lin" valueType="num">
                                      <p:cBhvr additive="base">
                                        <p:cTn id="35" dur="500" fill="hold"/>
                                        <p:tgtEl>
                                          <p:spTgt spid="10752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752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7523">
                                            <p:txEl>
                                              <p:pRg st="8" end="8"/>
                                            </p:txEl>
                                          </p:spTgt>
                                        </p:tgtEl>
                                        <p:attrNameLst>
                                          <p:attrName>style.visibility</p:attrName>
                                        </p:attrNameLst>
                                      </p:cBhvr>
                                      <p:to>
                                        <p:strVal val="visible"/>
                                      </p:to>
                                    </p:set>
                                    <p:anim calcmode="lin" valueType="num">
                                      <p:cBhvr additive="base">
                                        <p:cTn id="39" dur="500" fill="hold"/>
                                        <p:tgtEl>
                                          <p:spTgt spid="10752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752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p:txBody>
          <a:bodyPr/>
          <a:lstStyle/>
          <a:p>
            <a:pPr eaLnBrk="1" hangingPunct="1"/>
            <a:r>
              <a:rPr lang="en-US"/>
              <a:t>Negative Feedback Loop</a:t>
            </a:r>
          </a:p>
        </p:txBody>
      </p:sp>
      <p:sp>
        <p:nvSpPr>
          <p:cNvPr id="151557" name="Rectangle 5"/>
          <p:cNvSpPr>
            <a:spLocks noGrp="1" noChangeArrowheads="1"/>
          </p:cNvSpPr>
          <p:nvPr>
            <p:ph type="body" idx="1"/>
          </p:nvPr>
        </p:nvSpPr>
        <p:spPr>
          <a:xfrm>
            <a:off x="1182688" y="2017713"/>
            <a:ext cx="7772400" cy="4230687"/>
          </a:xfrm>
        </p:spPr>
        <p:txBody>
          <a:bodyPr/>
          <a:lstStyle/>
          <a:p>
            <a:pPr eaLnBrk="1" hangingPunct="1">
              <a:lnSpc>
                <a:spcPct val="90000"/>
              </a:lnSpc>
            </a:pPr>
            <a:r>
              <a:rPr lang="en-US"/>
              <a:t>Major mechanism of hormone action</a:t>
            </a:r>
          </a:p>
          <a:p>
            <a:pPr eaLnBrk="1" hangingPunct="1">
              <a:lnSpc>
                <a:spcPct val="90000"/>
              </a:lnSpc>
            </a:pPr>
            <a:r>
              <a:rPr lang="en-US"/>
              <a:t>Mechanism:</a:t>
            </a:r>
          </a:p>
          <a:p>
            <a:pPr lvl="1" eaLnBrk="1" hangingPunct="1">
              <a:lnSpc>
                <a:spcPct val="90000"/>
              </a:lnSpc>
            </a:pPr>
            <a:r>
              <a:rPr lang="en-US"/>
              <a:t>A stimulus starts a process</a:t>
            </a:r>
          </a:p>
          <a:p>
            <a:pPr lvl="1" eaLnBrk="1" hangingPunct="1">
              <a:lnSpc>
                <a:spcPct val="90000"/>
              </a:lnSpc>
            </a:pPr>
            <a:r>
              <a:rPr lang="en-US"/>
              <a:t>Process causes release of a hormone</a:t>
            </a:r>
          </a:p>
          <a:p>
            <a:pPr lvl="1" eaLnBrk="1" hangingPunct="1">
              <a:lnSpc>
                <a:spcPct val="90000"/>
              </a:lnSpc>
            </a:pPr>
            <a:r>
              <a:rPr lang="en-US"/>
              <a:t>Either the hormone or a product of its effects causes the process to slow down or turn off. </a:t>
            </a:r>
          </a:p>
          <a:p>
            <a:pPr eaLnBrk="1" hangingPunct="1">
              <a:lnSpc>
                <a:spcPct val="90000"/>
              </a:lnSpc>
            </a:pPr>
            <a:r>
              <a:rPr lang="en-US"/>
              <a:t>Example: the regulation of the blood glucose level in the body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5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155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5155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5155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5155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515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295400"/>
            <a:ext cx="8229600" cy="5181600"/>
          </a:xfrm>
        </p:spPr>
        <p:txBody>
          <a:bodyPr>
            <a:normAutofit fontScale="92500" lnSpcReduction="10000"/>
          </a:bodyPr>
          <a:lstStyle/>
          <a:p>
            <a:r>
              <a:rPr lang="en-US" dirty="0"/>
              <a:t>The </a:t>
            </a:r>
            <a:r>
              <a:rPr lang="en-US" i="1" dirty="0"/>
              <a:t>endocrine hormones </a:t>
            </a:r>
            <a:r>
              <a:rPr lang="en-US" dirty="0"/>
              <a:t>are carried by the circulatory system to cells throughout the body, including the nervous system in some cases, where they bind with receptors and initiate many cell reactions. </a:t>
            </a:r>
          </a:p>
          <a:p>
            <a:r>
              <a:rPr lang="en-US" dirty="0"/>
              <a:t>Some endocrine hormones affect many different types of cells of the body; for example, </a:t>
            </a:r>
            <a:r>
              <a:rPr lang="en-US" i="1" dirty="0"/>
              <a:t>growth hormone </a:t>
            </a:r>
            <a:r>
              <a:rPr lang="en-US" dirty="0"/>
              <a:t>(from the anterior pituitary gland) causes growth in most parts of the body, and </a:t>
            </a:r>
            <a:r>
              <a:rPr lang="en-US" i="1" dirty="0" err="1"/>
              <a:t>thyroxine</a:t>
            </a:r>
            <a:r>
              <a:rPr lang="en-US" i="1" dirty="0"/>
              <a:t> </a:t>
            </a:r>
            <a:r>
              <a:rPr lang="en-US" dirty="0"/>
              <a:t>(from the thyroid gland) increases the rate of many chemical reactions in almost all the body’s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7" name="Picture 4" descr="20_02a"/>
          <p:cNvPicPr>
            <a:picLocks noChangeAspect="1" noChangeArrowheads="1"/>
          </p:cNvPicPr>
          <p:nvPr/>
        </p:nvPicPr>
        <p:blipFill>
          <a:blip r:embed="rId2" cstate="print"/>
          <a:srcRect/>
          <a:stretch>
            <a:fillRect/>
          </a:stretch>
        </p:blipFill>
        <p:spPr bwMode="auto">
          <a:xfrm>
            <a:off x="0" y="1104900"/>
            <a:ext cx="9144000" cy="4457700"/>
          </a:xfrm>
          <a:prstGeom prst="rect">
            <a:avLst/>
          </a:prstGeom>
          <a:noFill/>
          <a:ln w="9525">
            <a:noFill/>
            <a:miter lim="800000"/>
            <a:headEnd/>
            <a:tailEnd/>
          </a:ln>
        </p:spPr>
      </p:pic>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a:lstStyle/>
          <a:p>
            <a:pPr eaLnBrk="1" hangingPunct="1"/>
            <a:r>
              <a:rPr lang="en-US"/>
              <a:t>Positive Feedback Loop</a:t>
            </a:r>
          </a:p>
        </p:txBody>
      </p:sp>
      <p:sp>
        <p:nvSpPr>
          <p:cNvPr id="152581" name="Rectangle 5"/>
          <p:cNvSpPr>
            <a:spLocks noGrp="1" noChangeArrowheads="1"/>
          </p:cNvSpPr>
          <p:nvPr>
            <p:ph type="body" idx="1"/>
          </p:nvPr>
        </p:nvSpPr>
        <p:spPr/>
        <p:txBody>
          <a:bodyPr/>
          <a:lstStyle/>
          <a:p>
            <a:pPr eaLnBrk="1" hangingPunct="1"/>
            <a:r>
              <a:rPr lang="en-US" sz="2800"/>
              <a:t>Called positive because it accelerates the original process</a:t>
            </a:r>
          </a:p>
          <a:p>
            <a:pPr lvl="1" eaLnBrk="1" hangingPunct="1"/>
            <a:r>
              <a:rPr lang="en-US" sz="2400"/>
              <a:t>can ensure that the pathway continues to run</a:t>
            </a:r>
          </a:p>
          <a:p>
            <a:pPr lvl="1" eaLnBrk="1" hangingPunct="1"/>
            <a:r>
              <a:rPr lang="en-US" sz="2400"/>
              <a:t>can speed up its activities. </a:t>
            </a:r>
          </a:p>
          <a:p>
            <a:pPr eaLnBrk="1" hangingPunct="1"/>
            <a:r>
              <a:rPr lang="en-US" sz="2800"/>
              <a:t>Few positive feedback loops in the human endocrine system. </a:t>
            </a:r>
          </a:p>
          <a:p>
            <a:pPr lvl="1" eaLnBrk="1" hangingPunct="1"/>
            <a:r>
              <a:rPr lang="en-US" sz="2400"/>
              <a:t>Example: milk release from the mammary glands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258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258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525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258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525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5" name="Picture 4" descr="20_02b"/>
          <p:cNvPicPr>
            <a:picLocks noChangeAspect="1" noChangeArrowheads="1"/>
          </p:cNvPicPr>
          <p:nvPr/>
        </p:nvPicPr>
        <p:blipFill>
          <a:blip r:embed="rId2" cstate="print"/>
          <a:srcRect/>
          <a:stretch>
            <a:fillRect/>
          </a:stretch>
        </p:blipFill>
        <p:spPr bwMode="auto">
          <a:xfrm>
            <a:off x="0" y="1074738"/>
            <a:ext cx="9144000" cy="4640262"/>
          </a:xfrm>
          <a:prstGeom prst="rect">
            <a:avLst/>
          </a:prstGeom>
          <a:noFill/>
          <a:ln w="9525">
            <a:noFill/>
            <a:miter lim="800000"/>
            <a:headEnd/>
            <a:tailEnd/>
          </a:ln>
        </p:spPr>
      </p:pic>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5" name="Picture 1027" descr="G:\PhysioLink\Textbook Images\Chapter 18\ShHP41806.jpg"/>
          <p:cNvPicPr>
            <a:picLocks noChangeAspect="1" noChangeArrowheads="1"/>
          </p:cNvPicPr>
          <p:nvPr/>
        </p:nvPicPr>
        <p:blipFill>
          <a:blip r:embed="rId2" cstate="print"/>
          <a:srcRect/>
          <a:stretch>
            <a:fillRect/>
          </a:stretch>
        </p:blipFill>
        <p:spPr bwMode="auto">
          <a:xfrm>
            <a:off x="1600200" y="0"/>
            <a:ext cx="6419850" cy="6858000"/>
          </a:xfrm>
          <a:prstGeom prst="rect">
            <a:avLst/>
          </a:prstGeom>
          <a:noFill/>
        </p:spPr>
      </p:pic>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09600" y="0"/>
            <a:ext cx="7772400" cy="762000"/>
          </a:xfrm>
        </p:spPr>
        <p:txBody>
          <a:bodyPr/>
          <a:lstStyle/>
          <a:p>
            <a:r>
              <a:rPr lang="en-US"/>
              <a:t>Central Endocrine Glands</a:t>
            </a:r>
          </a:p>
        </p:txBody>
      </p:sp>
      <p:sp>
        <p:nvSpPr>
          <p:cNvPr id="108547" name="Rectangle 3"/>
          <p:cNvSpPr>
            <a:spLocks noGrp="1" noChangeArrowheads="1"/>
          </p:cNvSpPr>
          <p:nvPr>
            <p:ph type="body" idx="1"/>
          </p:nvPr>
        </p:nvSpPr>
        <p:spPr>
          <a:xfrm>
            <a:off x="685800" y="1143000"/>
            <a:ext cx="7772400" cy="4953000"/>
          </a:xfrm>
        </p:spPr>
        <p:txBody>
          <a:bodyPr/>
          <a:lstStyle/>
          <a:p>
            <a:r>
              <a:rPr lang="en-US" sz="2800"/>
              <a:t>Pineal Gland</a:t>
            </a:r>
          </a:p>
          <a:p>
            <a:r>
              <a:rPr lang="en-US" sz="2800"/>
              <a:t>Hypothalamus</a:t>
            </a:r>
          </a:p>
          <a:p>
            <a:r>
              <a:rPr lang="en-US" sz="2800"/>
              <a:t>Hypophysis cerebri (Pituitary)</a:t>
            </a: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547">
                                            <p:txEl>
                                              <p:pRg st="1" end="1"/>
                                            </p:txEl>
                                          </p:spTgt>
                                        </p:tgtEl>
                                        <p:attrNameLst>
                                          <p:attrName>style.visibility</p:attrName>
                                        </p:attrNameLst>
                                      </p:cBhvr>
                                      <p:to>
                                        <p:strVal val="visible"/>
                                      </p:to>
                                    </p:set>
                                    <p:anim calcmode="lin" valueType="num">
                                      <p:cBhvr additive="base">
                                        <p:cTn id="13" dur="500" fill="hold"/>
                                        <p:tgtEl>
                                          <p:spTgt spid="1085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5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8547">
                                            <p:txEl>
                                              <p:pRg st="2" end="2"/>
                                            </p:txEl>
                                          </p:spTgt>
                                        </p:tgtEl>
                                        <p:attrNameLst>
                                          <p:attrName>style.visibility</p:attrName>
                                        </p:attrNameLst>
                                      </p:cBhvr>
                                      <p:to>
                                        <p:strVal val="visible"/>
                                      </p:to>
                                    </p:set>
                                    <p:anim calcmode="lin" valueType="num">
                                      <p:cBhvr additive="base">
                                        <p:cTn id="19" dur="500" fill="hold"/>
                                        <p:tgtEl>
                                          <p:spTgt spid="1085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85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050"/>
          <p:cNvSpPr txBox="1">
            <a:spLocks noChangeArrowheads="1"/>
          </p:cNvSpPr>
          <p:nvPr/>
        </p:nvSpPr>
        <p:spPr bwMode="auto">
          <a:xfrm>
            <a:off x="8494713" y="6491288"/>
            <a:ext cx="603250" cy="366712"/>
          </a:xfrm>
          <a:prstGeom prst="rect">
            <a:avLst/>
          </a:prstGeom>
          <a:noFill/>
          <a:ln w="9525">
            <a:noFill/>
            <a:miter lim="800000"/>
            <a:headEnd/>
            <a:tailEnd/>
          </a:ln>
          <a:effectLst/>
        </p:spPr>
        <p:txBody>
          <a:bodyPr wrap="none">
            <a:spAutoFit/>
          </a:bodyPr>
          <a:lstStyle/>
          <a:p>
            <a:r>
              <a:rPr lang="en-US" sz="1800"/>
              <a:t>18-1</a:t>
            </a:r>
          </a:p>
        </p:txBody>
      </p:sp>
      <p:pic>
        <p:nvPicPr>
          <p:cNvPr id="68613" name="Picture 2053" descr="D:\Teaching\Lecture Presentation\Images from Sherwood\Endocrine System.jif"/>
          <p:cNvPicPr>
            <a:picLocks noChangeAspect="1" noChangeArrowheads="1"/>
          </p:cNvPicPr>
          <p:nvPr/>
        </p:nvPicPr>
        <p:blipFill>
          <a:blip r:embed="rId2" cstate="print"/>
          <a:srcRect/>
          <a:stretch>
            <a:fillRect/>
          </a:stretch>
        </p:blipFill>
        <p:spPr bwMode="auto">
          <a:xfrm>
            <a:off x="0" y="0"/>
            <a:ext cx="8305800" cy="6872288"/>
          </a:xfrm>
          <a:prstGeom prst="rect">
            <a:avLst/>
          </a:prstGeom>
          <a:noFill/>
        </p:spPr>
      </p:pic>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a:t>Pineal Gland</a:t>
            </a:r>
          </a:p>
        </p:txBody>
      </p:sp>
      <p:sp>
        <p:nvSpPr>
          <p:cNvPr id="39939" name="Rectangle 3"/>
          <p:cNvSpPr>
            <a:spLocks noGrp="1" noChangeArrowheads="1"/>
          </p:cNvSpPr>
          <p:nvPr>
            <p:ph type="body" idx="1"/>
          </p:nvPr>
        </p:nvSpPr>
        <p:spPr>
          <a:xfrm>
            <a:off x="685800" y="1752600"/>
            <a:ext cx="7772400" cy="4114800"/>
          </a:xfrm>
        </p:spPr>
        <p:txBody>
          <a:bodyPr/>
          <a:lstStyle/>
          <a:p>
            <a:r>
              <a:rPr lang="en-US" sz="2800" dirty="0"/>
              <a:t>Melatonin - regulates circadian rhythms (increases in dark)</a:t>
            </a:r>
          </a:p>
          <a:p>
            <a:r>
              <a:rPr lang="en-US" sz="2800" dirty="0"/>
              <a:t>May induce sleep</a:t>
            </a:r>
          </a:p>
          <a:p>
            <a:r>
              <a:rPr lang="en-US" sz="2800" dirty="0"/>
              <a:t>May initiate puberty</a:t>
            </a:r>
          </a:p>
          <a:p>
            <a:r>
              <a:rPr lang="en-US" sz="2800" dirty="0"/>
              <a:t>May inhibit ovulation/spermatogenesis</a:t>
            </a:r>
          </a:p>
          <a:p>
            <a:r>
              <a:rPr lang="en-US" sz="2800" dirty="0"/>
              <a:t>May be antioxidant</a:t>
            </a:r>
          </a:p>
          <a:p>
            <a:r>
              <a:rPr lang="en-US" sz="2800" dirty="0"/>
              <a:t>May slow aging</a:t>
            </a:r>
          </a:p>
          <a:p>
            <a:r>
              <a:rPr lang="en-US" sz="2800" dirty="0"/>
              <a:t>May enhance immunity</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939">
                                            <p:txEl>
                                              <p:pRg st="5" end="5"/>
                                            </p:txEl>
                                          </p:spTgt>
                                        </p:tgtEl>
                                        <p:attrNameLst>
                                          <p:attrName>style.visibility</p:attrName>
                                        </p:attrNameLst>
                                      </p:cBhvr>
                                      <p:to>
                                        <p:strVal val="visible"/>
                                      </p:to>
                                    </p:set>
                                    <p:anim calcmode="lin" valueType="num">
                                      <p:cBhvr additive="base">
                                        <p:cTn id="37" dur="5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9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939">
                                            <p:txEl>
                                              <p:pRg st="6" end="6"/>
                                            </p:txEl>
                                          </p:spTgt>
                                        </p:tgtEl>
                                        <p:attrNameLst>
                                          <p:attrName>style.visibility</p:attrName>
                                        </p:attrNameLst>
                                      </p:cBhvr>
                                      <p:to>
                                        <p:strVal val="visible"/>
                                      </p:to>
                                    </p:set>
                                    <p:anim calcmode="lin" valueType="num">
                                      <p:cBhvr additive="base">
                                        <p:cTn id="43" dur="500" fill="hold"/>
                                        <p:tgtEl>
                                          <p:spTgt spid="399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9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Cyrus\Desktop\KMTC\Clinical Medicine\March 2019 Class CM\1st Year 2nd Semester\Physiology II\250px-Illu_pituitary_pineal_glands.jpg"/>
          <p:cNvPicPr>
            <a:picLocks noGrp="1" noChangeAspect="1" noChangeArrowheads="1"/>
          </p:cNvPicPr>
          <p:nvPr>
            <p:ph idx="1"/>
          </p:nvPr>
        </p:nvPicPr>
        <p:blipFill>
          <a:blip r:embed="rId2" cstate="print"/>
          <a:srcRect/>
          <a:stretch>
            <a:fillRect/>
          </a:stretch>
        </p:blipFill>
        <p:spPr bwMode="auto">
          <a:xfrm>
            <a:off x="381000" y="228600"/>
            <a:ext cx="8458200" cy="64008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026"/>
          <p:cNvSpPr txBox="1">
            <a:spLocks noChangeArrowheads="1"/>
          </p:cNvSpPr>
          <p:nvPr/>
        </p:nvSpPr>
        <p:spPr bwMode="auto">
          <a:xfrm>
            <a:off x="8494713" y="6491288"/>
            <a:ext cx="603250" cy="366712"/>
          </a:xfrm>
          <a:prstGeom prst="rect">
            <a:avLst/>
          </a:prstGeom>
          <a:noFill/>
          <a:ln w="9525">
            <a:noFill/>
            <a:miter lim="800000"/>
            <a:headEnd/>
            <a:tailEnd/>
          </a:ln>
          <a:effectLst/>
        </p:spPr>
        <p:txBody>
          <a:bodyPr wrap="none">
            <a:spAutoFit/>
          </a:bodyPr>
          <a:lstStyle/>
          <a:p>
            <a:r>
              <a:rPr lang="en-US" sz="1800"/>
              <a:t>18-9</a:t>
            </a:r>
          </a:p>
        </p:txBody>
      </p:sp>
      <p:pic>
        <p:nvPicPr>
          <p:cNvPr id="73732" name="Picture 1028" descr="G:\PhysioLink\Textbook Images\Chapter 18\ShHP41809.jpg"/>
          <p:cNvPicPr>
            <a:picLocks noChangeAspect="1" noChangeArrowheads="1"/>
          </p:cNvPicPr>
          <p:nvPr/>
        </p:nvPicPr>
        <p:blipFill>
          <a:blip r:embed="rId2" cstate="print"/>
          <a:srcRect/>
          <a:stretch>
            <a:fillRect/>
          </a:stretch>
        </p:blipFill>
        <p:spPr bwMode="auto">
          <a:xfrm>
            <a:off x="0" y="-152400"/>
            <a:ext cx="9144000" cy="5688013"/>
          </a:xfrm>
          <a:prstGeom prst="rect">
            <a:avLst/>
          </a:prstGeom>
          <a:noFill/>
        </p:spPr>
      </p:pic>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4"/>
          <p:cNvSpPr>
            <a:spLocks noGrp="1" noChangeArrowheads="1"/>
          </p:cNvSpPr>
          <p:nvPr>
            <p:ph type="title"/>
          </p:nvPr>
        </p:nvSpPr>
        <p:spPr/>
        <p:txBody>
          <a:bodyPr>
            <a:normAutofit fontScale="90000"/>
          </a:bodyPr>
          <a:lstStyle/>
          <a:p>
            <a:pPr eaLnBrk="1" hangingPunct="1"/>
            <a:r>
              <a:rPr lang="en-US"/>
              <a:t>Hypothalamic Control of the Endocrine System</a:t>
            </a:r>
          </a:p>
        </p:txBody>
      </p:sp>
      <p:sp>
        <p:nvSpPr>
          <p:cNvPr id="155653" name="Rectangle 5"/>
          <p:cNvSpPr>
            <a:spLocks noGrp="1" noChangeArrowheads="1"/>
          </p:cNvSpPr>
          <p:nvPr>
            <p:ph type="body" idx="1"/>
          </p:nvPr>
        </p:nvSpPr>
        <p:spPr>
          <a:xfrm>
            <a:off x="1182688" y="2017713"/>
            <a:ext cx="7351712" cy="4383087"/>
          </a:xfrm>
        </p:spPr>
        <p:txBody>
          <a:bodyPr/>
          <a:lstStyle/>
          <a:p>
            <a:pPr eaLnBrk="1" hangingPunct="1">
              <a:lnSpc>
                <a:spcPct val="80000"/>
              </a:lnSpc>
            </a:pPr>
            <a:r>
              <a:rPr lang="en-US" sz="2800"/>
              <a:t>Master control center of the endocrine system</a:t>
            </a:r>
          </a:p>
          <a:p>
            <a:pPr eaLnBrk="1" hangingPunct="1">
              <a:lnSpc>
                <a:spcPct val="80000"/>
              </a:lnSpc>
            </a:pPr>
            <a:r>
              <a:rPr lang="en-US" sz="2800"/>
              <a:t>Hypothalamus oversees most endocrine activity:</a:t>
            </a:r>
          </a:p>
          <a:p>
            <a:pPr lvl="1" eaLnBrk="1" hangingPunct="1">
              <a:lnSpc>
                <a:spcPct val="80000"/>
              </a:lnSpc>
            </a:pPr>
            <a:r>
              <a:rPr lang="en-US" sz="2400"/>
              <a:t>special cells in the hypothalamus secrete hormones that influence the secretory activity of the </a:t>
            </a:r>
            <a:r>
              <a:rPr lang="en-US" sz="2400">
                <a:solidFill>
                  <a:schemeClr val="folHlink"/>
                </a:solidFill>
              </a:rPr>
              <a:t>anterior pituitary gland</a:t>
            </a:r>
          </a:p>
          <a:p>
            <a:pPr lvl="2" eaLnBrk="1" hangingPunct="1">
              <a:lnSpc>
                <a:spcPct val="80000"/>
              </a:lnSpc>
            </a:pPr>
            <a:r>
              <a:rPr lang="en-US" sz="2000"/>
              <a:t>called regulatory hormones</a:t>
            </a:r>
          </a:p>
          <a:p>
            <a:pPr lvl="2" eaLnBrk="1" hangingPunct="1">
              <a:lnSpc>
                <a:spcPct val="80000"/>
              </a:lnSpc>
            </a:pPr>
            <a:r>
              <a:rPr lang="en-US" sz="2000">
                <a:solidFill>
                  <a:schemeClr val="folHlink"/>
                </a:solidFill>
              </a:rPr>
              <a:t>releasing hormones (RH)</a:t>
            </a:r>
            <a:r>
              <a:rPr lang="en-US" sz="2000"/>
              <a:t>  </a:t>
            </a:r>
          </a:p>
          <a:p>
            <a:pPr lvl="2" eaLnBrk="1" hangingPunct="1">
              <a:lnSpc>
                <a:spcPct val="80000"/>
              </a:lnSpc>
            </a:pPr>
            <a:r>
              <a:rPr lang="en-US" sz="2000">
                <a:solidFill>
                  <a:schemeClr val="folHlink"/>
                </a:solidFill>
              </a:rPr>
              <a:t>inhibiting hormones (IH)</a:t>
            </a:r>
            <a:r>
              <a:rPr lang="en-US" sz="2000"/>
              <a:t> </a:t>
            </a:r>
          </a:p>
          <a:p>
            <a:pPr eaLnBrk="1" hangingPunct="1">
              <a:lnSpc>
                <a:spcPct val="80000"/>
              </a:lnSpc>
            </a:pPr>
            <a:r>
              <a:rPr lang="en-US" sz="2800"/>
              <a:t>Hypothalamus has indirect control over these endocrine organs.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56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565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5565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5565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5565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5565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56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Hormones</a:t>
            </a:r>
          </a:p>
        </p:txBody>
      </p:sp>
      <p:sp>
        <p:nvSpPr>
          <p:cNvPr id="3" name="Content Placeholder 2"/>
          <p:cNvSpPr>
            <a:spLocks noGrp="1"/>
          </p:cNvSpPr>
          <p:nvPr>
            <p:ph idx="1"/>
          </p:nvPr>
        </p:nvSpPr>
        <p:spPr>
          <a:xfrm>
            <a:off x="457200" y="1219200"/>
            <a:ext cx="8229600" cy="5105400"/>
          </a:xfrm>
        </p:spPr>
        <p:txBody>
          <a:bodyPr>
            <a:normAutofit fontScale="85000" lnSpcReduction="10000"/>
          </a:bodyPr>
          <a:lstStyle/>
          <a:p>
            <a:pPr>
              <a:buNone/>
            </a:pPr>
            <a:r>
              <a:rPr lang="en-US" b="1" dirty="0"/>
              <a:t>1. According to their chemical nature.</a:t>
            </a:r>
          </a:p>
          <a:p>
            <a:pPr>
              <a:buNone/>
            </a:pPr>
            <a:r>
              <a:rPr lang="en-US" dirty="0"/>
              <a:t>A. </a:t>
            </a:r>
            <a:r>
              <a:rPr lang="en-US" b="1" i="1" dirty="0"/>
              <a:t>Proteins and polypeptides,</a:t>
            </a:r>
            <a:r>
              <a:rPr lang="en-US" i="1" dirty="0"/>
              <a:t> </a:t>
            </a:r>
            <a:r>
              <a:rPr lang="en-US" dirty="0"/>
              <a:t>including hormones secreted by the anterior and posterior pituitary gland, the pancreas (insulin and glucagon), the parathyroid gland (parathyroid hormone), and many others.</a:t>
            </a:r>
          </a:p>
          <a:p>
            <a:pPr>
              <a:buNone/>
            </a:pPr>
            <a:r>
              <a:rPr lang="en-US" dirty="0"/>
              <a:t>B. </a:t>
            </a:r>
            <a:r>
              <a:rPr lang="en-US" b="1" i="1" dirty="0"/>
              <a:t>Steroids</a:t>
            </a:r>
            <a:r>
              <a:rPr lang="en-US" dirty="0"/>
              <a:t> secreted by the adrenal cortex (</a:t>
            </a:r>
            <a:r>
              <a:rPr lang="en-US" dirty="0" err="1"/>
              <a:t>cortisol</a:t>
            </a:r>
            <a:r>
              <a:rPr lang="en-US" dirty="0"/>
              <a:t> and </a:t>
            </a:r>
            <a:r>
              <a:rPr lang="en-US" dirty="0" err="1"/>
              <a:t>aldosterone</a:t>
            </a:r>
            <a:r>
              <a:rPr lang="en-US" dirty="0"/>
              <a:t>), the ovaries (estrogen and progesterone), the testes (testosterone), and the placenta (estrogen and progesterone).</a:t>
            </a:r>
          </a:p>
          <a:p>
            <a:pPr>
              <a:buNone/>
            </a:pPr>
            <a:r>
              <a:rPr lang="en-US" dirty="0"/>
              <a:t>C. </a:t>
            </a:r>
            <a:r>
              <a:rPr lang="en-US" b="1" i="1" dirty="0"/>
              <a:t>Derivatives of the amino acid tyrosine</a:t>
            </a:r>
            <a:r>
              <a:rPr lang="en-US" i="1" dirty="0"/>
              <a:t>,</a:t>
            </a:r>
            <a:r>
              <a:rPr lang="en-US" dirty="0"/>
              <a:t> secreted by the thyroid (</a:t>
            </a:r>
            <a:r>
              <a:rPr lang="en-US" dirty="0" err="1"/>
              <a:t>thyroxine</a:t>
            </a:r>
            <a:r>
              <a:rPr lang="en-US" dirty="0"/>
              <a:t> and </a:t>
            </a:r>
            <a:r>
              <a:rPr lang="en-US" dirty="0" err="1"/>
              <a:t>triiodothyronine</a:t>
            </a:r>
            <a:r>
              <a:rPr lang="en-US" dirty="0"/>
              <a:t>) and the adrenal medullae (epinephrine and </a:t>
            </a:r>
            <a:r>
              <a:rPr lang="en-US" dirty="0" err="1"/>
              <a:t>norepinephrine</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3" name="Picture 2" descr="20_04"/>
          <p:cNvPicPr>
            <a:picLocks noChangeAspect="1" noChangeArrowheads="1"/>
          </p:cNvPicPr>
          <p:nvPr/>
        </p:nvPicPr>
        <p:blipFill>
          <a:blip r:embed="rId2" cstate="print"/>
          <a:srcRect/>
          <a:stretch>
            <a:fillRect/>
          </a:stretch>
        </p:blipFill>
        <p:spPr bwMode="auto">
          <a:xfrm>
            <a:off x="0" y="738188"/>
            <a:ext cx="9144000" cy="5510212"/>
          </a:xfrm>
          <a:prstGeom prst="rect">
            <a:avLst/>
          </a:prstGeom>
          <a:noFill/>
          <a:ln w="9525">
            <a:noFill/>
            <a:miter lim="800000"/>
            <a:headEnd/>
            <a:tailEnd/>
          </a:ln>
        </p:spPr>
      </p:pic>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eaLnBrk="1" hangingPunct="1"/>
            <a:r>
              <a:rPr lang="en-US"/>
              <a:t>Hypothalamic Control of the Endocrine System</a:t>
            </a:r>
          </a:p>
        </p:txBody>
      </p:sp>
      <p:sp>
        <p:nvSpPr>
          <p:cNvPr id="157699" name="Rectangle 3"/>
          <p:cNvSpPr>
            <a:spLocks noGrp="1" noChangeArrowheads="1"/>
          </p:cNvSpPr>
          <p:nvPr>
            <p:ph type="body" idx="1"/>
          </p:nvPr>
        </p:nvSpPr>
        <p:spPr>
          <a:xfrm>
            <a:off x="1182688" y="2017713"/>
            <a:ext cx="7351712" cy="4383087"/>
          </a:xfrm>
        </p:spPr>
        <p:txBody>
          <a:bodyPr/>
          <a:lstStyle/>
          <a:p>
            <a:pPr eaLnBrk="1" hangingPunct="1">
              <a:lnSpc>
                <a:spcPct val="90000"/>
              </a:lnSpc>
            </a:pPr>
            <a:r>
              <a:rPr lang="en-US" sz="2400"/>
              <a:t>Hypothalamus produces two hormones that are transported to and stored in the </a:t>
            </a:r>
            <a:r>
              <a:rPr lang="en-US" sz="2400">
                <a:solidFill>
                  <a:schemeClr val="folHlink"/>
                </a:solidFill>
              </a:rPr>
              <a:t>posterior pituitary.</a:t>
            </a:r>
            <a:endParaRPr lang="en-US" sz="2400"/>
          </a:p>
          <a:p>
            <a:pPr lvl="1" eaLnBrk="1" hangingPunct="1">
              <a:lnSpc>
                <a:spcPct val="90000"/>
              </a:lnSpc>
            </a:pPr>
            <a:r>
              <a:rPr lang="en-US" sz="2000">
                <a:solidFill>
                  <a:schemeClr val="folHlink"/>
                </a:solidFill>
              </a:rPr>
              <a:t>oxytocin (paraventicular nucleus)</a:t>
            </a:r>
            <a:endParaRPr lang="en-US" sz="2000"/>
          </a:p>
          <a:p>
            <a:pPr lvl="1" eaLnBrk="1" hangingPunct="1">
              <a:lnSpc>
                <a:spcPct val="90000"/>
              </a:lnSpc>
            </a:pPr>
            <a:r>
              <a:rPr lang="en-US" sz="2000">
                <a:solidFill>
                  <a:schemeClr val="folHlink"/>
                </a:solidFill>
              </a:rPr>
              <a:t>antidiuretic hormone</a:t>
            </a:r>
            <a:r>
              <a:rPr lang="en-US" sz="2000"/>
              <a:t> (ADH) (supraoptic nucleus)</a:t>
            </a:r>
            <a:endParaRPr lang="en-US" sz="2400">
              <a:solidFill>
                <a:schemeClr val="folHlink"/>
              </a:solidFill>
            </a:endParaRPr>
          </a:p>
          <a:p>
            <a:pPr eaLnBrk="1" hangingPunct="1">
              <a:lnSpc>
                <a:spcPct val="90000"/>
              </a:lnSpc>
            </a:pPr>
            <a:r>
              <a:rPr lang="en-US" sz="2400"/>
              <a:t>Hypothalamus directly oversees the stimulation and hormone secretion of the </a:t>
            </a:r>
            <a:r>
              <a:rPr lang="en-US" sz="2400">
                <a:solidFill>
                  <a:schemeClr val="folHlink"/>
                </a:solidFill>
              </a:rPr>
              <a:t>adrenal medulla.</a:t>
            </a:r>
            <a:r>
              <a:rPr lang="en-US" sz="2400"/>
              <a:t> </a:t>
            </a:r>
          </a:p>
          <a:p>
            <a:pPr lvl="1" eaLnBrk="1" hangingPunct="1">
              <a:lnSpc>
                <a:spcPct val="90000"/>
              </a:lnSpc>
            </a:pPr>
            <a:r>
              <a:rPr lang="en-US" sz="2000"/>
              <a:t>An endocrine structure that secretes its hormones in response to stimulation by the </a:t>
            </a:r>
            <a:r>
              <a:rPr lang="en-US" sz="2000">
                <a:solidFill>
                  <a:schemeClr val="folHlink"/>
                </a:solidFill>
              </a:rPr>
              <a:t>sympathetic</a:t>
            </a:r>
            <a:r>
              <a:rPr lang="en-US" sz="2000"/>
              <a:t> nervous system. </a:t>
            </a:r>
            <a:endParaRPr lang="en-US" sz="2000">
              <a:latin typeface="Courier New" pitchFamily="49" charset="0"/>
              <a:cs typeface="Courier New" pitchFamily="49" charset="0"/>
            </a:endParaRPr>
          </a:p>
          <a:p>
            <a:pPr eaLnBrk="1" hangingPunct="1">
              <a:lnSpc>
                <a:spcPts val="2400"/>
              </a:lnSpc>
            </a:pPr>
            <a:r>
              <a:rPr lang="en-US" sz="2400">
                <a:ea typeface="MS Mincho" pitchFamily="49" charset="-128"/>
              </a:rPr>
              <a:t>Some endocrine cells are </a:t>
            </a:r>
            <a:r>
              <a:rPr lang="en-US" sz="2400">
                <a:solidFill>
                  <a:schemeClr val="folHlink"/>
                </a:solidFill>
                <a:ea typeface="MS Mincho" pitchFamily="49" charset="-128"/>
              </a:rPr>
              <a:t>not</a:t>
            </a:r>
            <a:r>
              <a:rPr lang="en-US" sz="2400">
                <a:ea typeface="MS Mincho" pitchFamily="49" charset="-128"/>
              </a:rPr>
              <a:t> under direct control of hypothalamus.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7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7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57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76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576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57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1" name="Picture 4" descr="20_03"/>
          <p:cNvPicPr>
            <a:picLocks noChangeAspect="1" noChangeArrowheads="1"/>
          </p:cNvPicPr>
          <p:nvPr/>
        </p:nvPicPr>
        <p:blipFill>
          <a:blip r:embed="rId2" cstate="print"/>
          <a:srcRect/>
          <a:stretch>
            <a:fillRect/>
          </a:stretch>
        </p:blipFill>
        <p:spPr bwMode="auto">
          <a:xfrm>
            <a:off x="0" y="841375"/>
            <a:ext cx="9144000" cy="5407025"/>
          </a:xfrm>
          <a:prstGeom prst="rect">
            <a:avLst/>
          </a:prstGeom>
          <a:noFill/>
          <a:ln w="9525">
            <a:noFill/>
            <a:miter lim="800000"/>
            <a:headEnd/>
            <a:tailEnd/>
          </a:ln>
        </p:spPr>
      </p:pic>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p:txBody>
          <a:bodyPr/>
          <a:lstStyle/>
          <a:p>
            <a:pPr eaLnBrk="1" hangingPunct="1"/>
            <a:r>
              <a:rPr lang="en-US"/>
              <a:t>Pituitary Gland (Hypophysis)</a:t>
            </a:r>
          </a:p>
        </p:txBody>
      </p:sp>
      <p:sp>
        <p:nvSpPr>
          <p:cNvPr id="159749" name="Rectangle 5"/>
          <p:cNvSpPr>
            <a:spLocks noGrp="1" noChangeArrowheads="1"/>
          </p:cNvSpPr>
          <p:nvPr>
            <p:ph type="body" idx="1"/>
          </p:nvPr>
        </p:nvSpPr>
        <p:spPr/>
        <p:txBody>
          <a:bodyPr/>
          <a:lstStyle/>
          <a:p>
            <a:pPr eaLnBrk="1" hangingPunct="1">
              <a:lnSpc>
                <a:spcPct val="90000"/>
              </a:lnSpc>
            </a:pPr>
            <a:r>
              <a:rPr lang="en-US" sz="2800"/>
              <a:t>lies inferior to the hypothalamus. </a:t>
            </a:r>
          </a:p>
          <a:p>
            <a:pPr eaLnBrk="1" hangingPunct="1">
              <a:lnSpc>
                <a:spcPct val="90000"/>
              </a:lnSpc>
            </a:pPr>
            <a:r>
              <a:rPr lang="en-US" sz="2800"/>
              <a:t>Small, slightly oval gland housed within the hypophyseal fossa of the sphenoid bone.</a:t>
            </a:r>
          </a:p>
          <a:p>
            <a:pPr eaLnBrk="1" hangingPunct="1">
              <a:lnSpc>
                <a:spcPct val="90000"/>
              </a:lnSpc>
            </a:pPr>
            <a:r>
              <a:rPr lang="en-US" sz="2800"/>
              <a:t>Connected to the hypothalamus by a thin stalk, the infundibulum.</a:t>
            </a:r>
          </a:p>
          <a:p>
            <a:pPr eaLnBrk="1" hangingPunct="1">
              <a:lnSpc>
                <a:spcPct val="90000"/>
              </a:lnSpc>
            </a:pPr>
            <a:r>
              <a:rPr lang="en-US" sz="2800"/>
              <a:t>Partitioned both structurally and functionally into an </a:t>
            </a:r>
            <a:r>
              <a:rPr lang="en-US" sz="2800">
                <a:solidFill>
                  <a:schemeClr val="folHlink"/>
                </a:solidFill>
              </a:rPr>
              <a:t>anterior pituitary</a:t>
            </a:r>
            <a:r>
              <a:rPr lang="en-US" sz="2800"/>
              <a:t> and a </a:t>
            </a:r>
            <a:r>
              <a:rPr lang="en-US" sz="2800">
                <a:solidFill>
                  <a:schemeClr val="folHlink"/>
                </a:solidFill>
              </a:rPr>
              <a:t>posterior pituitary</a:t>
            </a:r>
            <a:r>
              <a:rPr lang="en-US" sz="2800"/>
              <a:t>. </a:t>
            </a:r>
          </a:p>
          <a:p>
            <a:pPr lvl="1" eaLnBrk="1" hangingPunct="1">
              <a:lnSpc>
                <a:spcPct val="90000"/>
              </a:lnSpc>
            </a:pPr>
            <a:r>
              <a:rPr lang="en-US" sz="2400"/>
              <a:t>(called anterior lobes and posterior lobes)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7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7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97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974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597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z="4000"/>
              <a:t>Hypophysis cerebri</a:t>
            </a:r>
          </a:p>
        </p:txBody>
      </p:sp>
      <p:sp>
        <p:nvSpPr>
          <p:cNvPr id="111619" name="Rectangle 3"/>
          <p:cNvSpPr>
            <a:spLocks noGrp="1" noChangeArrowheads="1"/>
          </p:cNvSpPr>
          <p:nvPr>
            <p:ph type="body" idx="1"/>
          </p:nvPr>
        </p:nvSpPr>
        <p:spPr>
          <a:xfrm>
            <a:off x="685800" y="1752600"/>
            <a:ext cx="7772400" cy="4114800"/>
          </a:xfrm>
        </p:spPr>
        <p:txBody>
          <a:bodyPr/>
          <a:lstStyle/>
          <a:p>
            <a:r>
              <a:rPr lang="en-US" sz="2800"/>
              <a:t>(= pituitary) - called the "master gland", because it regulates other glands.</a:t>
            </a:r>
            <a:endParaRPr lang="en-US"/>
          </a:p>
          <a:p>
            <a:pPr lvl="1"/>
            <a:r>
              <a:rPr lang="en-US" sz="2400"/>
              <a:t>Adenohypophysis (=anterior lobe)</a:t>
            </a:r>
          </a:p>
          <a:p>
            <a:pPr lvl="1"/>
            <a:r>
              <a:rPr lang="en-US" sz="2400"/>
              <a:t>Neurohypophysis (= Posterior Lobe)</a:t>
            </a:r>
          </a:p>
          <a:p>
            <a:pPr lvl="2"/>
            <a:endParaRPr lang="en-US" sz="2000"/>
          </a:p>
          <a:p>
            <a:pPr lvl="2"/>
            <a:endParaRPr lang="en-US" sz="2000"/>
          </a:p>
          <a:p>
            <a:pPr lvl="3"/>
            <a:endParaRPr lang="en-US" sz="1400"/>
          </a:p>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anim calcmode="lin" valueType="num">
                                      <p:cBhvr additive="base">
                                        <p:cTn id="11" dur="5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16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anim calcmode="lin" valueType="num">
                                      <p:cBhvr additive="base">
                                        <p:cTn id="15"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16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9" name="Picture 4" descr="20_04"/>
          <p:cNvPicPr>
            <a:picLocks noChangeAspect="1" noChangeArrowheads="1"/>
          </p:cNvPicPr>
          <p:nvPr/>
        </p:nvPicPr>
        <p:blipFill>
          <a:blip r:embed="rId2" cstate="print"/>
          <a:srcRect/>
          <a:stretch>
            <a:fillRect/>
          </a:stretch>
        </p:blipFill>
        <p:spPr bwMode="auto">
          <a:xfrm>
            <a:off x="0" y="738188"/>
            <a:ext cx="9144000" cy="5510212"/>
          </a:xfrm>
          <a:prstGeom prst="rect">
            <a:avLst/>
          </a:prstGeom>
          <a:noFill/>
          <a:ln w="9525">
            <a:noFill/>
            <a:miter lim="800000"/>
            <a:headEnd/>
            <a:tailEnd/>
          </a:ln>
        </p:spPr>
      </p:pic>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4"/>
          <p:cNvSpPr>
            <a:spLocks noGrp="1" noChangeArrowheads="1"/>
          </p:cNvSpPr>
          <p:nvPr>
            <p:ph type="title"/>
          </p:nvPr>
        </p:nvSpPr>
        <p:spPr/>
        <p:txBody>
          <a:bodyPr>
            <a:normAutofit fontScale="90000"/>
          </a:bodyPr>
          <a:lstStyle/>
          <a:p>
            <a:pPr eaLnBrk="1" hangingPunct="1"/>
            <a:r>
              <a:rPr lang="en-US"/>
              <a:t>Control of Anterior Pituitary Gland Secretions</a:t>
            </a:r>
          </a:p>
        </p:txBody>
      </p:sp>
      <p:sp>
        <p:nvSpPr>
          <p:cNvPr id="161797" name="Rectangle 5"/>
          <p:cNvSpPr>
            <a:spLocks noGrp="1" noChangeArrowheads="1"/>
          </p:cNvSpPr>
          <p:nvPr>
            <p:ph type="body" idx="1"/>
          </p:nvPr>
        </p:nvSpPr>
        <p:spPr>
          <a:xfrm>
            <a:off x="1182688" y="2017713"/>
            <a:ext cx="7504112" cy="4383087"/>
          </a:xfrm>
        </p:spPr>
        <p:txBody>
          <a:bodyPr/>
          <a:lstStyle/>
          <a:p>
            <a:pPr eaLnBrk="1" hangingPunct="1"/>
            <a:r>
              <a:rPr lang="en-US" sz="2800"/>
              <a:t>Anterior pituitary gland is controlled by regulatory hormones secreted by the hypothalamus. </a:t>
            </a:r>
          </a:p>
          <a:p>
            <a:pPr eaLnBrk="1" hangingPunct="1"/>
            <a:r>
              <a:rPr lang="en-US" sz="2800"/>
              <a:t>Hormones reach the anterior pituitary via </a:t>
            </a:r>
            <a:r>
              <a:rPr lang="en-US" sz="2800">
                <a:solidFill>
                  <a:schemeClr val="folHlink"/>
                </a:solidFill>
              </a:rPr>
              <a:t>hypothalamo- hypophyseal portal system.</a:t>
            </a:r>
          </a:p>
          <a:p>
            <a:pPr lvl="1" eaLnBrk="1" hangingPunct="1"/>
            <a:r>
              <a:rPr lang="en-US" sz="2400"/>
              <a:t>essentially a “shunt” </a:t>
            </a:r>
          </a:p>
          <a:p>
            <a:pPr lvl="1" eaLnBrk="1" hangingPunct="1"/>
            <a:r>
              <a:rPr lang="en-US" sz="2400"/>
              <a:t>takes venous blood carrying regulatory hormones from the hypothalamus directly to the anterior pituitary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17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179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179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17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7758B2F8-B669-482A-B143-C2C28ECEA30A}" type="slidenum">
              <a:rPr lang="en-US"/>
              <a:pPr>
                <a:defRPr/>
              </a:pPr>
              <a:t>57</a:t>
            </a:fld>
            <a:endParaRPr lang="en-US"/>
          </a:p>
        </p:txBody>
      </p:sp>
      <p:pic>
        <p:nvPicPr>
          <p:cNvPr id="22531" name="Picture 4" descr="20_07"/>
          <p:cNvPicPr>
            <a:picLocks noChangeAspect="1" noChangeArrowheads="1"/>
          </p:cNvPicPr>
          <p:nvPr/>
        </p:nvPicPr>
        <p:blipFill>
          <a:blip r:embed="rId2" cstate="print"/>
          <a:srcRect/>
          <a:stretch>
            <a:fillRect/>
          </a:stretch>
        </p:blipFill>
        <p:spPr bwMode="auto">
          <a:xfrm>
            <a:off x="685800" y="315913"/>
            <a:ext cx="7924800" cy="6161087"/>
          </a:xfrm>
          <a:prstGeom prst="rect">
            <a:avLst/>
          </a:prstGeom>
          <a:noFill/>
          <a:ln w="9525">
            <a:noFill/>
            <a:miter lim="800000"/>
            <a:headEnd/>
            <a:tailEnd/>
          </a:ln>
        </p:spPr>
      </p:pic>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Neurohypophysis (=posterior lobe)</a:t>
            </a:r>
          </a:p>
        </p:txBody>
      </p:sp>
      <p:sp>
        <p:nvSpPr>
          <p:cNvPr id="41987" name="Rectangle 3"/>
          <p:cNvSpPr>
            <a:spLocks noGrp="1" noChangeArrowheads="1"/>
          </p:cNvSpPr>
          <p:nvPr>
            <p:ph type="body" idx="1"/>
          </p:nvPr>
        </p:nvSpPr>
        <p:spPr/>
        <p:txBody>
          <a:bodyPr/>
          <a:lstStyle/>
          <a:p>
            <a:r>
              <a:rPr lang="en-US"/>
              <a:t>oxytocin - stimulates smooth muscle contraction --&gt; childbirth &amp; milk release.</a:t>
            </a:r>
          </a:p>
          <a:p>
            <a:r>
              <a:rPr lang="en-US"/>
              <a:t>Antidiuretic hormone (ADH)     (=vasopressin) --&gt; increased permeability of collecting tubules to water</a:t>
            </a:r>
          </a:p>
          <a:p>
            <a:endParaRPr lang="en-US">
              <a:latin typeface="Helvetic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6" name="Picture 4" descr="G:\PhysioLink\Textbook Images\Chapter 20\ShHP42032.jpg"/>
          <p:cNvPicPr>
            <a:picLocks noChangeAspect="1" noChangeArrowheads="1"/>
          </p:cNvPicPr>
          <p:nvPr/>
        </p:nvPicPr>
        <p:blipFill>
          <a:blip r:embed="rId2" cstate="print"/>
          <a:srcRect/>
          <a:stretch>
            <a:fillRect/>
          </a:stretch>
        </p:blipFill>
        <p:spPr bwMode="auto">
          <a:xfrm>
            <a:off x="1676400" y="0"/>
            <a:ext cx="4875213" cy="6858000"/>
          </a:xfrm>
          <a:prstGeom prst="rect">
            <a:avLst/>
          </a:prstGeom>
          <a:noFill/>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45614" y="5349621"/>
            <a:ext cx="111125" cy="45085"/>
          </a:xfrm>
          <a:custGeom>
            <a:avLst/>
            <a:gdLst/>
            <a:ahLst/>
            <a:cxnLst/>
            <a:rect l="l" t="t" r="r" b="b"/>
            <a:pathLst>
              <a:path w="111125" h="45085">
                <a:moveTo>
                  <a:pt x="4572" y="0"/>
                </a:moveTo>
                <a:lnTo>
                  <a:pt x="0" y="18414"/>
                </a:lnTo>
                <a:lnTo>
                  <a:pt x="106172" y="44957"/>
                </a:lnTo>
                <a:lnTo>
                  <a:pt x="110871" y="26542"/>
                </a:lnTo>
                <a:lnTo>
                  <a:pt x="4572" y="0"/>
                </a:lnTo>
                <a:close/>
              </a:path>
            </a:pathLst>
          </a:custGeom>
          <a:solidFill>
            <a:srgbClr val="000079"/>
          </a:solidFill>
        </p:spPr>
        <p:txBody>
          <a:bodyPr wrap="square" lIns="0" tIns="0" rIns="0" bIns="0" rtlCol="0"/>
          <a:lstStyle/>
          <a:p>
            <a:endParaRPr/>
          </a:p>
        </p:txBody>
      </p:sp>
      <p:sp>
        <p:nvSpPr>
          <p:cNvPr id="3" name="object 3"/>
          <p:cNvSpPr/>
          <p:nvPr/>
        </p:nvSpPr>
        <p:spPr>
          <a:xfrm>
            <a:off x="1724405" y="5384165"/>
            <a:ext cx="109220" cy="58419"/>
          </a:xfrm>
          <a:custGeom>
            <a:avLst/>
            <a:gdLst/>
            <a:ahLst/>
            <a:cxnLst/>
            <a:rect l="l" t="t" r="r" b="b"/>
            <a:pathLst>
              <a:path w="109219" h="58420">
                <a:moveTo>
                  <a:pt x="7112" y="0"/>
                </a:moveTo>
                <a:lnTo>
                  <a:pt x="0" y="17653"/>
                </a:lnTo>
                <a:lnTo>
                  <a:pt x="101726" y="58420"/>
                </a:lnTo>
                <a:lnTo>
                  <a:pt x="108712" y="40767"/>
                </a:lnTo>
                <a:lnTo>
                  <a:pt x="7112" y="0"/>
                </a:lnTo>
                <a:close/>
              </a:path>
            </a:pathLst>
          </a:custGeom>
          <a:solidFill>
            <a:srgbClr val="000079"/>
          </a:solidFill>
        </p:spPr>
        <p:txBody>
          <a:bodyPr wrap="square" lIns="0" tIns="0" rIns="0" bIns="0" rtlCol="0"/>
          <a:lstStyle/>
          <a:p>
            <a:endParaRPr/>
          </a:p>
        </p:txBody>
      </p:sp>
      <p:sp>
        <p:nvSpPr>
          <p:cNvPr id="4" name="object 4"/>
          <p:cNvSpPr/>
          <p:nvPr/>
        </p:nvSpPr>
        <p:spPr>
          <a:xfrm>
            <a:off x="1689480" y="5417565"/>
            <a:ext cx="109220" cy="58419"/>
          </a:xfrm>
          <a:custGeom>
            <a:avLst/>
            <a:gdLst/>
            <a:ahLst/>
            <a:cxnLst/>
            <a:rect l="l" t="t" r="r" b="b"/>
            <a:pathLst>
              <a:path w="109219" h="58420">
                <a:moveTo>
                  <a:pt x="7112" y="0"/>
                </a:moveTo>
                <a:lnTo>
                  <a:pt x="0" y="17653"/>
                </a:lnTo>
                <a:lnTo>
                  <a:pt x="101726" y="58293"/>
                </a:lnTo>
                <a:lnTo>
                  <a:pt x="108712" y="40640"/>
                </a:lnTo>
                <a:lnTo>
                  <a:pt x="7112" y="0"/>
                </a:lnTo>
                <a:close/>
              </a:path>
            </a:pathLst>
          </a:custGeom>
          <a:solidFill>
            <a:srgbClr val="000079"/>
          </a:solidFill>
        </p:spPr>
        <p:txBody>
          <a:bodyPr wrap="square" lIns="0" tIns="0" rIns="0" bIns="0" rtlCol="0"/>
          <a:lstStyle/>
          <a:p>
            <a:endParaRPr/>
          </a:p>
        </p:txBody>
      </p:sp>
      <p:sp>
        <p:nvSpPr>
          <p:cNvPr id="5" name="object 5"/>
          <p:cNvSpPr/>
          <p:nvPr/>
        </p:nvSpPr>
        <p:spPr>
          <a:xfrm>
            <a:off x="1810639" y="5110988"/>
            <a:ext cx="179197" cy="16560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934591" y="4693665"/>
            <a:ext cx="137795" cy="45720"/>
          </a:xfrm>
          <a:custGeom>
            <a:avLst/>
            <a:gdLst/>
            <a:ahLst/>
            <a:cxnLst/>
            <a:rect l="l" t="t" r="r" b="b"/>
            <a:pathLst>
              <a:path w="137794" h="45720">
                <a:moveTo>
                  <a:pt x="133857" y="0"/>
                </a:moveTo>
                <a:lnTo>
                  <a:pt x="0" y="26923"/>
                </a:lnTo>
                <a:lnTo>
                  <a:pt x="3809" y="45592"/>
                </a:lnTo>
                <a:lnTo>
                  <a:pt x="137667" y="18668"/>
                </a:lnTo>
                <a:lnTo>
                  <a:pt x="133857" y="0"/>
                </a:lnTo>
                <a:close/>
              </a:path>
            </a:pathLst>
          </a:custGeom>
          <a:solidFill>
            <a:srgbClr val="000079"/>
          </a:solidFill>
        </p:spPr>
        <p:txBody>
          <a:bodyPr wrap="square" lIns="0" tIns="0" rIns="0" bIns="0" rtlCol="0"/>
          <a:lstStyle/>
          <a:p>
            <a:endParaRPr/>
          </a:p>
        </p:txBody>
      </p:sp>
      <p:sp>
        <p:nvSpPr>
          <p:cNvPr id="7" name="object 7"/>
          <p:cNvSpPr/>
          <p:nvPr/>
        </p:nvSpPr>
        <p:spPr>
          <a:xfrm>
            <a:off x="1936114" y="4738751"/>
            <a:ext cx="137795" cy="38100"/>
          </a:xfrm>
          <a:custGeom>
            <a:avLst/>
            <a:gdLst/>
            <a:ahLst/>
            <a:cxnLst/>
            <a:rect l="l" t="t" r="r" b="b"/>
            <a:pathLst>
              <a:path w="137794" h="38100">
                <a:moveTo>
                  <a:pt x="135128" y="0"/>
                </a:moveTo>
                <a:lnTo>
                  <a:pt x="0" y="19050"/>
                </a:lnTo>
                <a:lnTo>
                  <a:pt x="2667" y="37973"/>
                </a:lnTo>
                <a:lnTo>
                  <a:pt x="137795" y="18923"/>
                </a:lnTo>
                <a:lnTo>
                  <a:pt x="135128" y="0"/>
                </a:lnTo>
                <a:close/>
              </a:path>
            </a:pathLst>
          </a:custGeom>
          <a:solidFill>
            <a:srgbClr val="000079"/>
          </a:solidFill>
        </p:spPr>
        <p:txBody>
          <a:bodyPr wrap="square" lIns="0" tIns="0" rIns="0" bIns="0" rtlCol="0"/>
          <a:lstStyle/>
          <a:p>
            <a:endParaRPr/>
          </a:p>
        </p:txBody>
      </p:sp>
      <p:sp>
        <p:nvSpPr>
          <p:cNvPr id="8" name="object 8"/>
          <p:cNvSpPr/>
          <p:nvPr/>
        </p:nvSpPr>
        <p:spPr>
          <a:xfrm>
            <a:off x="1936114" y="4776851"/>
            <a:ext cx="137795" cy="38100"/>
          </a:xfrm>
          <a:custGeom>
            <a:avLst/>
            <a:gdLst/>
            <a:ahLst/>
            <a:cxnLst/>
            <a:rect l="l" t="t" r="r" b="b"/>
            <a:pathLst>
              <a:path w="137794" h="38100">
                <a:moveTo>
                  <a:pt x="135128" y="0"/>
                </a:moveTo>
                <a:lnTo>
                  <a:pt x="0" y="19050"/>
                </a:lnTo>
                <a:lnTo>
                  <a:pt x="2667" y="37973"/>
                </a:lnTo>
                <a:lnTo>
                  <a:pt x="137795" y="18923"/>
                </a:lnTo>
                <a:lnTo>
                  <a:pt x="135128" y="0"/>
                </a:lnTo>
                <a:close/>
              </a:path>
            </a:pathLst>
          </a:custGeom>
          <a:solidFill>
            <a:srgbClr val="000079"/>
          </a:solidFill>
        </p:spPr>
        <p:txBody>
          <a:bodyPr wrap="square" lIns="0" tIns="0" rIns="0" bIns="0" rtlCol="0"/>
          <a:lstStyle/>
          <a:p>
            <a:endParaRPr/>
          </a:p>
        </p:txBody>
      </p:sp>
      <p:sp>
        <p:nvSpPr>
          <p:cNvPr id="9" name="object 9"/>
          <p:cNvSpPr/>
          <p:nvPr/>
        </p:nvSpPr>
        <p:spPr>
          <a:xfrm>
            <a:off x="1916683" y="4491735"/>
            <a:ext cx="135890" cy="62230"/>
          </a:xfrm>
          <a:custGeom>
            <a:avLst/>
            <a:gdLst/>
            <a:ahLst/>
            <a:cxnLst/>
            <a:rect l="l" t="t" r="r" b="b"/>
            <a:pathLst>
              <a:path w="135889" h="62229">
                <a:moveTo>
                  <a:pt x="129159" y="0"/>
                </a:moveTo>
                <a:lnTo>
                  <a:pt x="0" y="44068"/>
                </a:lnTo>
                <a:lnTo>
                  <a:pt x="6223" y="62102"/>
                </a:lnTo>
                <a:lnTo>
                  <a:pt x="135382" y="18033"/>
                </a:lnTo>
                <a:lnTo>
                  <a:pt x="129159" y="0"/>
                </a:lnTo>
                <a:close/>
              </a:path>
            </a:pathLst>
          </a:custGeom>
          <a:solidFill>
            <a:srgbClr val="000079"/>
          </a:solidFill>
        </p:spPr>
        <p:txBody>
          <a:bodyPr wrap="square" lIns="0" tIns="0" rIns="0" bIns="0" rtlCol="0"/>
          <a:lstStyle/>
          <a:p>
            <a:endParaRPr/>
          </a:p>
        </p:txBody>
      </p:sp>
      <p:sp>
        <p:nvSpPr>
          <p:cNvPr id="10" name="object 10"/>
          <p:cNvSpPr/>
          <p:nvPr/>
        </p:nvSpPr>
        <p:spPr>
          <a:xfrm>
            <a:off x="1925701" y="4527930"/>
            <a:ext cx="136525" cy="56515"/>
          </a:xfrm>
          <a:custGeom>
            <a:avLst/>
            <a:gdLst/>
            <a:ahLst/>
            <a:cxnLst/>
            <a:rect l="l" t="t" r="r" b="b"/>
            <a:pathLst>
              <a:path w="136525" h="56514">
                <a:moveTo>
                  <a:pt x="131063" y="0"/>
                </a:moveTo>
                <a:lnTo>
                  <a:pt x="0" y="38100"/>
                </a:lnTo>
                <a:lnTo>
                  <a:pt x="5334" y="56388"/>
                </a:lnTo>
                <a:lnTo>
                  <a:pt x="136398" y="18288"/>
                </a:lnTo>
                <a:lnTo>
                  <a:pt x="131063" y="0"/>
                </a:lnTo>
                <a:close/>
              </a:path>
            </a:pathLst>
          </a:custGeom>
          <a:solidFill>
            <a:srgbClr val="000079"/>
          </a:solidFill>
        </p:spPr>
        <p:txBody>
          <a:bodyPr wrap="square" lIns="0" tIns="0" rIns="0" bIns="0" rtlCol="0"/>
          <a:lstStyle/>
          <a:p>
            <a:endParaRPr/>
          </a:p>
        </p:txBody>
      </p:sp>
      <p:sp>
        <p:nvSpPr>
          <p:cNvPr id="11" name="object 11"/>
          <p:cNvSpPr/>
          <p:nvPr/>
        </p:nvSpPr>
        <p:spPr>
          <a:xfrm>
            <a:off x="1930400" y="4566030"/>
            <a:ext cx="136525" cy="56515"/>
          </a:xfrm>
          <a:custGeom>
            <a:avLst/>
            <a:gdLst/>
            <a:ahLst/>
            <a:cxnLst/>
            <a:rect l="l" t="t" r="r" b="b"/>
            <a:pathLst>
              <a:path w="136525" h="56514">
                <a:moveTo>
                  <a:pt x="131191" y="0"/>
                </a:moveTo>
                <a:lnTo>
                  <a:pt x="0" y="38100"/>
                </a:lnTo>
                <a:lnTo>
                  <a:pt x="5333" y="56388"/>
                </a:lnTo>
                <a:lnTo>
                  <a:pt x="136525" y="18288"/>
                </a:lnTo>
                <a:lnTo>
                  <a:pt x="131191" y="0"/>
                </a:lnTo>
                <a:close/>
              </a:path>
            </a:pathLst>
          </a:custGeom>
          <a:solidFill>
            <a:srgbClr val="000079"/>
          </a:solidFill>
        </p:spPr>
        <p:txBody>
          <a:bodyPr wrap="square" lIns="0" tIns="0" rIns="0" bIns="0" rtlCol="0"/>
          <a:lstStyle/>
          <a:p>
            <a:endParaRPr/>
          </a:p>
        </p:txBody>
      </p:sp>
      <p:sp>
        <p:nvSpPr>
          <p:cNvPr id="12" name="object 12"/>
          <p:cNvSpPr/>
          <p:nvPr/>
        </p:nvSpPr>
        <p:spPr>
          <a:xfrm>
            <a:off x="1934845" y="4612004"/>
            <a:ext cx="137160" cy="50165"/>
          </a:xfrm>
          <a:custGeom>
            <a:avLst/>
            <a:gdLst/>
            <a:ahLst/>
            <a:cxnLst/>
            <a:rect l="l" t="t" r="r" b="b"/>
            <a:pathLst>
              <a:path w="137160" h="50164">
                <a:moveTo>
                  <a:pt x="132715" y="0"/>
                </a:moveTo>
                <a:lnTo>
                  <a:pt x="0" y="31623"/>
                </a:lnTo>
                <a:lnTo>
                  <a:pt x="4444" y="50165"/>
                </a:lnTo>
                <a:lnTo>
                  <a:pt x="137160" y="18542"/>
                </a:lnTo>
                <a:lnTo>
                  <a:pt x="132715" y="0"/>
                </a:lnTo>
                <a:close/>
              </a:path>
            </a:pathLst>
          </a:custGeom>
          <a:solidFill>
            <a:srgbClr val="000079"/>
          </a:solidFill>
        </p:spPr>
        <p:txBody>
          <a:bodyPr wrap="square" lIns="0" tIns="0" rIns="0" bIns="0" rtlCol="0"/>
          <a:lstStyle/>
          <a:p>
            <a:endParaRPr/>
          </a:p>
        </p:txBody>
      </p:sp>
      <p:sp>
        <p:nvSpPr>
          <p:cNvPr id="13" name="object 13"/>
          <p:cNvSpPr/>
          <p:nvPr/>
        </p:nvSpPr>
        <p:spPr>
          <a:xfrm>
            <a:off x="1852041" y="4300473"/>
            <a:ext cx="131445" cy="76835"/>
          </a:xfrm>
          <a:custGeom>
            <a:avLst/>
            <a:gdLst/>
            <a:ahLst/>
            <a:cxnLst/>
            <a:rect l="l" t="t" r="r" b="b"/>
            <a:pathLst>
              <a:path w="131444" h="76835">
                <a:moveTo>
                  <a:pt x="123062" y="0"/>
                </a:moveTo>
                <a:lnTo>
                  <a:pt x="0" y="59181"/>
                </a:lnTo>
                <a:lnTo>
                  <a:pt x="8254" y="76326"/>
                </a:lnTo>
                <a:lnTo>
                  <a:pt x="131317" y="17144"/>
                </a:lnTo>
                <a:lnTo>
                  <a:pt x="123062" y="0"/>
                </a:lnTo>
                <a:close/>
              </a:path>
            </a:pathLst>
          </a:custGeom>
          <a:solidFill>
            <a:srgbClr val="000079"/>
          </a:solidFill>
        </p:spPr>
        <p:txBody>
          <a:bodyPr wrap="square" lIns="0" tIns="0" rIns="0" bIns="0" rtlCol="0"/>
          <a:lstStyle/>
          <a:p>
            <a:endParaRPr/>
          </a:p>
        </p:txBody>
      </p:sp>
      <p:sp>
        <p:nvSpPr>
          <p:cNvPr id="14" name="object 14"/>
          <p:cNvSpPr/>
          <p:nvPr/>
        </p:nvSpPr>
        <p:spPr>
          <a:xfrm>
            <a:off x="1868423" y="4343527"/>
            <a:ext cx="133985" cy="69850"/>
          </a:xfrm>
          <a:custGeom>
            <a:avLst/>
            <a:gdLst/>
            <a:ahLst/>
            <a:cxnLst/>
            <a:rect l="l" t="t" r="r" b="b"/>
            <a:pathLst>
              <a:path w="133985" h="69850">
                <a:moveTo>
                  <a:pt x="126237" y="0"/>
                </a:moveTo>
                <a:lnTo>
                  <a:pt x="0" y="51943"/>
                </a:lnTo>
                <a:lnTo>
                  <a:pt x="7238" y="69596"/>
                </a:lnTo>
                <a:lnTo>
                  <a:pt x="133476" y="17653"/>
                </a:lnTo>
                <a:lnTo>
                  <a:pt x="126237" y="0"/>
                </a:lnTo>
                <a:close/>
              </a:path>
            </a:pathLst>
          </a:custGeom>
          <a:solidFill>
            <a:srgbClr val="000079"/>
          </a:solidFill>
        </p:spPr>
        <p:txBody>
          <a:bodyPr wrap="square" lIns="0" tIns="0" rIns="0" bIns="0" rtlCol="0"/>
          <a:lstStyle/>
          <a:p>
            <a:endParaRPr/>
          </a:p>
        </p:txBody>
      </p:sp>
      <p:sp>
        <p:nvSpPr>
          <p:cNvPr id="15" name="object 15"/>
          <p:cNvSpPr/>
          <p:nvPr/>
        </p:nvSpPr>
        <p:spPr>
          <a:xfrm>
            <a:off x="1881123" y="4380103"/>
            <a:ext cx="133985" cy="69850"/>
          </a:xfrm>
          <a:custGeom>
            <a:avLst/>
            <a:gdLst/>
            <a:ahLst/>
            <a:cxnLst/>
            <a:rect l="l" t="t" r="r" b="b"/>
            <a:pathLst>
              <a:path w="133985" h="69850">
                <a:moveTo>
                  <a:pt x="126237" y="0"/>
                </a:moveTo>
                <a:lnTo>
                  <a:pt x="0" y="51943"/>
                </a:lnTo>
                <a:lnTo>
                  <a:pt x="7238" y="69469"/>
                </a:lnTo>
                <a:lnTo>
                  <a:pt x="133476" y="17526"/>
                </a:lnTo>
                <a:lnTo>
                  <a:pt x="126237" y="0"/>
                </a:lnTo>
                <a:close/>
              </a:path>
            </a:pathLst>
          </a:custGeom>
          <a:solidFill>
            <a:srgbClr val="000079"/>
          </a:solidFill>
        </p:spPr>
        <p:txBody>
          <a:bodyPr wrap="square" lIns="0" tIns="0" rIns="0" bIns="0" rtlCol="0"/>
          <a:lstStyle/>
          <a:p>
            <a:endParaRPr/>
          </a:p>
        </p:txBody>
      </p:sp>
      <p:sp>
        <p:nvSpPr>
          <p:cNvPr id="16" name="object 16"/>
          <p:cNvSpPr/>
          <p:nvPr/>
        </p:nvSpPr>
        <p:spPr>
          <a:xfrm>
            <a:off x="1896998" y="4411853"/>
            <a:ext cx="133985" cy="69850"/>
          </a:xfrm>
          <a:custGeom>
            <a:avLst/>
            <a:gdLst/>
            <a:ahLst/>
            <a:cxnLst/>
            <a:rect l="l" t="t" r="r" b="b"/>
            <a:pathLst>
              <a:path w="133985" h="69850">
                <a:moveTo>
                  <a:pt x="126237" y="0"/>
                </a:moveTo>
                <a:lnTo>
                  <a:pt x="0" y="51943"/>
                </a:lnTo>
                <a:lnTo>
                  <a:pt x="7238" y="69469"/>
                </a:lnTo>
                <a:lnTo>
                  <a:pt x="133476" y="17526"/>
                </a:lnTo>
                <a:lnTo>
                  <a:pt x="126237" y="0"/>
                </a:lnTo>
                <a:close/>
              </a:path>
            </a:pathLst>
          </a:custGeom>
          <a:solidFill>
            <a:srgbClr val="000079"/>
          </a:solidFill>
        </p:spPr>
        <p:txBody>
          <a:bodyPr wrap="square" lIns="0" tIns="0" rIns="0" bIns="0" rtlCol="0"/>
          <a:lstStyle/>
          <a:p>
            <a:endParaRPr/>
          </a:p>
        </p:txBody>
      </p:sp>
      <p:sp>
        <p:nvSpPr>
          <p:cNvPr id="17" name="object 17"/>
          <p:cNvSpPr/>
          <p:nvPr/>
        </p:nvSpPr>
        <p:spPr>
          <a:xfrm>
            <a:off x="1753235" y="4137152"/>
            <a:ext cx="125730" cy="88900"/>
          </a:xfrm>
          <a:custGeom>
            <a:avLst/>
            <a:gdLst/>
            <a:ahLst/>
            <a:cxnLst/>
            <a:rect l="l" t="t" r="r" b="b"/>
            <a:pathLst>
              <a:path w="125730" h="88900">
                <a:moveTo>
                  <a:pt x="115569" y="0"/>
                </a:moveTo>
                <a:lnTo>
                  <a:pt x="0" y="72517"/>
                </a:lnTo>
                <a:lnTo>
                  <a:pt x="10159" y="88646"/>
                </a:lnTo>
                <a:lnTo>
                  <a:pt x="125729" y="16129"/>
                </a:lnTo>
                <a:lnTo>
                  <a:pt x="115569" y="0"/>
                </a:lnTo>
                <a:close/>
              </a:path>
            </a:pathLst>
          </a:custGeom>
          <a:solidFill>
            <a:srgbClr val="000079"/>
          </a:solidFill>
        </p:spPr>
        <p:txBody>
          <a:bodyPr wrap="square" lIns="0" tIns="0" rIns="0" bIns="0" rtlCol="0"/>
          <a:lstStyle/>
          <a:p>
            <a:endParaRPr/>
          </a:p>
        </p:txBody>
      </p:sp>
      <p:sp>
        <p:nvSpPr>
          <p:cNvPr id="18" name="object 18"/>
          <p:cNvSpPr/>
          <p:nvPr/>
        </p:nvSpPr>
        <p:spPr>
          <a:xfrm>
            <a:off x="1773173" y="4165346"/>
            <a:ext cx="127635" cy="86360"/>
          </a:xfrm>
          <a:custGeom>
            <a:avLst/>
            <a:gdLst/>
            <a:ahLst/>
            <a:cxnLst/>
            <a:rect l="l" t="t" r="r" b="b"/>
            <a:pathLst>
              <a:path w="127635" h="86360">
                <a:moveTo>
                  <a:pt x="117348" y="0"/>
                </a:moveTo>
                <a:lnTo>
                  <a:pt x="0" y="69849"/>
                </a:lnTo>
                <a:lnTo>
                  <a:pt x="9778" y="86232"/>
                </a:lnTo>
                <a:lnTo>
                  <a:pt x="127126" y="16382"/>
                </a:lnTo>
                <a:lnTo>
                  <a:pt x="117348" y="0"/>
                </a:lnTo>
                <a:close/>
              </a:path>
            </a:pathLst>
          </a:custGeom>
          <a:solidFill>
            <a:srgbClr val="000079"/>
          </a:solidFill>
        </p:spPr>
        <p:txBody>
          <a:bodyPr wrap="square" lIns="0" tIns="0" rIns="0" bIns="0" rtlCol="0"/>
          <a:lstStyle/>
          <a:p>
            <a:endParaRPr/>
          </a:p>
        </p:txBody>
      </p:sp>
      <p:sp>
        <p:nvSpPr>
          <p:cNvPr id="19" name="object 19"/>
          <p:cNvSpPr/>
          <p:nvPr/>
        </p:nvSpPr>
        <p:spPr>
          <a:xfrm>
            <a:off x="1796288" y="4201795"/>
            <a:ext cx="128905" cy="83185"/>
          </a:xfrm>
          <a:custGeom>
            <a:avLst/>
            <a:gdLst/>
            <a:ahLst/>
            <a:cxnLst/>
            <a:rect l="l" t="t" r="r" b="b"/>
            <a:pathLst>
              <a:path w="128905" h="83185">
                <a:moveTo>
                  <a:pt x="119253" y="0"/>
                </a:moveTo>
                <a:lnTo>
                  <a:pt x="0" y="66547"/>
                </a:lnTo>
                <a:lnTo>
                  <a:pt x="9270" y="83184"/>
                </a:lnTo>
                <a:lnTo>
                  <a:pt x="128524" y="16636"/>
                </a:lnTo>
                <a:lnTo>
                  <a:pt x="119253" y="0"/>
                </a:lnTo>
                <a:close/>
              </a:path>
            </a:pathLst>
          </a:custGeom>
          <a:solidFill>
            <a:srgbClr val="000079"/>
          </a:solidFill>
        </p:spPr>
        <p:txBody>
          <a:bodyPr wrap="square" lIns="0" tIns="0" rIns="0" bIns="0" rtlCol="0"/>
          <a:lstStyle/>
          <a:p>
            <a:endParaRPr/>
          </a:p>
        </p:txBody>
      </p:sp>
      <p:sp>
        <p:nvSpPr>
          <p:cNvPr id="20" name="object 20"/>
          <p:cNvSpPr/>
          <p:nvPr/>
        </p:nvSpPr>
        <p:spPr>
          <a:xfrm>
            <a:off x="1816989" y="4228719"/>
            <a:ext cx="128905" cy="83820"/>
          </a:xfrm>
          <a:custGeom>
            <a:avLst/>
            <a:gdLst/>
            <a:ahLst/>
            <a:cxnLst/>
            <a:rect l="l" t="t" r="r" b="b"/>
            <a:pathLst>
              <a:path w="128905" h="83820">
                <a:moveTo>
                  <a:pt x="119125" y="0"/>
                </a:moveTo>
                <a:lnTo>
                  <a:pt x="0" y="66674"/>
                </a:lnTo>
                <a:lnTo>
                  <a:pt x="9271" y="83311"/>
                </a:lnTo>
                <a:lnTo>
                  <a:pt x="128397" y="16636"/>
                </a:lnTo>
                <a:lnTo>
                  <a:pt x="119125" y="0"/>
                </a:lnTo>
                <a:close/>
              </a:path>
            </a:pathLst>
          </a:custGeom>
          <a:solidFill>
            <a:srgbClr val="000079"/>
          </a:solidFill>
        </p:spPr>
        <p:txBody>
          <a:bodyPr wrap="square" lIns="0" tIns="0" rIns="0" bIns="0" rtlCol="0"/>
          <a:lstStyle/>
          <a:p>
            <a:endParaRPr/>
          </a:p>
        </p:txBody>
      </p:sp>
      <p:sp>
        <p:nvSpPr>
          <p:cNvPr id="21" name="object 21"/>
          <p:cNvSpPr/>
          <p:nvPr/>
        </p:nvSpPr>
        <p:spPr>
          <a:xfrm>
            <a:off x="1620266" y="3986529"/>
            <a:ext cx="115570" cy="104139"/>
          </a:xfrm>
          <a:custGeom>
            <a:avLst/>
            <a:gdLst/>
            <a:ahLst/>
            <a:cxnLst/>
            <a:rect l="l" t="t" r="r" b="b"/>
            <a:pathLst>
              <a:path w="115569" h="104139">
                <a:moveTo>
                  <a:pt x="102870" y="0"/>
                </a:moveTo>
                <a:lnTo>
                  <a:pt x="0" y="89789"/>
                </a:lnTo>
                <a:lnTo>
                  <a:pt x="12572" y="104140"/>
                </a:lnTo>
                <a:lnTo>
                  <a:pt x="115442" y="14351"/>
                </a:lnTo>
                <a:lnTo>
                  <a:pt x="102870" y="0"/>
                </a:lnTo>
                <a:close/>
              </a:path>
            </a:pathLst>
          </a:custGeom>
          <a:solidFill>
            <a:srgbClr val="000079"/>
          </a:solidFill>
        </p:spPr>
        <p:txBody>
          <a:bodyPr wrap="square" lIns="0" tIns="0" rIns="0" bIns="0" rtlCol="0"/>
          <a:lstStyle/>
          <a:p>
            <a:endParaRPr/>
          </a:p>
        </p:txBody>
      </p:sp>
      <p:sp>
        <p:nvSpPr>
          <p:cNvPr id="22" name="object 22"/>
          <p:cNvSpPr/>
          <p:nvPr/>
        </p:nvSpPr>
        <p:spPr>
          <a:xfrm>
            <a:off x="1653667" y="4016755"/>
            <a:ext cx="115570" cy="104139"/>
          </a:xfrm>
          <a:custGeom>
            <a:avLst/>
            <a:gdLst/>
            <a:ahLst/>
            <a:cxnLst/>
            <a:rect l="l" t="t" r="r" b="b"/>
            <a:pathLst>
              <a:path w="115569" h="104139">
                <a:moveTo>
                  <a:pt x="102869" y="0"/>
                </a:moveTo>
                <a:lnTo>
                  <a:pt x="0" y="89662"/>
                </a:lnTo>
                <a:lnTo>
                  <a:pt x="12445" y="104013"/>
                </a:lnTo>
                <a:lnTo>
                  <a:pt x="115315" y="14351"/>
                </a:lnTo>
                <a:lnTo>
                  <a:pt x="102869" y="0"/>
                </a:lnTo>
                <a:close/>
              </a:path>
            </a:pathLst>
          </a:custGeom>
          <a:solidFill>
            <a:srgbClr val="000079"/>
          </a:solidFill>
        </p:spPr>
        <p:txBody>
          <a:bodyPr wrap="square" lIns="0" tIns="0" rIns="0" bIns="0" rtlCol="0"/>
          <a:lstStyle/>
          <a:p>
            <a:endParaRPr/>
          </a:p>
        </p:txBody>
      </p:sp>
      <p:sp>
        <p:nvSpPr>
          <p:cNvPr id="23" name="object 23"/>
          <p:cNvSpPr/>
          <p:nvPr/>
        </p:nvSpPr>
        <p:spPr>
          <a:xfrm>
            <a:off x="1677416" y="4043679"/>
            <a:ext cx="115570" cy="104139"/>
          </a:xfrm>
          <a:custGeom>
            <a:avLst/>
            <a:gdLst/>
            <a:ahLst/>
            <a:cxnLst/>
            <a:rect l="l" t="t" r="r" b="b"/>
            <a:pathLst>
              <a:path w="115569" h="104139">
                <a:moveTo>
                  <a:pt x="102869" y="0"/>
                </a:moveTo>
                <a:lnTo>
                  <a:pt x="0" y="89789"/>
                </a:lnTo>
                <a:lnTo>
                  <a:pt x="12572" y="104140"/>
                </a:lnTo>
                <a:lnTo>
                  <a:pt x="115442" y="14351"/>
                </a:lnTo>
                <a:lnTo>
                  <a:pt x="102869" y="0"/>
                </a:lnTo>
                <a:close/>
              </a:path>
            </a:pathLst>
          </a:custGeom>
          <a:solidFill>
            <a:srgbClr val="000079"/>
          </a:solidFill>
        </p:spPr>
        <p:txBody>
          <a:bodyPr wrap="square" lIns="0" tIns="0" rIns="0" bIns="0" rtlCol="0"/>
          <a:lstStyle/>
          <a:p>
            <a:endParaRPr/>
          </a:p>
        </p:txBody>
      </p:sp>
      <p:sp>
        <p:nvSpPr>
          <p:cNvPr id="24" name="object 24"/>
          <p:cNvSpPr/>
          <p:nvPr/>
        </p:nvSpPr>
        <p:spPr>
          <a:xfrm>
            <a:off x="1704720" y="4070730"/>
            <a:ext cx="118110" cy="100965"/>
          </a:xfrm>
          <a:custGeom>
            <a:avLst/>
            <a:gdLst/>
            <a:ahLst/>
            <a:cxnLst/>
            <a:rect l="l" t="t" r="r" b="b"/>
            <a:pathLst>
              <a:path w="118110" h="100964">
                <a:moveTo>
                  <a:pt x="106045" y="0"/>
                </a:moveTo>
                <a:lnTo>
                  <a:pt x="0" y="85979"/>
                </a:lnTo>
                <a:lnTo>
                  <a:pt x="11937" y="100838"/>
                </a:lnTo>
                <a:lnTo>
                  <a:pt x="117983" y="14859"/>
                </a:lnTo>
                <a:lnTo>
                  <a:pt x="106045" y="0"/>
                </a:lnTo>
                <a:close/>
              </a:path>
            </a:pathLst>
          </a:custGeom>
          <a:solidFill>
            <a:srgbClr val="000079"/>
          </a:solidFill>
        </p:spPr>
        <p:txBody>
          <a:bodyPr wrap="square" lIns="0" tIns="0" rIns="0" bIns="0" rtlCol="0"/>
          <a:lstStyle/>
          <a:p>
            <a:endParaRPr/>
          </a:p>
        </p:txBody>
      </p:sp>
      <p:sp>
        <p:nvSpPr>
          <p:cNvPr id="25" name="object 25"/>
          <p:cNvSpPr/>
          <p:nvPr/>
        </p:nvSpPr>
        <p:spPr>
          <a:xfrm>
            <a:off x="771525" y="4068826"/>
            <a:ext cx="285750" cy="240029"/>
          </a:xfrm>
          <a:custGeom>
            <a:avLst/>
            <a:gdLst/>
            <a:ahLst/>
            <a:cxnLst/>
            <a:rect l="l" t="t" r="r" b="b"/>
            <a:pathLst>
              <a:path w="285750" h="240029">
                <a:moveTo>
                  <a:pt x="146928" y="73025"/>
                </a:moveTo>
                <a:lnTo>
                  <a:pt x="101600" y="73025"/>
                </a:lnTo>
                <a:lnTo>
                  <a:pt x="149225" y="239649"/>
                </a:lnTo>
                <a:lnTo>
                  <a:pt x="204787" y="239649"/>
                </a:lnTo>
                <a:lnTo>
                  <a:pt x="227000" y="177800"/>
                </a:lnTo>
                <a:lnTo>
                  <a:pt x="177800" y="177800"/>
                </a:lnTo>
                <a:lnTo>
                  <a:pt x="146928" y="73025"/>
                </a:lnTo>
                <a:close/>
              </a:path>
              <a:path w="285750" h="240029">
                <a:moveTo>
                  <a:pt x="125412" y="0"/>
                </a:moveTo>
                <a:lnTo>
                  <a:pt x="76200" y="0"/>
                </a:lnTo>
                <a:lnTo>
                  <a:pt x="0" y="228600"/>
                </a:lnTo>
                <a:lnTo>
                  <a:pt x="44450" y="233299"/>
                </a:lnTo>
                <a:lnTo>
                  <a:pt x="101600" y="73025"/>
                </a:lnTo>
                <a:lnTo>
                  <a:pt x="146928" y="73025"/>
                </a:lnTo>
                <a:lnTo>
                  <a:pt x="125412" y="0"/>
                </a:lnTo>
                <a:close/>
              </a:path>
              <a:path w="285750" h="240029">
                <a:moveTo>
                  <a:pt x="285750" y="14224"/>
                </a:moveTo>
                <a:lnTo>
                  <a:pt x="234950" y="15875"/>
                </a:lnTo>
                <a:lnTo>
                  <a:pt x="177800" y="177800"/>
                </a:lnTo>
                <a:lnTo>
                  <a:pt x="227000" y="177800"/>
                </a:lnTo>
                <a:lnTo>
                  <a:pt x="285750" y="14224"/>
                </a:lnTo>
                <a:close/>
              </a:path>
            </a:pathLst>
          </a:custGeom>
          <a:solidFill>
            <a:srgbClr val="000079"/>
          </a:solidFill>
        </p:spPr>
        <p:txBody>
          <a:bodyPr wrap="square" lIns="0" tIns="0" rIns="0" bIns="0" rtlCol="0"/>
          <a:lstStyle/>
          <a:p>
            <a:endParaRPr/>
          </a:p>
        </p:txBody>
      </p:sp>
      <p:sp>
        <p:nvSpPr>
          <p:cNvPr id="26" name="object 26"/>
          <p:cNvSpPr/>
          <p:nvPr/>
        </p:nvSpPr>
        <p:spPr>
          <a:xfrm>
            <a:off x="293331" y="4071111"/>
            <a:ext cx="671195" cy="1840230"/>
          </a:xfrm>
          <a:custGeom>
            <a:avLst/>
            <a:gdLst/>
            <a:ahLst/>
            <a:cxnLst/>
            <a:rect l="l" t="t" r="r" b="b"/>
            <a:pathLst>
              <a:path w="671194" h="1840229">
                <a:moveTo>
                  <a:pt x="652691" y="0"/>
                </a:moveTo>
                <a:lnTo>
                  <a:pt x="0" y="1833575"/>
                </a:lnTo>
                <a:lnTo>
                  <a:pt x="17945" y="1839963"/>
                </a:lnTo>
                <a:lnTo>
                  <a:pt x="670636" y="6350"/>
                </a:lnTo>
                <a:lnTo>
                  <a:pt x="652691" y="0"/>
                </a:lnTo>
                <a:close/>
              </a:path>
            </a:pathLst>
          </a:custGeom>
          <a:solidFill>
            <a:srgbClr val="000079"/>
          </a:solidFill>
        </p:spPr>
        <p:txBody>
          <a:bodyPr wrap="square" lIns="0" tIns="0" rIns="0" bIns="0" rtlCol="0"/>
          <a:lstStyle/>
          <a:p>
            <a:endParaRPr/>
          </a:p>
        </p:txBody>
      </p:sp>
      <p:sp>
        <p:nvSpPr>
          <p:cNvPr id="27" name="object 27"/>
          <p:cNvSpPr/>
          <p:nvPr/>
        </p:nvSpPr>
        <p:spPr>
          <a:xfrm>
            <a:off x="7662" y="4937505"/>
            <a:ext cx="1634489" cy="132715"/>
          </a:xfrm>
          <a:custGeom>
            <a:avLst/>
            <a:gdLst/>
            <a:ahLst/>
            <a:cxnLst/>
            <a:rect l="l" t="t" r="r" b="b"/>
            <a:pathLst>
              <a:path w="1634489" h="132714">
                <a:moveTo>
                  <a:pt x="1322" y="0"/>
                </a:moveTo>
                <a:lnTo>
                  <a:pt x="0" y="19050"/>
                </a:lnTo>
                <a:lnTo>
                  <a:pt x="1632796" y="132588"/>
                </a:lnTo>
                <a:lnTo>
                  <a:pt x="1634066" y="113538"/>
                </a:lnTo>
                <a:lnTo>
                  <a:pt x="1322" y="0"/>
                </a:lnTo>
                <a:close/>
              </a:path>
            </a:pathLst>
          </a:custGeom>
          <a:solidFill>
            <a:srgbClr val="000079"/>
          </a:solidFill>
        </p:spPr>
        <p:txBody>
          <a:bodyPr wrap="square" lIns="0" tIns="0" rIns="0" bIns="0" rtlCol="0"/>
          <a:lstStyle/>
          <a:p>
            <a:endParaRPr/>
          </a:p>
        </p:txBody>
      </p:sp>
      <p:sp>
        <p:nvSpPr>
          <p:cNvPr id="28" name="object 28"/>
          <p:cNvSpPr/>
          <p:nvPr/>
        </p:nvSpPr>
        <p:spPr>
          <a:xfrm>
            <a:off x="1455038" y="3880484"/>
            <a:ext cx="98425" cy="109855"/>
          </a:xfrm>
          <a:custGeom>
            <a:avLst/>
            <a:gdLst/>
            <a:ahLst/>
            <a:cxnLst/>
            <a:rect l="l" t="t" r="r" b="b"/>
            <a:pathLst>
              <a:path w="98425" h="109854">
                <a:moveTo>
                  <a:pt x="83820" y="0"/>
                </a:moveTo>
                <a:lnTo>
                  <a:pt x="0" y="97408"/>
                </a:lnTo>
                <a:lnTo>
                  <a:pt x="14351" y="109854"/>
                </a:lnTo>
                <a:lnTo>
                  <a:pt x="98298" y="12445"/>
                </a:lnTo>
                <a:lnTo>
                  <a:pt x="83820" y="0"/>
                </a:lnTo>
                <a:close/>
              </a:path>
            </a:pathLst>
          </a:custGeom>
          <a:solidFill>
            <a:srgbClr val="000079"/>
          </a:solidFill>
        </p:spPr>
        <p:txBody>
          <a:bodyPr wrap="square" lIns="0" tIns="0" rIns="0" bIns="0" rtlCol="0"/>
          <a:lstStyle/>
          <a:p>
            <a:endParaRPr/>
          </a:p>
        </p:txBody>
      </p:sp>
      <p:sp>
        <p:nvSpPr>
          <p:cNvPr id="29" name="object 29"/>
          <p:cNvSpPr/>
          <p:nvPr/>
        </p:nvSpPr>
        <p:spPr>
          <a:xfrm>
            <a:off x="1491488" y="3901059"/>
            <a:ext cx="98425" cy="110489"/>
          </a:xfrm>
          <a:custGeom>
            <a:avLst/>
            <a:gdLst/>
            <a:ahLst/>
            <a:cxnLst/>
            <a:rect l="l" t="t" r="r" b="b"/>
            <a:pathLst>
              <a:path w="98425" h="110489">
                <a:moveTo>
                  <a:pt x="83947" y="0"/>
                </a:moveTo>
                <a:lnTo>
                  <a:pt x="0" y="97536"/>
                </a:lnTo>
                <a:lnTo>
                  <a:pt x="14478" y="109982"/>
                </a:lnTo>
                <a:lnTo>
                  <a:pt x="98298" y="12446"/>
                </a:lnTo>
                <a:lnTo>
                  <a:pt x="83947" y="0"/>
                </a:lnTo>
                <a:close/>
              </a:path>
            </a:pathLst>
          </a:custGeom>
          <a:solidFill>
            <a:srgbClr val="000079"/>
          </a:solidFill>
        </p:spPr>
        <p:txBody>
          <a:bodyPr wrap="square" lIns="0" tIns="0" rIns="0" bIns="0" rtlCol="0"/>
          <a:lstStyle/>
          <a:p>
            <a:endParaRPr/>
          </a:p>
        </p:txBody>
      </p:sp>
      <p:sp>
        <p:nvSpPr>
          <p:cNvPr id="30" name="object 30"/>
          <p:cNvSpPr/>
          <p:nvPr/>
        </p:nvSpPr>
        <p:spPr>
          <a:xfrm>
            <a:off x="1530985" y="3915536"/>
            <a:ext cx="103505" cy="116205"/>
          </a:xfrm>
          <a:custGeom>
            <a:avLst/>
            <a:gdLst/>
            <a:ahLst/>
            <a:cxnLst/>
            <a:rect l="l" t="t" r="r" b="b"/>
            <a:pathLst>
              <a:path w="103505" h="116204">
                <a:moveTo>
                  <a:pt x="89027" y="0"/>
                </a:moveTo>
                <a:lnTo>
                  <a:pt x="0" y="103505"/>
                </a:lnTo>
                <a:lnTo>
                  <a:pt x="14478" y="115950"/>
                </a:lnTo>
                <a:lnTo>
                  <a:pt x="103504" y="12445"/>
                </a:lnTo>
                <a:lnTo>
                  <a:pt x="89027" y="0"/>
                </a:lnTo>
                <a:close/>
              </a:path>
            </a:pathLst>
          </a:custGeom>
          <a:solidFill>
            <a:srgbClr val="000079"/>
          </a:solidFill>
        </p:spPr>
        <p:txBody>
          <a:bodyPr wrap="square" lIns="0" tIns="0" rIns="0" bIns="0" rtlCol="0"/>
          <a:lstStyle/>
          <a:p>
            <a:endParaRPr/>
          </a:p>
        </p:txBody>
      </p:sp>
      <p:sp>
        <p:nvSpPr>
          <p:cNvPr id="31" name="object 31"/>
          <p:cNvSpPr/>
          <p:nvPr/>
        </p:nvSpPr>
        <p:spPr>
          <a:xfrm>
            <a:off x="1559052" y="3938015"/>
            <a:ext cx="111125" cy="109220"/>
          </a:xfrm>
          <a:custGeom>
            <a:avLst/>
            <a:gdLst/>
            <a:ahLst/>
            <a:cxnLst/>
            <a:rect l="l" t="t" r="r" b="b"/>
            <a:pathLst>
              <a:path w="111125" h="109220">
                <a:moveTo>
                  <a:pt x="97535" y="0"/>
                </a:moveTo>
                <a:lnTo>
                  <a:pt x="0" y="95503"/>
                </a:lnTo>
                <a:lnTo>
                  <a:pt x="13334" y="109092"/>
                </a:lnTo>
                <a:lnTo>
                  <a:pt x="110871" y="13588"/>
                </a:lnTo>
                <a:lnTo>
                  <a:pt x="97535" y="0"/>
                </a:lnTo>
                <a:close/>
              </a:path>
            </a:pathLst>
          </a:custGeom>
          <a:solidFill>
            <a:srgbClr val="000079"/>
          </a:solidFill>
        </p:spPr>
        <p:txBody>
          <a:bodyPr wrap="square" lIns="0" tIns="0" rIns="0" bIns="0" rtlCol="0"/>
          <a:lstStyle/>
          <a:p>
            <a:endParaRPr/>
          </a:p>
        </p:txBody>
      </p:sp>
      <p:sp>
        <p:nvSpPr>
          <p:cNvPr id="32" name="object 32"/>
          <p:cNvSpPr/>
          <p:nvPr/>
        </p:nvSpPr>
        <p:spPr>
          <a:xfrm>
            <a:off x="1273047" y="3804284"/>
            <a:ext cx="74930" cy="113030"/>
          </a:xfrm>
          <a:custGeom>
            <a:avLst/>
            <a:gdLst/>
            <a:ahLst/>
            <a:cxnLst/>
            <a:rect l="l" t="t" r="r" b="b"/>
            <a:pathLst>
              <a:path w="74930" h="113029">
                <a:moveTo>
                  <a:pt x="58293" y="0"/>
                </a:moveTo>
                <a:lnTo>
                  <a:pt x="0" y="103758"/>
                </a:lnTo>
                <a:lnTo>
                  <a:pt x="16510" y="113029"/>
                </a:lnTo>
                <a:lnTo>
                  <a:pt x="74930" y="9270"/>
                </a:lnTo>
                <a:lnTo>
                  <a:pt x="58293" y="0"/>
                </a:lnTo>
                <a:close/>
              </a:path>
            </a:pathLst>
          </a:custGeom>
          <a:solidFill>
            <a:srgbClr val="000079"/>
          </a:solidFill>
        </p:spPr>
        <p:txBody>
          <a:bodyPr wrap="square" lIns="0" tIns="0" rIns="0" bIns="0" rtlCol="0"/>
          <a:lstStyle/>
          <a:p>
            <a:endParaRPr/>
          </a:p>
        </p:txBody>
      </p:sp>
      <p:sp>
        <p:nvSpPr>
          <p:cNvPr id="33" name="object 33"/>
          <p:cNvSpPr/>
          <p:nvPr/>
        </p:nvSpPr>
        <p:spPr>
          <a:xfrm>
            <a:off x="1315847" y="3816984"/>
            <a:ext cx="74930" cy="113030"/>
          </a:xfrm>
          <a:custGeom>
            <a:avLst/>
            <a:gdLst/>
            <a:ahLst/>
            <a:cxnLst/>
            <a:rect l="l" t="t" r="r" b="b"/>
            <a:pathLst>
              <a:path w="74930" h="113029">
                <a:moveTo>
                  <a:pt x="58419" y="0"/>
                </a:moveTo>
                <a:lnTo>
                  <a:pt x="0" y="103758"/>
                </a:lnTo>
                <a:lnTo>
                  <a:pt x="16637" y="113029"/>
                </a:lnTo>
                <a:lnTo>
                  <a:pt x="74930" y="9270"/>
                </a:lnTo>
                <a:lnTo>
                  <a:pt x="58419" y="0"/>
                </a:lnTo>
                <a:close/>
              </a:path>
            </a:pathLst>
          </a:custGeom>
          <a:solidFill>
            <a:srgbClr val="000079"/>
          </a:solidFill>
        </p:spPr>
        <p:txBody>
          <a:bodyPr wrap="square" lIns="0" tIns="0" rIns="0" bIns="0" rtlCol="0"/>
          <a:lstStyle/>
          <a:p>
            <a:endParaRPr/>
          </a:p>
        </p:txBody>
      </p:sp>
      <p:sp>
        <p:nvSpPr>
          <p:cNvPr id="34" name="object 34"/>
          <p:cNvSpPr/>
          <p:nvPr/>
        </p:nvSpPr>
        <p:spPr>
          <a:xfrm>
            <a:off x="1351407" y="3824732"/>
            <a:ext cx="83820" cy="120014"/>
          </a:xfrm>
          <a:custGeom>
            <a:avLst/>
            <a:gdLst/>
            <a:ahLst/>
            <a:cxnLst/>
            <a:rect l="l" t="t" r="r" b="b"/>
            <a:pathLst>
              <a:path w="83819" h="120014">
                <a:moveTo>
                  <a:pt x="67056" y="0"/>
                </a:moveTo>
                <a:lnTo>
                  <a:pt x="0" y="109728"/>
                </a:lnTo>
                <a:lnTo>
                  <a:pt x="16256" y="119761"/>
                </a:lnTo>
                <a:lnTo>
                  <a:pt x="83312" y="10033"/>
                </a:lnTo>
                <a:lnTo>
                  <a:pt x="67056" y="0"/>
                </a:lnTo>
                <a:close/>
              </a:path>
            </a:pathLst>
          </a:custGeom>
          <a:solidFill>
            <a:srgbClr val="000079"/>
          </a:solidFill>
        </p:spPr>
        <p:txBody>
          <a:bodyPr wrap="square" lIns="0" tIns="0" rIns="0" bIns="0" rtlCol="0"/>
          <a:lstStyle/>
          <a:p>
            <a:endParaRPr/>
          </a:p>
        </p:txBody>
      </p:sp>
      <p:sp>
        <p:nvSpPr>
          <p:cNvPr id="35" name="object 35"/>
          <p:cNvSpPr/>
          <p:nvPr/>
        </p:nvSpPr>
        <p:spPr>
          <a:xfrm>
            <a:off x="1386966" y="3846195"/>
            <a:ext cx="92075" cy="114935"/>
          </a:xfrm>
          <a:custGeom>
            <a:avLst/>
            <a:gdLst/>
            <a:ahLst/>
            <a:cxnLst/>
            <a:rect l="l" t="t" r="r" b="b"/>
            <a:pathLst>
              <a:path w="92075" h="114935">
                <a:moveTo>
                  <a:pt x="76200" y="0"/>
                </a:moveTo>
                <a:lnTo>
                  <a:pt x="0" y="103631"/>
                </a:lnTo>
                <a:lnTo>
                  <a:pt x="15367" y="114934"/>
                </a:lnTo>
                <a:lnTo>
                  <a:pt x="91567" y="11302"/>
                </a:lnTo>
                <a:lnTo>
                  <a:pt x="76200" y="0"/>
                </a:lnTo>
                <a:close/>
              </a:path>
            </a:pathLst>
          </a:custGeom>
          <a:solidFill>
            <a:srgbClr val="000079"/>
          </a:solidFill>
        </p:spPr>
        <p:txBody>
          <a:bodyPr wrap="square" lIns="0" tIns="0" rIns="0" bIns="0" rtlCol="0"/>
          <a:lstStyle/>
          <a:p>
            <a:endParaRPr/>
          </a:p>
        </p:txBody>
      </p:sp>
      <p:sp>
        <p:nvSpPr>
          <p:cNvPr id="36" name="object 36"/>
          <p:cNvSpPr/>
          <p:nvPr/>
        </p:nvSpPr>
        <p:spPr>
          <a:xfrm>
            <a:off x="1062647" y="3753611"/>
            <a:ext cx="54610" cy="119380"/>
          </a:xfrm>
          <a:custGeom>
            <a:avLst/>
            <a:gdLst/>
            <a:ahLst/>
            <a:cxnLst/>
            <a:rect l="l" t="t" r="r" b="b"/>
            <a:pathLst>
              <a:path w="54609" h="119379">
                <a:moveTo>
                  <a:pt x="36194" y="0"/>
                </a:moveTo>
                <a:lnTo>
                  <a:pt x="0" y="113411"/>
                </a:lnTo>
                <a:lnTo>
                  <a:pt x="18148" y="119125"/>
                </a:lnTo>
                <a:lnTo>
                  <a:pt x="54343" y="5714"/>
                </a:lnTo>
                <a:lnTo>
                  <a:pt x="36194" y="0"/>
                </a:lnTo>
                <a:close/>
              </a:path>
            </a:pathLst>
          </a:custGeom>
          <a:solidFill>
            <a:srgbClr val="000079"/>
          </a:solidFill>
        </p:spPr>
        <p:txBody>
          <a:bodyPr wrap="square" lIns="0" tIns="0" rIns="0" bIns="0" rtlCol="0"/>
          <a:lstStyle/>
          <a:p>
            <a:endParaRPr/>
          </a:p>
        </p:txBody>
      </p:sp>
      <p:sp>
        <p:nvSpPr>
          <p:cNvPr id="37" name="object 37"/>
          <p:cNvSpPr/>
          <p:nvPr/>
        </p:nvSpPr>
        <p:spPr>
          <a:xfrm>
            <a:off x="1105738" y="3763390"/>
            <a:ext cx="57150" cy="118745"/>
          </a:xfrm>
          <a:custGeom>
            <a:avLst/>
            <a:gdLst/>
            <a:ahLst/>
            <a:cxnLst/>
            <a:rect l="l" t="t" r="r" b="b"/>
            <a:pathLst>
              <a:path w="57150" h="118745">
                <a:moveTo>
                  <a:pt x="39077" y="0"/>
                </a:moveTo>
                <a:lnTo>
                  <a:pt x="0" y="112394"/>
                </a:lnTo>
                <a:lnTo>
                  <a:pt x="17983" y="118617"/>
                </a:lnTo>
                <a:lnTo>
                  <a:pt x="57073" y="6222"/>
                </a:lnTo>
                <a:lnTo>
                  <a:pt x="39077" y="0"/>
                </a:lnTo>
                <a:close/>
              </a:path>
            </a:pathLst>
          </a:custGeom>
          <a:solidFill>
            <a:srgbClr val="000079"/>
          </a:solidFill>
        </p:spPr>
        <p:txBody>
          <a:bodyPr wrap="square" lIns="0" tIns="0" rIns="0" bIns="0" rtlCol="0"/>
          <a:lstStyle/>
          <a:p>
            <a:endParaRPr/>
          </a:p>
        </p:txBody>
      </p:sp>
      <p:sp>
        <p:nvSpPr>
          <p:cNvPr id="38" name="object 38"/>
          <p:cNvSpPr/>
          <p:nvPr/>
        </p:nvSpPr>
        <p:spPr>
          <a:xfrm>
            <a:off x="1153363" y="3771265"/>
            <a:ext cx="57150" cy="118745"/>
          </a:xfrm>
          <a:custGeom>
            <a:avLst/>
            <a:gdLst/>
            <a:ahLst/>
            <a:cxnLst/>
            <a:rect l="l" t="t" r="r" b="b"/>
            <a:pathLst>
              <a:path w="57150" h="118745">
                <a:moveTo>
                  <a:pt x="39077" y="0"/>
                </a:moveTo>
                <a:lnTo>
                  <a:pt x="0" y="112522"/>
                </a:lnTo>
                <a:lnTo>
                  <a:pt x="17983" y="118745"/>
                </a:lnTo>
                <a:lnTo>
                  <a:pt x="57073" y="6223"/>
                </a:lnTo>
                <a:lnTo>
                  <a:pt x="39077" y="0"/>
                </a:lnTo>
                <a:close/>
              </a:path>
            </a:pathLst>
          </a:custGeom>
          <a:solidFill>
            <a:srgbClr val="000079"/>
          </a:solidFill>
        </p:spPr>
        <p:txBody>
          <a:bodyPr wrap="square" lIns="0" tIns="0" rIns="0" bIns="0" rtlCol="0"/>
          <a:lstStyle/>
          <a:p>
            <a:endParaRPr/>
          </a:p>
        </p:txBody>
      </p:sp>
      <p:sp>
        <p:nvSpPr>
          <p:cNvPr id="39" name="object 39"/>
          <p:cNvSpPr/>
          <p:nvPr/>
        </p:nvSpPr>
        <p:spPr>
          <a:xfrm>
            <a:off x="1197038" y="3778630"/>
            <a:ext cx="65405" cy="116839"/>
          </a:xfrm>
          <a:custGeom>
            <a:avLst/>
            <a:gdLst/>
            <a:ahLst/>
            <a:cxnLst/>
            <a:rect l="l" t="t" r="r" b="b"/>
            <a:pathLst>
              <a:path w="65405" h="116839">
                <a:moveTo>
                  <a:pt x="47498" y="0"/>
                </a:moveTo>
                <a:lnTo>
                  <a:pt x="0" y="109093"/>
                </a:lnTo>
                <a:lnTo>
                  <a:pt x="17462" y="116713"/>
                </a:lnTo>
                <a:lnTo>
                  <a:pt x="64960" y="7620"/>
                </a:lnTo>
                <a:lnTo>
                  <a:pt x="47498" y="0"/>
                </a:lnTo>
                <a:close/>
              </a:path>
            </a:pathLst>
          </a:custGeom>
          <a:solidFill>
            <a:srgbClr val="000079"/>
          </a:solidFill>
        </p:spPr>
        <p:txBody>
          <a:bodyPr wrap="square" lIns="0" tIns="0" rIns="0" bIns="0" rtlCol="0"/>
          <a:lstStyle/>
          <a:p>
            <a:endParaRPr/>
          </a:p>
        </p:txBody>
      </p:sp>
      <p:sp>
        <p:nvSpPr>
          <p:cNvPr id="40" name="object 40"/>
          <p:cNvSpPr/>
          <p:nvPr/>
        </p:nvSpPr>
        <p:spPr>
          <a:xfrm>
            <a:off x="835342" y="3743452"/>
            <a:ext cx="190474" cy="125222"/>
          </a:xfrm>
          <a:prstGeom prst="rect">
            <a:avLst/>
          </a:prstGeom>
          <a:blipFill>
            <a:blip r:embed="rId4" cstate="print"/>
            <a:stretch>
              <a:fillRect/>
            </a:stretch>
          </a:blipFill>
        </p:spPr>
        <p:txBody>
          <a:bodyPr wrap="square" lIns="0" tIns="0" rIns="0" bIns="0" rtlCol="0"/>
          <a:lstStyle/>
          <a:p>
            <a:endParaRPr/>
          </a:p>
        </p:txBody>
      </p:sp>
      <p:sp>
        <p:nvSpPr>
          <p:cNvPr id="41" name="object 41"/>
          <p:cNvSpPr/>
          <p:nvPr/>
        </p:nvSpPr>
        <p:spPr>
          <a:xfrm>
            <a:off x="357149" y="3806825"/>
            <a:ext cx="178828" cy="155701"/>
          </a:xfrm>
          <a:prstGeom prst="rect">
            <a:avLst/>
          </a:prstGeom>
          <a:blipFill>
            <a:blip r:embed="rId5" cstate="print"/>
            <a:stretch>
              <a:fillRect/>
            </a:stretch>
          </a:blipFill>
        </p:spPr>
        <p:txBody>
          <a:bodyPr wrap="square" lIns="0" tIns="0" rIns="0" bIns="0" rtlCol="0"/>
          <a:lstStyle/>
          <a:p>
            <a:endParaRPr/>
          </a:p>
        </p:txBody>
      </p:sp>
      <p:sp>
        <p:nvSpPr>
          <p:cNvPr id="42" name="object 42"/>
          <p:cNvSpPr/>
          <p:nvPr/>
        </p:nvSpPr>
        <p:spPr>
          <a:xfrm>
            <a:off x="22760" y="4008882"/>
            <a:ext cx="70485" cy="94615"/>
          </a:xfrm>
          <a:custGeom>
            <a:avLst/>
            <a:gdLst/>
            <a:ahLst/>
            <a:cxnLst/>
            <a:rect l="l" t="t" r="r" b="b"/>
            <a:pathLst>
              <a:path w="70485" h="94614">
                <a:moveTo>
                  <a:pt x="15986" y="0"/>
                </a:moveTo>
                <a:lnTo>
                  <a:pt x="0" y="10414"/>
                </a:lnTo>
                <a:lnTo>
                  <a:pt x="54380" y="94361"/>
                </a:lnTo>
                <a:lnTo>
                  <a:pt x="70368" y="83947"/>
                </a:lnTo>
                <a:lnTo>
                  <a:pt x="15986" y="0"/>
                </a:lnTo>
                <a:close/>
              </a:path>
            </a:pathLst>
          </a:custGeom>
          <a:solidFill>
            <a:srgbClr val="000079"/>
          </a:solidFill>
        </p:spPr>
        <p:txBody>
          <a:bodyPr wrap="square" lIns="0" tIns="0" rIns="0" bIns="0" rtlCol="0"/>
          <a:lstStyle/>
          <a:p>
            <a:endParaRPr/>
          </a:p>
        </p:txBody>
      </p:sp>
      <p:sp>
        <p:nvSpPr>
          <p:cNvPr id="43" name="object 43"/>
          <p:cNvSpPr/>
          <p:nvPr/>
        </p:nvSpPr>
        <p:spPr>
          <a:xfrm>
            <a:off x="118710" y="3892803"/>
            <a:ext cx="193645" cy="160654"/>
          </a:xfrm>
          <a:prstGeom prst="rect">
            <a:avLst/>
          </a:prstGeom>
          <a:blipFill>
            <a:blip r:embed="rId6" cstate="print"/>
            <a:stretch>
              <a:fillRect/>
            </a:stretch>
          </a:blipFill>
        </p:spPr>
        <p:txBody>
          <a:bodyPr wrap="square" lIns="0" tIns="0" rIns="0" bIns="0" rtlCol="0"/>
          <a:lstStyle/>
          <a:p>
            <a:endParaRPr/>
          </a:p>
        </p:txBody>
      </p:sp>
      <p:sp>
        <p:nvSpPr>
          <p:cNvPr id="44" name="object 44"/>
          <p:cNvSpPr/>
          <p:nvPr/>
        </p:nvSpPr>
        <p:spPr>
          <a:xfrm>
            <a:off x="3707" y="5309234"/>
            <a:ext cx="111760" cy="78105"/>
          </a:xfrm>
          <a:custGeom>
            <a:avLst/>
            <a:gdLst/>
            <a:ahLst/>
            <a:cxnLst/>
            <a:rect l="l" t="t" r="r" b="b"/>
            <a:pathLst>
              <a:path w="111760" h="78104">
                <a:moveTo>
                  <a:pt x="101756" y="0"/>
                </a:moveTo>
                <a:lnTo>
                  <a:pt x="0" y="61848"/>
                </a:lnTo>
                <a:lnTo>
                  <a:pt x="9891" y="78104"/>
                </a:lnTo>
                <a:lnTo>
                  <a:pt x="111647" y="16255"/>
                </a:lnTo>
                <a:lnTo>
                  <a:pt x="101756" y="0"/>
                </a:lnTo>
                <a:close/>
              </a:path>
            </a:pathLst>
          </a:custGeom>
          <a:solidFill>
            <a:srgbClr val="000079"/>
          </a:solidFill>
        </p:spPr>
        <p:txBody>
          <a:bodyPr wrap="square" lIns="0" tIns="0" rIns="0" bIns="0" rtlCol="0"/>
          <a:lstStyle/>
          <a:p>
            <a:endParaRPr/>
          </a:p>
        </p:txBody>
      </p:sp>
      <p:sp>
        <p:nvSpPr>
          <p:cNvPr id="45" name="object 45"/>
          <p:cNvSpPr/>
          <p:nvPr/>
        </p:nvSpPr>
        <p:spPr>
          <a:xfrm>
            <a:off x="884618" y="5368544"/>
            <a:ext cx="237490" cy="325120"/>
          </a:xfrm>
          <a:custGeom>
            <a:avLst/>
            <a:gdLst/>
            <a:ahLst/>
            <a:cxnLst/>
            <a:rect l="l" t="t" r="r" b="b"/>
            <a:pathLst>
              <a:path w="237490" h="325120">
                <a:moveTo>
                  <a:pt x="15544" y="0"/>
                </a:moveTo>
                <a:lnTo>
                  <a:pt x="0" y="10921"/>
                </a:lnTo>
                <a:lnTo>
                  <a:pt x="221818" y="324637"/>
                </a:lnTo>
                <a:lnTo>
                  <a:pt x="237362" y="313639"/>
                </a:lnTo>
                <a:lnTo>
                  <a:pt x="15544" y="0"/>
                </a:lnTo>
                <a:close/>
              </a:path>
            </a:pathLst>
          </a:custGeom>
          <a:solidFill>
            <a:srgbClr val="000079"/>
          </a:solidFill>
        </p:spPr>
        <p:txBody>
          <a:bodyPr wrap="square" lIns="0" tIns="0" rIns="0" bIns="0" rtlCol="0"/>
          <a:lstStyle/>
          <a:p>
            <a:endParaRPr/>
          </a:p>
        </p:txBody>
      </p:sp>
      <p:sp>
        <p:nvSpPr>
          <p:cNvPr id="46" name="object 46"/>
          <p:cNvSpPr/>
          <p:nvPr/>
        </p:nvSpPr>
        <p:spPr>
          <a:xfrm>
            <a:off x="128968" y="4289044"/>
            <a:ext cx="237490" cy="325120"/>
          </a:xfrm>
          <a:custGeom>
            <a:avLst/>
            <a:gdLst/>
            <a:ahLst/>
            <a:cxnLst/>
            <a:rect l="l" t="t" r="r" b="b"/>
            <a:pathLst>
              <a:path w="237490" h="325120">
                <a:moveTo>
                  <a:pt x="15544" y="0"/>
                </a:moveTo>
                <a:lnTo>
                  <a:pt x="0" y="10921"/>
                </a:lnTo>
                <a:lnTo>
                  <a:pt x="221818" y="324611"/>
                </a:lnTo>
                <a:lnTo>
                  <a:pt x="237363" y="313689"/>
                </a:lnTo>
                <a:lnTo>
                  <a:pt x="15544" y="0"/>
                </a:lnTo>
                <a:close/>
              </a:path>
            </a:pathLst>
          </a:custGeom>
          <a:solidFill>
            <a:srgbClr val="000079"/>
          </a:solidFill>
        </p:spPr>
        <p:txBody>
          <a:bodyPr wrap="square" lIns="0" tIns="0" rIns="0" bIns="0" rtlCol="0"/>
          <a:lstStyle/>
          <a:p>
            <a:endParaRPr/>
          </a:p>
        </p:txBody>
      </p:sp>
      <p:sp>
        <p:nvSpPr>
          <p:cNvPr id="47" name="object 47"/>
          <p:cNvSpPr/>
          <p:nvPr/>
        </p:nvSpPr>
        <p:spPr>
          <a:xfrm>
            <a:off x="1142872" y="4396740"/>
            <a:ext cx="440055" cy="277495"/>
          </a:xfrm>
          <a:custGeom>
            <a:avLst/>
            <a:gdLst/>
            <a:ahLst/>
            <a:cxnLst/>
            <a:rect l="l" t="t" r="r" b="b"/>
            <a:pathLst>
              <a:path w="440055" h="277495">
                <a:moveTo>
                  <a:pt x="430149" y="0"/>
                </a:moveTo>
                <a:lnTo>
                  <a:pt x="0" y="261239"/>
                </a:lnTo>
                <a:lnTo>
                  <a:pt x="9893" y="277495"/>
                </a:lnTo>
                <a:lnTo>
                  <a:pt x="439928" y="16256"/>
                </a:lnTo>
                <a:lnTo>
                  <a:pt x="430149" y="0"/>
                </a:lnTo>
                <a:close/>
              </a:path>
            </a:pathLst>
          </a:custGeom>
          <a:solidFill>
            <a:srgbClr val="000079"/>
          </a:solidFill>
        </p:spPr>
        <p:txBody>
          <a:bodyPr wrap="square" lIns="0" tIns="0" rIns="0" bIns="0" rtlCol="0"/>
          <a:lstStyle/>
          <a:p>
            <a:endParaRPr/>
          </a:p>
        </p:txBody>
      </p:sp>
      <p:sp>
        <p:nvSpPr>
          <p:cNvPr id="48" name="object 48"/>
          <p:cNvSpPr/>
          <p:nvPr/>
        </p:nvSpPr>
        <p:spPr>
          <a:xfrm>
            <a:off x="401472" y="6114846"/>
            <a:ext cx="51435" cy="219710"/>
          </a:xfrm>
          <a:custGeom>
            <a:avLst/>
            <a:gdLst/>
            <a:ahLst/>
            <a:cxnLst/>
            <a:rect l="l" t="t" r="r" b="b"/>
            <a:pathLst>
              <a:path w="51434" h="219710">
                <a:moveTo>
                  <a:pt x="32283" y="0"/>
                </a:moveTo>
                <a:lnTo>
                  <a:pt x="0" y="216674"/>
                </a:lnTo>
                <a:lnTo>
                  <a:pt x="18846" y="219481"/>
                </a:lnTo>
                <a:lnTo>
                  <a:pt x="51130" y="2806"/>
                </a:lnTo>
                <a:lnTo>
                  <a:pt x="32283" y="0"/>
                </a:lnTo>
                <a:close/>
              </a:path>
            </a:pathLst>
          </a:custGeom>
          <a:solidFill>
            <a:srgbClr val="000079"/>
          </a:solidFill>
        </p:spPr>
        <p:txBody>
          <a:bodyPr wrap="square" lIns="0" tIns="0" rIns="0" bIns="0" rtlCol="0"/>
          <a:lstStyle/>
          <a:p>
            <a:endParaRPr/>
          </a:p>
        </p:txBody>
      </p:sp>
      <p:sp>
        <p:nvSpPr>
          <p:cNvPr id="49" name="object 49"/>
          <p:cNvSpPr/>
          <p:nvPr/>
        </p:nvSpPr>
        <p:spPr>
          <a:xfrm>
            <a:off x="135166" y="6114694"/>
            <a:ext cx="101600" cy="220345"/>
          </a:xfrm>
          <a:custGeom>
            <a:avLst/>
            <a:gdLst/>
            <a:ahLst/>
            <a:cxnLst/>
            <a:rect l="l" t="t" r="r" b="b"/>
            <a:pathLst>
              <a:path w="101600" h="220345">
                <a:moveTo>
                  <a:pt x="83413" y="0"/>
                </a:moveTo>
                <a:lnTo>
                  <a:pt x="0" y="212839"/>
                </a:lnTo>
                <a:lnTo>
                  <a:pt x="17741" y="219786"/>
                </a:lnTo>
                <a:lnTo>
                  <a:pt x="101142" y="6946"/>
                </a:lnTo>
                <a:lnTo>
                  <a:pt x="83413" y="0"/>
                </a:lnTo>
                <a:close/>
              </a:path>
            </a:pathLst>
          </a:custGeom>
          <a:solidFill>
            <a:srgbClr val="000079"/>
          </a:solidFill>
        </p:spPr>
        <p:txBody>
          <a:bodyPr wrap="square" lIns="0" tIns="0" rIns="0" bIns="0" rtlCol="0"/>
          <a:lstStyle/>
          <a:p>
            <a:endParaRPr/>
          </a:p>
        </p:txBody>
      </p:sp>
      <p:sp>
        <p:nvSpPr>
          <p:cNvPr id="50" name="object 50"/>
          <p:cNvSpPr/>
          <p:nvPr/>
        </p:nvSpPr>
        <p:spPr>
          <a:xfrm>
            <a:off x="897140" y="6012967"/>
            <a:ext cx="73025" cy="207645"/>
          </a:xfrm>
          <a:custGeom>
            <a:avLst/>
            <a:gdLst/>
            <a:ahLst/>
            <a:cxnLst/>
            <a:rect l="l" t="t" r="r" b="b"/>
            <a:pathLst>
              <a:path w="73025" h="207645">
                <a:moveTo>
                  <a:pt x="18402" y="0"/>
                </a:moveTo>
                <a:lnTo>
                  <a:pt x="0" y="4927"/>
                </a:lnTo>
                <a:lnTo>
                  <a:pt x="54216" y="207340"/>
                </a:lnTo>
                <a:lnTo>
                  <a:pt x="72618" y="202412"/>
                </a:lnTo>
                <a:lnTo>
                  <a:pt x="18402" y="0"/>
                </a:lnTo>
                <a:close/>
              </a:path>
            </a:pathLst>
          </a:custGeom>
          <a:solidFill>
            <a:srgbClr val="000079"/>
          </a:solidFill>
        </p:spPr>
        <p:txBody>
          <a:bodyPr wrap="square" lIns="0" tIns="0" rIns="0" bIns="0" rtlCol="0"/>
          <a:lstStyle/>
          <a:p>
            <a:endParaRPr/>
          </a:p>
        </p:txBody>
      </p:sp>
      <p:sp>
        <p:nvSpPr>
          <p:cNvPr id="51" name="object 51"/>
          <p:cNvSpPr/>
          <p:nvPr/>
        </p:nvSpPr>
        <p:spPr>
          <a:xfrm>
            <a:off x="1113002" y="5909132"/>
            <a:ext cx="111125" cy="196215"/>
          </a:xfrm>
          <a:custGeom>
            <a:avLst/>
            <a:gdLst/>
            <a:ahLst/>
            <a:cxnLst/>
            <a:rect l="l" t="t" r="r" b="b"/>
            <a:pathLst>
              <a:path w="111125" h="196214">
                <a:moveTo>
                  <a:pt x="17030" y="0"/>
                </a:moveTo>
                <a:lnTo>
                  <a:pt x="0" y="8521"/>
                </a:lnTo>
                <a:lnTo>
                  <a:pt x="93764" y="195935"/>
                </a:lnTo>
                <a:lnTo>
                  <a:pt x="110794" y="187401"/>
                </a:lnTo>
                <a:lnTo>
                  <a:pt x="17030" y="0"/>
                </a:lnTo>
                <a:close/>
              </a:path>
            </a:pathLst>
          </a:custGeom>
          <a:solidFill>
            <a:srgbClr val="000079"/>
          </a:solidFill>
        </p:spPr>
        <p:txBody>
          <a:bodyPr wrap="square" lIns="0" tIns="0" rIns="0" bIns="0" rtlCol="0"/>
          <a:lstStyle/>
          <a:p>
            <a:endParaRPr/>
          </a:p>
        </p:txBody>
      </p:sp>
      <p:sp>
        <p:nvSpPr>
          <p:cNvPr id="52" name="object 52"/>
          <p:cNvSpPr/>
          <p:nvPr/>
        </p:nvSpPr>
        <p:spPr>
          <a:xfrm>
            <a:off x="1322069" y="5776798"/>
            <a:ext cx="146685" cy="175260"/>
          </a:xfrm>
          <a:custGeom>
            <a:avLst/>
            <a:gdLst/>
            <a:ahLst/>
            <a:cxnLst/>
            <a:rect l="l" t="t" r="r" b="b"/>
            <a:pathLst>
              <a:path w="146684" h="175260">
                <a:moveTo>
                  <a:pt x="14859" y="0"/>
                </a:moveTo>
                <a:lnTo>
                  <a:pt x="0" y="11988"/>
                </a:lnTo>
                <a:lnTo>
                  <a:pt x="131826" y="174853"/>
                </a:lnTo>
                <a:lnTo>
                  <a:pt x="146685" y="162864"/>
                </a:lnTo>
                <a:lnTo>
                  <a:pt x="14859" y="0"/>
                </a:lnTo>
                <a:close/>
              </a:path>
            </a:pathLst>
          </a:custGeom>
          <a:solidFill>
            <a:srgbClr val="000079"/>
          </a:solidFill>
        </p:spPr>
        <p:txBody>
          <a:bodyPr wrap="square" lIns="0" tIns="0" rIns="0" bIns="0" rtlCol="0"/>
          <a:lstStyle/>
          <a:p>
            <a:endParaRPr/>
          </a:p>
        </p:txBody>
      </p:sp>
      <p:sp>
        <p:nvSpPr>
          <p:cNvPr id="53" name="object 53"/>
          <p:cNvSpPr/>
          <p:nvPr/>
        </p:nvSpPr>
        <p:spPr>
          <a:xfrm>
            <a:off x="1502410" y="5628284"/>
            <a:ext cx="182880" cy="135890"/>
          </a:xfrm>
          <a:custGeom>
            <a:avLst/>
            <a:gdLst/>
            <a:ahLst/>
            <a:cxnLst/>
            <a:rect l="l" t="t" r="r" b="b"/>
            <a:pathLst>
              <a:path w="182880" h="135889">
                <a:moveTo>
                  <a:pt x="10921" y="0"/>
                </a:moveTo>
                <a:lnTo>
                  <a:pt x="0" y="15633"/>
                </a:lnTo>
                <a:lnTo>
                  <a:pt x="171958" y="135343"/>
                </a:lnTo>
                <a:lnTo>
                  <a:pt x="182879" y="119697"/>
                </a:lnTo>
                <a:lnTo>
                  <a:pt x="10921" y="0"/>
                </a:lnTo>
                <a:close/>
              </a:path>
            </a:pathLst>
          </a:custGeom>
          <a:solidFill>
            <a:srgbClr val="000079"/>
          </a:solidFill>
        </p:spPr>
        <p:txBody>
          <a:bodyPr wrap="square" lIns="0" tIns="0" rIns="0" bIns="0" rtlCol="0"/>
          <a:lstStyle/>
          <a:p>
            <a:endParaRPr/>
          </a:p>
        </p:txBody>
      </p:sp>
      <p:sp>
        <p:nvSpPr>
          <p:cNvPr id="54" name="object 54"/>
          <p:cNvSpPr/>
          <p:nvPr/>
        </p:nvSpPr>
        <p:spPr>
          <a:xfrm>
            <a:off x="16357" y="3891915"/>
            <a:ext cx="120014" cy="191770"/>
          </a:xfrm>
          <a:custGeom>
            <a:avLst/>
            <a:gdLst/>
            <a:ahLst/>
            <a:cxnLst/>
            <a:rect l="l" t="t" r="r" b="b"/>
            <a:pathLst>
              <a:path w="120014" h="191770">
                <a:moveTo>
                  <a:pt x="16584" y="0"/>
                </a:moveTo>
                <a:lnTo>
                  <a:pt x="0" y="9398"/>
                </a:lnTo>
                <a:lnTo>
                  <a:pt x="103099" y="191770"/>
                </a:lnTo>
                <a:lnTo>
                  <a:pt x="119684" y="182372"/>
                </a:lnTo>
                <a:lnTo>
                  <a:pt x="16584" y="0"/>
                </a:lnTo>
                <a:close/>
              </a:path>
            </a:pathLst>
          </a:custGeom>
          <a:solidFill>
            <a:srgbClr val="000079"/>
          </a:solidFill>
        </p:spPr>
        <p:txBody>
          <a:bodyPr wrap="square" lIns="0" tIns="0" rIns="0" bIns="0" rtlCol="0"/>
          <a:lstStyle/>
          <a:p>
            <a:endParaRPr/>
          </a:p>
        </p:txBody>
      </p:sp>
      <p:sp>
        <p:nvSpPr>
          <p:cNvPr id="55" name="object 55"/>
          <p:cNvSpPr/>
          <p:nvPr/>
        </p:nvSpPr>
        <p:spPr>
          <a:xfrm>
            <a:off x="281317" y="3768852"/>
            <a:ext cx="78740" cy="206375"/>
          </a:xfrm>
          <a:custGeom>
            <a:avLst/>
            <a:gdLst/>
            <a:ahLst/>
            <a:cxnLst/>
            <a:rect l="l" t="t" r="r" b="b"/>
            <a:pathLst>
              <a:path w="78739" h="206375">
                <a:moveTo>
                  <a:pt x="18237" y="0"/>
                </a:moveTo>
                <a:lnTo>
                  <a:pt x="0" y="5461"/>
                </a:lnTo>
                <a:lnTo>
                  <a:pt x="60477" y="206121"/>
                </a:lnTo>
                <a:lnTo>
                  <a:pt x="78714" y="200660"/>
                </a:lnTo>
                <a:lnTo>
                  <a:pt x="18237" y="0"/>
                </a:lnTo>
                <a:close/>
              </a:path>
            </a:pathLst>
          </a:custGeom>
          <a:solidFill>
            <a:srgbClr val="000079"/>
          </a:solidFill>
        </p:spPr>
        <p:txBody>
          <a:bodyPr wrap="square" lIns="0" tIns="0" rIns="0" bIns="0" rtlCol="0"/>
          <a:lstStyle/>
          <a:p>
            <a:endParaRPr/>
          </a:p>
        </p:txBody>
      </p:sp>
      <p:sp>
        <p:nvSpPr>
          <p:cNvPr id="56" name="object 56"/>
          <p:cNvSpPr/>
          <p:nvPr/>
        </p:nvSpPr>
        <p:spPr>
          <a:xfrm>
            <a:off x="796048" y="3652520"/>
            <a:ext cx="46355" cy="219710"/>
          </a:xfrm>
          <a:custGeom>
            <a:avLst/>
            <a:gdLst/>
            <a:ahLst/>
            <a:cxnLst/>
            <a:rect l="l" t="t" r="r" b="b"/>
            <a:pathLst>
              <a:path w="46355" h="219710">
                <a:moveTo>
                  <a:pt x="27292" y="0"/>
                </a:moveTo>
                <a:lnTo>
                  <a:pt x="0" y="217296"/>
                </a:lnTo>
                <a:lnTo>
                  <a:pt x="18910" y="219709"/>
                </a:lnTo>
                <a:lnTo>
                  <a:pt x="46202" y="2412"/>
                </a:lnTo>
                <a:lnTo>
                  <a:pt x="27292" y="0"/>
                </a:lnTo>
                <a:close/>
              </a:path>
            </a:pathLst>
          </a:custGeom>
          <a:solidFill>
            <a:srgbClr val="000079"/>
          </a:solidFill>
        </p:spPr>
        <p:txBody>
          <a:bodyPr wrap="square" lIns="0" tIns="0" rIns="0" bIns="0" rtlCol="0"/>
          <a:lstStyle/>
          <a:p>
            <a:endParaRPr/>
          </a:p>
        </p:txBody>
      </p:sp>
      <p:sp>
        <p:nvSpPr>
          <p:cNvPr id="57" name="object 57"/>
          <p:cNvSpPr/>
          <p:nvPr/>
        </p:nvSpPr>
        <p:spPr>
          <a:xfrm>
            <a:off x="1020254" y="3640073"/>
            <a:ext cx="93345" cy="232410"/>
          </a:xfrm>
          <a:custGeom>
            <a:avLst/>
            <a:gdLst/>
            <a:ahLst/>
            <a:cxnLst/>
            <a:rect l="l" t="t" r="r" b="b"/>
            <a:pathLst>
              <a:path w="93344" h="232410">
                <a:moveTo>
                  <a:pt x="75006" y="0"/>
                </a:moveTo>
                <a:lnTo>
                  <a:pt x="0" y="225932"/>
                </a:lnTo>
                <a:lnTo>
                  <a:pt x="18084" y="231901"/>
                </a:lnTo>
                <a:lnTo>
                  <a:pt x="93091" y="5968"/>
                </a:lnTo>
                <a:lnTo>
                  <a:pt x="75006" y="0"/>
                </a:lnTo>
                <a:close/>
              </a:path>
            </a:pathLst>
          </a:custGeom>
          <a:solidFill>
            <a:srgbClr val="000079"/>
          </a:solidFill>
        </p:spPr>
        <p:txBody>
          <a:bodyPr wrap="square" lIns="0" tIns="0" rIns="0" bIns="0" rtlCol="0"/>
          <a:lstStyle/>
          <a:p>
            <a:endParaRPr/>
          </a:p>
        </p:txBody>
      </p:sp>
      <p:sp>
        <p:nvSpPr>
          <p:cNvPr id="58" name="object 58"/>
          <p:cNvSpPr/>
          <p:nvPr/>
        </p:nvSpPr>
        <p:spPr>
          <a:xfrm>
            <a:off x="1228712" y="3684778"/>
            <a:ext cx="135255" cy="225425"/>
          </a:xfrm>
          <a:custGeom>
            <a:avLst/>
            <a:gdLst/>
            <a:ahLst/>
            <a:cxnLst/>
            <a:rect l="l" t="t" r="r" b="b"/>
            <a:pathLst>
              <a:path w="135255" h="225425">
                <a:moveTo>
                  <a:pt x="118249" y="0"/>
                </a:moveTo>
                <a:lnTo>
                  <a:pt x="0" y="215773"/>
                </a:lnTo>
                <a:lnTo>
                  <a:pt x="16700" y="225044"/>
                </a:lnTo>
                <a:lnTo>
                  <a:pt x="135013" y="9271"/>
                </a:lnTo>
                <a:lnTo>
                  <a:pt x="118249" y="0"/>
                </a:lnTo>
                <a:close/>
              </a:path>
            </a:pathLst>
          </a:custGeom>
          <a:solidFill>
            <a:srgbClr val="000079"/>
          </a:solidFill>
        </p:spPr>
        <p:txBody>
          <a:bodyPr wrap="square" lIns="0" tIns="0" rIns="0" bIns="0" rtlCol="0"/>
          <a:lstStyle/>
          <a:p>
            <a:endParaRPr/>
          </a:p>
        </p:txBody>
      </p:sp>
      <p:sp>
        <p:nvSpPr>
          <p:cNvPr id="59" name="object 59"/>
          <p:cNvSpPr/>
          <p:nvPr/>
        </p:nvSpPr>
        <p:spPr>
          <a:xfrm>
            <a:off x="1424939" y="3755390"/>
            <a:ext cx="174625" cy="223520"/>
          </a:xfrm>
          <a:custGeom>
            <a:avLst/>
            <a:gdLst/>
            <a:ahLst/>
            <a:cxnLst/>
            <a:rect l="l" t="t" r="r" b="b"/>
            <a:pathLst>
              <a:path w="174625" h="223520">
                <a:moveTo>
                  <a:pt x="159003" y="0"/>
                </a:moveTo>
                <a:lnTo>
                  <a:pt x="0" y="212090"/>
                </a:lnTo>
                <a:lnTo>
                  <a:pt x="15240" y="223520"/>
                </a:lnTo>
                <a:lnTo>
                  <a:pt x="174244" y="11430"/>
                </a:lnTo>
                <a:lnTo>
                  <a:pt x="159003" y="0"/>
                </a:lnTo>
                <a:close/>
              </a:path>
            </a:pathLst>
          </a:custGeom>
          <a:solidFill>
            <a:srgbClr val="000079"/>
          </a:solidFill>
        </p:spPr>
        <p:txBody>
          <a:bodyPr wrap="square" lIns="0" tIns="0" rIns="0" bIns="0" rtlCol="0"/>
          <a:lstStyle/>
          <a:p>
            <a:endParaRPr/>
          </a:p>
        </p:txBody>
      </p:sp>
      <p:sp>
        <p:nvSpPr>
          <p:cNvPr id="60" name="object 60"/>
          <p:cNvSpPr/>
          <p:nvPr/>
        </p:nvSpPr>
        <p:spPr>
          <a:xfrm>
            <a:off x="1591944" y="3875404"/>
            <a:ext cx="205740" cy="196215"/>
          </a:xfrm>
          <a:custGeom>
            <a:avLst/>
            <a:gdLst/>
            <a:ahLst/>
            <a:cxnLst/>
            <a:rect l="l" t="t" r="r" b="b"/>
            <a:pathLst>
              <a:path w="205739" h="196214">
                <a:moveTo>
                  <a:pt x="192278" y="0"/>
                </a:moveTo>
                <a:lnTo>
                  <a:pt x="0" y="182499"/>
                </a:lnTo>
                <a:lnTo>
                  <a:pt x="13081" y="196215"/>
                </a:lnTo>
                <a:lnTo>
                  <a:pt x="205359" y="13716"/>
                </a:lnTo>
                <a:lnTo>
                  <a:pt x="192278" y="0"/>
                </a:lnTo>
                <a:close/>
              </a:path>
            </a:pathLst>
          </a:custGeom>
          <a:solidFill>
            <a:srgbClr val="000079"/>
          </a:solidFill>
        </p:spPr>
        <p:txBody>
          <a:bodyPr wrap="square" lIns="0" tIns="0" rIns="0" bIns="0" rtlCol="0"/>
          <a:lstStyle/>
          <a:p>
            <a:endParaRPr/>
          </a:p>
        </p:txBody>
      </p:sp>
      <p:sp>
        <p:nvSpPr>
          <p:cNvPr id="61" name="object 61"/>
          <p:cNvSpPr/>
          <p:nvPr/>
        </p:nvSpPr>
        <p:spPr>
          <a:xfrm>
            <a:off x="1727835" y="4023867"/>
            <a:ext cx="232410" cy="179070"/>
          </a:xfrm>
          <a:custGeom>
            <a:avLst/>
            <a:gdLst/>
            <a:ahLst/>
            <a:cxnLst/>
            <a:rect l="l" t="t" r="r" b="b"/>
            <a:pathLst>
              <a:path w="232410" h="179070">
                <a:moveTo>
                  <a:pt x="220725" y="0"/>
                </a:moveTo>
                <a:lnTo>
                  <a:pt x="0" y="163321"/>
                </a:lnTo>
                <a:lnTo>
                  <a:pt x="11302" y="178688"/>
                </a:lnTo>
                <a:lnTo>
                  <a:pt x="232156" y="15366"/>
                </a:lnTo>
                <a:lnTo>
                  <a:pt x="220725" y="0"/>
                </a:lnTo>
                <a:close/>
              </a:path>
            </a:pathLst>
          </a:custGeom>
          <a:solidFill>
            <a:srgbClr val="000079"/>
          </a:solidFill>
        </p:spPr>
        <p:txBody>
          <a:bodyPr wrap="square" lIns="0" tIns="0" rIns="0" bIns="0" rtlCol="0"/>
          <a:lstStyle/>
          <a:p>
            <a:endParaRPr/>
          </a:p>
        </p:txBody>
      </p:sp>
      <p:sp>
        <p:nvSpPr>
          <p:cNvPr id="62" name="object 62"/>
          <p:cNvSpPr/>
          <p:nvPr/>
        </p:nvSpPr>
        <p:spPr>
          <a:xfrm>
            <a:off x="1832736" y="4204461"/>
            <a:ext cx="241935" cy="144780"/>
          </a:xfrm>
          <a:custGeom>
            <a:avLst/>
            <a:gdLst/>
            <a:ahLst/>
            <a:cxnLst/>
            <a:rect l="l" t="t" r="r" b="b"/>
            <a:pathLst>
              <a:path w="241935" h="144779">
                <a:moveTo>
                  <a:pt x="232282" y="0"/>
                </a:moveTo>
                <a:lnTo>
                  <a:pt x="0" y="127762"/>
                </a:lnTo>
                <a:lnTo>
                  <a:pt x="9143" y="144525"/>
                </a:lnTo>
                <a:lnTo>
                  <a:pt x="241426" y="16763"/>
                </a:lnTo>
                <a:lnTo>
                  <a:pt x="232282" y="0"/>
                </a:lnTo>
                <a:close/>
              </a:path>
            </a:pathLst>
          </a:custGeom>
          <a:solidFill>
            <a:srgbClr val="000079"/>
          </a:solidFill>
        </p:spPr>
        <p:txBody>
          <a:bodyPr wrap="square" lIns="0" tIns="0" rIns="0" bIns="0" rtlCol="0"/>
          <a:lstStyle/>
          <a:p>
            <a:endParaRPr/>
          </a:p>
        </p:txBody>
      </p:sp>
      <p:sp>
        <p:nvSpPr>
          <p:cNvPr id="63" name="object 63"/>
          <p:cNvSpPr/>
          <p:nvPr/>
        </p:nvSpPr>
        <p:spPr>
          <a:xfrm>
            <a:off x="1906270" y="4409185"/>
            <a:ext cx="256540" cy="106680"/>
          </a:xfrm>
          <a:custGeom>
            <a:avLst/>
            <a:gdLst/>
            <a:ahLst/>
            <a:cxnLst/>
            <a:rect l="l" t="t" r="r" b="b"/>
            <a:pathLst>
              <a:path w="256539" h="106679">
                <a:moveTo>
                  <a:pt x="249809" y="0"/>
                </a:moveTo>
                <a:lnTo>
                  <a:pt x="0" y="88645"/>
                </a:lnTo>
                <a:lnTo>
                  <a:pt x="6350" y="106552"/>
                </a:lnTo>
                <a:lnTo>
                  <a:pt x="256159" y="17906"/>
                </a:lnTo>
                <a:lnTo>
                  <a:pt x="249809" y="0"/>
                </a:lnTo>
                <a:close/>
              </a:path>
            </a:pathLst>
          </a:custGeom>
          <a:solidFill>
            <a:srgbClr val="000079"/>
          </a:solidFill>
        </p:spPr>
        <p:txBody>
          <a:bodyPr wrap="square" lIns="0" tIns="0" rIns="0" bIns="0" rtlCol="0"/>
          <a:lstStyle/>
          <a:p>
            <a:endParaRPr/>
          </a:p>
        </p:txBody>
      </p:sp>
      <p:sp>
        <p:nvSpPr>
          <p:cNvPr id="64" name="object 64"/>
          <p:cNvSpPr/>
          <p:nvPr/>
        </p:nvSpPr>
        <p:spPr>
          <a:xfrm>
            <a:off x="1934717" y="4622800"/>
            <a:ext cx="262890" cy="76200"/>
          </a:xfrm>
          <a:custGeom>
            <a:avLst/>
            <a:gdLst/>
            <a:ahLst/>
            <a:cxnLst/>
            <a:rect l="l" t="t" r="r" b="b"/>
            <a:pathLst>
              <a:path w="262889" h="76200">
                <a:moveTo>
                  <a:pt x="258699" y="0"/>
                </a:moveTo>
                <a:lnTo>
                  <a:pt x="0" y="57657"/>
                </a:lnTo>
                <a:lnTo>
                  <a:pt x="4063" y="76200"/>
                </a:lnTo>
                <a:lnTo>
                  <a:pt x="262889" y="18542"/>
                </a:lnTo>
                <a:lnTo>
                  <a:pt x="258699" y="0"/>
                </a:lnTo>
                <a:close/>
              </a:path>
            </a:pathLst>
          </a:custGeom>
          <a:solidFill>
            <a:srgbClr val="000079"/>
          </a:solidFill>
        </p:spPr>
        <p:txBody>
          <a:bodyPr wrap="square" lIns="0" tIns="0" rIns="0" bIns="0" rtlCol="0"/>
          <a:lstStyle/>
          <a:p>
            <a:endParaRPr/>
          </a:p>
        </p:txBody>
      </p:sp>
      <p:sp>
        <p:nvSpPr>
          <p:cNvPr id="65" name="object 65"/>
          <p:cNvSpPr/>
          <p:nvPr/>
        </p:nvSpPr>
        <p:spPr>
          <a:xfrm>
            <a:off x="1925320" y="4856226"/>
            <a:ext cx="266065" cy="41275"/>
          </a:xfrm>
          <a:custGeom>
            <a:avLst/>
            <a:gdLst/>
            <a:ahLst/>
            <a:cxnLst/>
            <a:rect l="l" t="t" r="r" b="b"/>
            <a:pathLst>
              <a:path w="266064" h="41275">
                <a:moveTo>
                  <a:pt x="264160" y="0"/>
                </a:moveTo>
                <a:lnTo>
                  <a:pt x="0" y="22225"/>
                </a:lnTo>
                <a:lnTo>
                  <a:pt x="1524" y="41148"/>
                </a:lnTo>
                <a:lnTo>
                  <a:pt x="265811" y="18923"/>
                </a:lnTo>
                <a:lnTo>
                  <a:pt x="264160" y="0"/>
                </a:lnTo>
                <a:close/>
              </a:path>
            </a:pathLst>
          </a:custGeom>
          <a:solidFill>
            <a:srgbClr val="000079"/>
          </a:solidFill>
        </p:spPr>
        <p:txBody>
          <a:bodyPr wrap="square" lIns="0" tIns="0" rIns="0" bIns="0" rtlCol="0"/>
          <a:lstStyle/>
          <a:p>
            <a:endParaRPr/>
          </a:p>
        </p:txBody>
      </p:sp>
      <p:sp>
        <p:nvSpPr>
          <p:cNvPr id="66" name="object 66"/>
          <p:cNvSpPr/>
          <p:nvPr/>
        </p:nvSpPr>
        <p:spPr>
          <a:xfrm>
            <a:off x="1788032" y="5273675"/>
            <a:ext cx="237490" cy="66675"/>
          </a:xfrm>
          <a:custGeom>
            <a:avLst/>
            <a:gdLst/>
            <a:ahLst/>
            <a:cxnLst/>
            <a:rect l="l" t="t" r="r" b="b"/>
            <a:pathLst>
              <a:path w="237489" h="66675">
                <a:moveTo>
                  <a:pt x="3810" y="0"/>
                </a:moveTo>
                <a:lnTo>
                  <a:pt x="0" y="18668"/>
                </a:lnTo>
                <a:lnTo>
                  <a:pt x="233299" y="66675"/>
                </a:lnTo>
                <a:lnTo>
                  <a:pt x="237109" y="48006"/>
                </a:lnTo>
                <a:lnTo>
                  <a:pt x="3810" y="0"/>
                </a:lnTo>
                <a:close/>
              </a:path>
            </a:pathLst>
          </a:custGeom>
          <a:solidFill>
            <a:srgbClr val="000079"/>
          </a:solidFill>
        </p:spPr>
        <p:txBody>
          <a:bodyPr wrap="square" lIns="0" tIns="0" rIns="0" bIns="0" rtlCol="0"/>
          <a:lstStyle/>
          <a:p>
            <a:endParaRPr/>
          </a:p>
        </p:txBody>
      </p:sp>
      <p:sp>
        <p:nvSpPr>
          <p:cNvPr id="67" name="object 67"/>
          <p:cNvSpPr/>
          <p:nvPr/>
        </p:nvSpPr>
        <p:spPr>
          <a:xfrm>
            <a:off x="1659254" y="5453760"/>
            <a:ext cx="208915" cy="113030"/>
          </a:xfrm>
          <a:custGeom>
            <a:avLst/>
            <a:gdLst/>
            <a:ahLst/>
            <a:cxnLst/>
            <a:rect l="l" t="t" r="r" b="b"/>
            <a:pathLst>
              <a:path w="208914" h="113029">
                <a:moveTo>
                  <a:pt x="8255" y="0"/>
                </a:moveTo>
                <a:lnTo>
                  <a:pt x="0" y="17271"/>
                </a:lnTo>
                <a:lnTo>
                  <a:pt x="200659" y="112902"/>
                </a:lnTo>
                <a:lnTo>
                  <a:pt x="208914" y="95757"/>
                </a:lnTo>
                <a:lnTo>
                  <a:pt x="8255" y="0"/>
                </a:lnTo>
                <a:close/>
              </a:path>
            </a:pathLst>
          </a:custGeom>
          <a:solidFill>
            <a:srgbClr val="000079"/>
          </a:solidFill>
        </p:spPr>
        <p:txBody>
          <a:bodyPr wrap="square" lIns="0" tIns="0" rIns="0" bIns="0" rtlCol="0"/>
          <a:lstStyle/>
          <a:p>
            <a:endParaRPr/>
          </a:p>
        </p:txBody>
      </p:sp>
      <p:sp>
        <p:nvSpPr>
          <p:cNvPr id="68" name="object 68"/>
          <p:cNvSpPr/>
          <p:nvPr/>
        </p:nvSpPr>
        <p:spPr>
          <a:xfrm>
            <a:off x="1349375" y="4978400"/>
            <a:ext cx="323850" cy="190500"/>
          </a:xfrm>
          <a:custGeom>
            <a:avLst/>
            <a:gdLst/>
            <a:ahLst/>
            <a:cxnLst/>
            <a:rect l="l" t="t" r="r" b="b"/>
            <a:pathLst>
              <a:path w="323850" h="190500">
                <a:moveTo>
                  <a:pt x="311150" y="57150"/>
                </a:moveTo>
                <a:lnTo>
                  <a:pt x="257175" y="57150"/>
                </a:lnTo>
                <a:lnTo>
                  <a:pt x="219075" y="180975"/>
                </a:lnTo>
                <a:lnTo>
                  <a:pt x="266700" y="190500"/>
                </a:lnTo>
                <a:lnTo>
                  <a:pt x="311150" y="57150"/>
                </a:lnTo>
                <a:close/>
              </a:path>
              <a:path w="323850" h="190500">
                <a:moveTo>
                  <a:pt x="66675" y="0"/>
                </a:moveTo>
                <a:lnTo>
                  <a:pt x="0" y="171450"/>
                </a:lnTo>
                <a:lnTo>
                  <a:pt x="47625" y="180975"/>
                </a:lnTo>
                <a:lnTo>
                  <a:pt x="95250" y="47625"/>
                </a:lnTo>
                <a:lnTo>
                  <a:pt x="314325" y="47625"/>
                </a:lnTo>
                <a:lnTo>
                  <a:pt x="323850" y="19050"/>
                </a:lnTo>
                <a:lnTo>
                  <a:pt x="66675" y="0"/>
                </a:lnTo>
                <a:close/>
              </a:path>
              <a:path w="323850" h="190500">
                <a:moveTo>
                  <a:pt x="314325" y="47625"/>
                </a:moveTo>
                <a:lnTo>
                  <a:pt x="95250" y="47625"/>
                </a:lnTo>
                <a:lnTo>
                  <a:pt x="161925" y="57150"/>
                </a:lnTo>
                <a:lnTo>
                  <a:pt x="123825" y="171450"/>
                </a:lnTo>
                <a:lnTo>
                  <a:pt x="161925" y="171450"/>
                </a:lnTo>
                <a:lnTo>
                  <a:pt x="209550" y="57150"/>
                </a:lnTo>
                <a:lnTo>
                  <a:pt x="311150" y="57150"/>
                </a:lnTo>
                <a:lnTo>
                  <a:pt x="314325" y="47625"/>
                </a:lnTo>
                <a:close/>
              </a:path>
            </a:pathLst>
          </a:custGeom>
          <a:solidFill>
            <a:srgbClr val="000079"/>
          </a:solidFill>
        </p:spPr>
        <p:txBody>
          <a:bodyPr wrap="square" lIns="0" tIns="0" rIns="0" bIns="0" rtlCol="0"/>
          <a:lstStyle/>
          <a:p>
            <a:endParaRPr/>
          </a:p>
        </p:txBody>
      </p:sp>
      <p:sp>
        <p:nvSpPr>
          <p:cNvPr id="69" name="object 69"/>
          <p:cNvSpPr/>
          <p:nvPr/>
        </p:nvSpPr>
        <p:spPr>
          <a:xfrm>
            <a:off x="30162" y="4208526"/>
            <a:ext cx="284162" cy="236474"/>
          </a:xfrm>
          <a:prstGeom prst="rect">
            <a:avLst/>
          </a:prstGeom>
          <a:blipFill>
            <a:blip r:embed="rId7" cstate="print"/>
            <a:stretch>
              <a:fillRect/>
            </a:stretch>
          </a:blipFill>
        </p:spPr>
        <p:txBody>
          <a:bodyPr wrap="square" lIns="0" tIns="0" rIns="0" bIns="0" rtlCol="0"/>
          <a:lstStyle/>
          <a:p>
            <a:endParaRPr/>
          </a:p>
        </p:txBody>
      </p:sp>
      <p:sp>
        <p:nvSpPr>
          <p:cNvPr id="70" name="object 70"/>
          <p:cNvSpPr/>
          <p:nvPr/>
        </p:nvSpPr>
        <p:spPr>
          <a:xfrm>
            <a:off x="1074737" y="5559425"/>
            <a:ext cx="131762" cy="123825"/>
          </a:xfrm>
          <a:prstGeom prst="rect">
            <a:avLst/>
          </a:prstGeom>
          <a:blipFill>
            <a:blip r:embed="rId8" cstate="print"/>
            <a:stretch>
              <a:fillRect/>
            </a:stretch>
          </a:blipFill>
        </p:spPr>
        <p:txBody>
          <a:bodyPr wrap="square" lIns="0" tIns="0" rIns="0" bIns="0" rtlCol="0"/>
          <a:lstStyle/>
          <a:p>
            <a:endParaRPr/>
          </a:p>
        </p:txBody>
      </p:sp>
      <p:sp>
        <p:nvSpPr>
          <p:cNvPr id="71" name="object 71"/>
          <p:cNvSpPr/>
          <p:nvPr/>
        </p:nvSpPr>
        <p:spPr>
          <a:xfrm>
            <a:off x="1425575" y="4311650"/>
            <a:ext cx="209550" cy="219075"/>
          </a:xfrm>
          <a:prstGeom prst="rect">
            <a:avLst/>
          </a:prstGeom>
          <a:blipFill>
            <a:blip r:embed="rId9" cstate="print"/>
            <a:stretch>
              <a:fillRect/>
            </a:stretch>
          </a:blipFill>
        </p:spPr>
        <p:txBody>
          <a:bodyPr wrap="square" lIns="0" tIns="0" rIns="0" bIns="0" rtlCol="0"/>
          <a:lstStyle/>
          <a:p>
            <a:endParaRPr/>
          </a:p>
        </p:txBody>
      </p:sp>
      <p:sp>
        <p:nvSpPr>
          <p:cNvPr id="72" name="object 72"/>
          <p:cNvSpPr/>
          <p:nvPr/>
        </p:nvSpPr>
        <p:spPr>
          <a:xfrm>
            <a:off x="11113" y="4056126"/>
            <a:ext cx="47625" cy="76200"/>
          </a:xfrm>
          <a:custGeom>
            <a:avLst/>
            <a:gdLst/>
            <a:ahLst/>
            <a:cxnLst/>
            <a:rect l="l" t="t" r="r" b="b"/>
            <a:pathLst>
              <a:path w="47625" h="76200">
                <a:moveTo>
                  <a:pt x="0" y="0"/>
                </a:moveTo>
                <a:lnTo>
                  <a:pt x="0" y="38100"/>
                </a:lnTo>
                <a:lnTo>
                  <a:pt x="28574" y="76200"/>
                </a:lnTo>
                <a:lnTo>
                  <a:pt x="47624" y="66675"/>
                </a:lnTo>
                <a:lnTo>
                  <a:pt x="0" y="0"/>
                </a:lnTo>
                <a:close/>
              </a:path>
            </a:pathLst>
          </a:custGeom>
          <a:solidFill>
            <a:srgbClr val="000079"/>
          </a:solidFill>
        </p:spPr>
        <p:txBody>
          <a:bodyPr wrap="square" lIns="0" tIns="0" rIns="0" bIns="0" rtlCol="0"/>
          <a:lstStyle/>
          <a:p>
            <a:endParaRPr/>
          </a:p>
        </p:txBody>
      </p:sp>
      <p:sp>
        <p:nvSpPr>
          <p:cNvPr id="73" name="object 73"/>
          <p:cNvSpPr/>
          <p:nvPr/>
        </p:nvSpPr>
        <p:spPr>
          <a:xfrm>
            <a:off x="11113" y="6100762"/>
            <a:ext cx="57150" cy="104775"/>
          </a:xfrm>
          <a:custGeom>
            <a:avLst/>
            <a:gdLst/>
            <a:ahLst/>
            <a:cxnLst/>
            <a:rect l="l" t="t" r="r" b="b"/>
            <a:pathLst>
              <a:path w="57150" h="104775">
                <a:moveTo>
                  <a:pt x="57149" y="0"/>
                </a:moveTo>
                <a:lnTo>
                  <a:pt x="38099" y="0"/>
                </a:lnTo>
                <a:lnTo>
                  <a:pt x="0" y="57150"/>
                </a:lnTo>
                <a:lnTo>
                  <a:pt x="0" y="104775"/>
                </a:lnTo>
                <a:lnTo>
                  <a:pt x="57149" y="0"/>
                </a:lnTo>
                <a:close/>
              </a:path>
            </a:pathLst>
          </a:custGeom>
          <a:solidFill>
            <a:srgbClr val="000079"/>
          </a:solidFill>
        </p:spPr>
        <p:txBody>
          <a:bodyPr wrap="square" lIns="0" tIns="0" rIns="0" bIns="0" rtlCol="0"/>
          <a:lstStyle/>
          <a:p>
            <a:endParaRPr/>
          </a:p>
        </p:txBody>
      </p:sp>
      <p:sp>
        <p:nvSpPr>
          <p:cNvPr id="74" name="object 74"/>
          <p:cNvSpPr/>
          <p:nvPr/>
        </p:nvSpPr>
        <p:spPr>
          <a:xfrm>
            <a:off x="1868170" y="5072507"/>
            <a:ext cx="256540" cy="37465"/>
          </a:xfrm>
          <a:custGeom>
            <a:avLst/>
            <a:gdLst/>
            <a:ahLst/>
            <a:cxnLst/>
            <a:rect l="l" t="t" r="r" b="b"/>
            <a:pathLst>
              <a:path w="256539" h="37464">
                <a:moveTo>
                  <a:pt x="1269" y="0"/>
                </a:moveTo>
                <a:lnTo>
                  <a:pt x="0" y="19050"/>
                </a:lnTo>
                <a:lnTo>
                  <a:pt x="254888" y="37211"/>
                </a:lnTo>
                <a:lnTo>
                  <a:pt x="256286" y="18161"/>
                </a:lnTo>
                <a:lnTo>
                  <a:pt x="1269" y="0"/>
                </a:lnTo>
                <a:close/>
              </a:path>
            </a:pathLst>
          </a:custGeom>
          <a:solidFill>
            <a:srgbClr val="000079"/>
          </a:solidFill>
        </p:spPr>
        <p:txBody>
          <a:bodyPr wrap="square" lIns="0" tIns="0" rIns="0" bIns="0" rtlCol="0"/>
          <a:lstStyle/>
          <a:p>
            <a:endParaRPr/>
          </a:p>
        </p:txBody>
      </p:sp>
      <p:sp>
        <p:nvSpPr>
          <p:cNvPr id="75" name="object 75"/>
          <p:cNvSpPr/>
          <p:nvPr/>
        </p:nvSpPr>
        <p:spPr>
          <a:xfrm>
            <a:off x="220662" y="5674295"/>
            <a:ext cx="223837" cy="242316"/>
          </a:xfrm>
          <a:prstGeom prst="rect">
            <a:avLst/>
          </a:prstGeom>
          <a:blipFill>
            <a:blip r:embed="rId10" cstate="print"/>
            <a:stretch>
              <a:fillRect/>
            </a:stretch>
          </a:blipFill>
        </p:spPr>
        <p:txBody>
          <a:bodyPr wrap="square" lIns="0" tIns="0" rIns="0" bIns="0" rtlCol="0"/>
          <a:lstStyle/>
          <a:p>
            <a:endParaRPr/>
          </a:p>
        </p:txBody>
      </p:sp>
      <p:sp>
        <p:nvSpPr>
          <p:cNvPr id="76" name="object 76"/>
          <p:cNvSpPr/>
          <p:nvPr/>
        </p:nvSpPr>
        <p:spPr>
          <a:xfrm>
            <a:off x="991276" y="5632897"/>
            <a:ext cx="94315" cy="118132"/>
          </a:xfrm>
          <a:prstGeom prst="rect">
            <a:avLst/>
          </a:prstGeom>
          <a:blipFill>
            <a:blip r:embed="rId11" cstate="print"/>
            <a:stretch>
              <a:fillRect/>
            </a:stretch>
          </a:blipFill>
        </p:spPr>
        <p:txBody>
          <a:bodyPr wrap="square" lIns="0" tIns="0" rIns="0" bIns="0" rtlCol="0"/>
          <a:lstStyle/>
          <a:p>
            <a:endParaRPr/>
          </a:p>
        </p:txBody>
      </p:sp>
      <p:sp>
        <p:nvSpPr>
          <p:cNvPr id="77" name="object 77"/>
          <p:cNvSpPr/>
          <p:nvPr/>
        </p:nvSpPr>
        <p:spPr>
          <a:xfrm>
            <a:off x="373062" y="3973576"/>
            <a:ext cx="552450" cy="2019236"/>
          </a:xfrm>
          <a:prstGeom prst="rect">
            <a:avLst/>
          </a:prstGeom>
          <a:blipFill>
            <a:blip r:embed="rId12" cstate="print"/>
            <a:stretch>
              <a:fillRect/>
            </a:stretch>
          </a:blipFill>
        </p:spPr>
        <p:txBody>
          <a:bodyPr wrap="square" lIns="0" tIns="0" rIns="0" bIns="0" rtlCol="0"/>
          <a:lstStyle/>
          <a:p>
            <a:endParaRPr/>
          </a:p>
        </p:txBody>
      </p:sp>
      <p:sp>
        <p:nvSpPr>
          <p:cNvPr id="78" name="object 78"/>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CCEBFF"/>
          </a:solidFill>
        </p:spPr>
        <p:txBody>
          <a:bodyPr wrap="square" lIns="0" tIns="0" rIns="0" bIns="0" rtlCol="0"/>
          <a:lstStyle/>
          <a:p>
            <a:endParaRPr/>
          </a:p>
        </p:txBody>
      </p:sp>
      <p:sp>
        <p:nvSpPr>
          <p:cNvPr id="79" name="object 79"/>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9525">
            <a:solidFill>
              <a:srgbClr val="FFFFFF"/>
            </a:solidFill>
          </a:ln>
        </p:spPr>
        <p:txBody>
          <a:bodyPr wrap="square" lIns="0" tIns="0" rIns="0" bIns="0" rtlCol="0"/>
          <a:lstStyle/>
          <a:p>
            <a:endParaRPr/>
          </a:p>
        </p:txBody>
      </p:sp>
      <p:sp>
        <p:nvSpPr>
          <p:cNvPr id="80" name="object 80"/>
          <p:cNvSpPr/>
          <p:nvPr/>
        </p:nvSpPr>
        <p:spPr>
          <a:xfrm>
            <a:off x="0" y="0"/>
            <a:ext cx="9144000" cy="6858000"/>
          </a:xfrm>
          <a:prstGeom prst="rect">
            <a:avLst/>
          </a:prstGeom>
          <a:blipFill>
            <a:blip r:embed="rId13" cstate="print"/>
            <a:stretch>
              <a:fillRect/>
            </a:stretch>
          </a:blipFill>
        </p:spPr>
        <p:txBody>
          <a:bodyPr wrap="square" lIns="0" tIns="0" rIns="0" bIns="0" rtlCol="0"/>
          <a:lstStyle/>
          <a:p>
            <a:endParaRPr/>
          </a:p>
        </p:txBody>
      </p:sp>
      <p:sp>
        <p:nvSpPr>
          <p:cNvPr id="81" name="object 81"/>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9525">
            <a:solidFill>
              <a:srgbClr val="FFFFFF"/>
            </a:solidFill>
          </a:ln>
        </p:spPr>
        <p:txBody>
          <a:bodyPr wrap="square" lIns="0" tIns="0" rIns="0" bIns="0" rtlCol="0"/>
          <a:lstStyle/>
          <a:p>
            <a:endParaRPr/>
          </a:p>
        </p:txBody>
      </p:sp>
      <p:sp>
        <p:nvSpPr>
          <p:cNvPr id="82" name="object 82"/>
          <p:cNvSpPr/>
          <p:nvPr/>
        </p:nvSpPr>
        <p:spPr>
          <a:xfrm>
            <a:off x="0" y="0"/>
            <a:ext cx="9144000" cy="6857999"/>
          </a:xfrm>
          <a:prstGeom prst="rect">
            <a:avLst/>
          </a:prstGeom>
          <a:blipFill>
            <a:blip r:embed="rId14" cstate="print"/>
            <a:stretch>
              <a:fillRect/>
            </a:stretch>
          </a:blipFill>
        </p:spPr>
        <p:txBody>
          <a:bodyPr wrap="square" lIns="0" tIns="0" rIns="0" bIns="0" rtlCol="0"/>
          <a:lstStyle/>
          <a:p>
            <a:endParaRPr/>
          </a:p>
        </p:txBody>
      </p:sp>
      <p:sp>
        <p:nvSpPr>
          <p:cNvPr id="83" name="object 83"/>
          <p:cNvSpPr/>
          <p:nvPr/>
        </p:nvSpPr>
        <p:spPr>
          <a:xfrm>
            <a:off x="0" y="0"/>
            <a:ext cx="9144000" cy="6858000"/>
          </a:xfrm>
          <a:custGeom>
            <a:avLst/>
            <a:gdLst/>
            <a:ahLst/>
            <a:cxnLst/>
            <a:rect l="l" t="t" r="r" b="b"/>
            <a:pathLst>
              <a:path w="9144000" h="6858000">
                <a:moveTo>
                  <a:pt x="0" y="683513"/>
                </a:moveTo>
                <a:lnTo>
                  <a:pt x="4628" y="637589"/>
                </a:lnTo>
                <a:lnTo>
                  <a:pt x="17903" y="594818"/>
                </a:lnTo>
                <a:lnTo>
                  <a:pt x="38908" y="556116"/>
                </a:lnTo>
                <a:lnTo>
                  <a:pt x="66728" y="522398"/>
                </a:lnTo>
                <a:lnTo>
                  <a:pt x="100445" y="494580"/>
                </a:lnTo>
                <a:lnTo>
                  <a:pt x="139145" y="473577"/>
                </a:lnTo>
                <a:lnTo>
                  <a:pt x="181910" y="460303"/>
                </a:lnTo>
                <a:lnTo>
                  <a:pt x="227825" y="455675"/>
                </a:lnTo>
                <a:lnTo>
                  <a:pt x="8688324" y="455675"/>
                </a:lnTo>
                <a:lnTo>
                  <a:pt x="8688324" y="227838"/>
                </a:lnTo>
                <a:lnTo>
                  <a:pt x="8692951" y="181913"/>
                </a:lnTo>
                <a:lnTo>
                  <a:pt x="8706225" y="139142"/>
                </a:lnTo>
                <a:lnTo>
                  <a:pt x="8727228" y="100440"/>
                </a:lnTo>
                <a:lnTo>
                  <a:pt x="8755046" y="66722"/>
                </a:lnTo>
                <a:lnTo>
                  <a:pt x="8788764" y="38904"/>
                </a:lnTo>
                <a:lnTo>
                  <a:pt x="8827466" y="17901"/>
                </a:lnTo>
                <a:lnTo>
                  <a:pt x="8870237" y="4627"/>
                </a:lnTo>
                <a:lnTo>
                  <a:pt x="8916162" y="0"/>
                </a:lnTo>
                <a:lnTo>
                  <a:pt x="8962086" y="4627"/>
                </a:lnTo>
                <a:lnTo>
                  <a:pt x="9004857" y="17901"/>
                </a:lnTo>
                <a:lnTo>
                  <a:pt x="9043559" y="38904"/>
                </a:lnTo>
                <a:lnTo>
                  <a:pt x="9077277" y="66722"/>
                </a:lnTo>
                <a:lnTo>
                  <a:pt x="9105095" y="100440"/>
                </a:lnTo>
                <a:lnTo>
                  <a:pt x="9126098" y="139142"/>
                </a:lnTo>
                <a:lnTo>
                  <a:pt x="9139372" y="181913"/>
                </a:lnTo>
                <a:lnTo>
                  <a:pt x="9144000" y="227838"/>
                </a:lnTo>
                <a:lnTo>
                  <a:pt x="9144000" y="6174536"/>
                </a:lnTo>
                <a:lnTo>
                  <a:pt x="9139372" y="6220449"/>
                </a:lnTo>
                <a:lnTo>
                  <a:pt x="9126098" y="6263212"/>
                </a:lnTo>
                <a:lnTo>
                  <a:pt x="9105095" y="6301909"/>
                </a:lnTo>
                <a:lnTo>
                  <a:pt x="9077277" y="6335625"/>
                </a:lnTo>
                <a:lnTo>
                  <a:pt x="9043559" y="6363442"/>
                </a:lnTo>
                <a:lnTo>
                  <a:pt x="9004857" y="6384446"/>
                </a:lnTo>
                <a:lnTo>
                  <a:pt x="8962086" y="6397721"/>
                </a:lnTo>
                <a:lnTo>
                  <a:pt x="8916162" y="6402349"/>
                </a:lnTo>
                <a:lnTo>
                  <a:pt x="455650" y="6402349"/>
                </a:lnTo>
                <a:lnTo>
                  <a:pt x="455650" y="6630174"/>
                </a:lnTo>
                <a:lnTo>
                  <a:pt x="451021" y="6676089"/>
                </a:lnTo>
                <a:lnTo>
                  <a:pt x="437746" y="6718854"/>
                </a:lnTo>
                <a:lnTo>
                  <a:pt x="416740" y="6757553"/>
                </a:lnTo>
                <a:lnTo>
                  <a:pt x="388920" y="6791271"/>
                </a:lnTo>
                <a:lnTo>
                  <a:pt x="355202" y="6819090"/>
                </a:lnTo>
                <a:lnTo>
                  <a:pt x="316502" y="6840096"/>
                </a:lnTo>
                <a:lnTo>
                  <a:pt x="273738" y="6853371"/>
                </a:lnTo>
                <a:lnTo>
                  <a:pt x="227825" y="6857999"/>
                </a:lnTo>
                <a:lnTo>
                  <a:pt x="181910" y="6853371"/>
                </a:lnTo>
                <a:lnTo>
                  <a:pt x="139145" y="6840096"/>
                </a:lnTo>
                <a:lnTo>
                  <a:pt x="100445" y="6819090"/>
                </a:lnTo>
                <a:lnTo>
                  <a:pt x="66728" y="6791271"/>
                </a:lnTo>
                <a:lnTo>
                  <a:pt x="38908" y="6757553"/>
                </a:lnTo>
                <a:lnTo>
                  <a:pt x="17903" y="6718854"/>
                </a:lnTo>
                <a:lnTo>
                  <a:pt x="4628" y="6676089"/>
                </a:lnTo>
                <a:lnTo>
                  <a:pt x="0" y="6630174"/>
                </a:lnTo>
                <a:lnTo>
                  <a:pt x="0" y="683513"/>
                </a:lnTo>
                <a:close/>
              </a:path>
            </a:pathLst>
          </a:custGeom>
          <a:ln w="9525">
            <a:solidFill>
              <a:srgbClr val="A3C4F4"/>
            </a:solidFill>
          </a:ln>
        </p:spPr>
        <p:txBody>
          <a:bodyPr wrap="square" lIns="0" tIns="0" rIns="0" bIns="0" rtlCol="0"/>
          <a:lstStyle/>
          <a:p>
            <a:endParaRPr/>
          </a:p>
        </p:txBody>
      </p:sp>
      <p:sp>
        <p:nvSpPr>
          <p:cNvPr id="84" name="object 84"/>
          <p:cNvSpPr/>
          <p:nvPr/>
        </p:nvSpPr>
        <p:spPr>
          <a:xfrm>
            <a:off x="8688323" y="227838"/>
            <a:ext cx="455930" cy="227965"/>
          </a:xfrm>
          <a:custGeom>
            <a:avLst/>
            <a:gdLst/>
            <a:ahLst/>
            <a:cxnLst/>
            <a:rect l="l" t="t" r="r" b="b"/>
            <a:pathLst>
              <a:path w="455929" h="227965">
                <a:moveTo>
                  <a:pt x="0" y="227837"/>
                </a:moveTo>
                <a:lnTo>
                  <a:pt x="227837" y="227837"/>
                </a:lnTo>
                <a:lnTo>
                  <a:pt x="273762" y="223210"/>
                </a:lnTo>
                <a:lnTo>
                  <a:pt x="316533" y="209936"/>
                </a:lnTo>
                <a:lnTo>
                  <a:pt x="355235" y="188933"/>
                </a:lnTo>
                <a:lnTo>
                  <a:pt x="388953" y="161115"/>
                </a:lnTo>
                <a:lnTo>
                  <a:pt x="416771" y="127397"/>
                </a:lnTo>
                <a:lnTo>
                  <a:pt x="437774" y="88695"/>
                </a:lnTo>
                <a:lnTo>
                  <a:pt x="451048" y="45924"/>
                </a:lnTo>
                <a:lnTo>
                  <a:pt x="455675" y="0"/>
                </a:lnTo>
              </a:path>
            </a:pathLst>
          </a:custGeom>
          <a:ln w="9525">
            <a:solidFill>
              <a:srgbClr val="A3C4F4"/>
            </a:solidFill>
          </a:ln>
        </p:spPr>
        <p:txBody>
          <a:bodyPr wrap="square" lIns="0" tIns="0" rIns="0" bIns="0" rtlCol="0"/>
          <a:lstStyle/>
          <a:p>
            <a:endParaRPr/>
          </a:p>
        </p:txBody>
      </p:sp>
      <p:sp>
        <p:nvSpPr>
          <p:cNvPr id="85" name="object 85"/>
          <p:cNvSpPr/>
          <p:nvPr/>
        </p:nvSpPr>
        <p:spPr>
          <a:xfrm>
            <a:off x="8683561" y="223075"/>
            <a:ext cx="237362" cy="237362"/>
          </a:xfrm>
          <a:prstGeom prst="rect">
            <a:avLst/>
          </a:prstGeom>
          <a:blipFill>
            <a:blip r:embed="rId15" cstate="print"/>
            <a:stretch>
              <a:fillRect/>
            </a:stretch>
          </a:blipFill>
        </p:spPr>
        <p:txBody>
          <a:bodyPr wrap="square" lIns="0" tIns="0" rIns="0" bIns="0" rtlCol="0"/>
          <a:lstStyle/>
          <a:p>
            <a:endParaRPr/>
          </a:p>
        </p:txBody>
      </p:sp>
      <p:sp>
        <p:nvSpPr>
          <p:cNvPr id="86" name="object 86"/>
          <p:cNvSpPr/>
          <p:nvPr/>
        </p:nvSpPr>
        <p:spPr>
          <a:xfrm>
            <a:off x="0" y="569594"/>
            <a:ext cx="455930" cy="342265"/>
          </a:xfrm>
          <a:custGeom>
            <a:avLst/>
            <a:gdLst/>
            <a:ahLst/>
            <a:cxnLst/>
            <a:rect l="l" t="t" r="r" b="b"/>
            <a:pathLst>
              <a:path w="455930" h="342265">
                <a:moveTo>
                  <a:pt x="227825" y="341756"/>
                </a:moveTo>
                <a:lnTo>
                  <a:pt x="227825" y="113918"/>
                </a:lnTo>
                <a:lnTo>
                  <a:pt x="236777" y="69544"/>
                </a:lnTo>
                <a:lnTo>
                  <a:pt x="261189" y="33337"/>
                </a:lnTo>
                <a:lnTo>
                  <a:pt x="297396" y="8941"/>
                </a:lnTo>
                <a:lnTo>
                  <a:pt x="341731" y="0"/>
                </a:lnTo>
                <a:lnTo>
                  <a:pt x="386074" y="8941"/>
                </a:lnTo>
                <a:lnTo>
                  <a:pt x="422284" y="33337"/>
                </a:lnTo>
                <a:lnTo>
                  <a:pt x="446698" y="69544"/>
                </a:lnTo>
                <a:lnTo>
                  <a:pt x="455650" y="113918"/>
                </a:lnTo>
                <a:lnTo>
                  <a:pt x="451021" y="159807"/>
                </a:lnTo>
                <a:lnTo>
                  <a:pt x="437746" y="202561"/>
                </a:lnTo>
                <a:lnTo>
                  <a:pt x="416740" y="241260"/>
                </a:lnTo>
                <a:lnTo>
                  <a:pt x="388920" y="274986"/>
                </a:lnTo>
                <a:lnTo>
                  <a:pt x="355202" y="302819"/>
                </a:lnTo>
                <a:lnTo>
                  <a:pt x="316502" y="323838"/>
                </a:lnTo>
                <a:lnTo>
                  <a:pt x="273738" y="337123"/>
                </a:lnTo>
                <a:lnTo>
                  <a:pt x="227825" y="341756"/>
                </a:lnTo>
                <a:lnTo>
                  <a:pt x="181910" y="337123"/>
                </a:lnTo>
                <a:lnTo>
                  <a:pt x="139144" y="323838"/>
                </a:lnTo>
                <a:lnTo>
                  <a:pt x="100445" y="302819"/>
                </a:lnTo>
                <a:lnTo>
                  <a:pt x="66727" y="274986"/>
                </a:lnTo>
                <a:lnTo>
                  <a:pt x="38908" y="241260"/>
                </a:lnTo>
                <a:lnTo>
                  <a:pt x="17903" y="202561"/>
                </a:lnTo>
                <a:lnTo>
                  <a:pt x="4628" y="159807"/>
                </a:lnTo>
                <a:lnTo>
                  <a:pt x="0" y="113918"/>
                </a:lnTo>
              </a:path>
            </a:pathLst>
          </a:custGeom>
          <a:ln w="9525">
            <a:solidFill>
              <a:srgbClr val="A3C4F4"/>
            </a:solidFill>
          </a:ln>
        </p:spPr>
        <p:txBody>
          <a:bodyPr wrap="square" lIns="0" tIns="0" rIns="0" bIns="0" rtlCol="0"/>
          <a:lstStyle/>
          <a:p>
            <a:endParaRPr/>
          </a:p>
        </p:txBody>
      </p:sp>
      <p:sp>
        <p:nvSpPr>
          <p:cNvPr id="87" name="object 87"/>
          <p:cNvSpPr/>
          <p:nvPr/>
        </p:nvSpPr>
        <p:spPr>
          <a:xfrm>
            <a:off x="455650" y="683513"/>
            <a:ext cx="0" cy="5719445"/>
          </a:xfrm>
          <a:custGeom>
            <a:avLst/>
            <a:gdLst/>
            <a:ahLst/>
            <a:cxnLst/>
            <a:rect l="l" t="t" r="r" b="b"/>
            <a:pathLst>
              <a:path h="5719445">
                <a:moveTo>
                  <a:pt x="0" y="0"/>
                </a:moveTo>
                <a:lnTo>
                  <a:pt x="0" y="5718835"/>
                </a:lnTo>
              </a:path>
            </a:pathLst>
          </a:custGeom>
          <a:ln w="9525">
            <a:solidFill>
              <a:srgbClr val="A3C4F4"/>
            </a:solidFill>
          </a:ln>
        </p:spPr>
        <p:txBody>
          <a:bodyPr wrap="square" lIns="0" tIns="0" rIns="0" bIns="0" rtlCol="0"/>
          <a:lstStyle/>
          <a:p>
            <a:endParaRPr/>
          </a:p>
        </p:txBody>
      </p:sp>
      <p:sp>
        <p:nvSpPr>
          <p:cNvPr id="88" name="object 88"/>
          <p:cNvSpPr txBox="1">
            <a:spLocks noGrp="1"/>
          </p:cNvSpPr>
          <p:nvPr>
            <p:ph type="title"/>
          </p:nvPr>
        </p:nvSpPr>
        <p:spPr>
          <a:xfrm>
            <a:off x="612140" y="792226"/>
            <a:ext cx="4814570" cy="513715"/>
          </a:xfrm>
          <a:prstGeom prst="rect">
            <a:avLst/>
          </a:prstGeom>
        </p:spPr>
        <p:txBody>
          <a:bodyPr vert="horz" wrap="square" lIns="0" tIns="13335" rIns="0" bIns="0" rtlCol="0">
            <a:spAutoFit/>
          </a:bodyPr>
          <a:lstStyle/>
          <a:p>
            <a:pPr marL="12700">
              <a:lnSpc>
                <a:spcPct val="100000"/>
              </a:lnSpc>
              <a:spcBef>
                <a:spcPts val="105"/>
              </a:spcBef>
            </a:pPr>
            <a:r>
              <a:rPr sz="3200" b="0" u="heavy" dirty="0">
                <a:solidFill>
                  <a:srgbClr val="99FF66"/>
                </a:solidFill>
                <a:uFill>
                  <a:solidFill>
                    <a:srgbClr val="99FF66"/>
                  </a:solidFill>
                </a:uFill>
                <a:latin typeface="Tahoma"/>
                <a:cs typeface="Tahoma"/>
              </a:rPr>
              <a:t>2. </a:t>
            </a:r>
            <a:r>
              <a:rPr sz="3200" b="0" u="heavy" spc="-5" dirty="0">
                <a:solidFill>
                  <a:srgbClr val="99FF66"/>
                </a:solidFill>
                <a:uFill>
                  <a:solidFill>
                    <a:srgbClr val="99FF66"/>
                  </a:solidFill>
                </a:uFill>
                <a:latin typeface="Tahoma"/>
                <a:cs typeface="Tahoma"/>
              </a:rPr>
              <a:t>According to </a:t>
            </a:r>
            <a:r>
              <a:rPr sz="3200" b="0" u="heavy" dirty="0">
                <a:solidFill>
                  <a:srgbClr val="99FF66"/>
                </a:solidFill>
                <a:uFill>
                  <a:solidFill>
                    <a:srgbClr val="99FF66"/>
                  </a:solidFill>
                </a:uFill>
                <a:latin typeface="Tahoma"/>
                <a:cs typeface="Tahoma"/>
              </a:rPr>
              <a:t>their</a:t>
            </a:r>
            <a:r>
              <a:rPr sz="3200" b="0" u="heavy" spc="-45" dirty="0">
                <a:solidFill>
                  <a:srgbClr val="99FF66"/>
                </a:solidFill>
                <a:uFill>
                  <a:solidFill>
                    <a:srgbClr val="99FF66"/>
                  </a:solidFill>
                </a:uFill>
                <a:latin typeface="Tahoma"/>
                <a:cs typeface="Tahoma"/>
              </a:rPr>
              <a:t> </a:t>
            </a:r>
            <a:r>
              <a:rPr sz="3200" b="0" u="heavy" dirty="0">
                <a:solidFill>
                  <a:srgbClr val="99FF66"/>
                </a:solidFill>
                <a:uFill>
                  <a:solidFill>
                    <a:srgbClr val="99FF66"/>
                  </a:solidFill>
                </a:uFill>
                <a:latin typeface="Tahoma"/>
                <a:cs typeface="Tahoma"/>
              </a:rPr>
              <a:t>origin</a:t>
            </a:r>
            <a:endParaRPr sz="3200">
              <a:latin typeface="Tahoma"/>
              <a:cs typeface="Tahoma"/>
            </a:endParaRPr>
          </a:p>
        </p:txBody>
      </p:sp>
      <p:sp>
        <p:nvSpPr>
          <p:cNvPr id="89" name="object 89"/>
          <p:cNvSpPr/>
          <p:nvPr/>
        </p:nvSpPr>
        <p:spPr>
          <a:xfrm>
            <a:off x="3581400" y="1890776"/>
            <a:ext cx="0" cy="3997325"/>
          </a:xfrm>
          <a:custGeom>
            <a:avLst/>
            <a:gdLst/>
            <a:ahLst/>
            <a:cxnLst/>
            <a:rect l="l" t="t" r="r" b="b"/>
            <a:pathLst>
              <a:path h="3997325">
                <a:moveTo>
                  <a:pt x="0" y="0"/>
                </a:moveTo>
                <a:lnTo>
                  <a:pt x="0" y="3997261"/>
                </a:lnTo>
              </a:path>
            </a:pathLst>
          </a:custGeom>
          <a:ln w="12700">
            <a:solidFill>
              <a:srgbClr val="FFFFFF"/>
            </a:solidFill>
          </a:ln>
        </p:spPr>
        <p:txBody>
          <a:bodyPr wrap="square" lIns="0" tIns="0" rIns="0" bIns="0" rtlCol="0"/>
          <a:lstStyle/>
          <a:p>
            <a:endParaRPr/>
          </a:p>
        </p:txBody>
      </p:sp>
      <p:sp>
        <p:nvSpPr>
          <p:cNvPr id="90" name="object 90"/>
          <p:cNvSpPr/>
          <p:nvPr/>
        </p:nvSpPr>
        <p:spPr>
          <a:xfrm>
            <a:off x="8915400" y="1890776"/>
            <a:ext cx="0" cy="3997325"/>
          </a:xfrm>
          <a:custGeom>
            <a:avLst/>
            <a:gdLst/>
            <a:ahLst/>
            <a:cxnLst/>
            <a:rect l="l" t="t" r="r" b="b"/>
            <a:pathLst>
              <a:path h="3997325">
                <a:moveTo>
                  <a:pt x="0" y="0"/>
                </a:moveTo>
                <a:lnTo>
                  <a:pt x="0" y="3997261"/>
                </a:lnTo>
              </a:path>
            </a:pathLst>
          </a:custGeom>
          <a:ln w="28575">
            <a:solidFill>
              <a:srgbClr val="FFFFFF"/>
            </a:solidFill>
          </a:ln>
        </p:spPr>
        <p:txBody>
          <a:bodyPr wrap="square" lIns="0" tIns="0" rIns="0" bIns="0" rtlCol="0"/>
          <a:lstStyle/>
          <a:p>
            <a:endParaRPr/>
          </a:p>
        </p:txBody>
      </p:sp>
      <p:sp>
        <p:nvSpPr>
          <p:cNvPr id="91" name="object 91"/>
          <p:cNvSpPr/>
          <p:nvPr/>
        </p:nvSpPr>
        <p:spPr>
          <a:xfrm>
            <a:off x="609600" y="1890776"/>
            <a:ext cx="0" cy="3997325"/>
          </a:xfrm>
          <a:custGeom>
            <a:avLst/>
            <a:gdLst/>
            <a:ahLst/>
            <a:cxnLst/>
            <a:rect l="l" t="t" r="r" b="b"/>
            <a:pathLst>
              <a:path h="3997325">
                <a:moveTo>
                  <a:pt x="0" y="0"/>
                </a:moveTo>
                <a:lnTo>
                  <a:pt x="0" y="3997261"/>
                </a:lnTo>
              </a:path>
            </a:pathLst>
          </a:custGeom>
          <a:ln w="28575">
            <a:solidFill>
              <a:srgbClr val="FFFFFF"/>
            </a:solidFill>
          </a:ln>
        </p:spPr>
        <p:txBody>
          <a:bodyPr wrap="square" lIns="0" tIns="0" rIns="0" bIns="0" rtlCol="0"/>
          <a:lstStyle/>
          <a:p>
            <a:endParaRPr/>
          </a:p>
        </p:txBody>
      </p:sp>
      <p:sp>
        <p:nvSpPr>
          <p:cNvPr id="92" name="object 92"/>
          <p:cNvSpPr/>
          <p:nvPr/>
        </p:nvSpPr>
        <p:spPr>
          <a:xfrm>
            <a:off x="595312" y="1905000"/>
            <a:ext cx="8334375" cy="0"/>
          </a:xfrm>
          <a:custGeom>
            <a:avLst/>
            <a:gdLst/>
            <a:ahLst/>
            <a:cxnLst/>
            <a:rect l="l" t="t" r="r" b="b"/>
            <a:pathLst>
              <a:path w="8334375">
                <a:moveTo>
                  <a:pt x="0" y="0"/>
                </a:moveTo>
                <a:lnTo>
                  <a:pt x="8334311" y="0"/>
                </a:lnTo>
              </a:path>
            </a:pathLst>
          </a:custGeom>
          <a:ln w="28575">
            <a:solidFill>
              <a:srgbClr val="FFFFFF"/>
            </a:solidFill>
          </a:ln>
        </p:spPr>
        <p:txBody>
          <a:bodyPr wrap="square" lIns="0" tIns="0" rIns="0" bIns="0" rtlCol="0"/>
          <a:lstStyle/>
          <a:p>
            <a:endParaRPr/>
          </a:p>
        </p:txBody>
      </p:sp>
      <p:sp>
        <p:nvSpPr>
          <p:cNvPr id="93" name="object 93"/>
          <p:cNvSpPr/>
          <p:nvPr/>
        </p:nvSpPr>
        <p:spPr>
          <a:xfrm>
            <a:off x="595312" y="5873750"/>
            <a:ext cx="8334375" cy="0"/>
          </a:xfrm>
          <a:custGeom>
            <a:avLst/>
            <a:gdLst/>
            <a:ahLst/>
            <a:cxnLst/>
            <a:rect l="l" t="t" r="r" b="b"/>
            <a:pathLst>
              <a:path w="8334375">
                <a:moveTo>
                  <a:pt x="0" y="0"/>
                </a:moveTo>
                <a:lnTo>
                  <a:pt x="8334311" y="0"/>
                </a:lnTo>
              </a:path>
            </a:pathLst>
          </a:custGeom>
          <a:ln w="28575">
            <a:solidFill>
              <a:srgbClr val="FFFFFF"/>
            </a:solidFill>
          </a:ln>
        </p:spPr>
        <p:txBody>
          <a:bodyPr wrap="square" lIns="0" tIns="0" rIns="0" bIns="0" rtlCol="0"/>
          <a:lstStyle/>
          <a:p>
            <a:endParaRPr/>
          </a:p>
        </p:txBody>
      </p:sp>
      <p:sp>
        <p:nvSpPr>
          <p:cNvPr id="94" name="object 94"/>
          <p:cNvSpPr/>
          <p:nvPr/>
        </p:nvSpPr>
        <p:spPr>
          <a:xfrm>
            <a:off x="3909059" y="1851660"/>
            <a:ext cx="3081528" cy="679703"/>
          </a:xfrm>
          <a:prstGeom prst="rect">
            <a:avLst/>
          </a:prstGeom>
          <a:blipFill>
            <a:blip r:embed="rId16" cstate="print"/>
            <a:stretch>
              <a:fillRect/>
            </a:stretch>
          </a:blipFill>
        </p:spPr>
        <p:txBody>
          <a:bodyPr wrap="square" lIns="0" tIns="0" rIns="0" bIns="0" rtlCol="0"/>
          <a:lstStyle/>
          <a:p>
            <a:endParaRPr/>
          </a:p>
        </p:txBody>
      </p:sp>
      <p:sp>
        <p:nvSpPr>
          <p:cNvPr id="95" name="object 95"/>
          <p:cNvSpPr/>
          <p:nvPr/>
        </p:nvSpPr>
        <p:spPr>
          <a:xfrm>
            <a:off x="6585204" y="1851660"/>
            <a:ext cx="502920" cy="679703"/>
          </a:xfrm>
          <a:prstGeom prst="rect">
            <a:avLst/>
          </a:prstGeom>
          <a:blipFill>
            <a:blip r:embed="rId17" cstate="print"/>
            <a:stretch>
              <a:fillRect/>
            </a:stretch>
          </a:blipFill>
        </p:spPr>
        <p:txBody>
          <a:bodyPr wrap="square" lIns="0" tIns="0" rIns="0" bIns="0" rtlCol="0"/>
          <a:lstStyle/>
          <a:p>
            <a:endParaRPr/>
          </a:p>
        </p:txBody>
      </p:sp>
      <p:sp>
        <p:nvSpPr>
          <p:cNvPr id="96" name="object 96"/>
          <p:cNvSpPr/>
          <p:nvPr/>
        </p:nvSpPr>
        <p:spPr>
          <a:xfrm>
            <a:off x="6682740" y="1851660"/>
            <a:ext cx="1932431" cy="679703"/>
          </a:xfrm>
          <a:prstGeom prst="rect">
            <a:avLst/>
          </a:prstGeom>
          <a:blipFill>
            <a:blip r:embed="rId18" cstate="print"/>
            <a:stretch>
              <a:fillRect/>
            </a:stretch>
          </a:blipFill>
        </p:spPr>
        <p:txBody>
          <a:bodyPr wrap="square" lIns="0" tIns="0" rIns="0" bIns="0" rtlCol="0"/>
          <a:lstStyle/>
          <a:p>
            <a:endParaRPr/>
          </a:p>
        </p:txBody>
      </p:sp>
      <p:sp>
        <p:nvSpPr>
          <p:cNvPr id="97" name="object 97"/>
          <p:cNvSpPr/>
          <p:nvPr/>
        </p:nvSpPr>
        <p:spPr>
          <a:xfrm>
            <a:off x="3817620" y="1851660"/>
            <a:ext cx="495300" cy="679703"/>
          </a:xfrm>
          <a:prstGeom prst="rect">
            <a:avLst/>
          </a:prstGeom>
          <a:blipFill>
            <a:blip r:embed="rId19" cstate="print"/>
            <a:stretch>
              <a:fillRect/>
            </a:stretch>
          </a:blipFill>
        </p:spPr>
        <p:txBody>
          <a:bodyPr wrap="square" lIns="0" tIns="0" rIns="0" bIns="0" rtlCol="0"/>
          <a:lstStyle/>
          <a:p>
            <a:endParaRPr/>
          </a:p>
        </p:txBody>
      </p:sp>
      <p:sp>
        <p:nvSpPr>
          <p:cNvPr id="98" name="object 98"/>
          <p:cNvSpPr/>
          <p:nvPr/>
        </p:nvSpPr>
        <p:spPr>
          <a:xfrm>
            <a:off x="3482340" y="2290572"/>
            <a:ext cx="598932" cy="679703"/>
          </a:xfrm>
          <a:prstGeom prst="rect">
            <a:avLst/>
          </a:prstGeom>
          <a:blipFill>
            <a:blip r:embed="rId20" cstate="print"/>
            <a:stretch>
              <a:fillRect/>
            </a:stretch>
          </a:blipFill>
        </p:spPr>
        <p:txBody>
          <a:bodyPr wrap="square" lIns="0" tIns="0" rIns="0" bIns="0" rtlCol="0"/>
          <a:lstStyle/>
          <a:p>
            <a:endParaRPr/>
          </a:p>
        </p:txBody>
      </p:sp>
      <p:sp>
        <p:nvSpPr>
          <p:cNvPr id="99" name="object 99"/>
          <p:cNvSpPr/>
          <p:nvPr/>
        </p:nvSpPr>
        <p:spPr>
          <a:xfrm>
            <a:off x="3675888" y="2290572"/>
            <a:ext cx="2500884" cy="679703"/>
          </a:xfrm>
          <a:prstGeom prst="rect">
            <a:avLst/>
          </a:prstGeom>
          <a:blipFill>
            <a:blip r:embed="rId21" cstate="print"/>
            <a:stretch>
              <a:fillRect/>
            </a:stretch>
          </a:blipFill>
        </p:spPr>
        <p:txBody>
          <a:bodyPr wrap="square" lIns="0" tIns="0" rIns="0" bIns="0" rtlCol="0"/>
          <a:lstStyle/>
          <a:p>
            <a:endParaRPr/>
          </a:p>
        </p:txBody>
      </p:sp>
      <p:sp>
        <p:nvSpPr>
          <p:cNvPr id="100" name="object 100"/>
          <p:cNvSpPr/>
          <p:nvPr/>
        </p:nvSpPr>
        <p:spPr>
          <a:xfrm>
            <a:off x="5771388" y="2290572"/>
            <a:ext cx="495300" cy="679703"/>
          </a:xfrm>
          <a:prstGeom prst="rect">
            <a:avLst/>
          </a:prstGeom>
          <a:blipFill>
            <a:blip r:embed="rId19" cstate="print"/>
            <a:stretch>
              <a:fillRect/>
            </a:stretch>
          </a:blipFill>
        </p:spPr>
        <p:txBody>
          <a:bodyPr wrap="square" lIns="0" tIns="0" rIns="0" bIns="0" rtlCol="0"/>
          <a:lstStyle/>
          <a:p>
            <a:endParaRPr/>
          </a:p>
        </p:txBody>
      </p:sp>
      <p:sp>
        <p:nvSpPr>
          <p:cNvPr id="101" name="object 101"/>
          <p:cNvSpPr/>
          <p:nvPr/>
        </p:nvSpPr>
        <p:spPr>
          <a:xfrm>
            <a:off x="3665220" y="2706623"/>
            <a:ext cx="2328672" cy="70103"/>
          </a:xfrm>
          <a:prstGeom prst="rect">
            <a:avLst/>
          </a:prstGeom>
          <a:blipFill>
            <a:blip r:embed="rId22" cstate="print"/>
            <a:stretch>
              <a:fillRect/>
            </a:stretch>
          </a:blipFill>
        </p:spPr>
        <p:txBody>
          <a:bodyPr wrap="square" lIns="0" tIns="0" rIns="0" bIns="0" rtlCol="0"/>
          <a:lstStyle/>
          <a:p>
            <a:endParaRPr/>
          </a:p>
        </p:txBody>
      </p:sp>
      <p:sp>
        <p:nvSpPr>
          <p:cNvPr id="102" name="object 102"/>
          <p:cNvSpPr/>
          <p:nvPr/>
        </p:nvSpPr>
        <p:spPr>
          <a:xfrm>
            <a:off x="3482340" y="4479035"/>
            <a:ext cx="598932" cy="679704"/>
          </a:xfrm>
          <a:prstGeom prst="rect">
            <a:avLst/>
          </a:prstGeom>
          <a:blipFill>
            <a:blip r:embed="rId23" cstate="print"/>
            <a:stretch>
              <a:fillRect/>
            </a:stretch>
          </a:blipFill>
        </p:spPr>
        <p:txBody>
          <a:bodyPr wrap="square" lIns="0" tIns="0" rIns="0" bIns="0" rtlCol="0"/>
          <a:lstStyle/>
          <a:p>
            <a:endParaRPr/>
          </a:p>
        </p:txBody>
      </p:sp>
      <p:sp>
        <p:nvSpPr>
          <p:cNvPr id="103" name="object 103"/>
          <p:cNvSpPr/>
          <p:nvPr/>
        </p:nvSpPr>
        <p:spPr>
          <a:xfrm>
            <a:off x="3675888" y="4479035"/>
            <a:ext cx="2528316" cy="679704"/>
          </a:xfrm>
          <a:prstGeom prst="rect">
            <a:avLst/>
          </a:prstGeom>
          <a:blipFill>
            <a:blip r:embed="rId24" cstate="print"/>
            <a:stretch>
              <a:fillRect/>
            </a:stretch>
          </a:blipFill>
        </p:spPr>
        <p:txBody>
          <a:bodyPr wrap="square" lIns="0" tIns="0" rIns="0" bIns="0" rtlCol="0"/>
          <a:lstStyle/>
          <a:p>
            <a:endParaRPr/>
          </a:p>
        </p:txBody>
      </p:sp>
      <p:sp>
        <p:nvSpPr>
          <p:cNvPr id="104" name="object 104"/>
          <p:cNvSpPr/>
          <p:nvPr/>
        </p:nvSpPr>
        <p:spPr>
          <a:xfrm>
            <a:off x="5798820" y="4485132"/>
            <a:ext cx="490727" cy="679704"/>
          </a:xfrm>
          <a:prstGeom prst="rect">
            <a:avLst/>
          </a:prstGeom>
          <a:blipFill>
            <a:blip r:embed="rId25" cstate="print"/>
            <a:stretch>
              <a:fillRect/>
            </a:stretch>
          </a:blipFill>
        </p:spPr>
        <p:txBody>
          <a:bodyPr wrap="square" lIns="0" tIns="0" rIns="0" bIns="0" rtlCol="0"/>
          <a:lstStyle/>
          <a:p>
            <a:endParaRPr/>
          </a:p>
        </p:txBody>
      </p:sp>
      <p:sp>
        <p:nvSpPr>
          <p:cNvPr id="105" name="object 105"/>
          <p:cNvSpPr/>
          <p:nvPr/>
        </p:nvSpPr>
        <p:spPr>
          <a:xfrm>
            <a:off x="3665220" y="4895088"/>
            <a:ext cx="2356104" cy="70104"/>
          </a:xfrm>
          <a:prstGeom prst="rect">
            <a:avLst/>
          </a:prstGeom>
          <a:blipFill>
            <a:blip r:embed="rId26" cstate="print"/>
            <a:stretch>
              <a:fillRect/>
            </a:stretch>
          </a:blipFill>
        </p:spPr>
        <p:txBody>
          <a:bodyPr wrap="square" lIns="0" tIns="0" rIns="0" bIns="0" rtlCol="0"/>
          <a:lstStyle/>
          <a:p>
            <a:endParaRPr/>
          </a:p>
        </p:txBody>
      </p:sp>
      <p:sp>
        <p:nvSpPr>
          <p:cNvPr id="106" name="object 106"/>
          <p:cNvSpPr txBox="1"/>
          <p:nvPr/>
        </p:nvSpPr>
        <p:spPr>
          <a:xfrm>
            <a:off x="3660775" y="1864103"/>
            <a:ext cx="4753610" cy="903605"/>
          </a:xfrm>
          <a:prstGeom prst="rect">
            <a:avLst/>
          </a:prstGeom>
        </p:spPr>
        <p:txBody>
          <a:bodyPr vert="horz" wrap="square" lIns="0" tIns="12065" rIns="0" bIns="0" rtlCol="0">
            <a:spAutoFit/>
          </a:bodyPr>
          <a:lstStyle/>
          <a:p>
            <a:pPr marL="12700" marR="5080" indent="426720">
              <a:lnSpc>
                <a:spcPct val="120100"/>
              </a:lnSpc>
              <a:spcBef>
                <a:spcPts val="95"/>
              </a:spcBef>
            </a:pPr>
            <a:r>
              <a:rPr sz="2400" b="1" spc="-5" dirty="0">
                <a:solidFill>
                  <a:srgbClr val="FFFF00"/>
                </a:solidFill>
                <a:latin typeface="Tahoma"/>
                <a:cs typeface="Tahoma"/>
              </a:rPr>
              <a:t>Hypophysiotropic hormones  </a:t>
            </a:r>
            <a:r>
              <a:rPr sz="2400" b="1" u="heavy" spc="-5" dirty="0">
                <a:solidFill>
                  <a:srgbClr val="FF3300"/>
                </a:solidFill>
                <a:uFill>
                  <a:solidFill>
                    <a:srgbClr val="FF3300"/>
                  </a:solidFill>
                </a:uFill>
                <a:latin typeface="Tahoma"/>
                <a:cs typeface="Tahoma"/>
              </a:rPr>
              <a:t>1. Releasing</a:t>
            </a:r>
            <a:r>
              <a:rPr sz="2400" b="1" u="heavy" spc="-10" dirty="0">
                <a:solidFill>
                  <a:srgbClr val="FF3300"/>
                </a:solidFill>
                <a:uFill>
                  <a:solidFill>
                    <a:srgbClr val="FF3300"/>
                  </a:solidFill>
                </a:uFill>
                <a:latin typeface="Tahoma"/>
                <a:cs typeface="Tahoma"/>
              </a:rPr>
              <a:t> </a:t>
            </a:r>
            <a:r>
              <a:rPr sz="2400" b="1" u="heavy" spc="-5" dirty="0">
                <a:solidFill>
                  <a:srgbClr val="FF3300"/>
                </a:solidFill>
                <a:uFill>
                  <a:solidFill>
                    <a:srgbClr val="FF3300"/>
                  </a:solidFill>
                </a:uFill>
                <a:latin typeface="Tahoma"/>
                <a:cs typeface="Tahoma"/>
              </a:rPr>
              <a:t>H.</a:t>
            </a:r>
            <a:endParaRPr sz="2400">
              <a:latin typeface="Tahoma"/>
              <a:cs typeface="Tahoma"/>
            </a:endParaRPr>
          </a:p>
        </p:txBody>
      </p:sp>
      <p:sp>
        <p:nvSpPr>
          <p:cNvPr id="107" name="object 107"/>
          <p:cNvSpPr txBox="1"/>
          <p:nvPr/>
        </p:nvSpPr>
        <p:spPr>
          <a:xfrm>
            <a:off x="3660775" y="2742057"/>
            <a:ext cx="4894580" cy="1781810"/>
          </a:xfrm>
          <a:prstGeom prst="rect">
            <a:avLst/>
          </a:prstGeom>
        </p:spPr>
        <p:txBody>
          <a:bodyPr vert="horz" wrap="square" lIns="0" tIns="85725" rIns="0" bIns="0" rtlCol="0">
            <a:spAutoFit/>
          </a:bodyPr>
          <a:lstStyle/>
          <a:p>
            <a:pPr marL="546100" indent="-533400">
              <a:lnSpc>
                <a:spcPct val="100000"/>
              </a:lnSpc>
              <a:spcBef>
                <a:spcPts val="675"/>
              </a:spcBef>
              <a:buClr>
                <a:srgbClr val="99FF66"/>
              </a:buClr>
              <a:buSzPct val="79166"/>
              <a:buFont typeface="Wingdings"/>
              <a:buChar char=""/>
              <a:tabLst>
                <a:tab pos="545465" algn="l"/>
                <a:tab pos="546100" algn="l"/>
              </a:tabLst>
            </a:pPr>
            <a:r>
              <a:rPr sz="2400" b="1" spc="-5" dirty="0">
                <a:solidFill>
                  <a:srgbClr val="FFFFFF"/>
                </a:solidFill>
                <a:latin typeface="Tahoma"/>
                <a:cs typeface="Tahoma"/>
              </a:rPr>
              <a:t>GH</a:t>
            </a:r>
            <a:r>
              <a:rPr sz="2400" b="1" spc="-5" dirty="0">
                <a:solidFill>
                  <a:srgbClr val="FF3300"/>
                </a:solidFill>
                <a:latin typeface="Tahoma"/>
                <a:cs typeface="Tahoma"/>
              </a:rPr>
              <a:t>RH</a:t>
            </a:r>
            <a:endParaRPr sz="2400">
              <a:latin typeface="Tahoma"/>
              <a:cs typeface="Tahoma"/>
            </a:endParaRPr>
          </a:p>
          <a:p>
            <a:pPr marL="546100" indent="-533400">
              <a:lnSpc>
                <a:spcPct val="100000"/>
              </a:lnSpc>
              <a:spcBef>
                <a:spcPts val="575"/>
              </a:spcBef>
              <a:buClr>
                <a:srgbClr val="99FF66"/>
              </a:buClr>
              <a:buSzPct val="79166"/>
              <a:buFont typeface="Wingdings"/>
              <a:buChar char=""/>
              <a:tabLst>
                <a:tab pos="545465" algn="l"/>
                <a:tab pos="546100" algn="l"/>
              </a:tabLst>
            </a:pPr>
            <a:r>
              <a:rPr sz="2400" b="1" spc="-5" dirty="0">
                <a:solidFill>
                  <a:srgbClr val="FFFFFF"/>
                </a:solidFill>
                <a:latin typeface="Tahoma"/>
                <a:cs typeface="Tahoma"/>
              </a:rPr>
              <a:t>Thyrotropin (TSH) </a:t>
            </a:r>
            <a:r>
              <a:rPr sz="2400" b="1" spc="-5" dirty="0">
                <a:solidFill>
                  <a:srgbClr val="FF3300"/>
                </a:solidFill>
                <a:latin typeface="Tahoma"/>
                <a:cs typeface="Tahoma"/>
              </a:rPr>
              <a:t>RH</a:t>
            </a:r>
            <a:r>
              <a:rPr sz="2400" b="1" spc="-20" dirty="0">
                <a:solidFill>
                  <a:srgbClr val="FF3300"/>
                </a:solidFill>
                <a:latin typeface="Tahoma"/>
                <a:cs typeface="Tahoma"/>
              </a:rPr>
              <a:t> </a:t>
            </a:r>
            <a:r>
              <a:rPr sz="2400" b="1" spc="-5" dirty="0">
                <a:solidFill>
                  <a:srgbClr val="FFFFFF"/>
                </a:solidFill>
                <a:latin typeface="Tahoma"/>
                <a:cs typeface="Tahoma"/>
              </a:rPr>
              <a:t>(TRH)</a:t>
            </a:r>
            <a:endParaRPr sz="2400">
              <a:latin typeface="Tahoma"/>
              <a:cs typeface="Tahoma"/>
            </a:endParaRPr>
          </a:p>
          <a:p>
            <a:pPr marL="546100" indent="-533400">
              <a:lnSpc>
                <a:spcPct val="100000"/>
              </a:lnSpc>
              <a:spcBef>
                <a:spcPts val="580"/>
              </a:spcBef>
              <a:buClr>
                <a:srgbClr val="99FF66"/>
              </a:buClr>
              <a:buSzPct val="79166"/>
              <a:buFont typeface="Wingdings"/>
              <a:buChar char=""/>
              <a:tabLst>
                <a:tab pos="545465" algn="l"/>
                <a:tab pos="546100" algn="l"/>
              </a:tabLst>
            </a:pPr>
            <a:r>
              <a:rPr sz="2400" b="1" spc="-5" dirty="0">
                <a:solidFill>
                  <a:srgbClr val="FFFFFF"/>
                </a:solidFill>
                <a:latin typeface="Tahoma"/>
                <a:cs typeface="Tahoma"/>
              </a:rPr>
              <a:t>Corticotropin</a:t>
            </a:r>
            <a:r>
              <a:rPr sz="2400" b="1" spc="30" dirty="0">
                <a:solidFill>
                  <a:srgbClr val="FFFFFF"/>
                </a:solidFill>
                <a:latin typeface="Tahoma"/>
                <a:cs typeface="Tahoma"/>
              </a:rPr>
              <a:t> </a:t>
            </a:r>
            <a:r>
              <a:rPr sz="2400" b="1" spc="-5" dirty="0">
                <a:solidFill>
                  <a:srgbClr val="FF3300"/>
                </a:solidFill>
                <a:latin typeface="Tahoma"/>
                <a:cs typeface="Tahoma"/>
              </a:rPr>
              <a:t>RH</a:t>
            </a:r>
            <a:endParaRPr sz="2400">
              <a:latin typeface="Tahoma"/>
              <a:cs typeface="Tahoma"/>
            </a:endParaRPr>
          </a:p>
          <a:p>
            <a:pPr marL="546100" indent="-533400">
              <a:lnSpc>
                <a:spcPct val="100000"/>
              </a:lnSpc>
              <a:spcBef>
                <a:spcPts val="575"/>
              </a:spcBef>
              <a:buClr>
                <a:srgbClr val="99FF66"/>
              </a:buClr>
              <a:buSzPct val="79166"/>
              <a:buFont typeface="Wingdings"/>
              <a:buChar char=""/>
              <a:tabLst>
                <a:tab pos="545465" algn="l"/>
                <a:tab pos="546100" algn="l"/>
              </a:tabLst>
            </a:pPr>
            <a:r>
              <a:rPr sz="2400" b="1" spc="-5" dirty="0">
                <a:solidFill>
                  <a:srgbClr val="FFFFFF"/>
                </a:solidFill>
                <a:latin typeface="Tahoma"/>
                <a:cs typeface="Tahoma"/>
              </a:rPr>
              <a:t>Gonadotropin</a:t>
            </a:r>
            <a:r>
              <a:rPr sz="2400" b="1" spc="35" dirty="0">
                <a:solidFill>
                  <a:srgbClr val="FFFFFF"/>
                </a:solidFill>
                <a:latin typeface="Tahoma"/>
                <a:cs typeface="Tahoma"/>
              </a:rPr>
              <a:t> </a:t>
            </a:r>
            <a:r>
              <a:rPr sz="2400" b="1" spc="-5" dirty="0">
                <a:solidFill>
                  <a:srgbClr val="FF3300"/>
                </a:solidFill>
                <a:latin typeface="Tahoma"/>
                <a:cs typeface="Tahoma"/>
              </a:rPr>
              <a:t>RH</a:t>
            </a:r>
            <a:endParaRPr sz="2400">
              <a:latin typeface="Tahoma"/>
              <a:cs typeface="Tahoma"/>
            </a:endParaRPr>
          </a:p>
        </p:txBody>
      </p:sp>
      <p:sp>
        <p:nvSpPr>
          <p:cNvPr id="108" name="object 108"/>
          <p:cNvSpPr txBox="1"/>
          <p:nvPr/>
        </p:nvSpPr>
        <p:spPr>
          <a:xfrm>
            <a:off x="3660775" y="4486024"/>
            <a:ext cx="3899535" cy="1354455"/>
          </a:xfrm>
          <a:prstGeom prst="rect">
            <a:avLst/>
          </a:prstGeom>
        </p:spPr>
        <p:txBody>
          <a:bodyPr vert="horz" wrap="square" lIns="0" tIns="91440" rIns="0" bIns="0" rtlCol="0">
            <a:spAutoFit/>
          </a:bodyPr>
          <a:lstStyle/>
          <a:p>
            <a:pPr marL="12700">
              <a:lnSpc>
                <a:spcPct val="100000"/>
              </a:lnSpc>
              <a:spcBef>
                <a:spcPts val="720"/>
              </a:spcBef>
            </a:pPr>
            <a:r>
              <a:rPr sz="2400" b="1" u="heavy" spc="-5" dirty="0">
                <a:solidFill>
                  <a:srgbClr val="FF3300"/>
                </a:solidFill>
                <a:uFill>
                  <a:solidFill>
                    <a:srgbClr val="FF3300"/>
                  </a:solidFill>
                </a:uFill>
                <a:latin typeface="Tahoma"/>
                <a:cs typeface="Tahoma"/>
              </a:rPr>
              <a:t>2. Inhibiting</a:t>
            </a:r>
            <a:r>
              <a:rPr sz="2400" b="1" u="heavy" spc="5" dirty="0">
                <a:solidFill>
                  <a:srgbClr val="FF3300"/>
                </a:solidFill>
                <a:uFill>
                  <a:solidFill>
                    <a:srgbClr val="FF3300"/>
                  </a:solidFill>
                </a:uFill>
                <a:latin typeface="Tahoma"/>
                <a:cs typeface="Tahoma"/>
              </a:rPr>
              <a:t> </a:t>
            </a:r>
            <a:r>
              <a:rPr sz="2400" b="1" u="heavy" spc="-5" dirty="0">
                <a:solidFill>
                  <a:srgbClr val="FF3300"/>
                </a:solidFill>
                <a:uFill>
                  <a:solidFill>
                    <a:srgbClr val="FF3300"/>
                  </a:solidFill>
                </a:uFill>
                <a:latin typeface="Tahoma"/>
                <a:cs typeface="Tahoma"/>
              </a:rPr>
              <a:t>H.</a:t>
            </a:r>
            <a:endParaRPr sz="2400">
              <a:latin typeface="Tahoma"/>
              <a:cs typeface="Tahoma"/>
            </a:endParaRPr>
          </a:p>
          <a:p>
            <a:pPr marL="546100" indent="-533400">
              <a:lnSpc>
                <a:spcPct val="100000"/>
              </a:lnSpc>
              <a:spcBef>
                <a:spcPts val="625"/>
              </a:spcBef>
              <a:buClr>
                <a:srgbClr val="99FF66"/>
              </a:buClr>
              <a:buSzPct val="79166"/>
              <a:buFont typeface="Wingdings"/>
              <a:buChar char=""/>
              <a:tabLst>
                <a:tab pos="545465" algn="l"/>
                <a:tab pos="546100" algn="l"/>
              </a:tabLst>
            </a:pPr>
            <a:r>
              <a:rPr sz="2400" b="1" spc="-5" dirty="0">
                <a:solidFill>
                  <a:srgbClr val="FFFFFF"/>
                </a:solidFill>
                <a:latin typeface="Tahoma"/>
                <a:cs typeface="Tahoma"/>
              </a:rPr>
              <a:t>Somatostatin</a:t>
            </a:r>
            <a:r>
              <a:rPr sz="2400" b="1" spc="20" dirty="0">
                <a:solidFill>
                  <a:srgbClr val="FFFFFF"/>
                </a:solidFill>
                <a:latin typeface="Tahoma"/>
                <a:cs typeface="Tahoma"/>
              </a:rPr>
              <a:t> </a:t>
            </a:r>
            <a:r>
              <a:rPr sz="2400" b="1" dirty="0">
                <a:solidFill>
                  <a:srgbClr val="FFFFFF"/>
                </a:solidFill>
                <a:latin typeface="Tahoma"/>
                <a:cs typeface="Tahoma"/>
              </a:rPr>
              <a:t>(SS)</a:t>
            </a:r>
            <a:endParaRPr sz="2400">
              <a:latin typeface="Tahoma"/>
              <a:cs typeface="Tahoma"/>
            </a:endParaRPr>
          </a:p>
          <a:p>
            <a:pPr marL="546100" indent="-533400">
              <a:lnSpc>
                <a:spcPct val="100000"/>
              </a:lnSpc>
              <a:spcBef>
                <a:spcPts val="580"/>
              </a:spcBef>
              <a:buClr>
                <a:srgbClr val="99FF66"/>
              </a:buClr>
              <a:buSzPct val="79166"/>
              <a:buFont typeface="Wingdings"/>
              <a:buChar char=""/>
              <a:tabLst>
                <a:tab pos="545465" algn="l"/>
                <a:tab pos="546100" algn="l"/>
              </a:tabLst>
            </a:pPr>
            <a:r>
              <a:rPr sz="2400" b="1" spc="-5" dirty="0">
                <a:solidFill>
                  <a:srgbClr val="FFFFFF"/>
                </a:solidFill>
                <a:latin typeface="Tahoma"/>
                <a:cs typeface="Tahoma"/>
              </a:rPr>
              <a:t>Prolactin inhibiting</a:t>
            </a:r>
            <a:r>
              <a:rPr sz="2400" b="1" spc="-35" dirty="0">
                <a:solidFill>
                  <a:srgbClr val="FFFFFF"/>
                </a:solidFill>
                <a:latin typeface="Tahoma"/>
                <a:cs typeface="Tahoma"/>
              </a:rPr>
              <a:t> </a:t>
            </a:r>
            <a:r>
              <a:rPr sz="2400" b="1" spc="-5" dirty="0">
                <a:solidFill>
                  <a:srgbClr val="FFFFFF"/>
                </a:solidFill>
                <a:latin typeface="Tahoma"/>
                <a:cs typeface="Tahoma"/>
              </a:rPr>
              <a:t>H.</a:t>
            </a:r>
            <a:endParaRPr sz="2400">
              <a:latin typeface="Tahoma"/>
              <a:cs typeface="Tahoma"/>
            </a:endParaRPr>
          </a:p>
        </p:txBody>
      </p:sp>
      <p:sp>
        <p:nvSpPr>
          <p:cNvPr id="109" name="object 109"/>
          <p:cNvSpPr/>
          <p:nvPr/>
        </p:nvSpPr>
        <p:spPr>
          <a:xfrm>
            <a:off x="589787" y="3560064"/>
            <a:ext cx="3044952" cy="792480"/>
          </a:xfrm>
          <a:prstGeom prst="rect">
            <a:avLst/>
          </a:prstGeom>
          <a:blipFill>
            <a:blip r:embed="rId27" cstate="print"/>
            <a:stretch>
              <a:fillRect/>
            </a:stretch>
          </a:blipFill>
        </p:spPr>
        <p:txBody>
          <a:bodyPr wrap="square" lIns="0" tIns="0" rIns="0" bIns="0" rtlCol="0"/>
          <a:lstStyle/>
          <a:p>
            <a:endParaRPr/>
          </a:p>
        </p:txBody>
      </p:sp>
      <p:sp>
        <p:nvSpPr>
          <p:cNvPr id="110" name="object 110"/>
          <p:cNvSpPr/>
          <p:nvPr/>
        </p:nvSpPr>
        <p:spPr>
          <a:xfrm>
            <a:off x="484631" y="3560064"/>
            <a:ext cx="576072" cy="792480"/>
          </a:xfrm>
          <a:prstGeom prst="rect">
            <a:avLst/>
          </a:prstGeom>
          <a:blipFill>
            <a:blip r:embed="rId28" cstate="print"/>
            <a:stretch>
              <a:fillRect/>
            </a:stretch>
          </a:blipFill>
        </p:spPr>
        <p:txBody>
          <a:bodyPr wrap="square" lIns="0" tIns="0" rIns="0" bIns="0" rtlCol="0"/>
          <a:lstStyle/>
          <a:p>
            <a:endParaRPr/>
          </a:p>
        </p:txBody>
      </p:sp>
      <p:sp>
        <p:nvSpPr>
          <p:cNvPr id="111" name="object 111"/>
          <p:cNvSpPr txBox="1"/>
          <p:nvPr/>
        </p:nvSpPr>
        <p:spPr>
          <a:xfrm>
            <a:off x="798982" y="3662629"/>
            <a:ext cx="259778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FF3300"/>
                </a:solidFill>
                <a:latin typeface="Tahoma"/>
                <a:cs typeface="Tahoma"/>
              </a:rPr>
              <a:t>Hypothalamus</a:t>
            </a:r>
            <a:endParaRPr sz="2800">
              <a:latin typeface="Tahoma"/>
              <a:cs typeface="Tahoma"/>
            </a:endParaRPr>
          </a:p>
        </p:txBody>
      </p:sp>
      <p:sp>
        <p:nvSpPr>
          <p:cNvPr id="112" name="object 112"/>
          <p:cNvSpPr/>
          <p:nvPr/>
        </p:nvSpPr>
        <p:spPr>
          <a:xfrm>
            <a:off x="603504" y="5574790"/>
            <a:ext cx="7191756" cy="1283208"/>
          </a:xfrm>
          <a:prstGeom prst="rect">
            <a:avLst/>
          </a:prstGeom>
          <a:blipFill>
            <a:blip r:embed="rId29" cstate="print"/>
            <a:stretch>
              <a:fillRect/>
            </a:stretch>
          </a:blipFill>
        </p:spPr>
        <p:txBody>
          <a:bodyPr wrap="square" lIns="0" tIns="0" rIns="0" bIns="0" rtlCol="0"/>
          <a:lstStyle/>
          <a:p>
            <a:endParaRPr/>
          </a:p>
        </p:txBody>
      </p:sp>
      <p:sp>
        <p:nvSpPr>
          <p:cNvPr id="113" name="object 113"/>
          <p:cNvSpPr/>
          <p:nvPr/>
        </p:nvSpPr>
        <p:spPr>
          <a:xfrm>
            <a:off x="1877567" y="2078735"/>
            <a:ext cx="4736591" cy="3421379"/>
          </a:xfrm>
          <a:prstGeom prst="rect">
            <a:avLst/>
          </a:prstGeom>
          <a:blipFill>
            <a:blip r:embed="rId30" cstate="print"/>
            <a:stretch>
              <a:fillRect/>
            </a:stretch>
          </a:blipFill>
        </p:spPr>
        <p:txBody>
          <a:bodyPr wrap="square" lIns="0" tIns="0" rIns="0" bIns="0" rtlCol="0"/>
          <a:lstStyle/>
          <a:p>
            <a:endParaRPr/>
          </a:p>
        </p:txBody>
      </p:sp>
      <p:sp>
        <p:nvSpPr>
          <p:cNvPr id="114" name="object 114"/>
          <p:cNvSpPr/>
          <p:nvPr/>
        </p:nvSpPr>
        <p:spPr>
          <a:xfrm>
            <a:off x="432816" y="1024127"/>
            <a:ext cx="7365492" cy="5513832"/>
          </a:xfrm>
          <a:prstGeom prst="rect">
            <a:avLst/>
          </a:prstGeom>
          <a:blipFill>
            <a:blip r:embed="rId31" cstate="print"/>
            <a:stretch>
              <a:fillRect/>
            </a:stretch>
          </a:blipFill>
        </p:spPr>
        <p:txBody>
          <a:bodyPr wrap="square" lIns="0" tIns="0" rIns="0" bIns="0" rtlCol="0"/>
          <a:lstStyle/>
          <a:p>
            <a:endParaRPr/>
          </a:p>
        </p:txBody>
      </p:sp>
    </p:spTree>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0"/>
            <a:ext cx="7772400" cy="609600"/>
          </a:xfrm>
        </p:spPr>
        <p:txBody>
          <a:bodyPr>
            <a:normAutofit fontScale="90000"/>
          </a:bodyPr>
          <a:lstStyle/>
          <a:p>
            <a:r>
              <a:rPr lang="en-US"/>
              <a:t>Adenophpophysis</a:t>
            </a:r>
          </a:p>
        </p:txBody>
      </p:sp>
      <p:sp>
        <p:nvSpPr>
          <p:cNvPr id="40963" name="Rectangle 3"/>
          <p:cNvSpPr>
            <a:spLocks noGrp="1" noChangeArrowheads="1"/>
          </p:cNvSpPr>
          <p:nvPr>
            <p:ph type="body" idx="1"/>
          </p:nvPr>
        </p:nvSpPr>
        <p:spPr>
          <a:xfrm>
            <a:off x="685800" y="762000"/>
            <a:ext cx="7772400" cy="5334000"/>
          </a:xfrm>
        </p:spPr>
        <p:txBody>
          <a:bodyPr/>
          <a:lstStyle/>
          <a:p>
            <a:r>
              <a:rPr lang="en-US" sz="2400"/>
              <a:t>Growth Hormone (GH) (= somatotropin) - regulates growth. </a:t>
            </a:r>
          </a:p>
          <a:p>
            <a:r>
              <a:rPr lang="en-US" sz="2400"/>
              <a:t>Prolactin (= Luteotropic hormone, LTH) - stimulates milk production; no known role in males.</a:t>
            </a:r>
          </a:p>
          <a:p>
            <a:r>
              <a:rPr lang="en-US" sz="2400"/>
              <a:t>Adrenocorticotropic hormone (ACTH) (= corticotropin) -   stimulates adrenal cortex.</a:t>
            </a:r>
          </a:p>
          <a:p>
            <a:r>
              <a:rPr lang="en-US" sz="2400"/>
              <a:t>Thyroid Stimulating Hormone (TSH) (=Thyrotropin) - Stimulates thyroid gland to secrete thyroxine</a:t>
            </a:r>
          </a:p>
          <a:p>
            <a:r>
              <a:rPr lang="en-US" sz="2400"/>
              <a:t>Gonadotropins (Act on gonads)</a:t>
            </a:r>
          </a:p>
          <a:p>
            <a:pPr lvl="1"/>
            <a:r>
              <a:rPr lang="en-US" sz="2000"/>
              <a:t>Follicle Stimulating Hormone (FSH)</a:t>
            </a:r>
          </a:p>
          <a:p>
            <a:pPr lvl="1"/>
            <a:r>
              <a:rPr lang="en-US" sz="2000"/>
              <a:t>Luteinizing Hormone (LH)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963">
                                            <p:txEl>
                                              <p:pRg st="5" end="5"/>
                                            </p:txEl>
                                          </p:spTgt>
                                        </p:tgtEl>
                                        <p:attrNameLst>
                                          <p:attrName>style.visibility</p:attrName>
                                        </p:attrNameLst>
                                      </p:cBhvr>
                                      <p:to>
                                        <p:strVal val="visible"/>
                                      </p:to>
                                    </p:set>
                                    <p:anim calcmode="lin" valueType="num">
                                      <p:cBhvr additive="base">
                                        <p:cTn id="35" dur="500" fill="hold"/>
                                        <p:tgtEl>
                                          <p:spTgt spid="4096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63">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0963">
                                            <p:txEl>
                                              <p:pRg st="6" end="6"/>
                                            </p:txEl>
                                          </p:spTgt>
                                        </p:tgtEl>
                                        <p:attrNameLst>
                                          <p:attrName>style.visibility</p:attrName>
                                        </p:attrNameLst>
                                      </p:cBhvr>
                                      <p:to>
                                        <p:strVal val="visible"/>
                                      </p:to>
                                    </p:set>
                                    <p:anim calcmode="lin" valueType="num">
                                      <p:cBhvr additive="base">
                                        <p:cTn id="39" dur="500" fill="hold"/>
                                        <p:tgtEl>
                                          <p:spTgt spid="4096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09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1026"/>
          <p:cNvSpPr>
            <a:spLocks noGrp="1" noChangeArrowheads="1"/>
          </p:cNvSpPr>
          <p:nvPr>
            <p:ph type="title"/>
          </p:nvPr>
        </p:nvSpPr>
        <p:spPr/>
        <p:txBody>
          <a:bodyPr/>
          <a:lstStyle/>
          <a:p>
            <a:r>
              <a:rPr lang="en-US" sz="4000"/>
              <a:t>Growth Hormone</a:t>
            </a:r>
          </a:p>
        </p:txBody>
      </p:sp>
      <p:sp>
        <p:nvSpPr>
          <p:cNvPr id="117763" name="Rectangle 1027"/>
          <p:cNvSpPr>
            <a:spLocks noGrp="1" noChangeArrowheads="1"/>
          </p:cNvSpPr>
          <p:nvPr>
            <p:ph type="body" idx="1"/>
          </p:nvPr>
        </p:nvSpPr>
        <p:spPr>
          <a:xfrm>
            <a:off x="685800" y="1752600"/>
            <a:ext cx="7772400" cy="4114800"/>
          </a:xfrm>
        </p:spPr>
        <p:txBody>
          <a:bodyPr/>
          <a:lstStyle/>
          <a:p>
            <a:r>
              <a:rPr lang="en-US" sz="2400" dirty="0"/>
              <a:t>Regulates growth</a:t>
            </a:r>
          </a:p>
          <a:p>
            <a:r>
              <a:rPr lang="en-US" sz="2400" dirty="0"/>
              <a:t>Overproduction in children ---&gt; gigantism; in adults ---&gt; </a:t>
            </a:r>
            <a:r>
              <a:rPr lang="en-US" sz="2400" dirty="0" err="1"/>
              <a:t>acromegaly</a:t>
            </a:r>
            <a:r>
              <a:rPr lang="en-US" sz="2400" dirty="0"/>
              <a:t>. Underproduction --&gt; pituitary midget (dwarfism).</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4000"/>
              <a:t>Peripheral Endocrine Glands</a:t>
            </a:r>
          </a:p>
        </p:txBody>
      </p:sp>
      <p:sp>
        <p:nvSpPr>
          <p:cNvPr id="118787" name="Rectangle 3"/>
          <p:cNvSpPr>
            <a:spLocks noGrp="1" noChangeArrowheads="1"/>
          </p:cNvSpPr>
          <p:nvPr>
            <p:ph type="body" idx="1"/>
          </p:nvPr>
        </p:nvSpPr>
        <p:spPr>
          <a:xfrm>
            <a:off x="685800" y="1752600"/>
            <a:ext cx="7772400" cy="4114800"/>
          </a:xfrm>
        </p:spPr>
        <p:txBody>
          <a:bodyPr/>
          <a:lstStyle/>
          <a:p>
            <a:r>
              <a:rPr lang="en-US" sz="2400"/>
              <a:t>Thyroid Gland</a:t>
            </a:r>
          </a:p>
          <a:p>
            <a:r>
              <a:rPr lang="en-US" sz="2800"/>
              <a:t>Parathyroid Glands</a:t>
            </a:r>
          </a:p>
          <a:p>
            <a:r>
              <a:rPr lang="en-US" sz="2800"/>
              <a:t>Adrenal Glands</a:t>
            </a:r>
          </a:p>
          <a:p>
            <a:r>
              <a:rPr lang="en-US" sz="2800"/>
              <a:t>Pancreas</a:t>
            </a:r>
          </a:p>
          <a:p>
            <a:pPr lvl="3"/>
            <a:endParaRPr lang="en-US" sz="1400"/>
          </a:p>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 calcmode="lin" valueType="num">
                                      <p:cBhvr additive="base">
                                        <p:cTn id="19" dur="500" fill="hold"/>
                                        <p:tgtEl>
                                          <p:spTgt spid="1187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87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8787">
                                            <p:txEl>
                                              <p:pRg st="3" end="3"/>
                                            </p:txEl>
                                          </p:spTgt>
                                        </p:tgtEl>
                                        <p:attrNameLst>
                                          <p:attrName>style.visibility</p:attrName>
                                        </p:attrNameLst>
                                      </p:cBhvr>
                                      <p:to>
                                        <p:strVal val="visible"/>
                                      </p:to>
                                    </p:set>
                                    <p:anim calcmode="lin" valueType="num">
                                      <p:cBhvr additive="base">
                                        <p:cTn id="25" dur="500" fill="hold"/>
                                        <p:tgtEl>
                                          <p:spTgt spid="1187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87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026"/>
          <p:cNvSpPr txBox="1">
            <a:spLocks noChangeArrowheads="1"/>
          </p:cNvSpPr>
          <p:nvPr/>
        </p:nvSpPr>
        <p:spPr bwMode="auto">
          <a:xfrm>
            <a:off x="8443913" y="6491288"/>
            <a:ext cx="704850" cy="366712"/>
          </a:xfrm>
          <a:prstGeom prst="rect">
            <a:avLst/>
          </a:prstGeom>
          <a:noFill/>
          <a:ln w="9525">
            <a:noFill/>
            <a:miter lim="800000"/>
            <a:headEnd/>
            <a:tailEnd/>
          </a:ln>
          <a:effectLst/>
        </p:spPr>
        <p:txBody>
          <a:bodyPr wrap="none">
            <a:spAutoFit/>
          </a:bodyPr>
          <a:lstStyle/>
          <a:p>
            <a:r>
              <a:rPr lang="en-US" sz="1800"/>
              <a:t>19-1a</a:t>
            </a:r>
          </a:p>
        </p:txBody>
      </p:sp>
      <p:pic>
        <p:nvPicPr>
          <p:cNvPr id="79876" name="Picture 1028" descr="G:\PhysioLink\Textbook Images\Chapter 19\ShHP41901a.jpg"/>
          <p:cNvPicPr>
            <a:picLocks noChangeAspect="1" noChangeArrowheads="1"/>
          </p:cNvPicPr>
          <p:nvPr/>
        </p:nvPicPr>
        <p:blipFill>
          <a:blip r:embed="rId2" cstate="print"/>
          <a:srcRect/>
          <a:stretch>
            <a:fillRect/>
          </a:stretch>
        </p:blipFill>
        <p:spPr bwMode="auto">
          <a:xfrm>
            <a:off x="1295400" y="0"/>
            <a:ext cx="5473700" cy="6858000"/>
          </a:xfrm>
          <a:prstGeom prst="rect">
            <a:avLst/>
          </a:prstGeom>
          <a:noFill/>
        </p:spPr>
      </p:pic>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t>Thyroid Gland </a:t>
            </a:r>
            <a:endParaRPr lang="en-US">
              <a:latin typeface="Courier New" pitchFamily="49" charset="0"/>
              <a:cs typeface="Courier New" pitchFamily="49" charset="0"/>
            </a:endParaRPr>
          </a:p>
        </p:txBody>
      </p:sp>
      <p:sp>
        <p:nvSpPr>
          <p:cNvPr id="162819" name="Rectangle 3"/>
          <p:cNvSpPr>
            <a:spLocks noGrp="1" noChangeArrowheads="1"/>
          </p:cNvSpPr>
          <p:nvPr>
            <p:ph type="body" idx="1"/>
          </p:nvPr>
        </p:nvSpPr>
        <p:spPr/>
        <p:txBody>
          <a:bodyPr>
            <a:normAutofit/>
          </a:bodyPr>
          <a:lstStyle/>
          <a:p>
            <a:pPr eaLnBrk="1" hangingPunct="1"/>
            <a:r>
              <a:rPr lang="en-US" sz="2400" dirty="0">
                <a:ea typeface="MS Mincho" pitchFamily="49" charset="-128"/>
              </a:rPr>
              <a:t>Located immediately </a:t>
            </a:r>
            <a:r>
              <a:rPr lang="en-US" sz="2400" dirty="0">
                <a:solidFill>
                  <a:schemeClr val="folHlink"/>
                </a:solidFill>
                <a:ea typeface="MS Mincho" pitchFamily="49" charset="-128"/>
              </a:rPr>
              <a:t>inferior</a:t>
            </a:r>
            <a:r>
              <a:rPr lang="en-US" sz="2400" dirty="0">
                <a:ea typeface="MS Mincho" pitchFamily="49" charset="-128"/>
              </a:rPr>
              <a:t> to the </a:t>
            </a:r>
            <a:r>
              <a:rPr lang="en-US" sz="2400" dirty="0">
                <a:solidFill>
                  <a:schemeClr val="folHlink"/>
                </a:solidFill>
                <a:ea typeface="MS Mincho" pitchFamily="49" charset="-128"/>
              </a:rPr>
              <a:t>thyroid cartilage of the larynx</a:t>
            </a:r>
            <a:r>
              <a:rPr lang="en-US" sz="2400" dirty="0">
                <a:ea typeface="MS Mincho" pitchFamily="49" charset="-128"/>
              </a:rPr>
              <a:t> and anterior to the trachea.</a:t>
            </a:r>
          </a:p>
          <a:p>
            <a:pPr eaLnBrk="1" hangingPunct="1"/>
            <a:r>
              <a:rPr lang="en-US" sz="2400" dirty="0">
                <a:ea typeface="MS Mincho" pitchFamily="49" charset="-128"/>
              </a:rPr>
              <a:t>Distinctive </a:t>
            </a:r>
            <a:r>
              <a:rPr lang="en-US" sz="2400" dirty="0">
                <a:solidFill>
                  <a:schemeClr val="folHlink"/>
                </a:solidFill>
                <a:ea typeface="MS Mincho" pitchFamily="49" charset="-128"/>
              </a:rPr>
              <a:t>“butterfly” shape</a:t>
            </a:r>
            <a:r>
              <a:rPr lang="en-US" sz="2400" dirty="0">
                <a:ea typeface="MS Mincho" pitchFamily="49" charset="-128"/>
              </a:rPr>
              <a:t> due to its left and right lobes, which are connected at the anterior midline by a narrow isthmus. </a:t>
            </a:r>
          </a:p>
          <a:p>
            <a:pPr eaLnBrk="1" hangingPunct="1"/>
            <a:r>
              <a:rPr lang="en-US" sz="2400" dirty="0">
                <a:ea typeface="MS Mincho" pitchFamily="49" charset="-128"/>
              </a:rPr>
              <a:t>Both lobes of the thyroid gland are highly </a:t>
            </a:r>
            <a:r>
              <a:rPr lang="en-US" sz="2400" dirty="0" err="1">
                <a:solidFill>
                  <a:schemeClr val="folHlink"/>
                </a:solidFill>
                <a:ea typeface="MS Mincho" pitchFamily="49" charset="-128"/>
              </a:rPr>
              <a:t>vascularized</a:t>
            </a:r>
            <a:r>
              <a:rPr lang="en-US" sz="2400" dirty="0">
                <a:ea typeface="MS Mincho" pitchFamily="49" charset="-128"/>
              </a:rPr>
              <a:t>, giving it an intense reddish coloration.</a:t>
            </a:r>
          </a:p>
          <a:p>
            <a:pPr eaLnBrk="1" hangingPunct="1"/>
            <a:r>
              <a:rPr lang="en-US" sz="2400" dirty="0"/>
              <a:t>Regulation of thyroid hormone secretion depends upon a complex </a:t>
            </a:r>
            <a:r>
              <a:rPr lang="en-US" sz="2400" dirty="0">
                <a:solidFill>
                  <a:schemeClr val="folHlink"/>
                </a:solidFill>
                <a:ea typeface="MS Mincho" pitchFamily="49" charset="-128"/>
              </a:rPr>
              <a:t>thyroid gland–pituitary gland</a:t>
            </a:r>
            <a:r>
              <a:rPr lang="en-US" sz="2400" dirty="0">
                <a:ea typeface="MS Mincho" pitchFamily="49" charset="-128"/>
              </a:rPr>
              <a:t> </a:t>
            </a:r>
            <a:r>
              <a:rPr lang="en-US" sz="2400" b="1" dirty="0">
                <a:ea typeface="MS Mincho" pitchFamily="49" charset="-128"/>
              </a:rPr>
              <a:t>negative</a:t>
            </a:r>
            <a:r>
              <a:rPr lang="en-US" sz="2400" dirty="0">
                <a:ea typeface="MS Mincho" pitchFamily="49" charset="-128"/>
              </a:rPr>
              <a:t> feedback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2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2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2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2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p:txBody>
          <a:bodyPr/>
          <a:lstStyle/>
          <a:p>
            <a:pPr eaLnBrk="1" hangingPunct="1"/>
            <a:r>
              <a:rPr lang="en-US"/>
              <a:t>Thyroid Gland </a:t>
            </a:r>
          </a:p>
        </p:txBody>
      </p:sp>
      <p:sp>
        <p:nvSpPr>
          <p:cNvPr id="209925" name="Rectangle 5"/>
          <p:cNvSpPr>
            <a:spLocks noGrp="1" noChangeArrowheads="1"/>
          </p:cNvSpPr>
          <p:nvPr>
            <p:ph type="body" idx="1"/>
          </p:nvPr>
        </p:nvSpPr>
        <p:spPr/>
        <p:txBody>
          <a:bodyPr/>
          <a:lstStyle/>
          <a:p>
            <a:pPr eaLnBrk="1" hangingPunct="1">
              <a:lnSpc>
                <a:spcPct val="80000"/>
              </a:lnSpc>
            </a:pPr>
            <a:r>
              <a:rPr lang="en-US" sz="2400"/>
              <a:t>Follicle cells:</a:t>
            </a:r>
          </a:p>
          <a:p>
            <a:pPr lvl="1" eaLnBrk="1" hangingPunct="1">
              <a:lnSpc>
                <a:spcPct val="80000"/>
              </a:lnSpc>
            </a:pPr>
            <a:r>
              <a:rPr lang="en-US" sz="2000"/>
              <a:t>Produce and secrete </a:t>
            </a:r>
            <a:r>
              <a:rPr lang="en-US" sz="2000">
                <a:solidFill>
                  <a:schemeClr val="hlink"/>
                </a:solidFill>
              </a:rPr>
              <a:t>thyroid hormone</a:t>
            </a:r>
            <a:r>
              <a:rPr lang="en-US" sz="2000"/>
              <a:t> </a:t>
            </a:r>
          </a:p>
          <a:p>
            <a:pPr lvl="1" eaLnBrk="1" hangingPunct="1">
              <a:lnSpc>
                <a:spcPct val="80000"/>
              </a:lnSpc>
            </a:pPr>
            <a:r>
              <a:rPr lang="en-US" sz="2000"/>
              <a:t>Precursor is stored in colloid</a:t>
            </a:r>
          </a:p>
          <a:p>
            <a:pPr eaLnBrk="1" hangingPunct="1">
              <a:lnSpc>
                <a:spcPct val="80000"/>
              </a:lnSpc>
            </a:pPr>
            <a:r>
              <a:rPr lang="en-US" sz="2400"/>
              <a:t>Thyroid hormone</a:t>
            </a:r>
          </a:p>
          <a:p>
            <a:pPr lvl="1" eaLnBrk="1" hangingPunct="1">
              <a:lnSpc>
                <a:spcPct val="80000"/>
              </a:lnSpc>
            </a:pPr>
            <a:r>
              <a:rPr lang="en-US" sz="2000"/>
              <a:t>Increases metabolic rate</a:t>
            </a:r>
          </a:p>
          <a:p>
            <a:pPr lvl="1" eaLnBrk="1" hangingPunct="1">
              <a:lnSpc>
                <a:spcPct val="80000"/>
              </a:lnSpc>
            </a:pPr>
            <a:r>
              <a:rPr lang="en-US" sz="2000"/>
              <a:t>Important in growth and development.</a:t>
            </a:r>
          </a:p>
          <a:p>
            <a:pPr eaLnBrk="1" hangingPunct="1">
              <a:lnSpc>
                <a:spcPct val="80000"/>
              </a:lnSpc>
            </a:pPr>
            <a:r>
              <a:rPr lang="en-US" sz="2400"/>
              <a:t>Parafollicular cells</a:t>
            </a:r>
          </a:p>
          <a:p>
            <a:pPr lvl="1" eaLnBrk="1" hangingPunct="1">
              <a:lnSpc>
                <a:spcPct val="80000"/>
              </a:lnSpc>
            </a:pPr>
            <a:r>
              <a:rPr lang="en-US" sz="2000"/>
              <a:t>Produce and secrete </a:t>
            </a:r>
            <a:r>
              <a:rPr lang="en-US" sz="2000">
                <a:solidFill>
                  <a:schemeClr val="hlink"/>
                </a:solidFill>
              </a:rPr>
              <a:t>calcitonin</a:t>
            </a:r>
          </a:p>
          <a:p>
            <a:pPr eaLnBrk="1" hangingPunct="1">
              <a:lnSpc>
                <a:spcPct val="80000"/>
              </a:lnSpc>
            </a:pPr>
            <a:r>
              <a:rPr lang="en-US" sz="2400"/>
              <a:t>Calcitonin</a:t>
            </a:r>
          </a:p>
          <a:p>
            <a:pPr lvl="1" eaLnBrk="1" hangingPunct="1">
              <a:lnSpc>
                <a:spcPct val="80000"/>
              </a:lnSpc>
            </a:pPr>
            <a:r>
              <a:rPr lang="en-US" sz="2000"/>
              <a:t>Secreted in response to elevated calcium levels</a:t>
            </a:r>
          </a:p>
          <a:p>
            <a:pPr lvl="1" eaLnBrk="1" hangingPunct="1">
              <a:lnSpc>
                <a:spcPct val="80000"/>
              </a:lnSpc>
            </a:pPr>
            <a:r>
              <a:rPr lang="en-US" sz="2000"/>
              <a:t>Reduces blood calcium levels</a:t>
            </a:r>
          </a:p>
          <a:p>
            <a:pPr lvl="1" eaLnBrk="1" hangingPunct="1">
              <a:lnSpc>
                <a:spcPct val="80000"/>
              </a:lnSpc>
            </a:pPr>
            <a:r>
              <a:rPr lang="en-US" sz="2000"/>
              <a:t>Acts on osteoblasts.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99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992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099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992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992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0992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992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0992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0992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0992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0992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0992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Thyroid Gland</a:t>
            </a:r>
          </a:p>
        </p:txBody>
      </p:sp>
      <p:sp>
        <p:nvSpPr>
          <p:cNvPr id="47107" name="Rectangle 3"/>
          <p:cNvSpPr>
            <a:spLocks noGrp="1" noChangeArrowheads="1"/>
          </p:cNvSpPr>
          <p:nvPr>
            <p:ph type="body" idx="1"/>
          </p:nvPr>
        </p:nvSpPr>
        <p:spPr/>
        <p:txBody>
          <a:bodyPr/>
          <a:lstStyle/>
          <a:p>
            <a:r>
              <a:rPr lang="en-US" dirty="0"/>
              <a:t>--&gt;</a:t>
            </a:r>
            <a:r>
              <a:rPr lang="en-US" dirty="0" err="1"/>
              <a:t>Thyroxine</a:t>
            </a:r>
            <a:r>
              <a:rPr lang="en-US" dirty="0"/>
              <a:t> - Regulates BMR</a:t>
            </a:r>
          </a:p>
          <a:p>
            <a:pPr lvl="2"/>
            <a:r>
              <a:rPr lang="en-US" dirty="0"/>
              <a:t>a. Hyperthyroidism --&gt; high metabolic rate (extreme --&gt; </a:t>
            </a:r>
            <a:r>
              <a:rPr lang="en-US" dirty="0" err="1"/>
              <a:t>exophthalmos</a:t>
            </a:r>
            <a:r>
              <a:rPr lang="en-US" dirty="0"/>
              <a:t>). Treated by </a:t>
            </a:r>
            <a:r>
              <a:rPr lang="en-US" dirty="0" err="1"/>
              <a:t>propylthiouracil</a:t>
            </a:r>
            <a:r>
              <a:rPr lang="en-US" dirty="0"/>
              <a:t>, </a:t>
            </a:r>
            <a:r>
              <a:rPr lang="en-US" dirty="0" err="1"/>
              <a:t>thyroidectomy</a:t>
            </a:r>
            <a:r>
              <a:rPr lang="en-US" dirty="0"/>
              <a:t>, or radioactive iodine.</a:t>
            </a:r>
          </a:p>
          <a:p>
            <a:pPr lvl="2"/>
            <a:r>
              <a:rPr lang="en-US" dirty="0"/>
              <a:t>b. Hypothyroidism --&gt; cretinism in children &amp; </a:t>
            </a:r>
            <a:r>
              <a:rPr lang="en-US" dirty="0" err="1"/>
              <a:t>myxedema</a:t>
            </a:r>
            <a:r>
              <a:rPr lang="en-US" dirty="0"/>
              <a:t> in adults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anim calcmode="lin" valueType="num">
                                      <p:cBhvr additive="base">
                                        <p:cTn id="11"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710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anim calcmode="lin" valueType="num">
                                      <p:cBhvr additive="base">
                                        <p:cTn id="15" dur="500" fill="hold"/>
                                        <p:tgtEl>
                                          <p:spTgt spid="4710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71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1" name="Picture 4" descr="20_09"/>
          <p:cNvPicPr>
            <a:picLocks noChangeAspect="1" noChangeArrowheads="1"/>
          </p:cNvPicPr>
          <p:nvPr/>
        </p:nvPicPr>
        <p:blipFill>
          <a:blip r:embed="rId2" cstate="print"/>
          <a:srcRect/>
          <a:stretch>
            <a:fillRect/>
          </a:stretch>
        </p:blipFill>
        <p:spPr bwMode="auto">
          <a:xfrm>
            <a:off x="0" y="631825"/>
            <a:ext cx="9144000" cy="5464175"/>
          </a:xfrm>
          <a:prstGeom prst="rect">
            <a:avLst/>
          </a:prstGeom>
          <a:noFill/>
          <a:ln w="9525">
            <a:noFill/>
            <a:miter lim="800000"/>
            <a:headEnd/>
            <a:tailEnd/>
          </a:ln>
        </p:spPr>
      </p:pic>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ea typeface="MS Mincho" pitchFamily="49" charset="-128"/>
              </a:rPr>
              <a:t>Parathyroid Glands </a:t>
            </a:r>
          </a:p>
        </p:txBody>
      </p:sp>
      <p:sp>
        <p:nvSpPr>
          <p:cNvPr id="164867" name="Rectangle 3"/>
          <p:cNvSpPr>
            <a:spLocks noGrp="1" noChangeArrowheads="1"/>
          </p:cNvSpPr>
          <p:nvPr>
            <p:ph type="body" idx="1"/>
          </p:nvPr>
        </p:nvSpPr>
        <p:spPr>
          <a:xfrm>
            <a:off x="152400" y="1295401"/>
            <a:ext cx="8802688" cy="5257800"/>
          </a:xfrm>
        </p:spPr>
        <p:txBody>
          <a:bodyPr/>
          <a:lstStyle/>
          <a:p>
            <a:pPr eaLnBrk="1" hangingPunct="1">
              <a:lnSpc>
                <a:spcPct val="80000"/>
              </a:lnSpc>
            </a:pPr>
            <a:r>
              <a:rPr lang="en-US" sz="2000" dirty="0"/>
              <a:t>Small, brownish-red glands</a:t>
            </a:r>
          </a:p>
          <a:p>
            <a:pPr lvl="1" eaLnBrk="1" hangingPunct="1">
              <a:lnSpc>
                <a:spcPct val="80000"/>
              </a:lnSpc>
            </a:pPr>
            <a:r>
              <a:rPr lang="en-US" sz="1800" dirty="0"/>
              <a:t>located on the </a:t>
            </a:r>
            <a:r>
              <a:rPr lang="en-US" sz="1800" dirty="0">
                <a:solidFill>
                  <a:schemeClr val="folHlink"/>
                </a:solidFill>
              </a:rPr>
              <a:t>posterior</a:t>
            </a:r>
            <a:r>
              <a:rPr lang="en-US" sz="1800" dirty="0"/>
              <a:t> surface of the thyroid gland</a:t>
            </a:r>
          </a:p>
          <a:p>
            <a:pPr eaLnBrk="1" hangingPunct="1">
              <a:lnSpc>
                <a:spcPct val="80000"/>
              </a:lnSpc>
            </a:pPr>
            <a:r>
              <a:rPr lang="en-US" sz="2000" dirty="0"/>
              <a:t>Usually </a:t>
            </a:r>
            <a:r>
              <a:rPr lang="en-US" sz="2000" dirty="0">
                <a:solidFill>
                  <a:schemeClr val="folHlink"/>
                </a:solidFill>
              </a:rPr>
              <a:t>four</a:t>
            </a:r>
            <a:r>
              <a:rPr lang="en-US" sz="2000" dirty="0"/>
              <a:t> small nodules</a:t>
            </a:r>
          </a:p>
          <a:p>
            <a:pPr lvl="1" eaLnBrk="1" hangingPunct="1">
              <a:lnSpc>
                <a:spcPct val="80000"/>
              </a:lnSpc>
            </a:pPr>
            <a:r>
              <a:rPr lang="en-US" sz="1800" dirty="0"/>
              <a:t>may have </a:t>
            </a:r>
            <a:r>
              <a:rPr lang="en-US" sz="1800" dirty="0">
                <a:solidFill>
                  <a:schemeClr val="folHlink"/>
                </a:solidFill>
              </a:rPr>
              <a:t>as few as two</a:t>
            </a:r>
            <a:r>
              <a:rPr lang="en-US" sz="1800" dirty="0"/>
              <a:t> or </a:t>
            </a:r>
            <a:r>
              <a:rPr lang="en-US" sz="1800" dirty="0">
                <a:solidFill>
                  <a:schemeClr val="folHlink"/>
                </a:solidFill>
              </a:rPr>
              <a:t>as many as six.</a:t>
            </a:r>
            <a:r>
              <a:rPr lang="en-US" sz="1800" dirty="0"/>
              <a:t> </a:t>
            </a:r>
          </a:p>
          <a:p>
            <a:pPr eaLnBrk="1" hangingPunct="1">
              <a:lnSpc>
                <a:spcPct val="80000"/>
              </a:lnSpc>
            </a:pPr>
            <a:r>
              <a:rPr lang="en-US" sz="2000" dirty="0">
                <a:solidFill>
                  <a:schemeClr val="folHlink"/>
                </a:solidFill>
              </a:rPr>
              <a:t>Two</a:t>
            </a:r>
            <a:r>
              <a:rPr lang="en-US" sz="2000" dirty="0"/>
              <a:t> different types of cells in the parathyroid gland:  </a:t>
            </a:r>
          </a:p>
          <a:p>
            <a:pPr lvl="1" eaLnBrk="1" hangingPunct="1">
              <a:lnSpc>
                <a:spcPct val="80000"/>
              </a:lnSpc>
            </a:pPr>
            <a:r>
              <a:rPr lang="en-US" sz="1800" dirty="0">
                <a:solidFill>
                  <a:schemeClr val="folHlink"/>
                </a:solidFill>
                <a:ea typeface="MS Mincho" pitchFamily="49" charset="-128"/>
              </a:rPr>
              <a:t>chief cells</a:t>
            </a:r>
          </a:p>
          <a:p>
            <a:pPr lvl="1" eaLnBrk="1" hangingPunct="1">
              <a:lnSpc>
                <a:spcPct val="80000"/>
              </a:lnSpc>
            </a:pPr>
            <a:r>
              <a:rPr lang="en-US" sz="1800" dirty="0" err="1">
                <a:solidFill>
                  <a:schemeClr val="folHlink"/>
                </a:solidFill>
                <a:ea typeface="MS Mincho" pitchFamily="49" charset="-128"/>
              </a:rPr>
              <a:t>oxyphil</a:t>
            </a:r>
            <a:r>
              <a:rPr lang="en-US" sz="1800" dirty="0">
                <a:solidFill>
                  <a:schemeClr val="folHlink"/>
                </a:solidFill>
                <a:ea typeface="MS Mincho" pitchFamily="49" charset="-128"/>
              </a:rPr>
              <a:t> cells</a:t>
            </a:r>
            <a:endParaRPr lang="en-US" sz="1800" dirty="0"/>
          </a:p>
          <a:p>
            <a:pPr eaLnBrk="1" hangingPunct="1">
              <a:lnSpc>
                <a:spcPct val="80000"/>
              </a:lnSpc>
            </a:pPr>
            <a:r>
              <a:rPr lang="en-US" sz="2000" dirty="0"/>
              <a:t>Chief cells are the source of </a:t>
            </a:r>
            <a:r>
              <a:rPr lang="en-US" sz="2000" dirty="0">
                <a:solidFill>
                  <a:schemeClr val="folHlink"/>
                </a:solidFill>
              </a:rPr>
              <a:t>parathyroid hormone (PTH).</a:t>
            </a:r>
            <a:r>
              <a:rPr lang="en-US" sz="2000" dirty="0"/>
              <a:t> </a:t>
            </a:r>
          </a:p>
          <a:p>
            <a:pPr lvl="1" eaLnBrk="1" hangingPunct="1">
              <a:lnSpc>
                <a:spcPct val="80000"/>
              </a:lnSpc>
            </a:pPr>
            <a:r>
              <a:rPr lang="en-US" sz="2000" dirty="0"/>
              <a:t>stimulates </a:t>
            </a:r>
            <a:r>
              <a:rPr lang="en-US" sz="2000" dirty="0" err="1"/>
              <a:t>osteoclasts</a:t>
            </a:r>
            <a:r>
              <a:rPr lang="en-US" sz="2000" dirty="0"/>
              <a:t> to </a:t>
            </a:r>
            <a:r>
              <a:rPr lang="en-US" sz="2000" dirty="0" err="1"/>
              <a:t>resorb</a:t>
            </a:r>
            <a:r>
              <a:rPr lang="en-US" sz="2000" dirty="0"/>
              <a:t> bone and release calcium ions from bone matrix into the bloodstream </a:t>
            </a:r>
            <a:endParaRPr lang="en-US" sz="2000" dirty="0">
              <a:latin typeface="Courier New" pitchFamily="49" charset="0"/>
              <a:cs typeface="Courier New" pitchFamily="49" charset="0"/>
            </a:endParaRPr>
          </a:p>
          <a:p>
            <a:pPr lvl="1" eaLnBrk="1" hangingPunct="1">
              <a:lnSpc>
                <a:spcPct val="80000"/>
              </a:lnSpc>
            </a:pPr>
            <a:r>
              <a:rPr lang="en-US" sz="2000" dirty="0"/>
              <a:t>stimulates </a:t>
            </a:r>
            <a:r>
              <a:rPr lang="en-US" sz="2000" dirty="0" err="1">
                <a:solidFill>
                  <a:schemeClr val="folHlink"/>
                </a:solidFill>
              </a:rPr>
              <a:t>calcitriol</a:t>
            </a:r>
            <a:r>
              <a:rPr lang="en-US" sz="2000" dirty="0"/>
              <a:t> hormone synthesis in the kidney</a:t>
            </a:r>
          </a:p>
          <a:p>
            <a:pPr lvl="1" eaLnBrk="1" hangingPunct="1">
              <a:lnSpc>
                <a:spcPct val="80000"/>
              </a:lnSpc>
            </a:pPr>
            <a:r>
              <a:rPr lang="en-US" sz="2000" dirty="0"/>
              <a:t>promotes calcium absorption in the small intestine</a:t>
            </a:r>
            <a:r>
              <a:rPr lang="en-US" sz="2000" dirty="0">
                <a:ea typeface="MS Mincho" pitchFamily="49" charset="-128"/>
              </a:rPr>
              <a:t> </a:t>
            </a:r>
          </a:p>
          <a:p>
            <a:pPr lvl="1" eaLnBrk="1" hangingPunct="1">
              <a:lnSpc>
                <a:spcPct val="80000"/>
              </a:lnSpc>
            </a:pPr>
            <a:r>
              <a:rPr lang="en-US" sz="2000" dirty="0">
                <a:solidFill>
                  <a:schemeClr val="folHlink"/>
                </a:solidFill>
              </a:rPr>
              <a:t>prevents the loss of calcium ions</a:t>
            </a:r>
            <a:r>
              <a:rPr lang="en-US" sz="2000" dirty="0"/>
              <a:t> during the formation of urine  </a:t>
            </a:r>
          </a:p>
          <a:p>
            <a:pPr eaLnBrk="1" hangingPunct="1">
              <a:lnSpc>
                <a:spcPct val="80000"/>
              </a:lnSpc>
            </a:pPr>
            <a:r>
              <a:rPr lang="en-US" sz="2000" dirty="0">
                <a:ea typeface="MS Mincho" pitchFamily="49" charset="-128"/>
              </a:rPr>
              <a:t>The function of </a:t>
            </a:r>
            <a:r>
              <a:rPr lang="en-US" sz="2000" dirty="0" err="1">
                <a:ea typeface="MS Mincho" pitchFamily="49" charset="-128"/>
              </a:rPr>
              <a:t>oxyphil</a:t>
            </a:r>
            <a:r>
              <a:rPr lang="en-US" sz="2000" dirty="0">
                <a:ea typeface="MS Mincho" pitchFamily="49" charset="-128"/>
              </a:rPr>
              <a:t> cells is </a:t>
            </a:r>
            <a:r>
              <a:rPr lang="en-US" sz="2000" dirty="0">
                <a:solidFill>
                  <a:schemeClr val="folHlink"/>
                </a:solidFill>
                <a:ea typeface="MS Mincho" pitchFamily="49" charset="-128"/>
              </a:rPr>
              <a:t>not known.</a:t>
            </a:r>
            <a:r>
              <a:rPr lang="en-US" sz="2000" dirty="0">
                <a:ea typeface="MS Mincho" pitchFamily="49" charset="-128"/>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4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48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648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48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648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6486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486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6486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6486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64867">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164867">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648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9" name="Picture 4" descr="20_10a"/>
          <p:cNvPicPr>
            <a:picLocks noChangeAspect="1" noChangeArrowheads="1"/>
          </p:cNvPicPr>
          <p:nvPr/>
        </p:nvPicPr>
        <p:blipFill>
          <a:blip r:embed="rId2" cstate="print"/>
          <a:srcRect/>
          <a:stretch>
            <a:fillRect/>
          </a:stretch>
        </p:blipFill>
        <p:spPr bwMode="auto">
          <a:xfrm>
            <a:off x="2751138" y="0"/>
            <a:ext cx="3497262" cy="6858000"/>
          </a:xfrm>
          <a:prstGeom prst="rect">
            <a:avLst/>
          </a:prstGeom>
          <a:noFill/>
          <a:ln w="9525">
            <a:noFill/>
            <a:miter lim="800000"/>
            <a:headEnd/>
            <a:tailEnd/>
          </a:ln>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HORMONE SECRETION, TRANSPORT,</a:t>
            </a:r>
            <a:br>
              <a:rPr lang="en-US" dirty="0"/>
            </a:br>
            <a:r>
              <a:rPr lang="en-US" dirty="0"/>
              <a:t>AND CLEARANCE FROM THE BLOOD</a:t>
            </a:r>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v"/>
            </a:pPr>
            <a:r>
              <a:rPr lang="en-US" b="1" dirty="0"/>
              <a:t>Hormone Secretion After a Stimulus and Duration of Action of Different Hormones. </a:t>
            </a:r>
          </a:p>
          <a:p>
            <a:r>
              <a:rPr lang="en-US" dirty="0"/>
              <a:t>Some hormones, such as </a:t>
            </a:r>
            <a:r>
              <a:rPr lang="en-US" dirty="0" err="1"/>
              <a:t>norepinephrine</a:t>
            </a:r>
            <a:r>
              <a:rPr lang="en-US" dirty="0"/>
              <a:t> and epinephrine, are secreted within seconds after the gland is stimulated and may develop full action within another few seconds to minutes; the actions of other hormones, such as </a:t>
            </a:r>
            <a:r>
              <a:rPr lang="en-US" dirty="0" err="1"/>
              <a:t>thyroxine</a:t>
            </a:r>
            <a:r>
              <a:rPr lang="en-US" dirty="0"/>
              <a:t> or growth hormone, may require months for full effect. </a:t>
            </a:r>
          </a:p>
          <a:p>
            <a:r>
              <a:rPr lang="en-US" dirty="0"/>
              <a:t>Thus, each of the different hormones has its own characteristic onset and duration of action—each tailored to perform its specific control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7" name="Picture 4" descr="20_11"/>
          <p:cNvPicPr>
            <a:picLocks noChangeAspect="1" noChangeArrowheads="1"/>
          </p:cNvPicPr>
          <p:nvPr/>
        </p:nvPicPr>
        <p:blipFill>
          <a:blip r:embed="rId2" cstate="print"/>
          <a:srcRect/>
          <a:stretch>
            <a:fillRect/>
          </a:stretch>
        </p:blipFill>
        <p:spPr bwMode="auto">
          <a:xfrm>
            <a:off x="1066800" y="30163"/>
            <a:ext cx="7010400" cy="6796087"/>
          </a:xfrm>
          <a:prstGeom prst="rect">
            <a:avLst/>
          </a:prstGeom>
          <a:noFill/>
          <a:ln w="9525">
            <a:noFill/>
            <a:miter lim="800000"/>
            <a:headEnd/>
            <a:tailEnd/>
          </a:ln>
        </p:spPr>
      </p:pic>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1028" descr="D:\Teaching\Lecture Presentation\Images from Sherwood\Adrenals.jif"/>
          <p:cNvPicPr>
            <a:picLocks noChangeAspect="1" noChangeArrowheads="1"/>
          </p:cNvPicPr>
          <p:nvPr/>
        </p:nvPicPr>
        <p:blipFill>
          <a:blip r:embed="rId2" cstate="print"/>
          <a:srcRect/>
          <a:stretch>
            <a:fillRect/>
          </a:stretch>
        </p:blipFill>
        <p:spPr bwMode="auto">
          <a:xfrm>
            <a:off x="1524000" y="0"/>
            <a:ext cx="5605463" cy="6858000"/>
          </a:xfrm>
          <a:prstGeom prst="rect">
            <a:avLst/>
          </a:prstGeom>
          <a:noFill/>
        </p:spPr>
      </p:pic>
    </p:spTree>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4"/>
          <p:cNvSpPr>
            <a:spLocks noGrp="1" noChangeArrowheads="1"/>
          </p:cNvSpPr>
          <p:nvPr>
            <p:ph type="title"/>
          </p:nvPr>
        </p:nvSpPr>
        <p:spPr/>
        <p:txBody>
          <a:bodyPr/>
          <a:lstStyle/>
          <a:p>
            <a:pPr eaLnBrk="1" hangingPunct="1"/>
            <a:r>
              <a:rPr lang="en-US"/>
              <a:t>Adrenal Glands (suprarenal) </a:t>
            </a:r>
          </a:p>
        </p:txBody>
      </p:sp>
      <p:sp>
        <p:nvSpPr>
          <p:cNvPr id="166917" name="Rectangle 5"/>
          <p:cNvSpPr>
            <a:spLocks noGrp="1" noChangeArrowheads="1"/>
          </p:cNvSpPr>
          <p:nvPr>
            <p:ph type="body" idx="1"/>
          </p:nvPr>
        </p:nvSpPr>
        <p:spPr/>
        <p:txBody>
          <a:bodyPr/>
          <a:lstStyle/>
          <a:p>
            <a:pPr eaLnBrk="1" hangingPunct="1">
              <a:lnSpc>
                <a:spcPct val="90000"/>
              </a:lnSpc>
            </a:pPr>
            <a:r>
              <a:rPr lang="en-US"/>
              <a:t>Paired, pyramid-shaped endocrine glands anchored on the superior surface of each kidney.</a:t>
            </a:r>
          </a:p>
          <a:p>
            <a:pPr eaLnBrk="1" hangingPunct="1">
              <a:lnSpc>
                <a:spcPct val="90000"/>
              </a:lnSpc>
            </a:pPr>
            <a:r>
              <a:rPr lang="en-US"/>
              <a:t>Retroperitoneal and embedded in fat and fascia to minimize their movement.</a:t>
            </a:r>
          </a:p>
          <a:p>
            <a:pPr eaLnBrk="1" hangingPunct="1">
              <a:lnSpc>
                <a:spcPct val="90000"/>
              </a:lnSpc>
            </a:pPr>
            <a:r>
              <a:rPr lang="en-US"/>
              <a:t>Outer </a:t>
            </a:r>
            <a:r>
              <a:rPr lang="en-US">
                <a:solidFill>
                  <a:schemeClr val="folHlink"/>
                </a:solidFill>
              </a:rPr>
              <a:t>adrenal cortex</a:t>
            </a:r>
            <a:r>
              <a:rPr lang="en-US"/>
              <a:t> and an inner central core called the </a:t>
            </a:r>
            <a:r>
              <a:rPr lang="en-US">
                <a:solidFill>
                  <a:schemeClr val="folHlink"/>
                </a:solidFill>
              </a:rPr>
              <a:t>adrenal medulla</a:t>
            </a:r>
            <a:r>
              <a:rPr lang="en-US"/>
              <a:t>.</a:t>
            </a:r>
          </a:p>
          <a:p>
            <a:pPr lvl="1" eaLnBrk="1" hangingPunct="1">
              <a:lnSpc>
                <a:spcPct val="90000"/>
              </a:lnSpc>
            </a:pPr>
            <a:r>
              <a:rPr lang="en-US"/>
              <a:t>secrete different types of hormones </a:t>
            </a:r>
          </a:p>
          <a:p>
            <a:pPr eaLnBrk="1" hangingPunct="1">
              <a:lnSpc>
                <a:spcPct val="90000"/>
              </a:lnSpc>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6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691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669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Adrenal Gland</a:t>
            </a:r>
          </a:p>
        </p:txBody>
      </p:sp>
      <p:sp>
        <p:nvSpPr>
          <p:cNvPr id="49155" name="Rectangle 3"/>
          <p:cNvSpPr>
            <a:spLocks noGrp="1" noChangeArrowheads="1"/>
          </p:cNvSpPr>
          <p:nvPr>
            <p:ph type="body" idx="1"/>
          </p:nvPr>
        </p:nvSpPr>
        <p:spPr/>
        <p:txBody>
          <a:bodyPr>
            <a:noAutofit/>
          </a:bodyPr>
          <a:lstStyle/>
          <a:p>
            <a:r>
              <a:rPr lang="en-US" sz="2800" dirty="0"/>
              <a:t>a. Adrenal Medulla --&gt; epinephrine &amp; </a:t>
            </a:r>
            <a:r>
              <a:rPr lang="en-US" sz="2800" dirty="0" err="1"/>
              <a:t>norepinephrine</a:t>
            </a:r>
            <a:endParaRPr lang="en-US" sz="2800" dirty="0"/>
          </a:p>
          <a:p>
            <a:r>
              <a:rPr lang="en-US" sz="2800" dirty="0"/>
              <a:t>b. Adrenal Cortex --&gt; numerous steroids (3 major groups)</a:t>
            </a:r>
          </a:p>
          <a:p>
            <a:pPr lvl="2"/>
            <a:r>
              <a:rPr lang="en-US" sz="2800" dirty="0" err="1"/>
              <a:t>i</a:t>
            </a:r>
            <a:r>
              <a:rPr lang="en-US" sz="2800" dirty="0"/>
              <a:t>. </a:t>
            </a:r>
            <a:r>
              <a:rPr lang="en-US" sz="2800" dirty="0" err="1"/>
              <a:t>Mineralocorticoids</a:t>
            </a:r>
            <a:r>
              <a:rPr lang="en-US" sz="2800" dirty="0"/>
              <a:t> (e.g. </a:t>
            </a:r>
            <a:r>
              <a:rPr lang="en-US" sz="2800" dirty="0" err="1"/>
              <a:t>aldosterone</a:t>
            </a:r>
            <a:r>
              <a:rPr lang="en-US" sz="2800" dirty="0"/>
              <a:t> - regulates Na</a:t>
            </a:r>
            <a:r>
              <a:rPr lang="en-US" sz="2800" baseline="30000" dirty="0"/>
              <a:t>+</a:t>
            </a:r>
            <a:r>
              <a:rPr lang="en-US" sz="2800" dirty="0"/>
              <a:t> &amp; K</a:t>
            </a:r>
            <a:r>
              <a:rPr lang="en-US" sz="2800" baseline="30000" dirty="0"/>
              <a:t>+ </a:t>
            </a:r>
            <a:r>
              <a:rPr lang="en-US" sz="2800" dirty="0"/>
              <a:t>in blood).</a:t>
            </a:r>
          </a:p>
          <a:p>
            <a:pPr lvl="2"/>
            <a:r>
              <a:rPr lang="en-US" sz="2800" dirty="0"/>
              <a:t>ii. </a:t>
            </a:r>
            <a:r>
              <a:rPr lang="en-US" sz="2800" dirty="0" err="1"/>
              <a:t>Glucocorticoids</a:t>
            </a:r>
            <a:r>
              <a:rPr lang="en-US" sz="2800" dirty="0"/>
              <a:t> (e.g. cortisone - causes: </a:t>
            </a:r>
            <a:r>
              <a:rPr lang="en-US" sz="2800" dirty="0" err="1"/>
              <a:t>gluconeogenesis</a:t>
            </a:r>
            <a:r>
              <a:rPr lang="en-US" sz="2800" dirty="0"/>
              <a:t>, mobilization of amino acids, mobilization of fats. Anti-inflammatory agent released in response to stress)</a:t>
            </a:r>
          </a:p>
          <a:p>
            <a:pPr lvl="2"/>
            <a:r>
              <a:rPr lang="en-US" sz="2800" dirty="0"/>
              <a:t>iii.  Androgens - Normally have no effect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 calcmode="lin" valueType="num">
                                      <p:cBhvr additive="base">
                                        <p:cTn id="17"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915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9155">
                                            <p:txEl>
                                              <p:pRg st="3" end="3"/>
                                            </p:txEl>
                                          </p:spTgt>
                                        </p:tgtEl>
                                        <p:attrNameLst>
                                          <p:attrName>style.visibility</p:attrName>
                                        </p:attrNameLst>
                                      </p:cBhvr>
                                      <p:to>
                                        <p:strVal val="visible"/>
                                      </p:to>
                                    </p:set>
                                    <p:anim calcmode="lin" valueType="num">
                                      <p:cBhvr additive="base">
                                        <p:cTn id="21"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915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9155">
                                            <p:txEl>
                                              <p:pRg st="4" end="4"/>
                                            </p:txEl>
                                          </p:spTgt>
                                        </p:tgtEl>
                                        <p:attrNameLst>
                                          <p:attrName>style.visibility</p:attrName>
                                        </p:attrNameLst>
                                      </p:cBhvr>
                                      <p:to>
                                        <p:strVal val="visible"/>
                                      </p:to>
                                    </p:set>
                                    <p:anim calcmode="lin" valueType="num">
                                      <p:cBhvr additive="base">
                                        <p:cTn id="25" dur="500" fill="hold"/>
                                        <p:tgtEl>
                                          <p:spTgt spid="4915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t>Adrenal Cortex</a:t>
            </a:r>
          </a:p>
        </p:txBody>
      </p:sp>
      <p:sp>
        <p:nvSpPr>
          <p:cNvPr id="168963" name="Rectangle 3"/>
          <p:cNvSpPr>
            <a:spLocks noGrp="1" noChangeArrowheads="1"/>
          </p:cNvSpPr>
          <p:nvPr>
            <p:ph type="body" idx="1"/>
          </p:nvPr>
        </p:nvSpPr>
        <p:spPr>
          <a:xfrm>
            <a:off x="304800" y="1219200"/>
            <a:ext cx="8610600" cy="5334000"/>
          </a:xfrm>
        </p:spPr>
        <p:txBody>
          <a:bodyPr>
            <a:noAutofit/>
          </a:bodyPr>
          <a:lstStyle/>
          <a:p>
            <a:pPr eaLnBrk="1" hangingPunct="1">
              <a:lnSpc>
                <a:spcPct val="90000"/>
              </a:lnSpc>
            </a:pPr>
            <a:r>
              <a:rPr lang="en-US" sz="2400" dirty="0"/>
              <a:t>Distinctive </a:t>
            </a:r>
            <a:r>
              <a:rPr lang="en-US" sz="2400" dirty="0">
                <a:solidFill>
                  <a:schemeClr val="folHlink"/>
                </a:solidFill>
              </a:rPr>
              <a:t>yellow</a:t>
            </a:r>
            <a:r>
              <a:rPr lang="en-US" sz="2400" dirty="0"/>
              <a:t> color due to stored lipids in its cell. </a:t>
            </a:r>
          </a:p>
          <a:p>
            <a:pPr eaLnBrk="1" hangingPunct="1">
              <a:lnSpc>
                <a:spcPct val="90000"/>
              </a:lnSpc>
            </a:pPr>
            <a:r>
              <a:rPr lang="en-US" sz="2400" dirty="0"/>
              <a:t>Synthesize more than </a:t>
            </a:r>
            <a:r>
              <a:rPr lang="en-US" sz="2400" dirty="0">
                <a:solidFill>
                  <a:schemeClr val="folHlink"/>
                </a:solidFill>
              </a:rPr>
              <a:t>25 different steroid hormones</a:t>
            </a:r>
            <a:r>
              <a:rPr lang="en-US" sz="2400" dirty="0"/>
              <a:t>, collectively called </a:t>
            </a:r>
            <a:r>
              <a:rPr lang="en-US" sz="2400" dirty="0">
                <a:solidFill>
                  <a:schemeClr val="folHlink"/>
                </a:solidFill>
              </a:rPr>
              <a:t>corticosteroids.</a:t>
            </a:r>
            <a:r>
              <a:rPr lang="en-US" sz="2400" dirty="0"/>
              <a:t> </a:t>
            </a:r>
          </a:p>
          <a:p>
            <a:pPr lvl="1" eaLnBrk="1" hangingPunct="1">
              <a:lnSpc>
                <a:spcPct val="90000"/>
              </a:lnSpc>
            </a:pPr>
            <a:r>
              <a:rPr lang="en-US" sz="2400" dirty="0"/>
              <a:t>corticosteroid synthesis is stimulated by the ACTH(</a:t>
            </a:r>
            <a:r>
              <a:rPr lang="en-US" sz="2400" dirty="0" err="1"/>
              <a:t>adrenalcorticotropic</a:t>
            </a:r>
            <a:r>
              <a:rPr lang="en-US" sz="2400" dirty="0"/>
              <a:t> hormone) produced by the </a:t>
            </a:r>
            <a:r>
              <a:rPr lang="en-US" sz="2400" dirty="0">
                <a:solidFill>
                  <a:schemeClr val="folHlink"/>
                </a:solidFill>
              </a:rPr>
              <a:t>anterior pituitary</a:t>
            </a:r>
            <a:r>
              <a:rPr lang="en-US" sz="2400" dirty="0"/>
              <a:t> </a:t>
            </a:r>
          </a:p>
          <a:p>
            <a:pPr lvl="1" eaLnBrk="1" hangingPunct="1">
              <a:lnSpc>
                <a:spcPct val="90000"/>
              </a:lnSpc>
            </a:pPr>
            <a:r>
              <a:rPr lang="en-US" sz="2400" dirty="0">
                <a:solidFill>
                  <a:schemeClr val="folHlink"/>
                </a:solidFill>
              </a:rPr>
              <a:t>corticosteroids</a:t>
            </a:r>
            <a:r>
              <a:rPr lang="en-US" sz="2400" dirty="0"/>
              <a:t> are </a:t>
            </a:r>
            <a:r>
              <a:rPr lang="en-US" sz="2400" dirty="0">
                <a:solidFill>
                  <a:schemeClr val="folHlink"/>
                </a:solidFill>
              </a:rPr>
              <a:t>vital to our survival</a:t>
            </a:r>
            <a:r>
              <a:rPr lang="en-US" sz="2400" dirty="0"/>
              <a:t>; trauma to or removal of the adrenal glands requires corticosteroid supplementation throughout life</a:t>
            </a:r>
          </a:p>
          <a:p>
            <a:pPr eaLnBrk="1" hangingPunct="1">
              <a:lnSpc>
                <a:spcPts val="2200"/>
              </a:lnSpc>
            </a:pPr>
            <a:r>
              <a:rPr lang="en-US" sz="2400" dirty="0"/>
              <a:t>Partitioned into the </a:t>
            </a:r>
            <a:r>
              <a:rPr lang="en-US" sz="2400" dirty="0" err="1">
                <a:solidFill>
                  <a:schemeClr val="folHlink"/>
                </a:solidFill>
              </a:rPr>
              <a:t>zona</a:t>
            </a:r>
            <a:r>
              <a:rPr lang="en-US" sz="2400" dirty="0">
                <a:solidFill>
                  <a:schemeClr val="folHlink"/>
                </a:solidFill>
              </a:rPr>
              <a:t> </a:t>
            </a:r>
            <a:r>
              <a:rPr lang="en-US" sz="2400" dirty="0" err="1">
                <a:solidFill>
                  <a:schemeClr val="folHlink"/>
                </a:solidFill>
              </a:rPr>
              <a:t>glomerulosa</a:t>
            </a:r>
            <a:r>
              <a:rPr lang="en-US" sz="2400" dirty="0"/>
              <a:t>, the </a:t>
            </a:r>
            <a:r>
              <a:rPr lang="en-US" sz="2400" dirty="0" err="1">
                <a:solidFill>
                  <a:schemeClr val="folHlink"/>
                </a:solidFill>
              </a:rPr>
              <a:t>zona</a:t>
            </a:r>
            <a:r>
              <a:rPr lang="en-US" sz="2400" dirty="0">
                <a:solidFill>
                  <a:schemeClr val="folHlink"/>
                </a:solidFill>
              </a:rPr>
              <a:t> </a:t>
            </a:r>
            <a:r>
              <a:rPr lang="en-US" sz="2400" dirty="0" err="1">
                <a:solidFill>
                  <a:schemeClr val="folHlink"/>
                </a:solidFill>
              </a:rPr>
              <a:t>fasciculata</a:t>
            </a:r>
            <a:r>
              <a:rPr lang="en-US" sz="2400" dirty="0"/>
              <a:t>, and the </a:t>
            </a:r>
            <a:r>
              <a:rPr lang="en-US" sz="2400" dirty="0" err="1">
                <a:solidFill>
                  <a:schemeClr val="folHlink"/>
                </a:solidFill>
              </a:rPr>
              <a:t>zona</a:t>
            </a:r>
            <a:r>
              <a:rPr lang="en-US" sz="2400" dirty="0">
                <a:solidFill>
                  <a:schemeClr val="folHlink"/>
                </a:solidFill>
              </a:rPr>
              <a:t> </a:t>
            </a:r>
            <a:r>
              <a:rPr lang="en-US" sz="2400" dirty="0" err="1">
                <a:solidFill>
                  <a:schemeClr val="folHlink"/>
                </a:solidFill>
              </a:rPr>
              <a:t>reticularis</a:t>
            </a:r>
            <a:r>
              <a:rPr lang="en-US" sz="2400" dirty="0"/>
              <a:t>. </a:t>
            </a:r>
          </a:p>
          <a:p>
            <a:pPr eaLnBrk="1" hangingPunct="1">
              <a:lnSpc>
                <a:spcPts val="2200"/>
              </a:lnSpc>
            </a:pPr>
            <a:r>
              <a:rPr lang="en-US" sz="2400" dirty="0"/>
              <a:t>Different functional categories of </a:t>
            </a:r>
            <a:r>
              <a:rPr lang="en-US" sz="2400" dirty="0">
                <a:solidFill>
                  <a:schemeClr val="folHlink"/>
                </a:solidFill>
              </a:rPr>
              <a:t>steroid hormones</a:t>
            </a:r>
            <a:r>
              <a:rPr lang="en-US" sz="2400" dirty="0"/>
              <a:t> are synthesized and secreted in the separate zones.</a:t>
            </a:r>
          </a:p>
          <a:p>
            <a:pPr eaLnBrk="1" hangingPunct="1">
              <a:lnSpc>
                <a:spcPts val="2200"/>
              </a:lnSpc>
            </a:pPr>
            <a:r>
              <a:rPr lang="en-US" sz="2400" dirty="0">
                <a:ea typeface="MS Mincho" pitchFamily="49" charset="-128"/>
              </a:rPr>
              <a:t>Regulates salt, sugar, and sex! </a:t>
            </a:r>
            <a:r>
              <a:rPr lang="en-US" sz="24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89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8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89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896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8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t>Adrenal Cortex</a:t>
            </a:r>
          </a:p>
        </p:txBody>
      </p:sp>
      <p:sp>
        <p:nvSpPr>
          <p:cNvPr id="210947" name="Rectangle 3"/>
          <p:cNvSpPr>
            <a:spLocks noGrp="1" noChangeArrowheads="1"/>
          </p:cNvSpPr>
          <p:nvPr>
            <p:ph type="body" idx="1"/>
          </p:nvPr>
        </p:nvSpPr>
        <p:spPr>
          <a:xfrm>
            <a:off x="381000" y="1371600"/>
            <a:ext cx="8610600" cy="5257800"/>
          </a:xfrm>
        </p:spPr>
        <p:txBody>
          <a:bodyPr/>
          <a:lstStyle/>
          <a:p>
            <a:pPr eaLnBrk="1" hangingPunct="1">
              <a:lnSpc>
                <a:spcPts val="2200"/>
              </a:lnSpc>
            </a:pPr>
            <a:r>
              <a:rPr lang="en-US" sz="2400" dirty="0"/>
              <a:t>Partitioned into</a:t>
            </a:r>
          </a:p>
          <a:p>
            <a:pPr lvl="1" eaLnBrk="1" hangingPunct="1">
              <a:lnSpc>
                <a:spcPts val="2200"/>
              </a:lnSpc>
            </a:pPr>
            <a:r>
              <a:rPr lang="en-US" sz="2000" dirty="0" err="1">
                <a:solidFill>
                  <a:schemeClr val="folHlink"/>
                </a:solidFill>
              </a:rPr>
              <a:t>zona</a:t>
            </a:r>
            <a:r>
              <a:rPr lang="en-US" sz="2000" dirty="0">
                <a:solidFill>
                  <a:schemeClr val="folHlink"/>
                </a:solidFill>
              </a:rPr>
              <a:t> </a:t>
            </a:r>
            <a:r>
              <a:rPr lang="en-US" sz="2000" dirty="0" err="1">
                <a:solidFill>
                  <a:schemeClr val="folHlink"/>
                </a:solidFill>
              </a:rPr>
              <a:t>glomerulosa</a:t>
            </a:r>
            <a:endParaRPr lang="en-US" sz="2000" dirty="0">
              <a:solidFill>
                <a:schemeClr val="folHlink"/>
              </a:solidFill>
            </a:endParaRPr>
          </a:p>
          <a:p>
            <a:pPr lvl="2" eaLnBrk="1" hangingPunct="1">
              <a:lnSpc>
                <a:spcPts val="2200"/>
              </a:lnSpc>
            </a:pPr>
            <a:r>
              <a:rPr lang="en-US" sz="1800" dirty="0" err="1">
                <a:solidFill>
                  <a:schemeClr val="folHlink"/>
                </a:solidFill>
              </a:rPr>
              <a:t>Mineralocordicoids</a:t>
            </a:r>
            <a:endParaRPr lang="en-US" sz="1800" dirty="0">
              <a:solidFill>
                <a:schemeClr val="folHlink"/>
              </a:solidFill>
            </a:endParaRPr>
          </a:p>
          <a:p>
            <a:pPr lvl="2" eaLnBrk="1" hangingPunct="1">
              <a:lnSpc>
                <a:spcPts val="2200"/>
              </a:lnSpc>
            </a:pPr>
            <a:r>
              <a:rPr lang="en-US" sz="1800" dirty="0" err="1">
                <a:solidFill>
                  <a:schemeClr val="folHlink"/>
                </a:solidFill>
              </a:rPr>
              <a:t>Aldosterone</a:t>
            </a:r>
            <a:endParaRPr lang="en-US" sz="1800" dirty="0">
              <a:solidFill>
                <a:schemeClr val="folHlink"/>
              </a:solidFill>
            </a:endParaRPr>
          </a:p>
          <a:p>
            <a:pPr lvl="3" eaLnBrk="1" hangingPunct="1">
              <a:lnSpc>
                <a:spcPts val="2200"/>
              </a:lnSpc>
            </a:pPr>
            <a:r>
              <a:rPr lang="en-US" sz="1600" dirty="0">
                <a:solidFill>
                  <a:schemeClr val="folHlink"/>
                </a:solidFill>
              </a:rPr>
              <a:t>Regulates ratio of sodium and potassium</a:t>
            </a:r>
          </a:p>
          <a:p>
            <a:pPr lvl="1" eaLnBrk="1" hangingPunct="1">
              <a:lnSpc>
                <a:spcPts val="2200"/>
              </a:lnSpc>
            </a:pPr>
            <a:r>
              <a:rPr lang="en-US" sz="2000" dirty="0" err="1">
                <a:solidFill>
                  <a:schemeClr val="folHlink"/>
                </a:solidFill>
              </a:rPr>
              <a:t>zona</a:t>
            </a:r>
            <a:r>
              <a:rPr lang="en-US" sz="2000" dirty="0">
                <a:solidFill>
                  <a:schemeClr val="folHlink"/>
                </a:solidFill>
              </a:rPr>
              <a:t> </a:t>
            </a:r>
            <a:r>
              <a:rPr lang="en-US" sz="2000" dirty="0" err="1">
                <a:solidFill>
                  <a:schemeClr val="folHlink"/>
                </a:solidFill>
              </a:rPr>
              <a:t>fasciculata</a:t>
            </a:r>
            <a:endParaRPr lang="en-US" sz="2000" dirty="0">
              <a:solidFill>
                <a:schemeClr val="folHlink"/>
              </a:solidFill>
            </a:endParaRPr>
          </a:p>
          <a:p>
            <a:pPr lvl="2" eaLnBrk="1" hangingPunct="1">
              <a:lnSpc>
                <a:spcPts val="2200"/>
              </a:lnSpc>
            </a:pPr>
            <a:r>
              <a:rPr lang="en-US" sz="1800" dirty="0" err="1">
                <a:solidFill>
                  <a:schemeClr val="folHlink"/>
                </a:solidFill>
              </a:rPr>
              <a:t>Glucocorticoids</a:t>
            </a:r>
            <a:endParaRPr lang="en-US" sz="1800" dirty="0">
              <a:solidFill>
                <a:schemeClr val="folHlink"/>
              </a:solidFill>
            </a:endParaRPr>
          </a:p>
          <a:p>
            <a:pPr lvl="2" eaLnBrk="1" hangingPunct="1">
              <a:lnSpc>
                <a:spcPts val="2200"/>
              </a:lnSpc>
            </a:pPr>
            <a:r>
              <a:rPr lang="en-US" sz="1800" dirty="0" err="1">
                <a:solidFill>
                  <a:schemeClr val="folHlink"/>
                </a:solidFill>
              </a:rPr>
              <a:t>Cortisol</a:t>
            </a:r>
            <a:r>
              <a:rPr lang="en-US" sz="1800" dirty="0">
                <a:solidFill>
                  <a:schemeClr val="folHlink"/>
                </a:solidFill>
              </a:rPr>
              <a:t> and </a:t>
            </a:r>
            <a:r>
              <a:rPr lang="en-US" sz="1800" dirty="0" err="1">
                <a:solidFill>
                  <a:schemeClr val="folHlink"/>
                </a:solidFill>
              </a:rPr>
              <a:t>corticosterone</a:t>
            </a:r>
            <a:endParaRPr lang="en-US" sz="1800" dirty="0">
              <a:solidFill>
                <a:schemeClr val="folHlink"/>
              </a:solidFill>
            </a:endParaRPr>
          </a:p>
          <a:p>
            <a:pPr lvl="3" eaLnBrk="1" hangingPunct="1">
              <a:lnSpc>
                <a:spcPts val="2200"/>
              </a:lnSpc>
            </a:pPr>
            <a:r>
              <a:rPr lang="en-US" sz="1600" dirty="0">
                <a:solidFill>
                  <a:schemeClr val="folHlink"/>
                </a:solidFill>
              </a:rPr>
              <a:t>Stimulate metabolism of lipids, proteins, glucose</a:t>
            </a:r>
          </a:p>
          <a:p>
            <a:pPr lvl="3" eaLnBrk="1" hangingPunct="1">
              <a:lnSpc>
                <a:spcPts val="2200"/>
              </a:lnSpc>
            </a:pPr>
            <a:r>
              <a:rPr lang="en-US" sz="1600" dirty="0">
                <a:solidFill>
                  <a:schemeClr val="folHlink"/>
                </a:solidFill>
              </a:rPr>
              <a:t>Resist stress, repair tissues</a:t>
            </a:r>
          </a:p>
          <a:p>
            <a:pPr lvl="1" eaLnBrk="1" hangingPunct="1">
              <a:lnSpc>
                <a:spcPts val="2200"/>
              </a:lnSpc>
            </a:pPr>
            <a:r>
              <a:rPr lang="en-US" sz="2000" dirty="0" err="1">
                <a:solidFill>
                  <a:schemeClr val="folHlink"/>
                </a:solidFill>
              </a:rPr>
              <a:t>zona</a:t>
            </a:r>
            <a:r>
              <a:rPr lang="en-US" sz="2000" dirty="0">
                <a:solidFill>
                  <a:schemeClr val="folHlink"/>
                </a:solidFill>
              </a:rPr>
              <a:t> </a:t>
            </a:r>
            <a:r>
              <a:rPr lang="en-US" sz="2000" dirty="0" err="1">
                <a:solidFill>
                  <a:schemeClr val="folHlink"/>
                </a:solidFill>
              </a:rPr>
              <a:t>reticularis</a:t>
            </a:r>
            <a:r>
              <a:rPr lang="en-US" sz="2000" dirty="0"/>
              <a:t>.</a:t>
            </a:r>
          </a:p>
          <a:p>
            <a:pPr lvl="2" eaLnBrk="1" hangingPunct="1">
              <a:lnSpc>
                <a:spcPts val="2200"/>
              </a:lnSpc>
            </a:pPr>
            <a:r>
              <a:rPr lang="en-US" sz="1800" dirty="0"/>
              <a:t> </a:t>
            </a:r>
            <a:r>
              <a:rPr lang="en-US" sz="1800" dirty="0" err="1"/>
              <a:t>gonadocorticoids</a:t>
            </a:r>
            <a:endParaRPr lang="en-US" sz="1800" dirty="0"/>
          </a:p>
          <a:p>
            <a:pPr lvl="3" eaLnBrk="1" hangingPunct="1">
              <a:lnSpc>
                <a:spcPts val="2200"/>
              </a:lnSpc>
            </a:pPr>
            <a:r>
              <a:rPr lang="en-US" sz="1600" dirty="0"/>
              <a:t>androgens</a:t>
            </a:r>
          </a:p>
          <a:p>
            <a:pPr eaLnBrk="1" hangingPunct="1">
              <a:lnSpc>
                <a:spcPts val="2200"/>
              </a:lnSpc>
            </a:pPr>
            <a:r>
              <a:rPr lang="en-US" sz="2400" dirty="0">
                <a:ea typeface="MS Mincho" pitchFamily="49" charset="-128"/>
              </a:rPr>
              <a:t>Regulates salt, sugar, and sex!</a:t>
            </a:r>
            <a:r>
              <a:rPr lang="en-US" dirty="0">
                <a:ea typeface="MS Mincho" pitchFamily="49" charset="-128"/>
              </a:rPr>
              <a:t> </a:t>
            </a:r>
            <a:r>
              <a:rPr lang="en-US" sz="24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0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109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109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09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09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094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1094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1094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094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1094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10947">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10947">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1094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09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1" name="Picture 4" descr="20_12cd"/>
          <p:cNvPicPr>
            <a:picLocks noGrp="1" noChangeAspect="1" noChangeArrowheads="1"/>
          </p:cNvPicPr>
          <p:nvPr>
            <p:ph/>
          </p:nvPr>
        </p:nvPicPr>
        <p:blipFill>
          <a:blip r:embed="rId2" cstate="print"/>
          <a:srcRect/>
          <a:stretch>
            <a:fillRect/>
          </a:stretch>
        </p:blipFill>
        <p:spPr>
          <a:xfrm>
            <a:off x="0" y="1254125"/>
            <a:ext cx="9144000" cy="3851275"/>
          </a:xfrm>
          <a:noFill/>
        </p:spPr>
      </p:pic>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ea typeface="MS Mincho" pitchFamily="49" charset="-128"/>
              </a:rPr>
              <a:t>Adrenal Medulla </a:t>
            </a:r>
          </a:p>
        </p:txBody>
      </p:sp>
      <p:sp>
        <p:nvSpPr>
          <p:cNvPr id="172035" name="Rectangle 3"/>
          <p:cNvSpPr>
            <a:spLocks noGrp="1" noChangeArrowheads="1"/>
          </p:cNvSpPr>
          <p:nvPr>
            <p:ph type="body" idx="1"/>
          </p:nvPr>
        </p:nvSpPr>
        <p:spPr>
          <a:xfrm>
            <a:off x="457200" y="1143000"/>
            <a:ext cx="8229600" cy="5486400"/>
          </a:xfrm>
        </p:spPr>
        <p:txBody>
          <a:bodyPr>
            <a:normAutofit/>
          </a:bodyPr>
          <a:lstStyle/>
          <a:p>
            <a:pPr eaLnBrk="1" hangingPunct="1"/>
            <a:r>
              <a:rPr lang="en-US" sz="2400" dirty="0"/>
              <a:t>Forms the inner core of each adrenal gland.</a:t>
            </a:r>
          </a:p>
          <a:p>
            <a:pPr eaLnBrk="1" hangingPunct="1"/>
            <a:r>
              <a:rPr lang="en-US" sz="2400" dirty="0"/>
              <a:t>Pronounced </a:t>
            </a:r>
            <a:r>
              <a:rPr lang="en-US" sz="2400" dirty="0">
                <a:solidFill>
                  <a:schemeClr val="folHlink"/>
                </a:solidFill>
              </a:rPr>
              <a:t>red-brown color</a:t>
            </a:r>
            <a:r>
              <a:rPr lang="en-US" sz="2400" dirty="0"/>
              <a:t> due to its extensive </a:t>
            </a:r>
            <a:r>
              <a:rPr lang="en-US" sz="2400" dirty="0" err="1">
                <a:solidFill>
                  <a:schemeClr val="folHlink"/>
                </a:solidFill>
              </a:rPr>
              <a:t>vascularization</a:t>
            </a:r>
            <a:r>
              <a:rPr lang="en-US" sz="2400" dirty="0">
                <a:solidFill>
                  <a:schemeClr val="folHlink"/>
                </a:solidFill>
              </a:rPr>
              <a:t>.</a:t>
            </a:r>
            <a:endParaRPr lang="en-US" sz="2400" dirty="0"/>
          </a:p>
          <a:p>
            <a:pPr eaLnBrk="1" hangingPunct="1"/>
            <a:r>
              <a:rPr lang="en-US" sz="2400" dirty="0"/>
              <a:t>Primarily consists of clusters of large, spherical cells called </a:t>
            </a:r>
            <a:r>
              <a:rPr lang="en-US" sz="2400" dirty="0" err="1"/>
              <a:t>chromaffin</a:t>
            </a:r>
            <a:r>
              <a:rPr lang="en-US" sz="2400" dirty="0"/>
              <a:t> </a:t>
            </a:r>
            <a:r>
              <a:rPr lang="en-US" sz="2400" dirty="0">
                <a:ea typeface="MS Mincho" pitchFamily="49" charset="-128"/>
              </a:rPr>
              <a:t>cells.</a:t>
            </a:r>
          </a:p>
          <a:p>
            <a:pPr eaLnBrk="1" hangingPunct="1"/>
            <a:r>
              <a:rPr lang="en-US" sz="2400" dirty="0"/>
              <a:t>When innervated by the sympathetic division of the ANS, one population of cells secretes the hormone </a:t>
            </a:r>
            <a:r>
              <a:rPr lang="en-US" sz="2400" dirty="0">
                <a:solidFill>
                  <a:schemeClr val="folHlink"/>
                </a:solidFill>
              </a:rPr>
              <a:t>epinephrine</a:t>
            </a:r>
            <a:r>
              <a:rPr lang="en-US" sz="2400" dirty="0"/>
              <a:t> (</a:t>
            </a:r>
            <a:r>
              <a:rPr lang="en-US" sz="2400" dirty="0">
                <a:solidFill>
                  <a:schemeClr val="folHlink"/>
                </a:solidFill>
              </a:rPr>
              <a:t>adrenaline).</a:t>
            </a:r>
            <a:endParaRPr lang="en-US" sz="2400" dirty="0">
              <a:latin typeface="Courier New" pitchFamily="49" charset="0"/>
              <a:cs typeface="Courier New" pitchFamily="49" charset="0"/>
            </a:endParaRPr>
          </a:p>
          <a:p>
            <a:pPr eaLnBrk="1" hangingPunct="1"/>
            <a:r>
              <a:rPr lang="en-US" sz="2400" dirty="0"/>
              <a:t>The other population secretes the hormone </a:t>
            </a:r>
            <a:r>
              <a:rPr lang="en-US" sz="2400" dirty="0" err="1">
                <a:solidFill>
                  <a:schemeClr val="folHlink"/>
                </a:solidFill>
              </a:rPr>
              <a:t>norepinephrine</a:t>
            </a:r>
            <a:r>
              <a:rPr lang="en-US" sz="2400" dirty="0">
                <a:solidFill>
                  <a:schemeClr val="folHlink"/>
                </a:solidFill>
              </a:rPr>
              <a:t> </a:t>
            </a:r>
            <a:r>
              <a:rPr lang="en-US" sz="2400" dirty="0"/>
              <a:t>(</a:t>
            </a:r>
            <a:r>
              <a:rPr lang="en-US" sz="2400" dirty="0" err="1"/>
              <a:t>noradrenaline</a:t>
            </a:r>
            <a:r>
              <a:rPr lang="en-US" sz="2400" dirty="0"/>
              <a:t>). </a:t>
            </a:r>
          </a:p>
          <a:p>
            <a:pPr eaLnBrk="1" hangingPunct="1"/>
            <a:r>
              <a:rPr lang="en-US" sz="2400" dirty="0"/>
              <a:t>Hormones work with the sympathetic </a:t>
            </a:r>
            <a:r>
              <a:rPr lang="en-US" sz="2400" dirty="0">
                <a:solidFill>
                  <a:schemeClr val="folHlink"/>
                </a:solidFill>
              </a:rPr>
              <a:t>nervous system</a:t>
            </a:r>
            <a:r>
              <a:rPr lang="en-US" sz="2400" dirty="0"/>
              <a:t> to prepare the body for an </a:t>
            </a:r>
            <a:r>
              <a:rPr lang="en-US" sz="2400" dirty="0">
                <a:solidFill>
                  <a:schemeClr val="folHlink"/>
                </a:solidFill>
              </a:rPr>
              <a:t>emergency</a:t>
            </a:r>
            <a:r>
              <a:rPr lang="en-US" sz="2400" dirty="0"/>
              <a:t> or </a:t>
            </a:r>
            <a:r>
              <a:rPr lang="en-US" sz="2400" dirty="0">
                <a:solidFill>
                  <a:schemeClr val="folHlink"/>
                </a:solidFill>
              </a:rPr>
              <a:t>fight-or-flight situation.</a:t>
            </a:r>
            <a:endParaRPr lang="en-US" sz="2400" dirty="0">
              <a:latin typeface="Courier New" pitchFamily="49" charset="0"/>
              <a:cs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2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2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2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2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descr="G:\CONTENT\FOXVRL\02\0255.PIC"/>
          <p:cNvPicPr>
            <a:picLocks noChangeAspect="1" noChangeArrowheads="1"/>
          </p:cNvPicPr>
          <p:nvPr/>
        </p:nvPicPr>
        <p:blipFill>
          <a:blip r:embed="rId2" cstate="print"/>
          <a:srcRect/>
          <a:stretch>
            <a:fillRect/>
          </a:stretch>
        </p:blipFill>
        <p:spPr bwMode="auto">
          <a:xfrm>
            <a:off x="506413" y="379413"/>
            <a:ext cx="8129587" cy="6097587"/>
          </a:xfrm>
          <a:prstGeom prst="rect">
            <a:avLst/>
          </a:prstGeom>
          <a:noFill/>
        </p:spPr>
      </p:pic>
    </p:spTree>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a:ea typeface="MS Mincho" pitchFamily="49" charset="-128"/>
              </a:rPr>
              <a:t>Pancreas </a:t>
            </a:r>
          </a:p>
        </p:txBody>
      </p:sp>
      <p:sp>
        <p:nvSpPr>
          <p:cNvPr id="173059" name="Rectangle 3"/>
          <p:cNvSpPr>
            <a:spLocks noGrp="1" noChangeArrowheads="1"/>
          </p:cNvSpPr>
          <p:nvPr>
            <p:ph type="body" idx="1"/>
          </p:nvPr>
        </p:nvSpPr>
        <p:spPr>
          <a:xfrm>
            <a:off x="228600" y="1295401"/>
            <a:ext cx="8726488" cy="5257800"/>
          </a:xfrm>
        </p:spPr>
        <p:txBody>
          <a:bodyPr>
            <a:normAutofit/>
          </a:bodyPr>
          <a:lstStyle/>
          <a:p>
            <a:pPr eaLnBrk="1" hangingPunct="1">
              <a:lnSpc>
                <a:spcPct val="80000"/>
              </a:lnSpc>
            </a:pPr>
            <a:r>
              <a:rPr lang="en-US" sz="2400" dirty="0"/>
              <a:t>Elongated, spongy, nodular organ</a:t>
            </a:r>
          </a:p>
          <a:p>
            <a:pPr lvl="1" eaLnBrk="1" hangingPunct="1">
              <a:lnSpc>
                <a:spcPct val="80000"/>
              </a:lnSpc>
            </a:pPr>
            <a:r>
              <a:rPr lang="en-US" sz="2400" dirty="0"/>
              <a:t>between the duodenum and the spleen</a:t>
            </a:r>
          </a:p>
          <a:p>
            <a:pPr lvl="1" eaLnBrk="1" hangingPunct="1">
              <a:lnSpc>
                <a:spcPct val="80000"/>
              </a:lnSpc>
            </a:pPr>
            <a:r>
              <a:rPr lang="en-US" sz="2400" dirty="0"/>
              <a:t>posterior to the stomach. </a:t>
            </a:r>
          </a:p>
          <a:p>
            <a:pPr eaLnBrk="1" hangingPunct="1">
              <a:lnSpc>
                <a:spcPct val="80000"/>
              </a:lnSpc>
            </a:pPr>
            <a:r>
              <a:rPr lang="en-US" sz="2400" dirty="0"/>
              <a:t>Both </a:t>
            </a:r>
            <a:r>
              <a:rPr lang="en-US" sz="2400" dirty="0">
                <a:solidFill>
                  <a:schemeClr val="folHlink"/>
                </a:solidFill>
              </a:rPr>
              <a:t>exocrine</a:t>
            </a:r>
            <a:r>
              <a:rPr lang="en-US" sz="2400" dirty="0"/>
              <a:t> and </a:t>
            </a:r>
            <a:r>
              <a:rPr lang="en-US" sz="2400" dirty="0">
                <a:solidFill>
                  <a:schemeClr val="folHlink"/>
                </a:solidFill>
              </a:rPr>
              <a:t>endocrine</a:t>
            </a:r>
          </a:p>
          <a:p>
            <a:pPr lvl="1" eaLnBrk="1" hangingPunct="1">
              <a:lnSpc>
                <a:spcPct val="80000"/>
              </a:lnSpc>
            </a:pPr>
            <a:r>
              <a:rPr lang="en-US" sz="2400" dirty="0"/>
              <a:t>considered a </a:t>
            </a:r>
            <a:r>
              <a:rPr lang="en-US" sz="2400" dirty="0" err="1"/>
              <a:t>heterocrine</a:t>
            </a:r>
            <a:r>
              <a:rPr lang="en-US" sz="2400" dirty="0"/>
              <a:t> (mixed) gland.</a:t>
            </a:r>
            <a:endParaRPr lang="en-US" sz="2400" dirty="0">
              <a:latin typeface="Courier New" pitchFamily="49" charset="0"/>
              <a:cs typeface="Courier New" pitchFamily="49" charset="0"/>
            </a:endParaRPr>
          </a:p>
          <a:p>
            <a:pPr eaLnBrk="1" hangingPunct="1">
              <a:lnSpc>
                <a:spcPct val="80000"/>
              </a:lnSpc>
            </a:pPr>
            <a:r>
              <a:rPr lang="en-US" sz="2400" dirty="0"/>
              <a:t>Mostly composed of cells called </a:t>
            </a:r>
            <a:r>
              <a:rPr lang="en-US" sz="2400" dirty="0">
                <a:solidFill>
                  <a:schemeClr val="folHlink"/>
                </a:solidFill>
              </a:rPr>
              <a:t>pancreatic </a:t>
            </a:r>
            <a:r>
              <a:rPr lang="en-US" sz="2400" dirty="0" err="1">
                <a:solidFill>
                  <a:schemeClr val="folHlink"/>
                </a:solidFill>
              </a:rPr>
              <a:t>acini</a:t>
            </a:r>
            <a:r>
              <a:rPr lang="en-US" sz="2400" dirty="0">
                <a:solidFill>
                  <a:schemeClr val="folHlink"/>
                </a:solidFill>
              </a:rPr>
              <a:t>.</a:t>
            </a:r>
            <a:r>
              <a:rPr lang="en-US" sz="2400" dirty="0"/>
              <a:t> </a:t>
            </a:r>
          </a:p>
          <a:p>
            <a:pPr lvl="1" eaLnBrk="1" hangingPunct="1">
              <a:lnSpc>
                <a:spcPct val="80000"/>
              </a:lnSpc>
            </a:pPr>
            <a:r>
              <a:rPr lang="en-US" sz="2400" dirty="0"/>
              <a:t>produce an </a:t>
            </a:r>
            <a:r>
              <a:rPr lang="en-US" sz="2400" dirty="0">
                <a:solidFill>
                  <a:schemeClr val="folHlink"/>
                </a:solidFill>
              </a:rPr>
              <a:t>alkaline pancreatic juice</a:t>
            </a:r>
            <a:r>
              <a:rPr lang="en-US" sz="2400" dirty="0"/>
              <a:t> </a:t>
            </a:r>
            <a:r>
              <a:rPr lang="en-US" sz="2400" dirty="0">
                <a:ea typeface="MS Mincho" pitchFamily="49" charset="-128"/>
              </a:rPr>
              <a:t>that aids digestion</a:t>
            </a:r>
          </a:p>
          <a:p>
            <a:pPr eaLnBrk="1" hangingPunct="1">
              <a:lnSpc>
                <a:spcPct val="80000"/>
              </a:lnSpc>
            </a:pPr>
            <a:r>
              <a:rPr lang="en-US" sz="2400" dirty="0"/>
              <a:t>Scattered among the pancreatic </a:t>
            </a:r>
            <a:r>
              <a:rPr lang="en-US" sz="2400" dirty="0" err="1"/>
              <a:t>acini</a:t>
            </a:r>
            <a:r>
              <a:rPr lang="en-US" sz="2400" dirty="0"/>
              <a:t> are small clusters of endocrine cells called pancreatic islets (</a:t>
            </a:r>
            <a:r>
              <a:rPr lang="en-US" sz="2400" dirty="0">
                <a:solidFill>
                  <a:schemeClr val="folHlink"/>
                </a:solidFill>
              </a:rPr>
              <a:t>islets of </a:t>
            </a:r>
            <a:r>
              <a:rPr lang="en-US" sz="2400" dirty="0" err="1">
                <a:solidFill>
                  <a:schemeClr val="folHlink"/>
                </a:solidFill>
              </a:rPr>
              <a:t>Langerhans</a:t>
            </a:r>
            <a:r>
              <a:rPr lang="en-US" sz="2400" dirty="0">
                <a:solidFill>
                  <a:schemeClr val="folHlink"/>
                </a:solidFill>
              </a:rPr>
              <a:t>) </a:t>
            </a:r>
            <a:r>
              <a:rPr lang="en-US" sz="2400" dirty="0"/>
              <a:t>composed of </a:t>
            </a:r>
            <a:r>
              <a:rPr lang="en-US" sz="2400" dirty="0">
                <a:solidFill>
                  <a:schemeClr val="folHlink"/>
                </a:solidFill>
              </a:rPr>
              <a:t>four</a:t>
            </a:r>
            <a:r>
              <a:rPr lang="en-US" sz="2400" dirty="0"/>
              <a:t> types of cells: </a:t>
            </a:r>
          </a:p>
          <a:p>
            <a:pPr lvl="1" eaLnBrk="1" hangingPunct="1">
              <a:lnSpc>
                <a:spcPct val="80000"/>
              </a:lnSpc>
            </a:pPr>
            <a:r>
              <a:rPr lang="en-US" sz="2400" dirty="0"/>
              <a:t>two major types (called alpha cells and beta cells)</a:t>
            </a:r>
          </a:p>
          <a:p>
            <a:pPr lvl="1" eaLnBrk="1" hangingPunct="1">
              <a:lnSpc>
                <a:spcPct val="80000"/>
              </a:lnSpc>
            </a:pPr>
            <a:r>
              <a:rPr lang="en-US" sz="2400" dirty="0"/>
              <a:t>two minor types (called delta cells and F cells) </a:t>
            </a:r>
          </a:p>
          <a:p>
            <a:pPr lvl="1" eaLnBrk="1" hangingPunct="1">
              <a:lnSpc>
                <a:spcPct val="80000"/>
              </a:lnSpc>
            </a:pPr>
            <a:r>
              <a:rPr lang="en-US" sz="2400" dirty="0"/>
              <a:t>each type produces its own hormone</a:t>
            </a:r>
            <a:endParaRPr lang="en-US" sz="2400" dirty="0">
              <a:latin typeface="Courier New" pitchFamily="49" charset="0"/>
              <a:cs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3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73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30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305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7305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7305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305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7305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73059">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73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HORMONE SECRETION, TRANSPORT,</a:t>
            </a:r>
            <a:br>
              <a:rPr lang="en-US" dirty="0"/>
            </a:br>
            <a:r>
              <a:rPr lang="en-US" dirty="0"/>
              <a:t>AND CLEARANCE FROM THE BLOOD</a:t>
            </a: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a:buFont typeface="Wingdings" pitchFamily="2" charset="2"/>
              <a:buChar char="v"/>
            </a:pPr>
            <a:r>
              <a:rPr lang="en-US" b="1" dirty="0"/>
              <a:t>Concentrations of Hormones in the Circulating Blood and Hormonal Secretion Rates. </a:t>
            </a:r>
          </a:p>
          <a:p>
            <a:r>
              <a:rPr lang="en-US" dirty="0"/>
              <a:t>The concentrations of hormones required to control most metabolic and endocrine functions are incredibly small. </a:t>
            </a:r>
          </a:p>
          <a:p>
            <a:r>
              <a:rPr lang="en-US" dirty="0"/>
              <a:t>Their concentrations in the blood range from as little as 1 </a:t>
            </a:r>
            <a:r>
              <a:rPr lang="en-US" dirty="0" err="1"/>
              <a:t>picogram</a:t>
            </a:r>
            <a:r>
              <a:rPr lang="en-US" dirty="0"/>
              <a:t> (which is one millionth of one millionth of a gram) in each milliliter of blood up to at most a few micrograms (a few millionths of a gram) per milliliter of blood.</a:t>
            </a:r>
          </a:p>
          <a:p>
            <a:r>
              <a:rPr lang="en-US" dirty="0"/>
              <a:t>Similarly, the rates of secretion of the various hormones are extremely small, usually measured in micrograms or milligrams per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457200" y="0"/>
            <a:ext cx="8229600" cy="990600"/>
          </a:xfrm>
        </p:spPr>
        <p:txBody>
          <a:bodyPr/>
          <a:lstStyle/>
          <a:p>
            <a:pPr eaLnBrk="1" hangingPunct="1"/>
            <a:r>
              <a:rPr lang="en-US" dirty="0">
                <a:ea typeface="MS Mincho" pitchFamily="49" charset="-128"/>
              </a:rPr>
              <a:t>Pancreas</a:t>
            </a:r>
          </a:p>
        </p:txBody>
      </p:sp>
      <p:sp>
        <p:nvSpPr>
          <p:cNvPr id="175107" name="Rectangle 3"/>
          <p:cNvSpPr>
            <a:spLocks noGrp="1" noChangeArrowheads="1"/>
          </p:cNvSpPr>
          <p:nvPr>
            <p:ph type="body" idx="1"/>
          </p:nvPr>
        </p:nvSpPr>
        <p:spPr>
          <a:xfrm>
            <a:off x="457200" y="990600"/>
            <a:ext cx="8229600" cy="5638800"/>
          </a:xfrm>
        </p:spPr>
        <p:txBody>
          <a:bodyPr>
            <a:noAutofit/>
          </a:bodyPr>
          <a:lstStyle/>
          <a:p>
            <a:pPr eaLnBrk="1" hangingPunct="1"/>
            <a:r>
              <a:rPr lang="en-US" sz="2400" b="1" dirty="0">
                <a:solidFill>
                  <a:schemeClr val="folHlink"/>
                </a:solidFill>
              </a:rPr>
              <a:t>Alpha cells</a:t>
            </a:r>
            <a:r>
              <a:rPr lang="en-US" sz="2400" dirty="0"/>
              <a:t> secrete </a:t>
            </a:r>
            <a:r>
              <a:rPr lang="en-US" sz="2400" dirty="0">
                <a:solidFill>
                  <a:schemeClr val="folHlink"/>
                </a:solidFill>
              </a:rPr>
              <a:t>glucagon</a:t>
            </a:r>
            <a:r>
              <a:rPr lang="en-US" sz="2400" dirty="0"/>
              <a:t> when blood glucose levels drop. </a:t>
            </a:r>
          </a:p>
          <a:p>
            <a:pPr eaLnBrk="1" hangingPunct="1"/>
            <a:r>
              <a:rPr lang="en-US" sz="2400" b="1" dirty="0">
                <a:solidFill>
                  <a:schemeClr val="folHlink"/>
                </a:solidFill>
              </a:rPr>
              <a:t>Beta cells</a:t>
            </a:r>
            <a:r>
              <a:rPr lang="en-US" sz="2400" dirty="0"/>
              <a:t> secrete </a:t>
            </a:r>
            <a:r>
              <a:rPr lang="en-US" sz="2400" dirty="0">
                <a:solidFill>
                  <a:schemeClr val="folHlink"/>
                </a:solidFill>
              </a:rPr>
              <a:t>insulin</a:t>
            </a:r>
            <a:r>
              <a:rPr lang="en-US" sz="2400" dirty="0"/>
              <a:t> when blood glucose levels are </a:t>
            </a:r>
            <a:r>
              <a:rPr lang="en-US" sz="2400" dirty="0">
                <a:solidFill>
                  <a:schemeClr val="folHlink"/>
                </a:solidFill>
              </a:rPr>
              <a:t>elevated. </a:t>
            </a:r>
            <a:endParaRPr lang="en-US" sz="2400" dirty="0">
              <a:ea typeface="MS Mincho" pitchFamily="49" charset="-128"/>
            </a:endParaRPr>
          </a:p>
          <a:p>
            <a:pPr eaLnBrk="1" hangingPunct="1"/>
            <a:r>
              <a:rPr lang="en-US" sz="2400" b="1" dirty="0">
                <a:solidFill>
                  <a:schemeClr val="folHlink"/>
                </a:solidFill>
              </a:rPr>
              <a:t>Delta cells</a:t>
            </a:r>
            <a:r>
              <a:rPr lang="en-US" sz="2400" dirty="0"/>
              <a:t> are stimulated by high levels of nutrients in the bloodstream. </a:t>
            </a:r>
          </a:p>
          <a:p>
            <a:pPr lvl="1" eaLnBrk="1" hangingPunct="1"/>
            <a:r>
              <a:rPr lang="en-US" sz="2400" dirty="0"/>
              <a:t>synthesize </a:t>
            </a:r>
            <a:r>
              <a:rPr lang="en-US" sz="2400" dirty="0" err="1">
                <a:solidFill>
                  <a:schemeClr val="folHlink"/>
                </a:solidFill>
              </a:rPr>
              <a:t>somatostatin</a:t>
            </a:r>
            <a:r>
              <a:rPr lang="en-US" sz="2400" dirty="0"/>
              <a:t>, also described as growth hormone-inhibiting hormone, or </a:t>
            </a:r>
            <a:r>
              <a:rPr lang="en-US" sz="2400" dirty="0">
                <a:solidFill>
                  <a:schemeClr val="folHlink"/>
                </a:solidFill>
              </a:rPr>
              <a:t>GHIH,</a:t>
            </a:r>
            <a:r>
              <a:rPr lang="en-US" sz="2400" dirty="0"/>
              <a:t> which </a:t>
            </a:r>
            <a:r>
              <a:rPr lang="en-US" sz="2400" dirty="0">
                <a:solidFill>
                  <a:schemeClr val="folHlink"/>
                </a:solidFill>
              </a:rPr>
              <a:t>slows</a:t>
            </a:r>
            <a:r>
              <a:rPr lang="en-US" sz="2400" dirty="0"/>
              <a:t> the release of insulin and glucagon  and slows the rate of nutrient entry into the bloodstream </a:t>
            </a:r>
            <a:endParaRPr lang="en-US" sz="2400" dirty="0">
              <a:latin typeface="Courier New" pitchFamily="49" charset="0"/>
              <a:cs typeface="Courier New" pitchFamily="49" charset="0"/>
            </a:endParaRPr>
          </a:p>
          <a:p>
            <a:pPr eaLnBrk="1" hangingPunct="1"/>
            <a:r>
              <a:rPr lang="en-US" sz="2400" dirty="0">
                <a:ea typeface="MS Mincho" pitchFamily="49" charset="-128"/>
              </a:rPr>
              <a:t> </a:t>
            </a:r>
            <a:r>
              <a:rPr lang="en-US" sz="2400" b="1" dirty="0">
                <a:solidFill>
                  <a:schemeClr val="folHlink"/>
                </a:solidFill>
              </a:rPr>
              <a:t>F cells</a:t>
            </a:r>
            <a:r>
              <a:rPr lang="en-US" sz="2400" dirty="0"/>
              <a:t> are stimulated by protein digestion.</a:t>
            </a:r>
          </a:p>
          <a:p>
            <a:pPr lvl="1" eaLnBrk="1" hangingPunct="1"/>
            <a:r>
              <a:rPr lang="en-US" sz="2400" dirty="0"/>
              <a:t>secrete pancreatic polypeptide to suppress and regulate </a:t>
            </a:r>
            <a:r>
              <a:rPr lang="en-US" sz="2400" dirty="0" err="1"/>
              <a:t>somatostatin</a:t>
            </a:r>
            <a:r>
              <a:rPr lang="en-US" sz="2400" dirty="0"/>
              <a:t> secretion from delta cells </a:t>
            </a:r>
          </a:p>
          <a:p>
            <a:pPr eaLnBrk="1" hangingPunct="1"/>
            <a:r>
              <a:rPr lang="en-US" sz="2400" dirty="0">
                <a:solidFill>
                  <a:schemeClr val="hlink"/>
                </a:solidFill>
              </a:rPr>
              <a:t>Pancreatic hormones provide for orderly uptake and processing of nutrients.</a:t>
            </a:r>
            <a:endParaRPr lang="en-US" sz="2400" dirty="0">
              <a:latin typeface="Courier New" pitchFamily="49" charset="0"/>
              <a:cs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51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51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751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751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5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457200" y="0"/>
            <a:ext cx="8229600" cy="762000"/>
          </a:xfrm>
        </p:spPr>
        <p:txBody>
          <a:bodyPr/>
          <a:lstStyle/>
          <a:p>
            <a:pPr eaLnBrk="1" hangingPunct="1"/>
            <a:r>
              <a:rPr lang="en-US" dirty="0">
                <a:ea typeface="MS Mincho" pitchFamily="49" charset="-128"/>
              </a:rPr>
              <a:t>Thymus</a:t>
            </a:r>
          </a:p>
        </p:txBody>
      </p:sp>
      <p:sp>
        <p:nvSpPr>
          <p:cNvPr id="180227" name="Rectangle 3"/>
          <p:cNvSpPr>
            <a:spLocks noGrp="1" noChangeArrowheads="1"/>
          </p:cNvSpPr>
          <p:nvPr>
            <p:ph type="body" idx="1"/>
          </p:nvPr>
        </p:nvSpPr>
        <p:spPr>
          <a:xfrm>
            <a:off x="304800" y="838200"/>
            <a:ext cx="8382000" cy="5791200"/>
          </a:xfrm>
        </p:spPr>
        <p:txBody>
          <a:bodyPr>
            <a:normAutofit/>
          </a:bodyPr>
          <a:lstStyle/>
          <a:p>
            <a:pPr eaLnBrk="1" hangingPunct="1">
              <a:lnSpc>
                <a:spcPct val="80000"/>
              </a:lnSpc>
            </a:pPr>
            <a:r>
              <a:rPr lang="en-US" sz="2800" dirty="0"/>
              <a:t>A </a:t>
            </a:r>
            <a:r>
              <a:rPr lang="en-US" sz="2800" dirty="0" err="1">
                <a:solidFill>
                  <a:schemeClr val="folHlink"/>
                </a:solidFill>
              </a:rPr>
              <a:t>bilobed</a:t>
            </a:r>
            <a:r>
              <a:rPr lang="en-US" sz="2800" dirty="0">
                <a:solidFill>
                  <a:schemeClr val="folHlink"/>
                </a:solidFill>
              </a:rPr>
              <a:t> </a:t>
            </a:r>
            <a:r>
              <a:rPr lang="en-US" sz="2800" dirty="0"/>
              <a:t>structure located within the </a:t>
            </a:r>
            <a:r>
              <a:rPr lang="en-US" sz="2800" dirty="0" err="1"/>
              <a:t>mediastinum</a:t>
            </a:r>
            <a:r>
              <a:rPr lang="en-US" sz="2800" dirty="0"/>
              <a:t> superior to the heart and immediately posterior to the sternum. </a:t>
            </a:r>
          </a:p>
          <a:p>
            <a:pPr eaLnBrk="1" hangingPunct="1">
              <a:lnSpc>
                <a:spcPct val="80000"/>
              </a:lnSpc>
            </a:pPr>
            <a:r>
              <a:rPr lang="en-US" sz="2800" dirty="0">
                <a:solidFill>
                  <a:schemeClr val="folHlink"/>
                </a:solidFill>
              </a:rPr>
              <a:t>Size</a:t>
            </a:r>
            <a:r>
              <a:rPr lang="en-US" sz="2800" dirty="0"/>
              <a:t> of the thymus </a:t>
            </a:r>
            <a:r>
              <a:rPr lang="en-US" sz="2800" dirty="0">
                <a:solidFill>
                  <a:schemeClr val="folHlink"/>
                </a:solidFill>
              </a:rPr>
              <a:t>varies</a:t>
            </a:r>
            <a:r>
              <a:rPr lang="en-US" sz="2800" dirty="0"/>
              <a:t> between individuals. </a:t>
            </a:r>
          </a:p>
          <a:p>
            <a:pPr lvl="1" eaLnBrk="1" hangingPunct="1">
              <a:lnSpc>
                <a:spcPct val="80000"/>
              </a:lnSpc>
            </a:pPr>
            <a:r>
              <a:rPr lang="en-US" dirty="0"/>
              <a:t>it is always relatively </a:t>
            </a:r>
            <a:r>
              <a:rPr lang="en-US" dirty="0">
                <a:solidFill>
                  <a:schemeClr val="folHlink"/>
                </a:solidFill>
                <a:ea typeface="MS Mincho" pitchFamily="49" charset="-128"/>
              </a:rPr>
              <a:t>large</a:t>
            </a:r>
            <a:r>
              <a:rPr lang="en-US" dirty="0">
                <a:ea typeface="MS Mincho" pitchFamily="49" charset="-128"/>
              </a:rPr>
              <a:t> in infants and children</a:t>
            </a:r>
            <a:r>
              <a:rPr lang="en-US" dirty="0"/>
              <a:t> </a:t>
            </a:r>
          </a:p>
          <a:p>
            <a:pPr lvl="1" eaLnBrk="1" hangingPunct="1">
              <a:lnSpc>
                <a:spcPct val="80000"/>
              </a:lnSpc>
            </a:pPr>
            <a:r>
              <a:rPr lang="en-US" dirty="0"/>
              <a:t>as with the pineal gland, the thymus </a:t>
            </a:r>
            <a:r>
              <a:rPr lang="en-US" dirty="0">
                <a:solidFill>
                  <a:schemeClr val="folHlink"/>
                </a:solidFill>
              </a:rPr>
              <a:t>diminishes in size</a:t>
            </a:r>
            <a:r>
              <a:rPr lang="en-US" dirty="0"/>
              <a:t> and activity with age, especially after puberty</a:t>
            </a:r>
            <a:endParaRPr lang="en-US" b="1" dirty="0">
              <a:solidFill>
                <a:schemeClr val="folHlink"/>
              </a:solidFill>
            </a:endParaRPr>
          </a:p>
          <a:p>
            <a:pPr eaLnBrk="1" hangingPunct="1">
              <a:lnSpc>
                <a:spcPct val="80000"/>
              </a:lnSpc>
            </a:pPr>
            <a:r>
              <a:rPr lang="en-US" sz="2800" dirty="0"/>
              <a:t>Functions principally in association with the </a:t>
            </a:r>
            <a:r>
              <a:rPr lang="en-US" sz="2800" dirty="0">
                <a:solidFill>
                  <a:schemeClr val="folHlink"/>
                </a:solidFill>
              </a:rPr>
              <a:t>lymphatic system</a:t>
            </a:r>
            <a:r>
              <a:rPr lang="en-US" sz="2800" dirty="0"/>
              <a:t> to regulate and maintain body </a:t>
            </a:r>
            <a:r>
              <a:rPr lang="en-US" sz="2800" dirty="0">
                <a:solidFill>
                  <a:schemeClr val="folHlink"/>
                </a:solidFill>
              </a:rPr>
              <a:t>immunity.</a:t>
            </a:r>
            <a:r>
              <a:rPr lang="en-US" sz="2800" dirty="0"/>
              <a:t> </a:t>
            </a:r>
          </a:p>
          <a:p>
            <a:pPr eaLnBrk="1" hangingPunct="1">
              <a:lnSpc>
                <a:spcPct val="80000"/>
              </a:lnSpc>
            </a:pPr>
            <a:r>
              <a:rPr lang="en-US" sz="2800" dirty="0"/>
              <a:t>Produces complementary hormones </a:t>
            </a:r>
            <a:r>
              <a:rPr lang="en-US" sz="2800" dirty="0" err="1">
                <a:solidFill>
                  <a:schemeClr val="folHlink"/>
                </a:solidFill>
              </a:rPr>
              <a:t>thymopoietin</a:t>
            </a:r>
            <a:r>
              <a:rPr lang="en-US" sz="2800" dirty="0"/>
              <a:t> and </a:t>
            </a:r>
            <a:r>
              <a:rPr lang="en-US" sz="2800" dirty="0" err="1">
                <a:solidFill>
                  <a:schemeClr val="folHlink"/>
                </a:solidFill>
              </a:rPr>
              <a:t>thymosins</a:t>
            </a:r>
            <a:r>
              <a:rPr lang="en-US" sz="2800" dirty="0">
                <a:solidFill>
                  <a:schemeClr val="folHlink"/>
                </a:solidFill>
              </a:rPr>
              <a:t>.</a:t>
            </a:r>
            <a:r>
              <a:rPr lang="en-US" sz="2800" dirty="0"/>
              <a:t>   </a:t>
            </a:r>
          </a:p>
          <a:p>
            <a:pPr lvl="1" eaLnBrk="1" hangingPunct="1">
              <a:lnSpc>
                <a:spcPct val="80000"/>
              </a:lnSpc>
            </a:pPr>
            <a:r>
              <a:rPr lang="en-US" dirty="0"/>
              <a:t>hormones act by stimulating and promoting the differentiation, growth, and maturation of a category of lymphocytes called </a:t>
            </a:r>
            <a:r>
              <a:rPr lang="en-US" dirty="0">
                <a:solidFill>
                  <a:schemeClr val="folHlink"/>
                </a:solidFill>
              </a:rPr>
              <a:t>T-lymphocytes</a:t>
            </a:r>
            <a:r>
              <a:rPr lang="en-US" dirty="0"/>
              <a:t> (thymus-derived lymphocytes) </a:t>
            </a:r>
            <a:endParaRPr lang="en-US" dirty="0">
              <a:latin typeface="Courier New" pitchFamily="49" charset="0"/>
              <a:cs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0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02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802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802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02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022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80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Gonads</a:t>
            </a:r>
          </a:p>
        </p:txBody>
      </p:sp>
      <p:sp>
        <p:nvSpPr>
          <p:cNvPr id="52227" name="Rectangle 3"/>
          <p:cNvSpPr>
            <a:spLocks noGrp="1" noChangeArrowheads="1"/>
          </p:cNvSpPr>
          <p:nvPr>
            <p:ph type="body" idx="1"/>
          </p:nvPr>
        </p:nvSpPr>
        <p:spPr/>
        <p:txBody>
          <a:bodyPr>
            <a:normAutofit/>
          </a:bodyPr>
          <a:lstStyle/>
          <a:p>
            <a:r>
              <a:rPr lang="en-US" sz="3600" dirty="0"/>
              <a:t>Testes --&gt; testosterone (Starts in fetus --&gt; development of male sex organs &amp; descent of testes. At puberty --&gt; secondary male sexual characteristics.</a:t>
            </a:r>
          </a:p>
          <a:p>
            <a:r>
              <a:rPr lang="en-US" sz="3600" dirty="0"/>
              <a:t>Ovaries --&gt; estrogens &amp; progesterone --&gt; secondary female sexual characteristics. Also play a role in the reproductive cycle.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normAutofit fontScale="90000"/>
          </a:bodyPr>
          <a:lstStyle/>
          <a:p>
            <a:pPr eaLnBrk="1" hangingPunct="1"/>
            <a:r>
              <a:rPr lang="en-US" sz="3600"/>
              <a:t>Endocrine Functions of the Kidneys, Heart, GI Tract, and Gonads</a:t>
            </a:r>
            <a:r>
              <a:rPr lang="en-US"/>
              <a:t> </a:t>
            </a:r>
            <a:endParaRPr lang="en-US">
              <a:latin typeface="Courier New" pitchFamily="49" charset="0"/>
              <a:cs typeface="Courier New" pitchFamily="49" charset="0"/>
            </a:endParaRPr>
          </a:p>
        </p:txBody>
      </p:sp>
      <p:sp>
        <p:nvSpPr>
          <p:cNvPr id="181251" name="Rectangle 3"/>
          <p:cNvSpPr>
            <a:spLocks noGrp="1" noChangeArrowheads="1"/>
          </p:cNvSpPr>
          <p:nvPr>
            <p:ph type="body" idx="1"/>
          </p:nvPr>
        </p:nvSpPr>
        <p:spPr/>
        <p:txBody>
          <a:bodyPr>
            <a:noAutofit/>
          </a:bodyPr>
          <a:lstStyle/>
          <a:p>
            <a:pPr eaLnBrk="1" hangingPunct="1"/>
            <a:r>
              <a:rPr lang="en-US" dirty="0"/>
              <a:t>Organs of the urinary, cardiovascular, digestive, and reproductive systems </a:t>
            </a:r>
            <a:r>
              <a:rPr lang="en-US" dirty="0">
                <a:solidFill>
                  <a:schemeClr val="folHlink"/>
                </a:solidFill>
              </a:rPr>
              <a:t>contain their own endocrine cells</a:t>
            </a:r>
            <a:r>
              <a:rPr lang="en-US" dirty="0"/>
              <a:t>, which </a:t>
            </a:r>
            <a:r>
              <a:rPr lang="en-US" dirty="0">
                <a:solidFill>
                  <a:schemeClr val="folHlink"/>
                </a:solidFill>
              </a:rPr>
              <a:t>secrete their own hormones.</a:t>
            </a:r>
            <a:r>
              <a:rPr lang="en-US" dirty="0"/>
              <a:t> </a:t>
            </a:r>
          </a:p>
          <a:p>
            <a:pPr lvl="1" eaLnBrk="1" hangingPunct="1"/>
            <a:r>
              <a:rPr lang="en-US" sz="3200" dirty="0"/>
              <a:t>help regulate electrolyte levels in the blood</a:t>
            </a:r>
          </a:p>
          <a:p>
            <a:pPr lvl="1" eaLnBrk="1" hangingPunct="1"/>
            <a:r>
              <a:rPr lang="en-US" sz="3200" dirty="0"/>
              <a:t>red blood cell production, blood volume, and blood pressure</a:t>
            </a:r>
          </a:p>
          <a:p>
            <a:pPr lvl="1" eaLnBrk="1" hangingPunct="1"/>
            <a:r>
              <a:rPr lang="en-US" sz="3200" dirty="0"/>
              <a:t>digestive system activities </a:t>
            </a:r>
          </a:p>
          <a:p>
            <a:pPr lvl="1" eaLnBrk="1" hangingPunct="1"/>
            <a:r>
              <a:rPr lang="en-US" sz="3200" dirty="0"/>
              <a:t>sexual maturation </a:t>
            </a:r>
            <a:r>
              <a:rPr lang="en-US" sz="3200" dirty="0">
                <a:ea typeface="MS Mincho" pitchFamily="49" charset="-128"/>
              </a:rPr>
              <a:t>and activity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1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812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81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812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81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a:ea typeface="MS Mincho" pitchFamily="49" charset="-128"/>
              </a:rPr>
              <a:t>Aging and the Endocrine System </a:t>
            </a:r>
          </a:p>
        </p:txBody>
      </p:sp>
      <p:sp>
        <p:nvSpPr>
          <p:cNvPr id="182275" name="Rectangle 3"/>
          <p:cNvSpPr>
            <a:spLocks noGrp="1" noChangeArrowheads="1"/>
          </p:cNvSpPr>
          <p:nvPr>
            <p:ph type="body" idx="1"/>
          </p:nvPr>
        </p:nvSpPr>
        <p:spPr/>
        <p:txBody>
          <a:bodyPr>
            <a:normAutofit/>
          </a:bodyPr>
          <a:lstStyle/>
          <a:p>
            <a:pPr eaLnBrk="1" hangingPunct="1"/>
            <a:r>
              <a:rPr lang="en-US" dirty="0" err="1"/>
              <a:t>Secretory</a:t>
            </a:r>
            <a:r>
              <a:rPr lang="en-US" dirty="0"/>
              <a:t> activity of endocrine glands </a:t>
            </a:r>
            <a:r>
              <a:rPr lang="en-US" dirty="0">
                <a:solidFill>
                  <a:schemeClr val="folHlink"/>
                </a:solidFill>
              </a:rPr>
              <a:t>wanes</a:t>
            </a:r>
            <a:r>
              <a:rPr lang="en-US" dirty="0"/>
              <a:t>, especially secretion of </a:t>
            </a:r>
            <a:r>
              <a:rPr lang="en-US" dirty="0">
                <a:solidFill>
                  <a:schemeClr val="folHlink"/>
                </a:solidFill>
              </a:rPr>
              <a:t>growth hormone and sex hormones.</a:t>
            </a:r>
            <a:r>
              <a:rPr lang="en-US" dirty="0"/>
              <a:t> </a:t>
            </a:r>
            <a:endParaRPr lang="en-US" dirty="0">
              <a:latin typeface="Courier New" pitchFamily="49" charset="0"/>
              <a:cs typeface="Courier New" pitchFamily="49" charset="0"/>
            </a:endParaRPr>
          </a:p>
          <a:p>
            <a:pPr eaLnBrk="1" hangingPunct="1"/>
            <a:r>
              <a:rPr lang="en-US" dirty="0"/>
              <a:t>Reduction in GH levels leads to </a:t>
            </a:r>
            <a:r>
              <a:rPr lang="en-US" dirty="0">
                <a:solidFill>
                  <a:schemeClr val="folHlink"/>
                </a:solidFill>
              </a:rPr>
              <a:t>loss of weight</a:t>
            </a:r>
            <a:r>
              <a:rPr lang="en-US" dirty="0"/>
              <a:t> and </a:t>
            </a:r>
            <a:r>
              <a:rPr lang="en-US" dirty="0">
                <a:solidFill>
                  <a:schemeClr val="folHlink"/>
                </a:solidFill>
              </a:rPr>
              <a:t>body mass.</a:t>
            </a:r>
            <a:r>
              <a:rPr lang="en-US" dirty="0"/>
              <a:t>  </a:t>
            </a:r>
          </a:p>
          <a:p>
            <a:pPr eaLnBrk="1" hangingPunct="1"/>
            <a:r>
              <a:rPr lang="en-US" dirty="0">
                <a:solidFill>
                  <a:schemeClr val="folHlink"/>
                </a:solidFill>
              </a:rPr>
              <a:t>Testosterone</a:t>
            </a:r>
            <a:r>
              <a:rPr lang="en-US" dirty="0"/>
              <a:t> or </a:t>
            </a:r>
            <a:r>
              <a:rPr lang="en-US" dirty="0">
                <a:solidFill>
                  <a:schemeClr val="folHlink"/>
                </a:solidFill>
              </a:rPr>
              <a:t>estrogen</a:t>
            </a:r>
            <a:r>
              <a:rPr lang="en-US" dirty="0"/>
              <a:t> levels </a:t>
            </a:r>
            <a:r>
              <a:rPr lang="en-US" dirty="0">
                <a:solidFill>
                  <a:schemeClr val="folHlink"/>
                </a:solidFill>
              </a:rPr>
              <a:t>decline</a:t>
            </a:r>
            <a:r>
              <a:rPr lang="en-US" dirty="0"/>
              <a:t> </a:t>
            </a:r>
            <a:endParaRPr lang="en-US" dirty="0">
              <a:latin typeface="Courier New" pitchFamily="49" charset="0"/>
              <a:cs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2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2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0" y="0"/>
            <a:ext cx="9144000" cy="762000"/>
          </a:xfrm>
        </p:spPr>
        <p:txBody>
          <a:bodyPr/>
          <a:lstStyle/>
          <a:p>
            <a:r>
              <a:rPr lang="en-US" sz="4000"/>
              <a:t>Chapter Summary</a:t>
            </a:r>
            <a:endParaRPr lang="en-US"/>
          </a:p>
        </p:txBody>
      </p:sp>
      <p:sp>
        <p:nvSpPr>
          <p:cNvPr id="145411" name="Rectangle 3"/>
          <p:cNvSpPr>
            <a:spLocks noGrp="1" noChangeArrowheads="1"/>
          </p:cNvSpPr>
          <p:nvPr>
            <p:ph type="body" idx="1"/>
          </p:nvPr>
        </p:nvSpPr>
        <p:spPr>
          <a:xfrm>
            <a:off x="0" y="685800"/>
            <a:ext cx="9144000" cy="6172200"/>
          </a:xfrm>
        </p:spPr>
        <p:txBody>
          <a:bodyPr>
            <a:normAutofit lnSpcReduction="10000"/>
          </a:bodyPr>
          <a:lstStyle/>
          <a:p>
            <a:pPr>
              <a:spcBef>
                <a:spcPts val="500"/>
              </a:spcBef>
              <a:spcAft>
                <a:spcPts val="500"/>
              </a:spcAft>
              <a:buFontTx/>
              <a:buNone/>
            </a:pPr>
            <a:r>
              <a:rPr lang="en-US" sz="2400" b="1">
                <a:latin typeface="Arial" charset="0"/>
              </a:rPr>
              <a:t>Endocrine Glands and Hormones</a:t>
            </a:r>
            <a:endParaRPr lang="en-US">
              <a:latin typeface="Arial" charset="0"/>
            </a:endParaRPr>
          </a:p>
          <a:p>
            <a:pPr>
              <a:spcBef>
                <a:spcPts val="500"/>
              </a:spcBef>
              <a:spcAft>
                <a:spcPts val="500"/>
              </a:spcAft>
              <a:buFontTx/>
              <a:buNone/>
            </a:pPr>
            <a:r>
              <a:rPr lang="en-US" sz="2000">
                <a:latin typeface="Arial" charset="0"/>
              </a:rPr>
              <a:t>I. Hormones are chemicals that are secreted into the blood by endocrine glands.</a:t>
            </a:r>
          </a:p>
          <a:p>
            <a:pPr lvl="1">
              <a:spcBef>
                <a:spcPts val="500"/>
              </a:spcBef>
              <a:spcAft>
                <a:spcPts val="500"/>
              </a:spcAft>
              <a:buFontTx/>
              <a:buNone/>
            </a:pPr>
            <a:r>
              <a:rPr lang="en-US" sz="1800">
                <a:latin typeface="Arial" charset="0"/>
              </a:rPr>
              <a:t>A. The chemical classes of hormones include amines, polypeptides, glycoproteins and steroids.</a:t>
            </a:r>
          </a:p>
          <a:p>
            <a:pPr lvl="1">
              <a:spcBef>
                <a:spcPts val="500"/>
              </a:spcBef>
              <a:spcAft>
                <a:spcPts val="500"/>
              </a:spcAft>
              <a:buFontTx/>
              <a:buNone/>
            </a:pPr>
            <a:r>
              <a:rPr lang="en-US" sz="1800">
                <a:latin typeface="Arial" charset="0"/>
              </a:rPr>
              <a:t>B. Nonpolar hormones, which can pass through the cell membrane of their target cells, are called lipophilic hormones.</a:t>
            </a:r>
          </a:p>
          <a:p>
            <a:pPr>
              <a:spcBef>
                <a:spcPts val="500"/>
              </a:spcBef>
              <a:spcAft>
                <a:spcPts val="500"/>
              </a:spcAft>
              <a:buFontTx/>
              <a:buNone/>
            </a:pPr>
            <a:r>
              <a:rPr lang="en-US" sz="2000">
                <a:latin typeface="Arial" charset="0"/>
              </a:rPr>
              <a:t>II. Precursors of active hormones may be classified as either prohormones or prehormones.</a:t>
            </a:r>
          </a:p>
          <a:p>
            <a:pPr lvl="1">
              <a:spcBef>
                <a:spcPts val="500"/>
              </a:spcBef>
              <a:spcAft>
                <a:spcPts val="500"/>
              </a:spcAft>
              <a:buFontTx/>
              <a:buNone/>
            </a:pPr>
            <a:r>
              <a:rPr lang="en-US" sz="1800">
                <a:latin typeface="Arial" charset="0"/>
              </a:rPr>
              <a:t>A. Prohormones are relatively inactive precursor molecules made in the endocrine cells.</a:t>
            </a:r>
          </a:p>
          <a:p>
            <a:pPr lvl="1">
              <a:spcBef>
                <a:spcPts val="500"/>
              </a:spcBef>
              <a:spcAft>
                <a:spcPts val="500"/>
              </a:spcAft>
              <a:buFontTx/>
              <a:buNone/>
            </a:pPr>
            <a:r>
              <a:rPr lang="en-US" sz="1800">
                <a:latin typeface="Arial" charset="0"/>
              </a:rPr>
              <a:t>B. Prehormones are the normal secretions of an endocrine gland that in order to be active must be converted to other derivatives by target cells.</a:t>
            </a:r>
          </a:p>
          <a:p>
            <a:pPr>
              <a:spcBef>
                <a:spcPts val="500"/>
              </a:spcBef>
              <a:spcAft>
                <a:spcPts val="500"/>
              </a:spcAft>
              <a:buFontTx/>
              <a:buNone/>
            </a:pPr>
            <a:r>
              <a:rPr lang="en-US" sz="2000">
                <a:latin typeface="Arial" charset="0"/>
              </a:rPr>
              <a:t>III. Hormones can interact in permissive, synergistic, or antagonistic ways.</a:t>
            </a:r>
          </a:p>
          <a:p>
            <a:pPr>
              <a:spcBef>
                <a:spcPts val="500"/>
              </a:spcBef>
              <a:spcAft>
                <a:spcPts val="500"/>
              </a:spcAft>
              <a:buFontTx/>
              <a:buNone/>
            </a:pPr>
            <a:r>
              <a:rPr lang="en-US" sz="2000">
                <a:latin typeface="Arial" charset="0"/>
              </a:rPr>
              <a:t>IV. The effects of a hormone in the body depend on its concentration.</a:t>
            </a:r>
          </a:p>
          <a:p>
            <a:pPr lvl="1">
              <a:spcBef>
                <a:spcPts val="500"/>
              </a:spcBef>
              <a:spcAft>
                <a:spcPts val="500"/>
              </a:spcAft>
              <a:buFontTx/>
              <a:buNone/>
            </a:pPr>
            <a:r>
              <a:rPr lang="en-US" sz="1800">
                <a:latin typeface="Arial" charset="0"/>
              </a:rPr>
              <a:t>A. Abnormally high amounts of a hormone can result in atypical effects.</a:t>
            </a:r>
          </a:p>
          <a:p>
            <a:pPr lvl="1">
              <a:spcBef>
                <a:spcPts val="500"/>
              </a:spcBef>
              <a:spcAft>
                <a:spcPts val="500"/>
              </a:spcAft>
              <a:buFontTx/>
              <a:buNone/>
            </a:pPr>
            <a:r>
              <a:rPr lang="en-US" sz="1800">
                <a:latin typeface="Arial" charset="0"/>
              </a:rPr>
              <a:t>B. Target tissues can become desensitized by high hormone concentrations.</a:t>
            </a:r>
            <a:endParaRPr lang="en-US" sz="2000">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additive="base">
                                        <p:cTn id="7" dur="500" fill="hold"/>
                                        <p:tgtEl>
                                          <p:spTgt spid="145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5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5411">
                                            <p:txEl>
                                              <p:pRg st="1" end="1"/>
                                            </p:txEl>
                                          </p:spTgt>
                                        </p:tgtEl>
                                        <p:attrNameLst>
                                          <p:attrName>style.visibility</p:attrName>
                                        </p:attrNameLst>
                                      </p:cBhvr>
                                      <p:to>
                                        <p:strVal val="visible"/>
                                      </p:to>
                                    </p:set>
                                    <p:anim calcmode="lin" valueType="num">
                                      <p:cBhvr additive="base">
                                        <p:cTn id="13" dur="500" fill="hold"/>
                                        <p:tgtEl>
                                          <p:spTgt spid="145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541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 calcmode="lin" valueType="num">
                                      <p:cBhvr additive="base">
                                        <p:cTn id="17" dur="500" fill="hold"/>
                                        <p:tgtEl>
                                          <p:spTgt spid="14541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541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5411">
                                            <p:txEl>
                                              <p:pRg st="3" end="3"/>
                                            </p:txEl>
                                          </p:spTgt>
                                        </p:tgtEl>
                                        <p:attrNameLst>
                                          <p:attrName>style.visibility</p:attrName>
                                        </p:attrNameLst>
                                      </p:cBhvr>
                                      <p:to>
                                        <p:strVal val="visible"/>
                                      </p:to>
                                    </p:set>
                                    <p:anim calcmode="lin" valueType="num">
                                      <p:cBhvr additive="base">
                                        <p:cTn id="21" dur="500" fill="hold"/>
                                        <p:tgtEl>
                                          <p:spTgt spid="1454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5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45411">
                                            <p:txEl>
                                              <p:pRg st="4" end="4"/>
                                            </p:txEl>
                                          </p:spTgt>
                                        </p:tgtEl>
                                        <p:attrNameLst>
                                          <p:attrName>style.visibility</p:attrName>
                                        </p:attrNameLst>
                                      </p:cBhvr>
                                      <p:to>
                                        <p:strVal val="visible"/>
                                      </p:to>
                                    </p:set>
                                    <p:anim calcmode="lin" valueType="num">
                                      <p:cBhvr additive="base">
                                        <p:cTn id="27" dur="500" fill="hold"/>
                                        <p:tgtEl>
                                          <p:spTgt spid="14541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4541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5411">
                                            <p:txEl>
                                              <p:pRg st="5" end="5"/>
                                            </p:txEl>
                                          </p:spTgt>
                                        </p:tgtEl>
                                        <p:attrNameLst>
                                          <p:attrName>style.visibility</p:attrName>
                                        </p:attrNameLst>
                                      </p:cBhvr>
                                      <p:to>
                                        <p:strVal val="visible"/>
                                      </p:to>
                                    </p:set>
                                    <p:anim calcmode="lin" valueType="num">
                                      <p:cBhvr additive="base">
                                        <p:cTn id="31" dur="500" fill="hold"/>
                                        <p:tgtEl>
                                          <p:spTgt spid="14541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5411">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5411">
                                            <p:txEl>
                                              <p:pRg st="6" end="6"/>
                                            </p:txEl>
                                          </p:spTgt>
                                        </p:tgtEl>
                                        <p:attrNameLst>
                                          <p:attrName>style.visibility</p:attrName>
                                        </p:attrNameLst>
                                      </p:cBhvr>
                                      <p:to>
                                        <p:strVal val="visible"/>
                                      </p:to>
                                    </p:set>
                                    <p:anim calcmode="lin" valueType="num">
                                      <p:cBhvr additive="base">
                                        <p:cTn id="35" dur="500" fill="hold"/>
                                        <p:tgtEl>
                                          <p:spTgt spid="14541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54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5411">
                                            <p:txEl>
                                              <p:pRg st="7" end="7"/>
                                            </p:txEl>
                                          </p:spTgt>
                                        </p:tgtEl>
                                        <p:attrNameLst>
                                          <p:attrName>style.visibility</p:attrName>
                                        </p:attrNameLst>
                                      </p:cBhvr>
                                      <p:to>
                                        <p:strVal val="visible"/>
                                      </p:to>
                                    </p:set>
                                    <p:anim calcmode="lin" valueType="num">
                                      <p:cBhvr additive="base">
                                        <p:cTn id="41" dur="500" fill="hold"/>
                                        <p:tgtEl>
                                          <p:spTgt spid="145411">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454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5411">
                                            <p:txEl>
                                              <p:pRg st="8" end="8"/>
                                            </p:txEl>
                                          </p:spTgt>
                                        </p:tgtEl>
                                        <p:attrNameLst>
                                          <p:attrName>style.visibility</p:attrName>
                                        </p:attrNameLst>
                                      </p:cBhvr>
                                      <p:to>
                                        <p:strVal val="visible"/>
                                      </p:to>
                                    </p:set>
                                    <p:anim calcmode="lin" valueType="num">
                                      <p:cBhvr additive="base">
                                        <p:cTn id="47" dur="500" fill="hold"/>
                                        <p:tgtEl>
                                          <p:spTgt spid="145411">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5411">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45411">
                                            <p:txEl>
                                              <p:pRg st="9" end="9"/>
                                            </p:txEl>
                                          </p:spTgt>
                                        </p:tgtEl>
                                        <p:attrNameLst>
                                          <p:attrName>style.visibility</p:attrName>
                                        </p:attrNameLst>
                                      </p:cBhvr>
                                      <p:to>
                                        <p:strVal val="visible"/>
                                      </p:to>
                                    </p:set>
                                    <p:anim calcmode="lin" valueType="num">
                                      <p:cBhvr additive="base">
                                        <p:cTn id="51" dur="500" fill="hold"/>
                                        <p:tgtEl>
                                          <p:spTgt spid="145411">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45411">
                                            <p:txEl>
                                              <p:pRg st="9" end="9"/>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45411">
                                            <p:txEl>
                                              <p:pRg st="10" end="10"/>
                                            </p:txEl>
                                          </p:spTgt>
                                        </p:tgtEl>
                                        <p:attrNameLst>
                                          <p:attrName>style.visibility</p:attrName>
                                        </p:attrNameLst>
                                      </p:cBhvr>
                                      <p:to>
                                        <p:strVal val="visible"/>
                                      </p:to>
                                    </p:set>
                                    <p:anim calcmode="lin" valueType="num">
                                      <p:cBhvr additive="base">
                                        <p:cTn id="55" dur="500" fill="hold"/>
                                        <p:tgtEl>
                                          <p:spTgt spid="145411">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4541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0" y="0"/>
            <a:ext cx="9144000" cy="762000"/>
          </a:xfrm>
        </p:spPr>
        <p:txBody>
          <a:bodyPr/>
          <a:lstStyle/>
          <a:p>
            <a:r>
              <a:rPr lang="en-US" sz="4000"/>
              <a:t>Chapter Summary</a:t>
            </a:r>
            <a:endParaRPr lang="en-US"/>
          </a:p>
        </p:txBody>
      </p:sp>
      <p:sp>
        <p:nvSpPr>
          <p:cNvPr id="146435" name="Rectangle 3"/>
          <p:cNvSpPr>
            <a:spLocks noGrp="1" noChangeArrowheads="1"/>
          </p:cNvSpPr>
          <p:nvPr>
            <p:ph type="body" idx="1"/>
          </p:nvPr>
        </p:nvSpPr>
        <p:spPr>
          <a:xfrm>
            <a:off x="0" y="685800"/>
            <a:ext cx="9144000" cy="6172200"/>
          </a:xfrm>
        </p:spPr>
        <p:txBody>
          <a:bodyPr/>
          <a:lstStyle/>
          <a:p>
            <a:pPr>
              <a:spcBef>
                <a:spcPts val="500"/>
              </a:spcBef>
              <a:spcAft>
                <a:spcPts val="500"/>
              </a:spcAft>
              <a:buFontTx/>
              <a:buNone/>
            </a:pPr>
            <a:r>
              <a:rPr lang="en-US" sz="2400" b="1">
                <a:latin typeface="Arial" charset="0"/>
              </a:rPr>
              <a:t>Mechanisms of Hormone Action</a:t>
            </a:r>
            <a:endParaRPr lang="en-US" b="1">
              <a:latin typeface="Arial" charset="0"/>
            </a:endParaRPr>
          </a:p>
          <a:p>
            <a:pPr>
              <a:spcBef>
                <a:spcPts val="500"/>
              </a:spcBef>
              <a:spcAft>
                <a:spcPts val="500"/>
              </a:spcAft>
              <a:buFontTx/>
              <a:buNone/>
            </a:pPr>
            <a:r>
              <a:rPr lang="en-US" sz="2000">
                <a:latin typeface="Arial" charset="0"/>
              </a:rPr>
              <a:t>I. The lipophilic hormones (steroids and thyroid hormones) bind to nuclear receptor proteins, which function as ligand-dependant transcription factors.</a:t>
            </a:r>
          </a:p>
          <a:p>
            <a:pPr lvl="1">
              <a:spcBef>
                <a:spcPts val="500"/>
              </a:spcBef>
              <a:spcAft>
                <a:spcPts val="500"/>
              </a:spcAft>
              <a:buFontTx/>
              <a:buNone/>
            </a:pPr>
            <a:r>
              <a:rPr lang="en-US" sz="1800">
                <a:latin typeface="Arial" charset="0"/>
              </a:rPr>
              <a:t>A. Some steroid hormones bind to cytoplasmic receptors, which then move into the nucleus. Other steroids and thyroxine bind to receptors already in the nucleus.</a:t>
            </a:r>
          </a:p>
          <a:p>
            <a:pPr lvl="1">
              <a:spcBef>
                <a:spcPts val="500"/>
              </a:spcBef>
              <a:spcAft>
                <a:spcPts val="500"/>
              </a:spcAft>
              <a:buFontTx/>
              <a:buNone/>
            </a:pPr>
            <a:r>
              <a:rPr lang="en-US" sz="1800">
                <a:latin typeface="Arial" charset="0"/>
              </a:rPr>
              <a:t>B. Each receptor binds to both the hormone and to a region of DNA called a hormone-response element.</a:t>
            </a:r>
          </a:p>
          <a:p>
            <a:pPr lvl="1">
              <a:spcBef>
                <a:spcPts val="500"/>
              </a:spcBef>
              <a:spcAft>
                <a:spcPts val="500"/>
              </a:spcAft>
              <a:buFontTx/>
              <a:buNone/>
            </a:pPr>
            <a:r>
              <a:rPr lang="en-US" sz="1800">
                <a:latin typeface="Arial" charset="0"/>
              </a:rPr>
              <a:t>C. Two units of the nuclear receptor are needed to bind to the hormone-response element to activate a gene; as a result, the gene is transcribed (makes mRNA).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additive="base">
                                        <p:cTn id="7" dur="500" fill="hold"/>
                                        <p:tgtEl>
                                          <p:spTgt spid="146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6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6435">
                                            <p:txEl>
                                              <p:pRg st="1" end="1"/>
                                            </p:txEl>
                                          </p:spTgt>
                                        </p:tgtEl>
                                        <p:attrNameLst>
                                          <p:attrName>style.visibility</p:attrName>
                                        </p:attrNameLst>
                                      </p:cBhvr>
                                      <p:to>
                                        <p:strVal val="visible"/>
                                      </p:to>
                                    </p:set>
                                    <p:anim calcmode="lin" valueType="num">
                                      <p:cBhvr additive="base">
                                        <p:cTn id="13" dur="500" fill="hold"/>
                                        <p:tgtEl>
                                          <p:spTgt spid="146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643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 calcmode="lin" valueType="num">
                                      <p:cBhvr additive="base">
                                        <p:cTn id="17" dur="500" fill="hold"/>
                                        <p:tgtEl>
                                          <p:spTgt spid="14643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643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6435">
                                            <p:txEl>
                                              <p:pRg st="3" end="3"/>
                                            </p:txEl>
                                          </p:spTgt>
                                        </p:tgtEl>
                                        <p:attrNameLst>
                                          <p:attrName>style.visibility</p:attrName>
                                        </p:attrNameLst>
                                      </p:cBhvr>
                                      <p:to>
                                        <p:strVal val="visible"/>
                                      </p:to>
                                    </p:set>
                                    <p:anim calcmode="lin" valueType="num">
                                      <p:cBhvr additive="base">
                                        <p:cTn id="21" dur="500" fill="hold"/>
                                        <p:tgtEl>
                                          <p:spTgt spid="14643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643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46435">
                                            <p:txEl>
                                              <p:pRg st="4" end="4"/>
                                            </p:txEl>
                                          </p:spTgt>
                                        </p:tgtEl>
                                        <p:attrNameLst>
                                          <p:attrName>style.visibility</p:attrName>
                                        </p:attrNameLst>
                                      </p:cBhvr>
                                      <p:to>
                                        <p:strVal val="visible"/>
                                      </p:to>
                                    </p:set>
                                    <p:anim calcmode="lin" valueType="num">
                                      <p:cBhvr additive="base">
                                        <p:cTn id="25" dur="500" fill="hold"/>
                                        <p:tgtEl>
                                          <p:spTgt spid="14643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64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0"/>
            <a:ext cx="9144000" cy="762000"/>
          </a:xfrm>
        </p:spPr>
        <p:txBody>
          <a:bodyPr/>
          <a:lstStyle/>
          <a:p>
            <a:r>
              <a:rPr lang="en-US" sz="4000"/>
              <a:t>Chapter Summary</a:t>
            </a:r>
            <a:endParaRPr lang="en-US"/>
          </a:p>
        </p:txBody>
      </p:sp>
      <p:sp>
        <p:nvSpPr>
          <p:cNvPr id="152579" name="Rectangle 3"/>
          <p:cNvSpPr>
            <a:spLocks noGrp="1" noChangeArrowheads="1"/>
          </p:cNvSpPr>
          <p:nvPr>
            <p:ph type="body" idx="1"/>
          </p:nvPr>
        </p:nvSpPr>
        <p:spPr>
          <a:xfrm>
            <a:off x="0" y="685800"/>
            <a:ext cx="9144000" cy="6172200"/>
          </a:xfrm>
        </p:spPr>
        <p:txBody>
          <a:bodyPr/>
          <a:lstStyle/>
          <a:p>
            <a:pPr>
              <a:spcBef>
                <a:spcPts val="500"/>
              </a:spcBef>
              <a:spcAft>
                <a:spcPts val="500"/>
              </a:spcAft>
              <a:buFontTx/>
              <a:buNone/>
            </a:pPr>
            <a:r>
              <a:rPr lang="en-US" sz="2400" b="1">
                <a:latin typeface="Arial" charset="0"/>
              </a:rPr>
              <a:t>Mechanisms of Hormone Action</a:t>
            </a:r>
            <a:endParaRPr lang="en-US" b="1">
              <a:latin typeface="Arial" charset="0"/>
            </a:endParaRPr>
          </a:p>
          <a:p>
            <a:pPr>
              <a:spcBef>
                <a:spcPts val="500"/>
              </a:spcBef>
              <a:spcAft>
                <a:spcPts val="500"/>
              </a:spcAft>
              <a:buFontTx/>
              <a:buNone/>
            </a:pPr>
            <a:r>
              <a:rPr lang="en-US" sz="2000">
                <a:latin typeface="Arial" charset="0"/>
              </a:rPr>
              <a:t>II. The polar hormones bind to receptors located on the outer surface of the cell membrane. This activates enzymes that enlist second-messenger molecules.</a:t>
            </a:r>
          </a:p>
          <a:p>
            <a:pPr lvl="1">
              <a:spcBef>
                <a:spcPts val="500"/>
              </a:spcBef>
              <a:spcAft>
                <a:spcPts val="500"/>
              </a:spcAft>
              <a:buFontTx/>
              <a:buNone/>
            </a:pPr>
            <a:r>
              <a:rPr lang="en-US" sz="1800">
                <a:latin typeface="Arial" charset="0"/>
              </a:rPr>
              <a:t>A. Many hormones activate adenylate cyclase when they bind to their receptors. This enzyme produces cyclic AMP (cAMP), which activates protein kinase enzymes within the cell cytoplasm.</a:t>
            </a:r>
          </a:p>
          <a:p>
            <a:pPr lvl="1">
              <a:spcBef>
                <a:spcPts val="500"/>
              </a:spcBef>
              <a:spcAft>
                <a:spcPts val="500"/>
              </a:spcAft>
              <a:buFontTx/>
              <a:buNone/>
            </a:pPr>
            <a:r>
              <a:rPr lang="en-US" sz="1800">
                <a:latin typeface="Arial" charset="0"/>
              </a:rPr>
              <a:t>B. Other hormones may activate phospholipase C when they bind to their receptors. This leads to the release of inositol triphosphate (IP</a:t>
            </a:r>
            <a:r>
              <a:rPr lang="en-US" sz="1800" baseline="-25000">
                <a:latin typeface="Arial" charset="0"/>
              </a:rPr>
              <a:t>3</a:t>
            </a:r>
            <a:r>
              <a:rPr lang="en-US" sz="1800">
                <a:latin typeface="Arial" charset="0"/>
              </a:rPr>
              <a:t>), which stimulates the endoplasmic reticulum to release Ca</a:t>
            </a:r>
            <a:r>
              <a:rPr lang="en-US" sz="1800" baseline="30000">
                <a:latin typeface="Arial" charset="0"/>
              </a:rPr>
              <a:t>2+</a:t>
            </a:r>
            <a:r>
              <a:rPr lang="en-US" sz="1800">
                <a:latin typeface="Arial" charset="0"/>
              </a:rPr>
              <a:t> into the cytoplasm, activating calmodulin.</a:t>
            </a:r>
          </a:p>
          <a:p>
            <a:pPr lvl="1">
              <a:spcBef>
                <a:spcPts val="500"/>
              </a:spcBef>
              <a:spcAft>
                <a:spcPts val="500"/>
              </a:spcAft>
              <a:buFontTx/>
              <a:buNone/>
            </a:pPr>
            <a:r>
              <a:rPr lang="en-US" sz="1800">
                <a:latin typeface="Arial" charset="0"/>
              </a:rPr>
              <a:t>C. The membrane receptors for insulin and various growth factors are tyrosine kinase enzymes that are activated by binding to the hormone. Once activated, the receptor kinase phosphorylates signaling molecules in the cytoplasm that can have many effects.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 calcmode="lin" valueType="num">
                                      <p:cBhvr additive="base">
                                        <p:cTn id="7" dur="500" fill="hold"/>
                                        <p:tgtEl>
                                          <p:spTgt spid="152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2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2579">
                                            <p:txEl>
                                              <p:pRg st="1" end="1"/>
                                            </p:txEl>
                                          </p:spTgt>
                                        </p:tgtEl>
                                        <p:attrNameLst>
                                          <p:attrName>style.visibility</p:attrName>
                                        </p:attrNameLst>
                                      </p:cBhvr>
                                      <p:to>
                                        <p:strVal val="visible"/>
                                      </p:to>
                                    </p:set>
                                    <p:anim calcmode="lin" valueType="num">
                                      <p:cBhvr additive="base">
                                        <p:cTn id="13" dur="500" fill="hold"/>
                                        <p:tgtEl>
                                          <p:spTgt spid="152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257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52579">
                                            <p:txEl>
                                              <p:pRg st="2" end="2"/>
                                            </p:txEl>
                                          </p:spTgt>
                                        </p:tgtEl>
                                        <p:attrNameLst>
                                          <p:attrName>style.visibility</p:attrName>
                                        </p:attrNameLst>
                                      </p:cBhvr>
                                      <p:to>
                                        <p:strVal val="visible"/>
                                      </p:to>
                                    </p:set>
                                    <p:anim calcmode="lin" valueType="num">
                                      <p:cBhvr additive="base">
                                        <p:cTn id="17" dur="500" fill="hold"/>
                                        <p:tgtEl>
                                          <p:spTgt spid="15257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257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52579">
                                            <p:txEl>
                                              <p:pRg st="3" end="3"/>
                                            </p:txEl>
                                          </p:spTgt>
                                        </p:tgtEl>
                                        <p:attrNameLst>
                                          <p:attrName>style.visibility</p:attrName>
                                        </p:attrNameLst>
                                      </p:cBhvr>
                                      <p:to>
                                        <p:strVal val="visible"/>
                                      </p:to>
                                    </p:set>
                                    <p:anim calcmode="lin" valueType="num">
                                      <p:cBhvr additive="base">
                                        <p:cTn id="21" dur="500" fill="hold"/>
                                        <p:tgtEl>
                                          <p:spTgt spid="15257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257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52579">
                                            <p:txEl>
                                              <p:pRg st="4" end="4"/>
                                            </p:txEl>
                                          </p:spTgt>
                                        </p:tgtEl>
                                        <p:attrNameLst>
                                          <p:attrName>style.visibility</p:attrName>
                                        </p:attrNameLst>
                                      </p:cBhvr>
                                      <p:to>
                                        <p:strVal val="visible"/>
                                      </p:to>
                                    </p:set>
                                    <p:anim calcmode="lin" valueType="num">
                                      <p:cBhvr additive="base">
                                        <p:cTn id="25" dur="500" fill="hold"/>
                                        <p:tgtEl>
                                          <p:spTgt spid="15257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25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0" y="0"/>
            <a:ext cx="9144000" cy="762000"/>
          </a:xfrm>
        </p:spPr>
        <p:txBody>
          <a:bodyPr/>
          <a:lstStyle/>
          <a:p>
            <a:r>
              <a:rPr lang="en-US" sz="4000"/>
              <a:t>Chapter Summary</a:t>
            </a:r>
            <a:endParaRPr lang="en-US"/>
          </a:p>
        </p:txBody>
      </p:sp>
      <p:sp>
        <p:nvSpPr>
          <p:cNvPr id="147459" name="Rectangle 3"/>
          <p:cNvSpPr>
            <a:spLocks noGrp="1" noChangeArrowheads="1"/>
          </p:cNvSpPr>
          <p:nvPr>
            <p:ph type="body" idx="1"/>
          </p:nvPr>
        </p:nvSpPr>
        <p:spPr>
          <a:xfrm>
            <a:off x="0" y="685800"/>
            <a:ext cx="9144000" cy="6172200"/>
          </a:xfrm>
        </p:spPr>
        <p:txBody>
          <a:bodyPr/>
          <a:lstStyle/>
          <a:p>
            <a:pPr>
              <a:spcBef>
                <a:spcPts val="500"/>
              </a:spcBef>
              <a:spcAft>
                <a:spcPts val="500"/>
              </a:spcAft>
              <a:buFontTx/>
              <a:buNone/>
            </a:pPr>
            <a:r>
              <a:rPr lang="en-US" sz="2400" b="1">
                <a:latin typeface="Arial" charset="0"/>
              </a:rPr>
              <a:t>Pituitary Gland</a:t>
            </a:r>
            <a:endParaRPr lang="en-US" b="1">
              <a:latin typeface="Arial" charset="0"/>
            </a:endParaRPr>
          </a:p>
          <a:p>
            <a:pPr>
              <a:spcBef>
                <a:spcPts val="500"/>
              </a:spcBef>
              <a:spcAft>
                <a:spcPts val="500"/>
              </a:spcAft>
              <a:buFontTx/>
              <a:buNone/>
            </a:pPr>
            <a:r>
              <a:rPr lang="en-US" sz="2000">
                <a:latin typeface="Arial" charset="0"/>
              </a:rPr>
              <a:t>I. The pituitary gland secretes eight hormones.</a:t>
            </a:r>
          </a:p>
          <a:p>
            <a:pPr lvl="1">
              <a:spcBef>
                <a:spcPts val="500"/>
              </a:spcBef>
              <a:spcAft>
                <a:spcPts val="500"/>
              </a:spcAft>
              <a:buFontTx/>
              <a:buNone/>
            </a:pPr>
            <a:r>
              <a:rPr lang="en-US" sz="1800">
                <a:latin typeface="Arial" charset="0"/>
              </a:rPr>
              <a:t>A. The anterior pituitary secretes growth hormone, thyroid-stimulating hormone, adrenocorticotropic hormone, follicle-stimulating hormone, luteinizing hormone, and prolactin.</a:t>
            </a:r>
          </a:p>
          <a:p>
            <a:pPr lvl="1">
              <a:spcBef>
                <a:spcPts val="500"/>
              </a:spcBef>
              <a:spcAft>
                <a:spcPts val="500"/>
              </a:spcAft>
              <a:buFontTx/>
              <a:buNone/>
            </a:pPr>
            <a:r>
              <a:rPr lang="en-US" sz="1800">
                <a:latin typeface="Arial" charset="0"/>
              </a:rPr>
              <a:t>B. The posterior pituitary releases antidiuretic hormone (also called vasopressin) and oxytocin, both of which are produced in the hypothalamus and transported to the posterior pituitary by the hypothalamo-hypophyseal nerve tract.</a:t>
            </a:r>
          </a:p>
          <a:p>
            <a:pPr>
              <a:spcBef>
                <a:spcPts val="500"/>
              </a:spcBef>
              <a:spcAft>
                <a:spcPts val="500"/>
              </a:spcAft>
              <a:buFontTx/>
              <a:buNone/>
            </a:pPr>
            <a:r>
              <a:rPr lang="en-US" sz="2000">
                <a:latin typeface="Arial" charset="0"/>
              </a:rPr>
              <a:t>II. The release of posterior pituitary hormones is controlled by neuroendocrine reflexes.</a:t>
            </a:r>
          </a:p>
          <a:p>
            <a:pPr>
              <a:spcBef>
                <a:spcPts val="500"/>
              </a:spcBef>
              <a:spcAft>
                <a:spcPts val="500"/>
              </a:spcAft>
              <a:buFontTx/>
              <a:buNone/>
            </a:pPr>
            <a:r>
              <a:rPr lang="en-US" sz="2000">
                <a:latin typeface="Arial" charset="0"/>
              </a:rPr>
              <a:t>III. Secretions of the anterior pituitary are controlled by hypothalamic hormones that stimulate or inhibit these secretions.</a:t>
            </a:r>
          </a:p>
          <a:p>
            <a:pPr lvl="1">
              <a:spcBef>
                <a:spcPts val="500"/>
              </a:spcBef>
              <a:spcAft>
                <a:spcPts val="500"/>
              </a:spcAft>
              <a:buFontTx/>
              <a:buNone/>
            </a:pPr>
            <a:r>
              <a:rPr lang="en-US" sz="1800">
                <a:latin typeface="Arial" charset="0"/>
              </a:rPr>
              <a:t>A. Hypothalamic hormones include TRH, CRH, GnRH, PIH, somatostatin, and a growth hormone-releasing-hormone.</a:t>
            </a:r>
          </a:p>
          <a:p>
            <a:pPr lvl="1">
              <a:spcBef>
                <a:spcPts val="500"/>
              </a:spcBef>
              <a:spcAft>
                <a:spcPts val="500"/>
              </a:spcAft>
              <a:buFontTx/>
              <a:buNone/>
            </a:pPr>
            <a:r>
              <a:rPr lang="en-US" sz="1800">
                <a:latin typeface="Arial" charset="0"/>
              </a:rPr>
              <a:t>B. These hormones are carried to the anterior pituitary by the hypothalamo-hypophyseal portal system.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7459">
                                            <p:txEl>
                                              <p:pRg st="1" end="1"/>
                                            </p:txEl>
                                          </p:spTgt>
                                        </p:tgtEl>
                                        <p:attrNameLst>
                                          <p:attrName>style.visibility</p:attrName>
                                        </p:attrNameLst>
                                      </p:cBhvr>
                                      <p:to>
                                        <p:strVal val="visible"/>
                                      </p:to>
                                    </p:set>
                                    <p:anim calcmode="lin" valueType="num">
                                      <p:cBhvr additive="base">
                                        <p:cTn id="13" dur="500" fill="hold"/>
                                        <p:tgtEl>
                                          <p:spTgt spid="147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745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 calcmode="lin" valueType="num">
                                      <p:cBhvr additive="base">
                                        <p:cTn id="17" dur="500" fill="hold"/>
                                        <p:tgtEl>
                                          <p:spTgt spid="14745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745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7459">
                                            <p:txEl>
                                              <p:pRg st="3" end="3"/>
                                            </p:txEl>
                                          </p:spTgt>
                                        </p:tgtEl>
                                        <p:attrNameLst>
                                          <p:attrName>style.visibility</p:attrName>
                                        </p:attrNameLst>
                                      </p:cBhvr>
                                      <p:to>
                                        <p:strVal val="visible"/>
                                      </p:to>
                                    </p:set>
                                    <p:anim calcmode="lin" valueType="num">
                                      <p:cBhvr additive="base">
                                        <p:cTn id="21" dur="500" fill="hold"/>
                                        <p:tgtEl>
                                          <p:spTgt spid="14745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74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47459">
                                            <p:txEl>
                                              <p:pRg st="4" end="4"/>
                                            </p:txEl>
                                          </p:spTgt>
                                        </p:tgtEl>
                                        <p:attrNameLst>
                                          <p:attrName>style.visibility</p:attrName>
                                        </p:attrNameLst>
                                      </p:cBhvr>
                                      <p:to>
                                        <p:strVal val="visible"/>
                                      </p:to>
                                    </p:set>
                                    <p:anim calcmode="lin" valueType="num">
                                      <p:cBhvr additive="base">
                                        <p:cTn id="27" dur="500" fill="hold"/>
                                        <p:tgtEl>
                                          <p:spTgt spid="14745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474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47459">
                                            <p:txEl>
                                              <p:pRg st="5" end="5"/>
                                            </p:txEl>
                                          </p:spTgt>
                                        </p:tgtEl>
                                        <p:attrNameLst>
                                          <p:attrName>style.visibility</p:attrName>
                                        </p:attrNameLst>
                                      </p:cBhvr>
                                      <p:to>
                                        <p:strVal val="visible"/>
                                      </p:to>
                                    </p:set>
                                    <p:anim calcmode="lin" valueType="num">
                                      <p:cBhvr additive="base">
                                        <p:cTn id="33" dur="500" fill="hold"/>
                                        <p:tgtEl>
                                          <p:spTgt spid="14745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47459">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47459">
                                            <p:txEl>
                                              <p:pRg st="6" end="6"/>
                                            </p:txEl>
                                          </p:spTgt>
                                        </p:tgtEl>
                                        <p:attrNameLst>
                                          <p:attrName>style.visibility</p:attrName>
                                        </p:attrNameLst>
                                      </p:cBhvr>
                                      <p:to>
                                        <p:strVal val="visible"/>
                                      </p:to>
                                    </p:set>
                                    <p:anim calcmode="lin" valueType="num">
                                      <p:cBhvr additive="base">
                                        <p:cTn id="37" dur="500" fill="hold"/>
                                        <p:tgtEl>
                                          <p:spTgt spid="14745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7459">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47459">
                                            <p:txEl>
                                              <p:pRg st="7" end="7"/>
                                            </p:txEl>
                                          </p:spTgt>
                                        </p:tgtEl>
                                        <p:attrNameLst>
                                          <p:attrName>style.visibility</p:attrName>
                                        </p:attrNameLst>
                                      </p:cBhvr>
                                      <p:to>
                                        <p:strVal val="visible"/>
                                      </p:to>
                                    </p:set>
                                    <p:anim calcmode="lin" valueType="num">
                                      <p:cBhvr additive="base">
                                        <p:cTn id="41" dur="500" fill="hold"/>
                                        <p:tgtEl>
                                          <p:spTgt spid="147459">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4745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0" y="0"/>
            <a:ext cx="9144000" cy="762000"/>
          </a:xfrm>
        </p:spPr>
        <p:txBody>
          <a:bodyPr/>
          <a:lstStyle/>
          <a:p>
            <a:r>
              <a:rPr lang="en-US" sz="4000"/>
              <a:t>Chapter Summary</a:t>
            </a:r>
            <a:endParaRPr lang="en-US"/>
          </a:p>
        </p:txBody>
      </p:sp>
      <p:sp>
        <p:nvSpPr>
          <p:cNvPr id="153603" name="Rectangle 3"/>
          <p:cNvSpPr>
            <a:spLocks noGrp="1" noChangeArrowheads="1"/>
          </p:cNvSpPr>
          <p:nvPr>
            <p:ph type="body" idx="1"/>
          </p:nvPr>
        </p:nvSpPr>
        <p:spPr>
          <a:xfrm>
            <a:off x="0" y="685800"/>
            <a:ext cx="9144000" cy="6172200"/>
          </a:xfrm>
        </p:spPr>
        <p:txBody>
          <a:bodyPr/>
          <a:lstStyle/>
          <a:p>
            <a:pPr>
              <a:spcBef>
                <a:spcPts val="500"/>
              </a:spcBef>
              <a:spcAft>
                <a:spcPts val="500"/>
              </a:spcAft>
              <a:buFontTx/>
              <a:buNone/>
            </a:pPr>
            <a:r>
              <a:rPr lang="en-US" sz="2400" b="1">
                <a:latin typeface="Arial" charset="0"/>
              </a:rPr>
              <a:t>Pituitary Gland</a:t>
            </a:r>
            <a:endParaRPr lang="en-US" b="1">
              <a:latin typeface="Arial" charset="0"/>
            </a:endParaRPr>
          </a:p>
          <a:p>
            <a:pPr>
              <a:spcBef>
                <a:spcPts val="500"/>
              </a:spcBef>
              <a:spcAft>
                <a:spcPts val="500"/>
              </a:spcAft>
              <a:buFontTx/>
              <a:buNone/>
            </a:pPr>
            <a:r>
              <a:rPr lang="en-US" sz="2000">
                <a:latin typeface="Arial" charset="0"/>
              </a:rPr>
              <a:t>IV. Secretions of the anterior pituitary are also regulated by the feedback (usually negative feedback) exerted by target gland hormones.</a:t>
            </a:r>
          </a:p>
          <a:p>
            <a:pPr>
              <a:spcBef>
                <a:spcPts val="500"/>
              </a:spcBef>
              <a:spcAft>
                <a:spcPts val="500"/>
              </a:spcAft>
              <a:buFontTx/>
              <a:buNone/>
            </a:pPr>
            <a:r>
              <a:rPr lang="en-US" sz="2000">
                <a:latin typeface="Arial" charset="0"/>
              </a:rPr>
              <a:t>V. Higher brain centers, acting through the hypothalamus, can influence pituitary secretion.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calcmode="lin" valueType="num">
                                      <p:cBhvr additive="base">
                                        <p:cTn id="7" dur="500" fill="hold"/>
                                        <p:tgtEl>
                                          <p:spTgt spid="153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03">
                                            <p:txEl>
                                              <p:pRg st="1" end="1"/>
                                            </p:txEl>
                                          </p:spTgt>
                                        </p:tgtEl>
                                        <p:attrNameLst>
                                          <p:attrName>style.visibility</p:attrName>
                                        </p:attrNameLst>
                                      </p:cBhvr>
                                      <p:to>
                                        <p:strVal val="visible"/>
                                      </p:to>
                                    </p:set>
                                    <p:anim calcmode="lin" valueType="num">
                                      <p:cBhvr additive="base">
                                        <p:cTn id="13" dur="500" fill="hold"/>
                                        <p:tgtEl>
                                          <p:spTgt spid="153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03">
                                            <p:txEl>
                                              <p:pRg st="2" end="2"/>
                                            </p:txEl>
                                          </p:spTgt>
                                        </p:tgtEl>
                                        <p:attrNameLst>
                                          <p:attrName>style.visibility</p:attrName>
                                        </p:attrNameLst>
                                      </p:cBhvr>
                                      <p:to>
                                        <p:strVal val="visible"/>
                                      </p:to>
                                    </p:set>
                                    <p:anim calcmode="lin" valueType="num">
                                      <p:cBhvr additive="base">
                                        <p:cTn id="19" dur="500" fill="hold"/>
                                        <p:tgtEl>
                                          <p:spTgt spid="153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TRANSPORT OF HORMONES</a:t>
            </a:r>
            <a:br>
              <a:rPr lang="en-US" b="1" dirty="0"/>
            </a:br>
            <a:r>
              <a:rPr lang="en-US" b="1" dirty="0"/>
              <a:t>IN THE BLOOD</a:t>
            </a:r>
            <a:endParaRPr lang="en-US" dirty="0"/>
          </a:p>
        </p:txBody>
      </p:sp>
      <p:sp>
        <p:nvSpPr>
          <p:cNvPr id="3" name="Content Placeholder 2"/>
          <p:cNvSpPr>
            <a:spLocks noGrp="1"/>
          </p:cNvSpPr>
          <p:nvPr>
            <p:ph idx="1"/>
          </p:nvPr>
        </p:nvSpPr>
        <p:spPr/>
        <p:txBody>
          <a:bodyPr>
            <a:normAutofit/>
          </a:bodyPr>
          <a:lstStyle/>
          <a:p>
            <a:r>
              <a:rPr lang="en-US" b="1" i="1" dirty="0"/>
              <a:t>Water-soluble hormones</a:t>
            </a:r>
            <a:r>
              <a:rPr lang="en-US" i="1" dirty="0"/>
              <a:t> </a:t>
            </a:r>
            <a:r>
              <a:rPr lang="en-US" dirty="0"/>
              <a:t>(peptides and </a:t>
            </a:r>
            <a:r>
              <a:rPr lang="en-US" dirty="0" err="1"/>
              <a:t>catecholamines</a:t>
            </a:r>
            <a:r>
              <a:rPr lang="en-US" dirty="0"/>
              <a:t>) are dissolved in the plasma and transported from their sites of synthesis to target tissues, where they diffuse out of the capillaries, into the interstitial fluid, and ultimately to target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0" y="0"/>
            <a:ext cx="9144000" cy="762000"/>
          </a:xfrm>
        </p:spPr>
        <p:txBody>
          <a:bodyPr/>
          <a:lstStyle/>
          <a:p>
            <a:r>
              <a:rPr lang="en-US" sz="4000"/>
              <a:t>Chapter Summary</a:t>
            </a:r>
            <a:endParaRPr lang="en-US"/>
          </a:p>
        </p:txBody>
      </p:sp>
      <p:sp>
        <p:nvSpPr>
          <p:cNvPr id="148483" name="Rectangle 3"/>
          <p:cNvSpPr>
            <a:spLocks noGrp="1" noChangeArrowheads="1"/>
          </p:cNvSpPr>
          <p:nvPr>
            <p:ph type="body" idx="1"/>
          </p:nvPr>
        </p:nvSpPr>
        <p:spPr>
          <a:xfrm>
            <a:off x="0" y="685800"/>
            <a:ext cx="9144000" cy="6172200"/>
          </a:xfrm>
        </p:spPr>
        <p:txBody>
          <a:bodyPr/>
          <a:lstStyle/>
          <a:p>
            <a:pPr>
              <a:spcBef>
                <a:spcPts val="500"/>
              </a:spcBef>
              <a:spcAft>
                <a:spcPts val="500"/>
              </a:spcAft>
              <a:buFontTx/>
              <a:buNone/>
            </a:pPr>
            <a:r>
              <a:rPr lang="en-US" sz="2400" b="1">
                <a:latin typeface="Arial" charset="0"/>
              </a:rPr>
              <a:t>Adrenal Glands</a:t>
            </a:r>
            <a:endParaRPr lang="en-US" b="1">
              <a:latin typeface="Arial" charset="0"/>
            </a:endParaRPr>
          </a:p>
          <a:p>
            <a:pPr>
              <a:spcBef>
                <a:spcPts val="500"/>
              </a:spcBef>
              <a:spcAft>
                <a:spcPts val="500"/>
              </a:spcAft>
              <a:buFontTx/>
              <a:buNone/>
            </a:pPr>
            <a:r>
              <a:rPr lang="en-US" sz="2000">
                <a:latin typeface="Arial" charset="0"/>
              </a:rPr>
              <a:t>I. The adrenal cortex secretes mineralocorticoids (mainly aldosterone), glucocorticoids (mainly cortisol), and sex steroids (primarily weak androgens).</a:t>
            </a:r>
          </a:p>
          <a:p>
            <a:pPr lvl="1">
              <a:spcBef>
                <a:spcPts val="500"/>
              </a:spcBef>
              <a:spcAft>
                <a:spcPts val="500"/>
              </a:spcAft>
              <a:buFontTx/>
              <a:buNone/>
            </a:pPr>
            <a:r>
              <a:rPr lang="en-US" sz="2000">
                <a:latin typeface="Arial" charset="0"/>
              </a:rPr>
              <a:t>A. The glucocorticoids help to regulate energy balance. They also can inhibit inflammation and suppress immune function.</a:t>
            </a:r>
          </a:p>
          <a:p>
            <a:pPr lvl="1">
              <a:spcBef>
                <a:spcPts val="500"/>
              </a:spcBef>
              <a:spcAft>
                <a:spcPts val="500"/>
              </a:spcAft>
              <a:buFontTx/>
              <a:buNone/>
            </a:pPr>
            <a:r>
              <a:rPr lang="en-US" sz="2000">
                <a:latin typeface="Arial" charset="0"/>
              </a:rPr>
              <a:t>B. The pituitary-adrenal axis is stimulated by stress as a part of the general adaptation syndrome.</a:t>
            </a:r>
          </a:p>
          <a:p>
            <a:pPr>
              <a:spcBef>
                <a:spcPts val="500"/>
              </a:spcBef>
              <a:spcAft>
                <a:spcPts val="500"/>
              </a:spcAft>
              <a:buFontTx/>
              <a:buNone/>
            </a:pPr>
            <a:r>
              <a:rPr lang="en-US" sz="2000">
                <a:latin typeface="Arial" charset="0"/>
              </a:rPr>
              <a:t>II. The adrenal medulla secretes epinephrine and lesser amounts of norepinephrine. These hormones complement the action of the sympathetic nervous system.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additive="base">
                                        <p:cTn id="7" dur="500" fill="hold"/>
                                        <p:tgtEl>
                                          <p:spTgt spid="148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8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8483">
                                            <p:txEl>
                                              <p:pRg st="1" end="1"/>
                                            </p:txEl>
                                          </p:spTgt>
                                        </p:tgtEl>
                                        <p:attrNameLst>
                                          <p:attrName>style.visibility</p:attrName>
                                        </p:attrNameLst>
                                      </p:cBhvr>
                                      <p:to>
                                        <p:strVal val="visible"/>
                                      </p:to>
                                    </p:set>
                                    <p:anim calcmode="lin" valueType="num">
                                      <p:cBhvr additive="base">
                                        <p:cTn id="13" dur="500" fill="hold"/>
                                        <p:tgtEl>
                                          <p:spTgt spid="148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848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8483">
                                            <p:txEl>
                                              <p:pRg st="2" end="2"/>
                                            </p:txEl>
                                          </p:spTgt>
                                        </p:tgtEl>
                                        <p:attrNameLst>
                                          <p:attrName>style.visibility</p:attrName>
                                        </p:attrNameLst>
                                      </p:cBhvr>
                                      <p:to>
                                        <p:strVal val="visible"/>
                                      </p:to>
                                    </p:set>
                                    <p:anim calcmode="lin" valueType="num">
                                      <p:cBhvr additive="base">
                                        <p:cTn id="17" dur="500" fill="hold"/>
                                        <p:tgtEl>
                                          <p:spTgt spid="14848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848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8483">
                                            <p:txEl>
                                              <p:pRg st="3" end="3"/>
                                            </p:txEl>
                                          </p:spTgt>
                                        </p:tgtEl>
                                        <p:attrNameLst>
                                          <p:attrName>style.visibility</p:attrName>
                                        </p:attrNameLst>
                                      </p:cBhvr>
                                      <p:to>
                                        <p:strVal val="visible"/>
                                      </p:to>
                                    </p:set>
                                    <p:anim calcmode="lin" valueType="num">
                                      <p:cBhvr additive="base">
                                        <p:cTn id="21" dur="500" fill="hold"/>
                                        <p:tgtEl>
                                          <p:spTgt spid="14848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8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48483">
                                            <p:txEl>
                                              <p:pRg st="4" end="4"/>
                                            </p:txEl>
                                          </p:spTgt>
                                        </p:tgtEl>
                                        <p:attrNameLst>
                                          <p:attrName>style.visibility</p:attrName>
                                        </p:attrNameLst>
                                      </p:cBhvr>
                                      <p:to>
                                        <p:strVal val="visible"/>
                                      </p:to>
                                    </p:set>
                                    <p:anim calcmode="lin" valueType="num">
                                      <p:cBhvr additive="base">
                                        <p:cTn id="27" dur="500" fill="hold"/>
                                        <p:tgtEl>
                                          <p:spTgt spid="14848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484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0" y="0"/>
            <a:ext cx="9144000" cy="762000"/>
          </a:xfrm>
        </p:spPr>
        <p:txBody>
          <a:bodyPr/>
          <a:lstStyle/>
          <a:p>
            <a:r>
              <a:rPr lang="en-US" sz="4000"/>
              <a:t>Chapter Summary</a:t>
            </a:r>
            <a:endParaRPr lang="en-US"/>
          </a:p>
        </p:txBody>
      </p:sp>
      <p:sp>
        <p:nvSpPr>
          <p:cNvPr id="149507" name="Rectangle 3"/>
          <p:cNvSpPr>
            <a:spLocks noGrp="1" noChangeArrowheads="1"/>
          </p:cNvSpPr>
          <p:nvPr>
            <p:ph type="body" idx="1"/>
          </p:nvPr>
        </p:nvSpPr>
        <p:spPr>
          <a:xfrm>
            <a:off x="0" y="685800"/>
            <a:ext cx="9144000" cy="6172200"/>
          </a:xfrm>
        </p:spPr>
        <p:txBody>
          <a:bodyPr/>
          <a:lstStyle/>
          <a:p>
            <a:pPr>
              <a:spcBef>
                <a:spcPts val="500"/>
              </a:spcBef>
              <a:spcAft>
                <a:spcPts val="500"/>
              </a:spcAft>
              <a:buFontTx/>
              <a:buNone/>
            </a:pPr>
            <a:r>
              <a:rPr lang="en-US" sz="2400" b="1">
                <a:latin typeface="Arial" charset="0"/>
              </a:rPr>
              <a:t>Thyroid and Parathyroid Glands</a:t>
            </a:r>
            <a:endParaRPr lang="en-US" b="1">
              <a:latin typeface="Arial" charset="0"/>
            </a:endParaRPr>
          </a:p>
          <a:p>
            <a:pPr>
              <a:spcBef>
                <a:spcPts val="500"/>
              </a:spcBef>
              <a:spcAft>
                <a:spcPts val="500"/>
              </a:spcAft>
              <a:buFontTx/>
              <a:buNone/>
            </a:pPr>
            <a:r>
              <a:rPr lang="en-US" sz="2000">
                <a:latin typeface="Arial" charset="0"/>
              </a:rPr>
              <a:t>I. The thyroid follicles secrete tetraiodothyronine (T</a:t>
            </a:r>
            <a:r>
              <a:rPr lang="en-US" sz="2000" baseline="-25000">
                <a:latin typeface="Arial" charset="0"/>
              </a:rPr>
              <a:t>4</a:t>
            </a:r>
            <a:r>
              <a:rPr lang="en-US" sz="2000">
                <a:latin typeface="Arial" charset="0"/>
              </a:rPr>
              <a:t>, or thyroxine) and lesser amounts of triiodothyronine (T</a:t>
            </a:r>
            <a:r>
              <a:rPr lang="en-US" sz="2000" baseline="-25000">
                <a:latin typeface="Arial" charset="0"/>
              </a:rPr>
              <a:t>3</a:t>
            </a:r>
            <a:r>
              <a:rPr lang="en-US" sz="2000">
                <a:latin typeface="Arial" charset="0"/>
              </a:rPr>
              <a:t>).</a:t>
            </a:r>
          </a:p>
          <a:p>
            <a:pPr lvl="1">
              <a:spcBef>
                <a:spcPts val="500"/>
              </a:spcBef>
              <a:spcAft>
                <a:spcPts val="500"/>
              </a:spcAft>
              <a:buFontTx/>
              <a:buNone/>
            </a:pPr>
            <a:r>
              <a:rPr lang="en-US" sz="2000">
                <a:latin typeface="Arial" charset="0"/>
              </a:rPr>
              <a:t>A. These hormones are formed within the colloid of the thyroid follicles.</a:t>
            </a:r>
          </a:p>
          <a:p>
            <a:pPr lvl="1">
              <a:spcBef>
                <a:spcPts val="500"/>
              </a:spcBef>
              <a:spcAft>
                <a:spcPts val="500"/>
              </a:spcAft>
              <a:buFontTx/>
              <a:buNone/>
            </a:pPr>
            <a:r>
              <a:rPr lang="en-US" sz="2000">
                <a:latin typeface="Arial" charset="0"/>
              </a:rPr>
              <a:t>B. The parafollicular cells of the thyroid secrete the hormone calcitonin, which may act to lower blood calcium levels.</a:t>
            </a:r>
          </a:p>
          <a:p>
            <a:pPr>
              <a:spcBef>
                <a:spcPts val="500"/>
              </a:spcBef>
              <a:spcAft>
                <a:spcPts val="500"/>
              </a:spcAft>
              <a:buFontTx/>
              <a:buNone/>
            </a:pPr>
            <a:r>
              <a:rPr lang="en-US" sz="2000">
                <a:latin typeface="Arial" charset="0"/>
              </a:rPr>
              <a:t>II. The parathyroids are small structures embedded within the thyroid gland. They secrete a parathyroid hormone (PTH) which promotes a rise in blood calcium levels.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additive="base">
                                        <p:cTn id="13" dur="500" fill="hold"/>
                                        <p:tgtEl>
                                          <p:spTgt spid="149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950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9507">
                                            <p:txEl>
                                              <p:pRg st="2" end="2"/>
                                            </p:txEl>
                                          </p:spTgt>
                                        </p:tgtEl>
                                        <p:attrNameLst>
                                          <p:attrName>style.visibility</p:attrName>
                                        </p:attrNameLst>
                                      </p:cBhvr>
                                      <p:to>
                                        <p:strVal val="visible"/>
                                      </p:to>
                                    </p:set>
                                    <p:anim calcmode="lin" valueType="num">
                                      <p:cBhvr additive="base">
                                        <p:cTn id="17" dur="500" fill="hold"/>
                                        <p:tgtEl>
                                          <p:spTgt spid="14950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950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9507">
                                            <p:txEl>
                                              <p:pRg st="3" end="3"/>
                                            </p:txEl>
                                          </p:spTgt>
                                        </p:tgtEl>
                                        <p:attrNameLst>
                                          <p:attrName>style.visibility</p:attrName>
                                        </p:attrNameLst>
                                      </p:cBhvr>
                                      <p:to>
                                        <p:strVal val="visible"/>
                                      </p:to>
                                    </p:set>
                                    <p:anim calcmode="lin" valueType="num">
                                      <p:cBhvr additive="base">
                                        <p:cTn id="21" dur="500" fill="hold"/>
                                        <p:tgtEl>
                                          <p:spTgt spid="14950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9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49507">
                                            <p:txEl>
                                              <p:pRg st="4" end="4"/>
                                            </p:txEl>
                                          </p:spTgt>
                                        </p:tgtEl>
                                        <p:attrNameLst>
                                          <p:attrName>style.visibility</p:attrName>
                                        </p:attrNameLst>
                                      </p:cBhvr>
                                      <p:to>
                                        <p:strVal val="visible"/>
                                      </p:to>
                                    </p:set>
                                    <p:anim calcmode="lin" valueType="num">
                                      <p:cBhvr additive="base">
                                        <p:cTn id="27" dur="500" fill="hold"/>
                                        <p:tgtEl>
                                          <p:spTgt spid="14950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495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0"/>
            <a:ext cx="9144000" cy="762000"/>
          </a:xfrm>
        </p:spPr>
        <p:txBody>
          <a:bodyPr/>
          <a:lstStyle/>
          <a:p>
            <a:r>
              <a:rPr lang="en-US" sz="4000"/>
              <a:t>Chapter Summary</a:t>
            </a:r>
            <a:endParaRPr lang="en-US"/>
          </a:p>
        </p:txBody>
      </p:sp>
      <p:sp>
        <p:nvSpPr>
          <p:cNvPr id="150531" name="Rectangle 3"/>
          <p:cNvSpPr>
            <a:spLocks noGrp="1" noChangeArrowheads="1"/>
          </p:cNvSpPr>
          <p:nvPr>
            <p:ph type="body" idx="1"/>
          </p:nvPr>
        </p:nvSpPr>
        <p:spPr>
          <a:xfrm>
            <a:off x="0" y="685800"/>
            <a:ext cx="9144000" cy="6172200"/>
          </a:xfrm>
        </p:spPr>
        <p:txBody>
          <a:bodyPr>
            <a:normAutofit lnSpcReduction="10000"/>
          </a:bodyPr>
          <a:lstStyle/>
          <a:p>
            <a:pPr>
              <a:spcBef>
                <a:spcPts val="500"/>
              </a:spcBef>
              <a:spcAft>
                <a:spcPts val="500"/>
              </a:spcAft>
              <a:buFontTx/>
              <a:buNone/>
            </a:pPr>
            <a:r>
              <a:rPr lang="en-US" sz="2400" b="1" dirty="0">
                <a:latin typeface="Arial" charset="0"/>
              </a:rPr>
              <a:t>Pancreas and Other Endocrine Glands</a:t>
            </a:r>
            <a:endParaRPr lang="en-US" b="1" dirty="0">
              <a:latin typeface="Arial" charset="0"/>
            </a:endParaRPr>
          </a:p>
          <a:p>
            <a:pPr>
              <a:spcBef>
                <a:spcPts val="500"/>
              </a:spcBef>
              <a:spcAft>
                <a:spcPts val="500"/>
              </a:spcAft>
              <a:buFontTx/>
              <a:buNone/>
            </a:pPr>
            <a:r>
              <a:rPr lang="en-US" sz="2000" dirty="0">
                <a:latin typeface="Arial" charset="0"/>
              </a:rPr>
              <a:t>I. Beta cells in the islets secrete insulin and alpha cells secrete glucagon.</a:t>
            </a:r>
          </a:p>
          <a:p>
            <a:pPr lvl="1">
              <a:spcBef>
                <a:spcPts val="500"/>
              </a:spcBef>
              <a:spcAft>
                <a:spcPts val="500"/>
              </a:spcAft>
              <a:buFontTx/>
              <a:buNone/>
            </a:pPr>
            <a:r>
              <a:rPr lang="en-US" sz="2000" dirty="0">
                <a:latin typeface="Arial" charset="0"/>
              </a:rPr>
              <a:t>A. Insulin lowers blood glucose and stimulates the production of glycogen, fat, and protein.</a:t>
            </a:r>
          </a:p>
          <a:p>
            <a:pPr lvl="1">
              <a:spcBef>
                <a:spcPts val="500"/>
              </a:spcBef>
              <a:spcAft>
                <a:spcPts val="500"/>
              </a:spcAft>
              <a:buFontTx/>
              <a:buNone/>
            </a:pPr>
            <a:r>
              <a:rPr lang="en-US" sz="2000" dirty="0">
                <a:latin typeface="Arial" charset="0"/>
              </a:rPr>
              <a:t>B. Glucagon raises blood glucose by stimulating the breakdown of liver glycogen. It also promotes </a:t>
            </a:r>
            <a:r>
              <a:rPr lang="en-US" sz="2000" dirty="0" err="1">
                <a:latin typeface="Arial" charset="0"/>
              </a:rPr>
              <a:t>lipolysis</a:t>
            </a:r>
            <a:r>
              <a:rPr lang="en-US" sz="2000" dirty="0">
                <a:latin typeface="Arial" charset="0"/>
              </a:rPr>
              <a:t> and the formation of </a:t>
            </a:r>
            <a:r>
              <a:rPr lang="en-US" sz="2000" dirty="0" err="1">
                <a:latin typeface="Arial" charset="0"/>
              </a:rPr>
              <a:t>ketone</a:t>
            </a:r>
            <a:r>
              <a:rPr lang="en-US" sz="2000" dirty="0">
                <a:latin typeface="Arial" charset="0"/>
              </a:rPr>
              <a:t> bodies.</a:t>
            </a:r>
          </a:p>
          <a:p>
            <a:pPr lvl="1">
              <a:spcBef>
                <a:spcPts val="500"/>
              </a:spcBef>
              <a:spcAft>
                <a:spcPts val="500"/>
              </a:spcAft>
              <a:buFontTx/>
              <a:buNone/>
            </a:pPr>
            <a:r>
              <a:rPr lang="en-US" sz="2000" dirty="0">
                <a:latin typeface="Arial" charset="0"/>
              </a:rPr>
              <a:t>C. The secretion of insulin is stimulated by a rise in blood glucose following meals. The secretion of glucagon is stimulated by a fall in blood glucose during periods of fasting.</a:t>
            </a:r>
          </a:p>
          <a:p>
            <a:pPr>
              <a:spcBef>
                <a:spcPts val="500"/>
              </a:spcBef>
              <a:spcAft>
                <a:spcPts val="500"/>
              </a:spcAft>
              <a:buFontTx/>
              <a:buNone/>
            </a:pPr>
            <a:r>
              <a:rPr lang="en-US" sz="2000" dirty="0">
                <a:latin typeface="Arial" charset="0"/>
              </a:rPr>
              <a:t>II. The pineal gland, located on the roof of the third ventricle of the brain, secretes melatonin.</a:t>
            </a:r>
          </a:p>
          <a:p>
            <a:pPr lvl="1">
              <a:spcBef>
                <a:spcPts val="500"/>
              </a:spcBef>
              <a:spcAft>
                <a:spcPts val="500"/>
              </a:spcAft>
              <a:buFontTx/>
              <a:buNone/>
            </a:pPr>
            <a:r>
              <a:rPr lang="en-US" sz="2000" dirty="0">
                <a:latin typeface="Arial" charset="0"/>
              </a:rPr>
              <a:t>A. Melatonin secretion is regulated by the </a:t>
            </a:r>
            <a:r>
              <a:rPr lang="en-US" sz="2000" dirty="0" err="1">
                <a:latin typeface="Arial" charset="0"/>
              </a:rPr>
              <a:t>suprachiasmatic</a:t>
            </a:r>
            <a:r>
              <a:rPr lang="en-US" sz="2000" dirty="0">
                <a:latin typeface="Arial" charset="0"/>
              </a:rPr>
              <a:t> nucleus of the hypothalamus, which is the major center for the control of circadian rhythms.</a:t>
            </a:r>
          </a:p>
          <a:p>
            <a:pPr lvl="1">
              <a:spcBef>
                <a:spcPts val="500"/>
              </a:spcBef>
              <a:spcAft>
                <a:spcPts val="500"/>
              </a:spcAft>
              <a:buFontTx/>
              <a:buNone/>
            </a:pPr>
            <a:r>
              <a:rPr lang="en-US" sz="2000" dirty="0">
                <a:latin typeface="Arial" charset="0"/>
              </a:rPr>
              <a:t>B. Melatonin secretion is the highest at night, and this hormone has a sleep-promoting effect. In many species, it also has an </a:t>
            </a:r>
            <a:r>
              <a:rPr lang="en-US" sz="2000" dirty="0" err="1">
                <a:latin typeface="Arial" charset="0"/>
              </a:rPr>
              <a:t>antigonadotropic</a:t>
            </a:r>
            <a:r>
              <a:rPr lang="en-US" sz="2000" dirty="0">
                <a:latin typeface="Arial" charset="0"/>
              </a:rPr>
              <a:t> effect and may play a role in timing the onset of puberty in humans, although this is as yet unproven.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additive="base">
                                        <p:cTn id="7" dur="500" fill="hold"/>
                                        <p:tgtEl>
                                          <p:spTgt spid="150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0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0531">
                                            <p:txEl>
                                              <p:pRg st="1" end="1"/>
                                            </p:txEl>
                                          </p:spTgt>
                                        </p:tgtEl>
                                        <p:attrNameLst>
                                          <p:attrName>style.visibility</p:attrName>
                                        </p:attrNameLst>
                                      </p:cBhvr>
                                      <p:to>
                                        <p:strVal val="visible"/>
                                      </p:to>
                                    </p:set>
                                    <p:anim calcmode="lin" valueType="num">
                                      <p:cBhvr additive="base">
                                        <p:cTn id="13" dur="500" fill="hold"/>
                                        <p:tgtEl>
                                          <p:spTgt spid="150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053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50531">
                                            <p:txEl>
                                              <p:pRg st="2" end="2"/>
                                            </p:txEl>
                                          </p:spTgt>
                                        </p:tgtEl>
                                        <p:attrNameLst>
                                          <p:attrName>style.visibility</p:attrName>
                                        </p:attrNameLst>
                                      </p:cBhvr>
                                      <p:to>
                                        <p:strVal val="visible"/>
                                      </p:to>
                                    </p:set>
                                    <p:anim calcmode="lin" valueType="num">
                                      <p:cBhvr additive="base">
                                        <p:cTn id="17" dur="500" fill="hold"/>
                                        <p:tgtEl>
                                          <p:spTgt spid="15053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053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50531">
                                            <p:txEl>
                                              <p:pRg st="3" end="3"/>
                                            </p:txEl>
                                          </p:spTgt>
                                        </p:tgtEl>
                                        <p:attrNameLst>
                                          <p:attrName>style.visibility</p:attrName>
                                        </p:attrNameLst>
                                      </p:cBhvr>
                                      <p:to>
                                        <p:strVal val="visible"/>
                                      </p:to>
                                    </p:set>
                                    <p:anim calcmode="lin" valueType="num">
                                      <p:cBhvr additive="base">
                                        <p:cTn id="21" dur="500" fill="hold"/>
                                        <p:tgtEl>
                                          <p:spTgt spid="15053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053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50531">
                                            <p:txEl>
                                              <p:pRg st="4" end="4"/>
                                            </p:txEl>
                                          </p:spTgt>
                                        </p:tgtEl>
                                        <p:attrNameLst>
                                          <p:attrName>style.visibility</p:attrName>
                                        </p:attrNameLst>
                                      </p:cBhvr>
                                      <p:to>
                                        <p:strVal val="visible"/>
                                      </p:to>
                                    </p:set>
                                    <p:anim calcmode="lin" valueType="num">
                                      <p:cBhvr additive="base">
                                        <p:cTn id="25" dur="500" fill="hold"/>
                                        <p:tgtEl>
                                          <p:spTgt spid="1505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0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0531">
                                            <p:txEl>
                                              <p:pRg st="5" end="5"/>
                                            </p:txEl>
                                          </p:spTgt>
                                        </p:tgtEl>
                                        <p:attrNameLst>
                                          <p:attrName>style.visibility</p:attrName>
                                        </p:attrNameLst>
                                      </p:cBhvr>
                                      <p:to>
                                        <p:strVal val="visible"/>
                                      </p:to>
                                    </p:set>
                                    <p:anim calcmode="lin" valueType="num">
                                      <p:cBhvr additive="base">
                                        <p:cTn id="31" dur="500" fill="hold"/>
                                        <p:tgtEl>
                                          <p:spTgt spid="15053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0531">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50531">
                                            <p:txEl>
                                              <p:pRg st="6" end="6"/>
                                            </p:txEl>
                                          </p:spTgt>
                                        </p:tgtEl>
                                        <p:attrNameLst>
                                          <p:attrName>style.visibility</p:attrName>
                                        </p:attrNameLst>
                                      </p:cBhvr>
                                      <p:to>
                                        <p:strVal val="visible"/>
                                      </p:to>
                                    </p:set>
                                    <p:anim calcmode="lin" valueType="num">
                                      <p:cBhvr additive="base">
                                        <p:cTn id="35" dur="500" fill="hold"/>
                                        <p:tgtEl>
                                          <p:spTgt spid="15053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50531">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0531">
                                            <p:txEl>
                                              <p:pRg st="7" end="7"/>
                                            </p:txEl>
                                          </p:spTgt>
                                        </p:tgtEl>
                                        <p:attrNameLst>
                                          <p:attrName>style.visibility</p:attrName>
                                        </p:attrNameLst>
                                      </p:cBhvr>
                                      <p:to>
                                        <p:strVal val="visible"/>
                                      </p:to>
                                    </p:set>
                                    <p:anim calcmode="lin" valueType="num">
                                      <p:cBhvr additive="base">
                                        <p:cTn id="39" dur="500" fill="hold"/>
                                        <p:tgtEl>
                                          <p:spTgt spid="150531">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5053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0" y="0"/>
            <a:ext cx="9144000" cy="762000"/>
          </a:xfrm>
        </p:spPr>
        <p:txBody>
          <a:bodyPr/>
          <a:lstStyle/>
          <a:p>
            <a:r>
              <a:rPr lang="en-US" sz="4000"/>
              <a:t>Chapter Summary</a:t>
            </a:r>
            <a:endParaRPr lang="en-US"/>
          </a:p>
        </p:txBody>
      </p:sp>
      <p:sp>
        <p:nvSpPr>
          <p:cNvPr id="154627" name="Rectangle 3"/>
          <p:cNvSpPr>
            <a:spLocks noGrp="1" noChangeArrowheads="1"/>
          </p:cNvSpPr>
          <p:nvPr>
            <p:ph type="body" idx="1"/>
          </p:nvPr>
        </p:nvSpPr>
        <p:spPr>
          <a:xfrm>
            <a:off x="0" y="685800"/>
            <a:ext cx="9144000" cy="6172200"/>
          </a:xfrm>
        </p:spPr>
        <p:txBody>
          <a:bodyPr/>
          <a:lstStyle/>
          <a:p>
            <a:pPr>
              <a:spcBef>
                <a:spcPts val="500"/>
              </a:spcBef>
              <a:spcAft>
                <a:spcPts val="500"/>
              </a:spcAft>
              <a:buFontTx/>
              <a:buNone/>
            </a:pPr>
            <a:r>
              <a:rPr lang="en-US" sz="2400" b="1">
                <a:latin typeface="Arial" charset="0"/>
              </a:rPr>
              <a:t>Pancreas and Other Endocrine Glands</a:t>
            </a:r>
            <a:endParaRPr lang="en-US" sz="2400">
              <a:latin typeface="Arial" charset="0"/>
            </a:endParaRPr>
          </a:p>
          <a:p>
            <a:pPr>
              <a:spcBef>
                <a:spcPts val="500"/>
              </a:spcBef>
              <a:spcAft>
                <a:spcPts val="500"/>
              </a:spcAft>
              <a:buFontTx/>
              <a:buNone/>
            </a:pPr>
            <a:r>
              <a:rPr lang="en-US" sz="2400">
                <a:latin typeface="Arial" charset="0"/>
              </a:rPr>
              <a:t>III. The thymus is the site of T cell lymphocyte production and secretes a number of hormones that may play a role in regulating the immune system.</a:t>
            </a:r>
          </a:p>
          <a:p>
            <a:pPr>
              <a:spcBef>
                <a:spcPts val="500"/>
              </a:spcBef>
              <a:spcAft>
                <a:spcPts val="500"/>
              </a:spcAft>
              <a:buFontTx/>
              <a:buNone/>
            </a:pPr>
            <a:r>
              <a:rPr lang="en-US" sz="2400">
                <a:latin typeface="Arial" charset="0"/>
              </a:rPr>
              <a:t>IV. The gastrointestinal tract secretes a number of hormones that help regulate digestive functions.</a:t>
            </a:r>
          </a:p>
          <a:p>
            <a:pPr>
              <a:spcBef>
                <a:spcPts val="500"/>
              </a:spcBef>
              <a:spcAft>
                <a:spcPts val="500"/>
              </a:spcAft>
              <a:buFontTx/>
              <a:buNone/>
            </a:pPr>
            <a:r>
              <a:rPr lang="en-US" sz="2400">
                <a:latin typeface="Arial" charset="0"/>
              </a:rPr>
              <a:t>V. The gonads secrete sex steroid hormones.</a:t>
            </a:r>
          </a:p>
          <a:p>
            <a:pPr lvl="1">
              <a:spcBef>
                <a:spcPts val="500"/>
              </a:spcBef>
              <a:spcAft>
                <a:spcPts val="500"/>
              </a:spcAft>
              <a:buFontTx/>
              <a:buNone/>
            </a:pPr>
            <a:r>
              <a:rPr lang="en-US" sz="2000">
                <a:latin typeface="Arial" charset="0"/>
              </a:rPr>
              <a:t>A. Leydig cells in the interstitial tissue of the testes secrete testosterone and other androgens.</a:t>
            </a:r>
          </a:p>
          <a:p>
            <a:pPr lvl="1">
              <a:spcBef>
                <a:spcPts val="500"/>
              </a:spcBef>
              <a:spcAft>
                <a:spcPts val="500"/>
              </a:spcAft>
              <a:buFontTx/>
              <a:buNone/>
            </a:pPr>
            <a:r>
              <a:rPr lang="en-US" sz="2000">
                <a:latin typeface="Arial" charset="0"/>
              </a:rPr>
              <a:t>B. Granulosa cells of the ovarian follicles secrete estrogen.</a:t>
            </a:r>
          </a:p>
          <a:p>
            <a:pPr lvl="1">
              <a:spcBef>
                <a:spcPts val="500"/>
              </a:spcBef>
              <a:spcAft>
                <a:spcPts val="500"/>
              </a:spcAft>
              <a:buFontTx/>
              <a:buNone/>
            </a:pPr>
            <a:r>
              <a:rPr lang="en-US" sz="2000">
                <a:latin typeface="Arial" charset="0"/>
              </a:rPr>
              <a:t>C. The corpus luteum of the ovaries secretes progesterone, as well as estrogen.</a:t>
            </a:r>
          </a:p>
          <a:p>
            <a:pPr>
              <a:spcBef>
                <a:spcPts val="500"/>
              </a:spcBef>
              <a:spcAft>
                <a:spcPts val="500"/>
              </a:spcAft>
              <a:buFontTx/>
              <a:buNone/>
            </a:pPr>
            <a:r>
              <a:rPr lang="en-US" sz="2000">
                <a:latin typeface="Arial" charset="0"/>
              </a:rPr>
              <a:t>VI. The placenta secretes estrogen, progesterone, and a variety of polypeptide hormones that have actions similar to some anterior pituitary hormones.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additive="base">
                                        <p:cTn id="7" dur="500" fill="hold"/>
                                        <p:tgtEl>
                                          <p:spTgt spid="154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4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4627">
                                            <p:txEl>
                                              <p:pRg st="1" end="1"/>
                                            </p:txEl>
                                          </p:spTgt>
                                        </p:tgtEl>
                                        <p:attrNameLst>
                                          <p:attrName>style.visibility</p:attrName>
                                        </p:attrNameLst>
                                      </p:cBhvr>
                                      <p:to>
                                        <p:strVal val="visible"/>
                                      </p:to>
                                    </p:set>
                                    <p:anim calcmode="lin" valueType="num">
                                      <p:cBhvr additive="base">
                                        <p:cTn id="13" dur="500" fill="hold"/>
                                        <p:tgtEl>
                                          <p:spTgt spid="154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4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4627">
                                            <p:txEl>
                                              <p:pRg st="2" end="2"/>
                                            </p:txEl>
                                          </p:spTgt>
                                        </p:tgtEl>
                                        <p:attrNameLst>
                                          <p:attrName>style.visibility</p:attrName>
                                        </p:attrNameLst>
                                      </p:cBhvr>
                                      <p:to>
                                        <p:strVal val="visible"/>
                                      </p:to>
                                    </p:set>
                                    <p:anim calcmode="lin" valueType="num">
                                      <p:cBhvr additive="base">
                                        <p:cTn id="19" dur="500" fill="hold"/>
                                        <p:tgtEl>
                                          <p:spTgt spid="154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4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4627">
                                            <p:txEl>
                                              <p:pRg st="3" end="3"/>
                                            </p:txEl>
                                          </p:spTgt>
                                        </p:tgtEl>
                                        <p:attrNameLst>
                                          <p:attrName>style.visibility</p:attrName>
                                        </p:attrNameLst>
                                      </p:cBhvr>
                                      <p:to>
                                        <p:strVal val="visible"/>
                                      </p:to>
                                    </p:set>
                                    <p:anim calcmode="lin" valueType="num">
                                      <p:cBhvr additive="base">
                                        <p:cTn id="25" dur="500" fill="hold"/>
                                        <p:tgtEl>
                                          <p:spTgt spid="154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4627">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54627">
                                            <p:txEl>
                                              <p:pRg st="4" end="4"/>
                                            </p:txEl>
                                          </p:spTgt>
                                        </p:tgtEl>
                                        <p:attrNameLst>
                                          <p:attrName>style.visibility</p:attrName>
                                        </p:attrNameLst>
                                      </p:cBhvr>
                                      <p:to>
                                        <p:strVal val="visible"/>
                                      </p:to>
                                    </p:set>
                                    <p:anim calcmode="lin" valueType="num">
                                      <p:cBhvr additive="base">
                                        <p:cTn id="29" dur="500" fill="hold"/>
                                        <p:tgtEl>
                                          <p:spTgt spid="15462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54627">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54627">
                                            <p:txEl>
                                              <p:pRg st="5" end="5"/>
                                            </p:txEl>
                                          </p:spTgt>
                                        </p:tgtEl>
                                        <p:attrNameLst>
                                          <p:attrName>style.visibility</p:attrName>
                                        </p:attrNameLst>
                                      </p:cBhvr>
                                      <p:to>
                                        <p:strVal val="visible"/>
                                      </p:to>
                                    </p:set>
                                    <p:anim calcmode="lin" valueType="num">
                                      <p:cBhvr additive="base">
                                        <p:cTn id="33" dur="500" fill="hold"/>
                                        <p:tgtEl>
                                          <p:spTgt spid="154627">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4627">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54627">
                                            <p:txEl>
                                              <p:pRg st="6" end="6"/>
                                            </p:txEl>
                                          </p:spTgt>
                                        </p:tgtEl>
                                        <p:attrNameLst>
                                          <p:attrName>style.visibility</p:attrName>
                                        </p:attrNameLst>
                                      </p:cBhvr>
                                      <p:to>
                                        <p:strVal val="visible"/>
                                      </p:to>
                                    </p:set>
                                    <p:anim calcmode="lin" valueType="num">
                                      <p:cBhvr additive="base">
                                        <p:cTn id="37" dur="500" fill="hold"/>
                                        <p:tgtEl>
                                          <p:spTgt spid="15462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46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4627">
                                            <p:txEl>
                                              <p:pRg st="7" end="7"/>
                                            </p:txEl>
                                          </p:spTgt>
                                        </p:tgtEl>
                                        <p:attrNameLst>
                                          <p:attrName>style.visibility</p:attrName>
                                        </p:attrNameLst>
                                      </p:cBhvr>
                                      <p:to>
                                        <p:strVal val="visible"/>
                                      </p:to>
                                    </p:set>
                                    <p:anim calcmode="lin" valueType="num">
                                      <p:cBhvr additive="base">
                                        <p:cTn id="43" dur="500" fill="hold"/>
                                        <p:tgtEl>
                                          <p:spTgt spid="154627">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462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1026"/>
          <p:cNvSpPr>
            <a:spLocks noGrp="1" noChangeArrowheads="1"/>
          </p:cNvSpPr>
          <p:nvPr>
            <p:ph type="title"/>
          </p:nvPr>
        </p:nvSpPr>
        <p:spPr>
          <a:xfrm>
            <a:off x="0" y="0"/>
            <a:ext cx="9144000" cy="762000"/>
          </a:xfrm>
        </p:spPr>
        <p:txBody>
          <a:bodyPr/>
          <a:lstStyle/>
          <a:p>
            <a:r>
              <a:rPr lang="en-US" sz="4000"/>
              <a:t>Chapter Summary</a:t>
            </a:r>
            <a:endParaRPr lang="en-US"/>
          </a:p>
        </p:txBody>
      </p:sp>
      <p:sp>
        <p:nvSpPr>
          <p:cNvPr id="151555" name="Rectangle 1027"/>
          <p:cNvSpPr>
            <a:spLocks noGrp="1" noChangeArrowheads="1"/>
          </p:cNvSpPr>
          <p:nvPr>
            <p:ph type="body" idx="1"/>
          </p:nvPr>
        </p:nvSpPr>
        <p:spPr>
          <a:xfrm>
            <a:off x="0" y="685800"/>
            <a:ext cx="9144000" cy="6172200"/>
          </a:xfrm>
        </p:spPr>
        <p:txBody>
          <a:bodyPr/>
          <a:lstStyle/>
          <a:p>
            <a:pPr>
              <a:spcBef>
                <a:spcPts val="500"/>
              </a:spcBef>
              <a:spcAft>
                <a:spcPts val="500"/>
              </a:spcAft>
              <a:buFontTx/>
              <a:buNone/>
            </a:pPr>
            <a:r>
              <a:rPr lang="en-US" sz="2400" b="1">
                <a:latin typeface="Arial" charset="0"/>
              </a:rPr>
              <a:t>Autocrine and Paracrine Regulation</a:t>
            </a:r>
            <a:endParaRPr lang="en-US" b="1">
              <a:latin typeface="Arial" charset="0"/>
            </a:endParaRPr>
          </a:p>
          <a:p>
            <a:pPr>
              <a:spcBef>
                <a:spcPts val="500"/>
              </a:spcBef>
              <a:spcAft>
                <a:spcPts val="500"/>
              </a:spcAft>
              <a:buFontTx/>
              <a:buNone/>
            </a:pPr>
            <a:r>
              <a:rPr lang="en-US" sz="2000">
                <a:latin typeface="Arial" charset="0"/>
              </a:rPr>
              <a:t>I. Autocrine regulators are produced and act within the same tissue of an organ, whereas paracrine regulators are produced within one tissue and regulate a different tissue of the same organ. Both types are local regulators, they do not travel in the blood..</a:t>
            </a:r>
          </a:p>
          <a:p>
            <a:pPr>
              <a:spcBef>
                <a:spcPts val="500"/>
              </a:spcBef>
              <a:spcAft>
                <a:spcPts val="500"/>
              </a:spcAft>
              <a:buFontTx/>
              <a:buNone/>
            </a:pPr>
            <a:r>
              <a:rPr lang="en-US" sz="2000">
                <a:latin typeface="Arial" charset="0"/>
              </a:rPr>
              <a:t>II. Prostaglandins are special, twenty-carbon-long fatty acids produced by many different organs. They usually have regulatory functions within the organ in which they are produced.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additive="base">
                                        <p:cTn id="7" dur="500" fill="hold"/>
                                        <p:tgtEl>
                                          <p:spTgt spid="151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1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1555">
                                            <p:txEl>
                                              <p:pRg st="1" end="1"/>
                                            </p:txEl>
                                          </p:spTgt>
                                        </p:tgtEl>
                                        <p:attrNameLst>
                                          <p:attrName>style.visibility</p:attrName>
                                        </p:attrNameLst>
                                      </p:cBhvr>
                                      <p:to>
                                        <p:strVal val="visible"/>
                                      </p:to>
                                    </p:set>
                                    <p:anim calcmode="lin" valueType="num">
                                      <p:cBhvr additive="base">
                                        <p:cTn id="13" dur="500" fill="hold"/>
                                        <p:tgtEl>
                                          <p:spTgt spid="151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1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1555">
                                            <p:txEl>
                                              <p:pRg st="2" end="2"/>
                                            </p:txEl>
                                          </p:spTgt>
                                        </p:tgtEl>
                                        <p:attrNameLst>
                                          <p:attrName>style.visibility</p:attrName>
                                        </p:attrNameLst>
                                      </p:cBhvr>
                                      <p:to>
                                        <p:strVal val="visible"/>
                                      </p:to>
                                    </p:set>
                                    <p:anim calcmode="lin" valueType="num">
                                      <p:cBhvr additive="base">
                                        <p:cTn id="19" dur="500" fill="hold"/>
                                        <p:tgtEl>
                                          <p:spTgt spid="151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15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0000"/>
                </a:solidFill>
              </a:rPr>
              <a:t>End of Presentation</a:t>
            </a:r>
          </a:p>
        </p:txBody>
      </p:sp>
      <p:sp>
        <p:nvSpPr>
          <p:cNvPr id="3" name="Subtitle 2"/>
          <p:cNvSpPr>
            <a:spLocks noGrp="1"/>
          </p:cNvSpPr>
          <p:nvPr>
            <p:ph type="subTitle" idx="1"/>
          </p:nvPr>
        </p:nvSpPr>
        <p:spPr/>
        <p:txBody>
          <a:bodyPr/>
          <a:lstStyle/>
          <a:p>
            <a:r>
              <a:rPr lang="en-US" b="1" dirty="0">
                <a:solidFill>
                  <a:srgbClr val="00B0F0"/>
                </a:solidFill>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6871</TotalTime>
  <Words>6104</Words>
  <Application>Microsoft Office PowerPoint</Application>
  <PresentationFormat>On-screen Show (4:3)</PresentationFormat>
  <Paragraphs>464</Paragraphs>
  <Slides>95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95</vt:i4>
      </vt:variant>
    </vt:vector>
  </HeadingPairs>
  <TitlesOfParts>
    <vt:vector size="103" baseType="lpstr">
      <vt:lpstr>Arial</vt:lpstr>
      <vt:lpstr>Arial</vt:lpstr>
      <vt:lpstr>Calibri</vt:lpstr>
      <vt:lpstr>Courier New</vt:lpstr>
      <vt:lpstr>Helvetica</vt:lpstr>
      <vt:lpstr>Tahoma</vt:lpstr>
      <vt:lpstr>Wingdings</vt:lpstr>
      <vt:lpstr>Office Theme</vt:lpstr>
      <vt:lpstr>ENDOCRINE SYSTEM</vt:lpstr>
      <vt:lpstr>TWO MAIN CONTROL SYSTEMS</vt:lpstr>
      <vt:lpstr>The Endocrine System</vt:lpstr>
      <vt:lpstr>Introduction</vt:lpstr>
      <vt:lpstr>Classification of Hormones</vt:lpstr>
      <vt:lpstr>2. According to their origin</vt:lpstr>
      <vt:lpstr>HORMONE SECRETION, TRANSPORT, AND CLEARANCE FROM THE BLOOD</vt:lpstr>
      <vt:lpstr>HORMONE SECRETION, TRANSPORT, AND CLEARANCE FROM THE BLOOD</vt:lpstr>
      <vt:lpstr>TRANSPORT OF HORMONES IN THE BLOOD</vt:lpstr>
      <vt:lpstr>TRANSPORT OF HORMONES IN THE BLOOD</vt:lpstr>
      <vt:lpstr>MECHANISMS OF ACTION OF HORMONES</vt:lpstr>
      <vt:lpstr>MECHANISMS OF ACTION OF HORMONES CNT’D…</vt:lpstr>
      <vt:lpstr>PowerPoint Presentation</vt:lpstr>
      <vt:lpstr>The Number and Sensitivity of Hormone Receptors Are Regulated</vt:lpstr>
      <vt:lpstr>The Number and Sensitivity of Hormone Receptors Are Regulated</vt:lpstr>
      <vt:lpstr>INTRACELLULAR SIGNALING AFTER HORMONE RECEPTOR ACTIVATION</vt:lpstr>
      <vt:lpstr>Ion Channel–Linked Receptors</vt:lpstr>
      <vt:lpstr>G Protein–Linked Hormone Receptors</vt:lpstr>
      <vt:lpstr>G Protein–Linked Hormone Receptors</vt:lpstr>
      <vt:lpstr>PowerPoint Presentation</vt:lpstr>
      <vt:lpstr>Enzyme-Linked Hormone Receptors</vt:lpstr>
      <vt:lpstr>Table 75-2 lists a few of the many peptide growth factors, cytokines, and hormones that use the enzyme linked receptor tyrosine kinases for cell signaling.</vt:lpstr>
      <vt:lpstr>Enzyme-Linked Hormone Receptors</vt:lpstr>
      <vt:lpstr>Intracellular Hormone Receptors and Activation of Genes</vt:lpstr>
      <vt:lpstr>PowerPoint Presentation</vt:lpstr>
      <vt:lpstr>SECOND MESSENGER MECHANISMS FOR MEDIATING INTRACELLULAR HORMONAL FUNCTIONS</vt:lpstr>
      <vt:lpstr>PowerPoint Presentation</vt:lpstr>
      <vt:lpstr>Adenylyl Cyclase–cAMP Second Messenger System</vt:lpstr>
      <vt:lpstr>Cell Membrane Phospholipid Second Messenger System</vt:lpstr>
      <vt:lpstr>Calcium-Calmodulin Second Messenger System</vt:lpstr>
      <vt:lpstr>HORMONES THAT ACT MAINLY ON THE GENETIC MACHINERY OF THE CELL</vt:lpstr>
      <vt:lpstr>Steroid Hormones Increase Protein Synthesis</vt:lpstr>
      <vt:lpstr>Thyroid Hormones Increase Gene Transcription in the Cell Nucleus</vt:lpstr>
      <vt:lpstr>Thyroid Hormones Increase Gene Transcription in the Cell Nucleus</vt:lpstr>
      <vt:lpstr>ENDOCRINE SYSTEM</vt:lpstr>
      <vt:lpstr>Principles of Endocrinology</vt:lpstr>
      <vt:lpstr>Hormones</vt:lpstr>
      <vt:lpstr>Hormones</vt:lpstr>
      <vt:lpstr>Negative Feedback Loop</vt:lpstr>
      <vt:lpstr>PowerPoint Presentation</vt:lpstr>
      <vt:lpstr>Positive Feedback Loop</vt:lpstr>
      <vt:lpstr>PowerPoint Presentation</vt:lpstr>
      <vt:lpstr>PowerPoint Presentation</vt:lpstr>
      <vt:lpstr>Central Endocrine Glands</vt:lpstr>
      <vt:lpstr>PowerPoint Presentation</vt:lpstr>
      <vt:lpstr>Pineal Gland</vt:lpstr>
      <vt:lpstr>PowerPoint Presentation</vt:lpstr>
      <vt:lpstr>PowerPoint Presentation</vt:lpstr>
      <vt:lpstr>Hypothalamic Control of the Endocrine System</vt:lpstr>
      <vt:lpstr>PowerPoint Presentation</vt:lpstr>
      <vt:lpstr>Hypothalamic Control of the Endocrine System</vt:lpstr>
      <vt:lpstr>PowerPoint Presentation</vt:lpstr>
      <vt:lpstr>Pituitary Gland (Hypophysis)</vt:lpstr>
      <vt:lpstr>Hypophysis cerebri</vt:lpstr>
      <vt:lpstr>PowerPoint Presentation</vt:lpstr>
      <vt:lpstr>Control of Anterior Pituitary Gland Secretions</vt:lpstr>
      <vt:lpstr>PowerPoint Presentation</vt:lpstr>
      <vt:lpstr>Neurohypophysis (=posterior lobe)</vt:lpstr>
      <vt:lpstr>PowerPoint Presentation</vt:lpstr>
      <vt:lpstr>Adenophpophysis</vt:lpstr>
      <vt:lpstr>Growth Hormone</vt:lpstr>
      <vt:lpstr>Peripheral Endocrine Glands</vt:lpstr>
      <vt:lpstr>PowerPoint Presentation</vt:lpstr>
      <vt:lpstr>Thyroid Gland </vt:lpstr>
      <vt:lpstr>Thyroid Gland </vt:lpstr>
      <vt:lpstr>Thyroid Gland</vt:lpstr>
      <vt:lpstr>PowerPoint Presentation</vt:lpstr>
      <vt:lpstr>Parathyroid Glands </vt:lpstr>
      <vt:lpstr>PowerPoint Presentation</vt:lpstr>
      <vt:lpstr>PowerPoint Presentation</vt:lpstr>
      <vt:lpstr>PowerPoint Presentation</vt:lpstr>
      <vt:lpstr>Adrenal Glands (suprarenal) </vt:lpstr>
      <vt:lpstr>Adrenal Gland</vt:lpstr>
      <vt:lpstr>Adrenal Cortex</vt:lpstr>
      <vt:lpstr>Adrenal Cortex</vt:lpstr>
      <vt:lpstr>PowerPoint Presentation</vt:lpstr>
      <vt:lpstr>Adrenal Medulla </vt:lpstr>
      <vt:lpstr>PowerPoint Presentation</vt:lpstr>
      <vt:lpstr>Pancreas </vt:lpstr>
      <vt:lpstr>Pancreas</vt:lpstr>
      <vt:lpstr>Thymus</vt:lpstr>
      <vt:lpstr>Gonads</vt:lpstr>
      <vt:lpstr>Endocrine Functions of the Kidneys, Heart, GI Tract, and Gonads </vt:lpstr>
      <vt:lpstr>Aging and the Endocrine System </vt:lpstr>
      <vt:lpstr>Chapter Summary</vt:lpstr>
      <vt:lpstr>Chapter Summary</vt:lpstr>
      <vt:lpstr>Chapter Summary</vt:lpstr>
      <vt:lpstr>Chapter Summary</vt:lpstr>
      <vt:lpstr>Chapter Summary</vt:lpstr>
      <vt:lpstr>Chapter Summary</vt:lpstr>
      <vt:lpstr>Chapter Summary</vt:lpstr>
      <vt:lpstr>Chapter Summary</vt:lpstr>
      <vt:lpstr>Chapter Summary</vt:lpstr>
      <vt:lpstr>Chapter Summary</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SYSTEM</dc:title>
  <dc:creator>Samuel N. Kiurire</dc:creator>
  <cp:lastModifiedBy>sammiehngigs kiurire</cp:lastModifiedBy>
  <cp:revision>105</cp:revision>
  <dcterms:created xsi:type="dcterms:W3CDTF">2006-08-16T00:00:00Z</dcterms:created>
  <dcterms:modified xsi:type="dcterms:W3CDTF">2021-06-24T05:14:38Z</dcterms:modified>
</cp:coreProperties>
</file>