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69"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96" y="-6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C8272D-E834-4241-967F-A292F624F300}" type="datetimeFigureOut">
              <a:rPr lang="en-US" smtClean="0"/>
              <a:t>6/15/2021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F09F7E-62EA-4766-B6E1-88D0801278E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DF09F7E-62EA-4766-B6E1-88D0801278E9}"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49850D-0F20-4D80-9016-5AD41592D9A0}"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E92BFF-C8AA-4B87-B3EF-B1DF9AC102D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49850D-0F20-4D80-9016-5AD41592D9A0}"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E92BFF-C8AA-4B87-B3EF-B1DF9AC102D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49850D-0F20-4D80-9016-5AD41592D9A0}"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E92BFF-C8AA-4B87-B3EF-B1DF9AC102D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49850D-0F20-4D80-9016-5AD41592D9A0}"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E92BFF-C8AA-4B87-B3EF-B1DF9AC102D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49850D-0F20-4D80-9016-5AD41592D9A0}"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E92BFF-C8AA-4B87-B3EF-B1DF9AC102D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49850D-0F20-4D80-9016-5AD41592D9A0}"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E92BFF-C8AA-4B87-B3EF-B1DF9AC102D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49850D-0F20-4D80-9016-5AD41592D9A0}" type="datetimeFigureOut">
              <a:rPr lang="en-US" smtClean="0"/>
              <a:t>6/15/2021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E92BFF-C8AA-4B87-B3EF-B1DF9AC102D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49850D-0F20-4D80-9016-5AD41592D9A0}" type="datetimeFigureOut">
              <a:rPr lang="en-US" smtClean="0"/>
              <a:t>6/15/2021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E92BFF-C8AA-4B87-B3EF-B1DF9AC102D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49850D-0F20-4D80-9016-5AD41592D9A0}" type="datetimeFigureOut">
              <a:rPr lang="en-US" smtClean="0"/>
              <a:t>6/15/2021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E92BFF-C8AA-4B87-B3EF-B1DF9AC102D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49850D-0F20-4D80-9016-5AD41592D9A0}"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E92BFF-C8AA-4B87-B3EF-B1DF9AC102D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49850D-0F20-4D80-9016-5AD41592D9A0}"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E92BFF-C8AA-4B87-B3EF-B1DF9AC102D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49850D-0F20-4D80-9016-5AD41592D9A0}" type="datetimeFigureOut">
              <a:rPr lang="en-US" smtClean="0"/>
              <a:t>6/15/2021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92BFF-C8AA-4B87-B3EF-B1DF9AC102D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en.wikipedia.org/wiki/Viral_replication" TargetMode="External"/><Relationship Id="rId3" Type="http://schemas.openxmlformats.org/officeDocument/2006/relationships/hyperlink" Target="https://en.wikipedia.org/wiki/Intestinal_mucosa" TargetMode="External"/><Relationship Id="rId7" Type="http://schemas.openxmlformats.org/officeDocument/2006/relationships/hyperlink" Target="https://en.wikipedia.org/wiki/Host_(biology)" TargetMode="External"/><Relationship Id="rId2" Type="http://schemas.openxmlformats.org/officeDocument/2006/relationships/hyperlink" Target="https://en.wikipedia.org/wiki/Human_pharynx" TargetMode="External"/><Relationship Id="rId1" Type="http://schemas.openxmlformats.org/officeDocument/2006/relationships/slideLayout" Target="../slideLayouts/slideLayout2.xml"/><Relationship Id="rId6" Type="http://schemas.openxmlformats.org/officeDocument/2006/relationships/hyperlink" Target="https://en.wikipedia.org/wiki/Polio" TargetMode="External"/><Relationship Id="rId5" Type="http://schemas.openxmlformats.org/officeDocument/2006/relationships/hyperlink" Target="https://en.wikipedia.org/wiki/CD155" TargetMode="External"/><Relationship Id="rId4" Type="http://schemas.openxmlformats.org/officeDocument/2006/relationships/hyperlink" Target="https://en.wikipedia.org/wiki/Immunoglobulin"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en.wikipedia.org/wiki/Cervical_lymph_nodes" TargetMode="External"/><Relationship Id="rId3" Type="http://schemas.openxmlformats.org/officeDocument/2006/relationships/hyperlink" Target="https://en.wikipedia.org/wiki/Follicular_dendritic_cell" TargetMode="External"/><Relationship Id="rId7" Type="http://schemas.openxmlformats.org/officeDocument/2006/relationships/hyperlink" Target="https://en.wikipedia.org/wiki/Peyer's_patches" TargetMode="External"/><Relationship Id="rId2" Type="http://schemas.openxmlformats.org/officeDocument/2006/relationships/hyperlink" Target="https://en.wikipedia.org/wiki/Tonsils" TargetMode="External"/><Relationship Id="rId1" Type="http://schemas.openxmlformats.org/officeDocument/2006/relationships/slideLayout" Target="../slideLayouts/slideLayout2.xml"/><Relationship Id="rId6" Type="http://schemas.openxmlformats.org/officeDocument/2006/relationships/hyperlink" Target="https://en.wikipedia.org/wiki/Microfold_cell" TargetMode="External"/><Relationship Id="rId5" Type="http://schemas.openxmlformats.org/officeDocument/2006/relationships/hyperlink" Target="https://en.wikipedia.org/wiki/Lymphoid_tissue" TargetMode="External"/><Relationship Id="rId4" Type="http://schemas.openxmlformats.org/officeDocument/2006/relationships/hyperlink" Target="https://en.wikipedia.org/wiki/Germinal_center" TargetMode="External"/><Relationship Id="rId9" Type="http://schemas.openxmlformats.org/officeDocument/2006/relationships/hyperlink" Target="https://en.wikipedia.org/wiki/Inferior_mesenteric_lymph_node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Polio" TargetMode="External"/><Relationship Id="rId2" Type="http://schemas.openxmlformats.org/officeDocument/2006/relationships/hyperlink" Target="https://en.wikipedia.org/wiki/Viremia" TargetMode="External"/><Relationship Id="rId1" Type="http://schemas.openxmlformats.org/officeDocument/2006/relationships/slideLayout" Target="../slideLayouts/slideLayout2.xml"/><Relationship Id="rId5" Type="http://schemas.openxmlformats.org/officeDocument/2006/relationships/hyperlink" Target="https://en.wikipedia.org/wiki/Reticuloendothelial" TargetMode="External"/><Relationship Id="rId4" Type="http://schemas.openxmlformats.org/officeDocument/2006/relationships/hyperlink" Target="https://en.wikipedia.org/wiki/Brown_fat"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en.wikipedia.org/wiki/Meninges" TargetMode="External"/><Relationship Id="rId2" Type="http://schemas.openxmlformats.org/officeDocument/2006/relationships/hyperlink" Target="https://en.wikipedia.org/wiki/Inflammatory_response" TargetMode="External"/><Relationship Id="rId1" Type="http://schemas.openxmlformats.org/officeDocument/2006/relationships/slideLayout" Target="../slideLayouts/slideLayout2.xml"/><Relationship Id="rId5" Type="http://schemas.openxmlformats.org/officeDocument/2006/relationships/hyperlink" Target="https://en.wikipedia.org/wiki/Polio" TargetMode="External"/><Relationship Id="rId4" Type="http://schemas.openxmlformats.org/officeDocument/2006/relationships/hyperlink" Target="https://en.wikipedia.org/wiki/Human_brain"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en.wikipedia.org/wiki/Socioeconomic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Spinal_cord" TargetMode="External"/><Relationship Id="rId2" Type="http://schemas.openxmlformats.org/officeDocument/2006/relationships/hyperlink" Target="https://en.wikipedia.org/wiki/Motor_neuron" TargetMode="External"/><Relationship Id="rId1" Type="http://schemas.openxmlformats.org/officeDocument/2006/relationships/slideLayout" Target="../slideLayouts/slideLayout2.xml"/><Relationship Id="rId5" Type="http://schemas.openxmlformats.org/officeDocument/2006/relationships/hyperlink" Target="https://en.wikipedia.org/wiki/Motor_cortex" TargetMode="External"/><Relationship Id="rId4" Type="http://schemas.openxmlformats.org/officeDocument/2006/relationships/hyperlink" Target="https://en.wikipedia.org/wiki/Brain_ste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en.wikipedia.org/wiki/Polio" TargetMode="External"/><Relationship Id="rId13" Type="http://schemas.openxmlformats.org/officeDocument/2006/relationships/hyperlink" Target="https://en.wikipedia.org/wiki/Thalamus" TargetMode="External"/><Relationship Id="rId3" Type="http://schemas.openxmlformats.org/officeDocument/2006/relationships/hyperlink" Target="https://en.wikipedia.org/wiki/Dorsal_root_ganglion" TargetMode="External"/><Relationship Id="rId7" Type="http://schemas.openxmlformats.org/officeDocument/2006/relationships/hyperlink" Target="https://en.wikipedia.org/wiki/Cerebellar_nuclei" TargetMode="External"/><Relationship Id="rId12" Type="http://schemas.openxmlformats.org/officeDocument/2006/relationships/hyperlink" Target="https://en.wikipedia.org/wiki/Hypothalamus" TargetMode="External"/><Relationship Id="rId2" Type="http://schemas.openxmlformats.org/officeDocument/2006/relationships/hyperlink" Target="https://en.wikipedia.org/wiki/Lesion" TargetMode="External"/><Relationship Id="rId1" Type="http://schemas.openxmlformats.org/officeDocument/2006/relationships/slideLayout" Target="../slideLayouts/slideLayout2.xml"/><Relationship Id="rId6" Type="http://schemas.openxmlformats.org/officeDocument/2006/relationships/hyperlink" Target="https://en.wikipedia.org/wiki/Cerebellar_vermis" TargetMode="External"/><Relationship Id="rId11" Type="http://schemas.openxmlformats.org/officeDocument/2006/relationships/hyperlink" Target="https://en.wikipedia.org/wiki/Forebrain" TargetMode="External"/><Relationship Id="rId5" Type="http://schemas.openxmlformats.org/officeDocument/2006/relationships/hyperlink" Target="https://en.wikipedia.org/wiki/Vestibular_nuclei" TargetMode="External"/><Relationship Id="rId10" Type="http://schemas.openxmlformats.org/officeDocument/2006/relationships/hyperlink" Target="https://en.wikipedia.org/wiki/Spinal_column" TargetMode="External"/><Relationship Id="rId4" Type="http://schemas.openxmlformats.org/officeDocument/2006/relationships/hyperlink" Target="https://en.wikipedia.org/wiki/Reticular_formation" TargetMode="External"/><Relationship Id="rId9" Type="http://schemas.openxmlformats.org/officeDocument/2006/relationships/hyperlink" Target="https://en.wikipedia.org/wiki/Neuron"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Myalgia" TargetMode="External"/><Relationship Id="rId2" Type="http://schemas.openxmlformats.org/officeDocument/2006/relationships/hyperlink" Target="https://en.wikipedia.org/wiki/Dysphagia" TargetMode="External"/><Relationship Id="rId1" Type="http://schemas.openxmlformats.org/officeDocument/2006/relationships/slideLayout" Target="../slideLayouts/slideLayout2.xml"/><Relationship Id="rId5" Type="http://schemas.openxmlformats.org/officeDocument/2006/relationships/hyperlink" Target="https://en.wikipedia.org/wiki/Paresthesia" TargetMode="External"/><Relationship Id="rId4" Type="http://schemas.openxmlformats.org/officeDocument/2006/relationships/hyperlink" Target="https://en.wikipedia.org/wiki/Refle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en.wikipedia.org/wiki/Chest" TargetMode="External"/><Relationship Id="rId2" Type="http://schemas.openxmlformats.org/officeDocument/2006/relationships/hyperlink" Target="https://en.wikipedia.org/wiki/Polio" TargetMode="External"/><Relationship Id="rId1" Type="http://schemas.openxmlformats.org/officeDocument/2006/relationships/slideLayout" Target="../slideLayouts/slideLayout2.xml"/><Relationship Id="rId5" Type="http://schemas.openxmlformats.org/officeDocument/2006/relationships/hyperlink" Target="https://en.wikipedia.org/wiki/Quadriplegia" TargetMode="External"/><Relationship Id="rId4" Type="http://schemas.openxmlformats.org/officeDocument/2006/relationships/hyperlink" Target="https://en.wikipedia.org/wiki/Abdomen"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en.wikipedia.org/wiki/Intercostal_muscle" TargetMode="External"/><Relationship Id="rId3" Type="http://schemas.openxmlformats.org/officeDocument/2006/relationships/hyperlink" Target="https://en.wikipedia.org/wiki/Ventral" TargetMode="External"/><Relationship Id="rId7" Type="http://schemas.openxmlformats.org/officeDocument/2006/relationships/hyperlink" Target="https://en.wikipedia.org/wiki/Limb_(anatomy)" TargetMode="External"/><Relationship Id="rId12" Type="http://schemas.openxmlformats.org/officeDocument/2006/relationships/hyperlink" Target="https://en.wikipedia.org/wiki/Innervate" TargetMode="External"/><Relationship Id="rId2" Type="http://schemas.openxmlformats.org/officeDocument/2006/relationships/hyperlink" Target="https://en.wikipedia.org/wiki/Anterior_horn_(spinal_cord)" TargetMode="External"/><Relationship Id="rId1" Type="http://schemas.openxmlformats.org/officeDocument/2006/relationships/slideLayout" Target="../slideLayouts/slideLayout2.xml"/><Relationship Id="rId6" Type="http://schemas.openxmlformats.org/officeDocument/2006/relationships/hyperlink" Target="https://en.wikipedia.org/wiki/Torso" TargetMode="External"/><Relationship Id="rId11" Type="http://schemas.openxmlformats.org/officeDocument/2006/relationships/hyperlink" Target="https://en.wikipedia.org/wiki/Wallerian_degeneration" TargetMode="External"/><Relationship Id="rId5" Type="http://schemas.openxmlformats.org/officeDocument/2006/relationships/hyperlink" Target="https://en.wikipedia.org/wiki/Spinal_column" TargetMode="External"/><Relationship Id="rId10" Type="http://schemas.openxmlformats.org/officeDocument/2006/relationships/hyperlink" Target="https://en.wikipedia.org/wiki/Ganglion" TargetMode="External"/><Relationship Id="rId4" Type="http://schemas.openxmlformats.org/officeDocument/2006/relationships/hyperlink" Target="https://en.wikipedia.org/wiki/Grey_matter" TargetMode="External"/><Relationship Id="rId9" Type="http://schemas.openxmlformats.org/officeDocument/2006/relationships/hyperlink" Target="https://en.wikipedia.org/wiki/Polio"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en.wikipedia.org/wiki/Polio" TargetMode="External"/><Relationship Id="rId2" Type="http://schemas.openxmlformats.org/officeDocument/2006/relationships/hyperlink" Target="https://en.wikipedia.org/wiki/Atrophy" TargetMode="External"/><Relationship Id="rId1" Type="http://schemas.openxmlformats.org/officeDocument/2006/relationships/slideLayout" Target="../slideLayouts/slideLayout2.xml"/><Relationship Id="rId5" Type="http://schemas.openxmlformats.org/officeDocument/2006/relationships/hyperlink" Target="https://en.wikipedia.org/wiki/Sense" TargetMode="External"/><Relationship Id="rId4" Type="http://schemas.openxmlformats.org/officeDocument/2006/relationships/hyperlink" Target="https://en.wikipedia.org/wiki/Tendon_refle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en.wikipedia.org/wiki/Anatomical_terms_of_location" TargetMode="External"/><Relationship Id="rId3" Type="http://schemas.openxmlformats.org/officeDocument/2006/relationships/hyperlink" Target="https://en.wikipedia.org/wiki/Human_thorax" TargetMode="External"/><Relationship Id="rId7" Type="http://schemas.openxmlformats.org/officeDocument/2006/relationships/hyperlink" Target="https://en.wikipedia.org/wiki/Limb_(anatomy)" TargetMode="External"/><Relationship Id="rId2" Type="http://schemas.openxmlformats.org/officeDocument/2006/relationships/hyperlink" Target="https://en.wikipedia.org/wiki/Neck" TargetMode="External"/><Relationship Id="rId1" Type="http://schemas.openxmlformats.org/officeDocument/2006/relationships/slideLayout" Target="../slideLayouts/slideLayout2.xml"/><Relationship Id="rId6" Type="http://schemas.openxmlformats.org/officeDocument/2006/relationships/hyperlink" Target="https://en.wikipedia.org/wiki/Asymmetry" TargetMode="External"/><Relationship Id="rId5" Type="http://schemas.openxmlformats.org/officeDocument/2006/relationships/hyperlink" Target="https://en.wikipedia.org/wiki/Polio" TargetMode="External"/><Relationship Id="rId10" Type="http://schemas.openxmlformats.org/officeDocument/2006/relationships/hyperlink" Target="https://en.wikipedia.org/wiki/Toe" TargetMode="External"/><Relationship Id="rId4" Type="http://schemas.openxmlformats.org/officeDocument/2006/relationships/hyperlink" Target="https://en.wikipedia.org/wiki/Lumbar" TargetMode="External"/><Relationship Id="rId9" Type="http://schemas.openxmlformats.org/officeDocument/2006/relationships/hyperlink" Target="https://en.wikipedia.org/wiki/Fingertip"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en.wikipedia.org/wiki/Encephalitis" TargetMode="External"/><Relationship Id="rId3" Type="http://schemas.openxmlformats.org/officeDocument/2006/relationships/hyperlink" Target="https://en.wikipedia.org/wiki/Brain_stem" TargetMode="External"/><Relationship Id="rId7" Type="http://schemas.openxmlformats.org/officeDocument/2006/relationships/hyperlink" Target="https://en.wikipedia.org/wiki/Cranial_nerve" TargetMode="External"/><Relationship Id="rId12" Type="http://schemas.openxmlformats.org/officeDocument/2006/relationships/hyperlink" Target="https://en.wikipedia.org/wiki/Accessory_nerve" TargetMode="External"/><Relationship Id="rId2" Type="http://schemas.openxmlformats.org/officeDocument/2006/relationships/hyperlink" Target="https://en.wikipedia.org/wiki/Bulbar" TargetMode="External"/><Relationship Id="rId1" Type="http://schemas.openxmlformats.org/officeDocument/2006/relationships/slideLayout" Target="../slideLayouts/slideLayout2.xml"/><Relationship Id="rId6" Type="http://schemas.openxmlformats.org/officeDocument/2006/relationships/hyperlink" Target="https://en.wikipedia.org/wiki/Cerebral_cortex" TargetMode="External"/><Relationship Id="rId11" Type="http://schemas.openxmlformats.org/officeDocument/2006/relationships/hyperlink" Target="https://en.wikipedia.org/wiki/Vagus_nerve" TargetMode="External"/><Relationship Id="rId5" Type="http://schemas.openxmlformats.org/officeDocument/2006/relationships/hyperlink" Target="https://en.wikipedia.org/wiki/White_matter" TargetMode="External"/><Relationship Id="rId10" Type="http://schemas.openxmlformats.org/officeDocument/2006/relationships/hyperlink" Target="https://en.wikipedia.org/wiki/Glossopharyngeal_nerve" TargetMode="External"/><Relationship Id="rId4" Type="http://schemas.openxmlformats.org/officeDocument/2006/relationships/hyperlink" Target="https://en.wikipedia.org/wiki/Polio" TargetMode="External"/><Relationship Id="rId9" Type="http://schemas.openxmlformats.org/officeDocument/2006/relationships/hyperlink" Target="https://en.wikipedia.org/wiki/Dyspnea"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en.wikipedia.org/wiki/Diplopia" TargetMode="External"/><Relationship Id="rId3" Type="http://schemas.openxmlformats.org/officeDocument/2006/relationships/hyperlink" Target="https://en.wikipedia.org/wiki/Polio" TargetMode="External"/><Relationship Id="rId7" Type="http://schemas.openxmlformats.org/officeDocument/2006/relationships/hyperlink" Target="https://en.wikipedia.org/wiki/Tear_duct" TargetMode="External"/><Relationship Id="rId12" Type="http://schemas.openxmlformats.org/officeDocument/2006/relationships/hyperlink" Target="https://en.wikipedia.org/wiki/Shock_(circulatory)" TargetMode="External"/><Relationship Id="rId2" Type="http://schemas.openxmlformats.org/officeDocument/2006/relationships/hyperlink" Target="https://en.wikipedia.org/wiki/Mucus" TargetMode="External"/><Relationship Id="rId1" Type="http://schemas.openxmlformats.org/officeDocument/2006/relationships/slideLayout" Target="../slideLayouts/slideLayout2.xml"/><Relationship Id="rId6" Type="http://schemas.openxmlformats.org/officeDocument/2006/relationships/hyperlink" Target="https://en.wikipedia.org/wiki/Facial_nerve" TargetMode="External"/><Relationship Id="rId11" Type="http://schemas.openxmlformats.org/officeDocument/2006/relationships/hyperlink" Target="https://en.wikipedia.org/wiki/Pulmonary_edema" TargetMode="External"/><Relationship Id="rId5" Type="http://schemas.openxmlformats.org/officeDocument/2006/relationships/hyperlink" Target="https://en.wikipedia.org/wiki/Trigeminal_nerve" TargetMode="External"/><Relationship Id="rId10" Type="http://schemas.openxmlformats.org/officeDocument/2006/relationships/hyperlink" Target="https://en.wikipedia.org/wiki/Respiratory_arrest" TargetMode="External"/><Relationship Id="rId4" Type="http://schemas.openxmlformats.org/officeDocument/2006/relationships/hyperlink" Target="https://en.wikipedia.org/wiki/Facial_weakness" TargetMode="External"/><Relationship Id="rId9" Type="http://schemas.openxmlformats.org/officeDocument/2006/relationships/hyperlink" Target="https://en.wikipedia.org/wiki/Respiratory_rate"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en.wikipedia.org/wiki/Cervical_vertebrae" TargetMode="External"/><Relationship Id="rId7" Type="http://schemas.openxmlformats.org/officeDocument/2006/relationships/hyperlink" Target="https://en.wikipedia.org/wiki/Medical_ventilator" TargetMode="External"/><Relationship Id="rId2" Type="http://schemas.openxmlformats.org/officeDocument/2006/relationships/hyperlink" Target="https://en.wikipedia.org/wiki/Polio" TargetMode="External"/><Relationship Id="rId1" Type="http://schemas.openxmlformats.org/officeDocument/2006/relationships/slideLayout" Target="../slideLayouts/slideLayout2.xml"/><Relationship Id="rId6" Type="http://schemas.openxmlformats.org/officeDocument/2006/relationships/hyperlink" Target="https://en.wikipedia.org/wiki/Human_lung" TargetMode="External"/><Relationship Id="rId5" Type="http://schemas.openxmlformats.org/officeDocument/2006/relationships/hyperlink" Target="https://en.wikipedia.org/wiki/Phrenic_nerve" TargetMode="External"/><Relationship Id="rId4" Type="http://schemas.openxmlformats.org/officeDocument/2006/relationships/hyperlink" Target="https://en.wikipedia.org/wiki/Thoracic_diaphragm"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en.wikipedia.org/wiki/Orthopedic_surgery" TargetMode="External"/><Relationship Id="rId3" Type="http://schemas.openxmlformats.org/officeDocument/2006/relationships/hyperlink" Target="https://en.wikipedia.org/wiki/Antibiotics" TargetMode="External"/><Relationship Id="rId7" Type="http://schemas.openxmlformats.org/officeDocument/2006/relationships/hyperlink" Target="https://en.wikipedia.org/wiki/Physical_therapy" TargetMode="External"/><Relationship Id="rId2" Type="http://schemas.openxmlformats.org/officeDocument/2006/relationships/hyperlink" Target="https://en.wikipedia.org/wiki/Cure" TargetMode="External"/><Relationship Id="rId1" Type="http://schemas.openxmlformats.org/officeDocument/2006/relationships/slideLayout" Target="../slideLayouts/slideLayout2.xml"/><Relationship Id="rId6" Type="http://schemas.openxmlformats.org/officeDocument/2006/relationships/hyperlink" Target="https://en.wikipedia.org/wiki/Occupational_therapy" TargetMode="External"/><Relationship Id="rId5" Type="http://schemas.openxmlformats.org/officeDocument/2006/relationships/hyperlink" Target="https://en.wikipedia.org/wiki/Polio" TargetMode="External"/><Relationship Id="rId4" Type="http://schemas.openxmlformats.org/officeDocument/2006/relationships/hyperlink" Target="https://en.wikipedia.org/wiki/Analgesic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en.wikipedia.org/wiki/Electrotherapy" TargetMode="External"/><Relationship Id="rId3" Type="http://schemas.openxmlformats.org/officeDocument/2006/relationships/hyperlink" Target="https://en.wikipedia.org/wiki/Iron_lung" TargetMode="External"/><Relationship Id="rId7" Type="http://schemas.openxmlformats.org/officeDocument/2006/relationships/hyperlink" Target="https://en.wikipedia.org/wiki/Hydrotherapy" TargetMode="External"/><Relationship Id="rId2" Type="http://schemas.openxmlformats.org/officeDocument/2006/relationships/hyperlink" Target="https://en.wikipedia.org/wiki/Ventilator" TargetMode="External"/><Relationship Id="rId1" Type="http://schemas.openxmlformats.org/officeDocument/2006/relationships/slideLayout" Target="../slideLayouts/slideLayout2.xml"/><Relationship Id="rId6" Type="http://schemas.openxmlformats.org/officeDocument/2006/relationships/hyperlink" Target="https://en.wikipedia.org/wiki/History_of_poliomyelitis" TargetMode="External"/><Relationship Id="rId5" Type="http://schemas.openxmlformats.org/officeDocument/2006/relationships/hyperlink" Target="https://en.wikipedia.org/wiki/Polio" TargetMode="External"/><Relationship Id="rId10" Type="http://schemas.openxmlformats.org/officeDocument/2006/relationships/hyperlink" Target="https://en.wikipedia.org/wiki/History_of_polio" TargetMode="External"/><Relationship Id="rId4" Type="http://schemas.openxmlformats.org/officeDocument/2006/relationships/hyperlink" Target="https://en.wikipedia.org/wiki/Biphasic_Cuirass_Ventilation" TargetMode="External"/><Relationship Id="rId9" Type="http://schemas.openxmlformats.org/officeDocument/2006/relationships/hyperlink" Target="https://en.wikipedia.org/wiki/Elizabeth_Kenny"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www.webmd.com/drugs/drug-14411-poliovirus+vaccine,+ipv+subq.asp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webmd.com/allergies/default.htm" TargetMode="External"/><Relationship Id="rId2" Type="http://schemas.openxmlformats.org/officeDocument/2006/relationships/hyperlink" Target="https://www.webmd.com/allergies/allergic-reaction-causes" TargetMode="External"/><Relationship Id="rId1" Type="http://schemas.openxmlformats.org/officeDocument/2006/relationships/slideLayout" Target="../slideLayouts/slideLayout2.xml"/><Relationship Id="rId6" Type="http://schemas.openxmlformats.org/officeDocument/2006/relationships/hyperlink" Target="https://www.webmd.com/skin-problems-and-treatments/guide/skin-conditions-hives-urticaria-angioedema" TargetMode="External"/><Relationship Id="rId5" Type="http://schemas.openxmlformats.org/officeDocument/2006/relationships/hyperlink" Target="https://www.webmd.com/heart-disease/heart-failure/watching-rate-monitor" TargetMode="External"/><Relationship Id="rId4" Type="http://schemas.openxmlformats.org/officeDocument/2006/relationships/hyperlink" Target="https://www.webmd.com/asthma/understanding-wheezing-treatmen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Enteroviruses</a:t>
            </a:r>
            <a:r>
              <a:rPr lang="en-US" dirty="0" smtClean="0"/>
              <a:t> (</a:t>
            </a:r>
            <a:r>
              <a:rPr lang="en-US" dirty="0" err="1"/>
              <a:t>Poliovirus,Coxsackievirus,Echovirus</a:t>
            </a:r>
            <a:r>
              <a:rPr lang="en-US" dirty="0"/>
              <a:t>)</a:t>
            </a:r>
            <a:br>
              <a:rPr lang="en-US" dirty="0"/>
            </a:br>
            <a:r>
              <a:rPr lang="en-US" dirty="0" err="1"/>
              <a:t>andParechoviruses</a:t>
            </a:r>
            <a:r>
              <a:rPr lang="en-US" dirty="0"/>
              <a:t/>
            </a:r>
            <a:br>
              <a:rPr lang="en-US" dirty="0"/>
            </a:br>
            <a:endParaRPr lang="en-US" dirty="0"/>
          </a:p>
        </p:txBody>
      </p:sp>
      <p:sp>
        <p:nvSpPr>
          <p:cNvPr id="3" name="Subtitle 2"/>
          <p:cNvSpPr>
            <a:spLocks noGrp="1"/>
          </p:cNvSpPr>
          <p:nvPr>
            <p:ph type="subTitle" idx="1"/>
          </p:nvPr>
        </p:nvSpPr>
        <p:spPr/>
        <p:txBody>
          <a:bodyPr>
            <a:normAutofit fontScale="32500" lnSpcReduction="20000"/>
          </a:bodyPr>
          <a:lstStyle/>
          <a:p>
            <a:r>
              <a:rPr lang="en-US" dirty="0" smtClean="0"/>
              <a:t>Presenters</a:t>
            </a:r>
          </a:p>
          <a:p>
            <a:r>
              <a:rPr lang="en-US" dirty="0" err="1" smtClean="0"/>
              <a:t>Ototo</a:t>
            </a:r>
            <a:endParaRPr lang="en-US" dirty="0" smtClean="0"/>
          </a:p>
          <a:p>
            <a:r>
              <a:rPr lang="en-US" dirty="0" smtClean="0"/>
              <a:t>David</a:t>
            </a:r>
          </a:p>
          <a:p>
            <a:r>
              <a:rPr lang="en-US" dirty="0" smtClean="0"/>
              <a:t>Dee</a:t>
            </a:r>
          </a:p>
          <a:p>
            <a:r>
              <a:rPr lang="en-US" dirty="0" err="1" smtClean="0"/>
              <a:t>Saad</a:t>
            </a:r>
            <a:endParaRPr lang="en-US" dirty="0" smtClean="0"/>
          </a:p>
          <a:p>
            <a:r>
              <a:rPr lang="en-US" dirty="0" smtClean="0"/>
              <a:t>Caro</a:t>
            </a:r>
          </a:p>
          <a:p>
            <a:r>
              <a:rPr lang="en-US" dirty="0" err="1" smtClean="0"/>
              <a:t>Mutai</a:t>
            </a:r>
            <a:endParaRPr lang="en-US" dirty="0" smtClean="0"/>
          </a:p>
          <a:p>
            <a:r>
              <a:rPr lang="en-US" dirty="0" smtClean="0"/>
              <a:t>Denis</a:t>
            </a:r>
          </a:p>
          <a:p>
            <a:r>
              <a:rPr lang="en-US" smtClean="0"/>
              <a:t>eva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Cause and Clinical features of Poliomyelitis</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r>
              <a:rPr lang="en-US" b="1" dirty="0"/>
              <a:t>Cause</a:t>
            </a:r>
            <a:r>
              <a:rPr lang="en-US" dirty="0" smtClean="0"/>
              <a:t/>
            </a:r>
            <a:br>
              <a:rPr lang="en-US" dirty="0" smtClean="0"/>
            </a:br>
            <a:r>
              <a:rPr lang="en-US" dirty="0"/>
              <a:t>Polio commonly occurs in children. Most infections are acquired from cases that are sub–clinical, i.e. they do not manifest the full blown symptoms. Such cases shed the virus in the feces. The cases are most infectious about one week to 10 days before and after the onset of symptoms. In the feces, the virus is excreted commonly for about two to three weeks, and sometimes as long as about three to four months. The infection may spread directly through contaminated fingers where hygiene is poor, or indirectly through contaminated water, milk, foods, flies and articles of daily use.</a:t>
            </a:r>
            <a:r>
              <a:rPr lang="en-US" dirty="0" smtClean="0"/>
              <a:t/>
            </a:r>
            <a:br>
              <a:rPr lang="en-US" dirty="0" smtClean="0"/>
            </a:br>
            <a:r>
              <a:rPr lang="en-US" dirty="0" smtClean="0"/>
              <a:t/>
            </a:r>
            <a:br>
              <a:rPr lang="en-US" dirty="0" smtClean="0"/>
            </a:br>
            <a:r>
              <a:rPr lang="en-US" b="1" dirty="0"/>
              <a:t>Clinical Features of Poliomyelitis</a:t>
            </a:r>
            <a:r>
              <a:rPr lang="en-US" dirty="0" smtClean="0"/>
              <a:t/>
            </a:r>
            <a:br>
              <a:rPr lang="en-US" dirty="0" smtClean="0"/>
            </a:br>
            <a:r>
              <a:rPr lang="en-US" dirty="0"/>
              <a:t>As mentioned earlier, many cases are sub–clinical. Almost 95% of infections are sub–clinical. The patients have minimum or no symptoms at all. The cases can either present as paralytic or non–paralytic polio. In non–paralytic polio, the child usually presents with low grade fever, diarrhea, and this is followed by stiffness and pain in the neck and back. The disease lasts for about two to 10 days. Recovery is rapid. It occurs in approximately 1% of all infections.</a:t>
            </a:r>
            <a:r>
              <a:rPr lang="en-US" dirty="0" smtClean="0"/>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r>
              <a:rPr lang="en-US" b="1" dirty="0" smtClean="0"/>
              <a:t>Clinical Features of Poliomyelitis</a:t>
            </a:r>
            <a:r>
              <a:rPr lang="en-US" dirty="0" smtClean="0"/>
              <a:t/>
            </a:r>
            <a:br>
              <a:rPr lang="en-US" dirty="0" smtClean="0"/>
            </a:br>
            <a:r>
              <a:rPr lang="en-US" dirty="0" smtClean="0"/>
              <a:t>As mentioned earlier, many cases are sub–clinical. Almost 95% of infections are sub–clinical. The patients have minimum or no symptoms at all. The cases can either present as paralytic or non–paralytic polio. In non–paralytic polio, the child usually presents with low grade fever, diarrhea, and this is followed by stiffness and pain in the neck and back. The disease lasts for about two to 10 days. Recovery is rapid. It occurs in approximately 1% of all infections.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r>
              <a:rPr lang="en-US" b="1" dirty="0"/>
              <a:t>Non–paralytic Polio</a:t>
            </a:r>
            <a:r>
              <a:rPr lang="en-US" dirty="0" smtClean="0"/>
              <a:t/>
            </a:r>
            <a:br>
              <a:rPr lang="en-US" dirty="0" smtClean="0"/>
            </a:br>
            <a:r>
              <a:rPr lang="en-US" dirty="0"/>
              <a:t>The presenting features are stiffness and pain in the neck and back. The disease is synonymous with aseptic meningitis.</a:t>
            </a:r>
            <a:r>
              <a:rPr lang="en-US" dirty="0" smtClean="0"/>
              <a:t/>
            </a:r>
            <a:br>
              <a:rPr lang="en-US" dirty="0" smtClean="0"/>
            </a:br>
            <a:r>
              <a:rPr lang="en-US" dirty="0" smtClean="0"/>
              <a:t/>
            </a:r>
            <a:br>
              <a:rPr lang="en-US" dirty="0" smtClean="0"/>
            </a:br>
            <a:r>
              <a:rPr lang="en-US" b="1" dirty="0"/>
              <a:t>Paralytic Polio</a:t>
            </a:r>
            <a:r>
              <a:rPr lang="en-US" dirty="0" smtClean="0"/>
              <a:t/>
            </a:r>
            <a:br>
              <a:rPr lang="en-US" dirty="0" smtClean="0"/>
            </a:br>
            <a:r>
              <a:rPr lang="en-US" dirty="0"/>
              <a:t> </a:t>
            </a:r>
            <a:r>
              <a:rPr lang="en-US" b="1" dirty="0"/>
              <a:t>Prosthesis</a:t>
            </a:r>
            <a:endParaRPr lang="en-US" dirty="0"/>
          </a:p>
          <a:p>
            <a:r>
              <a:rPr lang="en-US" dirty="0"/>
              <a:t>The virus in paralytic polio invades the nervous system such that eventually results in paralysis. The infection starts with a low grade fever and associated non–specific symptoms such as nausea, abdominal pain, headache etc. This is followed by paralysis which usually involves the lower extremity, starting at the hip and spreading downwards. The paralysis is asymmetrical.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r>
              <a:rPr lang="en-US" dirty="0"/>
              <a:t>This occurs in less than 1% of the infections. The virus invades the CNS (central nervous system) and causes varying degrees of paralysis. Other associated symptoms are malaise, anorexia, nausea, vomiting, headache, sore throat, constipation and abdominal pain. The paralysis is characterized as descending, i.e. starting at the hip and then moving down to the distal parts of the extremity.</a:t>
            </a:r>
            <a:br>
              <a:rPr lang="en-US" dirty="0"/>
            </a:br>
            <a:r>
              <a:rPr lang="en-US" dirty="0"/>
              <a:t/>
            </a:r>
            <a:br>
              <a:rPr lang="en-US" dirty="0"/>
            </a:br>
            <a:r>
              <a:rPr lang="en-US" dirty="0"/>
              <a:t>There is no specific treatment for polio. Good nursing care from the beginning of illness can minimize or even prevent crippling. Physiotherapy is of vital importance. It can be initiated in the affected limb immediately. It helps the weakened muscles to regain strength. Very probably, the child may have to put on metal calipers.</a:t>
            </a:r>
          </a:p>
          <a:p>
            <a:r>
              <a:rPr lang="en-US" dirty="0" smtClean="0"/>
              <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 PROGRESS</a:t>
            </a:r>
            <a:endParaRPr lang="en-US" dirty="0"/>
          </a:p>
        </p:txBody>
      </p:sp>
      <p:sp>
        <p:nvSpPr>
          <p:cNvPr id="3" name="Content Placeholder 2"/>
          <p:cNvSpPr>
            <a:spLocks noGrp="1"/>
          </p:cNvSpPr>
          <p:nvPr>
            <p:ph idx="1"/>
          </p:nvPr>
        </p:nvSpPr>
        <p:spPr/>
        <p:txBody>
          <a:bodyPr/>
          <a:lstStyle/>
          <a:p>
            <a:r>
              <a:rPr lang="en-US" dirty="0" smtClean="0"/>
              <a:t>Poliovirus enters the body through the mouth, infecting the first cells with which it comes in contact – the </a:t>
            </a:r>
            <a:r>
              <a:rPr lang="en-US" dirty="0" smtClean="0">
                <a:hlinkClick r:id="rId2" tooltip="Human pharynx"/>
              </a:rPr>
              <a:t>pharynx</a:t>
            </a:r>
            <a:r>
              <a:rPr lang="en-US" dirty="0" smtClean="0"/>
              <a:t> and </a:t>
            </a:r>
            <a:r>
              <a:rPr lang="en-US" dirty="0" smtClean="0">
                <a:hlinkClick r:id="rId3" tooltip="Intestinal mucosa"/>
              </a:rPr>
              <a:t>intestinal mucosa</a:t>
            </a:r>
            <a:r>
              <a:rPr lang="en-US" dirty="0" smtClean="0"/>
              <a:t>. It gains entry by binding to an </a:t>
            </a:r>
            <a:r>
              <a:rPr lang="en-US" dirty="0" smtClean="0">
                <a:hlinkClick r:id="rId4" tooltip="Immunoglobulin"/>
              </a:rPr>
              <a:t>immunoglobulin-like</a:t>
            </a:r>
            <a:r>
              <a:rPr lang="en-US" dirty="0" smtClean="0"/>
              <a:t> receptor, known as the poliovirus receptor or </a:t>
            </a:r>
            <a:r>
              <a:rPr lang="en-US" dirty="0" smtClean="0">
                <a:hlinkClick r:id="rId5" tooltip="CD155"/>
              </a:rPr>
              <a:t>CD155</a:t>
            </a:r>
            <a:r>
              <a:rPr lang="en-US" dirty="0" smtClean="0"/>
              <a:t>, on the cell membrane.</a:t>
            </a:r>
            <a:r>
              <a:rPr lang="en-US" baseline="30000" dirty="0" smtClean="0">
                <a:hlinkClick r:id="rId6"/>
              </a:rPr>
              <a:t>[31]</a:t>
            </a:r>
            <a:r>
              <a:rPr lang="en-US" dirty="0" smtClean="0"/>
              <a:t> The virus then hijacks the </a:t>
            </a:r>
            <a:r>
              <a:rPr lang="en-US" dirty="0" smtClean="0">
                <a:hlinkClick r:id="rId7" tooltip="Host (biology)"/>
              </a:rPr>
              <a:t>host cell's</a:t>
            </a:r>
            <a:r>
              <a:rPr lang="en-US" dirty="0" smtClean="0"/>
              <a:t> own machinery, and begins to </a:t>
            </a:r>
            <a:r>
              <a:rPr lang="en-US" dirty="0" smtClean="0">
                <a:hlinkClick r:id="rId8" tooltip="Viral replication"/>
              </a:rPr>
              <a:t>replicate</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smtClean="0"/>
              <a:t>Poliovirus divides within gastrointestinal cells for about a week, from where it spreads to the </a:t>
            </a:r>
            <a:r>
              <a:rPr lang="en-US" dirty="0" smtClean="0">
                <a:hlinkClick r:id="rId2" tooltip="Tonsils"/>
              </a:rPr>
              <a:t>tonsils</a:t>
            </a:r>
            <a:r>
              <a:rPr lang="en-US" dirty="0" smtClean="0"/>
              <a:t> (specifically the </a:t>
            </a:r>
            <a:r>
              <a:rPr lang="en-US" dirty="0" smtClean="0">
                <a:hlinkClick r:id="rId3"/>
              </a:rPr>
              <a:t>follicular </a:t>
            </a:r>
            <a:r>
              <a:rPr lang="en-US" dirty="0" err="1" smtClean="0">
                <a:hlinkClick r:id="rId3"/>
              </a:rPr>
              <a:t>dendritic</a:t>
            </a:r>
            <a:r>
              <a:rPr lang="en-US" dirty="0" smtClean="0">
                <a:hlinkClick r:id="rId3"/>
              </a:rPr>
              <a:t> cells</a:t>
            </a:r>
            <a:r>
              <a:rPr lang="en-US" dirty="0" smtClean="0"/>
              <a:t> residing within the </a:t>
            </a:r>
            <a:r>
              <a:rPr lang="en-US" dirty="0" err="1" smtClean="0"/>
              <a:t>tonsilar</a:t>
            </a:r>
            <a:r>
              <a:rPr lang="en-US" dirty="0" smtClean="0"/>
              <a:t> </a:t>
            </a:r>
            <a:r>
              <a:rPr lang="en-US" dirty="0" smtClean="0">
                <a:hlinkClick r:id="rId4" tooltip="Germinal center"/>
              </a:rPr>
              <a:t>germinal centers</a:t>
            </a:r>
            <a:r>
              <a:rPr lang="en-US" dirty="0" smtClean="0"/>
              <a:t>), the intestinal </a:t>
            </a:r>
            <a:r>
              <a:rPr lang="en-US" dirty="0" smtClean="0">
                <a:hlinkClick r:id="rId5" tooltip="Lymphoid tissue"/>
              </a:rPr>
              <a:t>lymphoid tissue</a:t>
            </a:r>
            <a:r>
              <a:rPr lang="en-US" dirty="0" smtClean="0"/>
              <a:t> including the </a:t>
            </a:r>
            <a:r>
              <a:rPr lang="en-US" dirty="0" smtClean="0">
                <a:hlinkClick r:id="rId6" tooltip="Microfold cell"/>
              </a:rPr>
              <a:t>M cells</a:t>
            </a:r>
            <a:r>
              <a:rPr lang="en-US" dirty="0" smtClean="0"/>
              <a:t> of </a:t>
            </a:r>
            <a:r>
              <a:rPr lang="en-US" dirty="0" err="1" smtClean="0">
                <a:hlinkClick r:id="rId7" tooltip="Peyer's patches"/>
              </a:rPr>
              <a:t>Peyer's</a:t>
            </a:r>
            <a:r>
              <a:rPr lang="en-US" dirty="0" smtClean="0">
                <a:hlinkClick r:id="rId7" tooltip="Peyer's patches"/>
              </a:rPr>
              <a:t> patches</a:t>
            </a:r>
            <a:r>
              <a:rPr lang="en-US" dirty="0" smtClean="0"/>
              <a:t>, and the deep </a:t>
            </a:r>
            <a:r>
              <a:rPr lang="en-US" dirty="0" smtClean="0">
                <a:hlinkClick r:id="rId8" tooltip="Sense (molecular biology)"/>
              </a:rPr>
              <a:t>cervical</a:t>
            </a:r>
            <a:r>
              <a:rPr lang="en-US" dirty="0" smtClean="0"/>
              <a:t> and </a:t>
            </a:r>
            <a:r>
              <a:rPr lang="en-US" dirty="0" smtClean="0">
                <a:hlinkClick r:id="rId9" tooltip="Inferior mesenteric lymph nodes"/>
              </a:rPr>
              <a:t>mesenteric lymph nodes</a:t>
            </a:r>
            <a:r>
              <a:rPr lang="en-US" dirty="0" smtClean="0"/>
              <a:t>, where it multiplies abundantly. The virus is subsequently absorbed into the bloodstream</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en-US" dirty="0"/>
              <a:t>Known as </a:t>
            </a:r>
            <a:r>
              <a:rPr lang="en-US" dirty="0" err="1">
                <a:hlinkClick r:id="rId2" tooltip="Viremia"/>
              </a:rPr>
              <a:t>viremia</a:t>
            </a:r>
            <a:r>
              <a:rPr lang="en-US" dirty="0"/>
              <a:t>, the presence of a virus in the bloodstream enables it to be widely distributed throughout the body. Poliovirus can survive and multiply within the blood and </a:t>
            </a:r>
            <a:r>
              <a:rPr lang="en-US" dirty="0" err="1"/>
              <a:t>lymphatics</a:t>
            </a:r>
            <a:r>
              <a:rPr lang="en-US" dirty="0"/>
              <a:t> for long periods of time, sometimes as long as 17 weeks.</a:t>
            </a:r>
            <a:r>
              <a:rPr lang="en-US" baseline="30000" dirty="0">
                <a:hlinkClick r:id="rId3"/>
              </a:rPr>
              <a:t>[33]</a:t>
            </a:r>
            <a:r>
              <a:rPr lang="en-US" dirty="0"/>
              <a:t> In a small percentage of cases, it can spread and replicate in other sites, such as </a:t>
            </a:r>
            <a:r>
              <a:rPr lang="en-US" dirty="0">
                <a:hlinkClick r:id="rId4" tooltip="Brown fat"/>
              </a:rPr>
              <a:t>brown fat</a:t>
            </a:r>
            <a:r>
              <a:rPr lang="en-US" dirty="0"/>
              <a:t>, the </a:t>
            </a:r>
            <a:r>
              <a:rPr lang="en-US" dirty="0" err="1">
                <a:hlinkClick r:id="rId5" tooltip="Reticuloendothelial"/>
              </a:rPr>
              <a:t>reticuloendothelial</a:t>
            </a:r>
            <a:r>
              <a:rPr lang="en-US" dirty="0"/>
              <a:t> tissues, and muscle.</a:t>
            </a:r>
            <a:r>
              <a:rPr lang="en-US" baseline="30000" dirty="0">
                <a:hlinkClick r:id="rId3"/>
              </a:rPr>
              <a:t>[34]</a:t>
            </a:r>
            <a:r>
              <a:rPr lang="en-US" dirty="0"/>
              <a:t> This sustained replication causes a major </a:t>
            </a:r>
            <a:r>
              <a:rPr lang="en-US" dirty="0" err="1"/>
              <a:t>viremia</a:t>
            </a:r>
            <a:r>
              <a:rPr lang="en-US" dirty="0"/>
              <a:t>, and leads to the development of minor influenza-like symptoms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 Rarely, this may progress and the virus may invade the central nervous system, provoking a local </a:t>
            </a:r>
            <a:r>
              <a:rPr lang="en-US" dirty="0">
                <a:hlinkClick r:id="rId2" tooltip="Inflammatory response"/>
              </a:rPr>
              <a:t>inflammatory response</a:t>
            </a:r>
            <a:r>
              <a:rPr lang="en-US" dirty="0"/>
              <a:t>. In most cases, this causes a self-limiting inflammation of the </a:t>
            </a:r>
            <a:r>
              <a:rPr lang="en-US" dirty="0" err="1">
                <a:hlinkClick r:id="rId3" tooltip="Meninges"/>
              </a:rPr>
              <a:t>meninges</a:t>
            </a:r>
            <a:r>
              <a:rPr lang="en-US" dirty="0"/>
              <a:t>, the layers of tissue surrounding the </a:t>
            </a:r>
            <a:r>
              <a:rPr lang="en-US" dirty="0">
                <a:hlinkClick r:id="rId4" tooltip="Human brain"/>
              </a:rPr>
              <a:t>brain</a:t>
            </a:r>
            <a:r>
              <a:rPr lang="en-US" dirty="0"/>
              <a:t>, which is known as </a:t>
            </a:r>
            <a:r>
              <a:rPr lang="en-US" dirty="0" err="1"/>
              <a:t>nonparalytic</a:t>
            </a:r>
            <a:r>
              <a:rPr lang="en-US" dirty="0"/>
              <a:t> aseptic meningitis.</a:t>
            </a:r>
            <a:r>
              <a:rPr lang="en-US" baseline="30000" dirty="0">
                <a:hlinkClick r:id="rId5"/>
              </a:rPr>
              <a:t>[12]</a:t>
            </a:r>
            <a:r>
              <a:rPr lang="en-US" dirty="0"/>
              <a:t> Penetration of the CNS provides no known benefit to the virus, and is quite possibly an incidental deviation of a normal gastrointestinal infection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mechanisms by which poliovirus spreads to the CNS are poorly understood, but it appears to be primarily a chance event – largely independent of the age, gender, or </a:t>
            </a:r>
            <a:r>
              <a:rPr lang="en-US" dirty="0">
                <a:hlinkClick r:id="rId2" tooltip="Socioeconomics"/>
              </a:rPr>
              <a:t>socioeconomic</a:t>
            </a:r>
            <a:r>
              <a:rPr lang="en-US" dirty="0"/>
              <a:t> position of the individual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Paralytic polio</a:t>
            </a:r>
            <a:endParaRPr lang="en-US" dirty="0"/>
          </a:p>
        </p:txBody>
      </p:sp>
      <p:sp>
        <p:nvSpPr>
          <p:cNvPr id="3" name="Content Placeholder 2"/>
          <p:cNvSpPr>
            <a:spLocks noGrp="1"/>
          </p:cNvSpPr>
          <p:nvPr>
            <p:ph idx="1"/>
          </p:nvPr>
        </p:nvSpPr>
        <p:spPr/>
        <p:txBody>
          <a:bodyPr>
            <a:normAutofit lnSpcReduction="10000"/>
          </a:bodyPr>
          <a:lstStyle/>
          <a:p>
            <a:r>
              <a:rPr lang="en-US" dirty="0"/>
              <a:t>In around one percent of infections, poliovirus spreads along certain nerve fiber pathways, preferentially replicating in and destroying </a:t>
            </a:r>
            <a:r>
              <a:rPr lang="en-US" dirty="0">
                <a:hlinkClick r:id="rId2" tooltip="Motor neuron"/>
              </a:rPr>
              <a:t>motor neurons</a:t>
            </a:r>
            <a:r>
              <a:rPr lang="en-US" dirty="0"/>
              <a:t> within the </a:t>
            </a:r>
            <a:r>
              <a:rPr lang="en-US" dirty="0">
                <a:hlinkClick r:id="rId3" tooltip="Spinal cord"/>
              </a:rPr>
              <a:t>spinal cord</a:t>
            </a:r>
            <a:r>
              <a:rPr lang="en-US" dirty="0"/>
              <a:t>, </a:t>
            </a:r>
            <a:r>
              <a:rPr lang="en-US" dirty="0">
                <a:hlinkClick r:id="rId4" tooltip="Brain stem"/>
              </a:rPr>
              <a:t>brain stem</a:t>
            </a:r>
            <a:r>
              <a:rPr lang="en-US" dirty="0"/>
              <a:t>, or </a:t>
            </a:r>
            <a:r>
              <a:rPr lang="en-US" dirty="0">
                <a:hlinkClick r:id="rId5" tooltip="Motor cortex"/>
              </a:rPr>
              <a:t>motor cortex</a:t>
            </a:r>
            <a:r>
              <a:rPr lang="en-US" dirty="0"/>
              <a:t>. This leads to the development of paralytic poliomyelitis, the various forms of which (spinal, bulbar, and </a:t>
            </a:r>
            <a:r>
              <a:rPr lang="en-US" dirty="0" err="1"/>
              <a:t>bulbospinal</a:t>
            </a:r>
            <a:r>
              <a:rPr lang="en-US" dirty="0"/>
              <a:t>) vary only with the amount of neuronal damage and inflammation that occurs, and the region of the CNS affected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r>
              <a:rPr lang="en-US" dirty="0" smtClean="0"/>
              <a:t>TABLE OF CONTENTS</a:t>
            </a:r>
          </a:p>
          <a:p>
            <a:r>
              <a:rPr lang="en-US" dirty="0" smtClean="0"/>
              <a:t>background</a:t>
            </a:r>
          </a:p>
          <a:p>
            <a:r>
              <a:rPr lang="en-US" dirty="0" smtClean="0"/>
              <a:t>Transmission</a:t>
            </a:r>
          </a:p>
          <a:p>
            <a:r>
              <a:rPr lang="en-US" dirty="0" smtClean="0"/>
              <a:t>Clinical manifestation</a:t>
            </a:r>
          </a:p>
          <a:p>
            <a:r>
              <a:rPr lang="en-US" dirty="0" smtClean="0"/>
              <a:t>Disease progress</a:t>
            </a:r>
          </a:p>
          <a:p>
            <a:r>
              <a:rPr lang="en-US" dirty="0" smtClean="0"/>
              <a:t>Treatment</a:t>
            </a:r>
          </a:p>
          <a:p>
            <a:r>
              <a:rPr lang="en-US" dirty="0" smtClean="0"/>
              <a:t>Prevention and control</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r>
              <a:rPr lang="en-US" dirty="0"/>
              <a:t>The destruction of neuronal cells produces </a:t>
            </a:r>
            <a:r>
              <a:rPr lang="en-US" dirty="0">
                <a:hlinkClick r:id="rId2" tooltip="Lesion"/>
              </a:rPr>
              <a:t>lesions</a:t>
            </a:r>
            <a:r>
              <a:rPr lang="en-US" dirty="0"/>
              <a:t> within the </a:t>
            </a:r>
            <a:r>
              <a:rPr lang="en-US" dirty="0">
                <a:hlinkClick r:id="rId3" tooltip="Follicular dendritic cell"/>
              </a:rPr>
              <a:t>spinal ganglia</a:t>
            </a:r>
            <a:r>
              <a:rPr lang="en-US" dirty="0"/>
              <a:t>; these may also occur in the </a:t>
            </a:r>
            <a:r>
              <a:rPr lang="en-US" dirty="0">
                <a:hlinkClick r:id="rId4" tooltip="Reticular formation"/>
              </a:rPr>
              <a:t>reticular formation</a:t>
            </a:r>
            <a:r>
              <a:rPr lang="en-US" dirty="0"/>
              <a:t>, </a:t>
            </a:r>
            <a:r>
              <a:rPr lang="en-US" dirty="0">
                <a:hlinkClick r:id="rId5" tooltip="Vestibular nuclei"/>
              </a:rPr>
              <a:t>vestibular nuclei</a:t>
            </a:r>
            <a:r>
              <a:rPr lang="en-US" dirty="0"/>
              <a:t>, </a:t>
            </a:r>
            <a:r>
              <a:rPr lang="en-US" dirty="0" err="1">
                <a:hlinkClick r:id="rId6" tooltip="Cerebellar vermis"/>
              </a:rPr>
              <a:t>cerebellar</a:t>
            </a:r>
            <a:r>
              <a:rPr lang="en-US" dirty="0">
                <a:hlinkClick r:id="rId6" tooltip="Cerebellar vermis"/>
              </a:rPr>
              <a:t> </a:t>
            </a:r>
            <a:r>
              <a:rPr lang="en-US" dirty="0" err="1">
                <a:hlinkClick r:id="rId6" tooltip="Cerebellar vermis"/>
              </a:rPr>
              <a:t>vermis</a:t>
            </a:r>
            <a:r>
              <a:rPr lang="en-US" dirty="0"/>
              <a:t>, and deep </a:t>
            </a:r>
            <a:r>
              <a:rPr lang="en-US" dirty="0" err="1">
                <a:hlinkClick r:id="rId7" tooltip="Cerebellar nuclei"/>
              </a:rPr>
              <a:t>cerebellar</a:t>
            </a:r>
            <a:r>
              <a:rPr lang="en-US" dirty="0">
                <a:hlinkClick r:id="rId7" tooltip="Cerebellar nuclei"/>
              </a:rPr>
              <a:t> nuclei</a:t>
            </a:r>
            <a:r>
              <a:rPr lang="en-US" dirty="0"/>
              <a:t>.</a:t>
            </a:r>
            <a:r>
              <a:rPr lang="en-US" baseline="30000" dirty="0">
                <a:hlinkClick r:id="rId8"/>
              </a:rPr>
              <a:t>[35]</a:t>
            </a:r>
            <a:r>
              <a:rPr lang="en-US" dirty="0"/>
              <a:t> Inflammation associated with </a:t>
            </a:r>
            <a:r>
              <a:rPr lang="en-US" dirty="0">
                <a:hlinkClick r:id="rId9" tooltip="Neuron"/>
              </a:rPr>
              <a:t>nerve cell</a:t>
            </a:r>
            <a:r>
              <a:rPr lang="en-US" dirty="0"/>
              <a:t> destruction often alters the color and appearance of the gray matter in the </a:t>
            </a:r>
            <a:r>
              <a:rPr lang="en-US" dirty="0">
                <a:hlinkClick r:id="rId10" tooltip="Spinal column"/>
              </a:rPr>
              <a:t>spinal column</a:t>
            </a:r>
            <a:r>
              <a:rPr lang="en-US" dirty="0"/>
              <a:t>, causing it to appear reddish and swollen.</a:t>
            </a:r>
            <a:r>
              <a:rPr lang="en-US" baseline="30000" dirty="0">
                <a:hlinkClick r:id="rId8"/>
              </a:rPr>
              <a:t>[12]</a:t>
            </a:r>
            <a:r>
              <a:rPr lang="en-US" dirty="0"/>
              <a:t> Other destructive changes associated with paralytic disease occur in the </a:t>
            </a:r>
            <a:r>
              <a:rPr lang="en-US" dirty="0">
                <a:hlinkClick r:id="rId11" tooltip="Forebrain"/>
              </a:rPr>
              <a:t>forebrain</a:t>
            </a:r>
            <a:r>
              <a:rPr lang="en-US" dirty="0"/>
              <a:t> region, specifically the </a:t>
            </a:r>
            <a:r>
              <a:rPr lang="en-US" dirty="0">
                <a:hlinkClick r:id="rId12" tooltip="Hypothalamus"/>
              </a:rPr>
              <a:t>hypothalamus</a:t>
            </a:r>
            <a:r>
              <a:rPr lang="en-US" dirty="0"/>
              <a:t> and </a:t>
            </a:r>
            <a:r>
              <a:rPr lang="en-US" dirty="0">
                <a:hlinkClick r:id="rId13" tooltip="Thalamus"/>
              </a:rPr>
              <a:t>thalamus</a:t>
            </a:r>
            <a:r>
              <a:rPr lang="en-US" dirty="0"/>
              <a:t>.</a:t>
            </a:r>
            <a:r>
              <a:rPr lang="en-US" baseline="30000" dirty="0">
                <a:hlinkClick r:id="rId8"/>
              </a:rPr>
              <a:t>[35]</a:t>
            </a:r>
            <a:r>
              <a:rPr lang="en-US" dirty="0"/>
              <a:t> The molecular mechanisms by which poliovirus causes paralytic disease are poorly understood.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Early symptoms of paralytic polio include high fever, headache, stiffness in the back and neck, asymmetrical weakness of various muscles, sensitivity to touch, </a:t>
            </a:r>
            <a:r>
              <a:rPr lang="en-US" dirty="0">
                <a:hlinkClick r:id="rId2" tooltip="Dysphagia"/>
              </a:rPr>
              <a:t>difficulty swallowing</a:t>
            </a:r>
            <a:r>
              <a:rPr lang="en-US" dirty="0"/>
              <a:t>, </a:t>
            </a:r>
            <a:r>
              <a:rPr lang="en-US" dirty="0">
                <a:hlinkClick r:id="rId3" tooltip="Myalgia"/>
              </a:rPr>
              <a:t>muscle pain</a:t>
            </a:r>
            <a:r>
              <a:rPr lang="en-US" dirty="0"/>
              <a:t>, loss of superficial and deep </a:t>
            </a:r>
            <a:r>
              <a:rPr lang="en-US" dirty="0">
                <a:hlinkClick r:id="rId4" tooltip="Reflex"/>
              </a:rPr>
              <a:t>reflexes</a:t>
            </a:r>
            <a:r>
              <a:rPr lang="en-US" dirty="0"/>
              <a:t>, </a:t>
            </a:r>
            <a:r>
              <a:rPr lang="en-US" dirty="0" err="1">
                <a:hlinkClick r:id="rId5" tooltip="Paresthesia"/>
              </a:rPr>
              <a:t>paresthesia</a:t>
            </a:r>
            <a:r>
              <a:rPr lang="en-US" dirty="0"/>
              <a:t> (pins and needles), irritability, constipation, or difficulty urinating. Paralysis generally develops one to ten days after early symptoms begin, progresses for two to three days, and is usually complete by the time the fever breaks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r>
              <a:rPr lang="en-US" dirty="0"/>
              <a:t>The likelihood of developing paralytic polio increases with age, as does the extent of paralysis. In children, </a:t>
            </a:r>
            <a:r>
              <a:rPr lang="en-US" dirty="0" err="1"/>
              <a:t>nonparalytic</a:t>
            </a:r>
            <a:r>
              <a:rPr lang="en-US" dirty="0"/>
              <a:t> meningitis is the most likely consequence of CNS involvement, and paralysis occurs in only one in 1000 cases. In adults, paralysis occurs in one in 75 cases.</a:t>
            </a:r>
            <a:r>
              <a:rPr lang="en-US" baseline="30000" dirty="0">
                <a:hlinkClick r:id="rId2"/>
              </a:rPr>
              <a:t>[37]</a:t>
            </a:r>
            <a:r>
              <a:rPr lang="en-US" dirty="0"/>
              <a:t> In children under five years of age, paralysis of one leg is most common; in adults, extensive paralysis of the </a:t>
            </a:r>
            <a:r>
              <a:rPr lang="en-US" dirty="0">
                <a:hlinkClick r:id="rId3" tooltip="Chest"/>
              </a:rPr>
              <a:t>chest</a:t>
            </a:r>
            <a:r>
              <a:rPr lang="en-US" dirty="0"/>
              <a:t> and </a:t>
            </a:r>
            <a:r>
              <a:rPr lang="en-US" dirty="0">
                <a:hlinkClick r:id="rId4" tooltip="Abdomen"/>
              </a:rPr>
              <a:t>abdomen</a:t>
            </a:r>
            <a:r>
              <a:rPr lang="en-US" dirty="0"/>
              <a:t> also affecting all four limbs – </a:t>
            </a:r>
            <a:r>
              <a:rPr lang="en-US" dirty="0">
                <a:hlinkClick r:id="rId5" tooltip="Quadriplegia"/>
              </a:rPr>
              <a:t>quadriplegia</a:t>
            </a:r>
            <a:r>
              <a:rPr lang="en-US" dirty="0"/>
              <a:t> – is more likely.</a:t>
            </a:r>
            <a:r>
              <a:rPr lang="en-US" baseline="30000" dirty="0">
                <a:hlinkClick r:id="rId2"/>
              </a:rPr>
              <a:t>[38]</a:t>
            </a:r>
            <a:r>
              <a:rPr lang="en-US" dirty="0"/>
              <a:t> Paralysis rates also vary depending on the serotype of the infecting poliovirus; the highest rates of paralysis (one in 200) are associated with poliovirus type 1, the lowest rates (one in 2,000) are associated with type 2</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Spinal polio</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Spinal polio, the most common form of paralytic poliomyelitis, results from viral invasion of the motor neurons of the </a:t>
            </a:r>
            <a:r>
              <a:rPr lang="en-US" dirty="0">
                <a:hlinkClick r:id="rId2" tooltip="Anterior horn (spinal cord)"/>
              </a:rPr>
              <a:t>anterior horn cells</a:t>
            </a:r>
            <a:r>
              <a:rPr lang="en-US" dirty="0"/>
              <a:t>, or the </a:t>
            </a:r>
            <a:r>
              <a:rPr lang="en-US" dirty="0">
                <a:hlinkClick r:id="rId3" tooltip="Ventral"/>
              </a:rPr>
              <a:t>ventral</a:t>
            </a:r>
            <a:r>
              <a:rPr lang="en-US" dirty="0"/>
              <a:t> (front) </a:t>
            </a:r>
            <a:r>
              <a:rPr lang="en-US" dirty="0">
                <a:hlinkClick r:id="rId4" tooltip="Grey matter"/>
              </a:rPr>
              <a:t>grey matter</a:t>
            </a:r>
            <a:r>
              <a:rPr lang="en-US" dirty="0"/>
              <a:t> section in the </a:t>
            </a:r>
            <a:r>
              <a:rPr lang="en-US" dirty="0">
                <a:hlinkClick r:id="rId5" tooltip="Spinal column"/>
              </a:rPr>
              <a:t>spinal column</a:t>
            </a:r>
            <a:r>
              <a:rPr lang="en-US" dirty="0"/>
              <a:t>, which are responsible for movement of the muscles, including those of the </a:t>
            </a:r>
            <a:r>
              <a:rPr lang="en-US" dirty="0">
                <a:hlinkClick r:id="rId6" tooltip="Torso"/>
              </a:rPr>
              <a:t>trunk</a:t>
            </a:r>
            <a:r>
              <a:rPr lang="en-US" dirty="0"/>
              <a:t>, </a:t>
            </a:r>
            <a:r>
              <a:rPr lang="en-US" dirty="0">
                <a:hlinkClick r:id="rId7" tooltip="Limb (anatomy)"/>
              </a:rPr>
              <a:t>limbs</a:t>
            </a:r>
            <a:r>
              <a:rPr lang="en-US" dirty="0"/>
              <a:t>, and the </a:t>
            </a:r>
            <a:r>
              <a:rPr lang="en-US" dirty="0" err="1">
                <a:hlinkClick r:id="rId8" tooltip="Intercostal muscle"/>
              </a:rPr>
              <a:t>intercostal</a:t>
            </a:r>
            <a:r>
              <a:rPr lang="en-US" dirty="0">
                <a:hlinkClick r:id="rId8" tooltip="Intercostal muscle"/>
              </a:rPr>
              <a:t> muscles</a:t>
            </a:r>
            <a:r>
              <a:rPr lang="en-US" dirty="0"/>
              <a:t>.</a:t>
            </a:r>
            <a:r>
              <a:rPr lang="en-US" baseline="30000" dirty="0">
                <a:hlinkClick r:id="rId9"/>
              </a:rPr>
              <a:t>[14]</a:t>
            </a:r>
            <a:r>
              <a:rPr lang="en-US" dirty="0"/>
              <a:t> Virus invasion causes inflammation of the nerve cells, leading to damage or destruction of motor neuron </a:t>
            </a:r>
            <a:r>
              <a:rPr lang="en-US" dirty="0">
                <a:hlinkClick r:id="rId10" tooltip="Ganglion"/>
              </a:rPr>
              <a:t>ganglia</a:t>
            </a:r>
            <a:r>
              <a:rPr lang="en-US" dirty="0"/>
              <a:t>. When spinal neurons die, </a:t>
            </a:r>
            <a:r>
              <a:rPr lang="en-US" dirty="0" err="1">
                <a:hlinkClick r:id="rId11"/>
              </a:rPr>
              <a:t>Wallerian</a:t>
            </a:r>
            <a:r>
              <a:rPr lang="en-US" dirty="0">
                <a:hlinkClick r:id="rId11"/>
              </a:rPr>
              <a:t> degeneration</a:t>
            </a:r>
            <a:r>
              <a:rPr lang="en-US" dirty="0"/>
              <a:t> takes place, leading to weakness of those muscles formerly </a:t>
            </a:r>
            <a:r>
              <a:rPr lang="en-US" dirty="0">
                <a:hlinkClick r:id="rId12" tooltip="Innervate"/>
              </a:rPr>
              <a:t>innervated</a:t>
            </a:r>
            <a:r>
              <a:rPr lang="en-US" dirty="0"/>
              <a:t> by the now-dead neurons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en-US" dirty="0"/>
              <a:t>With the destruction of nerve cells, the muscles no longer receive signals from the brain or spinal cord; without nerve stimulation, the muscles </a:t>
            </a:r>
            <a:r>
              <a:rPr lang="en-US" dirty="0">
                <a:hlinkClick r:id="rId2" tooltip="Atrophy"/>
              </a:rPr>
              <a:t>atrophy</a:t>
            </a:r>
            <a:r>
              <a:rPr lang="en-US" dirty="0"/>
              <a:t>, becoming weak, floppy and poorly controlled, and finally completely paralyzed.</a:t>
            </a:r>
            <a:r>
              <a:rPr lang="en-US" baseline="30000" dirty="0">
                <a:hlinkClick r:id="rId3"/>
              </a:rPr>
              <a:t>[14]</a:t>
            </a:r>
            <a:r>
              <a:rPr lang="en-US" dirty="0"/>
              <a:t> Maximum paralysis progresses rapidly (two to four days), and usually involves fever and muscle pain. Deep </a:t>
            </a:r>
            <a:r>
              <a:rPr lang="en-US" dirty="0">
                <a:hlinkClick r:id="rId4" tooltip="Tendon reflex"/>
              </a:rPr>
              <a:t>tendon reflex</a:t>
            </a:r>
            <a:r>
              <a:rPr lang="en-US" dirty="0"/>
              <a:t>es are also affected, and are typically absent or diminished; </a:t>
            </a:r>
            <a:r>
              <a:rPr lang="en-US" dirty="0">
                <a:hlinkClick r:id="rId5" tooltip="Sense"/>
              </a:rPr>
              <a:t>sensation</a:t>
            </a:r>
            <a:r>
              <a:rPr lang="en-US" dirty="0"/>
              <a:t> (the ability to feel) in the paralyzed limbs, however, is not affected.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a:t>The extent of spinal paralysis depends on the region of the cord affected, which may be </a:t>
            </a:r>
            <a:r>
              <a:rPr lang="en-US" dirty="0">
                <a:hlinkClick r:id="rId2" tooltip="Neck"/>
              </a:rPr>
              <a:t>cervical</a:t>
            </a:r>
            <a:r>
              <a:rPr lang="en-US" dirty="0"/>
              <a:t>, </a:t>
            </a:r>
            <a:r>
              <a:rPr lang="en-US" dirty="0">
                <a:hlinkClick r:id="rId3" tooltip="Human thorax"/>
              </a:rPr>
              <a:t>thoracic</a:t>
            </a:r>
            <a:r>
              <a:rPr lang="en-US" dirty="0"/>
              <a:t>, or </a:t>
            </a:r>
            <a:r>
              <a:rPr lang="en-US" dirty="0">
                <a:hlinkClick r:id="rId4" tooltip="Lumbar"/>
              </a:rPr>
              <a:t>lumbar</a:t>
            </a:r>
            <a:r>
              <a:rPr lang="en-US" dirty="0"/>
              <a:t>.</a:t>
            </a:r>
            <a:r>
              <a:rPr lang="en-US" baseline="30000" dirty="0">
                <a:hlinkClick r:id="rId5"/>
              </a:rPr>
              <a:t>[42]</a:t>
            </a:r>
            <a:r>
              <a:rPr lang="en-US" dirty="0"/>
              <a:t> The virus may affect muscles on both sides of the body, but more often the paralysis is </a:t>
            </a:r>
            <a:r>
              <a:rPr lang="en-US" dirty="0">
                <a:hlinkClick r:id="rId6" tooltip="Asymmetry"/>
              </a:rPr>
              <a:t>asymmetrical</a:t>
            </a:r>
            <a:r>
              <a:rPr lang="en-US" dirty="0"/>
              <a:t>.</a:t>
            </a:r>
            <a:r>
              <a:rPr lang="en-US" baseline="30000" dirty="0">
                <a:hlinkClick r:id="rId5"/>
              </a:rPr>
              <a:t>[32]</a:t>
            </a:r>
            <a:r>
              <a:rPr lang="en-US" dirty="0"/>
              <a:t> Any </a:t>
            </a:r>
            <a:r>
              <a:rPr lang="en-US" dirty="0">
                <a:hlinkClick r:id="rId7" tooltip="Limb (anatomy)"/>
              </a:rPr>
              <a:t>limb</a:t>
            </a:r>
            <a:r>
              <a:rPr lang="en-US" dirty="0"/>
              <a:t> or combination of limbs may be affected – one leg, one arm, or both legs and both arms. Paralysis is often more severe </a:t>
            </a:r>
            <a:r>
              <a:rPr lang="en-US" dirty="0">
                <a:hlinkClick r:id="rId8" tooltip="Anatomical terms of location"/>
              </a:rPr>
              <a:t>proximally</a:t>
            </a:r>
            <a:r>
              <a:rPr lang="en-US" dirty="0"/>
              <a:t> (where the limb joins the body) than </a:t>
            </a:r>
            <a:r>
              <a:rPr lang="en-US" dirty="0">
                <a:hlinkClick r:id="rId8" tooltip="Anatomical terms of location"/>
              </a:rPr>
              <a:t>distally</a:t>
            </a:r>
            <a:r>
              <a:rPr lang="en-US" dirty="0"/>
              <a:t> (the </a:t>
            </a:r>
            <a:r>
              <a:rPr lang="en-US" dirty="0">
                <a:hlinkClick r:id="rId9" tooltip="Fingertip"/>
              </a:rPr>
              <a:t>fingertips</a:t>
            </a:r>
            <a:r>
              <a:rPr lang="en-US" dirty="0"/>
              <a:t> and </a:t>
            </a:r>
            <a:r>
              <a:rPr lang="en-US" dirty="0">
                <a:hlinkClick r:id="rId10" tooltip="Toe"/>
              </a:rPr>
              <a:t>toes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Bulbar polio</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Making up about two percent of cases of paralytic polio, bulbar polio occurs when poliovirus invades and destroys nerves within the </a:t>
            </a:r>
            <a:r>
              <a:rPr lang="en-US" dirty="0">
                <a:hlinkClick r:id="rId2" tooltip="Bulbar"/>
              </a:rPr>
              <a:t>bulbar</a:t>
            </a:r>
            <a:r>
              <a:rPr lang="en-US" dirty="0"/>
              <a:t> region of the </a:t>
            </a:r>
            <a:r>
              <a:rPr lang="en-US" dirty="0">
                <a:hlinkClick r:id="rId3" tooltip="Brain stem"/>
              </a:rPr>
              <a:t>brain stem</a:t>
            </a:r>
            <a:r>
              <a:rPr lang="en-US" dirty="0"/>
              <a:t>.</a:t>
            </a:r>
            <a:r>
              <a:rPr lang="en-US" baseline="30000" dirty="0">
                <a:hlinkClick r:id="rId4"/>
              </a:rPr>
              <a:t>[1]</a:t>
            </a:r>
            <a:r>
              <a:rPr lang="en-US" dirty="0"/>
              <a:t> The bulbar region is a </a:t>
            </a:r>
            <a:r>
              <a:rPr lang="en-US" dirty="0">
                <a:hlinkClick r:id="rId5" tooltip="Cranial nerve"/>
              </a:rPr>
              <a:t>white matter</a:t>
            </a:r>
            <a:r>
              <a:rPr lang="en-US" dirty="0"/>
              <a:t> pathway that connects the </a:t>
            </a:r>
            <a:r>
              <a:rPr lang="en-US" dirty="0">
                <a:hlinkClick r:id="rId6" tooltip="Cerebral cortex"/>
              </a:rPr>
              <a:t>cerebral cortex</a:t>
            </a:r>
            <a:r>
              <a:rPr lang="en-US" dirty="0"/>
              <a:t> to the brain stem. The destruction of these nerves weakens the muscles supplied by the </a:t>
            </a:r>
            <a:r>
              <a:rPr lang="en-US" dirty="0">
                <a:hlinkClick r:id="rId7"/>
              </a:rPr>
              <a:t>cranial nerves</a:t>
            </a:r>
            <a:r>
              <a:rPr lang="en-US" dirty="0"/>
              <a:t>, producing symptoms of </a:t>
            </a:r>
            <a:r>
              <a:rPr lang="en-US" dirty="0">
                <a:hlinkClick r:id="rId8" tooltip="Encephalitis"/>
              </a:rPr>
              <a:t>encephalitis</a:t>
            </a:r>
            <a:r>
              <a:rPr lang="en-US" dirty="0"/>
              <a:t>, and causes </a:t>
            </a:r>
            <a:r>
              <a:rPr lang="en-US" dirty="0">
                <a:hlinkClick r:id="rId9" tooltip="Dyspnea"/>
              </a:rPr>
              <a:t>difficulty breathing</a:t>
            </a:r>
            <a:r>
              <a:rPr lang="en-US" dirty="0"/>
              <a:t>, speaking and swallowing.</a:t>
            </a:r>
            <a:r>
              <a:rPr lang="en-US" baseline="30000" dirty="0">
                <a:hlinkClick r:id="rId4"/>
              </a:rPr>
              <a:t>[13]</a:t>
            </a:r>
            <a:r>
              <a:rPr lang="en-US" dirty="0"/>
              <a:t> Critical nerves affected are the </a:t>
            </a:r>
            <a:r>
              <a:rPr lang="en-US" dirty="0" err="1">
                <a:hlinkClick r:id="rId10" tooltip="Glossopharyngeal nerve"/>
              </a:rPr>
              <a:t>glossopharyngeal</a:t>
            </a:r>
            <a:r>
              <a:rPr lang="en-US" dirty="0">
                <a:hlinkClick r:id="rId10" tooltip="Glossopharyngeal nerve"/>
              </a:rPr>
              <a:t> nerve</a:t>
            </a:r>
            <a:r>
              <a:rPr lang="en-US" dirty="0"/>
              <a:t> (which partially controls swallowing and functions in the throat, tongue movement, and taste), the </a:t>
            </a:r>
            <a:r>
              <a:rPr lang="en-US" dirty="0" err="1">
                <a:hlinkClick r:id="rId11" tooltip="Vagus nerve"/>
              </a:rPr>
              <a:t>vagus</a:t>
            </a:r>
            <a:r>
              <a:rPr lang="en-US" dirty="0">
                <a:hlinkClick r:id="rId11" tooltip="Vagus nerve"/>
              </a:rPr>
              <a:t> nerve</a:t>
            </a:r>
            <a:r>
              <a:rPr lang="en-US" dirty="0"/>
              <a:t> (which sends signals to the heart, intestines, and lungs), and the </a:t>
            </a:r>
            <a:r>
              <a:rPr lang="en-US" dirty="0">
                <a:hlinkClick r:id="rId12" tooltip="Accessory nerve"/>
              </a:rPr>
              <a:t>accessory nerve</a:t>
            </a:r>
            <a:r>
              <a:rPr lang="en-US" dirty="0"/>
              <a:t> (which controls upper neck movement).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a:bodyPr>
          <a:lstStyle/>
          <a:p>
            <a:r>
              <a:rPr lang="en-US" dirty="0"/>
              <a:t>Due to the effect on swallowing, secretions of </a:t>
            </a:r>
            <a:r>
              <a:rPr lang="en-US" dirty="0">
                <a:hlinkClick r:id="rId2" tooltip="Mucus"/>
              </a:rPr>
              <a:t>mucus</a:t>
            </a:r>
            <a:r>
              <a:rPr lang="en-US" dirty="0"/>
              <a:t> may build up in the airway, causing suffocation.</a:t>
            </a:r>
            <a:r>
              <a:rPr lang="en-US" baseline="30000" dirty="0">
                <a:hlinkClick r:id="rId3"/>
              </a:rPr>
              <a:t>[36]</a:t>
            </a:r>
            <a:r>
              <a:rPr lang="en-US" dirty="0"/>
              <a:t> Other signs and symptoms include </a:t>
            </a:r>
            <a:r>
              <a:rPr lang="en-US" dirty="0">
                <a:hlinkClick r:id="rId4" tooltip="Facial weakness"/>
              </a:rPr>
              <a:t>facial weakness</a:t>
            </a:r>
            <a:r>
              <a:rPr lang="en-US" dirty="0"/>
              <a:t> (caused by destruction of the </a:t>
            </a:r>
            <a:r>
              <a:rPr lang="en-US" dirty="0">
                <a:hlinkClick r:id="rId5" tooltip="Trigeminal nerve"/>
              </a:rPr>
              <a:t>trigeminal nerve</a:t>
            </a:r>
            <a:r>
              <a:rPr lang="en-US" dirty="0"/>
              <a:t> and </a:t>
            </a:r>
            <a:r>
              <a:rPr lang="en-US" dirty="0">
                <a:hlinkClick r:id="rId6"/>
              </a:rPr>
              <a:t>facial nerve</a:t>
            </a:r>
            <a:r>
              <a:rPr lang="en-US" dirty="0"/>
              <a:t>, which innervate the cheeks, </a:t>
            </a:r>
            <a:r>
              <a:rPr lang="en-US" dirty="0">
                <a:hlinkClick r:id="rId7" tooltip="Tear duct"/>
              </a:rPr>
              <a:t>tear ducts</a:t>
            </a:r>
            <a:r>
              <a:rPr lang="en-US" dirty="0"/>
              <a:t>, gums, and muscles of the face, among other structures), </a:t>
            </a:r>
            <a:r>
              <a:rPr lang="en-US" dirty="0">
                <a:hlinkClick r:id="rId8" tooltip="Diplopia"/>
              </a:rPr>
              <a:t>double vision</a:t>
            </a:r>
            <a:r>
              <a:rPr lang="en-US" dirty="0"/>
              <a:t>, difficulty in chewing, and abnormal </a:t>
            </a:r>
            <a:r>
              <a:rPr lang="en-US" dirty="0">
                <a:hlinkClick r:id="rId9" tooltip="Respiratory rate"/>
              </a:rPr>
              <a:t>respiratory rate</a:t>
            </a:r>
            <a:r>
              <a:rPr lang="en-US" dirty="0"/>
              <a:t>, depth, and rhythm (which may lead to </a:t>
            </a:r>
            <a:r>
              <a:rPr lang="en-US" dirty="0">
                <a:hlinkClick r:id="rId10" tooltip="Respiratory arrest"/>
              </a:rPr>
              <a:t>respiratory arrest</a:t>
            </a:r>
            <a:r>
              <a:rPr lang="en-US" dirty="0"/>
              <a:t>). </a:t>
            </a:r>
            <a:r>
              <a:rPr lang="en-US" dirty="0">
                <a:hlinkClick r:id="rId11" tooltip="Pulmonary edema"/>
              </a:rPr>
              <a:t>Pulmonary edema</a:t>
            </a:r>
            <a:r>
              <a:rPr lang="en-US" dirty="0"/>
              <a:t> and </a:t>
            </a:r>
            <a:r>
              <a:rPr lang="en-US" dirty="0">
                <a:hlinkClick r:id="rId12" tooltip="Shock (circulatory)"/>
              </a:rPr>
              <a:t>shock</a:t>
            </a:r>
            <a:r>
              <a:rPr lang="en-US" dirty="0"/>
              <a:t> are also possible and may be fatal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Bulbospinal</a:t>
            </a:r>
            <a:r>
              <a:rPr lang="en-US" b="1" dirty="0"/>
              <a:t> polio</a:t>
            </a:r>
            <a:endParaRPr lang="en-US" dirty="0"/>
          </a:p>
        </p:txBody>
      </p:sp>
      <p:sp>
        <p:nvSpPr>
          <p:cNvPr id="3" name="Content Placeholder 2"/>
          <p:cNvSpPr>
            <a:spLocks noGrp="1"/>
          </p:cNvSpPr>
          <p:nvPr>
            <p:ph idx="1"/>
          </p:nvPr>
        </p:nvSpPr>
        <p:spPr/>
        <p:txBody>
          <a:bodyPr>
            <a:normAutofit fontScale="77500" lnSpcReduction="20000"/>
          </a:bodyPr>
          <a:lstStyle/>
          <a:p>
            <a:r>
              <a:rPr lang="en-US" dirty="0"/>
              <a:t>Approximately 19 percent of all paralytic polio cases have both bulbar and spinal symptoms; this subtype is called respiratory or </a:t>
            </a:r>
            <a:r>
              <a:rPr lang="en-US" dirty="0" err="1"/>
              <a:t>bulbospinal</a:t>
            </a:r>
            <a:r>
              <a:rPr lang="en-US" dirty="0"/>
              <a:t> polio.</a:t>
            </a:r>
            <a:r>
              <a:rPr lang="en-US" baseline="30000" dirty="0">
                <a:hlinkClick r:id="rId2"/>
              </a:rPr>
              <a:t>[1]</a:t>
            </a:r>
            <a:r>
              <a:rPr lang="en-US" dirty="0"/>
              <a:t> Here, the virus affects the upper part of the cervical spinal cord (</a:t>
            </a:r>
            <a:r>
              <a:rPr lang="en-US" dirty="0">
                <a:hlinkClick r:id="rId3" tooltip="Wallerian degeneration"/>
              </a:rPr>
              <a:t>cervical vertebrae</a:t>
            </a:r>
            <a:r>
              <a:rPr lang="en-US" dirty="0"/>
              <a:t> C3 through C5), and paralysis of the </a:t>
            </a:r>
            <a:r>
              <a:rPr lang="en-US" dirty="0">
                <a:hlinkClick r:id="rId4" tooltip="Thoracic diaphragm"/>
              </a:rPr>
              <a:t>diaphragm</a:t>
            </a:r>
            <a:r>
              <a:rPr lang="en-US" dirty="0"/>
              <a:t> occurs. The critical nerves affected are the </a:t>
            </a:r>
            <a:r>
              <a:rPr lang="en-US" dirty="0" err="1">
                <a:hlinkClick r:id="rId5" tooltip="Phrenic nerve"/>
              </a:rPr>
              <a:t>phrenic</a:t>
            </a:r>
            <a:r>
              <a:rPr lang="en-US" dirty="0">
                <a:hlinkClick r:id="rId5" tooltip="Phrenic nerve"/>
              </a:rPr>
              <a:t> nerve</a:t>
            </a:r>
            <a:r>
              <a:rPr lang="en-US" dirty="0"/>
              <a:t> (which drives the diaphragm to inflate the </a:t>
            </a:r>
            <a:r>
              <a:rPr lang="en-US" dirty="0">
                <a:hlinkClick r:id="rId6" tooltip="Human lung"/>
              </a:rPr>
              <a:t>lungs</a:t>
            </a:r>
            <a:r>
              <a:rPr lang="en-US" dirty="0"/>
              <a:t>) and those that drive the muscles needed for swallowing. By destroying these nerves, this form of polio affects breathing, making it difficult or impossible for the patient to breathe without the support of a </a:t>
            </a:r>
            <a:r>
              <a:rPr lang="en-US" dirty="0">
                <a:hlinkClick r:id="rId7" tooltip="Medical ventilator"/>
              </a:rPr>
              <a:t>ventilator</a:t>
            </a:r>
            <a:r>
              <a:rPr lang="en-US" dirty="0"/>
              <a:t>. It can lead to paralysis of the arms and legs and may also affect swallowing and heart functions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There is no </a:t>
            </a:r>
            <a:r>
              <a:rPr lang="en-US" dirty="0">
                <a:hlinkClick r:id="rId2" tooltip="Cure"/>
              </a:rPr>
              <a:t>cure</a:t>
            </a:r>
            <a:r>
              <a:rPr lang="en-US" dirty="0"/>
              <a:t> for polio, but there are treatments. The focus of modern treatment has been on providing relief of symptoms, speeding recovery and preventing complications. Supportive measures include </a:t>
            </a:r>
            <a:r>
              <a:rPr lang="en-US" dirty="0">
                <a:hlinkClick r:id="rId3" tooltip="Antibiotics"/>
              </a:rPr>
              <a:t>antibiotics</a:t>
            </a:r>
            <a:r>
              <a:rPr lang="en-US" dirty="0"/>
              <a:t> to prevent infections in weakened muscles, </a:t>
            </a:r>
            <a:r>
              <a:rPr lang="en-US" dirty="0">
                <a:hlinkClick r:id="rId4" tooltip="Analgesics"/>
              </a:rPr>
              <a:t>analgesics</a:t>
            </a:r>
            <a:r>
              <a:rPr lang="en-US" dirty="0"/>
              <a:t> for pain, moderate exercise and a nutritious diet.</a:t>
            </a:r>
            <a:r>
              <a:rPr lang="en-US" baseline="30000" dirty="0">
                <a:hlinkClick r:id="rId5"/>
              </a:rPr>
              <a:t>[61]</a:t>
            </a:r>
            <a:r>
              <a:rPr lang="en-US" dirty="0"/>
              <a:t> Treatment of polio often requires long-term rehabilitation, including </a:t>
            </a:r>
            <a:r>
              <a:rPr lang="en-US" dirty="0">
                <a:hlinkClick r:id="rId6" tooltip="Occupational therapy"/>
              </a:rPr>
              <a:t>occupational therapy</a:t>
            </a:r>
            <a:r>
              <a:rPr lang="en-US" dirty="0"/>
              <a:t>, </a:t>
            </a:r>
            <a:r>
              <a:rPr lang="en-US" dirty="0">
                <a:hlinkClick r:id="rId7" tooltip="Physical therapy"/>
              </a:rPr>
              <a:t>physical therapy</a:t>
            </a:r>
            <a:r>
              <a:rPr lang="en-US" dirty="0"/>
              <a:t>, braces, corrective shoes and, in some cases, </a:t>
            </a:r>
            <a:r>
              <a:rPr lang="en-US" dirty="0">
                <a:hlinkClick r:id="rId8" tooltip="Orthopedic surgery"/>
              </a:rPr>
              <a:t>orthopedic surgery</a:t>
            </a:r>
            <a:r>
              <a:rPr lang="en-US" dirty="0"/>
              <a:t>.</a:t>
            </a:r>
            <a:r>
              <a:rPr lang="en-US" baseline="30000" dirty="0">
                <a:hlinkClick r:id="rId5"/>
              </a:rPr>
              <a:t>[42]</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r>
              <a:rPr lang="en-US" dirty="0" err="1" smtClean="0"/>
              <a:t>Pathogen.The</a:t>
            </a:r>
            <a:r>
              <a:rPr lang="en-US" dirty="0" smtClean="0"/>
              <a:t> genus </a:t>
            </a:r>
            <a:r>
              <a:rPr lang="en-US" dirty="0" err="1" smtClean="0"/>
              <a:t>Enterovirus</a:t>
            </a:r>
            <a:r>
              <a:rPr lang="en-US" dirty="0"/>
              <a:t>, </a:t>
            </a:r>
            <a:r>
              <a:rPr lang="en-US" dirty="0" smtClean="0"/>
              <a:t>isolated from the intestinal </a:t>
            </a:r>
            <a:r>
              <a:rPr lang="en-US" dirty="0" err="1" smtClean="0"/>
              <a:t>tract,includes</a:t>
            </a:r>
            <a:endParaRPr lang="en-US" dirty="0"/>
          </a:p>
          <a:p>
            <a:r>
              <a:rPr lang="en-US" dirty="0" smtClean="0"/>
              <a:t>These species</a:t>
            </a:r>
            <a:r>
              <a:rPr lang="en-US" dirty="0"/>
              <a:t>:</a:t>
            </a:r>
          </a:p>
          <a:p>
            <a:r>
              <a:rPr lang="en-US" dirty="0"/>
              <a:t>—Poliovirus(</a:t>
            </a:r>
            <a:r>
              <a:rPr lang="en-US" dirty="0" err="1"/>
              <a:t>poliomyelitispathogen</a:t>
            </a:r>
            <a:r>
              <a:rPr lang="en-US" dirty="0" smtClean="0"/>
              <a:t>) with three serotypes</a:t>
            </a:r>
            <a:r>
              <a:rPr lang="en-US" dirty="0"/>
              <a:t>.</a:t>
            </a:r>
          </a:p>
          <a:p>
            <a:r>
              <a:rPr lang="en-US" dirty="0"/>
              <a:t>—</a:t>
            </a:r>
            <a:r>
              <a:rPr lang="en-US" dirty="0" err="1" smtClean="0"/>
              <a:t>Coxsackievirus,group</a:t>
            </a:r>
            <a:r>
              <a:rPr lang="en-US" dirty="0" smtClean="0"/>
              <a:t> A</a:t>
            </a:r>
            <a:r>
              <a:rPr lang="en-US" dirty="0"/>
              <a:t>, with22serotypes.</a:t>
            </a:r>
          </a:p>
          <a:p>
            <a:r>
              <a:rPr lang="en-US" dirty="0" smtClean="0"/>
              <a:t>8 Viruses as </a:t>
            </a:r>
            <a:r>
              <a:rPr lang="en-US" dirty="0" err="1" smtClean="0"/>
              <a:t>HumanPathogen</a:t>
            </a:r>
            <a:endParaRPr lang="en-US" dirty="0"/>
          </a:p>
          <a:p>
            <a:r>
              <a:rPr lang="en-US" dirty="0"/>
              <a:t>—</a:t>
            </a:r>
            <a:r>
              <a:rPr lang="en-US" dirty="0" smtClean="0"/>
              <a:t>Coxsackie </a:t>
            </a:r>
            <a:r>
              <a:rPr lang="en-US" dirty="0" err="1" smtClean="0"/>
              <a:t>virus,groupB,with</a:t>
            </a:r>
            <a:r>
              <a:rPr lang="en-US" dirty="0" smtClean="0"/>
              <a:t> six serotypes</a:t>
            </a:r>
            <a:r>
              <a:rPr lang="en-US" dirty="0"/>
              <a:t>.</a:t>
            </a:r>
          </a:p>
          <a:p>
            <a:r>
              <a:rPr lang="en-US" dirty="0"/>
              <a:t>—</a:t>
            </a:r>
            <a:r>
              <a:rPr lang="en-US" dirty="0" smtClean="0"/>
              <a:t>Echovirus with34serotypes</a:t>
            </a:r>
            <a:r>
              <a:rPr lang="en-US" dirty="0"/>
              <a:t>.</a:t>
            </a:r>
          </a:p>
          <a:p>
            <a:r>
              <a:rPr lang="en-US" dirty="0"/>
              <a:t>—</a:t>
            </a:r>
            <a:r>
              <a:rPr lang="en-US" dirty="0" err="1" smtClean="0"/>
              <a:t>Enteroviruses</a:t>
            </a:r>
            <a:r>
              <a:rPr lang="en-US" dirty="0" smtClean="0"/>
              <a:t> numbers68–71</a:t>
            </a:r>
            <a:r>
              <a:rPr lang="en-US" dirty="0"/>
              <a:t>.</a:t>
            </a:r>
          </a:p>
          <a:p>
            <a:r>
              <a:rPr lang="en-US" dirty="0" smtClean="0"/>
              <a:t>The genus </a:t>
            </a:r>
            <a:r>
              <a:rPr lang="en-US" dirty="0" err="1" smtClean="0"/>
              <a:t>Parechovirus</a:t>
            </a:r>
            <a:r>
              <a:rPr lang="en-US" dirty="0" smtClean="0"/>
              <a:t> includes the species </a:t>
            </a:r>
            <a:r>
              <a:rPr lang="en-US" dirty="0" err="1" smtClean="0"/>
              <a:t>parechovirus</a:t>
            </a:r>
            <a:r>
              <a:rPr lang="en-US" dirty="0" smtClean="0"/>
              <a:t> types1and2</a:t>
            </a:r>
            <a:r>
              <a:rPr lang="en-US" dirty="0"/>
              <a:t>.</a:t>
            </a:r>
          </a:p>
          <a:p>
            <a:r>
              <a:rPr lang="en-US" dirty="0" smtClean="0"/>
              <a:t>Pathogenesis and clinical </a:t>
            </a:r>
            <a:r>
              <a:rPr lang="en-US" dirty="0" err="1" smtClean="0"/>
              <a:t>pictures.The</a:t>
            </a:r>
            <a:r>
              <a:rPr lang="en-US" dirty="0" smtClean="0"/>
              <a:t> </a:t>
            </a:r>
            <a:r>
              <a:rPr lang="en-US" dirty="0" err="1" smtClean="0"/>
              <a:t>enteroviruses</a:t>
            </a:r>
            <a:r>
              <a:rPr lang="en-US" dirty="0" smtClean="0"/>
              <a:t> and </a:t>
            </a:r>
            <a:r>
              <a:rPr lang="en-US" dirty="0" err="1" smtClean="0"/>
              <a:t>parechoviruses</a:t>
            </a:r>
            <a:endParaRPr lang="en-US"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r>
              <a:rPr lang="en-US" dirty="0" smtClean="0"/>
              <a:t>Portable </a:t>
            </a:r>
            <a:r>
              <a:rPr lang="en-US" dirty="0" smtClean="0">
                <a:hlinkClick r:id="rId2" tooltip="Facial nerve"/>
              </a:rPr>
              <a:t>ventilators</a:t>
            </a:r>
            <a:r>
              <a:rPr lang="en-US" dirty="0" smtClean="0"/>
              <a:t> may be required to support breathing. Historically, a noninvasive, negative-pressure ventilator, more commonly called an </a:t>
            </a:r>
            <a:r>
              <a:rPr lang="en-US" dirty="0" smtClean="0">
                <a:hlinkClick r:id="rId3" tooltip="Iron lung"/>
              </a:rPr>
              <a:t>iron lung</a:t>
            </a:r>
            <a:r>
              <a:rPr lang="en-US" dirty="0" smtClean="0"/>
              <a:t>, was used to artificially maintain respiration during an acute polio infection until a person could breathe independently (generally about one to two weeks). Today, many polio survivors with permanent respiratory paralysis use modern </a:t>
            </a:r>
            <a:r>
              <a:rPr lang="en-US" dirty="0" smtClean="0">
                <a:hlinkClick r:id="rId4" tooltip="Biphasic Cuirass Ventilation"/>
              </a:rPr>
              <a:t>jacket-type</a:t>
            </a:r>
            <a:r>
              <a:rPr lang="en-US" dirty="0" smtClean="0"/>
              <a:t> negative-pressure ventilators worn over the chest and abdomen.</a:t>
            </a:r>
            <a:r>
              <a:rPr lang="en-US" baseline="30000" dirty="0" smtClean="0">
                <a:hlinkClick r:id="rId5"/>
              </a:rPr>
              <a:t>[62]</a:t>
            </a:r>
            <a:endParaRPr lang="en-US" dirty="0" smtClean="0"/>
          </a:p>
          <a:p>
            <a:r>
              <a:rPr lang="en-US" dirty="0" smtClean="0"/>
              <a:t>Other </a:t>
            </a:r>
            <a:r>
              <a:rPr lang="en-US" dirty="0" smtClean="0">
                <a:hlinkClick r:id="rId6"/>
              </a:rPr>
              <a:t>historical treatments for polio</a:t>
            </a:r>
            <a:r>
              <a:rPr lang="en-US" dirty="0" smtClean="0"/>
              <a:t> include </a:t>
            </a:r>
            <a:r>
              <a:rPr lang="en-US" dirty="0" smtClean="0">
                <a:hlinkClick r:id="rId7" tooltip="Hydrotherapy"/>
              </a:rPr>
              <a:t>hydrotherapy</a:t>
            </a:r>
            <a:r>
              <a:rPr lang="en-US" dirty="0" smtClean="0"/>
              <a:t>, </a:t>
            </a:r>
            <a:r>
              <a:rPr lang="en-US" dirty="0" smtClean="0">
                <a:hlinkClick r:id="rId8" tooltip="Electrotherapy"/>
              </a:rPr>
              <a:t>electrotherapy</a:t>
            </a:r>
            <a:r>
              <a:rPr lang="en-US" dirty="0" smtClean="0"/>
              <a:t>, massage and passive motion exercises, and surgical treatments, such as tendon lengthening and nerve grafting.</a:t>
            </a:r>
            <a:r>
              <a:rPr lang="en-US" baseline="30000" dirty="0" smtClean="0">
                <a:hlinkClick r:id="rId5"/>
              </a:rPr>
              <a:t>[14]</a:t>
            </a:r>
            <a:endParaRPr lang="en-US" dirty="0" smtClean="0"/>
          </a:p>
          <a:p>
            <a:r>
              <a:rPr lang="en-US" dirty="0" smtClean="0"/>
              <a:t>Sister </a:t>
            </a:r>
            <a:r>
              <a:rPr lang="en-US" dirty="0" smtClean="0">
                <a:hlinkClick r:id="rId9" tooltip="Elizabeth Kenny"/>
              </a:rPr>
              <a:t>Elizabeth Kenny</a:t>
            </a:r>
            <a:r>
              <a:rPr lang="en-US" dirty="0" smtClean="0"/>
              <a:t>'s </a:t>
            </a:r>
            <a:r>
              <a:rPr lang="en-US" dirty="0" smtClean="0">
                <a:hlinkClick r:id="rId10" tooltip="History of polio"/>
              </a:rPr>
              <a:t>Kenny regimen</a:t>
            </a:r>
            <a:r>
              <a:rPr lang="en-US" dirty="0" smtClean="0"/>
              <a:t> is now the hallmark for the treatment of paralytic polio</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AND CONTROL</a:t>
            </a:r>
            <a:endParaRPr lang="en-US" dirty="0"/>
          </a:p>
        </p:txBody>
      </p:sp>
      <p:sp>
        <p:nvSpPr>
          <p:cNvPr id="3" name="Content Placeholder 2"/>
          <p:cNvSpPr>
            <a:spLocks noGrp="1"/>
          </p:cNvSpPr>
          <p:nvPr>
            <p:ph idx="1"/>
          </p:nvPr>
        </p:nvSpPr>
        <p:spPr/>
        <p:txBody>
          <a:bodyPr>
            <a:normAutofit fontScale="55000" lnSpcReduction="20000"/>
          </a:bodyPr>
          <a:lstStyle/>
          <a:p>
            <a:r>
              <a:rPr lang="en-US" dirty="0"/>
              <a:t>There's no cure for polio, but a vaccine allows your body to fight off the virus.</a:t>
            </a:r>
          </a:p>
          <a:p>
            <a:r>
              <a:rPr lang="en-US" dirty="0"/>
              <a:t>Before the vaccine became available in the 1950s, the virus paralyzed thousands of people each year. By the 1970s, because many people had the vaccine, there were fewer than 10 cases of polio in the U.S.</a:t>
            </a:r>
          </a:p>
          <a:p>
            <a:r>
              <a:rPr lang="en-US" dirty="0"/>
              <a:t>There are two types of the vaccine:</a:t>
            </a:r>
          </a:p>
          <a:p>
            <a:r>
              <a:rPr lang="en-US" dirty="0"/>
              <a:t>Inactivated </a:t>
            </a:r>
            <a:r>
              <a:rPr lang="en-US" dirty="0">
                <a:hlinkClick r:id="rId2"/>
              </a:rPr>
              <a:t>poliovirus vaccine</a:t>
            </a:r>
            <a:r>
              <a:rPr lang="en-US" dirty="0"/>
              <a:t> (IPV). You get this as a shot in either your leg or your arm.</a:t>
            </a:r>
          </a:p>
          <a:p>
            <a:r>
              <a:rPr lang="en-US" dirty="0"/>
              <a:t>Oral poliovirus vaccine (OPV). This is an older form of the vaccine that’s still used around the world.</a:t>
            </a:r>
          </a:p>
          <a:p>
            <a:r>
              <a:rPr lang="en-US" dirty="0"/>
              <a:t>Today, kids in the U.S. often get four doses of the IPV vaccine, one dose each at ages:</a:t>
            </a:r>
          </a:p>
          <a:p>
            <a:r>
              <a:rPr lang="en-US" dirty="0"/>
              <a:t>2 months</a:t>
            </a:r>
          </a:p>
          <a:p>
            <a:r>
              <a:rPr lang="en-US" dirty="0"/>
              <a:t>4 months</a:t>
            </a:r>
          </a:p>
          <a:p>
            <a:r>
              <a:rPr lang="en-US" dirty="0"/>
              <a:t>Between 6 and 18 months</a:t>
            </a:r>
          </a:p>
          <a:p>
            <a:r>
              <a:rPr lang="en-US" dirty="0"/>
              <a:t>Between 4 and 6 </a:t>
            </a:r>
            <a:r>
              <a:rPr lang="en-US" dirty="0" smtClean="0"/>
              <a:t>years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55000" lnSpcReduction="20000"/>
          </a:bodyPr>
          <a:lstStyle/>
          <a:p>
            <a:r>
              <a:rPr lang="en-US" b="1" cap="all" dirty="0" smtClean="0"/>
              <a:t>SUGGESTED</a:t>
            </a:r>
          </a:p>
          <a:p>
            <a:r>
              <a:rPr lang="en-US" dirty="0" smtClean="0"/>
              <a:t>If you're an adult who got the polio vaccine as a child, you should still be immune. The only reason you might need a booster shot is if you plan to travel to a country where polio is still common or you spend time with someone who has polio.</a:t>
            </a:r>
            <a:br>
              <a:rPr lang="en-US" dirty="0" smtClean="0"/>
            </a:br>
            <a:r>
              <a:rPr lang="en-US" dirty="0" smtClean="0"/>
              <a:t/>
            </a:r>
            <a:br>
              <a:rPr lang="en-US" dirty="0" smtClean="0"/>
            </a:br>
            <a:r>
              <a:rPr lang="en-US" dirty="0" smtClean="0"/>
              <a:t>If you didn't have all your vaccines or are unsure, your doctor can give them to you. You'll get two shots that are 4 to 8 weeks apart, and then a third shot 6 months to a year later.</a:t>
            </a:r>
            <a:br>
              <a:rPr lang="en-US" dirty="0" smtClean="0"/>
            </a:br>
            <a:r>
              <a:rPr lang="en-US" dirty="0" smtClean="0"/>
              <a:t/>
            </a:r>
            <a:br>
              <a:rPr lang="en-US" dirty="0" smtClean="0"/>
            </a:br>
            <a:r>
              <a:rPr lang="en-US" dirty="0" smtClean="0"/>
              <a:t>While most of the world is also polio-free, three countries -- Afghanistan, Nigeria, and Pakistan -- have not fully stopped outbreaks of the virus.</a:t>
            </a:r>
            <a:br>
              <a:rPr lang="en-US" dirty="0" smtClean="0"/>
            </a:br>
            <a:r>
              <a:rPr lang="en-US" dirty="0" smtClean="0"/>
              <a:t/>
            </a:r>
            <a:br>
              <a:rPr lang="en-US" dirty="0" smtClean="0"/>
            </a:br>
            <a:r>
              <a:rPr lang="en-US" dirty="0" smtClean="0"/>
              <a:t>Some people can have an </a:t>
            </a:r>
            <a:r>
              <a:rPr lang="en-US" dirty="0" smtClean="0">
                <a:hlinkClick r:id="rId2"/>
              </a:rPr>
              <a:t>allergic reaction</a:t>
            </a:r>
            <a:r>
              <a:rPr lang="en-US" dirty="0" smtClean="0"/>
              <a:t> to the vaccine. Usually you’ll see any symptoms of an allergy within a few minutes to a few hours after you get it. To tell if you have an </a:t>
            </a:r>
            <a:r>
              <a:rPr lang="en-US" dirty="0" smtClean="0">
                <a:hlinkClick r:id="rId3"/>
              </a:rPr>
              <a:t>allergy</a:t>
            </a:r>
            <a:r>
              <a:rPr lang="en-US" dirty="0" smtClean="0"/>
              <a:t> to the polio vaccine, watch for:</a:t>
            </a:r>
          </a:p>
          <a:p>
            <a:r>
              <a:rPr lang="en-US" dirty="0" smtClean="0"/>
              <a:t>A hard time breathing</a:t>
            </a:r>
          </a:p>
          <a:p>
            <a:r>
              <a:rPr lang="en-US" dirty="0" smtClean="0"/>
              <a:t>Weakness</a:t>
            </a:r>
          </a:p>
          <a:p>
            <a:r>
              <a:rPr lang="en-US" dirty="0" smtClean="0"/>
              <a:t>Hoarseness or </a:t>
            </a:r>
            <a:r>
              <a:rPr lang="en-US" dirty="0" smtClean="0">
                <a:hlinkClick r:id="rId4"/>
              </a:rPr>
              <a:t>wheezing</a:t>
            </a:r>
            <a:endParaRPr lang="en-US" dirty="0" smtClean="0"/>
          </a:p>
          <a:p>
            <a:r>
              <a:rPr lang="en-US" dirty="0" smtClean="0"/>
              <a:t>A rapid </a:t>
            </a:r>
            <a:r>
              <a:rPr lang="en-US" dirty="0" smtClean="0">
                <a:hlinkClick r:id="rId5"/>
              </a:rPr>
              <a:t>heart rate</a:t>
            </a:r>
            <a:endParaRPr lang="en-US" dirty="0" smtClean="0"/>
          </a:p>
          <a:p>
            <a:r>
              <a:rPr lang="en-US" dirty="0" smtClean="0">
                <a:hlinkClick r:id="rId6"/>
              </a:rPr>
              <a:t>Hives</a:t>
            </a:r>
            <a:endParaRPr lang="en-US" dirty="0" smtClean="0"/>
          </a:p>
          <a:p>
            <a:r>
              <a:rPr lang="en-US" dirty="0" smtClean="0"/>
              <a:t>Dizziness</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62500" lnSpcReduction="20000"/>
          </a:bodyPr>
          <a:lstStyle/>
          <a:p>
            <a:r>
              <a:rPr lang="en-US" dirty="0"/>
              <a:t>Are transmitted </a:t>
            </a:r>
            <a:r>
              <a:rPr lang="en-US" dirty="0" err="1"/>
              <a:t>peros</a:t>
            </a:r>
            <a:r>
              <a:rPr lang="en-US" dirty="0"/>
              <a:t> and replicate at first in the lymphoid tissue of the </a:t>
            </a:r>
            <a:r>
              <a:rPr lang="en-US" dirty="0" err="1"/>
              <a:t>pha-ryngeal</a:t>
            </a:r>
            <a:r>
              <a:rPr lang="en-US" dirty="0"/>
              <a:t> </a:t>
            </a:r>
            <a:r>
              <a:rPr lang="en-US" dirty="0" err="1"/>
              <a:t>space,latermainly</a:t>
            </a:r>
            <a:r>
              <a:rPr lang="en-US" dirty="0"/>
              <a:t> in the intestinal wall. They then reach </a:t>
            </a:r>
            <a:r>
              <a:rPr lang="en-US" dirty="0" err="1"/>
              <a:t>their“target</a:t>
            </a:r>
            <a:endParaRPr lang="en-US" dirty="0"/>
          </a:p>
          <a:p>
            <a:r>
              <a:rPr lang="en-US" dirty="0" err="1"/>
              <a:t>organs”viathe</a:t>
            </a:r>
            <a:r>
              <a:rPr lang="en-US" dirty="0"/>
              <a:t> blood stream(e.g., </a:t>
            </a:r>
            <a:r>
              <a:rPr lang="en-US" dirty="0" err="1"/>
              <a:t>CNS,muscles,heart,liver</a:t>
            </a:r>
            <a:r>
              <a:rPr lang="en-US" dirty="0"/>
              <a:t>),followed by</a:t>
            </a:r>
          </a:p>
          <a:p>
            <a:r>
              <a:rPr lang="en-US" dirty="0"/>
              <a:t>manifest organ </a:t>
            </a:r>
            <a:r>
              <a:rPr lang="en-US" dirty="0" err="1"/>
              <a:t>infection,which,however</a:t>
            </a:r>
            <a:r>
              <a:rPr lang="en-US" dirty="0"/>
              <a:t>, only develops in a small percentage of cases. Most infections run an asymptomatic course. </a:t>
            </a:r>
            <a:r>
              <a:rPr lang="en-US" dirty="0" err="1"/>
              <a:t>Viremia</a:t>
            </a:r>
            <a:r>
              <a:rPr lang="en-US" dirty="0"/>
              <a:t> is always</a:t>
            </a:r>
          </a:p>
          <a:p>
            <a:r>
              <a:rPr lang="en-US" dirty="0"/>
              <a:t>present,sothatevenasymptomaticenterovirusandparechovirusinfections</a:t>
            </a:r>
          </a:p>
          <a:p>
            <a:r>
              <a:rPr lang="en-US" dirty="0"/>
              <a:t>confer effective immunity. The cases of manifest infection frequently run</a:t>
            </a:r>
          </a:p>
          <a:p>
            <a:r>
              <a:rPr lang="en-US" dirty="0"/>
              <a:t>atypical  courses with mild clinical symptoms. The same viral type can  cause</a:t>
            </a:r>
          </a:p>
          <a:p>
            <a:r>
              <a:rPr lang="en-US" dirty="0"/>
              <a:t>different symptoms and several different viral types can cause </a:t>
            </a:r>
            <a:r>
              <a:rPr lang="en-US" dirty="0" err="1"/>
              <a:t>agiven</a:t>
            </a:r>
            <a:r>
              <a:rPr lang="en-US" dirty="0"/>
              <a:t> clinical</a:t>
            </a:r>
          </a:p>
          <a:p>
            <a:r>
              <a:rPr lang="en-US" dirty="0"/>
              <a:t>symptom. Recently, severe complications have been </a:t>
            </a:r>
            <a:r>
              <a:rPr lang="en-US" dirty="0" err="1"/>
              <a:t>described,mainly</a:t>
            </a:r>
            <a:r>
              <a:rPr lang="en-US" dirty="0"/>
              <a:t> as a</a:t>
            </a:r>
          </a:p>
          <a:p>
            <a:r>
              <a:rPr lang="en-US" dirty="0"/>
              <a:t>sequel to </a:t>
            </a:r>
            <a:r>
              <a:rPr lang="en-US" dirty="0" err="1"/>
              <a:t>hand,foot,and</a:t>
            </a:r>
            <a:r>
              <a:rPr lang="en-US" dirty="0"/>
              <a:t> mouth disease(HFMD,Table8.2)in Southeast Asia.</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a:t>Diagnosis. The available laboratory diagnostic tools include PCR or isolation</a:t>
            </a:r>
          </a:p>
          <a:p>
            <a:r>
              <a:rPr lang="en-US" dirty="0"/>
              <a:t>Of the virus from cerebrospinal fluid, pharyngeal smear, or </a:t>
            </a:r>
            <a:r>
              <a:rPr lang="en-US" dirty="0" err="1"/>
              <a:t>lavage</a:t>
            </a:r>
            <a:r>
              <a:rPr lang="en-US" dirty="0"/>
              <a:t>, with the</a:t>
            </a:r>
          </a:p>
          <a:p>
            <a:r>
              <a:rPr lang="en-US" dirty="0"/>
              <a:t>best chances of success from stool. </a:t>
            </a:r>
            <a:r>
              <a:rPr lang="en-US" dirty="0" err="1"/>
              <a:t>Serodiagnosis</a:t>
            </a:r>
            <a:r>
              <a:rPr lang="en-US" dirty="0"/>
              <a:t> plays only a minor role.</a:t>
            </a:r>
          </a:p>
          <a:p>
            <a:r>
              <a:rPr lang="en-US" dirty="0"/>
              <a:t>Epidemiology and prevention. Humans are the reservoir of the </a:t>
            </a:r>
            <a:r>
              <a:rPr lang="en-US" dirty="0" err="1"/>
              <a:t>entero-viruses.Transmission</a:t>
            </a:r>
            <a:r>
              <a:rPr lang="en-US" dirty="0"/>
              <a:t> is either direct(</a:t>
            </a:r>
            <a:r>
              <a:rPr lang="en-US" dirty="0" err="1"/>
              <a:t>smearinfection</a:t>
            </a:r>
            <a:r>
              <a:rPr lang="en-US" dirty="0"/>
              <a:t>)or </a:t>
            </a:r>
            <a:r>
              <a:rPr lang="en-US" dirty="0" err="1"/>
              <a:t>infood</a:t>
            </a:r>
            <a:r>
              <a:rPr lang="en-US" dirty="0"/>
              <a:t> and water.</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r>
              <a:rPr lang="en-US" dirty="0" err="1"/>
              <a:t>Enteroviruses</a:t>
            </a:r>
            <a:r>
              <a:rPr lang="en-US" dirty="0"/>
              <a:t> and </a:t>
            </a:r>
            <a:r>
              <a:rPr lang="en-US" dirty="0" err="1"/>
              <a:t>Parechoviruses</a:t>
            </a:r>
            <a:r>
              <a:rPr lang="en-US" dirty="0"/>
              <a:t> : Clinical Syndromes</a:t>
            </a:r>
          </a:p>
          <a:p>
            <a:r>
              <a:rPr lang="en-US" dirty="0"/>
              <a:t>Virus type Important syndromes</a:t>
            </a:r>
          </a:p>
          <a:p>
            <a:r>
              <a:rPr lang="en-US" dirty="0"/>
              <a:t>Polioviruses Poliomyelitis, paralysis, aseptic meningitis, encephalitis</a:t>
            </a:r>
          </a:p>
          <a:p>
            <a:r>
              <a:rPr lang="en-US" dirty="0" err="1"/>
              <a:t>CoxsackievirusesA&amp;B</a:t>
            </a:r>
            <a:r>
              <a:rPr lang="en-US" dirty="0"/>
              <a:t>,</a:t>
            </a:r>
          </a:p>
          <a:p>
            <a:r>
              <a:rPr lang="en-US" dirty="0"/>
              <a:t>echoviruses,</a:t>
            </a:r>
          </a:p>
          <a:p>
            <a:r>
              <a:rPr lang="en-US" dirty="0"/>
              <a:t>enterovirus68–70</a:t>
            </a:r>
          </a:p>
          <a:p>
            <a:r>
              <a:rPr lang="en-US" dirty="0" err="1"/>
              <a:t>Meningitis,paralysis,pharyngitis</a:t>
            </a:r>
            <a:r>
              <a:rPr lang="en-US" dirty="0"/>
              <a:t>(</a:t>
            </a:r>
            <a:r>
              <a:rPr lang="en-US" dirty="0" err="1"/>
              <a:t>herpangina</a:t>
            </a:r>
            <a:r>
              <a:rPr lang="en-US" dirty="0"/>
              <a:t>),</a:t>
            </a:r>
            <a:r>
              <a:rPr lang="en-US" dirty="0" err="1"/>
              <a:t>pneu-monia,hepatitis,maculousandvesicularexanthems</a:t>
            </a:r>
            <a:r>
              <a:rPr lang="en-US" dirty="0"/>
              <a:t>,</a:t>
            </a:r>
          </a:p>
          <a:p>
            <a:r>
              <a:rPr lang="en-US" dirty="0"/>
              <a:t>Including hand, </a:t>
            </a:r>
            <a:r>
              <a:rPr lang="en-US" dirty="0" err="1"/>
              <a:t>foot,and</a:t>
            </a:r>
            <a:r>
              <a:rPr lang="en-US" dirty="0"/>
              <a:t> mouth disease(HFMD)</a:t>
            </a:r>
          </a:p>
          <a:p>
            <a:r>
              <a:rPr lang="en-US" dirty="0"/>
              <a:t>Coxsackie </a:t>
            </a:r>
            <a:r>
              <a:rPr lang="en-US" dirty="0" err="1"/>
              <a:t>virusB</a:t>
            </a:r>
            <a:r>
              <a:rPr lang="en-US" dirty="0"/>
              <a:t>  In addition to the above : </a:t>
            </a:r>
            <a:r>
              <a:rPr lang="en-US" dirty="0" err="1"/>
              <a:t>myalgia</a:t>
            </a:r>
            <a:r>
              <a:rPr lang="en-US" dirty="0"/>
              <a:t>, </a:t>
            </a:r>
            <a:r>
              <a:rPr lang="en-US" dirty="0" err="1"/>
              <a:t>pleurodynia</a:t>
            </a:r>
            <a:endParaRPr lang="en-US" dirty="0"/>
          </a:p>
          <a:p>
            <a:r>
              <a:rPr lang="en-US" dirty="0"/>
              <a:t>(</a:t>
            </a:r>
            <a:r>
              <a:rPr lang="en-US" dirty="0" err="1"/>
              <a:t>Bornholmdisease</a:t>
            </a:r>
            <a:r>
              <a:rPr lang="en-US" dirty="0"/>
              <a:t>), </a:t>
            </a:r>
            <a:r>
              <a:rPr lang="en-US" dirty="0" err="1"/>
              <a:t>pericarditis</a:t>
            </a:r>
            <a:r>
              <a:rPr lang="en-US" dirty="0"/>
              <a:t> and </a:t>
            </a:r>
            <a:r>
              <a:rPr lang="en-US" dirty="0" err="1"/>
              <a:t>myocarditis</a:t>
            </a:r>
            <a:r>
              <a:rPr lang="en-US" dirty="0"/>
              <a:t>,</a:t>
            </a:r>
          </a:p>
          <a:p>
            <a:r>
              <a:rPr lang="en-US" dirty="0"/>
              <a:t>pancreatitis, diabetes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62500" lnSpcReduction="20000"/>
          </a:bodyPr>
          <a:lstStyle/>
          <a:p>
            <a:r>
              <a:rPr lang="en-US" dirty="0" smtClean="0"/>
              <a:t>Enterovirus71 Acute hemorrhagic conjunctivitis, HFMD</a:t>
            </a:r>
          </a:p>
          <a:p>
            <a:r>
              <a:rPr lang="en-US" dirty="0" smtClean="0"/>
              <a:t>Parechovirus1 and 2 Respiratory and gastrointestinal(“</a:t>
            </a:r>
            <a:r>
              <a:rPr lang="en-US" dirty="0" err="1" smtClean="0"/>
              <a:t>summerdiarrhea</a:t>
            </a:r>
            <a:r>
              <a:rPr lang="en-US" dirty="0" smtClean="0"/>
              <a:t>”)</a:t>
            </a:r>
          </a:p>
          <a:p>
            <a:r>
              <a:rPr lang="en-US" dirty="0" smtClean="0"/>
              <a:t>infections</a:t>
            </a:r>
          </a:p>
          <a:p>
            <a:r>
              <a:rPr lang="en-US" dirty="0" smtClean="0"/>
              <a:t>Where hygienic standards are </a:t>
            </a:r>
            <a:r>
              <a:rPr lang="en-US" dirty="0" err="1" smtClean="0"/>
              <a:t>high,droplet</a:t>
            </a:r>
            <a:r>
              <a:rPr lang="en-US" dirty="0" smtClean="0"/>
              <a:t> infections also play </a:t>
            </a:r>
            <a:r>
              <a:rPr lang="en-US" dirty="0" err="1" smtClean="0"/>
              <a:t>asignificant</a:t>
            </a:r>
            <a:endParaRPr lang="en-US" dirty="0" smtClean="0"/>
          </a:p>
          <a:p>
            <a:r>
              <a:rPr lang="en-US" dirty="0" smtClean="0"/>
              <a:t>role. Special prophylactic </a:t>
            </a:r>
            <a:r>
              <a:rPr lang="en-US" dirty="0" err="1" smtClean="0"/>
              <a:t>measuresto</a:t>
            </a:r>
            <a:r>
              <a:rPr lang="en-US" dirty="0" smtClean="0"/>
              <a:t> </a:t>
            </a:r>
            <a:r>
              <a:rPr lang="en-US" dirty="0" err="1" smtClean="0"/>
              <a:t>preventinfections</a:t>
            </a:r>
            <a:r>
              <a:rPr lang="en-US" dirty="0" smtClean="0"/>
              <a:t> with coxsackie-virusesorechovirusesareneitherpracticablenorgenerallynecessary.</a:t>
            </a:r>
          </a:p>
          <a:p>
            <a:r>
              <a:rPr lang="en-US" dirty="0" smtClean="0"/>
              <a:t>Salk introduced </a:t>
            </a:r>
            <a:r>
              <a:rPr lang="en-US" dirty="0" err="1" smtClean="0"/>
              <a:t>adeadvaccine</a:t>
            </a:r>
            <a:r>
              <a:rPr lang="en-US" dirty="0" smtClean="0"/>
              <a:t> in 1954 for poliomyelitis prophylaxis(IPV,</a:t>
            </a:r>
          </a:p>
          <a:p>
            <a:r>
              <a:rPr lang="en-US" dirty="0" smtClean="0"/>
              <a:t>Inactivated </a:t>
            </a:r>
            <a:r>
              <a:rPr lang="en-US" dirty="0" err="1" smtClean="0"/>
              <a:t>poliovaccine</a:t>
            </a:r>
            <a:r>
              <a:rPr lang="en-US" dirty="0" smtClean="0"/>
              <a:t>) consisting of three polio virus types inactivated by</a:t>
            </a:r>
          </a:p>
          <a:p>
            <a:r>
              <a:rPr lang="en-US" dirty="0" err="1" smtClean="0"/>
              <a:t>formalin.Five</a:t>
            </a:r>
            <a:r>
              <a:rPr lang="en-US" dirty="0" smtClean="0"/>
              <a:t> years </a:t>
            </a:r>
            <a:r>
              <a:rPr lang="en-US" dirty="0" err="1" smtClean="0"/>
              <a:t>later,thelivevaccine</a:t>
            </a:r>
            <a:r>
              <a:rPr lang="en-US" dirty="0" smtClean="0"/>
              <a:t>(</a:t>
            </a:r>
            <a:r>
              <a:rPr lang="en-US" dirty="0" err="1" smtClean="0"/>
              <a:t>OPV,oralpoliovaccine</a:t>
            </a:r>
            <a:r>
              <a:rPr lang="en-US" dirty="0" smtClean="0"/>
              <a:t> according to</a:t>
            </a:r>
          </a:p>
          <a:p>
            <a:r>
              <a:rPr lang="en-US" dirty="0" smtClean="0"/>
              <a:t>Sabin)was </a:t>
            </a:r>
            <a:r>
              <a:rPr lang="en-US" dirty="0" err="1" smtClean="0"/>
              <a:t>introduced,which</a:t>
            </a:r>
            <a:r>
              <a:rPr lang="en-US" dirty="0" smtClean="0"/>
              <a:t> contains three live but </a:t>
            </a:r>
            <a:r>
              <a:rPr lang="en-US" dirty="0" err="1" smtClean="0"/>
              <a:t>nolonger</a:t>
            </a:r>
            <a:r>
              <a:rPr lang="en-US" dirty="0" smtClean="0"/>
              <a:t> </a:t>
            </a:r>
            <a:r>
              <a:rPr lang="en-US" dirty="0" err="1" smtClean="0"/>
              <a:t>neuro</a:t>
            </a:r>
            <a:r>
              <a:rPr lang="en-US" dirty="0" smtClean="0"/>
              <a:t> virulent</a:t>
            </a:r>
          </a:p>
          <a:p>
            <a:r>
              <a:rPr lang="en-US" dirty="0" smtClean="0"/>
              <a:t>Polio virus </a:t>
            </a:r>
            <a:r>
              <a:rPr lang="en-US" dirty="0" err="1" smtClean="0"/>
              <a:t>strains,either</a:t>
            </a:r>
            <a:r>
              <a:rPr lang="en-US" dirty="0" smtClean="0"/>
              <a:t> singly or </a:t>
            </a:r>
            <a:r>
              <a:rPr lang="en-US" dirty="0" err="1" smtClean="0"/>
              <a:t>incombination.The</a:t>
            </a:r>
            <a:r>
              <a:rPr lang="en-US" dirty="0" smtClean="0"/>
              <a:t> WHO </a:t>
            </a:r>
            <a:r>
              <a:rPr lang="en-US" dirty="0" err="1" smtClean="0"/>
              <a:t>planto</a:t>
            </a:r>
            <a:r>
              <a:rPr lang="en-US" dirty="0" smtClean="0"/>
              <a:t> eradicate</a:t>
            </a:r>
          </a:p>
          <a:p>
            <a:r>
              <a:rPr lang="en-US" dirty="0" smtClean="0"/>
              <a:t>Poliomyelitis worldwide would seem feasible with this vaccine as demon-</a:t>
            </a:r>
            <a:r>
              <a:rPr lang="en-US" dirty="0" err="1" smtClean="0"/>
              <a:t>strated</a:t>
            </a:r>
            <a:r>
              <a:rPr lang="en-US" dirty="0" smtClean="0"/>
              <a:t> by its eradication in several countries including all of South America.</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62500" lnSpcReduction="20000"/>
          </a:bodyPr>
          <a:lstStyle/>
          <a:p>
            <a:r>
              <a:rPr lang="en-US" dirty="0" err="1"/>
              <a:t>PolioVaccines</a:t>
            </a:r>
            <a:r>
              <a:rPr lang="en-US" dirty="0"/>
              <a:t> : </a:t>
            </a:r>
            <a:r>
              <a:rPr lang="en-US" dirty="0" smtClean="0"/>
              <a:t>Pros and </a:t>
            </a:r>
            <a:r>
              <a:rPr lang="en-US" dirty="0"/>
              <a:t>Cons</a:t>
            </a:r>
          </a:p>
          <a:p>
            <a:r>
              <a:rPr lang="en-US" dirty="0"/>
              <a:t>The dead or inactivated vaccine has the advantage of along stability period and</a:t>
            </a:r>
          </a:p>
          <a:p>
            <a:r>
              <a:rPr lang="en-US" dirty="0"/>
              <a:t>Practically fool proof application safety. The disadvantages of his vaccine form are</a:t>
            </a:r>
          </a:p>
          <a:p>
            <a:r>
              <a:rPr lang="en-US" dirty="0"/>
              <a:t>its high cost, the requirement for three injections and weaker or at least shorter-lived protection than is provided by the attenuated form. Work is ongoing on development of enhanced (</a:t>
            </a:r>
            <a:r>
              <a:rPr lang="en-US" dirty="0" err="1"/>
              <a:t>eIPV</a:t>
            </a:r>
            <a:r>
              <a:rPr lang="en-US" dirty="0"/>
              <a:t>) vaccines of </a:t>
            </a:r>
            <a:r>
              <a:rPr lang="en-US" dirty="0" smtClean="0"/>
              <a:t>this type</a:t>
            </a:r>
            <a:r>
              <a:rPr lang="en-US" dirty="0"/>
              <a:t>.</a:t>
            </a:r>
          </a:p>
          <a:p>
            <a:r>
              <a:rPr lang="en-US" dirty="0"/>
              <a:t>The advantages of the live vaccine are its oral application route, low price and high</a:t>
            </a:r>
          </a:p>
          <a:p>
            <a:r>
              <a:rPr lang="en-US" dirty="0"/>
              <a:t>Level of efficiency. One disadvantage is its </a:t>
            </a:r>
            <a:r>
              <a:rPr lang="en-US" dirty="0" err="1"/>
              <a:t>thermolability</a:t>
            </a:r>
            <a:r>
              <a:rPr lang="en-US" dirty="0"/>
              <a:t>, resulting in reduced numbers of </a:t>
            </a:r>
            <a:r>
              <a:rPr lang="en-US" dirty="0" err="1"/>
              <a:t>sero</a:t>
            </a:r>
            <a:r>
              <a:rPr lang="en-US" dirty="0"/>
              <a:t> conversions (more non responders)in tropical countries. Another difficulty is presented by the (1in 1!10</a:t>
            </a:r>
          </a:p>
          <a:p>
            <a:r>
              <a:rPr lang="en-US" dirty="0"/>
              <a:t>6</a:t>
            </a:r>
          </a:p>
          <a:p>
            <a:r>
              <a:rPr lang="en-US" dirty="0"/>
              <a:t>)cases of paralysis(vaccination-associated</a:t>
            </a:r>
          </a:p>
          <a:p>
            <a:r>
              <a:rPr lang="en-US" dirty="0"/>
              <a:t>Paralytic poliomyelitis, VAPP)resulting from a vaccination. VAPP shows a higher</a:t>
            </a:r>
          </a:p>
          <a:p>
            <a:r>
              <a:rPr lang="en-US" dirty="0"/>
              <a:t>Level of incidence than infections by the wild type poliovirus in industrialized </a:t>
            </a:r>
            <a:r>
              <a:rPr lang="en-US" dirty="0" smtClean="0"/>
              <a:t>countries, which </a:t>
            </a:r>
            <a:r>
              <a:rPr lang="en-US" dirty="0"/>
              <a:t>has led practically all these  countries to return to </a:t>
            </a:r>
            <a:r>
              <a:rPr lang="en-US" dirty="0" smtClean="0"/>
              <a:t>using IPV</a:t>
            </a:r>
            <a:r>
              <a:rPr lang="en-US" dirty="0"/>
              <a: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Mode of Transmission of Polio</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Poliovirus is highly communicable. The time between infection and onset of paralysis (incubation period) is 10–21 days (range 4–35 days). Transmission is primarily person to person via the </a:t>
            </a:r>
            <a:r>
              <a:rPr lang="en-US" dirty="0" err="1"/>
              <a:t>faecaloral</a:t>
            </a:r>
            <a:r>
              <a:rPr lang="en-US" dirty="0"/>
              <a:t> route, i.e. the poliovirus multiplies in the intestines and is spread through the </a:t>
            </a:r>
            <a:r>
              <a:rPr lang="en-US" dirty="0" err="1"/>
              <a:t>faeces</a:t>
            </a:r>
            <a:r>
              <a:rPr lang="en-US" dirty="0"/>
              <a:t>. The virus is intermittently excreted to one month or more after infection. Communicability of infected children is highest just prior to the onset of paralysis and during the first two weeks after paralysis occurs. The virus spreads rapidly and transmission is usually widespread by the time of paralysis onset. There is no long term carrier state in normal children.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1224</Words>
  <Application>Microsoft Office PowerPoint</Application>
  <PresentationFormat>On-screen Show (4:3)</PresentationFormat>
  <Paragraphs>126</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Enteroviruses (Poliovirus,Coxsackievirus,Echovirus) andParechoviruses </vt:lpstr>
      <vt:lpstr>Slide 2</vt:lpstr>
      <vt:lpstr>Slide 3</vt:lpstr>
      <vt:lpstr>Slide 4</vt:lpstr>
      <vt:lpstr>Slide 5</vt:lpstr>
      <vt:lpstr>Slide 6</vt:lpstr>
      <vt:lpstr>Slide 7</vt:lpstr>
      <vt:lpstr>Slide 8</vt:lpstr>
      <vt:lpstr>Mode of Transmission of Polio </vt:lpstr>
      <vt:lpstr>Cause and Clinical features of Poliomyelitis </vt:lpstr>
      <vt:lpstr>Slide 11</vt:lpstr>
      <vt:lpstr>Slide 12</vt:lpstr>
      <vt:lpstr>Slide 13</vt:lpstr>
      <vt:lpstr>DISEASE PROGRESS</vt:lpstr>
      <vt:lpstr>Slide 15</vt:lpstr>
      <vt:lpstr>Slide 16</vt:lpstr>
      <vt:lpstr>Slide 17</vt:lpstr>
      <vt:lpstr>Slide 18</vt:lpstr>
      <vt:lpstr>Paralytic polio</vt:lpstr>
      <vt:lpstr>Slide 20</vt:lpstr>
      <vt:lpstr>Slide 21</vt:lpstr>
      <vt:lpstr>Slide 22</vt:lpstr>
      <vt:lpstr>Spinal polio </vt:lpstr>
      <vt:lpstr>Slide 24</vt:lpstr>
      <vt:lpstr>Slide 25</vt:lpstr>
      <vt:lpstr>Bulbar polio </vt:lpstr>
      <vt:lpstr>Slide 27</vt:lpstr>
      <vt:lpstr>Bulbospinal polio</vt:lpstr>
      <vt:lpstr>TREATMENT</vt:lpstr>
      <vt:lpstr>Slide 30</vt:lpstr>
      <vt:lpstr>PREVENTION AND CONTROL</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Enteroviruses(Poliovirus,Coxsackievirus,Echovirus) andParechoviruses</dc:title>
  <dc:creator>Dell</dc:creator>
  <cp:lastModifiedBy>Dell</cp:lastModifiedBy>
  <cp:revision>30</cp:revision>
  <dcterms:created xsi:type="dcterms:W3CDTF">2021-06-15T07:50:34Z</dcterms:created>
  <dcterms:modified xsi:type="dcterms:W3CDTF">2021-06-15T12:29:30Z</dcterms:modified>
</cp:coreProperties>
</file>