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Default Extension="gif" ContentType="image/gif"/>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1"/>
  </p:handoutMasterIdLst>
  <p:sldIdLst>
    <p:sldId id="504" r:id="rId2"/>
    <p:sldId id="505" r:id="rId3"/>
    <p:sldId id="50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9" r:id="rId36"/>
    <p:sldId id="506" r:id="rId37"/>
    <p:sldId id="291" r:id="rId38"/>
    <p:sldId id="292" r:id="rId39"/>
    <p:sldId id="293" r:id="rId40"/>
    <p:sldId id="294" r:id="rId41"/>
    <p:sldId id="295" r:id="rId42"/>
    <p:sldId id="296"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507" r:id="rId172"/>
    <p:sldId id="508" r:id="rId173"/>
    <p:sldId id="427" r:id="rId174"/>
    <p:sldId id="428" r:id="rId175"/>
    <p:sldId id="429" r:id="rId176"/>
    <p:sldId id="432" r:id="rId177"/>
    <p:sldId id="433" r:id="rId178"/>
    <p:sldId id="434" r:id="rId179"/>
    <p:sldId id="435" r:id="rId180"/>
    <p:sldId id="509" r:id="rId181"/>
    <p:sldId id="436" r:id="rId182"/>
    <p:sldId id="438" r:id="rId183"/>
    <p:sldId id="439" r:id="rId184"/>
    <p:sldId id="440" r:id="rId185"/>
    <p:sldId id="441" r:id="rId186"/>
    <p:sldId id="442" r:id="rId187"/>
    <p:sldId id="443" r:id="rId188"/>
    <p:sldId id="444" r:id="rId189"/>
    <p:sldId id="445" r:id="rId190"/>
    <p:sldId id="446" r:id="rId191"/>
    <p:sldId id="447" r:id="rId192"/>
    <p:sldId id="450" r:id="rId193"/>
    <p:sldId id="451" r:id="rId194"/>
    <p:sldId id="452" r:id="rId195"/>
    <p:sldId id="453" r:id="rId196"/>
    <p:sldId id="454" r:id="rId197"/>
    <p:sldId id="455" r:id="rId198"/>
    <p:sldId id="456" r:id="rId199"/>
    <p:sldId id="457" r:id="rId200"/>
    <p:sldId id="458" r:id="rId201"/>
    <p:sldId id="459" r:id="rId202"/>
    <p:sldId id="460" r:id="rId203"/>
    <p:sldId id="461" r:id="rId204"/>
    <p:sldId id="462" r:id="rId205"/>
    <p:sldId id="463" r:id="rId206"/>
    <p:sldId id="464" r:id="rId207"/>
    <p:sldId id="465" r:id="rId208"/>
    <p:sldId id="466" r:id="rId209"/>
    <p:sldId id="467" r:id="rId210"/>
    <p:sldId id="468" r:id="rId211"/>
    <p:sldId id="469" r:id="rId212"/>
    <p:sldId id="470" r:id="rId213"/>
    <p:sldId id="471" r:id="rId214"/>
    <p:sldId id="472" r:id="rId215"/>
    <p:sldId id="473" r:id="rId216"/>
    <p:sldId id="474" r:id="rId217"/>
    <p:sldId id="475" r:id="rId218"/>
    <p:sldId id="476" r:id="rId219"/>
    <p:sldId id="477" r:id="rId220"/>
    <p:sldId id="478" r:id="rId221"/>
    <p:sldId id="479" r:id="rId222"/>
    <p:sldId id="480" r:id="rId223"/>
    <p:sldId id="481" r:id="rId224"/>
    <p:sldId id="482" r:id="rId225"/>
    <p:sldId id="483" r:id="rId226"/>
    <p:sldId id="484" r:id="rId227"/>
    <p:sldId id="485" r:id="rId228"/>
    <p:sldId id="486" r:id="rId229"/>
    <p:sldId id="487" r:id="rId230"/>
    <p:sldId id="488" r:id="rId231"/>
    <p:sldId id="489" r:id="rId232"/>
    <p:sldId id="490" r:id="rId233"/>
    <p:sldId id="491" r:id="rId234"/>
    <p:sldId id="492" r:id="rId235"/>
    <p:sldId id="493" r:id="rId236"/>
    <p:sldId id="494" r:id="rId237"/>
    <p:sldId id="495" r:id="rId238"/>
    <p:sldId id="496" r:id="rId239"/>
    <p:sldId id="497" r:id="rId240"/>
    <p:sldId id="498" r:id="rId241"/>
    <p:sldId id="499" r:id="rId242"/>
    <p:sldId id="500" r:id="rId243"/>
    <p:sldId id="501" r:id="rId244"/>
    <p:sldId id="521" r:id="rId245"/>
    <p:sldId id="545" r:id="rId246"/>
    <p:sldId id="520" r:id="rId247"/>
    <p:sldId id="510" r:id="rId248"/>
    <p:sldId id="511" r:id="rId249"/>
    <p:sldId id="516" r:id="rId250"/>
    <p:sldId id="517" r:id="rId251"/>
    <p:sldId id="512" r:id="rId252"/>
    <p:sldId id="513" r:id="rId253"/>
    <p:sldId id="518" r:id="rId254"/>
    <p:sldId id="519" r:id="rId255"/>
    <p:sldId id="522" r:id="rId256"/>
    <p:sldId id="523" r:id="rId257"/>
    <p:sldId id="525" r:id="rId258"/>
    <p:sldId id="527" r:id="rId259"/>
    <p:sldId id="529" r:id="rId260"/>
    <p:sldId id="534" r:id="rId261"/>
    <p:sldId id="535" r:id="rId262"/>
    <p:sldId id="536" r:id="rId263"/>
    <p:sldId id="537" r:id="rId264"/>
    <p:sldId id="539" r:id="rId265"/>
    <p:sldId id="541" r:id="rId266"/>
    <p:sldId id="542" r:id="rId267"/>
    <p:sldId id="543" r:id="rId268"/>
    <p:sldId id="544" r:id="rId269"/>
    <p:sldId id="546" r:id="rId270"/>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handoutMaster" Target="handoutMasters/handoutMaster1.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7BF5BABE-D3E0-4D4B-8F51-8432C14CF037}" type="datetimeFigureOut">
              <a:rPr lang="en-US" smtClean="0"/>
              <a:pPr/>
              <a:t>04-Nov-17</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EA5504C7-B3D5-413C-AA3C-365568A6F922}" type="slidenum">
              <a:rPr lang="en-US" smtClean="0"/>
              <a:pPr/>
              <a:t>‹#›</a:t>
            </a:fld>
            <a:endParaRPr lang="en-US"/>
          </a:p>
        </p:txBody>
      </p:sp>
    </p:spTree>
    <p:extLst>
      <p:ext uri="{BB962C8B-B14F-4D97-AF65-F5344CB8AC3E}">
        <p14:creationId xmlns="" xmlns:p14="http://schemas.microsoft.com/office/powerpoint/2010/main" val="12614625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04-Nov-17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04-Nov-17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04-Nov-17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1D5930-000A-4231-8C24-E31A32B1EBDF}" type="datetimeFigureOut">
              <a:rPr lang="en-US" smtClean="0"/>
              <a:pPr/>
              <a:t>04-Nov-17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D5930-000A-4231-8C24-E31A32B1EBDF}" type="datetimeFigureOut">
              <a:rPr lang="en-US" smtClean="0"/>
              <a:pPr/>
              <a:t>04-Nov-17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1D5930-000A-4231-8C24-E31A32B1EBDF}" type="datetimeFigureOut">
              <a:rPr lang="en-US" smtClean="0"/>
              <a:pPr/>
              <a:t>04-Nov-17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D5930-000A-4231-8C24-E31A32B1EBDF}" type="datetimeFigureOut">
              <a:rPr lang="en-US" smtClean="0"/>
              <a:pPr/>
              <a:t>04-Nov-17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1D5930-000A-4231-8C24-E31A32B1EBDF}" type="datetimeFigureOut">
              <a:rPr lang="en-US" smtClean="0"/>
              <a:pPr/>
              <a:t>04-Nov-17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1D5930-000A-4231-8C24-E31A32B1EBDF}" type="datetimeFigureOut">
              <a:rPr lang="en-US" smtClean="0"/>
              <a:pPr/>
              <a:t>04-Nov-17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D5930-000A-4231-8C24-E31A32B1EBDF}" type="datetimeFigureOut">
              <a:rPr lang="en-US" smtClean="0"/>
              <a:pPr/>
              <a:t>04-Nov-17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1D5930-000A-4231-8C24-E31A32B1EBDF}" type="datetimeFigureOut">
              <a:rPr lang="en-US" smtClean="0"/>
              <a:pPr/>
              <a:t>04-Nov-17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179EC-8B7C-42F9-9640-32045E9E21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D5930-000A-4231-8C24-E31A32B1EBDF}" type="datetimeFigureOut">
              <a:rPr lang="en-US" smtClean="0"/>
              <a:pPr/>
              <a:t>04-Nov-17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179EC-8B7C-42F9-9640-32045E9E21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Environmental health</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 felling of trees provides firewood and charcoal but, at the same time, it destroys the water sources</a:t>
            </a:r>
            <a:r>
              <a:rPr lang="en-US" dirty="0" smtClean="0"/>
              <a:t>.</a:t>
            </a:r>
          </a:p>
          <a:p>
            <a:r>
              <a:rPr lang="en-US" dirty="0" smtClean="0"/>
              <a:t> </a:t>
            </a:r>
            <a:r>
              <a:rPr lang="en-US" dirty="0"/>
              <a:t>Cultivating along riverbanks may contaminate the water supply through seepage of the fertilizers and pesticides used on the crops. </a:t>
            </a:r>
            <a:endParaRPr lang="en-US" dirty="0" smtClean="0"/>
          </a:p>
          <a:p>
            <a:r>
              <a:rPr lang="en-US" dirty="0" smtClean="0"/>
              <a:t>Overgrazing </a:t>
            </a:r>
            <a:r>
              <a:rPr lang="en-US" dirty="0"/>
              <a:t>causes soil erosion, destroys vegetation and contaminates water sources. </a:t>
            </a:r>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Bacteria</a:t>
            </a:r>
            <a:r>
              <a:rPr lang="en-US" dirty="0" smtClean="0"/>
              <a:t> </a:t>
            </a:r>
          </a:p>
          <a:p>
            <a:r>
              <a:rPr lang="en-US" dirty="0" smtClean="0"/>
              <a:t>Affect foods under various conditions apart from dry food.</a:t>
            </a:r>
          </a:p>
          <a:p>
            <a:pPr>
              <a:buNone/>
            </a:pPr>
            <a:r>
              <a:rPr lang="en-US" b="1" dirty="0" smtClean="0"/>
              <a:t> Heat Treatment</a:t>
            </a:r>
            <a:endParaRPr lang="en-US" dirty="0" smtClean="0"/>
          </a:p>
          <a:p>
            <a:r>
              <a:rPr lang="en-US" dirty="0" smtClean="0"/>
              <a:t>The following are methods of destroying organisms through heat treatment</a:t>
            </a:r>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              Cooking</a:t>
            </a:r>
            <a:r>
              <a:rPr lang="en-US" dirty="0" smtClean="0"/>
              <a:t> </a:t>
            </a:r>
          </a:p>
          <a:p>
            <a:r>
              <a:rPr lang="en-US" dirty="0" smtClean="0"/>
              <a:t>This is a heating process, which aims to produce more palatable food. Cooked food generally keeps longer than raw foods as long as re-contamination is minimized.</a:t>
            </a:r>
          </a:p>
          <a:p>
            <a:r>
              <a:rPr lang="en-US" dirty="0" smtClean="0"/>
              <a:t> Cooking destroys or reduces micro-organisms and potential toxins in food.</a:t>
            </a:r>
          </a:p>
          <a:p>
            <a:r>
              <a:rPr lang="en-US" dirty="0" smtClean="0"/>
              <a:t> Cooking also inactivates undesirable enzymes in food</a:t>
            </a:r>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alters the </a:t>
            </a:r>
            <a:r>
              <a:rPr lang="en-US" dirty="0" err="1" smtClean="0"/>
              <a:t>colour</a:t>
            </a:r>
            <a:r>
              <a:rPr lang="en-US" dirty="0" smtClean="0"/>
              <a:t>, texture and </a:t>
            </a:r>
            <a:r>
              <a:rPr lang="en-US" dirty="0" err="1" smtClean="0"/>
              <a:t>flavour</a:t>
            </a:r>
            <a:r>
              <a:rPr lang="en-US" dirty="0" smtClean="0"/>
              <a:t> and improves the digestibility of food. </a:t>
            </a:r>
          </a:p>
          <a:p>
            <a:r>
              <a:rPr lang="en-US" dirty="0" smtClean="0"/>
              <a:t>On the other hand, cooking may cause degradation of food nutrients, for example, over cooking vegetables destroys vitamin C.</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 </a:t>
            </a:r>
            <a:r>
              <a:rPr lang="en-US" b="1" dirty="0" smtClean="0"/>
              <a:t> Blanching</a:t>
            </a:r>
            <a:endParaRPr lang="en-US" dirty="0" smtClean="0"/>
          </a:p>
          <a:p>
            <a:r>
              <a:rPr lang="en-US" dirty="0" smtClean="0"/>
              <a:t>This is the process where most vegetable foods are heat treated at 70 - 100°C for 2 - 10 minutes. This is done by immersing food in boiling water or exposing it to steam.</a:t>
            </a:r>
          </a:p>
          <a:p>
            <a:r>
              <a:rPr lang="en-US" dirty="0" smtClean="0"/>
              <a:t> Blanching is used before freezing, canning or drying. This process inactivates enzymes, drives out air bubbles trapped in food, enhances retention of green colors and reduces micro-organisms.</a:t>
            </a:r>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Pasteurization</a:t>
            </a:r>
            <a:r>
              <a:rPr lang="en-US" dirty="0" smtClean="0"/>
              <a:t> </a:t>
            </a:r>
          </a:p>
          <a:p>
            <a:r>
              <a:rPr lang="en-US" dirty="0" smtClean="0"/>
              <a:t>This is a relatively slow method of heat treatment.</a:t>
            </a:r>
          </a:p>
          <a:p>
            <a:r>
              <a:rPr lang="en-US" dirty="0" smtClean="0"/>
              <a:t> Pasteurization is generally carried out at a temperature of below 100°C. </a:t>
            </a:r>
          </a:p>
          <a:p>
            <a:r>
              <a:rPr lang="en-US" dirty="0" smtClean="0"/>
              <a:t>This method is used to increase the life span of the product. This method reduces organisms that cause spoilage and eliminates pathogens.</a:t>
            </a:r>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Sterilization</a:t>
            </a:r>
            <a:r>
              <a:rPr lang="en-US" dirty="0" smtClean="0"/>
              <a:t> </a:t>
            </a:r>
          </a:p>
          <a:p>
            <a:r>
              <a:rPr lang="en-US" dirty="0" smtClean="0"/>
              <a:t>In this method heat is used to kill all micro-organisms and their spores at a temperature of above 100°C. The sterilized food must be stored in an airtight container to prevent the entry of and recontamination by micro-organisms.</a:t>
            </a:r>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Canning</a:t>
            </a:r>
            <a:r>
              <a:rPr lang="en-US" dirty="0" smtClean="0"/>
              <a:t> </a:t>
            </a:r>
          </a:p>
          <a:p>
            <a:r>
              <a:rPr lang="en-US" dirty="0" smtClean="0"/>
              <a:t>In this method, the food is first heated at a temperature that kills all bacteria and it is then sealed up in sterile cans or bottles. This prevents bacteria from getting into it and enables it to remain safe for a long time at room temperature.  </a:t>
            </a:r>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Cold Treatment and Other Methods</a:t>
            </a:r>
            <a:endParaRPr lang="en-US" dirty="0" smtClean="0"/>
          </a:p>
          <a:p>
            <a:r>
              <a:rPr lang="en-US" b="1" dirty="0" smtClean="0"/>
              <a:t>Freezing</a:t>
            </a:r>
            <a:r>
              <a:rPr lang="en-US" dirty="0" smtClean="0"/>
              <a:t> </a:t>
            </a:r>
          </a:p>
          <a:p>
            <a:r>
              <a:rPr lang="en-US" dirty="0" smtClean="0"/>
              <a:t>This is the most satisfactory method currently available for long-term preservation of food. When properly done, freezing is effective for retaining the </a:t>
            </a:r>
            <a:r>
              <a:rPr lang="en-US" dirty="0" err="1" smtClean="0"/>
              <a:t>colour</a:t>
            </a:r>
            <a:r>
              <a:rPr lang="en-US" dirty="0" smtClean="0"/>
              <a:t>, texture, </a:t>
            </a:r>
            <a:r>
              <a:rPr lang="en-US" dirty="0" err="1" smtClean="0"/>
              <a:t>flavour</a:t>
            </a:r>
            <a:r>
              <a:rPr lang="en-US" dirty="0" smtClean="0"/>
              <a:t> and nutritive value. </a:t>
            </a:r>
          </a:p>
          <a:p>
            <a:r>
              <a:rPr lang="en-US" dirty="0" smtClean="0"/>
              <a:t>Food must be deep-frozen at 0-4°C to remain palatable. This keeps food fresh for weeks or months.</a:t>
            </a:r>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Salting</a:t>
            </a:r>
            <a:r>
              <a:rPr lang="en-US" dirty="0" smtClean="0"/>
              <a:t> </a:t>
            </a:r>
          </a:p>
          <a:p>
            <a:r>
              <a:rPr lang="en-US" dirty="0" smtClean="0"/>
              <a:t>This is the saturation of food with salt or sugar, for example, ham, jam and jelly.</a:t>
            </a:r>
          </a:p>
          <a:p>
            <a:r>
              <a:rPr lang="en-US" dirty="0" smtClean="0"/>
              <a:t> The added solute reduces microbial activity due to its dehydrating effect.</a:t>
            </a:r>
          </a:p>
          <a:p>
            <a:r>
              <a:rPr lang="en-US" dirty="0" smtClean="0"/>
              <a:t> The salt and sugar solutions are more concentrated than the cytoplasm inside the cell. </a:t>
            </a:r>
          </a:p>
          <a:p>
            <a:r>
              <a:rPr lang="en-US" dirty="0" smtClean="0"/>
              <a:t>Therefore, the water passes out of the cell into the concentrate, dehydrating the cell.</a:t>
            </a:r>
          </a:p>
          <a:p>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Smoking and Drying</a:t>
            </a:r>
            <a:r>
              <a:rPr lang="en-US" dirty="0" smtClean="0"/>
              <a:t> </a:t>
            </a:r>
          </a:p>
          <a:p>
            <a:r>
              <a:rPr lang="en-US" dirty="0" smtClean="0"/>
              <a:t>Drying and smoking makes food unsuitable for the bacteria to grow and multiply.</a:t>
            </a:r>
          </a:p>
          <a:p>
            <a:r>
              <a:rPr lang="en-US" dirty="0" smtClean="0"/>
              <a:t> Fish or meat may be preserved by these methods. </a:t>
            </a:r>
          </a:p>
          <a:p>
            <a:r>
              <a:rPr lang="en-US" dirty="0" smtClean="0"/>
              <a:t>A wood rack is made and fish or meat is placed on it. A wood fire, which generates heat and thick smoke, is made under the rack.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Animals</a:t>
            </a:r>
            <a:endParaRPr lang="en-US" dirty="0"/>
          </a:p>
        </p:txBody>
      </p:sp>
      <p:sp>
        <p:nvSpPr>
          <p:cNvPr id="3" name="Content Placeholder 2"/>
          <p:cNvSpPr>
            <a:spLocks noGrp="1"/>
          </p:cNvSpPr>
          <p:nvPr>
            <p:ph idx="1"/>
          </p:nvPr>
        </p:nvSpPr>
        <p:spPr/>
        <p:txBody>
          <a:bodyPr>
            <a:normAutofit/>
          </a:bodyPr>
          <a:lstStyle/>
          <a:p>
            <a:r>
              <a:rPr lang="en-US" dirty="0"/>
              <a:t>Domestic animals such as cattle, sheep, goats and poultry provide meat, milk and eggs for consumption. </a:t>
            </a:r>
            <a:endParaRPr lang="en-US" dirty="0" smtClean="0"/>
          </a:p>
          <a:p>
            <a:r>
              <a:rPr lang="en-US" dirty="0" smtClean="0"/>
              <a:t>Some </a:t>
            </a:r>
            <a:r>
              <a:rPr lang="en-US" dirty="0"/>
              <a:t>of them supply hides and wool for commercial purposes. </a:t>
            </a:r>
            <a:endParaRPr lang="en-US" dirty="0" smtClean="0"/>
          </a:p>
          <a:p>
            <a:r>
              <a:rPr lang="en-US" dirty="0" smtClean="0"/>
              <a:t>They </a:t>
            </a:r>
            <a:r>
              <a:rPr lang="en-US" dirty="0"/>
              <a:t>also provide manure, which is used to increase food produce. </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heat will dry the fish or meat, and the smoke gets inside the food to act as a preservative.</a:t>
            </a:r>
          </a:p>
          <a:p>
            <a:r>
              <a:rPr lang="en-US" dirty="0" smtClean="0"/>
              <a:t> Green vegetables, cereals and legumes can be preserved by drying them in the sun. </a:t>
            </a:r>
          </a:p>
          <a:p>
            <a:r>
              <a:rPr lang="en-US" dirty="0" smtClean="0"/>
              <a:t>If food is preserved by drying, it must be stored in a dry place until it is used. </a:t>
            </a:r>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Food Safety</a:t>
            </a:r>
            <a:endParaRPr lang="en-US" dirty="0"/>
          </a:p>
        </p:txBody>
      </p:sp>
      <p:sp>
        <p:nvSpPr>
          <p:cNvPr id="3" name="Content Placeholder 2"/>
          <p:cNvSpPr>
            <a:spLocks noGrp="1"/>
          </p:cNvSpPr>
          <p:nvPr>
            <p:ph idx="1"/>
          </p:nvPr>
        </p:nvSpPr>
        <p:spPr/>
        <p:txBody>
          <a:bodyPr>
            <a:normAutofit/>
          </a:bodyPr>
          <a:lstStyle/>
          <a:p>
            <a:r>
              <a:rPr lang="en-US" b="1" dirty="0" smtClean="0"/>
              <a:t>   </a:t>
            </a:r>
            <a:r>
              <a:rPr lang="en-US" dirty="0" smtClean="0"/>
              <a:t>You will look at some of the factors that should be considered when preparing or handling food and some of the food-borne diseases.</a:t>
            </a:r>
          </a:p>
          <a:p>
            <a:pPr>
              <a:buNone/>
            </a:pPr>
            <a:r>
              <a:rPr lang="en-US" b="1" dirty="0" smtClean="0"/>
              <a:t>          Preparation of Food</a:t>
            </a:r>
            <a:br>
              <a:rPr lang="en-US" b="1" dirty="0" smtClean="0"/>
            </a:br>
            <a:r>
              <a:rPr lang="en-US" dirty="0" smtClean="0"/>
              <a:t>Adequate personal hygiene must be observed when preparing food in order to prevent disease.</a:t>
            </a:r>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Health</a:t>
            </a:r>
            <a:r>
              <a:rPr lang="en-US" dirty="0" smtClean="0"/>
              <a:t> </a:t>
            </a:r>
          </a:p>
          <a:p>
            <a:r>
              <a:rPr lang="en-US" dirty="0" smtClean="0"/>
              <a:t>Individuals suffering from respiratory infections such as colds or sore throat should not work with food until they get well. </a:t>
            </a:r>
          </a:p>
          <a:p>
            <a:r>
              <a:rPr lang="en-US" dirty="0" smtClean="0"/>
              <a:t>This also applies to people with infected cuts, skin eruptions and diarrheal diseases like dysentery and typhoid.</a:t>
            </a:r>
          </a:p>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Clothing</a:t>
            </a:r>
            <a:br>
              <a:rPr lang="en-US" b="1" dirty="0" smtClean="0"/>
            </a:br>
            <a:r>
              <a:rPr lang="en-US" dirty="0" smtClean="0"/>
              <a:t/>
            </a:r>
            <a:br>
              <a:rPr lang="en-US" dirty="0" smtClean="0"/>
            </a:br>
            <a:r>
              <a:rPr lang="en-US" dirty="0" smtClean="0"/>
              <a:t>Individuals working with food should wear clean washable outer garments.</a:t>
            </a:r>
          </a:p>
          <a:p>
            <a:r>
              <a:rPr lang="en-US" dirty="0" smtClean="0"/>
              <a:t> Every worker in the kitchen or washing dishes should wear a clean uniform or apron. </a:t>
            </a:r>
          </a:p>
          <a:p>
            <a:r>
              <a:rPr lang="en-US" dirty="0" smtClean="0"/>
              <a:t>These clothes should be worn when the worker is in the premises where food preparation is taking place. This avoids cross-food contamination</a:t>
            </a:r>
          </a:p>
          <a:p>
            <a:pPr>
              <a:buNone/>
            </a:pP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Head covering</a:t>
            </a:r>
            <a:br>
              <a:rPr lang="en-US" b="1" dirty="0" smtClean="0"/>
            </a:br>
            <a:r>
              <a:rPr lang="en-US" dirty="0" smtClean="0"/>
              <a:t/>
            </a:r>
            <a:br>
              <a:rPr lang="en-US" dirty="0" smtClean="0"/>
            </a:br>
            <a:r>
              <a:rPr lang="en-US" dirty="0" smtClean="0"/>
              <a:t>to avoid hair from getting into food, hair bands, caps or nets should be used to cover the head when handling food.</a:t>
            </a:r>
          </a:p>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Personal Hygiene</a:t>
            </a:r>
            <a:r>
              <a:rPr lang="en-US" dirty="0" smtClean="0"/>
              <a:t/>
            </a:r>
            <a:br>
              <a:rPr lang="en-US" dirty="0" smtClean="0"/>
            </a:br>
            <a:r>
              <a:rPr lang="en-US" dirty="0" smtClean="0"/>
              <a:t/>
            </a:r>
            <a:br>
              <a:rPr lang="en-US" dirty="0" smtClean="0"/>
            </a:br>
            <a:r>
              <a:rPr lang="en-US" dirty="0" smtClean="0"/>
              <a:t>a daily bath is necessary for every individual. Wash hands before handling the food, use clean utensils and avoid habits such as nose picking. Nails should be kept short and clean.</a:t>
            </a:r>
          </a:p>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Food</a:t>
            </a:r>
            <a:r>
              <a:rPr lang="en-US" dirty="0" smtClean="0"/>
              <a:t/>
            </a:r>
            <a:br>
              <a:rPr lang="en-US" dirty="0" smtClean="0"/>
            </a:br>
            <a:r>
              <a:rPr lang="en-US" dirty="0" smtClean="0"/>
              <a:t>Raw food should be separated from cooked food. </a:t>
            </a:r>
          </a:p>
          <a:p>
            <a:r>
              <a:rPr lang="en-US" dirty="0" smtClean="0"/>
              <a:t>All vegetables should be cleaned thoroughly before preparation for cooking. </a:t>
            </a:r>
          </a:p>
          <a:p>
            <a:r>
              <a:rPr lang="en-US" dirty="0" smtClean="0"/>
              <a:t>Fruits should be washed before eating.</a:t>
            </a:r>
          </a:p>
          <a:p>
            <a:r>
              <a:rPr lang="en-US" dirty="0" smtClean="0"/>
              <a:t> The food should be hygienically prepared and cooked adequately.</a:t>
            </a:r>
          </a:p>
          <a:p>
            <a:r>
              <a:rPr lang="en-US" dirty="0" smtClean="0"/>
              <a:t> All food utensils should be cleaned properly after use and left to dry before being stored in a clean place.</a:t>
            </a:r>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Environment</a:t>
            </a:r>
            <a:br>
              <a:rPr lang="en-US" b="1" dirty="0" smtClean="0"/>
            </a:br>
            <a:r>
              <a:rPr lang="en-US" dirty="0" smtClean="0"/>
              <a:t>The environment pertaining to the preparation of food should be clean throughout.</a:t>
            </a:r>
          </a:p>
          <a:p>
            <a:r>
              <a:rPr lang="en-US" dirty="0" smtClean="0"/>
              <a:t> The area should be dust free. This includes the floors and all the surfaces used for food preparation. </a:t>
            </a:r>
          </a:p>
          <a:p>
            <a:r>
              <a:rPr lang="en-US" dirty="0" smtClean="0"/>
              <a:t>The facility itself should be clean and with adequate ventilation and lighting.</a:t>
            </a:r>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Food Borne Diseases and Their Causes</a:t>
            </a:r>
            <a:r>
              <a:rPr lang="en-US" dirty="0" smtClean="0"/>
              <a:t/>
            </a:r>
            <a:br>
              <a:rPr lang="en-US" dirty="0" smtClean="0"/>
            </a:br>
            <a:endParaRPr lang="en-US" dirty="0"/>
          </a:p>
        </p:txBody>
      </p:sp>
      <p:pic>
        <p:nvPicPr>
          <p:cNvPr id="4" name="ia_el_22_innerEl" descr="Common Food Borne Diseases and Their Causes"/>
          <p:cNvPicPr>
            <a:picLocks noGrp="1"/>
          </p:cNvPicPr>
          <p:nvPr>
            <p:ph idx="1"/>
          </p:nvPr>
        </p:nvPicPr>
        <p:blipFill>
          <a:blip r:embed="rId2" cstate="print"/>
          <a:srcRect/>
          <a:stretch>
            <a:fillRect/>
          </a:stretch>
        </p:blipFill>
        <p:spPr bwMode="auto">
          <a:xfrm>
            <a:off x="1549400" y="2174081"/>
            <a:ext cx="6045200" cy="337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Safety Regulations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safety of food is so important that our government has passed laws to protect the public. </a:t>
            </a:r>
          </a:p>
          <a:p>
            <a:r>
              <a:rPr lang="en-US" dirty="0" smtClean="0"/>
              <a:t>These laws cover many aspects of food handling and health officers are generally responsible for enforcing these laws. Agricultural personnel assist them, where necessary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Wildlife is often a tourist attraction and acts as a source of income for our country. </a:t>
            </a:r>
          </a:p>
          <a:p>
            <a:r>
              <a:rPr lang="en-US" dirty="0" smtClean="0"/>
              <a:t>Cats and dogs are kept as pets, but they can also transmit diseases such as cat scratch fever and rabies, respectively</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smtClean="0"/>
              <a:t>Remember: </a:t>
            </a:r>
            <a:br>
              <a:rPr lang="en-US" b="1" i="1" dirty="0" smtClean="0"/>
            </a:br>
            <a:r>
              <a:rPr lang="en-US" b="1" i="1" dirty="0" smtClean="0"/>
              <a:t>The Public Health Act Cap 242 is an Act of Parliament to make provision for securing and maintaining health. This act is divided into 15 parts</a:t>
            </a:r>
            <a:endParaRPr lang="en-US" dirty="0" smtClean="0"/>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Each part deals with a specific aspect of public health                                                       </a:t>
            </a:r>
            <a:r>
              <a:rPr lang="en-US" dirty="0" smtClean="0"/>
              <a:t>Part 10 of the Act deals 'with protection of foodstuffs'. This part regulates the construction of buildings used for storage of foodstuffs.</a:t>
            </a:r>
          </a:p>
          <a:p>
            <a:r>
              <a:rPr lang="en-US" dirty="0" smtClean="0"/>
              <a:t> Secondly, it prohibits residing or sleeping in kitchens or food stores. </a:t>
            </a:r>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Part (II) deals with 'milk, meat and other articles of food'. This part prohibits the sale of unwholesome foods.</a:t>
            </a:r>
          </a:p>
          <a:p>
            <a:r>
              <a:rPr lang="en-US" dirty="0" smtClean="0"/>
              <a:t> It gives powers to authorized officers to inspect and examine food, seize and recommend disposal at any time. </a:t>
            </a:r>
          </a:p>
          <a:p>
            <a:r>
              <a:rPr lang="en-US" dirty="0" smtClean="0"/>
              <a:t>These laws aim at protecting the public and the public health officers are responsible for enforcing them</a:t>
            </a:r>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a community health nurse you need to work closely with public health officers to apply the food safety regulations. </a:t>
            </a:r>
          </a:p>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The following are some of the areas that need close supervision.</a:t>
            </a:r>
            <a:endParaRPr lang="en-US" dirty="0" smtClean="0"/>
          </a:p>
          <a:p>
            <a:r>
              <a:rPr lang="en-US" b="1" dirty="0" smtClean="0"/>
              <a:t>Meat</a:t>
            </a:r>
            <a:br>
              <a:rPr lang="en-US" b="1" dirty="0" smtClean="0"/>
            </a:br>
            <a:r>
              <a:rPr lang="en-US" dirty="0" smtClean="0"/>
              <a:t/>
            </a:r>
            <a:br>
              <a:rPr lang="en-US" dirty="0" smtClean="0"/>
            </a:br>
            <a:r>
              <a:rPr lang="en-US" dirty="0" smtClean="0"/>
              <a:t>Meat is one of the commonest foods that cause problems to the public. Therefore, it is important that inspection of slaughterhouses, cows, sheep, goats and pigs be carried out. The same case applies to butcheries where meat is sold.</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Milk</a:t>
            </a:r>
            <a:endParaRPr lang="en-US" dirty="0"/>
          </a:p>
        </p:txBody>
      </p:sp>
      <p:sp>
        <p:nvSpPr>
          <p:cNvPr id="3" name="Content Placeholder 2"/>
          <p:cNvSpPr>
            <a:spLocks noGrp="1"/>
          </p:cNvSpPr>
          <p:nvPr>
            <p:ph idx="1"/>
          </p:nvPr>
        </p:nvSpPr>
        <p:spPr/>
        <p:txBody>
          <a:bodyPr>
            <a:normAutofit/>
          </a:bodyPr>
          <a:lstStyle/>
          <a:p>
            <a:r>
              <a:rPr lang="en-US" dirty="0" smtClean="0"/>
              <a:t>Milk is one of the foods that are easily contaminated and cause problems to the public. Inspection of shops where milk is sold is of paramount importance. The milk should be safe and clean. It should be obtained from healthy cows as it can transmit bovine tuberculosis among other diseases. </a:t>
            </a: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room for handling milk should be clean, dustless and separate from the barn. The pails, cans, bottles, coolers and other equipment, which comes into contact with the milk, should be thoroughly cleaned.</a:t>
            </a: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Homes</a:t>
            </a:r>
            <a:endParaRPr lang="en-US" dirty="0"/>
          </a:p>
        </p:txBody>
      </p:sp>
      <p:sp>
        <p:nvSpPr>
          <p:cNvPr id="3" name="Content Placeholder 2"/>
          <p:cNvSpPr>
            <a:spLocks noGrp="1"/>
          </p:cNvSpPr>
          <p:nvPr>
            <p:ph idx="1"/>
          </p:nvPr>
        </p:nvSpPr>
        <p:spPr/>
        <p:txBody>
          <a:bodyPr>
            <a:normAutofit/>
          </a:bodyPr>
          <a:lstStyle/>
          <a:p>
            <a:pPr>
              <a:buNone/>
            </a:pPr>
            <a:r>
              <a:rPr lang="en-US" dirty="0" smtClean="0"/>
              <a:t>   It is the responsibility of the community health nurse to share health messages with community members on food hygiene. These include maintenance of personal hygiene as covered earlier, that is cleaning the utensils, handling them with clean hands, and storing them in clean and dry cupboards or containers.</a:t>
            </a:r>
          </a:p>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Farms</a:t>
            </a:r>
            <a:r>
              <a:rPr lang="en-US" dirty="0" smtClean="0"/>
              <a:t/>
            </a:r>
            <a:br>
              <a:rPr lang="en-US" dirty="0" smtClean="0"/>
            </a:br>
            <a:r>
              <a:rPr lang="en-US" dirty="0" smtClean="0"/>
              <a:t/>
            </a:r>
            <a:br>
              <a:rPr lang="en-US" dirty="0" smtClean="0"/>
            </a:br>
            <a:r>
              <a:rPr lang="en-US" dirty="0" smtClean="0"/>
              <a:t>The community should follow the regulations on the use of insecticides and pesticides in form of sprays and fertilizers. This will help them to use each of them correctly depending on the age of the crop. Your role as a community health nurse is to encourage the community to adhere to the instructions from the agricultural field educators. </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Moreover, instructions are given on the respective containers of these pesticides. You should teach the community about regulations of food storage and preservation of different types of food. The harvest should be carried out when the crops are completely ripe or ready to facilitate longer preservation.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Other hazards include snakebites, which can be fatal and insect bites, which may act as vectors of various diseases. For example, mosquitoes are vectors of malaria, yellow fever and </a:t>
            </a:r>
            <a:r>
              <a:rPr lang="en-US" dirty="0" err="1"/>
              <a:t>filariasis</a:t>
            </a:r>
            <a:r>
              <a:rPr lang="en-US" dirty="0"/>
              <a:t>. Houseflies are vectors of dysentery and other </a:t>
            </a:r>
            <a:r>
              <a:rPr lang="en-US" dirty="0" err="1"/>
              <a:t>diarrhoeal</a:t>
            </a:r>
            <a:r>
              <a:rPr lang="en-US" dirty="0"/>
              <a:t> diseases. Bacteria, </a:t>
            </a:r>
            <a:r>
              <a:rPr lang="en-US" dirty="0" err="1"/>
              <a:t>rickettsia</a:t>
            </a:r>
            <a:r>
              <a:rPr lang="en-US" dirty="0"/>
              <a:t> and fungi are also part of the biological environment and are disease-causing organisms in man.</a:t>
            </a:r>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cereals and legumes should be dried properly before storage to avoid spoilage. All perishable foods should be consumed at the right time.</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Markets</a:t>
            </a:r>
            <a:r>
              <a:rPr lang="en-US" dirty="0" smtClean="0"/>
              <a:t/>
            </a:r>
            <a:br>
              <a:rPr lang="en-US" dirty="0" smtClean="0"/>
            </a:br>
            <a:r>
              <a:rPr lang="en-US" dirty="0" smtClean="0"/>
              <a:t/>
            </a:r>
            <a:br>
              <a:rPr lang="en-US" dirty="0" smtClean="0"/>
            </a:br>
            <a:r>
              <a:rPr lang="en-US" dirty="0" smtClean="0"/>
              <a:t>All types of foodstuffs are sold in markets. The markets should be designed in a manner that considers stations where similar types of food should be stored and sold, for example, vegetables of all kinds, dry foods like cereals, fruits and cooked foods.</a:t>
            </a:r>
          </a:p>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market should be kept clean and proper refuse disposal maintained. The food sold should be clean and fit for human consumption. This, therefore, explains the importance of inspecting markets by public health officers. These officers have the power to close markets and condemn foods to prevent disease outbreaks.</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Hotels</a:t>
            </a:r>
            <a:r>
              <a:rPr lang="en-US" dirty="0" smtClean="0"/>
              <a:t/>
            </a:r>
            <a:br>
              <a:rPr lang="en-US" dirty="0" smtClean="0"/>
            </a:br>
            <a:r>
              <a:rPr lang="en-US" dirty="0" smtClean="0"/>
              <a:t/>
            </a:r>
            <a:br>
              <a:rPr lang="en-US" dirty="0" smtClean="0"/>
            </a:br>
            <a:r>
              <a:rPr lang="en-US" dirty="0" smtClean="0"/>
              <a:t>Hotels, restaurants and food shops should also be inspected under hygiene regulations. They require regular inspection by the public health officers. All the food handlers should be supervised and a regular medical examination is mandatory for them to prevent spread of diseases through food handling. </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 Licenses should only be given to hotel owners who have met the requirements.</a:t>
            </a:r>
          </a:p>
          <a:p>
            <a:r>
              <a:rPr lang="en-US" dirty="0" smtClean="0"/>
              <a:t> Laboratory examinations may be necessary for food such as pre-cooked meat. </a:t>
            </a:r>
          </a:p>
          <a:p>
            <a:r>
              <a:rPr lang="en-US" dirty="0" smtClean="0"/>
              <a:t>The use of uniforms, aprons, head coverings, as described earlier, should be observed in the hotels.</a:t>
            </a:r>
          </a:p>
          <a:p>
            <a:r>
              <a:rPr lang="en-US" dirty="0" smtClean="0"/>
              <a:t> Proper personal and environmental hygiene in the hotel premises should be maintained. </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Proper personal and environmental hygiene in the hotel premises should be maintained.</a:t>
            </a:r>
          </a:p>
          <a:p>
            <a:r>
              <a:rPr lang="en-US" dirty="0" smtClean="0"/>
              <a:t>The hotel should store, preserve, prepare, cook and serve the food according to public health regulations. </a:t>
            </a:r>
          </a:p>
          <a:p>
            <a:r>
              <a:rPr lang="en-US" dirty="0" smtClean="0"/>
              <a:t>The law also empowers closure of hotels which do not meet the regulations.</a:t>
            </a:r>
          </a:p>
          <a:p>
            <a:r>
              <a:rPr lang="en-US" b="1" dirty="0" smtClean="0"/>
              <a:t>End</a:t>
            </a:r>
            <a:endParaRPr lang="en-US" dirty="0" smtClean="0"/>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WATER AND SANITATION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Objectives</a:t>
            </a:r>
            <a:r>
              <a:rPr lang="en-US" dirty="0" smtClean="0"/>
              <a:t> </a:t>
            </a:r>
            <a:br>
              <a:rPr lang="en-US" dirty="0" smtClean="0"/>
            </a:br>
            <a:r>
              <a:rPr lang="en-US" dirty="0" smtClean="0"/>
              <a:t/>
            </a:r>
            <a:br>
              <a:rPr lang="en-US" dirty="0" smtClean="0"/>
            </a:br>
            <a:r>
              <a:rPr lang="en-US" dirty="0" smtClean="0"/>
              <a:t>By the end of this section you will be able to: </a:t>
            </a:r>
          </a:p>
          <a:p>
            <a:pPr lvl="0"/>
            <a:r>
              <a:rPr lang="en-US" dirty="0" smtClean="0"/>
              <a:t>Describe the importance of water in relation to health</a:t>
            </a:r>
          </a:p>
          <a:p>
            <a:pPr lvl="0"/>
            <a:r>
              <a:rPr lang="en-US" dirty="0" smtClean="0"/>
              <a:t>Explain different types of waste</a:t>
            </a:r>
          </a:p>
          <a:p>
            <a:pPr lvl="0"/>
            <a:r>
              <a:rPr lang="en-US" dirty="0" smtClean="0"/>
              <a:t>Describe various methods of waste disposal</a:t>
            </a:r>
          </a:p>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4000" dirty="0" smtClean="0"/>
              <a:t>Water is essential for life. It is found in every cell in our body and is necessary for most basic functions, like respiration, digestion and other chemical processes.</a:t>
            </a:r>
          </a:p>
          <a:p>
            <a:r>
              <a:rPr lang="en-US" sz="4000" dirty="0" smtClean="0"/>
              <a:t> More than 50% of human body weight is made up of water.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t>Water is vital to health and survival but it may itself become the source of diseases, therefore, it should be properly treated and made safe for domestic use.</a:t>
            </a:r>
            <a:endParaRPr lang="en-US" sz="4000"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What role does water play in the transmission of the following diseases?</a:t>
            </a:r>
            <a:r>
              <a:rPr lang="en-US" dirty="0" smtClean="0"/>
              <a:t> </a:t>
            </a:r>
          </a:p>
          <a:p>
            <a:pPr lvl="0"/>
            <a:r>
              <a:rPr lang="en-US" dirty="0" smtClean="0"/>
              <a:t>Scabies</a:t>
            </a:r>
          </a:p>
          <a:p>
            <a:pPr lvl="0"/>
            <a:r>
              <a:rPr lang="en-US" dirty="0" smtClean="0"/>
              <a:t>Cholera </a:t>
            </a:r>
          </a:p>
          <a:p>
            <a:pPr lvl="0"/>
            <a:r>
              <a:rPr lang="en-US" dirty="0" err="1" smtClean="0"/>
              <a:t>Schistosomiasis</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Physical Environment</a:t>
            </a:r>
            <a:endParaRPr lang="en-US" dirty="0"/>
          </a:p>
        </p:txBody>
      </p:sp>
      <p:sp>
        <p:nvSpPr>
          <p:cNvPr id="3" name="Content Placeholder 2"/>
          <p:cNvSpPr>
            <a:spLocks noGrp="1"/>
          </p:cNvSpPr>
          <p:nvPr>
            <p:ph idx="1"/>
          </p:nvPr>
        </p:nvSpPr>
        <p:spPr/>
        <p:txBody>
          <a:bodyPr>
            <a:normAutofit lnSpcReduction="10000"/>
          </a:bodyPr>
          <a:lstStyle/>
          <a:p>
            <a:r>
              <a:rPr lang="en-US" dirty="0"/>
              <a:t>The physical components of the environment are divided into geographical and man-made components</a:t>
            </a:r>
            <a:r>
              <a:rPr lang="en-US" dirty="0" smtClean="0"/>
              <a:t>.</a:t>
            </a:r>
          </a:p>
          <a:p>
            <a:r>
              <a:rPr lang="en-US" dirty="0" smtClean="0"/>
              <a:t> </a:t>
            </a:r>
            <a:r>
              <a:rPr lang="en-US" dirty="0"/>
              <a:t>Land is used for settlements</a:t>
            </a:r>
            <a:r>
              <a:rPr lang="en-US" dirty="0" smtClean="0"/>
              <a:t>.</a:t>
            </a:r>
          </a:p>
          <a:p>
            <a:r>
              <a:rPr lang="en-US" dirty="0" smtClean="0"/>
              <a:t> </a:t>
            </a:r>
            <a:r>
              <a:rPr lang="en-US" dirty="0"/>
              <a:t>When the land is fertile and well used, it provides enough food for consumption. On the other hand, when the land is infertile, the food supply will be inadequate, resulting into </a:t>
            </a:r>
            <a:br>
              <a:rPr lang="en-US" dirty="0"/>
            </a:br>
            <a:r>
              <a:rPr lang="en-US" dirty="0"/>
              <a:t>nutritional problems. </a:t>
            </a:r>
          </a:p>
          <a:p>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Role Played by Water on the Transmission of Diseases</a:t>
            </a:r>
            <a:r>
              <a:rPr lang="en-US" dirty="0" smtClean="0"/>
              <a:t> </a:t>
            </a:r>
          </a:p>
          <a:p>
            <a:r>
              <a:rPr lang="en-US" dirty="0" smtClean="0"/>
              <a:t>Water may contribute to the spread of diseases in several ways. When there is not enough water, and people cannot observe basic personal hygiene, diseases like scabies, non-specific </a:t>
            </a:r>
            <a:r>
              <a:rPr lang="en-US" dirty="0" err="1" smtClean="0"/>
              <a:t>diarrhoeas</a:t>
            </a:r>
            <a:r>
              <a:rPr lang="en-US" dirty="0" smtClean="0"/>
              <a:t>, dysentery and trachoma spread.</a:t>
            </a: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Such diseases whose spread is promoted by lack of adequate water are called water-washed (water scarce) diseases. Simply improving the quantity of water can prevent them.</a:t>
            </a:r>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Water can also contribute to the spread of diseases when it carries a specific disease-causing organism. Examples are typhoid, cholera, </a:t>
            </a:r>
            <a:r>
              <a:rPr lang="en-US" dirty="0" err="1" smtClean="0"/>
              <a:t>amoebiasis</a:t>
            </a:r>
            <a:r>
              <a:rPr lang="en-US" dirty="0" smtClean="0"/>
              <a:t>, hepatitis A, or poliomyelitis.</a:t>
            </a:r>
          </a:p>
          <a:p>
            <a:pPr lvl="0"/>
            <a:r>
              <a:rPr lang="en-US" dirty="0" smtClean="0"/>
              <a:t> Such diseases caused by contaminated water are called water-borne diseases, and the only way to prevent them is to improve the quality that is, the cleanliness of the water. </a:t>
            </a:r>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Finally, water can contribute to the spread of disease when it is necessary in the life cycle of a disease vector, for example malaria and </a:t>
            </a:r>
            <a:r>
              <a:rPr lang="en-US" dirty="0" err="1" smtClean="0"/>
              <a:t>schitosomomiasis</a:t>
            </a:r>
            <a:r>
              <a:rPr lang="en-US" dirty="0" smtClean="0"/>
              <a:t>. These diseases are called water-related diseases. Other water related diseases include: </a:t>
            </a:r>
            <a:r>
              <a:rPr lang="en-US" dirty="0" err="1" smtClean="0"/>
              <a:t>onchocerciasis</a:t>
            </a:r>
            <a:r>
              <a:rPr lang="en-US" dirty="0" smtClean="0"/>
              <a:t> (river blindness) and </a:t>
            </a:r>
            <a:r>
              <a:rPr lang="en-US" dirty="0" err="1" smtClean="0"/>
              <a:t>dracunculosis</a:t>
            </a:r>
            <a:r>
              <a:rPr lang="en-US" dirty="0" smtClean="0"/>
              <a:t> (guinea worm).</a:t>
            </a:r>
          </a:p>
          <a:p>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13_innerEl" descr="A Summary of Water Associated Diseases"/>
          <p:cNvPicPr>
            <a:picLocks noGrp="1"/>
          </p:cNvPicPr>
          <p:nvPr>
            <p:ph idx="1"/>
          </p:nvPr>
        </p:nvPicPr>
        <p:blipFill>
          <a:blip r:embed="rId2"/>
          <a:srcRect/>
          <a:stretch>
            <a:fillRect/>
          </a:stretch>
        </p:blipFill>
        <p:spPr bwMode="auto">
          <a:xfrm>
            <a:off x="762000" y="1676400"/>
            <a:ext cx="6096000"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Uses of Water</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     Water is used in various ways. These include:</a:t>
            </a:r>
          </a:p>
          <a:p>
            <a:pPr lvl="0"/>
            <a:r>
              <a:rPr lang="en-US" dirty="0" smtClean="0"/>
              <a:t>Human consumption for body needs</a:t>
            </a:r>
          </a:p>
          <a:p>
            <a:pPr lvl="0"/>
            <a:r>
              <a:rPr lang="en-US" dirty="0" smtClean="0"/>
              <a:t>Animal watering</a:t>
            </a:r>
          </a:p>
          <a:p>
            <a:pPr lvl="0"/>
            <a:r>
              <a:rPr lang="en-US" dirty="0" smtClean="0"/>
              <a:t>Industrial use for manufacturing</a:t>
            </a:r>
          </a:p>
          <a:p>
            <a:pPr lvl="0"/>
            <a:r>
              <a:rPr lang="en-US" dirty="0" smtClean="0"/>
              <a:t>For recreational activities such as swimming</a:t>
            </a:r>
          </a:p>
          <a:p>
            <a:pPr lvl="0"/>
            <a:r>
              <a:rPr lang="en-US" dirty="0" smtClean="0"/>
              <a:t>To produce electricity</a:t>
            </a:r>
          </a:p>
          <a:p>
            <a:pPr lvl="0"/>
            <a:r>
              <a:rPr lang="en-US" dirty="0" smtClean="0"/>
              <a:t>Sustaining of aquatic life, for example, fish for consumption and export</a:t>
            </a:r>
          </a:p>
          <a:p>
            <a:pPr lvl="0"/>
            <a:r>
              <a:rPr lang="en-US" dirty="0" smtClean="0"/>
              <a:t>Household purposes like washing and cooking</a:t>
            </a:r>
          </a:p>
          <a:p>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Simple improvements at the community level are required to ensure adequate quality and quantity of water.</a:t>
            </a:r>
          </a:p>
          <a:p>
            <a:r>
              <a:rPr lang="en-US" b="1" dirty="0" smtClean="0"/>
              <a:t>Sources of Water</a:t>
            </a:r>
            <a:r>
              <a:rPr lang="en-US" dirty="0" smtClean="0"/>
              <a:t> </a:t>
            </a:r>
          </a:p>
          <a:p>
            <a:r>
              <a:rPr lang="en-US" dirty="0" smtClean="0"/>
              <a:t>Water does not stay in one place for very long - it goes round in a cycle. It evaporates from seas and lakes and falls back to the earth as rain. After rainfall, some of the water evaporates and the rest is drained into streams, rivers, lakes and ponds. </a:t>
            </a:r>
          </a:p>
          <a:p>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most important water for a community is the water that is held in the soil, by the roots of the trees in the forest. </a:t>
            </a:r>
          </a:p>
          <a:p>
            <a:r>
              <a:rPr lang="en-US" dirty="0" smtClean="0"/>
              <a:t>This is a community’s long-term underground water store. </a:t>
            </a:r>
          </a:p>
          <a:p>
            <a:r>
              <a:rPr lang="en-US" dirty="0" smtClean="0"/>
              <a:t>This is why it is important for you to educate the community on the need to preserve their forests.</a:t>
            </a:r>
          </a:p>
          <a:p>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There are four main sources of water namely rain water, surface water, underground water and sea water.</a:t>
            </a:r>
          </a:p>
          <a:p>
            <a:r>
              <a:rPr lang="en-US" b="1" dirty="0" smtClean="0"/>
              <a:t>Rain Water</a:t>
            </a:r>
            <a:r>
              <a:rPr lang="en-US" dirty="0" smtClean="0"/>
              <a:t> </a:t>
            </a:r>
          </a:p>
          <a:p>
            <a:r>
              <a:rPr lang="en-US" dirty="0" smtClean="0"/>
              <a:t>This water is relatively pure and clean. Its state of cleanliness depends on levels of atmospheric pollution and how it is collected.</a:t>
            </a:r>
          </a:p>
          <a:p>
            <a:r>
              <a:rPr lang="en-US" dirty="0" smtClean="0"/>
              <a:t> The cleanest natural water available is that which is collected from iron sheets into gutters and led by pipes into clean closed tanks. </a:t>
            </a:r>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When the first rainwater falls, the last part of the gutters leading to the tank should be removed for some time to ensure that dirt on the roof does not enter the tank.</a:t>
            </a:r>
          </a:p>
          <a:p>
            <a:r>
              <a:rPr lang="en-US" dirty="0" smtClean="0"/>
              <a:t> One disadvantage of this water source is that it is difficult to collect from thatched roofs. </a:t>
            </a:r>
          </a:p>
          <a:p>
            <a:r>
              <a:rPr lang="en-US" dirty="0" smtClean="0"/>
              <a:t>The community health nurse can assist the community members to ensure collection of clean water.</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a:t>The type of soil, climate and altitude determine the type of crops that can be grown in a specific area. Some crops will do well in a hot climate, others will not. </a:t>
            </a:r>
            <a:br>
              <a:rPr lang="en-US" dirty="0"/>
            </a:br>
            <a:r>
              <a:rPr lang="en-US" dirty="0"/>
              <a:t>For example, tea, peas and pyrethrum thrive in cool climates. However, cold climates encourage respiratory diseases and joint problems such as </a:t>
            </a:r>
            <a:r>
              <a:rPr lang="en-US" dirty="0" smtClean="0"/>
              <a:t>arthritis</a:t>
            </a:r>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Surface water</a:t>
            </a:r>
            <a:endParaRPr lang="en-US" dirty="0"/>
          </a:p>
        </p:txBody>
      </p:sp>
      <p:sp>
        <p:nvSpPr>
          <p:cNvPr id="3" name="Content Placeholder 2"/>
          <p:cNvSpPr>
            <a:spLocks noGrp="1"/>
          </p:cNvSpPr>
          <p:nvPr>
            <p:ph idx="1"/>
          </p:nvPr>
        </p:nvSpPr>
        <p:spPr/>
        <p:txBody>
          <a:bodyPr>
            <a:normAutofit lnSpcReduction="10000"/>
          </a:bodyPr>
          <a:lstStyle/>
          <a:p>
            <a:r>
              <a:rPr lang="en-US" dirty="0" smtClean="0"/>
              <a:t>This type of water includes shallow springs and shallow wells, streams, rivers, dams, ponds and lakes. </a:t>
            </a:r>
          </a:p>
          <a:p>
            <a:r>
              <a:rPr lang="en-US" dirty="0" smtClean="0"/>
              <a:t>A spring is a natural issue of underground water. </a:t>
            </a:r>
          </a:p>
          <a:p>
            <a:r>
              <a:rPr lang="en-US" dirty="0" smtClean="0"/>
              <a:t>When the rainwater falls on the surface it sinks into the ground until it reaches the impermeable layer of rock, which it cannot go through. </a:t>
            </a:r>
          </a:p>
          <a:p>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All the water above this layer is called surface water. </a:t>
            </a:r>
          </a:p>
          <a:p>
            <a:r>
              <a:rPr lang="en-US" dirty="0" smtClean="0"/>
              <a:t>If it finds a point of issue it is called a shallow spring. If a well is dug into it, it is called a shallow well, despite its depth. </a:t>
            </a:r>
          </a:p>
          <a:p>
            <a:r>
              <a:rPr lang="en-US" dirty="0" smtClean="0"/>
              <a:t>The quantity of water yielded by shallow springs or wells varies according to the season. </a:t>
            </a:r>
          </a:p>
          <a:p>
            <a:r>
              <a:rPr lang="en-US" dirty="0" smtClean="0"/>
              <a:t>They may dry up during droughts and are liable to contamination by latrines.</a:t>
            </a:r>
          </a:p>
          <a:p>
            <a:endParaRPr 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river is a large mass of flowing water. During the rainy season, its waters become turbid, while in the dry season they are clear. </a:t>
            </a:r>
          </a:p>
          <a:p>
            <a:r>
              <a:rPr lang="en-US" dirty="0" smtClean="0"/>
              <a:t>River water has a lot of impurities obtained from human and animal waste, washing, sewage, agricultural waste and industrial waste</a:t>
            </a:r>
          </a:p>
          <a:p>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Other sources of water are dams, ponds and lakes. All these sources provide fresh water.</a:t>
            </a:r>
          </a:p>
          <a:p>
            <a:r>
              <a:rPr lang="en-US" dirty="0" smtClean="0"/>
              <a:t>However, the water from these sources is often unclean and not safe for drinking.</a:t>
            </a:r>
          </a:p>
          <a:p>
            <a:r>
              <a:rPr lang="en-US" dirty="0" smtClean="0"/>
              <a:t> It is therefore important to identify suitable ways of rendering it safe.</a:t>
            </a:r>
            <a:br>
              <a:rPr lang="en-US" dirty="0" smtClean="0"/>
            </a:br>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quality of water depends on the location of its sources. </a:t>
            </a:r>
          </a:p>
          <a:p>
            <a:r>
              <a:rPr lang="en-US" dirty="0" smtClean="0"/>
              <a:t>If the water source is from the forest, hills and valleys, it is clean and suitable for household use with little or no prior treatment. </a:t>
            </a:r>
          </a:p>
          <a:p>
            <a:r>
              <a:rPr lang="en-US" dirty="0" smtClean="0"/>
              <a:t>This is because there is no human settlement, which might be a source of potential pollutants, at or around the water source.  </a:t>
            </a:r>
          </a:p>
          <a:p>
            <a:endParaRPr lang="en-US"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 the other hand, streams, rivers and lakes around or within towns and villages are likely to be contaminated by human and animal waste.</a:t>
            </a:r>
          </a:p>
          <a:p>
            <a:r>
              <a:rPr lang="en-US" dirty="0" smtClean="0"/>
              <a:t> It is, therefore, important to protect water sources from human settlement or animal grazing.</a:t>
            </a:r>
          </a:p>
          <a:p>
            <a:endParaRPr lang="en-US"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Underground Water</a:t>
            </a:r>
            <a:r>
              <a:rPr lang="en-US" dirty="0" smtClean="0"/>
              <a:t> </a:t>
            </a:r>
          </a:p>
          <a:p>
            <a:r>
              <a:rPr lang="en-US" dirty="0" smtClean="0"/>
              <a:t>The water that gets under the impermeable layer of rock is called underground water.</a:t>
            </a:r>
          </a:p>
          <a:p>
            <a:r>
              <a:rPr lang="en-US" dirty="0" smtClean="0"/>
              <a:t> It is the water between two impermeable layers of rock, one above and the other one below. </a:t>
            </a:r>
          </a:p>
          <a:p>
            <a:r>
              <a:rPr lang="en-US" dirty="0" smtClean="0"/>
              <a:t>This water finds an outlet through a fissure or crack in the upper layer of the rock. Water from this issue is obtained as a deep spring, a well or a borehole. </a:t>
            </a:r>
          </a:p>
          <a:p>
            <a:endParaRPr 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Underground water is plentiful, has less chances of contamination and does not normally dry off during dry seasons</a:t>
            </a:r>
            <a:endParaRPr lang="en-US" b="1" dirty="0" smtClean="0"/>
          </a:p>
          <a:p>
            <a:r>
              <a:rPr lang="en-US" b="1" dirty="0" smtClean="0"/>
              <a:t>Sea Water</a:t>
            </a:r>
            <a:br>
              <a:rPr lang="en-US" b="1" dirty="0" smtClean="0"/>
            </a:br>
            <a:r>
              <a:rPr lang="en-US" dirty="0" smtClean="0"/>
              <a:t>This water is salty and requires expensive purification processes to make it suitable for drinking.</a:t>
            </a:r>
          </a:p>
          <a:p>
            <a:r>
              <a:rPr lang="en-US" dirty="0" smtClean="0"/>
              <a:t>It also needs to be pumped into tanks or reservoirs before use. </a:t>
            </a:r>
            <a:endParaRPr lang="en-US"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Sources of Water Contamination</a:t>
            </a:r>
            <a:endParaRPr lang="en-US" dirty="0"/>
          </a:p>
        </p:txBody>
      </p:sp>
      <p:sp>
        <p:nvSpPr>
          <p:cNvPr id="3" name="Content Placeholder 2"/>
          <p:cNvSpPr>
            <a:spLocks noGrp="1"/>
          </p:cNvSpPr>
          <p:nvPr>
            <p:ph idx="1"/>
          </p:nvPr>
        </p:nvSpPr>
        <p:spPr/>
        <p:txBody>
          <a:bodyPr/>
          <a:lstStyle/>
          <a:p>
            <a:r>
              <a:rPr lang="en-US" dirty="0" smtClean="0"/>
              <a:t>Water has the ability to absorb substances and gases, for example, oxygen and carbon dioxide as it falls as rain.</a:t>
            </a:r>
          </a:p>
          <a:p>
            <a:r>
              <a:rPr lang="en-US" dirty="0" smtClean="0"/>
              <a:t> It also absorbs minerals, for example, different salts from rocks or even dangerous chemicals from industrial wastes. </a:t>
            </a:r>
          </a:p>
          <a:p>
            <a:endParaRPr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Collecting surfaces for rainwater may have leaves, insects, bird droppings and animal feces on them. </a:t>
            </a:r>
          </a:p>
          <a:p>
            <a:r>
              <a:rPr lang="en-US" dirty="0" smtClean="0"/>
              <a:t>When water runs over the earth it may become contaminated with human or animal excreta, refuse, fertilizers or industrial wastes.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hot climates, most legumes and fruits such as oranges and mangoes do well. Diseases associated with hot climates include malaria.</a:t>
            </a:r>
          </a:p>
          <a:p>
            <a:pPr lvl="0"/>
            <a:r>
              <a:rPr lang="en-US" dirty="0"/>
              <a:t>Snakes are also common in hot areas and their bites can be fatal</a:t>
            </a:r>
            <a:r>
              <a:rPr lang="en-US" dirty="0" smtClean="0"/>
              <a:t>.</a:t>
            </a:r>
          </a:p>
          <a:p>
            <a:pPr lvl="0"/>
            <a:r>
              <a:rPr lang="en-US" dirty="0" smtClean="0"/>
              <a:t> </a:t>
            </a:r>
            <a:r>
              <a:rPr lang="en-US" dirty="0"/>
              <a:t>Some disease outbreaks occur during the rainy season, for example, cholera, typhoid and malaria. </a:t>
            </a:r>
            <a:endParaRPr lang="en-US" dirty="0" smtClean="0"/>
          </a:p>
          <a:p>
            <a:pPr lvl="0"/>
            <a:r>
              <a:rPr lang="en-US" dirty="0" smtClean="0"/>
              <a:t>Similarly</a:t>
            </a:r>
            <a:r>
              <a:rPr lang="en-US" dirty="0"/>
              <a:t>, during dry seasons there may be a shortage of food leading to malnutrition</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Excreta and refuse may contaminate shallow wells. </a:t>
            </a:r>
          </a:p>
          <a:p>
            <a:r>
              <a:rPr lang="en-US" dirty="0" smtClean="0"/>
              <a:t>Wells may also be contaminated by the use of dirty containers for drawing water or by oil from a pump.</a:t>
            </a:r>
          </a:p>
          <a:p>
            <a:r>
              <a:rPr lang="en-US" dirty="0" smtClean="0"/>
              <a:t> Bathing, urinating, defecating in water, washing clothes and animal watering may contaminate rivers, lakes or dams.</a:t>
            </a:r>
          </a:p>
          <a:p>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Even piped water may become contaminated from leaks in the pipes, especially when they pass near dirty drains or when it is collected in contaminated containers.</a:t>
            </a:r>
          </a:p>
          <a:p>
            <a:r>
              <a:rPr lang="en-US" dirty="0" smtClean="0"/>
              <a:t> Water may go bad if it is uncovered or stored for too long in a pot or cistern.</a:t>
            </a:r>
          </a:p>
          <a:p>
            <a:r>
              <a:rPr lang="en-US" dirty="0" smtClean="0"/>
              <a:t> Finally, it is important to remember that water from any source may become contaminated if it is drunk from dirty or communal drinking vessels.</a:t>
            </a:r>
          </a:p>
          <a:p>
            <a:endParaRPr lang="en-US"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u="sng" dirty="0" smtClean="0"/>
              <a:t>Protection of Water Sources</a:t>
            </a:r>
            <a:r>
              <a:rPr lang="en-US" u="sng" dirty="0" smtClean="0"/>
              <a:t> </a:t>
            </a:r>
            <a:endParaRPr lang="en-US" dirty="0" smtClean="0"/>
          </a:p>
          <a:p>
            <a:r>
              <a:rPr lang="en-US" dirty="0" smtClean="0"/>
              <a:t>Water sources are precious and must be kept free from contamination.</a:t>
            </a:r>
          </a:p>
          <a:p>
            <a:r>
              <a:rPr lang="en-US" b="1" dirty="0" smtClean="0"/>
              <a:t>Rain Water</a:t>
            </a:r>
            <a:r>
              <a:rPr lang="en-US" dirty="0" smtClean="0"/>
              <a:t/>
            </a:r>
            <a:br>
              <a:rPr lang="en-US" dirty="0" smtClean="0"/>
            </a:br>
            <a:r>
              <a:rPr lang="en-US" dirty="0" smtClean="0"/>
              <a:t>The protection of rainwater sources is done by the use of gutters led by pipes into a small waste drain tank and into a clean closed tank. </a:t>
            </a:r>
          </a:p>
          <a:p>
            <a:endParaRPr lang="en-US"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                   Surface Water</a:t>
            </a:r>
          </a:p>
          <a:p>
            <a:r>
              <a:rPr lang="en-US" dirty="0" smtClean="0"/>
              <a:t>To protect surface water, people should not settle around springs, streams and rivers.</a:t>
            </a:r>
          </a:p>
          <a:p>
            <a:r>
              <a:rPr lang="en-US" dirty="0" smtClean="0"/>
              <a:t>People and animals should be kept away from water catchments areas, normally in the forest or up the hills.</a:t>
            </a:r>
          </a:p>
          <a:p>
            <a:endParaRPr lang="en-US"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Springs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Clear the bush or long grass around the site of the spring.</a:t>
            </a:r>
          </a:p>
          <a:p>
            <a:pPr lvl="0"/>
            <a:r>
              <a:rPr lang="en-US" dirty="0" smtClean="0"/>
              <a:t>Put up a fence around the spring to prevent animals from grazing and children from playing around it.</a:t>
            </a:r>
          </a:p>
          <a:p>
            <a:pPr lvl="0"/>
            <a:r>
              <a:rPr lang="en-US" dirty="0" smtClean="0"/>
              <a:t>Dig a drain about 15 </a:t>
            </a:r>
            <a:r>
              <a:rPr lang="en-US" dirty="0" err="1" smtClean="0"/>
              <a:t>metres</a:t>
            </a:r>
            <a:r>
              <a:rPr lang="en-US" dirty="0" smtClean="0"/>
              <a:t> from the spring to divert surface water.</a:t>
            </a:r>
          </a:p>
          <a:p>
            <a:pPr lvl="0"/>
            <a:r>
              <a:rPr lang="en-US" dirty="0" smtClean="0"/>
              <a:t>Build a strong retaining wall around the 'eyes' point from which water flows out from underground. This wall holds water from the 'eyes' of the spring.</a:t>
            </a:r>
          </a:p>
          <a:p>
            <a:endParaRPr lang="en-US"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smtClean="0"/>
              <a:t>Fix the delivery pipe at a height close to the level of the 'eye' but high enough to allow the water containers to stand below the pipe.</a:t>
            </a:r>
          </a:p>
          <a:p>
            <a:pPr lvl="0"/>
            <a:r>
              <a:rPr lang="en-US" dirty="0" smtClean="0"/>
              <a:t>Build steps to the spring as well as a platform on which to place the containers when collecting waters. The area behind the retaining wall should prevent contamination without interfering with the water flow.</a:t>
            </a:r>
          </a:p>
          <a:p>
            <a:endParaRPr lang="en-US"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Design an area for washing and for watering the animals.</a:t>
            </a:r>
          </a:p>
          <a:p>
            <a:pPr lvl="0"/>
            <a:r>
              <a:rPr lang="en-US" dirty="0" smtClean="0"/>
              <a:t>Select a caretaker to maintain the protected springs.</a:t>
            </a:r>
          </a:p>
          <a:p>
            <a:endParaRPr lang="en-US"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Wells</a:t>
            </a:r>
            <a:endParaRPr lang="en-US" dirty="0"/>
          </a:p>
        </p:txBody>
      </p:sp>
      <p:sp>
        <p:nvSpPr>
          <p:cNvPr id="3" name="Content Placeholder 2"/>
          <p:cNvSpPr>
            <a:spLocks noGrp="1"/>
          </p:cNvSpPr>
          <p:nvPr>
            <p:ph idx="1"/>
          </p:nvPr>
        </p:nvSpPr>
        <p:spPr/>
        <p:txBody>
          <a:bodyPr>
            <a:normAutofit fontScale="92500"/>
          </a:bodyPr>
          <a:lstStyle/>
          <a:p>
            <a:r>
              <a:rPr lang="en-US" dirty="0" smtClean="0"/>
              <a:t> The site should be selected at least </a:t>
            </a:r>
            <a:br>
              <a:rPr lang="en-US" dirty="0" smtClean="0"/>
            </a:br>
            <a:r>
              <a:rPr lang="en-US" dirty="0" smtClean="0"/>
              <a:t>100 </a:t>
            </a:r>
            <a:r>
              <a:rPr lang="en-US" dirty="0" err="1" smtClean="0"/>
              <a:t>metres</a:t>
            </a:r>
            <a:r>
              <a:rPr lang="en-US" dirty="0" smtClean="0"/>
              <a:t> from a pit latrine or other likely source of contamination.</a:t>
            </a:r>
          </a:p>
          <a:p>
            <a:pPr lvl="0"/>
            <a:r>
              <a:rPr lang="en-US" dirty="0" smtClean="0"/>
              <a:t>The sides of the well should be built with stones, rocks, or cement culvert.</a:t>
            </a:r>
          </a:p>
          <a:p>
            <a:pPr lvl="0"/>
            <a:r>
              <a:rPr lang="en-US" dirty="0" smtClean="0"/>
              <a:t>The sides above the surrounding ground should be constructed with a sloping water-proof area to avoid dirt from getting into to the well.</a:t>
            </a:r>
          </a:p>
          <a:p>
            <a:pPr lvl="0"/>
            <a:r>
              <a:rPr lang="en-US" dirty="0" smtClean="0"/>
              <a:t>A strong well cover should be put in place.</a:t>
            </a:r>
          </a:p>
          <a:p>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With this knowledge, you will be able to work with the public health technician or officer in protecting water sources in the catchment area of your health facility.</a:t>
            </a:r>
          </a:p>
          <a:p>
            <a:r>
              <a:rPr lang="en-US" dirty="0" smtClean="0"/>
              <a:t>The community health nurse and community members should identify practical methods for protecting the water sources in the community. The public health technician or officer can offer technical knowledge on silting of springs and wells.</a:t>
            </a:r>
          </a:p>
          <a:p>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Purification of Water Sources</a:t>
            </a:r>
            <a:endParaRPr lang="en-US" dirty="0" smtClean="0"/>
          </a:p>
          <a:p>
            <a:r>
              <a:rPr lang="en-US" dirty="0" smtClean="0"/>
              <a:t>Chemicals can be used to purify water sources.</a:t>
            </a:r>
          </a:p>
          <a:p>
            <a:r>
              <a:rPr lang="en-US" dirty="0" smtClean="0"/>
              <a:t> Iodine is a disinfecting agent used as 2% tincture. Two drops are sufficient to disinfect one </a:t>
            </a:r>
            <a:r>
              <a:rPr lang="en-US" dirty="0" err="1" smtClean="0"/>
              <a:t>litre</a:t>
            </a:r>
            <a:r>
              <a:rPr lang="en-US" dirty="0" smtClean="0"/>
              <a:t> of water. Iodine tablets such as </a:t>
            </a:r>
            <a:r>
              <a:rPr lang="en-US" dirty="0" err="1" smtClean="0"/>
              <a:t>Globaline</a:t>
            </a:r>
            <a:r>
              <a:rPr lang="en-US" dirty="0" smtClean="0"/>
              <a:t>® and Potable Aqua® (trade names) are also used in the </a:t>
            </a:r>
            <a:r>
              <a:rPr lang="en-US" dirty="0" err="1" smtClean="0"/>
              <a:t>sterilisation</a:t>
            </a:r>
            <a:r>
              <a:rPr lang="en-US" dirty="0" smtClean="0"/>
              <a:t> of small amounts of water as directed by the manufacturer.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Persistent crop failure will lead to food insecurity and famine</a:t>
            </a:r>
          </a:p>
          <a:p>
            <a:endParaRPr lang="en-US" dirty="0"/>
          </a:p>
        </p:txBody>
      </p:sp>
      <p:pic>
        <p:nvPicPr>
          <p:cNvPr id="4" name="ia_el_22_innerEl" descr="Physical components of the environment"/>
          <p:cNvPicPr/>
          <p:nvPr/>
        </p:nvPicPr>
        <p:blipFill>
          <a:blip r:embed="rId2"/>
          <a:srcRect/>
          <a:stretch>
            <a:fillRect/>
          </a:stretch>
        </p:blipFill>
        <p:spPr bwMode="auto">
          <a:xfrm>
            <a:off x="4648200" y="2514600"/>
            <a:ext cx="2857500" cy="2638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After the treatment of water, it is important to store the water safely to prevent recontamination.</a:t>
            </a:r>
          </a:p>
          <a:p>
            <a:r>
              <a:rPr lang="en-US" dirty="0" smtClean="0"/>
              <a:t> A safe storage container is a narrow mouthed container that has a lid.</a:t>
            </a:r>
          </a:p>
          <a:p>
            <a:r>
              <a:rPr lang="en-US" dirty="0" smtClean="0"/>
              <a:t> The drinking water should not be removed from its container by dipping a potentially contaminated vessel.</a:t>
            </a:r>
          </a:p>
          <a:p>
            <a:r>
              <a:rPr lang="en-US" dirty="0" smtClean="0"/>
              <a:t> Instead, it should be poured out of the container or the container should be fitted with a tap. </a:t>
            </a:r>
            <a:br>
              <a:rPr lang="en-US" dirty="0" smtClean="0"/>
            </a:br>
            <a:endParaRPr 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Chlorination </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Chlorine is added to water that has been filtered on a large-scale for supply in cities and towns. Chlorination is the final safeguard of the quality of water. </a:t>
            </a:r>
          </a:p>
          <a:p>
            <a:pPr lvl="0"/>
            <a:r>
              <a:rPr lang="en-US" dirty="0" smtClean="0"/>
              <a:t>The amount of chlorine added to the water should be proportioned to the volume of flow and to the chlorine demand of water.</a:t>
            </a:r>
          </a:p>
          <a:p>
            <a:pPr lvl="0"/>
            <a:r>
              <a:rPr lang="en-US" dirty="0" smtClean="0"/>
              <a:t> Chlorine should be properly mixed and there should be a minimum contact period of 30 minutes, for it to be effective against pathogenic organisms in water.</a:t>
            </a:r>
          </a:p>
          <a:p>
            <a:endParaRPr lang="en-US" dirty="0" smtClean="0"/>
          </a:p>
          <a:p>
            <a:endParaRPr lang="en-US"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household use, 1% of chlorine is recommended. This is normally in the form of </a:t>
            </a:r>
            <a:r>
              <a:rPr lang="en-US" dirty="0" err="1" smtClean="0"/>
              <a:t>Jik</a:t>
            </a:r>
            <a:r>
              <a:rPr lang="en-US" dirty="0" smtClean="0"/>
              <a:t>®, Milton® or Water Guard® which are trade names. </a:t>
            </a:r>
          </a:p>
          <a:p>
            <a:r>
              <a:rPr lang="en-US" dirty="0" smtClean="0"/>
              <a:t>Chlorine should be properly mixed and there should be a minimum contact period of 30 minutes.</a:t>
            </a:r>
          </a:p>
          <a:p>
            <a:endParaRPr lang="en-US" dirty="0" smtClean="0"/>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community should be educated on simple and practical ways of protecting their water such as the safe water system.</a:t>
            </a:r>
          </a:p>
          <a:p>
            <a:pPr>
              <a:buNone/>
            </a:pPr>
            <a:r>
              <a:rPr lang="en-US" b="1" dirty="0" smtClean="0"/>
              <a:t>          Safe Water System</a:t>
            </a:r>
            <a:r>
              <a:rPr lang="en-US" dirty="0" smtClean="0"/>
              <a:t> </a:t>
            </a:r>
          </a:p>
          <a:p>
            <a:r>
              <a:rPr lang="en-US" dirty="0" smtClean="0"/>
              <a:t>The safe water system is a household-based water quality intervention in response to the need for inexpensive, alternative means of water treatment and storage in the short to medium terms</a:t>
            </a:r>
          </a:p>
          <a:p>
            <a:endParaRPr lang="en-US"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 The intervention has three components:</a:t>
            </a:r>
          </a:p>
          <a:p>
            <a:pPr lvl="0"/>
            <a:r>
              <a:rPr lang="en-US" dirty="0" smtClean="0"/>
              <a:t>Water treatment in the home</a:t>
            </a:r>
          </a:p>
          <a:p>
            <a:pPr lvl="0"/>
            <a:r>
              <a:rPr lang="en-US" dirty="0" smtClean="0"/>
              <a:t>Safe storage</a:t>
            </a:r>
          </a:p>
          <a:p>
            <a:pPr lvl="0"/>
            <a:r>
              <a:rPr lang="en-US" dirty="0" smtClean="0"/>
              <a:t>Behavior change techniques</a:t>
            </a:r>
          </a:p>
          <a:p>
            <a:endParaRPr lang="en-US"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        The main goals of safe water systems are:</a:t>
            </a:r>
          </a:p>
          <a:p>
            <a:pPr lvl="0"/>
            <a:r>
              <a:rPr lang="en-US" dirty="0" smtClean="0"/>
              <a:t>To improve the microbial quality of water in the home by means of sustainable technology</a:t>
            </a:r>
          </a:p>
          <a:p>
            <a:pPr lvl="0"/>
            <a:r>
              <a:rPr lang="en-US" dirty="0" smtClean="0"/>
              <a:t>To reduce morbidity and mortality of diarrheal diseases related to contaminated water</a:t>
            </a:r>
          </a:p>
          <a:p>
            <a:pPr lvl="0"/>
            <a:r>
              <a:rPr lang="en-US" dirty="0" smtClean="0"/>
              <a:t>To improve hygienic behavior related to water use</a:t>
            </a:r>
          </a:p>
          <a:p>
            <a:pPr lvl="0">
              <a:buNone/>
            </a:pP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SANITATION</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r>
              <a:rPr lang="en-US" b="1" dirty="0" smtClean="0"/>
              <a:t>     </a:t>
            </a:r>
            <a:r>
              <a:rPr lang="en-US" dirty="0" smtClean="0"/>
              <a:t>Sanitation generally refers to the provision of facilities and services for the safe disposal of waste .</a:t>
            </a:r>
          </a:p>
          <a:p>
            <a:endParaRPr lang="en-US" dirty="0" smtClean="0"/>
          </a:p>
          <a:p>
            <a:r>
              <a:rPr lang="en-US" dirty="0" smtClean="0"/>
              <a:t>WHO defines sanitation as to the maintenance of hygienic conditions, through services such as garbage collection and wastewater disposal.</a:t>
            </a:r>
          </a:p>
          <a:p>
            <a:pPr>
              <a:buNone/>
            </a:pPr>
            <a:endParaRPr lang="en-US" b="1" dirty="0" smtClean="0"/>
          </a:p>
          <a:p>
            <a:pPr>
              <a:buNone/>
            </a:pPr>
            <a:r>
              <a:rPr lang="en-US" b="1" dirty="0" smtClean="0"/>
              <a:t>Types of Waste</a:t>
            </a:r>
            <a:r>
              <a:rPr lang="en-US" dirty="0" smtClean="0"/>
              <a:t> </a:t>
            </a:r>
          </a:p>
          <a:p>
            <a:r>
              <a:rPr lang="en-US" dirty="0" smtClean="0"/>
              <a:t> Man produces waste wherever he is and it is necessary to manage this waste properly to prevent diseases.  </a:t>
            </a:r>
            <a:br>
              <a:rPr lang="en-US" dirty="0" smtClean="0"/>
            </a:br>
            <a:endParaRPr lang="en-US" dirty="0" smtClean="0"/>
          </a:p>
          <a:p>
            <a:r>
              <a:rPr lang="en-US" dirty="0" smtClean="0"/>
              <a:t>There are two types of waste: </a:t>
            </a:r>
            <a:r>
              <a:rPr lang="en-US" b="1" dirty="0" smtClean="0"/>
              <a:t>solid</a:t>
            </a:r>
            <a:r>
              <a:rPr lang="en-US" dirty="0" smtClean="0"/>
              <a:t> and </a:t>
            </a:r>
            <a:r>
              <a:rPr lang="en-US" b="1" dirty="0" smtClean="0"/>
              <a:t>liquid</a:t>
            </a:r>
            <a:r>
              <a:rPr lang="en-US" dirty="0" smtClean="0"/>
              <a:t>. Liquid waste includes excreta and wastewater. Solid waste is also known as refuse.</a:t>
            </a:r>
          </a:p>
          <a:p>
            <a:endParaRPr lang="en-US"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      Liquid Waste</a:t>
            </a:r>
            <a:r>
              <a:rPr lang="en-US" dirty="0" smtClean="0"/>
              <a:t> </a:t>
            </a:r>
          </a:p>
          <a:p>
            <a:r>
              <a:rPr lang="en-US" dirty="0" smtClean="0"/>
              <a:t>Human excreta are </a:t>
            </a:r>
            <a:r>
              <a:rPr lang="en-US" dirty="0" err="1" smtClean="0"/>
              <a:t>faeces</a:t>
            </a:r>
            <a:r>
              <a:rPr lang="en-US" dirty="0" smtClean="0"/>
              <a:t> and urine. They are a source of pathogenic organisms. </a:t>
            </a:r>
          </a:p>
          <a:p>
            <a:r>
              <a:rPr lang="en-US" dirty="0" smtClean="0"/>
              <a:t>Excreta are offensive to both sight and smell and can also lead to the contamination of water and foods.</a:t>
            </a:r>
          </a:p>
          <a:p>
            <a:r>
              <a:rPr lang="en-US" dirty="0" smtClean="0"/>
              <a:t> </a:t>
            </a:r>
            <a:r>
              <a:rPr lang="en-US" dirty="0" err="1" smtClean="0"/>
              <a:t>Faecal</a:t>
            </a:r>
            <a:r>
              <a:rPr lang="en-US" dirty="0" smtClean="0"/>
              <a:t> organisms may infect people directly or indirectly through an intermediate host. </a:t>
            </a:r>
          </a:p>
          <a:p>
            <a:r>
              <a:rPr lang="en-US" dirty="0" smtClean="0"/>
              <a:t>Human excreta may spread the following diseases:</a:t>
            </a:r>
          </a:p>
          <a:p>
            <a:endParaRPr lang="en-US"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Typhoid fever</a:t>
            </a:r>
          </a:p>
          <a:p>
            <a:pPr lvl="0"/>
            <a:r>
              <a:rPr lang="en-US" dirty="0" smtClean="0"/>
              <a:t>Cholera</a:t>
            </a:r>
          </a:p>
          <a:p>
            <a:pPr lvl="0"/>
            <a:r>
              <a:rPr lang="en-US" dirty="0" smtClean="0"/>
              <a:t>Intestinal worms</a:t>
            </a:r>
          </a:p>
          <a:p>
            <a:pPr lvl="0"/>
            <a:r>
              <a:rPr lang="en-US" dirty="0" smtClean="0"/>
              <a:t>Poliomyelitis</a:t>
            </a:r>
          </a:p>
          <a:p>
            <a:pPr lvl="0"/>
            <a:r>
              <a:rPr lang="en-US" dirty="0" smtClean="0"/>
              <a:t>Infective hepatitis A</a:t>
            </a:r>
          </a:p>
          <a:p>
            <a:r>
              <a:rPr lang="en-US" dirty="0" smtClean="0"/>
              <a:t>Bacillary and amoebic dysentery</a:t>
            </a:r>
            <a:endParaRPr lang="en-US"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Urine carries the infective ova of </a:t>
            </a:r>
            <a:r>
              <a:rPr lang="en-US" dirty="0" err="1" smtClean="0"/>
              <a:t>schistosoma</a:t>
            </a:r>
            <a:r>
              <a:rPr lang="en-US" dirty="0" smtClean="0"/>
              <a:t> </a:t>
            </a:r>
            <a:r>
              <a:rPr lang="en-US" dirty="0" err="1" smtClean="0"/>
              <a:t>heamatobium</a:t>
            </a:r>
            <a:r>
              <a:rPr lang="en-US" dirty="0" smtClean="0"/>
              <a:t> while </a:t>
            </a:r>
            <a:r>
              <a:rPr lang="en-US" dirty="0" err="1" smtClean="0"/>
              <a:t>faeces</a:t>
            </a:r>
            <a:r>
              <a:rPr lang="en-US" dirty="0" smtClean="0"/>
              <a:t> spread the </a:t>
            </a:r>
            <a:r>
              <a:rPr lang="en-US" dirty="0" err="1" smtClean="0"/>
              <a:t>schistosoma</a:t>
            </a:r>
            <a:r>
              <a:rPr lang="en-US" dirty="0" smtClean="0"/>
              <a:t> </a:t>
            </a:r>
            <a:r>
              <a:rPr lang="en-US" dirty="0" err="1" smtClean="0"/>
              <a:t>mansoni</a:t>
            </a:r>
            <a:r>
              <a:rPr lang="en-US" dirty="0" smtClean="0"/>
              <a:t>. </a:t>
            </a:r>
          </a:p>
          <a:p>
            <a:pPr lvl="0"/>
            <a:r>
              <a:rPr lang="en-US" dirty="0" err="1" smtClean="0"/>
              <a:t>Faeces</a:t>
            </a:r>
            <a:r>
              <a:rPr lang="en-US" dirty="0" smtClean="0"/>
              <a:t> should not be accessible to fingers, feet, flies and food. </a:t>
            </a:r>
          </a:p>
          <a:p>
            <a:pPr lvl="0"/>
            <a:r>
              <a:rPr lang="en-US" dirty="0" smtClean="0"/>
              <a:t>The fingers and flies transfer the </a:t>
            </a:r>
            <a:r>
              <a:rPr lang="en-US" dirty="0" err="1" smtClean="0"/>
              <a:t>faeces</a:t>
            </a:r>
            <a:r>
              <a:rPr lang="en-US" dirty="0" smtClean="0"/>
              <a:t> to the food through the </a:t>
            </a:r>
            <a:r>
              <a:rPr lang="en-US" dirty="0" err="1" smtClean="0"/>
              <a:t>faecal</a:t>
            </a:r>
            <a:r>
              <a:rPr lang="en-US" dirty="0" smtClean="0"/>
              <a:t>-oral route transmission, known as the 4F connection, which is illustrated in the adjacent figure.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Each type of climate has its own pattern of vegetation and animals to control</a:t>
            </a:r>
            <a:r>
              <a:rPr lang="en-US" dirty="0" smtClean="0"/>
              <a:t>.</a:t>
            </a:r>
          </a:p>
          <a:p>
            <a:pPr lvl="0"/>
            <a:r>
              <a:rPr lang="en-US" dirty="0" smtClean="0"/>
              <a:t> </a:t>
            </a:r>
            <a:r>
              <a:rPr lang="en-US" dirty="0"/>
              <a:t>Man has to adjust to the animals and the vegetation since they affect health. </a:t>
            </a:r>
            <a:endParaRPr lang="en-US" dirty="0" smtClean="0"/>
          </a:p>
          <a:p>
            <a:pPr lvl="0"/>
            <a:r>
              <a:rPr lang="en-US" dirty="0" smtClean="0"/>
              <a:t>Additionally</a:t>
            </a:r>
            <a:r>
              <a:rPr lang="en-US" dirty="0"/>
              <a:t>, to adjust to the different temperatures man has to use appropriate clothing.</a:t>
            </a:r>
            <a:br>
              <a:rPr lang="en-US" dirty="0"/>
            </a:br>
            <a:endParaRPr lang="en-US" dirty="0"/>
          </a:p>
          <a:p>
            <a:endParaRPr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13_innerEl" descr="The 4F Connection"/>
          <p:cNvPicPr>
            <a:picLocks noGrp="1"/>
          </p:cNvPicPr>
          <p:nvPr>
            <p:ph idx="1"/>
          </p:nvPr>
        </p:nvPicPr>
        <p:blipFill>
          <a:blip r:embed="rId2"/>
          <a:srcRect/>
          <a:stretch>
            <a:fillRect/>
          </a:stretch>
        </p:blipFill>
        <p:spPr bwMode="auto">
          <a:xfrm>
            <a:off x="1600200" y="2910680"/>
            <a:ext cx="4400550" cy="2575719"/>
          </a:xfrm>
          <a:prstGeom prst="rect">
            <a:avLst/>
          </a:prstGeom>
          <a:noFill/>
          <a:ln w="9525">
            <a:noFill/>
            <a:miter lim="800000"/>
            <a:headEnd/>
            <a:tailEnd/>
          </a:ln>
        </p:spPr>
      </p:pic>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It is, therefore, necessary to help people understand the importance of proper excreta disposal by use of simple and cheap facilities. </a:t>
            </a:r>
          </a:p>
          <a:p>
            <a:pPr lvl="0"/>
            <a:r>
              <a:rPr lang="en-US" dirty="0" smtClean="0"/>
              <a:t>As a nurse, you should be able to identify possible customs and beliefs, which hinder proper excreta disposal in the community and educate the people accordingly.</a:t>
            </a:r>
          </a:p>
          <a:p>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Solid Waste</a:t>
            </a:r>
            <a:r>
              <a:rPr lang="en-US" dirty="0" smtClean="0"/>
              <a:t> </a:t>
            </a:r>
          </a:p>
          <a:p>
            <a:r>
              <a:rPr lang="en-US" dirty="0" smtClean="0"/>
              <a:t>Solid waste or refuse is defined as any unwanted discarded material, the remains, residual or by-products of human activities which are no longer required for further use by the initial producer. </a:t>
            </a:r>
          </a:p>
          <a:p>
            <a:r>
              <a:rPr lang="en-US" dirty="0" smtClean="0"/>
              <a:t>This is normally in the process of:</a:t>
            </a:r>
          </a:p>
          <a:p>
            <a:endParaRPr lang="en-US"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Preparation</a:t>
            </a:r>
          </a:p>
          <a:p>
            <a:pPr lvl="0"/>
            <a:r>
              <a:rPr lang="en-US" dirty="0" smtClean="0"/>
              <a:t>Manufacture</a:t>
            </a:r>
          </a:p>
          <a:p>
            <a:pPr lvl="0"/>
            <a:r>
              <a:rPr lang="en-US" dirty="0" smtClean="0"/>
              <a:t>Packing</a:t>
            </a:r>
          </a:p>
          <a:p>
            <a:pPr lvl="0"/>
            <a:r>
              <a:rPr lang="en-US" dirty="0" smtClean="0"/>
              <a:t>Other human related activities</a:t>
            </a:r>
          </a:p>
          <a:p>
            <a:endParaRPr lang="en-US"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If solid waste is not disposed of properly, it may create a number of problems: </a:t>
            </a:r>
          </a:p>
          <a:p>
            <a:pPr lvl="0">
              <a:buFont typeface="Wingdings" pitchFamily="2" charset="2"/>
              <a:buChar char="ü"/>
            </a:pPr>
            <a:r>
              <a:rPr lang="en-US" dirty="0" smtClean="0"/>
              <a:t>It may produce an offensive smell</a:t>
            </a:r>
          </a:p>
          <a:p>
            <a:pPr lvl="0">
              <a:buFont typeface="Wingdings" pitchFamily="2" charset="2"/>
              <a:buChar char="ü"/>
            </a:pPr>
            <a:r>
              <a:rPr lang="en-US" dirty="0" smtClean="0"/>
              <a:t>It attracts insects, vectors/pests particularly flies, cockroaches and rats</a:t>
            </a:r>
          </a:p>
          <a:p>
            <a:pPr lvl="0">
              <a:buFont typeface="Wingdings" pitchFamily="2" charset="2"/>
              <a:buChar char="ü"/>
            </a:pPr>
            <a:r>
              <a:rPr lang="en-US" dirty="0" smtClean="0"/>
              <a:t>Spreads diseases</a:t>
            </a:r>
          </a:p>
          <a:p>
            <a:pPr lvl="0">
              <a:buFont typeface="Wingdings" pitchFamily="2" charset="2"/>
              <a:buChar char="ü"/>
            </a:pPr>
            <a:r>
              <a:rPr lang="en-US" dirty="0" smtClean="0"/>
              <a:t>It can cause pollution of air, water or food</a:t>
            </a:r>
          </a:p>
          <a:p>
            <a:pPr lvl="0">
              <a:buFont typeface="Wingdings" pitchFamily="2" charset="2"/>
              <a:buChar char="ü"/>
            </a:pPr>
            <a:r>
              <a:rPr lang="en-US" dirty="0" smtClean="0"/>
              <a:t>It can cause accidents, for example, fires, cuts and falls</a:t>
            </a:r>
          </a:p>
          <a:p>
            <a:endParaRPr lang="en-US"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 </a:t>
            </a:r>
            <a:r>
              <a:rPr lang="en-US" dirty="0" smtClean="0"/>
              <a:t>There are various sources of solid waste.</a:t>
            </a:r>
          </a:p>
          <a:p>
            <a:r>
              <a:rPr lang="en-US" dirty="0" smtClean="0"/>
              <a:t>These include</a:t>
            </a:r>
            <a:r>
              <a:rPr lang="en-US" dirty="0" smtClean="0">
                <a:solidFill>
                  <a:schemeClr val="accent2"/>
                </a:solidFill>
              </a:rPr>
              <a:t> </a:t>
            </a:r>
            <a:r>
              <a:rPr lang="en-US" b="1" dirty="0" smtClean="0">
                <a:solidFill>
                  <a:schemeClr val="accent2"/>
                </a:solidFill>
              </a:rPr>
              <a:t>domestic</a:t>
            </a:r>
            <a:r>
              <a:rPr lang="en-US" dirty="0" smtClean="0">
                <a:solidFill>
                  <a:schemeClr val="accent2"/>
                </a:solidFill>
              </a:rPr>
              <a:t> </a:t>
            </a:r>
            <a:r>
              <a:rPr lang="en-US" dirty="0" smtClean="0"/>
              <a:t>waste, </a:t>
            </a:r>
            <a:r>
              <a:rPr lang="en-US" b="1" dirty="0" smtClean="0"/>
              <a:t>street </a:t>
            </a:r>
            <a:r>
              <a:rPr lang="en-US" dirty="0" smtClean="0"/>
              <a:t>waste, </a:t>
            </a:r>
            <a:r>
              <a:rPr lang="en-US" b="1" dirty="0" smtClean="0">
                <a:solidFill>
                  <a:schemeClr val="tx2"/>
                </a:solidFill>
              </a:rPr>
              <a:t>industrial</a:t>
            </a:r>
            <a:r>
              <a:rPr lang="en-US" dirty="0" smtClean="0"/>
              <a:t> waste, </a:t>
            </a:r>
            <a:r>
              <a:rPr lang="en-US" b="1" dirty="0" smtClean="0"/>
              <a:t>hospital</a:t>
            </a:r>
            <a:r>
              <a:rPr lang="en-US" dirty="0" smtClean="0"/>
              <a:t> objectionable waste and </a:t>
            </a:r>
            <a:r>
              <a:rPr lang="en-US" b="1" dirty="0" smtClean="0">
                <a:solidFill>
                  <a:schemeClr val="accent5"/>
                </a:solidFill>
              </a:rPr>
              <a:t>garden/agricultural</a:t>
            </a:r>
            <a:r>
              <a:rPr lang="en-US" dirty="0" smtClean="0"/>
              <a:t> waste. </a:t>
            </a:r>
          </a:p>
          <a:p>
            <a:pPr>
              <a:buNone/>
            </a:pPr>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Domestic Waste</a:t>
            </a:r>
            <a:r>
              <a:rPr lang="en-US" dirty="0" smtClean="0"/>
              <a:t/>
            </a:r>
            <a:br>
              <a:rPr lang="en-US" dirty="0" smtClean="0"/>
            </a:br>
            <a:r>
              <a:rPr lang="en-US" dirty="0" smtClean="0"/>
              <a:t>This usually consists of all the garbage that emanates from inside a house, for example, food leftovers, potato and banana peelings, waste paper, worn out clothes, shoes, broken utensils, bottles and tins.</a:t>
            </a:r>
          </a:p>
          <a:p>
            <a:r>
              <a:rPr lang="en-US" b="1" dirty="0" smtClean="0"/>
              <a:t>Street Waste</a:t>
            </a:r>
            <a:r>
              <a:rPr lang="en-US" dirty="0" smtClean="0"/>
              <a:t/>
            </a:r>
            <a:br>
              <a:rPr lang="en-US" dirty="0" smtClean="0"/>
            </a:br>
            <a:r>
              <a:rPr lang="en-US" dirty="0" smtClean="0"/>
              <a:t>This type of refuse consists of paper, food and commercial refuse in public places such as markets and hotels. </a:t>
            </a:r>
          </a:p>
          <a:p>
            <a:endParaRPr lang="en-US" dirty="0"/>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Scrap metals may also be included in this category.</a:t>
            </a:r>
          </a:p>
          <a:p>
            <a:r>
              <a:rPr lang="en-US" b="1" dirty="0" smtClean="0"/>
              <a:t>Industrial Waste</a:t>
            </a:r>
            <a:br>
              <a:rPr lang="en-US" b="1" dirty="0" smtClean="0"/>
            </a:br>
            <a:r>
              <a:rPr lang="en-US" dirty="0" smtClean="0"/>
              <a:t/>
            </a:r>
            <a:br>
              <a:rPr lang="en-US" dirty="0" smtClean="0"/>
            </a:br>
            <a:r>
              <a:rPr lang="en-US" dirty="0" smtClean="0"/>
              <a:t>This varies with the type of industry. Modern industries produce chemical wastes, which are potentially hazardous to man and other living things. The wastes may be toxic, caustic, acidic or flammable. This means that they need special disposal. </a:t>
            </a:r>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the chemical waste is to be discharged into a stream it should be processed first. </a:t>
            </a:r>
          </a:p>
          <a:p>
            <a:r>
              <a:rPr lang="en-US" dirty="0" smtClean="0"/>
              <a:t>If it is solid, it should not be dumped on land as it may eventually seep underground and contaminate water sources.</a:t>
            </a:r>
          </a:p>
          <a:p>
            <a:pPr>
              <a:buNone/>
            </a:pP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waste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is the most familiar waste that nurses are aware of. It includes </a:t>
            </a:r>
            <a:br>
              <a:rPr lang="en-US" dirty="0" smtClean="0"/>
            </a:br>
            <a:r>
              <a:rPr lang="en-US" dirty="0" smtClean="0"/>
              <a:t>the following: </a:t>
            </a:r>
          </a:p>
          <a:p>
            <a:pPr lvl="0"/>
            <a:r>
              <a:rPr lang="en-US" dirty="0" smtClean="0"/>
              <a:t>Sharps, that is, needles and syringes</a:t>
            </a:r>
          </a:p>
          <a:p>
            <a:pPr lvl="0"/>
            <a:r>
              <a:rPr lang="en-US" dirty="0" smtClean="0"/>
              <a:t>Gauze and cotton wool swabs</a:t>
            </a:r>
          </a:p>
          <a:p>
            <a:pPr lvl="0"/>
            <a:r>
              <a:rPr lang="en-US" dirty="0" smtClean="0"/>
              <a:t>Vials and Lotions</a:t>
            </a:r>
          </a:p>
          <a:p>
            <a:pPr lvl="0"/>
            <a:r>
              <a:rPr lang="en-US" dirty="0" smtClean="0"/>
              <a:t>Drugs and vaccines</a:t>
            </a:r>
          </a:p>
          <a:p>
            <a:pPr lvl="0"/>
            <a:r>
              <a:rPr lang="en-US" dirty="0" smtClean="0"/>
              <a:t>Tubing, gloves and papers</a:t>
            </a:r>
          </a:p>
          <a:p>
            <a:pPr lvl="0"/>
            <a:r>
              <a:rPr lang="en-US" dirty="0" smtClean="0"/>
              <a:t>Fetuses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b="1" i="1" dirty="0"/>
              <a:t>Most micro-organisms that cause disease are transmitted through air, water and food. </a:t>
            </a:r>
            <a:endParaRPr lang="en-US" dirty="0"/>
          </a:p>
          <a:p>
            <a:pPr lvl="0"/>
            <a:r>
              <a:rPr lang="en-US" dirty="0"/>
              <a:t>Therefore, constructing houses too close to a dam or where animals are kept facilitates the transmission of vector borne diseases. Industrial wastes that consist of chemicals and toxic substances, may also pollute the water, air and food. </a:t>
            </a:r>
            <a:br>
              <a:rPr lang="en-US" dirty="0"/>
            </a:br>
            <a:endParaRPr lang="en-US" dirty="0"/>
          </a:p>
          <a:p>
            <a:endParaRPr lang="en-US" dirty="0"/>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Health workers have the responsibility of maintaining infection prevention by proper decontamination and disposal of the above waste</a:t>
            </a:r>
          </a:p>
          <a:p>
            <a:r>
              <a:rPr lang="en-US" b="1" dirty="0" smtClean="0"/>
              <a:t>Garden/Agricultural Waste</a:t>
            </a:r>
            <a:r>
              <a:rPr lang="en-US" dirty="0" smtClean="0"/>
              <a:t/>
            </a:r>
            <a:br>
              <a:rPr lang="en-US" dirty="0" smtClean="0"/>
            </a:br>
            <a:r>
              <a:rPr lang="en-US" dirty="0" smtClean="0"/>
              <a:t/>
            </a:r>
            <a:br>
              <a:rPr lang="en-US" dirty="0" smtClean="0"/>
            </a:br>
            <a:r>
              <a:rPr lang="en-US" dirty="0" smtClean="0"/>
              <a:t>Agricultural waste from coffee, sugarcane, sisal, pesticides and fertilizers may result in the pollution of natural resources such as air, food, and water.</a:t>
            </a:r>
          </a:p>
          <a:p>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Waste Disposal</a:t>
            </a:r>
            <a:r>
              <a:rPr lang="en-US" u="sng"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         Liquid Waste Disposal</a:t>
            </a:r>
            <a:endParaRPr lang="en-US" dirty="0" smtClean="0"/>
          </a:p>
          <a:p>
            <a:r>
              <a:rPr lang="en-US" dirty="0" smtClean="0"/>
              <a:t>The best method of excreta disposal in rural areas is a pit latrine, while toilets are suitable for urban areas. </a:t>
            </a:r>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Excreta disposal system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excreta disposal system is divided into two categories; </a:t>
            </a:r>
            <a:r>
              <a:rPr lang="en-US" b="1" dirty="0" smtClean="0"/>
              <a:t>water carriage system </a:t>
            </a:r>
            <a:r>
              <a:rPr lang="en-US" dirty="0" smtClean="0"/>
              <a:t>and </a:t>
            </a:r>
            <a:r>
              <a:rPr lang="en-US" b="1" dirty="0" smtClean="0"/>
              <a:t>non-water carriage system.</a:t>
            </a:r>
          </a:p>
          <a:p>
            <a:pPr lvl="0"/>
            <a:r>
              <a:rPr lang="en-US" dirty="0" smtClean="0"/>
              <a:t>In the water carriage system, excreta are disposed by the use of a flush toilet, which is also called a water closet. </a:t>
            </a:r>
          </a:p>
          <a:p>
            <a:pPr lvl="0"/>
            <a:r>
              <a:rPr lang="en-US" dirty="0" smtClean="0"/>
              <a:t>The flush toilet is the most permanent and hygienic method of excreta disposal.</a:t>
            </a:r>
          </a:p>
          <a:p>
            <a:pPr lvl="0"/>
            <a:r>
              <a:rPr lang="en-US" dirty="0" smtClean="0"/>
              <a:t> This system is used where there is a permanent, continuous and adequate piped water supply system.</a:t>
            </a:r>
          </a:p>
          <a:p>
            <a:pPr lvl="0"/>
            <a:r>
              <a:rPr lang="en-US" dirty="0" smtClean="0"/>
              <a:t> This is mainly in cities and towns.</a:t>
            </a:r>
          </a:p>
          <a:p>
            <a:endParaRPr lang="en-US"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Water closets are reliable and convenient for any permanent building. </a:t>
            </a:r>
          </a:p>
          <a:p>
            <a:r>
              <a:rPr lang="en-US" dirty="0" smtClean="0"/>
              <a:t>The excreta are carried by water pressure into a septic tank or sewage pit. </a:t>
            </a:r>
          </a:p>
          <a:p>
            <a:r>
              <a:rPr lang="en-US" dirty="0" smtClean="0"/>
              <a:t>The clear fluid effluent needs further bacteriological treatment to become inactive. </a:t>
            </a:r>
          </a:p>
          <a:p>
            <a:r>
              <a:rPr lang="en-US" dirty="0" smtClean="0"/>
              <a:t>It is then led over stones and sand in underground drains for completion of biological decomposition. </a:t>
            </a:r>
            <a:endParaRPr lang="en-US"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The solid part of the excreta (sludge) settles at the bottom. The sludge relies on natural decomposition.</a:t>
            </a:r>
          </a:p>
          <a:p>
            <a:pPr lvl="0"/>
            <a:r>
              <a:rPr lang="en-US" dirty="0" smtClean="0"/>
              <a:t> It is reduced in volume and is ultimately converted into inoffensive unstable product. </a:t>
            </a:r>
          </a:p>
          <a:p>
            <a:pPr lvl="0"/>
            <a:r>
              <a:rPr lang="en-US" dirty="0" smtClean="0"/>
              <a:t>However, the water carriage system is very expensive, technical and requires sewage treatment works.</a:t>
            </a:r>
          </a:p>
          <a:p>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the non-water carriage system.</a:t>
            </a:r>
            <a:endParaRPr lang="en-US" dirty="0" smtClean="0"/>
          </a:p>
          <a:p>
            <a:r>
              <a:rPr lang="en-US" dirty="0" smtClean="0"/>
              <a:t>In this method, excreta are disposed of by deposition in a pit latrine. </a:t>
            </a:r>
          </a:p>
          <a:p>
            <a:r>
              <a:rPr lang="en-US" dirty="0" smtClean="0"/>
              <a:t>The pit latrine is the most important waste disposal method in the rural areas.</a:t>
            </a:r>
          </a:p>
          <a:p>
            <a:r>
              <a:rPr lang="en-US" dirty="0" smtClean="0"/>
              <a:t> In its simplest form, the pit latrine consists of the following: </a:t>
            </a:r>
          </a:p>
          <a:p>
            <a:endParaRPr lang="en-US"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lvl="0"/>
            <a:r>
              <a:rPr lang="en-US" dirty="0" smtClean="0"/>
              <a:t>A hole in the ground</a:t>
            </a:r>
          </a:p>
          <a:p>
            <a:pPr lvl="0"/>
            <a:r>
              <a:rPr lang="en-US" dirty="0" smtClean="0"/>
              <a:t>A squatting place for sitting or standing</a:t>
            </a:r>
          </a:p>
          <a:p>
            <a:pPr lvl="0"/>
            <a:r>
              <a:rPr lang="en-US" dirty="0" smtClean="0"/>
              <a:t>A hut or shelter for privacy</a:t>
            </a:r>
          </a:p>
          <a:p>
            <a:pPr lvl="0"/>
            <a:r>
              <a:rPr lang="en-US" dirty="0" smtClean="0"/>
              <a:t>In this way the excreta is safe from fingers, feet, flies and food. </a:t>
            </a:r>
          </a:p>
          <a:p>
            <a:pPr lvl="0"/>
            <a:r>
              <a:rPr lang="en-US" dirty="0" smtClean="0"/>
              <a:t>Making a concrete slab, which is easier to wash and keep clean, should strengthen the squatting place. </a:t>
            </a:r>
          </a:p>
          <a:p>
            <a:pPr lvl="0"/>
            <a:r>
              <a:rPr lang="en-US" dirty="0" smtClean="0"/>
              <a:t>The hole should have a cover with a handle, which ensures that flies do not breed or get in and out of the latrine hole in the ground</a:t>
            </a:r>
          </a:p>
          <a:p>
            <a:r>
              <a:rPr lang="en-US" dirty="0" smtClean="0"/>
              <a:t> ventilated improved pit latrines feature vent pipes designed for controlling flies.</a:t>
            </a:r>
          </a:p>
          <a:p>
            <a:pPr lvl="0"/>
            <a:endParaRPr lang="en-US" dirty="0" smtClean="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constructing a pit latrine</a:t>
            </a:r>
            <a:endParaRPr lang="en-US" dirty="0"/>
          </a:p>
        </p:txBody>
      </p:sp>
      <p:sp>
        <p:nvSpPr>
          <p:cNvPr id="3" name="Content Placeholder 2"/>
          <p:cNvSpPr>
            <a:spLocks noGrp="1"/>
          </p:cNvSpPr>
          <p:nvPr>
            <p:ph idx="1"/>
          </p:nvPr>
        </p:nvSpPr>
        <p:spPr/>
        <p:txBody>
          <a:bodyPr/>
          <a:lstStyle/>
          <a:p>
            <a:pPr lvl="0">
              <a:buFont typeface="Wingdings" pitchFamily="2" charset="2"/>
              <a:buChar char="ü"/>
            </a:pPr>
            <a:r>
              <a:rPr lang="en-US" dirty="0" smtClean="0"/>
              <a:t>Pit latrines should be at least two to three meters above the water table</a:t>
            </a:r>
          </a:p>
          <a:p>
            <a:pPr lvl="0">
              <a:buFont typeface="Wingdings" pitchFamily="2" charset="2"/>
              <a:buChar char="ü"/>
            </a:pPr>
            <a:r>
              <a:rPr lang="en-US" dirty="0" smtClean="0"/>
              <a:t>Latrines should be located at least six meters away from the buildings</a:t>
            </a:r>
          </a:p>
          <a:p>
            <a:pPr lvl="0">
              <a:buFont typeface="Wingdings" pitchFamily="2" charset="2"/>
              <a:buChar char="ü"/>
            </a:pPr>
            <a:r>
              <a:rPr lang="en-US" dirty="0" smtClean="0"/>
              <a:t>Wells should be located upstream to avoid contamination of the well by ground water passing through the pit latrine or cesspool</a:t>
            </a:r>
          </a:p>
          <a:p>
            <a:endParaRPr lang="en-US"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main advantages of a pit latrine are:</a:t>
            </a:r>
          </a:p>
          <a:p>
            <a:pPr lvl="0">
              <a:buFont typeface="Wingdings" pitchFamily="2" charset="2"/>
              <a:buChar char="ü"/>
            </a:pPr>
            <a:r>
              <a:rPr lang="en-US" dirty="0" smtClean="0"/>
              <a:t>It does not require piped water supply</a:t>
            </a:r>
          </a:p>
          <a:p>
            <a:pPr lvl="0">
              <a:buFont typeface="Wingdings" pitchFamily="2" charset="2"/>
              <a:buChar char="ü"/>
            </a:pPr>
            <a:r>
              <a:rPr lang="en-US" dirty="0" smtClean="0"/>
              <a:t>It is cheap to construct as the materials are locally available</a:t>
            </a:r>
          </a:p>
          <a:p>
            <a:pPr lvl="0">
              <a:buFont typeface="Wingdings" pitchFamily="2" charset="2"/>
              <a:buChar char="ü"/>
            </a:pPr>
            <a:r>
              <a:rPr lang="en-US" dirty="0" smtClean="0"/>
              <a:t>The community does not need close supervision during the construction</a:t>
            </a:r>
          </a:p>
          <a:p>
            <a:pPr>
              <a:buNone/>
            </a:pPr>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As already mentioned, there are various other types of pit latrines. </a:t>
            </a:r>
          </a:p>
          <a:p>
            <a:r>
              <a:rPr lang="en-US" dirty="0" smtClean="0"/>
              <a:t>The </a:t>
            </a:r>
            <a:r>
              <a:rPr lang="en-US" b="1" dirty="0" smtClean="0"/>
              <a:t>borehole latrine </a:t>
            </a:r>
            <a:r>
              <a:rPr lang="en-US" dirty="0" smtClean="0"/>
              <a:t>is bored into the ground about six </a:t>
            </a:r>
            <a:r>
              <a:rPr lang="en-US" dirty="0" err="1" smtClean="0"/>
              <a:t>metres</a:t>
            </a:r>
            <a:r>
              <a:rPr lang="en-US" dirty="0" smtClean="0"/>
              <a:t> deep and four </a:t>
            </a:r>
            <a:r>
              <a:rPr lang="en-US" dirty="0" err="1" smtClean="0"/>
              <a:t>metres</a:t>
            </a:r>
            <a:r>
              <a:rPr lang="en-US" dirty="0" smtClean="0"/>
              <a:t> in diameter instead of digging a pit.</a:t>
            </a:r>
          </a:p>
          <a:p>
            <a:r>
              <a:rPr lang="en-US" dirty="0" smtClean="0"/>
              <a:t> It has a smaller volume and fills up faster than a pit. </a:t>
            </a:r>
          </a:p>
          <a:p>
            <a:r>
              <a:rPr lang="en-US" dirty="0" smtClean="0"/>
              <a:t>It is faster to install, and is appropriate following disasters where there is urgent need to install many latrines.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Types of environment</a:t>
            </a:r>
          </a:p>
          <a:p>
            <a:r>
              <a:rPr lang="en-US" dirty="0" smtClean="0"/>
              <a:t>Food safety and hygiene</a:t>
            </a:r>
          </a:p>
          <a:p>
            <a:r>
              <a:rPr lang="en-US" dirty="0" smtClean="0"/>
              <a:t>Water and sanitation</a:t>
            </a:r>
          </a:p>
          <a:p>
            <a:r>
              <a:rPr lang="en-US" dirty="0" smtClean="0"/>
              <a:t>Housing </a:t>
            </a:r>
          </a:p>
          <a:p>
            <a:r>
              <a:rPr lang="en-US" dirty="0" smtClean="0"/>
              <a:t>Waste excreta disposal</a:t>
            </a:r>
          </a:p>
          <a:p>
            <a:r>
              <a:rPr lang="en-US" dirty="0" smtClean="0"/>
              <a:t>Air and ventilation</a:t>
            </a:r>
          </a:p>
          <a:p>
            <a:r>
              <a:rPr lang="en-US" dirty="0" smtClean="0"/>
              <a:t>Pollution </a:t>
            </a:r>
          </a:p>
          <a:p>
            <a:r>
              <a:rPr lang="en-US" dirty="0" smtClean="0"/>
              <a:t>Control of vectors and pests</a:t>
            </a:r>
          </a:p>
          <a:p>
            <a:r>
              <a:rPr lang="en-US" dirty="0" smtClean="0"/>
              <a:t>Occupational health and safety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Moreover, dampness in houses favours the transmission of airborne diseases. </a:t>
            </a:r>
          </a:p>
          <a:p>
            <a:pPr lvl="0"/>
            <a:r>
              <a:rPr lang="en-US" dirty="0"/>
              <a:t>It is your responsibility as a health worker to identify ways of helping the community to improve their environment</a:t>
            </a:r>
            <a:r>
              <a:rPr lang="en-US" dirty="0" smtClean="0"/>
              <a:t>.</a:t>
            </a:r>
          </a:p>
          <a:p>
            <a:pPr lvl="0"/>
            <a:r>
              <a:rPr lang="en-US" dirty="0" smtClean="0"/>
              <a:t> </a:t>
            </a:r>
            <a:r>
              <a:rPr lang="en-US" dirty="0"/>
              <a:t>You have to be a role model in your homes, health facilities and also in assisting various community </a:t>
            </a:r>
            <a:br>
              <a:rPr lang="en-US" dirty="0"/>
            </a:br>
            <a:r>
              <a:rPr lang="en-US" dirty="0"/>
              <a:t>development projects</a:t>
            </a:r>
            <a:r>
              <a:rPr lang="en-US" dirty="0" smtClean="0"/>
              <a:t>.</a:t>
            </a:r>
          </a:p>
          <a:p>
            <a:pPr lvl="0"/>
            <a:r>
              <a:rPr lang="en-US" dirty="0" smtClean="0"/>
              <a:t>Physical environment can be polluted</a:t>
            </a:r>
            <a:endParaRPr lang="en-US" dirty="0"/>
          </a:p>
          <a:p>
            <a:pPr>
              <a:buNone/>
            </a:pPr>
            <a:endParaRPr lang="en-US" dirty="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dirty="0" smtClean="0"/>
              <a:t>trench latrine </a:t>
            </a:r>
            <a:r>
              <a:rPr lang="en-US" dirty="0" smtClean="0"/>
              <a:t>is a latrine where a trench is dug and a number of holes with dividing partitions constructed over it. These types of latrines are used in temporary work camps.</a:t>
            </a:r>
          </a:p>
          <a:p>
            <a:r>
              <a:rPr lang="en-US" b="1" dirty="0" smtClean="0"/>
              <a:t>Bucket latrines </a:t>
            </a:r>
            <a:r>
              <a:rPr lang="en-US" dirty="0" smtClean="0"/>
              <a:t>are also known as pail closets and are used where the water tables are high. A squatting slab or seat is placed above the bucket, which is filled within a few days.</a:t>
            </a:r>
          </a:p>
          <a:p>
            <a:r>
              <a:rPr lang="en-US" dirty="0" smtClean="0"/>
              <a:t> Some of the negative aspects of this type of latrine are the unpleasant job of emptying it and the spillage, which attracts flies</a:t>
            </a:r>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Finally, the </a:t>
            </a:r>
            <a:r>
              <a:rPr lang="en-US" b="1" dirty="0" smtClean="0"/>
              <a:t>composting pit latrine </a:t>
            </a:r>
            <a:r>
              <a:rPr lang="en-US" dirty="0" smtClean="0"/>
              <a:t>is suitable where the water table is too high for a deep pit latrine to be dug. </a:t>
            </a:r>
          </a:p>
          <a:p>
            <a:r>
              <a:rPr lang="en-US" dirty="0" smtClean="0"/>
              <a:t>It uses a predominantly aerobic process to treat human excreta by aerobic decomposition</a:t>
            </a:r>
          </a:p>
          <a:p>
            <a:r>
              <a:rPr lang="en-US" dirty="0" smtClean="0"/>
              <a:t>From this description of liquid waste disposal, you should now be in a position to assist the community to construct and use hygienic disposal methods.</a:t>
            </a:r>
          </a:p>
          <a:p>
            <a:pPr>
              <a:buNone/>
            </a:pP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Solid Waste Disposal</a:t>
            </a:r>
            <a:r>
              <a:rPr lang="en-US" dirty="0" smtClean="0"/>
              <a:t> </a:t>
            </a:r>
          </a:p>
          <a:p>
            <a:r>
              <a:rPr lang="en-US" dirty="0" smtClean="0"/>
              <a:t>The amount and type of refuse produced varies from one community to another, as does the means of disposal. </a:t>
            </a:r>
          </a:p>
          <a:p>
            <a:r>
              <a:rPr lang="en-US" dirty="0" smtClean="0"/>
              <a:t>Usually, solid refuse disposal is not a problem in the rural areas except around shops, markets or other places where people aggregate.</a:t>
            </a:r>
          </a:p>
          <a:p>
            <a:r>
              <a:rPr lang="en-US" dirty="0" smtClean="0"/>
              <a:t> However, in big cities and towns, there is indiscriminate dumping of domestic and industrial refuse. </a:t>
            </a:r>
          </a:p>
          <a:p>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Health facilities, especially, should set a good example by employing hygienic methods of refuse disposal. </a:t>
            </a:r>
          </a:p>
          <a:p>
            <a:r>
              <a:rPr lang="en-US" dirty="0" smtClean="0"/>
              <a:t>Refuse in towns should be stored in proper containers. These containers should be:</a:t>
            </a:r>
          </a:p>
          <a:p>
            <a:pPr lvl="0">
              <a:buFont typeface="Wingdings" pitchFamily="2" charset="2"/>
              <a:buChar char="ü"/>
            </a:pPr>
            <a:r>
              <a:rPr lang="en-US" dirty="0" smtClean="0"/>
              <a:t>Watertight plastic or metal with a tight-fitting lid or polythene bags</a:t>
            </a:r>
          </a:p>
          <a:p>
            <a:pPr lvl="0">
              <a:buFont typeface="Wingdings" pitchFamily="2" charset="2"/>
              <a:buChar char="ü"/>
            </a:pPr>
            <a:r>
              <a:rPr lang="en-US" dirty="0" smtClean="0"/>
              <a:t>Rust resistant</a:t>
            </a:r>
          </a:p>
          <a:p>
            <a:pPr lvl="0">
              <a:buFont typeface="Wingdings" pitchFamily="2" charset="2"/>
              <a:buChar char="ü"/>
            </a:pPr>
            <a:r>
              <a:rPr lang="en-US" dirty="0" smtClean="0"/>
              <a:t>Easily filled, emptied and cleaned</a:t>
            </a:r>
          </a:p>
          <a:p>
            <a:endParaRPr lang="en-US"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buFont typeface="Wingdings" pitchFamily="2" charset="2"/>
              <a:buChar char="ü"/>
            </a:pPr>
            <a:r>
              <a:rPr lang="en-US" dirty="0" smtClean="0"/>
              <a:t>Have side handles</a:t>
            </a:r>
          </a:p>
          <a:p>
            <a:pPr lvl="0">
              <a:buFont typeface="Wingdings" pitchFamily="2" charset="2"/>
              <a:buChar char="ü"/>
            </a:pPr>
            <a:r>
              <a:rPr lang="en-US" dirty="0" smtClean="0"/>
              <a:t>Rest on a concrete slab to ensure cleanliness of adjacent ground</a:t>
            </a:r>
          </a:p>
          <a:p>
            <a:pPr lvl="0"/>
            <a:r>
              <a:rPr lang="en-US" dirty="0" smtClean="0"/>
              <a:t>In towns collection should be regular, systematic and reliable. </a:t>
            </a:r>
          </a:p>
          <a:p>
            <a:pPr lvl="0"/>
            <a:r>
              <a:rPr lang="en-US" dirty="0" smtClean="0"/>
              <a:t>Specially constructed vehicles for this purpose can be found in big towns.</a:t>
            </a:r>
          </a:p>
          <a:p>
            <a:endParaRPr lang="en-US"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In rural areas you should get the support of the village health committee and arrange for refuse to be collected and disposed of regularly, especially after market days. </a:t>
            </a:r>
          </a:p>
          <a:p>
            <a:pPr lvl="0"/>
            <a:r>
              <a:rPr lang="en-US" dirty="0" smtClean="0"/>
              <a:t>Simple methods of refuse collection should be encouraged in rural areas.</a:t>
            </a:r>
          </a:p>
          <a:p>
            <a:endParaRPr lang="en-US" dirty="0"/>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      Advantages of Proper Waste Disposal</a:t>
            </a:r>
            <a:r>
              <a:rPr lang="en-US" dirty="0" smtClean="0"/>
              <a:t> </a:t>
            </a:r>
          </a:p>
          <a:p>
            <a:pPr>
              <a:buFont typeface="Wingdings" pitchFamily="2" charset="2"/>
              <a:buChar char="Ø"/>
            </a:pPr>
            <a:r>
              <a:rPr lang="en-US" dirty="0" smtClean="0"/>
              <a:t>Proper solid waste disposal has several advantages. These include the prevention of:</a:t>
            </a:r>
          </a:p>
          <a:p>
            <a:pPr lvl="0">
              <a:buFont typeface="Wingdings" pitchFamily="2" charset="2"/>
              <a:buChar char="ü"/>
            </a:pPr>
            <a:r>
              <a:rPr lang="en-US" dirty="0" smtClean="0"/>
              <a:t>Breeding of pests and vectors</a:t>
            </a:r>
          </a:p>
          <a:p>
            <a:pPr lvl="0">
              <a:buFont typeface="Wingdings" pitchFamily="2" charset="2"/>
              <a:buChar char="ü"/>
            </a:pPr>
            <a:r>
              <a:rPr lang="en-US" dirty="0" smtClean="0"/>
              <a:t>Foul smells</a:t>
            </a:r>
          </a:p>
          <a:p>
            <a:pPr lvl="0">
              <a:buFont typeface="Wingdings" pitchFamily="2" charset="2"/>
              <a:buChar char="ü"/>
            </a:pPr>
            <a:r>
              <a:rPr lang="en-US" dirty="0" smtClean="0"/>
              <a:t>Contamination of water sources</a:t>
            </a:r>
          </a:p>
          <a:p>
            <a:pPr lvl="0">
              <a:buFont typeface="Wingdings" pitchFamily="2" charset="2"/>
              <a:buChar char="ü"/>
            </a:pPr>
            <a:r>
              <a:rPr lang="en-US" dirty="0" smtClean="0"/>
              <a:t>Accidents from sharp objects</a:t>
            </a:r>
          </a:p>
          <a:p>
            <a:pPr lvl="0">
              <a:buFont typeface="Wingdings" pitchFamily="2" charset="2"/>
              <a:buChar char="ü"/>
            </a:pPr>
            <a:r>
              <a:rPr lang="en-US" dirty="0" smtClean="0"/>
              <a:t>Overcrowding where space can be created for better utilization</a:t>
            </a:r>
          </a:p>
          <a:p>
            <a:endParaRPr lang="en-US"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health department and municipalities are responsible for refuse disposal in towns.</a:t>
            </a:r>
          </a:p>
          <a:p>
            <a:r>
              <a:rPr lang="en-US" dirty="0" smtClean="0"/>
              <a:t> The choice of disposal method is determined by its cost.</a:t>
            </a:r>
          </a:p>
          <a:p>
            <a:r>
              <a:rPr lang="en-US" dirty="0" smtClean="0"/>
              <a:t> In the rural areas the health worker and the village health committee are responsible for refuse disposal in individual houses, shops, hotels and markets.</a:t>
            </a:r>
          </a:p>
          <a:p>
            <a:endParaRPr lang="en-US"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Solid waste disposal</a:t>
            </a:r>
            <a:endParaRPr lang="en-US" dirty="0"/>
          </a:p>
        </p:txBody>
      </p:sp>
      <p:sp>
        <p:nvSpPr>
          <p:cNvPr id="3" name="Content Placeholder 2"/>
          <p:cNvSpPr>
            <a:spLocks noGrp="1"/>
          </p:cNvSpPr>
          <p:nvPr>
            <p:ph idx="1"/>
          </p:nvPr>
        </p:nvSpPr>
        <p:spPr/>
        <p:txBody>
          <a:bodyPr>
            <a:normAutofit lnSpcReduction="10000"/>
          </a:bodyPr>
          <a:lstStyle/>
          <a:p>
            <a:r>
              <a:rPr lang="en-US" b="1" dirty="0" smtClean="0"/>
              <a:t>How does your family and community store and collect their refuse and how can these methods be improved?</a:t>
            </a:r>
            <a:r>
              <a:rPr lang="en-US" dirty="0" smtClean="0"/>
              <a:t> </a:t>
            </a:r>
          </a:p>
          <a:p>
            <a:pPr>
              <a:buNone/>
            </a:pPr>
            <a:r>
              <a:rPr lang="en-US" b="1" dirty="0" smtClean="0"/>
              <a:t>          Dumping </a:t>
            </a:r>
            <a:endParaRPr lang="en-US" dirty="0" smtClean="0"/>
          </a:p>
          <a:p>
            <a:r>
              <a:rPr lang="en-US" dirty="0" smtClean="0"/>
              <a:t>This can be in the sea or river. In Kenya, this method is most often used in the towns along the coast. This becomes a health hazard and the littering of the shoreline is an unpleasant sight. </a:t>
            </a:r>
            <a:endParaRPr lang="en-US"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Another commonly used method is open dumping, which should be discouraged. Open dumps provide breeding places for rats, mosquitoes and flies.</a:t>
            </a:r>
          </a:p>
          <a:p>
            <a:pPr>
              <a:buNone/>
            </a:pPr>
            <a:r>
              <a:rPr lang="en-US" b="1" dirty="0" smtClean="0"/>
              <a:t>     Burning </a:t>
            </a:r>
            <a:endParaRPr lang="en-US" dirty="0" smtClean="0"/>
          </a:p>
          <a:p>
            <a:pPr>
              <a:buNone/>
            </a:pPr>
            <a:r>
              <a:rPr lang="en-US" dirty="0" smtClean="0"/>
              <a:t>    This may be done in a number of ways. These include:</a:t>
            </a:r>
          </a:p>
          <a:p>
            <a:pPr lvl="0"/>
            <a:r>
              <a:rPr lang="en-US" dirty="0" smtClean="0"/>
              <a:t>Simple open air burning</a:t>
            </a:r>
          </a:p>
          <a:p>
            <a:pPr lvl="0"/>
            <a:r>
              <a:rPr lang="en-US" dirty="0" smtClean="0"/>
              <a:t>Burning in a trench</a:t>
            </a:r>
          </a:p>
          <a:p>
            <a:pPr lvl="0"/>
            <a:r>
              <a:rPr lang="en-US" dirty="0" smtClean="0"/>
              <a:t>Using a simple mud-brick incinerator</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pollution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Pollution is the term used to describe the spoiling of natural resources such as air, food and water by harmful substances</a:t>
            </a:r>
            <a:r>
              <a:rPr lang="en-US" dirty="0" smtClean="0"/>
              <a:t>.</a:t>
            </a:r>
          </a:p>
          <a:p>
            <a:r>
              <a:rPr lang="en-US" dirty="0" smtClean="0"/>
              <a:t> </a:t>
            </a:r>
            <a:r>
              <a:rPr lang="en-US" dirty="0"/>
              <a:t>Industrial waste such as smoke can pollute the air and water. </a:t>
            </a:r>
            <a:endParaRPr lang="en-US" dirty="0" smtClean="0"/>
          </a:p>
          <a:p>
            <a:r>
              <a:rPr lang="en-US" dirty="0" smtClean="0"/>
              <a:t>Other </a:t>
            </a:r>
            <a:r>
              <a:rPr lang="en-US" dirty="0"/>
              <a:t>industrial wastes can pollute the soil and vegetation. In the rural areas, where people are involved in agricultural activities, pollution may result from the use of insecticides, pesticides and industrial waste.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open burning of combustible refuse is frequently used but it is not very effective. </a:t>
            </a:r>
          </a:p>
          <a:p>
            <a:r>
              <a:rPr lang="en-US" dirty="0" smtClean="0"/>
              <a:t>This method often leaves tins and broken bottles littering the surrounding area.</a:t>
            </a:r>
          </a:p>
          <a:p>
            <a:r>
              <a:rPr lang="en-US" dirty="0" smtClean="0"/>
              <a:t> This can cause accidents, especially to children. The smoke and </a:t>
            </a:r>
            <a:r>
              <a:rPr lang="en-US" dirty="0" err="1" smtClean="0"/>
              <a:t>odour</a:t>
            </a:r>
            <a:r>
              <a:rPr lang="en-US" dirty="0" smtClean="0"/>
              <a:t> contribute to air pollution. </a:t>
            </a:r>
          </a:p>
          <a:p>
            <a:r>
              <a:rPr lang="en-US" dirty="0" smtClean="0"/>
              <a:t>There is a fire risk and the rubbish sprawls all over while awaiting burning. </a:t>
            </a:r>
          </a:p>
          <a:p>
            <a:r>
              <a:rPr lang="en-US" dirty="0" smtClean="0"/>
              <a:t>It may become a breeding place for rodents and insect vectors.</a:t>
            </a:r>
            <a:endParaRPr lang="en-US"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Incinerators are an improved way of burning combustible refuse.</a:t>
            </a:r>
          </a:p>
          <a:p>
            <a:r>
              <a:rPr lang="en-US" dirty="0" smtClean="0"/>
              <a:t> Incinerators can be simple and cheap, or complex and expensive.</a:t>
            </a:r>
          </a:p>
          <a:p>
            <a:r>
              <a:rPr lang="en-US" dirty="0" smtClean="0"/>
              <a:t> Among the cheap ones is the bin incinerator made out of a drum with fire bars across it and air holes underneath. </a:t>
            </a:r>
          </a:p>
          <a:p>
            <a:r>
              <a:rPr lang="en-US" dirty="0" smtClean="0"/>
              <a:t>A more expensive one is built out of brick and fitted with chimneys.</a:t>
            </a:r>
          </a:p>
          <a:p>
            <a:r>
              <a:rPr lang="en-US" dirty="0" smtClean="0"/>
              <a:t> These incinerators allow more complete combustion and produce less smoke. Most hospitals use incinerators.</a:t>
            </a:r>
          </a:p>
          <a:p>
            <a:endParaRPr lang="en-US"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          Composting</a:t>
            </a:r>
            <a:r>
              <a:rPr lang="en-US" dirty="0" smtClean="0"/>
              <a:t> </a:t>
            </a:r>
          </a:p>
          <a:p>
            <a:r>
              <a:rPr lang="en-US" dirty="0" smtClean="0"/>
              <a:t>Composting is “a process in which, under suitable environmental conditions aerobic micro-organisms break down organic matter to fairly stable humus” (A. D. Luca and H.M. Gilles, 2003).</a:t>
            </a:r>
          </a:p>
          <a:p>
            <a:r>
              <a:rPr lang="en-US" dirty="0" smtClean="0"/>
              <a:t> The decomposition process occurs naturally on the ground when droppings from the trees and animals are converted by micro-organisms to humus. </a:t>
            </a:r>
          </a:p>
          <a:p>
            <a:r>
              <a:rPr lang="en-US" dirty="0" smtClean="0"/>
              <a:t>Aerobic composting is normally </a:t>
            </a:r>
            <a:r>
              <a:rPr lang="en-US" dirty="0" err="1" smtClean="0"/>
              <a:t>odour</a:t>
            </a:r>
            <a:r>
              <a:rPr lang="en-US" dirty="0" smtClean="0"/>
              <a:t> free. </a:t>
            </a:r>
          </a:p>
          <a:p>
            <a:endParaRPr lang="en-US"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This method is, cheap, convenient and recommended especially in rural areas. </a:t>
            </a:r>
          </a:p>
          <a:p>
            <a:r>
              <a:rPr lang="en-US" dirty="0" smtClean="0"/>
              <a:t>Wet and dry refuse is heaped in alternative layers on to a plot about 2.5 square </a:t>
            </a:r>
            <a:r>
              <a:rPr lang="en-US" dirty="0" err="1" smtClean="0"/>
              <a:t>metres</a:t>
            </a:r>
            <a:r>
              <a:rPr lang="en-US" dirty="0" smtClean="0"/>
              <a:t> to a depth of about 1.5 square </a:t>
            </a:r>
            <a:r>
              <a:rPr lang="en-US" dirty="0" err="1" smtClean="0"/>
              <a:t>metres</a:t>
            </a:r>
            <a:r>
              <a:rPr lang="en-US" dirty="0" smtClean="0"/>
              <a:t>. </a:t>
            </a:r>
          </a:p>
          <a:p>
            <a:r>
              <a:rPr lang="en-US" dirty="0" smtClean="0"/>
              <a:t>The refuse is then covered with grass and earth. Compost requires frequent turning after 30 days then after 60 days.</a:t>
            </a:r>
          </a:p>
          <a:p>
            <a:r>
              <a:rPr lang="en-US" dirty="0" smtClean="0"/>
              <a:t> This turning helps to distribute all parts of the heap to undergo the high temperature of the interior.</a:t>
            </a:r>
          </a:p>
          <a:p>
            <a:r>
              <a:rPr lang="en-US" dirty="0" smtClean="0"/>
              <a:t> After 90 days the refuse is ready to be used as manure.</a:t>
            </a:r>
          </a:p>
          <a:p>
            <a:endParaRPr lang="en-US"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           Controlled Tipping</a:t>
            </a:r>
            <a:r>
              <a:rPr lang="en-US" dirty="0" smtClean="0"/>
              <a:t> </a:t>
            </a:r>
          </a:p>
          <a:p>
            <a:r>
              <a:rPr lang="en-US" dirty="0" smtClean="0"/>
              <a:t>This method involves depositing refuse into depressions or large holes in the ground.</a:t>
            </a:r>
          </a:p>
          <a:p>
            <a:r>
              <a:rPr lang="en-US" dirty="0" smtClean="0"/>
              <a:t>The holes are then regularly covered with soil to avoid </a:t>
            </a:r>
            <a:r>
              <a:rPr lang="en-US" smtClean="0"/>
              <a:t>attracting vectors.</a:t>
            </a:r>
            <a:endParaRPr lang="en-US" dirty="0" smtClean="0"/>
          </a:p>
          <a:p>
            <a:r>
              <a:rPr lang="en-US" dirty="0" smtClean="0"/>
              <a:t> These tips should be situated at least half a kilometer away from settlement, preferably out of sight and down wind.</a:t>
            </a:r>
          </a:p>
          <a:p>
            <a:r>
              <a:rPr lang="en-US" dirty="0" smtClean="0"/>
              <a:t> This is an effective method for hygienic disposal of refuse. It can be used where sufficient land is available. </a:t>
            </a:r>
          </a:p>
          <a:p>
            <a:endParaRPr lang="en-US"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Recycling </a:t>
            </a:r>
            <a:r>
              <a:rPr lang="en-US" dirty="0" smtClean="0"/>
              <a:t/>
            </a:r>
            <a:br>
              <a:rPr lang="en-US" dirty="0" smtClean="0"/>
            </a:br>
            <a:r>
              <a:rPr lang="en-US" dirty="0" smtClean="0"/>
              <a:t/>
            </a:r>
            <a:br>
              <a:rPr lang="en-US" dirty="0" smtClean="0"/>
            </a:br>
            <a:r>
              <a:rPr lang="en-US" dirty="0" smtClean="0"/>
              <a:t>This is a method of re-using non-biodegradable refuse such as paper, bottles, plastics, metal cans and so on.</a:t>
            </a:r>
          </a:p>
          <a:p>
            <a:r>
              <a:rPr lang="en-US" dirty="0" smtClean="0"/>
              <a:t> Although it requires special processes to render the items suitable for reuse, it is a method that should be encouraged.</a:t>
            </a:r>
          </a:p>
          <a:p>
            <a:pPr>
              <a:buNone/>
            </a:pP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CONTROL OF VECTORS AND PESTS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By the end of this section you will be able to: </a:t>
            </a:r>
            <a:endParaRPr lang="en-US" dirty="0" smtClean="0"/>
          </a:p>
          <a:p>
            <a:pPr lvl="0"/>
            <a:r>
              <a:rPr lang="en-US" dirty="0" smtClean="0"/>
              <a:t>Describe diseases associated with vectors and pests</a:t>
            </a:r>
          </a:p>
          <a:p>
            <a:pPr lvl="0"/>
            <a:r>
              <a:rPr lang="en-US" dirty="0" smtClean="0"/>
              <a:t>Describe methods of control of vectors and pests</a:t>
            </a:r>
          </a:p>
          <a:p>
            <a:pPr lvl="0"/>
            <a:r>
              <a:rPr lang="en-US" dirty="0" smtClean="0"/>
              <a:t>Describe how you will involve the community in the control process</a:t>
            </a:r>
          </a:p>
          <a:p>
            <a:endParaRPr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b="1" dirty="0" smtClean="0"/>
              <a:t>Diseases Associated With Vectors</a:t>
            </a:r>
            <a:endParaRPr lang="en-US" dirty="0" smtClean="0"/>
          </a:p>
          <a:p>
            <a:r>
              <a:rPr lang="en-US" dirty="0" smtClean="0"/>
              <a:t>A vector is an organism, usually an insect, which transmits a pathogen from a source of infection to a susceptible host. </a:t>
            </a:r>
          </a:p>
          <a:p>
            <a:r>
              <a:rPr lang="en-US" dirty="0" smtClean="0"/>
              <a:t>Insects are controlled because of the role they play in disease transmission, destruction of food and building materials.</a:t>
            </a:r>
          </a:p>
          <a:p>
            <a:r>
              <a:rPr lang="en-US" dirty="0" smtClean="0"/>
              <a:t> To control vectors you have to deprive them of suitable breeding places, food and </a:t>
            </a:r>
            <a:r>
              <a:rPr lang="en-US" dirty="0" err="1" smtClean="0"/>
              <a:t>harbour</a:t>
            </a:r>
            <a:r>
              <a:rPr lang="en-US" dirty="0" smtClean="0"/>
              <a:t>.</a:t>
            </a:r>
          </a:p>
          <a:p>
            <a:endParaRPr lang="en-US"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WAYS VECTORS TRANSMIT DISEASES</a:t>
            </a:r>
            <a:endParaRPr lang="en-US" dirty="0"/>
          </a:p>
        </p:txBody>
      </p:sp>
      <p:sp>
        <p:nvSpPr>
          <p:cNvPr id="3" name="Content Placeholder 2"/>
          <p:cNvSpPr>
            <a:spLocks noGrp="1"/>
          </p:cNvSpPr>
          <p:nvPr>
            <p:ph idx="1"/>
          </p:nvPr>
        </p:nvSpPr>
        <p:spPr/>
        <p:txBody>
          <a:bodyPr/>
          <a:lstStyle/>
          <a:p>
            <a:pPr>
              <a:buNone/>
            </a:pPr>
            <a:r>
              <a:rPr lang="en-US" b="1" dirty="0" smtClean="0"/>
              <a:t>           Mechanical Transmission</a:t>
            </a:r>
            <a:r>
              <a:rPr lang="en-US" dirty="0" smtClean="0"/>
              <a:t> </a:t>
            </a:r>
          </a:p>
          <a:p>
            <a:r>
              <a:rPr lang="en-US" dirty="0" smtClean="0"/>
              <a:t>In this mode of transmission, the vector carries the infective pathogen or agent on its body or limbs. </a:t>
            </a:r>
          </a:p>
          <a:p>
            <a:r>
              <a:rPr lang="en-US" dirty="0" smtClean="0"/>
              <a:t>Alternatively, the infective agent may be ingested by the vector and excreted unchanged in its </a:t>
            </a:r>
            <a:r>
              <a:rPr lang="en-US" dirty="0" err="1" smtClean="0"/>
              <a:t>faeces</a:t>
            </a:r>
            <a:r>
              <a:rPr lang="en-US" dirty="0" smtClean="0"/>
              <a:t>.</a:t>
            </a:r>
          </a:p>
          <a:p>
            <a:endParaRPr lang="en-US" dirty="0"/>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         Biological Transmission</a:t>
            </a:r>
          </a:p>
          <a:p>
            <a:r>
              <a:rPr lang="en-US" dirty="0" smtClean="0"/>
              <a:t>The vector acquires the infective agent from the blood or skin tissue of the infected host and the infective organism undergoes some development in the vector. </a:t>
            </a:r>
          </a:p>
          <a:p>
            <a:r>
              <a:rPr lang="en-US" dirty="0" smtClean="0"/>
              <a:t>The infective vector may also inoculate the infective agent from its salivary secretion into a new host to cause disease, for example, in the transmission of malaria.</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Environmental health problems however are usually more prevalent in towns and slums than in rural areas. As a health worker you can make a difference in the community by assisting individuals, families and the community to make their environment healthy.</a:t>
            </a:r>
          </a:p>
          <a:p>
            <a:endParaRPr lang="en-US" dirty="0"/>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b="1" dirty="0" smtClean="0"/>
              <a:t>Contamination of Skin or Mucous Membranes</a:t>
            </a:r>
            <a:r>
              <a:rPr lang="en-US" dirty="0" smtClean="0"/>
              <a:t/>
            </a:r>
            <a:br>
              <a:rPr lang="en-US" dirty="0" smtClean="0"/>
            </a:br>
            <a:r>
              <a:rPr lang="en-US" dirty="0" smtClean="0"/>
              <a:t/>
            </a:r>
            <a:br>
              <a:rPr lang="en-US" dirty="0" smtClean="0"/>
            </a:br>
            <a:r>
              <a:rPr lang="en-US" dirty="0" smtClean="0"/>
              <a:t>The host may be infected through contamination of skin or mucous membranes by the infective </a:t>
            </a:r>
            <a:r>
              <a:rPr lang="en-US" dirty="0" err="1" smtClean="0"/>
              <a:t>faeces</a:t>
            </a:r>
            <a:r>
              <a:rPr lang="en-US" dirty="0" smtClean="0"/>
              <a:t> of the vector, for example, louse borne relapsing fever.</a:t>
            </a:r>
          </a:p>
          <a:p>
            <a:pPr>
              <a:buFont typeface="Wingdings" pitchFamily="2" charset="2"/>
              <a:buChar char="Ø"/>
            </a:pPr>
            <a:r>
              <a:rPr lang="en-US" b="1" dirty="0" smtClean="0"/>
              <a:t>Ingestion</a:t>
            </a:r>
            <a:r>
              <a:rPr lang="en-US" dirty="0" smtClean="0"/>
              <a:t/>
            </a:r>
            <a:br>
              <a:rPr lang="en-US" dirty="0" smtClean="0"/>
            </a:br>
            <a:r>
              <a:rPr lang="en-US" dirty="0" smtClean="0"/>
              <a:t>The host may acquire infection by ingesting the vector, for example, guinea worm.</a:t>
            </a:r>
          </a:p>
          <a:p>
            <a:endParaRPr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Diseases associated with vectors</a:t>
            </a:r>
            <a:r>
              <a:rPr lang="en-US" dirty="0" smtClean="0"/>
              <a:t/>
            </a:r>
            <a:br>
              <a:rPr lang="en-US" dirty="0" smtClean="0"/>
            </a:br>
            <a:endParaRPr lang="en-US" dirty="0"/>
          </a:p>
        </p:txBody>
      </p:sp>
      <p:pic>
        <p:nvPicPr>
          <p:cNvPr id="4" name="ia_el_20_innerEl" descr="Diseases Associated With Vectors"/>
          <p:cNvPicPr>
            <a:picLocks noGrp="1"/>
          </p:cNvPicPr>
          <p:nvPr>
            <p:ph idx="1"/>
          </p:nvPr>
        </p:nvPicPr>
        <p:blipFill>
          <a:blip r:embed="rId2" cstate="print"/>
          <a:srcRect/>
          <a:stretch>
            <a:fillRect/>
          </a:stretch>
        </p:blipFill>
        <p:spPr bwMode="auto">
          <a:xfrm>
            <a:off x="609600" y="1524000"/>
            <a:ext cx="7620000" cy="4602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Pest-Related Diseases</a:t>
            </a:r>
            <a:endParaRPr lang="en-US" dirty="0" smtClean="0"/>
          </a:p>
          <a:p>
            <a:r>
              <a:rPr lang="en-US" dirty="0" smtClean="0"/>
              <a:t>A pest is an organism, which in a given circumstance adversely affects human health or the economy.</a:t>
            </a:r>
          </a:p>
          <a:p>
            <a:r>
              <a:rPr lang="en-US" dirty="0" smtClean="0"/>
              <a:t> Rats and mice are pests and they belong to a group of animals called rodents. </a:t>
            </a:r>
            <a:endParaRPr lang="en-US"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Insects such as white ants, weevils, aphids are also pests. Pests have to be numerous in order to cause a serious problem. </a:t>
            </a:r>
          </a:p>
          <a:p>
            <a:r>
              <a:rPr lang="en-US" dirty="0" smtClean="0"/>
              <a:t>Insecticides and pesticides are used to eliminate pest infestations. </a:t>
            </a:r>
          </a:p>
          <a:p>
            <a:r>
              <a:rPr lang="en-US" dirty="0" smtClean="0"/>
              <a:t>The safest and the most economical methods available are used</a:t>
            </a:r>
          </a:p>
          <a:p>
            <a:endParaRPr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Pest related diseases</a:t>
            </a:r>
            <a:r>
              <a:rPr lang="en-US" dirty="0" smtClean="0"/>
              <a:t/>
            </a:r>
            <a:br>
              <a:rPr lang="en-US" dirty="0" smtClean="0"/>
            </a:br>
            <a:endParaRPr lang="en-US" dirty="0"/>
          </a:p>
        </p:txBody>
      </p:sp>
      <p:pic>
        <p:nvPicPr>
          <p:cNvPr id="4" name="ia_el_20_innerEl" descr="Pest-Related Diseases"/>
          <p:cNvPicPr>
            <a:picLocks noGrp="1"/>
          </p:cNvPicPr>
          <p:nvPr>
            <p:ph idx="1"/>
          </p:nvPr>
        </p:nvPicPr>
        <p:blipFill>
          <a:blip r:embed="rId2" cstate="print"/>
          <a:srcRect/>
          <a:stretch>
            <a:fillRect/>
          </a:stretch>
        </p:blipFill>
        <p:spPr bwMode="auto">
          <a:xfrm>
            <a:off x="457200" y="1676400"/>
            <a:ext cx="7924800"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Insects and rodents also cause property destruction.</a:t>
            </a:r>
          </a:p>
          <a:p>
            <a:pPr lvl="0"/>
            <a:r>
              <a:rPr lang="en-US" dirty="0" smtClean="0"/>
              <a:t>Rodents destroy all types of dry grains in houses' granaries and in the fields.</a:t>
            </a:r>
          </a:p>
          <a:p>
            <a:pPr lvl="0"/>
            <a:r>
              <a:rPr lang="en-US" dirty="0" smtClean="0"/>
              <a:t>In food processing regulations, the evidence of rodent droppings and urine stains causes condemnation and disposal of large quantities.</a:t>
            </a:r>
          </a:p>
          <a:p>
            <a:pPr lvl="0"/>
            <a:r>
              <a:rPr lang="en-US" dirty="0" smtClean="0"/>
              <a:t>They can destroy buildings by gnawing wood, water pipes, electric cables and they can cause fire outbreaks.</a:t>
            </a:r>
          </a:p>
          <a:p>
            <a:endParaRPr lang="en-US"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Methods of Pest Control</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following methods may be used to control pest infestations. </a:t>
            </a:r>
          </a:p>
          <a:p>
            <a:pPr>
              <a:buFont typeface="Wingdings" pitchFamily="2" charset="2"/>
              <a:buChar char="ü"/>
            </a:pPr>
            <a:r>
              <a:rPr lang="en-US" b="1" dirty="0" smtClean="0"/>
              <a:t>Personal Hygiene</a:t>
            </a:r>
            <a:endParaRPr lang="en-US" dirty="0" smtClean="0"/>
          </a:p>
          <a:p>
            <a:pPr lvl="0"/>
            <a:r>
              <a:rPr lang="en-US" dirty="0" smtClean="0"/>
              <a:t>This includes thorough hand washing, which should be practiced before preparing or eating food and after visiting the toilet.</a:t>
            </a:r>
          </a:p>
          <a:p>
            <a:pPr lvl="0"/>
            <a:r>
              <a:rPr lang="en-US" dirty="0" smtClean="0"/>
              <a:t> Short and clean nails should be kept and a daily bath should be taken.</a:t>
            </a:r>
          </a:p>
          <a:p>
            <a:pPr lvl="0"/>
            <a:r>
              <a:rPr lang="en-US" dirty="0" smtClean="0"/>
              <a:t> Wearing of shoes will prevent infestation by jiggers and hookworms.</a:t>
            </a:r>
          </a:p>
          <a:p>
            <a:pPr lvl="0"/>
            <a:r>
              <a:rPr lang="en-US" dirty="0" smtClean="0"/>
              <a:t> The hair should be kept short and clean</a:t>
            </a:r>
          </a:p>
          <a:p>
            <a:endParaRPr lang="en-US" dirty="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The use of shampoo, which has a suitable insecticide, is helpful for cases of head lice.</a:t>
            </a:r>
            <a:endParaRPr lang="en-US"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ü"/>
            </a:pPr>
            <a:r>
              <a:rPr lang="en-US" b="1" dirty="0" smtClean="0"/>
              <a:t>Clothing</a:t>
            </a:r>
            <a:br>
              <a:rPr lang="en-US" b="1" dirty="0" smtClean="0"/>
            </a:br>
            <a:r>
              <a:rPr lang="en-US" dirty="0" smtClean="0"/>
              <a:t/>
            </a:r>
            <a:br>
              <a:rPr lang="en-US" dirty="0" smtClean="0"/>
            </a:br>
            <a:r>
              <a:rPr lang="en-US" dirty="0" smtClean="0"/>
              <a:t>Clothing should be washed at least once a </a:t>
            </a:r>
            <a:br>
              <a:rPr lang="en-US" dirty="0" smtClean="0"/>
            </a:br>
            <a:r>
              <a:rPr lang="en-US" dirty="0" smtClean="0"/>
              <a:t>week and ironed.</a:t>
            </a:r>
          </a:p>
          <a:p>
            <a:pPr>
              <a:buFont typeface="Wingdings" pitchFamily="2" charset="2"/>
              <a:buChar char="ü"/>
            </a:pPr>
            <a:r>
              <a:rPr lang="en-US" b="1" dirty="0" smtClean="0"/>
              <a:t>Bedding</a:t>
            </a:r>
            <a:r>
              <a:rPr lang="en-US" dirty="0" smtClean="0"/>
              <a:t/>
            </a:r>
            <a:br>
              <a:rPr lang="en-US" dirty="0" smtClean="0"/>
            </a:br>
            <a:r>
              <a:rPr lang="en-US" dirty="0" smtClean="0"/>
              <a:t/>
            </a:r>
            <a:br>
              <a:rPr lang="en-US" dirty="0" smtClean="0"/>
            </a:br>
            <a:r>
              <a:rPr lang="en-US" dirty="0" smtClean="0"/>
              <a:t>Bedding should be cleaned thoroughly at least weekly and dried well in the sun. If infested with mites and lice it should be boiled and ironed, in order to kill them.</a:t>
            </a:r>
          </a:p>
          <a:p>
            <a:endParaRPr lang="en-US" dirty="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b="1" dirty="0" smtClean="0"/>
              <a:t>Food</a:t>
            </a:r>
            <a:br>
              <a:rPr lang="en-US" b="1" dirty="0" smtClean="0"/>
            </a:br>
            <a:r>
              <a:rPr lang="en-US" dirty="0" smtClean="0"/>
              <a:t>Food stores, cupboards and tables should be kept clean. All foodstuffs should be covered to prevent flies gaining access to them. All food utensils should be kept clean and dry. Make use of the improved methods of preservation of food that have previously been covered.</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t>Socio-Cultural</a:t>
            </a:r>
            <a:r>
              <a:rPr lang="en-US" b="1" u="sng" dirty="0"/>
              <a:t> Environment</a:t>
            </a:r>
            <a:endParaRPr lang="en-US" dirty="0"/>
          </a:p>
          <a:p>
            <a:r>
              <a:rPr lang="en-US" dirty="0" smtClean="0"/>
              <a:t>Refers to our way of life and our beliefs and practices</a:t>
            </a:r>
            <a:endParaRPr lang="en-US" dirty="0"/>
          </a:p>
          <a:p>
            <a:pPr>
              <a:buNone/>
            </a:pPr>
            <a:endParaRPr lang="en-US"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ü"/>
            </a:pPr>
            <a:r>
              <a:rPr lang="en-US" b="1" dirty="0" smtClean="0"/>
              <a:t>Environmental Hygiene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The following factors should be considered.</a:t>
            </a:r>
          </a:p>
          <a:p>
            <a:pPr>
              <a:buFont typeface="Wingdings" pitchFamily="2" charset="2"/>
              <a:buChar char="Ø"/>
            </a:pPr>
            <a:r>
              <a:rPr lang="en-US" b="1" dirty="0" smtClean="0"/>
              <a:t>Drainage of Water</a:t>
            </a:r>
            <a:r>
              <a:rPr lang="en-US" dirty="0" smtClean="0"/>
              <a:t> </a:t>
            </a:r>
          </a:p>
          <a:p>
            <a:r>
              <a:rPr lang="en-US" dirty="0" smtClean="0"/>
              <a:t>The aim of proper water drainage is to destroy all mosquito-breeding sites. Drain any stagnant water or slow moving water around the house. All holes and ditches should be filled to avoid standing water. All receptacles likely to retain water, for example, used cans and tins, bottles,</a:t>
            </a:r>
            <a:endParaRPr lang="en-US" dirty="0"/>
          </a:p>
        </p:txBody>
      </p:sp>
    </p:spTree>
  </p:cSld>
  <p:clrMapOvr>
    <a:masterClrMapping/>
  </p:clrMapOvr>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coconut husks, vehicle </a:t>
            </a:r>
            <a:r>
              <a:rPr lang="en-US" dirty="0" err="1" smtClean="0"/>
              <a:t>tyres</a:t>
            </a:r>
            <a:r>
              <a:rPr lang="en-US" dirty="0" smtClean="0"/>
              <a:t> and so on should be collected and properly disposed of. Slow moving streams should be </a:t>
            </a:r>
            <a:r>
              <a:rPr lang="en-US" dirty="0" err="1" smtClean="0"/>
              <a:t>canalised</a:t>
            </a:r>
            <a:r>
              <a:rPr lang="en-US" dirty="0" smtClean="0"/>
              <a:t> to facilitate faster water flow.</a:t>
            </a:r>
          </a:p>
          <a:p>
            <a:r>
              <a:rPr lang="en-US" dirty="0" smtClean="0"/>
              <a:t>Roof gutters should be cleared regularly to prevent blockage of water flow by leaves and other materials. Clearing of the vegetation around the buildings, and water banks removes damp areas where mosquitoes breed.</a:t>
            </a:r>
          </a:p>
          <a:p>
            <a:endParaRPr lang="en-US" dirty="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Cleanliness</a:t>
            </a:r>
            <a:br>
              <a:rPr lang="en-US" b="1" dirty="0" smtClean="0"/>
            </a:br>
            <a:r>
              <a:rPr lang="en-US" dirty="0" smtClean="0"/>
              <a:t/>
            </a:r>
            <a:br>
              <a:rPr lang="en-US" dirty="0" smtClean="0"/>
            </a:br>
            <a:r>
              <a:rPr lang="en-US" dirty="0" smtClean="0"/>
              <a:t>The home or village environment should be kept clean. Animal shelters should be at a reasonable distance away from the main house.</a:t>
            </a:r>
          </a:p>
          <a:p>
            <a:r>
              <a:rPr lang="en-US" b="1" dirty="0" smtClean="0"/>
              <a:t>Waste and Excreta Disposal</a:t>
            </a:r>
            <a:br>
              <a:rPr lang="en-US" b="1" dirty="0" smtClean="0"/>
            </a:br>
            <a:r>
              <a:rPr lang="en-US" dirty="0" smtClean="0"/>
              <a:t/>
            </a:r>
            <a:br>
              <a:rPr lang="en-US" dirty="0" smtClean="0"/>
            </a:br>
            <a:r>
              <a:rPr lang="en-US" dirty="0" smtClean="0"/>
              <a:t>This should follow the proper methods of waste disposal as described in section two of this unit.</a:t>
            </a:r>
          </a:p>
          <a:p>
            <a:endParaRPr lang="en-US" dirty="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b="1" dirty="0" smtClean="0"/>
              <a:t>  Improved Housing</a:t>
            </a:r>
            <a:endParaRPr lang="en-US" dirty="0" smtClean="0"/>
          </a:p>
          <a:p>
            <a:r>
              <a:rPr lang="en-US" b="1" dirty="0" smtClean="0"/>
              <a:t>Floors and Walls</a:t>
            </a:r>
            <a:br>
              <a:rPr lang="en-US" b="1" dirty="0" smtClean="0"/>
            </a:br>
            <a:r>
              <a:rPr lang="en-US" dirty="0" smtClean="0"/>
              <a:t/>
            </a:r>
            <a:br>
              <a:rPr lang="en-US" dirty="0" smtClean="0"/>
            </a:br>
            <a:r>
              <a:rPr lang="en-US" dirty="0" smtClean="0"/>
              <a:t>These should be cemented so that they can easily be swept and washed. The floors should be cleaned after meals to clear all the food on the floor. All the crevices and cracks in the walls and floors should be plastered.</a:t>
            </a:r>
          </a:p>
          <a:p>
            <a:endParaRPr lang="en-US" dirty="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Beds and Other Furniture</a:t>
            </a:r>
            <a:r>
              <a:rPr lang="en-US" dirty="0" smtClean="0"/>
              <a:t/>
            </a:r>
            <a:br>
              <a:rPr lang="en-US" dirty="0" smtClean="0"/>
            </a:br>
            <a:r>
              <a:rPr lang="en-US" dirty="0" smtClean="0"/>
              <a:t/>
            </a:r>
            <a:br>
              <a:rPr lang="en-US" dirty="0" smtClean="0"/>
            </a:br>
            <a:r>
              <a:rPr lang="en-US" dirty="0" smtClean="0"/>
              <a:t>People should not sleep on the floor but on raised beds. Beds and mattresses should be regularly taken outside in the sun to kill any lice, mites and bed bugs. Boiling water can be poured on the bed stands for the same purpose. Joineries of furniture with cracks and crevices should be filled up with plastic wood filler.</a:t>
            </a:r>
          </a:p>
          <a:p>
            <a:endParaRPr lang="en-US"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Buildings and Food Stores</a:t>
            </a:r>
            <a:endParaRPr lang="en-US" dirty="0" smtClean="0"/>
          </a:p>
          <a:p>
            <a:r>
              <a:rPr lang="en-US" dirty="0" smtClean="0"/>
              <a:t>Rat proof buildings and food stores should be constructed. In malaria areas, buildings should be mosquito proof, with wire gauze to cover all ventilation openings, doors and windows. Buildings should be inspected regularly for pests.</a:t>
            </a:r>
            <a:endParaRPr lang="en-US" dirty="0"/>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b="1" dirty="0" smtClean="0"/>
              <a:t>Use of Chemical Substances such as Pesticides and Insecticides</a:t>
            </a:r>
            <a:r>
              <a:rPr lang="en-US" dirty="0" smtClean="0"/>
              <a:t> </a:t>
            </a:r>
          </a:p>
          <a:p>
            <a:r>
              <a:rPr lang="en-US" dirty="0" smtClean="0"/>
              <a:t>Chemicals used to kill the pests are in the form of insecticide sprays, dusting powders, </a:t>
            </a:r>
            <a:r>
              <a:rPr lang="en-US" dirty="0" err="1" smtClean="0"/>
              <a:t>miticides</a:t>
            </a:r>
            <a:r>
              <a:rPr lang="en-US" dirty="0" smtClean="0"/>
              <a:t>, </a:t>
            </a:r>
            <a:r>
              <a:rPr lang="en-US" dirty="0" err="1" smtClean="0"/>
              <a:t>rodenticides</a:t>
            </a:r>
            <a:r>
              <a:rPr lang="en-US" dirty="0" smtClean="0"/>
              <a:t>, emulsions, oils and </a:t>
            </a:r>
            <a:r>
              <a:rPr lang="en-US" dirty="0" err="1" smtClean="0"/>
              <a:t>molluscides</a:t>
            </a:r>
            <a:r>
              <a:rPr lang="en-US" dirty="0" smtClean="0"/>
              <a:t>. </a:t>
            </a:r>
          </a:p>
          <a:p>
            <a:r>
              <a:rPr lang="en-US" dirty="0" smtClean="0"/>
              <a:t>Farmers are advised on the safe use of pesticides, for example, spraying vegetables such as cabbages, tomatoes, </a:t>
            </a:r>
            <a:r>
              <a:rPr lang="en-US" dirty="0" err="1" smtClean="0"/>
              <a:t>sukumawiki</a:t>
            </a:r>
            <a:r>
              <a:rPr lang="en-US" dirty="0" smtClean="0"/>
              <a:t> (kale) and spinach. There are instructions on the containers of these pesticides, which indicate the right age of the plant for specific use of a pesticide.</a:t>
            </a:r>
            <a:endParaRPr lang="en-US"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Precautions are also given concerning protective clothing and washing after using the chemicals.</a:t>
            </a:r>
          </a:p>
          <a:p>
            <a:r>
              <a:rPr lang="en-US" dirty="0" smtClean="0"/>
              <a:t>After harvesting, the cereals and legumes are dried in the sun and then treated with pesticides in the form of dust or powder. This protects the grains against pests for at least six months.</a:t>
            </a:r>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cats, dogs and cows, the appropriate insecticide is used to dust or wash them regularly to kill any fleas and ticks. Rodents are controlled by the use of </a:t>
            </a:r>
            <a:r>
              <a:rPr lang="en-US" dirty="0" err="1" smtClean="0"/>
              <a:t>rodenticides</a:t>
            </a:r>
            <a:r>
              <a:rPr lang="en-US" dirty="0" smtClean="0"/>
              <a:t>, which are available in most shops, for example, Rat &amp; Rat, Rat Rid, </a:t>
            </a:r>
            <a:r>
              <a:rPr lang="en-US" dirty="0" err="1" smtClean="0"/>
              <a:t>Fuko</a:t>
            </a:r>
            <a:r>
              <a:rPr lang="en-US" dirty="0" smtClean="0"/>
              <a:t> Kill and so on. </a:t>
            </a:r>
          </a:p>
          <a:p>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floors and walls of houses may also be treated with insecticides regularly. </a:t>
            </a:r>
          </a:p>
          <a:p>
            <a:r>
              <a:rPr lang="en-US" dirty="0" smtClean="0"/>
              <a:t>Mattresses and bedsteads can be treated in the same way.</a:t>
            </a:r>
          </a:p>
          <a:p>
            <a:r>
              <a:rPr lang="en-US" dirty="0" smtClean="0"/>
              <a:t> Heavily infested buildings should be treated with residual insecticidal sprays. </a:t>
            </a:r>
          </a:p>
          <a:p>
            <a:r>
              <a:rPr lang="en-US" dirty="0" smtClean="0"/>
              <a:t>Kerosene is also used to kill bed bugs and white ants when worked into cracks and crevices by use of an applicator like a feather. </a:t>
            </a:r>
          </a:p>
          <a:p>
            <a:r>
              <a:rPr lang="en-US" dirty="0" smtClean="0"/>
              <a:t>Insecticides and </a:t>
            </a:r>
            <a:r>
              <a:rPr lang="en-US" dirty="0" err="1" smtClean="0"/>
              <a:t>larvicides</a:t>
            </a:r>
            <a:r>
              <a:rPr lang="en-US" dirty="0" smtClean="0"/>
              <a:t> in the form of oils and emulsion are sprayed on the water surface to kill insects in water.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ia_el_22_innerEl" descr="Socio-cultural components of the environment"/>
          <p:cNvPicPr>
            <a:picLocks noGrp="1"/>
          </p:cNvPicPr>
          <p:nvPr>
            <p:ph idx="1"/>
          </p:nvPr>
        </p:nvPicPr>
        <p:blipFill>
          <a:blip r:embed="rId2"/>
          <a:srcRect/>
          <a:stretch>
            <a:fillRect/>
          </a:stretch>
        </p:blipFill>
        <p:spPr bwMode="auto">
          <a:xfrm>
            <a:off x="3143250" y="2434431"/>
            <a:ext cx="28575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Molluscides</a:t>
            </a:r>
            <a:r>
              <a:rPr lang="en-US" dirty="0" smtClean="0"/>
              <a:t> may be applied in water to kill the snails, which spread </a:t>
            </a:r>
            <a:r>
              <a:rPr lang="en-US" dirty="0" err="1" smtClean="0"/>
              <a:t>schistosomiasis</a:t>
            </a:r>
            <a:r>
              <a:rPr lang="en-US" dirty="0" smtClean="0"/>
              <a:t>. </a:t>
            </a:r>
          </a:p>
          <a:p>
            <a:pPr>
              <a:buFont typeface="Wingdings" pitchFamily="2" charset="2"/>
              <a:buChar char="ü"/>
            </a:pPr>
            <a:r>
              <a:rPr lang="en-US" b="1" dirty="0" smtClean="0"/>
              <a:t>Community Involvement</a:t>
            </a:r>
            <a:endParaRPr lang="en-US" dirty="0" smtClean="0"/>
          </a:p>
          <a:p>
            <a:r>
              <a:rPr lang="en-US" dirty="0" smtClean="0"/>
              <a:t>Community health nurses and other health workers have the responsibility to share health messages in the community. This facilitates community participation in keeping the environment safe. </a:t>
            </a:r>
          </a:p>
          <a:p>
            <a:endParaRPr lang="en-US"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Identification of Resources</a:t>
            </a:r>
            <a:r>
              <a:rPr lang="en-US" dirty="0" smtClean="0"/>
              <a:t> </a:t>
            </a:r>
          </a:p>
          <a:p>
            <a:r>
              <a:rPr lang="en-US" dirty="0" smtClean="0"/>
              <a:t>You can conduct a community diagnosis. Make an effort to utilize the skills and work with the agricultural field officers in the community. Identify the shops or chemists where community members can buy agro-chemicals, for example, </a:t>
            </a:r>
            <a:r>
              <a:rPr lang="en-US" dirty="0" err="1" smtClean="0"/>
              <a:t>rodenticides</a:t>
            </a:r>
            <a:r>
              <a:rPr lang="en-US" dirty="0" smtClean="0"/>
              <a:t>, insecticides, fungicides and fertilizers. </a:t>
            </a:r>
          </a:p>
          <a:p>
            <a:endParaRPr lang="en-US" dirty="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 should also identify and utilize co-operative societies depending on the crops grown in the region, for example, tea, coffee, horticulture, pyrethrum, grains </a:t>
            </a:r>
            <a:br>
              <a:rPr lang="en-US" dirty="0" smtClean="0"/>
            </a:br>
            <a:r>
              <a:rPr lang="en-US" dirty="0" smtClean="0"/>
              <a:t>and cereals.</a:t>
            </a:r>
          </a:p>
          <a:p>
            <a:endParaRPr lang="en-US" dirty="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endParaRPr lang="en-US"/>
          </a:p>
        </p:txBody>
      </p:sp>
      <p:sp>
        <p:nvSpPr>
          <p:cNvPr id="3" name="Content Placeholder 2"/>
          <p:cNvSpPr>
            <a:spLocks noGrp="1"/>
          </p:cNvSpPr>
          <p:nvPr>
            <p:ph idx="1"/>
          </p:nvPr>
        </p:nvSpPr>
        <p:spPr/>
        <p:txBody>
          <a:bodyPr>
            <a:normAutofit fontScale="92500" lnSpcReduction="20000"/>
          </a:bodyPr>
          <a:lstStyle/>
          <a:p>
            <a:r>
              <a:rPr lang="en-US" b="1" dirty="0" smtClean="0"/>
              <a:t>Utilization of Insecticides</a:t>
            </a:r>
            <a:r>
              <a:rPr lang="en-US" dirty="0" smtClean="0"/>
              <a:t/>
            </a:r>
            <a:br>
              <a:rPr lang="en-US" dirty="0" smtClean="0"/>
            </a:br>
            <a:r>
              <a:rPr lang="en-US" dirty="0" smtClean="0"/>
              <a:t/>
            </a:r>
            <a:br>
              <a:rPr lang="en-US" dirty="0" smtClean="0"/>
            </a:br>
            <a:r>
              <a:rPr lang="en-US" dirty="0" smtClean="0"/>
              <a:t>The health team will meet with community leaders including the agricultural field officers. This meeting would be most effective in a chief's </a:t>
            </a:r>
            <a:r>
              <a:rPr lang="en-US" dirty="0" err="1" smtClean="0"/>
              <a:t>baraza</a:t>
            </a:r>
            <a:r>
              <a:rPr lang="en-US" dirty="0" smtClean="0"/>
              <a:t> where many community members will be present. This will serve to give the implementers, that is, the health and agricultural officers and the community a big moral boost. They will gain confidence in the utilization of agro-chemicals. The information can also be distributed as the officers visit the homes during their fieldwork.</a:t>
            </a:r>
          </a:p>
          <a:p>
            <a:endParaRPr lang="en-US"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Occupational health and safety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normAutofit lnSpcReduction="10000"/>
          </a:bodyPr>
          <a:lstStyle/>
          <a:p>
            <a:r>
              <a:rPr lang="en-US" dirty="0" smtClean="0"/>
              <a:t>Describe the occupational health and safety concepts.</a:t>
            </a:r>
          </a:p>
          <a:p>
            <a:r>
              <a:rPr lang="en-US" dirty="0" smtClean="0"/>
              <a:t>Apply knowledge of occupational health in management of occupation-related diseases and accidents.</a:t>
            </a:r>
          </a:p>
          <a:p>
            <a:r>
              <a:rPr lang="en-US" dirty="0" smtClean="0"/>
              <a:t>Describe the laws regarding occupational health and safety.</a:t>
            </a:r>
          </a:p>
          <a:p>
            <a:r>
              <a:rPr lang="en-US" dirty="0" smtClean="0"/>
              <a:t>Describe the role of the nurse in occupational health services.</a:t>
            </a:r>
          </a:p>
          <a:p>
            <a:endParaRPr lang="en-US" dirty="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smtClean="0"/>
              <a:t>Every 5 seconds a worker is injured</a:t>
            </a:r>
          </a:p>
          <a:p>
            <a:r>
              <a:rPr lang="en-US" dirty="0" smtClean="0"/>
              <a:t>10,000,000 injuries a year</a:t>
            </a:r>
          </a:p>
          <a:p>
            <a:r>
              <a:rPr lang="en-US" dirty="0" smtClean="0"/>
              <a:t>100,000 deaths a year</a:t>
            </a:r>
          </a:p>
          <a:p>
            <a:r>
              <a:rPr lang="en-US" dirty="0" smtClean="0"/>
              <a:t>Every 10 seconds a worker is disabled</a:t>
            </a:r>
          </a:p>
          <a:p>
            <a:r>
              <a:rPr lang="en-US" dirty="0" smtClean="0"/>
              <a:t>Incidence of work-related injuries increasing</a:t>
            </a:r>
          </a:p>
          <a:p>
            <a:endParaRPr lang="en-US" dirty="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occupational health? </a:t>
            </a:r>
            <a:endParaRPr lang="en-US" dirty="0"/>
          </a:p>
        </p:txBody>
      </p:sp>
      <p:sp>
        <p:nvSpPr>
          <p:cNvPr id="3" name="Content Placeholder 2"/>
          <p:cNvSpPr>
            <a:spLocks noGrp="1"/>
          </p:cNvSpPr>
          <p:nvPr>
            <p:ph idx="1"/>
          </p:nvPr>
        </p:nvSpPr>
        <p:spPr/>
        <p:txBody>
          <a:bodyPr>
            <a:normAutofit lnSpcReduction="10000"/>
          </a:bodyPr>
          <a:lstStyle/>
          <a:p>
            <a:r>
              <a:rPr lang="en-US" i="1" dirty="0" smtClean="0"/>
              <a:t>The highest degree of physical, mental and social well-being of workers in all occupations (ILO)</a:t>
            </a:r>
          </a:p>
          <a:p>
            <a:r>
              <a:rPr lang="en-US" dirty="0" smtClean="0"/>
              <a:t>Occupational Health is the science of designing, implementing and evaluating comprehensive health and safety programs that may maintain and enhance employee’s health, improve safety and increase productivity in the work place</a:t>
            </a:r>
          </a:p>
          <a:p>
            <a:endParaRPr lang="en-US" dirty="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occupational health</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r>
              <a:rPr lang="en-US" b="1" dirty="0" smtClean="0"/>
              <a:t>Overall aim </a:t>
            </a:r>
          </a:p>
          <a:p>
            <a:r>
              <a:rPr lang="en-US" dirty="0" smtClean="0"/>
              <a:t>promotion and maintenance of the highest degree of physical, mental and social well-being of workers in all occupations</a:t>
            </a:r>
          </a:p>
          <a:p>
            <a:r>
              <a:rPr lang="en-US" b="1" dirty="0" smtClean="0"/>
              <a:t>others</a:t>
            </a:r>
          </a:p>
          <a:p>
            <a:r>
              <a:rPr lang="en-US" dirty="0" smtClean="0"/>
              <a:t>To improve working environment and work to become conducive to safety and health</a:t>
            </a:r>
          </a:p>
          <a:p>
            <a:r>
              <a:rPr lang="en-US" dirty="0" smtClean="0"/>
              <a:t>To develop work organizations and working cultures in a direction which supports health and safety at work and in doing so promote a positive social climate and smooth operation </a:t>
            </a:r>
          </a:p>
          <a:p>
            <a:r>
              <a:rPr lang="en-US" dirty="0" smtClean="0"/>
              <a:t>To place and maintain the worker in an occupational environment adapted to his physiological and psychological capabilities; </a:t>
            </a:r>
          </a:p>
          <a:p>
            <a:r>
              <a:rPr lang="en-US" dirty="0" smtClean="0"/>
              <a:t>To promote health at work </a:t>
            </a:r>
          </a:p>
          <a:p>
            <a:r>
              <a:rPr lang="en-US" dirty="0" smtClean="0"/>
              <a:t>To protect the health of the worker in their employment from risks resulting from factors adverse to health</a:t>
            </a:r>
          </a:p>
          <a:p>
            <a:r>
              <a:rPr lang="en-US" dirty="0" smtClean="0"/>
              <a:t>Care for work-related injuries and illness</a:t>
            </a:r>
          </a:p>
          <a:p>
            <a:endParaRPr lang="en-US" dirty="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OSH in Kenya </a:t>
            </a:r>
            <a:endParaRPr lang="en-US" dirty="0"/>
          </a:p>
        </p:txBody>
      </p:sp>
      <p:sp>
        <p:nvSpPr>
          <p:cNvPr id="3" name="Content Placeholder 2"/>
          <p:cNvSpPr>
            <a:spLocks noGrp="1"/>
          </p:cNvSpPr>
          <p:nvPr>
            <p:ph idx="1"/>
          </p:nvPr>
        </p:nvSpPr>
        <p:spPr/>
        <p:txBody>
          <a:bodyPr/>
          <a:lstStyle/>
          <a:p>
            <a:r>
              <a:rPr lang="en-US" dirty="0" smtClean="0"/>
              <a:t>1950, the colonial government adopted the British Factories Act of 1937 to manage the safety, health and welfare of people employed in factories.</a:t>
            </a:r>
          </a:p>
          <a:p>
            <a:r>
              <a:rPr lang="en-US" dirty="0" smtClean="0"/>
              <a:t>In 1990 the Factories Act was amended to the Factories and Other Places of Work Act, in order to enlarge its scope of coverage</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Some of the health issues affected by these factors are food habits and cooking practices. Different communities have different food habits and cooking practices. </a:t>
            </a:r>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In 2007 this Act was repealed, and was replaced by the Occupational Safety and Health Act. (OSHA)</a:t>
            </a:r>
          </a:p>
          <a:p>
            <a:r>
              <a:rPr lang="en-US" dirty="0" smtClean="0"/>
              <a:t>In the same year, the Work Injury Benefits Act (WIBA) was enacted.</a:t>
            </a:r>
          </a:p>
          <a:p>
            <a:r>
              <a:rPr lang="en-US" dirty="0" smtClean="0"/>
              <a:t>Both laws are administered by the Directorate of Occupational Safety and Health Services (DOSHS).</a:t>
            </a:r>
          </a:p>
          <a:p>
            <a:r>
              <a:rPr lang="en-US" dirty="0" smtClean="0"/>
              <a:t>Other legislation that touches on OSH includes</a:t>
            </a:r>
          </a:p>
          <a:p>
            <a:pPr>
              <a:buNone/>
            </a:pPr>
            <a:r>
              <a:rPr lang="en-US" dirty="0" smtClean="0"/>
              <a:t>     –Public Health Act CAP 242, </a:t>
            </a:r>
          </a:p>
          <a:p>
            <a:pPr>
              <a:buNone/>
            </a:pPr>
            <a:r>
              <a:rPr lang="en-US" dirty="0" smtClean="0"/>
              <a:t>     –Environmental Management and Coordination Act (1999),</a:t>
            </a:r>
          </a:p>
          <a:p>
            <a:pPr>
              <a:buNone/>
            </a:pPr>
            <a:r>
              <a:rPr lang="en-US" dirty="0" smtClean="0"/>
              <a:t>     –Radiation Protection Act CAP 243, </a:t>
            </a:r>
          </a:p>
          <a:p>
            <a:pPr>
              <a:buNone/>
            </a:pPr>
            <a:r>
              <a:rPr lang="en-US" dirty="0" smtClean="0"/>
              <a:t>     –Pest Control Products Act Cap 346. </a:t>
            </a:r>
          </a:p>
          <a:p>
            <a:endParaRPr lang="en-US" dirty="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Occupational safety legislation</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          International labor organization (ILO</a:t>
            </a:r>
            <a:r>
              <a:rPr lang="en-US" dirty="0" smtClean="0"/>
              <a:t>)</a:t>
            </a:r>
          </a:p>
          <a:p>
            <a:r>
              <a:rPr lang="en-US" dirty="0" smtClean="0"/>
              <a:t>Created in 1919 to set international standards for workers protection and to provide practical information about labor problems</a:t>
            </a:r>
          </a:p>
          <a:p>
            <a:r>
              <a:rPr lang="en-US" dirty="0" smtClean="0"/>
              <a:t>Most ILO conventions and recommendations focused on safety, health &amp; conditions of work e.g.</a:t>
            </a:r>
          </a:p>
          <a:p>
            <a:pPr>
              <a:buNone/>
            </a:pPr>
            <a:r>
              <a:rPr lang="en-US" dirty="0" smtClean="0"/>
              <a:t>–Convention no.1 of 1919 provided that working hours should not exceed 8hrs a day and 48hrs a week. </a:t>
            </a:r>
          </a:p>
          <a:p>
            <a:pPr>
              <a:buNone/>
            </a:pPr>
            <a:r>
              <a:rPr lang="en-US" dirty="0" smtClean="0"/>
              <a:t>–Recommendation no. 5 of 1919 advocated the establishment of government services to safe guard the health of workers.</a:t>
            </a:r>
          </a:p>
          <a:p>
            <a:endParaRPr lang="en-US" dirty="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World Health Organization (WHO)</a:t>
            </a:r>
            <a:br>
              <a:rPr lang="en-US" b="1" i="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Recognizes the importance of improving working population and international collaboration</a:t>
            </a:r>
          </a:p>
          <a:p>
            <a:r>
              <a:rPr lang="en-US" dirty="0" smtClean="0"/>
              <a:t>In 1996, the WHO implemented a global strategy on occupational health for all people which has been adapted by a world health assembly. </a:t>
            </a:r>
          </a:p>
          <a:p>
            <a:r>
              <a:rPr lang="en-US" dirty="0" smtClean="0"/>
              <a:t>–It was based on prevention of disease and promotion of health</a:t>
            </a:r>
          </a:p>
          <a:p>
            <a:r>
              <a:rPr lang="en-US" dirty="0" smtClean="0"/>
              <a:t>–The objective of the strategy was to encourage countries with guidance &amp; support from WHO to establish national policies and programs for occupational health.</a:t>
            </a:r>
          </a:p>
          <a:p>
            <a:endParaRPr lang="en-US" dirty="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Kenya OSH regulatory framework</a:t>
            </a:r>
            <a:endParaRPr lang="en-US" dirty="0"/>
          </a:p>
        </p:txBody>
      </p:sp>
      <p:sp>
        <p:nvSpPr>
          <p:cNvPr id="3" name="Content Placeholder 2"/>
          <p:cNvSpPr>
            <a:spLocks noGrp="1"/>
          </p:cNvSpPr>
          <p:nvPr>
            <p:ph idx="1"/>
          </p:nvPr>
        </p:nvSpPr>
        <p:spPr/>
        <p:txBody>
          <a:bodyPr/>
          <a:lstStyle/>
          <a:p>
            <a:pPr>
              <a:buNone/>
            </a:pPr>
            <a:r>
              <a:rPr lang="en-US" b="1" dirty="0" smtClean="0"/>
              <a:t>         Constitution of Kenya (2010).</a:t>
            </a:r>
          </a:p>
          <a:p>
            <a:r>
              <a:rPr lang="en-US" dirty="0" smtClean="0"/>
              <a:t>Although the Constitution does not address OSH specifically, it provides for the rights of every person to: </a:t>
            </a:r>
          </a:p>
          <a:p>
            <a:pPr>
              <a:buNone/>
            </a:pPr>
            <a:r>
              <a:rPr lang="en-US" dirty="0" smtClean="0"/>
              <a:t>      –Fair labor practices, </a:t>
            </a:r>
          </a:p>
          <a:p>
            <a:pPr>
              <a:buNone/>
            </a:pPr>
            <a:r>
              <a:rPr lang="en-US" dirty="0" smtClean="0"/>
              <a:t>      –reasonable working conditions, and </a:t>
            </a:r>
          </a:p>
          <a:p>
            <a:pPr>
              <a:buNone/>
            </a:pPr>
            <a:r>
              <a:rPr lang="en-US" dirty="0" smtClean="0"/>
              <a:t>      –a clean and healthy environment.</a:t>
            </a:r>
          </a:p>
          <a:p>
            <a:endParaRPr lang="en-US" dirty="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Laws, Acts and regulations</a:t>
            </a:r>
            <a:endParaRPr lang="en-US" dirty="0"/>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r>
              <a:rPr lang="en-US" dirty="0" smtClean="0"/>
              <a:t>OSH services in Kenya are governed by two pieces of legislation:</a:t>
            </a:r>
          </a:p>
          <a:p>
            <a:pPr>
              <a:buNone/>
            </a:pPr>
            <a:r>
              <a:rPr lang="en-US" dirty="0" smtClean="0"/>
              <a:t>	–The Occupational Safety and Health Act, 2007 (OSHA 2007)- </a:t>
            </a:r>
            <a:r>
              <a:rPr lang="en-US" b="1" dirty="0" smtClean="0"/>
              <a:t>AN ACT of Parliament that provide for the safety, health and welfare of workers and all persons lawfully present at workplaces</a:t>
            </a:r>
            <a:endParaRPr lang="en-US" dirty="0" smtClean="0"/>
          </a:p>
          <a:p>
            <a:pPr>
              <a:buNone/>
            </a:pPr>
            <a:r>
              <a:rPr lang="en-US" dirty="0" smtClean="0"/>
              <a:t>	–The Work Injury Benefits Act, 2007 (WIBA, 2007).</a:t>
            </a:r>
          </a:p>
          <a:p>
            <a:pPr>
              <a:buNone/>
            </a:pPr>
            <a:r>
              <a:rPr lang="en-US" dirty="0" smtClean="0"/>
              <a:t>       •</a:t>
            </a:r>
            <a:r>
              <a:rPr lang="en-US" b="1" dirty="0" smtClean="0"/>
              <a:t>Purpose of OSHA 2007</a:t>
            </a:r>
          </a:p>
          <a:p>
            <a:r>
              <a:rPr lang="en-US" dirty="0" smtClean="0"/>
              <a:t>–To secure the safety, health and welfare of people at work</a:t>
            </a:r>
          </a:p>
          <a:p>
            <a:r>
              <a:rPr lang="en-US" dirty="0" smtClean="0"/>
              <a:t>–To protect those not at work from risks to their safety and health arising from, or in connection with, the activities of people at work.</a:t>
            </a:r>
          </a:p>
          <a:p>
            <a:pPr>
              <a:buNone/>
            </a:pPr>
            <a:r>
              <a:rPr lang="en-US" dirty="0" smtClean="0"/>
              <a:t>       •</a:t>
            </a:r>
            <a:r>
              <a:rPr lang="en-US" b="1" dirty="0" smtClean="0"/>
              <a:t>Purpose of WIBA 2007</a:t>
            </a:r>
          </a:p>
          <a:p>
            <a:r>
              <a:rPr lang="en-US" dirty="0" smtClean="0"/>
              <a:t>–To provide compensation to employees for work-related injuries and diseases contracted in the course of their employment, and for connected purposes. </a:t>
            </a:r>
          </a:p>
          <a:p>
            <a:r>
              <a:rPr lang="en-US" dirty="0" smtClean="0">
                <a:solidFill>
                  <a:srgbClr val="FF0000"/>
                </a:solidFill>
              </a:rPr>
              <a:t>READ FURTHER ON OSHA ACT</a:t>
            </a:r>
            <a:endParaRPr lang="en-US" dirty="0">
              <a:solidFill>
                <a:srgbClr val="FF0000"/>
              </a:solidFill>
            </a:endParaRP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Occupational hazards and occupational related diseases</a:t>
            </a:r>
            <a:endParaRPr lang="en-US" dirty="0"/>
          </a:p>
        </p:txBody>
      </p:sp>
      <p:sp>
        <p:nvSpPr>
          <p:cNvPr id="3" name="Content Placeholder 2"/>
          <p:cNvSpPr>
            <a:spLocks noGrp="1"/>
          </p:cNvSpPr>
          <p:nvPr>
            <p:ph idx="1"/>
          </p:nvPr>
        </p:nvSpPr>
        <p:spPr/>
        <p:txBody>
          <a:bodyPr/>
          <a:lstStyle/>
          <a:p>
            <a:r>
              <a:rPr lang="en-US" b="1" dirty="0" smtClean="0"/>
              <a:t>Occupational hazard</a:t>
            </a:r>
            <a:r>
              <a:rPr lang="en-US" dirty="0" smtClean="0"/>
              <a:t>- A working condition that can lead to illness or death. </a:t>
            </a:r>
          </a:p>
          <a:p>
            <a:r>
              <a:rPr lang="en-US" dirty="0" smtClean="0"/>
              <a:t>Danger to health, limb, or life that is inherent in, or is associated with, a particular occupation, industry, or work environment. </a:t>
            </a:r>
          </a:p>
          <a:p>
            <a:r>
              <a:rPr lang="en-US" dirty="0" smtClean="0"/>
              <a:t>Occupational hazards include risk of accident and of contracting occupational diseases</a:t>
            </a:r>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occupational hazards</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Physical Hazards e.g. radiation, noise, heat and cold, light</a:t>
            </a:r>
          </a:p>
          <a:p>
            <a:r>
              <a:rPr lang="en-US" dirty="0" smtClean="0"/>
              <a:t>Chemical Hazards </a:t>
            </a:r>
          </a:p>
          <a:p>
            <a:r>
              <a:rPr lang="en-US" dirty="0" smtClean="0"/>
              <a:t>Biological Hazards </a:t>
            </a:r>
          </a:p>
          <a:p>
            <a:r>
              <a:rPr lang="en-US" dirty="0" smtClean="0"/>
              <a:t>Mechanical Hazards /ergonomic- deals with posture and position while working </a:t>
            </a:r>
            <a:r>
              <a:rPr lang="en-US" dirty="0" err="1" smtClean="0"/>
              <a:t>e.g</a:t>
            </a:r>
            <a:r>
              <a:rPr lang="en-US" dirty="0" smtClean="0"/>
              <a:t> lifting, reaching, pushing, holding, walking</a:t>
            </a:r>
          </a:p>
          <a:p>
            <a:r>
              <a:rPr lang="en-US" dirty="0" smtClean="0"/>
              <a:t>Psychosocial Hazards – workers’ adaptation to work environment </a:t>
            </a:r>
            <a:r>
              <a:rPr lang="en-US" dirty="0" err="1" smtClean="0"/>
              <a:t>e.g</a:t>
            </a:r>
            <a:r>
              <a:rPr lang="en-US" dirty="0" smtClean="0"/>
              <a:t> frustration, lack of job satisfaction, poor working relationships</a:t>
            </a:r>
          </a:p>
          <a:p>
            <a:endParaRPr lang="en-US" dirty="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57200" y="304800"/>
            <a:ext cx="8229600" cy="457200"/>
          </a:xfrm>
        </p:spPr>
        <p:txBody>
          <a:bodyPr>
            <a:normAutofit fontScale="90000"/>
          </a:bodyPr>
          <a:lstStyle/>
          <a:p>
            <a:r>
              <a:rPr lang="en-US" sz="3200" b="1" smtClean="0">
                <a:solidFill>
                  <a:srgbClr val="000000"/>
                </a:solidFill>
                <a:latin typeface="Book Antiqua" pitchFamily="18" charset="0"/>
              </a:rPr>
              <a:t>Pneumoconiosis</a:t>
            </a:r>
          </a:p>
        </p:txBody>
      </p:sp>
      <p:sp>
        <p:nvSpPr>
          <p:cNvPr id="16387" name="Content Placeholder 2"/>
          <p:cNvSpPr>
            <a:spLocks noGrp="1"/>
          </p:cNvSpPr>
          <p:nvPr>
            <p:ph idx="4294967295"/>
          </p:nvPr>
        </p:nvSpPr>
        <p:spPr>
          <a:xfrm>
            <a:off x="457200" y="762000"/>
            <a:ext cx="8229600" cy="5791200"/>
          </a:xfrm>
        </p:spPr>
        <p:txBody>
          <a:bodyPr>
            <a:normAutofit lnSpcReduction="10000"/>
          </a:bodyPr>
          <a:lstStyle/>
          <a:p>
            <a:pPr algn="just"/>
            <a:r>
              <a:rPr lang="en-US" sz="2400" dirty="0" smtClean="0">
                <a:solidFill>
                  <a:srgbClr val="000000"/>
                </a:solidFill>
                <a:latin typeface="Book Antiqua" pitchFamily="18" charset="0"/>
              </a:rPr>
              <a:t>It is still the most common incapacitating occupational disease</a:t>
            </a:r>
          </a:p>
          <a:p>
            <a:pPr algn="just"/>
            <a:r>
              <a:rPr lang="en-US" sz="2400" dirty="0" smtClean="0">
                <a:solidFill>
                  <a:srgbClr val="000000"/>
                </a:solidFill>
                <a:latin typeface="Book Antiqua" pitchFamily="18" charset="0"/>
              </a:rPr>
              <a:t>Continued exposure to dust of the affected area of the lung further damages the breathing capacity</a:t>
            </a:r>
          </a:p>
          <a:p>
            <a:pPr algn="just"/>
            <a:endParaRPr lang="en-US" sz="2400" dirty="0" smtClean="0">
              <a:solidFill>
                <a:srgbClr val="000000"/>
              </a:solidFill>
              <a:latin typeface="Book Antiqua" pitchFamily="18" charset="0"/>
            </a:endParaRPr>
          </a:p>
          <a:p>
            <a:pPr algn="just"/>
            <a:r>
              <a:rPr lang="en-US" sz="2400" dirty="0" smtClean="0">
                <a:solidFill>
                  <a:srgbClr val="000000"/>
                </a:solidFill>
                <a:latin typeface="Book Antiqua" pitchFamily="18" charset="0"/>
              </a:rPr>
              <a:t>The exposed air sacs structure may deteriorate into fibrous form and remain their as a permanent scar</a:t>
            </a:r>
          </a:p>
          <a:p>
            <a:pPr algn="just"/>
            <a:endParaRPr lang="en-US" sz="2400" dirty="0" smtClean="0">
              <a:solidFill>
                <a:srgbClr val="000000"/>
              </a:solidFill>
              <a:latin typeface="Book Antiqua" pitchFamily="18" charset="0"/>
            </a:endParaRPr>
          </a:p>
          <a:p>
            <a:pPr algn="just"/>
            <a:r>
              <a:rPr lang="en-US" sz="2400" dirty="0" smtClean="0">
                <a:solidFill>
                  <a:srgbClr val="000000"/>
                </a:solidFill>
                <a:latin typeface="Book Antiqua" pitchFamily="18" charset="0"/>
              </a:rPr>
              <a:t>Breathlessness and inability to work may result after many years of exposure to dust</a:t>
            </a:r>
          </a:p>
          <a:p>
            <a:pPr algn="just"/>
            <a:endParaRPr lang="en-US" sz="2400" dirty="0" smtClean="0">
              <a:solidFill>
                <a:srgbClr val="000000"/>
              </a:solidFill>
              <a:latin typeface="Book Antiqua" pitchFamily="18" charset="0"/>
            </a:endParaRPr>
          </a:p>
          <a:p>
            <a:pPr algn="just"/>
            <a:r>
              <a:rPr lang="en-US" sz="2400" dirty="0" smtClean="0">
                <a:solidFill>
                  <a:srgbClr val="000000"/>
                </a:solidFill>
                <a:latin typeface="Book Antiqua" pitchFamily="18" charset="0"/>
              </a:rPr>
              <a:t>Once fibrous changes develop in the lungs , the air space is permanently destroyed and hence becomes incurable</a:t>
            </a:r>
          </a:p>
          <a:p>
            <a:pPr algn="just"/>
            <a:r>
              <a:rPr lang="en-US" sz="2400" b="1" dirty="0" smtClean="0">
                <a:solidFill>
                  <a:srgbClr val="000000"/>
                </a:solidFill>
                <a:latin typeface="Book Antiqua" pitchFamily="18" charset="0"/>
              </a:rPr>
              <a:t>Examples of Pneumoconiosis includes;</a:t>
            </a:r>
          </a:p>
          <a:p>
            <a:pPr algn="just"/>
            <a:endParaRPr lang="en-US" sz="2400" b="1" dirty="0" smtClean="0">
              <a:solidFill>
                <a:srgbClr val="000000"/>
              </a:solidFill>
              <a:latin typeface="Book Antiqua" pitchFamily="18" charset="0"/>
            </a:endParaRPr>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457200" y="228600"/>
            <a:ext cx="8229600" cy="457200"/>
          </a:xfrm>
        </p:spPr>
        <p:txBody>
          <a:bodyPr>
            <a:normAutofit fontScale="90000"/>
          </a:bodyPr>
          <a:lstStyle/>
          <a:p>
            <a:r>
              <a:rPr lang="en-US" smtClean="0">
                <a:solidFill>
                  <a:srgbClr val="000000"/>
                </a:solidFill>
                <a:latin typeface="Book Antiqua" pitchFamily="18" charset="0"/>
              </a:rPr>
              <a:t/>
            </a:r>
            <a:br>
              <a:rPr lang="en-US" smtClean="0">
                <a:solidFill>
                  <a:srgbClr val="000000"/>
                </a:solidFill>
                <a:latin typeface="Book Antiqua" pitchFamily="18" charset="0"/>
              </a:rPr>
            </a:br>
            <a:r>
              <a:rPr lang="en-US" sz="3200" b="1" smtClean="0">
                <a:solidFill>
                  <a:srgbClr val="000000"/>
                </a:solidFill>
                <a:latin typeface="Book Antiqua" pitchFamily="18" charset="0"/>
              </a:rPr>
              <a:t>Bargasosis</a:t>
            </a:r>
            <a:br>
              <a:rPr lang="en-US" sz="3200" b="1" smtClean="0">
                <a:solidFill>
                  <a:srgbClr val="000000"/>
                </a:solidFill>
                <a:latin typeface="Book Antiqua" pitchFamily="18" charset="0"/>
              </a:rPr>
            </a:br>
            <a:r>
              <a:rPr lang="en-US" sz="3200" b="1" smtClean="0">
                <a:solidFill>
                  <a:srgbClr val="000000"/>
                </a:solidFill>
                <a:latin typeface="Book Antiqua" pitchFamily="18" charset="0"/>
              </a:rPr>
              <a:t/>
            </a:r>
            <a:br>
              <a:rPr lang="en-US" sz="3200" b="1" smtClean="0">
                <a:solidFill>
                  <a:srgbClr val="000000"/>
                </a:solidFill>
                <a:latin typeface="Book Antiqua" pitchFamily="18" charset="0"/>
              </a:rPr>
            </a:br>
            <a:endParaRPr lang="en-US" sz="3200" b="1" smtClean="0">
              <a:solidFill>
                <a:srgbClr val="000000"/>
              </a:solidFill>
              <a:latin typeface="Book Antiqua" pitchFamily="18" charset="0"/>
            </a:endParaRPr>
          </a:p>
        </p:txBody>
      </p:sp>
      <p:sp>
        <p:nvSpPr>
          <p:cNvPr id="17411" name="Content Placeholder 2"/>
          <p:cNvSpPr>
            <a:spLocks noGrp="1"/>
          </p:cNvSpPr>
          <p:nvPr>
            <p:ph idx="4294967295"/>
          </p:nvPr>
        </p:nvSpPr>
        <p:spPr>
          <a:xfrm>
            <a:off x="457200" y="838200"/>
            <a:ext cx="8229600" cy="5791200"/>
          </a:xfrm>
        </p:spPr>
        <p:txBody>
          <a:bodyPr/>
          <a:lstStyle/>
          <a:p>
            <a:pPr algn="just"/>
            <a:r>
              <a:rPr lang="en-US" sz="1800" smtClean="0">
                <a:solidFill>
                  <a:srgbClr val="000000"/>
                </a:solidFill>
                <a:latin typeface="Book Antiqua" pitchFamily="18" charset="0"/>
              </a:rPr>
              <a:t>It is caused by inhalation of airborne bargass dust –a fibre of sugar cane stalk which remain after the sugar containing juice has been extracted</a:t>
            </a:r>
          </a:p>
          <a:p>
            <a:pPr algn="just"/>
            <a:endParaRPr lang="en-US" sz="1800" smtClean="0">
              <a:solidFill>
                <a:srgbClr val="000000"/>
              </a:solidFill>
              <a:latin typeface="Book Antiqua" pitchFamily="18" charset="0"/>
            </a:endParaRPr>
          </a:p>
          <a:p>
            <a:pPr algn="just"/>
            <a:r>
              <a:rPr lang="en-US" sz="1800" smtClean="0">
                <a:solidFill>
                  <a:srgbClr val="000000"/>
                </a:solidFill>
                <a:latin typeface="Book Antiqua" pitchFamily="18" charset="0"/>
              </a:rPr>
              <a:t>It is composed mainly of cellulose</a:t>
            </a:r>
          </a:p>
          <a:p>
            <a:pPr algn="just"/>
            <a:endParaRPr lang="en-US" sz="1800" smtClean="0">
              <a:solidFill>
                <a:srgbClr val="000000"/>
              </a:solidFill>
              <a:latin typeface="Book Antiqua" pitchFamily="18" charset="0"/>
            </a:endParaRPr>
          </a:p>
          <a:p>
            <a:pPr algn="just"/>
            <a:r>
              <a:rPr lang="en-US" sz="1800" smtClean="0">
                <a:solidFill>
                  <a:srgbClr val="000000"/>
                </a:solidFill>
                <a:latin typeface="Book Antiqua" pitchFamily="18" charset="0"/>
              </a:rPr>
              <a:t>Analysis of this dust indicate 4% is starch and 2% is proteins</a:t>
            </a:r>
          </a:p>
          <a:p>
            <a:pPr algn="just"/>
            <a:endParaRPr lang="en-US" sz="1800" smtClean="0">
              <a:solidFill>
                <a:srgbClr val="000000"/>
              </a:solidFill>
              <a:latin typeface="Book Antiqua" pitchFamily="18" charset="0"/>
            </a:endParaRPr>
          </a:p>
          <a:p>
            <a:pPr algn="just"/>
            <a:r>
              <a:rPr lang="en-US" sz="1800" smtClean="0">
                <a:solidFill>
                  <a:srgbClr val="000000"/>
                </a:solidFill>
                <a:latin typeface="Book Antiqua" pitchFamily="18" charset="0"/>
              </a:rPr>
              <a:t>When dried, bargass is rapidly broken into dust</a:t>
            </a:r>
          </a:p>
          <a:p>
            <a:pPr algn="just"/>
            <a:endParaRPr lang="en-US" sz="1800" smtClean="0">
              <a:solidFill>
                <a:srgbClr val="000000"/>
              </a:solidFill>
              <a:latin typeface="Book Antiqua" pitchFamily="18" charset="0"/>
            </a:endParaRPr>
          </a:p>
          <a:p>
            <a:pPr algn="just"/>
            <a:r>
              <a:rPr lang="en-US" sz="1800" smtClean="0">
                <a:solidFill>
                  <a:srgbClr val="000000"/>
                </a:solidFill>
                <a:latin typeface="Book Antiqua" pitchFamily="18" charset="0"/>
              </a:rPr>
              <a:t>Bargass occurs almost exclusively in manufacturing plant </a:t>
            </a:r>
          </a:p>
          <a:p>
            <a:pPr algn="just"/>
            <a:endParaRPr lang="en-US" sz="1800" smtClean="0">
              <a:solidFill>
                <a:srgbClr val="000000"/>
              </a:solidFill>
              <a:latin typeface="Book Antiqua" pitchFamily="18" charset="0"/>
            </a:endParaRPr>
          </a:p>
          <a:p>
            <a:pPr algn="just"/>
            <a:r>
              <a:rPr lang="en-US" sz="1800" smtClean="0">
                <a:solidFill>
                  <a:srgbClr val="000000"/>
                </a:solidFill>
                <a:latin typeface="Book Antiqua" pitchFamily="18" charset="0"/>
              </a:rPr>
              <a:t>Workers get into contact with bargass dust  during breaking, shredding and processing the dry fibres</a:t>
            </a:r>
          </a:p>
          <a:p>
            <a:pPr algn="just"/>
            <a:endParaRPr lang="en-US" sz="1800" smtClean="0">
              <a:solidFill>
                <a:srgbClr val="000000"/>
              </a:solidFill>
              <a:latin typeface="Book Antiqua" pitchFamily="18" charset="0"/>
            </a:endParaRPr>
          </a:p>
          <a:p>
            <a:pPr algn="just"/>
            <a:r>
              <a:rPr lang="en-US" sz="1800" smtClean="0">
                <a:solidFill>
                  <a:srgbClr val="000000"/>
                </a:solidFill>
                <a:latin typeface="Book Antiqua" pitchFamily="18" charset="0"/>
              </a:rPr>
              <a:t>Bargasossis is caused by fungus like bacteria known as thermophilic Actinomycet which thrive at high temperatures [60</a:t>
            </a:r>
            <a:r>
              <a:rPr lang="en-US" sz="1800" baseline="30000" smtClean="0">
                <a:solidFill>
                  <a:srgbClr val="000000"/>
                </a:solidFill>
                <a:latin typeface="Book Antiqua" pitchFamily="18" charset="0"/>
              </a:rPr>
              <a:t> 0</a:t>
            </a:r>
            <a:r>
              <a:rPr lang="en-US" sz="1800" smtClean="0">
                <a:solidFill>
                  <a:srgbClr val="000000"/>
                </a:solidFill>
                <a:latin typeface="Book Antiqua" pitchFamily="18" charset="0"/>
              </a:rPr>
              <a:t> c] and grows in stored bargass.</a:t>
            </a:r>
          </a:p>
          <a:p>
            <a:pPr algn="just"/>
            <a:endParaRPr lang="en-US" sz="1800" smtClean="0">
              <a:solidFill>
                <a:srgbClr val="000000"/>
              </a:solidFill>
              <a:latin typeface="Book Antiqua" pitchFamily="18" charset="0"/>
            </a:endParaRP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4294967295"/>
          </p:nvPr>
        </p:nvSpPr>
        <p:spPr>
          <a:xfrm>
            <a:off x="457200" y="228600"/>
            <a:ext cx="8229600" cy="6324600"/>
          </a:xfrm>
        </p:spPr>
        <p:txBody>
          <a:bodyPr/>
          <a:lstStyle/>
          <a:p>
            <a:pPr>
              <a:buFont typeface="Arial" charset="0"/>
              <a:buNone/>
            </a:pPr>
            <a:r>
              <a:rPr lang="en-US" b="1" smtClean="0">
                <a:solidFill>
                  <a:srgbClr val="000000"/>
                </a:solidFill>
                <a:latin typeface="Book Antiqua" pitchFamily="18" charset="0"/>
              </a:rPr>
              <a:t>Effects</a:t>
            </a:r>
          </a:p>
          <a:p>
            <a:r>
              <a:rPr lang="en-US" sz="2400" smtClean="0">
                <a:solidFill>
                  <a:srgbClr val="000000"/>
                </a:solidFill>
                <a:latin typeface="Book Antiqua" pitchFamily="18" charset="0"/>
              </a:rPr>
              <a:t>These organisms produce an allergic reaction in the lungs when inhaled</a:t>
            </a:r>
          </a:p>
          <a:p>
            <a:pPr>
              <a:buFont typeface="Arial" charset="0"/>
              <a:buNone/>
            </a:pPr>
            <a:r>
              <a:rPr lang="en-US" sz="2400" b="1" smtClean="0">
                <a:solidFill>
                  <a:srgbClr val="000000"/>
                </a:solidFill>
                <a:latin typeface="Book Antiqua" pitchFamily="18" charset="0"/>
              </a:rPr>
              <a:t>Symptoms</a:t>
            </a:r>
          </a:p>
          <a:p>
            <a:r>
              <a:rPr lang="en-US" sz="2400" smtClean="0">
                <a:solidFill>
                  <a:srgbClr val="000000"/>
                </a:solidFill>
                <a:latin typeface="Book Antiqua" pitchFamily="18" charset="0"/>
              </a:rPr>
              <a:t>Shortness of breath</a:t>
            </a:r>
          </a:p>
          <a:p>
            <a:r>
              <a:rPr lang="en-US" sz="2400" smtClean="0">
                <a:solidFill>
                  <a:srgbClr val="000000"/>
                </a:solidFill>
                <a:latin typeface="Book Antiqua" pitchFamily="18" charset="0"/>
              </a:rPr>
              <a:t>Sputum production with cough</a:t>
            </a:r>
          </a:p>
          <a:p>
            <a:r>
              <a:rPr lang="en-US" sz="2400" smtClean="0">
                <a:solidFill>
                  <a:srgbClr val="000000"/>
                </a:solidFill>
                <a:latin typeface="Book Antiqua" pitchFamily="18" charset="0"/>
              </a:rPr>
              <a:t>Fever</a:t>
            </a:r>
          </a:p>
          <a:p>
            <a:r>
              <a:rPr lang="en-US" sz="2400" smtClean="0">
                <a:solidFill>
                  <a:srgbClr val="000000"/>
                </a:solidFill>
                <a:latin typeface="Book Antiqua" pitchFamily="18" charset="0"/>
              </a:rPr>
              <a:t>Chest pain</a:t>
            </a:r>
          </a:p>
          <a:p>
            <a:r>
              <a:rPr lang="en-US" sz="2400" smtClean="0">
                <a:solidFill>
                  <a:srgbClr val="000000"/>
                </a:solidFill>
                <a:latin typeface="Book Antiqua" pitchFamily="18" charset="0"/>
              </a:rPr>
              <a:t>Occasional expectoration of blood</a:t>
            </a:r>
          </a:p>
          <a:p>
            <a:r>
              <a:rPr lang="en-US" sz="2400" smtClean="0">
                <a:solidFill>
                  <a:srgbClr val="000000"/>
                </a:solidFill>
                <a:latin typeface="Book Antiqua" pitchFamily="18" charset="0"/>
              </a:rPr>
              <a:t>Reduced appetite</a:t>
            </a:r>
          </a:p>
          <a:p>
            <a:r>
              <a:rPr lang="en-US" sz="2400" smtClean="0">
                <a:solidFill>
                  <a:srgbClr val="000000"/>
                </a:solidFill>
                <a:latin typeface="Book Antiqua" pitchFamily="18" charset="0"/>
              </a:rPr>
              <a:t>Weakness</a:t>
            </a:r>
          </a:p>
          <a:p>
            <a:r>
              <a:rPr lang="en-US" sz="2400" smtClean="0">
                <a:solidFill>
                  <a:srgbClr val="000000"/>
                </a:solidFill>
                <a:latin typeface="Book Antiqua" pitchFamily="18" charset="0"/>
              </a:rPr>
              <a:t>Weight loss</a:t>
            </a:r>
          </a:p>
          <a:p>
            <a:pPr>
              <a:buFont typeface="Arial" charset="0"/>
              <a:buNone/>
            </a:pPr>
            <a:r>
              <a:rPr lang="en-US" sz="2400" smtClean="0">
                <a:solidFill>
                  <a:srgbClr val="000000"/>
                </a:solidFill>
                <a:latin typeface="Book Antiqua" pitchFamily="18" charset="0"/>
              </a:rPr>
              <a:t>The period of exposure  to bargass and onset of illness may vary from a day  to many months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Food taboos also vary from one community to the other. Examples of food taboos include prohibiting pregnant mothers from taking some types of meat, believed to affect the foetus. </a:t>
            </a:r>
          </a:p>
          <a:p>
            <a:r>
              <a:rPr lang="en-US" dirty="0"/>
              <a:t> Wife inheritance and polygamy practices encouraged by some communities provide an opportunity for spreading sexually transmitted diseases and HIV/AIDS.</a:t>
            </a:r>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4294967295"/>
          </p:nvPr>
        </p:nvSpPr>
        <p:spPr>
          <a:xfrm>
            <a:off x="457200" y="609600"/>
            <a:ext cx="8229600" cy="5516563"/>
          </a:xfrm>
        </p:spPr>
        <p:txBody>
          <a:bodyPr>
            <a:normAutofit/>
          </a:bodyPr>
          <a:lstStyle/>
          <a:p>
            <a:pPr>
              <a:buFont typeface="Arial" charset="0"/>
              <a:buNone/>
            </a:pPr>
            <a:r>
              <a:rPr lang="en-US" b="1" dirty="0" smtClean="0">
                <a:solidFill>
                  <a:srgbClr val="000000"/>
                </a:solidFill>
                <a:latin typeface="Book Antiqua" pitchFamily="18" charset="0"/>
              </a:rPr>
              <a:t>Control and prevention  Measures</a:t>
            </a:r>
          </a:p>
          <a:p>
            <a:pPr algn="just"/>
            <a:r>
              <a:rPr lang="en-US" sz="2400" dirty="0" smtClean="0">
                <a:solidFill>
                  <a:srgbClr val="000000"/>
                </a:solidFill>
                <a:latin typeface="Book Antiqua" pitchFamily="18" charset="0"/>
              </a:rPr>
              <a:t>Separation of a worker from contact with </a:t>
            </a:r>
            <a:r>
              <a:rPr lang="en-US" sz="2400" dirty="0" err="1" smtClean="0">
                <a:solidFill>
                  <a:srgbClr val="000000"/>
                </a:solidFill>
                <a:latin typeface="Book Antiqua" pitchFamily="18" charset="0"/>
              </a:rPr>
              <a:t>bargass</a:t>
            </a:r>
            <a:r>
              <a:rPr lang="en-US" sz="2400" dirty="0" smtClean="0">
                <a:solidFill>
                  <a:srgbClr val="000000"/>
                </a:solidFill>
                <a:latin typeface="Book Antiqua" pitchFamily="18" charset="0"/>
              </a:rPr>
              <a:t> dust results in gradual to complete recovery after a period of weeks or months although some patients may remain symptomatic for a year or longer</a:t>
            </a:r>
            <a:r>
              <a:rPr lang="en-US" dirty="0" smtClean="0">
                <a:solidFill>
                  <a:srgbClr val="000000"/>
                </a:solidFill>
                <a:latin typeface="Book Antiqua" pitchFamily="18" charset="0"/>
              </a:rPr>
              <a:t>.</a:t>
            </a:r>
          </a:p>
          <a:p>
            <a:pPr algn="just"/>
            <a:endParaRPr lang="en-US" dirty="0" smtClean="0">
              <a:solidFill>
                <a:srgbClr val="000000"/>
              </a:solidFill>
              <a:latin typeface="Book Antiqua" pitchFamily="18" charset="0"/>
            </a:endParaRPr>
          </a:p>
          <a:p>
            <a:pPr algn="just">
              <a:buFont typeface="Arial" charset="0"/>
              <a:buNone/>
            </a:pPr>
            <a:r>
              <a:rPr lang="en-US" b="1" dirty="0" smtClean="0">
                <a:solidFill>
                  <a:srgbClr val="000000"/>
                </a:solidFill>
                <a:latin typeface="Book Antiqua" pitchFamily="18" charset="0"/>
              </a:rPr>
              <a:t>Safety and health Measures</a:t>
            </a:r>
          </a:p>
          <a:p>
            <a:pPr algn="just"/>
            <a:r>
              <a:rPr lang="en-US" sz="2400" dirty="0" smtClean="0">
                <a:solidFill>
                  <a:srgbClr val="000000"/>
                </a:solidFill>
                <a:latin typeface="Book Antiqua" pitchFamily="18" charset="0"/>
              </a:rPr>
              <a:t>This is by effective dust control and elimination of fungi forming in the </a:t>
            </a:r>
            <a:r>
              <a:rPr lang="en-US" sz="2400" dirty="0" err="1" smtClean="0">
                <a:solidFill>
                  <a:srgbClr val="000000"/>
                </a:solidFill>
                <a:latin typeface="Book Antiqua" pitchFamily="18" charset="0"/>
              </a:rPr>
              <a:t>fibre</a:t>
            </a:r>
            <a:r>
              <a:rPr lang="en-US" sz="2400" dirty="0" smtClean="0">
                <a:solidFill>
                  <a:srgbClr val="000000"/>
                </a:solidFill>
                <a:latin typeface="Book Antiqua" pitchFamily="18" charset="0"/>
              </a:rPr>
              <a:t> materials</a:t>
            </a:r>
          </a:p>
          <a:p>
            <a:pPr algn="just"/>
            <a:endParaRPr lang="en-US" sz="2400" dirty="0" smtClean="0">
              <a:solidFill>
                <a:srgbClr val="000000"/>
              </a:solidFill>
              <a:latin typeface="Book Antiqua" pitchFamily="18" charset="0"/>
            </a:endParaRPr>
          </a:p>
          <a:p>
            <a:pPr algn="just"/>
            <a:endParaRPr lang="en-US" sz="2400" dirty="0" smtClean="0">
              <a:solidFill>
                <a:srgbClr val="000000"/>
              </a:solidFill>
              <a:latin typeface="Book Antiqua" pitchFamily="18" charset="0"/>
            </a:endParaRPr>
          </a:p>
          <a:p>
            <a:pPr algn="just">
              <a:buNone/>
            </a:pPr>
            <a:endParaRPr lang="en-US" sz="2400" dirty="0" smtClean="0">
              <a:solidFill>
                <a:srgbClr val="000000"/>
              </a:solidFill>
              <a:latin typeface="Book Antiqua" pitchFamily="18" charset="0"/>
            </a:endParaRP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0"/>
            <a:ext cx="8229600" cy="533400"/>
          </a:xfrm>
        </p:spPr>
        <p:txBody>
          <a:bodyPr>
            <a:normAutofit fontScale="90000"/>
          </a:bodyPr>
          <a:lstStyle/>
          <a:p>
            <a:r>
              <a:rPr lang="en-US" sz="2800" b="1" dirty="0" smtClean="0">
                <a:solidFill>
                  <a:srgbClr val="000000"/>
                </a:solidFill>
                <a:latin typeface="Book Antiqua" pitchFamily="18" charset="0"/>
              </a:rPr>
              <a:t/>
            </a:r>
            <a:br>
              <a:rPr lang="en-US" sz="2800" b="1" dirty="0" smtClean="0">
                <a:solidFill>
                  <a:srgbClr val="000000"/>
                </a:solidFill>
                <a:latin typeface="Book Antiqua" pitchFamily="18" charset="0"/>
              </a:rPr>
            </a:br>
            <a:r>
              <a:rPr lang="en-US" sz="2800" b="1" dirty="0" err="1" smtClean="0">
                <a:solidFill>
                  <a:srgbClr val="000000"/>
                </a:solidFill>
                <a:latin typeface="Book Antiqua" pitchFamily="18" charset="0"/>
              </a:rPr>
              <a:t>Bysinosis</a:t>
            </a:r>
            <a:r>
              <a:rPr lang="en-US" sz="2800" b="1" dirty="0" smtClean="0">
                <a:solidFill>
                  <a:srgbClr val="000000"/>
                </a:solidFill>
                <a:latin typeface="Book Antiqua" pitchFamily="18" charset="0"/>
              </a:rPr>
              <a:t/>
            </a:r>
            <a:br>
              <a:rPr lang="en-US" sz="2800" b="1" dirty="0" smtClean="0">
                <a:solidFill>
                  <a:srgbClr val="000000"/>
                </a:solidFill>
                <a:latin typeface="Book Antiqua" pitchFamily="18" charset="0"/>
              </a:rPr>
            </a:br>
            <a:r>
              <a:rPr lang="en-US" sz="2800" b="1" dirty="0" smtClean="0">
                <a:solidFill>
                  <a:srgbClr val="000000"/>
                </a:solidFill>
                <a:latin typeface="Book Antiqua" pitchFamily="18" charset="0"/>
              </a:rPr>
              <a:t/>
            </a:r>
            <a:br>
              <a:rPr lang="en-US" sz="2800" b="1" dirty="0" smtClean="0">
                <a:solidFill>
                  <a:srgbClr val="000000"/>
                </a:solidFill>
                <a:latin typeface="Book Antiqua" pitchFamily="18" charset="0"/>
              </a:rPr>
            </a:br>
            <a:endParaRPr lang="en-US" sz="2800" b="1" dirty="0" smtClean="0">
              <a:solidFill>
                <a:srgbClr val="000000"/>
              </a:solidFill>
              <a:latin typeface="Book Antiqua" pitchFamily="18" charset="0"/>
            </a:endParaRPr>
          </a:p>
        </p:txBody>
      </p:sp>
      <p:sp>
        <p:nvSpPr>
          <p:cNvPr id="20483" name="Content Placeholder 2"/>
          <p:cNvSpPr>
            <a:spLocks noGrp="1"/>
          </p:cNvSpPr>
          <p:nvPr>
            <p:ph idx="4294967295"/>
          </p:nvPr>
        </p:nvSpPr>
        <p:spPr>
          <a:xfrm>
            <a:off x="304800" y="533400"/>
            <a:ext cx="8610600" cy="6096000"/>
          </a:xfrm>
        </p:spPr>
        <p:txBody>
          <a:bodyPr>
            <a:normAutofit lnSpcReduction="10000"/>
          </a:bodyPr>
          <a:lstStyle/>
          <a:p>
            <a:pPr algn="just"/>
            <a:r>
              <a:rPr lang="en-US" sz="2000" dirty="0" smtClean="0">
                <a:solidFill>
                  <a:srgbClr val="000000"/>
                </a:solidFill>
                <a:latin typeface="Book Antiqua" pitchFamily="18" charset="0"/>
              </a:rPr>
              <a:t>It’s a chronic respiration disease of cotton, sisal, flax and soft hemp worker</a:t>
            </a:r>
          </a:p>
          <a:p>
            <a:pPr algn="just"/>
            <a:r>
              <a:rPr lang="en-US" sz="2000" dirty="0" smtClean="0">
                <a:solidFill>
                  <a:srgbClr val="000000"/>
                </a:solidFill>
                <a:latin typeface="Book Antiqua" pitchFamily="18" charset="0"/>
              </a:rPr>
              <a:t>Flax – Blue flowered plant grown for it’s </a:t>
            </a:r>
            <a:r>
              <a:rPr lang="en-US" sz="2000" dirty="0" err="1" smtClean="0">
                <a:solidFill>
                  <a:srgbClr val="000000"/>
                </a:solidFill>
                <a:latin typeface="Book Antiqua" pitchFamily="18" charset="0"/>
              </a:rPr>
              <a:t>fibre</a:t>
            </a:r>
            <a:r>
              <a:rPr lang="en-US" sz="2000" dirty="0" smtClean="0">
                <a:solidFill>
                  <a:srgbClr val="000000"/>
                </a:solidFill>
                <a:latin typeface="Book Antiqua" pitchFamily="18" charset="0"/>
              </a:rPr>
              <a:t> and oily seeds</a:t>
            </a:r>
          </a:p>
          <a:p>
            <a:pPr algn="just"/>
            <a:r>
              <a:rPr lang="en-US" sz="2000" dirty="0" smtClean="0">
                <a:solidFill>
                  <a:srgbClr val="000000"/>
                </a:solidFill>
                <a:latin typeface="Book Antiqua" pitchFamily="18" charset="0"/>
              </a:rPr>
              <a:t>Hemp – Tall widely grown palm in Asia a source of tough </a:t>
            </a:r>
            <a:r>
              <a:rPr lang="en-US" sz="2000" dirty="0" err="1" smtClean="0">
                <a:solidFill>
                  <a:srgbClr val="000000"/>
                </a:solidFill>
                <a:latin typeface="Book Antiqua" pitchFamily="18" charset="0"/>
              </a:rPr>
              <a:t>fibre</a:t>
            </a:r>
            <a:r>
              <a:rPr lang="en-US" sz="2000" dirty="0" smtClean="0">
                <a:solidFill>
                  <a:srgbClr val="000000"/>
                </a:solidFill>
                <a:latin typeface="Book Antiqua" pitchFamily="18" charset="0"/>
              </a:rPr>
              <a:t> used in cordage</a:t>
            </a:r>
          </a:p>
          <a:p>
            <a:pPr algn="just"/>
            <a:r>
              <a:rPr lang="en-US" sz="2000" dirty="0" err="1" smtClean="0">
                <a:solidFill>
                  <a:srgbClr val="000000"/>
                </a:solidFill>
                <a:latin typeface="Book Antiqua" pitchFamily="18" charset="0"/>
              </a:rPr>
              <a:t>Bysinosis</a:t>
            </a:r>
            <a:r>
              <a:rPr lang="en-US" sz="2000" dirty="0" smtClean="0">
                <a:solidFill>
                  <a:srgbClr val="000000"/>
                </a:solidFill>
                <a:latin typeface="Book Antiqua" pitchFamily="18" charset="0"/>
              </a:rPr>
              <a:t> is characterized by chest tightness and breathlessness</a:t>
            </a:r>
          </a:p>
          <a:p>
            <a:pPr algn="just">
              <a:buFont typeface="Arial" charset="0"/>
              <a:buNone/>
            </a:pPr>
            <a:r>
              <a:rPr lang="en-US" sz="2400" b="1" dirty="0" smtClean="0">
                <a:solidFill>
                  <a:srgbClr val="000000"/>
                </a:solidFill>
                <a:latin typeface="Book Antiqua" pitchFamily="18" charset="0"/>
              </a:rPr>
              <a:t>Symptoms</a:t>
            </a:r>
          </a:p>
          <a:p>
            <a:pPr algn="just">
              <a:buFont typeface="Wingdings" pitchFamily="2" charset="2"/>
              <a:buChar char="Ø"/>
            </a:pPr>
            <a:r>
              <a:rPr lang="en-US" sz="2000" b="1" dirty="0" smtClean="0">
                <a:solidFill>
                  <a:srgbClr val="000000"/>
                </a:solidFill>
                <a:latin typeface="Book Antiqua" pitchFamily="18" charset="0"/>
              </a:rPr>
              <a:t>Early stages</a:t>
            </a:r>
          </a:p>
          <a:p>
            <a:pPr algn="just">
              <a:buFont typeface="Arial" charset="0"/>
              <a:buNone/>
            </a:pPr>
            <a:r>
              <a:rPr lang="en-US" sz="1800" dirty="0" smtClean="0">
                <a:solidFill>
                  <a:srgbClr val="000000"/>
                </a:solidFill>
                <a:latin typeface="Book Antiqua" pitchFamily="18" charset="0"/>
              </a:rPr>
              <a:t>Chest tightness on the 1</a:t>
            </a:r>
            <a:r>
              <a:rPr lang="en-US" sz="1800" baseline="30000" dirty="0" smtClean="0">
                <a:solidFill>
                  <a:srgbClr val="000000"/>
                </a:solidFill>
                <a:latin typeface="Book Antiqua" pitchFamily="18" charset="0"/>
              </a:rPr>
              <a:t>st</a:t>
            </a:r>
            <a:r>
              <a:rPr lang="en-US" sz="1800" dirty="0" smtClean="0">
                <a:solidFill>
                  <a:srgbClr val="000000"/>
                </a:solidFill>
                <a:latin typeface="Book Antiqua" pitchFamily="18" charset="0"/>
              </a:rPr>
              <a:t> day work which clears as exposure is discontinued  especially in salt farm</a:t>
            </a:r>
          </a:p>
          <a:p>
            <a:pPr algn="just">
              <a:buFont typeface="Wingdings" pitchFamily="2" charset="2"/>
              <a:buChar char="Ø"/>
            </a:pPr>
            <a:r>
              <a:rPr lang="en-US" sz="2000" b="1" dirty="0" smtClean="0">
                <a:solidFill>
                  <a:srgbClr val="000000"/>
                </a:solidFill>
                <a:latin typeface="Book Antiqua" pitchFamily="18" charset="0"/>
              </a:rPr>
              <a:t>Late stage</a:t>
            </a:r>
          </a:p>
          <a:p>
            <a:pPr algn="just"/>
            <a:r>
              <a:rPr lang="en-US" sz="1800" dirty="0" smtClean="0">
                <a:solidFill>
                  <a:srgbClr val="000000"/>
                </a:solidFill>
                <a:latin typeface="Book Antiqua" pitchFamily="18" charset="0"/>
              </a:rPr>
              <a:t>Usually occurs after many years of exposure to dust </a:t>
            </a:r>
          </a:p>
          <a:p>
            <a:pPr algn="just"/>
            <a:r>
              <a:rPr lang="en-US" sz="1800" dirty="0" smtClean="0">
                <a:solidFill>
                  <a:srgbClr val="000000"/>
                </a:solidFill>
                <a:latin typeface="Book Antiqua" pitchFamily="18" charset="0"/>
              </a:rPr>
              <a:t>The worker is severely disabled with symptoms of chronic bronchitis and emphysema [condition marked by abnormal expansion of air spaces in the lungs]</a:t>
            </a:r>
          </a:p>
          <a:p>
            <a:pPr algn="just">
              <a:buFont typeface="Arial" charset="0"/>
              <a:buNone/>
            </a:pPr>
            <a:r>
              <a:rPr lang="en-US" sz="2400" b="1" dirty="0" smtClean="0">
                <a:solidFill>
                  <a:srgbClr val="000000"/>
                </a:solidFill>
                <a:latin typeface="Book Antiqua" pitchFamily="18" charset="0"/>
              </a:rPr>
              <a:t>Preventive Measures</a:t>
            </a:r>
          </a:p>
          <a:p>
            <a:pPr algn="just"/>
            <a:r>
              <a:rPr lang="en-US" sz="2000" dirty="0" smtClean="0">
                <a:solidFill>
                  <a:srgbClr val="000000"/>
                </a:solidFill>
                <a:latin typeface="Book Antiqua" pitchFamily="18" charset="0"/>
              </a:rPr>
              <a:t>Essentially it is by dust  control, medical examination  of workers and personal protection</a:t>
            </a:r>
          </a:p>
          <a:p>
            <a:pPr algn="just"/>
            <a:endParaRPr lang="en-US" sz="2000" dirty="0" smtClean="0">
              <a:solidFill>
                <a:srgbClr val="000000"/>
              </a:solidFill>
              <a:latin typeface="Book Antiqua" pitchFamily="18" charset="0"/>
            </a:endParaRPr>
          </a:p>
          <a:p>
            <a:pPr algn="just"/>
            <a:endParaRPr lang="en-US" sz="2000" dirty="0" smtClean="0">
              <a:solidFill>
                <a:srgbClr val="000000"/>
              </a:solidFill>
              <a:latin typeface="Book Antiqua" pitchFamily="18" charset="0"/>
            </a:endParaRP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457200" y="228600"/>
            <a:ext cx="8229600" cy="381000"/>
          </a:xfrm>
        </p:spPr>
        <p:txBody>
          <a:bodyPr>
            <a:normAutofit fontScale="90000"/>
          </a:bodyPr>
          <a:lstStyle/>
          <a:p>
            <a:r>
              <a:rPr lang="en-US" sz="3200" b="1" smtClean="0">
                <a:solidFill>
                  <a:srgbClr val="000000"/>
                </a:solidFill>
                <a:latin typeface="Book Antiqua" pitchFamily="18" charset="0"/>
              </a:rPr>
              <a:t/>
            </a:r>
            <a:br>
              <a:rPr lang="en-US" sz="3200" b="1" smtClean="0">
                <a:solidFill>
                  <a:srgbClr val="000000"/>
                </a:solidFill>
                <a:latin typeface="Book Antiqua" pitchFamily="18" charset="0"/>
              </a:rPr>
            </a:br>
            <a:r>
              <a:rPr lang="en-US" sz="2800" b="1" smtClean="0">
                <a:solidFill>
                  <a:srgbClr val="000000"/>
                </a:solidFill>
                <a:latin typeface="Book Antiqua" pitchFamily="18" charset="0"/>
              </a:rPr>
              <a:t>Silicosis</a:t>
            </a:r>
            <a:r>
              <a:rPr lang="en-US" sz="2800" smtClean="0">
                <a:solidFill>
                  <a:srgbClr val="000000"/>
                </a:solidFill>
                <a:latin typeface="Book Antiqua" pitchFamily="18" charset="0"/>
              </a:rPr>
              <a:t/>
            </a:r>
            <a:br>
              <a:rPr lang="en-US" sz="2800" smtClean="0">
                <a:solidFill>
                  <a:srgbClr val="000000"/>
                </a:solidFill>
                <a:latin typeface="Book Antiqua" pitchFamily="18" charset="0"/>
              </a:rPr>
            </a:br>
            <a:r>
              <a:rPr lang="en-US" sz="2800" smtClean="0">
                <a:solidFill>
                  <a:srgbClr val="000000"/>
                </a:solidFill>
                <a:latin typeface="Book Antiqua" pitchFamily="18" charset="0"/>
              </a:rPr>
              <a:t/>
            </a:r>
            <a:br>
              <a:rPr lang="en-US" sz="2800" smtClean="0">
                <a:solidFill>
                  <a:srgbClr val="000000"/>
                </a:solidFill>
                <a:latin typeface="Book Antiqua" pitchFamily="18" charset="0"/>
              </a:rPr>
            </a:br>
            <a:endParaRPr lang="en-US" sz="2800" smtClean="0">
              <a:solidFill>
                <a:srgbClr val="000000"/>
              </a:solidFill>
              <a:latin typeface="Book Antiqua" pitchFamily="18" charset="0"/>
            </a:endParaRPr>
          </a:p>
        </p:txBody>
      </p:sp>
      <p:sp>
        <p:nvSpPr>
          <p:cNvPr id="21507" name="Content Placeholder 2"/>
          <p:cNvSpPr>
            <a:spLocks noGrp="1"/>
          </p:cNvSpPr>
          <p:nvPr>
            <p:ph idx="4294967295"/>
          </p:nvPr>
        </p:nvSpPr>
        <p:spPr>
          <a:xfrm>
            <a:off x="457200" y="685800"/>
            <a:ext cx="8229600" cy="5943600"/>
          </a:xfrm>
        </p:spPr>
        <p:txBody>
          <a:bodyPr/>
          <a:lstStyle/>
          <a:p>
            <a:pPr algn="just"/>
            <a:r>
              <a:rPr lang="en-US" sz="2000" smtClean="0">
                <a:solidFill>
                  <a:srgbClr val="000000"/>
                </a:solidFill>
                <a:latin typeface="Book Antiqua" pitchFamily="18" charset="0"/>
              </a:rPr>
              <a:t>Pulmonary fibrosis caused by the inhalation of dust containing free silica. </a:t>
            </a:r>
          </a:p>
          <a:p>
            <a:pPr algn="just"/>
            <a:r>
              <a:rPr lang="en-US" sz="2000" smtClean="0">
                <a:solidFill>
                  <a:srgbClr val="000000"/>
                </a:solidFill>
                <a:latin typeface="Book Antiqua" pitchFamily="18" charset="0"/>
              </a:rPr>
              <a:t>It’s the most common and severe of all pneumoconiosis. </a:t>
            </a:r>
          </a:p>
          <a:p>
            <a:pPr algn="just"/>
            <a:r>
              <a:rPr lang="en-US" sz="2000" smtClean="0">
                <a:solidFill>
                  <a:srgbClr val="000000"/>
                </a:solidFill>
                <a:latin typeface="Book Antiqua" pitchFamily="18" charset="0"/>
              </a:rPr>
              <a:t>In nature free silica  is found in a variety of forms, the most important and wide spread being </a:t>
            </a:r>
            <a:r>
              <a:rPr lang="en-US" sz="2000" b="1" smtClean="0">
                <a:solidFill>
                  <a:srgbClr val="000000"/>
                </a:solidFill>
                <a:latin typeface="Book Antiqua" pitchFamily="18" charset="0"/>
              </a:rPr>
              <a:t>quartz</a:t>
            </a:r>
            <a:r>
              <a:rPr lang="en-US" sz="2000" smtClean="0">
                <a:solidFill>
                  <a:srgbClr val="000000"/>
                </a:solidFill>
                <a:latin typeface="Book Antiqua" pitchFamily="18" charset="0"/>
              </a:rPr>
              <a:t>.</a:t>
            </a:r>
          </a:p>
          <a:p>
            <a:pPr algn="just"/>
            <a:r>
              <a:rPr lang="en-US" sz="2000" smtClean="0">
                <a:solidFill>
                  <a:srgbClr val="000000"/>
                </a:solidFill>
                <a:latin typeface="Book Antiqua" pitchFamily="18" charset="0"/>
              </a:rPr>
              <a:t>Many rocks and ores contain valuable amount of quartz </a:t>
            </a:r>
          </a:p>
          <a:p>
            <a:pPr algn="just">
              <a:buFont typeface="Arial" charset="0"/>
              <a:buNone/>
            </a:pPr>
            <a:r>
              <a:rPr lang="en-US" sz="2400" b="1" smtClean="0">
                <a:solidFill>
                  <a:srgbClr val="000000"/>
                </a:solidFill>
              </a:rPr>
              <a:t>Occupations with silicosis exposure</a:t>
            </a:r>
          </a:p>
          <a:p>
            <a:pPr algn="just">
              <a:buFont typeface="Arial" charset="0"/>
              <a:buNone/>
            </a:pPr>
            <a:r>
              <a:rPr lang="en-US" sz="2000" smtClean="0">
                <a:solidFill>
                  <a:srgbClr val="000000"/>
                </a:solidFill>
                <a:latin typeface="Book Antiqua" pitchFamily="18" charset="0"/>
              </a:rPr>
              <a:t>The silicosis hazards is encountered in a variety of exposures/occupations such as;</a:t>
            </a:r>
          </a:p>
          <a:p>
            <a:pPr algn="just"/>
            <a:r>
              <a:rPr lang="en-US" sz="2000" smtClean="0">
                <a:solidFill>
                  <a:srgbClr val="000000"/>
                </a:solidFill>
                <a:latin typeface="Book Antiqua" pitchFamily="18" charset="0"/>
              </a:rPr>
              <a:t>Underground mining and tunneling in quartz bearing rocks</a:t>
            </a:r>
          </a:p>
          <a:p>
            <a:pPr algn="just"/>
            <a:r>
              <a:rPr lang="en-US" sz="2000" smtClean="0">
                <a:solidFill>
                  <a:srgbClr val="000000"/>
                </a:solidFill>
                <a:latin typeface="Book Antiqua" pitchFamily="18" charset="0"/>
              </a:rPr>
              <a:t>Manufacture of pottery and porcelain products </a:t>
            </a:r>
          </a:p>
          <a:p>
            <a:pPr algn="just"/>
            <a:r>
              <a:rPr lang="en-US" sz="2000" smtClean="0">
                <a:solidFill>
                  <a:srgbClr val="000000"/>
                </a:solidFill>
                <a:latin typeface="Book Antiqua" pitchFamily="18" charset="0"/>
              </a:rPr>
              <a:t>Road construction</a:t>
            </a:r>
          </a:p>
          <a:p>
            <a:pPr algn="just"/>
            <a:r>
              <a:rPr lang="en-US" sz="2000" smtClean="0">
                <a:solidFill>
                  <a:srgbClr val="000000"/>
                </a:solidFill>
                <a:latin typeface="Book Antiqua" pitchFamily="18" charset="0"/>
              </a:rPr>
              <a:t>Refractory materials [high temperature]</a:t>
            </a:r>
          </a:p>
          <a:p>
            <a:pPr algn="just"/>
            <a:r>
              <a:rPr lang="en-US" sz="2000" smtClean="0">
                <a:solidFill>
                  <a:srgbClr val="000000"/>
                </a:solidFill>
                <a:latin typeface="Book Antiqua" pitchFamily="18" charset="0"/>
              </a:rPr>
              <a:t>Foundry operations[Melting of steel] eg. Sand preparation, knocking  out, felting and sand blasting</a:t>
            </a:r>
          </a:p>
          <a:p>
            <a:pPr algn="just"/>
            <a:r>
              <a:rPr lang="en-US" sz="2000" smtClean="0">
                <a:solidFill>
                  <a:srgbClr val="000000"/>
                </a:solidFill>
                <a:latin typeface="Book Antiqua" pitchFamily="18" charset="0"/>
              </a:rPr>
              <a:t>Relining of steel furnaces</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228600"/>
            <a:ext cx="8229600" cy="5897563"/>
          </a:xfrm>
        </p:spPr>
        <p:txBody>
          <a:bodyPr/>
          <a:lstStyle/>
          <a:p>
            <a:pPr algn="just">
              <a:buFont typeface="Arial" charset="0"/>
              <a:buNone/>
            </a:pPr>
            <a:r>
              <a:rPr lang="en-US" sz="2800" b="1" smtClean="0">
                <a:solidFill>
                  <a:srgbClr val="000000"/>
                </a:solidFill>
                <a:latin typeface="Book Antiqua" pitchFamily="18" charset="0"/>
              </a:rPr>
              <a:t>Symptom</a:t>
            </a:r>
          </a:p>
          <a:p>
            <a:pPr algn="just">
              <a:buFont typeface="Arial" charset="0"/>
              <a:buNone/>
            </a:pPr>
            <a:r>
              <a:rPr lang="en-US" sz="2400" smtClean="0">
                <a:solidFill>
                  <a:srgbClr val="000000"/>
                </a:solidFill>
                <a:latin typeface="Book Antiqua" pitchFamily="18" charset="0"/>
              </a:rPr>
              <a:t>Dyspnoea</a:t>
            </a:r>
          </a:p>
          <a:p>
            <a:pPr algn="just">
              <a:buFont typeface="Arial" charset="0"/>
              <a:buNone/>
            </a:pPr>
            <a:r>
              <a:rPr lang="en-US" sz="2400" b="1" smtClean="0">
                <a:solidFill>
                  <a:srgbClr val="000000"/>
                </a:solidFill>
                <a:latin typeface="Book Antiqua" pitchFamily="18" charset="0"/>
              </a:rPr>
              <a:t>NB:</a:t>
            </a:r>
            <a:r>
              <a:rPr lang="en-US" sz="2400" smtClean="0">
                <a:solidFill>
                  <a:srgbClr val="000000"/>
                </a:solidFill>
                <a:latin typeface="Book Antiqua" pitchFamily="18" charset="0"/>
              </a:rPr>
              <a:t> Death can occur after rapid exposure over a period of 2-3yrs</a:t>
            </a:r>
          </a:p>
          <a:p>
            <a:pPr algn="just">
              <a:buFont typeface="Arial" charset="0"/>
              <a:buNone/>
            </a:pPr>
            <a:r>
              <a:rPr lang="en-US" sz="2400" b="1" smtClean="0">
                <a:solidFill>
                  <a:srgbClr val="000000"/>
                </a:solidFill>
                <a:latin typeface="Book Antiqua" pitchFamily="18" charset="0"/>
              </a:rPr>
              <a:t>Preventive measures /precautions</a:t>
            </a:r>
          </a:p>
          <a:p>
            <a:pPr algn="just">
              <a:buFont typeface="Calibri" pitchFamily="34" charset="0"/>
              <a:buAutoNum type="arabicPeriod"/>
            </a:pPr>
            <a:r>
              <a:rPr lang="en-US" sz="2400" smtClean="0">
                <a:solidFill>
                  <a:srgbClr val="000000"/>
                </a:solidFill>
                <a:latin typeface="Book Antiqua" pitchFamily="18" charset="0"/>
              </a:rPr>
              <a:t>Suppress dust at the work place and keep dust levels below the recommended maximum permissible levels</a:t>
            </a:r>
          </a:p>
          <a:p>
            <a:pPr algn="just">
              <a:buFont typeface="Calibri" pitchFamily="34" charset="0"/>
              <a:buAutoNum type="arabicPeriod"/>
            </a:pPr>
            <a:r>
              <a:rPr lang="en-US" sz="2400" smtClean="0">
                <a:solidFill>
                  <a:srgbClr val="000000"/>
                </a:solidFill>
                <a:latin typeface="Book Antiqua" pitchFamily="18" charset="0"/>
              </a:rPr>
              <a:t>Medical prevention - medical examination at different intervals according to the  magnitude of risk</a:t>
            </a:r>
          </a:p>
          <a:p>
            <a:pPr algn="just">
              <a:buFont typeface="Calibri" pitchFamily="34" charset="0"/>
              <a:buAutoNum type="arabicPeriod"/>
            </a:pPr>
            <a:r>
              <a:rPr lang="en-US" sz="2400" smtClean="0">
                <a:solidFill>
                  <a:srgbClr val="000000"/>
                </a:solidFill>
                <a:latin typeface="Book Antiqua" pitchFamily="18" charset="0"/>
              </a:rPr>
              <a:t>Persons  suffering from broncho- pulmonary disorders  should be transferred from dusty environments and assigned jobs where there is practically no risks of silicosis</a:t>
            </a:r>
          </a:p>
          <a:p>
            <a:pPr>
              <a:buFont typeface="Calibri" pitchFamily="34" charset="0"/>
              <a:buAutoNum type="arabicPeriod"/>
            </a:pPr>
            <a:endParaRPr lang="en-US" sz="2400" smtClean="0">
              <a:solidFill>
                <a:srgbClr val="000000"/>
              </a:solidFill>
              <a:latin typeface="Book Antiqua" pitchFamily="18" charset="0"/>
            </a:endParaRPr>
          </a:p>
          <a:p>
            <a:pPr>
              <a:buFont typeface="Calibri" pitchFamily="34" charset="0"/>
              <a:buAutoNum type="arabicPeriod"/>
            </a:pPr>
            <a:endParaRPr lang="en-US" sz="2400" smtClean="0">
              <a:solidFill>
                <a:srgbClr val="000000"/>
              </a:solidFill>
              <a:latin typeface="Book Antiqua" pitchFamily="18" charset="0"/>
            </a:endParaRP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457200" y="274638"/>
            <a:ext cx="8229600" cy="487362"/>
          </a:xfrm>
        </p:spPr>
        <p:txBody>
          <a:bodyPr>
            <a:normAutofit fontScale="90000"/>
          </a:bodyPr>
          <a:lstStyle/>
          <a:p>
            <a:r>
              <a:rPr lang="en-US" sz="3200" b="1" smtClean="0">
                <a:solidFill>
                  <a:srgbClr val="000000"/>
                </a:solidFill>
                <a:latin typeface="Book Antiqua" pitchFamily="18" charset="0"/>
              </a:rPr>
              <a:t/>
            </a:r>
            <a:br>
              <a:rPr lang="en-US" sz="3200" b="1" smtClean="0">
                <a:solidFill>
                  <a:srgbClr val="000000"/>
                </a:solidFill>
                <a:latin typeface="Book Antiqua" pitchFamily="18" charset="0"/>
              </a:rPr>
            </a:br>
            <a:r>
              <a:rPr lang="en-US" sz="3200" b="1" smtClean="0">
                <a:solidFill>
                  <a:srgbClr val="000000"/>
                </a:solidFill>
                <a:latin typeface="Book Antiqua" pitchFamily="18" charset="0"/>
              </a:rPr>
              <a:t>Asbestosis</a:t>
            </a:r>
            <a:br>
              <a:rPr lang="en-US" sz="3200" b="1" smtClean="0">
                <a:solidFill>
                  <a:srgbClr val="000000"/>
                </a:solidFill>
                <a:latin typeface="Book Antiqua" pitchFamily="18" charset="0"/>
              </a:rPr>
            </a:br>
            <a:r>
              <a:rPr lang="en-US" sz="3200" b="1" smtClean="0">
                <a:solidFill>
                  <a:srgbClr val="000000"/>
                </a:solidFill>
                <a:latin typeface="Book Antiqua" pitchFamily="18" charset="0"/>
              </a:rPr>
              <a:t/>
            </a:r>
            <a:br>
              <a:rPr lang="en-US" sz="3200" b="1" smtClean="0">
                <a:solidFill>
                  <a:srgbClr val="000000"/>
                </a:solidFill>
                <a:latin typeface="Book Antiqua" pitchFamily="18" charset="0"/>
              </a:rPr>
            </a:br>
            <a:endParaRPr lang="en-US" sz="3200" b="1" smtClean="0">
              <a:solidFill>
                <a:srgbClr val="000000"/>
              </a:solidFill>
              <a:latin typeface="Book Antiqua" pitchFamily="18" charset="0"/>
            </a:endParaRPr>
          </a:p>
        </p:txBody>
      </p:sp>
      <p:sp>
        <p:nvSpPr>
          <p:cNvPr id="22531" name="Content Placeholder 2"/>
          <p:cNvSpPr>
            <a:spLocks noGrp="1"/>
          </p:cNvSpPr>
          <p:nvPr>
            <p:ph idx="4294967295"/>
          </p:nvPr>
        </p:nvSpPr>
        <p:spPr>
          <a:xfrm>
            <a:off x="457200" y="838200"/>
            <a:ext cx="8229600" cy="5715000"/>
          </a:xfrm>
        </p:spPr>
        <p:txBody>
          <a:bodyPr/>
          <a:lstStyle/>
          <a:p>
            <a:pPr algn="just">
              <a:buFont typeface="Arial" charset="0"/>
              <a:buNone/>
            </a:pPr>
            <a:r>
              <a:rPr lang="en-US" smtClean="0">
                <a:solidFill>
                  <a:srgbClr val="000000"/>
                </a:solidFill>
              </a:rPr>
              <a:t> </a:t>
            </a:r>
            <a:r>
              <a:rPr lang="en-US" sz="2000" smtClean="0">
                <a:solidFill>
                  <a:srgbClr val="000000"/>
                </a:solidFill>
                <a:latin typeface="Book Antiqua" pitchFamily="18" charset="0"/>
              </a:rPr>
              <a:t>It caused by inhalation of asbestos dust</a:t>
            </a:r>
          </a:p>
          <a:p>
            <a:pPr algn="just">
              <a:buFont typeface="Arial" charset="0"/>
              <a:buNone/>
            </a:pPr>
            <a:r>
              <a:rPr lang="en-US" sz="2000" smtClean="0">
                <a:solidFill>
                  <a:srgbClr val="000000"/>
                </a:solidFill>
                <a:latin typeface="Book Antiqua" pitchFamily="18" charset="0"/>
              </a:rPr>
              <a:t>Asbestos – It is a fibrous silicate used in various materials</a:t>
            </a:r>
          </a:p>
          <a:p>
            <a:pPr algn="just">
              <a:buFont typeface="Arial" charset="0"/>
              <a:buNone/>
            </a:pPr>
            <a:endParaRPr lang="en-US" sz="2000" smtClean="0">
              <a:solidFill>
                <a:srgbClr val="000000"/>
              </a:solidFill>
              <a:latin typeface="Book Antiqua" pitchFamily="18" charset="0"/>
            </a:endParaRPr>
          </a:p>
          <a:p>
            <a:pPr algn="just">
              <a:buFont typeface="Arial" charset="0"/>
              <a:buNone/>
            </a:pPr>
            <a:r>
              <a:rPr lang="en-US" sz="2000" b="1" smtClean="0">
                <a:solidFill>
                  <a:srgbClr val="000000"/>
                </a:solidFill>
                <a:latin typeface="Book Antiqua" pitchFamily="18" charset="0"/>
              </a:rPr>
              <a:t>Uses  of asbestos</a:t>
            </a:r>
          </a:p>
          <a:p>
            <a:pPr algn="just">
              <a:buFont typeface="Calibri" pitchFamily="34" charset="0"/>
              <a:buAutoNum type="romanLcPeriod"/>
            </a:pPr>
            <a:r>
              <a:rPr lang="en-US" sz="2000" smtClean="0">
                <a:solidFill>
                  <a:srgbClr val="000000"/>
                </a:solidFill>
                <a:latin typeface="Book Antiqua" pitchFamily="18" charset="0"/>
              </a:rPr>
              <a:t>Insulating  materials </a:t>
            </a:r>
          </a:p>
          <a:p>
            <a:pPr algn="just">
              <a:buFont typeface="Calibri" pitchFamily="34" charset="0"/>
              <a:buAutoNum type="romanLcPeriod"/>
            </a:pPr>
            <a:r>
              <a:rPr lang="en-US" sz="2000" smtClean="0">
                <a:solidFill>
                  <a:srgbClr val="000000"/>
                </a:solidFill>
                <a:latin typeface="Book Antiqua" pitchFamily="18" charset="0"/>
              </a:rPr>
              <a:t>Roofing material – ceiling components in the carriage of motor vehicles</a:t>
            </a:r>
          </a:p>
          <a:p>
            <a:pPr algn="just">
              <a:buFont typeface="Calibri" pitchFamily="34" charset="0"/>
              <a:buAutoNum type="romanLcPeriod"/>
            </a:pPr>
            <a:r>
              <a:rPr lang="en-US" sz="2000" smtClean="0">
                <a:solidFill>
                  <a:srgbClr val="000000"/>
                </a:solidFill>
                <a:latin typeface="Book Antiqua" pitchFamily="18" charset="0"/>
              </a:rPr>
              <a:t>Making brake lining</a:t>
            </a:r>
          </a:p>
          <a:p>
            <a:pPr algn="just">
              <a:buFont typeface="Calibri" pitchFamily="34" charset="0"/>
              <a:buAutoNum type="romanLcPeriod"/>
            </a:pPr>
            <a:endParaRPr lang="en-US" sz="2000" smtClean="0">
              <a:solidFill>
                <a:srgbClr val="000000"/>
              </a:solidFill>
              <a:latin typeface="Book Antiqua" pitchFamily="18" charset="0"/>
            </a:endParaRPr>
          </a:p>
          <a:p>
            <a:pPr algn="just">
              <a:buFont typeface="Arial" charset="0"/>
              <a:buNone/>
            </a:pPr>
            <a:r>
              <a:rPr lang="en-US" sz="2000" b="1" smtClean="0">
                <a:solidFill>
                  <a:srgbClr val="000000"/>
                </a:solidFill>
                <a:latin typeface="Book Antiqua" pitchFamily="18" charset="0"/>
              </a:rPr>
              <a:t>Composition of Asbestos dust</a:t>
            </a:r>
          </a:p>
          <a:p>
            <a:pPr algn="just"/>
            <a:r>
              <a:rPr lang="en-US" sz="2000" smtClean="0">
                <a:solidFill>
                  <a:srgbClr val="000000"/>
                </a:solidFill>
                <a:latin typeface="Book Antiqua" pitchFamily="18" charset="0"/>
              </a:rPr>
              <a:t>Asbestos dust  consist of thread like fibres which penetrate the lungs and destroys the tissues</a:t>
            </a:r>
          </a:p>
          <a:p>
            <a:pPr algn="just"/>
            <a:r>
              <a:rPr lang="en-US" sz="2000" smtClean="0">
                <a:solidFill>
                  <a:srgbClr val="000000"/>
                </a:solidFill>
                <a:latin typeface="Book Antiqua" pitchFamily="18" charset="0"/>
              </a:rPr>
              <a:t>The fibres penetrating the lungs remain for a lifetime </a:t>
            </a:r>
          </a:p>
          <a:p>
            <a:pPr algn="just"/>
            <a:endParaRPr lang="en-US" sz="2000" smtClean="0">
              <a:solidFill>
                <a:srgbClr val="000000"/>
              </a:solidFill>
              <a:latin typeface="Book Antiqua" pitchFamily="18" charset="0"/>
            </a:endParaRPr>
          </a:p>
          <a:p>
            <a:pPr algn="just">
              <a:buFont typeface="Arial" charset="0"/>
              <a:buNone/>
            </a:pPr>
            <a:r>
              <a:rPr lang="en-US" sz="2000" b="1" smtClean="0">
                <a:solidFill>
                  <a:srgbClr val="000000"/>
                </a:solidFill>
                <a:latin typeface="Book Antiqua" pitchFamily="18" charset="0"/>
              </a:rPr>
              <a:t>Incubation period </a:t>
            </a:r>
            <a:r>
              <a:rPr lang="en-US" sz="2000" smtClean="0">
                <a:solidFill>
                  <a:srgbClr val="000000"/>
                </a:solidFill>
                <a:latin typeface="Book Antiqua" pitchFamily="18" charset="0"/>
              </a:rPr>
              <a:t>– takes decades for the first symptom to be noticed</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228600"/>
            <a:ext cx="8229600" cy="6324600"/>
          </a:xfrm>
        </p:spPr>
        <p:txBody>
          <a:bodyPr/>
          <a:lstStyle/>
          <a:p>
            <a:pPr>
              <a:buFont typeface="Arial" charset="0"/>
              <a:buNone/>
            </a:pPr>
            <a:r>
              <a:rPr lang="en-US" sz="2800" b="1" dirty="0" smtClean="0">
                <a:solidFill>
                  <a:srgbClr val="000000"/>
                </a:solidFill>
                <a:latin typeface="Book Antiqua" pitchFamily="18" charset="0"/>
              </a:rPr>
              <a:t>Symptoms</a:t>
            </a:r>
          </a:p>
          <a:p>
            <a:pPr algn="just">
              <a:buFont typeface="Calibri" pitchFamily="34" charset="0"/>
              <a:buAutoNum type="romanLcPeriod"/>
            </a:pPr>
            <a:r>
              <a:rPr lang="en-US" sz="2000" dirty="0" smtClean="0">
                <a:solidFill>
                  <a:srgbClr val="000000"/>
                </a:solidFill>
                <a:latin typeface="Book Antiqua" pitchFamily="18" charset="0"/>
              </a:rPr>
              <a:t>Considerable difficulty in breathing</a:t>
            </a:r>
          </a:p>
          <a:p>
            <a:pPr algn="just">
              <a:buFont typeface="Calibri" pitchFamily="34" charset="0"/>
              <a:buAutoNum type="romanLcPeriod"/>
            </a:pPr>
            <a:r>
              <a:rPr lang="en-US" sz="2000" dirty="0" smtClean="0">
                <a:solidFill>
                  <a:srgbClr val="000000"/>
                </a:solidFill>
                <a:latin typeface="Book Antiqua" pitchFamily="18" charset="0"/>
              </a:rPr>
              <a:t>Coughing</a:t>
            </a:r>
          </a:p>
          <a:p>
            <a:pPr algn="just">
              <a:buFont typeface="Calibri" pitchFamily="34" charset="0"/>
              <a:buAutoNum type="romanLcPeriod"/>
            </a:pPr>
            <a:r>
              <a:rPr lang="en-US" sz="2000" dirty="0" smtClean="0">
                <a:solidFill>
                  <a:srgbClr val="000000"/>
                </a:solidFill>
                <a:latin typeface="Book Antiqua" pitchFamily="18" charset="0"/>
              </a:rPr>
              <a:t>Persistent chest pains</a:t>
            </a:r>
          </a:p>
          <a:p>
            <a:pPr algn="just">
              <a:buFont typeface="Calibri" pitchFamily="34" charset="0"/>
              <a:buAutoNum type="romanLcPeriod"/>
            </a:pPr>
            <a:r>
              <a:rPr lang="en-US" sz="2000" dirty="0" smtClean="0">
                <a:solidFill>
                  <a:srgbClr val="000000"/>
                </a:solidFill>
                <a:latin typeface="Book Antiqua" pitchFamily="18" charset="0"/>
              </a:rPr>
              <a:t>Crackles – small sharp snapping noises heard when one is breathing</a:t>
            </a:r>
          </a:p>
          <a:p>
            <a:pPr algn="just">
              <a:buFont typeface="Calibri" pitchFamily="34" charset="0"/>
              <a:buAutoNum type="romanLcPeriod"/>
            </a:pPr>
            <a:r>
              <a:rPr lang="en-US" sz="2000" dirty="0" smtClean="0">
                <a:solidFill>
                  <a:srgbClr val="000000"/>
                </a:solidFill>
                <a:latin typeface="Book Antiqua" pitchFamily="18" charset="0"/>
              </a:rPr>
              <a:t>Cancer of the lung</a:t>
            </a:r>
          </a:p>
          <a:p>
            <a:pPr algn="just">
              <a:buFont typeface="Arial" charset="0"/>
              <a:buNone/>
            </a:pPr>
            <a:r>
              <a:rPr lang="en-US" sz="2000" b="1" dirty="0" smtClean="0">
                <a:solidFill>
                  <a:srgbClr val="000000"/>
                </a:solidFill>
                <a:latin typeface="Book Antiqua" pitchFamily="18" charset="0"/>
              </a:rPr>
              <a:t>NB  - </a:t>
            </a:r>
            <a:r>
              <a:rPr lang="en-US" sz="2000" dirty="0" smtClean="0">
                <a:solidFill>
                  <a:srgbClr val="000000"/>
                </a:solidFill>
                <a:latin typeface="Book Antiqua" pitchFamily="18" charset="0"/>
              </a:rPr>
              <a:t>Surveys carried out in the US showed clearly there is a great danger  of developing cancer as a result of exposure to asbestos. The risk are particularly higher in combination with smoking.</a:t>
            </a:r>
          </a:p>
          <a:p>
            <a:pPr algn="just">
              <a:buFont typeface="Arial" charset="0"/>
              <a:buNone/>
            </a:pPr>
            <a:endParaRPr lang="en-US" sz="2000" dirty="0" smtClean="0">
              <a:solidFill>
                <a:srgbClr val="000000"/>
              </a:solidFill>
              <a:latin typeface="Book Antiqua" pitchFamily="18" charset="0"/>
            </a:endParaRPr>
          </a:p>
          <a:p>
            <a:pPr algn="just">
              <a:buFont typeface="Arial" charset="0"/>
              <a:buNone/>
            </a:pPr>
            <a:r>
              <a:rPr lang="en-US" sz="2000" b="1" dirty="0" smtClean="0">
                <a:solidFill>
                  <a:srgbClr val="000000"/>
                </a:solidFill>
                <a:latin typeface="Book Antiqua" pitchFamily="18" charset="0"/>
              </a:rPr>
              <a:t>Risky occupations</a:t>
            </a:r>
          </a:p>
          <a:p>
            <a:pPr algn="just">
              <a:buFont typeface="Calibri" pitchFamily="34" charset="0"/>
              <a:buAutoNum type="romanLcPeriod"/>
            </a:pPr>
            <a:r>
              <a:rPr lang="en-US" sz="2000" dirty="0" smtClean="0">
                <a:solidFill>
                  <a:srgbClr val="000000"/>
                </a:solidFill>
                <a:latin typeface="Book Antiqua" pitchFamily="18" charset="0"/>
              </a:rPr>
              <a:t>Fire and heat insulation activities involving use of Asbestos</a:t>
            </a:r>
          </a:p>
          <a:p>
            <a:pPr algn="just">
              <a:buFont typeface="Calibri" pitchFamily="34" charset="0"/>
              <a:buAutoNum type="romanLcPeriod"/>
            </a:pPr>
            <a:r>
              <a:rPr lang="en-US" sz="2000" dirty="0" smtClean="0">
                <a:solidFill>
                  <a:srgbClr val="000000"/>
                </a:solidFill>
                <a:latin typeface="Book Antiqua" pitchFamily="18" charset="0"/>
              </a:rPr>
              <a:t>Activities involving use of cement</a:t>
            </a:r>
          </a:p>
          <a:p>
            <a:pPr algn="just">
              <a:buFont typeface="Calibri" pitchFamily="34" charset="0"/>
              <a:buAutoNum type="romanLcPeriod"/>
            </a:pPr>
            <a:r>
              <a:rPr lang="en-US" sz="2000" dirty="0" smtClean="0">
                <a:solidFill>
                  <a:srgbClr val="000000"/>
                </a:solidFill>
                <a:latin typeface="Book Antiqua" pitchFamily="18" charset="0"/>
              </a:rPr>
              <a:t>Fixing break linings</a:t>
            </a:r>
          </a:p>
          <a:p>
            <a:pPr algn="just">
              <a:buFont typeface="Calibri" pitchFamily="34" charset="0"/>
              <a:buAutoNum type="romanLcPeriod"/>
            </a:pPr>
            <a:r>
              <a:rPr lang="en-US" sz="2000" dirty="0" smtClean="0">
                <a:solidFill>
                  <a:srgbClr val="000000"/>
                </a:solidFill>
                <a:latin typeface="Book Antiqua" pitchFamily="18" charset="0"/>
              </a:rPr>
              <a:t>Mining</a:t>
            </a:r>
          </a:p>
          <a:p>
            <a:pPr algn="just">
              <a:buFont typeface="Calibri" pitchFamily="34" charset="0"/>
              <a:buAutoNum type="romanLcPeriod"/>
            </a:pPr>
            <a:r>
              <a:rPr lang="en-US" sz="2000" dirty="0" smtClean="0">
                <a:solidFill>
                  <a:srgbClr val="000000"/>
                </a:solidFill>
                <a:latin typeface="Book Antiqua" pitchFamily="18" charset="0"/>
              </a:rPr>
              <a:t>Processing demolitions</a:t>
            </a:r>
          </a:p>
          <a:p>
            <a:pPr algn="just">
              <a:buFont typeface="Calibri" pitchFamily="34" charset="0"/>
              <a:buAutoNum type="romanLcPeriod"/>
            </a:pPr>
            <a:r>
              <a:rPr lang="en-US" sz="2000" dirty="0" smtClean="0">
                <a:solidFill>
                  <a:srgbClr val="000000"/>
                </a:solidFill>
                <a:latin typeface="Book Antiqua" pitchFamily="18" charset="0"/>
              </a:rPr>
              <a:t>Transporting and other processes involving the release of asbestos</a:t>
            </a:r>
          </a:p>
          <a:p>
            <a:pPr algn="just">
              <a:buFont typeface="Calibri" pitchFamily="34" charset="0"/>
              <a:buAutoNum type="romanLcPeriod"/>
            </a:pPr>
            <a:endParaRPr lang="en-US" sz="2000" dirty="0" smtClean="0">
              <a:solidFill>
                <a:srgbClr val="000000"/>
              </a:solidFill>
              <a:latin typeface="Book Antiqua" pitchFamily="18" charset="0"/>
            </a:endParaRPr>
          </a:p>
          <a:p>
            <a:pPr algn="just">
              <a:buFont typeface="Calibri" pitchFamily="34" charset="0"/>
              <a:buAutoNum type="romanLcPeriod"/>
            </a:pPr>
            <a:endParaRPr lang="en-US" sz="2000" dirty="0" smtClean="0">
              <a:solidFill>
                <a:srgbClr val="000000"/>
              </a:solidFill>
              <a:latin typeface="Book Antiqua" pitchFamily="18" charset="0"/>
            </a:endParaRP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occupational health nurse </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Prevention of occupational injury and diseases</a:t>
            </a:r>
          </a:p>
          <a:p>
            <a:pPr>
              <a:buNone/>
            </a:pPr>
            <a:r>
              <a:rPr lang="en-US" dirty="0" smtClean="0"/>
              <a:t>	–through a comprehensive pro-active occupational health Safety strategy, </a:t>
            </a:r>
          </a:p>
          <a:p>
            <a:r>
              <a:rPr lang="en-US" b="1" dirty="0" smtClean="0"/>
              <a:t>Promotion of health and work ability, </a:t>
            </a:r>
          </a:p>
          <a:p>
            <a:pPr>
              <a:buNone/>
            </a:pPr>
            <a:r>
              <a:rPr lang="en-US" dirty="0" smtClean="0"/>
              <a:t>    –by focusing on non-occupational, workplace preventable conditions that, whilst not caused directly by work, may affect the employee’s ability to maintain attendance or performance at work through a comprehensive workplace health promotion strategy.</a:t>
            </a:r>
          </a:p>
          <a:p>
            <a:r>
              <a:rPr lang="en-US" b="1" dirty="0" smtClean="0"/>
              <a:t>Improving environmental health management</a:t>
            </a:r>
          </a:p>
          <a:p>
            <a:pPr>
              <a:buNone/>
            </a:pPr>
            <a:r>
              <a:rPr lang="en-US" dirty="0" smtClean="0"/>
              <a:t>	–by reducing risk to the working population and the wider community which contributes to the wider public health agenda.</a:t>
            </a:r>
          </a:p>
          <a:p>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562600"/>
          </a:xfrm>
        </p:spPr>
        <p:txBody>
          <a:bodyPr>
            <a:normAutofit fontScale="92500" lnSpcReduction="20000"/>
          </a:bodyPr>
          <a:lstStyle/>
          <a:p>
            <a:r>
              <a:rPr lang="en-US" dirty="0" smtClean="0"/>
              <a:t>Provision of emergency care to sick or injured people prior to transfer to hospital.</a:t>
            </a:r>
          </a:p>
          <a:p>
            <a:r>
              <a:rPr lang="en-US" dirty="0" smtClean="0"/>
              <a:t>Provision of curative and treatment services to working population. </a:t>
            </a:r>
          </a:p>
          <a:p>
            <a:r>
              <a:rPr lang="en-US" dirty="0" smtClean="0"/>
              <a:t>Assessing client`s health care needs and establishing nursing diagnosis, formulating appropriate nursing care plans, implementing and evaluating nursing interventions designed to achieve the care objectives.</a:t>
            </a:r>
          </a:p>
          <a:p>
            <a:r>
              <a:rPr lang="en-US" dirty="0" smtClean="0"/>
              <a:t>Provide general health advice and health assessment on health issues and their relationship to working ability.</a:t>
            </a:r>
          </a:p>
          <a:p>
            <a:r>
              <a:rPr lang="en-US" dirty="0" smtClean="0"/>
              <a:t>Research and use of evidence based practice.</a:t>
            </a:r>
          </a:p>
          <a:p>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486400"/>
          </a:xfrm>
        </p:spPr>
        <p:txBody>
          <a:bodyPr>
            <a:normAutofit fontScale="92500" lnSpcReduction="20000"/>
          </a:bodyPr>
          <a:lstStyle/>
          <a:p>
            <a:r>
              <a:rPr lang="en-US" dirty="0" smtClean="0"/>
              <a:t>Health assessment for fitness to work, pre-employment health examinations and individual health assessment for lifestyle risk factors.</a:t>
            </a:r>
          </a:p>
          <a:p>
            <a:r>
              <a:rPr lang="en-US" dirty="0" smtClean="0"/>
              <a:t>Conducting health surveillance.</a:t>
            </a:r>
          </a:p>
          <a:p>
            <a:r>
              <a:rPr lang="en-US" dirty="0" smtClean="0"/>
              <a:t>Advice management on preventing sickness.</a:t>
            </a:r>
          </a:p>
          <a:p>
            <a:r>
              <a:rPr lang="en-US" dirty="0" smtClean="0"/>
              <a:t>Provide rehabilitation and ensure safe return to work for employees who have been absent from work due to ill health or injury.</a:t>
            </a:r>
          </a:p>
          <a:p>
            <a:r>
              <a:rPr lang="en-US" dirty="0" smtClean="0"/>
              <a:t>Develop pro-active strategies to help the workforce maintain or restore their work ability.</a:t>
            </a:r>
          </a:p>
          <a:p>
            <a:r>
              <a:rPr lang="en-US" dirty="0" smtClean="0"/>
              <a:t>Hazard identification.</a:t>
            </a:r>
          </a:p>
          <a:p>
            <a:r>
              <a:rPr lang="en-US" dirty="0" smtClean="0"/>
              <a:t>Risk assessment and risk management strategies</a:t>
            </a:r>
          </a:p>
          <a:p>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Segoe Script" pitchFamily="34" charset="0"/>
              </a:rPr>
              <a:t>Thank you</a:t>
            </a:r>
            <a:endParaRPr lang="en-US" dirty="0">
              <a:latin typeface="Segoe Script" pitchFamily="34" charset="0"/>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Tattoos performed for beautification and circumcision are other practices where the procedures may be carried out using unsafe instruments and can easily transmit diseases like HIV/AIDS among others. </a:t>
            </a:r>
          </a:p>
          <a:p>
            <a:r>
              <a:rPr lang="en-US" dirty="0"/>
              <a:t>Female genital mutilation can lead to difficult deliveries. Some people discourage breast-feeding practice considering it to be primitive.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This denies the child all the benefits of breast-feeding. </a:t>
            </a:r>
            <a:endParaRPr lang="en-US" dirty="0" smtClean="0"/>
          </a:p>
          <a:p>
            <a:r>
              <a:rPr lang="en-US" dirty="0" smtClean="0"/>
              <a:t>Other </a:t>
            </a:r>
            <a:r>
              <a:rPr lang="en-US" dirty="0"/>
              <a:t>people do not make use of the available prenatal and delivery services. </a:t>
            </a:r>
            <a:endParaRPr lang="en-US" dirty="0" smtClean="0"/>
          </a:p>
          <a:p>
            <a:r>
              <a:rPr lang="en-US" dirty="0" smtClean="0"/>
              <a:t>This </a:t>
            </a:r>
            <a:r>
              <a:rPr lang="en-US" dirty="0"/>
              <a:t>affects the growth of the baby and the health </a:t>
            </a:r>
            <a:br>
              <a:rPr lang="en-US" dirty="0"/>
            </a:br>
            <a:r>
              <a:rPr lang="en-US" dirty="0"/>
              <a:t>of the mother.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Customs and beliefs have an effect on human health</a:t>
            </a:r>
            <a:r>
              <a:rPr lang="en-US" dirty="0" smtClean="0"/>
              <a:t>.</a:t>
            </a:r>
          </a:p>
          <a:p>
            <a:r>
              <a:rPr lang="en-US" dirty="0" smtClean="0"/>
              <a:t> </a:t>
            </a:r>
            <a:r>
              <a:rPr lang="en-US" dirty="0"/>
              <a:t>Identify those beliefs that you think you need to discuss with the community to change and those to uphold</a:t>
            </a:r>
            <a:r>
              <a:rPr lang="en-US" dirty="0" smtClean="0"/>
              <a:t>.</a:t>
            </a:r>
          </a:p>
          <a:p>
            <a:r>
              <a:rPr lang="en-US" dirty="0" smtClean="0"/>
              <a:t> </a:t>
            </a:r>
            <a:r>
              <a:rPr lang="en-US" dirty="0"/>
              <a:t>It is important to listen to the community’s reasons for their beliefs and practices. </a:t>
            </a:r>
            <a:endParaRPr lang="en-US" dirty="0" smtClean="0"/>
          </a:p>
          <a:p>
            <a:r>
              <a:rPr lang="en-US" dirty="0" smtClean="0"/>
              <a:t>This </a:t>
            </a:r>
            <a:r>
              <a:rPr lang="en-US" dirty="0"/>
              <a:t>will facilitate the choice of the health measures and suitable solutions after discussion.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normAutofit/>
          </a:bodyPr>
          <a:lstStyle/>
          <a:p>
            <a:r>
              <a:rPr lang="en-US" dirty="0" smtClean="0"/>
              <a:t>By the end of the module, the learner be able to:</a:t>
            </a:r>
          </a:p>
          <a:p>
            <a:pPr>
              <a:buFont typeface="Wingdings" pitchFamily="2" charset="2"/>
              <a:buChar char="ü"/>
            </a:pPr>
            <a:r>
              <a:rPr lang="en-US" dirty="0" smtClean="0"/>
              <a:t>Apply basic knowledge to promote environmental and occupational health</a:t>
            </a:r>
          </a:p>
          <a:p>
            <a:pPr>
              <a:buFont typeface="Wingdings" pitchFamily="2" charset="2"/>
              <a:buChar char="ü"/>
            </a:pPr>
            <a:r>
              <a:rPr lang="en-US" dirty="0" smtClean="0"/>
              <a:t>Assist individuals, families and clients to adopt better health practices to prevent environmental and occupational related illnesses</a:t>
            </a:r>
          </a:p>
          <a:p>
            <a:pPr lvl="0">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t>Economic and Political Components of the Environment</a:t>
            </a:r>
            <a:r>
              <a:rPr lang="en-US" u="sng" dirty="0"/>
              <a:t> </a:t>
            </a:r>
            <a:endParaRPr lang="en-US" dirty="0"/>
          </a:p>
          <a:p>
            <a:r>
              <a:rPr lang="en-US" dirty="0"/>
              <a:t>These components include work, money and government. </a:t>
            </a:r>
            <a:endParaRPr lang="en-US" dirty="0" smtClean="0"/>
          </a:p>
          <a:p>
            <a:r>
              <a:rPr lang="en-US" dirty="0" smtClean="0"/>
              <a:t>The </a:t>
            </a:r>
            <a:r>
              <a:rPr lang="en-US" dirty="0"/>
              <a:t>economic factor relates to both rural and urban economies as well as local community </a:t>
            </a:r>
            <a:r>
              <a:rPr lang="en-US" dirty="0" smtClean="0"/>
              <a:t>organization.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Rural and urban economics will </a:t>
            </a:r>
            <a:r>
              <a:rPr lang="en-US" dirty="0"/>
              <a:t>determine to a great extent the quality of environmental health. </a:t>
            </a:r>
            <a:endParaRPr lang="en-US" dirty="0" smtClean="0"/>
          </a:p>
          <a:p>
            <a:r>
              <a:rPr lang="en-US" dirty="0" smtClean="0"/>
              <a:t>People </a:t>
            </a:r>
            <a:r>
              <a:rPr lang="en-US" dirty="0"/>
              <a:t>can change their environment either positively or negatively. </a:t>
            </a:r>
            <a:endParaRPr lang="en-US" dirty="0" smtClean="0"/>
          </a:p>
          <a:p>
            <a:r>
              <a:rPr lang="en-US" dirty="0" smtClean="0"/>
              <a:t>Some </a:t>
            </a:r>
            <a:r>
              <a:rPr lang="en-US" dirty="0"/>
              <a:t>of these changes are described as development</a:t>
            </a:r>
            <a:r>
              <a:rPr lang="en-US" dirty="0" smtClean="0"/>
              <a:t>.</a:t>
            </a:r>
            <a:r>
              <a:rPr lang="en-US" dirty="0"/>
              <a:t> </a:t>
            </a:r>
            <a:r>
              <a:rPr lang="en-US" dirty="0" smtClean="0"/>
              <a:t>Some </a:t>
            </a:r>
            <a:r>
              <a:rPr lang="en-US" dirty="0"/>
              <a:t>development projects may make the environment healthier, while others make it a suitable habitat for diseases.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 example is that of irrigation schemes for growing rice, which is a cash crop. This improves the peoples’ income, but at the same time, rice fields are breeding sites of mosquitoes and snails, which are vectors of malaria and </a:t>
            </a:r>
            <a:r>
              <a:rPr lang="en-US" dirty="0" err="1"/>
              <a:t>schistosomiasis</a:t>
            </a:r>
            <a:r>
              <a:rPr lang="en-US" dirty="0"/>
              <a:t> respectively.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Other examples of the relation between health and economic status abound. People of low economic status may resort to drinking as a way of relieving their stress</a:t>
            </a:r>
            <a:r>
              <a:rPr lang="en-US" dirty="0" smtClean="0"/>
              <a:t>.</a:t>
            </a:r>
          </a:p>
          <a:p>
            <a:r>
              <a:rPr lang="en-US" dirty="0" smtClean="0"/>
              <a:t> </a:t>
            </a:r>
            <a:r>
              <a:rPr lang="en-US" dirty="0"/>
              <a:t>This is usually at the expense of the family budget for basic needs and may lead to health problems</a:t>
            </a:r>
            <a:r>
              <a:rPr lang="en-US" dirty="0" smtClean="0"/>
              <a:t>.</a:t>
            </a:r>
          </a:p>
          <a:p>
            <a:r>
              <a:rPr lang="en-US" dirty="0" smtClean="0"/>
              <a:t> </a:t>
            </a:r>
            <a:r>
              <a:rPr lang="en-US" dirty="0"/>
              <a:t>The rich also may suffer from diseases of life style such as obesity, gout, and hypertension among </a:t>
            </a:r>
            <a:r>
              <a:rPr lang="en-US" dirty="0" smtClean="0"/>
              <a:t>others.</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The government involves political influences into development policies.</a:t>
            </a:r>
          </a:p>
          <a:p>
            <a:pPr>
              <a:buNone/>
            </a:pPr>
            <a:r>
              <a:rPr lang="en-US" b="1" dirty="0"/>
              <a:t>Think of leadership in the catchment area of your health facility. List three examples of health activities that have been affected by leadership at their implementation stage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government develops policies, which enforce environmental health</a:t>
            </a:r>
            <a:r>
              <a:rPr lang="en-US" dirty="0" smtClean="0"/>
              <a:t>.</a:t>
            </a:r>
          </a:p>
          <a:p>
            <a:r>
              <a:rPr lang="en-US" dirty="0" smtClean="0"/>
              <a:t> </a:t>
            </a:r>
            <a:r>
              <a:rPr lang="en-US" dirty="0"/>
              <a:t>It also plays a great part in influencing the implementation of health activities. Political instability causes unrest, insecurity and psychological problems</a:t>
            </a:r>
            <a:r>
              <a:rPr lang="en-US" dirty="0" smtClean="0"/>
              <a:t>.</a:t>
            </a:r>
          </a:p>
          <a:p>
            <a:r>
              <a:rPr lang="en-US" dirty="0" smtClean="0"/>
              <a:t> </a:t>
            </a:r>
            <a:r>
              <a:rPr lang="en-US" dirty="0"/>
              <a:t>Management of disease outbreaks may be lacking as health facilities may be destroyed.</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a:t>
            </a:r>
            <a:endParaRPr lang="en-US" dirty="0"/>
          </a:p>
        </p:txBody>
      </p:sp>
      <p:sp>
        <p:nvSpPr>
          <p:cNvPr id="3" name="Content Placeholder 2"/>
          <p:cNvSpPr>
            <a:spLocks noGrp="1"/>
          </p:cNvSpPr>
          <p:nvPr>
            <p:ph idx="1"/>
          </p:nvPr>
        </p:nvSpPr>
        <p:spPr/>
        <p:txBody>
          <a:bodyPr>
            <a:normAutofit lnSpcReduction="10000"/>
          </a:bodyPr>
          <a:lstStyle/>
          <a:p>
            <a:r>
              <a:rPr lang="en-US" dirty="0" smtClean="0"/>
              <a:t>Objectives</a:t>
            </a:r>
          </a:p>
          <a:p>
            <a:r>
              <a:rPr lang="en-US" dirty="0" smtClean="0"/>
              <a:t>By the end of this section you will be able to: </a:t>
            </a:r>
          </a:p>
          <a:p>
            <a:pPr lvl="0"/>
            <a:r>
              <a:rPr lang="en-US" dirty="0" smtClean="0"/>
              <a:t>Describe the types of houses</a:t>
            </a:r>
          </a:p>
          <a:p>
            <a:pPr lvl="0"/>
            <a:r>
              <a:rPr lang="en-US" dirty="0" smtClean="0"/>
              <a:t>Describe the criteria for an adequate house</a:t>
            </a:r>
          </a:p>
          <a:p>
            <a:pPr lvl="0"/>
            <a:r>
              <a:rPr lang="en-US" dirty="0" smtClean="0"/>
              <a:t>Describe a suitable building site</a:t>
            </a:r>
          </a:p>
          <a:p>
            <a:pPr lvl="0"/>
            <a:r>
              <a:rPr lang="en-US" dirty="0" smtClean="0"/>
              <a:t>Describe the characteristics of poor housing</a:t>
            </a:r>
          </a:p>
          <a:p>
            <a:pPr lvl="0"/>
            <a:r>
              <a:rPr lang="en-US" dirty="0" smtClean="0"/>
              <a:t>Describe how you would involve the community in improving housing</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HOUSING </a:t>
            </a:r>
            <a:br>
              <a:rPr lang="en-US" dirty="0"/>
            </a:br>
            <a:endParaRPr lang="en-US" dirty="0"/>
          </a:p>
        </p:txBody>
      </p:sp>
      <p:sp>
        <p:nvSpPr>
          <p:cNvPr id="3" name="Content Placeholder 2"/>
          <p:cNvSpPr>
            <a:spLocks noGrp="1"/>
          </p:cNvSpPr>
          <p:nvPr>
            <p:ph idx="1"/>
          </p:nvPr>
        </p:nvSpPr>
        <p:spPr/>
        <p:txBody>
          <a:bodyPr/>
          <a:lstStyle/>
          <a:p>
            <a:r>
              <a:rPr lang="en-US" dirty="0"/>
              <a:t>The provision of good housing is an essential aspect of environmental health. </a:t>
            </a:r>
            <a:endParaRPr lang="en-US" dirty="0" smtClean="0"/>
          </a:p>
          <a:p>
            <a:r>
              <a:rPr lang="en-US" dirty="0" smtClean="0"/>
              <a:t>Good </a:t>
            </a:r>
            <a:r>
              <a:rPr lang="en-US" dirty="0"/>
              <a:t>housing is a requirement for every human being because it provides shelter and protection from environmental hazards.</a:t>
            </a:r>
          </a:p>
          <a:p>
            <a:r>
              <a:rPr lang="en-US" dirty="0"/>
              <a:t>Think of some health problems that would be associated with the following poor housing conditions: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Overcrowding and poor ventilation</a:t>
            </a:r>
          </a:p>
          <a:p>
            <a:pPr lvl="0"/>
            <a:r>
              <a:rPr lang="en-US" dirty="0"/>
              <a:t>Unscreened windows</a:t>
            </a:r>
          </a:p>
          <a:p>
            <a:pPr lvl="0"/>
            <a:r>
              <a:rPr lang="en-US" dirty="0"/>
              <a:t>Cooking fires on the floor</a:t>
            </a:r>
          </a:p>
          <a:p>
            <a:r>
              <a:rPr lang="en-US" dirty="0"/>
              <a:t>Earth walls and dirty floors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nSpc>
                          <a:spcPct val="115000"/>
                        </a:lnSpc>
                        <a:spcBef>
                          <a:spcPts val="0"/>
                        </a:spcBef>
                        <a:spcAft>
                          <a:spcPts val="0"/>
                        </a:spcAft>
                      </a:pPr>
                      <a:r>
                        <a:rPr lang="en-US" sz="1000" b="1">
                          <a:latin typeface="Times New Roman"/>
                          <a:ea typeface="Times New Roman"/>
                          <a:cs typeface="Times New Roman"/>
                        </a:rPr>
                        <a:t>Housing Condition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b="1">
                          <a:latin typeface="Times New Roman"/>
                          <a:ea typeface="Times New Roman"/>
                          <a:cs typeface="Times New Roman"/>
                        </a:rPr>
                        <a:t>Health Risk</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Overcrowding and poor ventilation</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a:latin typeface="Times New Roman"/>
                          <a:ea typeface="Times New Roman"/>
                          <a:cs typeface="Times New Roman"/>
                        </a:rPr>
                        <a:t>Airborne droplet infections</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Unscreened windows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a:latin typeface="Times New Roman"/>
                          <a:ea typeface="Times New Roman"/>
                          <a:cs typeface="Times New Roman"/>
                        </a:rPr>
                        <a:t>Malaria</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Cooking fires on the floor</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a:latin typeface="Times New Roman"/>
                          <a:ea typeface="Times New Roman"/>
                          <a:cs typeface="Times New Roman"/>
                        </a:rPr>
                        <a:t>Accidents and burns in children</a:t>
                      </a:r>
                      <a:endParaRPr lang="en-US" sz="1100">
                        <a:latin typeface="Calibri"/>
                        <a:ea typeface="Calibri"/>
                        <a:cs typeface="Times New Roman"/>
                      </a:endParaRPr>
                    </a:p>
                  </a:txBody>
                  <a:tcPr marL="9525" marR="9525" marT="9525" marB="9525" anchor="ctr"/>
                </a:tc>
              </a:tr>
              <a:tr h="370840">
                <a:tc>
                  <a:txBody>
                    <a:bodyPr/>
                    <a:lstStyle/>
                    <a:p>
                      <a:pPr marL="0" marR="0">
                        <a:lnSpc>
                          <a:spcPct val="115000"/>
                        </a:lnSpc>
                        <a:spcBef>
                          <a:spcPts val="0"/>
                        </a:spcBef>
                        <a:spcAft>
                          <a:spcPts val="0"/>
                        </a:spcAft>
                      </a:pPr>
                      <a:r>
                        <a:rPr lang="en-US" sz="1000">
                          <a:latin typeface="Times New Roman"/>
                          <a:ea typeface="Times New Roman"/>
                          <a:cs typeface="Times New Roman"/>
                        </a:rPr>
                        <a:t>Earth walls and dirty floors</a:t>
                      </a:r>
                      <a:endParaRPr lang="en-US" sz="110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000" dirty="0">
                          <a:latin typeface="Times New Roman"/>
                          <a:ea typeface="Times New Roman"/>
                          <a:cs typeface="Times New Roman"/>
                        </a:rPr>
                        <a:t>Breeding of flies and bedbugs</a:t>
                      </a:r>
                      <a:endParaRPr lang="en-US" sz="1100" dirty="0">
                        <a:latin typeface="Calibri"/>
                        <a:ea typeface="Calibri"/>
                        <a:cs typeface="Times New Roman"/>
                      </a:endParaRPr>
                    </a:p>
                  </a:txBody>
                  <a:tcPr marL="9525" marR="9525" marT="9525" marB="9525"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457200" y="1600200"/>
            <a:ext cx="8229600" cy="5105400"/>
          </a:xfrm>
        </p:spPr>
        <p:txBody>
          <a:bodyPr>
            <a:normAutofit fontScale="70000" lnSpcReduction="20000"/>
          </a:bodyPr>
          <a:lstStyle/>
          <a:p>
            <a:r>
              <a:rPr lang="en-US" b="1" dirty="0" smtClean="0"/>
              <a:t>Health</a:t>
            </a:r>
            <a:r>
              <a:rPr lang="en-US" dirty="0" smtClean="0"/>
              <a:t>- a state of complete physical, social, economic and mental wellbeing and not merely the absence of disease or infirmity</a:t>
            </a:r>
          </a:p>
          <a:p>
            <a:r>
              <a:rPr lang="en-US" b="1" dirty="0" smtClean="0"/>
              <a:t>Environment</a:t>
            </a:r>
            <a:r>
              <a:rPr lang="en-US" dirty="0" smtClean="0"/>
              <a:t>- the surroundings of, and influences on, a particular item of interest</a:t>
            </a:r>
            <a:endParaRPr lang="en-US" dirty="0"/>
          </a:p>
          <a:p>
            <a:pPr lvl="0"/>
            <a:r>
              <a:rPr lang="en-US" dirty="0" smtClean="0"/>
              <a:t>WHO defines environmental health as  all the physical, chemical, and biological factors external to a person, and all the related factors impacting behaviors</a:t>
            </a:r>
          </a:p>
          <a:p>
            <a:pPr lvl="0"/>
            <a:r>
              <a:rPr lang="en-US" b="1" dirty="0" smtClean="0"/>
              <a:t>Environmental </a:t>
            </a:r>
            <a:r>
              <a:rPr lang="en-US" b="1" dirty="0"/>
              <a:t>health </a:t>
            </a:r>
            <a:r>
              <a:rPr lang="en-US" dirty="0"/>
              <a:t>describes the aspects of health related to or emanating from man’s interaction with the environment</a:t>
            </a:r>
          </a:p>
          <a:p>
            <a:r>
              <a:rPr lang="en-US" dirty="0" smtClean="0"/>
              <a:t>There are different types of environments;</a:t>
            </a:r>
            <a:endParaRPr lang="en-US" dirty="0"/>
          </a:p>
          <a:p>
            <a:pPr lvl="0">
              <a:buFont typeface="Wingdings" pitchFamily="2" charset="2"/>
              <a:buChar char="ü"/>
            </a:pPr>
            <a:r>
              <a:rPr lang="en-US" dirty="0"/>
              <a:t>Biological environment</a:t>
            </a:r>
          </a:p>
          <a:p>
            <a:pPr lvl="0">
              <a:buFont typeface="Wingdings" pitchFamily="2" charset="2"/>
              <a:buChar char="ü"/>
            </a:pPr>
            <a:r>
              <a:rPr lang="en-US" dirty="0"/>
              <a:t>Physical environment </a:t>
            </a:r>
          </a:p>
          <a:p>
            <a:pPr lvl="0">
              <a:buFont typeface="Wingdings" pitchFamily="2" charset="2"/>
              <a:buChar char="ü"/>
            </a:pPr>
            <a:r>
              <a:rPr lang="en-US" dirty="0"/>
              <a:t>Socio-cultural environment </a:t>
            </a:r>
          </a:p>
          <a:p>
            <a:pPr lvl="0">
              <a:buFont typeface="Wingdings" pitchFamily="2" charset="2"/>
              <a:buChar char="ü"/>
            </a:pPr>
            <a:r>
              <a:rPr lang="en-US" dirty="0"/>
              <a:t>Economic and </a:t>
            </a:r>
            <a:r>
              <a:rPr lang="en-US" dirty="0" smtClean="0"/>
              <a:t>political environments</a:t>
            </a:r>
            <a:endParaRPr lang="en-US" dirty="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 combination of dampness, lack of light, poor ventilation and overcrowding will contribute to the spread of airborne and droplet infections. </a:t>
            </a:r>
          </a:p>
          <a:p>
            <a:r>
              <a:rPr lang="en-US" dirty="0"/>
              <a:t>Earth floors and walls permit the entry and breeding of flies and bedbugs, while unscreened windows permit entry of mosquitoes. </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Cooking fires on the floor are hazards to small children. Inadequate space to talk and play, especially in town houses, is one of the reasons why fathers and children leave home thereby adding to social problems.</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these reasons it is important to improve the quality of housing. You can help your community live in safe houses, by making simple improvements using locally available materials.</a:t>
            </a:r>
          </a:p>
          <a:p>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Types of Housing</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Permanent Houses</a:t>
            </a:r>
            <a:r>
              <a:rPr lang="en-US" dirty="0"/>
              <a:t/>
            </a:r>
            <a:br>
              <a:rPr lang="en-US" dirty="0"/>
            </a:br>
            <a:r>
              <a:rPr lang="en-US" dirty="0"/>
              <a:t/>
            </a:r>
            <a:br>
              <a:rPr lang="en-US" dirty="0"/>
            </a:br>
            <a:r>
              <a:rPr lang="en-US" dirty="0"/>
              <a:t>This type of house has a stone foundation, a cemented floor and plastered walls</a:t>
            </a:r>
            <a:r>
              <a:rPr lang="en-US" dirty="0" smtClean="0"/>
              <a:t>.</a:t>
            </a:r>
          </a:p>
          <a:p>
            <a:r>
              <a:rPr lang="en-US" dirty="0" smtClean="0"/>
              <a:t> </a:t>
            </a:r>
            <a:r>
              <a:rPr lang="en-US" dirty="0"/>
              <a:t>The roof is covered with iron sheets, tiles or stones in the case of flats or </a:t>
            </a:r>
            <a:r>
              <a:rPr lang="en-US" dirty="0" err="1"/>
              <a:t>maisonettes</a:t>
            </a:r>
            <a:r>
              <a:rPr lang="en-US" dirty="0"/>
              <a:t>. </a:t>
            </a:r>
            <a:endParaRPr lang="en-US" dirty="0" smtClean="0"/>
          </a:p>
          <a:p>
            <a:r>
              <a:rPr lang="en-US" dirty="0" smtClean="0"/>
              <a:t>This </a:t>
            </a:r>
            <a:r>
              <a:rPr lang="en-US" dirty="0"/>
              <a:t>type of house has advantages in that it is easy to keep the floor and walls clean</a:t>
            </a:r>
            <a:r>
              <a:rPr lang="en-US" dirty="0" smtClean="0"/>
              <a:t>.</a:t>
            </a:r>
          </a:p>
          <a:p>
            <a:r>
              <a:rPr lang="en-US" dirty="0" smtClean="0"/>
              <a:t> </a:t>
            </a:r>
            <a:r>
              <a:rPr lang="en-US" dirty="0"/>
              <a:t>However, the floor should be kept dry to avoid accidental falls</a:t>
            </a:r>
            <a:r>
              <a:rPr lang="en-US" dirty="0" smtClean="0"/>
              <a:t>.</a:t>
            </a:r>
          </a:p>
          <a:p>
            <a:r>
              <a:rPr lang="en-US" dirty="0" smtClean="0"/>
              <a:t> </a:t>
            </a:r>
            <a:r>
              <a:rPr lang="en-US" dirty="0"/>
              <a:t>Permanent houses are not cheap to construct and it is necessary to budget for the activity.</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Semi-Permanent Houses</a:t>
            </a:r>
            <a:r>
              <a:rPr lang="en-US" dirty="0"/>
              <a:t/>
            </a:r>
            <a:br>
              <a:rPr lang="en-US" dirty="0"/>
            </a:br>
            <a:r>
              <a:rPr lang="en-US" dirty="0"/>
              <a:t/>
            </a:r>
            <a:br>
              <a:rPr lang="en-US" dirty="0"/>
            </a:br>
            <a:r>
              <a:rPr lang="en-US" dirty="0"/>
              <a:t>This is a type of house whereby the floor is usually cemented but does not necessarily have a stone foundation</a:t>
            </a:r>
            <a:r>
              <a:rPr lang="en-US" dirty="0" smtClean="0"/>
              <a:t>.</a:t>
            </a:r>
          </a:p>
          <a:p>
            <a:r>
              <a:rPr lang="en-US" dirty="0" smtClean="0"/>
              <a:t> </a:t>
            </a:r>
            <a:r>
              <a:rPr lang="en-US" dirty="0"/>
              <a:t>The walls are made of iron sheets or sometimes timber. The house is iron </a:t>
            </a:r>
            <a:r>
              <a:rPr lang="en-US" dirty="0" smtClean="0"/>
              <a:t>roofed.</a:t>
            </a:r>
          </a:p>
          <a:p>
            <a:r>
              <a:rPr lang="en-US" dirty="0" smtClean="0"/>
              <a:t> </a:t>
            </a:r>
            <a:r>
              <a:rPr lang="en-US" dirty="0"/>
              <a:t>It is satisfactory and easy to keep clean</a:t>
            </a:r>
            <a:r>
              <a:rPr lang="en-US" dirty="0" smtClean="0"/>
              <a:t>.</a:t>
            </a:r>
          </a:p>
          <a:p>
            <a:r>
              <a:rPr lang="en-US" dirty="0" smtClean="0"/>
              <a:t> </a:t>
            </a:r>
            <a:r>
              <a:rPr lang="en-US" dirty="0"/>
              <a:t>However, appropriate preservatives for timbers have to be used or else termites destroy it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In </a:t>
            </a:r>
            <a:r>
              <a:rPr lang="en-US" dirty="0"/>
              <a:t>many places mud bricks are used and they are an appropriate method of improving houses</a:t>
            </a:r>
            <a:r>
              <a:rPr lang="en-US" dirty="0" smtClean="0"/>
              <a:t>.</a:t>
            </a:r>
          </a:p>
          <a:p>
            <a:r>
              <a:rPr lang="en-US" dirty="0" smtClean="0"/>
              <a:t> </a:t>
            </a:r>
            <a:r>
              <a:rPr lang="en-US" dirty="0"/>
              <a:t>Since it is less expensive than a permanent house, you have the responsibility of encouraging members of the community to try and acquire at least this type of a house.</a:t>
            </a:r>
          </a:p>
          <a:p>
            <a:pPr>
              <a:buNone/>
            </a:pPr>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Temporary Houses</a:t>
            </a:r>
            <a:endParaRPr lang="en-US" dirty="0"/>
          </a:p>
        </p:txBody>
      </p:sp>
      <p:sp>
        <p:nvSpPr>
          <p:cNvPr id="3" name="Content Placeholder 2"/>
          <p:cNvSpPr>
            <a:spLocks noGrp="1"/>
          </p:cNvSpPr>
          <p:nvPr>
            <p:ph idx="1"/>
          </p:nvPr>
        </p:nvSpPr>
        <p:spPr/>
        <p:txBody>
          <a:bodyPr/>
          <a:lstStyle/>
          <a:p>
            <a:r>
              <a:rPr lang="en-US" dirty="0"/>
              <a:t>This type of house may be found in rural and slums areas. </a:t>
            </a:r>
            <a:endParaRPr lang="en-US" dirty="0" smtClean="0"/>
          </a:p>
          <a:p>
            <a:r>
              <a:rPr lang="en-US" dirty="0" smtClean="0"/>
              <a:t>The </a:t>
            </a:r>
            <a:r>
              <a:rPr lang="en-US" dirty="0"/>
              <a:t>floor is earthen, the walls are made of cardboard, polythene paper, grass or mud. The roof is thatched with the same material as the walls</a:t>
            </a:r>
            <a:r>
              <a:rPr lang="en-US" dirty="0" smtClean="0"/>
              <a:t>.</a:t>
            </a:r>
          </a:p>
          <a:p>
            <a:r>
              <a:rPr lang="en-US" dirty="0" smtClean="0"/>
              <a:t> </a:t>
            </a:r>
            <a:r>
              <a:rPr lang="en-US" dirty="0"/>
              <a:t>This type of a house does not provide for privacy and can easily catch fire.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Temporary houses are a health hazard and do not meet the requirements for good housing. They should be discouraged as much as possible.</a:t>
            </a:r>
          </a:p>
          <a:p>
            <a:r>
              <a:rPr lang="en-US" b="1" u="sng" dirty="0"/>
              <a:t>Criteria for an Adequate House</a:t>
            </a:r>
            <a:endParaRPr lang="en-US" dirty="0"/>
          </a:p>
          <a:p>
            <a:r>
              <a:rPr lang="en-US" dirty="0"/>
              <a:t>A good house should meet biological, physical and social criteria.</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Biological Criteria</a:t>
            </a:r>
            <a:endParaRPr lang="en-US" dirty="0"/>
          </a:p>
        </p:txBody>
      </p:sp>
      <p:sp>
        <p:nvSpPr>
          <p:cNvPr id="3" name="Content Placeholder 2"/>
          <p:cNvSpPr>
            <a:spLocks noGrp="1"/>
          </p:cNvSpPr>
          <p:nvPr>
            <p:ph idx="1"/>
          </p:nvPr>
        </p:nvSpPr>
        <p:spPr/>
        <p:txBody>
          <a:bodyPr>
            <a:normAutofit fontScale="92500" lnSpcReduction="10000"/>
          </a:bodyPr>
          <a:lstStyle/>
          <a:p>
            <a:r>
              <a:rPr lang="en-US" dirty="0"/>
              <a:t>Good housing </a:t>
            </a:r>
            <a:r>
              <a:rPr lang="en-US" dirty="0" smtClean="0"/>
              <a:t>minimizes </a:t>
            </a:r>
            <a:r>
              <a:rPr lang="en-US" dirty="0"/>
              <a:t>the risk of transmission of diseases. The spread of gastro-intestinal infections is </a:t>
            </a:r>
            <a:r>
              <a:rPr lang="en-US" dirty="0" smtClean="0"/>
              <a:t>minimized </a:t>
            </a:r>
            <a:r>
              <a:rPr lang="en-US" dirty="0"/>
              <a:t>by some important factors. These include: </a:t>
            </a:r>
          </a:p>
          <a:p>
            <a:pPr lvl="0">
              <a:buFont typeface="Wingdings" pitchFamily="2" charset="2"/>
              <a:buChar char="ü"/>
            </a:pPr>
            <a:r>
              <a:rPr lang="en-US" dirty="0"/>
              <a:t>Good water supply</a:t>
            </a:r>
          </a:p>
          <a:p>
            <a:pPr lvl="0">
              <a:buFont typeface="Wingdings" pitchFamily="2" charset="2"/>
              <a:buChar char="ü"/>
            </a:pPr>
            <a:r>
              <a:rPr lang="en-US" dirty="0"/>
              <a:t>Good food storage, preservation and preparation</a:t>
            </a:r>
          </a:p>
          <a:p>
            <a:pPr lvl="0">
              <a:buFont typeface="Wingdings" pitchFamily="2" charset="2"/>
              <a:buChar char="ü"/>
            </a:pPr>
            <a:r>
              <a:rPr lang="en-US" dirty="0"/>
              <a:t>Adequate facilities for washing utensils and well designed kitchens</a:t>
            </a:r>
          </a:p>
          <a:p>
            <a:pPr lvl="0">
              <a:buFont typeface="Wingdings" pitchFamily="2" charset="2"/>
              <a:buChar char="ü"/>
            </a:pPr>
            <a:r>
              <a:rPr lang="en-US" dirty="0"/>
              <a:t>Adequate methods of refuse disposal</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Physical Criteria</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house should be safe for every occupant. This means that home accidents should be prevented</a:t>
            </a:r>
            <a:r>
              <a:rPr lang="en-US" dirty="0" smtClean="0"/>
              <a:t>.</a:t>
            </a:r>
          </a:p>
          <a:p>
            <a:r>
              <a:rPr lang="en-US" dirty="0" smtClean="0"/>
              <a:t> </a:t>
            </a:r>
            <a:r>
              <a:rPr lang="en-US" dirty="0"/>
              <a:t>It is, therefore, necessary that appropriate safety devices be provided for</a:t>
            </a:r>
            <a:r>
              <a:rPr lang="en-US" dirty="0" smtClean="0"/>
              <a:t>.</a:t>
            </a:r>
          </a:p>
          <a:p>
            <a:r>
              <a:rPr lang="en-US" dirty="0" smtClean="0"/>
              <a:t> </a:t>
            </a:r>
            <a:r>
              <a:rPr lang="en-US" dirty="0"/>
              <a:t>The house should also be free from air pollution.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Biological Environment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The biological component of the environment is made up of living things, which include plants, people and animals. </a:t>
            </a:r>
          </a:p>
          <a:p>
            <a:r>
              <a:rPr lang="en-US" b="1" dirty="0"/>
              <a:t>Plants</a:t>
            </a:r>
            <a:r>
              <a:rPr lang="en-US" dirty="0"/>
              <a:t> </a:t>
            </a:r>
          </a:p>
          <a:p>
            <a:r>
              <a:rPr lang="en-US" dirty="0"/>
              <a:t>Vegetation prevents soil erosion and also protects our water sources. Trees act as windbreakers, provide firewood, charcoal, timber and paper among others.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Criteria</a:t>
            </a:r>
            <a:endParaRPr lang="en-US" dirty="0"/>
          </a:p>
        </p:txBody>
      </p:sp>
      <p:sp>
        <p:nvSpPr>
          <p:cNvPr id="3" name="Content Placeholder 2"/>
          <p:cNvSpPr>
            <a:spLocks noGrp="1"/>
          </p:cNvSpPr>
          <p:nvPr>
            <p:ph idx="1"/>
          </p:nvPr>
        </p:nvSpPr>
        <p:spPr/>
        <p:txBody>
          <a:bodyPr/>
          <a:lstStyle/>
          <a:p>
            <a:r>
              <a:rPr lang="en-US" dirty="0"/>
              <a:t>Good housing should be designed to enable the family function effectively in regard to its cultural background</a:t>
            </a:r>
            <a:r>
              <a:rPr lang="en-US" dirty="0" smtClean="0"/>
              <a:t>.</a:t>
            </a:r>
          </a:p>
          <a:p>
            <a:r>
              <a:rPr lang="en-US" dirty="0" smtClean="0"/>
              <a:t> </a:t>
            </a:r>
            <a:r>
              <a:rPr lang="en-US" dirty="0"/>
              <a:t>This means that the required privacy for adults should be catered for</a:t>
            </a:r>
            <a:r>
              <a:rPr lang="en-US" dirty="0" smtClean="0"/>
              <a:t>.</a:t>
            </a:r>
          </a:p>
          <a:p>
            <a:r>
              <a:rPr lang="en-US" dirty="0" smtClean="0"/>
              <a:t> </a:t>
            </a:r>
            <a:r>
              <a:rPr lang="en-US" dirty="0"/>
              <a:t>It should have a suitable setting for </a:t>
            </a:r>
            <a:r>
              <a:rPr lang="en-US" dirty="0" smtClean="0"/>
              <a:t>bringing up </a:t>
            </a:r>
            <a:r>
              <a:rPr lang="en-US" dirty="0"/>
              <a:t>children.</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Characteristics of Adequate Housing</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b="1" dirty="0"/>
              <a:t>Natural Light</a:t>
            </a:r>
            <a:r>
              <a:rPr lang="en-US" dirty="0"/>
              <a:t/>
            </a:r>
            <a:br>
              <a:rPr lang="en-US" dirty="0"/>
            </a:br>
            <a:r>
              <a:rPr lang="en-US" dirty="0"/>
              <a:t/>
            </a:r>
            <a:br>
              <a:rPr lang="en-US" dirty="0"/>
            </a:br>
            <a:r>
              <a:rPr lang="en-US" dirty="0"/>
              <a:t>The sun provides natural light, which is essential for physical growth, especially in young children</a:t>
            </a:r>
            <a:r>
              <a:rPr lang="en-US" dirty="0" smtClean="0"/>
              <a:t>.</a:t>
            </a:r>
          </a:p>
          <a:p>
            <a:r>
              <a:rPr lang="en-US" dirty="0" smtClean="0"/>
              <a:t> </a:t>
            </a:r>
            <a:r>
              <a:rPr lang="en-US" dirty="0"/>
              <a:t>Lighting is also essential for proper vision. The presence of sunlight into the house kills some micro-organisms. </a:t>
            </a:r>
            <a:endParaRPr lang="en-US" dirty="0" smtClean="0"/>
          </a:p>
          <a:p>
            <a:r>
              <a:rPr lang="en-US" dirty="0" smtClean="0"/>
              <a:t>This </a:t>
            </a:r>
            <a:r>
              <a:rPr lang="en-US" dirty="0"/>
              <a:t>underscores the need for sunlight in the house. Some insects are also driven away by adequate lighting.</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Artificial Lighting</a:t>
            </a:r>
            <a:r>
              <a:rPr lang="en-US" dirty="0"/>
              <a:t/>
            </a:r>
            <a:br>
              <a:rPr lang="en-US" dirty="0"/>
            </a:br>
            <a:r>
              <a:rPr lang="en-US" dirty="0"/>
              <a:t/>
            </a:r>
            <a:br>
              <a:rPr lang="en-US" dirty="0"/>
            </a:br>
            <a:r>
              <a:rPr lang="en-US" dirty="0"/>
              <a:t>This type of lighting is needed at night. The sources are electricity, oil lamps and gas. The type of lighting used should correspond to the purpose for which it is needed in the house.</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Artificial Lighting</a:t>
            </a:r>
            <a:r>
              <a:rPr lang="en-US" dirty="0"/>
              <a:t/>
            </a:r>
            <a:br>
              <a:rPr lang="en-US" dirty="0"/>
            </a:br>
            <a:r>
              <a:rPr lang="en-US" dirty="0"/>
              <a:t/>
            </a:r>
            <a:br>
              <a:rPr lang="en-US" dirty="0"/>
            </a:br>
            <a:r>
              <a:rPr lang="en-US" dirty="0"/>
              <a:t>This type of lighting is needed at night. The sources are electricity, oil lamps and gas. The type of lighting used should correspond to the purpose for which it is needed in the house.</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Room Separation</a:t>
            </a:r>
            <a:r>
              <a:rPr lang="en-US" dirty="0"/>
              <a:t/>
            </a:r>
            <a:br>
              <a:rPr lang="en-US" dirty="0"/>
            </a:br>
            <a:r>
              <a:rPr lang="en-US" dirty="0"/>
              <a:t/>
            </a:r>
            <a:br>
              <a:rPr lang="en-US" dirty="0"/>
            </a:br>
            <a:r>
              <a:rPr lang="en-US" dirty="0"/>
              <a:t>The house should have adequate rooms to provide separate accommodation for adults and children</a:t>
            </a:r>
            <a:r>
              <a:rPr lang="en-US" dirty="0" smtClean="0"/>
              <a:t>.</a:t>
            </a:r>
          </a:p>
          <a:p>
            <a:r>
              <a:rPr lang="en-US" dirty="0" smtClean="0"/>
              <a:t> </a:t>
            </a:r>
            <a:r>
              <a:rPr lang="en-US" dirty="0"/>
              <a:t>The shelter for animals should be separate from the main house. </a:t>
            </a:r>
            <a:endParaRPr lang="en-US" dirty="0" smtClean="0"/>
          </a:p>
          <a:p>
            <a:r>
              <a:rPr lang="en-US" dirty="0" smtClean="0"/>
              <a:t>There </a:t>
            </a:r>
            <a:r>
              <a:rPr lang="en-US" dirty="0"/>
              <a:t>should also be separate rooms for food storage and preparation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Others</a:t>
            </a:r>
            <a:endParaRPr lang="en-US" dirty="0"/>
          </a:p>
        </p:txBody>
      </p:sp>
      <p:sp>
        <p:nvSpPr>
          <p:cNvPr id="3" name="Content Placeholder 2"/>
          <p:cNvSpPr>
            <a:spLocks noGrp="1"/>
          </p:cNvSpPr>
          <p:nvPr>
            <p:ph idx="1"/>
          </p:nvPr>
        </p:nvSpPr>
        <p:spPr/>
        <p:txBody>
          <a:bodyPr>
            <a:normAutofit fontScale="85000" lnSpcReduction="10000"/>
          </a:bodyPr>
          <a:lstStyle/>
          <a:p>
            <a:r>
              <a:rPr lang="en-US" sz="3300" dirty="0" smtClean="0"/>
              <a:t>The </a:t>
            </a:r>
            <a:r>
              <a:rPr lang="en-US" sz="3300" dirty="0"/>
              <a:t>house should have, where possible, cemented floor and plastered walls to protect against insects and should be rodent-proof</a:t>
            </a:r>
            <a:r>
              <a:rPr lang="en-US" sz="3300" dirty="0" smtClean="0"/>
              <a:t>.</a:t>
            </a:r>
          </a:p>
          <a:p>
            <a:r>
              <a:rPr lang="en-US" sz="3300" dirty="0" smtClean="0"/>
              <a:t> </a:t>
            </a:r>
            <a:r>
              <a:rPr lang="en-US" sz="3300" dirty="0"/>
              <a:t>It should also have water supply in adequate and reliable quantity and quality</a:t>
            </a:r>
            <a:r>
              <a:rPr lang="en-US" sz="3300" dirty="0" smtClean="0"/>
              <a:t>.</a:t>
            </a:r>
          </a:p>
          <a:p>
            <a:r>
              <a:rPr lang="en-US" sz="3300" dirty="0" smtClean="0"/>
              <a:t> </a:t>
            </a:r>
            <a:r>
              <a:rPr lang="en-US" sz="3300" dirty="0"/>
              <a:t>It should have a good latrine and a clean compound</a:t>
            </a:r>
            <a:r>
              <a:rPr lang="en-US" sz="3300" dirty="0" smtClean="0"/>
              <a:t>.</a:t>
            </a:r>
          </a:p>
          <a:p>
            <a:r>
              <a:rPr lang="en-US" sz="3300" dirty="0" smtClean="0"/>
              <a:t> </a:t>
            </a:r>
            <a:r>
              <a:rPr lang="en-US" sz="3300" dirty="0"/>
              <a:t>It should be equipped with proper methods of refuse disposal, for example, composting, burning or burying waste. </a:t>
            </a:r>
            <a:endParaRPr lang="en-US" sz="3300" dirty="0" smtClean="0"/>
          </a:p>
          <a:p>
            <a:r>
              <a:rPr lang="en-US" sz="3300" dirty="0" smtClean="0"/>
              <a:t>The </a:t>
            </a:r>
            <a:r>
              <a:rPr lang="en-US" sz="3300" dirty="0"/>
              <a:t>house should be dry.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The cooking arrangements should be satisfactory to avoid home accidents.</a:t>
            </a:r>
          </a:p>
          <a:p>
            <a:r>
              <a:rPr lang="en-US" dirty="0" smtClean="0"/>
              <a:t>Generally, there should be an effort </a:t>
            </a:r>
            <a:r>
              <a:rPr lang="en-US" dirty="0"/>
              <a:t>to protect against all types of home accidents, for instance, those caused by fire, tools and chemicals.</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a:t>Remember: </a:t>
            </a:r>
            <a:br>
              <a:rPr lang="en-US" b="1" i="1" dirty="0"/>
            </a:br>
            <a:r>
              <a:rPr lang="en-US" b="1" i="1" dirty="0"/>
              <a:t>It may not always be possible to meet all the necessary requirements for adequate housing. However, housing can be improved in a number of simple and practical ways</a:t>
            </a:r>
            <a:endParaRPr lang="en-US" dirty="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Suitable Building Sites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 following factors should be considered when selecting a suitable site for a house: </a:t>
            </a:r>
          </a:p>
          <a:p>
            <a:pPr lvl="0">
              <a:buFont typeface="Wingdings" pitchFamily="2" charset="2"/>
              <a:buChar char="ü"/>
            </a:pPr>
            <a:r>
              <a:rPr lang="en-US" dirty="0"/>
              <a:t>The soil should be suitable for construction.</a:t>
            </a:r>
          </a:p>
          <a:p>
            <a:pPr lvl="0">
              <a:buFont typeface="Wingdings" pitchFamily="2" charset="2"/>
              <a:buChar char="ü"/>
            </a:pPr>
            <a:r>
              <a:rPr lang="en-US" dirty="0"/>
              <a:t>The site should be dry, sunny and exposed to free air.</a:t>
            </a:r>
          </a:p>
          <a:p>
            <a:pPr lvl="0">
              <a:buFont typeface="Wingdings" pitchFamily="2" charset="2"/>
              <a:buChar char="ü"/>
            </a:pPr>
            <a:r>
              <a:rPr lang="en-US" dirty="0"/>
              <a:t>The surroundings should be hygienic </a:t>
            </a:r>
            <a:br>
              <a:rPr lang="en-US" dirty="0"/>
            </a:br>
            <a:r>
              <a:rPr lang="en-US" dirty="0"/>
              <a:t>and healthy.</a:t>
            </a:r>
          </a:p>
          <a:p>
            <a:pPr lvl="0">
              <a:buFont typeface="Wingdings" pitchFamily="2" charset="2"/>
              <a:buChar char="ü"/>
            </a:pPr>
            <a:r>
              <a:rPr lang="en-US" dirty="0"/>
              <a:t>The site should be away from noisy factories, cinema halls and heavy traffic</a:t>
            </a:r>
            <a:r>
              <a:rPr lang="en-US" dirty="0" smtClean="0"/>
              <a:t>.</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dirty="0" smtClean="0"/>
              <a:t>It should be on high ground to avoid water from standing and stagnating. This will prevent breeding of mosquitoes</a:t>
            </a:r>
          </a:p>
          <a:p>
            <a:r>
              <a:rPr lang="en-US" b="1" u="sng" dirty="0"/>
              <a:t>Characteristics of Poor Housing</a:t>
            </a:r>
            <a:endParaRPr lang="en-US" dirty="0"/>
          </a:p>
          <a:p>
            <a:r>
              <a:rPr lang="en-US" dirty="0"/>
              <a:t>A poor house does not protect its inhabitants from environmental hazards. It may have some or all the following negative characteristics:</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They also influence weather patterns.</a:t>
            </a:r>
          </a:p>
          <a:p>
            <a:r>
              <a:rPr lang="en-US" dirty="0" smtClean="0"/>
              <a:t> Flowers are a natural beauty and are often used for decoration.</a:t>
            </a:r>
          </a:p>
          <a:p>
            <a:r>
              <a:rPr lang="en-US" dirty="0" smtClean="0"/>
              <a:t> Plants provide vegetables, fruits, tubers and seeds as food</a:t>
            </a:r>
          </a:p>
          <a:p>
            <a:pPr lvl="0"/>
            <a:r>
              <a:rPr lang="en-US" dirty="0"/>
              <a:t>A number of plants are used as herbal medicine for the treatment of various diseases, for example, the </a:t>
            </a:r>
            <a:r>
              <a:rPr lang="en-US" dirty="0" err="1"/>
              <a:t>Neem</a:t>
            </a:r>
            <a:r>
              <a:rPr lang="en-US" dirty="0"/>
              <a:t> tree locally known as </a:t>
            </a:r>
            <a:r>
              <a:rPr lang="en-US" dirty="0" err="1"/>
              <a:t>muarobaine</a:t>
            </a:r>
            <a:r>
              <a:rPr lang="en-US" dirty="0"/>
              <a:t>, is used for the treatment of malaria, among many other diseases. </a:t>
            </a:r>
          </a:p>
          <a:p>
            <a:pPr>
              <a:buNone/>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Characteristics</a:t>
            </a:r>
            <a:r>
              <a:rPr lang="en-US" dirty="0"/>
              <a:t>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Dampness due to poor drainage.</a:t>
            </a:r>
          </a:p>
          <a:p>
            <a:pPr lvl="0"/>
            <a:r>
              <a:rPr lang="en-US" dirty="0"/>
              <a:t>Overcrowding is a common feature in poor housing. This is due to an insufficient number of rooms. Dampness and overcrowding enhance the spread of common respiratory diseases such as colds, influenza, tuberculosis and pneumonia.</a:t>
            </a:r>
          </a:p>
          <a:p>
            <a:r>
              <a:rPr lang="en-US" dirty="0"/>
              <a:t>Earthen floors and walls encourage breeding of fleas and bed bugs while</a:t>
            </a:r>
            <a:br>
              <a:rPr lang="en-US" dirty="0"/>
            </a:br>
            <a:r>
              <a:rPr lang="en-US" dirty="0"/>
              <a:t>unscreened windows encourage entry of mosquitoes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Unprotected fire places with poor cooking arrangements cause home accidents with children. Working tools can cause accidents if not </a:t>
            </a:r>
            <a:br>
              <a:rPr lang="en-US" dirty="0"/>
            </a:br>
            <a:r>
              <a:rPr lang="en-US" dirty="0"/>
              <a:t>properly stored.</a:t>
            </a:r>
          </a:p>
          <a:p>
            <a:r>
              <a:rPr lang="en-US" dirty="0"/>
              <a:t>Water supply and storage, which lacks hygiene, poses a health hazard for the transmission of water-borne diseases.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Proper storage of clean utensils is often lacking in poor housing. This is accompanied by poor personal hygiene in the preparation and serving of food.</a:t>
            </a:r>
          </a:p>
          <a:p>
            <a:pPr lvl="0"/>
            <a:r>
              <a:rPr lang="en-US" dirty="0"/>
              <a:t>The home environment may lack a good latrine, usually accompanied by improper excreta and inadequate refuse disposal. This increases the chances of getting hookworm infestation.</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Compounds with tall grass, pools of water and sprawling litter may provide good breeding places for mosquitoes, rodents and other vectors responsible for transmission of many communicable diseases.</a:t>
            </a:r>
          </a:p>
          <a:p>
            <a:pPr>
              <a:buNone/>
            </a:pPr>
            <a:r>
              <a:rPr lang="en-US" dirty="0"/>
              <a:t> </a:t>
            </a:r>
          </a:p>
          <a:p>
            <a:pPr>
              <a:buNone/>
            </a:pPr>
            <a:r>
              <a:rPr lang="en-US" dirty="0"/>
              <a:t> </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Community Involvement in Improving Housing</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It is very important to explain to the community the reasons they need to adopt new hygienic practices</a:t>
            </a:r>
            <a:r>
              <a:rPr lang="en-US" dirty="0" smtClean="0"/>
              <a:t>.</a:t>
            </a:r>
          </a:p>
          <a:p>
            <a:r>
              <a:rPr lang="en-US" dirty="0" smtClean="0"/>
              <a:t> </a:t>
            </a:r>
            <a:r>
              <a:rPr lang="en-US" dirty="0"/>
              <a:t>If the members of the community are not well convinced, your environmental health measures will fail. </a:t>
            </a:r>
            <a:endParaRPr lang="en-US" dirty="0" smtClean="0"/>
          </a:p>
          <a:p>
            <a:r>
              <a:rPr lang="en-US" dirty="0" smtClean="0"/>
              <a:t>This </a:t>
            </a:r>
            <a:r>
              <a:rPr lang="en-US" dirty="0"/>
              <a:t>is because new practices mean a change in people’s </a:t>
            </a:r>
            <a:r>
              <a:rPr lang="en-US" dirty="0" err="1"/>
              <a:t>behaviour</a:t>
            </a:r>
            <a:r>
              <a:rPr lang="en-US" dirty="0"/>
              <a:t> and they will not be willing to change unless they see personal advantages in it. </a:t>
            </a:r>
            <a:r>
              <a:rPr lang="en-US" dirty="0" smtClean="0"/>
              <a:t> </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t>
            </a:r>
            <a:r>
              <a:rPr lang="en-US" dirty="0" smtClean="0"/>
              <a:t> Avoiding </a:t>
            </a:r>
            <a:r>
              <a:rPr lang="en-US" dirty="0"/>
              <a:t>diseases, making more money or just being more comfortable are some of the advantages that must be </a:t>
            </a:r>
            <a:r>
              <a:rPr lang="en-US" dirty="0" smtClean="0"/>
              <a:t>emphasized </a:t>
            </a:r>
            <a:r>
              <a:rPr lang="en-US" dirty="0"/>
              <a:t>to the community. </a:t>
            </a:r>
            <a:endParaRPr lang="en-US" dirty="0" smtClean="0"/>
          </a:p>
          <a:p>
            <a:r>
              <a:rPr lang="en-US" dirty="0" smtClean="0"/>
              <a:t>You </a:t>
            </a:r>
            <a:r>
              <a:rPr lang="en-US" dirty="0"/>
              <a:t>must make the new idea attractive</a:t>
            </a:r>
            <a:r>
              <a:rPr lang="en-US" dirty="0" smtClean="0"/>
              <a:t>.</a:t>
            </a:r>
          </a:p>
          <a:p>
            <a:r>
              <a:rPr lang="en-US" dirty="0" smtClean="0"/>
              <a:t> </a:t>
            </a:r>
            <a:r>
              <a:rPr lang="en-US" dirty="0"/>
              <a:t>The following are only some ways of how to introduce change. </a:t>
            </a:r>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dirty="0"/>
              <a:t>Find out what people think about the problem. Do they see it as a problem?</a:t>
            </a:r>
            <a:br>
              <a:rPr lang="en-US" dirty="0"/>
            </a:br>
            <a:r>
              <a:rPr lang="en-US" dirty="0"/>
              <a:t>If they do not, then you will have to help them understand that the problem exists and needs to be given attention.</a:t>
            </a:r>
          </a:p>
          <a:p>
            <a:r>
              <a:rPr lang="en-US" dirty="0"/>
              <a:t>Encourage them to think of possible solutions and guide them towards those that are technically possible and suitable for the situation. </a:t>
            </a:r>
            <a:br>
              <a:rPr lang="en-US" dirty="0"/>
            </a:br>
            <a:r>
              <a:rPr lang="en-US" dirty="0"/>
              <a:t>Encourage community participation</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a:t>Aim to set an example in your health facility or home.</a:t>
            </a:r>
          </a:p>
          <a:p>
            <a:pPr lvl="0"/>
            <a:r>
              <a:rPr lang="en-US" dirty="0"/>
              <a:t>Talk and work with people, encourage them to ask for advice or help in solving their problems, for example, inadequate water supplies, waste disposal, food safety regulations and hygiene, improved housing, controlling of vectors </a:t>
            </a:r>
            <a:br>
              <a:rPr lang="en-US" dirty="0"/>
            </a:br>
            <a:r>
              <a:rPr lang="en-US" dirty="0"/>
              <a:t>and pests.</a:t>
            </a:r>
          </a:p>
          <a:p>
            <a:pPr lvl="0">
              <a:buNone/>
            </a:pPr>
            <a:endParaRPr lang="en-US" dirty="0"/>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community would enjoy living in good housing. A little effort is needed to improve housing by using locally available resources</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a:r>
            <a:br>
              <a:rPr lang="en-US" dirty="0" smtClean="0"/>
            </a:br>
            <a:r>
              <a:rPr lang="en-US" dirty="0" smtClean="0"/>
              <a:t>sensitization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Sensitization </a:t>
            </a:r>
            <a:r>
              <a:rPr lang="en-US" dirty="0"/>
              <a:t>is the process of creating awareness</a:t>
            </a:r>
            <a:r>
              <a:rPr lang="en-US" dirty="0" smtClean="0"/>
              <a:t>.</a:t>
            </a:r>
          </a:p>
          <a:p>
            <a:r>
              <a:rPr lang="en-US" dirty="0" smtClean="0"/>
              <a:t> </a:t>
            </a:r>
            <a:r>
              <a:rPr lang="en-US" dirty="0"/>
              <a:t>Community health nurses come in contact with the communities and should make use of these opportunities to share health messages with them. </a:t>
            </a:r>
            <a:endParaRPr lang="en-US" dirty="0" smtClean="0"/>
          </a:p>
          <a:p>
            <a:r>
              <a:rPr lang="en-US" dirty="0" smtClean="0"/>
              <a:t>You </a:t>
            </a:r>
            <a:r>
              <a:rPr lang="en-US" dirty="0"/>
              <a:t>should start at the health facility then extend your efforts to their homes. </a:t>
            </a:r>
            <a:endParaRPr lang="en-US" dirty="0" smtClean="0"/>
          </a:p>
          <a:p>
            <a:r>
              <a:rPr lang="en-US" dirty="0" smtClean="0"/>
              <a:t>The </a:t>
            </a:r>
            <a:r>
              <a:rPr lang="en-US" dirty="0"/>
              <a:t>health team will have conducted a community diagnosis so as to have valid information on the problem.</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 Garlic is used to treat hypertension. The aloe </a:t>
            </a:r>
            <a:r>
              <a:rPr lang="en-US" dirty="0" err="1" smtClean="0"/>
              <a:t>vera</a:t>
            </a:r>
            <a:r>
              <a:rPr lang="en-US" dirty="0" smtClean="0"/>
              <a:t> plant is used for prevention of cancer of the stomach and healing of wounds. On the other hand, some plants may adversely affect health</a:t>
            </a:r>
            <a:r>
              <a:rPr lang="en-US" b="1" dirty="0" smtClean="0"/>
              <a:t> </a:t>
            </a:r>
            <a:endParaRPr lang="en-US" dirty="0" smtClean="0"/>
          </a:p>
          <a:p>
            <a:pPr lvl="0"/>
            <a:r>
              <a:rPr lang="en-US" dirty="0" smtClean="0"/>
              <a:t> Occasionally, people react to pollen from blooming plants and may develop hay fever or asthma. Ingesting or touching some poisonous plants may have devastating effects.</a:t>
            </a:r>
          </a:p>
          <a:p>
            <a:pPr>
              <a:buNone/>
            </a:pPr>
            <a:r>
              <a:rPr lang="en-US" b="1" dirty="0" smtClean="0"/>
              <a: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following steps can be followed when trying to involve the community.</a:t>
            </a:r>
          </a:p>
          <a:p>
            <a:r>
              <a:rPr lang="en-US" b="1" dirty="0"/>
              <a:t>Meeting the Health Team Members</a:t>
            </a:r>
            <a:r>
              <a:rPr lang="en-US" dirty="0"/>
              <a:t/>
            </a:r>
            <a:br>
              <a:rPr lang="en-US" dirty="0"/>
            </a:br>
            <a:r>
              <a:rPr lang="en-US" dirty="0"/>
              <a:t/>
            </a:r>
            <a:br>
              <a:rPr lang="en-US" dirty="0"/>
            </a:br>
            <a:r>
              <a:rPr lang="en-US" dirty="0"/>
              <a:t>The first step involves planning to meet and explain the need for community involvement, with the health team members. </a:t>
            </a:r>
            <a:endParaRPr lang="en-US" dirty="0" smtClean="0"/>
          </a:p>
          <a:p>
            <a:r>
              <a:rPr lang="en-US" dirty="0" smtClean="0"/>
              <a:t>Ensure </a:t>
            </a:r>
            <a:r>
              <a:rPr lang="en-US" dirty="0"/>
              <a:t>that the relevant consultants and government officers dealing with housing are invited so that they can give pertinent information on housing matters according to the Housing Act.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r>
              <a:rPr lang="en-US" dirty="0"/>
              <a:t>In this meeting, the health team members will deliberate on community </a:t>
            </a:r>
            <a:r>
              <a:rPr lang="en-US" dirty="0" smtClean="0"/>
              <a:t>sensitization </a:t>
            </a:r>
            <a:r>
              <a:rPr lang="en-US" dirty="0"/>
              <a:t>and identify ways of improving housing in the community</a:t>
            </a:r>
            <a:r>
              <a:rPr lang="en-US" dirty="0" smtClean="0"/>
              <a:t>.</a:t>
            </a:r>
          </a:p>
          <a:p>
            <a:r>
              <a:rPr lang="en-US" dirty="0" smtClean="0"/>
              <a:t> </a:t>
            </a:r>
            <a:r>
              <a:rPr lang="en-US" dirty="0"/>
              <a:t>All the health team members should be committed to carrying out their plans for solving the housing problem.</a:t>
            </a:r>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Sharing Health Messages Daily at the Health Facility about Improving Housing</a:t>
            </a:r>
            <a:br>
              <a:rPr lang="en-US" b="1" dirty="0"/>
            </a:br>
            <a:r>
              <a:rPr lang="en-US" dirty="0"/>
              <a:t/>
            </a:r>
            <a:br>
              <a:rPr lang="en-US" dirty="0"/>
            </a:br>
            <a:r>
              <a:rPr lang="en-US" dirty="0"/>
              <a:t>The second step will be to start </a:t>
            </a:r>
            <a:r>
              <a:rPr lang="en-US" dirty="0" smtClean="0"/>
              <a:t>sensitizing </a:t>
            </a:r>
            <a:r>
              <a:rPr lang="en-US" dirty="0"/>
              <a:t>the community at the primary health care facility</a:t>
            </a:r>
            <a:r>
              <a:rPr lang="en-US" dirty="0" smtClean="0"/>
              <a:t>. </a:t>
            </a:r>
            <a:r>
              <a:rPr lang="en-US" dirty="0"/>
              <a:t/>
            </a:r>
            <a:br>
              <a:rPr lang="en-US" dirty="0"/>
            </a:br>
            <a:r>
              <a:rPr lang="en-US" dirty="0"/>
              <a:t>This will be accomplished by sharing health messages on improved housing. In this way, the patients and clients will get pertinent information on types of houses, </a:t>
            </a:r>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3600" dirty="0" smtClean="0"/>
              <a:t>criteria for adequate housing, effects of housing on health, characteristics of poor housing and diseases associated with poor housing. This will make the community aware of the problem and the need to improve housing for the family.</a:t>
            </a:r>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Meeting the Community Leaders	</a:t>
            </a:r>
            <a:br>
              <a:rPr lang="en-US" b="1" dirty="0"/>
            </a:br>
            <a:r>
              <a:rPr lang="en-US" dirty="0"/>
              <a:t/>
            </a:r>
            <a:br>
              <a:rPr lang="en-US" dirty="0"/>
            </a:br>
            <a:r>
              <a:rPr lang="en-US" dirty="0"/>
              <a:t>The third step is where the community health nurse </a:t>
            </a:r>
            <a:r>
              <a:rPr lang="en-US" dirty="0" smtClean="0"/>
              <a:t>organizes </a:t>
            </a:r>
            <a:r>
              <a:rPr lang="en-US" dirty="0"/>
              <a:t>to meet and go over the subject with the community leaders of the area. These leaders include formal leaders in government offices, for example, the District Commissioner, the District Officer, Chief and Assistant Chief.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informal leaders, such as opinion leaders, community own resource persons, leaders of women, men and youth groups should also be involved. </a:t>
            </a: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Moreover, you should target community-based health workers, traditional birth attendants and community-based distributors of family planning. </a:t>
            </a:r>
          </a:p>
          <a:p>
            <a:r>
              <a:rPr lang="en-US" dirty="0" smtClean="0"/>
              <a:t>These leaders will be aware of the problem and the need for improved housing in their community. They will identify and suggest ways of improvement. </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 </a:t>
            </a:r>
            <a:r>
              <a:rPr lang="en-US" dirty="0" smtClean="0"/>
              <a:t>   You should be able to guide them on the techniques of carrying out the health activities. You may use clinical records to confirm the health problem and the need for community involvement.</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u="sng" dirty="0"/>
              <a:t>Identifying Ways of Improvement</a:t>
            </a:r>
            <a:r>
              <a:rPr lang="en-US" u="sng" dirty="0"/>
              <a:t> </a:t>
            </a:r>
            <a:endParaRPr lang="en-US" dirty="0"/>
          </a:p>
          <a:p>
            <a:r>
              <a:rPr lang="en-US" dirty="0"/>
              <a:t>Through the previously-mentioned meetings and activities, the health team and the community leaders will identify many ways of improving housing. </a:t>
            </a:r>
            <a:endParaRPr lang="en-US" dirty="0" smtClean="0"/>
          </a:p>
          <a:p>
            <a:r>
              <a:rPr lang="en-US" dirty="0" smtClean="0"/>
              <a:t>From </a:t>
            </a:r>
            <a:r>
              <a:rPr lang="en-US" dirty="0"/>
              <a:t>their list they will select the best alternative and then plan and </a:t>
            </a:r>
            <a:r>
              <a:rPr lang="en-US" dirty="0" smtClean="0"/>
              <a:t>organize </a:t>
            </a:r>
            <a:r>
              <a:rPr lang="en-US" dirty="0"/>
              <a:t>their resources, that is, manpower, money, materials, and time to carry out the selected activities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Some of these activities will be the provision of outreach clinic services. During the clinic session, the same content on improved housing will be covered in the health messages.</a:t>
            </a:r>
          </a:p>
          <a:p>
            <a:r>
              <a:rPr lang="en-US" dirty="0"/>
              <a:t>During home visits, the nurse, public health technician and community-based health worker should inspect the houses and focus on simple practical ways of improvement.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People</a:t>
            </a:r>
            <a:endParaRPr lang="en-US" dirty="0"/>
          </a:p>
        </p:txBody>
      </p:sp>
      <p:sp>
        <p:nvSpPr>
          <p:cNvPr id="3" name="Content Placeholder 2"/>
          <p:cNvSpPr>
            <a:spLocks noGrp="1"/>
          </p:cNvSpPr>
          <p:nvPr>
            <p:ph idx="1"/>
          </p:nvPr>
        </p:nvSpPr>
        <p:spPr/>
        <p:txBody>
          <a:bodyPr>
            <a:normAutofit/>
          </a:bodyPr>
          <a:lstStyle/>
          <a:p>
            <a:pPr lvl="0"/>
            <a:r>
              <a:rPr lang="en-US" dirty="0"/>
              <a:t>Human beings and their activities can be a big source of infection.  For example, overcrowding and slum settlements brought about by </a:t>
            </a:r>
            <a:r>
              <a:rPr lang="en-US" dirty="0" smtClean="0"/>
              <a:t>urbanization, </a:t>
            </a:r>
            <a:r>
              <a:rPr lang="en-US" dirty="0"/>
              <a:t>can promote the transmission of diseases, especially those diseases that are spread through droplets and contact</a:t>
            </a:r>
            <a:r>
              <a:rPr lang="en-US" dirty="0" smtClean="0"/>
              <a:t>.</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This will enhance the implementation as the solutions are being provided directly </a:t>
            </a:r>
            <a:br>
              <a:rPr lang="en-US" dirty="0"/>
            </a:br>
            <a:r>
              <a:rPr lang="en-US" dirty="0"/>
              <a:t>at home.</a:t>
            </a:r>
            <a:r>
              <a:rPr lang="en-US" b="1" dirty="0"/>
              <a:t> </a:t>
            </a:r>
            <a:endParaRPr lang="en-US" dirty="0"/>
          </a:p>
          <a:p>
            <a:r>
              <a:rPr lang="en-US" dirty="0"/>
              <a:t>A school health service is another community health activity where this knowledge may be imparted for the children to share with their parents. The community health nurse, with her team members, conducts regular supervisory visits to the </a:t>
            </a:r>
            <a:r>
              <a:rPr lang="en-US" dirty="0" err="1"/>
              <a:t>centres</a:t>
            </a:r>
            <a:r>
              <a:rPr lang="en-US" dirty="0"/>
              <a:t> of community-based health care activities.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supportive visits help the groups to build their self-confidence and improve their skills. They are encouraged to explore solutions to their housing problems.</a:t>
            </a:r>
            <a:r>
              <a:rPr lang="en-US" dirty="0"/>
              <a:t> They also encourage mutual respect and understanding between the health team and community members.</a:t>
            </a:r>
            <a:br>
              <a:rPr lang="en-US" dirty="0"/>
            </a:b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effectiveness of these health activities will be determined on monthly basis when outreach and school health services are carried out. It is necessary to let the community know the time frame for evaluation of the activity. A period of about six months would be appropriate.</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u="sng" dirty="0"/>
              <a:t>Evaluation of Housing Activities</a:t>
            </a:r>
            <a:endParaRPr lang="en-US" dirty="0"/>
          </a:p>
          <a:p>
            <a:r>
              <a:rPr lang="en-US" dirty="0"/>
              <a:t>After the implementation of the housing activities it will be necessary to evaluate the extent of community participation. Community participation builds the confidence of the community members. It enables the members to examine their situation.</a:t>
            </a:r>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You </a:t>
            </a:r>
            <a:r>
              <a:rPr lang="en-US" dirty="0"/>
              <a:t>are able to obtain information from reports on home visiting, outreach clinic services, also from the public health technician and community-based health workers. </a:t>
            </a:r>
            <a:endParaRPr lang="en-US" dirty="0" smtClean="0"/>
          </a:p>
          <a:p>
            <a:r>
              <a:rPr lang="en-US" dirty="0" smtClean="0"/>
              <a:t>The </a:t>
            </a:r>
            <a:r>
              <a:rPr lang="en-US" dirty="0"/>
              <a:t>reports can be gathered from the community’s formal leaders. </a:t>
            </a:r>
            <a:endParaRPr lang="en-US" dirty="0" smtClean="0"/>
          </a:p>
          <a:p>
            <a:r>
              <a:rPr lang="en-US" dirty="0" smtClean="0"/>
              <a:t>The </a:t>
            </a:r>
            <a:r>
              <a:rPr lang="en-US" dirty="0"/>
              <a:t>Ministry of Housing will also give their reports. </a:t>
            </a:r>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Finally, the patients and clients will also be interviewed on improved housing. </a:t>
            </a:r>
            <a:endParaRPr lang="en-US" dirty="0" smtClean="0"/>
          </a:p>
          <a:p>
            <a:r>
              <a:rPr lang="en-US" dirty="0" smtClean="0"/>
              <a:t>It </a:t>
            </a:r>
            <a:r>
              <a:rPr lang="en-US" dirty="0"/>
              <a:t>will be necessary for the nurse to carry out a community survey in the area to assess the community participation</a:t>
            </a:r>
            <a:r>
              <a:rPr lang="en-US" dirty="0" smtClean="0"/>
              <a:t>.</a:t>
            </a:r>
          </a:p>
          <a:p>
            <a:r>
              <a:rPr lang="en-US" dirty="0" smtClean="0"/>
              <a:t> </a:t>
            </a:r>
            <a:r>
              <a:rPr lang="en-US" dirty="0"/>
              <a:t>This will be carried out at the time suggested for evaluation. The questionnaire will include all the necessary aspects of housing and focusing on new improvements. </a:t>
            </a:r>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findings of this survey will be communicated to the community leaders and the community. This will enable the community to take appropriate action.</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SAFETY AND HYGIENE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                         Objectives </a:t>
            </a:r>
          </a:p>
          <a:p>
            <a:r>
              <a:rPr lang="en-US" b="1" dirty="0" smtClean="0"/>
              <a:t>By the end of this section you will be able to: </a:t>
            </a:r>
            <a:endParaRPr lang="en-US" dirty="0" smtClean="0"/>
          </a:p>
          <a:p>
            <a:pPr lvl="0"/>
            <a:r>
              <a:rPr lang="en-US" dirty="0" smtClean="0"/>
              <a:t>Describe the sources of food</a:t>
            </a:r>
          </a:p>
          <a:p>
            <a:pPr lvl="0"/>
            <a:r>
              <a:rPr lang="en-US" dirty="0" smtClean="0"/>
              <a:t>Describe methods of food storage</a:t>
            </a:r>
          </a:p>
          <a:p>
            <a:pPr lvl="0"/>
            <a:r>
              <a:rPr lang="en-US" dirty="0" smtClean="0"/>
              <a:t>Describe preparation and preservation of food</a:t>
            </a: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 Food is essential for growth, development and in the provision of energy.</a:t>
            </a:r>
          </a:p>
          <a:p>
            <a:r>
              <a:rPr lang="en-US" dirty="0" smtClean="0"/>
              <a:t> However, food could also be responsible for the spread of some diseases. </a:t>
            </a:r>
          </a:p>
          <a:p>
            <a:r>
              <a:rPr lang="en-US" dirty="0" smtClean="0"/>
              <a:t>The aim of food hygiene is to prevent the contamination of food at any stage. </a:t>
            </a:r>
          </a:p>
          <a:p>
            <a:r>
              <a:rPr lang="en-US" dirty="0" smtClean="0"/>
              <a:t>These stages are production, collection, storage, sale, preparation and consumption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Sources of Food</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Sources of food vary widely. They include rearing, feeding, marketing, crop production and slaughter of animals.</a:t>
            </a:r>
          </a:p>
          <a:p>
            <a:r>
              <a:rPr lang="en-US" dirty="0" smtClean="0"/>
              <a:t> Foods that are of animal origin should only be derived from animals that are legally allowed for human consumption, for example, some countries ban game meat.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Explosions from quarries produce a lot of dust, which causes respiratory and eye problems. When it rains, these quarries collect water and become breeding sites for mosquitoes and risky places for children</a:t>
            </a:r>
          </a:p>
          <a:p>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Meanwhile, crop production should follow rules in agricultural practice, which involve spraying crops against pests.</a:t>
            </a:r>
          </a:p>
          <a:p>
            <a:r>
              <a:rPr lang="en-US" dirty="0" smtClean="0"/>
              <a:t> Farmers are advised on safe use of pesticides</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During food processing certain standards of food hygiene are applied, for example, in milk treatment, drinks and tinned foods. </a:t>
            </a:r>
          </a:p>
          <a:p>
            <a:pPr lvl="0"/>
            <a:r>
              <a:rPr lang="en-US" dirty="0" smtClean="0"/>
              <a:t>The chemicals used as preservatives are also regulated for the safety of the consumers.</a:t>
            </a:r>
          </a:p>
          <a:p>
            <a:pPr lvl="0"/>
            <a:r>
              <a:rPr lang="en-US" dirty="0" smtClean="0"/>
              <a:t> The slaughter of animals is governed by several rules and acts, for example, the Meat Control Act, the Veterinary Act and the Public Health Act. </a:t>
            </a:r>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dirty="0" smtClean="0"/>
              <a:t>Food can be contaminated by excreta, dirty fingers, flies, poisonous insecticides or pesticides on vegetables or chemical preservation of food.</a:t>
            </a:r>
          </a:p>
          <a:p>
            <a:pPr lvl="0"/>
            <a:r>
              <a:rPr lang="en-US" dirty="0" smtClean="0"/>
              <a:t> It can also be contaminated if it is derived from infected animals, for example, animals with tapeworms or brucellosis.</a:t>
            </a:r>
          </a:p>
          <a:p>
            <a:pPr lvl="0"/>
            <a:r>
              <a:rPr lang="en-US" dirty="0" smtClean="0"/>
              <a:t>You will now look at the recommended conditions for storing different types of food.</a:t>
            </a:r>
          </a:p>
          <a:p>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Food Storage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Dry Foods</a:t>
            </a:r>
            <a:r>
              <a:rPr lang="en-US" dirty="0" smtClean="0"/>
              <a:t> </a:t>
            </a:r>
          </a:p>
          <a:p>
            <a:r>
              <a:rPr lang="en-US" dirty="0" smtClean="0"/>
              <a:t>These include foods like maize, beans, and wheat (cereals). Such foods should be stored in dry, airy conditions in improved granaries</a:t>
            </a:r>
          </a:p>
          <a:p>
            <a:r>
              <a:rPr lang="en-US" b="1" dirty="0" smtClean="0"/>
              <a:t>Bagged Foods</a:t>
            </a:r>
            <a:r>
              <a:rPr lang="en-US" dirty="0" smtClean="0"/>
              <a:t> </a:t>
            </a:r>
          </a:p>
          <a:p>
            <a:r>
              <a:rPr lang="en-US" dirty="0" smtClean="0"/>
              <a:t>These foods should be stored on raised shelves at least 18 inches above the floor or ground level. This enables the store to be swept and washed easily. It also allows for easy inspection for pest detection.</a:t>
            </a:r>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Perishable Foods</a:t>
            </a:r>
            <a:r>
              <a:rPr lang="en-US" dirty="0" smtClean="0"/>
              <a:t> </a:t>
            </a:r>
          </a:p>
          <a:p>
            <a:r>
              <a:rPr lang="en-US" dirty="0" smtClean="0"/>
              <a:t>These are foods that go bad within a short time. Such foods include dairy products, meat and fish. They should be refrigerated to inhibit the multiplication of bacteria.</a:t>
            </a:r>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Food Preservation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This is defined as any method used to treat food for the purpose of prolonging its life without appreciable loss of its quality and appeal.</a:t>
            </a:r>
          </a:p>
          <a:p>
            <a:r>
              <a:rPr lang="en-US" dirty="0" smtClean="0"/>
              <a:t> Most human food is of biological origin and there is continuous metabolism to produce the end product. </a:t>
            </a:r>
          </a:p>
          <a:p>
            <a:r>
              <a:rPr lang="en-US" dirty="0" smtClean="0"/>
              <a:t>applies to food of both animal and plant origin, for example, meat, milk, fish, leaves, tubers and seeds.</a:t>
            </a:r>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When an animal or plant dies, they lose the mechanism of protection from bacteria, fungi and moulds.</a:t>
            </a:r>
          </a:p>
          <a:p>
            <a:r>
              <a:rPr lang="en-US" b="1" dirty="0" smtClean="0"/>
              <a:t>Why preserve food?</a:t>
            </a:r>
            <a:endParaRPr lang="en-US" dirty="0" smtClean="0"/>
          </a:p>
          <a:p>
            <a:pPr lvl="0"/>
            <a:r>
              <a:rPr lang="en-US" dirty="0" smtClean="0"/>
              <a:t>Increase its shelf-life, for example, canned foods</a:t>
            </a:r>
          </a:p>
          <a:p>
            <a:pPr lvl="0"/>
            <a:r>
              <a:rPr lang="en-US" dirty="0" smtClean="0"/>
              <a:t>Render the food safe for consumption, for example, highly perishable foods like milk</a:t>
            </a:r>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Conserve the food for use during the periods of scarcity, for instance, dried cereals and vegetables</a:t>
            </a:r>
          </a:p>
          <a:p>
            <a:pPr lvl="0"/>
            <a:r>
              <a:rPr lang="en-US" dirty="0" smtClean="0"/>
              <a:t>Avail seasonal foods, like fruits, throughout the year</a:t>
            </a:r>
          </a:p>
          <a:p>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There are two principles of food preservation</a:t>
            </a:r>
            <a:endParaRPr lang="en-US" dirty="0"/>
          </a:p>
        </p:txBody>
      </p:sp>
      <p:sp>
        <p:nvSpPr>
          <p:cNvPr id="3" name="Content Placeholder 2"/>
          <p:cNvSpPr>
            <a:spLocks noGrp="1"/>
          </p:cNvSpPr>
          <p:nvPr>
            <p:ph idx="1"/>
          </p:nvPr>
        </p:nvSpPr>
        <p:spPr/>
        <p:txBody>
          <a:bodyPr/>
          <a:lstStyle/>
          <a:p>
            <a:r>
              <a:rPr lang="en-US" b="1" dirty="0" smtClean="0"/>
              <a:t>Principle 1       </a:t>
            </a:r>
            <a:r>
              <a:rPr lang="en-US" dirty="0" smtClean="0"/>
              <a:t>Destroy organisms responsible for spoilage through heat treatment</a:t>
            </a:r>
            <a:br>
              <a:rPr lang="en-US" dirty="0" smtClean="0"/>
            </a:br>
            <a:r>
              <a:rPr lang="en-US" dirty="0" smtClean="0"/>
              <a:t/>
            </a:r>
            <a:br>
              <a:rPr lang="en-US" dirty="0" smtClean="0"/>
            </a:br>
            <a:r>
              <a:rPr lang="en-US" b="1" dirty="0" smtClean="0"/>
              <a:t>Principle 2      </a:t>
            </a:r>
            <a:r>
              <a:rPr lang="en-US" dirty="0" smtClean="0"/>
              <a:t>inhibit the micro-organisms through cold treatment</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 Moulds</a:t>
            </a:r>
            <a:r>
              <a:rPr lang="en-US" dirty="0" smtClean="0"/>
              <a:t> </a:t>
            </a:r>
          </a:p>
          <a:p>
            <a:r>
              <a:rPr lang="en-US" dirty="0" smtClean="0"/>
              <a:t>Affect the surfaces of foods containing high sugar and salt. They also affect dry foods that may become damp due to poor storage. </a:t>
            </a:r>
            <a:br>
              <a:rPr lang="en-US" dirty="0" smtClean="0"/>
            </a:br>
            <a:endParaRPr lang="en-US" dirty="0" smtClean="0"/>
          </a:p>
          <a:p>
            <a:pPr>
              <a:buNone/>
            </a:pPr>
            <a:r>
              <a:rPr lang="en-US" b="1" dirty="0" smtClean="0"/>
              <a:t> Yeasts</a:t>
            </a:r>
            <a:r>
              <a:rPr lang="en-US" dirty="0" smtClean="0"/>
              <a:t> </a:t>
            </a:r>
          </a:p>
          <a:p>
            <a:r>
              <a:rPr lang="en-US" dirty="0" smtClean="0"/>
              <a:t>Affect foods that have acid or sugar in high concentration, for example, dried fruits, and concentrated fruit juices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2648</TotalTime>
  <Words>11626</Words>
  <Application>Microsoft Office PowerPoint</Application>
  <PresentationFormat>On-screen Show (4:3)</PresentationFormat>
  <Paragraphs>943</Paragraphs>
  <Slides>269</Slides>
  <Notes>0</Notes>
  <HiddenSlides>0</HiddenSlides>
  <MMClips>0</MMClips>
  <ScaleCrop>false</ScaleCrop>
  <HeadingPairs>
    <vt:vector size="4" baseType="variant">
      <vt:variant>
        <vt:lpstr>Theme</vt:lpstr>
      </vt:variant>
      <vt:variant>
        <vt:i4>1</vt:i4>
      </vt:variant>
      <vt:variant>
        <vt:lpstr>Slide Titles</vt:lpstr>
      </vt:variant>
      <vt:variant>
        <vt:i4>269</vt:i4>
      </vt:variant>
    </vt:vector>
  </HeadingPairs>
  <TitlesOfParts>
    <vt:vector size="270" baseType="lpstr">
      <vt:lpstr>Office Theme</vt:lpstr>
      <vt:lpstr>Environmental health</vt:lpstr>
      <vt:lpstr>Course outline</vt:lpstr>
      <vt:lpstr>Objectives </vt:lpstr>
      <vt:lpstr>Introduction </vt:lpstr>
      <vt:lpstr>Biological Environment  </vt:lpstr>
      <vt:lpstr>Slide 6</vt:lpstr>
      <vt:lpstr>Slide 7</vt:lpstr>
      <vt:lpstr>People</vt:lpstr>
      <vt:lpstr>Slide 9</vt:lpstr>
      <vt:lpstr>Slide 10</vt:lpstr>
      <vt:lpstr>Animals</vt:lpstr>
      <vt:lpstr>Slide 12</vt:lpstr>
      <vt:lpstr>Slide 13</vt:lpstr>
      <vt:lpstr>Physical Environment</vt:lpstr>
      <vt:lpstr>Slide 15</vt:lpstr>
      <vt:lpstr>Slide 16</vt:lpstr>
      <vt:lpstr>Slide 17</vt:lpstr>
      <vt:lpstr>Slide 18</vt:lpstr>
      <vt:lpstr>Slide 19</vt:lpstr>
      <vt:lpstr>Slide 20</vt:lpstr>
      <vt:lpstr>pollution</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Housing </vt:lpstr>
      <vt:lpstr>HOUSING  </vt:lpstr>
      <vt:lpstr>Slide 38</vt:lpstr>
      <vt:lpstr>Slide 39</vt:lpstr>
      <vt:lpstr>Slide 40</vt:lpstr>
      <vt:lpstr>Slide 41</vt:lpstr>
      <vt:lpstr>Slide 42</vt:lpstr>
      <vt:lpstr>Types of Housing </vt:lpstr>
      <vt:lpstr>Slide 44</vt:lpstr>
      <vt:lpstr>Slide 45</vt:lpstr>
      <vt:lpstr>Temporary Houses</vt:lpstr>
      <vt:lpstr>Slide 47</vt:lpstr>
      <vt:lpstr>Biological Criteria</vt:lpstr>
      <vt:lpstr>Physical Criteria </vt:lpstr>
      <vt:lpstr>Social Criteria</vt:lpstr>
      <vt:lpstr>Characteristics of Adequate Housing </vt:lpstr>
      <vt:lpstr>Slide 52</vt:lpstr>
      <vt:lpstr>Slide 53</vt:lpstr>
      <vt:lpstr>Slide 54</vt:lpstr>
      <vt:lpstr>Others</vt:lpstr>
      <vt:lpstr>Slide 56</vt:lpstr>
      <vt:lpstr>Slide 57</vt:lpstr>
      <vt:lpstr>Suitable Building Sites </vt:lpstr>
      <vt:lpstr>Slide 59</vt:lpstr>
      <vt:lpstr>Characteristics  </vt:lpstr>
      <vt:lpstr>Slide 61</vt:lpstr>
      <vt:lpstr>Slide 62</vt:lpstr>
      <vt:lpstr>Slide 63</vt:lpstr>
      <vt:lpstr>Community Involvement in Improving Housing </vt:lpstr>
      <vt:lpstr>Slide 65</vt:lpstr>
      <vt:lpstr>Slide 66</vt:lpstr>
      <vt:lpstr>Slide 67</vt:lpstr>
      <vt:lpstr>Slide 68</vt:lpstr>
      <vt:lpstr> sensitization </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FOOD SAFETY AND HYGIENE </vt:lpstr>
      <vt:lpstr>Slide 88</vt:lpstr>
      <vt:lpstr>Sources of Food </vt:lpstr>
      <vt:lpstr>Slide 90</vt:lpstr>
      <vt:lpstr>Slide 91</vt:lpstr>
      <vt:lpstr>Slide 92</vt:lpstr>
      <vt:lpstr>Food Storage </vt:lpstr>
      <vt:lpstr>Slide 94</vt:lpstr>
      <vt:lpstr>Food Preservation </vt:lpstr>
      <vt:lpstr>Slide 96</vt:lpstr>
      <vt:lpstr>Slide 97</vt:lpstr>
      <vt:lpstr>There are two principles of food preservation</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Food Safety</vt:lpstr>
      <vt:lpstr>Slide 112</vt:lpstr>
      <vt:lpstr>Slide 113</vt:lpstr>
      <vt:lpstr>Slide 114</vt:lpstr>
      <vt:lpstr>Slide 115</vt:lpstr>
      <vt:lpstr>Slide 116</vt:lpstr>
      <vt:lpstr>Slide 117</vt:lpstr>
      <vt:lpstr>Common Food Borne Diseases and Their Causes </vt:lpstr>
      <vt:lpstr>Food Safety Regulations </vt:lpstr>
      <vt:lpstr>Slide 120</vt:lpstr>
      <vt:lpstr>Slide 121</vt:lpstr>
      <vt:lpstr>Slide 122</vt:lpstr>
      <vt:lpstr>Slide 123</vt:lpstr>
      <vt:lpstr>Slide 124</vt:lpstr>
      <vt:lpstr>Milk</vt:lpstr>
      <vt:lpstr>Slide 126</vt:lpstr>
      <vt:lpstr>Homes</vt:lpstr>
      <vt:lpstr>Slide 128</vt:lpstr>
      <vt:lpstr>Slide 129</vt:lpstr>
      <vt:lpstr>Slide 130</vt:lpstr>
      <vt:lpstr>Slide 131</vt:lpstr>
      <vt:lpstr>Slide 132</vt:lpstr>
      <vt:lpstr>Slide 133</vt:lpstr>
      <vt:lpstr>Slide 134</vt:lpstr>
      <vt:lpstr>Slide 135</vt:lpstr>
      <vt:lpstr>WATER AND SANITATION </vt:lpstr>
      <vt:lpstr>Slide 137</vt:lpstr>
      <vt:lpstr>Slide 138</vt:lpstr>
      <vt:lpstr>Slide 139</vt:lpstr>
      <vt:lpstr>Slide 140</vt:lpstr>
      <vt:lpstr>Slide 141</vt:lpstr>
      <vt:lpstr>Slide 142</vt:lpstr>
      <vt:lpstr>Slide 143</vt:lpstr>
      <vt:lpstr>Slide 144</vt:lpstr>
      <vt:lpstr>Uses of Water  </vt:lpstr>
      <vt:lpstr>Slide 146</vt:lpstr>
      <vt:lpstr>Slide 147</vt:lpstr>
      <vt:lpstr>Slide 148</vt:lpstr>
      <vt:lpstr>Slide 149</vt:lpstr>
      <vt:lpstr>Surface water</vt:lpstr>
      <vt:lpstr>Slide 151</vt:lpstr>
      <vt:lpstr>Slide 152</vt:lpstr>
      <vt:lpstr>Slide 153</vt:lpstr>
      <vt:lpstr>Slide 154</vt:lpstr>
      <vt:lpstr>Slide 155</vt:lpstr>
      <vt:lpstr>Slide 156</vt:lpstr>
      <vt:lpstr>Slide 157</vt:lpstr>
      <vt:lpstr>Sources of Water Contamination</vt:lpstr>
      <vt:lpstr>Slide 159</vt:lpstr>
      <vt:lpstr>Slide 160</vt:lpstr>
      <vt:lpstr>Slide 161</vt:lpstr>
      <vt:lpstr>Slide 162</vt:lpstr>
      <vt:lpstr>Slide 163</vt:lpstr>
      <vt:lpstr>Springs</vt:lpstr>
      <vt:lpstr>Slide 165</vt:lpstr>
      <vt:lpstr>Slide 166</vt:lpstr>
      <vt:lpstr>Wells</vt:lpstr>
      <vt:lpstr>Slide 168</vt:lpstr>
      <vt:lpstr>Slide 169</vt:lpstr>
      <vt:lpstr>Slide 170</vt:lpstr>
      <vt:lpstr>Chlorination </vt:lpstr>
      <vt:lpstr>Slide 172</vt:lpstr>
      <vt:lpstr>Slide 173</vt:lpstr>
      <vt:lpstr>Slide 174</vt:lpstr>
      <vt:lpstr>Slide 175</vt:lpstr>
      <vt:lpstr>SANITATION </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Hospital waste</vt:lpstr>
      <vt:lpstr>Slide 190</vt:lpstr>
      <vt:lpstr>Waste Disposal  </vt:lpstr>
      <vt:lpstr>Excreta disposal system</vt:lpstr>
      <vt:lpstr>Slide 193</vt:lpstr>
      <vt:lpstr>Slide 194</vt:lpstr>
      <vt:lpstr>Slide 195</vt:lpstr>
      <vt:lpstr>Slide 196</vt:lpstr>
      <vt:lpstr>Guidelines for constructing a pit latrine</vt:lpstr>
      <vt:lpstr>Slide 198</vt:lpstr>
      <vt:lpstr>Slide 199</vt:lpstr>
      <vt:lpstr>Slide 200</vt:lpstr>
      <vt:lpstr>Slide 201</vt:lpstr>
      <vt:lpstr>Slide 202</vt:lpstr>
      <vt:lpstr>Slide 203</vt:lpstr>
      <vt:lpstr>Slide 204</vt:lpstr>
      <vt:lpstr>Slide 205</vt:lpstr>
      <vt:lpstr>Slide 206</vt:lpstr>
      <vt:lpstr>Slide 207</vt:lpstr>
      <vt:lpstr>Solid waste disposal</vt:lpstr>
      <vt:lpstr>Slide 209</vt:lpstr>
      <vt:lpstr>Slide 210</vt:lpstr>
      <vt:lpstr>Slide 211</vt:lpstr>
      <vt:lpstr>Slide 212</vt:lpstr>
      <vt:lpstr>Slide 213</vt:lpstr>
      <vt:lpstr>Slide 214</vt:lpstr>
      <vt:lpstr>Slide 215</vt:lpstr>
      <vt:lpstr>CONTROL OF VECTORS AND PESTS </vt:lpstr>
      <vt:lpstr>Slide 217</vt:lpstr>
      <vt:lpstr>WAYS VECTORS TRANSMIT DISEASES</vt:lpstr>
      <vt:lpstr>Slide 219</vt:lpstr>
      <vt:lpstr>Slide 220</vt:lpstr>
      <vt:lpstr>Diseases associated with vectors </vt:lpstr>
      <vt:lpstr>Slide 222</vt:lpstr>
      <vt:lpstr>Slide 223</vt:lpstr>
      <vt:lpstr>Pest related diseases </vt:lpstr>
      <vt:lpstr>Slide 225</vt:lpstr>
      <vt:lpstr>Methods of Pest Control </vt:lpstr>
      <vt:lpstr>Slide 227</vt:lpstr>
      <vt:lpstr>Slide 228</vt:lpstr>
      <vt:lpstr>Slide 229</vt:lpstr>
      <vt:lpstr>Environmental Hygiene </vt:lpstr>
      <vt:lpstr>Slide 231</vt:lpstr>
      <vt:lpstr>Slide 232</vt:lpstr>
      <vt:lpstr>Slide 233</vt:lpstr>
      <vt:lpstr>Slide 234</vt:lpstr>
      <vt:lpstr>Slide 235</vt:lpstr>
      <vt:lpstr>Slide 236</vt:lpstr>
      <vt:lpstr>Slide 237</vt:lpstr>
      <vt:lpstr>Slide 238</vt:lpstr>
      <vt:lpstr>Slide 239</vt:lpstr>
      <vt:lpstr>Slide 240</vt:lpstr>
      <vt:lpstr>Slide 241</vt:lpstr>
      <vt:lpstr>Slide 242</vt:lpstr>
      <vt:lpstr> </vt:lpstr>
      <vt:lpstr>Occupational health and safety</vt:lpstr>
      <vt:lpstr>Objectives </vt:lpstr>
      <vt:lpstr>Introduction </vt:lpstr>
      <vt:lpstr>What is occupational health? </vt:lpstr>
      <vt:lpstr>Aims of occupational health</vt:lpstr>
      <vt:lpstr>History of OSH in Kenya </vt:lpstr>
      <vt:lpstr>Slide 250</vt:lpstr>
      <vt:lpstr>Occupational safety legislation</vt:lpstr>
      <vt:lpstr>World Health Organization (WHO) </vt:lpstr>
      <vt:lpstr>Kenya OSH regulatory framework</vt:lpstr>
      <vt:lpstr>Laws, Acts and regulations</vt:lpstr>
      <vt:lpstr>Occupational hazards and occupational related diseases</vt:lpstr>
      <vt:lpstr>Types of occupational hazards</vt:lpstr>
      <vt:lpstr>Pneumoconiosis</vt:lpstr>
      <vt:lpstr> Bargasosis  </vt:lpstr>
      <vt:lpstr>Slide 259</vt:lpstr>
      <vt:lpstr>Slide 260</vt:lpstr>
      <vt:lpstr> Bysinosis  </vt:lpstr>
      <vt:lpstr> Silicosis  </vt:lpstr>
      <vt:lpstr>Slide 263</vt:lpstr>
      <vt:lpstr> Asbestosis  </vt:lpstr>
      <vt:lpstr>Slide 265</vt:lpstr>
      <vt:lpstr>Roles of occupational health nurse </vt:lpstr>
      <vt:lpstr>Slide 267</vt:lpstr>
      <vt:lpstr>Slide 268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dc:creator>
  <cp:lastModifiedBy>bett</cp:lastModifiedBy>
  <cp:revision>132</cp:revision>
  <dcterms:created xsi:type="dcterms:W3CDTF">2013-11-15T12:04:57Z</dcterms:created>
  <dcterms:modified xsi:type="dcterms:W3CDTF">2017-11-04T13:45:34Z</dcterms:modified>
</cp:coreProperties>
</file>