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56" autoAdjust="0"/>
    <p:restoredTop sz="83277" autoAdjust="0"/>
  </p:normalViewPr>
  <p:slideViewPr>
    <p:cSldViewPr snapToGrid="0">
      <p:cViewPr varScale="1">
        <p:scale>
          <a:sx n="66" d="100"/>
          <a:sy n="66" d="100"/>
        </p:scale>
        <p:origin x="7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89EF16-3A8A-421E-A58D-8F5A619068F8}" type="datetimeFigureOut">
              <a:rPr lang="en-US" smtClean="0"/>
              <a:t>3/26/2022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11BABF-0DB3-4C74-8CA6-9FED8953B379}" type="slidenum">
              <a:rPr lang="en-US" smtClean="0"/>
              <a:t>‹#›</a:t>
            </a:fld>
            <a:endParaRPr lang="en-US"/>
          </a:p>
        </p:txBody>
      </p:sp>
    </p:spTree>
    <p:extLst>
      <p:ext uri="{BB962C8B-B14F-4D97-AF65-F5344CB8AC3E}">
        <p14:creationId xmlns:p14="http://schemas.microsoft.com/office/powerpoint/2010/main" val="1664029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HARMFUL PRENATION FACTORS</a:t>
            </a:r>
            <a:r>
              <a:rPr lang="en-US" dirty="0" smtClean="0"/>
              <a:t>.</a:t>
            </a:r>
          </a:p>
          <a:p>
            <a:pPr marL="171450" indent="-171450">
              <a:buFont typeface="Arial" panose="020B0604020202020204" pitchFamily="34" charset="0"/>
              <a:buChar char="•"/>
            </a:pPr>
            <a:r>
              <a:rPr lang="en-US" dirty="0" smtClean="0"/>
              <a:t>The</a:t>
            </a:r>
            <a:r>
              <a:rPr lang="en-US" baseline="0" dirty="0" smtClean="0"/>
              <a:t> foetus may suffer from nutritional deficiencies when the mothers diet is insufficient in quantity or quality</a:t>
            </a:r>
          </a:p>
          <a:p>
            <a:pPr marL="171450" indent="-171450">
              <a:buFont typeface="Arial" panose="020B0604020202020204" pitchFamily="34" charset="0"/>
              <a:buChar char="•"/>
            </a:pPr>
            <a:r>
              <a:rPr lang="en-US" baseline="0" dirty="0" smtClean="0"/>
              <a:t>Mechanical problems may be present owing to malposition in utero</a:t>
            </a:r>
          </a:p>
          <a:p>
            <a:pPr marL="171450" indent="-171450">
              <a:buFont typeface="Arial" panose="020B0604020202020204" pitchFamily="34" charset="0"/>
              <a:buChar char="•"/>
            </a:pPr>
            <a:r>
              <a:rPr lang="en-US" baseline="0" dirty="0" smtClean="0"/>
              <a:t>Endocrine disturbances in mother affect the foetus</a:t>
            </a:r>
          </a:p>
          <a:p>
            <a:pPr marL="171450" indent="-171450">
              <a:buFont typeface="Arial" panose="020B0604020202020204" pitchFamily="34" charset="0"/>
              <a:buChar char="•"/>
            </a:pPr>
            <a:r>
              <a:rPr lang="en-US" baseline="0" dirty="0" err="1" smtClean="0"/>
              <a:t>Erythroblastosis</a:t>
            </a:r>
            <a:r>
              <a:rPr lang="en-US" baseline="0" dirty="0" smtClean="0"/>
              <a:t> </a:t>
            </a:r>
            <a:r>
              <a:rPr lang="en-US" baseline="0" dirty="0" err="1" smtClean="0"/>
              <a:t>foetalis</a:t>
            </a:r>
            <a:r>
              <a:rPr lang="en-US" baseline="0" dirty="0" smtClean="0"/>
              <a:t> due to Rh- incompatibility of blood types of mother  and foetus</a:t>
            </a:r>
          </a:p>
          <a:p>
            <a:pPr marL="171450" indent="-171450">
              <a:buFont typeface="Arial" panose="020B0604020202020204" pitchFamily="34" charset="0"/>
              <a:buChar char="•"/>
            </a:pPr>
            <a:r>
              <a:rPr lang="en-US" baseline="0" dirty="0" smtClean="0"/>
              <a:t>Smoking or the use of certain drugs such as alcohol and phenytoin may result in prematurity or deformity of the child.</a:t>
            </a:r>
            <a:endParaRPr lang="en-US" dirty="0"/>
          </a:p>
        </p:txBody>
      </p:sp>
      <p:sp>
        <p:nvSpPr>
          <p:cNvPr id="4" name="Slide Number Placeholder 3"/>
          <p:cNvSpPr>
            <a:spLocks noGrp="1"/>
          </p:cNvSpPr>
          <p:nvPr>
            <p:ph type="sldNum" sz="quarter" idx="10"/>
          </p:nvPr>
        </p:nvSpPr>
        <p:spPr/>
        <p:txBody>
          <a:bodyPr/>
          <a:lstStyle/>
          <a:p>
            <a:fld id="{3511BABF-0DB3-4C74-8CA6-9FED8953B379}" type="slidenum">
              <a:rPr lang="en-US" smtClean="0"/>
              <a:t>12</a:t>
            </a:fld>
            <a:endParaRPr lang="en-US"/>
          </a:p>
        </p:txBody>
      </p:sp>
    </p:spTree>
    <p:extLst>
      <p:ext uri="{BB962C8B-B14F-4D97-AF65-F5344CB8AC3E}">
        <p14:creationId xmlns:p14="http://schemas.microsoft.com/office/powerpoint/2010/main" val="22294700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D6BCE64-0051-4501-BAC0-20DFFFAB2280}" type="datetimeFigureOut">
              <a:rPr lang="en-US" smtClean="0"/>
              <a:t>3/26/2022</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455896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6BCE64-0051-4501-BAC0-20DFFFAB2280}" type="datetimeFigureOut">
              <a:rPr lang="en-US" smtClean="0"/>
              <a:t>3/26/2022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1534595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6BCE64-0051-4501-BAC0-20DFFFAB2280}" type="datetimeFigureOut">
              <a:rPr lang="en-US" smtClean="0"/>
              <a:t>3/26/2022</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1731817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6BCE64-0051-4501-BAC0-20DFFFAB2280}" type="datetimeFigureOut">
              <a:rPr lang="en-US" smtClean="0"/>
              <a:t>3/26/2022</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712073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6BCE64-0051-4501-BAC0-20DFFFAB2280}" type="datetimeFigureOut">
              <a:rPr lang="en-US" smtClean="0"/>
              <a:t>3/26/2022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37625051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D6BCE64-0051-4501-BAC0-20DFFFAB2280}" type="datetimeFigureOut">
              <a:rPr lang="en-US" smtClean="0"/>
              <a:t>3/26/2022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1114282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D6BCE64-0051-4501-BAC0-20DFFFAB2280}" type="datetimeFigureOut">
              <a:rPr lang="en-US" smtClean="0"/>
              <a:t>3/26/2022</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28046867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D6BCE64-0051-4501-BAC0-20DFFFAB2280}" type="datetimeFigureOut">
              <a:rPr lang="en-US" smtClean="0"/>
              <a:t>3/26/2022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2015719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D6BCE64-0051-4501-BAC0-20DFFFAB2280}" type="datetimeFigureOut">
              <a:rPr lang="en-US" smtClean="0"/>
              <a:t>3/26/2022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3130817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6BCE64-0051-4501-BAC0-20DFFFAB2280}" type="datetimeFigureOut">
              <a:rPr lang="en-US" smtClean="0"/>
              <a:t>3/26/2022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2416086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6BCE64-0051-4501-BAC0-20DFFFAB2280}" type="datetimeFigureOut">
              <a:rPr lang="en-US" smtClean="0"/>
              <a:t>3/26/2022</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1678027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6BCE64-0051-4501-BAC0-20DFFFAB2280}" type="datetimeFigureOut">
              <a:rPr lang="en-US" smtClean="0"/>
              <a:t>3/26/2022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1014798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6BCE64-0051-4501-BAC0-20DFFFAB2280}" type="datetimeFigureOut">
              <a:rPr lang="en-US" smtClean="0"/>
              <a:t>3/26/2022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3731792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6BCE64-0051-4501-BAC0-20DFFFAB2280}" type="datetimeFigureOut">
              <a:rPr lang="en-US" smtClean="0"/>
              <a:t>3/26/2022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2600623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6BCE64-0051-4501-BAC0-20DFFFAB2280}" type="datetimeFigureOut">
              <a:rPr lang="en-US" smtClean="0"/>
              <a:t>3/26/2022</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2942200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6BCE64-0051-4501-BAC0-20DFFFAB2280}" type="datetimeFigureOut">
              <a:rPr lang="en-US" smtClean="0"/>
              <a:t>3/26/2022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121161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6BCE64-0051-4501-BAC0-20DFFFAB2280}" type="datetimeFigureOut">
              <a:rPr lang="en-US" smtClean="0"/>
              <a:t>3/26/2022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8B3E27F-7566-40D8-B898-296F06CB1671}" type="slidenum">
              <a:rPr lang="en-US" smtClean="0"/>
              <a:t>‹#›</a:t>
            </a:fld>
            <a:endParaRPr lang="en-US"/>
          </a:p>
        </p:txBody>
      </p:sp>
    </p:spTree>
    <p:extLst>
      <p:ext uri="{BB962C8B-B14F-4D97-AF65-F5344CB8AC3E}">
        <p14:creationId xmlns:p14="http://schemas.microsoft.com/office/powerpoint/2010/main" val="3942581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D6BCE64-0051-4501-BAC0-20DFFFAB2280}" type="datetimeFigureOut">
              <a:rPr lang="en-US" smtClean="0"/>
              <a:t>3/26/2022</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8B3E27F-7566-40D8-B898-296F06CB1671}" type="slidenum">
              <a:rPr lang="en-US" smtClean="0"/>
              <a:t>‹#›</a:t>
            </a:fld>
            <a:endParaRPr lang="en-US"/>
          </a:p>
        </p:txBody>
      </p:sp>
    </p:spTree>
    <p:extLst>
      <p:ext uri="{BB962C8B-B14F-4D97-AF65-F5344CB8AC3E}">
        <p14:creationId xmlns:p14="http://schemas.microsoft.com/office/powerpoint/2010/main" val="1735082199"/>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omic Sans MS" panose="030F0702030302020204" pitchFamily="66" charset="0"/>
              </a:rPr>
              <a:t>FACTORS AFFECTING GROWTH &amp;DEVELOPMENT.</a:t>
            </a:r>
            <a:endParaRPr lang="en-US" dirty="0">
              <a:latin typeface="Comic Sans MS" panose="030F0702030302020204" pitchFamily="66" charset="0"/>
            </a:endParaRPr>
          </a:p>
        </p:txBody>
      </p:sp>
      <p:sp>
        <p:nvSpPr>
          <p:cNvPr id="3" name="Subtitle 2"/>
          <p:cNvSpPr>
            <a:spLocks noGrp="1"/>
          </p:cNvSpPr>
          <p:nvPr>
            <p:ph type="subTitle" idx="1"/>
          </p:nvPr>
        </p:nvSpPr>
        <p:spPr>
          <a:xfrm>
            <a:off x="9236765" y="6177723"/>
            <a:ext cx="2551043" cy="572397"/>
          </a:xfrm>
        </p:spPr>
        <p:txBody>
          <a:bodyPr/>
          <a:lstStyle/>
          <a:p>
            <a:r>
              <a:rPr lang="en-US" dirty="0" smtClean="0"/>
              <a:t>BY: VINNY</a:t>
            </a:r>
            <a:endParaRPr lang="en-US" dirty="0"/>
          </a:p>
        </p:txBody>
      </p:sp>
    </p:spTree>
    <p:extLst>
      <p:ext uri="{BB962C8B-B14F-4D97-AF65-F5344CB8AC3E}">
        <p14:creationId xmlns:p14="http://schemas.microsoft.com/office/powerpoint/2010/main" val="1417757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SEX</a:t>
            </a:r>
            <a:endParaRPr lang="en-US"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US" dirty="0" smtClean="0">
                <a:latin typeface="Comic Sans MS" panose="030F0702030302020204" pitchFamily="66" charset="0"/>
              </a:rPr>
              <a:t>After birth, the male infant is longer and heavier than the female infant at the same time.</a:t>
            </a:r>
          </a:p>
          <a:p>
            <a:r>
              <a:rPr lang="en-US" dirty="0" smtClean="0">
                <a:latin typeface="Comic Sans MS" panose="030F0702030302020204" pitchFamily="66" charset="0"/>
              </a:rPr>
              <a:t>Boys maintain this superiority until about 11 years of age.</a:t>
            </a:r>
          </a:p>
          <a:p>
            <a:r>
              <a:rPr lang="en-US" dirty="0" smtClean="0">
                <a:latin typeface="Comic Sans MS" panose="030F0702030302020204" pitchFamily="66" charset="0"/>
              </a:rPr>
              <a:t>On average, bone development is more advanced in girls during </a:t>
            </a:r>
            <a:r>
              <a:rPr lang="en-US" dirty="0" err="1" smtClean="0">
                <a:latin typeface="Comic Sans MS" panose="030F0702030302020204" pitchFamily="66" charset="0"/>
              </a:rPr>
              <a:t>prepubertal</a:t>
            </a:r>
            <a:r>
              <a:rPr lang="en-US" dirty="0" smtClean="0">
                <a:latin typeface="Comic Sans MS" panose="030F0702030302020204" pitchFamily="66" charset="0"/>
              </a:rPr>
              <a:t> flare-ups of growth and development. taller on the average, bone development is more advances in girls during </a:t>
            </a:r>
            <a:r>
              <a:rPr lang="en-US" dirty="0" err="1" smtClean="0">
                <a:latin typeface="Comic Sans MS" panose="030F0702030302020204" pitchFamily="66" charset="0"/>
              </a:rPr>
              <a:t>prepubertal</a:t>
            </a:r>
            <a:r>
              <a:rPr lang="en-US" dirty="0" smtClean="0">
                <a:latin typeface="Comic Sans MS" panose="030F0702030302020204" pitchFamily="66" charset="0"/>
              </a:rPr>
              <a:t> spurt of growth and development</a:t>
            </a:r>
          </a:p>
          <a:p>
            <a:r>
              <a:rPr lang="en-US" dirty="0" smtClean="0">
                <a:latin typeface="Comic Sans MS" panose="030F0702030302020204" pitchFamily="66" charset="0"/>
              </a:rPr>
              <a:t>Earlier eruption of the permanent teeth in girls.</a:t>
            </a:r>
          </a:p>
          <a:p>
            <a:pPr marL="0" indent="0">
              <a:buNone/>
            </a:pPr>
            <a:endParaRPr lang="en-US" dirty="0"/>
          </a:p>
        </p:txBody>
      </p:sp>
    </p:spTree>
    <p:extLst>
      <p:ext uri="{BB962C8B-B14F-4D97-AF65-F5344CB8AC3E}">
        <p14:creationId xmlns:p14="http://schemas.microsoft.com/office/powerpoint/2010/main" val="2296005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RACE AND NATIONALITY</a:t>
            </a: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Race; distinguish x-tics called racial or sub-racial development is prehistoric human as too big, big and short.</a:t>
            </a:r>
          </a:p>
          <a:p>
            <a:r>
              <a:rPr lang="en-US" dirty="0" smtClean="0">
                <a:latin typeface="Comic Sans MS" panose="030F0702030302020204" pitchFamily="66" charset="0"/>
              </a:rPr>
              <a:t>Nationality: we think of the physical dynamics of national groups because of the inhabitants of different nations.</a:t>
            </a:r>
            <a:endParaRPr lang="en-US" dirty="0">
              <a:latin typeface="Comic Sans MS" panose="030F0702030302020204" pitchFamily="66" charset="0"/>
            </a:endParaRPr>
          </a:p>
        </p:txBody>
      </p:sp>
    </p:spTree>
    <p:extLst>
      <p:ext uri="{BB962C8B-B14F-4D97-AF65-F5344CB8AC3E}">
        <p14:creationId xmlns:p14="http://schemas.microsoft.com/office/powerpoint/2010/main" val="1761647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ENVIRONMENT.</a:t>
            </a:r>
            <a:endParaRPr lang="en-US"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US" dirty="0" smtClean="0">
                <a:latin typeface="Comic Sans MS" panose="030F0702030302020204" pitchFamily="66" charset="0"/>
              </a:rPr>
              <a:t>PRENATAL ENV: is very important for the intrauterine development of the fetus, especially because the uterus protects the fetus from the full impact of the external unfavorable condition.</a:t>
            </a:r>
          </a:p>
          <a:p>
            <a:r>
              <a:rPr lang="en-US" dirty="0" smtClean="0">
                <a:latin typeface="Comic Sans MS" panose="030F0702030302020204" pitchFamily="66" charset="0"/>
              </a:rPr>
              <a:t>POSTNATAL ENVIRONMENT: CULTURAL INFLUENCES play a major role in the growth and development model.</a:t>
            </a:r>
          </a:p>
          <a:p>
            <a:pPr marL="514350" indent="-514350">
              <a:buFont typeface="+mj-lt"/>
              <a:buAutoNum type="arabicPeriod"/>
            </a:pPr>
            <a:r>
              <a:rPr lang="en-US" dirty="0" smtClean="0">
                <a:latin typeface="Comic Sans MS" panose="030F0702030302020204" pitchFamily="66" charset="0"/>
              </a:rPr>
              <a:t>The impact of a particular culture on a child begins at birth because of how the culture perceives and treats family members of pregnant women.</a:t>
            </a:r>
          </a:p>
          <a:p>
            <a:pPr marL="514350" indent="-514350">
              <a:buFont typeface="+mj-lt"/>
              <a:buAutoNum type="arabicPeriod"/>
            </a:pPr>
            <a:r>
              <a:rPr lang="en-US" dirty="0" smtClean="0">
                <a:latin typeface="Comic Sans MS" panose="030F0702030302020204" pitchFamily="66" charset="0"/>
              </a:rPr>
              <a:t>The location where mothers give birth is also determined by culture.</a:t>
            </a:r>
          </a:p>
          <a:p>
            <a:endParaRPr lang="en-US" dirty="0"/>
          </a:p>
        </p:txBody>
      </p:sp>
    </p:spTree>
    <p:extLst>
      <p:ext uri="{BB962C8B-B14F-4D97-AF65-F5344CB8AC3E}">
        <p14:creationId xmlns:p14="http://schemas.microsoft.com/office/powerpoint/2010/main" val="11190839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After birth, the child is treated in accordance with the culturally sanctioned model of children's education.</a:t>
            </a:r>
          </a:p>
          <a:p>
            <a:r>
              <a:rPr lang="en-US" dirty="0" smtClean="0">
                <a:latin typeface="Comic Sans MS" panose="030F0702030302020204" pitchFamily="66" charset="0"/>
              </a:rPr>
              <a:t>The child receives the nutrition that is dictated to him, dresses properly and receives health care as defined by the culture.</a:t>
            </a:r>
            <a:endParaRPr lang="en-US" dirty="0">
              <a:latin typeface="Comic Sans MS" panose="030F0702030302020204" pitchFamily="66" charset="0"/>
            </a:endParaRPr>
          </a:p>
        </p:txBody>
      </p:sp>
    </p:spTree>
    <p:extLst>
      <p:ext uri="{BB962C8B-B14F-4D97-AF65-F5344CB8AC3E}">
        <p14:creationId xmlns:p14="http://schemas.microsoft.com/office/powerpoint/2010/main" val="1483140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anose="030F0702030302020204" pitchFamily="66" charset="0"/>
              </a:rPr>
              <a:t>SOCIOECONOMIC STATUS OF THE FAMILY.</a:t>
            </a: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Parents in financial circumstances are less likely to understand the principle of modern scientific childcare, they may lack money to buy the essential for health and diet and often they are unable, unwilling or unsure of how to obtain medical care.</a:t>
            </a:r>
            <a:endParaRPr lang="en-US" dirty="0">
              <a:latin typeface="Comic Sans MS" panose="030F0702030302020204" pitchFamily="66" charset="0"/>
            </a:endParaRPr>
          </a:p>
        </p:txBody>
      </p:sp>
    </p:spTree>
    <p:extLst>
      <p:ext uri="{BB962C8B-B14F-4D97-AF65-F5344CB8AC3E}">
        <p14:creationId xmlns:p14="http://schemas.microsoft.com/office/powerpoint/2010/main" val="15961962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NUTRITION.</a:t>
            </a:r>
            <a:endParaRPr lang="en-US"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Comic Sans MS" panose="030F0702030302020204" pitchFamily="66" charset="0"/>
              </a:rPr>
              <a:t>Is linked with the qualitative and quantitative supply of food elements, proteins, fats, carbohydrates, minerals and vitamins.</a:t>
            </a:r>
          </a:p>
          <a:p>
            <a:pPr marL="0" indent="0">
              <a:buNone/>
            </a:pPr>
            <a:r>
              <a:rPr lang="en-US" dirty="0" smtClean="0">
                <a:latin typeface="Comic Sans MS" panose="030F0702030302020204" pitchFamily="66" charset="0"/>
              </a:rPr>
              <a:t>If these vital nutrients are received in the </a:t>
            </a:r>
            <a:r>
              <a:rPr lang="en-US" dirty="0" err="1" smtClean="0">
                <a:latin typeface="Comic Sans MS" panose="030F0702030302020204" pitchFamily="66" charset="0"/>
              </a:rPr>
              <a:t>propotion</a:t>
            </a:r>
            <a:r>
              <a:rPr lang="en-US" dirty="0" smtClean="0">
                <a:latin typeface="Comic Sans MS" panose="030F0702030302020204" pitchFamily="66" charset="0"/>
              </a:rPr>
              <a:t> balances necessary to support life, to promote growth and development, a child is well nourished.</a:t>
            </a:r>
          </a:p>
          <a:p>
            <a:pPr marL="0" indent="0">
              <a:buNone/>
            </a:pPr>
            <a:r>
              <a:rPr lang="en-US" dirty="0" smtClean="0">
                <a:latin typeface="Comic Sans MS" panose="030F0702030302020204" pitchFamily="66" charset="0"/>
              </a:rPr>
              <a:t>A child's nutritional needs depend on age, gender, growth rate and level of participation.</a:t>
            </a:r>
          </a:p>
          <a:p>
            <a:r>
              <a:rPr lang="en-US" dirty="0" smtClean="0">
                <a:latin typeface="Comic Sans MS" panose="030F0702030302020204" pitchFamily="66" charset="0"/>
              </a:rPr>
              <a:t>During periods of rapid growth such as prenatal, early childhood, puberty and adolescence, there is an increased need for protein and calories.</a:t>
            </a:r>
            <a:endParaRPr lang="en-US" dirty="0">
              <a:latin typeface="Comic Sans MS" panose="030F0702030302020204" pitchFamily="66" charset="0"/>
            </a:endParaRPr>
          </a:p>
        </p:txBody>
      </p:sp>
    </p:spTree>
    <p:extLst>
      <p:ext uri="{BB962C8B-B14F-4D97-AF65-F5344CB8AC3E}">
        <p14:creationId xmlns:p14="http://schemas.microsoft.com/office/powerpoint/2010/main" val="1099011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CLIMATE AND SEASONS.</a:t>
            </a: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Climate variations influences the infants health. During the summer seasons, children are most exposed to diarrheal diseases and cholera. </a:t>
            </a:r>
            <a:endParaRPr lang="en-US" dirty="0">
              <a:latin typeface="Comic Sans MS" panose="030F0702030302020204" pitchFamily="66" charset="0"/>
            </a:endParaRPr>
          </a:p>
          <a:p>
            <a:r>
              <a:rPr lang="en-US" dirty="0" smtClean="0">
                <a:latin typeface="Comic Sans MS" panose="030F0702030302020204" pitchFamily="66" charset="0"/>
              </a:rPr>
              <a:t>The season of the year influences growth rate in height and weight, especially in older children.( weight gain are lowest in spring and early summer and greater in late summer and autumn).</a:t>
            </a:r>
            <a:endParaRPr lang="en-US" dirty="0">
              <a:latin typeface="Comic Sans MS" panose="030F0702030302020204" pitchFamily="66" charset="0"/>
            </a:endParaRPr>
          </a:p>
        </p:txBody>
      </p:sp>
    </p:spTree>
    <p:extLst>
      <p:ext uri="{BB962C8B-B14F-4D97-AF65-F5344CB8AC3E}">
        <p14:creationId xmlns:p14="http://schemas.microsoft.com/office/powerpoint/2010/main" val="6963222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anose="030F0702030302020204" pitchFamily="66" charset="0"/>
              </a:rPr>
              <a:t>DEVIATION FROM POSITIVE HEALTH.</a:t>
            </a:r>
            <a:endParaRPr lang="en-US"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Comic Sans MS" panose="030F0702030302020204" pitchFamily="66" charset="0"/>
              </a:rPr>
              <a:t>These can be caused by inherited or congenital conditions such as illness or injury and can result in a altered level of growth and development.</a:t>
            </a:r>
          </a:p>
          <a:p>
            <a:r>
              <a:rPr lang="en-US" dirty="0" smtClean="0">
                <a:latin typeface="Comic Sans MS" panose="030F0702030302020204" pitchFamily="66" charset="0"/>
              </a:rPr>
              <a:t>Inherited or congenital conditions may contribute to growth impairments. i.e. conditions causing a shortened stature such as type of dwarfism turner syndrome.</a:t>
            </a:r>
          </a:p>
          <a:p>
            <a:r>
              <a:rPr lang="en-US" dirty="0" smtClean="0">
                <a:latin typeface="Comic Sans MS" panose="030F0702030302020204" pitchFamily="66" charset="0"/>
              </a:rPr>
              <a:t>Long-term chronic diseases of any kind can have a detrimental effect on growth and development.</a:t>
            </a:r>
          </a:p>
          <a:p>
            <a:r>
              <a:rPr lang="en-US" dirty="0" smtClean="0">
                <a:latin typeface="Comic Sans MS" panose="030F0702030302020204" pitchFamily="66" charset="0"/>
              </a:rPr>
              <a:t>Certain conditions such as cystic fibrosis or </a:t>
            </a:r>
            <a:r>
              <a:rPr lang="en-US" dirty="0" err="1" smtClean="0">
                <a:latin typeface="Comic Sans MS" panose="030F0702030302020204" pitchFamily="66" charset="0"/>
              </a:rPr>
              <a:t>malabsorption</a:t>
            </a:r>
            <a:r>
              <a:rPr lang="en-US" dirty="0" smtClean="0">
                <a:latin typeface="Comic Sans MS" panose="030F0702030302020204" pitchFamily="66" charset="0"/>
              </a:rPr>
              <a:t> syndrome can lead to stunting. </a:t>
            </a:r>
            <a:endParaRPr lang="en-US" dirty="0">
              <a:latin typeface="Comic Sans MS" panose="030F0702030302020204" pitchFamily="66" charset="0"/>
            </a:endParaRPr>
          </a:p>
        </p:txBody>
      </p:sp>
    </p:spTree>
    <p:extLst>
      <p:ext uri="{BB962C8B-B14F-4D97-AF65-F5344CB8AC3E}">
        <p14:creationId xmlns:p14="http://schemas.microsoft.com/office/powerpoint/2010/main" val="3731967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EXERCISE.</a:t>
            </a: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Exercise there by increases circulation thus promoting physiological activity and stimulates muscular development thus promoting growth and development.</a:t>
            </a:r>
            <a:endParaRPr lang="en-US" dirty="0">
              <a:latin typeface="Comic Sans MS" panose="030F0702030302020204" pitchFamily="66" charset="0"/>
            </a:endParaRPr>
          </a:p>
        </p:txBody>
      </p:sp>
    </p:spTree>
    <p:extLst>
      <p:ext uri="{BB962C8B-B14F-4D97-AF65-F5344CB8AC3E}">
        <p14:creationId xmlns:p14="http://schemas.microsoft.com/office/powerpoint/2010/main" val="1246319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anose="030F0702030302020204" pitchFamily="66" charset="0"/>
              </a:rPr>
              <a:t>ORDINAL POSITION IN THE FAMILY.</a:t>
            </a: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pPr marL="0" indent="0">
              <a:buNone/>
            </a:pPr>
            <a:r>
              <a:rPr lang="en-US" dirty="0" smtClean="0">
                <a:latin typeface="Comic Sans MS" panose="030F0702030302020204" pitchFamily="66" charset="0"/>
              </a:rPr>
              <a:t>The </a:t>
            </a:r>
            <a:r>
              <a:rPr lang="en-US" dirty="0" err="1" smtClean="0">
                <a:latin typeface="Comic Sans MS" panose="030F0702030302020204" pitchFamily="66" charset="0"/>
              </a:rPr>
              <a:t>behaviour</a:t>
            </a:r>
            <a:r>
              <a:rPr lang="en-US" dirty="0" smtClean="0">
                <a:latin typeface="Comic Sans MS" panose="030F0702030302020204" pitchFamily="66" charset="0"/>
              </a:rPr>
              <a:t> of parents towards and their expectation of each child is different, but predictable depending on the position of the child in the family.</a:t>
            </a:r>
          </a:p>
          <a:p>
            <a:r>
              <a:rPr lang="en-US" dirty="0" smtClean="0">
                <a:latin typeface="Comic Sans MS" panose="030F0702030302020204" pitchFamily="66" charset="0"/>
              </a:rPr>
              <a:t>A single child is likely to develop more intellectually than children with siblings because of the constant companionship with the adult in mental stimulation. A single child can be dependent on other people.</a:t>
            </a:r>
            <a:endParaRPr lang="en-US" dirty="0">
              <a:latin typeface="Comic Sans MS" panose="030F0702030302020204" pitchFamily="66" charset="0"/>
            </a:endParaRPr>
          </a:p>
        </p:txBody>
      </p:sp>
    </p:spTree>
    <p:extLst>
      <p:ext uri="{BB962C8B-B14F-4D97-AF65-F5344CB8AC3E}">
        <p14:creationId xmlns:p14="http://schemas.microsoft.com/office/powerpoint/2010/main" val="381170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OBJECTIVES.</a:t>
            </a: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pPr marL="0" indent="0">
              <a:buNone/>
            </a:pPr>
            <a:r>
              <a:rPr lang="en-US" dirty="0" smtClean="0">
                <a:latin typeface="Comic Sans MS" panose="030F0702030302020204" pitchFamily="66" charset="0"/>
              </a:rPr>
              <a:t>By the end of the lecture the learner should be able to:</a:t>
            </a:r>
          </a:p>
          <a:p>
            <a:r>
              <a:rPr lang="en-US" dirty="0" smtClean="0">
                <a:latin typeface="Comic Sans MS" panose="030F0702030302020204" pitchFamily="66" charset="0"/>
              </a:rPr>
              <a:t>Define growth and development</a:t>
            </a:r>
          </a:p>
          <a:p>
            <a:r>
              <a:rPr lang="en-US" dirty="0" smtClean="0">
                <a:latin typeface="Comic Sans MS" panose="030F0702030302020204" pitchFamily="66" charset="0"/>
              </a:rPr>
              <a:t>Relevancy of growth and development to nurses.</a:t>
            </a:r>
          </a:p>
          <a:p>
            <a:r>
              <a:rPr lang="en-US" dirty="0" smtClean="0">
                <a:latin typeface="Comic Sans MS" panose="030F0702030302020204" pitchFamily="66" charset="0"/>
              </a:rPr>
              <a:t>Factors influencing growth and development.</a:t>
            </a:r>
            <a:endParaRPr lang="en-US" dirty="0">
              <a:latin typeface="Comic Sans MS" panose="030F0702030302020204" pitchFamily="66" charset="0"/>
            </a:endParaRPr>
          </a:p>
        </p:txBody>
      </p:sp>
    </p:spTree>
    <p:extLst>
      <p:ext uri="{BB962C8B-B14F-4D97-AF65-F5344CB8AC3E}">
        <p14:creationId xmlns:p14="http://schemas.microsoft.com/office/powerpoint/2010/main" val="7384140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SUMMARY.</a:t>
            </a: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5810211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Commonly asked questions</a:t>
            </a:r>
            <a:endParaRPr lang="en-US"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US" dirty="0" smtClean="0">
                <a:latin typeface="Comic Sans MS" panose="030F0702030302020204" pitchFamily="66" charset="0"/>
              </a:rPr>
              <a:t>What is the term for the advancement of thinking and physical x-tics?</a:t>
            </a:r>
          </a:p>
          <a:p>
            <a:pPr marL="0" indent="0">
              <a:buNone/>
            </a:pPr>
            <a:r>
              <a:rPr lang="en-US" dirty="0" smtClean="0">
                <a:latin typeface="Comic Sans MS" panose="030F0702030302020204" pitchFamily="66" charset="0"/>
              </a:rPr>
              <a:t>	development; growth; nourishment; puberty</a:t>
            </a:r>
          </a:p>
          <a:p>
            <a:r>
              <a:rPr lang="en-US" dirty="0" smtClean="0">
                <a:latin typeface="Comic Sans MS" panose="030F0702030302020204" pitchFamily="66" charset="0"/>
              </a:rPr>
              <a:t>Which </a:t>
            </a:r>
            <a:r>
              <a:rPr lang="en-US" dirty="0">
                <a:latin typeface="Comic Sans MS" panose="030F0702030302020204" pitchFamily="66" charset="0"/>
              </a:rPr>
              <a:t>of the following is NOT an environmental factor that may impact growth and development</a:t>
            </a:r>
            <a:r>
              <a:rPr lang="en-US" dirty="0" smtClean="0">
                <a:latin typeface="Comic Sans MS" panose="030F0702030302020204" pitchFamily="66" charset="0"/>
              </a:rPr>
              <a:t>?</a:t>
            </a:r>
          </a:p>
          <a:p>
            <a:pPr marL="457200" lvl="1" indent="0">
              <a:buNone/>
            </a:pPr>
            <a:r>
              <a:rPr lang="en-US" dirty="0">
                <a:latin typeface="Comic Sans MS" panose="030F0702030302020204" pitchFamily="66" charset="0"/>
              </a:rPr>
              <a:t>	</a:t>
            </a:r>
            <a:r>
              <a:rPr lang="en-US" dirty="0" smtClean="0">
                <a:latin typeface="Comic Sans MS" panose="030F0702030302020204" pitchFamily="66" charset="0"/>
              </a:rPr>
              <a:t>race; </a:t>
            </a:r>
            <a:r>
              <a:rPr lang="en-US" dirty="0" err="1" smtClean="0">
                <a:latin typeface="Comic Sans MS" panose="030F0702030302020204" pitchFamily="66" charset="0"/>
              </a:rPr>
              <a:t>hormines</a:t>
            </a:r>
            <a:r>
              <a:rPr lang="en-US" dirty="0" smtClean="0">
                <a:latin typeface="Comic Sans MS" panose="030F0702030302020204" pitchFamily="66" charset="0"/>
              </a:rPr>
              <a:t>; chemical; pollution</a:t>
            </a:r>
          </a:p>
          <a:p>
            <a:r>
              <a:rPr lang="en-US" i="0" dirty="0" smtClean="0">
                <a:solidFill>
                  <a:srgbClr val="555555"/>
                </a:solidFill>
                <a:effectLst/>
                <a:latin typeface="Comic Sans MS" panose="030F0702030302020204" pitchFamily="66" charset="0"/>
              </a:rPr>
              <a:t>Which of the following is a hereditary factor that can influence growth and development?</a:t>
            </a:r>
          </a:p>
          <a:p>
            <a:pPr marL="0" indent="0">
              <a:buNone/>
            </a:pPr>
            <a:r>
              <a:rPr lang="en-US" dirty="0">
                <a:solidFill>
                  <a:srgbClr val="555555"/>
                </a:solidFill>
                <a:latin typeface="Comic Sans MS" panose="030F0702030302020204" pitchFamily="66" charset="0"/>
              </a:rPr>
              <a:t>	</a:t>
            </a:r>
            <a:r>
              <a:rPr lang="en-US" dirty="0" smtClean="0">
                <a:solidFill>
                  <a:srgbClr val="555555"/>
                </a:solidFill>
                <a:latin typeface="Comic Sans MS" panose="030F0702030302020204" pitchFamily="66" charset="0"/>
              </a:rPr>
              <a:t>sex; socioeconomic status; malnourishment; negative 	</a:t>
            </a:r>
            <a:r>
              <a:rPr lang="en-US" dirty="0" err="1" smtClean="0">
                <a:solidFill>
                  <a:srgbClr val="555555"/>
                </a:solidFill>
                <a:latin typeface="Comic Sans MS" panose="030F0702030302020204" pitchFamily="66" charset="0"/>
              </a:rPr>
              <a:t>habilts</a:t>
            </a:r>
            <a:endParaRPr lang="en-US" dirty="0">
              <a:latin typeface="Comic Sans MS" panose="030F0702030302020204" pitchFamily="66" charset="0"/>
            </a:endParaRPr>
          </a:p>
        </p:txBody>
      </p:sp>
    </p:spTree>
    <p:extLst>
      <p:ext uri="{BB962C8B-B14F-4D97-AF65-F5344CB8AC3E}">
        <p14:creationId xmlns:p14="http://schemas.microsoft.com/office/powerpoint/2010/main" val="1525637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6771" y="827314"/>
            <a:ext cx="10515600" cy="740229"/>
          </a:xfrm>
        </p:spPr>
        <p:txBody>
          <a:bodyPr/>
          <a:lstStyle/>
          <a:p>
            <a:r>
              <a:rPr lang="en-US" smtClean="0">
                <a:latin typeface="Comic Sans MS" panose="030F0702030302020204" pitchFamily="66" charset="0"/>
              </a:rPr>
              <a:t>THANK YOU </a:t>
            </a:r>
            <a:r>
              <a:rPr lang="en-US" dirty="0" smtClean="0">
                <a:latin typeface="Comic Sans MS" panose="030F0702030302020204" pitchFamily="66" charset="0"/>
              </a:rPr>
              <a:t>FOR YOUR ATTENTION!</a:t>
            </a:r>
            <a:endParaRPr lang="en-US" dirty="0">
              <a:latin typeface="Comic Sans MS" panose="030F0702030302020204" pitchFamily="66" charset="0"/>
            </a:endParaRPr>
          </a:p>
        </p:txBody>
      </p:sp>
    </p:spTree>
    <p:extLst>
      <p:ext uri="{BB962C8B-B14F-4D97-AF65-F5344CB8AC3E}">
        <p14:creationId xmlns:p14="http://schemas.microsoft.com/office/powerpoint/2010/main" val="156233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grpId="0" nodeType="clickEffect">
                                  <p:stCondLst>
                                    <p:cond delay="0"/>
                                  </p:stCondLst>
                                  <p:childTnLst>
                                    <p:animClr clrSpc="rgb" dir="cw">
                                      <p:cBhvr>
                                        <p:cTn id="6" dur="2000" fill="hold"/>
                                        <p:tgtEl>
                                          <p:spTgt spid="2"/>
                                        </p:tgtEl>
                                        <p:attrNameLst>
                                          <p:attrName>fillcolor</p:attrName>
                                        </p:attrNameLst>
                                      </p:cBhvr>
                                      <p:to>
                                        <a:schemeClr val="accent2"/>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INTRODUCTION</a:t>
            </a: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The process of growth and development begins prior to the birth of the baby. from conception in the mother's womb.</a:t>
            </a:r>
          </a:p>
          <a:p>
            <a:r>
              <a:rPr lang="en-US" dirty="0" smtClean="0">
                <a:latin typeface="Comic Sans MS" panose="030F0702030302020204" pitchFamily="66" charset="0"/>
              </a:rPr>
              <a:t>The period stretches through the lifecycle, but the principle changes from conception to late adolescence.</a:t>
            </a:r>
          </a:p>
          <a:p>
            <a:r>
              <a:rPr lang="en-US" dirty="0" smtClean="0">
                <a:latin typeface="Comic Sans MS" panose="030F0702030302020204" pitchFamily="66" charset="0"/>
              </a:rPr>
              <a:t>Growth and development are inter-related.</a:t>
            </a:r>
          </a:p>
          <a:p>
            <a:r>
              <a:rPr lang="en-US" dirty="0" smtClean="0">
                <a:latin typeface="Comic Sans MS" panose="030F0702030302020204" pitchFamily="66" charset="0"/>
              </a:rPr>
              <a:t>Every child had an </a:t>
            </a:r>
            <a:r>
              <a:rPr lang="en-US" dirty="0" err="1" smtClean="0">
                <a:latin typeface="Comic Sans MS" panose="030F0702030302020204" pitchFamily="66" charset="0"/>
              </a:rPr>
              <a:t>individualised</a:t>
            </a:r>
            <a:r>
              <a:rPr lang="en-US" dirty="0" smtClean="0">
                <a:latin typeface="Comic Sans MS" panose="030F0702030302020204" pitchFamily="66" charset="0"/>
              </a:rPr>
              <a:t> model for growth and development.</a:t>
            </a:r>
            <a:endParaRPr lang="en-US" dirty="0">
              <a:latin typeface="Comic Sans MS" panose="030F0702030302020204" pitchFamily="66" charset="0"/>
            </a:endParaRPr>
          </a:p>
        </p:txBody>
      </p:sp>
    </p:spTree>
    <p:extLst>
      <p:ext uri="{BB962C8B-B14F-4D97-AF65-F5344CB8AC3E}">
        <p14:creationId xmlns:p14="http://schemas.microsoft.com/office/powerpoint/2010/main" val="1780294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anose="030F0702030302020204" pitchFamily="66" charset="0"/>
              </a:rPr>
              <a:t>DEFINITIONS.</a:t>
            </a:r>
            <a:br>
              <a:rPr lang="en-US" dirty="0" smtClean="0">
                <a:latin typeface="Comic Sans MS" panose="030F0702030302020204" pitchFamily="66" charset="0"/>
              </a:rPr>
            </a:br>
            <a:r>
              <a:rPr lang="en-US" dirty="0" smtClean="0">
                <a:latin typeface="Comic Sans MS" panose="030F0702030302020204" pitchFamily="66" charset="0"/>
              </a:rPr>
              <a:t>GROWTH</a:t>
            </a: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Is the process of physical mutation</a:t>
            </a:r>
          </a:p>
          <a:p>
            <a:r>
              <a:rPr lang="en-US" dirty="0" smtClean="0">
                <a:latin typeface="Comic Sans MS" panose="030F0702030302020204" pitchFamily="66" charset="0"/>
              </a:rPr>
              <a:t>Refers to an increase in physical size of the whole body and various organs</a:t>
            </a:r>
          </a:p>
          <a:p>
            <a:r>
              <a:rPr lang="en-US" dirty="0" smtClean="0">
                <a:latin typeface="Comic Sans MS" panose="030F0702030302020204" pitchFamily="66" charset="0"/>
              </a:rPr>
              <a:t>Occurs by multiplication of cells and an increase in intracellular substances</a:t>
            </a:r>
          </a:p>
          <a:p>
            <a:r>
              <a:rPr lang="en-US" dirty="0" smtClean="0">
                <a:latin typeface="Comic Sans MS" panose="030F0702030302020204" pitchFamily="66" charset="0"/>
              </a:rPr>
              <a:t>Is a quantitative changes in the body</a:t>
            </a:r>
          </a:p>
          <a:p>
            <a:r>
              <a:rPr lang="en-US" dirty="0" smtClean="0">
                <a:latin typeface="Comic Sans MS" panose="030F0702030302020204" pitchFamily="66" charset="0"/>
              </a:rPr>
              <a:t>Can be measure in kg, pounds ,metres, inches ,</a:t>
            </a:r>
            <a:r>
              <a:rPr lang="en-US" dirty="0" err="1" smtClean="0">
                <a:latin typeface="Comic Sans MS" panose="030F0702030302020204" pitchFamily="66" charset="0"/>
              </a:rPr>
              <a:t>etc</a:t>
            </a:r>
            <a:endParaRPr lang="en-US" dirty="0" smtClean="0">
              <a:latin typeface="Comic Sans MS" panose="030F0702030302020204" pitchFamily="66" charset="0"/>
            </a:endParaRPr>
          </a:p>
          <a:p>
            <a:r>
              <a:rPr lang="en-US" dirty="0" smtClean="0">
                <a:latin typeface="Comic Sans MS" panose="030F0702030302020204" pitchFamily="66" charset="0"/>
              </a:rPr>
              <a:t>Is progressive and measurable phenomenon.</a:t>
            </a:r>
            <a:endParaRPr lang="en-US" dirty="0">
              <a:latin typeface="Comic Sans MS" panose="030F0702030302020204" pitchFamily="66" charset="0"/>
            </a:endParaRPr>
          </a:p>
        </p:txBody>
      </p:sp>
    </p:spTree>
    <p:extLst>
      <p:ext uri="{BB962C8B-B14F-4D97-AF65-F5344CB8AC3E}">
        <p14:creationId xmlns:p14="http://schemas.microsoft.com/office/powerpoint/2010/main" val="2315940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DEVELOPMENT.</a:t>
            </a: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Is the process of functional and physiological maturation of an individual</a:t>
            </a:r>
          </a:p>
          <a:p>
            <a:r>
              <a:rPr lang="en-US" dirty="0" smtClean="0">
                <a:latin typeface="Comic Sans MS" panose="030F0702030302020204" pitchFamily="66" charset="0"/>
              </a:rPr>
              <a:t>Is progressive increase in skill and capacity to function.</a:t>
            </a:r>
          </a:p>
          <a:p>
            <a:r>
              <a:rPr lang="en-US" dirty="0" smtClean="0">
                <a:latin typeface="Comic Sans MS" panose="030F0702030302020204" pitchFamily="66" charset="0"/>
              </a:rPr>
              <a:t>Is related to maturation and myelination of the nervous system, it includes psychological, emotional and social changes</a:t>
            </a:r>
          </a:p>
          <a:p>
            <a:r>
              <a:rPr lang="en-US" dirty="0" smtClean="0">
                <a:latin typeface="Comic Sans MS" panose="030F0702030302020204" pitchFamily="66" charset="0"/>
              </a:rPr>
              <a:t>Is qualitative aspect of maturation and difficult to measure</a:t>
            </a:r>
          </a:p>
          <a:p>
            <a:r>
              <a:rPr lang="en-US" dirty="0" smtClean="0">
                <a:latin typeface="Comic Sans MS" panose="030F0702030302020204" pitchFamily="66" charset="0"/>
              </a:rPr>
              <a:t>Is orderly.</a:t>
            </a:r>
            <a:endParaRPr lang="en-US" dirty="0">
              <a:latin typeface="Comic Sans MS" panose="030F0702030302020204" pitchFamily="66" charset="0"/>
            </a:endParaRPr>
          </a:p>
        </p:txBody>
      </p:sp>
    </p:spTree>
    <p:extLst>
      <p:ext uri="{BB962C8B-B14F-4D97-AF65-F5344CB8AC3E}">
        <p14:creationId xmlns:p14="http://schemas.microsoft.com/office/powerpoint/2010/main" val="4265100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MATURATION</a:t>
            </a: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Is an increase in competence and change in behavior and ability to function at a higher level depending upon the genetic inheritance.</a:t>
            </a:r>
            <a:endParaRPr lang="en-US" dirty="0">
              <a:latin typeface="Comic Sans MS" panose="030F0702030302020204" pitchFamily="66" charset="0"/>
            </a:endParaRPr>
          </a:p>
        </p:txBody>
      </p:sp>
    </p:spTree>
    <p:extLst>
      <p:ext uri="{BB962C8B-B14F-4D97-AF65-F5344CB8AC3E}">
        <p14:creationId xmlns:p14="http://schemas.microsoft.com/office/powerpoint/2010/main" val="180860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anose="030F0702030302020204" pitchFamily="66" charset="0"/>
              </a:rPr>
              <a:t>IMORTANCE OF GROWTH &amp; DEVELOPMENT FOR NURSES.</a:t>
            </a: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To learn what to expect from a particular child at particular age.</a:t>
            </a:r>
          </a:p>
          <a:p>
            <a:r>
              <a:rPr lang="en-US" dirty="0" smtClean="0">
                <a:latin typeface="Comic Sans MS" panose="030F0702030302020204" pitchFamily="66" charset="0"/>
              </a:rPr>
              <a:t>To assess the normal growth and development of children</a:t>
            </a:r>
          </a:p>
          <a:p>
            <a:r>
              <a:rPr lang="en-US" dirty="0" smtClean="0">
                <a:latin typeface="Comic Sans MS" panose="030F0702030302020204" pitchFamily="66" charset="0"/>
              </a:rPr>
              <a:t>Gaining better understanding of the reason behind illnesses.</a:t>
            </a:r>
          </a:p>
          <a:p>
            <a:r>
              <a:rPr lang="en-US" dirty="0" smtClean="0">
                <a:latin typeface="Comic Sans MS" panose="030F0702030302020204" pitchFamily="66" charset="0"/>
              </a:rPr>
              <a:t>Helping in formulating the plan of care.</a:t>
            </a:r>
          </a:p>
          <a:p>
            <a:r>
              <a:rPr lang="en-US" dirty="0" smtClean="0">
                <a:latin typeface="Comic Sans MS" panose="030F0702030302020204" pitchFamily="66" charset="0"/>
              </a:rPr>
              <a:t>Helping in parents’ education in order to achieve optimal growth and development at each stage.</a:t>
            </a:r>
            <a:endParaRPr lang="en-US" dirty="0">
              <a:latin typeface="Comic Sans MS" panose="030F0702030302020204" pitchFamily="66" charset="0"/>
            </a:endParaRPr>
          </a:p>
        </p:txBody>
      </p:sp>
    </p:spTree>
    <p:extLst>
      <p:ext uri="{BB962C8B-B14F-4D97-AF65-F5344CB8AC3E}">
        <p14:creationId xmlns:p14="http://schemas.microsoft.com/office/powerpoint/2010/main" val="64599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anose="030F0702030302020204" pitchFamily="66" charset="0"/>
              </a:rPr>
              <a:t>FACTORS AFFECING GROWTH AND DEVELOPMENT</a:t>
            </a:r>
            <a:endParaRPr lang="en-US" dirty="0">
              <a:latin typeface="Comic Sans MS" panose="030F0702030302020204" pitchFamily="66" charset="0"/>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latin typeface="Comic Sans MS" panose="030F0702030302020204" pitchFamily="66" charset="0"/>
              </a:rPr>
              <a:t>Incorporate the following:</a:t>
            </a:r>
          </a:p>
          <a:p>
            <a:r>
              <a:rPr lang="en-US" dirty="0" smtClean="0">
                <a:latin typeface="Comic Sans MS" panose="030F0702030302020204" pitchFamily="66" charset="0"/>
              </a:rPr>
              <a:t>Heredity or genetic factors</a:t>
            </a:r>
          </a:p>
          <a:p>
            <a:r>
              <a:rPr lang="en-US" dirty="0" smtClean="0">
                <a:latin typeface="Comic Sans MS" panose="030F0702030302020204" pitchFamily="66" charset="0"/>
              </a:rPr>
              <a:t>Sex</a:t>
            </a:r>
          </a:p>
          <a:p>
            <a:r>
              <a:rPr lang="en-US" dirty="0" smtClean="0">
                <a:latin typeface="Comic Sans MS" panose="030F0702030302020204" pitchFamily="66" charset="0"/>
              </a:rPr>
              <a:t>Race &amp; nationality</a:t>
            </a:r>
          </a:p>
          <a:p>
            <a:r>
              <a:rPr lang="en-US" dirty="0" smtClean="0">
                <a:latin typeface="Comic Sans MS" panose="030F0702030302020204" pitchFamily="66" charset="0"/>
              </a:rPr>
              <a:t>Environment</a:t>
            </a:r>
          </a:p>
          <a:p>
            <a:r>
              <a:rPr lang="en-US" dirty="0" smtClean="0">
                <a:latin typeface="Comic Sans MS" panose="030F0702030302020204" pitchFamily="66" charset="0"/>
              </a:rPr>
              <a:t>Socioeconomic status of the family</a:t>
            </a:r>
          </a:p>
          <a:p>
            <a:r>
              <a:rPr lang="en-US" dirty="0" smtClean="0">
                <a:latin typeface="Comic Sans MS" panose="030F0702030302020204" pitchFamily="66" charset="0"/>
              </a:rPr>
              <a:t>Nutrition</a:t>
            </a:r>
          </a:p>
          <a:p>
            <a:r>
              <a:rPr lang="en-US" dirty="0" smtClean="0">
                <a:latin typeface="Comic Sans MS" panose="030F0702030302020204" pitchFamily="66" charset="0"/>
              </a:rPr>
              <a:t>Climate and season</a:t>
            </a:r>
          </a:p>
          <a:p>
            <a:r>
              <a:rPr lang="en-US" dirty="0" smtClean="0">
                <a:latin typeface="Comic Sans MS" panose="030F0702030302020204" pitchFamily="66" charset="0"/>
              </a:rPr>
              <a:t>Deviation from positive health</a:t>
            </a:r>
          </a:p>
          <a:p>
            <a:r>
              <a:rPr lang="en-US" dirty="0" smtClean="0">
                <a:latin typeface="Comic Sans MS" panose="030F0702030302020204" pitchFamily="66" charset="0"/>
              </a:rPr>
              <a:t>Exercise</a:t>
            </a:r>
          </a:p>
          <a:p>
            <a:r>
              <a:rPr lang="en-US" dirty="0" smtClean="0">
                <a:latin typeface="Comic Sans MS" panose="030F0702030302020204" pitchFamily="66" charset="0"/>
              </a:rPr>
              <a:t>Ordinal position in the family</a:t>
            </a:r>
            <a:endParaRPr lang="en-US" dirty="0">
              <a:latin typeface="Comic Sans MS" panose="030F0702030302020204" pitchFamily="66" charset="0"/>
            </a:endParaRPr>
          </a:p>
        </p:txBody>
      </p:sp>
    </p:spTree>
    <p:extLst>
      <p:ext uri="{BB962C8B-B14F-4D97-AF65-F5344CB8AC3E}">
        <p14:creationId xmlns:p14="http://schemas.microsoft.com/office/powerpoint/2010/main" val="1685818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omic Sans MS" panose="030F0702030302020204" pitchFamily="66" charset="0"/>
              </a:rPr>
              <a:t>HEREDITARY OR GENETIC FACTORS.</a:t>
            </a: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The heredity of a man and woman determines that of the children.</a:t>
            </a:r>
          </a:p>
          <a:p>
            <a:r>
              <a:rPr lang="en-US" dirty="0" smtClean="0">
                <a:latin typeface="Comic Sans MS" panose="030F0702030302020204" pitchFamily="66" charset="0"/>
              </a:rPr>
              <a:t>Some children are usually small not because of endocrine and nutritional disorders but because of their genetic constitution.</a:t>
            </a:r>
          </a:p>
          <a:p>
            <a:r>
              <a:rPr lang="en-US" dirty="0" smtClean="0">
                <a:latin typeface="Comic Sans MS" panose="030F0702030302020204" pitchFamily="66" charset="0"/>
              </a:rPr>
              <a:t>Parental health histories are studied to determine what inherited traits may exist in children.</a:t>
            </a:r>
            <a:endParaRPr lang="en-US" dirty="0">
              <a:latin typeface="Comic Sans MS" panose="030F0702030302020204" pitchFamily="66" charset="0"/>
            </a:endParaRPr>
          </a:p>
        </p:txBody>
      </p:sp>
    </p:spTree>
    <p:extLst>
      <p:ext uri="{BB962C8B-B14F-4D97-AF65-F5344CB8AC3E}">
        <p14:creationId xmlns:p14="http://schemas.microsoft.com/office/powerpoint/2010/main" val="20995511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149</TotalTime>
  <Words>1114</Words>
  <Application>Microsoft Office PowerPoint</Application>
  <PresentationFormat>Widescreen</PresentationFormat>
  <Paragraphs>100</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Century Gothic</vt:lpstr>
      <vt:lpstr>Comic Sans MS</vt:lpstr>
      <vt:lpstr>Wingdings 3</vt:lpstr>
      <vt:lpstr>Ion Boardroom</vt:lpstr>
      <vt:lpstr>FACTORS AFFECTING GROWTH &amp;DEVELOPMENT.</vt:lpstr>
      <vt:lpstr>OBJECTIVES.</vt:lpstr>
      <vt:lpstr>INTRODUCTION</vt:lpstr>
      <vt:lpstr>DEFINITIONS. GROWTH</vt:lpstr>
      <vt:lpstr>DEVELOPMENT.</vt:lpstr>
      <vt:lpstr>MATURATION</vt:lpstr>
      <vt:lpstr>IMORTANCE OF GROWTH &amp; DEVELOPMENT FOR NURSES.</vt:lpstr>
      <vt:lpstr>FACTORS AFFECING GROWTH AND DEVELOPMENT</vt:lpstr>
      <vt:lpstr>HEREDITARY OR GENETIC FACTORS.</vt:lpstr>
      <vt:lpstr>SEX</vt:lpstr>
      <vt:lpstr>RACE AND NATIONALITY</vt:lpstr>
      <vt:lpstr>ENVIRONMENT.</vt:lpstr>
      <vt:lpstr>PowerPoint Presentation</vt:lpstr>
      <vt:lpstr>SOCIOECONOMIC STATUS OF THE FAMILY.</vt:lpstr>
      <vt:lpstr>NUTRITION.</vt:lpstr>
      <vt:lpstr>CLIMATE AND SEASONS.</vt:lpstr>
      <vt:lpstr>DEVIATION FROM POSITIVE HEALTH.</vt:lpstr>
      <vt:lpstr>EXERCISE.</vt:lpstr>
      <vt:lpstr>ORDINAL POSITION IN THE FAMILY.</vt:lpstr>
      <vt:lpstr>SUMMARY.</vt:lpstr>
      <vt:lpstr>Commonly asked questions</vt:lpstr>
      <vt:lpstr>THANK YOU FOR YOUR ATTENTION!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AFFECTING GROWTH &amp;DEVELOPMENT.</dc:title>
  <dc:creator>Vincent Odhiambo</dc:creator>
  <cp:lastModifiedBy>Vincent Odhiambo</cp:lastModifiedBy>
  <cp:revision>15</cp:revision>
  <dcterms:created xsi:type="dcterms:W3CDTF">2022-03-26T12:04:58Z</dcterms:created>
  <dcterms:modified xsi:type="dcterms:W3CDTF">2022-03-26T14:34:27Z</dcterms:modified>
</cp:coreProperties>
</file>