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48" r:id="rId5"/>
    <p:sldMasterId id="2147483760" r:id="rId6"/>
    <p:sldMasterId id="2147483779" r:id="rId7"/>
    <p:sldMasterId id="2147483809" r:id="rId8"/>
    <p:sldMasterId id="2147483821" r:id="rId9"/>
  </p:sldMasterIdLst>
  <p:notesMasterIdLst>
    <p:notesMasterId r:id="rId258"/>
  </p:notesMasterIdLst>
  <p:sldIdLst>
    <p:sldId id="327" r:id="rId10"/>
    <p:sldId id="462" r:id="rId11"/>
    <p:sldId id="461" r:id="rId12"/>
    <p:sldId id="459" r:id="rId13"/>
    <p:sldId id="460" r:id="rId14"/>
    <p:sldId id="257" r:id="rId15"/>
    <p:sldId id="298" r:id="rId16"/>
    <p:sldId id="258" r:id="rId17"/>
    <p:sldId id="448" r:id="rId18"/>
    <p:sldId id="443" r:id="rId19"/>
    <p:sldId id="444" r:id="rId20"/>
    <p:sldId id="445" r:id="rId21"/>
    <p:sldId id="402" r:id="rId22"/>
    <p:sldId id="259" r:id="rId23"/>
    <p:sldId id="266" r:id="rId24"/>
    <p:sldId id="267" r:id="rId25"/>
    <p:sldId id="260" r:id="rId26"/>
    <p:sldId id="261" r:id="rId27"/>
    <p:sldId id="262" r:id="rId28"/>
    <p:sldId id="263" r:id="rId29"/>
    <p:sldId id="268" r:id="rId30"/>
    <p:sldId id="269" r:id="rId31"/>
    <p:sldId id="264" r:id="rId32"/>
    <p:sldId id="270" r:id="rId33"/>
    <p:sldId id="271" r:id="rId34"/>
    <p:sldId id="265" r:id="rId35"/>
    <p:sldId id="272" r:id="rId36"/>
    <p:sldId id="273" r:id="rId37"/>
    <p:sldId id="274" r:id="rId38"/>
    <p:sldId id="275" r:id="rId39"/>
    <p:sldId id="464" r:id="rId40"/>
    <p:sldId id="463" r:id="rId41"/>
    <p:sldId id="276" r:id="rId42"/>
    <p:sldId id="277" r:id="rId43"/>
    <p:sldId id="278" r:id="rId44"/>
    <p:sldId id="279" r:id="rId45"/>
    <p:sldId id="280" r:id="rId46"/>
    <p:sldId id="281" r:id="rId47"/>
    <p:sldId id="403" r:id="rId48"/>
    <p:sldId id="404" r:id="rId49"/>
    <p:sldId id="405" r:id="rId50"/>
    <p:sldId id="406" r:id="rId51"/>
    <p:sldId id="407" r:id="rId52"/>
    <p:sldId id="408" r:id="rId53"/>
    <p:sldId id="284" r:id="rId54"/>
    <p:sldId id="409" r:id="rId55"/>
    <p:sldId id="410" r:id="rId56"/>
    <p:sldId id="411" r:id="rId57"/>
    <p:sldId id="285" r:id="rId58"/>
    <p:sldId id="286" r:id="rId59"/>
    <p:sldId id="287" r:id="rId60"/>
    <p:sldId id="288" r:id="rId61"/>
    <p:sldId id="289" r:id="rId62"/>
    <p:sldId id="290" r:id="rId63"/>
    <p:sldId id="291" r:id="rId64"/>
    <p:sldId id="412" r:id="rId65"/>
    <p:sldId id="413" r:id="rId66"/>
    <p:sldId id="420" r:id="rId67"/>
    <p:sldId id="292" r:id="rId68"/>
    <p:sldId id="293" r:id="rId69"/>
    <p:sldId id="415" r:id="rId70"/>
    <p:sldId id="414" r:id="rId71"/>
    <p:sldId id="294" r:id="rId72"/>
    <p:sldId id="295" r:id="rId73"/>
    <p:sldId id="465" r:id="rId74"/>
    <p:sldId id="466" r:id="rId75"/>
    <p:sldId id="467" r:id="rId76"/>
    <p:sldId id="468" r:id="rId77"/>
    <p:sldId id="469" r:id="rId78"/>
    <p:sldId id="512" r:id="rId79"/>
    <p:sldId id="513" r:id="rId80"/>
    <p:sldId id="514" r:id="rId81"/>
    <p:sldId id="515" r:id="rId82"/>
    <p:sldId id="516" r:id="rId83"/>
    <p:sldId id="517" r:id="rId84"/>
    <p:sldId id="518" r:id="rId85"/>
    <p:sldId id="519" r:id="rId86"/>
    <p:sldId id="520" r:id="rId87"/>
    <p:sldId id="521" r:id="rId88"/>
    <p:sldId id="522" r:id="rId89"/>
    <p:sldId id="523" r:id="rId90"/>
    <p:sldId id="524" r:id="rId91"/>
    <p:sldId id="525" r:id="rId92"/>
    <p:sldId id="478" r:id="rId93"/>
    <p:sldId id="480" r:id="rId94"/>
    <p:sldId id="483" r:id="rId95"/>
    <p:sldId id="484" r:id="rId96"/>
    <p:sldId id="485" r:id="rId97"/>
    <p:sldId id="486" r:id="rId98"/>
    <p:sldId id="487" r:id="rId99"/>
    <p:sldId id="488" r:id="rId100"/>
    <p:sldId id="489" r:id="rId101"/>
    <p:sldId id="490" r:id="rId102"/>
    <p:sldId id="491" r:id="rId103"/>
    <p:sldId id="492" r:id="rId104"/>
    <p:sldId id="493" r:id="rId105"/>
    <p:sldId id="494" r:id="rId106"/>
    <p:sldId id="495" r:id="rId107"/>
    <p:sldId id="496" r:id="rId108"/>
    <p:sldId id="497" r:id="rId109"/>
    <p:sldId id="498" r:id="rId110"/>
    <p:sldId id="499" r:id="rId111"/>
    <p:sldId id="500" r:id="rId112"/>
    <p:sldId id="501" r:id="rId113"/>
    <p:sldId id="502" r:id="rId114"/>
    <p:sldId id="503" r:id="rId115"/>
    <p:sldId id="504" r:id="rId116"/>
    <p:sldId id="505" r:id="rId117"/>
    <p:sldId id="506" r:id="rId118"/>
    <p:sldId id="507" r:id="rId119"/>
    <p:sldId id="508" r:id="rId120"/>
    <p:sldId id="509" r:id="rId121"/>
    <p:sldId id="510" r:id="rId122"/>
    <p:sldId id="526" r:id="rId123"/>
    <p:sldId id="527" r:id="rId124"/>
    <p:sldId id="528" r:id="rId125"/>
    <p:sldId id="296" r:id="rId126"/>
    <p:sldId id="315" r:id="rId127"/>
    <p:sldId id="297" r:id="rId128"/>
    <p:sldId id="299" r:id="rId129"/>
    <p:sldId id="300" r:id="rId130"/>
    <p:sldId id="301" r:id="rId131"/>
    <p:sldId id="316" r:id="rId132"/>
    <p:sldId id="302" r:id="rId133"/>
    <p:sldId id="303" r:id="rId134"/>
    <p:sldId id="317" r:id="rId135"/>
    <p:sldId id="318" r:id="rId136"/>
    <p:sldId id="319" r:id="rId137"/>
    <p:sldId id="320" r:id="rId138"/>
    <p:sldId id="321" r:id="rId139"/>
    <p:sldId id="322" r:id="rId140"/>
    <p:sldId id="323" r:id="rId141"/>
    <p:sldId id="305" r:id="rId142"/>
    <p:sldId id="306" r:id="rId143"/>
    <p:sldId id="417" r:id="rId144"/>
    <p:sldId id="307" r:id="rId145"/>
    <p:sldId id="324" r:id="rId146"/>
    <p:sldId id="308" r:id="rId147"/>
    <p:sldId id="309" r:id="rId148"/>
    <p:sldId id="325" r:id="rId149"/>
    <p:sldId id="310" r:id="rId150"/>
    <p:sldId id="311" r:id="rId151"/>
    <p:sldId id="326" r:id="rId152"/>
    <p:sldId id="312" r:id="rId153"/>
    <p:sldId id="328" r:id="rId154"/>
    <p:sldId id="418" r:id="rId155"/>
    <p:sldId id="329" r:id="rId156"/>
    <p:sldId id="330" r:id="rId157"/>
    <p:sldId id="331" r:id="rId158"/>
    <p:sldId id="332" r:id="rId159"/>
    <p:sldId id="333" r:id="rId160"/>
    <p:sldId id="334" r:id="rId161"/>
    <p:sldId id="335" r:id="rId162"/>
    <p:sldId id="421" r:id="rId163"/>
    <p:sldId id="336" r:id="rId164"/>
    <p:sldId id="337" r:id="rId165"/>
    <p:sldId id="338" r:id="rId166"/>
    <p:sldId id="422" r:id="rId167"/>
    <p:sldId id="339" r:id="rId168"/>
    <p:sldId id="340" r:id="rId169"/>
    <p:sldId id="341" r:id="rId170"/>
    <p:sldId id="423" r:id="rId171"/>
    <p:sldId id="424" r:id="rId172"/>
    <p:sldId id="342" r:id="rId173"/>
    <p:sldId id="343" r:id="rId174"/>
    <p:sldId id="344" r:id="rId175"/>
    <p:sldId id="345" r:id="rId176"/>
    <p:sldId id="346" r:id="rId177"/>
    <p:sldId id="347" r:id="rId178"/>
    <p:sldId id="348" r:id="rId179"/>
    <p:sldId id="349" r:id="rId180"/>
    <p:sldId id="350" r:id="rId181"/>
    <p:sldId id="353" r:id="rId182"/>
    <p:sldId id="354" r:id="rId183"/>
    <p:sldId id="351" r:id="rId184"/>
    <p:sldId id="352" r:id="rId185"/>
    <p:sldId id="425" r:id="rId186"/>
    <p:sldId id="355" r:id="rId187"/>
    <p:sldId id="356" r:id="rId188"/>
    <p:sldId id="357" r:id="rId189"/>
    <p:sldId id="358" r:id="rId190"/>
    <p:sldId id="359" r:id="rId191"/>
    <p:sldId id="360" r:id="rId192"/>
    <p:sldId id="361" r:id="rId193"/>
    <p:sldId id="362" r:id="rId194"/>
    <p:sldId id="363" r:id="rId195"/>
    <p:sldId id="428" r:id="rId196"/>
    <p:sldId id="429" r:id="rId197"/>
    <p:sldId id="436" r:id="rId198"/>
    <p:sldId id="364" r:id="rId199"/>
    <p:sldId id="365" r:id="rId200"/>
    <p:sldId id="366" r:id="rId201"/>
    <p:sldId id="367" r:id="rId202"/>
    <p:sldId id="368" r:id="rId203"/>
    <p:sldId id="369" r:id="rId204"/>
    <p:sldId id="370" r:id="rId205"/>
    <p:sldId id="371" r:id="rId206"/>
    <p:sldId id="446" r:id="rId207"/>
    <p:sldId id="372" r:id="rId208"/>
    <p:sldId id="383" r:id="rId209"/>
    <p:sldId id="437" r:id="rId210"/>
    <p:sldId id="384" r:id="rId211"/>
    <p:sldId id="385" r:id="rId212"/>
    <p:sldId id="386" r:id="rId213"/>
    <p:sldId id="387" r:id="rId214"/>
    <p:sldId id="388" r:id="rId215"/>
    <p:sldId id="389" r:id="rId216"/>
    <p:sldId id="390" r:id="rId217"/>
    <p:sldId id="391" r:id="rId218"/>
    <p:sldId id="392" r:id="rId219"/>
    <p:sldId id="393" r:id="rId220"/>
    <p:sldId id="394" r:id="rId221"/>
    <p:sldId id="395" r:id="rId222"/>
    <p:sldId id="396" r:id="rId223"/>
    <p:sldId id="397" r:id="rId224"/>
    <p:sldId id="431" r:id="rId225"/>
    <p:sldId id="432" r:id="rId226"/>
    <p:sldId id="433" r:id="rId227"/>
    <p:sldId id="434" r:id="rId228"/>
    <p:sldId id="435" r:id="rId229"/>
    <p:sldId id="373" r:id="rId230"/>
    <p:sldId id="449" r:id="rId231"/>
    <p:sldId id="450" r:id="rId232"/>
    <p:sldId id="374" r:id="rId233"/>
    <p:sldId id="451" r:id="rId234"/>
    <p:sldId id="378" r:id="rId235"/>
    <p:sldId id="430" r:id="rId236"/>
    <p:sldId id="426" r:id="rId237"/>
    <p:sldId id="375" r:id="rId238"/>
    <p:sldId id="376" r:id="rId239"/>
    <p:sldId id="377" r:id="rId240"/>
    <p:sldId id="453" r:id="rId241"/>
    <p:sldId id="454" r:id="rId242"/>
    <p:sldId id="452" r:id="rId243"/>
    <p:sldId id="455" r:id="rId244"/>
    <p:sldId id="379" r:id="rId245"/>
    <p:sldId id="427" r:id="rId246"/>
    <p:sldId id="380" r:id="rId247"/>
    <p:sldId id="381" r:id="rId248"/>
    <p:sldId id="382" r:id="rId249"/>
    <p:sldId id="456" r:id="rId250"/>
    <p:sldId id="457" r:id="rId251"/>
    <p:sldId id="398" r:id="rId252"/>
    <p:sldId id="399" r:id="rId253"/>
    <p:sldId id="400" r:id="rId254"/>
    <p:sldId id="401" r:id="rId255"/>
    <p:sldId id="458" r:id="rId256"/>
    <p:sldId id="416" r:id="rId257"/>
  </p:sldIdLst>
  <p:sldSz cx="112474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0033CC"/>
    <a:srgbClr val="800669"/>
    <a:srgbClr val="D6009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8" autoAdjust="0"/>
    <p:restoredTop sz="92593" autoAdjust="0"/>
  </p:normalViewPr>
  <p:slideViewPr>
    <p:cSldViewPr>
      <p:cViewPr varScale="1">
        <p:scale>
          <a:sx n="67" d="100"/>
          <a:sy n="67" d="100"/>
        </p:scale>
        <p:origin x="966" y="90"/>
      </p:cViewPr>
      <p:guideLst>
        <p:guide orient="horz" pos="2160"/>
        <p:guide pos="354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63" Type="http://schemas.openxmlformats.org/officeDocument/2006/relationships/slide" Target="slides/slide54.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226" Type="http://schemas.openxmlformats.org/officeDocument/2006/relationships/slide" Target="slides/slide217.xml"/><Relationship Id="rId247" Type="http://schemas.openxmlformats.org/officeDocument/2006/relationships/slide" Target="slides/slide238.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slide" Target="slides/slide172.xml"/><Relationship Id="rId216" Type="http://schemas.openxmlformats.org/officeDocument/2006/relationships/slide" Target="slides/slide207.xml"/><Relationship Id="rId237" Type="http://schemas.openxmlformats.org/officeDocument/2006/relationships/slide" Target="slides/slide228.xml"/><Relationship Id="rId258" Type="http://schemas.openxmlformats.org/officeDocument/2006/relationships/notesMaster" Target="notesMasters/notesMaster1.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92" Type="http://schemas.openxmlformats.org/officeDocument/2006/relationships/slide" Target="slides/slide183.xml"/><Relationship Id="rId206" Type="http://schemas.openxmlformats.org/officeDocument/2006/relationships/slide" Target="slides/slide197.xml"/><Relationship Id="rId227" Type="http://schemas.openxmlformats.org/officeDocument/2006/relationships/slide" Target="slides/slide218.xml"/><Relationship Id="rId248" Type="http://schemas.openxmlformats.org/officeDocument/2006/relationships/slide" Target="slides/slide239.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182" Type="http://schemas.openxmlformats.org/officeDocument/2006/relationships/slide" Target="slides/slide173.xml"/><Relationship Id="rId217" Type="http://schemas.openxmlformats.org/officeDocument/2006/relationships/slide" Target="slides/slide208.xml"/><Relationship Id="rId6" Type="http://schemas.openxmlformats.org/officeDocument/2006/relationships/slideMaster" Target="slideMasters/slideMaster6.xml"/><Relationship Id="rId238" Type="http://schemas.openxmlformats.org/officeDocument/2006/relationships/slide" Target="slides/slide229.xml"/><Relationship Id="rId259" Type="http://schemas.openxmlformats.org/officeDocument/2006/relationships/presProps" Target="presProps.xml"/><Relationship Id="rId23" Type="http://schemas.openxmlformats.org/officeDocument/2006/relationships/slide" Target="slides/slide14.xml"/><Relationship Id="rId119" Type="http://schemas.openxmlformats.org/officeDocument/2006/relationships/slide" Target="slides/slide110.xml"/><Relationship Id="rId44" Type="http://schemas.openxmlformats.org/officeDocument/2006/relationships/slide" Target="slides/slide35.xml"/><Relationship Id="rId65" Type="http://schemas.openxmlformats.org/officeDocument/2006/relationships/slide" Target="slides/slide56.xml"/><Relationship Id="rId86" Type="http://schemas.openxmlformats.org/officeDocument/2006/relationships/slide" Target="slides/slide77.xml"/><Relationship Id="rId130" Type="http://schemas.openxmlformats.org/officeDocument/2006/relationships/slide" Target="slides/slide121.xml"/><Relationship Id="rId151" Type="http://schemas.openxmlformats.org/officeDocument/2006/relationships/slide" Target="slides/slide142.xml"/><Relationship Id="rId172" Type="http://schemas.openxmlformats.org/officeDocument/2006/relationships/slide" Target="slides/slide163.xml"/><Relationship Id="rId193" Type="http://schemas.openxmlformats.org/officeDocument/2006/relationships/slide" Target="slides/slide184.xml"/><Relationship Id="rId207" Type="http://schemas.openxmlformats.org/officeDocument/2006/relationships/slide" Target="slides/slide198.xml"/><Relationship Id="rId228" Type="http://schemas.openxmlformats.org/officeDocument/2006/relationships/slide" Target="slides/slide219.xml"/><Relationship Id="rId249" Type="http://schemas.openxmlformats.org/officeDocument/2006/relationships/slide" Target="slides/slide240.xml"/><Relationship Id="rId13" Type="http://schemas.openxmlformats.org/officeDocument/2006/relationships/slide" Target="slides/slide4.xml"/><Relationship Id="rId109" Type="http://schemas.openxmlformats.org/officeDocument/2006/relationships/slide" Target="slides/slide100.xml"/><Relationship Id="rId260" Type="http://schemas.openxmlformats.org/officeDocument/2006/relationships/viewProps" Target="viewProps.xml"/><Relationship Id="rId34" Type="http://schemas.openxmlformats.org/officeDocument/2006/relationships/slide" Target="slides/slide25.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20" Type="http://schemas.openxmlformats.org/officeDocument/2006/relationships/slide" Target="slides/slide111.xml"/><Relationship Id="rId141" Type="http://schemas.openxmlformats.org/officeDocument/2006/relationships/slide" Target="slides/slide132.xml"/><Relationship Id="rId7" Type="http://schemas.openxmlformats.org/officeDocument/2006/relationships/slideMaster" Target="slideMasters/slideMaster7.xml"/><Relationship Id="rId162" Type="http://schemas.openxmlformats.org/officeDocument/2006/relationships/slide" Target="slides/slide153.xml"/><Relationship Id="rId183" Type="http://schemas.openxmlformats.org/officeDocument/2006/relationships/slide" Target="slides/slide174.xml"/><Relationship Id="rId218" Type="http://schemas.openxmlformats.org/officeDocument/2006/relationships/slide" Target="slides/slide209.xml"/><Relationship Id="rId239" Type="http://schemas.openxmlformats.org/officeDocument/2006/relationships/slide" Target="slides/slide230.xml"/><Relationship Id="rId250" Type="http://schemas.openxmlformats.org/officeDocument/2006/relationships/slide" Target="slides/slide241.xml"/><Relationship Id="rId24" Type="http://schemas.openxmlformats.org/officeDocument/2006/relationships/slide" Target="slides/slide15.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31" Type="http://schemas.openxmlformats.org/officeDocument/2006/relationships/slide" Target="slides/slide122.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208" Type="http://schemas.openxmlformats.org/officeDocument/2006/relationships/slide" Target="slides/slide199.xml"/><Relationship Id="rId229" Type="http://schemas.openxmlformats.org/officeDocument/2006/relationships/slide" Target="slides/slide220.xml"/><Relationship Id="rId240" Type="http://schemas.openxmlformats.org/officeDocument/2006/relationships/slide" Target="slides/slide231.xml"/><Relationship Id="rId261" Type="http://schemas.openxmlformats.org/officeDocument/2006/relationships/theme" Target="theme/theme1.xml"/><Relationship Id="rId14" Type="http://schemas.openxmlformats.org/officeDocument/2006/relationships/slide" Target="slides/slide5.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8" Type="http://schemas.openxmlformats.org/officeDocument/2006/relationships/slideMaster" Target="slideMasters/slideMaster8.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219" Type="http://schemas.openxmlformats.org/officeDocument/2006/relationships/slide" Target="slides/slide210.xml"/><Relationship Id="rId230" Type="http://schemas.openxmlformats.org/officeDocument/2006/relationships/slide" Target="slides/slide221.xml"/><Relationship Id="rId251" Type="http://schemas.openxmlformats.org/officeDocument/2006/relationships/slide" Target="slides/slide242.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95" Type="http://schemas.openxmlformats.org/officeDocument/2006/relationships/slide" Target="slides/slide186.xml"/><Relationship Id="rId209" Type="http://schemas.openxmlformats.org/officeDocument/2006/relationships/slide" Target="slides/slide200.xml"/><Relationship Id="rId220" Type="http://schemas.openxmlformats.org/officeDocument/2006/relationships/slide" Target="slides/slide211.xml"/><Relationship Id="rId241" Type="http://schemas.openxmlformats.org/officeDocument/2006/relationships/slide" Target="slides/slide23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262" Type="http://schemas.openxmlformats.org/officeDocument/2006/relationships/tableStyles" Target="tableStyles.xml"/><Relationship Id="rId78" Type="http://schemas.openxmlformats.org/officeDocument/2006/relationships/slide" Target="slides/slide69.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64" Type="http://schemas.openxmlformats.org/officeDocument/2006/relationships/slide" Target="slides/slide155.xml"/><Relationship Id="rId185" Type="http://schemas.openxmlformats.org/officeDocument/2006/relationships/slide" Target="slides/slide176.xml"/><Relationship Id="rId9" Type="http://schemas.openxmlformats.org/officeDocument/2006/relationships/slideMaster" Target="slideMasters/slideMaster9.xml"/><Relationship Id="rId210" Type="http://schemas.openxmlformats.org/officeDocument/2006/relationships/slide" Target="slides/slide201.xml"/><Relationship Id="rId26" Type="http://schemas.openxmlformats.org/officeDocument/2006/relationships/slide" Target="slides/slide17.xml"/><Relationship Id="rId231" Type="http://schemas.openxmlformats.org/officeDocument/2006/relationships/slide" Target="slides/slide222.xml"/><Relationship Id="rId252" Type="http://schemas.openxmlformats.org/officeDocument/2006/relationships/slide" Target="slides/slide243.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 Id="rId221" Type="http://schemas.openxmlformats.org/officeDocument/2006/relationships/slide" Target="slides/slide212.xml"/><Relationship Id="rId242" Type="http://schemas.openxmlformats.org/officeDocument/2006/relationships/slide" Target="slides/slide233.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slide" Target="slides/slide177.xml"/><Relationship Id="rId211" Type="http://schemas.openxmlformats.org/officeDocument/2006/relationships/slide" Target="slides/slide202.xml"/><Relationship Id="rId232" Type="http://schemas.openxmlformats.org/officeDocument/2006/relationships/slide" Target="slides/slide223.xml"/><Relationship Id="rId253" Type="http://schemas.openxmlformats.org/officeDocument/2006/relationships/slide" Target="slides/slide244.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97" Type="http://schemas.openxmlformats.org/officeDocument/2006/relationships/slide" Target="slides/slide188.xml"/><Relationship Id="rId201" Type="http://schemas.openxmlformats.org/officeDocument/2006/relationships/slide" Target="slides/slide192.xml"/><Relationship Id="rId222" Type="http://schemas.openxmlformats.org/officeDocument/2006/relationships/slide" Target="slides/slide213.xml"/><Relationship Id="rId243" Type="http://schemas.openxmlformats.org/officeDocument/2006/relationships/slide" Target="slides/slide234.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87" Type="http://schemas.openxmlformats.org/officeDocument/2006/relationships/slide" Target="slides/slide178.xml"/><Relationship Id="rId1" Type="http://schemas.openxmlformats.org/officeDocument/2006/relationships/slideMaster" Target="slideMasters/slideMaster1.xml"/><Relationship Id="rId212" Type="http://schemas.openxmlformats.org/officeDocument/2006/relationships/slide" Target="slides/slide203.xml"/><Relationship Id="rId233" Type="http://schemas.openxmlformats.org/officeDocument/2006/relationships/slide" Target="slides/slide224.xml"/><Relationship Id="rId254" Type="http://schemas.openxmlformats.org/officeDocument/2006/relationships/slide" Target="slides/slide245.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60" Type="http://schemas.openxmlformats.org/officeDocument/2006/relationships/slide" Target="slides/slide51.xml"/><Relationship Id="rId81" Type="http://schemas.openxmlformats.org/officeDocument/2006/relationships/slide" Target="slides/slide72.xml"/><Relationship Id="rId135" Type="http://schemas.openxmlformats.org/officeDocument/2006/relationships/slide" Target="slides/slide126.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202" Type="http://schemas.openxmlformats.org/officeDocument/2006/relationships/slide" Target="slides/slide193.xml"/><Relationship Id="rId223" Type="http://schemas.openxmlformats.org/officeDocument/2006/relationships/slide" Target="slides/slide214.xml"/><Relationship Id="rId244" Type="http://schemas.openxmlformats.org/officeDocument/2006/relationships/slide" Target="slides/slide235.xml"/><Relationship Id="rId18" Type="http://schemas.openxmlformats.org/officeDocument/2006/relationships/slide" Target="slides/slide9.xml"/><Relationship Id="rId39" Type="http://schemas.openxmlformats.org/officeDocument/2006/relationships/slide" Target="slides/slide30.xml"/><Relationship Id="rId50" Type="http://schemas.openxmlformats.org/officeDocument/2006/relationships/slide" Target="slides/slide41.xml"/><Relationship Id="rId104" Type="http://schemas.openxmlformats.org/officeDocument/2006/relationships/slide" Target="slides/slide95.xml"/><Relationship Id="rId125" Type="http://schemas.openxmlformats.org/officeDocument/2006/relationships/slide" Target="slides/slide116.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1" Type="http://schemas.openxmlformats.org/officeDocument/2006/relationships/slide" Target="slides/slide62.xml"/><Relationship Id="rId92" Type="http://schemas.openxmlformats.org/officeDocument/2006/relationships/slide" Target="slides/slide83.xml"/><Relationship Id="rId213" Type="http://schemas.openxmlformats.org/officeDocument/2006/relationships/slide" Target="slides/slide204.xml"/><Relationship Id="rId234" Type="http://schemas.openxmlformats.org/officeDocument/2006/relationships/slide" Target="slides/slide225.xml"/><Relationship Id="rId2" Type="http://schemas.openxmlformats.org/officeDocument/2006/relationships/slideMaster" Target="slideMasters/slideMaster2.xml"/><Relationship Id="rId29" Type="http://schemas.openxmlformats.org/officeDocument/2006/relationships/slide" Target="slides/slide20.xml"/><Relationship Id="rId255" Type="http://schemas.openxmlformats.org/officeDocument/2006/relationships/slide" Target="slides/slide246.xml"/><Relationship Id="rId40" Type="http://schemas.openxmlformats.org/officeDocument/2006/relationships/slide" Target="slides/slide31.xml"/><Relationship Id="rId115" Type="http://schemas.openxmlformats.org/officeDocument/2006/relationships/slide" Target="slides/slide106.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99" Type="http://schemas.openxmlformats.org/officeDocument/2006/relationships/slide" Target="slides/slide190.xml"/><Relationship Id="rId203" Type="http://schemas.openxmlformats.org/officeDocument/2006/relationships/slide" Target="slides/slide194.xml"/><Relationship Id="rId19" Type="http://schemas.openxmlformats.org/officeDocument/2006/relationships/slide" Target="slides/slide10.xml"/><Relationship Id="rId224" Type="http://schemas.openxmlformats.org/officeDocument/2006/relationships/slide" Target="slides/slide215.xml"/><Relationship Id="rId245" Type="http://schemas.openxmlformats.org/officeDocument/2006/relationships/slide" Target="slides/slide236.xml"/><Relationship Id="rId30" Type="http://schemas.openxmlformats.org/officeDocument/2006/relationships/slide" Target="slides/slide2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189" Type="http://schemas.openxmlformats.org/officeDocument/2006/relationships/slide" Target="slides/slide180.xml"/><Relationship Id="rId3" Type="http://schemas.openxmlformats.org/officeDocument/2006/relationships/slideMaster" Target="slideMasters/slideMaster3.xml"/><Relationship Id="rId214" Type="http://schemas.openxmlformats.org/officeDocument/2006/relationships/slide" Target="slides/slide205.xml"/><Relationship Id="rId235" Type="http://schemas.openxmlformats.org/officeDocument/2006/relationships/slide" Target="slides/slide226.xml"/><Relationship Id="rId256" Type="http://schemas.openxmlformats.org/officeDocument/2006/relationships/slide" Target="slides/slide247.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179" Type="http://schemas.openxmlformats.org/officeDocument/2006/relationships/slide" Target="slides/slide170.xml"/><Relationship Id="rId190" Type="http://schemas.openxmlformats.org/officeDocument/2006/relationships/slide" Target="slides/slide181.xml"/><Relationship Id="rId204" Type="http://schemas.openxmlformats.org/officeDocument/2006/relationships/slide" Target="slides/slide195.xml"/><Relationship Id="rId225" Type="http://schemas.openxmlformats.org/officeDocument/2006/relationships/slide" Target="slides/slide216.xml"/><Relationship Id="rId246" Type="http://schemas.openxmlformats.org/officeDocument/2006/relationships/slide" Target="slides/slide237.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94" Type="http://schemas.openxmlformats.org/officeDocument/2006/relationships/slide" Target="slides/slide85.xml"/><Relationship Id="rId148" Type="http://schemas.openxmlformats.org/officeDocument/2006/relationships/slide" Target="slides/slide139.xml"/><Relationship Id="rId169" Type="http://schemas.openxmlformats.org/officeDocument/2006/relationships/slide" Target="slides/slide160.xml"/><Relationship Id="rId4" Type="http://schemas.openxmlformats.org/officeDocument/2006/relationships/slideMaster" Target="slideMasters/slideMaster4.xml"/><Relationship Id="rId180" Type="http://schemas.openxmlformats.org/officeDocument/2006/relationships/slide" Target="slides/slide171.xml"/><Relationship Id="rId215" Type="http://schemas.openxmlformats.org/officeDocument/2006/relationships/slide" Target="slides/slide206.xml"/><Relationship Id="rId236" Type="http://schemas.openxmlformats.org/officeDocument/2006/relationships/slide" Target="slides/slide227.xml"/><Relationship Id="rId257" Type="http://schemas.openxmlformats.org/officeDocument/2006/relationships/slide" Target="slides/slide248.xml"/><Relationship Id="rId42" Type="http://schemas.openxmlformats.org/officeDocument/2006/relationships/slide" Target="slides/slide33.xml"/><Relationship Id="rId84" Type="http://schemas.openxmlformats.org/officeDocument/2006/relationships/slide" Target="slides/slide75.xml"/><Relationship Id="rId138" Type="http://schemas.openxmlformats.org/officeDocument/2006/relationships/slide" Target="slides/slide1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EAD9D-CF6C-455E-9470-71643AA0E6AA}"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2B42751E-8EDF-41C8-891E-878232E32E82}">
      <dgm:prSet/>
      <dgm:spPr/>
      <dgm:t>
        <a:bodyPr/>
        <a:lstStyle/>
        <a:p>
          <a:pPr algn="just" rtl="0"/>
          <a:r>
            <a:rPr lang="en-US" b="1" i="1" dirty="0"/>
            <a:t>A woman's ability to decide how many children to have and when, without interference from the government, is one of the most fundamental rights we possess. It is not just an issue of choice, but equality and opportunity for all women</a:t>
          </a:r>
          <a:endParaRPr lang="en-US" b="1" dirty="0"/>
        </a:p>
      </dgm:t>
    </dgm:pt>
    <dgm:pt modelId="{09EDCDDF-D4A7-4407-9318-2C4B5A54C7F9}" type="parTrans" cxnId="{B75765A3-EAA0-4A45-B595-7AC25BC06A64}">
      <dgm:prSet/>
      <dgm:spPr/>
      <dgm:t>
        <a:bodyPr/>
        <a:lstStyle/>
        <a:p>
          <a:pPr algn="just"/>
          <a:endParaRPr lang="en-US"/>
        </a:p>
      </dgm:t>
    </dgm:pt>
    <dgm:pt modelId="{05926E51-E78E-4B5F-8EA7-C3D19320A2AF}" type="sibTrans" cxnId="{B75765A3-EAA0-4A45-B595-7AC25BC06A64}">
      <dgm:prSet/>
      <dgm:spPr/>
      <dgm:t>
        <a:bodyPr/>
        <a:lstStyle/>
        <a:p>
          <a:pPr algn="just"/>
          <a:endParaRPr lang="en-US"/>
        </a:p>
      </dgm:t>
    </dgm:pt>
    <dgm:pt modelId="{54AB6132-F8BB-453E-B797-2EC9A921CEAF}" type="pres">
      <dgm:prSet presAssocID="{BFBEAD9D-CF6C-455E-9470-71643AA0E6AA}" presName="linear" presStyleCnt="0">
        <dgm:presLayoutVars>
          <dgm:animLvl val="lvl"/>
          <dgm:resizeHandles val="exact"/>
        </dgm:presLayoutVars>
      </dgm:prSet>
      <dgm:spPr/>
    </dgm:pt>
    <dgm:pt modelId="{78605E7E-97EA-45F5-8275-B0561336E2C5}" type="pres">
      <dgm:prSet presAssocID="{2B42751E-8EDF-41C8-891E-878232E32E82}" presName="parentText" presStyleLbl="node1" presStyleIdx="0" presStyleCnt="1">
        <dgm:presLayoutVars>
          <dgm:chMax val="0"/>
          <dgm:bulletEnabled val="1"/>
        </dgm:presLayoutVars>
      </dgm:prSet>
      <dgm:spPr/>
    </dgm:pt>
  </dgm:ptLst>
  <dgm:cxnLst>
    <dgm:cxn modelId="{F0A3B351-5E87-45C4-B63B-B9CB8D862601}" type="presOf" srcId="{2B42751E-8EDF-41C8-891E-878232E32E82}" destId="{78605E7E-97EA-45F5-8275-B0561336E2C5}" srcOrd="0" destOrd="0" presId="urn:microsoft.com/office/officeart/2005/8/layout/vList2"/>
    <dgm:cxn modelId="{B75765A3-EAA0-4A45-B595-7AC25BC06A64}" srcId="{BFBEAD9D-CF6C-455E-9470-71643AA0E6AA}" destId="{2B42751E-8EDF-41C8-891E-878232E32E82}" srcOrd="0" destOrd="0" parTransId="{09EDCDDF-D4A7-4407-9318-2C4B5A54C7F9}" sibTransId="{05926E51-E78E-4B5F-8EA7-C3D19320A2AF}"/>
    <dgm:cxn modelId="{2AAFEAFB-CEA2-4DB0-A711-A7E7A4A09973}" type="presOf" srcId="{BFBEAD9D-CF6C-455E-9470-71643AA0E6AA}" destId="{54AB6132-F8BB-453E-B797-2EC9A921CEAF}" srcOrd="0" destOrd="0" presId="urn:microsoft.com/office/officeart/2005/8/layout/vList2"/>
    <dgm:cxn modelId="{FDEA2483-6FAA-428D-93C5-89683AA34B65}" type="presParOf" srcId="{54AB6132-F8BB-453E-B797-2EC9A921CEAF}" destId="{78605E7E-97EA-45F5-8275-B0561336E2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05E7E-97EA-45F5-8275-B0561336E2C5}">
      <dsp:nvSpPr>
        <dsp:cNvPr id="0" name=""/>
        <dsp:cNvSpPr/>
      </dsp:nvSpPr>
      <dsp:spPr>
        <a:xfrm>
          <a:off x="0" y="167383"/>
          <a:ext cx="10122694" cy="42213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just" defTabSz="1822450" rtl="0">
            <a:lnSpc>
              <a:spcPct val="90000"/>
            </a:lnSpc>
            <a:spcBef>
              <a:spcPct val="0"/>
            </a:spcBef>
            <a:spcAft>
              <a:spcPct val="35000"/>
            </a:spcAft>
            <a:buNone/>
          </a:pPr>
          <a:r>
            <a:rPr lang="en-US" sz="4100" b="1" i="1" kern="1200" dirty="0"/>
            <a:t>A woman's ability to decide how many children to have and when, without interference from the government, is one of the most fundamental rights we possess. It is not just an issue of choice, but equality and opportunity for all women</a:t>
          </a:r>
          <a:endParaRPr lang="en-US" sz="4100" b="1" kern="1200" dirty="0"/>
        </a:p>
      </dsp:txBody>
      <dsp:txXfrm>
        <a:off x="206070" y="373453"/>
        <a:ext cx="9710554" cy="3809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2E39F-DA68-4064-A5D3-5B8DD9CC103D}" type="datetimeFigureOut">
              <a:rPr lang="en-US" smtClean="0"/>
              <a:pPr/>
              <a:t>12/10/2019</a:t>
            </a:fld>
            <a:endParaRPr lang="en-US" dirty="0"/>
          </a:p>
        </p:txBody>
      </p:sp>
      <p:sp>
        <p:nvSpPr>
          <p:cNvPr id="4" name="Slide Image Placeholder 3"/>
          <p:cNvSpPr>
            <a:spLocks noGrp="1" noRot="1" noChangeAspect="1"/>
          </p:cNvSpPr>
          <p:nvPr>
            <p:ph type="sldImg" idx="2"/>
          </p:nvPr>
        </p:nvSpPr>
        <p:spPr>
          <a:xfrm>
            <a:off x="617538" y="685800"/>
            <a:ext cx="5622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94D67-8846-4755-8D3C-AB219C2C8B7A}" type="slidenum">
              <a:rPr lang="en-US" smtClean="0"/>
              <a:pPr/>
              <a:t>‹#›</a:t>
            </a:fld>
            <a:endParaRPr lang="en-US" dirty="0"/>
          </a:p>
        </p:txBody>
      </p:sp>
    </p:spTree>
    <p:extLst>
      <p:ext uri="{BB962C8B-B14F-4D97-AF65-F5344CB8AC3E}">
        <p14:creationId xmlns:p14="http://schemas.microsoft.com/office/powerpoint/2010/main" val="122598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44AB16E-22D1-48BE-A1E3-97DC3A88E9FA}" type="slidenum">
              <a:rPr lang="en-GB" smtClean="0"/>
              <a:pPr/>
              <a:t>58</a:t>
            </a:fld>
            <a:endParaRPr lang="en-GB" dirty="0"/>
          </a:p>
        </p:txBody>
      </p:sp>
      <p:sp>
        <p:nvSpPr>
          <p:cNvPr id="69635" name="Rectangle 2"/>
          <p:cNvSpPr>
            <a:spLocks noGrp="1" noRot="1" noChangeAspect="1" noChangeArrowheads="1" noTextEdit="1"/>
          </p:cNvSpPr>
          <p:nvPr>
            <p:ph type="sldImg"/>
          </p:nvPr>
        </p:nvSpPr>
        <p:spPr>
          <a:xfrm>
            <a:off x="617538" y="685800"/>
            <a:ext cx="5622925" cy="3429000"/>
          </a:xfrm>
          <a:ln/>
        </p:spPr>
      </p:sp>
      <p:sp>
        <p:nvSpPr>
          <p:cNvPr id="69636" name="Rectangle 3"/>
          <p:cNvSpPr>
            <a:spLocks noGrp="1" noChangeArrowheads="1"/>
          </p:cNvSpPr>
          <p:nvPr>
            <p:ph type="body" idx="1"/>
          </p:nvPr>
        </p:nvSpPr>
        <p:spPr>
          <a:noFill/>
        </p:spPr>
        <p:txBody>
          <a:bodyPr/>
          <a:lstStyle/>
          <a:p>
            <a:pPr eaLnBrk="1" hangingPunct="1">
              <a:spcBef>
                <a:spcPct val="0"/>
              </a:spcBef>
            </a:pPr>
            <a:r>
              <a:rPr lang="en-US" dirty="0"/>
              <a:t>Trainer notes: This table outlines contraceptive options for HIV and AIDS Clients with or without ARVs</a:t>
            </a:r>
          </a:p>
        </p:txBody>
      </p:sp>
    </p:spTree>
    <p:extLst>
      <p:ext uri="{BB962C8B-B14F-4D97-AF65-F5344CB8AC3E}">
        <p14:creationId xmlns:p14="http://schemas.microsoft.com/office/powerpoint/2010/main" val="289328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C94D67-8846-4755-8D3C-AB219C2C8B7A}" type="slidenum">
              <a:rPr lang="en-US" smtClean="0"/>
              <a:pPr/>
              <a:t>68</a:t>
            </a:fld>
            <a:endParaRPr lang="en-US" dirty="0"/>
          </a:p>
        </p:txBody>
      </p:sp>
    </p:spTree>
    <p:extLst>
      <p:ext uri="{BB962C8B-B14F-4D97-AF65-F5344CB8AC3E}">
        <p14:creationId xmlns:p14="http://schemas.microsoft.com/office/powerpoint/2010/main" val="209440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menstrual phase= FSHRI= LOW LH </a:t>
            </a:r>
            <a:endParaRPr lang="en-US" dirty="0"/>
          </a:p>
        </p:txBody>
      </p:sp>
      <p:sp>
        <p:nvSpPr>
          <p:cNvPr id="4" name="Slide Number Placeholder 3"/>
          <p:cNvSpPr>
            <a:spLocks noGrp="1"/>
          </p:cNvSpPr>
          <p:nvPr>
            <p:ph type="sldNum" sz="quarter" idx="10"/>
          </p:nvPr>
        </p:nvSpPr>
        <p:spPr/>
        <p:txBody>
          <a:bodyPr/>
          <a:lstStyle/>
          <a:p>
            <a:fld id="{E25F3186-1CA5-4BDD-96FA-AB551F4ED169}"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38514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Called the regenerative phase because the endometrium is re-forming </a:t>
            </a:r>
          </a:p>
          <a:p>
            <a:pPr marL="174708" indent="-174708">
              <a:buFont typeface="Arial" panose="020B0604020202020204" pitchFamily="34" charset="0"/>
              <a:buChar char="•"/>
            </a:pPr>
            <a:r>
              <a:rPr lang="en-US" b="1" dirty="0"/>
              <a:t>PROLIFERATIVE PHASE=</a:t>
            </a:r>
            <a:r>
              <a:rPr lang="en-US" b="1" dirty="0" err="1"/>
              <a:t>oestrogens</a:t>
            </a:r>
            <a:r>
              <a:rPr lang="en-US" b="1" dirty="0"/>
              <a:t>= FSH</a:t>
            </a:r>
          </a:p>
        </p:txBody>
      </p:sp>
      <p:sp>
        <p:nvSpPr>
          <p:cNvPr id="4" name="Slide Number Placeholder 3"/>
          <p:cNvSpPr>
            <a:spLocks noGrp="1"/>
          </p:cNvSpPr>
          <p:nvPr>
            <p:ph type="sldNum" sz="quarter" idx="10"/>
          </p:nvPr>
        </p:nvSpPr>
        <p:spPr/>
        <p:txBody>
          <a:bodyPr/>
          <a:lstStyle/>
          <a:p>
            <a:fld id="{E25F3186-1CA5-4BDD-96FA-AB551F4ED169}"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37154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696913"/>
            <a:ext cx="5718175" cy="3486150"/>
          </a:xfrm>
        </p:spPr>
      </p:sp>
      <p:sp>
        <p:nvSpPr>
          <p:cNvPr id="3" name="Notes Placeholder 2"/>
          <p:cNvSpPr>
            <a:spLocks noGrp="1"/>
          </p:cNvSpPr>
          <p:nvPr>
            <p:ph type="body" idx="1"/>
          </p:nvPr>
        </p:nvSpPr>
        <p:spPr/>
        <p:txBody>
          <a:bodyPr>
            <a:normAutofit/>
          </a:bodyPr>
          <a:lstStyle/>
          <a:p>
            <a:r>
              <a:rPr lang="en-US" dirty="0"/>
              <a:t>All</a:t>
            </a:r>
            <a:r>
              <a:rPr lang="en-US" baseline="0" dirty="0"/>
              <a:t> is set for pregnancy</a:t>
            </a:r>
            <a:endParaRPr lang="en-US" dirty="0"/>
          </a:p>
        </p:txBody>
      </p:sp>
      <p:sp>
        <p:nvSpPr>
          <p:cNvPr id="4" name="Slide Number Placeholder 3"/>
          <p:cNvSpPr>
            <a:spLocks noGrp="1"/>
          </p:cNvSpPr>
          <p:nvPr>
            <p:ph type="sldNum" sz="quarter" idx="10"/>
          </p:nvPr>
        </p:nvSpPr>
        <p:spPr/>
        <p:txBody>
          <a:bodyPr/>
          <a:lstStyle/>
          <a:p>
            <a:fld id="{8C00FD88-DF8D-4077-8DF5-FED230C1B01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28746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685800"/>
            <a:ext cx="5622925" cy="3429000"/>
          </a:xfrm>
        </p:spPr>
      </p:sp>
      <p:sp>
        <p:nvSpPr>
          <p:cNvPr id="3" name="Notes Placeholder 2"/>
          <p:cNvSpPr>
            <a:spLocks noGrp="1"/>
          </p:cNvSpPr>
          <p:nvPr>
            <p:ph type="body" idx="1"/>
          </p:nvPr>
        </p:nvSpPr>
        <p:spPr/>
        <p:txBody>
          <a:bodyPr>
            <a:normAutofit/>
          </a:bodyPr>
          <a:lstStyle/>
          <a:p>
            <a:pPr algn="l"/>
            <a:r>
              <a:rPr lang="en-US" sz="1200" baseline="0" dirty="0">
                <a:latin typeface="Optima-Regular"/>
              </a:rPr>
              <a:t>Men who wish to participate actively in FP</a:t>
            </a:r>
          </a:p>
          <a:p>
            <a:pPr algn="l"/>
            <a:r>
              <a:rPr lang="en-US" sz="1200" baseline="0" dirty="0">
                <a:latin typeface="Optima-Regular"/>
              </a:rPr>
              <a:t>• Couples who need a back-up method (e.g., for missed pills)</a:t>
            </a:r>
          </a:p>
          <a:p>
            <a:pPr algn="l"/>
            <a:r>
              <a:rPr lang="en-US" sz="1200" baseline="0" dirty="0">
                <a:latin typeface="Optima-Regular"/>
              </a:rPr>
              <a:t>• Couples who have sex infrequently and who do not need</a:t>
            </a:r>
          </a:p>
          <a:p>
            <a:pPr algn="l"/>
            <a:r>
              <a:rPr lang="en-US" sz="1200" baseline="0" dirty="0">
                <a:latin typeface="Optima-Regular"/>
              </a:rPr>
              <a:t>continual protection</a:t>
            </a:r>
          </a:p>
          <a:p>
            <a:pPr algn="l"/>
            <a:r>
              <a:rPr lang="en-US" sz="1200" baseline="0" dirty="0">
                <a:latin typeface="Optima-Regular"/>
              </a:rPr>
              <a:t>• Couples who need temporary methods while awaiting another</a:t>
            </a:r>
          </a:p>
          <a:p>
            <a:pPr algn="l"/>
            <a:r>
              <a:rPr lang="en-US" sz="1200" baseline="0" dirty="0">
                <a:latin typeface="Optima-Regular"/>
              </a:rPr>
              <a:t>method</a:t>
            </a:r>
          </a:p>
          <a:p>
            <a:pPr algn="l"/>
            <a:r>
              <a:rPr lang="en-US" sz="1200" baseline="0" dirty="0">
                <a:latin typeface="Optima-Regular"/>
              </a:rPr>
              <a:t>• Couples who want protection from STI/HIV</a:t>
            </a:r>
          </a:p>
          <a:p>
            <a:pPr algn="l"/>
            <a:r>
              <a:rPr lang="en-US" sz="1200" baseline="0" dirty="0">
                <a:latin typeface="Optima-Regular"/>
              </a:rPr>
              <a:t>– Those who are not using another method, or</a:t>
            </a:r>
          </a:p>
          <a:p>
            <a:pPr algn="l"/>
            <a:r>
              <a:rPr lang="en-US" sz="1200" baseline="0" dirty="0">
                <a:latin typeface="Optima-Regular"/>
              </a:rPr>
              <a:t>– Those who are using another method for pregnancy</a:t>
            </a:r>
          </a:p>
          <a:p>
            <a:pPr algn="l"/>
            <a:r>
              <a:rPr lang="en-US" sz="1200" baseline="0" dirty="0">
                <a:latin typeface="Optima-Regular"/>
              </a:rPr>
              <a:t>prevention, and are at a risk of acquiring an STI or HIV/AIDS</a:t>
            </a:r>
          </a:p>
          <a:p>
            <a:pPr algn="l"/>
            <a:r>
              <a:rPr lang="en-US" sz="1200" baseline="0" dirty="0">
                <a:latin typeface="Optima-Regular"/>
              </a:rPr>
              <a:t>(dual method use)</a:t>
            </a:r>
          </a:p>
          <a:p>
            <a:pPr algn="l"/>
            <a:r>
              <a:rPr lang="en-US" sz="1200" baseline="0" dirty="0">
                <a:latin typeface="Optima-Regular"/>
              </a:rPr>
              <a:t>• Postpartum clients or post-abortion clients before initiating</a:t>
            </a:r>
          </a:p>
          <a:p>
            <a:pPr algn="l"/>
            <a:r>
              <a:rPr lang="en-US" sz="1200" baseline="0" dirty="0">
                <a:latin typeface="Optima-Regular"/>
              </a:rPr>
              <a:t>more appropriate methods, or</a:t>
            </a:r>
            <a:endParaRPr lang="en-US" dirty="0"/>
          </a:p>
        </p:txBody>
      </p:sp>
      <p:sp>
        <p:nvSpPr>
          <p:cNvPr id="4" name="Slide Number Placeholder 3"/>
          <p:cNvSpPr>
            <a:spLocks noGrp="1"/>
          </p:cNvSpPr>
          <p:nvPr>
            <p:ph type="sldNum" sz="quarter" idx="10"/>
          </p:nvPr>
        </p:nvSpPr>
        <p:spPr/>
        <p:txBody>
          <a:bodyPr/>
          <a:lstStyle/>
          <a:p>
            <a:fld id="{29C94D67-8846-4755-8D3C-AB219C2C8B7A}" type="slidenum">
              <a:rPr lang="en-US" smtClean="0"/>
              <a:pPr/>
              <a:t>207</a:t>
            </a:fld>
            <a:endParaRPr lang="en-US" dirty="0"/>
          </a:p>
        </p:txBody>
      </p:sp>
    </p:spTree>
    <p:extLst>
      <p:ext uri="{BB962C8B-B14F-4D97-AF65-F5344CB8AC3E}">
        <p14:creationId xmlns:p14="http://schemas.microsoft.com/office/powerpoint/2010/main" val="253554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3558" y="2130426"/>
            <a:ext cx="9560322" cy="1470025"/>
          </a:xfrm>
        </p:spPr>
        <p:txBody>
          <a:bodyPr/>
          <a:lstStyle/>
          <a:p>
            <a:r>
              <a:rPr lang="en-US"/>
              <a:t>Click to edit Master title style</a:t>
            </a:r>
          </a:p>
        </p:txBody>
      </p:sp>
      <p:sp>
        <p:nvSpPr>
          <p:cNvPr id="3" name="Subtitle 2"/>
          <p:cNvSpPr>
            <a:spLocks noGrp="1"/>
          </p:cNvSpPr>
          <p:nvPr>
            <p:ph type="subTitle" idx="1"/>
          </p:nvPr>
        </p:nvSpPr>
        <p:spPr>
          <a:xfrm>
            <a:off x="1687116" y="3886200"/>
            <a:ext cx="787320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EED1BE-C37D-4C11-BD38-CBA97A5482F6}"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143DE-15BB-436D-88C5-5BFE3361971A}"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2" name="Title 1"/>
          <p:cNvSpPr>
            <a:spLocks noGrp="1"/>
          </p:cNvSpPr>
          <p:nvPr>
            <p:ph type="title"/>
          </p:nvPr>
        </p:nvSpPr>
        <p:spPr>
          <a:xfrm>
            <a:off x="562373" y="273050"/>
            <a:ext cx="3700329" cy="1162050"/>
          </a:xfrm>
        </p:spPr>
        <p:txBody>
          <a:bodyPr anchor="b"/>
          <a:lstStyle>
            <a:lvl1pPr algn="l">
              <a:defRPr sz="2086" b="1"/>
            </a:lvl1pPr>
          </a:lstStyle>
          <a:p>
            <a:r>
              <a:rPr lang="en-US"/>
              <a:t>Click to edit Master title style</a:t>
            </a:r>
          </a:p>
        </p:txBody>
      </p:sp>
      <p:sp>
        <p:nvSpPr>
          <p:cNvPr id="1048643" name="Content Placeholder 2"/>
          <p:cNvSpPr>
            <a:spLocks noGrp="1"/>
          </p:cNvSpPr>
          <p:nvPr>
            <p:ph idx="1"/>
          </p:nvPr>
        </p:nvSpPr>
        <p:spPr>
          <a:xfrm>
            <a:off x="4397435" y="273051"/>
            <a:ext cx="6287631" cy="5853113"/>
          </a:xfrm>
        </p:spPr>
        <p:txBody>
          <a:bodyPr/>
          <a:lstStyle>
            <a:lvl1pPr>
              <a:defRPr sz="3264"/>
            </a:lvl1pPr>
            <a:lvl2pPr>
              <a:defRPr sz="2902"/>
            </a:lvl2pPr>
            <a:lvl3pPr>
              <a:defRPr sz="244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4" name="Text Placeholder 3"/>
          <p:cNvSpPr>
            <a:spLocks noGrp="1"/>
          </p:cNvSpPr>
          <p:nvPr>
            <p:ph type="body" sz="half" idx="2"/>
          </p:nvPr>
        </p:nvSpPr>
        <p:spPr>
          <a:xfrm>
            <a:off x="562373" y="1435101"/>
            <a:ext cx="3700329" cy="4691063"/>
          </a:xfrm>
        </p:spPr>
        <p:txBody>
          <a:bodyPr/>
          <a:lstStyle>
            <a:lvl1pPr marL="0" indent="0">
              <a:buNone/>
              <a:defRPr sz="1451"/>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Click to edit Master text styles</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40CBC609-90B7-4CDB-B454-2037FB899F9A}"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179ACB3A-1932-4737-8DAE-1DB29B05DFBB}"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725100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5" name="Title 1"/>
          <p:cNvSpPr>
            <a:spLocks noGrp="1"/>
          </p:cNvSpPr>
          <p:nvPr>
            <p:ph type="title"/>
          </p:nvPr>
        </p:nvSpPr>
        <p:spPr>
          <a:xfrm>
            <a:off x="2204577" y="4800600"/>
            <a:ext cx="6748463" cy="566738"/>
          </a:xfrm>
        </p:spPr>
        <p:txBody>
          <a:bodyPr anchor="b"/>
          <a:lstStyle>
            <a:lvl1pPr algn="l">
              <a:defRPr sz="2086" b="1"/>
            </a:lvl1pPr>
          </a:lstStyle>
          <a:p>
            <a:r>
              <a:rPr lang="en-US"/>
              <a:t>Click to edit Master title style</a:t>
            </a:r>
          </a:p>
        </p:txBody>
      </p:sp>
      <p:sp>
        <p:nvSpPr>
          <p:cNvPr id="1048646" name="Picture Placeholder 2"/>
          <p:cNvSpPr>
            <a:spLocks noGrp="1"/>
          </p:cNvSpPr>
          <p:nvPr>
            <p:ph type="pic" idx="1"/>
          </p:nvPr>
        </p:nvSpPr>
        <p:spPr>
          <a:xfrm>
            <a:off x="2204577" y="612775"/>
            <a:ext cx="6748463" cy="4114800"/>
          </a:xfrm>
        </p:spPr>
        <p:txBody>
          <a:bodyPr vert="horz" wrap="square" lIns="104287" tIns="52144" rIns="104287" bIns="52144" numCol="1" rtlCol="0" anchor="t" anchorCtr="0" compatLnSpc="1">
            <a:prstTxWarp prst="textNoShape">
              <a:avLst/>
            </a:prstTxWarp>
            <a:normAutofit/>
          </a:bodyPr>
          <a:lstStyle>
            <a:lvl1pPr marL="0" indent="0">
              <a:buNone/>
              <a:defRPr sz="3264"/>
            </a:lvl1pPr>
            <a:lvl2pPr marL="472839" indent="0">
              <a:buNone/>
              <a:defRPr sz="2902"/>
            </a:lvl2pPr>
            <a:lvl3pPr marL="945677" indent="0">
              <a:buNone/>
              <a:defRPr sz="2448"/>
            </a:lvl3pPr>
            <a:lvl4pPr marL="1418516" indent="0">
              <a:buNone/>
              <a:defRPr sz="2086"/>
            </a:lvl4pPr>
            <a:lvl5pPr marL="1891354" indent="0">
              <a:buNone/>
              <a:defRPr sz="2086"/>
            </a:lvl5pPr>
            <a:lvl6pPr marL="2364194" indent="0">
              <a:buNone/>
              <a:defRPr sz="2086"/>
            </a:lvl6pPr>
            <a:lvl7pPr marL="2837033" indent="0">
              <a:buNone/>
              <a:defRPr sz="2086"/>
            </a:lvl7pPr>
            <a:lvl8pPr marL="3309871" indent="0">
              <a:buNone/>
              <a:defRPr sz="2086"/>
            </a:lvl8pPr>
            <a:lvl9pPr marL="3782710" indent="0">
              <a:buNone/>
              <a:defRPr sz="2086"/>
            </a:lvl9pPr>
          </a:lstStyle>
          <a:p>
            <a:pPr marL="0" marR="0" lvl="0" indent="0" algn="l" defTabSz="944342"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64" b="0" i="0" u="none" strike="noStrike" kern="1200" cap="none" spc="0" normalizeH="0" baseline="0" noProof="0">
                <a:ln>
                  <a:noFill/>
                </a:ln>
                <a:solidFill>
                  <a:schemeClr val="tx1"/>
                </a:solidFill>
                <a:effectLst/>
                <a:uLnTx/>
                <a:uFillTx/>
                <a:latin typeface="+mn-lt"/>
                <a:ea typeface="+mn-ea"/>
                <a:cs typeface="+mn-cs"/>
              </a:rPr>
              <a:t>Click icon to add picture</a:t>
            </a:r>
          </a:p>
        </p:txBody>
      </p:sp>
      <p:sp>
        <p:nvSpPr>
          <p:cNvPr id="1048647" name="Text Placeholder 3"/>
          <p:cNvSpPr>
            <a:spLocks noGrp="1"/>
          </p:cNvSpPr>
          <p:nvPr>
            <p:ph type="body" sz="half" idx="2"/>
          </p:nvPr>
        </p:nvSpPr>
        <p:spPr>
          <a:xfrm>
            <a:off x="2204577" y="5367338"/>
            <a:ext cx="6748463" cy="804862"/>
          </a:xfrm>
        </p:spPr>
        <p:txBody>
          <a:bodyPr/>
          <a:lstStyle>
            <a:lvl1pPr marL="0" indent="0">
              <a:buNone/>
              <a:defRPr sz="1451"/>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Click to edit Master text styles</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1303BFA5-71B8-4B47-93E4-4B0E20568C12}"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D5A73AB9-AD3B-466D-B372-A6A692B3549A}"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12223411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a:t>Click to edit Master title style</a:t>
            </a:r>
          </a:p>
        </p:txBody>
      </p:sp>
      <p:sp>
        <p:nvSpPr>
          <p:cNvPr id="1048649"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3B7EF1D2-56F9-4A73-9743-75644EC0863E}"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53A065E8-BA00-4C02-9CB9-2A9A7C7811AC}"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2983378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0" name="Vertical Title 1"/>
          <p:cNvSpPr>
            <a:spLocks noGrp="1"/>
          </p:cNvSpPr>
          <p:nvPr>
            <p:ph type="title" orient="vert"/>
          </p:nvPr>
        </p:nvSpPr>
        <p:spPr>
          <a:xfrm>
            <a:off x="9532985" y="303214"/>
            <a:ext cx="2956358" cy="6453187"/>
          </a:xfrm>
        </p:spPr>
        <p:txBody>
          <a:bodyPr vert="eaVert"/>
          <a:lstStyle/>
          <a:p>
            <a:r>
              <a:rPr lang="en-US"/>
              <a:t>Click to edit Master title style</a:t>
            </a:r>
          </a:p>
        </p:txBody>
      </p:sp>
      <p:sp>
        <p:nvSpPr>
          <p:cNvPr id="1048651" name="Vertical Text Placeholder 2"/>
          <p:cNvSpPr>
            <a:spLocks noGrp="1"/>
          </p:cNvSpPr>
          <p:nvPr>
            <p:ph type="body" orient="vert" idx="1"/>
          </p:nvPr>
        </p:nvSpPr>
        <p:spPr>
          <a:xfrm>
            <a:off x="658055" y="303214"/>
            <a:ext cx="8687474"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13C2A5AF-F362-46B9-8737-BD6E3D639E5F}"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683D9279-086B-4466-9230-6310562C539E}"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2617378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56101" y="1371600"/>
            <a:ext cx="9657800"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6"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656101" y="3228536"/>
            <a:ext cx="9661549" cy="1752600"/>
          </a:xfrm>
        </p:spPr>
        <p:txBody>
          <a:bodyPr lIns="0" rIns="18288"/>
          <a:lstStyle>
            <a:lvl1pPr marL="0" marR="42177" indent="0" algn="r">
              <a:buNone/>
              <a:defRPr>
                <a:solidFill>
                  <a:schemeClr val="tx1"/>
                </a:solidFill>
              </a:defRPr>
            </a:lvl1pPr>
            <a:lvl2pPr marL="421767" indent="0" algn="ctr">
              <a:buNone/>
            </a:lvl2pPr>
            <a:lvl3pPr marL="843534" indent="0" algn="ctr">
              <a:buNone/>
            </a:lvl3pPr>
            <a:lvl4pPr marL="1265301" indent="0" algn="ctr">
              <a:buNone/>
            </a:lvl4pPr>
            <a:lvl5pPr marL="1687068" indent="0" algn="ctr">
              <a:buNone/>
            </a:lvl5pPr>
            <a:lvl6pPr marL="2108835" indent="0" algn="ctr">
              <a:buNone/>
            </a:lvl6pPr>
            <a:lvl7pPr marL="2530602" indent="0" algn="ctr">
              <a:buNone/>
            </a:lvl7pPr>
            <a:lvl8pPr marL="2952369" indent="0" algn="ctr">
              <a:buNone/>
            </a:lvl8pPr>
            <a:lvl9pPr marL="3374136"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DF1F10-ED2B-4457-BEDC-A2D588E42508}" type="datetimeFigureOut">
              <a:rPr lang="en-US" smtClean="0">
                <a:solidFill>
                  <a:srgbClr val="DBF5F9">
                    <a:shade val="90000"/>
                  </a:srgbClr>
                </a:solidFill>
              </a:rPr>
              <a:pPr/>
              <a:t>12/10/2019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3985929-7C08-4BAF-BD36-78A11D897F8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35898330"/>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12547918"/>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2352" y="1316736"/>
            <a:ext cx="9560322"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6"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652352" y="2704664"/>
            <a:ext cx="9560322" cy="1509712"/>
          </a:xfrm>
        </p:spPr>
        <p:txBody>
          <a:bodyPr lIns="45720" rIns="45720" anchor="t"/>
          <a:lstStyle>
            <a:lvl1pPr marL="0" indent="0">
              <a:buNone/>
              <a:defRPr sz="2030">
                <a:solidFill>
                  <a:schemeClr val="tx1"/>
                </a:solidFill>
              </a:defRPr>
            </a:lvl1pPr>
            <a:lvl2pPr>
              <a:buNone/>
              <a:defRPr sz="1661">
                <a:solidFill>
                  <a:schemeClr val="tx1">
                    <a:tint val="75000"/>
                  </a:schemeClr>
                </a:solidFill>
              </a:defRPr>
            </a:lvl2pPr>
            <a:lvl3pPr>
              <a:buNone/>
              <a:defRPr sz="1476">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DF1F10-ED2B-4457-BEDC-A2D588E42508}" type="datetimeFigureOut">
              <a:rPr lang="en-US" smtClean="0">
                <a:solidFill>
                  <a:srgbClr val="DBF5F9">
                    <a:shade val="90000"/>
                  </a:srgbClr>
                </a:solidFill>
              </a:rPr>
              <a:pPr/>
              <a:t>12/10/2019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3985929-7C08-4BAF-BD36-78A11D897F8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45805554"/>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2373" y="704088"/>
            <a:ext cx="10122694" cy="1143000"/>
          </a:xfrm>
        </p:spPr>
        <p:txBody>
          <a:bodyPr/>
          <a:lstStyle/>
          <a:p>
            <a:r>
              <a:rPr kumimoji="0" lang="en-US"/>
              <a:t>Click to edit Master title style</a:t>
            </a:r>
          </a:p>
        </p:txBody>
      </p:sp>
      <p:sp>
        <p:nvSpPr>
          <p:cNvPr id="3" name="Content Placeholder 2"/>
          <p:cNvSpPr>
            <a:spLocks noGrp="1"/>
          </p:cNvSpPr>
          <p:nvPr>
            <p:ph sz="half" idx="1"/>
          </p:nvPr>
        </p:nvSpPr>
        <p:spPr>
          <a:xfrm>
            <a:off x="562372" y="1920085"/>
            <a:ext cx="4967618" cy="4434840"/>
          </a:xfrm>
        </p:spPr>
        <p:txBody>
          <a:bodyPr/>
          <a:lstStyle>
            <a:lvl1pPr>
              <a:defRPr sz="2399"/>
            </a:lvl1pPr>
            <a:lvl2pPr>
              <a:defRPr sz="2214"/>
            </a:lvl2pPr>
            <a:lvl3pPr>
              <a:defRPr sz="1845"/>
            </a:lvl3pPr>
            <a:lvl4pPr>
              <a:defRPr sz="1661"/>
            </a:lvl4pPr>
            <a:lvl5pPr>
              <a:defRPr sz="166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7448" y="1920085"/>
            <a:ext cx="4967618" cy="4434840"/>
          </a:xfrm>
        </p:spPr>
        <p:txBody>
          <a:bodyPr/>
          <a:lstStyle>
            <a:lvl1pPr>
              <a:defRPr sz="2399"/>
            </a:lvl1pPr>
            <a:lvl2pPr>
              <a:defRPr sz="2214"/>
            </a:lvl2pPr>
            <a:lvl3pPr>
              <a:defRPr sz="1845"/>
            </a:lvl3pPr>
            <a:lvl4pPr>
              <a:defRPr sz="1661"/>
            </a:lvl4pPr>
            <a:lvl5pPr>
              <a:defRPr sz="166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3051314"/>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373" y="704088"/>
            <a:ext cx="10122694"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562373" y="1855248"/>
            <a:ext cx="4969571" cy="659352"/>
          </a:xfrm>
        </p:spPr>
        <p:txBody>
          <a:bodyPr lIns="45720" tIns="0" rIns="45720" bIns="0" anchor="ctr">
            <a:noAutofit/>
          </a:bodyPr>
          <a:lstStyle>
            <a:lvl1pPr marL="0" indent="0">
              <a:buNone/>
              <a:defRPr sz="2214" b="1" cap="none" baseline="0">
                <a:solidFill>
                  <a:schemeClr val="tx2"/>
                </a:solidFill>
                <a:effectLst/>
              </a:defRPr>
            </a:lvl1pPr>
            <a:lvl2pPr>
              <a:buNone/>
              <a:defRPr sz="1845" b="1"/>
            </a:lvl2pPr>
            <a:lvl3pPr>
              <a:buNone/>
              <a:defRPr sz="1661" b="1"/>
            </a:lvl3pPr>
            <a:lvl4pPr>
              <a:buNone/>
              <a:defRPr sz="1476" b="1"/>
            </a:lvl4pPr>
            <a:lvl5pPr>
              <a:buNone/>
              <a:defRPr sz="1476"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713544" y="1859760"/>
            <a:ext cx="4971524" cy="654843"/>
          </a:xfrm>
        </p:spPr>
        <p:txBody>
          <a:bodyPr lIns="45720" tIns="0" rIns="45720" bIns="0" anchor="ctr"/>
          <a:lstStyle>
            <a:lvl1pPr marL="0" indent="0">
              <a:buNone/>
              <a:defRPr sz="2214" b="1" cap="none" baseline="0">
                <a:solidFill>
                  <a:schemeClr val="tx2"/>
                </a:solidFill>
                <a:effectLst/>
              </a:defRPr>
            </a:lvl1pPr>
            <a:lvl2pPr>
              <a:buNone/>
              <a:defRPr sz="1845" b="1"/>
            </a:lvl2pPr>
            <a:lvl3pPr>
              <a:buNone/>
              <a:defRPr sz="1661" b="1"/>
            </a:lvl3pPr>
            <a:lvl4pPr>
              <a:buNone/>
              <a:defRPr sz="1476" b="1"/>
            </a:lvl4pPr>
            <a:lvl5pPr>
              <a:buNone/>
              <a:defRPr sz="1476"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62373" y="2514600"/>
            <a:ext cx="4969571" cy="3845720"/>
          </a:xfrm>
        </p:spPr>
        <p:txBody>
          <a:bodyPr tIns="0"/>
          <a:lstStyle>
            <a:lvl1pPr>
              <a:defRPr sz="2030"/>
            </a:lvl1pPr>
            <a:lvl2pPr>
              <a:defRPr sz="1845"/>
            </a:lvl2pPr>
            <a:lvl3pPr>
              <a:defRPr sz="1661"/>
            </a:lvl3pPr>
            <a:lvl4pPr>
              <a:defRPr sz="1476"/>
            </a:lvl4pPr>
            <a:lvl5pPr>
              <a:defRPr sz="147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713544" y="2514600"/>
            <a:ext cx="4971524" cy="3845720"/>
          </a:xfrm>
        </p:spPr>
        <p:txBody>
          <a:bodyPr tIns="0"/>
          <a:lstStyle>
            <a:lvl1pPr>
              <a:defRPr sz="2030"/>
            </a:lvl1pPr>
            <a:lvl2pPr>
              <a:defRPr sz="1845"/>
            </a:lvl2pPr>
            <a:lvl3pPr>
              <a:defRPr sz="1661"/>
            </a:lvl3pPr>
            <a:lvl4pPr>
              <a:defRPr sz="1476"/>
            </a:lvl4pPr>
            <a:lvl5pPr>
              <a:defRPr sz="147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2567081"/>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372" y="704088"/>
            <a:ext cx="10216423"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3"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752066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4392" y="274639"/>
            <a:ext cx="253067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372" y="274639"/>
            <a:ext cx="74045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BB36E-73E5-4C52-B054-C7AAB8F93B32}"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204090"/>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558" y="514352"/>
            <a:ext cx="3374231" cy="1162050"/>
          </a:xfrm>
        </p:spPr>
        <p:txBody>
          <a:bodyPr lIns="0" anchor="b">
            <a:noAutofit/>
          </a:bodyPr>
          <a:lstStyle>
            <a:lvl1pPr algn="l" rtl="0">
              <a:spcBef>
                <a:spcPct val="0"/>
              </a:spcBef>
              <a:buNone/>
              <a:defRPr sz="2399"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843558" y="1676400"/>
            <a:ext cx="3374231" cy="4572000"/>
          </a:xfrm>
        </p:spPr>
        <p:txBody>
          <a:bodyPr lIns="18288" rIns="18288"/>
          <a:lstStyle>
            <a:lvl1pPr marL="0" indent="0" algn="l">
              <a:buNone/>
              <a:defRPr sz="1292"/>
            </a:lvl1pPr>
            <a:lvl2pPr indent="0" algn="l">
              <a:buNone/>
              <a:defRPr sz="1107"/>
            </a:lvl2pPr>
            <a:lvl3pPr indent="0" algn="l">
              <a:buNone/>
              <a:defRPr sz="923"/>
            </a:lvl3pPr>
            <a:lvl4pPr indent="0" algn="l">
              <a:buNone/>
              <a:defRPr sz="830"/>
            </a:lvl4pPr>
            <a:lvl5pPr indent="0" algn="l">
              <a:buNone/>
              <a:defRPr sz="83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397436" y="1676400"/>
            <a:ext cx="6287631" cy="4572000"/>
          </a:xfrm>
        </p:spPr>
        <p:txBody>
          <a:bodyPr tIns="0"/>
          <a:lstStyle>
            <a:lvl1pPr>
              <a:defRPr sz="2583"/>
            </a:lvl1pPr>
            <a:lvl2pPr>
              <a:defRPr sz="2399"/>
            </a:lvl2pPr>
            <a:lvl3pPr>
              <a:defRPr sz="2214"/>
            </a:lvl3pPr>
            <a:lvl4pPr>
              <a:defRPr sz="1845"/>
            </a:lvl4pPr>
            <a:lvl5pPr>
              <a:defRPr sz="166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985724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893986" y="1108077"/>
            <a:ext cx="646727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661" dirty="0">
              <a:solidFill>
                <a:prstClr val="white"/>
              </a:solidFill>
            </a:endParaRPr>
          </a:p>
        </p:txBody>
      </p:sp>
      <p:sp>
        <p:nvSpPr>
          <p:cNvPr id="12" name="Right Triangle 11"/>
          <p:cNvSpPr/>
          <p:nvPr/>
        </p:nvSpPr>
        <p:spPr>
          <a:xfrm rot="420000" flipV="1">
            <a:off x="9845364" y="5359769"/>
            <a:ext cx="191206"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661" dirty="0">
              <a:solidFill>
                <a:prstClr val="white"/>
              </a:solidFill>
            </a:endParaRPr>
          </a:p>
        </p:txBody>
      </p:sp>
      <p:sp>
        <p:nvSpPr>
          <p:cNvPr id="2" name="Title 1"/>
          <p:cNvSpPr>
            <a:spLocks noGrp="1"/>
          </p:cNvSpPr>
          <p:nvPr>
            <p:ph type="title"/>
          </p:nvPr>
        </p:nvSpPr>
        <p:spPr>
          <a:xfrm>
            <a:off x="749829" y="1176999"/>
            <a:ext cx="2721880" cy="1582621"/>
          </a:xfrm>
        </p:spPr>
        <p:txBody>
          <a:bodyPr vert="horz" lIns="45720" tIns="45720" rIns="45720" bIns="45720" anchor="b"/>
          <a:lstStyle>
            <a:lvl1pPr algn="l">
              <a:buNone/>
              <a:defRPr sz="1845"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749829" y="2828785"/>
            <a:ext cx="2718131" cy="2179320"/>
          </a:xfrm>
        </p:spPr>
        <p:txBody>
          <a:bodyPr lIns="64008" rIns="45720" bIns="45720" anchor="t"/>
          <a:lstStyle>
            <a:lvl1pPr marL="0" indent="0" algn="l">
              <a:spcBef>
                <a:spcPts val="231"/>
              </a:spcBef>
              <a:buFontTx/>
              <a:buNone/>
              <a:defRPr sz="1199"/>
            </a:lvl1pPr>
            <a:lvl2pPr>
              <a:defRPr sz="1107"/>
            </a:lvl2pPr>
            <a:lvl3pPr>
              <a:defRPr sz="923"/>
            </a:lvl3pPr>
            <a:lvl4pPr>
              <a:defRPr sz="830"/>
            </a:lvl4pPr>
            <a:lvl5pPr>
              <a:defRPr sz="83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9935238" y="6356353"/>
            <a:ext cx="749829" cy="365125"/>
          </a:xfrm>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287647" y="1199517"/>
            <a:ext cx="5679956" cy="3931920"/>
          </a:xfrm>
          <a:prstGeom prst="rect">
            <a:avLst/>
          </a:prstGeom>
          <a:solidFill>
            <a:schemeClr val="bg2"/>
          </a:solidFill>
          <a:ln w="3000" cap="rnd">
            <a:solidFill>
              <a:srgbClr val="C0C0C0"/>
            </a:solidFill>
            <a:round/>
          </a:ln>
          <a:effectLst/>
        </p:spPr>
        <p:txBody>
          <a:bodyPr/>
          <a:lstStyle>
            <a:lvl1pPr marL="0" indent="0">
              <a:buNone/>
              <a:defRPr sz="2952"/>
            </a:lvl1pPr>
          </a:lstStyle>
          <a:p>
            <a:r>
              <a:rPr kumimoji="0" lang="en-US"/>
              <a:t>Click icon to add picture</a:t>
            </a:r>
            <a:endParaRPr kumimoji="0" lang="en-US" dirty="0"/>
          </a:p>
        </p:txBody>
      </p:sp>
      <p:sp>
        <p:nvSpPr>
          <p:cNvPr id="10" name="Freeform 9"/>
          <p:cNvSpPr>
            <a:spLocks/>
          </p:cNvSpPr>
          <p:nvPr/>
        </p:nvSpPr>
        <p:spPr bwMode="auto">
          <a:xfrm flipV="1">
            <a:off x="-11715" y="5816600"/>
            <a:ext cx="1127087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356" tIns="42178" rIns="84356" bIns="42178" anchor="t" compatLnSpc="1"/>
          <a:lstStyle/>
          <a:p>
            <a:endParaRPr lang="en-US" sz="1661" dirty="0">
              <a:solidFill>
                <a:prstClr val="black"/>
              </a:solidFill>
            </a:endParaRPr>
          </a:p>
        </p:txBody>
      </p:sp>
      <p:sp>
        <p:nvSpPr>
          <p:cNvPr id="11" name="Freeform 10"/>
          <p:cNvSpPr>
            <a:spLocks/>
          </p:cNvSpPr>
          <p:nvPr/>
        </p:nvSpPr>
        <p:spPr bwMode="auto">
          <a:xfrm flipV="1">
            <a:off x="5389397" y="6219828"/>
            <a:ext cx="5858041"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356" tIns="42178" rIns="84356" bIns="42178" anchor="t" compatLnSpc="1"/>
          <a:lstStyle/>
          <a:p>
            <a:endParaRPr lang="en-US" sz="1661" dirty="0">
              <a:solidFill>
                <a:prstClr val="black"/>
              </a:solidFill>
            </a:endParaRPr>
          </a:p>
        </p:txBody>
      </p:sp>
    </p:spTree>
    <p:extLst>
      <p:ext uri="{BB962C8B-B14F-4D97-AF65-F5344CB8AC3E}">
        <p14:creationId xmlns:p14="http://schemas.microsoft.com/office/powerpoint/2010/main" val="3255130392"/>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53688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4393" y="914402"/>
            <a:ext cx="2530674"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62372" y="914402"/>
            <a:ext cx="7404563"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82104794"/>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56101" y="1371600"/>
            <a:ext cx="9657800"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656101" y="3228536"/>
            <a:ext cx="9661549"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1664C6D-AD73-4C42-B18C-79FAB820C182}" type="datetime2">
              <a:rPr lang="en-US" smtClean="0"/>
              <a:t>Tuesday, December 10, 2019</a:t>
            </a:fld>
            <a:endParaRPr lang="en-US" dirty="0"/>
          </a:p>
        </p:txBody>
      </p:sp>
      <p:sp>
        <p:nvSpPr>
          <p:cNvPr id="19" name="Footer Placeholder 18"/>
          <p:cNvSpPr>
            <a:spLocks noGrp="1"/>
          </p:cNvSpPr>
          <p:nvPr>
            <p:ph type="ftr" sz="quarter" idx="11"/>
          </p:nvPr>
        </p:nvSpPr>
        <p:spPr/>
        <p:txBody>
          <a:bodyPr/>
          <a:lstStyle/>
          <a:p>
            <a:r>
              <a:rPr lang="en-US"/>
              <a:t>I.MEM</a:t>
            </a:r>
            <a:endParaRPr lang="en-US" dirty="0"/>
          </a:p>
        </p:txBody>
      </p:sp>
      <p:sp>
        <p:nvSpPr>
          <p:cNvPr id="27" name="Slide Number Placeholder 26"/>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972546424"/>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1729F5-0A26-4519-B53B-2E3780C49B20}"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364603121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2352" y="1316736"/>
            <a:ext cx="9560323"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652352" y="2704664"/>
            <a:ext cx="9560323"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B28B8C-ACBE-4B13-987F-7598F5C390DE}"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3375564521"/>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2372" y="704088"/>
            <a:ext cx="10122695" cy="1143000"/>
          </a:xfrm>
        </p:spPr>
        <p:txBody>
          <a:bodyPr/>
          <a:lstStyle/>
          <a:p>
            <a:r>
              <a:rPr kumimoji="0" lang="en-US"/>
              <a:t>Click to edit Master title style</a:t>
            </a:r>
          </a:p>
        </p:txBody>
      </p:sp>
      <p:sp>
        <p:nvSpPr>
          <p:cNvPr id="3" name="Content Placeholder 2"/>
          <p:cNvSpPr>
            <a:spLocks noGrp="1"/>
          </p:cNvSpPr>
          <p:nvPr>
            <p:ph sz="half" idx="1"/>
          </p:nvPr>
        </p:nvSpPr>
        <p:spPr>
          <a:xfrm>
            <a:off x="562372" y="1920085"/>
            <a:ext cx="496761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7448" y="1920085"/>
            <a:ext cx="496761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8DED02-3981-426E-9CA9-0B5909FD9F08}"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142611864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372" y="704088"/>
            <a:ext cx="10122695"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562372" y="1855248"/>
            <a:ext cx="4969571"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713544" y="1859759"/>
            <a:ext cx="497152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62372" y="2514600"/>
            <a:ext cx="496957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713544" y="2514600"/>
            <a:ext cx="497152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7667D31-64A9-48F1-9BFC-ED9583A27607}" type="datetime2">
              <a:rPr lang="en-US" smtClean="0"/>
              <a:t>Tuesday, December 10, 2019</a:t>
            </a:fld>
            <a:endParaRPr lang="en-US" dirty="0"/>
          </a:p>
        </p:txBody>
      </p:sp>
      <p:sp>
        <p:nvSpPr>
          <p:cNvPr id="8" name="Footer Placeholder 7"/>
          <p:cNvSpPr>
            <a:spLocks noGrp="1"/>
          </p:cNvSpPr>
          <p:nvPr>
            <p:ph type="ftr" sz="quarter" idx="11"/>
          </p:nvPr>
        </p:nvSpPr>
        <p:spPr/>
        <p:txBody>
          <a:bodyPr/>
          <a:lstStyle/>
          <a:p>
            <a:r>
              <a:rPr lang="en-US"/>
              <a:t>I.MEM</a:t>
            </a:r>
            <a:endParaRPr lang="en-US" dirty="0"/>
          </a:p>
        </p:txBody>
      </p:sp>
      <p:sp>
        <p:nvSpPr>
          <p:cNvPr id="9" name="Slide Number Placeholder 8"/>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374044011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372" y="704088"/>
            <a:ext cx="10216423"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93B4A05-BDC1-483D-BC90-D0262A30625F}" type="datetime2">
              <a:rPr lang="en-US" smtClean="0"/>
              <a:t>Tuesday, December 10, 2019</a:t>
            </a:fld>
            <a:endParaRPr lang="en-US" dirty="0"/>
          </a:p>
        </p:txBody>
      </p:sp>
      <p:sp>
        <p:nvSpPr>
          <p:cNvPr id="4" name="Footer Placeholder 3"/>
          <p:cNvSpPr>
            <a:spLocks noGrp="1"/>
          </p:cNvSpPr>
          <p:nvPr>
            <p:ph type="ftr" sz="quarter" idx="11"/>
          </p:nvPr>
        </p:nvSpPr>
        <p:spPr/>
        <p:txBody>
          <a:bodyPr/>
          <a:lstStyle/>
          <a:p>
            <a:r>
              <a:rPr lang="en-US"/>
              <a:t>I.MEM</a:t>
            </a:r>
            <a:endParaRPr lang="en-US" dirty="0"/>
          </a:p>
        </p:txBody>
      </p:sp>
      <p:sp>
        <p:nvSpPr>
          <p:cNvPr id="5" name="Slide Number Placeholder 4"/>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229013387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122C9-9A7A-4A3F-BFB9-545B4141C65B}" type="datetime2">
              <a:rPr lang="en-US" smtClean="0"/>
              <a:t>Tuesday, December 10, 2019</a:t>
            </a:fld>
            <a:endParaRPr lang="en-US" dirty="0"/>
          </a:p>
        </p:txBody>
      </p:sp>
      <p:sp>
        <p:nvSpPr>
          <p:cNvPr id="3" name="Footer Placeholder 2"/>
          <p:cNvSpPr>
            <a:spLocks noGrp="1"/>
          </p:cNvSpPr>
          <p:nvPr>
            <p:ph type="ftr" sz="quarter" idx="11"/>
          </p:nvPr>
        </p:nvSpPr>
        <p:spPr/>
        <p:txBody>
          <a:bodyPr/>
          <a:lstStyle/>
          <a:p>
            <a:r>
              <a:rPr lang="en-US"/>
              <a:t>I.MEM</a:t>
            </a:r>
            <a:endParaRPr lang="en-US" dirty="0"/>
          </a:p>
        </p:txBody>
      </p:sp>
      <p:sp>
        <p:nvSpPr>
          <p:cNvPr id="4" name="Slide Number Placeholder 3"/>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1007687841"/>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558" y="514352"/>
            <a:ext cx="3374232"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843558" y="1676400"/>
            <a:ext cx="3374232"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397436" y="1676400"/>
            <a:ext cx="628763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9FC032-D9E9-4FA3-944E-4B1E372489E5}"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9627721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27545-1CB8-4C6A-ADC0-0456E3B1F419}"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893986" y="1108077"/>
            <a:ext cx="646727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9845364" y="5359769"/>
            <a:ext cx="191206"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749829" y="1176998"/>
            <a:ext cx="2721880"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749830" y="2828785"/>
            <a:ext cx="271813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105EBE4-BDC4-4631-A2EC-48276A686096}"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a:xfrm>
            <a:off x="9935238" y="6356352"/>
            <a:ext cx="749829" cy="365125"/>
          </a:xfrm>
        </p:spPr>
        <p:txBody>
          <a:bodyPr/>
          <a:lstStyle/>
          <a:p>
            <a:fld id="{0519865C-2033-4AAF-9406-2D3C82C66207}" type="slidenum">
              <a:rPr lang="en-US" smtClean="0"/>
              <a:pPr/>
              <a:t>‹#›</a:t>
            </a:fld>
            <a:endParaRPr lang="en-US" dirty="0"/>
          </a:p>
        </p:txBody>
      </p:sp>
      <p:sp>
        <p:nvSpPr>
          <p:cNvPr id="3" name="Picture Placeholder 2"/>
          <p:cNvSpPr>
            <a:spLocks noGrp="1"/>
          </p:cNvSpPr>
          <p:nvPr>
            <p:ph type="pic" idx="1"/>
          </p:nvPr>
        </p:nvSpPr>
        <p:spPr>
          <a:xfrm rot="420000">
            <a:off x="4287647" y="1199517"/>
            <a:ext cx="5679956"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1715" y="5816600"/>
            <a:ext cx="1127087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389398" y="6219827"/>
            <a:ext cx="5858041"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617260486"/>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3BCAFF-4AF0-455F-8B11-4D20BD3F1FF0}"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4246814108"/>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4393" y="914402"/>
            <a:ext cx="2530674"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62372" y="914402"/>
            <a:ext cx="7404563"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59CC65-D31D-4523-90E0-6AD0BB9F0DA8}"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1302760988"/>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674717" y="1789115"/>
            <a:ext cx="6568816"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7687" name="Rectangle 39"/>
          <p:cNvSpPr>
            <a:spLocks noGrp="1" noChangeArrowheads="1"/>
          </p:cNvSpPr>
          <p:nvPr>
            <p:ph type="subTitle" idx="1"/>
          </p:nvPr>
        </p:nvSpPr>
        <p:spPr>
          <a:xfrm>
            <a:off x="1687117" y="3886200"/>
            <a:ext cx="7873206" cy="1752600"/>
          </a:xfrm>
        </p:spPr>
        <p:txBody>
          <a:bodyPr/>
          <a:lstStyle>
            <a:lvl1pPr marL="0" indent="0" algn="ctr">
              <a:buFont typeface="Wingdings" pitchFamily="2" charset="2"/>
              <a:buNone/>
              <a:defRPr/>
            </a:lvl1pPr>
          </a:lstStyle>
          <a:p>
            <a:r>
              <a:rPr lang="en-US"/>
              <a:t>Click to edit Master subtitle style</a:t>
            </a:r>
          </a:p>
        </p:txBody>
      </p:sp>
      <p:sp>
        <p:nvSpPr>
          <p:cNvPr id="27688" name="Rectangle 40"/>
          <p:cNvSpPr>
            <a:spLocks noGrp="1" noChangeArrowheads="1"/>
          </p:cNvSpPr>
          <p:nvPr>
            <p:ph type="ctrTitle"/>
          </p:nvPr>
        </p:nvSpPr>
        <p:spPr>
          <a:xfrm>
            <a:off x="843558" y="1768477"/>
            <a:ext cx="9560323"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fld id="{0B890A4D-D246-46EB-8258-1961E8AC11F4}" type="datetime2">
              <a:rPr lang="en-US" smtClean="0"/>
              <a:t>Tuesday, December 10, 2019</a:t>
            </a:fld>
            <a:endParaRPr lang="en-US" dirty="0"/>
          </a:p>
        </p:txBody>
      </p:sp>
      <p:sp>
        <p:nvSpPr>
          <p:cNvPr id="40" name="Rectangle 38"/>
          <p:cNvSpPr>
            <a:spLocks noGrp="1" noChangeArrowheads="1"/>
          </p:cNvSpPr>
          <p:nvPr>
            <p:ph type="ftr" sz="quarter" idx="11"/>
          </p:nvPr>
        </p:nvSpPr>
        <p:spPr/>
        <p:txBody>
          <a:bodyPr/>
          <a:lstStyle>
            <a:lvl1pPr>
              <a:defRPr smtClean="0"/>
            </a:lvl1pPr>
          </a:lstStyle>
          <a:p>
            <a:r>
              <a:rPr lang="en-US"/>
              <a:t>I.MEM</a:t>
            </a:r>
            <a:endParaRPr lang="en-US" dirty="0"/>
          </a:p>
        </p:txBody>
      </p:sp>
      <p:sp>
        <p:nvSpPr>
          <p:cNvPr id="41" name="Rectangle 41"/>
          <p:cNvSpPr>
            <a:spLocks noGrp="1" noChangeArrowheads="1"/>
          </p:cNvSpPr>
          <p:nvPr>
            <p:ph type="sldNum" sz="quarter" idx="12"/>
          </p:nvPr>
        </p:nvSpPr>
        <p:spPr/>
        <p:txBody>
          <a:bodyPr/>
          <a:lstStyle>
            <a:lvl1pPr>
              <a:defRPr smtClean="0"/>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929036348"/>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9D0E09BC-3E14-49C8-A19E-5DF023B274E9}" type="datetime2">
              <a:rPr lang="en-US" smtClean="0"/>
              <a:t>Tuesday, December 10, 2019</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99718168"/>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8471" y="4406902"/>
            <a:ext cx="956032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88471" y="2906713"/>
            <a:ext cx="956032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9C66DB8B-B085-4B5D-A505-BB9013649AFD}" type="datetime2">
              <a:rPr lang="en-US" smtClean="0"/>
              <a:t>Tuesday, December 10, 2019</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159588587"/>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2372" y="1600202"/>
            <a:ext cx="4967618"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7448" y="1600202"/>
            <a:ext cx="4967618"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fld id="{8B0378DA-D347-4E6E-9096-01B836FEC785}" type="datetime2">
              <a:rPr lang="en-US" smtClean="0"/>
              <a:t>Tuesday, December 10, 2019</a:t>
            </a:fld>
            <a:endParaRPr lang="en-US" dirty="0"/>
          </a:p>
        </p:txBody>
      </p:sp>
      <p:sp>
        <p:nvSpPr>
          <p:cNvPr id="6"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392473454"/>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372" y="274638"/>
            <a:ext cx="1012269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2372" y="1535113"/>
            <a:ext cx="49695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2372" y="2174875"/>
            <a:ext cx="4969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13544" y="1535113"/>
            <a:ext cx="49715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3544" y="2174875"/>
            <a:ext cx="49715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fld id="{47F1AF02-9B92-4FED-AA35-8C9924FBCB54}" type="datetime2">
              <a:rPr lang="en-US" smtClean="0"/>
              <a:t>Tuesday, December 10, 2019</a:t>
            </a:fld>
            <a:endParaRPr lang="en-US" dirty="0"/>
          </a:p>
        </p:txBody>
      </p:sp>
      <p:sp>
        <p:nvSpPr>
          <p:cNvPr id="8"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9"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60169777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fld id="{419C6F8B-BC9F-4F6A-8D53-F2BDB0B0B80D}" type="datetime2">
              <a:rPr lang="en-US" smtClean="0"/>
              <a:t>Tuesday, December 10, 2019</a:t>
            </a:fld>
            <a:endParaRPr lang="en-US" dirty="0"/>
          </a:p>
        </p:txBody>
      </p:sp>
      <p:sp>
        <p:nvSpPr>
          <p:cNvPr id="4"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5"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35870504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E4012962-B5C8-4E6A-BB28-A069AC117E01}" type="datetime2">
              <a:rPr lang="en-US" smtClean="0"/>
              <a:t>Tuesday, December 10, 2019</a:t>
            </a:fld>
            <a:endParaRPr lang="en-US" dirty="0"/>
          </a:p>
        </p:txBody>
      </p:sp>
      <p:sp>
        <p:nvSpPr>
          <p:cNvPr id="3"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4"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6927982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8470" y="4406901"/>
            <a:ext cx="956032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88470" y="2906713"/>
            <a:ext cx="956032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2A997B-D4A1-4009-BEF4-1447379B2064}"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373" y="273050"/>
            <a:ext cx="370033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97436" y="273052"/>
            <a:ext cx="6287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2373" y="1435102"/>
            <a:ext cx="37003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82ACA183-617F-4635-912B-CA093BFF7B0E}" type="datetime2">
              <a:rPr lang="en-US" smtClean="0"/>
              <a:t>Tuesday, December 10, 2019</a:t>
            </a:fld>
            <a:endParaRPr lang="en-US" dirty="0"/>
          </a:p>
        </p:txBody>
      </p:sp>
      <p:sp>
        <p:nvSpPr>
          <p:cNvPr id="6"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7145108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576" y="4800600"/>
            <a:ext cx="67484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4576" y="612775"/>
            <a:ext cx="67484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04576" y="5367338"/>
            <a:ext cx="67484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DFAE6ED2-A6F9-4F21-A89D-D504827B20D0}" type="datetime2">
              <a:rPr lang="en-US" smtClean="0"/>
              <a:t>Tuesday, December 10, 2019</a:t>
            </a:fld>
            <a:endParaRPr lang="en-US" dirty="0"/>
          </a:p>
        </p:txBody>
      </p:sp>
      <p:sp>
        <p:nvSpPr>
          <p:cNvPr id="6"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93520666"/>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9FBA4C4C-F018-4845-B431-9492107C45B4}" type="datetime2">
              <a:rPr lang="en-US" smtClean="0"/>
              <a:t>Tuesday, December 10, 2019</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144141336"/>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4393" y="277813"/>
            <a:ext cx="2530674"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372" y="277813"/>
            <a:ext cx="7404563"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F17588F0-2530-4C60-B943-E4ACE4CE5E20}" type="datetime2">
              <a:rPr lang="en-US" smtClean="0"/>
              <a:t>Tuesday, December 10, 2019</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I.MEM</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244604426"/>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60" y="0"/>
            <a:ext cx="11193879" cy="6879771"/>
          </a:xfrm>
          <a:prstGeom prst="rect">
            <a:avLst/>
          </a:prstGeom>
        </p:spPr>
      </p:pic>
      <p:sp>
        <p:nvSpPr>
          <p:cNvPr id="2" name="Title 1"/>
          <p:cNvSpPr>
            <a:spLocks noGrp="1"/>
          </p:cNvSpPr>
          <p:nvPr>
            <p:ph type="ctrTitle" hasCustomPrompt="1"/>
          </p:nvPr>
        </p:nvSpPr>
        <p:spPr>
          <a:xfrm>
            <a:off x="3186775" y="2286002"/>
            <a:ext cx="7601890"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4873890" y="4038600"/>
            <a:ext cx="5870376"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51"/>
            <a:ext cx="4577720" cy="6858000"/>
          </a:xfrm>
          <a:prstGeom prst="rect">
            <a:avLst/>
          </a:prstGeom>
        </p:spPr>
      </p:pic>
      <p:sp>
        <p:nvSpPr>
          <p:cNvPr id="10" name="Picture Placeholder 9"/>
          <p:cNvSpPr>
            <a:spLocks noGrp="1"/>
          </p:cNvSpPr>
          <p:nvPr>
            <p:ph type="pic" sz="quarter" idx="13" hasCustomPrompt="1"/>
          </p:nvPr>
        </p:nvSpPr>
        <p:spPr>
          <a:xfrm>
            <a:off x="8435579" y="5105400"/>
            <a:ext cx="2249488"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1545205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60" y="0"/>
            <a:ext cx="11193879"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212480" y="-4231873"/>
            <a:ext cx="2819400" cy="11283147"/>
          </a:xfrm>
          <a:prstGeom prst="rect">
            <a:avLst/>
          </a:prstGeom>
        </p:spPr>
      </p:pic>
      <p:sp>
        <p:nvSpPr>
          <p:cNvPr id="2" name="Title 1"/>
          <p:cNvSpPr>
            <a:spLocks noGrp="1"/>
          </p:cNvSpPr>
          <p:nvPr>
            <p:ph type="title" hasCustomPrompt="1"/>
          </p:nvPr>
        </p:nvSpPr>
        <p:spPr>
          <a:xfrm>
            <a:off x="5623720" y="3048000"/>
            <a:ext cx="5342533"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7C79489-4C91-4820-9360-14A911265F3C}"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8341850" y="5334000"/>
            <a:ext cx="2624402"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41171570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7287" y="269632"/>
            <a:ext cx="9935237"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937287" y="1596413"/>
            <a:ext cx="9935237"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9499F-E692-4CDF-A24A-0D4441EB8ED8}"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a:xfrm>
            <a:off x="8248122" y="6356352"/>
            <a:ext cx="2624402"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363611935"/>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3558" y="1600202"/>
            <a:ext cx="49676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8634" y="1600202"/>
            <a:ext cx="49676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23103-756F-4AFC-A252-9238C5781B07}"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9156056"/>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43558" y="1535113"/>
            <a:ext cx="49695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558" y="2174875"/>
            <a:ext cx="4969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4729" y="1535113"/>
            <a:ext cx="49715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94729" y="2174875"/>
            <a:ext cx="49715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B5BC98-0863-4B10-B797-91A8FDBAA920}" type="datetime2">
              <a:rPr lang="en-US" smtClean="0"/>
              <a:t>Tuesday, December 10, 2019</a:t>
            </a:fld>
            <a:endParaRPr lang="en-US" dirty="0"/>
          </a:p>
        </p:txBody>
      </p:sp>
      <p:sp>
        <p:nvSpPr>
          <p:cNvPr id="8" name="Footer Placeholder 7"/>
          <p:cNvSpPr>
            <a:spLocks noGrp="1"/>
          </p:cNvSpPr>
          <p:nvPr>
            <p:ph type="ftr" sz="quarter" idx="11"/>
          </p:nvPr>
        </p:nvSpPr>
        <p:spPr/>
        <p:txBody>
          <a:bodyPr/>
          <a:lstStyle/>
          <a:p>
            <a:r>
              <a:rPr lang="en-US"/>
              <a:t>I.MEM</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22080707"/>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559" y="273050"/>
            <a:ext cx="370033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78622" y="273052"/>
            <a:ext cx="6287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3559" y="1435102"/>
            <a:ext cx="37003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F05C5-D32F-4816-B71E-52B62BA4DC0A}"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8178563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2372" y="1600201"/>
            <a:ext cx="49676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7448" y="1600201"/>
            <a:ext cx="49676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58CDB9-24E1-426E-BCF5-6992B44F1F9D}"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576" y="4800600"/>
            <a:ext cx="67484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4576" y="612775"/>
            <a:ext cx="67484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04576" y="5367338"/>
            <a:ext cx="67484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AE7D9-2D66-4622-9CBA-6140815E302C}"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645481411"/>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92EB5-C00E-4238-AEB2-79EB4E7BCDC6}"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23481574"/>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41850" y="274640"/>
            <a:ext cx="253067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7287" y="274640"/>
            <a:ext cx="721710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0A10-66DA-4F62-B31B-BCA54EAC1114}"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60218974"/>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43559" y="355600"/>
            <a:ext cx="10079735" cy="1143000"/>
          </a:xfrm>
        </p:spPr>
        <p:txBody>
          <a:bodyPr/>
          <a:lstStyle/>
          <a:p>
            <a:r>
              <a:rPr lang="en-US"/>
              <a:t>Click to edit Master title style</a:t>
            </a:r>
          </a:p>
        </p:txBody>
      </p:sp>
      <p:sp>
        <p:nvSpPr>
          <p:cNvPr id="3" name="Content Placeholder 2"/>
          <p:cNvSpPr>
            <a:spLocks noGrp="1"/>
          </p:cNvSpPr>
          <p:nvPr>
            <p:ph sz="half" idx="1"/>
          </p:nvPr>
        </p:nvSpPr>
        <p:spPr>
          <a:xfrm>
            <a:off x="827937" y="1497015"/>
            <a:ext cx="4889511"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073617" y="1497015"/>
            <a:ext cx="4892636"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937287" y="6356352"/>
            <a:ext cx="2624402" cy="365125"/>
          </a:xfrm>
        </p:spPr>
        <p:txBody>
          <a:bodyPr/>
          <a:lstStyle/>
          <a:p>
            <a:fld id="{77A7291A-3BBC-4306-811D-7046CD673F0A}" type="datetime2">
              <a:rPr lang="en-US" smtClean="0"/>
              <a:t>Tuesday, December 10, 2019</a:t>
            </a:fld>
            <a:endParaRPr lang="en-US" dirty="0"/>
          </a:p>
        </p:txBody>
      </p:sp>
      <p:sp>
        <p:nvSpPr>
          <p:cNvPr id="6" name="Footer Placeholder 4"/>
          <p:cNvSpPr>
            <a:spLocks noGrp="1"/>
          </p:cNvSpPr>
          <p:nvPr>
            <p:ph type="ftr" sz="quarter" idx="11"/>
          </p:nvPr>
        </p:nvSpPr>
        <p:spPr>
          <a:xfrm>
            <a:off x="4124061" y="6356352"/>
            <a:ext cx="3561689" cy="365125"/>
          </a:xfrm>
        </p:spPr>
        <p:txBody>
          <a:bodyPr/>
          <a:lstStyle/>
          <a:p>
            <a:r>
              <a:rPr lang="en-US"/>
              <a:t>I.MEM</a:t>
            </a:r>
            <a:endParaRPr lang="en-US" dirty="0"/>
          </a:p>
        </p:txBody>
      </p:sp>
      <p:sp>
        <p:nvSpPr>
          <p:cNvPr id="7" name="Slide Number Placeholder 5"/>
          <p:cNvSpPr>
            <a:spLocks noGrp="1"/>
          </p:cNvSpPr>
          <p:nvPr>
            <p:ph type="sldNum" sz="quarter" idx="12"/>
          </p:nvPr>
        </p:nvSpPr>
        <p:spPr>
          <a:xfrm>
            <a:off x="8248122" y="6356352"/>
            <a:ext cx="2624402"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11979165"/>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D94A05-3BC2-47CA-AEF7-3821791ED6C0}" type="datetime2">
              <a:rPr lang="en-US" smtClean="0"/>
              <a:t>Tuesday, December 10, 2019</a:t>
            </a:fld>
            <a:endParaRPr lang="en-US" dirty="0"/>
          </a:p>
        </p:txBody>
      </p:sp>
      <p:sp>
        <p:nvSpPr>
          <p:cNvPr id="4" name="Footer Placeholder 3"/>
          <p:cNvSpPr>
            <a:spLocks noGrp="1"/>
          </p:cNvSpPr>
          <p:nvPr>
            <p:ph type="ftr" sz="quarter" idx="11"/>
          </p:nvPr>
        </p:nvSpPr>
        <p:spPr/>
        <p:txBody>
          <a:bodyPr/>
          <a:lstStyle/>
          <a:p>
            <a:r>
              <a:rPr lang="en-US"/>
              <a:t>I.MEM</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94470170"/>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DFAF7-8905-446B-8644-9B1FCD9D89A9}" type="datetime2">
              <a:rPr lang="en-US" smtClean="0"/>
              <a:t>Tuesday, December 10, 2019</a:t>
            </a:fld>
            <a:endParaRPr lang="en-US" dirty="0"/>
          </a:p>
        </p:txBody>
      </p:sp>
      <p:sp>
        <p:nvSpPr>
          <p:cNvPr id="3" name="Footer Placeholder 2"/>
          <p:cNvSpPr>
            <a:spLocks noGrp="1"/>
          </p:cNvSpPr>
          <p:nvPr>
            <p:ph type="ftr" sz="quarter" idx="11"/>
          </p:nvPr>
        </p:nvSpPr>
        <p:spPr/>
        <p:txBody>
          <a:bodyPr/>
          <a:lstStyle/>
          <a:p>
            <a:r>
              <a:rPr lang="en-US"/>
              <a:t>I.MEM</a:t>
            </a:r>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76369795"/>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60" y="0"/>
            <a:ext cx="11193879" cy="6879771"/>
          </a:xfrm>
          <a:prstGeom prst="rect">
            <a:avLst/>
          </a:prstGeom>
        </p:spPr>
      </p:pic>
      <p:sp>
        <p:nvSpPr>
          <p:cNvPr id="3" name="Date Placeholder 3"/>
          <p:cNvSpPr>
            <a:spLocks noGrp="1"/>
          </p:cNvSpPr>
          <p:nvPr>
            <p:ph type="dt" sz="half" idx="10"/>
          </p:nvPr>
        </p:nvSpPr>
        <p:spPr>
          <a:xfrm>
            <a:off x="937287" y="6356352"/>
            <a:ext cx="2624402" cy="365125"/>
          </a:xfrm>
        </p:spPr>
        <p:txBody>
          <a:bodyPr/>
          <a:lstStyle/>
          <a:p>
            <a:fld id="{9939547B-3169-47B5-A8D9-75FA690A2D1A}" type="datetime2">
              <a:rPr lang="en-US" smtClean="0"/>
              <a:t>Tuesday, December 10, 2019</a:t>
            </a:fld>
            <a:endParaRPr lang="en-US" dirty="0"/>
          </a:p>
        </p:txBody>
      </p:sp>
      <p:sp>
        <p:nvSpPr>
          <p:cNvPr id="4" name="Footer Placeholder 4"/>
          <p:cNvSpPr>
            <a:spLocks noGrp="1"/>
          </p:cNvSpPr>
          <p:nvPr>
            <p:ph type="ftr" sz="quarter" idx="11"/>
          </p:nvPr>
        </p:nvSpPr>
        <p:spPr>
          <a:xfrm>
            <a:off x="4124061" y="6356352"/>
            <a:ext cx="3561689" cy="365125"/>
          </a:xfrm>
        </p:spPr>
        <p:txBody>
          <a:bodyPr/>
          <a:lstStyle/>
          <a:p>
            <a:r>
              <a:rPr lang="en-US"/>
              <a:t>I.MEM</a:t>
            </a:r>
            <a:endParaRPr lang="en-US" dirty="0"/>
          </a:p>
        </p:txBody>
      </p:sp>
      <p:sp>
        <p:nvSpPr>
          <p:cNvPr id="5" name="Slide Number Placeholder 5"/>
          <p:cNvSpPr>
            <a:spLocks noGrp="1"/>
          </p:cNvSpPr>
          <p:nvPr>
            <p:ph type="sldNum" sz="quarter" idx="12"/>
          </p:nvPr>
        </p:nvSpPr>
        <p:spPr>
          <a:xfrm>
            <a:off x="8248122" y="6356352"/>
            <a:ext cx="2624402"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11673964"/>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62099" y="359898"/>
            <a:ext cx="9110425"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762099" y="1850064"/>
            <a:ext cx="9110425"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DD9C83B-6450-4FEA-9008-455CF8DD3174}" type="datetime2">
              <a:rPr lang="en-US" smtClean="0"/>
              <a:t>Tuesday, December 10, 2019</a:t>
            </a:fld>
            <a:endParaRPr lang="en-US" dirty="0"/>
          </a:p>
        </p:txBody>
      </p:sp>
      <p:sp>
        <p:nvSpPr>
          <p:cNvPr id="20" name="Footer Placeholder 19"/>
          <p:cNvSpPr>
            <a:spLocks noGrp="1"/>
          </p:cNvSpPr>
          <p:nvPr>
            <p:ph type="ftr" sz="quarter" idx="11"/>
          </p:nvPr>
        </p:nvSpPr>
        <p:spPr/>
        <p:txBody>
          <a:bodyPr/>
          <a:lstStyle/>
          <a:p>
            <a:r>
              <a:rPr lang="en-US"/>
              <a:t>I.MEM</a:t>
            </a:r>
            <a:endParaRPr lang="en-US" dirty="0"/>
          </a:p>
        </p:txBody>
      </p:sp>
      <p:sp>
        <p:nvSpPr>
          <p:cNvPr id="10" name="Slide Number Placeholder 9"/>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Oval 7"/>
          <p:cNvSpPr/>
          <p:nvPr/>
        </p:nvSpPr>
        <p:spPr>
          <a:xfrm>
            <a:off x="1133395" y="1413802"/>
            <a:ext cx="258691"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423366" y="1345016"/>
            <a:ext cx="787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493732103"/>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63C08D-8530-4E30-9B7F-53386E9BAC38}"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9133474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808035" y="-54"/>
            <a:ext cx="8435578"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171512" y="2600325"/>
            <a:ext cx="7873206"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171512" y="1066800"/>
            <a:ext cx="7873206"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8CD0C3-9C14-437C-9293-F52F01B2E10B}"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Rectangle 9"/>
          <p:cNvSpPr/>
          <p:nvPr/>
        </p:nvSpPr>
        <p:spPr bwMode="invGray">
          <a:xfrm>
            <a:off x="2811860" y="0"/>
            <a:ext cx="9372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672030" y="2814656"/>
            <a:ext cx="258691"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2962002" y="2745870"/>
            <a:ext cx="787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85693421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2372" y="1535113"/>
            <a:ext cx="49695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2372" y="2174875"/>
            <a:ext cx="49695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13543" y="1535113"/>
            <a:ext cx="49715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3543" y="2174875"/>
            <a:ext cx="49715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CA62F-6252-46E3-81D7-D924FA488C59}" type="datetime2">
              <a:rPr lang="en-US" smtClean="0"/>
              <a:t>Tuesday, December 10, 2019</a:t>
            </a:fld>
            <a:endParaRPr lang="en-US" dirty="0"/>
          </a:p>
        </p:txBody>
      </p:sp>
      <p:sp>
        <p:nvSpPr>
          <p:cNvPr id="8" name="Footer Placeholder 7"/>
          <p:cNvSpPr>
            <a:spLocks noGrp="1"/>
          </p:cNvSpPr>
          <p:nvPr>
            <p:ph type="ftr" sz="quarter" idx="11"/>
          </p:nvPr>
        </p:nvSpPr>
        <p:spPr/>
        <p:txBody>
          <a:bodyPr/>
          <a:lstStyle/>
          <a:p>
            <a:r>
              <a:rPr lang="en-US"/>
              <a:t>I.MEM</a:t>
            </a:r>
            <a:endParaRPr lang="en-US" dirty="0"/>
          </a:p>
        </p:txBody>
      </p:sp>
      <p:sp>
        <p:nvSpPr>
          <p:cNvPr id="9" name="Slide Number Placeholder 8"/>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5848" y="274320"/>
            <a:ext cx="9222900" cy="1143000"/>
          </a:xfrm>
        </p:spPr>
        <p:txBody>
          <a:bodyPr/>
          <a:lstStyle/>
          <a:p>
            <a:r>
              <a:rPr kumimoji="0" lang="en-US"/>
              <a:t>Click to edit Master title style</a:t>
            </a:r>
          </a:p>
        </p:txBody>
      </p:sp>
      <p:sp>
        <p:nvSpPr>
          <p:cNvPr id="3" name="Content Placeholder 2"/>
          <p:cNvSpPr>
            <a:spLocks noGrp="1"/>
          </p:cNvSpPr>
          <p:nvPr>
            <p:ph sz="half" idx="1"/>
          </p:nvPr>
        </p:nvSpPr>
        <p:spPr>
          <a:xfrm>
            <a:off x="1765848" y="1524000"/>
            <a:ext cx="449897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489773" y="1524000"/>
            <a:ext cx="449897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CEAFB5-78B3-4A76-972F-222CD39FFB26}"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66314345"/>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372" y="5160336"/>
            <a:ext cx="10122695"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562372" y="328278"/>
            <a:ext cx="494887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736193" y="328278"/>
            <a:ext cx="494887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62372" y="969336"/>
            <a:ext cx="494887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736193" y="969336"/>
            <a:ext cx="494887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622741-3B44-4AD6-80CA-28F748E07AD9}" type="datetime2">
              <a:rPr lang="en-US" smtClean="0"/>
              <a:t>Tuesday, December 10, 2019</a:t>
            </a:fld>
            <a:endParaRPr lang="en-US" dirty="0"/>
          </a:p>
        </p:txBody>
      </p:sp>
      <p:sp>
        <p:nvSpPr>
          <p:cNvPr id="8" name="Footer Placeholder 7"/>
          <p:cNvSpPr>
            <a:spLocks noGrp="1"/>
          </p:cNvSpPr>
          <p:nvPr>
            <p:ph type="ftr" sz="quarter" idx="11"/>
          </p:nvPr>
        </p:nvSpPr>
        <p:spPr/>
        <p:txBody>
          <a:bodyPr/>
          <a:lstStyle/>
          <a:p>
            <a:r>
              <a:rPr lang="en-US"/>
              <a:t>I.MEM</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16586318"/>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5848" y="274320"/>
            <a:ext cx="922290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8A4D1BE6-09B3-41AC-9487-8B24EB5DFD16}" type="datetime2">
              <a:rPr lang="en-US" smtClean="0"/>
              <a:t>Tuesday, December 10, 2019</a:t>
            </a:fld>
            <a:endParaRPr lang="en-US" dirty="0"/>
          </a:p>
        </p:txBody>
      </p:sp>
      <p:sp>
        <p:nvSpPr>
          <p:cNvPr id="4" name="Footer Placeholder 3"/>
          <p:cNvSpPr>
            <a:spLocks noGrp="1"/>
          </p:cNvSpPr>
          <p:nvPr>
            <p:ph type="ftr" sz="quarter" idx="11"/>
          </p:nvPr>
        </p:nvSpPr>
        <p:spPr/>
        <p:txBody>
          <a:bodyPr/>
          <a:lstStyle/>
          <a:p>
            <a:r>
              <a:rPr lang="en-US"/>
              <a:t>I.MEM</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535917646"/>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248465" y="0"/>
            <a:ext cx="9998973"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579681C3-FA51-4D50-B682-8D028551A192}" type="datetime2">
              <a:rPr lang="en-US" smtClean="0"/>
              <a:t>Tuesday, December 10, 2019</a:t>
            </a:fld>
            <a:endParaRPr lang="en-US" dirty="0"/>
          </a:p>
        </p:txBody>
      </p:sp>
      <p:sp>
        <p:nvSpPr>
          <p:cNvPr id="3" name="Footer Placeholder 2"/>
          <p:cNvSpPr>
            <a:spLocks noGrp="1"/>
          </p:cNvSpPr>
          <p:nvPr>
            <p:ph type="ftr" sz="quarter" idx="11"/>
          </p:nvPr>
        </p:nvSpPr>
        <p:spPr/>
        <p:txBody>
          <a:bodyPr/>
          <a:lstStyle/>
          <a:p>
            <a:r>
              <a:rPr lang="en-US"/>
              <a:t>I.MEM</a:t>
            </a:r>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
        <p:nvSpPr>
          <p:cNvPr id="6" name="Rectangle 5"/>
          <p:cNvSpPr/>
          <p:nvPr/>
        </p:nvSpPr>
        <p:spPr bwMode="invGray">
          <a:xfrm>
            <a:off x="1248466" y="-54"/>
            <a:ext cx="8998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519467897"/>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372" y="216778"/>
            <a:ext cx="4686433"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562372" y="1406964"/>
            <a:ext cx="4686433"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562372" y="2133602"/>
            <a:ext cx="10028965"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27EC6E-F4CA-4A93-9710-B0021E68430C}"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11173002"/>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1087" y="1066800"/>
            <a:ext cx="3374232"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C3C46B9-1E18-437F-9D88-9F81F15341A1}"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Rectangle 7"/>
          <p:cNvSpPr/>
          <p:nvPr/>
        </p:nvSpPr>
        <p:spPr>
          <a:xfrm>
            <a:off x="937286" y="1066800"/>
            <a:ext cx="562372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031016" y="1143005"/>
            <a:ext cx="5436262"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87986" y="954341"/>
            <a:ext cx="843558"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154685" y="936786"/>
            <a:ext cx="798568"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031016" y="4800600"/>
            <a:ext cx="5436262"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049277296"/>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3CF6F5-88CD-4997-A217-82FEDDE288E8}"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883943241"/>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5579" y="274641"/>
            <a:ext cx="2249488"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05930" y="274642"/>
            <a:ext cx="6842191"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72DBE5-A5C1-4B31-9A34-E3823BFC7D6D}"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97136598"/>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476" y="1447802"/>
            <a:ext cx="8141900" cy="3329581"/>
          </a:xfrm>
        </p:spPr>
        <p:txBody>
          <a:bodyPr anchor="b"/>
          <a:lstStyle>
            <a:lvl1pPr>
              <a:defRPr sz="6588"/>
            </a:lvl1pPr>
          </a:lstStyle>
          <a:p>
            <a:r>
              <a:rPr lang="en-US"/>
              <a:t>Click to edit Master title style</a:t>
            </a:r>
            <a:endParaRPr lang="en-US" dirty="0"/>
          </a:p>
        </p:txBody>
      </p:sp>
      <p:sp>
        <p:nvSpPr>
          <p:cNvPr id="3" name="Subtitle 2"/>
          <p:cNvSpPr>
            <a:spLocks noGrp="1"/>
          </p:cNvSpPr>
          <p:nvPr>
            <p:ph type="subTitle" idx="1"/>
          </p:nvPr>
        </p:nvSpPr>
        <p:spPr>
          <a:xfrm>
            <a:off x="1065476" y="4777380"/>
            <a:ext cx="8141900" cy="861420"/>
          </a:xfrm>
        </p:spPr>
        <p:txBody>
          <a:bodyPr anchor="t"/>
          <a:lstStyle>
            <a:lvl1pPr marL="0" indent="0" algn="l">
              <a:buNone/>
              <a:defRPr cap="all">
                <a:solidFill>
                  <a:schemeClr val="bg2">
                    <a:lumMod val="40000"/>
                    <a:lumOff val="60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AC9A1A-D69C-411A-A6F4-A443EB759AED}"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09709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9033380-9763-458E-B725-2F73997B4B3C}"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8333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43E977-F4C7-4DD6-AC07-7ECF797457B2}" type="datetime2">
              <a:rPr lang="en-US" smtClean="0"/>
              <a:t>Tuesday, December 10, 2019</a:t>
            </a:fld>
            <a:endParaRPr lang="en-US" dirty="0"/>
          </a:p>
        </p:txBody>
      </p:sp>
      <p:sp>
        <p:nvSpPr>
          <p:cNvPr id="4" name="Footer Placeholder 3"/>
          <p:cNvSpPr>
            <a:spLocks noGrp="1"/>
          </p:cNvSpPr>
          <p:nvPr>
            <p:ph type="ftr" sz="quarter" idx="11"/>
          </p:nvPr>
        </p:nvSpPr>
        <p:spPr/>
        <p:txBody>
          <a:bodyPr/>
          <a:lstStyle/>
          <a:p>
            <a:r>
              <a:rPr lang="en-US"/>
              <a:t>I.MEM</a:t>
            </a:r>
            <a:endParaRPr lang="en-US" dirty="0"/>
          </a:p>
        </p:txBody>
      </p:sp>
      <p:sp>
        <p:nvSpPr>
          <p:cNvPr id="5" name="Slide Number Placeholder 4"/>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478" y="2861735"/>
            <a:ext cx="8141899" cy="1915647"/>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1065476" y="4777381"/>
            <a:ext cx="8141900" cy="860400"/>
          </a:xfrm>
        </p:spPr>
        <p:txBody>
          <a:bodyPr anchor="t"/>
          <a:lstStyle>
            <a:lvl1pPr marL="0" indent="0" algn="l">
              <a:buNone/>
              <a:defRPr sz="1830" cap="all">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C3760-4A0C-4071-B7E4-C00FF79CD0D0}"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023746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7834" y="2060577"/>
            <a:ext cx="4055738" cy="4195763"/>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16417" y="2056093"/>
            <a:ext cx="4055740" cy="4200245"/>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89F2DD-831F-4CAF-B0C8-05993DFBCA55}"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31471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7836" y="1905000"/>
            <a:ext cx="4055737"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1017834" y="2514600"/>
            <a:ext cx="4055738"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16419" y="1905000"/>
            <a:ext cx="4055738"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5216419" y="2514600"/>
            <a:ext cx="4055738"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9C043E-28B0-4426-BA93-71CAD6DADDF6}" type="datetime2">
              <a:rPr lang="en-US" smtClean="0"/>
              <a:t>Tuesday, December 10, 2019</a:t>
            </a:fld>
            <a:endParaRPr lang="en-US" dirty="0"/>
          </a:p>
        </p:txBody>
      </p:sp>
      <p:sp>
        <p:nvSpPr>
          <p:cNvPr id="8" name="Footer Placeholder 7"/>
          <p:cNvSpPr>
            <a:spLocks noGrp="1"/>
          </p:cNvSpPr>
          <p:nvPr>
            <p:ph type="ftr" sz="quarter" idx="11"/>
          </p:nvPr>
        </p:nvSpPr>
        <p:spPr/>
        <p:txBody>
          <a:bodyPr/>
          <a:lstStyle/>
          <a:p>
            <a:r>
              <a:rPr lang="en-US"/>
              <a:t>I.MEM</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72742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82A4252-2290-494D-A673-6971121F2434}" type="datetime2">
              <a:rPr lang="en-US" smtClean="0"/>
              <a:t>Tuesday, December 10, 2019</a:t>
            </a:fld>
            <a:endParaRPr lang="en-US" dirty="0"/>
          </a:p>
        </p:txBody>
      </p:sp>
      <p:sp>
        <p:nvSpPr>
          <p:cNvPr id="5" name="Footer Placeholder 3"/>
          <p:cNvSpPr>
            <a:spLocks noGrp="1"/>
          </p:cNvSpPr>
          <p:nvPr>
            <p:ph type="ftr" sz="quarter" idx="11"/>
          </p:nvPr>
        </p:nvSpPr>
        <p:spPr/>
        <p:txBody>
          <a:bodyPr/>
          <a:lstStyle/>
          <a:p>
            <a:r>
              <a:rPr lang="en-US"/>
              <a:t>I.MEM</a:t>
            </a:r>
            <a:endParaRPr lang="en-US" dirty="0"/>
          </a:p>
        </p:txBody>
      </p:sp>
      <p:sp>
        <p:nvSpPr>
          <p:cNvPr id="6"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92207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16FF73-FE20-40C8-B61E-CC2E4EA936D6}" type="datetime2">
              <a:rPr lang="en-US" smtClean="0"/>
              <a:t>Tuesday, December 10, 2019</a:t>
            </a:fld>
            <a:endParaRPr lang="en-US" dirty="0"/>
          </a:p>
        </p:txBody>
      </p:sp>
      <p:sp>
        <p:nvSpPr>
          <p:cNvPr id="5" name="Footer Placeholder 2"/>
          <p:cNvSpPr>
            <a:spLocks noGrp="1"/>
          </p:cNvSpPr>
          <p:nvPr>
            <p:ph type="ftr" sz="quarter" idx="11"/>
          </p:nvPr>
        </p:nvSpPr>
        <p:spPr/>
        <p:txBody>
          <a:bodyPr/>
          <a:lstStyle/>
          <a:p>
            <a:r>
              <a:rPr lang="en-US"/>
              <a:t>I.MEM</a:t>
            </a:r>
            <a:endParaRPr lang="en-US" dirty="0"/>
          </a:p>
        </p:txBody>
      </p:sp>
      <p:sp>
        <p:nvSpPr>
          <p:cNvPr id="6"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856107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75" y="1447800"/>
            <a:ext cx="3137570" cy="1447800"/>
          </a:xfrm>
        </p:spPr>
        <p:txBody>
          <a:bodyPr anchor="b"/>
          <a:lstStyle>
            <a:lvl1pPr algn="l">
              <a:defRPr sz="2196" b="0"/>
            </a:lvl1pPr>
          </a:lstStyle>
          <a:p>
            <a:r>
              <a:rPr lang="en-US"/>
              <a:t>Click to edit Master title style</a:t>
            </a:r>
            <a:endParaRPr lang="en-US" dirty="0"/>
          </a:p>
        </p:txBody>
      </p:sp>
      <p:sp>
        <p:nvSpPr>
          <p:cNvPr id="3" name="Content Placeholder 2"/>
          <p:cNvSpPr>
            <a:spLocks noGrp="1"/>
          </p:cNvSpPr>
          <p:nvPr>
            <p:ph idx="1"/>
          </p:nvPr>
        </p:nvSpPr>
        <p:spPr>
          <a:xfrm>
            <a:off x="4413934" y="1447800"/>
            <a:ext cx="4793443" cy="4572000"/>
          </a:xfrm>
        </p:spPr>
        <p:txBody>
          <a:bodyPr anchor="ctr">
            <a:normAutofit/>
          </a:bodyPr>
          <a:lstStyle>
            <a:lvl1pPr>
              <a:defRPr sz="1830"/>
            </a:lvl1pPr>
            <a:lvl2pPr>
              <a:defRPr sz="1647"/>
            </a:lvl2pPr>
            <a:lvl3pPr>
              <a:defRPr sz="1464"/>
            </a:lvl3pPr>
            <a:lvl4pPr>
              <a:defRPr sz="1281"/>
            </a:lvl4pPr>
            <a:lvl5pPr>
              <a:defRPr sz="1281"/>
            </a:lvl5pPr>
            <a:lvl6pPr>
              <a:defRPr sz="1281"/>
            </a:lvl6pPr>
            <a:lvl7pPr>
              <a:defRPr sz="1281"/>
            </a:lvl7pPr>
            <a:lvl8pPr>
              <a:defRPr sz="1281"/>
            </a:lvl8pPr>
            <a:lvl9pPr>
              <a:defRPr sz="1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5475" y="3129282"/>
            <a:ext cx="3137569" cy="2895599"/>
          </a:xfrm>
        </p:spPr>
        <p:txBody>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7" name="Date Placeholder 4"/>
          <p:cNvSpPr>
            <a:spLocks noGrp="1"/>
          </p:cNvSpPr>
          <p:nvPr>
            <p:ph type="dt" sz="half" idx="10"/>
          </p:nvPr>
        </p:nvSpPr>
        <p:spPr/>
        <p:txBody>
          <a:bodyPr/>
          <a:lstStyle/>
          <a:p>
            <a:fld id="{578A2E36-4407-4882-989A-823AD5A14578}" type="datetime2">
              <a:rPr lang="en-US" smtClean="0"/>
              <a:t>Tuesday, December 10, 2019</a:t>
            </a:fld>
            <a:endParaRPr lang="en-US" dirty="0"/>
          </a:p>
        </p:txBody>
      </p:sp>
      <p:sp>
        <p:nvSpPr>
          <p:cNvPr id="5" name="Footer Placeholder 5"/>
          <p:cNvSpPr>
            <a:spLocks noGrp="1"/>
          </p:cNvSpPr>
          <p:nvPr>
            <p:ph type="ftr" sz="quarter" idx="11"/>
          </p:nvPr>
        </p:nvSpPr>
        <p:spPr/>
        <p:txBody>
          <a:bodyPr/>
          <a:lstStyle/>
          <a:p>
            <a:r>
              <a:rPr lang="en-US"/>
              <a:t>I.MEM</a:t>
            </a:r>
            <a:endParaRPr lang="en-US" dirty="0"/>
          </a:p>
        </p:txBody>
      </p:sp>
      <p:sp>
        <p:nvSpPr>
          <p:cNvPr id="6"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76536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4510" y="1854192"/>
            <a:ext cx="4698339" cy="1574808"/>
          </a:xfrm>
        </p:spPr>
        <p:txBody>
          <a:bodyPr anchor="b">
            <a:normAutofit/>
          </a:bodyPr>
          <a:lstStyle>
            <a:lvl1pPr algn="l">
              <a:defRPr sz="329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11138" y="1143000"/>
            <a:ext cx="295245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1065475" y="3657600"/>
            <a:ext cx="4691026" cy="1371600"/>
          </a:xfrm>
        </p:spPr>
        <p:txBody>
          <a:bodyPr>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2332D682-60B8-46BD-A9F3-59299BC5DEBE}"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656512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78" y="4800587"/>
            <a:ext cx="8141899" cy="566738"/>
          </a:xfrm>
        </p:spPr>
        <p:txBody>
          <a:bodyPr anchor="b">
            <a:normAutofit/>
          </a:bodyPr>
          <a:lstStyle>
            <a:lvl1pPr algn="l">
              <a:defRPr sz="219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65476" y="685800"/>
            <a:ext cx="814190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1065477" y="5367325"/>
            <a:ext cx="8141898" cy="493712"/>
          </a:xfrm>
        </p:spPr>
        <p:txBody>
          <a:bodyPr>
            <a:normAutofit/>
          </a:bodyPr>
          <a:lstStyle>
            <a:lvl1pPr marL="0" indent="0">
              <a:buNone/>
              <a:defRPr sz="1098"/>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639ECEEB-5983-460C-903D-DDF22FF9D960}"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69066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76" y="1447800"/>
            <a:ext cx="8141901" cy="1981200"/>
          </a:xfrm>
        </p:spPr>
        <p:txBody>
          <a:bodyPr/>
          <a:lstStyle>
            <a:lvl1pPr>
              <a:defRPr sz="4392"/>
            </a:lvl1pPr>
          </a:lstStyle>
          <a:p>
            <a:r>
              <a:rPr lang="en-US"/>
              <a:t>Click to edit Master title style</a:t>
            </a:r>
            <a:endParaRPr lang="en-US" dirty="0"/>
          </a:p>
        </p:txBody>
      </p:sp>
      <p:sp>
        <p:nvSpPr>
          <p:cNvPr id="8" name="Text Placeholder 3"/>
          <p:cNvSpPr>
            <a:spLocks noGrp="1"/>
          </p:cNvSpPr>
          <p:nvPr>
            <p:ph type="body" sz="half" idx="2"/>
          </p:nvPr>
        </p:nvSpPr>
        <p:spPr>
          <a:xfrm>
            <a:off x="1065476" y="3657600"/>
            <a:ext cx="8141901" cy="23622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4" name="Date Placeholder 3"/>
          <p:cNvSpPr>
            <a:spLocks noGrp="1"/>
          </p:cNvSpPr>
          <p:nvPr>
            <p:ph type="dt" sz="half" idx="10"/>
          </p:nvPr>
        </p:nvSpPr>
        <p:spPr/>
        <p:txBody>
          <a:bodyPr/>
          <a:lstStyle/>
          <a:p>
            <a:fld id="{D7C8EBDB-F172-41A9-AA2A-2B0A9CE598E0}"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795959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2797" y="1447800"/>
            <a:ext cx="7379576" cy="2323374"/>
          </a:xfrm>
        </p:spPr>
        <p:txBody>
          <a:bodyPr/>
          <a:lstStyle>
            <a:lvl1pPr>
              <a:defRPr sz="4392"/>
            </a:lvl1pPr>
          </a:lstStyle>
          <a:p>
            <a:r>
              <a:rPr lang="en-US"/>
              <a:t>Click to edit Master title style</a:t>
            </a:r>
            <a:endParaRPr lang="en-US" dirty="0"/>
          </a:p>
        </p:txBody>
      </p:sp>
      <p:sp>
        <p:nvSpPr>
          <p:cNvPr id="11" name="Text Placeholder 3"/>
          <p:cNvSpPr>
            <a:spLocks noGrp="1"/>
          </p:cNvSpPr>
          <p:nvPr>
            <p:ph type="body" sz="half" idx="14"/>
          </p:nvPr>
        </p:nvSpPr>
        <p:spPr>
          <a:xfrm>
            <a:off x="1780844" y="3771174"/>
            <a:ext cx="6715667" cy="342174"/>
          </a:xfrm>
        </p:spPr>
        <p:txBody>
          <a:bodyPr vert="horz" lIns="91440" tIns="45720" rIns="91440" bIns="45720" rtlCol="0" anchor="t">
            <a:normAutofit/>
          </a:bodyPr>
          <a:lstStyle>
            <a:lvl1pPr marL="0" indent="0">
              <a:buNone/>
              <a:defRPr lang="en-US" sz="1281" b="0" i="0" kern="1200" cap="small" dirty="0">
                <a:solidFill>
                  <a:schemeClr val="bg2">
                    <a:lumMod val="40000"/>
                    <a:lumOff val="60000"/>
                  </a:schemeClr>
                </a:solidFill>
                <a:latin typeface="+mj-lt"/>
                <a:ea typeface="+mj-ea"/>
                <a:cs typeface="+mj-cs"/>
              </a:defRPr>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marL="0" lvl="0" indent="0">
              <a:buNone/>
            </a:pPr>
            <a:r>
              <a:rPr lang="en-US"/>
              <a:t>Click to edit Master text styles</a:t>
            </a:r>
          </a:p>
        </p:txBody>
      </p:sp>
      <p:sp>
        <p:nvSpPr>
          <p:cNvPr id="10" name="Text Placeholder 3"/>
          <p:cNvSpPr>
            <a:spLocks noGrp="1"/>
          </p:cNvSpPr>
          <p:nvPr>
            <p:ph type="body" sz="half" idx="2"/>
          </p:nvPr>
        </p:nvSpPr>
        <p:spPr>
          <a:xfrm>
            <a:off x="1065476" y="4350657"/>
            <a:ext cx="8141901" cy="16764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4" name="Date Placeholder 3"/>
          <p:cNvSpPr>
            <a:spLocks noGrp="1"/>
          </p:cNvSpPr>
          <p:nvPr>
            <p:ph type="dt" sz="half" idx="10"/>
          </p:nvPr>
        </p:nvSpPr>
        <p:spPr/>
        <p:txBody>
          <a:bodyPr/>
          <a:lstStyle/>
          <a:p>
            <a:fld id="{0B6810BA-3640-4B2E-BC73-E9005ECD28CC}"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2" name="TextBox 11"/>
          <p:cNvSpPr txBox="1"/>
          <p:nvPr/>
        </p:nvSpPr>
        <p:spPr>
          <a:xfrm>
            <a:off x="828701" y="971253"/>
            <a:ext cx="739785"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
        <p:nvSpPr>
          <p:cNvPr id="15" name="TextBox 14"/>
          <p:cNvSpPr txBox="1"/>
          <p:nvPr/>
        </p:nvSpPr>
        <p:spPr>
          <a:xfrm>
            <a:off x="8607621" y="2613787"/>
            <a:ext cx="739785"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Tree>
    <p:extLst>
      <p:ext uri="{BB962C8B-B14F-4D97-AF65-F5344CB8AC3E}">
        <p14:creationId xmlns:p14="http://schemas.microsoft.com/office/powerpoint/2010/main" val="37291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A7FF4-F971-4A68-B50B-28396AE3039E}" type="datetime2">
              <a:rPr lang="en-US" smtClean="0"/>
              <a:t>Tuesday, December 10, 2019</a:t>
            </a:fld>
            <a:endParaRPr lang="en-US" dirty="0"/>
          </a:p>
        </p:txBody>
      </p:sp>
      <p:sp>
        <p:nvSpPr>
          <p:cNvPr id="3" name="Footer Placeholder 2"/>
          <p:cNvSpPr>
            <a:spLocks noGrp="1"/>
          </p:cNvSpPr>
          <p:nvPr>
            <p:ph type="ftr" sz="quarter" idx="11"/>
          </p:nvPr>
        </p:nvSpPr>
        <p:spPr/>
        <p:txBody>
          <a:bodyPr/>
          <a:lstStyle/>
          <a:p>
            <a:r>
              <a:rPr lang="en-US"/>
              <a:t>I.MEM</a:t>
            </a:r>
            <a:endParaRPr lang="en-US" dirty="0"/>
          </a:p>
        </p:txBody>
      </p:sp>
      <p:sp>
        <p:nvSpPr>
          <p:cNvPr id="4" name="Slide Number Placeholder 3"/>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65476" y="3124201"/>
            <a:ext cx="8141901" cy="1653180"/>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1065476" y="4777381"/>
            <a:ext cx="8141901" cy="860400"/>
          </a:xfrm>
        </p:spPr>
        <p:txBody>
          <a:bodyPr anchor="t"/>
          <a:lstStyle>
            <a:lvl1pPr marL="0" indent="0" algn="l">
              <a:buNone/>
              <a:defRPr sz="1830" cap="none">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FD584-4F0F-4EBF-B0C2-5B73DDDBA6D0}"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71224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a:t>Click to edit Master title style</a:t>
            </a:r>
            <a:endParaRPr lang="en-US" dirty="0"/>
          </a:p>
        </p:txBody>
      </p:sp>
      <p:sp>
        <p:nvSpPr>
          <p:cNvPr id="3" name="Text Placeholder 2"/>
          <p:cNvSpPr>
            <a:spLocks noGrp="1"/>
          </p:cNvSpPr>
          <p:nvPr>
            <p:ph type="body" idx="1"/>
          </p:nvPr>
        </p:nvSpPr>
        <p:spPr>
          <a:xfrm>
            <a:off x="583910" y="1981200"/>
            <a:ext cx="271856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16" name="Text Placeholder 3"/>
          <p:cNvSpPr>
            <a:spLocks noGrp="1"/>
          </p:cNvSpPr>
          <p:nvPr>
            <p:ph type="body" sz="half" idx="15"/>
          </p:nvPr>
        </p:nvSpPr>
        <p:spPr>
          <a:xfrm>
            <a:off x="601915" y="2667000"/>
            <a:ext cx="2700557"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Text Placeholder 4"/>
          <p:cNvSpPr>
            <a:spLocks noGrp="1"/>
          </p:cNvSpPr>
          <p:nvPr>
            <p:ph type="body" sz="quarter" idx="3"/>
          </p:nvPr>
        </p:nvSpPr>
        <p:spPr>
          <a:xfrm>
            <a:off x="3582778" y="1981200"/>
            <a:ext cx="2708759"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19" name="Text Placeholder 3"/>
          <p:cNvSpPr>
            <a:spLocks noGrp="1"/>
          </p:cNvSpPr>
          <p:nvPr>
            <p:ph type="body" sz="half" idx="16"/>
          </p:nvPr>
        </p:nvSpPr>
        <p:spPr>
          <a:xfrm>
            <a:off x="3573041" y="2667000"/>
            <a:ext cx="2718494"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14" name="Text Placeholder 4"/>
          <p:cNvSpPr>
            <a:spLocks noGrp="1"/>
          </p:cNvSpPr>
          <p:nvPr>
            <p:ph type="body" sz="quarter" idx="13"/>
          </p:nvPr>
        </p:nvSpPr>
        <p:spPr>
          <a:xfrm>
            <a:off x="6572723" y="1981200"/>
            <a:ext cx="270495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20" name="Text Placeholder 3"/>
          <p:cNvSpPr>
            <a:spLocks noGrp="1"/>
          </p:cNvSpPr>
          <p:nvPr>
            <p:ph type="body" sz="half" idx="17"/>
          </p:nvPr>
        </p:nvSpPr>
        <p:spPr>
          <a:xfrm>
            <a:off x="6572723" y="2667000"/>
            <a:ext cx="2704951"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cxnSp>
        <p:nvCxnSpPr>
          <p:cNvPr id="17" name="Straight Connector 16"/>
          <p:cNvCxnSpPr/>
          <p:nvPr/>
        </p:nvCxnSpPr>
        <p:spPr>
          <a:xfrm>
            <a:off x="34374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42283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7D7730-BC72-4F07-96BF-91B533620FF9}" type="datetime2">
              <a:rPr lang="en-US" smtClean="0"/>
              <a:t>Tuesday, December 10, 2019</a:t>
            </a:fld>
            <a:endParaRPr lang="en-US" dirty="0"/>
          </a:p>
        </p:txBody>
      </p:sp>
      <p:sp>
        <p:nvSpPr>
          <p:cNvPr id="4"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820074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a:t>Click to edit Master title style</a:t>
            </a:r>
            <a:endParaRPr lang="en-US" dirty="0"/>
          </a:p>
        </p:txBody>
      </p:sp>
      <p:sp>
        <p:nvSpPr>
          <p:cNvPr id="3" name="Text Placeholder 2"/>
          <p:cNvSpPr>
            <a:spLocks noGrp="1"/>
          </p:cNvSpPr>
          <p:nvPr>
            <p:ph type="body" idx="1"/>
          </p:nvPr>
        </p:nvSpPr>
        <p:spPr>
          <a:xfrm>
            <a:off x="601915" y="4250949"/>
            <a:ext cx="2712273"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29" name="Picture Placeholder 2"/>
          <p:cNvSpPr>
            <a:spLocks noGrp="1" noChangeAspect="1"/>
          </p:cNvSpPr>
          <p:nvPr>
            <p:ph type="pic" idx="15"/>
          </p:nvPr>
        </p:nvSpPr>
        <p:spPr>
          <a:xfrm>
            <a:off x="601915" y="2209800"/>
            <a:ext cx="271227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2" name="Text Placeholder 3"/>
          <p:cNvSpPr>
            <a:spLocks noGrp="1"/>
          </p:cNvSpPr>
          <p:nvPr>
            <p:ph type="body" sz="half" idx="18"/>
          </p:nvPr>
        </p:nvSpPr>
        <p:spPr>
          <a:xfrm>
            <a:off x="601915" y="4827213"/>
            <a:ext cx="2712273"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Text Placeholder 4"/>
          <p:cNvSpPr>
            <a:spLocks noGrp="1"/>
          </p:cNvSpPr>
          <p:nvPr>
            <p:ph type="body" sz="quarter" idx="3"/>
          </p:nvPr>
        </p:nvSpPr>
        <p:spPr>
          <a:xfrm>
            <a:off x="3588051" y="4250949"/>
            <a:ext cx="2703486"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30" name="Picture Placeholder 2"/>
          <p:cNvSpPr>
            <a:spLocks noGrp="1" noChangeAspect="1"/>
          </p:cNvSpPr>
          <p:nvPr>
            <p:ph type="pic" idx="21"/>
          </p:nvPr>
        </p:nvSpPr>
        <p:spPr>
          <a:xfrm>
            <a:off x="3588050" y="2209800"/>
            <a:ext cx="270348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3" name="Text Placeholder 3"/>
          <p:cNvSpPr>
            <a:spLocks noGrp="1"/>
          </p:cNvSpPr>
          <p:nvPr>
            <p:ph type="body" sz="half" idx="19"/>
          </p:nvPr>
        </p:nvSpPr>
        <p:spPr>
          <a:xfrm>
            <a:off x="3586802" y="4827212"/>
            <a:ext cx="2707066"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14" name="Text Placeholder 4"/>
          <p:cNvSpPr>
            <a:spLocks noGrp="1"/>
          </p:cNvSpPr>
          <p:nvPr>
            <p:ph type="body" sz="quarter" idx="13"/>
          </p:nvPr>
        </p:nvSpPr>
        <p:spPr>
          <a:xfrm>
            <a:off x="6572723" y="4250949"/>
            <a:ext cx="270495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31" name="Picture Placeholder 2"/>
          <p:cNvSpPr>
            <a:spLocks noGrp="1" noChangeAspect="1"/>
          </p:cNvSpPr>
          <p:nvPr>
            <p:ph type="pic" idx="22"/>
          </p:nvPr>
        </p:nvSpPr>
        <p:spPr>
          <a:xfrm>
            <a:off x="6572722" y="2209800"/>
            <a:ext cx="27049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4" name="Text Placeholder 3"/>
          <p:cNvSpPr>
            <a:spLocks noGrp="1"/>
          </p:cNvSpPr>
          <p:nvPr>
            <p:ph type="body" sz="half" idx="20"/>
          </p:nvPr>
        </p:nvSpPr>
        <p:spPr>
          <a:xfrm>
            <a:off x="6572607" y="4827210"/>
            <a:ext cx="2708534"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cxnSp>
        <p:nvCxnSpPr>
          <p:cNvPr id="19" name="Straight Connector 18"/>
          <p:cNvCxnSpPr/>
          <p:nvPr/>
        </p:nvCxnSpPr>
        <p:spPr>
          <a:xfrm>
            <a:off x="34374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2283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7C5FAD-649D-4EA2-8157-6EFF8820DDE2}" type="datetime2">
              <a:rPr lang="en-US" smtClean="0"/>
              <a:t>Tuesday, December 10, 2019</a:t>
            </a:fld>
            <a:endParaRPr lang="en-US" dirty="0"/>
          </a:p>
        </p:txBody>
      </p:sp>
      <p:sp>
        <p:nvSpPr>
          <p:cNvPr id="4"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324520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584E4-DD6A-4DE1-9E8F-F97B36E80848}"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60401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0853" y="430215"/>
            <a:ext cx="1616820"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1915" y="887414"/>
            <a:ext cx="6848048"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F3BCA-A990-45CE-B2C3-7DBC15AFF551}"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66107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6775" y="2286002"/>
            <a:ext cx="7601890"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4873890" y="4038600"/>
            <a:ext cx="5870376"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hasCustomPrompt="1"/>
          </p:nvPr>
        </p:nvSpPr>
        <p:spPr>
          <a:xfrm>
            <a:off x="8435579" y="5105400"/>
            <a:ext cx="2249488"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15859881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1204" y="685801"/>
            <a:ext cx="7381131" cy="2971801"/>
          </a:xfrm>
        </p:spPr>
        <p:txBody>
          <a:bodyPr anchor="b">
            <a:normAutofit/>
          </a:bodyPr>
          <a:lstStyle>
            <a:lvl1pPr algn="l">
              <a:defRPr sz="4392">
                <a:effectLst/>
              </a:defRPr>
            </a:lvl1pPr>
          </a:lstStyle>
          <a:p>
            <a:r>
              <a:rPr lang="en-US"/>
              <a:t>Click to edit Master title style</a:t>
            </a:r>
            <a:endParaRPr lang="en-US" dirty="0"/>
          </a:p>
        </p:txBody>
      </p:sp>
      <p:sp>
        <p:nvSpPr>
          <p:cNvPr id="3" name="Subtitle 2"/>
          <p:cNvSpPr>
            <a:spLocks noGrp="1"/>
          </p:cNvSpPr>
          <p:nvPr>
            <p:ph type="subTitle" idx="1"/>
          </p:nvPr>
        </p:nvSpPr>
        <p:spPr>
          <a:xfrm>
            <a:off x="631203" y="3843869"/>
            <a:ext cx="5904905" cy="1947333"/>
          </a:xfrm>
        </p:spPr>
        <p:txBody>
          <a:bodyPr anchor="t">
            <a:normAutofit/>
          </a:bodyPr>
          <a:lstStyle>
            <a:lvl1pPr marL="0" indent="0" algn="l">
              <a:buNone/>
              <a:defRPr sz="1922">
                <a:solidFill>
                  <a:schemeClr val="bg2">
                    <a:lumMod val="75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08353-86DA-4645-8EDC-08C5B9A9A8EA}"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cxnSp>
        <p:nvCxnSpPr>
          <p:cNvPr id="16" name="Straight Connector 15"/>
          <p:cNvCxnSpPr/>
          <p:nvPr/>
        </p:nvCxnSpPr>
        <p:spPr>
          <a:xfrm flipH="1">
            <a:off x="7590556" y="8467"/>
            <a:ext cx="3514824"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634947" y="91547"/>
            <a:ext cx="5609563"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675238" y="228600"/>
            <a:ext cx="4569271"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767501" y="32280"/>
            <a:ext cx="447700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237611" y="609603"/>
            <a:ext cx="40068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532865"/>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F1444-DD27-449F-B199-E38748CD2FDD}"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846457101"/>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1203" y="2006600"/>
            <a:ext cx="7873208" cy="2281600"/>
          </a:xfrm>
        </p:spPr>
        <p:txBody>
          <a:bodyPr anchor="b">
            <a:normAutofit/>
          </a:bodyPr>
          <a:lstStyle>
            <a:lvl1pPr algn="l">
              <a:defRPr sz="3294" b="0" cap="all"/>
            </a:lvl1pPr>
          </a:lstStyle>
          <a:p>
            <a:r>
              <a:rPr lang="en-US"/>
              <a:t>Click to edit Master title style</a:t>
            </a:r>
            <a:endParaRPr lang="en-US" dirty="0"/>
          </a:p>
        </p:txBody>
      </p:sp>
      <p:sp>
        <p:nvSpPr>
          <p:cNvPr id="3" name="Text Placeholder 2"/>
          <p:cNvSpPr>
            <a:spLocks noGrp="1"/>
          </p:cNvSpPr>
          <p:nvPr>
            <p:ph type="body" idx="1"/>
          </p:nvPr>
        </p:nvSpPr>
        <p:spPr>
          <a:xfrm>
            <a:off x="631204" y="4495800"/>
            <a:ext cx="7873206" cy="14986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7F028-6769-4D7C-BCC3-525B12F7FA6B}"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13719478"/>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1203" y="685802"/>
            <a:ext cx="4555116"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154" y="685801"/>
            <a:ext cx="4552186"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0244A5-9855-434B-960E-71B435515AD7}"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67213522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372" y="273050"/>
            <a:ext cx="370033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97436" y="273051"/>
            <a:ext cx="6287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2372" y="1435101"/>
            <a:ext cx="37003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E2764-9074-4049-9372-68F2D8BDEC5C}"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96769" y="685800"/>
            <a:ext cx="4289550"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631203" y="1270529"/>
            <a:ext cx="4555116"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08097" y="685800"/>
            <a:ext cx="4303707"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5356690" y="1262062"/>
            <a:ext cx="454730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0E0227-449D-4C00-9DB6-95708CDE5CBF}" type="datetime2">
              <a:rPr lang="en-US" smtClean="0"/>
              <a:t>Tuesday, December 10, 2019</a:t>
            </a:fld>
            <a:endParaRPr lang="en-US" dirty="0"/>
          </a:p>
        </p:txBody>
      </p:sp>
      <p:sp>
        <p:nvSpPr>
          <p:cNvPr id="8" name="Footer Placeholder 7"/>
          <p:cNvSpPr>
            <a:spLocks noGrp="1"/>
          </p:cNvSpPr>
          <p:nvPr>
            <p:ph type="ftr" sz="quarter" idx="11"/>
          </p:nvPr>
        </p:nvSpPr>
        <p:spPr/>
        <p:txBody>
          <a:bodyPr/>
          <a:lstStyle/>
          <a:p>
            <a:r>
              <a:rPr lang="en-US"/>
              <a:t>I.MEM</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26564647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4C4E1-A213-4BE4-AE79-89644D00E9AF}" type="datetime2">
              <a:rPr lang="en-US" smtClean="0"/>
              <a:t>Tuesday, December 10, 2019</a:t>
            </a:fld>
            <a:endParaRPr lang="en-US" dirty="0"/>
          </a:p>
        </p:txBody>
      </p:sp>
      <p:sp>
        <p:nvSpPr>
          <p:cNvPr id="4" name="Footer Placeholder 3"/>
          <p:cNvSpPr>
            <a:spLocks noGrp="1"/>
          </p:cNvSpPr>
          <p:nvPr>
            <p:ph type="ftr" sz="quarter" idx="11"/>
          </p:nvPr>
        </p:nvSpPr>
        <p:spPr/>
        <p:txBody>
          <a:bodyPr/>
          <a:lstStyle/>
          <a:p>
            <a:r>
              <a:rPr lang="en-US"/>
              <a:t>I.MEM</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3475560"/>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CFD70-B039-44D7-966F-A471F53393EC}" type="datetime2">
              <a:rPr lang="en-US" smtClean="0"/>
              <a:t>Tuesday, December 10, 2019</a:t>
            </a:fld>
            <a:endParaRPr lang="en-US" dirty="0"/>
          </a:p>
        </p:txBody>
      </p:sp>
      <p:sp>
        <p:nvSpPr>
          <p:cNvPr id="3" name="Footer Placeholder 2"/>
          <p:cNvSpPr>
            <a:spLocks noGrp="1"/>
          </p:cNvSpPr>
          <p:nvPr>
            <p:ph type="ftr" sz="quarter" idx="11"/>
          </p:nvPr>
        </p:nvSpPr>
        <p:spPr/>
        <p:txBody>
          <a:bodyPr/>
          <a:lstStyle/>
          <a:p>
            <a:r>
              <a:rPr lang="en-US"/>
              <a:t>I.MEM</a:t>
            </a:r>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824686774"/>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36109" y="685800"/>
            <a:ext cx="3374232" cy="1371600"/>
          </a:xfrm>
        </p:spPr>
        <p:txBody>
          <a:bodyPr anchor="b">
            <a:normAutofit/>
          </a:bodyPr>
          <a:lstStyle>
            <a:lvl1pPr algn="l">
              <a:defRPr sz="2196" b="0"/>
            </a:lvl1pPr>
          </a:lstStyle>
          <a:p>
            <a:r>
              <a:rPr lang="en-US"/>
              <a:t>Click to edit Master title style</a:t>
            </a:r>
            <a:endParaRPr lang="en-US" dirty="0"/>
          </a:p>
        </p:txBody>
      </p:sp>
      <p:sp>
        <p:nvSpPr>
          <p:cNvPr id="3" name="Content Placeholder 2"/>
          <p:cNvSpPr>
            <a:spLocks noGrp="1"/>
          </p:cNvSpPr>
          <p:nvPr>
            <p:ph idx="1"/>
          </p:nvPr>
        </p:nvSpPr>
        <p:spPr>
          <a:xfrm>
            <a:off x="631204" y="685800"/>
            <a:ext cx="5483127"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36109" y="2209801"/>
            <a:ext cx="3374232" cy="2091267"/>
          </a:xfrm>
        </p:spPr>
        <p:txBody>
          <a:bodyPr anchor="t">
            <a:normAutofit/>
          </a:bodyPr>
          <a:lstStyle>
            <a:lvl1pPr marL="0" indent="0">
              <a:buNone/>
              <a:defRPr sz="1464"/>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0FF5D48F-B677-4D81-A1CE-1D64BA0B11CC}"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37491303"/>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6917" y="1447800"/>
            <a:ext cx="5553422" cy="1143000"/>
          </a:xfrm>
        </p:spPr>
        <p:txBody>
          <a:bodyPr anchor="b">
            <a:normAutofit/>
          </a:bodyPr>
          <a:lstStyle>
            <a:lvl1pPr algn="l">
              <a:defRPr sz="256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12389" y="914400"/>
            <a:ext cx="302678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4356918" y="2777067"/>
            <a:ext cx="5554887" cy="2048933"/>
          </a:xfrm>
        </p:spPr>
        <p:txBody>
          <a:bodyPr anchor="t">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618C403F-DAA8-4B0A-A998-77C8FE9B66AA}"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827183691"/>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32668" y="533400"/>
            <a:ext cx="9980637"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16" name="Text Placeholder 9"/>
          <p:cNvSpPr>
            <a:spLocks noGrp="1"/>
          </p:cNvSpPr>
          <p:nvPr>
            <p:ph type="body" sz="quarter" idx="14"/>
          </p:nvPr>
        </p:nvSpPr>
        <p:spPr>
          <a:xfrm>
            <a:off x="843560" y="3843867"/>
            <a:ext cx="7660850" cy="457200"/>
          </a:xfrm>
        </p:spPr>
        <p:txBody>
          <a:bodyPr anchor="t">
            <a:normAutofit/>
          </a:bodyPr>
          <a:lstStyle>
            <a:lvl1pPr marL="0" indent="0">
              <a:buFontTx/>
              <a:buNone/>
              <a:defRPr sz="1464"/>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2E28177-E240-4678-AEE3-499A8DB45C80}" type="datetime2">
              <a:rPr lang="en-US" smtClean="0"/>
              <a:t>Tuesday, December 10, 2019</a:t>
            </a:fld>
            <a:endParaRPr lang="en-US" dirty="0"/>
          </a:p>
        </p:txBody>
      </p:sp>
      <p:sp>
        <p:nvSpPr>
          <p:cNvPr id="4" name="Footer Placeholder 3"/>
          <p:cNvSpPr>
            <a:spLocks noGrp="1"/>
          </p:cNvSpPr>
          <p:nvPr>
            <p:ph type="ftr" sz="quarter" idx="11"/>
          </p:nvPr>
        </p:nvSpPr>
        <p:spPr/>
        <p:txBody>
          <a:bodyPr/>
          <a:lstStyle/>
          <a:p>
            <a:r>
              <a:rPr lang="en-US"/>
              <a:t>I.MEM</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23374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31204" y="685800"/>
            <a:ext cx="9279136" cy="2743200"/>
          </a:xfrm>
        </p:spPr>
        <p:txBody>
          <a:bodyPr anchor="ctr">
            <a:normAutofit/>
          </a:bodyPr>
          <a:lstStyle>
            <a:lvl1pPr algn="l">
              <a:defRPr sz="2928" b="0" cap="all"/>
            </a:lvl1pPr>
          </a:lstStyle>
          <a:p>
            <a:r>
              <a:rPr lang="en-US"/>
              <a:t>Click to edit Master title style</a:t>
            </a:r>
            <a:endParaRPr lang="en-US" dirty="0"/>
          </a:p>
        </p:txBody>
      </p:sp>
      <p:sp>
        <p:nvSpPr>
          <p:cNvPr id="3" name="Text Placeholder 2"/>
          <p:cNvSpPr>
            <a:spLocks noGrp="1"/>
          </p:cNvSpPr>
          <p:nvPr>
            <p:ph type="body" idx="1"/>
          </p:nvPr>
        </p:nvSpPr>
        <p:spPr>
          <a:xfrm>
            <a:off x="631204" y="4114800"/>
            <a:ext cx="7874671" cy="1879600"/>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1942C-AD84-477F-A375-B07A9F81811E}"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81985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983" y="685800"/>
            <a:ext cx="8435579" cy="2743200"/>
          </a:xfrm>
        </p:spPr>
        <p:txBody>
          <a:bodyPr anchor="ctr">
            <a:normAutofit/>
          </a:bodyPr>
          <a:lstStyle>
            <a:lvl1pPr algn="l">
              <a:defRPr sz="2928"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34168" y="3429000"/>
            <a:ext cx="7873206" cy="381000"/>
          </a:xfrm>
        </p:spPr>
        <p:txBody>
          <a:bodyPr anchor="ctr"/>
          <a:lstStyle>
            <a:lvl1pPr marL="0" indent="0">
              <a:buFontTx/>
              <a:buNone/>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Text Placeholder 2"/>
          <p:cNvSpPr>
            <a:spLocks noGrp="1"/>
          </p:cNvSpPr>
          <p:nvPr>
            <p:ph type="body" idx="1"/>
          </p:nvPr>
        </p:nvSpPr>
        <p:spPr>
          <a:xfrm>
            <a:off x="631204" y="4301069"/>
            <a:ext cx="7873206" cy="1684865"/>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3EBF2-39DC-4AC3-8B75-BD931FD071B2}"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4" name="TextBox 13"/>
          <p:cNvSpPr txBox="1"/>
          <p:nvPr/>
        </p:nvSpPr>
        <p:spPr>
          <a:xfrm>
            <a:off x="490610" y="812222"/>
            <a:ext cx="562372"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5" name="TextBox 14"/>
          <p:cNvSpPr txBox="1"/>
          <p:nvPr/>
        </p:nvSpPr>
        <p:spPr>
          <a:xfrm>
            <a:off x="9488561" y="2768601"/>
            <a:ext cx="562372"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p14="http://schemas.microsoft.com/office/powerpoint/2010/main" val="8477089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31203" y="3429000"/>
            <a:ext cx="7873206" cy="1697400"/>
          </a:xfrm>
        </p:spPr>
        <p:txBody>
          <a:bodyPr anchor="b">
            <a:normAutofit/>
          </a:bodyPr>
          <a:lstStyle>
            <a:lvl1pPr algn="l">
              <a:defRPr sz="2928" b="0" cap="all"/>
            </a:lvl1pPr>
          </a:lstStyle>
          <a:p>
            <a:r>
              <a:rPr lang="en-US"/>
              <a:t>Click to edit Master title style</a:t>
            </a:r>
            <a:endParaRPr lang="en-US" dirty="0"/>
          </a:p>
        </p:txBody>
      </p:sp>
      <p:sp>
        <p:nvSpPr>
          <p:cNvPr id="3" name="Text Placeholder 2"/>
          <p:cNvSpPr>
            <a:spLocks noGrp="1"/>
          </p:cNvSpPr>
          <p:nvPr>
            <p:ph type="body" idx="1"/>
          </p:nvPr>
        </p:nvSpPr>
        <p:spPr>
          <a:xfrm>
            <a:off x="631202" y="5132981"/>
            <a:ext cx="7874674" cy="860400"/>
          </a:xfrm>
        </p:spPr>
        <p:txBody>
          <a:bodyPr anchor="t">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B7C09C-83A6-4C18-B06F-4A3143B2685A}"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8872219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52983" y="685800"/>
            <a:ext cx="8435578" cy="2743200"/>
          </a:xfrm>
        </p:spPr>
        <p:txBody>
          <a:bodyPr anchor="ctr">
            <a:normAutofit/>
          </a:bodyPr>
          <a:lstStyle>
            <a:lvl1pPr algn="l">
              <a:defRPr sz="2928"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31204" y="3928534"/>
            <a:ext cx="7873208" cy="1049866"/>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31203" y="4978400"/>
            <a:ext cx="7873208" cy="10160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24F5B-39FE-44B4-8FA4-24CB5AC6FCBE}"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1" name="TextBox 10"/>
          <p:cNvSpPr txBox="1"/>
          <p:nvPr/>
        </p:nvSpPr>
        <p:spPr>
          <a:xfrm>
            <a:off x="490610" y="812222"/>
            <a:ext cx="562372"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2" name="TextBox 11"/>
          <p:cNvSpPr txBox="1"/>
          <p:nvPr/>
        </p:nvSpPr>
        <p:spPr>
          <a:xfrm>
            <a:off x="9488561" y="2768601"/>
            <a:ext cx="562372"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p14="http://schemas.microsoft.com/office/powerpoint/2010/main" val="6217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576" y="4800600"/>
            <a:ext cx="67484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4576" y="612775"/>
            <a:ext cx="67484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04576" y="5367338"/>
            <a:ext cx="67484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7C6DC-36BC-47DE-B484-09079A57BC83}" type="datetime2">
              <a:rPr lang="en-US" smtClean="0"/>
              <a:t>Tuesday, December 10, 2019</a:t>
            </a:fld>
            <a:endParaRPr lang="en-US" dirty="0"/>
          </a:p>
        </p:txBody>
      </p:sp>
      <p:sp>
        <p:nvSpPr>
          <p:cNvPr id="6" name="Footer Placeholder 5"/>
          <p:cNvSpPr>
            <a:spLocks noGrp="1"/>
          </p:cNvSpPr>
          <p:nvPr>
            <p:ph type="ftr" sz="quarter" idx="11"/>
          </p:nvPr>
        </p:nvSpPr>
        <p:spPr/>
        <p:txBody>
          <a:bodyPr/>
          <a:lstStyle/>
          <a:p>
            <a:r>
              <a:rPr lang="en-US"/>
              <a:t>I.MEM</a:t>
            </a:r>
            <a:endParaRPr lang="en-US" dirty="0"/>
          </a:p>
        </p:txBody>
      </p:sp>
      <p:sp>
        <p:nvSpPr>
          <p:cNvPr id="7" name="Slide Number Placeholder 6"/>
          <p:cNvSpPr>
            <a:spLocks noGrp="1"/>
          </p:cNvSpPr>
          <p:nvPr>
            <p:ph type="sldNum" sz="quarter" idx="12"/>
          </p:nvPr>
        </p:nvSpPr>
        <p:spPr/>
        <p:txBody>
          <a:bodyPr/>
          <a:lstStyle/>
          <a:p>
            <a:fld id="{0519865C-2033-4AAF-9406-2D3C82C66207}" type="slidenum">
              <a:rPr lang="en-US" smtClean="0"/>
              <a:pPr/>
              <a:t>‹#›</a:t>
            </a:fld>
            <a:endParaRPr lang="en-US" dirty="0"/>
          </a:p>
        </p:txBody>
      </p:sp>
    </p:spTree>
  </p:cSld>
  <p:clrMapOvr>
    <a:masterClrMapping/>
  </p:clrMapOvr>
  <p:transition>
    <p:diamon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31204" y="685800"/>
            <a:ext cx="9279136"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31203" y="3928534"/>
            <a:ext cx="7873206" cy="838200"/>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31203" y="4766734"/>
            <a:ext cx="7873208" cy="1227667"/>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F8A880-8652-4AAB-BF9D-6DEE4646128E}"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638464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9A1DF-A9AB-4D85-94C2-5BD80689080D}"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45241214"/>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2334" y="685800"/>
            <a:ext cx="1898006"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32669" y="685800"/>
            <a:ext cx="7217106"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3078B-EF08-4BED-A883-C1ACB7CB5437}" type="datetime2">
              <a:rPr lang="en-US" smtClean="0"/>
              <a:t>Tuesday, December 10, 2019</a:t>
            </a:fld>
            <a:endParaRPr lang="en-US" dirty="0"/>
          </a:p>
        </p:txBody>
      </p:sp>
      <p:sp>
        <p:nvSpPr>
          <p:cNvPr id="5" name="Footer Placeholder 4"/>
          <p:cNvSpPr>
            <a:spLocks noGrp="1"/>
          </p:cNvSpPr>
          <p:nvPr>
            <p:ph type="ftr" sz="quarter" idx="11"/>
          </p:nvPr>
        </p:nvSpPr>
        <p:spPr/>
        <p:txBody>
          <a:bodyPr/>
          <a:lstStyle/>
          <a:p>
            <a:r>
              <a:rPr lang="en-US"/>
              <a:t>I.MEM</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36866575"/>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843558" y="2130426"/>
            <a:ext cx="9560322" cy="1470025"/>
          </a:xfrm>
        </p:spPr>
        <p:txBody>
          <a:bodyPr/>
          <a:lstStyle/>
          <a:p>
            <a:r>
              <a:rPr lang="en-US"/>
              <a:t>Click to edit Master title style</a:t>
            </a:r>
          </a:p>
        </p:txBody>
      </p:sp>
      <p:sp>
        <p:nvSpPr>
          <p:cNvPr id="1048584" name="Subtitle 2"/>
          <p:cNvSpPr>
            <a:spLocks noGrp="1"/>
          </p:cNvSpPr>
          <p:nvPr>
            <p:ph type="subTitle" idx="1"/>
          </p:nvPr>
        </p:nvSpPr>
        <p:spPr>
          <a:xfrm>
            <a:off x="1687117" y="3886200"/>
            <a:ext cx="7873207"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a:t>Click to edit Master subtitle style</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6913F57A-1594-4E1B-A436-080B3DAC9A7C}"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DA75310A-99B4-40C9-A5E8-40783FE5F28F}"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1778685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r>
              <a:rPr lang="en-US"/>
              <a:t>Click to edit Master title style</a:t>
            </a:r>
          </a:p>
        </p:txBody>
      </p:sp>
      <p:sp>
        <p:nvSpPr>
          <p:cNvPr id="104858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E298A831-370D-4652-A13A-A710C20396A9}"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C68A604E-A956-4B61-B7F9-A0D8A90DEEDE}"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3510033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1" name="Title 1"/>
          <p:cNvSpPr>
            <a:spLocks noGrp="1"/>
          </p:cNvSpPr>
          <p:nvPr>
            <p:ph type="title"/>
          </p:nvPr>
        </p:nvSpPr>
        <p:spPr>
          <a:xfrm>
            <a:off x="888470" y="4406901"/>
            <a:ext cx="9560322" cy="1362075"/>
          </a:xfrm>
        </p:spPr>
        <p:txBody>
          <a:bodyPr anchor="t"/>
          <a:lstStyle>
            <a:lvl1pPr algn="l">
              <a:defRPr sz="4171" b="1" cap="all"/>
            </a:lvl1pPr>
          </a:lstStyle>
          <a:p>
            <a:r>
              <a:rPr lang="en-US"/>
              <a:t>Click to edit Master title style</a:t>
            </a:r>
          </a:p>
        </p:txBody>
      </p:sp>
      <p:sp>
        <p:nvSpPr>
          <p:cNvPr id="1048632" name="Text Placeholder 2"/>
          <p:cNvSpPr>
            <a:spLocks noGrp="1"/>
          </p:cNvSpPr>
          <p:nvPr>
            <p:ph type="body" idx="1"/>
          </p:nvPr>
        </p:nvSpPr>
        <p:spPr>
          <a:xfrm>
            <a:off x="888470" y="2906714"/>
            <a:ext cx="9560322" cy="1500187"/>
          </a:xfrm>
        </p:spPr>
        <p:txBody>
          <a:bodyPr anchor="b"/>
          <a:lstStyle>
            <a:lvl1pPr marL="0" indent="0">
              <a:buNone/>
              <a:defRPr sz="2086">
                <a:solidFill>
                  <a:schemeClr val="tx1">
                    <a:tint val="75000"/>
                  </a:schemeClr>
                </a:solidFill>
              </a:defRPr>
            </a:lvl1pPr>
            <a:lvl2pPr marL="472839" indent="0">
              <a:buNone/>
              <a:defRPr sz="1904">
                <a:solidFill>
                  <a:schemeClr val="tx1">
                    <a:tint val="75000"/>
                  </a:schemeClr>
                </a:solidFill>
              </a:defRPr>
            </a:lvl2pPr>
            <a:lvl3pPr marL="945677" indent="0">
              <a:buNone/>
              <a:defRPr sz="1632">
                <a:solidFill>
                  <a:schemeClr val="tx1">
                    <a:tint val="75000"/>
                  </a:schemeClr>
                </a:solidFill>
              </a:defRPr>
            </a:lvl3pPr>
            <a:lvl4pPr marL="1418516" indent="0">
              <a:buNone/>
              <a:defRPr sz="1451">
                <a:solidFill>
                  <a:schemeClr val="tx1">
                    <a:tint val="75000"/>
                  </a:schemeClr>
                </a:solidFill>
              </a:defRPr>
            </a:lvl4pPr>
            <a:lvl5pPr marL="1891354" indent="0">
              <a:buNone/>
              <a:defRPr sz="1451">
                <a:solidFill>
                  <a:schemeClr val="tx1">
                    <a:tint val="75000"/>
                  </a:schemeClr>
                </a:solidFill>
              </a:defRPr>
            </a:lvl5pPr>
            <a:lvl6pPr marL="2364194" indent="0">
              <a:buNone/>
              <a:defRPr sz="1451">
                <a:solidFill>
                  <a:schemeClr val="tx1">
                    <a:tint val="75000"/>
                  </a:schemeClr>
                </a:solidFill>
              </a:defRPr>
            </a:lvl6pPr>
            <a:lvl7pPr marL="2837033" indent="0">
              <a:buNone/>
              <a:defRPr sz="1451">
                <a:solidFill>
                  <a:schemeClr val="tx1">
                    <a:tint val="75000"/>
                  </a:schemeClr>
                </a:solidFill>
              </a:defRPr>
            </a:lvl7pPr>
            <a:lvl8pPr marL="3309871" indent="0">
              <a:buNone/>
              <a:defRPr sz="1451">
                <a:solidFill>
                  <a:schemeClr val="tx1">
                    <a:tint val="75000"/>
                  </a:schemeClr>
                </a:solidFill>
              </a:defRPr>
            </a:lvl8pPr>
            <a:lvl9pPr marL="3782710" indent="0">
              <a:buNone/>
              <a:defRPr sz="1451">
                <a:solidFill>
                  <a:schemeClr val="tx1">
                    <a:tint val="75000"/>
                  </a:schemeClr>
                </a:solidFill>
              </a:defRPr>
            </a:lvl9pPr>
          </a:lstStyle>
          <a:p>
            <a:pPr lvl="0"/>
            <a:r>
              <a:rPr lang="en-US"/>
              <a:t>Click to edit Master text styles</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BC0C5649-4DE4-4E20-8077-FD36ADE0F44E}"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72A7CAA9-8578-4561-B17A-34068277CFB4}"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35583237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a:t>Click to edit Master title style</a:t>
            </a:r>
          </a:p>
        </p:txBody>
      </p:sp>
      <p:sp>
        <p:nvSpPr>
          <p:cNvPr id="1048634" name="Content Placeholder 2"/>
          <p:cNvSpPr>
            <a:spLocks noGrp="1"/>
          </p:cNvSpPr>
          <p:nvPr>
            <p:ph sz="half" idx="1"/>
          </p:nvPr>
        </p:nvSpPr>
        <p:spPr>
          <a:xfrm>
            <a:off x="658055" y="1765300"/>
            <a:ext cx="5820939" cy="4991100"/>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5" name="Content Placeholder 3"/>
          <p:cNvSpPr>
            <a:spLocks noGrp="1"/>
          </p:cNvSpPr>
          <p:nvPr>
            <p:ph sz="half" idx="2"/>
          </p:nvPr>
        </p:nvSpPr>
        <p:spPr>
          <a:xfrm>
            <a:off x="6666451" y="1765300"/>
            <a:ext cx="5822892" cy="4991100"/>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F311E53F-26CD-4A4A-B48B-B9343DAF8C9C}"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D0B61D1D-1357-4A02-9EEE-731D72363C5B}"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27372220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6" name="Title 1"/>
          <p:cNvSpPr>
            <a:spLocks noGrp="1"/>
          </p:cNvSpPr>
          <p:nvPr>
            <p:ph type="title"/>
          </p:nvPr>
        </p:nvSpPr>
        <p:spPr>
          <a:xfrm>
            <a:off x="562372" y="274639"/>
            <a:ext cx="10122694" cy="1143000"/>
          </a:xfrm>
        </p:spPr>
        <p:txBody>
          <a:bodyPr/>
          <a:lstStyle/>
          <a:p>
            <a:r>
              <a:rPr lang="en-US"/>
              <a:t>Click to edit Master title style</a:t>
            </a:r>
          </a:p>
        </p:txBody>
      </p:sp>
      <p:sp>
        <p:nvSpPr>
          <p:cNvPr id="1048637" name="Text Placeholder 2"/>
          <p:cNvSpPr>
            <a:spLocks noGrp="1"/>
          </p:cNvSpPr>
          <p:nvPr>
            <p:ph type="body" idx="1"/>
          </p:nvPr>
        </p:nvSpPr>
        <p:spPr>
          <a:xfrm>
            <a:off x="562373" y="1535114"/>
            <a:ext cx="4969571" cy="639762"/>
          </a:xfrm>
        </p:spPr>
        <p:txBody>
          <a:bodyPr anchor="b"/>
          <a:lstStyle>
            <a:lvl1pPr marL="0" indent="0">
              <a:buNone/>
              <a:defRPr sz="2448" b="1"/>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Click to edit Master text styles</a:t>
            </a:r>
          </a:p>
        </p:txBody>
      </p:sp>
      <p:sp>
        <p:nvSpPr>
          <p:cNvPr id="1048638" name="Content Placeholder 3"/>
          <p:cNvSpPr>
            <a:spLocks noGrp="1"/>
          </p:cNvSpPr>
          <p:nvPr>
            <p:ph sz="half" idx="2"/>
          </p:nvPr>
        </p:nvSpPr>
        <p:spPr>
          <a:xfrm>
            <a:off x="562373" y="2174876"/>
            <a:ext cx="4969571" cy="3951288"/>
          </a:xfrm>
        </p:spPr>
        <p:txBody>
          <a:bodyPr/>
          <a:lstStyle>
            <a:lvl1pPr>
              <a:defRPr sz="2448"/>
            </a:lvl1pPr>
            <a:lvl2pPr>
              <a:defRPr sz="2086"/>
            </a:lvl2pPr>
            <a:lvl3pPr>
              <a:defRPr sz="190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9" name="Text Placeholder 4"/>
          <p:cNvSpPr>
            <a:spLocks noGrp="1"/>
          </p:cNvSpPr>
          <p:nvPr>
            <p:ph type="body" sz="quarter" idx="3"/>
          </p:nvPr>
        </p:nvSpPr>
        <p:spPr>
          <a:xfrm>
            <a:off x="5713543" y="1535114"/>
            <a:ext cx="4971523" cy="639762"/>
          </a:xfrm>
        </p:spPr>
        <p:txBody>
          <a:bodyPr anchor="b"/>
          <a:lstStyle>
            <a:lvl1pPr marL="0" indent="0">
              <a:buNone/>
              <a:defRPr sz="2448" b="1"/>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Click to edit Master text styles</a:t>
            </a:r>
          </a:p>
        </p:txBody>
      </p:sp>
      <p:sp>
        <p:nvSpPr>
          <p:cNvPr id="1048640" name="Content Placeholder 5"/>
          <p:cNvSpPr>
            <a:spLocks noGrp="1"/>
          </p:cNvSpPr>
          <p:nvPr>
            <p:ph sz="quarter" idx="4"/>
          </p:nvPr>
        </p:nvSpPr>
        <p:spPr>
          <a:xfrm>
            <a:off x="5713543" y="2174876"/>
            <a:ext cx="4971523" cy="3951288"/>
          </a:xfrm>
        </p:spPr>
        <p:txBody>
          <a:bodyPr/>
          <a:lstStyle>
            <a:lvl1pPr>
              <a:defRPr sz="2448"/>
            </a:lvl1pPr>
            <a:lvl2pPr>
              <a:defRPr sz="2086"/>
            </a:lvl2pPr>
            <a:lvl3pPr>
              <a:defRPr sz="190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3D6F3562-DB7B-41E1-8562-DDFE3DA7FF49}"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72968FEC-AEFC-4C19-8BCA-22A6C26C5EA3}"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1721107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a:t>Click to edit Master title style</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97A1257F-2260-4C13-8362-7E744C4AD683}"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81359E01-4174-4BD7-B21F-8EE26DBE1046}"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3050730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fld id="{F32A38ED-CA92-4631-A89D-3357F8A03F51}" type="datetime2">
              <a:rPr lang="en-US" smtClean="0">
                <a:solidFill>
                  <a:srgbClr val="696464"/>
                </a:solidFill>
              </a:rPr>
              <a:t>Tuesday, December 10, 2019</a:t>
            </a:fld>
            <a:endParaRPr lang="en-US">
              <a:solidFill>
                <a:srgbClr val="696464"/>
              </a:solidFill>
            </a:endParaRPr>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F93E3A37-5CE7-4222-B456-E0D73BF2A247}" type="slidenum">
              <a:rPr lang="en-US" altLang="en-US" smtClean="0"/>
              <a:pPr/>
              <a:t>‹#›</a:t>
            </a:fld>
            <a:endParaRPr lang="en-US" altLang="en-US"/>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pPr>
              <a:defRPr/>
            </a:pPr>
            <a:r>
              <a:rPr lang="en-US">
                <a:solidFill>
                  <a:srgbClr val="696464"/>
                </a:solidFill>
              </a:rPr>
              <a:t>I.MEM</a:t>
            </a:r>
          </a:p>
        </p:txBody>
      </p:sp>
    </p:spTree>
    <p:extLst>
      <p:ext uri="{BB962C8B-B14F-4D97-AF65-F5344CB8AC3E}">
        <p14:creationId xmlns:p14="http://schemas.microsoft.com/office/powerpoint/2010/main" val="215020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0.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9.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12.png"/><Relationship Id="rId10" Type="http://schemas.openxmlformats.org/officeDocument/2006/relationships/slideLayout" Target="../slideLayouts/slideLayout67.xml"/><Relationship Id="rId19"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3.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bg2"/>
          </a:fgClr>
          <a:bgClr>
            <a:schemeClr val="bg1">
              <a:lumMod val="6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2372" y="274638"/>
            <a:ext cx="1012269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62372" y="1600201"/>
            <a:ext cx="1012269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2372" y="6356351"/>
            <a:ext cx="26244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FEE4F-1AB0-494E-A2D3-ED651EA43808}" type="datetime2">
              <a:rPr lang="en-US" smtClean="0"/>
              <a:t>Tuesday, December 10, 2019</a:t>
            </a:fld>
            <a:endParaRPr lang="en-US" dirty="0"/>
          </a:p>
        </p:txBody>
      </p:sp>
      <p:sp>
        <p:nvSpPr>
          <p:cNvPr id="5" name="Footer Placeholder 4"/>
          <p:cNvSpPr>
            <a:spLocks noGrp="1"/>
          </p:cNvSpPr>
          <p:nvPr>
            <p:ph type="ftr" sz="quarter" idx="3"/>
          </p:nvPr>
        </p:nvSpPr>
        <p:spPr>
          <a:xfrm>
            <a:off x="3842875" y="6356351"/>
            <a:ext cx="3561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I.MEM</a:t>
            </a:r>
            <a:endParaRPr lang="en-US" dirty="0"/>
          </a:p>
        </p:txBody>
      </p:sp>
      <p:sp>
        <p:nvSpPr>
          <p:cNvPr id="6" name="Slide Number Placeholder 5"/>
          <p:cNvSpPr>
            <a:spLocks noGrp="1"/>
          </p:cNvSpPr>
          <p:nvPr>
            <p:ph type="sldNum" sz="quarter" idx="4"/>
          </p:nvPr>
        </p:nvSpPr>
        <p:spPr>
          <a:xfrm>
            <a:off x="8060664" y="6356351"/>
            <a:ext cx="26244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9865C-2033-4AAF-9406-2D3C82C662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amond/>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715" y="-7144"/>
            <a:ext cx="1127087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389398" y="-7144"/>
            <a:ext cx="5858041"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562372" y="704088"/>
            <a:ext cx="10122695"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562372" y="1935480"/>
            <a:ext cx="10122695"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62372" y="6356352"/>
            <a:ext cx="2624402"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789AAD-61CC-4149-B042-1386BA7EBB84}" type="datetime2">
              <a:rPr lang="en-US" smtClean="0"/>
              <a:t>Tuesday, December 10, 2019</a:t>
            </a:fld>
            <a:endParaRPr lang="en-US" dirty="0"/>
          </a:p>
        </p:txBody>
      </p:sp>
      <p:sp>
        <p:nvSpPr>
          <p:cNvPr id="22" name="Footer Placeholder 21"/>
          <p:cNvSpPr>
            <a:spLocks noGrp="1"/>
          </p:cNvSpPr>
          <p:nvPr>
            <p:ph type="ftr" sz="quarter" idx="3"/>
          </p:nvPr>
        </p:nvSpPr>
        <p:spPr>
          <a:xfrm>
            <a:off x="3280502" y="6356352"/>
            <a:ext cx="4124061"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I.MEM</a:t>
            </a:r>
            <a:endParaRPr lang="en-US" dirty="0"/>
          </a:p>
        </p:txBody>
      </p:sp>
      <p:sp>
        <p:nvSpPr>
          <p:cNvPr id="18" name="Slide Number Placeholder 17"/>
          <p:cNvSpPr>
            <a:spLocks noGrp="1"/>
          </p:cNvSpPr>
          <p:nvPr>
            <p:ph type="sldNum" sz="quarter" idx="4"/>
          </p:nvPr>
        </p:nvSpPr>
        <p:spPr>
          <a:xfrm>
            <a:off x="9747779" y="6356352"/>
            <a:ext cx="937287"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19865C-2033-4AAF-9406-2D3C82C66207}" type="slidenum">
              <a:rPr lang="en-US" smtClean="0"/>
              <a:pPr/>
              <a:t>‹#›</a:t>
            </a:fld>
            <a:endParaRPr lang="en-US" dirty="0"/>
          </a:p>
        </p:txBody>
      </p:sp>
      <p:grpSp>
        <p:nvGrpSpPr>
          <p:cNvPr id="2" name="Group 1"/>
          <p:cNvGrpSpPr/>
          <p:nvPr/>
        </p:nvGrpSpPr>
        <p:grpSpPr>
          <a:xfrm>
            <a:off x="-23391" y="202408"/>
            <a:ext cx="11292393"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35937990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674717" y="1789115"/>
            <a:ext cx="6568816" cy="5056187"/>
            <a:chOff x="2394" y="1127"/>
            <a:chExt cx="3364" cy="3185"/>
          </a:xfrm>
        </p:grpSpPr>
        <p:sp>
          <p:nvSpPr>
            <p:cNvPr id="2662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2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2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2663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2665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2665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2665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5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2666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6661" name="Rectangle 37"/>
          <p:cNvSpPr>
            <a:spLocks noGrp="1" noChangeArrowheads="1"/>
          </p:cNvSpPr>
          <p:nvPr>
            <p:ph type="title"/>
          </p:nvPr>
        </p:nvSpPr>
        <p:spPr bwMode="auto">
          <a:xfrm>
            <a:off x="562372" y="277813"/>
            <a:ext cx="1012269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62" name="Rectangle 38"/>
          <p:cNvSpPr>
            <a:spLocks noGrp="1" noChangeArrowheads="1"/>
          </p:cNvSpPr>
          <p:nvPr>
            <p:ph type="body" idx="1"/>
          </p:nvPr>
        </p:nvSpPr>
        <p:spPr bwMode="auto">
          <a:xfrm>
            <a:off x="562372" y="1600202"/>
            <a:ext cx="10122695"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63" name="Rectangle 39"/>
          <p:cNvSpPr>
            <a:spLocks noGrp="1" noChangeArrowheads="1"/>
          </p:cNvSpPr>
          <p:nvPr>
            <p:ph type="dt" sz="half" idx="2"/>
          </p:nvPr>
        </p:nvSpPr>
        <p:spPr bwMode="auto">
          <a:xfrm>
            <a:off x="562372" y="6278563"/>
            <a:ext cx="262440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fld id="{6E278829-406F-41C5-B3C6-D2342AD45F40}" type="datetime2">
              <a:rPr lang="en-US" smtClean="0"/>
              <a:t>Tuesday, December 10, 2019</a:t>
            </a:fld>
            <a:endParaRPr lang="en-US" dirty="0"/>
          </a:p>
        </p:txBody>
      </p:sp>
      <p:sp>
        <p:nvSpPr>
          <p:cNvPr id="26664" name="Rectangle 40"/>
          <p:cNvSpPr>
            <a:spLocks noGrp="1" noChangeArrowheads="1"/>
          </p:cNvSpPr>
          <p:nvPr>
            <p:ph type="ftr" sz="quarter" idx="3"/>
          </p:nvPr>
        </p:nvSpPr>
        <p:spPr bwMode="auto">
          <a:xfrm>
            <a:off x="3842875" y="6278563"/>
            <a:ext cx="356168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r>
              <a:rPr lang="en-US"/>
              <a:t>I.MEM</a:t>
            </a:r>
            <a:endParaRPr lang="en-US" dirty="0"/>
          </a:p>
        </p:txBody>
      </p:sp>
      <p:sp>
        <p:nvSpPr>
          <p:cNvPr id="26665" name="Rectangle 41"/>
          <p:cNvSpPr>
            <a:spLocks noGrp="1" noChangeArrowheads="1"/>
          </p:cNvSpPr>
          <p:nvPr>
            <p:ph type="sldNum" sz="quarter" idx="4"/>
          </p:nvPr>
        </p:nvSpPr>
        <p:spPr bwMode="auto">
          <a:xfrm>
            <a:off x="8060664" y="6278563"/>
            <a:ext cx="262440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929660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fade">
                                      <p:cBhvr>
                                        <p:cTn id="7" dur="2000"/>
                                        <p:tgtEl>
                                          <p:spTgt spid="266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62"/>
                                        </p:tgtEl>
                                        <p:attrNameLst>
                                          <p:attrName>style.visibility</p:attrName>
                                        </p:attrNameLst>
                                      </p:cBhvr>
                                      <p:to>
                                        <p:strVal val="visible"/>
                                      </p:to>
                                    </p:set>
                                    <p:animEffect transition="in" filter="fade">
                                      <p:cBhvr>
                                        <p:cTn id="10" dur="2000"/>
                                        <p:tgtEl>
                                          <p:spTgt spid="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62" grpId="0">
        <p:tmplLst>
          <p:tmpl>
            <p:tnLst>
              <p:par>
                <p:cTn presetID="10" presetClass="entr" presetSubtype="0" fill="hold" nodeType="withEffect">
                  <p:stCondLst>
                    <p:cond delay="0"/>
                  </p:stCondLst>
                  <p:childTnLst>
                    <p:set>
                      <p:cBhvr>
                        <p:cTn dur="1" fill="hold">
                          <p:stCondLst>
                            <p:cond delay="0"/>
                          </p:stCondLst>
                        </p:cTn>
                        <p:tgtEl>
                          <p:spTgt spid="26662"/>
                        </p:tgtEl>
                        <p:attrNameLst>
                          <p:attrName>style.visibility</p:attrName>
                        </p:attrNameLst>
                      </p:cBhvr>
                      <p:to>
                        <p:strVal val="visible"/>
                      </p:to>
                    </p:set>
                    <p:animEffect transition="in" filter="fade">
                      <p:cBhvr>
                        <p:cTn dur="2000"/>
                        <p:tgtEl>
                          <p:spTgt spid="26662"/>
                        </p:tgtEl>
                      </p:cBhvr>
                    </p:animEffect>
                  </p:childTnLst>
                </p:cTn>
              </p:par>
            </p:tnLst>
          </p:tmpl>
        </p:tmplLst>
      </p:bldP>
    </p:bldLst>
  </p:timing>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3560" y="0"/>
            <a:ext cx="11193879" cy="6879771"/>
          </a:xfrm>
          <a:prstGeom prst="rect">
            <a:avLst/>
          </a:prstGeom>
        </p:spPr>
      </p:pic>
      <p:sp>
        <p:nvSpPr>
          <p:cNvPr id="2" name="Title Placeholder 1"/>
          <p:cNvSpPr>
            <a:spLocks noGrp="1"/>
          </p:cNvSpPr>
          <p:nvPr>
            <p:ph type="title"/>
          </p:nvPr>
        </p:nvSpPr>
        <p:spPr>
          <a:xfrm>
            <a:off x="937287" y="274638"/>
            <a:ext cx="9935237"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7287" y="1600202"/>
            <a:ext cx="9935237"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7287" y="6356352"/>
            <a:ext cx="26244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B3306-9FD2-448D-969A-1DC6D505C229}" type="datetime2">
              <a:rPr lang="en-US" smtClean="0"/>
              <a:t>Tuesday, December 10, 2019</a:t>
            </a:fld>
            <a:endParaRPr lang="en-US" dirty="0"/>
          </a:p>
        </p:txBody>
      </p:sp>
      <p:sp>
        <p:nvSpPr>
          <p:cNvPr id="5" name="Footer Placeholder 4"/>
          <p:cNvSpPr>
            <a:spLocks noGrp="1"/>
          </p:cNvSpPr>
          <p:nvPr>
            <p:ph type="ftr" sz="quarter" idx="3"/>
          </p:nvPr>
        </p:nvSpPr>
        <p:spPr>
          <a:xfrm>
            <a:off x="4124061" y="6356352"/>
            <a:ext cx="3561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I.MEM</a:t>
            </a:r>
            <a:endParaRPr lang="en-US" dirty="0"/>
          </a:p>
        </p:txBody>
      </p:sp>
      <p:sp>
        <p:nvSpPr>
          <p:cNvPr id="6" name="Slide Number Placeholder 5"/>
          <p:cNvSpPr>
            <a:spLocks noGrp="1"/>
          </p:cNvSpPr>
          <p:nvPr>
            <p:ph type="sldNum" sz="quarter" idx="4"/>
          </p:nvPr>
        </p:nvSpPr>
        <p:spPr>
          <a:xfrm>
            <a:off x="8248122" y="6356352"/>
            <a:ext cx="26244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87457" y="-109183"/>
            <a:ext cx="1007038" cy="7083189"/>
          </a:xfrm>
          <a:prstGeom prst="rect">
            <a:avLst/>
          </a:prstGeom>
        </p:spPr>
      </p:pic>
    </p:spTree>
    <p:extLst>
      <p:ext uri="{BB962C8B-B14F-4D97-AF65-F5344CB8AC3E}">
        <p14:creationId xmlns:p14="http://schemas.microsoft.com/office/powerpoint/2010/main" val="30167369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03618" y="-815922"/>
            <a:ext cx="2015888"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07650" y="21104"/>
            <a:ext cx="2093754"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24951" y="1055077"/>
            <a:ext cx="1384671"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245871" y="-54"/>
            <a:ext cx="1000156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765848" y="274638"/>
            <a:ext cx="922290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765848" y="1447800"/>
            <a:ext cx="922290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405247" y="6305550"/>
            <a:ext cx="2624402"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23BCB8B-D527-4B4B-913F-D97120B5D697}" type="datetime2">
              <a:rPr lang="en-US" smtClean="0"/>
              <a:t>Tuesday, December 10, 2019</a:t>
            </a:fld>
            <a:endParaRPr lang="en-US" dirty="0"/>
          </a:p>
        </p:txBody>
      </p:sp>
      <p:sp>
        <p:nvSpPr>
          <p:cNvPr id="10" name="Footer Placeholder 9"/>
          <p:cNvSpPr>
            <a:spLocks noGrp="1"/>
          </p:cNvSpPr>
          <p:nvPr>
            <p:ph type="ftr" sz="quarter" idx="3"/>
          </p:nvPr>
        </p:nvSpPr>
        <p:spPr>
          <a:xfrm>
            <a:off x="7029649" y="6305550"/>
            <a:ext cx="3561689"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I.MEM</a:t>
            </a:r>
            <a:endParaRPr lang="en-US" dirty="0"/>
          </a:p>
        </p:txBody>
      </p:sp>
      <p:sp>
        <p:nvSpPr>
          <p:cNvPr id="22" name="Slide Number Placeholder 21"/>
          <p:cNvSpPr>
            <a:spLocks noGrp="1"/>
          </p:cNvSpPr>
          <p:nvPr>
            <p:ph type="sldNum" sz="quarter" idx="4"/>
          </p:nvPr>
        </p:nvSpPr>
        <p:spPr>
          <a:xfrm>
            <a:off x="10595087" y="6305550"/>
            <a:ext cx="562372"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A597F8-4C7B-4C0C-BD20-F8889DC49BC1}" type="slidenum">
              <a:rPr lang="en-US" smtClean="0"/>
              <a:pPr/>
              <a:t>‹#›</a:t>
            </a:fld>
            <a:endParaRPr lang="en-US" dirty="0"/>
          </a:p>
        </p:txBody>
      </p:sp>
      <p:sp>
        <p:nvSpPr>
          <p:cNvPr id="15" name="Rectangle 14"/>
          <p:cNvSpPr/>
          <p:nvPr/>
        </p:nvSpPr>
        <p:spPr bwMode="invGray">
          <a:xfrm>
            <a:off x="1248466" y="-54"/>
            <a:ext cx="8998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7998861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7"/>
            <a:ext cx="372424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1" y="2892349"/>
            <a:ext cx="1404464" cy="2365453"/>
          </a:xfrm>
          <a:prstGeom prst="rect">
            <a:avLst/>
          </a:prstGeom>
        </p:spPr>
      </p:pic>
      <p:sp>
        <p:nvSpPr>
          <p:cNvPr id="16" name="Oval 15"/>
          <p:cNvSpPr/>
          <p:nvPr/>
        </p:nvSpPr>
        <p:spPr>
          <a:xfrm>
            <a:off x="7942038" y="1676400"/>
            <a:ext cx="260097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379668" y="2"/>
            <a:ext cx="1479166"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7939147" y="6096000"/>
            <a:ext cx="916746" cy="762000"/>
          </a:xfrm>
          <a:prstGeom prst="rect">
            <a:avLst/>
          </a:prstGeom>
        </p:spPr>
      </p:pic>
      <p:sp>
        <p:nvSpPr>
          <p:cNvPr id="14" name="Rectangle 13"/>
          <p:cNvSpPr/>
          <p:nvPr/>
        </p:nvSpPr>
        <p:spPr>
          <a:xfrm>
            <a:off x="9629155" y="0"/>
            <a:ext cx="632668"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96055" y="452718"/>
            <a:ext cx="867610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017834" y="2052920"/>
            <a:ext cx="8253417"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9330470" y="1802508"/>
            <a:ext cx="990599" cy="281185"/>
          </a:xfrm>
          <a:prstGeom prst="rect">
            <a:avLst/>
          </a:prstGeom>
        </p:spPr>
        <p:txBody>
          <a:bodyPr vert="horz" lIns="91440" tIns="45720" rIns="91440" bIns="45720" rtlCol="0" anchor="t"/>
          <a:lstStyle>
            <a:lvl1pPr algn="l">
              <a:defRPr sz="1007" b="0" i="0">
                <a:solidFill>
                  <a:schemeClr val="tx1">
                    <a:tint val="75000"/>
                    <a:alpha val="60000"/>
                  </a:schemeClr>
                </a:solidFill>
              </a:defRPr>
            </a:lvl1pPr>
          </a:lstStyle>
          <a:p>
            <a:fld id="{F99C9094-E353-458E-843B-CE3952418139}" type="datetime2">
              <a:rPr lang="en-US" smtClean="0"/>
              <a:t>Tuesday, December 10, 2019</a:t>
            </a:fld>
            <a:endParaRPr lang="en-US" dirty="0"/>
          </a:p>
        </p:txBody>
      </p:sp>
      <p:sp>
        <p:nvSpPr>
          <p:cNvPr id="5" name="Footer Placeholder 4"/>
          <p:cNvSpPr>
            <a:spLocks noGrp="1"/>
          </p:cNvSpPr>
          <p:nvPr>
            <p:ph type="ftr" sz="quarter" idx="3"/>
          </p:nvPr>
        </p:nvSpPr>
        <p:spPr>
          <a:xfrm rot="5400000">
            <a:off x="8108544" y="3237106"/>
            <a:ext cx="3859795" cy="281187"/>
          </a:xfrm>
          <a:prstGeom prst="rect">
            <a:avLst/>
          </a:prstGeom>
        </p:spPr>
        <p:txBody>
          <a:bodyPr vert="horz" lIns="91440" tIns="45720" rIns="91440" bIns="45720" rtlCol="0" anchor="b"/>
          <a:lstStyle>
            <a:lvl1pPr algn="l">
              <a:defRPr sz="1007" b="0" i="0">
                <a:solidFill>
                  <a:schemeClr val="tx1">
                    <a:tint val="75000"/>
                    <a:alpha val="60000"/>
                  </a:schemeClr>
                </a:solidFill>
              </a:defRPr>
            </a:lvl1pPr>
          </a:lstStyle>
          <a:p>
            <a:r>
              <a:rPr lang="en-US"/>
              <a:t>I.MEM</a:t>
            </a:r>
            <a:endParaRPr lang="en-US" dirty="0"/>
          </a:p>
        </p:txBody>
      </p:sp>
      <p:sp>
        <p:nvSpPr>
          <p:cNvPr id="6" name="Slide Number Placeholder 5"/>
          <p:cNvSpPr>
            <a:spLocks noGrp="1"/>
          </p:cNvSpPr>
          <p:nvPr>
            <p:ph type="sldNum" sz="quarter" idx="4"/>
          </p:nvPr>
        </p:nvSpPr>
        <p:spPr bwMode="gray">
          <a:xfrm>
            <a:off x="9550489" y="295731"/>
            <a:ext cx="773260" cy="767687"/>
          </a:xfrm>
          <a:prstGeom prst="rect">
            <a:avLst/>
          </a:prstGeom>
        </p:spPr>
        <p:txBody>
          <a:bodyPr vert="horz" lIns="91440" tIns="45720" rIns="91440" bIns="45720" rtlCol="0" anchor="b"/>
          <a:lstStyle>
            <a:lvl1pPr algn="ctr">
              <a:defRPr sz="2562" b="0" i="0">
                <a:solidFill>
                  <a:schemeClr val="tx1">
                    <a:tint val="75000"/>
                  </a:schemeClr>
                </a:solidFill>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886624878"/>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Lst>
  <p:hf sldNum="0" hdr="0" ftr="0" dt="0"/>
  <p:txStyles>
    <p:titleStyle>
      <a:lvl1pPr algn="l" defTabSz="418338" rtl="0" eaLnBrk="1" latinLnBrk="0" hangingPunct="1">
        <a:spcBef>
          <a:spcPct val="0"/>
        </a:spcBef>
        <a:buNone/>
        <a:defRPr sz="384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3754" indent="-313754" algn="l" defTabSz="418338" rtl="0" eaLnBrk="1" latinLnBrk="0" hangingPunct="1">
        <a:spcBef>
          <a:spcPts val="915"/>
        </a:spcBef>
        <a:spcAft>
          <a:spcPts val="0"/>
        </a:spcAft>
        <a:buClr>
          <a:schemeClr val="bg2">
            <a:lumMod val="40000"/>
            <a:lumOff val="60000"/>
          </a:schemeClr>
        </a:buClr>
        <a:buSzPct val="80000"/>
        <a:buFont typeface="Wingdings 3" charset="2"/>
        <a:buChar char=""/>
        <a:defRPr sz="1830" b="0" i="0" kern="1200">
          <a:solidFill>
            <a:schemeClr val="tx1"/>
          </a:solidFill>
          <a:latin typeface="+mj-lt"/>
          <a:ea typeface="+mj-ea"/>
          <a:cs typeface="+mj-cs"/>
        </a:defRPr>
      </a:lvl1pPr>
      <a:lvl2pPr marL="679799" indent="-261461" algn="l" defTabSz="418338" rtl="0" eaLnBrk="1" latinLnBrk="0" hangingPunct="1">
        <a:spcBef>
          <a:spcPts val="915"/>
        </a:spcBef>
        <a:spcAft>
          <a:spcPts val="0"/>
        </a:spcAft>
        <a:buClr>
          <a:schemeClr val="bg2">
            <a:lumMod val="40000"/>
            <a:lumOff val="60000"/>
          </a:schemeClr>
        </a:buClr>
        <a:buSzPct val="80000"/>
        <a:buFont typeface="Wingdings 3" charset="2"/>
        <a:buChar char=""/>
        <a:defRPr sz="1647" b="0" i="0" kern="1200">
          <a:solidFill>
            <a:schemeClr val="tx1"/>
          </a:solidFill>
          <a:latin typeface="+mj-lt"/>
          <a:ea typeface="+mj-ea"/>
          <a:cs typeface="+mj-cs"/>
        </a:defRPr>
      </a:lvl2pPr>
      <a:lvl3pPr marL="104584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464" b="0" i="0" kern="1200">
          <a:solidFill>
            <a:schemeClr val="tx1"/>
          </a:solidFill>
          <a:latin typeface="+mj-lt"/>
          <a:ea typeface="+mj-ea"/>
          <a:cs typeface="+mj-cs"/>
        </a:defRPr>
      </a:lvl3pPr>
      <a:lvl4pPr marL="146418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4pPr>
      <a:lvl5pPr marL="1882521"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5pPr>
      <a:lvl6pPr marL="2292990"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6pPr>
      <a:lvl7pPr marL="2719197"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7pPr>
      <a:lvl8pPr marL="313753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8pPr>
      <a:lvl9pPr marL="355587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493669" y="2963335"/>
            <a:ext cx="2750842"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31203" y="4487334"/>
            <a:ext cx="7873206"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1203" y="685802"/>
            <a:ext cx="7873206"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37079" y="6172202"/>
            <a:ext cx="1476226" cy="365125"/>
          </a:xfrm>
          <a:prstGeom prst="rect">
            <a:avLst/>
          </a:prstGeom>
        </p:spPr>
        <p:txBody>
          <a:bodyPr vert="horz" lIns="91440" tIns="45720" rIns="91440" bIns="45720" rtlCol="0" anchor="t"/>
          <a:lstStyle>
            <a:lvl1pPr algn="r">
              <a:defRPr sz="915" b="0" i="0">
                <a:solidFill>
                  <a:schemeClr val="bg2">
                    <a:lumMod val="50000"/>
                  </a:schemeClr>
                </a:solidFill>
                <a:effectLst/>
                <a:latin typeface="+mn-lt"/>
              </a:defRPr>
            </a:lvl1pPr>
          </a:lstStyle>
          <a:p>
            <a:fld id="{39E70825-9D1A-4178-BF8A-880EB2D37548}" type="datetime2">
              <a:rPr lang="en-US" smtClean="0"/>
              <a:t>Tuesday, December 10, 2019</a:t>
            </a:fld>
            <a:endParaRPr lang="en-US" dirty="0"/>
          </a:p>
        </p:txBody>
      </p:sp>
      <p:sp>
        <p:nvSpPr>
          <p:cNvPr id="5" name="Footer Placeholder 4"/>
          <p:cNvSpPr>
            <a:spLocks noGrp="1"/>
          </p:cNvSpPr>
          <p:nvPr>
            <p:ph type="ftr" sz="quarter" idx="3"/>
          </p:nvPr>
        </p:nvSpPr>
        <p:spPr>
          <a:xfrm>
            <a:off x="631204" y="6172202"/>
            <a:ext cx="6959352" cy="365125"/>
          </a:xfrm>
          <a:prstGeom prst="rect">
            <a:avLst/>
          </a:prstGeom>
        </p:spPr>
        <p:txBody>
          <a:bodyPr vert="horz" lIns="91440" tIns="45720" rIns="91440" bIns="45720" rtlCol="0" anchor="t"/>
          <a:lstStyle>
            <a:lvl1pPr algn="l">
              <a:defRPr sz="915" b="0" i="0">
                <a:solidFill>
                  <a:schemeClr val="bg2">
                    <a:lumMod val="50000"/>
                  </a:schemeClr>
                </a:solidFill>
                <a:effectLst/>
                <a:latin typeface="+mn-lt"/>
              </a:defRPr>
            </a:lvl1pPr>
          </a:lstStyle>
          <a:p>
            <a:r>
              <a:rPr lang="en-US"/>
              <a:t>I.MEM</a:t>
            </a:r>
            <a:endParaRPr lang="en-US" dirty="0"/>
          </a:p>
        </p:txBody>
      </p:sp>
      <p:sp>
        <p:nvSpPr>
          <p:cNvPr id="6" name="Slide Number Placeholder 5"/>
          <p:cNvSpPr>
            <a:spLocks noGrp="1"/>
          </p:cNvSpPr>
          <p:nvPr>
            <p:ph type="sldNum" sz="quarter" idx="4"/>
          </p:nvPr>
        </p:nvSpPr>
        <p:spPr>
          <a:xfrm>
            <a:off x="9560323" y="5578477"/>
            <a:ext cx="1053750" cy="669925"/>
          </a:xfrm>
          <a:prstGeom prst="rect">
            <a:avLst/>
          </a:prstGeom>
        </p:spPr>
        <p:txBody>
          <a:bodyPr vert="horz" lIns="91440" tIns="45720" rIns="91440" bIns="45720" rtlCol="0" anchor="b"/>
          <a:lstStyle>
            <a:lvl1pPr algn="r">
              <a:defRPr sz="2928" b="0" i="0">
                <a:solidFill>
                  <a:schemeClr val="bg2">
                    <a:lumMod val="50000"/>
                  </a:schemeClr>
                </a:solidFill>
                <a:effectLst/>
                <a:latin typeface="+mn-lt"/>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484930597"/>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ransition spd="med">
    <p:pull/>
  </p:transition>
  <p:hf sldNum="0" hdr="0" ftr="0" dt="0"/>
  <p:txStyles>
    <p:titleStyle>
      <a:lvl1pPr algn="l" defTabSz="418338" rtl="0" eaLnBrk="1" latinLnBrk="0" hangingPunct="1">
        <a:spcBef>
          <a:spcPct val="0"/>
        </a:spcBef>
        <a:buNone/>
        <a:defRPr sz="3294"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1461"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830" kern="1200" cap="none">
          <a:solidFill>
            <a:schemeClr val="bg2">
              <a:lumMod val="75000"/>
            </a:schemeClr>
          </a:solidFill>
          <a:effectLst/>
          <a:latin typeface="+mn-lt"/>
          <a:ea typeface="+mn-ea"/>
          <a:cs typeface="+mn-cs"/>
        </a:defRPr>
      </a:lvl1pPr>
      <a:lvl2pPr marL="679799"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647" kern="1200" cap="none">
          <a:solidFill>
            <a:schemeClr val="bg2">
              <a:lumMod val="75000"/>
            </a:schemeClr>
          </a:solidFill>
          <a:effectLst/>
          <a:latin typeface="+mn-lt"/>
          <a:ea typeface="+mn-ea"/>
          <a:cs typeface="+mn-cs"/>
        </a:defRPr>
      </a:lvl2pPr>
      <a:lvl3pPr marL="1098137"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464" kern="1200" cap="none">
          <a:solidFill>
            <a:schemeClr val="bg2">
              <a:lumMod val="75000"/>
            </a:schemeClr>
          </a:solidFill>
          <a:effectLst/>
          <a:latin typeface="+mn-lt"/>
          <a:ea typeface="+mn-ea"/>
          <a:cs typeface="+mn-cs"/>
        </a:defRPr>
      </a:lvl3pPr>
      <a:lvl4pPr marL="1411891"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4pPr>
      <a:lvl5pPr marL="1830229"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5pPr>
      <a:lvl6pPr marL="2300859"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6pPr>
      <a:lvl7pPr marL="2719197"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7pPr>
      <a:lvl8pPr marL="3137535"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8pPr>
      <a:lvl9pPr marL="3555873"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blip>
          <a:srcRect/>
          <a:stretch>
            <a:fillRect/>
          </a:stretch>
        </a:blip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562956" y="274953"/>
            <a:ext cx="10121524" cy="1143000"/>
          </a:xfrm>
          <a:prstGeom prst="rect">
            <a:avLst/>
          </a:prstGeom>
          <a:noFill/>
          <a:ln>
            <a:noFill/>
          </a:ln>
        </p:spPr>
        <p:txBody>
          <a:bodyPr vert="horz" lIns="104287" tIns="52144" rIns="104287" bIns="52144" anchor="ctr"/>
          <a:lstStyle/>
          <a:p>
            <a:pPr lvl="0"/>
            <a:r>
              <a:rPr lang="en-US" altLang="en-US"/>
              <a:t>Click to edit Master title style</a:t>
            </a:r>
          </a:p>
        </p:txBody>
      </p:sp>
      <p:sp>
        <p:nvSpPr>
          <p:cNvPr id="1048577" name="Text Placeholder 1048576"/>
          <p:cNvSpPr>
            <a:spLocks noGrp="1"/>
          </p:cNvSpPr>
          <p:nvPr>
            <p:ph type="body" idx="1"/>
          </p:nvPr>
        </p:nvSpPr>
        <p:spPr>
          <a:xfrm>
            <a:off x="562956" y="1600776"/>
            <a:ext cx="10121524" cy="4525935"/>
          </a:xfrm>
          <a:prstGeom prst="rect">
            <a:avLst/>
          </a:prstGeom>
          <a:noFill/>
          <a:ln>
            <a:noFill/>
          </a:ln>
        </p:spPr>
        <p:txBody>
          <a:bodyPr vert="horz" lIns="104287" tIns="52144" rIns="104287" bIns="52144"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562956"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29A0305F-7761-4FC5-818B-7A2FE82DB8D8}" type="datetime2">
              <a:rPr lang="en-US" smtClean="0"/>
              <a:t>Tuesday, December 10, 2019</a:t>
            </a:fld>
            <a:endParaRPr lang="en-US" dirty="0"/>
          </a:p>
        </p:txBody>
      </p:sp>
      <p:sp>
        <p:nvSpPr>
          <p:cNvPr id="1048579" name="Footer Placeholder 1048578"/>
          <p:cNvSpPr>
            <a:spLocks noGrp="1"/>
          </p:cNvSpPr>
          <p:nvPr>
            <p:ph type="ftr" sz="quarter" idx="3"/>
          </p:nvPr>
        </p:nvSpPr>
        <p:spPr>
          <a:xfrm>
            <a:off x="3842137" y="6357038"/>
            <a:ext cx="3563164"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r>
              <a:rPr lang="en-US"/>
              <a:t>I.MEM</a:t>
            </a:r>
            <a:endParaRPr lang="en-US" dirty="0"/>
          </a:p>
        </p:txBody>
      </p:sp>
      <p:sp>
        <p:nvSpPr>
          <p:cNvPr id="1048580" name="Slide Number Placeholder 1048579"/>
          <p:cNvSpPr>
            <a:spLocks noGrp="1"/>
          </p:cNvSpPr>
          <p:nvPr>
            <p:ph type="sldNum" sz="quarter" idx="4"/>
          </p:nvPr>
        </p:nvSpPr>
        <p:spPr>
          <a:xfrm>
            <a:off x="8060134" y="6357038"/>
            <a:ext cx="2624346"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0519865C-2033-4AAF-9406-2D3C82C66207}" type="slidenum">
              <a:rPr lang="en-US" smtClean="0"/>
              <a:pPr/>
              <a:t>‹#›</a:t>
            </a:fld>
            <a:endParaRPr lang="en-US" dirty="0"/>
          </a:p>
        </p:txBody>
      </p:sp>
    </p:spTree>
    <p:extLst>
      <p:ext uri="{BB962C8B-B14F-4D97-AF65-F5344CB8AC3E}">
        <p14:creationId xmlns:p14="http://schemas.microsoft.com/office/powerpoint/2010/main" val="4014913262"/>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ftr="0" dt="0"/>
  <p:txStyles>
    <p:titleStyle>
      <a:lvl1pPr algn="ctr" defTabSz="944342" rtl="0" eaLnBrk="1" fontAlgn="base" hangingPunct="1">
        <a:spcBef>
          <a:spcPct val="0"/>
        </a:spcBef>
        <a:spcAft>
          <a:spcPct val="0"/>
        </a:spcAft>
        <a:defRPr sz="4534" kern="1200">
          <a:solidFill>
            <a:schemeClr val="tx1"/>
          </a:solidFill>
          <a:latin typeface="+mj-lt"/>
          <a:ea typeface="+mj-ea"/>
          <a:cs typeface="+mj-cs"/>
        </a:defRPr>
      </a:lvl1pPr>
      <a:lvl2pPr algn="ctr" defTabSz="944342" rtl="0" eaLnBrk="1" fontAlgn="base" hangingPunct="1">
        <a:spcBef>
          <a:spcPct val="0"/>
        </a:spcBef>
        <a:spcAft>
          <a:spcPct val="0"/>
        </a:spcAft>
        <a:defRPr sz="4534">
          <a:solidFill>
            <a:schemeClr val="tx1"/>
          </a:solidFill>
          <a:latin typeface="Calibri" pitchFamily="34" charset="0"/>
        </a:defRPr>
      </a:lvl2pPr>
      <a:lvl3pPr algn="ctr" defTabSz="944342" rtl="0" eaLnBrk="1" fontAlgn="base" hangingPunct="1">
        <a:spcBef>
          <a:spcPct val="0"/>
        </a:spcBef>
        <a:spcAft>
          <a:spcPct val="0"/>
        </a:spcAft>
        <a:defRPr sz="4534">
          <a:solidFill>
            <a:schemeClr val="tx1"/>
          </a:solidFill>
          <a:latin typeface="Calibri" pitchFamily="34" charset="0"/>
        </a:defRPr>
      </a:lvl3pPr>
      <a:lvl4pPr algn="ctr" defTabSz="944342" rtl="0" eaLnBrk="1" fontAlgn="base" hangingPunct="1">
        <a:spcBef>
          <a:spcPct val="0"/>
        </a:spcBef>
        <a:spcAft>
          <a:spcPct val="0"/>
        </a:spcAft>
        <a:defRPr sz="4534">
          <a:solidFill>
            <a:schemeClr val="tx1"/>
          </a:solidFill>
          <a:latin typeface="Calibri" pitchFamily="34" charset="0"/>
        </a:defRPr>
      </a:lvl4pPr>
      <a:lvl5pPr algn="ctr" defTabSz="944342" rtl="0" eaLnBrk="1" fontAlgn="base" hangingPunct="1">
        <a:spcBef>
          <a:spcPct val="0"/>
        </a:spcBef>
        <a:spcAft>
          <a:spcPct val="0"/>
        </a:spcAft>
        <a:defRPr sz="4534">
          <a:solidFill>
            <a:schemeClr val="tx1"/>
          </a:solidFill>
          <a:latin typeface="Calibri" pitchFamily="34" charset="0"/>
        </a:defRPr>
      </a:lvl5pPr>
      <a:lvl6pPr marL="414589" algn="ctr" defTabSz="944342" rtl="0" eaLnBrk="1" fontAlgn="base" hangingPunct="1">
        <a:spcBef>
          <a:spcPct val="0"/>
        </a:spcBef>
        <a:spcAft>
          <a:spcPct val="0"/>
        </a:spcAft>
        <a:defRPr sz="4534">
          <a:solidFill>
            <a:schemeClr val="tx1"/>
          </a:solidFill>
          <a:latin typeface="Calibri" pitchFamily="34" charset="0"/>
        </a:defRPr>
      </a:lvl6pPr>
      <a:lvl7pPr marL="829178" algn="ctr" defTabSz="944342" rtl="0" eaLnBrk="1" fontAlgn="base" hangingPunct="1">
        <a:spcBef>
          <a:spcPct val="0"/>
        </a:spcBef>
        <a:spcAft>
          <a:spcPct val="0"/>
        </a:spcAft>
        <a:defRPr sz="4534">
          <a:solidFill>
            <a:schemeClr val="tx1"/>
          </a:solidFill>
          <a:latin typeface="Calibri" pitchFamily="34" charset="0"/>
        </a:defRPr>
      </a:lvl7pPr>
      <a:lvl8pPr marL="1243767" algn="ctr" defTabSz="944342" rtl="0" eaLnBrk="1" fontAlgn="base" hangingPunct="1">
        <a:spcBef>
          <a:spcPct val="0"/>
        </a:spcBef>
        <a:spcAft>
          <a:spcPct val="0"/>
        </a:spcAft>
        <a:defRPr sz="4534">
          <a:solidFill>
            <a:schemeClr val="tx1"/>
          </a:solidFill>
          <a:latin typeface="Calibri" pitchFamily="34" charset="0"/>
        </a:defRPr>
      </a:lvl8pPr>
      <a:lvl9pPr marL="1658356" algn="ctr" defTabSz="944342" rtl="0" eaLnBrk="1" fontAlgn="base" hangingPunct="1">
        <a:spcBef>
          <a:spcPct val="0"/>
        </a:spcBef>
        <a:spcAft>
          <a:spcPct val="0"/>
        </a:spcAft>
        <a:defRPr sz="4534">
          <a:solidFill>
            <a:schemeClr val="tx1"/>
          </a:solidFill>
          <a:latin typeface="Calibri" pitchFamily="34" charset="0"/>
        </a:defRPr>
      </a:lvl9pPr>
    </p:titleStyle>
    <p:bodyStyle>
      <a:lvl1pPr marL="354128" indent="-354128" algn="l" defTabSz="944342" rtl="0" eaLnBrk="1" fontAlgn="base" hangingPunct="1">
        <a:spcBef>
          <a:spcPct val="20000"/>
        </a:spcBef>
        <a:spcAft>
          <a:spcPct val="0"/>
        </a:spcAft>
        <a:buFont typeface="Arial" panose="020B0604020202020204" pitchFamily="34" charset="0"/>
        <a:buChar char="•"/>
        <a:defRPr sz="3264" kern="1200">
          <a:solidFill>
            <a:schemeClr val="tx1"/>
          </a:solidFill>
          <a:latin typeface="+mn-lt"/>
          <a:ea typeface="+mn-ea"/>
          <a:cs typeface="+mn-cs"/>
        </a:defRPr>
      </a:lvl1pPr>
      <a:lvl2pPr marL="767278" indent="-295107" algn="l" defTabSz="944342" rtl="0" eaLnBrk="1" fontAlgn="base" hangingPunct="1">
        <a:spcBef>
          <a:spcPct val="20000"/>
        </a:spcBef>
        <a:spcAft>
          <a:spcPct val="0"/>
        </a:spcAft>
        <a:buFont typeface="Arial" panose="020B0604020202020204" pitchFamily="34" charset="0"/>
        <a:buChar char="–"/>
        <a:defRPr sz="2902" kern="1200">
          <a:solidFill>
            <a:schemeClr val="tx1"/>
          </a:solidFill>
          <a:latin typeface="+mn-lt"/>
          <a:ea typeface="+mn-ea"/>
          <a:cs typeface="+mn-cs"/>
        </a:defRPr>
      </a:lvl2pPr>
      <a:lvl3pPr marL="1181867" indent="-236085" algn="l" defTabSz="944342" rtl="0" eaLnBrk="1" fontAlgn="base" hangingPunct="1">
        <a:spcBef>
          <a:spcPct val="20000"/>
        </a:spcBef>
        <a:spcAft>
          <a:spcPct val="0"/>
        </a:spcAft>
        <a:buFont typeface="Arial" panose="020B0604020202020204" pitchFamily="34" charset="0"/>
        <a:buChar char="•"/>
        <a:defRPr sz="2448" kern="1200">
          <a:solidFill>
            <a:schemeClr val="tx1"/>
          </a:solidFill>
          <a:latin typeface="+mn-lt"/>
          <a:ea typeface="+mn-ea"/>
          <a:cs typeface="+mn-cs"/>
        </a:defRPr>
      </a:lvl3pPr>
      <a:lvl4pPr marL="1654038" indent="-236085" algn="l" defTabSz="944342" rtl="0" eaLnBrk="1" fontAlgn="base" hangingPunct="1">
        <a:spcBef>
          <a:spcPct val="20000"/>
        </a:spcBef>
        <a:spcAft>
          <a:spcPct val="0"/>
        </a:spcAft>
        <a:buFont typeface="Arial" panose="020B0604020202020204" pitchFamily="34" charset="0"/>
        <a:buChar char="–"/>
        <a:defRPr sz="2086" kern="1200">
          <a:solidFill>
            <a:schemeClr val="tx1"/>
          </a:solidFill>
          <a:latin typeface="+mn-lt"/>
          <a:ea typeface="+mn-ea"/>
          <a:cs typeface="+mn-cs"/>
        </a:defRPr>
      </a:lvl4pPr>
      <a:lvl5pPr marL="2127648" indent="-236085" algn="l" defTabSz="944342" rtl="0" eaLnBrk="1" fontAlgn="base" hangingPunct="1">
        <a:spcBef>
          <a:spcPct val="20000"/>
        </a:spcBef>
        <a:spcAft>
          <a:spcPct val="0"/>
        </a:spcAft>
        <a:buFont typeface="Arial" panose="020B0604020202020204" pitchFamily="34" charset="0"/>
        <a:buChar char="»"/>
        <a:defRPr sz="2086" kern="1200">
          <a:solidFill>
            <a:schemeClr val="tx1"/>
          </a:solidFill>
          <a:latin typeface="+mn-lt"/>
          <a:ea typeface="+mn-ea"/>
          <a:cs typeface="+mn-cs"/>
        </a:defRPr>
      </a:lvl5pPr>
      <a:lvl6pPr marL="2600613"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3452"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6291"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19129" indent="-236419" algn="l" defTabSz="945677"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5677" rtl="0" eaLnBrk="1" latinLnBrk="0" hangingPunct="1">
        <a:defRPr sz="1904" kern="1200">
          <a:solidFill>
            <a:schemeClr val="tx1"/>
          </a:solidFill>
          <a:latin typeface="+mn-lt"/>
          <a:ea typeface="+mn-ea"/>
          <a:cs typeface="+mn-cs"/>
        </a:defRPr>
      </a:lvl1pPr>
      <a:lvl2pPr marL="472839" algn="l" defTabSz="945677" rtl="0" eaLnBrk="1" latinLnBrk="0" hangingPunct="1">
        <a:defRPr sz="1904" kern="1200">
          <a:solidFill>
            <a:schemeClr val="tx1"/>
          </a:solidFill>
          <a:latin typeface="+mn-lt"/>
          <a:ea typeface="+mn-ea"/>
          <a:cs typeface="+mn-cs"/>
        </a:defRPr>
      </a:lvl2pPr>
      <a:lvl3pPr marL="945677" algn="l" defTabSz="945677" rtl="0" eaLnBrk="1" latinLnBrk="0" hangingPunct="1">
        <a:defRPr sz="1904" kern="1200">
          <a:solidFill>
            <a:schemeClr val="tx1"/>
          </a:solidFill>
          <a:latin typeface="+mn-lt"/>
          <a:ea typeface="+mn-ea"/>
          <a:cs typeface="+mn-cs"/>
        </a:defRPr>
      </a:lvl3pPr>
      <a:lvl4pPr marL="1418516" algn="l" defTabSz="945677" rtl="0" eaLnBrk="1" latinLnBrk="0" hangingPunct="1">
        <a:defRPr sz="1904" kern="1200">
          <a:solidFill>
            <a:schemeClr val="tx1"/>
          </a:solidFill>
          <a:latin typeface="+mn-lt"/>
          <a:ea typeface="+mn-ea"/>
          <a:cs typeface="+mn-cs"/>
        </a:defRPr>
      </a:lvl4pPr>
      <a:lvl5pPr marL="1891354" algn="l" defTabSz="945677" rtl="0" eaLnBrk="1" latinLnBrk="0" hangingPunct="1">
        <a:defRPr sz="1904" kern="1200">
          <a:solidFill>
            <a:schemeClr val="tx1"/>
          </a:solidFill>
          <a:latin typeface="+mn-lt"/>
          <a:ea typeface="+mn-ea"/>
          <a:cs typeface="+mn-cs"/>
        </a:defRPr>
      </a:lvl5pPr>
      <a:lvl6pPr marL="2364194" algn="l" defTabSz="945677" rtl="0" eaLnBrk="1" latinLnBrk="0" hangingPunct="1">
        <a:defRPr sz="1904" kern="1200">
          <a:solidFill>
            <a:schemeClr val="tx1"/>
          </a:solidFill>
          <a:latin typeface="+mn-lt"/>
          <a:ea typeface="+mn-ea"/>
          <a:cs typeface="+mn-cs"/>
        </a:defRPr>
      </a:lvl6pPr>
      <a:lvl7pPr marL="2837033" algn="l" defTabSz="945677" rtl="0" eaLnBrk="1" latinLnBrk="0" hangingPunct="1">
        <a:defRPr sz="1904" kern="1200">
          <a:solidFill>
            <a:schemeClr val="tx1"/>
          </a:solidFill>
          <a:latin typeface="+mn-lt"/>
          <a:ea typeface="+mn-ea"/>
          <a:cs typeface="+mn-cs"/>
        </a:defRPr>
      </a:lvl7pPr>
      <a:lvl8pPr marL="3309871" algn="l" defTabSz="945677" rtl="0" eaLnBrk="1" latinLnBrk="0" hangingPunct="1">
        <a:defRPr sz="1904" kern="1200">
          <a:solidFill>
            <a:schemeClr val="tx1"/>
          </a:solidFill>
          <a:latin typeface="+mn-lt"/>
          <a:ea typeface="+mn-ea"/>
          <a:cs typeface="+mn-cs"/>
        </a:defRPr>
      </a:lvl8pPr>
      <a:lvl9pPr marL="3782710" algn="l" defTabSz="945677" rtl="0" eaLnBrk="1" latinLnBrk="0" hangingPunct="1">
        <a:defRPr sz="190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715" y="-7144"/>
            <a:ext cx="1127087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356" tIns="42178" rIns="84356" bIns="42178" anchor="t" compatLnSpc="1"/>
          <a:lstStyle/>
          <a:p>
            <a:endParaRPr lang="en-US" sz="1661" dirty="0">
              <a:solidFill>
                <a:prstClr val="black"/>
              </a:solidFill>
            </a:endParaRPr>
          </a:p>
        </p:txBody>
      </p:sp>
      <p:sp>
        <p:nvSpPr>
          <p:cNvPr id="8" name="Freeform 7"/>
          <p:cNvSpPr>
            <a:spLocks/>
          </p:cNvSpPr>
          <p:nvPr/>
        </p:nvSpPr>
        <p:spPr bwMode="auto">
          <a:xfrm>
            <a:off x="5389397" y="-7144"/>
            <a:ext cx="5858041"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356" tIns="42178" rIns="84356" bIns="42178" anchor="t" compatLnSpc="1"/>
          <a:lstStyle/>
          <a:p>
            <a:endParaRPr lang="en-US" sz="1661" dirty="0">
              <a:solidFill>
                <a:prstClr val="black"/>
              </a:solidFill>
            </a:endParaRPr>
          </a:p>
        </p:txBody>
      </p:sp>
      <p:sp>
        <p:nvSpPr>
          <p:cNvPr id="9" name="Title Placeholder 8"/>
          <p:cNvSpPr>
            <a:spLocks noGrp="1"/>
          </p:cNvSpPr>
          <p:nvPr>
            <p:ph type="title"/>
          </p:nvPr>
        </p:nvSpPr>
        <p:spPr>
          <a:xfrm>
            <a:off x="562373" y="704088"/>
            <a:ext cx="10122694"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562373" y="1935480"/>
            <a:ext cx="10122694"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62372" y="6356353"/>
            <a:ext cx="2624402" cy="365125"/>
          </a:xfrm>
          <a:prstGeom prst="rect">
            <a:avLst/>
          </a:prstGeom>
        </p:spPr>
        <p:txBody>
          <a:bodyPr vert="horz" lIns="0" tIns="0" rIns="0" bIns="0" anchor="b"/>
          <a:lstStyle>
            <a:lvl1pPr algn="l" eaLnBrk="1" latinLnBrk="0" hangingPunct="1">
              <a:defRPr kumimoji="0" sz="1107">
                <a:solidFill>
                  <a:schemeClr val="tx2">
                    <a:shade val="90000"/>
                  </a:schemeClr>
                </a:solidFill>
              </a:defRPr>
            </a:lvl1pPr>
          </a:lstStyle>
          <a:p>
            <a:fld id="{74DF1F10-ED2B-4457-BEDC-A2D588E42508}" type="datetimeFigureOut">
              <a:rPr lang="en-US" smtClean="0">
                <a:solidFill>
                  <a:srgbClr val="04617B">
                    <a:shade val="90000"/>
                  </a:srgbClr>
                </a:solidFill>
              </a:rPr>
              <a:pPr/>
              <a:t>12/10/2019</a:t>
            </a:fld>
            <a:endParaRPr lang="en-US">
              <a:solidFill>
                <a:srgbClr val="04617B">
                  <a:shade val="90000"/>
                </a:srgbClr>
              </a:solidFill>
            </a:endParaRPr>
          </a:p>
        </p:txBody>
      </p:sp>
      <p:sp>
        <p:nvSpPr>
          <p:cNvPr id="22" name="Footer Placeholder 21"/>
          <p:cNvSpPr>
            <a:spLocks noGrp="1"/>
          </p:cNvSpPr>
          <p:nvPr>
            <p:ph type="ftr" sz="quarter" idx="3"/>
          </p:nvPr>
        </p:nvSpPr>
        <p:spPr>
          <a:xfrm>
            <a:off x="3280503" y="6356353"/>
            <a:ext cx="4124061" cy="365125"/>
          </a:xfrm>
          <a:prstGeom prst="rect">
            <a:avLst/>
          </a:prstGeom>
        </p:spPr>
        <p:txBody>
          <a:bodyPr vert="horz" lIns="0" tIns="0" rIns="0" bIns="0" anchor="b"/>
          <a:lstStyle>
            <a:lvl1pPr algn="l" eaLnBrk="1" latinLnBrk="0" hangingPunct="1">
              <a:defRPr kumimoji="0" sz="1107">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9747779" y="6356353"/>
            <a:ext cx="937287" cy="365125"/>
          </a:xfrm>
          <a:prstGeom prst="rect">
            <a:avLst/>
          </a:prstGeom>
        </p:spPr>
        <p:txBody>
          <a:bodyPr vert="horz" lIns="0" tIns="0" rIns="0" bIns="0" anchor="b"/>
          <a:lstStyle>
            <a:lvl1pPr algn="r" eaLnBrk="1" latinLnBrk="0" hangingPunct="1">
              <a:defRPr kumimoji="0" sz="1107">
                <a:solidFill>
                  <a:schemeClr val="tx2">
                    <a:shade val="90000"/>
                  </a:schemeClr>
                </a:solidFill>
              </a:defRPr>
            </a:lvl1pPr>
          </a:lstStyle>
          <a:p>
            <a:fld id="{B3985929-7C08-4BAF-BD36-78A11D897F8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3392" y="202408"/>
            <a:ext cx="11292393"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661"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661" dirty="0">
                <a:solidFill>
                  <a:prstClr val="black"/>
                </a:solidFill>
              </a:endParaRPr>
            </a:p>
          </p:txBody>
        </p:sp>
      </p:grpSp>
    </p:spTree>
    <p:extLst>
      <p:ext uri="{BB962C8B-B14F-4D97-AF65-F5344CB8AC3E}">
        <p14:creationId xmlns:p14="http://schemas.microsoft.com/office/powerpoint/2010/main" val="308078823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med">
    <p:pull/>
  </p:transition>
  <p:txStyles>
    <p:titleStyle>
      <a:lvl1pPr algn="l" rtl="0" eaLnBrk="1" latinLnBrk="0" hangingPunct="1">
        <a:spcBef>
          <a:spcPct val="0"/>
        </a:spcBef>
        <a:buNone/>
        <a:defRPr kumimoji="0" sz="4613" b="0" kern="1200">
          <a:ln>
            <a:noFill/>
          </a:ln>
          <a:solidFill>
            <a:schemeClr val="tx2"/>
          </a:solidFill>
          <a:effectLst/>
          <a:latin typeface="+mj-lt"/>
          <a:ea typeface="+mj-ea"/>
          <a:cs typeface="+mj-cs"/>
        </a:defRPr>
      </a:lvl1pPr>
    </p:titleStyle>
    <p:bodyStyle>
      <a:lvl1pPr marL="253060" indent="-253060" algn="l" rtl="0" eaLnBrk="1" latinLnBrk="0" hangingPunct="1">
        <a:spcBef>
          <a:spcPct val="20000"/>
        </a:spcBef>
        <a:buClr>
          <a:schemeClr val="accent3"/>
        </a:buClr>
        <a:buSzPct val="95000"/>
        <a:buFont typeface="Wingdings 2"/>
        <a:buChar char=""/>
        <a:defRPr kumimoji="0" sz="2399" kern="1200">
          <a:solidFill>
            <a:schemeClr val="tx1"/>
          </a:solidFill>
          <a:latin typeface="+mn-lt"/>
          <a:ea typeface="+mn-ea"/>
          <a:cs typeface="+mn-cs"/>
        </a:defRPr>
      </a:lvl1pPr>
      <a:lvl2pPr marL="590474" indent="-227754" algn="l" rtl="0" eaLnBrk="1" latinLnBrk="0" hangingPunct="1">
        <a:spcBef>
          <a:spcPct val="20000"/>
        </a:spcBef>
        <a:buClr>
          <a:schemeClr val="accent1"/>
        </a:buClr>
        <a:buSzPct val="85000"/>
        <a:buFont typeface="Wingdings 2"/>
        <a:buChar char=""/>
        <a:defRPr kumimoji="0" sz="2214" kern="1200">
          <a:solidFill>
            <a:schemeClr val="tx1"/>
          </a:solidFill>
          <a:latin typeface="+mn-lt"/>
          <a:ea typeface="+mn-ea"/>
          <a:cs typeface="+mn-cs"/>
        </a:defRPr>
      </a:lvl2pPr>
      <a:lvl3pPr marL="843534" indent="-227754" algn="l" rtl="0" eaLnBrk="1" latinLnBrk="0" hangingPunct="1">
        <a:spcBef>
          <a:spcPct val="20000"/>
        </a:spcBef>
        <a:buClr>
          <a:schemeClr val="accent2"/>
        </a:buClr>
        <a:buSzPct val="70000"/>
        <a:buFont typeface="Wingdings 2"/>
        <a:buChar char=""/>
        <a:defRPr kumimoji="0" sz="1937" kern="1200">
          <a:solidFill>
            <a:schemeClr val="tx1"/>
          </a:solidFill>
          <a:latin typeface="+mn-lt"/>
          <a:ea typeface="+mn-ea"/>
          <a:cs typeface="+mn-cs"/>
        </a:defRPr>
      </a:lvl3pPr>
      <a:lvl4pPr marL="1096594" indent="-194013" algn="l" rtl="0" eaLnBrk="1" latinLnBrk="0" hangingPunct="1">
        <a:spcBef>
          <a:spcPct val="20000"/>
        </a:spcBef>
        <a:buClr>
          <a:schemeClr val="accent3"/>
        </a:buClr>
        <a:buSzPct val="65000"/>
        <a:buFont typeface="Wingdings 2"/>
        <a:buChar char=""/>
        <a:defRPr kumimoji="0" sz="1845" kern="1200">
          <a:solidFill>
            <a:schemeClr val="tx1"/>
          </a:solidFill>
          <a:latin typeface="+mn-lt"/>
          <a:ea typeface="+mn-ea"/>
          <a:cs typeface="+mn-cs"/>
        </a:defRPr>
      </a:lvl4pPr>
      <a:lvl5pPr marL="1349654" indent="-194013" algn="l" rtl="0" eaLnBrk="1" latinLnBrk="0" hangingPunct="1">
        <a:spcBef>
          <a:spcPct val="20000"/>
        </a:spcBef>
        <a:buClr>
          <a:schemeClr val="accent4"/>
        </a:buClr>
        <a:buSzPct val="65000"/>
        <a:buFont typeface="Wingdings 2"/>
        <a:buChar char=""/>
        <a:defRPr kumimoji="0" sz="1845" kern="1200">
          <a:solidFill>
            <a:schemeClr val="tx1"/>
          </a:solidFill>
          <a:latin typeface="+mn-lt"/>
          <a:ea typeface="+mn-ea"/>
          <a:cs typeface="+mn-cs"/>
        </a:defRPr>
      </a:lvl5pPr>
      <a:lvl6pPr marL="1602715" indent="-194013" algn="l" rtl="0" eaLnBrk="1" latinLnBrk="0" hangingPunct="1">
        <a:spcBef>
          <a:spcPct val="20000"/>
        </a:spcBef>
        <a:buClr>
          <a:schemeClr val="accent5"/>
        </a:buClr>
        <a:buSzPct val="80000"/>
        <a:buFont typeface="Wingdings 2"/>
        <a:buChar char=""/>
        <a:defRPr kumimoji="0" sz="1661" kern="1200">
          <a:solidFill>
            <a:schemeClr val="tx1"/>
          </a:solidFill>
          <a:latin typeface="+mn-lt"/>
          <a:ea typeface="+mn-ea"/>
          <a:cs typeface="+mn-cs"/>
        </a:defRPr>
      </a:lvl6pPr>
      <a:lvl7pPr marL="1771421" indent="-168707" algn="l" rtl="0" eaLnBrk="1" latinLnBrk="0" hangingPunct="1">
        <a:spcBef>
          <a:spcPct val="20000"/>
        </a:spcBef>
        <a:buClr>
          <a:schemeClr val="accent6"/>
        </a:buClr>
        <a:buSzPct val="80000"/>
        <a:buFont typeface="Wingdings 2"/>
        <a:buChar char=""/>
        <a:defRPr kumimoji="0" sz="1476" kern="1200" baseline="0">
          <a:solidFill>
            <a:schemeClr val="tx1"/>
          </a:solidFill>
          <a:latin typeface="+mn-lt"/>
          <a:ea typeface="+mn-ea"/>
          <a:cs typeface="+mn-cs"/>
        </a:defRPr>
      </a:lvl7pPr>
      <a:lvl8pPr marL="2024482" indent="-168707" algn="l" rtl="0" eaLnBrk="1" latinLnBrk="0" hangingPunct="1">
        <a:spcBef>
          <a:spcPct val="20000"/>
        </a:spcBef>
        <a:buClr>
          <a:schemeClr val="tx2"/>
        </a:buClr>
        <a:buChar char="•"/>
        <a:defRPr kumimoji="0" sz="1476" kern="1200">
          <a:solidFill>
            <a:schemeClr val="tx1"/>
          </a:solidFill>
          <a:latin typeface="+mn-lt"/>
          <a:ea typeface="+mn-ea"/>
          <a:cs typeface="+mn-cs"/>
        </a:defRPr>
      </a:lvl8pPr>
      <a:lvl9pPr marL="2277542" indent="-16870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1767" algn="l" rtl="0" eaLnBrk="1" latinLnBrk="0" hangingPunct="1">
        <a:defRPr kumimoji="0" kern="1200">
          <a:solidFill>
            <a:schemeClr val="tx1"/>
          </a:solidFill>
          <a:latin typeface="+mn-lt"/>
          <a:ea typeface="+mn-ea"/>
          <a:cs typeface="+mn-cs"/>
        </a:defRPr>
      </a:lvl2pPr>
      <a:lvl3pPr marL="843534" algn="l" rtl="0" eaLnBrk="1" latinLnBrk="0" hangingPunct="1">
        <a:defRPr kumimoji="0" kern="1200">
          <a:solidFill>
            <a:schemeClr val="tx1"/>
          </a:solidFill>
          <a:latin typeface="+mn-lt"/>
          <a:ea typeface="+mn-ea"/>
          <a:cs typeface="+mn-cs"/>
        </a:defRPr>
      </a:lvl3pPr>
      <a:lvl4pPr marL="1265301" algn="l" rtl="0" eaLnBrk="1" latinLnBrk="0" hangingPunct="1">
        <a:defRPr kumimoji="0" kern="1200">
          <a:solidFill>
            <a:schemeClr val="tx1"/>
          </a:solidFill>
          <a:latin typeface="+mn-lt"/>
          <a:ea typeface="+mn-ea"/>
          <a:cs typeface="+mn-cs"/>
        </a:defRPr>
      </a:lvl4pPr>
      <a:lvl5pPr marL="1687068" algn="l" rtl="0" eaLnBrk="1" latinLnBrk="0" hangingPunct="1">
        <a:defRPr kumimoji="0" kern="1200">
          <a:solidFill>
            <a:schemeClr val="tx1"/>
          </a:solidFill>
          <a:latin typeface="+mn-lt"/>
          <a:ea typeface="+mn-ea"/>
          <a:cs typeface="+mn-cs"/>
        </a:defRPr>
      </a:lvl5pPr>
      <a:lvl6pPr marL="2108835" algn="l" rtl="0" eaLnBrk="1" latinLnBrk="0" hangingPunct="1">
        <a:defRPr kumimoji="0" kern="1200">
          <a:solidFill>
            <a:schemeClr val="tx1"/>
          </a:solidFill>
          <a:latin typeface="+mn-lt"/>
          <a:ea typeface="+mn-ea"/>
          <a:cs typeface="+mn-cs"/>
        </a:defRPr>
      </a:lvl6pPr>
      <a:lvl7pPr marL="2530602" algn="l" rtl="0" eaLnBrk="1" latinLnBrk="0" hangingPunct="1">
        <a:defRPr kumimoji="0" kern="1200">
          <a:solidFill>
            <a:schemeClr val="tx1"/>
          </a:solidFill>
          <a:latin typeface="+mn-lt"/>
          <a:ea typeface="+mn-ea"/>
          <a:cs typeface="+mn-cs"/>
        </a:defRPr>
      </a:lvl7pPr>
      <a:lvl8pPr marL="2952369" algn="l" rtl="0" eaLnBrk="1" latinLnBrk="0" hangingPunct="1">
        <a:defRPr kumimoji="0" kern="1200">
          <a:solidFill>
            <a:schemeClr val="tx1"/>
          </a:solidFill>
          <a:latin typeface="+mn-lt"/>
          <a:ea typeface="+mn-ea"/>
          <a:cs typeface="+mn-cs"/>
        </a:defRPr>
      </a:lvl8pPr>
      <a:lvl9pPr marL="337413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4119" y="228600"/>
            <a:ext cx="9724166" cy="3733800"/>
          </a:xfrm>
          <a:solidFill>
            <a:srgbClr val="0033CC"/>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fontScale="90000"/>
          </a:bodyPr>
          <a:lstStyle/>
          <a:p>
            <a:r>
              <a:rPr lang="en-US" sz="8000" b="1" dirty="0">
                <a:solidFill>
                  <a:srgbClr val="FFFF00"/>
                </a:solidFill>
                <a:latin typeface="Berlin Sans FB Demi" panose="020E0802020502020306" pitchFamily="34" charset="0"/>
              </a:rPr>
              <a:t>FAMILY PLANNING &amp; REPRODUCTIVE HEALTH</a:t>
            </a:r>
          </a:p>
        </p:txBody>
      </p:sp>
      <p:sp>
        <p:nvSpPr>
          <p:cNvPr id="3" name="Subtitle 2"/>
          <p:cNvSpPr>
            <a:spLocks noGrp="1"/>
          </p:cNvSpPr>
          <p:nvPr>
            <p:ph type="subTitle" idx="1"/>
          </p:nvPr>
        </p:nvSpPr>
        <p:spPr>
          <a:xfrm>
            <a:off x="5166519" y="4267200"/>
            <a:ext cx="5155076" cy="1828800"/>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endParaRPr lang="en-US" sz="3600" b="1" dirty="0">
              <a:solidFill>
                <a:schemeClr val="tx1"/>
              </a:solidFill>
              <a:effectLst>
                <a:outerShdw blurRad="38100" dist="38100" dir="2700000" algn="tl">
                  <a:srgbClr val="000000">
                    <a:alpha val="43137"/>
                  </a:srgbClr>
                </a:outerShdw>
              </a:effectLst>
              <a:latin typeface="Lucida Calligraphy" panose="03010101010101010101" pitchFamily="66" charset="0"/>
            </a:endParaRPr>
          </a:p>
          <a:p>
            <a:r>
              <a:rPr lang="en-US" sz="3600" b="1" dirty="0">
                <a:solidFill>
                  <a:schemeClr val="tx1"/>
                </a:solidFill>
                <a:effectLst>
                  <a:outerShdw blurRad="38100" dist="38100" dir="2700000" algn="tl">
                    <a:srgbClr val="000000">
                      <a:alpha val="43137"/>
                    </a:srgbClr>
                  </a:outerShdw>
                </a:effectLst>
                <a:latin typeface="Lucida Calligraphy" panose="03010101010101010101" pitchFamily="66" charset="0"/>
              </a:rPr>
              <a:t>By Martha Kairu</a:t>
            </a:r>
          </a:p>
        </p:txBody>
      </p:sp>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9" y="38100"/>
            <a:ext cx="10122694" cy="723900"/>
          </a:xfrm>
        </p:spPr>
        <p:txBody>
          <a:bodyPr>
            <a:normAutofit fontScale="90000"/>
          </a:bodyPr>
          <a:lstStyle/>
          <a:p>
            <a:r>
              <a:rPr lang="en-US" b="1" u="sng" dirty="0"/>
              <a:t>DEFINITION OF TERMS CNTD</a:t>
            </a:r>
            <a:r>
              <a:rPr lang="en-US" b="1" dirty="0"/>
              <a:t>’…</a:t>
            </a:r>
          </a:p>
        </p:txBody>
      </p:sp>
      <p:sp>
        <p:nvSpPr>
          <p:cNvPr id="3" name="Content Placeholder 2"/>
          <p:cNvSpPr>
            <a:spLocks noGrp="1"/>
          </p:cNvSpPr>
          <p:nvPr>
            <p:ph idx="1"/>
          </p:nvPr>
        </p:nvSpPr>
        <p:spPr>
          <a:xfrm>
            <a:off x="137319" y="762000"/>
            <a:ext cx="10896600" cy="6095999"/>
          </a:xfrm>
        </p:spPr>
        <p:txBody>
          <a:bodyPr>
            <a:normAutofit lnSpcReduction="10000"/>
          </a:bodyPr>
          <a:lstStyle/>
          <a:p>
            <a:pPr marL="0" indent="0" algn="just">
              <a:buNone/>
            </a:pPr>
            <a:r>
              <a:rPr lang="en-US" b="1" i="1" dirty="0"/>
              <a:t>5) TOTAL FERTILITY RATE </a:t>
            </a:r>
            <a:r>
              <a:rPr lang="en-US" i="1" dirty="0"/>
              <a:t>(TFR): </a:t>
            </a:r>
            <a:r>
              <a:rPr lang="en-US" dirty="0"/>
              <a:t>The number of children that would be born alive to a woman during her lifetime, taken as an average of a given group of women of reproductive age (15-49 years).</a:t>
            </a:r>
          </a:p>
          <a:p>
            <a:pPr marL="0" indent="0" algn="just">
              <a:buNone/>
            </a:pPr>
            <a:r>
              <a:rPr lang="en-US" b="1" i="1" dirty="0"/>
              <a:t>6) UNMET NEED FOR FP: </a:t>
            </a:r>
            <a:r>
              <a:rPr lang="en-US" dirty="0"/>
              <a:t>Term used in the context of family planning where a married woman of reproductive age wants to either space or limit births and </a:t>
            </a:r>
            <a:r>
              <a:rPr lang="en-US" b="1" i="1" dirty="0"/>
              <a:t>is not using any method</a:t>
            </a:r>
            <a:r>
              <a:rPr lang="en-US" dirty="0"/>
              <a:t> of family planning, despite the fact that she is sexually active.</a:t>
            </a:r>
          </a:p>
          <a:p>
            <a:pPr marL="0" indent="0" algn="just">
              <a:buNone/>
            </a:pPr>
            <a:r>
              <a:rPr lang="en-US" b="1" i="1" dirty="0"/>
              <a:t>7) REPRODUCTIVE HEALTH: </a:t>
            </a:r>
            <a:r>
              <a:rPr lang="en-US" dirty="0"/>
              <a:t>State of complete physical, mental and social well-being and not merely the absence of disease or infirmity, in all matters relating to the reproductive system, its functions and processes.</a:t>
            </a:r>
            <a:endParaRPr lang="en-US" b="1" i="1" dirty="0"/>
          </a:p>
          <a:p>
            <a:pPr marL="0" indent="0" algn="just">
              <a:buNone/>
            </a:pPr>
            <a:endParaRPr lang="en-US" dirty="0"/>
          </a:p>
        </p:txBody>
      </p:sp>
    </p:spTree>
    <p:extLst>
      <p:ext uri="{BB962C8B-B14F-4D97-AF65-F5344CB8AC3E}">
        <p14:creationId xmlns:p14="http://schemas.microsoft.com/office/powerpoint/2010/main" val="1527307538"/>
      </p:ext>
    </p:extLst>
  </p:cSld>
  <p:clrMapOvr>
    <a:masterClrMapping/>
  </p:clrMapOvr>
  <p:transition>
    <p:diamond/>
  </p:transition>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1966119" y="0"/>
            <a:ext cx="7772400" cy="685800"/>
          </a:xfrm>
        </p:spPr>
        <p:txBody>
          <a:bodyPr>
            <a:normAutofit fontScale="90000"/>
          </a:bodyPr>
          <a:lstStyle/>
          <a:p>
            <a:pPr eaLnBrk="1" hangingPunct="1"/>
            <a:r>
              <a:rPr lang="en-US" altLang="en-US"/>
              <a:t>Cont’</a:t>
            </a:r>
          </a:p>
        </p:txBody>
      </p:sp>
      <p:sp>
        <p:nvSpPr>
          <p:cNvPr id="38915" name="Content Placeholder 2"/>
          <p:cNvSpPr>
            <a:spLocks noGrp="1"/>
          </p:cNvSpPr>
          <p:nvPr>
            <p:ph idx="1"/>
          </p:nvPr>
        </p:nvSpPr>
        <p:spPr>
          <a:xfrm>
            <a:off x="1280318" y="685800"/>
            <a:ext cx="9829801" cy="6019800"/>
          </a:xfrm>
          <a:solidFill>
            <a:schemeClr val="bg1">
              <a:lumMod val="95000"/>
            </a:schemeClr>
          </a:solidFill>
        </p:spPr>
        <p:txBody>
          <a:bodyPr>
            <a:normAutofit/>
          </a:bodyPr>
          <a:lstStyle/>
          <a:p>
            <a:pPr algn="just" eaLnBrk="1" hangingPunct="1">
              <a:buFont typeface="Wingdings" panose="05000000000000000000" pitchFamily="2" charset="2"/>
              <a:buChar char="ü"/>
            </a:pPr>
            <a:r>
              <a:rPr lang="en-US" altLang="en-US" sz="3200" dirty="0"/>
              <a:t>Avoid sexual intercourse and genital contact during the time of bleeding</a:t>
            </a:r>
          </a:p>
          <a:p>
            <a:pPr algn="just" eaLnBrk="1" hangingPunct="1">
              <a:buFont typeface="Wingdings" panose="05000000000000000000" pitchFamily="2" charset="2"/>
              <a:buChar char="ü"/>
            </a:pPr>
            <a:r>
              <a:rPr lang="en-US" altLang="en-US" sz="3200" dirty="0"/>
              <a:t>Avoid sexual intercourse and genital contact during spotting with or without mucus plus 3 days of return to (BIP)</a:t>
            </a:r>
          </a:p>
          <a:p>
            <a:pPr algn="just" eaLnBrk="1" hangingPunct="1">
              <a:buFont typeface="Wingdings" panose="05000000000000000000" pitchFamily="2" charset="2"/>
              <a:buChar char="ü"/>
            </a:pPr>
            <a:r>
              <a:rPr lang="en-US" altLang="en-US" sz="3200" dirty="0"/>
              <a:t>Avoid sexual intercourse and genital contact if there is any change of BIP plus 3 days in return in BIP( any change must be respected) </a:t>
            </a:r>
          </a:p>
          <a:p>
            <a:pPr algn="just" eaLnBrk="1" hangingPunct="1">
              <a:buFont typeface="Wingdings" panose="05000000000000000000" pitchFamily="2" charset="2"/>
              <a:buChar char="ü"/>
            </a:pPr>
            <a:r>
              <a:rPr lang="en-US" altLang="en-US" sz="3200" dirty="0"/>
              <a:t>Confine sexual intercourse evenings only</a:t>
            </a:r>
          </a:p>
          <a:p>
            <a:pPr algn="just" eaLnBrk="1" hangingPunct="1">
              <a:buFont typeface="Wingdings" panose="05000000000000000000" pitchFamily="2" charset="2"/>
              <a:buChar char="ü"/>
            </a:pPr>
            <a:r>
              <a:rPr lang="en-US" altLang="en-US" sz="3200" dirty="0"/>
              <a:t>Continue sexual intercourse on alternate days evening only</a:t>
            </a:r>
          </a:p>
        </p:txBody>
      </p:sp>
    </p:spTree>
    <p:extLst>
      <p:ext uri="{BB962C8B-B14F-4D97-AF65-F5344CB8AC3E}">
        <p14:creationId xmlns:p14="http://schemas.microsoft.com/office/powerpoint/2010/main" val="1504671257"/>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2347119" y="0"/>
            <a:ext cx="6553200" cy="1143000"/>
          </a:xfrm>
        </p:spPr>
        <p:txBody>
          <a:bodyPr>
            <a:noAutofit/>
          </a:bodyPr>
          <a:lstStyle/>
          <a:p>
            <a:pPr eaLnBrk="1" fontAlgn="auto" hangingPunct="1">
              <a:spcAft>
                <a:spcPts val="0"/>
              </a:spcAft>
              <a:defRPr/>
            </a:pPr>
            <a:r>
              <a:rPr lang="en-US" sz="4000" b="1" dirty="0">
                <a:solidFill>
                  <a:srgbClr val="FF0000"/>
                </a:solidFill>
                <a:latin typeface="+mn-lt"/>
              </a:rPr>
              <a:t>Factors of success -BOM</a:t>
            </a:r>
          </a:p>
        </p:txBody>
      </p:sp>
      <p:sp>
        <p:nvSpPr>
          <p:cNvPr id="39941" name="Content Placeholder 2"/>
          <p:cNvSpPr>
            <a:spLocks noGrp="1"/>
          </p:cNvSpPr>
          <p:nvPr>
            <p:ph idx="1"/>
          </p:nvPr>
        </p:nvSpPr>
        <p:spPr>
          <a:xfrm>
            <a:off x="1661319" y="1295400"/>
            <a:ext cx="9372600" cy="4724400"/>
          </a:xfrm>
          <a:solidFill>
            <a:schemeClr val="bg1">
              <a:lumMod val="95000"/>
            </a:schemeClr>
          </a:solidFill>
        </p:spPr>
        <p:txBody>
          <a:bodyPr>
            <a:normAutofit/>
          </a:bodyPr>
          <a:lstStyle/>
          <a:p>
            <a:pPr eaLnBrk="1" hangingPunct="1">
              <a:buFont typeface="Wingdings" panose="05000000000000000000" pitchFamily="2" charset="2"/>
              <a:buChar char="ü"/>
            </a:pPr>
            <a:r>
              <a:rPr lang="en-US" altLang="en-US" sz="3600" dirty="0"/>
              <a:t>Motivation</a:t>
            </a:r>
          </a:p>
          <a:p>
            <a:pPr eaLnBrk="1" hangingPunct="1">
              <a:buFont typeface="Wingdings" panose="05000000000000000000" pitchFamily="2" charset="2"/>
              <a:buChar char="ü"/>
            </a:pPr>
            <a:r>
              <a:rPr lang="en-US" altLang="en-US" sz="3600" dirty="0"/>
              <a:t>Proper teaching</a:t>
            </a:r>
          </a:p>
          <a:p>
            <a:pPr eaLnBrk="1" hangingPunct="1">
              <a:buFont typeface="Wingdings" panose="05000000000000000000" pitchFamily="2" charset="2"/>
              <a:buChar char="ü"/>
            </a:pPr>
            <a:r>
              <a:rPr lang="en-US" altLang="en-US" sz="3600" dirty="0"/>
              <a:t>Accurate observation, recording and use of the rules</a:t>
            </a:r>
          </a:p>
          <a:p>
            <a:pPr eaLnBrk="1" hangingPunct="1">
              <a:buFont typeface="Wingdings" panose="05000000000000000000" pitchFamily="2" charset="2"/>
              <a:buChar char="ü"/>
            </a:pPr>
            <a:r>
              <a:rPr lang="en-US" altLang="en-US" sz="3600" dirty="0"/>
              <a:t>Co-operation and collaboration in order to make it success</a:t>
            </a:r>
          </a:p>
          <a:p>
            <a:pPr eaLnBrk="1" hangingPunct="1">
              <a:buFont typeface="Wingdings" panose="05000000000000000000" pitchFamily="2" charset="2"/>
              <a:buChar char="ü"/>
            </a:pPr>
            <a:r>
              <a:rPr lang="en-US" altLang="en-US" sz="3600" dirty="0"/>
              <a:t>Mutual love and respect</a:t>
            </a:r>
          </a:p>
          <a:p>
            <a:pPr eaLnBrk="1" hangingPunct="1">
              <a:buFont typeface="Wingdings 2" panose="05020102010507070707" pitchFamily="18" charset="2"/>
              <a:buNone/>
            </a:pPr>
            <a:endParaRPr lang="en-US" altLang="en-US" sz="2800" b="1" dirty="0"/>
          </a:p>
          <a:p>
            <a:pPr eaLnBrk="1" hangingPunct="1">
              <a:buFont typeface="Wingdings" panose="05000000000000000000" pitchFamily="2" charset="2"/>
              <a:buChar char="ü"/>
            </a:pPr>
            <a:endParaRPr lang="en-US" altLang="en-US" sz="3600" dirty="0"/>
          </a:p>
          <a:p>
            <a:pPr eaLnBrk="1" hangingPunct="1">
              <a:buFont typeface="Wingdings" panose="05000000000000000000" pitchFamily="2" charset="2"/>
              <a:buChar char="ü"/>
            </a:pPr>
            <a:endParaRPr lang="en-US" altLang="en-US" sz="3600" dirty="0"/>
          </a:p>
          <a:p>
            <a:pPr eaLnBrk="1" hangingPunct="1"/>
            <a:endParaRPr lang="en-US" altLang="en-US" sz="3600" dirty="0"/>
          </a:p>
        </p:txBody>
      </p:sp>
    </p:spTree>
    <p:extLst>
      <p:ext uri="{BB962C8B-B14F-4D97-AF65-F5344CB8AC3E}">
        <p14:creationId xmlns:p14="http://schemas.microsoft.com/office/powerpoint/2010/main" val="347444418"/>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5758" y="152400"/>
            <a:ext cx="9222900" cy="1143000"/>
          </a:xfrm>
        </p:spPr>
        <p:txBody>
          <a:bodyPr>
            <a:normAutofit/>
          </a:bodyPr>
          <a:lstStyle/>
          <a:p>
            <a:pPr algn="ctr" eaLnBrk="1" fontAlgn="auto" hangingPunct="1">
              <a:spcAft>
                <a:spcPts val="0"/>
              </a:spcAft>
              <a:defRPr/>
            </a:pPr>
            <a:r>
              <a:rPr lang="en-US" b="1" dirty="0">
                <a:solidFill>
                  <a:srgbClr val="FF0000"/>
                </a:solidFill>
                <a:latin typeface="+mn-lt"/>
              </a:rPr>
              <a:t>Advantages of BOM</a:t>
            </a:r>
          </a:p>
        </p:txBody>
      </p:sp>
      <p:sp>
        <p:nvSpPr>
          <p:cNvPr id="40963" name="Content Placeholder 2"/>
          <p:cNvSpPr>
            <a:spLocks noGrp="1"/>
          </p:cNvSpPr>
          <p:nvPr>
            <p:ph idx="1"/>
          </p:nvPr>
        </p:nvSpPr>
        <p:spPr>
          <a:solidFill>
            <a:schemeClr val="bg1">
              <a:lumMod val="95000"/>
            </a:schemeClr>
          </a:solidFill>
        </p:spPr>
        <p:txBody>
          <a:bodyPr/>
          <a:lstStyle/>
          <a:p>
            <a:pPr eaLnBrk="1" hangingPunct="1">
              <a:buFont typeface="Wingdings" panose="05000000000000000000" pitchFamily="2" charset="2"/>
              <a:buChar char="ü"/>
            </a:pPr>
            <a:r>
              <a:rPr lang="en-US" altLang="en-US" sz="4000" dirty="0"/>
              <a:t>No side effects</a:t>
            </a:r>
          </a:p>
          <a:p>
            <a:pPr eaLnBrk="1" hangingPunct="1">
              <a:buFont typeface="Wingdings" panose="05000000000000000000" pitchFamily="2" charset="2"/>
              <a:buChar char="ü"/>
            </a:pPr>
            <a:r>
              <a:rPr lang="en-US" altLang="en-US" sz="4000" dirty="0"/>
              <a:t> Cheap</a:t>
            </a:r>
          </a:p>
          <a:p>
            <a:pPr eaLnBrk="1" hangingPunct="1">
              <a:buFont typeface="Wingdings" panose="05000000000000000000" pitchFamily="2" charset="2"/>
              <a:buChar char="ü"/>
            </a:pPr>
            <a:r>
              <a:rPr lang="en-US" altLang="en-US" sz="4000" dirty="0"/>
              <a:t>Always available</a:t>
            </a:r>
          </a:p>
          <a:p>
            <a:pPr eaLnBrk="1" hangingPunct="1">
              <a:buFont typeface="Wingdings" panose="05000000000000000000" pitchFamily="2" charset="2"/>
              <a:buChar char="ü"/>
            </a:pPr>
            <a:r>
              <a:rPr lang="en-US" altLang="en-US" sz="4000" dirty="0"/>
              <a:t>Makes marriages and homes happier</a:t>
            </a:r>
          </a:p>
          <a:p>
            <a:pPr eaLnBrk="1" hangingPunct="1">
              <a:buFont typeface="Wingdings" panose="05000000000000000000" pitchFamily="2" charset="2"/>
              <a:buChar char="ü"/>
            </a:pPr>
            <a:r>
              <a:rPr lang="en-US" altLang="en-US" sz="4000" dirty="0"/>
              <a:t>Enable pregnancy to be planned/ achieved</a:t>
            </a:r>
          </a:p>
          <a:p>
            <a:pPr eaLnBrk="1" hangingPunct="1">
              <a:buFont typeface="Wingdings" panose="05000000000000000000" pitchFamily="2" charset="2"/>
              <a:buChar char="ü"/>
            </a:pPr>
            <a:endParaRPr lang="en-US" altLang="en-US" dirty="0"/>
          </a:p>
        </p:txBody>
      </p:sp>
    </p:spTree>
    <p:extLst>
      <p:ext uri="{BB962C8B-B14F-4D97-AF65-F5344CB8AC3E}">
        <p14:creationId xmlns:p14="http://schemas.microsoft.com/office/powerpoint/2010/main" val="3968629720"/>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1737519" y="0"/>
            <a:ext cx="7543800" cy="1143000"/>
          </a:xfrm>
        </p:spPr>
        <p:txBody>
          <a:bodyPr>
            <a:noAutofit/>
          </a:bodyPr>
          <a:lstStyle/>
          <a:p>
            <a:pPr algn="ctr" eaLnBrk="1" fontAlgn="auto" hangingPunct="1">
              <a:spcAft>
                <a:spcPts val="0"/>
              </a:spcAft>
              <a:defRPr/>
            </a:pPr>
            <a:r>
              <a:rPr lang="en-US" sz="4400" b="1" dirty="0">
                <a:solidFill>
                  <a:srgbClr val="FF0000"/>
                </a:solidFill>
                <a:latin typeface="+mn-lt"/>
              </a:rPr>
              <a:t>3. Basal Body Temperature (BBT)</a:t>
            </a:r>
          </a:p>
        </p:txBody>
      </p:sp>
      <p:sp>
        <p:nvSpPr>
          <p:cNvPr id="41989" name="Content Placeholder 2"/>
          <p:cNvSpPr>
            <a:spLocks noGrp="1"/>
          </p:cNvSpPr>
          <p:nvPr>
            <p:ph idx="1"/>
          </p:nvPr>
        </p:nvSpPr>
        <p:spPr>
          <a:xfrm>
            <a:off x="1508919" y="1524000"/>
            <a:ext cx="9448800" cy="5181600"/>
          </a:xfrm>
          <a:solidFill>
            <a:schemeClr val="bg1">
              <a:lumMod val="95000"/>
            </a:schemeClr>
          </a:solidFill>
        </p:spPr>
        <p:txBody>
          <a:bodyPr>
            <a:normAutofit/>
          </a:bodyPr>
          <a:lstStyle/>
          <a:p>
            <a:pPr algn="just" eaLnBrk="1" hangingPunct="1">
              <a:buFont typeface="Wingdings" panose="05000000000000000000" pitchFamily="2" charset="2"/>
              <a:buChar char="Ø"/>
            </a:pPr>
            <a:r>
              <a:rPr lang="en-US" altLang="en-US" sz="3600" dirty="0">
                <a:latin typeface="Maiandra GD" panose="020E0502030308020204" pitchFamily="34" charset="0"/>
              </a:rPr>
              <a:t>In this method, the woman is instructed to take her temperature either orally, rectally, or vaginally for five minutes each morning before getting out of bed and before eating anything. </a:t>
            </a:r>
          </a:p>
          <a:p>
            <a:pPr algn="just" eaLnBrk="1" hangingPunct="1">
              <a:buFont typeface="Wingdings" panose="05000000000000000000" pitchFamily="2" charset="2"/>
              <a:buChar char="Ø"/>
            </a:pPr>
            <a:endParaRPr lang="en-US" altLang="en-US" sz="3600" dirty="0">
              <a:latin typeface="Maiandra GD" panose="020E0502030308020204" pitchFamily="34" charset="0"/>
            </a:endParaRPr>
          </a:p>
          <a:p>
            <a:pPr algn="just" eaLnBrk="1" hangingPunct="1">
              <a:buFont typeface="Wingdings" panose="05000000000000000000" pitchFamily="2" charset="2"/>
              <a:buChar char="Ø"/>
            </a:pPr>
            <a:r>
              <a:rPr lang="en-US" altLang="en-US" sz="3600" dirty="0">
                <a:latin typeface="Maiandra GD" panose="020E0502030308020204" pitchFamily="34" charset="0"/>
              </a:rPr>
              <a:t>The temp is taken at complete bed rest at the same time with the same thermometer by the same route for the entire cycle. </a:t>
            </a:r>
          </a:p>
          <a:p>
            <a:pPr algn="just" eaLnBrk="1" hangingPunct="1"/>
            <a:endParaRPr lang="en-US" altLang="en-US" dirty="0">
              <a:latin typeface="Maiandra GD" panose="020E0502030308020204" pitchFamily="34" charset="0"/>
            </a:endParaRPr>
          </a:p>
        </p:txBody>
      </p:sp>
    </p:spTree>
    <p:extLst>
      <p:ext uri="{BB962C8B-B14F-4D97-AF65-F5344CB8AC3E}">
        <p14:creationId xmlns:p14="http://schemas.microsoft.com/office/powerpoint/2010/main" val="2991189695"/>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1966119" y="0"/>
            <a:ext cx="7772400" cy="563562"/>
          </a:xfrm>
        </p:spPr>
        <p:txBody>
          <a:bodyPr>
            <a:normAutofit fontScale="90000"/>
          </a:bodyPr>
          <a:lstStyle/>
          <a:p>
            <a:pPr algn="ctr" eaLnBrk="1" hangingPunct="1"/>
            <a:r>
              <a:rPr lang="en-US" altLang="en-US" dirty="0" err="1"/>
              <a:t>Cont</a:t>
            </a:r>
            <a:r>
              <a:rPr lang="en-US" altLang="en-US" dirty="0"/>
              <a:t>’ </a:t>
            </a:r>
          </a:p>
        </p:txBody>
      </p:sp>
      <p:sp>
        <p:nvSpPr>
          <p:cNvPr id="43013" name="Content Placeholder 2"/>
          <p:cNvSpPr>
            <a:spLocks noGrp="1"/>
          </p:cNvSpPr>
          <p:nvPr>
            <p:ph idx="1"/>
          </p:nvPr>
        </p:nvSpPr>
        <p:spPr>
          <a:xfrm>
            <a:off x="1280319" y="563562"/>
            <a:ext cx="9829800" cy="6019800"/>
          </a:xfrm>
          <a:solidFill>
            <a:schemeClr val="bg1">
              <a:lumMod val="95000"/>
            </a:schemeClr>
          </a:solidFill>
        </p:spPr>
        <p:txBody>
          <a:bodyPr>
            <a:normAutofit/>
          </a:bodyPr>
          <a:lstStyle/>
          <a:p>
            <a:pPr algn="just" eaLnBrk="1" hangingPunct="1">
              <a:buFont typeface="Arial" panose="020B0604020202020204" pitchFamily="34" charset="0"/>
              <a:buNone/>
            </a:pPr>
            <a:r>
              <a:rPr lang="en-US" altLang="en-US" b="1" dirty="0">
                <a:solidFill>
                  <a:srgbClr val="FF0000"/>
                </a:solidFill>
                <a:latin typeface="Maiandra GD" panose="020E0502030308020204" pitchFamily="34" charset="0"/>
              </a:rPr>
              <a:t>Steps in BBT</a:t>
            </a:r>
          </a:p>
          <a:p>
            <a:pPr algn="just" eaLnBrk="1" hangingPunct="1">
              <a:buFont typeface="Wingdings" panose="05000000000000000000" pitchFamily="2" charset="2"/>
              <a:buChar char="ü"/>
            </a:pPr>
            <a:r>
              <a:rPr lang="en-US" altLang="en-US" dirty="0">
                <a:latin typeface="Maiandra GD" panose="020E0502030308020204" pitchFamily="34" charset="0"/>
              </a:rPr>
              <a:t>Check the thermometer is reading below 35 degree Celsius.</a:t>
            </a:r>
          </a:p>
          <a:p>
            <a:pPr algn="just" eaLnBrk="1" hangingPunct="1">
              <a:buFont typeface="Wingdings" panose="05000000000000000000" pitchFamily="2" charset="2"/>
              <a:buChar char="ü"/>
            </a:pPr>
            <a:r>
              <a:rPr lang="en-US" altLang="en-US" dirty="0">
                <a:latin typeface="Maiandra GD" panose="020E0502030308020204" pitchFamily="34" charset="0"/>
              </a:rPr>
              <a:t>Place it under the tongue and close lips. Wait for five minutes then;</a:t>
            </a:r>
          </a:p>
          <a:p>
            <a:pPr algn="just" eaLnBrk="1" hangingPunct="1">
              <a:buFont typeface="Wingdings" panose="05000000000000000000" pitchFamily="2" charset="2"/>
              <a:buChar char="ü"/>
            </a:pPr>
            <a:r>
              <a:rPr lang="en-US" altLang="en-US" dirty="0">
                <a:latin typeface="Maiandra GD" panose="020E0502030308020204" pitchFamily="34" charset="0"/>
              </a:rPr>
              <a:t>Record.</a:t>
            </a:r>
          </a:p>
          <a:p>
            <a:pPr algn="just">
              <a:buFont typeface="Wingdings" panose="05000000000000000000" pitchFamily="2" charset="2"/>
              <a:buChar char="ü"/>
            </a:pPr>
            <a:r>
              <a:rPr lang="en-US" altLang="en-US" dirty="0">
                <a:latin typeface="Maiandra GD" panose="020E0502030308020204" pitchFamily="34" charset="0"/>
              </a:rPr>
              <a:t>Shake it below 35 degree Celsius.</a:t>
            </a:r>
          </a:p>
          <a:p>
            <a:pPr algn="just" eaLnBrk="1" hangingPunct="1">
              <a:buFont typeface="Wingdings" panose="05000000000000000000" pitchFamily="2" charset="2"/>
              <a:buChar char="ü"/>
            </a:pPr>
            <a:r>
              <a:rPr lang="en-US" altLang="en-US" dirty="0">
                <a:latin typeface="Maiandra GD" panose="020E0502030308020204" pitchFamily="34" charset="0"/>
              </a:rPr>
              <a:t>Clean it with cold water.</a:t>
            </a:r>
          </a:p>
          <a:p>
            <a:pPr algn="just" eaLnBrk="1" hangingPunct="1">
              <a:buFont typeface="Wingdings" panose="05000000000000000000" pitchFamily="2" charset="2"/>
              <a:buChar char="ü"/>
            </a:pPr>
            <a:r>
              <a:rPr lang="en-US" altLang="en-US" dirty="0">
                <a:latin typeface="Maiandra GD" panose="020E0502030308020204" pitchFamily="34" charset="0"/>
              </a:rPr>
              <a:t>Replace in it’s container and safe near your reach. </a:t>
            </a:r>
          </a:p>
          <a:p>
            <a:pPr algn="just" eaLnBrk="1" hangingPunct="1"/>
            <a:endParaRPr lang="en-US" altLang="en-US" sz="3600" dirty="0">
              <a:latin typeface="Maiandra GD" panose="020E0502030308020204" pitchFamily="34" charset="0"/>
            </a:endParaRPr>
          </a:p>
        </p:txBody>
      </p:sp>
    </p:spTree>
    <p:extLst>
      <p:ext uri="{BB962C8B-B14F-4D97-AF65-F5344CB8AC3E}">
        <p14:creationId xmlns:p14="http://schemas.microsoft.com/office/powerpoint/2010/main" val="2075481244"/>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966119" y="274638"/>
            <a:ext cx="7772400" cy="715962"/>
          </a:xfrm>
        </p:spPr>
        <p:txBody>
          <a:bodyPr>
            <a:normAutofit fontScale="90000"/>
          </a:bodyPr>
          <a:lstStyle/>
          <a:p>
            <a:pPr eaLnBrk="1" hangingPunct="1"/>
            <a:r>
              <a:rPr lang="en-US" altLang="en-US">
                <a:solidFill>
                  <a:srgbClr val="FF0000"/>
                </a:solidFill>
              </a:rPr>
              <a:t>Cont’-BBT</a:t>
            </a:r>
          </a:p>
        </p:txBody>
      </p:sp>
      <p:sp>
        <p:nvSpPr>
          <p:cNvPr id="44035" name="Content Placeholder 2"/>
          <p:cNvSpPr>
            <a:spLocks noGrp="1"/>
          </p:cNvSpPr>
          <p:nvPr>
            <p:ph idx="1"/>
          </p:nvPr>
        </p:nvSpPr>
        <p:spPr>
          <a:xfrm>
            <a:off x="1356519" y="1430337"/>
            <a:ext cx="9601200" cy="5181600"/>
          </a:xfrm>
          <a:solidFill>
            <a:schemeClr val="bg1">
              <a:lumMod val="95000"/>
            </a:schemeClr>
          </a:solidFill>
        </p:spPr>
        <p:txBody>
          <a:bodyPr>
            <a:normAutofit/>
          </a:bodyPr>
          <a:lstStyle/>
          <a:p>
            <a:pPr algn="just"/>
            <a:r>
              <a:rPr lang="en-US" altLang="en-US" dirty="0">
                <a:latin typeface="Maiandra GD" panose="020E0502030308020204" pitchFamily="34" charset="0"/>
              </a:rPr>
              <a:t>The woman must be taught how to read a thermometer, how to enter her daily temperature on a special chart, and how to observe a rise in her temperature (0.2°C- 0.5°C) which occurs during ovulation.</a:t>
            </a:r>
          </a:p>
        </p:txBody>
      </p:sp>
    </p:spTree>
    <p:extLst>
      <p:ext uri="{BB962C8B-B14F-4D97-AF65-F5344CB8AC3E}">
        <p14:creationId xmlns:p14="http://schemas.microsoft.com/office/powerpoint/2010/main" val="2452909547"/>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1793629" y="0"/>
            <a:ext cx="9222900" cy="1143000"/>
          </a:xfrm>
        </p:spPr>
        <p:txBody>
          <a:bodyPr/>
          <a:lstStyle/>
          <a:p>
            <a:pPr eaLnBrk="1" hangingPunct="1"/>
            <a:r>
              <a:rPr lang="en-US" altLang="en-US" dirty="0" err="1"/>
              <a:t>Cont</a:t>
            </a:r>
            <a:r>
              <a:rPr lang="en-US" altLang="en-US" dirty="0"/>
              <a:t>’</a:t>
            </a:r>
          </a:p>
        </p:txBody>
      </p:sp>
      <p:sp>
        <p:nvSpPr>
          <p:cNvPr id="45059" name="Content Placeholder 2"/>
          <p:cNvSpPr>
            <a:spLocks noGrp="1"/>
          </p:cNvSpPr>
          <p:nvPr>
            <p:ph idx="1"/>
          </p:nvPr>
        </p:nvSpPr>
        <p:spPr>
          <a:xfrm>
            <a:off x="1280319" y="914400"/>
            <a:ext cx="9708429" cy="5668962"/>
          </a:xfrm>
          <a:solidFill>
            <a:schemeClr val="bg1">
              <a:lumMod val="95000"/>
            </a:schemeClr>
          </a:solidFill>
        </p:spPr>
        <p:txBody>
          <a:bodyPr>
            <a:normAutofit/>
          </a:bodyPr>
          <a:lstStyle/>
          <a:p>
            <a:pPr algn="just" eaLnBrk="1" hangingPunct="1">
              <a:buFont typeface="Arial" panose="020B0604020202020204" pitchFamily="34" charset="0"/>
              <a:buNone/>
            </a:pPr>
            <a:r>
              <a:rPr lang="en-US" altLang="en-US" b="1" dirty="0">
                <a:solidFill>
                  <a:srgbClr val="FF0000"/>
                </a:solidFill>
              </a:rPr>
              <a:t>NB</a:t>
            </a:r>
          </a:p>
          <a:p>
            <a:pPr algn="just">
              <a:buNone/>
            </a:pPr>
            <a:r>
              <a:rPr lang="en-US" altLang="en-US" b="1" dirty="0">
                <a:solidFill>
                  <a:srgbClr val="FF0000"/>
                </a:solidFill>
              </a:rPr>
              <a:t>  </a:t>
            </a:r>
            <a:r>
              <a:rPr lang="en-US" altLang="en-US" dirty="0"/>
              <a:t>The woman temp rises by 0.2°C to 0.5°C around the time of ovulation. The couple avoids sex from the first day of monthly bleeding until three days after the woman’s temp has rising above her regular temperature. </a:t>
            </a:r>
          </a:p>
          <a:p>
            <a:pPr algn="just" eaLnBrk="1" hangingPunct="1"/>
            <a:endParaRPr lang="en-US" altLang="en-US" dirty="0"/>
          </a:p>
        </p:txBody>
      </p:sp>
    </p:spTree>
    <p:extLst>
      <p:ext uri="{BB962C8B-B14F-4D97-AF65-F5344CB8AC3E}">
        <p14:creationId xmlns:p14="http://schemas.microsoft.com/office/powerpoint/2010/main" val="1171625012"/>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a:solidFill>
                  <a:srgbClr val="FF0000"/>
                </a:solidFill>
                <a:latin typeface="+mn-lt"/>
              </a:rPr>
              <a:t>4. Sympto-thermal method</a:t>
            </a:r>
          </a:p>
        </p:txBody>
      </p:sp>
      <p:sp>
        <p:nvSpPr>
          <p:cNvPr id="46083" name="Content Placeholder 2"/>
          <p:cNvSpPr>
            <a:spLocks noGrp="1"/>
          </p:cNvSpPr>
          <p:nvPr>
            <p:ph idx="1"/>
          </p:nvPr>
        </p:nvSpPr>
        <p:spPr>
          <a:xfrm>
            <a:off x="1356518" y="1417638"/>
            <a:ext cx="9632229" cy="4875213"/>
          </a:xfrm>
          <a:solidFill>
            <a:schemeClr val="bg1">
              <a:lumMod val="95000"/>
            </a:schemeClr>
          </a:solidFill>
        </p:spPr>
        <p:txBody>
          <a:bodyPr>
            <a:normAutofit/>
          </a:bodyPr>
          <a:lstStyle/>
          <a:p>
            <a:pPr algn="just" eaLnBrk="1" hangingPunct="1">
              <a:buFont typeface="Wingdings" pitchFamily="2" charset="2"/>
              <a:buChar char="Ø"/>
              <a:defRPr/>
            </a:pPr>
            <a:r>
              <a:rPr lang="en-US" dirty="0">
                <a:latin typeface="Maiandra GD" panose="020E0502030308020204" pitchFamily="34" charset="0"/>
              </a:rPr>
              <a:t>In this method, the </a:t>
            </a:r>
            <a:r>
              <a:rPr lang="en-US" dirty="0">
                <a:solidFill>
                  <a:srgbClr val="FF0000"/>
                </a:solidFill>
                <a:latin typeface="Maiandra GD" panose="020E0502030308020204" pitchFamily="34" charset="0"/>
              </a:rPr>
              <a:t>pre-Ovulatory</a:t>
            </a:r>
            <a:r>
              <a:rPr lang="en-US" dirty="0">
                <a:latin typeface="Maiandra GD" panose="020E0502030308020204" pitchFamily="34" charset="0"/>
              </a:rPr>
              <a:t> and </a:t>
            </a:r>
            <a:r>
              <a:rPr lang="en-US" dirty="0">
                <a:solidFill>
                  <a:srgbClr val="FF0000"/>
                </a:solidFill>
                <a:latin typeface="Maiandra GD" panose="020E0502030308020204" pitchFamily="34" charset="0"/>
              </a:rPr>
              <a:t>post-Ovulatory infertile phase </a:t>
            </a:r>
            <a:r>
              <a:rPr lang="en-US" dirty="0">
                <a:latin typeface="Maiandra GD" panose="020E0502030308020204" pitchFamily="34" charset="0"/>
              </a:rPr>
              <a:t>of the menstrual cycle are indentified by combination of the above two techniques:-</a:t>
            </a:r>
          </a:p>
          <a:p>
            <a:pPr marL="742950" indent="-742950" algn="just" eaLnBrk="1" hangingPunct="1">
              <a:buFont typeface="+mj-lt"/>
              <a:buAutoNum type="arabicPeriod"/>
              <a:defRPr/>
            </a:pPr>
            <a:r>
              <a:rPr lang="en-US" dirty="0">
                <a:latin typeface="Maiandra GD" panose="020E0502030308020204" pitchFamily="34" charset="0"/>
              </a:rPr>
              <a:t> Cervical mucus</a:t>
            </a:r>
          </a:p>
          <a:p>
            <a:pPr marL="742950" indent="-742950" algn="just" eaLnBrk="1" hangingPunct="1">
              <a:buFont typeface="+mj-lt"/>
              <a:buAutoNum type="arabicPeriod"/>
              <a:defRPr/>
            </a:pPr>
            <a:r>
              <a:rPr lang="en-US" dirty="0">
                <a:latin typeface="Maiandra GD" panose="020E0502030308020204" pitchFamily="34" charset="0"/>
              </a:rPr>
              <a:t> Basal body temperature.</a:t>
            </a:r>
          </a:p>
          <a:p>
            <a:pPr algn="just"/>
            <a:r>
              <a:rPr lang="en-US" dirty="0">
                <a:latin typeface="Maiandra GD" panose="020E0502030308020204" pitchFamily="34" charset="0"/>
              </a:rPr>
              <a:t>The woman identifies the fertile time by observing the characteristics of the cervical mucus.</a:t>
            </a:r>
          </a:p>
        </p:txBody>
      </p:sp>
    </p:spTree>
    <p:extLst>
      <p:ext uri="{BB962C8B-B14F-4D97-AF65-F5344CB8AC3E}">
        <p14:creationId xmlns:p14="http://schemas.microsoft.com/office/powerpoint/2010/main" val="2985169651"/>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6119" y="0"/>
            <a:ext cx="7772400" cy="990600"/>
          </a:xfrm>
        </p:spPr>
        <p:txBody>
          <a:bodyPr>
            <a:noAutofit/>
          </a:bodyPr>
          <a:lstStyle/>
          <a:p>
            <a:pPr algn="ctr" eaLnBrk="1" hangingPunct="1">
              <a:defRPr/>
            </a:pPr>
            <a:r>
              <a:rPr lang="en-US" sz="4000" b="1" dirty="0">
                <a:solidFill>
                  <a:srgbClr val="FF0000"/>
                </a:solidFill>
                <a:latin typeface="+mn-lt"/>
              </a:rPr>
              <a:t>Signs &amp; symptoms used in sympto-thermal</a:t>
            </a:r>
          </a:p>
        </p:txBody>
      </p:sp>
      <p:sp>
        <p:nvSpPr>
          <p:cNvPr id="47107" name="Content Placeholder 2"/>
          <p:cNvSpPr>
            <a:spLocks noGrp="1"/>
          </p:cNvSpPr>
          <p:nvPr>
            <p:ph idx="1"/>
          </p:nvPr>
        </p:nvSpPr>
        <p:spPr>
          <a:xfrm>
            <a:off x="1508919" y="1295400"/>
            <a:ext cx="9448800" cy="5334000"/>
          </a:xfrm>
          <a:solidFill>
            <a:schemeClr val="bg1">
              <a:lumMod val="95000"/>
            </a:schemeClr>
          </a:solidFill>
        </p:spPr>
        <p:txBody>
          <a:bodyPr/>
          <a:lstStyle/>
          <a:p>
            <a:pPr marL="514350" indent="-514350" algn="just" eaLnBrk="1" hangingPunct="1">
              <a:buFont typeface="+mj-lt"/>
              <a:buAutoNum type="arabicPeriod"/>
              <a:defRPr/>
            </a:pPr>
            <a:r>
              <a:rPr lang="en-US" sz="3200" dirty="0">
                <a:latin typeface="Maiandra GD" panose="020E0502030308020204" pitchFamily="34" charset="0"/>
              </a:rPr>
              <a:t>Thermal shift(BBT)</a:t>
            </a:r>
          </a:p>
          <a:p>
            <a:pPr marL="514350" indent="-514350" algn="just" eaLnBrk="1" hangingPunct="1">
              <a:buFont typeface="+mj-lt"/>
              <a:buAutoNum type="arabicPeriod"/>
              <a:defRPr/>
            </a:pPr>
            <a:r>
              <a:rPr lang="en-US" sz="3200" dirty="0">
                <a:latin typeface="Maiandra GD" panose="020E0502030308020204" pitchFamily="34" charset="0"/>
              </a:rPr>
              <a:t>Cervical mucus changes (billings)</a:t>
            </a:r>
          </a:p>
          <a:p>
            <a:pPr marL="514350" indent="-514350" algn="just" eaLnBrk="1" hangingPunct="1">
              <a:buFont typeface="+mj-lt"/>
              <a:buAutoNum type="arabicPeriod"/>
              <a:defRPr/>
            </a:pPr>
            <a:r>
              <a:rPr lang="en-US" sz="3200" dirty="0">
                <a:latin typeface="Maiandra GD" panose="020E0502030308020204" pitchFamily="34" charset="0"/>
              </a:rPr>
              <a:t>Cervical changes(consistency)</a:t>
            </a:r>
          </a:p>
          <a:p>
            <a:pPr marL="514350" indent="-514350" algn="just" eaLnBrk="1" hangingPunct="1">
              <a:buFont typeface="+mj-lt"/>
              <a:buAutoNum type="arabicPeriod"/>
              <a:defRPr/>
            </a:pPr>
            <a:r>
              <a:rPr lang="en-US" sz="3200" dirty="0">
                <a:latin typeface="Maiandra GD" panose="020E0502030308020204" pitchFamily="34" charset="0"/>
              </a:rPr>
              <a:t>Other appropriate signs and symptoms e. g</a:t>
            </a:r>
          </a:p>
          <a:p>
            <a:pPr algn="just" eaLnBrk="1" hangingPunct="1">
              <a:buFont typeface="Wingdings" pitchFamily="2" charset="2"/>
              <a:buChar char="ü"/>
              <a:defRPr/>
            </a:pPr>
            <a:r>
              <a:rPr lang="en-US" sz="3200" dirty="0">
                <a:latin typeface="Maiandra GD" panose="020E0502030308020204" pitchFamily="34" charset="0"/>
              </a:rPr>
              <a:t>Sharp lower abdominal pains</a:t>
            </a:r>
          </a:p>
          <a:p>
            <a:pPr algn="just" eaLnBrk="1" hangingPunct="1">
              <a:buFont typeface="Wingdings" pitchFamily="2" charset="2"/>
              <a:buChar char="ü"/>
              <a:defRPr/>
            </a:pPr>
            <a:r>
              <a:rPr lang="en-US" sz="3200" dirty="0">
                <a:latin typeface="Maiandra GD" panose="020E0502030308020204" pitchFamily="34" charset="0"/>
              </a:rPr>
              <a:t>Breast tenderness</a:t>
            </a:r>
          </a:p>
          <a:p>
            <a:pPr algn="just" eaLnBrk="1" hangingPunct="1">
              <a:buFont typeface="Wingdings" pitchFamily="2" charset="2"/>
              <a:buChar char="ü"/>
              <a:defRPr/>
            </a:pPr>
            <a:r>
              <a:rPr lang="en-US" sz="3200" dirty="0">
                <a:latin typeface="Maiandra GD" panose="020E0502030308020204" pitchFamily="34" charset="0"/>
              </a:rPr>
              <a:t> Increased libido</a:t>
            </a:r>
          </a:p>
          <a:p>
            <a:pPr algn="just" eaLnBrk="1" hangingPunct="1">
              <a:buFont typeface="Wingdings" pitchFamily="2" charset="2"/>
              <a:buChar char="ü"/>
              <a:defRPr/>
            </a:pPr>
            <a:r>
              <a:rPr lang="en-US" sz="3200" dirty="0">
                <a:latin typeface="Maiandra GD" panose="020E0502030308020204" pitchFamily="34" charset="0"/>
              </a:rPr>
              <a:t>Intra-menstrual bleeding </a:t>
            </a:r>
          </a:p>
          <a:p>
            <a:pPr algn="just" eaLnBrk="1" hangingPunct="1">
              <a:defRPr/>
            </a:pPr>
            <a:endParaRPr lang="en-US" dirty="0">
              <a:latin typeface="Maiandra GD" panose="020E0502030308020204" pitchFamily="34" charset="0"/>
            </a:endParaRPr>
          </a:p>
        </p:txBody>
      </p:sp>
    </p:spTree>
    <p:extLst>
      <p:ext uri="{BB962C8B-B14F-4D97-AF65-F5344CB8AC3E}">
        <p14:creationId xmlns:p14="http://schemas.microsoft.com/office/powerpoint/2010/main" val="1001774404"/>
      </p:ext>
    </p:extLst>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defRPr/>
            </a:pPr>
            <a:r>
              <a:rPr lang="en-US" b="1" dirty="0">
                <a:solidFill>
                  <a:srgbClr val="FF0000"/>
                </a:solidFill>
                <a:latin typeface="+mn-lt"/>
              </a:rPr>
              <a:t>B. CALENDAR BASED METHODS</a:t>
            </a:r>
          </a:p>
        </p:txBody>
      </p:sp>
      <p:sp>
        <p:nvSpPr>
          <p:cNvPr id="48133" name="Content Placeholder 2"/>
          <p:cNvSpPr>
            <a:spLocks noGrp="1"/>
          </p:cNvSpPr>
          <p:nvPr>
            <p:ph idx="1"/>
          </p:nvPr>
        </p:nvSpPr>
        <p:spPr>
          <a:xfrm>
            <a:off x="1432719" y="1797049"/>
            <a:ext cx="9448800" cy="4800600"/>
          </a:xfrm>
          <a:solidFill>
            <a:schemeClr val="bg1">
              <a:lumMod val="95000"/>
            </a:schemeClr>
          </a:solidFill>
        </p:spPr>
        <p:txBody>
          <a:bodyPr>
            <a:normAutofit/>
          </a:bodyPr>
          <a:lstStyle/>
          <a:p>
            <a:pPr algn="just" eaLnBrk="1" hangingPunct="1">
              <a:buFont typeface="Wingdings" panose="05000000000000000000" pitchFamily="2" charset="2"/>
              <a:buChar char="Ø"/>
            </a:pPr>
            <a:r>
              <a:rPr lang="en-US" altLang="en-US" sz="4400" dirty="0"/>
              <a:t>T</a:t>
            </a:r>
            <a:r>
              <a:rPr lang="en-US" altLang="en-US" sz="3600" dirty="0"/>
              <a:t>he couple keeps track of the days in the menstrual cycle to identify the start and thee end of the fertile time</a:t>
            </a:r>
          </a:p>
          <a:p>
            <a:pPr algn="just" eaLnBrk="1" hangingPunct="1">
              <a:buFont typeface="Wingdings 2" panose="05020102010507070707" pitchFamily="18" charset="2"/>
              <a:buNone/>
            </a:pPr>
            <a:r>
              <a:rPr lang="en-US" altLang="en-US" sz="3600" dirty="0">
                <a:solidFill>
                  <a:srgbClr val="FF0000"/>
                </a:solidFill>
              </a:rPr>
              <a:t>1. Standard day method </a:t>
            </a:r>
            <a:r>
              <a:rPr lang="en-US" altLang="en-US" sz="3600" dirty="0"/>
              <a:t>is the most renowned in this category</a:t>
            </a:r>
          </a:p>
        </p:txBody>
      </p:sp>
    </p:spTree>
    <p:extLst>
      <p:ext uri="{BB962C8B-B14F-4D97-AF65-F5344CB8AC3E}">
        <p14:creationId xmlns:p14="http://schemas.microsoft.com/office/powerpoint/2010/main" val="14232871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Autofit/>
          </a:bodyPr>
          <a:lstStyle/>
          <a:p>
            <a:pPr marL="0" indent="0" algn="just">
              <a:buNone/>
            </a:pPr>
            <a:r>
              <a:rPr lang="en-US" b="1" i="1" dirty="0"/>
              <a:t>8) REPRODUCTIVE RIGHTS: </a:t>
            </a:r>
            <a:r>
              <a:rPr lang="en-US" dirty="0"/>
              <a:t>Rights, embracing certain basic human rights that are already recognized in Kenyan law and in international human rights documents. These include</a:t>
            </a:r>
            <a:r>
              <a:rPr lang="en-US" sz="2800" dirty="0"/>
              <a:t>:-</a:t>
            </a:r>
          </a:p>
          <a:p>
            <a:pPr lvl="1" algn="just"/>
            <a:r>
              <a:rPr lang="en-US" dirty="0"/>
              <a:t>The right of the youth to receive adequate information on family planning </a:t>
            </a:r>
          </a:p>
          <a:p>
            <a:pPr lvl="1" algn="just"/>
            <a:r>
              <a:rPr lang="en-US" dirty="0"/>
              <a:t>The right of couples to determine responsibly and freely the number of children they would want to have and how to space them. </a:t>
            </a:r>
          </a:p>
          <a:p>
            <a:pPr lvl="1" algn="just"/>
            <a:r>
              <a:rPr lang="en-US" dirty="0"/>
              <a:t>The right of HIV/AIDS infected individuals to receive health care without being discriminated against due to their state, and the right of the spouse or partner to know that their spouse is infected. </a:t>
            </a:r>
          </a:p>
          <a:p>
            <a:pPr marL="514350" indent="-457200" algn="just"/>
            <a:r>
              <a:rPr lang="en-US" dirty="0"/>
              <a:t>Reproductive rights embrace the medical protocols regarding consent and confidentiality. </a:t>
            </a:r>
          </a:p>
          <a:p>
            <a:pPr marL="0" indent="0" algn="just">
              <a:buNone/>
            </a:pPr>
            <a:endParaRPr lang="en-US" sz="2800" dirty="0"/>
          </a:p>
        </p:txBody>
      </p:sp>
    </p:spTree>
    <p:extLst>
      <p:ext uri="{BB962C8B-B14F-4D97-AF65-F5344CB8AC3E}">
        <p14:creationId xmlns:p14="http://schemas.microsoft.com/office/powerpoint/2010/main" val="4060326852"/>
      </p:ext>
    </p:extLst>
  </p:cSld>
  <p:clrMapOvr>
    <a:masterClrMapping/>
  </p:clrMapOvr>
  <p:transition>
    <p:diamond/>
  </p:transition>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966119" y="274638"/>
            <a:ext cx="7772400" cy="639762"/>
          </a:xfrm>
        </p:spPr>
        <p:txBody>
          <a:bodyPr>
            <a:normAutofit fontScale="90000"/>
          </a:bodyPr>
          <a:lstStyle/>
          <a:p>
            <a:pPr algn="ctr" eaLnBrk="1" hangingPunct="1">
              <a:defRPr/>
            </a:pPr>
            <a:r>
              <a:rPr lang="en-US" sz="5300" b="1" dirty="0">
                <a:solidFill>
                  <a:srgbClr val="FF0000"/>
                </a:solidFill>
                <a:latin typeface="+mn-lt"/>
              </a:rPr>
              <a:t>Standard</a:t>
            </a:r>
            <a:r>
              <a:rPr lang="en-US" b="1" dirty="0">
                <a:solidFill>
                  <a:srgbClr val="FF0000"/>
                </a:solidFill>
                <a:latin typeface="+mn-lt"/>
              </a:rPr>
              <a:t> Day method</a:t>
            </a:r>
          </a:p>
        </p:txBody>
      </p:sp>
      <p:sp>
        <p:nvSpPr>
          <p:cNvPr id="49157" name="Content Placeholder 2"/>
          <p:cNvSpPr>
            <a:spLocks noGrp="1"/>
          </p:cNvSpPr>
          <p:nvPr>
            <p:ph idx="1"/>
          </p:nvPr>
        </p:nvSpPr>
        <p:spPr>
          <a:xfrm>
            <a:off x="1356519" y="990600"/>
            <a:ext cx="9677400" cy="5715000"/>
          </a:xfrm>
          <a:solidFill>
            <a:schemeClr val="bg1">
              <a:lumMod val="95000"/>
            </a:schemeClr>
          </a:solidFill>
        </p:spPr>
        <p:txBody>
          <a:bodyPr/>
          <a:lstStyle/>
          <a:p>
            <a:pPr algn="just" eaLnBrk="1" hangingPunct="1">
              <a:buFont typeface="Wingdings" panose="05000000000000000000" pitchFamily="2" charset="2"/>
              <a:buChar char="Ø"/>
            </a:pPr>
            <a:r>
              <a:rPr lang="en-US" altLang="en-US" sz="3200" dirty="0">
                <a:latin typeface="Maiandra GD" panose="020E0502030308020204" pitchFamily="34" charset="0"/>
              </a:rPr>
              <a:t>Based on the fact that there is a fertile window during the woman’s menstrual cycle when she can become pregnant</a:t>
            </a:r>
          </a:p>
          <a:p>
            <a:pPr algn="just" eaLnBrk="1" hangingPunct="1">
              <a:buFont typeface="Wingdings" panose="05000000000000000000" pitchFamily="2" charset="2"/>
              <a:buChar char="Ø"/>
            </a:pPr>
            <a:r>
              <a:rPr lang="en-US" altLang="en-US" sz="3200" dirty="0">
                <a:latin typeface="Maiandra GD" panose="020E0502030308020204" pitchFamily="34" charset="0"/>
              </a:rPr>
              <a:t>This window occurs several days before ovulation and a few days hours after</a:t>
            </a:r>
          </a:p>
          <a:p>
            <a:pPr algn="just" eaLnBrk="1" hangingPunct="1">
              <a:buFont typeface="Wingdings" panose="05000000000000000000" pitchFamily="2" charset="2"/>
              <a:buChar char="Ø"/>
            </a:pPr>
            <a:r>
              <a:rPr lang="en-US" altLang="en-US" sz="3200" dirty="0">
                <a:latin typeface="Maiandra GD" panose="020E0502030308020204" pitchFamily="34" charset="0"/>
              </a:rPr>
              <a:t>To prevent pregnancy, the couple avoid unprotected sex between day 8-19 of the menstrual cycle(formula based on computer analysis)</a:t>
            </a:r>
          </a:p>
          <a:p>
            <a:pPr algn="just" eaLnBrk="1" hangingPunct="1">
              <a:buFont typeface="Wingdings" panose="05000000000000000000" pitchFamily="2" charset="2"/>
              <a:buChar char="Ø"/>
            </a:pPr>
            <a:r>
              <a:rPr lang="en-US" altLang="en-US" sz="3200" dirty="0">
                <a:latin typeface="Maiandra GD" panose="020E0502030308020204" pitchFamily="34" charset="0"/>
              </a:rPr>
              <a:t>Day 8-19 are identified by white color beads</a:t>
            </a:r>
          </a:p>
          <a:p>
            <a:pPr algn="just" eaLnBrk="1" hangingPunct="1"/>
            <a:endParaRPr lang="en-US" altLang="en-US" dirty="0">
              <a:latin typeface="Maiandra GD" panose="020E0502030308020204" pitchFamily="34" charset="0"/>
            </a:endParaRPr>
          </a:p>
        </p:txBody>
      </p:sp>
    </p:spTree>
    <p:extLst>
      <p:ext uri="{BB962C8B-B14F-4D97-AF65-F5344CB8AC3E}">
        <p14:creationId xmlns:p14="http://schemas.microsoft.com/office/powerpoint/2010/main" val="768028703"/>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1966119" y="274638"/>
            <a:ext cx="7772400" cy="715962"/>
          </a:xfrm>
        </p:spPr>
        <p:txBody>
          <a:bodyPr>
            <a:normAutofit fontScale="90000"/>
          </a:bodyPr>
          <a:lstStyle/>
          <a:p>
            <a:pPr eaLnBrk="1" hangingPunct="1">
              <a:defRPr/>
            </a:pPr>
            <a:r>
              <a:rPr lang="en-US" dirty="0">
                <a:latin typeface="+mn-lt"/>
              </a:rPr>
              <a:t>Cont’</a:t>
            </a:r>
          </a:p>
        </p:txBody>
      </p:sp>
      <p:sp>
        <p:nvSpPr>
          <p:cNvPr id="50181" name="Content Placeholder 2"/>
          <p:cNvSpPr>
            <a:spLocks noGrp="1"/>
          </p:cNvSpPr>
          <p:nvPr>
            <p:ph idx="1"/>
          </p:nvPr>
        </p:nvSpPr>
        <p:spPr>
          <a:xfrm>
            <a:off x="1356519" y="957262"/>
            <a:ext cx="9753600" cy="5791200"/>
          </a:xfrm>
          <a:solidFill>
            <a:schemeClr val="bg1">
              <a:lumMod val="95000"/>
            </a:schemeClr>
          </a:solidFill>
        </p:spPr>
        <p:txBody>
          <a:bodyPr/>
          <a:lstStyle/>
          <a:p>
            <a:pPr algn="just" eaLnBrk="1" hangingPunct="1">
              <a:buFont typeface="Wingdings" panose="05000000000000000000" pitchFamily="2" charset="2"/>
              <a:buChar char="Ø"/>
            </a:pPr>
            <a:r>
              <a:rPr lang="en-US" altLang="en-US" sz="3200" dirty="0">
                <a:latin typeface="Maiandra GD" panose="020E0502030308020204" pitchFamily="34" charset="0"/>
              </a:rPr>
              <a:t>Appropriate for women who can avoid unprotected sex on the fertile days and usually have cycles between 26-32 days</a:t>
            </a:r>
          </a:p>
          <a:p>
            <a:pPr algn="just" eaLnBrk="1" hangingPunct="1">
              <a:buFont typeface="Wingdings" panose="05000000000000000000" pitchFamily="2" charset="2"/>
              <a:buChar char="Ø"/>
            </a:pPr>
            <a:r>
              <a:rPr lang="en-US" altLang="en-US" sz="3200" dirty="0">
                <a:latin typeface="Maiandra GD" panose="020E0502030308020204" pitchFamily="34" charset="0"/>
              </a:rPr>
              <a:t>SDM makes use of cycle beads to help the woman keep track of her cycle</a:t>
            </a:r>
          </a:p>
          <a:p>
            <a:pPr algn="just" eaLnBrk="1" hangingPunct="1">
              <a:buFont typeface="Wingdings" panose="05000000000000000000" pitchFamily="2" charset="2"/>
              <a:buChar char="Ø"/>
            </a:pPr>
            <a:r>
              <a:rPr lang="en-US" altLang="en-US" sz="3200" dirty="0">
                <a:latin typeface="Maiandra GD" panose="020E0502030308020204" pitchFamily="34" charset="0"/>
              </a:rPr>
              <a:t>If monthly periods begins again before reaching the dark brown beans, her menstrual cycle is shorter than 26 days</a:t>
            </a:r>
          </a:p>
          <a:p>
            <a:pPr algn="just" eaLnBrk="1" hangingPunct="1">
              <a:buFont typeface="Wingdings" panose="05000000000000000000" pitchFamily="2" charset="2"/>
              <a:buChar char="Ø"/>
            </a:pPr>
            <a:r>
              <a:rPr lang="en-US" altLang="en-US" sz="3200" dirty="0">
                <a:latin typeface="Maiandra GD" panose="020E0502030308020204" pitchFamily="34" charset="0"/>
              </a:rPr>
              <a:t>If the periods does not begin before reaching the brown beans, her cycle is longer than 32 days</a:t>
            </a:r>
          </a:p>
          <a:p>
            <a:pPr algn="just" eaLnBrk="1" hangingPunct="1">
              <a:buFont typeface="Wingdings" panose="05000000000000000000" pitchFamily="2" charset="2"/>
              <a:buChar char="Ø"/>
            </a:pPr>
            <a:endParaRPr lang="en-US" altLang="en-US" sz="3200" dirty="0">
              <a:latin typeface="Maiandra GD" panose="020E0502030308020204" pitchFamily="34" charset="0"/>
            </a:endParaRPr>
          </a:p>
        </p:txBody>
      </p:sp>
    </p:spTree>
    <p:extLst>
      <p:ext uri="{BB962C8B-B14F-4D97-AF65-F5344CB8AC3E}">
        <p14:creationId xmlns:p14="http://schemas.microsoft.com/office/powerpoint/2010/main" val="3265096152"/>
      </p:ext>
    </p:extLst>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2319" y="152400"/>
            <a:ext cx="7696200" cy="838200"/>
          </a:xfrm>
        </p:spPr>
        <p:txBody>
          <a:bodyPr>
            <a:normAutofit/>
          </a:bodyPr>
          <a:lstStyle/>
          <a:p>
            <a:pPr algn="ctr" eaLnBrk="1" hangingPunct="1">
              <a:defRPr/>
            </a:pPr>
            <a:r>
              <a:rPr lang="en-US" sz="4800" b="1" dirty="0">
                <a:solidFill>
                  <a:srgbClr val="FF0000"/>
                </a:solidFill>
                <a:latin typeface="+mn-lt"/>
              </a:rPr>
              <a:t>C. Other methods</a:t>
            </a:r>
          </a:p>
        </p:txBody>
      </p:sp>
      <p:sp>
        <p:nvSpPr>
          <p:cNvPr id="51203" name="Content Placeholder 2"/>
          <p:cNvSpPr>
            <a:spLocks noGrp="1"/>
          </p:cNvSpPr>
          <p:nvPr>
            <p:ph idx="1"/>
          </p:nvPr>
        </p:nvSpPr>
        <p:spPr>
          <a:xfrm>
            <a:off x="1280319" y="1066800"/>
            <a:ext cx="9829800" cy="5791200"/>
          </a:xfrm>
          <a:solidFill>
            <a:schemeClr val="bg1">
              <a:lumMod val="95000"/>
            </a:schemeClr>
          </a:solidFill>
        </p:spPr>
        <p:txBody>
          <a:bodyPr/>
          <a:lstStyle/>
          <a:p>
            <a:pPr algn="just" eaLnBrk="1" hangingPunct="1">
              <a:buFont typeface="Wingdings 2" panose="05020102010507070707" pitchFamily="18" charset="2"/>
              <a:buNone/>
            </a:pPr>
            <a:r>
              <a:rPr lang="en-US" altLang="en-US" b="1" dirty="0">
                <a:solidFill>
                  <a:srgbClr val="FF0000"/>
                </a:solidFill>
                <a:latin typeface="Maiandra GD" panose="020E0502030308020204" pitchFamily="34" charset="0"/>
              </a:rPr>
              <a:t>1. </a:t>
            </a:r>
            <a:r>
              <a:rPr lang="en-US" altLang="en-US" sz="3200" b="1" dirty="0">
                <a:solidFill>
                  <a:srgbClr val="FF0000"/>
                </a:solidFill>
                <a:latin typeface="Maiandra GD" panose="020E0502030308020204" pitchFamily="34" charset="0"/>
              </a:rPr>
              <a:t>Withdrawal method [coitus interruptus</a:t>
            </a:r>
            <a:r>
              <a:rPr lang="en-US" altLang="en-US" sz="3200" dirty="0">
                <a:latin typeface="Maiandra GD" panose="020E0502030308020204" pitchFamily="34" charset="0"/>
              </a:rPr>
              <a:t>]</a:t>
            </a:r>
          </a:p>
          <a:p>
            <a:pPr algn="just" eaLnBrk="1" hangingPunct="1">
              <a:buFont typeface="Wingdings" panose="05000000000000000000" pitchFamily="2" charset="2"/>
              <a:buChar char="Ø"/>
            </a:pPr>
            <a:r>
              <a:rPr lang="en-US" altLang="en-US" sz="3200" dirty="0">
                <a:latin typeface="Maiandra GD" panose="020E0502030308020204" pitchFamily="34" charset="0"/>
              </a:rPr>
              <a:t>Coitus interruptus is one of the traditional methods of birth control</a:t>
            </a:r>
          </a:p>
          <a:p>
            <a:pPr algn="just" eaLnBrk="1" hangingPunct="1">
              <a:buFont typeface="Wingdings" panose="05000000000000000000" pitchFamily="2" charset="2"/>
              <a:buChar char="Ø"/>
            </a:pPr>
            <a:r>
              <a:rPr lang="en-US" altLang="en-US" sz="3200" dirty="0">
                <a:latin typeface="Maiandra GD" panose="020E0502030308020204" pitchFamily="34" charset="0"/>
              </a:rPr>
              <a:t>A couple that is using this method may have intercourse in any way acceptable to them until ejaculation.</a:t>
            </a:r>
          </a:p>
          <a:p>
            <a:pPr algn="just" eaLnBrk="1" hangingPunct="1">
              <a:buFont typeface="Wingdings" panose="05000000000000000000" pitchFamily="2" charset="2"/>
              <a:buChar char="Ø"/>
            </a:pPr>
            <a:r>
              <a:rPr lang="en-US" altLang="en-US" sz="3200" dirty="0">
                <a:latin typeface="Maiandra GD" panose="020E0502030308020204" pitchFamily="34" charset="0"/>
              </a:rPr>
              <a:t>The male withdraw his penis from the vagina and external genitalia of the female in order to prevent sperms from entering the female reproductive tract, there by preventing pregnancy</a:t>
            </a:r>
          </a:p>
          <a:p>
            <a:pPr algn="just" eaLnBrk="1" hangingPunct="1"/>
            <a:endParaRPr lang="en-US" altLang="en-US" dirty="0">
              <a:latin typeface="Maiandra GD" panose="020E0502030308020204" pitchFamily="34" charset="0"/>
            </a:endParaRPr>
          </a:p>
        </p:txBody>
      </p:sp>
    </p:spTree>
    <p:extLst>
      <p:ext uri="{BB962C8B-B14F-4D97-AF65-F5344CB8AC3E}">
        <p14:creationId xmlns:p14="http://schemas.microsoft.com/office/powerpoint/2010/main" val="1609592303"/>
      </p:ext>
    </p:extLst>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6119" y="152400"/>
            <a:ext cx="7772400" cy="1066800"/>
          </a:xfrm>
        </p:spPr>
        <p:txBody>
          <a:bodyPr>
            <a:noAutofit/>
          </a:bodyPr>
          <a:lstStyle/>
          <a:p>
            <a:pPr algn="ctr" eaLnBrk="1" hangingPunct="1">
              <a:defRPr/>
            </a:pPr>
            <a:r>
              <a:rPr lang="en-US" sz="4800" b="1" dirty="0">
                <a:solidFill>
                  <a:srgbClr val="FF0000"/>
                </a:solidFill>
                <a:latin typeface="Maiandra GD" panose="020E0502030308020204" pitchFamily="34" charset="0"/>
              </a:rPr>
              <a:t>2. Lactational Amenorrhea method [LAM]</a:t>
            </a:r>
          </a:p>
        </p:txBody>
      </p:sp>
      <p:sp>
        <p:nvSpPr>
          <p:cNvPr id="52227" name="Content Placeholder 2"/>
          <p:cNvSpPr>
            <a:spLocks noGrp="1"/>
          </p:cNvSpPr>
          <p:nvPr>
            <p:ph idx="1"/>
          </p:nvPr>
        </p:nvSpPr>
        <p:spPr>
          <a:xfrm>
            <a:off x="1280319" y="1447800"/>
            <a:ext cx="9753600" cy="5410200"/>
          </a:xfrm>
          <a:solidFill>
            <a:schemeClr val="bg1">
              <a:lumMod val="95000"/>
            </a:schemeClr>
          </a:solidFill>
        </p:spPr>
        <p:txBody>
          <a:bodyPr>
            <a:normAutofit/>
          </a:bodyPr>
          <a:lstStyle/>
          <a:p>
            <a:pPr algn="just" eaLnBrk="1" hangingPunct="1">
              <a:buFont typeface="Wingdings" pitchFamily="2" charset="2"/>
              <a:buChar char="Ø"/>
              <a:defRPr/>
            </a:pPr>
            <a:r>
              <a:rPr lang="en-US" dirty="0">
                <a:latin typeface="Maiandra GD" panose="020E0502030308020204" pitchFamily="34" charset="0"/>
              </a:rPr>
              <a:t>This a temporary NFP based on the lack of ovulation that results from exclusive breast feeding</a:t>
            </a:r>
          </a:p>
          <a:p>
            <a:pPr algn="just" eaLnBrk="1" hangingPunct="1">
              <a:buFont typeface="Wingdings" pitchFamily="2" charset="2"/>
              <a:buChar char="Ø"/>
              <a:defRPr/>
            </a:pPr>
            <a:r>
              <a:rPr lang="en-US" dirty="0">
                <a:latin typeface="Maiandra GD" panose="020E0502030308020204" pitchFamily="34" charset="0"/>
              </a:rPr>
              <a:t>Effectiveness depends on the user.</a:t>
            </a:r>
          </a:p>
          <a:p>
            <a:pPr algn="just" eaLnBrk="1" hangingPunct="1">
              <a:buFont typeface="Wingdings" pitchFamily="2" charset="2"/>
              <a:buChar char="Ø"/>
              <a:defRPr/>
            </a:pPr>
            <a:r>
              <a:rPr lang="en-US" dirty="0">
                <a:latin typeface="Maiandra GD" panose="020E0502030308020204" pitchFamily="34" charset="0"/>
              </a:rPr>
              <a:t>Pregnancy rate is about 2 per 100 women in the first six months</a:t>
            </a:r>
          </a:p>
          <a:p>
            <a:pPr algn="just" eaLnBrk="1" hangingPunct="1">
              <a:buFont typeface="Arial" charset="0"/>
              <a:buNone/>
              <a:defRPr/>
            </a:pPr>
            <a:r>
              <a:rPr lang="en-US" b="1" dirty="0">
                <a:solidFill>
                  <a:srgbClr val="FF0000"/>
                </a:solidFill>
                <a:latin typeface="Maiandra GD" panose="020E0502030308020204" pitchFamily="34" charset="0"/>
              </a:rPr>
              <a:t>  </a:t>
            </a:r>
            <a:endParaRPr lang="en-US" dirty="0">
              <a:latin typeface="Maiandra GD" panose="020E0502030308020204" pitchFamily="34" charset="0"/>
            </a:endParaRPr>
          </a:p>
        </p:txBody>
      </p:sp>
    </p:spTree>
    <p:extLst>
      <p:ext uri="{BB962C8B-B14F-4D97-AF65-F5344CB8AC3E}">
        <p14:creationId xmlns:p14="http://schemas.microsoft.com/office/powerpoint/2010/main" val="1739511906"/>
      </p:ext>
    </p:extLst>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04CAC4-E718-405A-93FF-62DFD8593E33}"/>
              </a:ext>
            </a:extLst>
          </p:cNvPr>
          <p:cNvSpPr>
            <a:spLocks noGrp="1"/>
          </p:cNvSpPr>
          <p:nvPr>
            <p:ph idx="1"/>
          </p:nvPr>
        </p:nvSpPr>
        <p:spPr>
          <a:xfrm>
            <a:off x="1661319" y="1028700"/>
            <a:ext cx="9222900" cy="4800600"/>
          </a:xfrm>
        </p:spPr>
        <p:txBody>
          <a:bodyPr/>
          <a:lstStyle/>
          <a:p>
            <a:pPr algn="just">
              <a:buNone/>
              <a:defRPr/>
            </a:pPr>
            <a:r>
              <a:rPr lang="en-US" b="1" dirty="0">
                <a:solidFill>
                  <a:srgbClr val="FF0000"/>
                </a:solidFill>
                <a:latin typeface="Maiandra GD" panose="020E0502030308020204" pitchFamily="34" charset="0"/>
              </a:rPr>
              <a:t>For this method to be effective the following criteria must be followed:</a:t>
            </a:r>
          </a:p>
          <a:p>
            <a:pPr marL="514350" indent="-514350" algn="just">
              <a:buFont typeface="+mj-lt"/>
              <a:buAutoNum type="arabicPeriod"/>
              <a:defRPr/>
            </a:pPr>
            <a:r>
              <a:rPr lang="en-US" dirty="0">
                <a:latin typeface="Maiandra GD" panose="020E0502030308020204" pitchFamily="34" charset="0"/>
              </a:rPr>
              <a:t>The woman’s periods have not resumed</a:t>
            </a:r>
          </a:p>
          <a:p>
            <a:pPr marL="514350" indent="-514350" algn="just">
              <a:buFont typeface="+mj-lt"/>
              <a:buAutoNum type="arabicPeriod"/>
              <a:defRPr/>
            </a:pPr>
            <a:r>
              <a:rPr lang="en-US" dirty="0">
                <a:latin typeface="Maiandra GD" panose="020E0502030308020204" pitchFamily="34" charset="0"/>
              </a:rPr>
              <a:t>The baby is breastfeeding exclusively or nearly exclusive breastfeeding</a:t>
            </a:r>
          </a:p>
          <a:p>
            <a:pPr marL="514350" indent="-514350" algn="just">
              <a:buFont typeface="+mj-lt"/>
              <a:buAutoNum type="arabicPeriod"/>
              <a:defRPr/>
            </a:pPr>
            <a:r>
              <a:rPr lang="en-US" dirty="0">
                <a:latin typeface="Maiandra GD" panose="020E0502030308020204" pitchFamily="34" charset="0"/>
              </a:rPr>
              <a:t>The baby is less than six months old</a:t>
            </a:r>
          </a:p>
          <a:p>
            <a:endParaRPr lang="en-KE" dirty="0"/>
          </a:p>
        </p:txBody>
      </p:sp>
    </p:spTree>
    <p:extLst>
      <p:ext uri="{BB962C8B-B14F-4D97-AF65-F5344CB8AC3E}">
        <p14:creationId xmlns:p14="http://schemas.microsoft.com/office/powerpoint/2010/main" val="2998764657"/>
      </p:ext>
    </p:extLst>
  </p:cSld>
  <p:clrMapOvr>
    <a:masterClrMapping/>
  </p:clrMapOvr>
  <p:transition spd="med">
    <p:pull/>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904-0DE5-44BC-8D36-A0BF12894F16}"/>
              </a:ext>
            </a:extLst>
          </p:cNvPr>
          <p:cNvSpPr>
            <a:spLocks noGrp="1"/>
          </p:cNvSpPr>
          <p:nvPr>
            <p:ph type="title"/>
          </p:nvPr>
        </p:nvSpPr>
        <p:spPr>
          <a:xfrm>
            <a:off x="1585119" y="304800"/>
            <a:ext cx="9222900" cy="1143000"/>
          </a:xfrm>
        </p:spPr>
        <p:txBody>
          <a:bodyPr/>
          <a:lstStyle/>
          <a:p>
            <a:pPr algn="ctr"/>
            <a:r>
              <a:rPr lang="en-US" b="1" dirty="0">
                <a:solidFill>
                  <a:srgbClr val="FF0000"/>
                </a:solidFill>
              </a:rPr>
              <a:t>Advantages and Benefits of LAM</a:t>
            </a:r>
            <a:endParaRPr lang="en-KE" dirty="0">
              <a:solidFill>
                <a:srgbClr val="FF0000"/>
              </a:solidFill>
            </a:endParaRPr>
          </a:p>
        </p:txBody>
      </p:sp>
      <p:sp>
        <p:nvSpPr>
          <p:cNvPr id="3" name="Content Placeholder 2">
            <a:extLst>
              <a:ext uri="{FF2B5EF4-FFF2-40B4-BE49-F238E27FC236}">
                <a16:creationId xmlns:a16="http://schemas.microsoft.com/office/drawing/2014/main" id="{70772E6D-5022-4388-B5E7-549FA7EE55B7}"/>
              </a:ext>
            </a:extLst>
          </p:cNvPr>
          <p:cNvSpPr>
            <a:spLocks noGrp="1"/>
          </p:cNvSpPr>
          <p:nvPr>
            <p:ph idx="1"/>
          </p:nvPr>
        </p:nvSpPr>
        <p:spPr>
          <a:xfrm>
            <a:off x="1432719" y="1219200"/>
            <a:ext cx="9601200" cy="5486400"/>
          </a:xfrm>
        </p:spPr>
        <p:txBody>
          <a:bodyPr>
            <a:normAutofit fontScale="92500" lnSpcReduction="20000"/>
          </a:bodyPr>
          <a:lstStyle/>
          <a:p>
            <a:pPr marL="82296" indent="0" algn="just">
              <a:buNone/>
            </a:pPr>
            <a:r>
              <a:rPr lang="en-US" b="1" i="1" dirty="0"/>
              <a:t>Contraceptive benefits:</a:t>
            </a:r>
          </a:p>
          <a:p>
            <a:pPr algn="just"/>
            <a:r>
              <a:rPr lang="en-US" dirty="0"/>
              <a:t>LAM does not interfere with sexual activity.</a:t>
            </a:r>
          </a:p>
          <a:p>
            <a:pPr algn="just"/>
            <a:r>
              <a:rPr lang="en-US" dirty="0"/>
              <a:t>It has no known health risks.</a:t>
            </a:r>
          </a:p>
          <a:p>
            <a:pPr algn="just"/>
            <a:r>
              <a:rPr lang="en-US" dirty="0"/>
              <a:t>Return to fertility is immediate.</a:t>
            </a:r>
          </a:p>
          <a:p>
            <a:pPr marL="82296" indent="0" algn="just">
              <a:buNone/>
            </a:pPr>
            <a:r>
              <a:rPr lang="en-US" b="1" i="1" dirty="0"/>
              <a:t>Other benefits:</a:t>
            </a:r>
          </a:p>
          <a:p>
            <a:pPr algn="just"/>
            <a:r>
              <a:rPr lang="en-US" dirty="0"/>
              <a:t>Optimal breastfeeding provides health benefits for both the mother and the baby.</a:t>
            </a:r>
          </a:p>
          <a:p>
            <a:pPr algn="just"/>
            <a:r>
              <a:rPr lang="en-US" dirty="0"/>
              <a:t>Breastfeeding provides passive immunity for the child.</a:t>
            </a:r>
          </a:p>
          <a:p>
            <a:pPr algn="just"/>
            <a:r>
              <a:rPr lang="en-US" dirty="0"/>
              <a:t>Counselling for LAM encourages women to start a follow-on method at the appropriate time.</a:t>
            </a:r>
          </a:p>
          <a:p>
            <a:pPr algn="just"/>
            <a:r>
              <a:rPr lang="en-US" dirty="0"/>
              <a:t>LAM is affordable FP—it has no direct costs.</a:t>
            </a:r>
          </a:p>
          <a:p>
            <a:pPr algn="just"/>
            <a:r>
              <a:rPr lang="en-US" dirty="0"/>
              <a:t>Women living with HIV/AIDS can use LAM.</a:t>
            </a:r>
            <a:endParaRPr lang="en-KE" dirty="0"/>
          </a:p>
        </p:txBody>
      </p:sp>
    </p:spTree>
    <p:extLst>
      <p:ext uri="{BB962C8B-B14F-4D97-AF65-F5344CB8AC3E}">
        <p14:creationId xmlns:p14="http://schemas.microsoft.com/office/powerpoint/2010/main" val="1733580136"/>
      </p:ext>
    </p:extLst>
  </p:cSld>
  <p:clrMapOvr>
    <a:masterClrMapping/>
  </p:clrMapOvr>
  <p:transition spd="med">
    <p:pull/>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56C6-3821-405C-A5A7-5287892591B2}"/>
              </a:ext>
            </a:extLst>
          </p:cNvPr>
          <p:cNvSpPr>
            <a:spLocks noGrp="1"/>
          </p:cNvSpPr>
          <p:nvPr>
            <p:ph type="title"/>
          </p:nvPr>
        </p:nvSpPr>
        <p:spPr>
          <a:xfrm>
            <a:off x="1765848" y="38100"/>
            <a:ext cx="9222900" cy="1143000"/>
          </a:xfrm>
        </p:spPr>
        <p:txBody>
          <a:bodyPr/>
          <a:lstStyle/>
          <a:p>
            <a:pPr algn="ctr"/>
            <a:r>
              <a:rPr lang="en-US" b="1" dirty="0">
                <a:solidFill>
                  <a:srgbClr val="FF0000"/>
                </a:solidFill>
              </a:rPr>
              <a:t>Limitations of LAM</a:t>
            </a:r>
            <a:endParaRPr lang="en-KE" b="1" dirty="0">
              <a:solidFill>
                <a:srgbClr val="FF0000"/>
              </a:solidFill>
            </a:endParaRPr>
          </a:p>
        </p:txBody>
      </p:sp>
      <p:sp>
        <p:nvSpPr>
          <p:cNvPr id="3" name="Content Placeholder 2">
            <a:extLst>
              <a:ext uri="{FF2B5EF4-FFF2-40B4-BE49-F238E27FC236}">
                <a16:creationId xmlns:a16="http://schemas.microsoft.com/office/drawing/2014/main" id="{C74A6B5E-26D2-4F6A-BF2B-2890D618EF8D}"/>
              </a:ext>
            </a:extLst>
          </p:cNvPr>
          <p:cNvSpPr>
            <a:spLocks noGrp="1"/>
          </p:cNvSpPr>
          <p:nvPr>
            <p:ph idx="1"/>
          </p:nvPr>
        </p:nvSpPr>
        <p:spPr>
          <a:xfrm>
            <a:off x="1356518" y="1028700"/>
            <a:ext cx="9632229" cy="5600700"/>
          </a:xfrm>
        </p:spPr>
        <p:txBody>
          <a:bodyPr>
            <a:normAutofit lnSpcReduction="10000"/>
          </a:bodyPr>
          <a:lstStyle/>
          <a:p>
            <a:pPr algn="just"/>
            <a:r>
              <a:rPr lang="en-US" dirty="0"/>
              <a:t>Breastfeeding can transmit HIV from a mother to her baby.</a:t>
            </a:r>
          </a:p>
          <a:p>
            <a:pPr algn="just"/>
            <a:r>
              <a:rPr lang="en-US" dirty="0"/>
              <a:t>A woman might not breastfeed because she is taking certain drugs (e.g., mood altering drugs, reserpine, ergotamine, antimetabolites, cyclosporine, cortisone, </a:t>
            </a:r>
            <a:r>
              <a:rPr lang="en-US" dirty="0" err="1"/>
              <a:t>bromocryptine</a:t>
            </a:r>
            <a:r>
              <a:rPr lang="en-US" dirty="0"/>
              <a:t>, radioactive drugs, lithium, or certain anticoagulants).</a:t>
            </a:r>
          </a:p>
          <a:p>
            <a:pPr algn="just"/>
            <a:r>
              <a:rPr lang="en-US" dirty="0"/>
              <a:t>Exclusive breastfeeding might be inconvenient or difficult for some women, especially working mothers.</a:t>
            </a:r>
          </a:p>
          <a:p>
            <a:pPr algn="just"/>
            <a:r>
              <a:rPr lang="en-US" dirty="0"/>
              <a:t>LAM does not protect a woman against STIs, including hepatitis B, HIV, and AIDS.</a:t>
            </a:r>
            <a:endParaRPr lang="en-KE" dirty="0"/>
          </a:p>
        </p:txBody>
      </p:sp>
    </p:spTree>
    <p:extLst>
      <p:ext uri="{BB962C8B-B14F-4D97-AF65-F5344CB8AC3E}">
        <p14:creationId xmlns:p14="http://schemas.microsoft.com/office/powerpoint/2010/main" val="3292159479"/>
      </p:ext>
    </p:extLst>
  </p:cSld>
  <p:clrMapOvr>
    <a:masterClrMapping/>
  </p:clrMapOvr>
  <p:transition spd="med">
    <p:pull/>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295400"/>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4800" b="1" dirty="0">
                <a:solidFill>
                  <a:srgbClr val="FFFF00"/>
                </a:solidFill>
              </a:rPr>
              <a:t>HORMONAL</a:t>
            </a:r>
            <a:br>
              <a:rPr lang="en-US" sz="4800" dirty="0">
                <a:solidFill>
                  <a:srgbClr val="FFFF00"/>
                </a:solidFill>
              </a:rPr>
            </a:br>
            <a:r>
              <a:rPr lang="en-US" sz="4800" b="1" dirty="0">
                <a:solidFill>
                  <a:srgbClr val="FFFF00"/>
                </a:solidFill>
              </a:rPr>
              <a:t> CONTRACEPTIVES</a:t>
            </a:r>
            <a:endParaRPr lang="en-US" sz="4800" dirty="0">
              <a:solidFill>
                <a:srgbClr val="FFFF00"/>
              </a:solidFill>
            </a:endParaRPr>
          </a:p>
        </p:txBody>
      </p:sp>
      <p:sp>
        <p:nvSpPr>
          <p:cNvPr id="3" name="Content Placeholder 2"/>
          <p:cNvSpPr>
            <a:spLocks noGrp="1"/>
          </p:cNvSpPr>
          <p:nvPr>
            <p:ph idx="1"/>
          </p:nvPr>
        </p:nvSpPr>
        <p:spPr>
          <a:xfrm>
            <a:off x="137318" y="1600200"/>
            <a:ext cx="10820401" cy="5257800"/>
          </a:xfrm>
        </p:spPr>
        <p:txBody>
          <a:bodyPr>
            <a:normAutofit lnSpcReduction="10000"/>
          </a:bodyPr>
          <a:lstStyle/>
          <a:p>
            <a:pPr lvl="0" algn="just">
              <a:buNone/>
            </a:pPr>
            <a:r>
              <a:rPr lang="en-US" b="1" u="sng" dirty="0"/>
              <a:t>INTRODUCTION</a:t>
            </a:r>
            <a:r>
              <a:rPr lang="en-US" u="sng" dirty="0"/>
              <a:t>:</a:t>
            </a:r>
          </a:p>
          <a:p>
            <a:pPr algn="just"/>
            <a:r>
              <a:rPr lang="en-US" dirty="0"/>
              <a:t>Hormonal contraceptives are among the most widely used FP methods worldwide. In Kenya, nearly 75 percent of all women using modern contraceptives choose hormonal methods, with 32 percent and 61 percent choosing the Pill and injectable contraceptives, respectively</a:t>
            </a:r>
            <a:endParaRPr lang="en-US" u="sng" dirty="0"/>
          </a:p>
          <a:p>
            <a:pPr lvl="0" algn="just"/>
            <a:r>
              <a:rPr lang="en-US" dirty="0"/>
              <a:t>They contain synthetic hormones ( a combination of oeastrogen &amp; progesterone or progesterone alone).</a:t>
            </a:r>
          </a:p>
          <a:p>
            <a:pPr lvl="0" algn="just"/>
            <a:r>
              <a:rPr lang="en-US" dirty="0"/>
              <a:t>Work primarily by preventing ovulation and making the cervical mumcous too thick for sperm penetration</a:t>
            </a:r>
          </a:p>
          <a:p>
            <a:pPr lvl="0" algn="just"/>
            <a:endParaRPr lang="en-US" sz="2800" dirty="0"/>
          </a:p>
          <a:p>
            <a:pPr algn="just"/>
            <a:endParaRPr lang="en-US" dirty="0"/>
          </a:p>
        </p:txBody>
      </p:sp>
    </p:spTree>
  </p:cSld>
  <p:clrMapOvr>
    <a:masterClrMapping/>
  </p:clrMapOvr>
  <p:transition>
    <p:diamon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r>
              <a:rPr lang="en-US" dirty="0"/>
              <a:t>The following hormonal methods are commonly available in Kenya:</a:t>
            </a:r>
          </a:p>
          <a:p>
            <a:pPr lvl="1" algn="just"/>
            <a:r>
              <a:rPr lang="en-US" sz="3200" dirty="0"/>
              <a:t>Combined oral contraceptives (COCs)</a:t>
            </a:r>
          </a:p>
          <a:p>
            <a:pPr lvl="1" algn="just"/>
            <a:r>
              <a:rPr lang="en-US" sz="3200" dirty="0"/>
              <a:t>Progestin-only contraceptive pills (POPs)</a:t>
            </a:r>
          </a:p>
          <a:p>
            <a:pPr lvl="1" algn="just"/>
            <a:r>
              <a:rPr lang="fr-FR" sz="3200" dirty="0"/>
              <a:t>Progestin-only injectable contraceptives (DMPA, NET-EN)</a:t>
            </a:r>
          </a:p>
          <a:p>
            <a:pPr lvl="1" algn="just"/>
            <a:r>
              <a:rPr lang="en-US" sz="3200" dirty="0"/>
              <a:t>Progestin-only contraceptive implants (Jadelle, Implanon, Zarin)</a:t>
            </a:r>
          </a:p>
          <a:p>
            <a:pPr lvl="1" algn="just"/>
            <a:r>
              <a:rPr lang="en-US" sz="3200" dirty="0"/>
              <a:t>Hormone-releasing intrauterine systems (LNG20-IUS)</a:t>
            </a:r>
          </a:p>
          <a:p>
            <a:pPr lvl="1" algn="just"/>
            <a:r>
              <a:rPr lang="en-US" sz="3200" dirty="0"/>
              <a:t>Dedicated products for emergency contraception</a:t>
            </a:r>
          </a:p>
        </p:txBody>
      </p:sp>
    </p:spTree>
  </p:cSld>
  <p:clrMapOvr>
    <a:masterClrMapping/>
  </p:clrMapOvr>
  <p:transition>
    <p:diamon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219200"/>
          </a:xfrm>
          <a:solidFill>
            <a:srgbClr val="D600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solidFill>
                  <a:srgbClr val="FFFF00"/>
                </a:solidFill>
              </a:rPr>
              <a:t>COMBINED ORAL CONTRACEPTIVES</a:t>
            </a:r>
          </a:p>
        </p:txBody>
      </p:sp>
      <p:sp>
        <p:nvSpPr>
          <p:cNvPr id="3" name="Content Placeholder 2"/>
          <p:cNvSpPr>
            <a:spLocks noGrp="1"/>
          </p:cNvSpPr>
          <p:nvPr>
            <p:ph idx="1"/>
          </p:nvPr>
        </p:nvSpPr>
        <p:spPr>
          <a:xfrm>
            <a:off x="137318" y="1295400"/>
            <a:ext cx="11110119" cy="5562600"/>
          </a:xfrm>
        </p:spPr>
        <p:txBody>
          <a:bodyPr>
            <a:normAutofit lnSpcReduction="10000"/>
          </a:bodyPr>
          <a:lstStyle/>
          <a:p>
            <a:pPr algn="just"/>
            <a:r>
              <a:rPr lang="en-US" dirty="0"/>
              <a:t>Combined Oral Contraceptives (COCs) are made up of a combination of synthetic oestrogen and progesterone hormones. </a:t>
            </a:r>
          </a:p>
          <a:p>
            <a:pPr algn="just">
              <a:buNone/>
            </a:pPr>
            <a:r>
              <a:rPr lang="en-US" b="1" u="sng" dirty="0"/>
              <a:t>TYPES OF COCs</a:t>
            </a:r>
          </a:p>
          <a:p>
            <a:pPr algn="just"/>
            <a:r>
              <a:rPr lang="en-US" dirty="0"/>
              <a:t>The </a:t>
            </a:r>
            <a:r>
              <a:rPr lang="en-US" u="sng" dirty="0"/>
              <a:t>monophasic</a:t>
            </a:r>
            <a:r>
              <a:rPr lang="en-US" dirty="0"/>
              <a:t>, which include microgynon, neogynon, eugynon and nordette, contain equal strength of oestrogen and progestin</a:t>
            </a:r>
          </a:p>
          <a:p>
            <a:pPr algn="just"/>
            <a:r>
              <a:rPr lang="en-US" u="sng" dirty="0"/>
              <a:t>Biphasic: </a:t>
            </a:r>
            <a:r>
              <a:rPr lang="en-US" dirty="0"/>
              <a:t>contain two (diff dose combinations of oestrogen &amp; progestin eg in a cycle of 21 active pills, 10 pills may contain one combination while 11 contain another eg biphasil, ovarion, normorvlar</a:t>
            </a:r>
          </a:p>
          <a:p>
            <a:pPr algn="just"/>
            <a:endParaRPr lang="en-US" dirty="0"/>
          </a:p>
        </p:txBody>
      </p:sp>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609600"/>
            <a:ext cx="10122694" cy="4525963"/>
          </a:xfrm>
        </p:spPr>
        <p:txBody>
          <a:bodyPr>
            <a:normAutofit/>
          </a:bodyPr>
          <a:lstStyle/>
          <a:p>
            <a:pPr marL="57150" indent="0" algn="just">
              <a:buNone/>
            </a:pPr>
            <a:r>
              <a:rPr lang="en-US" b="1" i="1" u="sng" dirty="0">
                <a:solidFill>
                  <a:srgbClr val="FF0000"/>
                </a:solidFill>
              </a:rPr>
              <a:t>NOTE!!!</a:t>
            </a:r>
          </a:p>
          <a:p>
            <a:pPr marL="914400" lvl="1" indent="-457200" algn="just"/>
            <a:r>
              <a:rPr lang="en-US" sz="3200" i="1" dirty="0"/>
              <a:t>The National Policy for Population and Sustainable Development makes it dear that </a:t>
            </a:r>
            <a:r>
              <a:rPr lang="en-US" sz="3200" i="1" u="sng" dirty="0"/>
              <a:t>abortion will not </a:t>
            </a:r>
            <a:r>
              <a:rPr lang="en-US" sz="3200" i="1" dirty="0"/>
              <a:t>be used as a method of family planning in Kenya and every attempt will be made to eliminate the need for abortion through reliable information, counselling and services</a:t>
            </a:r>
            <a:endParaRPr lang="en-US" sz="3200" dirty="0"/>
          </a:p>
          <a:p>
            <a:endParaRPr lang="en-US" dirty="0"/>
          </a:p>
        </p:txBody>
      </p:sp>
    </p:spTree>
    <p:extLst>
      <p:ext uri="{BB962C8B-B14F-4D97-AF65-F5344CB8AC3E}">
        <p14:creationId xmlns:p14="http://schemas.microsoft.com/office/powerpoint/2010/main" val="1423872014"/>
      </p:ext>
    </p:extLst>
  </p:cSld>
  <p:clrMapOvr>
    <a:masterClrMapping/>
  </p:clrMapOvr>
  <p:transition>
    <p:diamond/>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normAutofit/>
          </a:bodyPr>
          <a:lstStyle/>
          <a:p>
            <a:pPr algn="just"/>
            <a:r>
              <a:rPr lang="en-US" sz="3600" u="sng" dirty="0"/>
              <a:t>Triphasics,</a:t>
            </a:r>
            <a:r>
              <a:rPr lang="en-US" sz="3600" dirty="0"/>
              <a:t> The active pills contain three different dose combinations of oestrogen and progestin. Out of a cycle of 21 active pills, six might contain one combination, five pills contain another combination, while 10 pills contain other combinations of the same two hormones. Examples include Logynon and Trinordial.</a:t>
            </a:r>
          </a:p>
          <a:p>
            <a:pPr algn="just"/>
            <a:endParaRPr lang="en-US" sz="3600" dirty="0"/>
          </a:p>
          <a:p>
            <a:pPr algn="just"/>
            <a:endParaRPr lang="en-US" sz="3600" dirty="0"/>
          </a:p>
        </p:txBody>
      </p:sp>
    </p:spTree>
  </p:cSld>
  <p:clrMapOvr>
    <a:masterClrMapping/>
  </p:clrMapOvr>
  <p:transition>
    <p:diamon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normAutofit/>
          </a:bodyPr>
          <a:lstStyle/>
          <a:p>
            <a:pPr algn="just">
              <a:buNone/>
            </a:pPr>
            <a:r>
              <a:rPr lang="en-US" b="1" u="sng" dirty="0"/>
              <a:t>MOA OF COCs</a:t>
            </a:r>
          </a:p>
          <a:p>
            <a:pPr algn="just">
              <a:buNone/>
            </a:pPr>
            <a:r>
              <a:rPr lang="en-US" dirty="0"/>
              <a:t>COCs act in the following manner: </a:t>
            </a:r>
          </a:p>
          <a:p>
            <a:pPr lvl="0" algn="just"/>
            <a:r>
              <a:rPr lang="en-US" dirty="0"/>
              <a:t>Slow down the motility of the fallopian tubes  thus delaying implantation</a:t>
            </a:r>
          </a:p>
          <a:p>
            <a:pPr lvl="0" algn="just"/>
            <a:r>
              <a:rPr lang="en-US" dirty="0"/>
              <a:t>Delay or inhibit ovulation as the Follicle Stimulation Hormone (FSH) production is suppressed, which inhibits maturation of ovarian follicles</a:t>
            </a:r>
          </a:p>
          <a:p>
            <a:pPr lvl="0" algn="just"/>
            <a:r>
              <a:rPr lang="en-US" dirty="0"/>
              <a:t>Mucus is too thick to be penetrated by the sperm</a:t>
            </a:r>
          </a:p>
          <a:p>
            <a:pPr lvl="0" algn="just"/>
            <a:r>
              <a:rPr lang="en-US" dirty="0"/>
              <a:t>Endometrium is not well prepared for fertilised ovum due to low oestrogen levels</a:t>
            </a:r>
          </a:p>
          <a:p>
            <a:pPr algn="just"/>
            <a:endParaRPr lang="en-US" dirty="0"/>
          </a:p>
        </p:txBody>
      </p:sp>
    </p:spTree>
  </p:cSld>
  <p:clrMapOvr>
    <a:masterClrMapping/>
  </p:clrMapOvr>
  <p:transition>
    <p:diamon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858000"/>
          </a:xfrm>
        </p:spPr>
        <p:txBody>
          <a:bodyPr>
            <a:normAutofit/>
          </a:bodyPr>
          <a:lstStyle/>
          <a:p>
            <a:pPr algn="just">
              <a:buNone/>
            </a:pPr>
            <a:r>
              <a:rPr lang="en-US" b="1" u="sng" dirty="0"/>
              <a:t>CONTRACEPTIVE BENEFITS OF COCS</a:t>
            </a:r>
            <a:r>
              <a:rPr lang="en-US" u="sng" dirty="0"/>
              <a:t> </a:t>
            </a:r>
          </a:p>
          <a:p>
            <a:pPr algn="just">
              <a:buNone/>
            </a:pPr>
            <a:r>
              <a:rPr lang="en-US" dirty="0"/>
              <a:t>As a method of contraception, COCs have many benefits:</a:t>
            </a:r>
          </a:p>
          <a:p>
            <a:pPr algn="just"/>
            <a:r>
              <a:rPr lang="en-US" dirty="0"/>
              <a:t>COCs are highly effective and are effective immediately when started within the first five days of the menstrual cycle</a:t>
            </a:r>
          </a:p>
          <a:p>
            <a:pPr algn="just"/>
            <a:r>
              <a:rPr lang="en-US" dirty="0"/>
              <a:t>COCs are safe for the majority of women.</a:t>
            </a:r>
          </a:p>
          <a:p>
            <a:pPr algn="just"/>
            <a:r>
              <a:rPr lang="en-US" dirty="0"/>
              <a:t>COCs are easy to use.</a:t>
            </a:r>
          </a:p>
          <a:p>
            <a:pPr algn="just"/>
            <a:r>
              <a:rPr lang="en-US" dirty="0"/>
              <a:t>COCs can be provided by trained non-clinical service providers.</a:t>
            </a:r>
          </a:p>
          <a:p>
            <a:pPr algn="just"/>
            <a:r>
              <a:rPr lang="en-US" dirty="0"/>
              <a:t>A pelvic exam is not required to initiate use of COCs.</a:t>
            </a:r>
          </a:p>
          <a:p>
            <a:pPr algn="just"/>
            <a:endParaRPr lang="en-US" dirty="0"/>
          </a:p>
        </p:txBody>
      </p:sp>
    </p:spTree>
  </p:cSld>
  <p:clrMapOvr>
    <a:masterClrMapping/>
  </p:clrMapOvr>
  <p:transition>
    <p:diamon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None/>
            </a:pPr>
            <a:r>
              <a:rPr lang="en-US" b="1" i="1" u="sng" dirty="0"/>
              <a:t>NON-CONTRACEPTIVE HEALTH BENEFITS</a:t>
            </a:r>
          </a:p>
          <a:p>
            <a:pPr algn="just">
              <a:buNone/>
            </a:pPr>
            <a:r>
              <a:rPr lang="en-US" dirty="0"/>
              <a:t>COCs offer several non-contraceptive benefits, too:</a:t>
            </a:r>
          </a:p>
          <a:p>
            <a:pPr algn="just"/>
            <a:r>
              <a:rPr lang="en-US" dirty="0"/>
              <a:t>Reduction of menstrual flow (lighter, shorter periods)</a:t>
            </a:r>
          </a:p>
          <a:p>
            <a:pPr algn="just"/>
            <a:r>
              <a:rPr lang="en-US" dirty="0"/>
              <a:t>Decrease in dysmenorrhoea (painful periods)</a:t>
            </a:r>
          </a:p>
          <a:p>
            <a:pPr algn="just"/>
            <a:r>
              <a:rPr lang="en-US" dirty="0"/>
              <a:t>Reduction of symptoms of endometriosis</a:t>
            </a:r>
          </a:p>
          <a:p>
            <a:pPr algn="just"/>
            <a:r>
              <a:rPr lang="en-US" dirty="0"/>
              <a:t>Improvement and prevention of anaemia</a:t>
            </a:r>
          </a:p>
          <a:p>
            <a:pPr algn="just"/>
            <a:r>
              <a:rPr lang="en-US" dirty="0"/>
              <a:t>Protection against ovarian and endometrial cancer</a:t>
            </a:r>
          </a:p>
          <a:p>
            <a:pPr algn="just"/>
            <a:r>
              <a:rPr lang="en-US" dirty="0"/>
              <a:t>Possible protection from symptomatic pelvic inflammatory disease</a:t>
            </a:r>
          </a:p>
          <a:p>
            <a:pPr algn="just"/>
            <a:r>
              <a:rPr lang="en-US" dirty="0"/>
              <a:t>Treatment for acne and hirsutism</a:t>
            </a:r>
          </a:p>
        </p:txBody>
      </p:sp>
    </p:spTree>
  </p:cSld>
  <p:clrMapOvr>
    <a:masterClrMapping/>
  </p:clrMapOvr>
  <p:transition>
    <p:diamon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lstStyle/>
          <a:p>
            <a:pPr>
              <a:buNone/>
            </a:pPr>
            <a:r>
              <a:rPr lang="en-US" b="1" u="sng" dirty="0"/>
              <a:t>LIMITATIONS OF COCS</a:t>
            </a:r>
            <a:r>
              <a:rPr lang="en-US" u="sng" dirty="0"/>
              <a:t> </a:t>
            </a:r>
          </a:p>
          <a:p>
            <a:pPr lvl="0"/>
            <a:r>
              <a:rPr lang="en-US" dirty="0"/>
              <a:t>The effect is lowered by other drugs, such as </a:t>
            </a:r>
            <a:br>
              <a:rPr lang="en-US" dirty="0"/>
            </a:br>
            <a:r>
              <a:rPr lang="en-US" dirty="0"/>
              <a:t>anti-tuberculosis and anti-epileptic drugs</a:t>
            </a:r>
          </a:p>
          <a:p>
            <a:pPr lvl="0"/>
            <a:r>
              <a:rPr lang="en-US" dirty="0"/>
              <a:t>There can be serious side effects though these are rare (for example, stroke, myocardial infarction, venous thrombosis and adenomas)</a:t>
            </a:r>
          </a:p>
          <a:p>
            <a:pPr lvl="0"/>
            <a:r>
              <a:rPr lang="en-US" dirty="0"/>
              <a:t>They offer no protection against STIs</a:t>
            </a:r>
          </a:p>
          <a:p>
            <a:endParaRPr lang="en-US" dirty="0"/>
          </a:p>
        </p:txBody>
      </p:sp>
    </p:spTree>
  </p:cSld>
  <p:clrMapOvr>
    <a:masterClrMapping/>
  </p:clrMapOvr>
  <p:transition>
    <p:diamon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838200"/>
          </a:xfrm>
        </p:spPr>
        <p:txBody>
          <a:bodyPr/>
          <a:lstStyle/>
          <a:p>
            <a:r>
              <a:rPr lang="en-US" dirty="0">
                <a:solidFill>
                  <a:schemeClr val="tx1"/>
                </a:solidFill>
              </a:rPr>
              <a:t>INDICATIONS FOR COCs</a:t>
            </a:r>
          </a:p>
        </p:txBody>
      </p:sp>
      <p:sp>
        <p:nvSpPr>
          <p:cNvPr id="3" name="Content Placeholder 2"/>
          <p:cNvSpPr>
            <a:spLocks noGrp="1"/>
          </p:cNvSpPr>
          <p:nvPr>
            <p:ph idx="1"/>
          </p:nvPr>
        </p:nvSpPr>
        <p:spPr>
          <a:xfrm>
            <a:off x="0" y="762000"/>
            <a:ext cx="11247438" cy="6096000"/>
          </a:xfrm>
        </p:spPr>
        <p:txBody>
          <a:bodyPr>
            <a:normAutofit lnSpcReduction="10000"/>
          </a:bodyPr>
          <a:lstStyle/>
          <a:p>
            <a:pPr algn="just">
              <a:buNone/>
            </a:pPr>
            <a:r>
              <a:rPr lang="en-US" i="1" u="sng" dirty="0"/>
              <a:t>Women Who Can Use COCs without Restrictions (Category 1)</a:t>
            </a:r>
          </a:p>
          <a:p>
            <a:pPr algn="just"/>
            <a:r>
              <a:rPr lang="en-US" dirty="0"/>
              <a:t>Women of any parity, including women who have never given birth (the nulliparous)</a:t>
            </a:r>
          </a:p>
          <a:p>
            <a:pPr algn="just"/>
            <a:r>
              <a:rPr lang="en-US" dirty="0"/>
              <a:t>Women who want highly effective protection against pregnancy and who feel they can follow a daily routine of pill taking</a:t>
            </a:r>
          </a:p>
          <a:p>
            <a:pPr algn="just"/>
            <a:r>
              <a:rPr lang="en-US" dirty="0"/>
              <a:t>Post-abortion women (should begin within five days of abortion for immediate effectiveness)</a:t>
            </a:r>
          </a:p>
          <a:p>
            <a:pPr algn="just"/>
            <a:r>
              <a:rPr lang="en-US" dirty="0"/>
              <a:t>Women with severe dysmenorrhoea</a:t>
            </a:r>
          </a:p>
          <a:p>
            <a:pPr algn="just"/>
            <a:r>
              <a:rPr lang="en-US" dirty="0"/>
              <a:t>Women with a history of ectopic pregnancy</a:t>
            </a:r>
          </a:p>
          <a:p>
            <a:pPr algn="just"/>
            <a:r>
              <a:rPr lang="en-US" dirty="0"/>
              <a:t>Women who suffer from headaches (can initiate pill use [category 1]; but if headaches continue, eligibility changes to category 2)</a:t>
            </a:r>
            <a:endParaRPr lang="en-US" i="1" dirty="0"/>
          </a:p>
        </p:txBody>
      </p:sp>
    </p:spTree>
  </p:cSld>
  <p:clrMapOvr>
    <a:masterClrMapping/>
  </p:clrMapOvr>
  <p:transition>
    <p:diamon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fontScale="92500" lnSpcReduction="10000"/>
          </a:bodyPr>
          <a:lstStyle/>
          <a:p>
            <a:r>
              <a:rPr lang="en-US" sz="3600" dirty="0"/>
              <a:t>Women on antibiotics that do not affect effectiveness of COCs</a:t>
            </a:r>
          </a:p>
          <a:p>
            <a:r>
              <a:rPr lang="en-US" sz="3600" dirty="0"/>
              <a:t>Women with AIDS but not on antiretroviral (ARV) therapy, or those receiving ARVs that do not interfere with effectiveness of COCs</a:t>
            </a:r>
          </a:p>
          <a:p>
            <a:r>
              <a:rPr lang="en-US" sz="3600" dirty="0"/>
              <a:t>Women at increased risk of STIs, or with a very high individual risk of exposure to STIs</a:t>
            </a:r>
          </a:p>
          <a:p>
            <a:r>
              <a:rPr lang="en-US" sz="3600" dirty="0"/>
              <a:t>Women at high risk of HIV, or those already infected with HIV</a:t>
            </a:r>
          </a:p>
          <a:p>
            <a:r>
              <a:rPr lang="en-US" sz="3600" dirty="0"/>
              <a:t>Women with any of the following conditions:</a:t>
            </a:r>
          </a:p>
          <a:p>
            <a:pPr lvl="1"/>
            <a:r>
              <a:rPr lang="en-US" sz="3200" dirty="0"/>
              <a:t>Malaria</a:t>
            </a:r>
          </a:p>
          <a:p>
            <a:pPr lvl="1"/>
            <a:r>
              <a:rPr lang="en-US" sz="3200" dirty="0"/>
              <a:t>Non-pelvic TB</a:t>
            </a:r>
          </a:p>
          <a:p>
            <a:pPr lvl="1"/>
            <a:r>
              <a:rPr lang="en-US" sz="3200" dirty="0"/>
              <a:t>Thyroid disease</a:t>
            </a:r>
          </a:p>
          <a:p>
            <a:pPr lvl="1"/>
            <a:r>
              <a:rPr lang="en-US" sz="3200" dirty="0"/>
              <a:t>Iron-deficiency anaemia</a:t>
            </a:r>
          </a:p>
          <a:p>
            <a:pPr lvl="1"/>
            <a:r>
              <a:rPr lang="en-US" sz="3200" dirty="0"/>
              <a:t>Benign breast disease</a:t>
            </a:r>
          </a:p>
        </p:txBody>
      </p:sp>
    </p:spTree>
  </p:cSld>
  <p:clrMapOvr>
    <a:masterClrMapping/>
  </p:clrMapOvr>
  <p:transition>
    <p:diamon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lvl="1" algn="just"/>
            <a:r>
              <a:rPr lang="en-US" sz="3200" dirty="0"/>
              <a:t>Endometrial or ovarian cancer</a:t>
            </a:r>
          </a:p>
          <a:p>
            <a:pPr lvl="1" algn="just"/>
            <a:r>
              <a:rPr lang="en-US" sz="3200" dirty="0"/>
              <a:t>Cervical ectropion, uterine fi broids without cavity distortion or endometriosis</a:t>
            </a:r>
          </a:p>
          <a:p>
            <a:pPr lvl="1" algn="just"/>
            <a:r>
              <a:rPr lang="en-US" sz="3200" dirty="0"/>
              <a:t>Abnormal vaginal bleeding patterns: irregular, heavy, or prolonged bleeding</a:t>
            </a:r>
          </a:p>
          <a:p>
            <a:pPr lvl="1" algn="just"/>
            <a:r>
              <a:rPr lang="en-US" sz="3200" dirty="0"/>
              <a:t>Chronic hepatitis, carrier state or mild cirrhosis</a:t>
            </a:r>
          </a:p>
          <a:p>
            <a:pPr lvl="1" algn="just"/>
            <a:r>
              <a:rPr lang="fr-FR" sz="3200" dirty="0"/>
              <a:t>Vaginitis, current purulent cervicitis, chlamydia </a:t>
            </a:r>
            <a:r>
              <a:rPr lang="en-US" sz="3200" dirty="0"/>
              <a:t>or gonorrhoea or current PID</a:t>
            </a:r>
          </a:p>
          <a:p>
            <a:pPr lvl="1" algn="just"/>
            <a:r>
              <a:rPr lang="en-US" sz="3200" dirty="0"/>
              <a:t>Other STIs excluding HIV and hepatitis B</a:t>
            </a:r>
          </a:p>
          <a:p>
            <a:pPr algn="just"/>
            <a:endParaRPr lang="en-US" sz="3600" dirty="0"/>
          </a:p>
        </p:txBody>
      </p:sp>
    </p:spTree>
  </p:cSld>
  <p:clrMapOvr>
    <a:masterClrMapping/>
  </p:clrMapOvr>
  <p:transition>
    <p:diamon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None/>
            </a:pPr>
            <a:r>
              <a:rPr lang="en-US" i="1" u="sng" dirty="0"/>
              <a:t>Women Who Can Use COCs with Extra Care (Category 2)</a:t>
            </a:r>
          </a:p>
          <a:p>
            <a:pPr algn="just">
              <a:buNone/>
            </a:pPr>
            <a:r>
              <a:rPr lang="en-US" b="1" dirty="0"/>
              <a:t>Conditions that warrant extra precautions</a:t>
            </a:r>
          </a:p>
          <a:p>
            <a:pPr algn="just"/>
            <a:r>
              <a:rPr lang="en-US" dirty="0"/>
              <a:t>Women over 40 years of age</a:t>
            </a:r>
          </a:p>
          <a:p>
            <a:pPr algn="just"/>
            <a:r>
              <a:rPr lang="en-US" dirty="0"/>
              <a:t>Women who have unexplained vaginal bleeding</a:t>
            </a:r>
          </a:p>
          <a:p>
            <a:pPr algn="just"/>
            <a:r>
              <a:rPr lang="en-US" dirty="0"/>
              <a:t>Women who have migraines without aura and are less than 35 years of age</a:t>
            </a:r>
          </a:p>
          <a:p>
            <a:pPr algn="just"/>
            <a:r>
              <a:rPr lang="en-US" dirty="0"/>
              <a:t>Women who suffer from obesity, i.e., weight equal or greater than 30kg/ m2 Body Mass Index (BMI)</a:t>
            </a:r>
          </a:p>
          <a:p>
            <a:pPr algn="just"/>
            <a:r>
              <a:rPr lang="en-US" dirty="0"/>
              <a:t>Women with gallbladder disease who are currently asymptomatic or have been treated by cholecystectomy</a:t>
            </a:r>
          </a:p>
          <a:p>
            <a:pPr algn="just"/>
            <a:r>
              <a:rPr lang="en-US" dirty="0"/>
              <a:t>Women with undiagnosed breast lumps</a:t>
            </a:r>
          </a:p>
          <a:p>
            <a:pPr algn="just"/>
            <a:r>
              <a:rPr lang="en-US" dirty="0"/>
              <a:t>Women with sickle cell disease</a:t>
            </a:r>
          </a:p>
          <a:p>
            <a:pPr algn="just"/>
            <a:r>
              <a:rPr lang="en-US" dirty="0"/>
              <a:t>Women who smoke and are less than 35 years of age</a:t>
            </a:r>
          </a:p>
        </p:txBody>
      </p:sp>
    </p:spTree>
  </p:cSld>
  <p:clrMapOvr>
    <a:masterClrMapping/>
  </p:clrMapOvr>
  <p:transition>
    <p:diamond/>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11059981" cy="6248400"/>
          </a:xfrm>
        </p:spPr>
        <p:txBody>
          <a:bodyPr/>
          <a:lstStyle/>
          <a:p>
            <a:r>
              <a:rPr lang="en-US" dirty="0"/>
              <a:t>Uncomplicated diabetes (no vascular disease or diabetes of less than 20 years duration)</a:t>
            </a:r>
          </a:p>
          <a:p>
            <a:r>
              <a:rPr lang="en-US" dirty="0"/>
              <a:t>Women with liver tumour</a:t>
            </a:r>
          </a:p>
          <a:p>
            <a:r>
              <a:rPr lang="en-US" dirty="0"/>
              <a:t>Women with Systemic Lupus Erythematosus (SLE) who have severe thrombocytopenia or who are on immunosuppressive therapy.</a:t>
            </a:r>
          </a:p>
          <a:p>
            <a:endParaRPr lang="en-US" dirty="0"/>
          </a:p>
        </p:txBody>
      </p:sp>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66252" cy="533400"/>
          </a:xfrm>
        </p:spPr>
        <p:txBody>
          <a:bodyPr>
            <a:noAutofit/>
          </a:bodyPr>
          <a:lstStyle/>
          <a:p>
            <a:r>
              <a:rPr lang="en-US" sz="4800" b="1" dirty="0">
                <a:solidFill>
                  <a:srgbClr val="FF0000"/>
                </a:solidFill>
                <a:latin typeface="Berlin Sans FB Demi" panose="020E0802020502020306" pitchFamily="34" charset="0"/>
              </a:rPr>
              <a:t>HISTORY OF FP IN KENYA</a:t>
            </a:r>
          </a:p>
        </p:txBody>
      </p:sp>
      <p:sp>
        <p:nvSpPr>
          <p:cNvPr id="3" name="Content Placeholder 2"/>
          <p:cNvSpPr>
            <a:spLocks noGrp="1"/>
          </p:cNvSpPr>
          <p:nvPr>
            <p:ph idx="1"/>
          </p:nvPr>
        </p:nvSpPr>
        <p:spPr>
          <a:xfrm>
            <a:off x="0" y="1066800"/>
            <a:ext cx="11247438" cy="5791200"/>
          </a:xfrm>
        </p:spPr>
        <p:txBody>
          <a:bodyPr>
            <a:noAutofit/>
          </a:bodyPr>
          <a:lstStyle/>
          <a:p>
            <a:pPr algn="just"/>
            <a:r>
              <a:rPr lang="en-US" sz="2800" dirty="0"/>
              <a:t>The practice of family planning (FP) in Kenya has increased steadily since the early 1980s, with the </a:t>
            </a:r>
            <a:r>
              <a:rPr lang="en-US" sz="2800" i="1" dirty="0"/>
              <a:t>contraceptive prevalence rate </a:t>
            </a:r>
            <a:r>
              <a:rPr lang="en-US" sz="2800" dirty="0"/>
              <a:t>(CPR) for all FP methods reaching 46% in 2008. Use of modern contraceptives among married women rose from 32% to 39% between 2003 and 2008.</a:t>
            </a:r>
          </a:p>
          <a:p>
            <a:pPr algn="just"/>
            <a:r>
              <a:rPr lang="en-US" sz="2800" dirty="0"/>
              <a:t>At about the same time, Kenya witnessed a historic decline in fertility: The </a:t>
            </a:r>
            <a:r>
              <a:rPr lang="en-US" sz="2800" i="1" dirty="0"/>
              <a:t>total fertility rate </a:t>
            </a:r>
            <a:r>
              <a:rPr lang="en-US" sz="2800" dirty="0"/>
              <a:t>(TFR) decreased from 8.1 births per woman in 1978 to 4.6 births per woman in 2008. Indeed, Kenya’s FP programme has been among the most successful in sub-Saharan Africa</a:t>
            </a:r>
          </a:p>
          <a:p>
            <a:pPr algn="just"/>
            <a:r>
              <a:rPr lang="en-US" sz="2800" dirty="0"/>
              <a:t>However, there are still some challenges such as Kenya still has a large </a:t>
            </a:r>
            <a:r>
              <a:rPr lang="en-US" sz="2800" i="1" dirty="0"/>
              <a:t>unmet need for FP </a:t>
            </a:r>
            <a:r>
              <a:rPr lang="en-US" sz="2800" dirty="0"/>
              <a:t>services, estimated at around 25 percent in 2008 including the need for dual protection as a measure to eradicate HIV/AIDS</a:t>
            </a:r>
          </a:p>
        </p:txBody>
      </p:sp>
    </p:spTree>
  </p:cSld>
  <p:clrMapOvr>
    <a:masterClrMapping/>
  </p:clrMapOvr>
  <p:transition>
    <p:diamond/>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None/>
            </a:pPr>
            <a:r>
              <a:rPr lang="en-US" i="1" u="sng" dirty="0"/>
              <a:t>Women Who Should </a:t>
            </a:r>
            <a:r>
              <a:rPr lang="en-US" b="1" i="1" u="sng" dirty="0"/>
              <a:t>Not Use COCs </a:t>
            </a:r>
            <a:r>
              <a:rPr lang="en-US" i="1" u="sng" dirty="0"/>
              <a:t>(Categories 3 and 4)</a:t>
            </a:r>
          </a:p>
          <a:p>
            <a:pPr algn="just"/>
            <a:r>
              <a:rPr lang="en-US" dirty="0"/>
              <a:t>Breast feeding mothers before six weeks postpartum</a:t>
            </a:r>
          </a:p>
          <a:p>
            <a:pPr algn="just"/>
            <a:r>
              <a:rPr lang="en-US" dirty="0"/>
              <a:t>Breastfeeding mothers before six months postpartum or non-breastfeeding mothers before three weeks postpartum </a:t>
            </a:r>
          </a:p>
          <a:p>
            <a:pPr algn="just"/>
            <a:r>
              <a:rPr lang="en-US" dirty="0"/>
              <a:t>Women with current or history of ischaemic heart disease, complicated valvular heart disease or stroke </a:t>
            </a:r>
          </a:p>
          <a:p>
            <a:pPr algn="just"/>
            <a:r>
              <a:rPr lang="en-US" dirty="0"/>
              <a:t>Women with a history of hypertension (where blood pressure [BP] cannot be measured), or moderate hypertension (BP is between 140/90 to 159/99) </a:t>
            </a:r>
          </a:p>
          <a:p>
            <a:pPr algn="just"/>
            <a:r>
              <a:rPr lang="en-US" dirty="0"/>
              <a:t>Women with severe hypertension with BP equal or higher than160/100, or hypertension complicated by vascular disease </a:t>
            </a:r>
          </a:p>
          <a:p>
            <a:pPr algn="just"/>
            <a:r>
              <a:rPr lang="en-US" dirty="0"/>
              <a:t>Women with diabetes mellitus that is complicated by vascular disease or that is longer than 20 years in duration </a:t>
            </a:r>
          </a:p>
          <a:p>
            <a:pPr algn="just">
              <a:buNone/>
            </a:pPr>
            <a:endParaRPr lang="en-US" dirty="0"/>
          </a:p>
        </p:txBody>
      </p:sp>
    </p:spTree>
  </p:cSld>
  <p:clrMapOvr>
    <a:masterClrMapping/>
  </p:clrMapOvr>
  <p:transition>
    <p:diamon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858000"/>
          </a:xfrm>
        </p:spPr>
        <p:txBody>
          <a:bodyPr>
            <a:normAutofit lnSpcReduction="10000"/>
          </a:bodyPr>
          <a:lstStyle/>
          <a:p>
            <a:pPr algn="just"/>
            <a:r>
              <a:rPr lang="en-US" dirty="0"/>
              <a:t>Women who smoke (less than 15 cigarettes a day) and are 35 years of age or older </a:t>
            </a:r>
          </a:p>
          <a:p>
            <a:pPr algn="just"/>
            <a:r>
              <a:rPr lang="en-US" dirty="0"/>
              <a:t>Women who smoke (more than 15 cigarettes a day) and are 35 years of age or older </a:t>
            </a:r>
          </a:p>
          <a:p>
            <a:pPr algn="just"/>
            <a:r>
              <a:rPr lang="en-US" dirty="0"/>
              <a:t>Women with a history of or current breast cancer </a:t>
            </a:r>
          </a:p>
          <a:p>
            <a:pPr algn="just"/>
            <a:r>
              <a:rPr lang="en-US" dirty="0"/>
              <a:t>Women with symptomatic gall bladder disease including those on medical treatment (who have not undergone cholecystectomy)</a:t>
            </a:r>
          </a:p>
          <a:p>
            <a:pPr algn="just"/>
            <a:r>
              <a:rPr lang="en-US" dirty="0"/>
              <a:t>Women with current or previous history of DVT or pulmonary embolism (PE), acute DVT/PE, DVT/PE and on anticoagulant therapy, or known thrombogenic mutations</a:t>
            </a:r>
          </a:p>
          <a:p>
            <a:pPr algn="just"/>
            <a:r>
              <a:rPr lang="en-US" dirty="0"/>
              <a:t>Women who have had major surgery with prolonged immobilization </a:t>
            </a:r>
          </a:p>
          <a:p>
            <a:pPr algn="just"/>
            <a:endParaRPr lang="en-US" dirty="0"/>
          </a:p>
        </p:txBody>
      </p:sp>
    </p:spTree>
  </p:cSld>
  <p:clrMapOvr>
    <a:masterClrMapping/>
  </p:clrMapOvr>
  <p:transition>
    <p:diamond/>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r>
              <a:rPr lang="en-US" dirty="0"/>
              <a:t>Women with SLE and positive (or unknown) for antiphospholipid antibodies </a:t>
            </a:r>
          </a:p>
          <a:p>
            <a:pPr algn="just"/>
            <a:r>
              <a:rPr lang="en-US" dirty="0"/>
              <a:t>Women with acute viral hepatitis or flare</a:t>
            </a:r>
          </a:p>
          <a:p>
            <a:pPr algn="just"/>
            <a:r>
              <a:rPr lang="en-US" dirty="0"/>
              <a:t>Women with severe (decompensated) cirrhosis </a:t>
            </a:r>
          </a:p>
          <a:p>
            <a:pPr algn="just"/>
            <a:r>
              <a:rPr lang="en-US" dirty="0"/>
              <a:t>Women with hepatocellular adenoma or malignancy (hepatoma) </a:t>
            </a:r>
          </a:p>
          <a:p>
            <a:pPr algn="just"/>
            <a:r>
              <a:rPr lang="en-US" dirty="0"/>
              <a:t>Women on ARV therapy who are receiving ritonavir or ritonavir-boosted protease inhibitors </a:t>
            </a:r>
          </a:p>
          <a:p>
            <a:pPr algn="just"/>
            <a:r>
              <a:rPr lang="en-US" dirty="0"/>
              <a:t>Women on certain anticonvulsants (phenytoin, carbamazepine, barbiturates, primidone, topiramate, oxcarbazepine, or Lamotrigine) </a:t>
            </a:r>
          </a:p>
          <a:p>
            <a:pPr algn="just"/>
            <a:r>
              <a:rPr lang="en-US" dirty="0"/>
              <a:t>Women on TB therapy who are on Rifampicin or Rifabutin</a:t>
            </a:r>
            <a:endParaRPr lang="en-US" i="1" u="sng" dirty="0"/>
          </a:p>
          <a:p>
            <a:pPr algn="just"/>
            <a:endParaRPr lang="en-US" dirty="0"/>
          </a:p>
        </p:txBody>
      </p:sp>
    </p:spTree>
  </p:cSld>
  <p:clrMapOvr>
    <a:masterClrMapping/>
  </p:clrMapOvr>
  <p:transition>
    <p:diamond/>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p:spPr>
        <p:txBody>
          <a:bodyPr/>
          <a:lstStyle/>
          <a:p>
            <a:r>
              <a:rPr lang="en-US" b="1" dirty="0">
                <a:solidFill>
                  <a:schemeClr val="tx1"/>
                </a:solidFill>
              </a:rPr>
              <a:t>Client instructions</a:t>
            </a:r>
          </a:p>
        </p:txBody>
      </p:sp>
      <p:sp>
        <p:nvSpPr>
          <p:cNvPr id="3" name="Content Placeholder 2"/>
          <p:cNvSpPr>
            <a:spLocks noGrp="1"/>
          </p:cNvSpPr>
          <p:nvPr>
            <p:ph idx="1"/>
          </p:nvPr>
        </p:nvSpPr>
        <p:spPr>
          <a:xfrm>
            <a:off x="0" y="838200"/>
            <a:ext cx="11247438" cy="6019800"/>
          </a:xfrm>
        </p:spPr>
        <p:txBody>
          <a:bodyPr>
            <a:normAutofit/>
          </a:bodyPr>
          <a:lstStyle/>
          <a:p>
            <a:pPr algn="just">
              <a:buNone/>
            </a:pPr>
            <a:r>
              <a:rPr lang="en-US" dirty="0"/>
              <a:t>When recommending pills to a patient you should make sure that you give them the following instructions and that they </a:t>
            </a:r>
            <a:br>
              <a:rPr lang="en-US" dirty="0"/>
            </a:br>
            <a:r>
              <a:rPr lang="en-US" dirty="0"/>
              <a:t>fully understand:</a:t>
            </a:r>
          </a:p>
          <a:p>
            <a:pPr lvl="0" algn="just"/>
            <a:r>
              <a:rPr lang="en-US" dirty="0"/>
              <a:t>Pills should be taken at about the same time each day preferably at night after meals.</a:t>
            </a:r>
          </a:p>
          <a:p>
            <a:pPr lvl="0" algn="just"/>
            <a:r>
              <a:rPr lang="en-US" dirty="0"/>
              <a:t>If one pill is missed it should be taken as soon as it is remembered, even if it means taking two pills the next day.</a:t>
            </a:r>
          </a:p>
          <a:p>
            <a:pPr lvl="0" algn="just"/>
            <a:r>
              <a:rPr lang="en-US" dirty="0"/>
              <a:t>If the patient has missed two or more pills in any seven day period she should take the pill at once and continue as usual. However, she should also use condoms or spermicide, or avoid sex for seven days.</a:t>
            </a:r>
          </a:p>
          <a:p>
            <a:pPr lvl="0" algn="just"/>
            <a:endParaRPr lang="en-US" dirty="0"/>
          </a:p>
          <a:p>
            <a:pPr algn="just"/>
            <a:endParaRPr lang="en-US" dirty="0"/>
          </a:p>
        </p:txBody>
      </p:sp>
    </p:spTree>
  </p:cSld>
  <p:clrMapOvr>
    <a:masterClrMapping/>
  </p:clrMapOvr>
  <p:transition>
    <p:diamond/>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normAutofit/>
          </a:bodyPr>
          <a:lstStyle/>
          <a:p>
            <a:pPr lvl="0" algn="just"/>
            <a:r>
              <a:rPr lang="en-US" sz="3600" dirty="0"/>
              <a:t>If on a 21 day packet pill, the patient should rest for seven days on completion of a packet, then start the next packet on day eight and continue throughout. If on 28 day packet, the pill should be taken continuously.</a:t>
            </a:r>
          </a:p>
          <a:p>
            <a:pPr lvl="0" algn="just"/>
            <a:r>
              <a:rPr lang="en-US" sz="3600" dirty="0"/>
              <a:t>The patient should come to the clinic for a follow up, an annual check up and pap smear</a:t>
            </a:r>
          </a:p>
          <a:p>
            <a:pPr algn="just"/>
            <a:endParaRPr lang="en-US" sz="3600" dirty="0"/>
          </a:p>
        </p:txBody>
      </p:sp>
    </p:spTree>
  </p:cSld>
  <p:clrMapOvr>
    <a:masterClrMapping/>
  </p:clrMapOvr>
  <p:transition>
    <p:diamond/>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INCASE OF A MISSED PILL,</a:t>
            </a:r>
          </a:p>
        </p:txBody>
      </p:sp>
      <p:sp>
        <p:nvSpPr>
          <p:cNvPr id="3" name="Content Placeholder 2"/>
          <p:cNvSpPr>
            <a:spLocks noGrp="1"/>
          </p:cNvSpPr>
          <p:nvPr>
            <p:ph idx="1"/>
          </p:nvPr>
        </p:nvSpPr>
        <p:spPr>
          <a:xfrm>
            <a:off x="0" y="1295400"/>
            <a:ext cx="11247438" cy="5562600"/>
          </a:xfrm>
        </p:spPr>
        <p:txBody>
          <a:bodyPr>
            <a:normAutofit/>
          </a:bodyPr>
          <a:lstStyle/>
          <a:p>
            <a:pPr algn="just">
              <a:defRPr/>
            </a:pPr>
            <a:r>
              <a:rPr lang="en-US" dirty="0">
                <a:sym typeface="Wingdings 3" pitchFamily="18" charset="2"/>
              </a:rPr>
              <a:t>Take the pill as soon as you remember ( this means taking 2 in 1 day)</a:t>
            </a:r>
          </a:p>
          <a:p>
            <a:pPr algn="just">
              <a:defRPr/>
            </a:pPr>
            <a:r>
              <a:rPr lang="en-US" dirty="0">
                <a:sym typeface="Wingdings 3" pitchFamily="18" charset="2"/>
              </a:rPr>
              <a:t>If 2 pills in a row missed in the 1</a:t>
            </a:r>
            <a:r>
              <a:rPr lang="en-US" baseline="30000" dirty="0">
                <a:sym typeface="Wingdings 3" pitchFamily="18" charset="2"/>
              </a:rPr>
              <a:t>st</a:t>
            </a:r>
            <a:r>
              <a:rPr lang="en-US" dirty="0">
                <a:sym typeface="Wingdings 3" pitchFamily="18" charset="2"/>
              </a:rPr>
              <a:t> 2 wks of the pack  take 2 /day for 2 days</a:t>
            </a:r>
          </a:p>
          <a:p>
            <a:pPr algn="just">
              <a:defRPr/>
            </a:pPr>
            <a:r>
              <a:rPr lang="en-US" dirty="0">
                <a:sym typeface="Wingdings 3" pitchFamily="18" charset="2"/>
              </a:rPr>
              <a:t>If 2 pills in a row missed in the 3</a:t>
            </a:r>
            <a:r>
              <a:rPr lang="en-US" baseline="30000" dirty="0">
                <a:sym typeface="Wingdings 3" pitchFamily="18" charset="2"/>
              </a:rPr>
              <a:t>rd</a:t>
            </a:r>
            <a:r>
              <a:rPr lang="en-US" dirty="0">
                <a:sym typeface="Wingdings 3" pitchFamily="18" charset="2"/>
              </a:rPr>
              <a:t> wk of the pack  thraw the remainder of the pack &amp; start a new one / use back up contraception in the first 7 days of the new pack</a:t>
            </a:r>
          </a:p>
          <a:p>
            <a:pPr algn="just">
              <a:defRPr/>
            </a:pPr>
            <a:r>
              <a:rPr lang="en-US" dirty="0">
                <a:sym typeface="Wingdings 3" pitchFamily="18" charset="2"/>
              </a:rPr>
              <a:t>If 3 pills in a row missed  follow steps above</a:t>
            </a:r>
          </a:p>
          <a:p>
            <a:pPr algn="just">
              <a:defRPr/>
            </a:pPr>
            <a:r>
              <a:rPr lang="en-US" dirty="0">
                <a:sym typeface="Wingdings 3" pitchFamily="18" charset="2"/>
              </a:rPr>
              <a:t>If intercourse occurred after missing a pill  use emergency contraception</a:t>
            </a:r>
          </a:p>
          <a:p>
            <a:pPr algn="just"/>
            <a:endParaRPr lang="en-US" dirty="0"/>
          </a:p>
        </p:txBody>
      </p:sp>
    </p:spTree>
  </p:cSld>
  <p:clrMapOvr>
    <a:masterClrMapping/>
  </p:clrMapOvr>
  <p:transition>
    <p:diamond/>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90600"/>
          </a:xfrm>
          <a:solidFill>
            <a:srgbClr val="D600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b="1" dirty="0">
                <a:solidFill>
                  <a:srgbClr val="FFFF00"/>
                </a:solidFill>
              </a:rPr>
              <a:t>SIDE EFFECTS OF COCs</a:t>
            </a:r>
          </a:p>
        </p:txBody>
      </p:sp>
      <p:sp>
        <p:nvSpPr>
          <p:cNvPr id="3" name="Content Placeholder 2"/>
          <p:cNvSpPr>
            <a:spLocks noGrp="1"/>
          </p:cNvSpPr>
          <p:nvPr>
            <p:ph idx="1"/>
          </p:nvPr>
        </p:nvSpPr>
        <p:spPr>
          <a:xfrm>
            <a:off x="0" y="914400"/>
            <a:ext cx="11247438" cy="5943600"/>
          </a:xfrm>
        </p:spPr>
        <p:txBody>
          <a:bodyPr/>
          <a:lstStyle/>
          <a:p>
            <a:pPr algn="just">
              <a:buNone/>
            </a:pPr>
            <a:r>
              <a:rPr lang="en-US" sz="2800" dirty="0"/>
              <a:t>Be on the look out for the following danger signs/serious side effects which need urgent medical attention: </a:t>
            </a:r>
          </a:p>
          <a:p>
            <a:pPr lvl="0" algn="just"/>
            <a:r>
              <a:rPr lang="en-US" sz="2800" dirty="0"/>
              <a:t>Abdominal pain</a:t>
            </a:r>
          </a:p>
          <a:p>
            <a:pPr lvl="0" algn="just"/>
            <a:r>
              <a:rPr lang="en-US" sz="2800" dirty="0"/>
              <a:t>Chest pain and breathlessness</a:t>
            </a:r>
          </a:p>
          <a:p>
            <a:pPr lvl="0" algn="just"/>
            <a:r>
              <a:rPr lang="en-US" sz="2800" dirty="0"/>
              <a:t>Headaches- frontal in nature</a:t>
            </a:r>
          </a:p>
          <a:p>
            <a:pPr lvl="0" algn="just"/>
            <a:r>
              <a:rPr lang="en-US" sz="2800" dirty="0"/>
              <a:t>Eye disturbance such as blurring or flashes</a:t>
            </a:r>
          </a:p>
          <a:p>
            <a:pPr lvl="0" algn="just"/>
            <a:r>
              <a:rPr lang="en-US" sz="2800" dirty="0"/>
              <a:t>Severe calf muscle pain</a:t>
            </a:r>
          </a:p>
          <a:p>
            <a:pPr algn="just">
              <a:buNone/>
            </a:pPr>
            <a:r>
              <a:rPr lang="en-US" sz="2800" dirty="0"/>
              <a:t>The above mentioned develop suddenly and are severe in nature. The patient should be advised to stop taking the pills, use a back up method of contraception and consult the doctor or visit a clinic immediately.</a:t>
            </a:r>
          </a:p>
          <a:p>
            <a:pPr algn="just"/>
            <a:endParaRPr lang="en-US" sz="2800" dirty="0"/>
          </a:p>
        </p:txBody>
      </p:sp>
    </p:spTree>
  </p:cSld>
  <p:clrMapOvr>
    <a:masterClrMapping/>
  </p:clrMapOvr>
  <p:transition>
    <p:diamond/>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dirty="0">
                <a:solidFill>
                  <a:srgbClr val="D60093"/>
                </a:solidFill>
              </a:rPr>
              <a:t>Management of Common Side Effects of COCs</a:t>
            </a:r>
          </a:p>
          <a:p>
            <a:pPr>
              <a:buNone/>
            </a:pPr>
            <a:endParaRPr lang="en-US" sz="2800" u="sng" dirty="0"/>
          </a:p>
        </p:txBody>
      </p:sp>
      <p:graphicFrame>
        <p:nvGraphicFramePr>
          <p:cNvPr id="4" name="Table 3"/>
          <p:cNvGraphicFramePr>
            <a:graphicFrameLocks noGrp="1"/>
          </p:cNvGraphicFramePr>
          <p:nvPr/>
        </p:nvGraphicFramePr>
        <p:xfrm>
          <a:off x="0" y="457200"/>
          <a:ext cx="11247438" cy="7283286"/>
        </p:xfrm>
        <a:graphic>
          <a:graphicData uri="http://schemas.openxmlformats.org/drawingml/2006/table">
            <a:tbl>
              <a:tblPr firstRow="1" bandRow="1">
                <a:tableStyleId>{5C22544A-7EE6-4342-B048-85BDC9FD1C3A}</a:tableStyleId>
              </a:tblPr>
              <a:tblGrid>
                <a:gridCol w="1499658">
                  <a:extLst>
                    <a:ext uri="{9D8B030D-6E8A-4147-A177-3AD203B41FA5}">
                      <a16:colId xmlns:a16="http://schemas.microsoft.com/office/drawing/2014/main" val="20000"/>
                    </a:ext>
                  </a:extLst>
                </a:gridCol>
                <a:gridCol w="9747780">
                  <a:extLst>
                    <a:ext uri="{9D8B030D-6E8A-4147-A177-3AD203B41FA5}">
                      <a16:colId xmlns:a16="http://schemas.microsoft.com/office/drawing/2014/main" val="20001"/>
                    </a:ext>
                  </a:extLst>
                </a:gridCol>
              </a:tblGrid>
              <a:tr h="457200">
                <a:tc>
                  <a:txBody>
                    <a:bodyPr/>
                    <a:lstStyle/>
                    <a:p>
                      <a:r>
                        <a:rPr lang="en-US" sz="2400" b="1" i="1" kern="1200" baseline="0" dirty="0">
                          <a:solidFill>
                            <a:srgbClr val="FFFF00"/>
                          </a:solidFill>
                          <a:latin typeface="+mn-lt"/>
                          <a:ea typeface="+mn-ea"/>
                          <a:cs typeface="+mn-cs"/>
                        </a:rPr>
                        <a:t>Side effect</a:t>
                      </a:r>
                      <a:endParaRPr lang="en-US" sz="2400" b="1" i="1" dirty="0">
                        <a:solidFill>
                          <a:srgbClr val="FFFF00"/>
                        </a:solidFill>
                      </a:endParaRPr>
                    </a:p>
                  </a:txBody>
                  <a:tcPr marL="112474" marR="112474">
                    <a:solidFill>
                      <a:schemeClr val="accent5">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kern="1200" baseline="0" dirty="0">
                          <a:solidFill>
                            <a:srgbClr val="FFFF00"/>
                          </a:solidFill>
                          <a:latin typeface="+mn-lt"/>
                          <a:ea typeface="+mn-ea"/>
                          <a:cs typeface="+mn-cs"/>
                        </a:rPr>
                        <a:t>Management</a:t>
                      </a:r>
                      <a:endParaRPr lang="en-US" sz="2400" b="1" i="1" dirty="0">
                        <a:solidFill>
                          <a:srgbClr val="FFFF00"/>
                        </a:solidFill>
                      </a:endParaRPr>
                    </a:p>
                    <a:p>
                      <a:endParaRPr lang="en-US" sz="2400" b="1" i="1" dirty="0">
                        <a:solidFill>
                          <a:srgbClr val="FFFF00"/>
                        </a:solidFill>
                      </a:endParaRPr>
                    </a:p>
                  </a:txBody>
                  <a:tcPr marL="112474" marR="112474">
                    <a:solidFill>
                      <a:schemeClr val="accent5">
                        <a:lumMod val="50000"/>
                      </a:schemeClr>
                    </a:solidFill>
                  </a:tcPr>
                </a:tc>
                <a:extLst>
                  <a:ext uri="{0D108BD9-81ED-4DB2-BD59-A6C34878D82A}">
                    <a16:rowId xmlns:a16="http://schemas.microsoft.com/office/drawing/2014/main" val="10000"/>
                  </a:ext>
                </a:extLst>
              </a:tr>
              <a:tr h="1341120">
                <a:tc>
                  <a:txBody>
                    <a:bodyPr/>
                    <a:lstStyle/>
                    <a:p>
                      <a:r>
                        <a:rPr lang="en-US" sz="2000" b="1" kern="1200" baseline="0" dirty="0">
                          <a:solidFill>
                            <a:schemeClr val="bg1"/>
                          </a:solidFill>
                          <a:latin typeface="+mn-lt"/>
                          <a:ea typeface="+mn-ea"/>
                          <a:cs typeface="+mn-cs"/>
                        </a:rPr>
                        <a:t>Nausea and dizziness</a:t>
                      </a:r>
                      <a:endParaRPr lang="en-US" sz="2000" b="1" dirty="0">
                        <a:solidFill>
                          <a:schemeClr val="bg1"/>
                        </a:solidFill>
                      </a:endParaRPr>
                    </a:p>
                  </a:txBody>
                  <a:tcPr marL="112474" marR="112474">
                    <a:solidFill>
                      <a:schemeClr val="accent5">
                        <a:lumMod val="50000"/>
                      </a:schemeClr>
                    </a:solidFill>
                  </a:tcPr>
                </a:tc>
                <a:tc>
                  <a:txBody>
                    <a:bodyPr/>
                    <a:lstStyle/>
                    <a:p>
                      <a:r>
                        <a:rPr lang="en-US" sz="2000" b="1" kern="1200" baseline="0" dirty="0">
                          <a:solidFill>
                            <a:schemeClr val="bg1"/>
                          </a:solidFill>
                          <a:latin typeface="+mn-lt"/>
                          <a:ea typeface="+mn-ea"/>
                          <a:cs typeface="+mn-cs"/>
                        </a:rPr>
                        <a:t>Assess for pregnancy.</a:t>
                      </a:r>
                    </a:p>
                    <a:p>
                      <a:r>
                        <a:rPr lang="en-US" sz="2000" b="1" kern="1200" baseline="0" dirty="0">
                          <a:solidFill>
                            <a:schemeClr val="bg1"/>
                          </a:solidFill>
                          <a:latin typeface="+mn-lt"/>
                          <a:ea typeface="+mn-ea"/>
                          <a:cs typeface="+mn-cs"/>
                        </a:rPr>
                        <a:t>Reassure client that this is a common side effect in COC users and may diminish In a few months.</a:t>
                      </a:r>
                    </a:p>
                    <a:p>
                      <a:r>
                        <a:rPr lang="en-US" sz="2000" b="1" kern="1200" baseline="0" dirty="0">
                          <a:solidFill>
                            <a:schemeClr val="bg1"/>
                          </a:solidFill>
                          <a:latin typeface="+mn-lt"/>
                          <a:ea typeface="+mn-ea"/>
                          <a:cs typeface="+mn-cs"/>
                        </a:rPr>
                        <a:t>Advise client to take pills with meals or at bedtime.</a:t>
                      </a:r>
                      <a:endParaRPr lang="en-US" sz="2000" b="1" dirty="0">
                        <a:solidFill>
                          <a:schemeClr val="bg1"/>
                        </a:solidFill>
                      </a:endParaRPr>
                    </a:p>
                  </a:txBody>
                  <a:tcPr marL="112474" marR="112474">
                    <a:solidFill>
                      <a:schemeClr val="accent5">
                        <a:lumMod val="50000"/>
                      </a:schemeClr>
                    </a:solidFill>
                  </a:tcPr>
                </a:tc>
                <a:extLst>
                  <a:ext uri="{0D108BD9-81ED-4DB2-BD59-A6C34878D82A}">
                    <a16:rowId xmlns:a16="http://schemas.microsoft.com/office/drawing/2014/main" val="10001"/>
                  </a:ext>
                </a:extLst>
              </a:tr>
              <a:tr h="2438400">
                <a:tc>
                  <a:txBody>
                    <a:bodyPr/>
                    <a:lstStyle/>
                    <a:p>
                      <a:r>
                        <a:rPr lang="en-US" sz="2000" b="1" kern="1200" baseline="0" dirty="0">
                          <a:solidFill>
                            <a:schemeClr val="bg1"/>
                          </a:solidFill>
                          <a:latin typeface="+mn-lt"/>
                          <a:ea typeface="+mn-ea"/>
                          <a:cs typeface="+mn-cs"/>
                        </a:rPr>
                        <a:t>Spotting</a:t>
                      </a:r>
                      <a:endParaRPr lang="en-US" sz="2000" b="1" dirty="0">
                        <a:solidFill>
                          <a:schemeClr val="bg1"/>
                        </a:solidFill>
                      </a:endParaRPr>
                    </a:p>
                  </a:txBody>
                  <a:tcPr marL="112474" marR="112474">
                    <a:solidFill>
                      <a:schemeClr val="accent5">
                        <a:lumMod val="50000"/>
                      </a:schemeClr>
                    </a:solidFill>
                  </a:tcPr>
                </a:tc>
                <a:tc>
                  <a:txBody>
                    <a:bodyPr/>
                    <a:lstStyle/>
                    <a:p>
                      <a:r>
                        <a:rPr lang="en-US" sz="2000" b="1" kern="1200" baseline="0" dirty="0">
                          <a:solidFill>
                            <a:schemeClr val="bg1"/>
                          </a:solidFill>
                          <a:latin typeface="+mn-lt"/>
                          <a:ea typeface="+mn-ea"/>
                          <a:cs typeface="+mn-cs"/>
                        </a:rPr>
                        <a:t>Assess for pregnancy.</a:t>
                      </a:r>
                    </a:p>
                    <a:p>
                      <a:r>
                        <a:rPr lang="en-US" sz="2000" b="1" kern="1200" baseline="0" dirty="0">
                          <a:solidFill>
                            <a:schemeClr val="bg1"/>
                          </a:solidFill>
                          <a:latin typeface="+mn-lt"/>
                          <a:ea typeface="+mn-ea"/>
                          <a:cs typeface="+mn-cs"/>
                        </a:rPr>
                        <a:t>Reassure client that irregular spotting is a harmless and common side effect in COC users, especially during the first three months.</a:t>
                      </a:r>
                    </a:p>
                    <a:p>
                      <a:r>
                        <a:rPr lang="en-US" sz="2000" b="1" kern="1200" baseline="0" dirty="0">
                          <a:solidFill>
                            <a:schemeClr val="bg1"/>
                          </a:solidFill>
                          <a:latin typeface="+mn-lt"/>
                          <a:ea typeface="+mn-ea"/>
                          <a:cs typeface="+mn-cs"/>
                        </a:rPr>
                        <a:t>Assess for other illnesses if appropriate</a:t>
                      </a:r>
                    </a:p>
                    <a:p>
                      <a:endParaRPr lang="en-US" sz="2000" b="1" kern="1200" baseline="0" dirty="0">
                        <a:solidFill>
                          <a:schemeClr val="bg1"/>
                        </a:solidFill>
                        <a:latin typeface="+mn-lt"/>
                        <a:ea typeface="+mn-ea"/>
                        <a:cs typeface="+mn-cs"/>
                      </a:endParaRPr>
                    </a:p>
                    <a:p>
                      <a:r>
                        <a:rPr lang="en-US" sz="2000" b="1" kern="1200" baseline="0" dirty="0">
                          <a:solidFill>
                            <a:schemeClr val="bg1"/>
                          </a:solidFill>
                          <a:latin typeface="+mn-lt"/>
                          <a:ea typeface="+mn-ea"/>
                          <a:cs typeface="+mn-cs"/>
                        </a:rPr>
                        <a:t>Encourage client to take pills at the same time each day.</a:t>
                      </a:r>
                    </a:p>
                    <a:p>
                      <a:r>
                        <a:rPr lang="en-US" sz="2000" b="1" kern="1200" baseline="0" dirty="0">
                          <a:solidFill>
                            <a:schemeClr val="bg1"/>
                          </a:solidFill>
                          <a:latin typeface="+mn-lt"/>
                          <a:ea typeface="+mn-ea"/>
                          <a:cs typeface="+mn-cs"/>
                        </a:rPr>
                        <a:t>If spotting persists and is unacceptable for client, prescribe 800 mg ibuprofen three times a day for five days (or other NSAID, except aspirin). If this does not offer relief, help client to choose another FP method.</a:t>
                      </a:r>
                      <a:endParaRPr lang="en-US" sz="2000" b="1" dirty="0">
                        <a:solidFill>
                          <a:schemeClr val="bg1"/>
                        </a:solidFill>
                      </a:endParaRPr>
                    </a:p>
                  </a:txBody>
                  <a:tcPr marL="112474" marR="112474">
                    <a:solidFill>
                      <a:schemeClr val="accent5">
                        <a:lumMod val="50000"/>
                      </a:schemeClr>
                    </a:solidFill>
                  </a:tcPr>
                </a:tc>
                <a:extLst>
                  <a:ext uri="{0D108BD9-81ED-4DB2-BD59-A6C34878D82A}">
                    <a16:rowId xmlns:a16="http://schemas.microsoft.com/office/drawing/2014/main" val="10002"/>
                  </a:ext>
                </a:extLst>
              </a:tr>
              <a:tr h="2284566">
                <a:tc>
                  <a:txBody>
                    <a:bodyPr/>
                    <a:lstStyle/>
                    <a:p>
                      <a:r>
                        <a:rPr lang="en-US" sz="2000" b="1" kern="1200" baseline="0" dirty="0">
                          <a:solidFill>
                            <a:schemeClr val="bg1"/>
                          </a:solidFill>
                          <a:latin typeface="+mn-lt"/>
                          <a:ea typeface="+mn-ea"/>
                          <a:cs typeface="+mn-cs"/>
                        </a:rPr>
                        <a:t>Amenorrhoea</a:t>
                      </a:r>
                      <a:endParaRPr lang="en-US" sz="2000" b="1" dirty="0">
                        <a:solidFill>
                          <a:schemeClr val="bg1"/>
                        </a:solidFill>
                      </a:endParaRPr>
                    </a:p>
                  </a:txBody>
                  <a:tcPr marL="112474" marR="112474">
                    <a:solidFill>
                      <a:schemeClr val="accent5">
                        <a:lumMod val="50000"/>
                      </a:schemeClr>
                    </a:solidFill>
                  </a:tcPr>
                </a:tc>
                <a:tc>
                  <a:txBody>
                    <a:bodyPr/>
                    <a:lstStyle/>
                    <a:p>
                      <a:r>
                        <a:rPr lang="en-US" sz="2000" b="1" kern="1200" baseline="0" dirty="0">
                          <a:solidFill>
                            <a:schemeClr val="bg1"/>
                          </a:solidFill>
                          <a:latin typeface="+mn-lt"/>
                          <a:ea typeface="+mn-ea"/>
                          <a:cs typeface="+mn-cs"/>
                        </a:rPr>
                        <a:t>Assess for pregnancy. If client is not pregnant, explain that this is one of the possible side effects of COC use.</a:t>
                      </a:r>
                      <a:endParaRPr lang="en-US" sz="2000" b="1" dirty="0">
                        <a:solidFill>
                          <a:schemeClr val="bg1"/>
                        </a:solidFill>
                      </a:endParaRPr>
                    </a:p>
                  </a:txBody>
                  <a:tcPr marL="112474" marR="112474">
                    <a:solidFill>
                      <a:schemeClr val="accent5">
                        <a:lumMod val="5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diamond/>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rgbClr val="D6009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b="1" dirty="0">
                <a:solidFill>
                  <a:schemeClr val="bg1"/>
                </a:solidFill>
              </a:rPr>
              <a:t>PROGESTIN ONLY PILLS (POPS)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0" y="1219200"/>
            <a:ext cx="11247438" cy="5638800"/>
          </a:xfrm>
        </p:spPr>
        <p:txBody>
          <a:bodyPr>
            <a:normAutofit/>
          </a:bodyPr>
          <a:lstStyle/>
          <a:p>
            <a:r>
              <a:rPr lang="en-US" sz="2800" dirty="0"/>
              <a:t>POPs are pills that contain low doses of synthetic progestin. </a:t>
            </a:r>
          </a:p>
          <a:p>
            <a:r>
              <a:rPr lang="en-US" sz="2800" dirty="0"/>
              <a:t>They do not suppress production of breast milk</a:t>
            </a:r>
          </a:p>
          <a:p>
            <a:pPr>
              <a:buNone/>
            </a:pPr>
            <a:r>
              <a:rPr lang="en-US" sz="2800" b="1" u="sng" dirty="0"/>
              <a:t>MOA</a:t>
            </a:r>
          </a:p>
          <a:p>
            <a:r>
              <a:rPr lang="en-US" sz="2800" dirty="0"/>
              <a:t>POPs prevent pregnancy by thickening the cervical mucus, which prevents the passage of sperm, and suppressing ovulation in about 50 percent of cycles.</a:t>
            </a:r>
            <a:endParaRPr lang="en-US" sz="2800" b="1" u="sng" dirty="0"/>
          </a:p>
          <a:p>
            <a:pPr>
              <a:buNone/>
            </a:pPr>
            <a:r>
              <a:rPr lang="en-US" sz="2800" b="1" u="sng" dirty="0"/>
              <a:t>Types of POPs </a:t>
            </a:r>
          </a:p>
          <a:p>
            <a:pPr>
              <a:buNone/>
            </a:pPr>
            <a:endParaRPr lang="en-US" sz="2800" b="1" dirty="0"/>
          </a:p>
          <a:p>
            <a:r>
              <a:rPr lang="en-US" sz="2800" dirty="0"/>
              <a:t>The brands commonly available in the public sector and the local market include Microlut, Micronor, Microval, Ovrette, Norgeston, and Noriday.</a:t>
            </a:r>
            <a:endParaRPr lang="en-US" sz="2800" b="1" u="sng" dirty="0"/>
          </a:p>
          <a:p>
            <a:pPr>
              <a:buNone/>
            </a:pPr>
            <a:r>
              <a:rPr lang="en-US" sz="2800" dirty="0"/>
              <a:t> </a:t>
            </a:r>
            <a:endParaRPr lang="en-US" sz="2800" u="sng" dirty="0"/>
          </a:p>
        </p:txBody>
      </p:sp>
    </p:spTree>
  </p:cSld>
  <p:clrMapOvr>
    <a:masterClrMapping/>
  </p:clrMapOvr>
  <p:transition>
    <p:diamond/>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CONTRACEPTIVE BENEFITS OF POPS</a:t>
            </a:r>
          </a:p>
          <a:p>
            <a:r>
              <a:rPr lang="en-US" sz="2800" dirty="0"/>
              <a:t>They are highly effective &amp; safe (POPs have no known health risks).</a:t>
            </a:r>
          </a:p>
          <a:p>
            <a:r>
              <a:rPr lang="en-US" sz="2800" dirty="0"/>
              <a:t>Women return to fertility immediately upon discontinuation.</a:t>
            </a:r>
          </a:p>
          <a:p>
            <a:r>
              <a:rPr lang="en-US" sz="2800" dirty="0"/>
              <a:t>A pelvic exam is not required to initiate use.</a:t>
            </a:r>
          </a:p>
          <a:p>
            <a:r>
              <a:rPr lang="en-US" sz="2800" dirty="0"/>
              <a:t>They can be given to a woman at any time to start later. If pregnancy cannot be ruled out, a provider can give her pills to take later, when her monthly bleeding begins.</a:t>
            </a:r>
          </a:p>
          <a:p>
            <a:r>
              <a:rPr lang="en-US" sz="2800" dirty="0"/>
              <a:t>Taking POPs does not affect milk production or breastfeeding.</a:t>
            </a:r>
          </a:p>
          <a:p>
            <a:r>
              <a:rPr lang="en-US" sz="2800" dirty="0"/>
              <a:t>It is safe for breastfeeding women and their babies.</a:t>
            </a:r>
          </a:p>
          <a:p>
            <a:endParaRPr lang="en-US" sz="2800" dirty="0"/>
          </a:p>
          <a:p>
            <a:pPr>
              <a:buNone/>
            </a:pPr>
            <a:endParaRPr lang="en-US" sz="2800" u="sng" dirty="0"/>
          </a:p>
        </p:txBody>
      </p:sp>
    </p:spTree>
  </p:cSld>
  <p:clrMapOvr>
    <a:masterClrMapping/>
  </p:clrMapOvr>
  <p:transition>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762000"/>
          </a:xfrm>
          <a:solidFill>
            <a:schemeClr val="accent1">
              <a:lumMod val="75000"/>
            </a:schemeClr>
          </a:solidFill>
        </p:spPr>
        <p:txBody>
          <a:bodyPr/>
          <a:lstStyle/>
          <a:p>
            <a:r>
              <a:rPr lang="en-US" b="1" dirty="0">
                <a:solidFill>
                  <a:schemeClr val="bg1"/>
                </a:solidFill>
              </a:rPr>
              <a:t>Potential clients for FP</a:t>
            </a:r>
          </a:p>
        </p:txBody>
      </p:sp>
      <p:sp>
        <p:nvSpPr>
          <p:cNvPr id="3" name="Content Placeholder 2"/>
          <p:cNvSpPr>
            <a:spLocks noGrp="1"/>
          </p:cNvSpPr>
          <p:nvPr>
            <p:ph idx="1"/>
          </p:nvPr>
        </p:nvSpPr>
        <p:spPr>
          <a:xfrm>
            <a:off x="0" y="762000"/>
            <a:ext cx="11059981" cy="5334000"/>
          </a:xfrm>
        </p:spPr>
        <p:txBody>
          <a:bodyPr>
            <a:normAutofit/>
          </a:bodyPr>
          <a:lstStyle/>
          <a:p>
            <a:r>
              <a:rPr lang="en-US" sz="3600" dirty="0"/>
              <a:t>These are clients who are at risk of having unplanned pregnancies:</a:t>
            </a:r>
          </a:p>
          <a:p>
            <a:pPr lvl="1"/>
            <a:r>
              <a:rPr lang="en-US" sz="3600" dirty="0"/>
              <a:t>Married couples</a:t>
            </a:r>
          </a:p>
          <a:p>
            <a:pPr lvl="1"/>
            <a:r>
              <a:rPr lang="en-US" sz="3600" dirty="0"/>
              <a:t>The youth</a:t>
            </a:r>
          </a:p>
          <a:p>
            <a:pPr lvl="1">
              <a:buNone/>
            </a:pPr>
            <a:endParaRPr lang="en-US" sz="3600" dirty="0"/>
          </a:p>
          <a:p>
            <a:r>
              <a:rPr lang="en-US" sz="3600" dirty="0"/>
              <a:t>Men and women of reproductive age (15 yrs-49yrs)</a:t>
            </a:r>
          </a:p>
        </p:txBody>
      </p:sp>
    </p:spTree>
  </p:cSld>
  <p:clrMapOvr>
    <a:masterClrMapping/>
  </p:clrMapOvr>
  <p:transition>
    <p:diamond/>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lstStyle/>
          <a:p>
            <a:r>
              <a:rPr lang="en-US" sz="2800" dirty="0"/>
              <a:t>POPs add to the contraceptive effect of breastfeeding. Together, they provide effective pregnancy protection. Typically, pills lengthen the time during which breastfeeding women have no monthly bleeding.</a:t>
            </a:r>
          </a:p>
          <a:p>
            <a:r>
              <a:rPr lang="en-US" sz="2800" dirty="0"/>
              <a:t>Taking POPs does not increase blood clotting.</a:t>
            </a:r>
            <a:endParaRPr lang="en-US" sz="2800" u="sng" dirty="0"/>
          </a:p>
          <a:p>
            <a:pPr>
              <a:buNone/>
            </a:pPr>
            <a:r>
              <a:rPr lang="en-US" sz="2800" b="1" u="sng" dirty="0"/>
              <a:t>NON-CONTRACEPTIVE BENEFITS</a:t>
            </a:r>
          </a:p>
          <a:p>
            <a:pPr lvl="0"/>
            <a:r>
              <a:rPr lang="en-US" sz="2800" dirty="0"/>
              <a:t>Do not affect breast feeding</a:t>
            </a:r>
          </a:p>
          <a:p>
            <a:pPr lvl="0"/>
            <a:r>
              <a:rPr lang="en-US" sz="2800" dirty="0"/>
              <a:t>Lighter, shorter periods</a:t>
            </a:r>
          </a:p>
          <a:p>
            <a:pPr lvl="0"/>
            <a:r>
              <a:rPr lang="en-US" sz="2800" dirty="0"/>
              <a:t>Decrease in breast tenderness</a:t>
            </a:r>
          </a:p>
          <a:p>
            <a:pPr lvl="0"/>
            <a:r>
              <a:rPr lang="en-US" sz="2800" dirty="0"/>
              <a:t>Do not increase blood clotting</a:t>
            </a:r>
          </a:p>
          <a:p>
            <a:pPr lvl="0"/>
            <a:r>
              <a:rPr lang="en-US" sz="2800" dirty="0"/>
              <a:t>Decrease dysmenorrhoea</a:t>
            </a:r>
          </a:p>
          <a:p>
            <a:pPr lvl="0"/>
            <a:r>
              <a:rPr lang="en-US" sz="2800" dirty="0"/>
              <a:t>Protect against endometrial cancer</a:t>
            </a:r>
          </a:p>
        </p:txBody>
      </p:sp>
    </p:spTree>
  </p:cSld>
  <p:clrMapOvr>
    <a:masterClrMapping/>
  </p:clrMapOvr>
  <p:transition>
    <p:diamond/>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LIMITATIONS OF POPs</a:t>
            </a:r>
          </a:p>
          <a:p>
            <a:r>
              <a:rPr lang="en-US" sz="2800" dirty="0"/>
              <a:t>They provide a slightly lower level of contraceptive protection than COCs.</a:t>
            </a:r>
          </a:p>
          <a:p>
            <a:r>
              <a:rPr lang="en-US" sz="2800" dirty="0"/>
              <a:t>They require strict daily pill-taking, preferably at the same time each day.</a:t>
            </a:r>
          </a:p>
          <a:p>
            <a:r>
              <a:rPr lang="en-US" sz="2800" dirty="0"/>
              <a:t>They do not protect against STIs, including hepatitis B and HIV/AIDS. Therefore, at-risk individuals should use a barrier method to ensure protection against STIs and HIV/AIDS.</a:t>
            </a:r>
          </a:p>
          <a:p>
            <a:r>
              <a:rPr lang="en-US" sz="2800" dirty="0"/>
              <a:t>They may lower effectiveness when certain drugs are taken concurrently (e.g., certain anti-tuberculosis, anti-retroviral and anti-epileptic drugs)</a:t>
            </a:r>
            <a:endParaRPr lang="en-US" sz="2800" b="1" u="sng" dirty="0"/>
          </a:p>
        </p:txBody>
      </p:sp>
    </p:spTree>
  </p:cSld>
  <p:clrMapOvr>
    <a:masterClrMapping/>
  </p:clrMapOvr>
  <p:transition>
    <p:diamond/>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INDICATIONS FOR POPs</a:t>
            </a:r>
          </a:p>
          <a:p>
            <a:pPr lvl="0"/>
            <a:r>
              <a:rPr lang="en-US" sz="2800" dirty="0"/>
              <a:t>Women of reproductive age</a:t>
            </a:r>
          </a:p>
          <a:p>
            <a:pPr lvl="0"/>
            <a:r>
              <a:rPr lang="en-US" sz="2800" dirty="0"/>
              <a:t>Women of any parity, nulliparous included</a:t>
            </a:r>
          </a:p>
          <a:p>
            <a:pPr lvl="0"/>
            <a:r>
              <a:rPr lang="en-US" sz="2800" dirty="0"/>
              <a:t>Breast feeding mothers after six weeks post partum</a:t>
            </a:r>
          </a:p>
          <a:p>
            <a:pPr lvl="0"/>
            <a:r>
              <a:rPr lang="en-US" sz="2800" dirty="0"/>
              <a:t>Heavy smokers of any age</a:t>
            </a:r>
          </a:p>
          <a:p>
            <a:pPr lvl="0"/>
            <a:r>
              <a:rPr lang="en-US" sz="2800" dirty="0"/>
              <a:t>Women who can't use combined oral pills due to oestrogen related contra indications</a:t>
            </a:r>
          </a:p>
          <a:p>
            <a:pPr lvl="0"/>
            <a:r>
              <a:rPr lang="en-US" sz="2800" dirty="0"/>
              <a:t>Post abortion patients</a:t>
            </a:r>
          </a:p>
          <a:p>
            <a:pPr lvl="0"/>
            <a:r>
              <a:rPr lang="en-US" sz="2800" dirty="0"/>
              <a:t>Women with sickle cell disease, hypertension, and valvular heart disease</a:t>
            </a:r>
          </a:p>
          <a:p>
            <a:pPr>
              <a:buNone/>
            </a:pPr>
            <a:endParaRPr lang="en-US" sz="2800" b="1" u="sng" dirty="0"/>
          </a:p>
        </p:txBody>
      </p:sp>
    </p:spTree>
  </p:cSld>
  <p:clrMapOvr>
    <a:masterClrMapping/>
  </p:clrMapOvr>
  <p:transition>
    <p:diamond/>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solidFill>
                  <a:srgbClr val="FFFF00"/>
                </a:solidFill>
              </a:rPr>
              <a:t>SIDE EFFECTS OF POPs</a:t>
            </a:r>
          </a:p>
        </p:txBody>
      </p:sp>
      <p:sp>
        <p:nvSpPr>
          <p:cNvPr id="3" name="Content Placeholder 2"/>
          <p:cNvSpPr>
            <a:spLocks noGrp="1"/>
          </p:cNvSpPr>
          <p:nvPr>
            <p:ph idx="1"/>
          </p:nvPr>
        </p:nvSpPr>
        <p:spPr>
          <a:xfrm>
            <a:off x="0" y="838200"/>
            <a:ext cx="11247438" cy="6019800"/>
          </a:xfrm>
        </p:spPr>
        <p:txBody>
          <a:bodyPr/>
          <a:lstStyle/>
          <a:p>
            <a:r>
              <a:rPr lang="en-US" sz="2800" dirty="0"/>
              <a:t>Irregular spotting or bleeding, frequent or infrequent bleeding, prolonged bleeding, amenorrhea (less common). Bleeding changes are common, but not harmful.</a:t>
            </a:r>
          </a:p>
          <a:p>
            <a:r>
              <a:rPr lang="en-US" sz="2800" dirty="0"/>
              <a:t>Headaches, dizziness, nausea.</a:t>
            </a:r>
          </a:p>
          <a:p>
            <a:r>
              <a:rPr lang="en-US" sz="2800" dirty="0"/>
              <a:t>Mood changes.</a:t>
            </a:r>
          </a:p>
          <a:p>
            <a:r>
              <a:rPr lang="en-US" sz="2800" dirty="0"/>
              <a:t>Breast tenderness (although less common than with COCs).</a:t>
            </a:r>
          </a:p>
          <a:p>
            <a:endParaRPr lang="en-US" sz="2800" dirty="0"/>
          </a:p>
        </p:txBody>
      </p:sp>
    </p:spTree>
  </p:cSld>
  <p:clrMapOvr>
    <a:masterClrMapping/>
  </p:clrMapOvr>
  <p:transition>
    <p:diamond/>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16" y="0"/>
            <a:ext cx="9279136" cy="1066800"/>
          </a:xfrm>
        </p:spPr>
        <p:txBody>
          <a:bodyPr/>
          <a:lstStyle/>
          <a:p>
            <a:r>
              <a:rPr lang="en-US" b="1" dirty="0">
                <a:solidFill>
                  <a:schemeClr val="tx1"/>
                </a:solidFill>
              </a:rPr>
              <a:t>CONTRAINDICATIONS</a:t>
            </a:r>
          </a:p>
        </p:txBody>
      </p:sp>
      <p:sp>
        <p:nvSpPr>
          <p:cNvPr id="3" name="Content Placeholder 2"/>
          <p:cNvSpPr>
            <a:spLocks noGrp="1"/>
          </p:cNvSpPr>
          <p:nvPr>
            <p:ph idx="1"/>
          </p:nvPr>
        </p:nvSpPr>
        <p:spPr>
          <a:xfrm>
            <a:off x="0" y="914400"/>
            <a:ext cx="11247438" cy="5943600"/>
          </a:xfrm>
        </p:spPr>
        <p:txBody>
          <a:bodyPr/>
          <a:lstStyle/>
          <a:p>
            <a:r>
              <a:rPr lang="en-US" sz="2800" dirty="0"/>
              <a:t>Women who are pregnant or suspected to be pregnant</a:t>
            </a:r>
          </a:p>
          <a:p>
            <a:pPr lvl="0"/>
            <a:r>
              <a:rPr lang="en-US" sz="2800" dirty="0"/>
              <a:t>Women with unexplained abnormal vaginal bleeding</a:t>
            </a:r>
          </a:p>
          <a:p>
            <a:pPr lvl="0"/>
            <a:r>
              <a:rPr lang="en-US" sz="2800" dirty="0"/>
              <a:t>Women who have breast cancer or history of breast cancer</a:t>
            </a:r>
          </a:p>
          <a:p>
            <a:pPr lvl="0"/>
            <a:r>
              <a:rPr lang="en-US" sz="2800" dirty="0"/>
              <a:t>Women with active liver disease</a:t>
            </a:r>
          </a:p>
          <a:p>
            <a:pPr>
              <a:buNone/>
              <a:defRPr/>
            </a:pPr>
            <a:r>
              <a:rPr lang="en-US" sz="2800" b="1" u="sng" dirty="0">
                <a:solidFill>
                  <a:srgbClr val="D60093"/>
                </a:solidFill>
              </a:rPr>
              <a:t>RELATIVE CONTRAINDICATIONS</a:t>
            </a:r>
          </a:p>
          <a:p>
            <a:pPr>
              <a:defRPr/>
            </a:pPr>
            <a:r>
              <a:rPr lang="en-US" sz="2800" dirty="0"/>
              <a:t>Severe liver cirrhosis</a:t>
            </a:r>
          </a:p>
          <a:p>
            <a:pPr>
              <a:defRPr/>
            </a:pPr>
            <a:r>
              <a:rPr lang="en-US" sz="2800" dirty="0"/>
              <a:t>Active viral hepatitis</a:t>
            </a:r>
          </a:p>
          <a:p>
            <a:pPr>
              <a:defRPr/>
            </a:pPr>
            <a:r>
              <a:rPr lang="en-US" sz="2800" dirty="0"/>
              <a:t>Benign hepatic adenoma</a:t>
            </a:r>
          </a:p>
          <a:p>
            <a:pPr lvl="0">
              <a:buNone/>
            </a:pPr>
            <a:endParaRPr lang="en-US" sz="2800" dirty="0"/>
          </a:p>
          <a:p>
            <a:endParaRPr lang="en-US" sz="2800" dirty="0"/>
          </a:p>
        </p:txBody>
      </p:sp>
    </p:spTree>
  </p:cSld>
  <p:clrMapOvr>
    <a:masterClrMapping/>
  </p:clrMapOvr>
  <p:transition>
    <p:diamond/>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966252" cy="6858000"/>
          </a:xfrm>
        </p:spPr>
        <p:txBody>
          <a:bodyPr/>
          <a:lstStyle/>
          <a:p>
            <a:pPr algn="ctr">
              <a:buNone/>
            </a:pPr>
            <a:r>
              <a:rPr lang="en-US" sz="2800" b="1" u="sng" dirty="0"/>
              <a:t>Management of Common Side Effects of POPs</a:t>
            </a:r>
          </a:p>
          <a:p>
            <a:pPr>
              <a:buNone/>
            </a:pPr>
            <a:endParaRPr lang="en-US" sz="2800" u="sng" dirty="0"/>
          </a:p>
        </p:txBody>
      </p:sp>
      <p:graphicFrame>
        <p:nvGraphicFramePr>
          <p:cNvPr id="4" name="Table 3"/>
          <p:cNvGraphicFramePr>
            <a:graphicFrameLocks noGrp="1"/>
          </p:cNvGraphicFramePr>
          <p:nvPr>
            <p:extLst>
              <p:ext uri="{D42A27DB-BD31-4B8C-83A1-F6EECF244321}">
                <p14:modId xmlns:p14="http://schemas.microsoft.com/office/powerpoint/2010/main" val="1267963216"/>
              </p:ext>
            </p:extLst>
          </p:nvPr>
        </p:nvGraphicFramePr>
        <p:xfrm>
          <a:off x="0" y="457201"/>
          <a:ext cx="11341167" cy="12336441"/>
        </p:xfrm>
        <a:graphic>
          <a:graphicData uri="http://schemas.openxmlformats.org/drawingml/2006/table">
            <a:tbl>
              <a:tblPr firstRow="1" bandRow="1">
                <a:tableStyleId>{5C22544A-7EE6-4342-B048-85BDC9FD1C3A}</a:tableStyleId>
              </a:tblPr>
              <a:tblGrid>
                <a:gridCol w="2155759">
                  <a:extLst>
                    <a:ext uri="{9D8B030D-6E8A-4147-A177-3AD203B41FA5}">
                      <a16:colId xmlns:a16="http://schemas.microsoft.com/office/drawing/2014/main" val="20000"/>
                    </a:ext>
                  </a:extLst>
                </a:gridCol>
                <a:gridCol w="9185408">
                  <a:extLst>
                    <a:ext uri="{9D8B030D-6E8A-4147-A177-3AD203B41FA5}">
                      <a16:colId xmlns:a16="http://schemas.microsoft.com/office/drawing/2014/main" val="20001"/>
                    </a:ext>
                  </a:extLst>
                </a:gridCol>
              </a:tblGrid>
              <a:tr h="498070">
                <a:tc>
                  <a:txBody>
                    <a:bodyPr/>
                    <a:lstStyle/>
                    <a:p>
                      <a:r>
                        <a:rPr lang="en-US" sz="2400" b="1" dirty="0">
                          <a:solidFill>
                            <a:srgbClr val="D60093"/>
                          </a:solidFill>
                        </a:rPr>
                        <a:t>SIDE EFFECT</a:t>
                      </a: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b="1" dirty="0">
                          <a:solidFill>
                            <a:srgbClr val="D60093"/>
                          </a:solidFill>
                        </a:rPr>
                        <a:t>MANAGEMENT</a:t>
                      </a: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711730">
                <a:tc>
                  <a:txBody>
                    <a:bodyPr/>
                    <a:lstStyle/>
                    <a:p>
                      <a:r>
                        <a:rPr lang="en-US" sz="2400" b="1" kern="1200" baseline="0" dirty="0">
                          <a:solidFill>
                            <a:schemeClr val="dk1"/>
                          </a:solidFill>
                          <a:latin typeface="+mn-lt"/>
                          <a:ea typeface="+mn-ea"/>
                          <a:cs typeface="+mn-cs"/>
                        </a:rPr>
                        <a:t>Spotting</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2400" b="0" kern="1200" baseline="0" dirty="0">
                          <a:solidFill>
                            <a:schemeClr val="dk1"/>
                          </a:solidFill>
                          <a:latin typeface="+mn-lt"/>
                          <a:ea typeface="+mn-ea"/>
                          <a:cs typeface="+mn-cs"/>
                        </a:rPr>
                        <a:t>Reassure client that this is common with POP use.</a:t>
                      </a:r>
                    </a:p>
                    <a:p>
                      <a:pPr algn="just"/>
                      <a:r>
                        <a:rPr lang="en-US" sz="2400" b="0" kern="1200" baseline="0" dirty="0">
                          <a:solidFill>
                            <a:schemeClr val="dk1"/>
                          </a:solidFill>
                          <a:latin typeface="+mn-lt"/>
                          <a:ea typeface="+mn-ea"/>
                          <a:cs typeface="+mn-cs"/>
                        </a:rPr>
                        <a:t>Determine if client had vomiting or diarrhoea recently or is taking any drugs that might interact with POPs. If bleeding starts after several months of normal or no monthly bleeding, or there are other reasons to suspect pregnancy (e.g., client has missed pills), assess for pregnancy or other underlying conditions. Manage condition or refer client to appropriate level.</a:t>
                      </a:r>
                      <a:endParaRPr lang="en-US" sz="2400" b="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9186611">
                <a:tc>
                  <a:txBody>
                    <a:bodyPr/>
                    <a:lstStyle/>
                    <a:p>
                      <a:r>
                        <a:rPr lang="en-US" sz="2400" b="1" kern="1200" baseline="0" dirty="0">
                          <a:solidFill>
                            <a:schemeClr val="dk1"/>
                          </a:solidFill>
                          <a:latin typeface="+mn-lt"/>
                          <a:ea typeface="+mn-ea"/>
                          <a:cs typeface="+mn-cs"/>
                        </a:rPr>
                        <a:t>Heavy or prolonged</a:t>
                      </a:r>
                    </a:p>
                    <a:p>
                      <a:r>
                        <a:rPr lang="en-US" sz="2400" b="1" kern="1200" baseline="0" dirty="0">
                          <a:solidFill>
                            <a:schemeClr val="dk1"/>
                          </a:solidFill>
                          <a:latin typeface="+mn-lt"/>
                          <a:ea typeface="+mn-ea"/>
                          <a:cs typeface="+mn-cs"/>
                        </a:rPr>
                        <a:t>bleeding (twice as much as usual or longer than eight days)</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2400" b="0" kern="1200" baseline="0" dirty="0">
                          <a:solidFill>
                            <a:schemeClr val="dk1"/>
                          </a:solidFill>
                          <a:latin typeface="+mn-lt"/>
                          <a:ea typeface="+mn-ea"/>
                          <a:cs typeface="+mn-cs"/>
                        </a:rPr>
                        <a:t>Reassure client that some POP users experience this type of bleeding, but it is generally not harmful.</a:t>
                      </a:r>
                    </a:p>
                    <a:p>
                      <a:pPr algn="just"/>
                      <a:r>
                        <a:rPr lang="en-US" sz="2400" b="0" kern="1200" baseline="0" dirty="0">
                          <a:solidFill>
                            <a:schemeClr val="dk1"/>
                          </a:solidFill>
                          <a:latin typeface="+mn-lt"/>
                          <a:ea typeface="+mn-ea"/>
                          <a:cs typeface="+mn-cs"/>
                        </a:rPr>
                        <a:t>For modest relief prescribe 800 mg ibuprofen three times a day for five days (or other NSAID except aspirin).</a:t>
                      </a:r>
                    </a:p>
                    <a:p>
                      <a:pPr algn="just"/>
                      <a:r>
                        <a:rPr lang="en-US" sz="2400" b="0" kern="1200" baseline="0" dirty="0">
                          <a:solidFill>
                            <a:schemeClr val="dk1"/>
                          </a:solidFill>
                          <a:latin typeface="+mn-lt"/>
                          <a:ea typeface="+mn-ea"/>
                          <a:cs typeface="+mn-cs"/>
                        </a:rPr>
                        <a:t>If no relief, suggest other type of POPs if available or help to choose another method.</a:t>
                      </a:r>
                      <a:endParaRPr lang="en-US" sz="2400" b="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diamond/>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518" y="228600"/>
            <a:ext cx="10090547" cy="5897564"/>
          </a:xfrm>
        </p:spPr>
        <p:txBody>
          <a:bodyPr>
            <a:normAutofit/>
          </a:bodyPr>
          <a:lstStyle/>
          <a:p>
            <a:pPr algn="just">
              <a:buNone/>
            </a:pPr>
            <a:r>
              <a:rPr lang="en-US" b="1" u="sng" dirty="0">
                <a:solidFill>
                  <a:schemeClr val="dk1"/>
                </a:solidFill>
              </a:rPr>
              <a:t>Amenorrhoea-</a:t>
            </a:r>
            <a:r>
              <a:rPr lang="en-US" b="1" dirty="0">
                <a:solidFill>
                  <a:schemeClr val="dk1"/>
                </a:solidFill>
              </a:rPr>
              <a:t> </a:t>
            </a:r>
            <a:r>
              <a:rPr lang="en-US" dirty="0">
                <a:solidFill>
                  <a:schemeClr val="dk1"/>
                </a:solidFill>
              </a:rPr>
              <a:t>If client is breastfeeding, reassure her that it is normal not to have monthly bleedings while breastfeeding.</a:t>
            </a:r>
          </a:p>
          <a:p>
            <a:pPr algn="just"/>
            <a:r>
              <a:rPr lang="en-US" dirty="0">
                <a:solidFill>
                  <a:schemeClr val="dk1"/>
                </a:solidFill>
              </a:rPr>
              <a:t>If client is not breastfeeding, reassure her that some woman stop having monthly bleeding while taking POPs.</a:t>
            </a:r>
          </a:p>
          <a:p>
            <a:pPr algn="just"/>
            <a:r>
              <a:rPr lang="en-US" dirty="0">
                <a:solidFill>
                  <a:schemeClr val="dk1"/>
                </a:solidFill>
              </a:rPr>
              <a:t>If there are reasons to suspect pregnancy (e.g., the woman has missed pills), assess for pregnancy. If client is pregnant, advise her to stop using POPs and refer for antenatal care (ANC). If she is not pregnant, reassure her to continue POPs.</a:t>
            </a:r>
            <a:endParaRPr lang="en-US" dirty="0"/>
          </a:p>
          <a:p>
            <a:pPr algn="just"/>
            <a:endParaRPr lang="en-US" b="1" dirty="0"/>
          </a:p>
          <a:p>
            <a:pPr algn="just"/>
            <a:endParaRPr lang="en-US" dirty="0"/>
          </a:p>
        </p:txBody>
      </p:sp>
    </p:spTree>
  </p:cSld>
  <p:clrMapOvr>
    <a:masterClrMapping/>
  </p:clrMapOvr>
  <p:transition>
    <p:diamond/>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7209268"/>
              </p:ext>
            </p:extLst>
          </p:nvPr>
        </p:nvGraphicFramePr>
        <p:xfrm>
          <a:off x="0" y="0"/>
          <a:ext cx="11247438" cy="8351520"/>
        </p:xfrm>
        <a:graphic>
          <a:graphicData uri="http://schemas.openxmlformats.org/drawingml/2006/table">
            <a:tbl>
              <a:tblPr firstRow="1" bandRow="1">
                <a:tableStyleId>{5C22544A-7EE6-4342-B048-85BDC9FD1C3A}</a:tableStyleId>
              </a:tblPr>
              <a:tblGrid>
                <a:gridCol w="3280503">
                  <a:extLst>
                    <a:ext uri="{9D8B030D-6E8A-4147-A177-3AD203B41FA5}">
                      <a16:colId xmlns:a16="http://schemas.microsoft.com/office/drawing/2014/main" val="20000"/>
                    </a:ext>
                  </a:extLst>
                </a:gridCol>
                <a:gridCol w="7966935">
                  <a:extLst>
                    <a:ext uri="{9D8B030D-6E8A-4147-A177-3AD203B41FA5}">
                      <a16:colId xmlns:a16="http://schemas.microsoft.com/office/drawing/2014/main" val="20001"/>
                    </a:ext>
                  </a:extLst>
                </a:gridCol>
              </a:tblGrid>
              <a:tr h="685800">
                <a:tc>
                  <a:txBody>
                    <a:bodyPr/>
                    <a:lstStyle/>
                    <a:p>
                      <a:r>
                        <a:rPr lang="en-US" sz="2800" dirty="0">
                          <a:solidFill>
                            <a:srgbClr val="D60093"/>
                          </a:solidFill>
                        </a:rPr>
                        <a:t>SIDE</a:t>
                      </a:r>
                      <a:r>
                        <a:rPr lang="en-US" sz="2800" baseline="0" dirty="0">
                          <a:solidFill>
                            <a:srgbClr val="D60093"/>
                          </a:solidFill>
                        </a:rPr>
                        <a:t> EFFECT</a:t>
                      </a:r>
                      <a:endParaRPr lang="en-US" sz="2800" dirty="0">
                        <a:solidFill>
                          <a:srgbClr val="D60093"/>
                        </a:solidFill>
                      </a:endParaRP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800" dirty="0">
                          <a:solidFill>
                            <a:srgbClr val="D60093"/>
                          </a:solidFill>
                        </a:rPr>
                        <a:t>MANAGEMENT</a:t>
                      </a: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0840">
                <a:tc>
                  <a:txBody>
                    <a:bodyPr/>
                    <a:lstStyle/>
                    <a:p>
                      <a:r>
                        <a:rPr lang="en-US" sz="2400" b="1" kern="1200" baseline="0" dirty="0">
                          <a:solidFill>
                            <a:schemeClr val="dk1"/>
                          </a:solidFill>
                          <a:latin typeface="+mn-lt"/>
                          <a:ea typeface="+mn-ea"/>
                          <a:cs typeface="+mn-cs"/>
                        </a:rPr>
                        <a:t>Headache or</a:t>
                      </a:r>
                    </a:p>
                    <a:p>
                      <a:r>
                        <a:rPr lang="en-US" sz="2400" b="1" kern="1200" baseline="0" dirty="0">
                          <a:solidFill>
                            <a:schemeClr val="dk1"/>
                          </a:solidFill>
                          <a:latin typeface="+mn-lt"/>
                          <a:ea typeface="+mn-ea"/>
                          <a:cs typeface="+mn-cs"/>
                        </a:rPr>
                        <a:t>dizziness</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kern="1200" baseline="0" dirty="0">
                          <a:solidFill>
                            <a:schemeClr val="dk1"/>
                          </a:solidFill>
                          <a:latin typeface="+mn-lt"/>
                          <a:ea typeface="+mn-ea"/>
                          <a:cs typeface="+mn-cs"/>
                        </a:rPr>
                        <a:t>Determine cause. If no cause is found, counsel client and recommend common painkillers. If headaches worsen while using POPs (e.g., she develops migraines with aura), help client select</a:t>
                      </a:r>
                    </a:p>
                    <a:p>
                      <a:r>
                        <a:rPr lang="en-US" sz="2400" kern="1200" baseline="0" dirty="0">
                          <a:solidFill>
                            <a:schemeClr val="dk1"/>
                          </a:solidFill>
                          <a:latin typeface="+mn-lt"/>
                          <a:ea typeface="+mn-ea"/>
                          <a:cs typeface="+mn-cs"/>
                        </a:rPr>
                        <a:t>alternative method. Refer if need be.</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0840">
                <a:tc>
                  <a:txBody>
                    <a:bodyPr/>
                    <a:lstStyle/>
                    <a:p>
                      <a:endParaRPr lang="en-US" sz="2400" b="1" kern="1200" baseline="0" dirty="0">
                        <a:solidFill>
                          <a:schemeClr val="dk1"/>
                        </a:solidFill>
                        <a:latin typeface="+mn-lt"/>
                        <a:ea typeface="+mn-ea"/>
                        <a:cs typeface="+mn-cs"/>
                      </a:endParaRPr>
                    </a:p>
                    <a:p>
                      <a:r>
                        <a:rPr lang="en-US" sz="2400" b="1" kern="1200" baseline="0" dirty="0">
                          <a:solidFill>
                            <a:schemeClr val="dk1"/>
                          </a:solidFill>
                          <a:latin typeface="+mn-lt"/>
                          <a:ea typeface="+mn-ea"/>
                          <a:cs typeface="+mn-cs"/>
                        </a:rPr>
                        <a:t>Abnormal suspicious</a:t>
                      </a:r>
                    </a:p>
                    <a:p>
                      <a:r>
                        <a:rPr lang="en-US" sz="2400" b="1" kern="1200" baseline="0" dirty="0">
                          <a:solidFill>
                            <a:schemeClr val="dk1"/>
                          </a:solidFill>
                          <a:latin typeface="+mn-lt"/>
                          <a:ea typeface="+mn-ea"/>
                          <a:cs typeface="+mn-cs"/>
                        </a:rPr>
                        <a:t>vaginal bleeding</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400" kern="1200" baseline="0" dirty="0">
                        <a:solidFill>
                          <a:schemeClr val="dk1"/>
                        </a:solidFill>
                        <a:latin typeface="+mn-lt"/>
                        <a:ea typeface="+mn-ea"/>
                        <a:cs typeface="+mn-cs"/>
                      </a:endParaRPr>
                    </a:p>
                    <a:p>
                      <a:r>
                        <a:rPr lang="en-US" sz="2400" kern="1200" baseline="0" dirty="0">
                          <a:solidFill>
                            <a:schemeClr val="dk1"/>
                          </a:solidFill>
                          <a:latin typeface="+mn-lt"/>
                          <a:ea typeface="+mn-ea"/>
                          <a:cs typeface="+mn-cs"/>
                        </a:rPr>
                        <a:t>Evaluate client by history and pelvic examination (refer as necessary), including VIA/ VILI and Pap Smear. Treat or refer for treatment as necessary.</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0840">
                <a:tc>
                  <a:txBody>
                    <a:bodyPr/>
                    <a:lstStyle/>
                    <a:p>
                      <a:endParaRPr lang="en-US" sz="2400" b="1" kern="1200" baseline="0" dirty="0">
                        <a:solidFill>
                          <a:schemeClr val="dk1"/>
                        </a:solidFill>
                        <a:latin typeface="+mn-lt"/>
                        <a:ea typeface="+mn-ea"/>
                        <a:cs typeface="+mn-cs"/>
                      </a:endParaRPr>
                    </a:p>
                    <a:p>
                      <a:r>
                        <a:rPr lang="en-US" sz="2400" b="1" kern="1200" baseline="0" dirty="0">
                          <a:solidFill>
                            <a:schemeClr val="dk1"/>
                          </a:solidFill>
                          <a:latin typeface="+mn-lt"/>
                          <a:ea typeface="+mn-ea"/>
                          <a:cs typeface="+mn-cs"/>
                        </a:rPr>
                        <a:t>Mood changes or</a:t>
                      </a:r>
                    </a:p>
                    <a:p>
                      <a:r>
                        <a:rPr lang="en-US" sz="2400" b="1" kern="1200" baseline="0" dirty="0">
                          <a:solidFill>
                            <a:schemeClr val="dk1"/>
                          </a:solidFill>
                          <a:latin typeface="+mn-lt"/>
                          <a:ea typeface="+mn-ea"/>
                          <a:cs typeface="+mn-cs"/>
                        </a:rPr>
                        <a:t>nervousness</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kern="1200" baseline="0" dirty="0">
                          <a:solidFill>
                            <a:schemeClr val="dk1"/>
                          </a:solidFill>
                          <a:latin typeface="+mn-lt"/>
                          <a:ea typeface="+mn-ea"/>
                          <a:cs typeface="+mn-cs"/>
                        </a:rPr>
                        <a:t>Counsel client. If condition worsens, help client select alternative methods.</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3002280">
                <a:tc>
                  <a:txBody>
                    <a:bodyPr/>
                    <a:lstStyle/>
                    <a:p>
                      <a:endParaRPr lang="en-US" sz="2400" b="1" kern="1200" baseline="0" dirty="0">
                        <a:solidFill>
                          <a:schemeClr val="dk1"/>
                        </a:solidFill>
                        <a:latin typeface="+mn-lt"/>
                        <a:ea typeface="+mn-ea"/>
                        <a:cs typeface="+mn-cs"/>
                      </a:endParaRPr>
                    </a:p>
                    <a:p>
                      <a:r>
                        <a:rPr lang="en-US" sz="2400" b="1" kern="1200" baseline="0" dirty="0">
                          <a:solidFill>
                            <a:schemeClr val="dk1"/>
                          </a:solidFill>
                          <a:latin typeface="+mn-lt"/>
                          <a:ea typeface="+mn-ea"/>
                          <a:cs typeface="+mn-cs"/>
                        </a:rPr>
                        <a:t>Mood changes or</a:t>
                      </a:r>
                    </a:p>
                    <a:p>
                      <a:r>
                        <a:rPr lang="en-US" sz="2400" b="1" kern="1200" baseline="0" dirty="0">
                          <a:solidFill>
                            <a:schemeClr val="dk1"/>
                          </a:solidFill>
                          <a:latin typeface="+mn-lt"/>
                          <a:ea typeface="+mn-ea"/>
                          <a:cs typeface="+mn-cs"/>
                        </a:rPr>
                        <a:t>nervousness</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400" kern="1200" baseline="0" dirty="0">
                          <a:solidFill>
                            <a:schemeClr val="dk1"/>
                          </a:solidFill>
                          <a:latin typeface="+mn-lt"/>
                          <a:ea typeface="+mn-ea"/>
                          <a:cs typeface="+mn-cs"/>
                        </a:rPr>
                        <a:t>Rule out ectopic pregnancy directly or through immediate referral.</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diamond/>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11247438" cy="6400800"/>
          </a:xfrm>
        </p:spPr>
        <p:txBody>
          <a:bodyPr>
            <a:normAutofit/>
          </a:bodyPr>
          <a:lstStyle/>
          <a:p>
            <a:pPr algn="just">
              <a:buNone/>
            </a:pPr>
            <a:r>
              <a:rPr lang="en-US" sz="3600" b="1" u="sng" dirty="0"/>
              <a:t>What to Do in the Case of Missed Pill(s)</a:t>
            </a:r>
          </a:p>
          <a:p>
            <a:pPr algn="just"/>
            <a:r>
              <a:rPr lang="en-US" sz="3600" dirty="0"/>
              <a:t>If a woman misses one or more hormonal pills, the primary advice is to take the missed pill as soon as possible and keep taking pills as usual, one each day. She may take two pills at the same time or on the same day</a:t>
            </a:r>
          </a:p>
        </p:txBody>
      </p:sp>
    </p:spTree>
  </p:cSld>
  <p:clrMapOvr>
    <a:masterClrMapping/>
  </p:clrMapOvr>
  <p:transition>
    <p:diamond/>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b="1" dirty="0">
                <a:solidFill>
                  <a:srgbClr val="FFFF00"/>
                </a:solidFill>
              </a:rPr>
              <a:t>EMERGENCY HORMONAL CONTRACEPTIVE PILLS (ECPS)</a:t>
            </a:r>
          </a:p>
        </p:txBody>
      </p:sp>
      <p:sp>
        <p:nvSpPr>
          <p:cNvPr id="3" name="Content Placeholder 2"/>
          <p:cNvSpPr>
            <a:spLocks noGrp="1"/>
          </p:cNvSpPr>
          <p:nvPr>
            <p:ph idx="1"/>
          </p:nvPr>
        </p:nvSpPr>
        <p:spPr>
          <a:xfrm>
            <a:off x="0" y="1143000"/>
            <a:ext cx="11247438" cy="5715000"/>
          </a:xfrm>
        </p:spPr>
        <p:txBody>
          <a:bodyPr>
            <a:normAutofit/>
          </a:bodyPr>
          <a:lstStyle/>
          <a:p>
            <a:pPr algn="just">
              <a:buNone/>
            </a:pPr>
            <a:r>
              <a:rPr lang="en-US" b="1" u="sng" dirty="0"/>
              <a:t>Description</a:t>
            </a:r>
          </a:p>
          <a:p>
            <a:pPr algn="just"/>
            <a:r>
              <a:rPr lang="en-US" dirty="0"/>
              <a:t>Emergency contraception (EC) refers to the use of certain contraceptive methods by women to prevent pregnancy after unprotected sexual intercourse. </a:t>
            </a:r>
          </a:p>
          <a:p>
            <a:pPr algn="just"/>
            <a:r>
              <a:rPr lang="en-US" dirty="0"/>
              <a:t>Hormonal ECPs must be taken </a:t>
            </a:r>
            <a:r>
              <a:rPr lang="en-US" b="1" dirty="0"/>
              <a:t>within 120 hours (5days) </a:t>
            </a:r>
            <a:r>
              <a:rPr lang="en-US" dirty="0"/>
              <a:t>of intercourse, however, the sooner they are taken, the more effective they are. ECPs provide a second chance for preventing pregnancy after unprotected sex, either </a:t>
            </a:r>
            <a:r>
              <a:rPr lang="en-US" u="sng" dirty="0"/>
              <a:t>accidental, coerced sex or rape</a:t>
            </a:r>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90600"/>
          </a:xfrm>
          <a:solidFill>
            <a:srgbClr val="FF0000"/>
          </a:solidFill>
        </p:spPr>
        <p:txBody>
          <a:bodyPr/>
          <a:lstStyle/>
          <a:p>
            <a:r>
              <a:rPr lang="en-US" b="1" dirty="0">
                <a:solidFill>
                  <a:schemeClr val="bg1"/>
                </a:solidFill>
                <a:latin typeface="Arial" panose="020B0604020202020204" pitchFamily="34" charset="0"/>
                <a:cs typeface="Arial" panose="020B0604020202020204" pitchFamily="34" charset="0"/>
              </a:rPr>
              <a:t>Essential messages given to FP clients</a:t>
            </a:r>
          </a:p>
        </p:txBody>
      </p:sp>
      <p:sp>
        <p:nvSpPr>
          <p:cNvPr id="3" name="Content Placeholder 2"/>
          <p:cNvSpPr>
            <a:spLocks noGrp="1"/>
          </p:cNvSpPr>
          <p:nvPr>
            <p:ph idx="1"/>
          </p:nvPr>
        </p:nvSpPr>
        <p:spPr>
          <a:xfrm>
            <a:off x="0" y="990600"/>
            <a:ext cx="11247438" cy="5867400"/>
          </a:xfrm>
        </p:spPr>
        <p:txBody>
          <a:bodyPr/>
          <a:lstStyle/>
          <a:p>
            <a:r>
              <a:rPr lang="en-US" sz="2800" dirty="0"/>
              <a:t>Explain all the available methds &amp; the expected side effects</a:t>
            </a:r>
          </a:p>
          <a:p>
            <a:r>
              <a:rPr lang="en-US" sz="2800" dirty="0"/>
              <a:t>Physical examination including breast examination, pelvic- speculum &amp; bimanual exam after detailed history taking &amp; counseling</a:t>
            </a:r>
          </a:p>
          <a:p>
            <a:r>
              <a:rPr lang="en-US" sz="2800" dirty="0"/>
              <a:t>Tailored counseling for informed choice, explaining about the method chosen</a:t>
            </a:r>
          </a:p>
          <a:p>
            <a:r>
              <a:rPr lang="en-US" sz="2800" dirty="0"/>
              <a:t>Tell the importance of follow-up visits</a:t>
            </a:r>
          </a:p>
          <a:p>
            <a:r>
              <a:rPr lang="en-US" sz="2800" dirty="0"/>
              <a:t>Identify &amp; teach common infections found in the FP clinics </a:t>
            </a:r>
            <a:r>
              <a:rPr lang="en-US" sz="2800" dirty="0" err="1"/>
              <a:t>e.g</a:t>
            </a:r>
            <a:r>
              <a:rPr lang="en-US" sz="2800" dirty="0"/>
              <a:t>: </a:t>
            </a:r>
          </a:p>
          <a:p>
            <a:pPr lvl="1">
              <a:buFont typeface="Courier New" pitchFamily="49" charset="0"/>
              <a:buChar char="o"/>
            </a:pPr>
            <a:r>
              <a:rPr lang="en-US" sz="2400" dirty="0"/>
              <a:t>Bacterial-syphilis, chanchroid, chlamydia</a:t>
            </a:r>
          </a:p>
          <a:p>
            <a:pPr lvl="1">
              <a:buFont typeface="Courier New" pitchFamily="49" charset="0"/>
              <a:buChar char="o"/>
            </a:pPr>
            <a:r>
              <a:rPr lang="en-US" sz="2400" dirty="0"/>
              <a:t>Viral-Hep B, HIV, genital warts</a:t>
            </a:r>
          </a:p>
          <a:p>
            <a:pPr lvl="1">
              <a:buFont typeface="Courier New" pitchFamily="49" charset="0"/>
              <a:buChar char="o"/>
            </a:pPr>
            <a:r>
              <a:rPr lang="en-US" sz="2400" dirty="0"/>
              <a:t>Parasites-trichomonas, scabies</a:t>
            </a:r>
          </a:p>
          <a:p>
            <a:pPr lvl="1">
              <a:buFont typeface="Courier New" pitchFamily="49" charset="0"/>
              <a:buChar char="o"/>
            </a:pPr>
            <a:r>
              <a:rPr lang="en-US" sz="2400" dirty="0"/>
              <a:t>Fungal-moniliasis, candidiasis</a:t>
            </a:r>
          </a:p>
          <a:p>
            <a:endParaRPr lang="en-US" sz="2800" dirty="0"/>
          </a:p>
        </p:txBody>
      </p:sp>
    </p:spTree>
  </p:cSld>
  <p:clrMapOvr>
    <a:masterClrMapping/>
  </p:clrMapOvr>
  <p:transition>
    <p:diamond/>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r>
              <a:rPr lang="en-US" dirty="0"/>
              <a:t>Depending on the regimen used and number of hours passed since unprotected intercourse, ECPs seem to prevent between 75-95 percent of pregnancies that would otherwise have occurred. The average chance of pregnancy resulting from one act of unprotected intercourse in the second or third week of the menstrual cycle is estimated at 8 percent; after emergency oral contraception, it is 1-2 percent.</a:t>
            </a:r>
          </a:p>
          <a:p>
            <a:pPr algn="just">
              <a:buNone/>
            </a:pPr>
            <a:r>
              <a:rPr lang="en-US" b="1" u="sng" dirty="0"/>
              <a:t>NOTE:</a:t>
            </a:r>
            <a:r>
              <a:rPr lang="en-US" b="1" dirty="0"/>
              <a:t> </a:t>
            </a:r>
          </a:p>
          <a:p>
            <a:pPr algn="just">
              <a:buFont typeface="Wingdings" pitchFamily="2" charset="2"/>
              <a:buChar char="v"/>
            </a:pPr>
            <a:r>
              <a:rPr lang="en-US" i="1" dirty="0"/>
              <a:t>The E-pill should not be used on a regular basis (from month to month) because it is less effective than other methods</a:t>
            </a:r>
          </a:p>
          <a:p>
            <a:pPr algn="just">
              <a:buFont typeface="Wingdings" pitchFamily="2" charset="2"/>
              <a:buChar char="v"/>
            </a:pPr>
            <a:r>
              <a:rPr lang="en-US" i="1" dirty="0"/>
              <a:t>ECPs do not work once a woman is pregnant—women and girls who are already pregnant should not take ECPs!</a:t>
            </a:r>
          </a:p>
        </p:txBody>
      </p:sp>
    </p:spTree>
  </p:cSld>
  <p:clrMapOvr>
    <a:masterClrMapping/>
  </p:clrMapOvr>
  <p:transition>
    <p:diamond/>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Autofit/>
          </a:bodyPr>
          <a:lstStyle/>
          <a:p>
            <a:pPr algn="just">
              <a:buNone/>
            </a:pPr>
            <a:r>
              <a:rPr lang="en-US" sz="2800" b="1" u="sng" dirty="0"/>
              <a:t>MOA</a:t>
            </a:r>
          </a:p>
          <a:p>
            <a:pPr algn="just"/>
            <a:r>
              <a:rPr lang="en-US" sz="2800" dirty="0"/>
              <a:t>ECPs work in various ways to prevent pregnancy, largely depending on the time in a woman’s cycle when she has sexual intercourse.</a:t>
            </a:r>
          </a:p>
          <a:p>
            <a:pPr algn="just"/>
            <a:r>
              <a:rPr lang="en-US" sz="2800" dirty="0"/>
              <a:t>ECPs do not cause abortion because they work before implantation.</a:t>
            </a:r>
          </a:p>
          <a:p>
            <a:pPr algn="just"/>
            <a:r>
              <a:rPr lang="en-US" sz="2800" dirty="0"/>
              <a:t>Thus ECPs prevent pregnancy by:</a:t>
            </a:r>
          </a:p>
          <a:p>
            <a:pPr lvl="1" algn="just"/>
            <a:r>
              <a:rPr lang="en-US" dirty="0"/>
              <a:t>Preventing or delaying ovulation</a:t>
            </a:r>
          </a:p>
          <a:p>
            <a:pPr lvl="1" algn="just"/>
            <a:r>
              <a:rPr lang="en-US" dirty="0"/>
              <a:t>Inhibiting or slowing down transportation of the egg and sperm through the fallopian tubes, which prevents fertilization and implantation</a:t>
            </a:r>
          </a:p>
          <a:p>
            <a:pPr algn="just"/>
            <a:r>
              <a:rPr lang="en-US" sz="2800" dirty="0"/>
              <a:t>The success of EC depends on the awareness and knowledge of its availability and efficacy prior to an unprotected, unplanned act.</a:t>
            </a:r>
          </a:p>
        </p:txBody>
      </p:sp>
    </p:spTree>
  </p:cSld>
  <p:clrMapOvr>
    <a:masterClrMapping/>
  </p:clrMapOvr>
  <p:transition>
    <p:diamond/>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r>
              <a:rPr lang="en-US" sz="2800" dirty="0"/>
              <a:t>The method is only effective if potential users are aware of the method by prior information and counseling.</a:t>
            </a:r>
            <a:endParaRPr lang="en-US" sz="2800" b="1" u="sng" dirty="0"/>
          </a:p>
          <a:p>
            <a:pPr algn="just">
              <a:buNone/>
            </a:pPr>
            <a:r>
              <a:rPr lang="en-US" sz="2800" b="1" u="sng" dirty="0"/>
              <a:t>Types of ECPs and Dosage</a:t>
            </a:r>
          </a:p>
          <a:p>
            <a:pPr algn="just">
              <a:buFont typeface="Wingdings" pitchFamily="2" charset="2"/>
              <a:buChar char="v"/>
            </a:pPr>
            <a:r>
              <a:rPr lang="en-US" sz="2800" i="1" dirty="0"/>
              <a:t>Combined Oral Contraceptives (Yuzpe Method)</a:t>
            </a:r>
          </a:p>
          <a:p>
            <a:pPr algn="just"/>
            <a:r>
              <a:rPr lang="en-US" sz="2800" dirty="0"/>
              <a:t>These contain the hormones oestrogen and progestin, and they prevent about 75 percent of expected pregnancies. Two standard dosage options are available:</a:t>
            </a:r>
          </a:p>
          <a:p>
            <a:pPr algn="just">
              <a:buFont typeface="Wingdings" pitchFamily="2" charset="2"/>
              <a:buChar char="Ø"/>
            </a:pPr>
            <a:r>
              <a:rPr lang="en-US" sz="2800" dirty="0"/>
              <a:t>50 mcg oestrogen pills (e.g., Eugynon): Two tablets to be taken as soon as possible after unprotected intercourse, but within 120 hours. Repeat the same dose in 12 hours. A </a:t>
            </a:r>
            <a:r>
              <a:rPr lang="en-US" sz="2800" b="1" dirty="0"/>
              <a:t>total of four pills </a:t>
            </a:r>
            <a:r>
              <a:rPr lang="en-US" sz="2800" dirty="0"/>
              <a:t>are required.</a:t>
            </a:r>
          </a:p>
          <a:p>
            <a:pPr algn="just">
              <a:buFont typeface="Wingdings" pitchFamily="2" charset="2"/>
              <a:buChar char="Ø"/>
            </a:pPr>
            <a:r>
              <a:rPr lang="en-US" sz="2800" dirty="0"/>
              <a:t>30 mcg oestrogen pills (e.g., Microgynon): Four tablets to be taken as soon as possible after unprotected intercourse, but within 120 hours. Repeat the same dose in 12 hours. A total of </a:t>
            </a:r>
            <a:r>
              <a:rPr lang="en-US" sz="2800" b="1" dirty="0"/>
              <a:t>eight pills are </a:t>
            </a:r>
            <a:r>
              <a:rPr lang="en-US" sz="2800" dirty="0"/>
              <a:t>required.</a:t>
            </a:r>
            <a:endParaRPr lang="en-US" sz="2800" b="1" u="sng" dirty="0"/>
          </a:p>
          <a:p>
            <a:pPr algn="just">
              <a:buNone/>
            </a:pPr>
            <a:endParaRPr lang="en-US" sz="2800" u="sng" dirty="0"/>
          </a:p>
        </p:txBody>
      </p:sp>
    </p:spTree>
  </p:cSld>
  <p:clrMapOvr>
    <a:masterClrMapping/>
  </p:clrMapOvr>
  <p:transition>
    <p:diamond/>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Font typeface="Wingdings" pitchFamily="2" charset="2"/>
              <a:buChar char="Ø"/>
            </a:pPr>
            <a:r>
              <a:rPr lang="en-US" sz="3600" i="1" dirty="0"/>
              <a:t>Progestin-only Oral Contraceptives</a:t>
            </a:r>
          </a:p>
          <a:p>
            <a:pPr algn="just"/>
            <a:r>
              <a:rPr lang="en-US" sz="3600" dirty="0"/>
              <a:t>These dedicated ECPs contain the same progestin hormone (levonorgestrel) as some other progestin-only pills, although in </a:t>
            </a:r>
            <a:r>
              <a:rPr lang="en-US" sz="3600" u="sng" dirty="0"/>
              <a:t>higher</a:t>
            </a:r>
            <a:r>
              <a:rPr lang="en-US" sz="3600" dirty="0"/>
              <a:t> doses. They are more effective than the combined pills, preventing up to 95 percent of expected pregnancies. Examples of brands of dedicated ECPs that are available in Kenya are Postinor 2, Pregnon, Smart lady, ECee2, and Truston2.</a:t>
            </a:r>
          </a:p>
        </p:txBody>
      </p:sp>
    </p:spTree>
  </p:cSld>
  <p:clrMapOvr>
    <a:masterClrMapping/>
  </p:clrMapOvr>
  <p:transition>
    <p:diamond/>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None/>
            </a:pPr>
            <a:r>
              <a:rPr lang="en-US" b="1" dirty="0"/>
              <a:t>THE STANDARD DOSAGE IS AS FOLLOWS:</a:t>
            </a:r>
          </a:p>
          <a:p>
            <a:pPr algn="just"/>
            <a:r>
              <a:rPr lang="en-US" dirty="0"/>
              <a:t>One 750 mcg levonorgestrel pill to be taken as soon as possible after unprotected intercourse, but within 120 hours. Repeat the same dose in 12 hours. A total of </a:t>
            </a:r>
            <a:r>
              <a:rPr lang="en-US" b="1" dirty="0"/>
              <a:t>two pills </a:t>
            </a:r>
            <a:r>
              <a:rPr lang="en-US" dirty="0"/>
              <a:t>are required; or</a:t>
            </a:r>
          </a:p>
          <a:p>
            <a:pPr algn="just"/>
            <a:r>
              <a:rPr lang="en-US" dirty="0"/>
              <a:t>Two 750 mcg levonorgestrel pills to be taken as a single dose as soon as possible after unprotected intercourse, but within 120 hours. This regimen is to be preferred because it easier to comply with the one-dose regimen compared to the two-dose regimen</a:t>
            </a:r>
          </a:p>
          <a:p>
            <a:pPr algn="just"/>
            <a:r>
              <a:rPr lang="en-US" dirty="0"/>
              <a:t>Regular progestin-only pill (POP) may be used: </a:t>
            </a:r>
            <a:r>
              <a:rPr lang="en-US" b="1" dirty="0"/>
              <a:t>20 tablets </a:t>
            </a:r>
            <a:r>
              <a:rPr lang="en-US" dirty="0"/>
              <a:t>taken within 120 hours after unprotected intercourse. Repeat the same dose in 12 hours. A total of </a:t>
            </a:r>
            <a:r>
              <a:rPr lang="en-US" b="1" dirty="0"/>
              <a:t>40 pills </a:t>
            </a:r>
            <a:r>
              <a:rPr lang="en-US" dirty="0"/>
              <a:t>are required.</a:t>
            </a:r>
          </a:p>
        </p:txBody>
      </p:sp>
    </p:spTree>
  </p:cSld>
  <p:clrMapOvr>
    <a:masterClrMapping/>
  </p:clrMapOvr>
  <p:transition>
    <p:diamond/>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762000"/>
          </a:xfrm>
        </p:spPr>
        <p:txBody>
          <a:bodyPr/>
          <a:lstStyle/>
          <a:p>
            <a:r>
              <a:rPr lang="en-US" b="1" dirty="0"/>
              <a:t>Advantages and Benefits of ECPs</a:t>
            </a:r>
            <a:endParaRPr lang="en-US" dirty="0"/>
          </a:p>
        </p:txBody>
      </p:sp>
      <p:sp>
        <p:nvSpPr>
          <p:cNvPr id="3" name="Content Placeholder 2"/>
          <p:cNvSpPr>
            <a:spLocks noGrp="1"/>
          </p:cNvSpPr>
          <p:nvPr>
            <p:ph idx="1"/>
          </p:nvPr>
        </p:nvSpPr>
        <p:spPr>
          <a:xfrm>
            <a:off x="0" y="685800"/>
            <a:ext cx="11247438" cy="6172200"/>
          </a:xfrm>
        </p:spPr>
        <p:txBody>
          <a:bodyPr>
            <a:normAutofit/>
          </a:bodyPr>
          <a:lstStyle/>
          <a:p>
            <a:pPr algn="just"/>
            <a:r>
              <a:rPr lang="en-US" dirty="0"/>
              <a:t>It is safe, effective, and easy to use.</a:t>
            </a:r>
          </a:p>
          <a:p>
            <a:pPr algn="just"/>
            <a:r>
              <a:rPr lang="en-US" dirty="0"/>
              <a:t>No medical examination or pregnancy tests are necessary or required.</a:t>
            </a:r>
          </a:p>
          <a:p>
            <a:pPr algn="just"/>
            <a:r>
              <a:rPr lang="en-US" dirty="0"/>
              <a:t>It can be used at any time during the menstrual cycle.</a:t>
            </a:r>
          </a:p>
          <a:p>
            <a:pPr algn="just"/>
            <a:r>
              <a:rPr lang="en-US" dirty="0"/>
              <a:t>ECPs are available in government, private, and NGO health facilities; and over the counter at pharmacies.</a:t>
            </a:r>
          </a:p>
        </p:txBody>
      </p:sp>
    </p:spTree>
  </p:cSld>
  <p:clrMapOvr>
    <a:masterClrMapping/>
  </p:clrMapOvr>
  <p:transition>
    <p:diamond/>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66252" cy="685800"/>
          </a:xfrm>
        </p:spPr>
        <p:txBody>
          <a:bodyPr>
            <a:normAutofit fontScale="90000"/>
          </a:bodyPr>
          <a:lstStyle/>
          <a:p>
            <a:r>
              <a:rPr lang="en-US" b="1" dirty="0"/>
              <a:t>Limitations and Side Effects of ECPs</a:t>
            </a:r>
            <a:endParaRPr lang="en-US" dirty="0"/>
          </a:p>
        </p:txBody>
      </p:sp>
      <p:sp>
        <p:nvSpPr>
          <p:cNvPr id="3" name="Content Placeholder 2"/>
          <p:cNvSpPr>
            <a:spLocks noGrp="1"/>
          </p:cNvSpPr>
          <p:nvPr>
            <p:ph idx="1"/>
          </p:nvPr>
        </p:nvSpPr>
        <p:spPr>
          <a:xfrm>
            <a:off x="0" y="1143000"/>
            <a:ext cx="11247438" cy="5715000"/>
          </a:xfrm>
        </p:spPr>
        <p:txBody>
          <a:bodyPr>
            <a:normAutofit/>
          </a:bodyPr>
          <a:lstStyle/>
          <a:p>
            <a:pPr algn="just"/>
            <a:r>
              <a:rPr lang="en-US" dirty="0"/>
              <a:t>ECPs are only effective if used within 120 hours of unprotected intercourse.</a:t>
            </a:r>
          </a:p>
          <a:p>
            <a:pPr algn="just"/>
            <a:r>
              <a:rPr lang="en-US" dirty="0"/>
              <a:t>They are not to be used as a regular method.</a:t>
            </a:r>
          </a:p>
          <a:p>
            <a:pPr algn="just"/>
            <a:r>
              <a:rPr lang="en-US" dirty="0"/>
              <a:t>ECPs do not protect against STls, HIV, or AIDS.</a:t>
            </a:r>
          </a:p>
          <a:p>
            <a:pPr algn="just"/>
            <a:r>
              <a:rPr lang="en-US" dirty="0"/>
              <a:t>They can cause nausea (more common for the COC regimen).</a:t>
            </a:r>
          </a:p>
        </p:txBody>
      </p:sp>
    </p:spTree>
  </p:cSld>
  <p:clrMapOvr>
    <a:masterClrMapping/>
  </p:clrMapOvr>
  <p:transition>
    <p:diamond/>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685800"/>
          </a:xfrm>
        </p:spPr>
        <p:txBody>
          <a:bodyPr>
            <a:normAutofit fontScale="90000"/>
          </a:bodyPr>
          <a:lstStyle/>
          <a:p>
            <a:r>
              <a:rPr lang="en-US" b="1" dirty="0"/>
              <a:t>INDICATIONS FOR USE OF ECPs</a:t>
            </a:r>
          </a:p>
        </p:txBody>
      </p:sp>
      <p:sp>
        <p:nvSpPr>
          <p:cNvPr id="3" name="Content Placeholder 2"/>
          <p:cNvSpPr>
            <a:spLocks noGrp="1"/>
          </p:cNvSpPr>
          <p:nvPr>
            <p:ph idx="1"/>
          </p:nvPr>
        </p:nvSpPr>
        <p:spPr>
          <a:xfrm>
            <a:off x="0" y="685800"/>
            <a:ext cx="11247438" cy="6172200"/>
          </a:xfrm>
        </p:spPr>
        <p:txBody>
          <a:bodyPr>
            <a:normAutofit/>
          </a:bodyPr>
          <a:lstStyle/>
          <a:p>
            <a:pPr algn="just"/>
            <a:r>
              <a:rPr lang="en-US" dirty="0"/>
              <a:t>Any woman can use ECPs, however emergency oral contraception should not be used in place of regular FP methods. Therefore, it should be used only in emergency situations such as:</a:t>
            </a:r>
          </a:p>
          <a:p>
            <a:pPr lvl="1" algn="just"/>
            <a:r>
              <a:rPr lang="en-US" dirty="0"/>
              <a:t>Sex took place without contraception, and the woman wants to avoid pregnancy.</a:t>
            </a:r>
          </a:p>
          <a:p>
            <a:pPr lvl="1" algn="just"/>
            <a:r>
              <a:rPr lang="en-US" dirty="0"/>
              <a:t>A woman has run out of oral contraceptives, has missed two or more POPs, or is more than four weeks late for her DMPA injection, and has had unprotected intercourse.</a:t>
            </a:r>
          </a:p>
          <a:p>
            <a:pPr lvl="1" algn="just"/>
            <a:r>
              <a:rPr lang="en-US" dirty="0"/>
              <a:t>A woman has had coerced sexual intercourse, such as rape.</a:t>
            </a:r>
          </a:p>
          <a:p>
            <a:pPr lvl="1" algn="just"/>
            <a:r>
              <a:rPr lang="en-US" sz="3200" dirty="0"/>
              <a:t>A condom has broken.</a:t>
            </a:r>
          </a:p>
          <a:p>
            <a:pPr lvl="1" algn="just"/>
            <a:r>
              <a:rPr lang="en-US" sz="3200" dirty="0"/>
              <a:t>An IUCD has come out of place.</a:t>
            </a:r>
            <a:endParaRPr lang="en-US" sz="6000" dirty="0"/>
          </a:p>
        </p:txBody>
      </p:sp>
    </p:spTree>
  </p:cSld>
  <p:clrMapOvr>
    <a:masterClrMapping/>
  </p:clrMapOvr>
  <p:transition>
    <p:diamond/>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rgbClr val="00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b="1" dirty="0">
                <a:solidFill>
                  <a:srgbClr val="FFFF00"/>
                </a:solidFill>
              </a:rPr>
              <a:t>Women who can use ECPs with some precautions (category 2)</a:t>
            </a:r>
          </a:p>
        </p:txBody>
      </p:sp>
      <p:sp>
        <p:nvSpPr>
          <p:cNvPr id="3" name="Content Placeholder 2"/>
          <p:cNvSpPr>
            <a:spLocks noGrp="1"/>
          </p:cNvSpPr>
          <p:nvPr>
            <p:ph idx="1"/>
          </p:nvPr>
        </p:nvSpPr>
        <p:spPr>
          <a:xfrm>
            <a:off x="0" y="1143000"/>
            <a:ext cx="11247438" cy="5715000"/>
          </a:xfrm>
        </p:spPr>
        <p:txBody>
          <a:bodyPr>
            <a:normAutofit/>
          </a:bodyPr>
          <a:lstStyle/>
          <a:p>
            <a:pPr algn="just"/>
            <a:r>
              <a:rPr lang="en-US" sz="3600" dirty="0"/>
              <a:t>Women with a history of severe cardiovascular complications (e.g. CVA or other thromboembolic conditions)</a:t>
            </a:r>
          </a:p>
          <a:p>
            <a:pPr algn="just"/>
            <a:r>
              <a:rPr lang="en-US" sz="3600" dirty="0"/>
              <a:t>Woman with Angina Pectoris</a:t>
            </a:r>
          </a:p>
          <a:p>
            <a:pPr algn="just"/>
            <a:r>
              <a:rPr lang="en-US" sz="3600" dirty="0"/>
              <a:t>Women suffering from migraine</a:t>
            </a:r>
          </a:p>
          <a:p>
            <a:pPr algn="just"/>
            <a:r>
              <a:rPr lang="en-US" sz="3600" dirty="0"/>
              <a:t>Women with severe liver disease (including jaundice)</a:t>
            </a:r>
          </a:p>
          <a:p>
            <a:pPr algn="just"/>
            <a:endParaRPr lang="en-US" sz="3600" dirty="0"/>
          </a:p>
        </p:txBody>
      </p:sp>
    </p:spTree>
  </p:cSld>
  <p:clrMapOvr>
    <a:masterClrMapping/>
  </p:clrMapOvr>
  <p:transition>
    <p:diamond/>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Method Prescription and Use</a:t>
            </a:r>
          </a:p>
          <a:p>
            <a:r>
              <a:rPr lang="en-US" sz="2800" dirty="0"/>
              <a:t>EC pills should be started as soon as possible, but within 120 hours of unprotected sex. The sooner ECPs are used after unprotected intercourse, the more effective they are in preventing pregnancy.</a:t>
            </a:r>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417638"/>
          </a:xfrm>
        </p:spPr>
        <p:txBody>
          <a:bodyPr>
            <a:normAutofit fontScale="90000"/>
          </a:bodyPr>
          <a:lstStyle/>
          <a:p>
            <a:r>
              <a:rPr lang="en-US" b="1" dirty="0">
                <a:solidFill>
                  <a:srgbClr val="0033CC"/>
                </a:solidFill>
                <a:effectLst>
                  <a:outerShdw blurRad="38100" dist="38100" dir="2700000" algn="tl">
                    <a:srgbClr val="000000">
                      <a:alpha val="43137"/>
                    </a:srgbClr>
                  </a:outerShdw>
                </a:effectLst>
              </a:rPr>
              <a:t>FACTORS THAT LEAD CLIENTS TO FP ACCEPTANCE</a:t>
            </a:r>
          </a:p>
        </p:txBody>
      </p:sp>
      <p:sp>
        <p:nvSpPr>
          <p:cNvPr id="3" name="Content Placeholder 2"/>
          <p:cNvSpPr>
            <a:spLocks noGrp="1"/>
          </p:cNvSpPr>
          <p:nvPr>
            <p:ph sz="half" idx="2"/>
          </p:nvPr>
        </p:nvSpPr>
        <p:spPr>
          <a:xfrm>
            <a:off x="0" y="1447800"/>
            <a:ext cx="5531944" cy="5410200"/>
          </a:xfrm>
        </p:spPr>
        <p:txBody>
          <a:bodyPr>
            <a:normAutofit/>
          </a:bodyPr>
          <a:lstStyle/>
          <a:p>
            <a:pPr>
              <a:buFont typeface="Wingdings" pitchFamily="2" charset="2"/>
              <a:buChar char="ü"/>
            </a:pPr>
            <a:r>
              <a:rPr lang="en-US" sz="2800" dirty="0"/>
              <a:t>IEC( information, education and counseling) awareness has been created</a:t>
            </a:r>
          </a:p>
          <a:p>
            <a:pPr>
              <a:buFont typeface="Wingdings" pitchFamily="2" charset="2"/>
              <a:buChar char="ü"/>
            </a:pPr>
            <a:r>
              <a:rPr lang="en-US" sz="2800" dirty="0"/>
              <a:t>Economic reasons- to support the family adequately financially</a:t>
            </a:r>
          </a:p>
          <a:p>
            <a:pPr>
              <a:buFont typeface="Wingdings" pitchFamily="2" charset="2"/>
              <a:buChar char="ü"/>
            </a:pPr>
            <a:r>
              <a:rPr lang="en-US" sz="2800" dirty="0"/>
              <a:t>Gender sensitivity</a:t>
            </a:r>
          </a:p>
          <a:p>
            <a:pPr>
              <a:buFont typeface="Wingdings" pitchFamily="2" charset="2"/>
              <a:buChar char="ü"/>
            </a:pPr>
            <a:r>
              <a:rPr lang="en-US" sz="2800" dirty="0"/>
              <a:t>Health reasons</a:t>
            </a:r>
          </a:p>
          <a:p>
            <a:pPr>
              <a:buFont typeface="Wingdings" pitchFamily="2" charset="2"/>
              <a:buChar char="ü"/>
            </a:pPr>
            <a:r>
              <a:rPr lang="en-US" sz="2800" dirty="0"/>
              <a:t>Peer pressure</a:t>
            </a:r>
          </a:p>
        </p:txBody>
      </p:sp>
      <p:sp>
        <p:nvSpPr>
          <p:cNvPr id="6" name="Content Placeholder 5"/>
          <p:cNvSpPr>
            <a:spLocks noGrp="1"/>
          </p:cNvSpPr>
          <p:nvPr>
            <p:ph sz="quarter" idx="4"/>
          </p:nvPr>
        </p:nvSpPr>
        <p:spPr>
          <a:xfrm>
            <a:off x="5436263" y="1295400"/>
            <a:ext cx="5811176" cy="5562600"/>
          </a:xfrm>
        </p:spPr>
        <p:txBody>
          <a:bodyPr/>
          <a:lstStyle/>
          <a:p>
            <a:pPr>
              <a:buFont typeface="Wingdings" pitchFamily="2" charset="2"/>
              <a:buChar char="ü"/>
            </a:pPr>
            <a:r>
              <a:rPr lang="en-US" sz="2800" dirty="0"/>
              <a:t>Social reasons-to fit in a certain social class</a:t>
            </a:r>
          </a:p>
          <a:p>
            <a:pPr>
              <a:buFont typeface="Wingdings" pitchFamily="2" charset="2"/>
              <a:buChar char="ü"/>
            </a:pPr>
            <a:r>
              <a:rPr lang="en-US" sz="2800" dirty="0"/>
              <a:t>Religious reasons</a:t>
            </a:r>
          </a:p>
          <a:p>
            <a:pPr>
              <a:buFont typeface="Wingdings" pitchFamily="2" charset="2"/>
              <a:buChar char="ü"/>
            </a:pPr>
            <a:r>
              <a:rPr lang="en-US" sz="2800" dirty="0"/>
              <a:t>Beliefs, values, customs and taboos</a:t>
            </a:r>
          </a:p>
          <a:p>
            <a:pPr>
              <a:buFont typeface="Wingdings" pitchFamily="2" charset="2"/>
              <a:buChar char="ü"/>
            </a:pPr>
            <a:r>
              <a:rPr lang="en-US" sz="2800" dirty="0"/>
              <a:t>Self esteem</a:t>
            </a:r>
          </a:p>
          <a:p>
            <a:pPr>
              <a:buFont typeface="Wingdings" pitchFamily="2" charset="2"/>
              <a:buChar char="ü"/>
            </a:pPr>
            <a:r>
              <a:rPr lang="en-US" sz="2800" dirty="0"/>
              <a:t>Employment</a:t>
            </a:r>
          </a:p>
          <a:p>
            <a:pPr>
              <a:buFont typeface="Wingdings" pitchFamily="2" charset="2"/>
              <a:buChar char="ü"/>
            </a:pPr>
            <a:r>
              <a:rPr lang="en-US" sz="2800" dirty="0"/>
              <a:t>Couple’s own choice</a:t>
            </a:r>
          </a:p>
          <a:p>
            <a:pPr>
              <a:buFont typeface="Wingdings" pitchFamily="2" charset="2"/>
              <a:buChar char="ü"/>
            </a:pPr>
            <a:endParaRPr lang="en-US" dirty="0"/>
          </a:p>
        </p:txBody>
      </p:sp>
    </p:spTree>
  </p:cSld>
  <p:clrMapOvr>
    <a:masterClrMapping/>
  </p:clrMapOvr>
  <p:transition>
    <p:diamond/>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762000"/>
          </a:xfrm>
        </p:spPr>
        <p:txBody>
          <a:bodyPr/>
          <a:lstStyle/>
          <a:p>
            <a:r>
              <a:rPr lang="en-US" b="1" dirty="0"/>
              <a:t>Management of ECP side effects</a:t>
            </a:r>
            <a:endParaRPr lang="en-US" dirty="0"/>
          </a:p>
        </p:txBody>
      </p:sp>
      <p:graphicFrame>
        <p:nvGraphicFramePr>
          <p:cNvPr id="4" name="Content Placeholder 3"/>
          <p:cNvGraphicFramePr>
            <a:graphicFrameLocks noGrp="1"/>
          </p:cNvGraphicFramePr>
          <p:nvPr>
            <p:ph idx="1"/>
          </p:nvPr>
        </p:nvGraphicFramePr>
        <p:xfrm>
          <a:off x="0" y="685800"/>
          <a:ext cx="11247438" cy="6106160"/>
        </p:xfrm>
        <a:graphic>
          <a:graphicData uri="http://schemas.openxmlformats.org/drawingml/2006/table">
            <a:tbl>
              <a:tblPr firstRow="1" bandRow="1">
                <a:tableStyleId>{5C22544A-7EE6-4342-B048-85BDC9FD1C3A}</a:tableStyleId>
              </a:tblPr>
              <a:tblGrid>
                <a:gridCol w="3842875">
                  <a:extLst>
                    <a:ext uri="{9D8B030D-6E8A-4147-A177-3AD203B41FA5}">
                      <a16:colId xmlns:a16="http://schemas.microsoft.com/office/drawing/2014/main" val="20000"/>
                    </a:ext>
                  </a:extLst>
                </a:gridCol>
                <a:gridCol w="7404563">
                  <a:extLst>
                    <a:ext uri="{9D8B030D-6E8A-4147-A177-3AD203B41FA5}">
                      <a16:colId xmlns:a16="http://schemas.microsoft.com/office/drawing/2014/main" val="20001"/>
                    </a:ext>
                  </a:extLst>
                </a:gridCol>
              </a:tblGrid>
              <a:tr h="370840">
                <a:tc>
                  <a:txBody>
                    <a:bodyPr/>
                    <a:lstStyle/>
                    <a:p>
                      <a:r>
                        <a:rPr lang="en-US" sz="2400" dirty="0">
                          <a:solidFill>
                            <a:schemeClr val="tx1"/>
                          </a:solidFill>
                        </a:rPr>
                        <a:t>SIDE EFFECT</a:t>
                      </a:r>
                    </a:p>
                  </a:txBody>
                  <a:tcPr marL="112474" marR="112474">
                    <a:solidFill>
                      <a:schemeClr val="tx2">
                        <a:lumMod val="20000"/>
                        <a:lumOff val="80000"/>
                      </a:schemeClr>
                    </a:solidFill>
                  </a:tcPr>
                </a:tc>
                <a:tc>
                  <a:txBody>
                    <a:bodyPr/>
                    <a:lstStyle/>
                    <a:p>
                      <a:r>
                        <a:rPr lang="en-US" sz="2400" dirty="0">
                          <a:solidFill>
                            <a:schemeClr val="tx1"/>
                          </a:solidFill>
                        </a:rPr>
                        <a:t>MANAGEMENT</a:t>
                      </a:r>
                    </a:p>
                  </a:txBody>
                  <a:tcPr marL="112474" marR="112474">
                    <a:solidFill>
                      <a:schemeClr val="tx2">
                        <a:lumMod val="20000"/>
                        <a:lumOff val="80000"/>
                      </a:schemeClr>
                    </a:solidFill>
                  </a:tcPr>
                </a:tc>
                <a:extLst>
                  <a:ext uri="{0D108BD9-81ED-4DB2-BD59-A6C34878D82A}">
                    <a16:rowId xmlns:a16="http://schemas.microsoft.com/office/drawing/2014/main" val="10000"/>
                  </a:ext>
                </a:extLst>
              </a:tr>
              <a:tr h="5648960">
                <a:tc>
                  <a:txBody>
                    <a:bodyPr/>
                    <a:lstStyle/>
                    <a:p>
                      <a:endParaRPr lang="en-US" sz="2400" b="1" kern="1200" baseline="0" dirty="0">
                        <a:solidFill>
                          <a:schemeClr val="dk1"/>
                        </a:solidFill>
                        <a:latin typeface="+mn-lt"/>
                        <a:ea typeface="+mn-ea"/>
                        <a:cs typeface="+mn-cs"/>
                      </a:endParaRPr>
                    </a:p>
                    <a:p>
                      <a:r>
                        <a:rPr lang="en-US" sz="2400" b="1" kern="1200" baseline="0" dirty="0">
                          <a:solidFill>
                            <a:schemeClr val="dk1"/>
                          </a:solidFill>
                          <a:latin typeface="+mn-lt"/>
                          <a:ea typeface="+mn-ea"/>
                          <a:cs typeface="+mn-cs"/>
                        </a:rPr>
                        <a:t>Nausea and vomiting</a:t>
                      </a:r>
                    </a:p>
                    <a:p>
                      <a:r>
                        <a:rPr lang="en-US" sz="2400" b="1" kern="1200" baseline="0" dirty="0">
                          <a:solidFill>
                            <a:schemeClr val="dk1"/>
                          </a:solidFill>
                          <a:latin typeface="+mn-lt"/>
                          <a:ea typeface="+mn-ea"/>
                          <a:cs typeface="+mn-cs"/>
                        </a:rPr>
                        <a:t>(more common with COC</a:t>
                      </a:r>
                    </a:p>
                    <a:p>
                      <a:r>
                        <a:rPr lang="en-US" sz="2400" b="1" kern="1200" baseline="0" dirty="0">
                          <a:solidFill>
                            <a:schemeClr val="dk1"/>
                          </a:solidFill>
                          <a:latin typeface="+mn-lt"/>
                          <a:ea typeface="+mn-ea"/>
                          <a:cs typeface="+mn-cs"/>
                        </a:rPr>
                        <a:t>regimen)</a:t>
                      </a:r>
                      <a:endParaRPr lang="en-US" sz="2400" b="1" dirty="0"/>
                    </a:p>
                  </a:txBody>
                  <a:tcPr marL="112474" marR="112474">
                    <a:solidFill>
                      <a:schemeClr val="tx2">
                        <a:lumMod val="20000"/>
                        <a:lumOff val="80000"/>
                      </a:schemeClr>
                    </a:solidFill>
                  </a:tcPr>
                </a:tc>
                <a:tc>
                  <a:txBody>
                    <a:bodyPr/>
                    <a:lstStyle/>
                    <a:p>
                      <a:endParaRPr lang="en-US" sz="2400" kern="1200" baseline="0" dirty="0">
                        <a:solidFill>
                          <a:schemeClr val="dk1"/>
                        </a:solidFill>
                        <a:latin typeface="+mn-lt"/>
                        <a:ea typeface="+mn-ea"/>
                        <a:cs typeface="+mn-cs"/>
                      </a:endParaRPr>
                    </a:p>
                    <a:p>
                      <a:r>
                        <a:rPr lang="en-US" sz="2400" kern="1200" baseline="0" dirty="0">
                          <a:solidFill>
                            <a:schemeClr val="dk1"/>
                          </a:solidFill>
                          <a:latin typeface="+mn-lt"/>
                          <a:ea typeface="+mn-ea"/>
                          <a:cs typeface="+mn-cs"/>
                        </a:rPr>
                        <a:t>Women should be counselled (at the time of</a:t>
                      </a:r>
                    </a:p>
                    <a:p>
                      <a:r>
                        <a:rPr lang="en-US" sz="2400" kern="1200" baseline="0" dirty="0">
                          <a:solidFill>
                            <a:schemeClr val="dk1"/>
                          </a:solidFill>
                          <a:latin typeface="+mn-lt"/>
                          <a:ea typeface="+mn-ea"/>
                          <a:cs typeface="+mn-cs"/>
                        </a:rPr>
                        <a:t>ECP supply) about the possible occurrence</a:t>
                      </a:r>
                    </a:p>
                    <a:p>
                      <a:r>
                        <a:rPr lang="en-US" sz="2400" kern="1200" baseline="0" dirty="0">
                          <a:solidFill>
                            <a:schemeClr val="dk1"/>
                          </a:solidFill>
                          <a:latin typeface="+mn-lt"/>
                          <a:ea typeface="+mn-ea"/>
                          <a:cs typeface="+mn-cs"/>
                        </a:rPr>
                        <a:t>of nausea. For women using combined pills</a:t>
                      </a:r>
                    </a:p>
                    <a:p>
                      <a:r>
                        <a:rPr lang="en-US" sz="2400" kern="1200" baseline="0" dirty="0">
                          <a:solidFill>
                            <a:schemeClr val="dk1"/>
                          </a:solidFill>
                          <a:latin typeface="+mn-lt"/>
                          <a:ea typeface="+mn-ea"/>
                          <a:cs typeface="+mn-cs"/>
                        </a:rPr>
                        <a:t>or POPs for EC, an anti-emetic may be used</a:t>
                      </a:r>
                    </a:p>
                    <a:p>
                      <a:r>
                        <a:rPr lang="en-US" sz="2400" kern="1200" baseline="0" dirty="0">
                          <a:solidFill>
                            <a:schemeClr val="dk1"/>
                          </a:solidFill>
                          <a:latin typeface="+mn-lt"/>
                          <a:ea typeface="+mn-ea"/>
                          <a:cs typeface="+mn-cs"/>
                        </a:rPr>
                        <a:t>before the pills are taken.</a:t>
                      </a:r>
                    </a:p>
                    <a:p>
                      <a:endParaRPr lang="en-US" sz="2400" kern="1200" baseline="0" dirty="0">
                        <a:solidFill>
                          <a:schemeClr val="dk1"/>
                        </a:solidFill>
                        <a:latin typeface="+mn-lt"/>
                        <a:ea typeface="+mn-ea"/>
                        <a:cs typeface="+mn-cs"/>
                      </a:endParaRPr>
                    </a:p>
                    <a:p>
                      <a:r>
                        <a:rPr lang="en-US" sz="2400" kern="1200" baseline="0" dirty="0">
                          <a:solidFill>
                            <a:schemeClr val="dk1"/>
                          </a:solidFill>
                          <a:latin typeface="+mn-lt"/>
                          <a:ea typeface="+mn-ea"/>
                          <a:cs typeface="+mn-cs"/>
                        </a:rPr>
                        <a:t>If vomiting occurs within two hours, the</a:t>
                      </a:r>
                    </a:p>
                    <a:p>
                      <a:r>
                        <a:rPr lang="en-US" sz="2400" kern="1200" baseline="0" dirty="0">
                          <a:solidFill>
                            <a:schemeClr val="dk1"/>
                          </a:solidFill>
                          <a:latin typeface="+mn-lt"/>
                          <a:ea typeface="+mn-ea"/>
                          <a:cs typeface="+mn-cs"/>
                        </a:rPr>
                        <a:t>woman should repeat the previous ECP dose</a:t>
                      </a:r>
                    </a:p>
                    <a:p>
                      <a:r>
                        <a:rPr lang="en-US" sz="2400" kern="1200" baseline="0" dirty="0">
                          <a:solidFill>
                            <a:schemeClr val="dk1"/>
                          </a:solidFill>
                          <a:latin typeface="+mn-lt"/>
                          <a:ea typeface="+mn-ea"/>
                          <a:cs typeface="+mn-cs"/>
                        </a:rPr>
                        <a:t>orally as soon as possible.</a:t>
                      </a:r>
                    </a:p>
                    <a:p>
                      <a:r>
                        <a:rPr lang="en-US" sz="2400" kern="1200" baseline="0" dirty="0">
                          <a:solidFill>
                            <a:schemeClr val="dk1"/>
                          </a:solidFill>
                          <a:latin typeface="+mn-lt"/>
                          <a:ea typeface="+mn-ea"/>
                          <a:cs typeface="+mn-cs"/>
                        </a:rPr>
                        <a:t>If she vomits again, give the dose vaginally,</a:t>
                      </a:r>
                    </a:p>
                    <a:p>
                      <a:r>
                        <a:rPr lang="en-US" sz="2400" kern="1200" baseline="0" dirty="0">
                          <a:solidFill>
                            <a:schemeClr val="dk1"/>
                          </a:solidFill>
                          <a:latin typeface="+mn-lt"/>
                          <a:ea typeface="+mn-ea"/>
                          <a:cs typeface="+mn-cs"/>
                        </a:rPr>
                        <a:t>placing the needed dose high up in the vagina.</a:t>
                      </a:r>
                      <a:endParaRPr lang="en-US" sz="2400" dirty="0"/>
                    </a:p>
                  </a:txBody>
                  <a:tcPr marL="112474" marR="112474">
                    <a:solidFill>
                      <a:schemeClr val="tx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diamond/>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1247438" cy="7736840"/>
        </p:xfrm>
        <a:graphic>
          <a:graphicData uri="http://schemas.openxmlformats.org/drawingml/2006/table">
            <a:tbl>
              <a:tblPr firstRow="1" bandRow="1">
                <a:tableStyleId>{5C22544A-7EE6-4342-B048-85BDC9FD1C3A}</a:tableStyleId>
              </a:tblPr>
              <a:tblGrid>
                <a:gridCol w="3374231">
                  <a:extLst>
                    <a:ext uri="{9D8B030D-6E8A-4147-A177-3AD203B41FA5}">
                      <a16:colId xmlns:a16="http://schemas.microsoft.com/office/drawing/2014/main" val="20000"/>
                    </a:ext>
                  </a:extLst>
                </a:gridCol>
                <a:gridCol w="7873207">
                  <a:extLst>
                    <a:ext uri="{9D8B030D-6E8A-4147-A177-3AD203B41FA5}">
                      <a16:colId xmlns:a16="http://schemas.microsoft.com/office/drawing/2014/main" val="20001"/>
                    </a:ext>
                  </a:extLst>
                </a:gridCol>
              </a:tblGrid>
              <a:tr h="289560">
                <a:tc>
                  <a:txBody>
                    <a:bodyPr/>
                    <a:lstStyle/>
                    <a:p>
                      <a:r>
                        <a:rPr lang="en-US" sz="2800" b="1" kern="1200" baseline="0" dirty="0">
                          <a:solidFill>
                            <a:schemeClr val="tx1"/>
                          </a:solidFill>
                          <a:latin typeface="+mn-lt"/>
                          <a:ea typeface="+mn-ea"/>
                          <a:cs typeface="+mn-cs"/>
                        </a:rPr>
                        <a:t>Condition</a:t>
                      </a:r>
                      <a:endParaRPr lang="en-US" sz="2800" dirty="0">
                        <a:solidFill>
                          <a:schemeClr val="tx1"/>
                        </a:solidFill>
                      </a:endParaRPr>
                    </a:p>
                  </a:txBody>
                  <a:tcPr marL="112474" marR="112474">
                    <a:solidFill>
                      <a:schemeClr val="tx2">
                        <a:lumMod val="20000"/>
                        <a:lumOff val="80000"/>
                      </a:schemeClr>
                    </a:solidFill>
                  </a:tcPr>
                </a:tc>
                <a:tc>
                  <a:txBody>
                    <a:bodyPr/>
                    <a:lstStyle/>
                    <a:p>
                      <a:r>
                        <a:rPr lang="en-US" sz="2800" b="1" kern="1200" baseline="0" dirty="0">
                          <a:solidFill>
                            <a:schemeClr val="tx1"/>
                          </a:solidFill>
                          <a:latin typeface="+mn-lt"/>
                          <a:ea typeface="+mn-ea"/>
                          <a:cs typeface="+mn-cs"/>
                        </a:rPr>
                        <a:t>Suggested action</a:t>
                      </a:r>
                      <a:endParaRPr lang="en-US" sz="2800" dirty="0">
                        <a:solidFill>
                          <a:schemeClr val="tx1"/>
                        </a:solidFill>
                      </a:endParaRPr>
                    </a:p>
                  </a:txBody>
                  <a:tcPr marL="112474" marR="112474">
                    <a:solidFill>
                      <a:schemeClr val="tx2">
                        <a:lumMod val="20000"/>
                        <a:lumOff val="80000"/>
                      </a:schemeClr>
                    </a:solidFill>
                  </a:tcPr>
                </a:tc>
                <a:extLst>
                  <a:ext uri="{0D108BD9-81ED-4DB2-BD59-A6C34878D82A}">
                    <a16:rowId xmlns:a16="http://schemas.microsoft.com/office/drawing/2014/main" val="10000"/>
                  </a:ext>
                </a:extLst>
              </a:tr>
              <a:tr h="370840">
                <a:tc>
                  <a:txBody>
                    <a:bodyPr/>
                    <a:lstStyle/>
                    <a:p>
                      <a:endParaRPr lang="en-US" sz="2800" kern="1200" baseline="0" dirty="0">
                        <a:solidFill>
                          <a:schemeClr val="dk1"/>
                        </a:solidFill>
                        <a:latin typeface="+mn-lt"/>
                        <a:ea typeface="+mn-ea"/>
                        <a:cs typeface="+mn-cs"/>
                      </a:endParaRPr>
                    </a:p>
                    <a:p>
                      <a:r>
                        <a:rPr lang="en-US" sz="2800" b="1" kern="1200" baseline="0" dirty="0">
                          <a:solidFill>
                            <a:schemeClr val="dk1"/>
                          </a:solidFill>
                          <a:latin typeface="+mn-lt"/>
                          <a:ea typeface="+mn-ea"/>
                          <a:cs typeface="+mn-cs"/>
                        </a:rPr>
                        <a:t>Slight irregular bleeding</a:t>
                      </a:r>
                      <a:endParaRPr lang="en-US" sz="2800" b="1" dirty="0"/>
                    </a:p>
                  </a:txBody>
                  <a:tcPr marL="112474" marR="112474">
                    <a:solidFill>
                      <a:schemeClr val="tx2">
                        <a:lumMod val="20000"/>
                        <a:lumOff val="80000"/>
                      </a:schemeClr>
                    </a:solidFill>
                  </a:tcPr>
                </a:tc>
                <a:tc>
                  <a:txBody>
                    <a:bodyPr/>
                    <a:lstStyle/>
                    <a:p>
                      <a:endParaRPr lang="en-US" sz="2800" kern="1200" baseline="0" dirty="0">
                        <a:solidFill>
                          <a:schemeClr val="dk1"/>
                        </a:solidFill>
                        <a:latin typeface="+mn-lt"/>
                        <a:ea typeface="+mn-ea"/>
                        <a:cs typeface="+mn-cs"/>
                      </a:endParaRPr>
                    </a:p>
                    <a:p>
                      <a:r>
                        <a:rPr lang="en-US" sz="2800" kern="1200" baseline="0" dirty="0">
                          <a:solidFill>
                            <a:schemeClr val="dk1"/>
                          </a:solidFill>
                          <a:latin typeface="+mn-lt"/>
                          <a:ea typeface="+mn-ea"/>
                          <a:cs typeface="+mn-cs"/>
                        </a:rPr>
                        <a:t>Reassure women that this is not a sign of</a:t>
                      </a:r>
                    </a:p>
                    <a:p>
                      <a:r>
                        <a:rPr lang="en-US" sz="2800" kern="1200" baseline="0" dirty="0">
                          <a:solidFill>
                            <a:schemeClr val="dk1"/>
                          </a:solidFill>
                          <a:latin typeface="+mn-lt"/>
                          <a:ea typeface="+mn-ea"/>
                          <a:cs typeface="+mn-cs"/>
                        </a:rPr>
                        <a:t>pregnancy or other condition.</a:t>
                      </a:r>
                    </a:p>
                    <a:p>
                      <a:r>
                        <a:rPr lang="en-US" sz="2800" kern="1200" baseline="0" dirty="0">
                          <a:solidFill>
                            <a:schemeClr val="dk1"/>
                          </a:solidFill>
                          <a:latin typeface="+mn-lt"/>
                          <a:ea typeface="+mn-ea"/>
                          <a:cs typeface="+mn-cs"/>
                        </a:rPr>
                        <a:t>Irregular bleeding due to ECPs is common and will stop without treatment.</a:t>
                      </a:r>
                      <a:endParaRPr lang="en-US" sz="2800" dirty="0"/>
                    </a:p>
                  </a:txBody>
                  <a:tcPr marL="112474" marR="112474">
                    <a:solidFill>
                      <a:schemeClr val="tx2">
                        <a:lumMod val="20000"/>
                        <a:lumOff val="80000"/>
                      </a:schemeClr>
                    </a:solidFill>
                  </a:tcPr>
                </a:tc>
                <a:extLst>
                  <a:ext uri="{0D108BD9-81ED-4DB2-BD59-A6C34878D82A}">
                    <a16:rowId xmlns:a16="http://schemas.microsoft.com/office/drawing/2014/main" val="10001"/>
                  </a:ext>
                </a:extLst>
              </a:tr>
              <a:tr h="4993640">
                <a:tc>
                  <a:txBody>
                    <a:bodyPr/>
                    <a:lstStyle/>
                    <a:p>
                      <a:endParaRPr lang="en-US" sz="2800" kern="1200" baseline="0" dirty="0">
                        <a:solidFill>
                          <a:schemeClr val="dk1"/>
                        </a:solidFill>
                        <a:latin typeface="+mn-lt"/>
                        <a:ea typeface="+mn-ea"/>
                        <a:cs typeface="+mn-cs"/>
                      </a:endParaRPr>
                    </a:p>
                    <a:p>
                      <a:r>
                        <a:rPr lang="en-US" sz="2800" b="1" kern="1200" baseline="0" dirty="0">
                          <a:solidFill>
                            <a:schemeClr val="dk1"/>
                          </a:solidFill>
                          <a:latin typeface="+mn-lt"/>
                          <a:ea typeface="+mn-ea"/>
                          <a:cs typeface="+mn-cs"/>
                        </a:rPr>
                        <a:t>Change in timing of next</a:t>
                      </a:r>
                    </a:p>
                    <a:p>
                      <a:r>
                        <a:rPr lang="en-US" sz="2800" b="1" kern="1200" baseline="0" dirty="0">
                          <a:solidFill>
                            <a:schemeClr val="dk1"/>
                          </a:solidFill>
                          <a:latin typeface="+mn-lt"/>
                          <a:ea typeface="+mn-ea"/>
                          <a:cs typeface="+mn-cs"/>
                        </a:rPr>
                        <a:t>monthly bleeding</a:t>
                      </a:r>
                      <a:endParaRPr lang="en-US" sz="2800" b="1" dirty="0"/>
                    </a:p>
                  </a:txBody>
                  <a:tcPr marL="112474" marR="112474">
                    <a:solidFill>
                      <a:schemeClr val="tx2">
                        <a:lumMod val="20000"/>
                        <a:lumOff val="80000"/>
                      </a:schemeClr>
                    </a:solidFill>
                  </a:tcPr>
                </a:tc>
                <a:tc>
                  <a:txBody>
                    <a:bodyPr/>
                    <a:lstStyle/>
                    <a:p>
                      <a:endParaRPr lang="en-US" sz="2800" kern="1200" baseline="0" dirty="0">
                        <a:solidFill>
                          <a:schemeClr val="dk1"/>
                        </a:solidFill>
                        <a:latin typeface="+mn-lt"/>
                        <a:ea typeface="+mn-ea"/>
                        <a:cs typeface="+mn-cs"/>
                      </a:endParaRPr>
                    </a:p>
                    <a:p>
                      <a:r>
                        <a:rPr lang="en-US" sz="2800" kern="1200" baseline="0" dirty="0">
                          <a:solidFill>
                            <a:schemeClr val="dk1"/>
                          </a:solidFill>
                          <a:latin typeface="+mn-lt"/>
                          <a:ea typeface="+mn-ea"/>
                          <a:cs typeface="+mn-cs"/>
                        </a:rPr>
                        <a:t>Explain that it is not unusual for the next</a:t>
                      </a:r>
                    </a:p>
                    <a:p>
                      <a:r>
                        <a:rPr lang="en-US" sz="2800" kern="1200" baseline="0" dirty="0">
                          <a:solidFill>
                            <a:schemeClr val="dk1"/>
                          </a:solidFill>
                          <a:latin typeface="+mn-lt"/>
                          <a:ea typeface="+mn-ea"/>
                          <a:cs typeface="+mn-cs"/>
                        </a:rPr>
                        <a:t>monthly bleeding to start a few days earlier or later than expected.</a:t>
                      </a:r>
                    </a:p>
                    <a:p>
                      <a:endParaRPr lang="en-US" sz="2800" kern="1200" baseline="0" dirty="0">
                        <a:solidFill>
                          <a:schemeClr val="dk1"/>
                        </a:solidFill>
                        <a:latin typeface="+mn-lt"/>
                        <a:ea typeface="+mn-ea"/>
                        <a:cs typeface="+mn-cs"/>
                      </a:endParaRPr>
                    </a:p>
                    <a:p>
                      <a:r>
                        <a:rPr lang="en-US" sz="2800" kern="1200" baseline="0" dirty="0">
                          <a:solidFill>
                            <a:schemeClr val="dk1"/>
                          </a:solidFill>
                          <a:latin typeface="+mn-lt"/>
                          <a:ea typeface="+mn-ea"/>
                          <a:cs typeface="+mn-cs"/>
                        </a:rPr>
                        <a:t>Assess for pregnancy if woman’s next monthly bleeding is more than one week later than expected.</a:t>
                      </a:r>
                      <a:endParaRPr lang="en-US" sz="2800" dirty="0"/>
                    </a:p>
                  </a:txBody>
                  <a:tcPr marL="112474" marR="112474">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diamond/>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219200"/>
          </a:xfrm>
          <a:solidFill>
            <a:srgbClr val="0033CC"/>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b="1" dirty="0">
                <a:solidFill>
                  <a:srgbClr val="FFFF00"/>
                </a:solidFill>
              </a:rPr>
              <a:t>How to address common questions asked about ECPs</a:t>
            </a:r>
          </a:p>
        </p:txBody>
      </p:sp>
      <p:sp>
        <p:nvSpPr>
          <p:cNvPr id="3" name="Content Placeholder 2"/>
          <p:cNvSpPr>
            <a:spLocks noGrp="1"/>
          </p:cNvSpPr>
          <p:nvPr>
            <p:ph idx="1"/>
          </p:nvPr>
        </p:nvSpPr>
        <p:spPr>
          <a:xfrm>
            <a:off x="0" y="1219200"/>
            <a:ext cx="11247438" cy="5638800"/>
          </a:xfrm>
        </p:spPr>
        <p:txBody>
          <a:bodyPr>
            <a:normAutofit/>
          </a:bodyPr>
          <a:lstStyle/>
          <a:p>
            <a:r>
              <a:rPr lang="en-US" sz="2800" i="1" u="sng" dirty="0"/>
              <a:t>What are the effects of ECPs on my periods</a:t>
            </a:r>
            <a:r>
              <a:rPr lang="en-US" sz="2800" i="1" dirty="0"/>
              <a:t>? </a:t>
            </a:r>
          </a:p>
          <a:p>
            <a:pPr>
              <a:buNone/>
            </a:pPr>
            <a:r>
              <a:rPr lang="en-US" sz="2800" i="1" dirty="0"/>
              <a:t>	ECPs do not cause </a:t>
            </a:r>
            <a:r>
              <a:rPr lang="en-US" sz="2800" dirty="0"/>
              <a:t>periods to start immediately. They will come around the normal time, but could be delayed or early by two or three days.</a:t>
            </a:r>
          </a:p>
          <a:p>
            <a:r>
              <a:rPr lang="en-US" sz="2800" i="1" u="sng" dirty="0"/>
              <a:t>Can ECPs protect me for the rest of the cycle? </a:t>
            </a:r>
          </a:p>
          <a:p>
            <a:pPr>
              <a:buNone/>
            </a:pPr>
            <a:r>
              <a:rPr lang="en-US" sz="2800" i="1" dirty="0"/>
              <a:t>	It will not, and any </a:t>
            </a:r>
            <a:r>
              <a:rPr lang="en-US" sz="2800" dirty="0"/>
              <a:t>further unprotected acts put the woman at risk. Women should use a regular method of FP or condoms for further protection</a:t>
            </a:r>
          </a:p>
          <a:p>
            <a:r>
              <a:rPr lang="en-US" sz="2800" i="1" u="sng" dirty="0"/>
              <a:t>When can I resume or start a regular FP method after taking EC</a:t>
            </a:r>
            <a:r>
              <a:rPr lang="en-US" sz="2800" i="1" dirty="0"/>
              <a:t>? </a:t>
            </a:r>
          </a:p>
          <a:p>
            <a:pPr>
              <a:buNone/>
            </a:pPr>
            <a:r>
              <a:rPr lang="en-US" sz="2800" i="1" dirty="0"/>
              <a:t>	A woman can resume or start method, such as pills or </a:t>
            </a:r>
            <a:r>
              <a:rPr lang="en-US" sz="2800" dirty="0"/>
              <a:t>condoms, immediately. She has to wait until her next period to begin using injections, IUCDs, and implants.</a:t>
            </a:r>
          </a:p>
        </p:txBody>
      </p:sp>
    </p:spTree>
  </p:cSld>
  <p:clrMapOvr>
    <a:masterClrMapping/>
  </p:clrMapOvr>
  <p:transition>
    <p:diamond/>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r>
              <a:rPr lang="en-US" sz="2800" i="1" u="sng" dirty="0"/>
              <a:t>Can I use ECPs every time I have unprotected sex</a:t>
            </a:r>
            <a:r>
              <a:rPr lang="en-US" sz="2800" i="1" dirty="0"/>
              <a:t>?</a:t>
            </a:r>
          </a:p>
          <a:p>
            <a:pPr>
              <a:buNone/>
            </a:pPr>
            <a:r>
              <a:rPr lang="en-US" sz="2800" i="1" dirty="0"/>
              <a:t> 	Women and girls should </a:t>
            </a:r>
            <a:r>
              <a:rPr lang="en-US" sz="2800" dirty="0"/>
              <a:t>not use ECPs as a regular method. ECPs should be used only in emergency situations. ECPs are less effective than many regular FP methods</a:t>
            </a:r>
          </a:p>
          <a:p>
            <a:r>
              <a:rPr lang="en-US" sz="2800" i="1" u="sng" dirty="0"/>
              <a:t>What if I had sex multiple times before taking ECPs</a:t>
            </a:r>
            <a:r>
              <a:rPr lang="en-US" sz="2800" i="1" dirty="0"/>
              <a:t>? </a:t>
            </a:r>
          </a:p>
          <a:p>
            <a:pPr>
              <a:buNone/>
            </a:pPr>
            <a:r>
              <a:rPr lang="en-US" sz="2800" i="1" dirty="0"/>
              <a:t>	A woman </a:t>
            </a:r>
            <a:r>
              <a:rPr lang="en-US" sz="2800" dirty="0"/>
              <a:t>can still use ECPs if the last time she had sex was within five days. If a woman is already pregnant from an earlier act of unprotected sex, the ECPs will not have any effect</a:t>
            </a:r>
          </a:p>
        </p:txBody>
      </p:sp>
    </p:spTree>
  </p:cSld>
  <p:clrMapOvr>
    <a:masterClrMapping/>
  </p:clrMapOvr>
  <p:transition>
    <p:diamond/>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solidFill>
                  <a:srgbClr val="FFFF00"/>
                </a:solidFill>
              </a:rPr>
              <a:t>INJECTABLE CONTRACEPTIVES</a:t>
            </a:r>
          </a:p>
        </p:txBody>
      </p:sp>
      <p:sp>
        <p:nvSpPr>
          <p:cNvPr id="3" name="Content Placeholder 2"/>
          <p:cNvSpPr>
            <a:spLocks noGrp="1"/>
          </p:cNvSpPr>
          <p:nvPr>
            <p:ph idx="1"/>
          </p:nvPr>
        </p:nvSpPr>
        <p:spPr>
          <a:xfrm>
            <a:off x="0" y="914400"/>
            <a:ext cx="11247438" cy="5943600"/>
          </a:xfrm>
        </p:spPr>
        <p:txBody>
          <a:bodyPr/>
          <a:lstStyle/>
          <a:p>
            <a:r>
              <a:rPr lang="en-US" sz="2800" dirty="0"/>
              <a:t>Injectable contraceptives contain one or two contraceptive hormones and provide protection from pregnancy for one, two, or three months (depending on the type) following an injection</a:t>
            </a:r>
          </a:p>
          <a:p>
            <a:r>
              <a:rPr lang="en-US" sz="2800" dirty="0"/>
              <a:t>The most widely used injectable methods contain only a progestin (Progestin only Injectable Contraceptives or POIC). Less common methods are those that contain both progestin and oestrogen (Combined Injectable Contraceptives or CIC).</a:t>
            </a:r>
            <a:endParaRPr lang="en-US" sz="2800" dirty="0">
              <a:solidFill>
                <a:srgbClr val="FFFF00"/>
              </a:solidFill>
            </a:endParaRPr>
          </a:p>
        </p:txBody>
      </p:sp>
    </p:spTree>
  </p:cSld>
  <p:clrMapOvr>
    <a:masterClrMapping/>
  </p:clrMapOvr>
  <p:transition>
    <p:diamond/>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ADVANTAGES OF INJECTABLE CONTRACEPTIVES</a:t>
            </a:r>
          </a:p>
          <a:p>
            <a:pPr>
              <a:buNone/>
            </a:pPr>
            <a:r>
              <a:rPr lang="en-US" sz="2800" b="1" i="1" dirty="0">
                <a:solidFill>
                  <a:srgbClr val="D60093"/>
                </a:solidFill>
              </a:rPr>
              <a:t>Contraceptive Benefits</a:t>
            </a:r>
          </a:p>
          <a:p>
            <a:r>
              <a:rPr lang="en-US" sz="2800" dirty="0"/>
              <a:t>They are highly effective and safe.</a:t>
            </a:r>
          </a:p>
          <a:p>
            <a:r>
              <a:rPr lang="en-US" sz="2800" dirty="0"/>
              <a:t>A pelvic exam is not required to initiate use.</a:t>
            </a:r>
          </a:p>
          <a:p>
            <a:r>
              <a:rPr lang="en-US" sz="2800" dirty="0"/>
              <a:t>They contain no oestrogen, so they do not have the cardiac and blood-clotting effects, which are associated with oestrogencontaining pills and injectables.</a:t>
            </a:r>
          </a:p>
          <a:p>
            <a:r>
              <a:rPr lang="en-US" sz="2800" dirty="0"/>
              <a:t>These are long-acting methods:each injection provides protection for two or three months, depending on the type.</a:t>
            </a:r>
          </a:p>
          <a:p>
            <a:r>
              <a:rPr lang="en-US" sz="2800" dirty="0"/>
              <a:t>Confidentiality highly maintained</a:t>
            </a:r>
            <a:endParaRPr lang="en-US" sz="2800" u="sng" dirty="0"/>
          </a:p>
        </p:txBody>
      </p:sp>
    </p:spTree>
  </p:cSld>
  <p:clrMapOvr>
    <a:masterClrMapping/>
  </p:clrMapOvr>
  <p:transition>
    <p:diamond/>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i="1" u="sng" dirty="0"/>
              <a:t>Non-contraceptive Health Benefits</a:t>
            </a:r>
          </a:p>
          <a:p>
            <a:r>
              <a:rPr lang="en-US" sz="2800" dirty="0"/>
              <a:t>Amenorrhea, which might be beneficial for women with (or at risk of) iron-deficiency anaemia</a:t>
            </a:r>
          </a:p>
          <a:p>
            <a:r>
              <a:rPr lang="en-US" sz="2800" dirty="0"/>
              <a:t>Decrease in sickle cell crises</a:t>
            </a:r>
          </a:p>
          <a:p>
            <a:r>
              <a:rPr lang="en-US" sz="2800" dirty="0"/>
              <a:t>Reduction of symptoms of endometriosis</a:t>
            </a:r>
          </a:p>
          <a:p>
            <a:r>
              <a:rPr lang="en-US" sz="2800" dirty="0"/>
              <a:t>Protection against endometrial cancer</a:t>
            </a:r>
          </a:p>
          <a:p>
            <a:r>
              <a:rPr lang="en-US" sz="2800" dirty="0"/>
              <a:t>Protection against uterine fibroids</a:t>
            </a:r>
          </a:p>
          <a:p>
            <a:r>
              <a:rPr lang="en-US" sz="2800" dirty="0"/>
              <a:t>Possible protection from symptomatic pelvic inflammatory disease</a:t>
            </a:r>
          </a:p>
          <a:p>
            <a:r>
              <a:rPr lang="en-US" sz="2800" dirty="0"/>
              <a:t>Possible prevention of ectopic pregnancy</a:t>
            </a:r>
            <a:endParaRPr lang="en-US" sz="2800" u="sng" dirty="0"/>
          </a:p>
        </p:txBody>
      </p:sp>
    </p:spTree>
  </p:cSld>
  <p:clrMapOvr>
    <a:masterClrMapping/>
  </p:clrMapOvr>
  <p:transition>
    <p:diamond/>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LIMITATIONS OF INJECTABLE CONTRACEPTIVES</a:t>
            </a:r>
          </a:p>
          <a:p>
            <a:r>
              <a:rPr lang="en-US" sz="2800" dirty="0"/>
              <a:t>The limitations associated with Injectable contraceptives include:</a:t>
            </a:r>
          </a:p>
          <a:p>
            <a:r>
              <a:rPr lang="en-US" sz="2800" dirty="0"/>
              <a:t>Return of fertility may be delayed for about four months or longer after discontinuation.</a:t>
            </a:r>
          </a:p>
          <a:p>
            <a:r>
              <a:rPr lang="en-US" sz="2800" dirty="0"/>
              <a:t>They offer no protection against STIs, including hepatitis B and HIV; individuals at risk for these should use condoms in addition to injectable contraceptives.</a:t>
            </a:r>
          </a:p>
          <a:p>
            <a:r>
              <a:rPr lang="en-US" sz="2800" dirty="0"/>
              <a:t>This method is provider-based, so a woman must go to a health care facility regularly</a:t>
            </a:r>
            <a:endParaRPr lang="en-US" sz="2800" b="1" u="sng" dirty="0"/>
          </a:p>
          <a:p>
            <a:pPr>
              <a:buNone/>
            </a:pPr>
            <a:endParaRPr lang="en-US" sz="2800" dirty="0"/>
          </a:p>
        </p:txBody>
      </p:sp>
    </p:spTree>
  </p:cSld>
  <p:clrMapOvr>
    <a:masterClrMapping/>
  </p:clrMapOvr>
  <p:transition>
    <p:diamond/>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SIDE EFFECTS</a:t>
            </a:r>
          </a:p>
          <a:p>
            <a:r>
              <a:rPr lang="en-US" sz="2800" dirty="0"/>
              <a:t>Menstrual changes, such as:</a:t>
            </a:r>
          </a:p>
          <a:p>
            <a:pPr lvl="1"/>
            <a:r>
              <a:rPr lang="en-US" sz="2400" dirty="0"/>
              <a:t>irregular bleeding</a:t>
            </a:r>
          </a:p>
          <a:p>
            <a:pPr lvl="1"/>
            <a:r>
              <a:rPr lang="en-US" sz="2400" dirty="0"/>
              <a:t>heavy and prolonged bleeding</a:t>
            </a:r>
          </a:p>
          <a:p>
            <a:pPr lvl="1"/>
            <a:r>
              <a:rPr lang="en-US" sz="2400" dirty="0"/>
              <a:t>light spotting or bleeding</a:t>
            </a:r>
          </a:p>
          <a:p>
            <a:pPr lvl="1"/>
            <a:r>
              <a:rPr lang="en-US" sz="2400" dirty="0"/>
              <a:t>amenorrhea, especially after one year of use</a:t>
            </a:r>
          </a:p>
          <a:p>
            <a:r>
              <a:rPr lang="en-US" sz="2800" dirty="0"/>
              <a:t>Weight gain</a:t>
            </a:r>
          </a:p>
          <a:p>
            <a:r>
              <a:rPr lang="en-US" sz="2800" dirty="0"/>
              <a:t>Headache</a:t>
            </a:r>
          </a:p>
          <a:p>
            <a:r>
              <a:rPr lang="en-US" sz="2800" dirty="0"/>
              <a:t>Dizziness</a:t>
            </a:r>
          </a:p>
          <a:p>
            <a:r>
              <a:rPr lang="en-US" sz="2800" dirty="0"/>
              <a:t>Mood swings</a:t>
            </a:r>
          </a:p>
          <a:p>
            <a:r>
              <a:rPr lang="en-US" sz="2800" dirty="0"/>
              <a:t>Abdominal bloating</a:t>
            </a:r>
          </a:p>
          <a:p>
            <a:r>
              <a:rPr lang="en-US" sz="2800" dirty="0"/>
              <a:t>Decrease in sex drive</a:t>
            </a:r>
            <a:endParaRPr lang="en-US" sz="2800" b="1" u="sng" dirty="0"/>
          </a:p>
          <a:p>
            <a:pPr>
              <a:buNone/>
            </a:pPr>
            <a:endParaRPr lang="en-US" sz="2800" b="1" u="sng" dirty="0"/>
          </a:p>
        </p:txBody>
      </p:sp>
    </p:spTree>
  </p:cSld>
  <p:clrMapOvr>
    <a:masterClrMapping/>
  </p:clrMapOvr>
  <p:transition>
    <p:diamond/>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When to Start</a:t>
            </a:r>
          </a:p>
          <a:p>
            <a:r>
              <a:rPr lang="en-US" sz="2800" dirty="0"/>
              <a:t>A woman can start injectables at any time if it is reasonably certain she is not pregnant.</a:t>
            </a:r>
          </a:p>
          <a:p>
            <a:r>
              <a:rPr lang="en-US" sz="2800" dirty="0"/>
              <a:t>If she starts using an injectable within seven days after the start of her monthly bleeding, she will not need a back-up method.</a:t>
            </a:r>
          </a:p>
          <a:p>
            <a:r>
              <a:rPr lang="en-US" sz="2800" dirty="0"/>
              <a:t>If she starts using an injectable more than seven days after her monthly bleeding, she should use a backup method for the first seven days after injection.</a:t>
            </a:r>
          </a:p>
        </p:txBody>
      </p:sp>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762000"/>
          </a:xfrm>
          <a:solidFill>
            <a:schemeClr val="tx1"/>
          </a:solidFill>
        </p:spPr>
        <p:txBody>
          <a:bodyPr/>
          <a:lstStyle/>
          <a:p>
            <a:r>
              <a:rPr lang="en-US" b="1" dirty="0">
                <a:solidFill>
                  <a:srgbClr val="FFFF00"/>
                </a:solidFill>
              </a:rPr>
              <a:t>BENEFITS OF FP</a:t>
            </a:r>
          </a:p>
        </p:txBody>
      </p:sp>
      <p:sp>
        <p:nvSpPr>
          <p:cNvPr id="3" name="Content Placeholder 2"/>
          <p:cNvSpPr>
            <a:spLocks noGrp="1"/>
          </p:cNvSpPr>
          <p:nvPr>
            <p:ph idx="1"/>
          </p:nvPr>
        </p:nvSpPr>
        <p:spPr>
          <a:xfrm>
            <a:off x="0" y="762000"/>
            <a:ext cx="11247438" cy="6096000"/>
          </a:xfrm>
        </p:spPr>
        <p:txBody>
          <a:bodyPr/>
          <a:lstStyle/>
          <a:p>
            <a:pPr>
              <a:buNone/>
            </a:pPr>
            <a:r>
              <a:rPr lang="en-US" sz="2800" b="1" u="sng" dirty="0"/>
              <a:t>Medical Benefits</a:t>
            </a:r>
            <a:r>
              <a:rPr lang="en-US" sz="2800" u="sng" dirty="0"/>
              <a:t> </a:t>
            </a:r>
          </a:p>
          <a:p>
            <a:pPr>
              <a:buNone/>
            </a:pPr>
            <a:r>
              <a:rPr lang="en-US" sz="2800" dirty="0"/>
              <a:t>Medical benefits differ depending on the target population. Some of the </a:t>
            </a:r>
            <a:r>
              <a:rPr lang="en-US" sz="2800" i="1" dirty="0"/>
              <a:t>benefits of family planning for women are</a:t>
            </a:r>
            <a:r>
              <a:rPr lang="en-US" sz="2800" dirty="0"/>
              <a:t>;</a:t>
            </a:r>
          </a:p>
          <a:p>
            <a:pPr lvl="0"/>
            <a:r>
              <a:rPr lang="en-US" sz="2800" dirty="0"/>
              <a:t>Their health is better as they are protected against unwanted pregnancy, hence death related to high risk pregnancy and abortion is reduced.</a:t>
            </a:r>
          </a:p>
          <a:p>
            <a:pPr lvl="0"/>
            <a:r>
              <a:rPr lang="en-US" sz="2800" dirty="0"/>
              <a:t>Some methods, such as the hormonal method, have additional (non-contraceptive) benefits, including the reduction of anaemia and cancer of the genital tract.</a:t>
            </a:r>
          </a:p>
          <a:p>
            <a:pPr lvl="0"/>
            <a:r>
              <a:rPr lang="en-US" sz="2800" dirty="0"/>
              <a:t>Barrier methods minimize the transmission of STIs and HIV/AIDS if used properly.</a:t>
            </a:r>
          </a:p>
          <a:p>
            <a:endParaRPr lang="en-US" sz="2800" dirty="0"/>
          </a:p>
        </p:txBody>
      </p:sp>
    </p:spTree>
  </p:cSld>
  <p:clrMapOvr>
    <a:masterClrMapping/>
  </p:clrMapOvr>
  <p:transition>
    <p:diamond/>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Giving the Injection</a:t>
            </a:r>
          </a:p>
          <a:p>
            <a:pPr>
              <a:buNone/>
            </a:pPr>
            <a:r>
              <a:rPr lang="en-US" sz="2800" dirty="0"/>
              <a:t>Providers should follow these guidelines for giving injectable contraceptives:</a:t>
            </a:r>
          </a:p>
          <a:p>
            <a:r>
              <a:rPr lang="en-US" sz="2800" dirty="0"/>
              <a:t>Use disposable syringes and needles.</a:t>
            </a:r>
          </a:p>
          <a:p>
            <a:r>
              <a:rPr lang="en-US" sz="2800" dirty="0"/>
              <a:t>Do not reuse disposable syringes and needles.</a:t>
            </a:r>
          </a:p>
          <a:p>
            <a:r>
              <a:rPr lang="en-US" sz="2800" dirty="0"/>
              <a:t>Observe proper handling and disposal of needles and syringes</a:t>
            </a:r>
          </a:p>
          <a:p>
            <a:r>
              <a:rPr lang="en-US" sz="2800" dirty="0"/>
              <a:t>Do not massage the injection site, and instruct the client not to massage or rub the site, as this could cause DMPA to be absorbed too fast.</a:t>
            </a:r>
            <a:endParaRPr lang="en-US" sz="2800" u="sng" dirty="0"/>
          </a:p>
        </p:txBody>
      </p:sp>
    </p:spTree>
  </p:cSld>
  <p:clrMapOvr>
    <a:masterClrMapping/>
  </p:clrMapOvr>
  <p:transition>
    <p:diamond/>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906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solidFill>
                  <a:srgbClr val="FFFF00"/>
                </a:solidFill>
              </a:rPr>
              <a:t>CONTRACEPTIVE IMPLANTS</a:t>
            </a:r>
          </a:p>
        </p:txBody>
      </p:sp>
      <p:sp>
        <p:nvSpPr>
          <p:cNvPr id="3" name="Content Placeholder 2"/>
          <p:cNvSpPr>
            <a:spLocks noGrp="1"/>
          </p:cNvSpPr>
          <p:nvPr>
            <p:ph idx="1"/>
          </p:nvPr>
        </p:nvSpPr>
        <p:spPr>
          <a:xfrm>
            <a:off x="0" y="990600"/>
            <a:ext cx="11247438" cy="5867400"/>
          </a:xfrm>
        </p:spPr>
        <p:txBody>
          <a:bodyPr/>
          <a:lstStyle/>
          <a:p>
            <a:pPr>
              <a:buNone/>
            </a:pPr>
            <a:r>
              <a:rPr lang="en-US" sz="2800" b="1" dirty="0"/>
              <a:t>Description</a:t>
            </a:r>
          </a:p>
          <a:p>
            <a:r>
              <a:rPr lang="en-US" sz="2800" dirty="0"/>
              <a:t>Contraceptive implants are small rods that are inserted under the skin of a woman’s upper arm to release the hormone progestin slowly and prevent pregnancy. Contraceptive implants, which are also called sub-dermal implants, </a:t>
            </a:r>
            <a:r>
              <a:rPr lang="en-US" sz="2800" b="1" dirty="0">
                <a:solidFill>
                  <a:srgbClr val="FF0000"/>
                </a:solidFill>
              </a:rPr>
              <a:t>do not contain oestrogen</a:t>
            </a:r>
            <a:r>
              <a:rPr lang="en-US" sz="2800" dirty="0"/>
              <a:t>; therefore, they are free from the side effects associated with that hormone. The latest implant to be registered in Kenya is the tworod Sino-implant-II (Zarin).</a:t>
            </a:r>
          </a:p>
          <a:p>
            <a:r>
              <a:rPr lang="en-US" sz="2800" dirty="0"/>
              <a:t>Contraceptive implants prevent pregnancy primarily by making cervical mucus too thick for sperm to pass through it, and they also suppress ovulation in many cycles.</a:t>
            </a:r>
          </a:p>
        </p:txBody>
      </p:sp>
    </p:spTree>
  </p:cSld>
  <p:clrMapOvr>
    <a:masterClrMapping/>
  </p:clrMapOvr>
  <p:transition>
    <p:diamond/>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lgn="ctr">
              <a:buNone/>
            </a:pPr>
            <a:r>
              <a:rPr lang="en-US" sz="2800" b="1" dirty="0"/>
              <a:t>TYPES OF CONTRACEPTIVE IMPLANTS</a:t>
            </a:r>
          </a:p>
          <a:p>
            <a:pPr>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210723470"/>
              </p:ext>
            </p:extLst>
          </p:nvPr>
        </p:nvGraphicFramePr>
        <p:xfrm>
          <a:off x="0" y="457200"/>
          <a:ext cx="11247440" cy="6400800"/>
        </p:xfrm>
        <a:graphic>
          <a:graphicData uri="http://schemas.openxmlformats.org/drawingml/2006/table">
            <a:tbl>
              <a:tblPr firstRow="1" bandRow="1">
                <a:tableStyleId>{21E4AEA4-8DFA-4A89-87EB-49C32662AFE0}</a:tableStyleId>
              </a:tblPr>
              <a:tblGrid>
                <a:gridCol w="2811860">
                  <a:extLst>
                    <a:ext uri="{9D8B030D-6E8A-4147-A177-3AD203B41FA5}">
                      <a16:colId xmlns:a16="http://schemas.microsoft.com/office/drawing/2014/main" val="20000"/>
                    </a:ext>
                  </a:extLst>
                </a:gridCol>
                <a:gridCol w="2811860">
                  <a:extLst>
                    <a:ext uri="{9D8B030D-6E8A-4147-A177-3AD203B41FA5}">
                      <a16:colId xmlns:a16="http://schemas.microsoft.com/office/drawing/2014/main" val="20001"/>
                    </a:ext>
                  </a:extLst>
                </a:gridCol>
                <a:gridCol w="2811860">
                  <a:extLst>
                    <a:ext uri="{9D8B030D-6E8A-4147-A177-3AD203B41FA5}">
                      <a16:colId xmlns:a16="http://schemas.microsoft.com/office/drawing/2014/main" val="20002"/>
                    </a:ext>
                  </a:extLst>
                </a:gridCol>
                <a:gridCol w="2811860">
                  <a:extLst>
                    <a:ext uri="{9D8B030D-6E8A-4147-A177-3AD203B41FA5}">
                      <a16:colId xmlns:a16="http://schemas.microsoft.com/office/drawing/2014/main" val="20003"/>
                    </a:ext>
                  </a:extLst>
                </a:gridCol>
              </a:tblGrid>
              <a:tr h="1317811">
                <a:tc>
                  <a:txBody>
                    <a:bodyPr/>
                    <a:lstStyle/>
                    <a:p>
                      <a:r>
                        <a:rPr lang="en-US" sz="2400" kern="1200" baseline="0" dirty="0"/>
                        <a:t>Device</a:t>
                      </a:r>
                      <a:endParaRPr lang="en-US" sz="2400" b="1" dirty="0">
                        <a:solidFill>
                          <a:srgbClr val="7030A0"/>
                        </a:solidFill>
                      </a:endParaRPr>
                    </a:p>
                  </a:txBody>
                  <a:tcPr marL="112474" marR="112474"/>
                </a:tc>
                <a:tc>
                  <a:txBody>
                    <a:bodyPr/>
                    <a:lstStyle/>
                    <a:p>
                      <a:r>
                        <a:rPr lang="en-US" sz="2400" kern="1200" baseline="0" dirty="0"/>
                        <a:t>Design</a:t>
                      </a:r>
                      <a:endParaRPr lang="en-US" sz="2400" dirty="0">
                        <a:solidFill>
                          <a:srgbClr val="7030A0"/>
                        </a:solidFill>
                      </a:endParaRPr>
                    </a:p>
                  </a:txBody>
                  <a:tcPr marL="112474" marR="112474"/>
                </a:tc>
                <a:tc>
                  <a:txBody>
                    <a:bodyPr/>
                    <a:lstStyle/>
                    <a:p>
                      <a:r>
                        <a:rPr lang="en-US" sz="2400" kern="1200" baseline="0" dirty="0"/>
                        <a:t>Hormone</a:t>
                      </a:r>
                      <a:endParaRPr lang="en-US" sz="2400" b="1" dirty="0">
                        <a:solidFill>
                          <a:srgbClr val="7030A0"/>
                        </a:solidFill>
                      </a:endParaRPr>
                    </a:p>
                  </a:txBody>
                  <a:tcPr marL="112474" marR="112474"/>
                </a:tc>
                <a:tc>
                  <a:txBody>
                    <a:bodyPr/>
                    <a:lstStyle/>
                    <a:p>
                      <a:r>
                        <a:rPr lang="en-US" sz="2400" kern="1200" baseline="0" dirty="0"/>
                        <a:t>Duration of</a:t>
                      </a:r>
                    </a:p>
                    <a:p>
                      <a:r>
                        <a:rPr lang="en-US" sz="2400" kern="1200" baseline="0" dirty="0"/>
                        <a:t>effectiveness</a:t>
                      </a:r>
                      <a:endParaRPr lang="en-US" sz="2400" b="1" dirty="0">
                        <a:solidFill>
                          <a:srgbClr val="7030A0"/>
                        </a:solidFill>
                      </a:endParaRPr>
                    </a:p>
                  </a:txBody>
                  <a:tcPr marL="112474" marR="112474"/>
                </a:tc>
                <a:extLst>
                  <a:ext uri="{0D108BD9-81ED-4DB2-BD59-A6C34878D82A}">
                    <a16:rowId xmlns:a16="http://schemas.microsoft.com/office/drawing/2014/main" val="10000"/>
                  </a:ext>
                </a:extLst>
              </a:tr>
              <a:tr h="1882589">
                <a:tc>
                  <a:txBody>
                    <a:bodyPr/>
                    <a:lstStyle/>
                    <a:p>
                      <a:r>
                        <a:rPr lang="en-US" sz="2400" kern="1200" baseline="0" dirty="0"/>
                        <a:t>Jadelle</a:t>
                      </a:r>
                      <a:endParaRPr lang="en-US" sz="2400" b="1" dirty="0"/>
                    </a:p>
                  </a:txBody>
                  <a:tcPr marL="112474" marR="112474"/>
                </a:tc>
                <a:tc>
                  <a:txBody>
                    <a:bodyPr/>
                    <a:lstStyle/>
                    <a:p>
                      <a:r>
                        <a:rPr lang="en-US" sz="2400" kern="1200" baseline="0" dirty="0"/>
                        <a:t>2 rods</a:t>
                      </a:r>
                      <a:endParaRPr lang="en-US" sz="2400" dirty="0"/>
                    </a:p>
                  </a:txBody>
                  <a:tcPr marL="112474" marR="112474"/>
                </a:tc>
                <a:tc>
                  <a:txBody>
                    <a:bodyPr/>
                    <a:lstStyle/>
                    <a:p>
                      <a:r>
                        <a:rPr lang="en-US" sz="2400" kern="1200" baseline="0" dirty="0"/>
                        <a:t>Levonorgestrel</a:t>
                      </a:r>
                    </a:p>
                    <a:p>
                      <a:r>
                        <a:rPr lang="en-US" sz="2400" kern="1200" baseline="0" dirty="0"/>
                        <a:t>75 mg/rod</a:t>
                      </a:r>
                      <a:endParaRPr lang="en-US" sz="2400" dirty="0"/>
                    </a:p>
                  </a:txBody>
                  <a:tcPr marL="112474" marR="112474"/>
                </a:tc>
                <a:tc>
                  <a:txBody>
                    <a:bodyPr/>
                    <a:lstStyle/>
                    <a:p>
                      <a:r>
                        <a:rPr lang="en-US" sz="2400" kern="1200" baseline="0" dirty="0"/>
                        <a:t>5 years</a:t>
                      </a:r>
                      <a:endParaRPr lang="en-US" sz="2400" dirty="0"/>
                    </a:p>
                  </a:txBody>
                  <a:tcPr marL="112474" marR="112474"/>
                </a:tc>
                <a:extLst>
                  <a:ext uri="{0D108BD9-81ED-4DB2-BD59-A6C34878D82A}">
                    <a16:rowId xmlns:a16="http://schemas.microsoft.com/office/drawing/2014/main" val="10001"/>
                  </a:ext>
                </a:extLst>
              </a:tr>
              <a:tr h="1317811">
                <a:tc>
                  <a:txBody>
                    <a:bodyPr/>
                    <a:lstStyle/>
                    <a:p>
                      <a:r>
                        <a:rPr lang="en-US" sz="2400" kern="1200" baseline="0" dirty="0"/>
                        <a:t>Implanon</a:t>
                      </a:r>
                      <a:endParaRPr lang="en-US" sz="2400" b="1" dirty="0"/>
                    </a:p>
                  </a:txBody>
                  <a:tcPr marL="112474" marR="112474"/>
                </a:tc>
                <a:tc>
                  <a:txBody>
                    <a:bodyPr/>
                    <a:lstStyle/>
                    <a:p>
                      <a:r>
                        <a:rPr lang="en-US" sz="2400" kern="1200" baseline="0" dirty="0"/>
                        <a:t>1 rod</a:t>
                      </a:r>
                      <a:endParaRPr lang="en-US" sz="2400" dirty="0"/>
                    </a:p>
                  </a:txBody>
                  <a:tcPr marL="112474" marR="112474"/>
                </a:tc>
                <a:tc>
                  <a:txBody>
                    <a:bodyPr/>
                    <a:lstStyle/>
                    <a:p>
                      <a:r>
                        <a:rPr lang="en-US" sz="2400" kern="1200" baseline="0" dirty="0"/>
                        <a:t>Etonogestrel</a:t>
                      </a:r>
                    </a:p>
                    <a:p>
                      <a:r>
                        <a:rPr lang="en-US" sz="2400" kern="1200" baseline="0" dirty="0"/>
                        <a:t>68 mg/rod</a:t>
                      </a:r>
                      <a:endParaRPr lang="en-US" sz="2400" dirty="0"/>
                    </a:p>
                  </a:txBody>
                  <a:tcPr marL="112474" marR="112474"/>
                </a:tc>
                <a:tc>
                  <a:txBody>
                    <a:bodyPr/>
                    <a:lstStyle/>
                    <a:p>
                      <a:r>
                        <a:rPr lang="en-US" sz="2400" kern="1200" baseline="0" dirty="0"/>
                        <a:t>3 years</a:t>
                      </a:r>
                      <a:endParaRPr lang="en-US" sz="2400" dirty="0"/>
                    </a:p>
                  </a:txBody>
                  <a:tcPr marL="112474" marR="112474"/>
                </a:tc>
                <a:extLst>
                  <a:ext uri="{0D108BD9-81ED-4DB2-BD59-A6C34878D82A}">
                    <a16:rowId xmlns:a16="http://schemas.microsoft.com/office/drawing/2014/main" val="10002"/>
                  </a:ext>
                </a:extLst>
              </a:tr>
              <a:tr h="1882589">
                <a:tc>
                  <a:txBody>
                    <a:bodyPr/>
                    <a:lstStyle/>
                    <a:p>
                      <a:r>
                        <a:rPr lang="en-US" sz="2400" kern="1200" baseline="0" dirty="0"/>
                        <a:t>Sino-implant</a:t>
                      </a:r>
                    </a:p>
                    <a:p>
                      <a:r>
                        <a:rPr lang="en-US" sz="2400" kern="1200" baseline="0" dirty="0"/>
                        <a:t>[ZARIN] 75mg/rod</a:t>
                      </a:r>
                      <a:endParaRPr lang="en-US" sz="2400" b="1" kern="1200" baseline="0" dirty="0">
                        <a:solidFill>
                          <a:schemeClr val="dk1"/>
                        </a:solidFill>
                        <a:latin typeface="+mn-lt"/>
                        <a:ea typeface="+mn-ea"/>
                        <a:cs typeface="+mn-cs"/>
                      </a:endParaRPr>
                    </a:p>
                  </a:txBody>
                  <a:tcPr marL="112474" marR="112474"/>
                </a:tc>
                <a:tc>
                  <a:txBody>
                    <a:bodyPr/>
                    <a:lstStyle/>
                    <a:p>
                      <a:r>
                        <a:rPr lang="en-US" sz="2400" kern="1200" baseline="0" dirty="0"/>
                        <a:t>2 Rods </a:t>
                      </a:r>
                      <a:endParaRPr lang="en-US" sz="2400" dirty="0"/>
                    </a:p>
                  </a:txBody>
                  <a:tcPr marL="112474" marR="112474"/>
                </a:tc>
                <a:tc>
                  <a:txBody>
                    <a:bodyPr/>
                    <a:lstStyle/>
                    <a:p>
                      <a:r>
                        <a:rPr lang="en-US" sz="2400" kern="1200" baseline="0" dirty="0"/>
                        <a:t>Levonorgestrel</a:t>
                      </a:r>
                      <a:endParaRPr lang="en-US" sz="2400" dirty="0"/>
                    </a:p>
                  </a:txBody>
                  <a:tcPr marL="112474" marR="112474"/>
                </a:tc>
                <a:tc>
                  <a:txBody>
                    <a:bodyPr/>
                    <a:lstStyle/>
                    <a:p>
                      <a:r>
                        <a:rPr lang="en-US" sz="2400" kern="1200" baseline="0" dirty="0"/>
                        <a:t>4 years(possibly 5)</a:t>
                      </a:r>
                      <a:endParaRPr lang="en-US" sz="2400" dirty="0"/>
                    </a:p>
                  </a:txBody>
                  <a:tcPr marL="112474" marR="112474"/>
                </a:tc>
                <a:extLst>
                  <a:ext uri="{0D108BD9-81ED-4DB2-BD59-A6C34878D82A}">
                    <a16:rowId xmlns:a16="http://schemas.microsoft.com/office/drawing/2014/main" val="10003"/>
                  </a:ext>
                </a:extLst>
              </a:tr>
            </a:tbl>
          </a:graphicData>
        </a:graphic>
      </p:graphicFrame>
    </p:spTree>
  </p:cSld>
  <p:clrMapOvr>
    <a:masterClrMapping/>
  </p:clrMapOvr>
  <p:transition>
    <p:diamond/>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16" y="0"/>
            <a:ext cx="9279136" cy="762000"/>
          </a:xfrm>
        </p:spPr>
        <p:txBody>
          <a:bodyPr/>
          <a:lstStyle/>
          <a:p>
            <a:r>
              <a:rPr lang="en-US" b="1" dirty="0">
                <a:solidFill>
                  <a:srgbClr val="00B050"/>
                </a:solidFill>
              </a:rPr>
              <a:t>INDICATIONS</a:t>
            </a:r>
          </a:p>
        </p:txBody>
      </p:sp>
      <p:sp>
        <p:nvSpPr>
          <p:cNvPr id="3" name="Content Placeholder 2"/>
          <p:cNvSpPr>
            <a:spLocks noGrp="1"/>
          </p:cNvSpPr>
          <p:nvPr>
            <p:ph idx="1"/>
          </p:nvPr>
        </p:nvSpPr>
        <p:spPr>
          <a:xfrm>
            <a:off x="0" y="685800"/>
            <a:ext cx="11247438" cy="6172200"/>
          </a:xfrm>
        </p:spPr>
        <p:txBody>
          <a:bodyPr/>
          <a:lstStyle/>
          <a:p>
            <a:pPr>
              <a:buNone/>
            </a:pPr>
            <a:r>
              <a:rPr lang="en-US" sz="2800" dirty="0"/>
              <a:t>The following categories of women can use implants:</a:t>
            </a:r>
          </a:p>
          <a:p>
            <a:pPr lvl="0"/>
            <a:r>
              <a:rPr lang="en-US" sz="2800" dirty="0"/>
              <a:t>Women of reproductive age</a:t>
            </a:r>
          </a:p>
          <a:p>
            <a:pPr lvl="0"/>
            <a:r>
              <a:rPr lang="en-US" sz="2800" dirty="0"/>
              <a:t>Women of any parity, nulliparous included</a:t>
            </a:r>
          </a:p>
          <a:p>
            <a:pPr lvl="0"/>
            <a:r>
              <a:rPr lang="en-US" sz="2800" dirty="0"/>
              <a:t>Breast feeding mothers after six weeks post partum</a:t>
            </a:r>
          </a:p>
          <a:p>
            <a:pPr lvl="0"/>
            <a:r>
              <a:rPr lang="en-US" sz="2800" dirty="0"/>
              <a:t>Heavy smokers of any age</a:t>
            </a:r>
          </a:p>
          <a:p>
            <a:pPr lvl="0"/>
            <a:r>
              <a:rPr lang="en-US" sz="2800" dirty="0"/>
              <a:t>Women who can not use combined oral pills due to oestrogen related contraindications</a:t>
            </a:r>
          </a:p>
          <a:p>
            <a:pPr lvl="0"/>
            <a:r>
              <a:rPr lang="en-US" sz="2800" dirty="0"/>
              <a:t>Post abortion patients</a:t>
            </a:r>
          </a:p>
          <a:p>
            <a:pPr lvl="0"/>
            <a:r>
              <a:rPr lang="en-US" sz="2800" dirty="0"/>
              <a:t>Women with sickle cell disease, hypertension or valvular heart disease</a:t>
            </a:r>
          </a:p>
          <a:p>
            <a:endParaRPr lang="en-US" sz="2800" dirty="0"/>
          </a:p>
        </p:txBody>
      </p:sp>
    </p:spTree>
  </p:cSld>
  <p:clrMapOvr>
    <a:masterClrMapping/>
  </p:clrMapOvr>
  <p:transition>
    <p:diamond/>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16" y="0"/>
            <a:ext cx="9279136" cy="762000"/>
          </a:xfrm>
        </p:spPr>
        <p:txBody>
          <a:bodyPr/>
          <a:lstStyle/>
          <a:p>
            <a:r>
              <a:rPr lang="en-US" b="1" dirty="0">
                <a:solidFill>
                  <a:srgbClr val="00B050"/>
                </a:solidFill>
              </a:rPr>
              <a:t>CONTRAINDICATIONS</a:t>
            </a:r>
          </a:p>
        </p:txBody>
      </p:sp>
      <p:sp>
        <p:nvSpPr>
          <p:cNvPr id="3" name="Content Placeholder 2"/>
          <p:cNvSpPr>
            <a:spLocks noGrp="1"/>
          </p:cNvSpPr>
          <p:nvPr>
            <p:ph idx="1"/>
          </p:nvPr>
        </p:nvSpPr>
        <p:spPr>
          <a:xfrm>
            <a:off x="0" y="685800"/>
            <a:ext cx="11247438" cy="6172200"/>
          </a:xfrm>
        </p:spPr>
        <p:txBody>
          <a:bodyPr/>
          <a:lstStyle/>
          <a:p>
            <a:pPr lvl="0"/>
            <a:r>
              <a:rPr lang="en-US" sz="2800" dirty="0"/>
              <a:t>Breast feeding mothers less than six weeks post natal</a:t>
            </a:r>
          </a:p>
          <a:p>
            <a:pPr lvl="0"/>
            <a:r>
              <a:rPr lang="en-US" sz="2800" dirty="0"/>
              <a:t>Pregnant or suspected to be pregnant</a:t>
            </a:r>
          </a:p>
          <a:p>
            <a:pPr lvl="0"/>
            <a:r>
              <a:rPr lang="en-US" sz="2800" dirty="0"/>
              <a:t>Women with unexplained abnormal vaginal bleeding</a:t>
            </a:r>
          </a:p>
          <a:p>
            <a:pPr lvl="0"/>
            <a:r>
              <a:rPr lang="en-US" sz="2800" dirty="0"/>
              <a:t>Women who have breast cancer or history of breast cancer</a:t>
            </a:r>
          </a:p>
          <a:p>
            <a:pPr lvl="0"/>
            <a:r>
              <a:rPr lang="en-US" sz="2800" dirty="0"/>
              <a:t>Women with active liver disease</a:t>
            </a:r>
          </a:p>
          <a:p>
            <a:endParaRPr lang="en-US" sz="2800" dirty="0"/>
          </a:p>
        </p:txBody>
      </p:sp>
    </p:spTree>
  </p:cSld>
  <p:clrMapOvr>
    <a:masterClrMapping/>
  </p:clrMapOvr>
  <p:transition>
    <p:diamond/>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90600"/>
          </a:xfrm>
        </p:spPr>
        <p:txBody>
          <a:bodyPr/>
          <a:lstStyle/>
          <a:p>
            <a:r>
              <a:rPr lang="en-US" b="1" i="1" dirty="0">
                <a:solidFill>
                  <a:srgbClr val="7030A0"/>
                </a:solidFill>
              </a:rPr>
              <a:t>Contraceptive Benefits of implants</a:t>
            </a:r>
            <a:endParaRPr lang="en-US" b="1" dirty="0">
              <a:solidFill>
                <a:srgbClr val="7030A0"/>
              </a:solidFill>
            </a:endParaRPr>
          </a:p>
        </p:txBody>
      </p:sp>
      <p:sp>
        <p:nvSpPr>
          <p:cNvPr id="3" name="Content Placeholder 2"/>
          <p:cNvSpPr>
            <a:spLocks noGrp="1"/>
          </p:cNvSpPr>
          <p:nvPr>
            <p:ph idx="1"/>
          </p:nvPr>
        </p:nvSpPr>
        <p:spPr>
          <a:xfrm>
            <a:off x="0" y="914400"/>
            <a:ext cx="11247438" cy="5943600"/>
          </a:xfrm>
        </p:spPr>
        <p:txBody>
          <a:bodyPr/>
          <a:lstStyle/>
          <a:p>
            <a:r>
              <a:rPr lang="en-US" sz="2800" dirty="0"/>
              <a:t>Contraception is immediate if inserted within the first seven days of menstrual cycle, or within the first five days for Implanon.</a:t>
            </a:r>
          </a:p>
          <a:p>
            <a:r>
              <a:rPr lang="en-US" sz="2800" dirty="0"/>
              <a:t>There is no delay in return to fertility.</a:t>
            </a:r>
          </a:p>
          <a:p>
            <a:r>
              <a:rPr lang="en-US" sz="2800" dirty="0"/>
              <a:t>They offer continuous, long-term protection</a:t>
            </a:r>
          </a:p>
          <a:p>
            <a:pPr>
              <a:buNone/>
            </a:pPr>
            <a:r>
              <a:rPr lang="en-US" sz="2800" b="1" i="1" u="sng" dirty="0">
                <a:solidFill>
                  <a:srgbClr val="7030A0"/>
                </a:solidFill>
              </a:rPr>
              <a:t>Non-contraceptive Health Benefits</a:t>
            </a:r>
          </a:p>
          <a:p>
            <a:r>
              <a:rPr lang="en-US" sz="2800" dirty="0"/>
              <a:t>Implants do not affect breastfeeding.</a:t>
            </a:r>
          </a:p>
          <a:p>
            <a:r>
              <a:rPr lang="en-US" sz="2800" dirty="0"/>
              <a:t>They reduce menstrual flow.</a:t>
            </a:r>
          </a:p>
          <a:p>
            <a:r>
              <a:rPr lang="en-US" sz="2800" dirty="0"/>
              <a:t>They help prevent ectopic pregnancy (but do not eliminate the risk altogether).</a:t>
            </a:r>
          </a:p>
          <a:p>
            <a:r>
              <a:rPr lang="en-US" sz="2800" dirty="0"/>
              <a:t>They protect against iron-deficiency anaemia.</a:t>
            </a:r>
          </a:p>
          <a:p>
            <a:r>
              <a:rPr lang="en-US" sz="2800" dirty="0"/>
              <a:t>They help protect from symptomatic PID.</a:t>
            </a:r>
            <a:endParaRPr lang="en-US" sz="2800" b="1" u="sng" dirty="0">
              <a:solidFill>
                <a:srgbClr val="7030A0"/>
              </a:solidFill>
            </a:endParaRPr>
          </a:p>
        </p:txBody>
      </p:sp>
    </p:spTree>
  </p:cSld>
  <p:clrMapOvr>
    <a:masterClrMapping/>
  </p:clrMapOvr>
  <p:transition>
    <p:diamond/>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p:spPr>
        <p:txBody>
          <a:bodyPr>
            <a:normAutofit fontScale="90000"/>
          </a:bodyPr>
          <a:lstStyle/>
          <a:p>
            <a:r>
              <a:rPr lang="en-US" b="1" dirty="0">
                <a:solidFill>
                  <a:srgbClr val="7030A0"/>
                </a:solidFill>
              </a:rPr>
              <a:t>Limitations &amp; side effects of contraceptive implants</a:t>
            </a:r>
          </a:p>
        </p:txBody>
      </p:sp>
      <p:sp>
        <p:nvSpPr>
          <p:cNvPr id="3" name="Content Placeholder 2"/>
          <p:cNvSpPr>
            <a:spLocks noGrp="1"/>
          </p:cNvSpPr>
          <p:nvPr>
            <p:ph idx="1"/>
          </p:nvPr>
        </p:nvSpPr>
        <p:spPr>
          <a:xfrm>
            <a:off x="0" y="1143000"/>
            <a:ext cx="11247438" cy="5715000"/>
          </a:xfrm>
        </p:spPr>
        <p:txBody>
          <a:bodyPr/>
          <a:lstStyle/>
          <a:p>
            <a:r>
              <a:rPr lang="en-US" sz="2800" dirty="0"/>
              <a:t>Contraceptive implants must be inserted and removed by trained providers. This requires a minor surgical procedure with appropriate infection prevention practices.</a:t>
            </a:r>
          </a:p>
          <a:p>
            <a:r>
              <a:rPr lang="en-US" sz="2800" dirty="0"/>
              <a:t>Common side effects of using implants include menstrual changes, such as irregular light spotting or bleeding, prolonged bleeding, infrequent bleeding, and amenorrhea.</a:t>
            </a:r>
          </a:p>
          <a:p>
            <a:r>
              <a:rPr lang="en-US" sz="2800" dirty="0"/>
              <a:t>Non-menstrual side effects include headache, dizziness, nausea, breast tenderness, mood changes, weight change, and mild abdominal pain.</a:t>
            </a:r>
          </a:p>
          <a:p>
            <a:r>
              <a:rPr lang="en-US" sz="2800" dirty="0"/>
              <a:t>Contraceptive implants do not protect against STIs including hepatitis B and HIV. Individuals at risk should use condoms in addition to the implants.</a:t>
            </a:r>
          </a:p>
        </p:txBody>
      </p:sp>
    </p:spTree>
  </p:cSld>
  <p:clrMapOvr>
    <a:masterClrMapping/>
  </p:clrMapOvr>
  <p:transition>
    <p:diamond/>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838200"/>
          </a:xfrm>
        </p:spPr>
        <p:txBody>
          <a:bodyPr/>
          <a:lstStyle/>
          <a:p>
            <a:r>
              <a:rPr lang="en-US" b="1" dirty="0"/>
              <a:t>Timing for implant insertion </a:t>
            </a:r>
          </a:p>
        </p:txBody>
      </p:sp>
      <p:sp>
        <p:nvSpPr>
          <p:cNvPr id="3" name="Content Placeholder 2"/>
          <p:cNvSpPr>
            <a:spLocks noGrp="1"/>
          </p:cNvSpPr>
          <p:nvPr>
            <p:ph idx="1"/>
          </p:nvPr>
        </p:nvSpPr>
        <p:spPr>
          <a:xfrm>
            <a:off x="0" y="685800"/>
            <a:ext cx="11247438" cy="6172200"/>
          </a:xfrm>
        </p:spPr>
        <p:txBody>
          <a:bodyPr>
            <a:normAutofit/>
          </a:bodyPr>
          <a:lstStyle/>
          <a:p>
            <a:r>
              <a:rPr lang="en-US" sz="2800" dirty="0"/>
              <a:t>If the woman is having her menstrual cycles;</a:t>
            </a:r>
          </a:p>
          <a:p>
            <a:pPr lvl="1">
              <a:buFont typeface="Wingdings" pitchFamily="2" charset="2"/>
              <a:buChar char="q"/>
            </a:pPr>
            <a:r>
              <a:rPr lang="en-US" dirty="0"/>
              <a:t>Insert implant within 7 days after the start of her menstrual bleeding (within the first 5 days for Implanon). No additional contraceptive protection is needed.</a:t>
            </a:r>
          </a:p>
          <a:p>
            <a:pPr lvl="1">
              <a:buFont typeface="Wingdings" pitchFamily="2" charset="2"/>
              <a:buChar char="q"/>
            </a:pPr>
            <a:r>
              <a:rPr lang="en-US" dirty="0"/>
              <a:t>Insert implant any other time if it is reasonably certain that she is not pregnant. If it has been more than 7 days since menstrual bleeding started (within the first 5 days for Implanon), she will need additional contraceptive protection for the next 7 days (e.g., condoms, FAM, or Coitus Interruptus</a:t>
            </a:r>
          </a:p>
          <a:p>
            <a:r>
              <a:rPr lang="en-US" sz="3000" dirty="0"/>
              <a:t>If the woman is amenorrhoeic.</a:t>
            </a:r>
          </a:p>
          <a:p>
            <a:pPr lvl="1">
              <a:buFont typeface="Wingdings" pitchFamily="2" charset="2"/>
              <a:buChar char="q"/>
            </a:pPr>
            <a:r>
              <a:rPr lang="en-US" sz="3000" dirty="0"/>
              <a:t>Insert implant any time if it is reasonably certain that she is not pregnant. She will need additional contraceptive protection for the next 7 days</a:t>
            </a:r>
          </a:p>
        </p:txBody>
      </p:sp>
    </p:spTree>
  </p:cSld>
  <p:clrMapOvr>
    <a:masterClrMapping/>
  </p:clrMapOvr>
  <p:transition>
    <p:diamond/>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dirty="0"/>
              <a:t>Instructions to Women</a:t>
            </a:r>
          </a:p>
          <a:p>
            <a:r>
              <a:rPr lang="en-US" sz="2800" i="1" dirty="0"/>
              <a:t>After Insertion:</a:t>
            </a:r>
          </a:p>
          <a:p>
            <a:r>
              <a:rPr lang="en-US" sz="2800" dirty="0"/>
              <a:t>Counsel women to expect some soreness or bruising (or both), after anesthetic wears off. This is common and does not require treatment. Instruct the client on the following;</a:t>
            </a:r>
          </a:p>
          <a:p>
            <a:r>
              <a:rPr lang="en-US" sz="2800" dirty="0"/>
              <a:t>Keep insertion area dry for four to five days.</a:t>
            </a:r>
          </a:p>
          <a:p>
            <a:r>
              <a:rPr lang="en-US" sz="2800" dirty="0"/>
              <a:t>Remove the gauze bandage after one or two days, but leave the adhesive plaster in place for an additional five days.</a:t>
            </a:r>
          </a:p>
          <a:p>
            <a:r>
              <a:rPr lang="en-US" sz="2800" dirty="0"/>
              <a:t>Return to the clinic if the rods come out or if soreness develops after the removal of the adhesive plaster.</a:t>
            </a:r>
          </a:p>
          <a:p>
            <a:r>
              <a:rPr lang="en-US" sz="2800" dirty="0"/>
              <a:t>Return to the clinic if she experiences pain, heat, pus, or redness at the insertion site, or if she sees a rod come out.</a:t>
            </a:r>
          </a:p>
        </p:txBody>
      </p:sp>
    </p:spTree>
  </p:cSld>
  <p:clrMapOvr>
    <a:masterClrMapping/>
  </p:clrMapOvr>
  <p:transition>
    <p:diamond/>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i="1" u="sng" dirty="0"/>
              <a:t>Instructions for Clients Following Removal of Implants</a:t>
            </a:r>
          </a:p>
          <a:p>
            <a:pPr>
              <a:buNone/>
            </a:pPr>
            <a:r>
              <a:rPr lang="en-US" sz="2800" dirty="0"/>
              <a:t>Instruct on the foll:</a:t>
            </a:r>
          </a:p>
          <a:p>
            <a:r>
              <a:rPr lang="en-US" sz="2800" dirty="0"/>
              <a:t>Keep removal area dry for four to five days.</a:t>
            </a:r>
          </a:p>
          <a:p>
            <a:r>
              <a:rPr lang="en-US" sz="2800" dirty="0"/>
              <a:t>Remove the gauze bandage after one or two days, but leave the adhesive plaster in place for an additional five days.</a:t>
            </a:r>
          </a:p>
          <a:p>
            <a:r>
              <a:rPr lang="en-US" sz="2800" dirty="0"/>
              <a:t>Return to the clinic if swelling and pain develops after the removal of the adhesive plaster.</a:t>
            </a:r>
          </a:p>
        </p:txBody>
      </p:sp>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r>
              <a:rPr lang="en-US" sz="2800" dirty="0"/>
              <a:t>Mothers become healthier as they avoid the extremes of maternal age and carry their pregnancies within the optimal child bearing age bracket of 19 to 35 years, before and after which the mothers are at high risk of developing complications related to pregnancy.</a:t>
            </a:r>
          </a:p>
          <a:p>
            <a:pPr lvl="0"/>
            <a:r>
              <a:rPr lang="en-US" sz="2800" dirty="0"/>
              <a:t>There is a decrease in the risks of abortion as the baby is welcome and the mother well prepared physically and psychologically for the pregnancy.</a:t>
            </a:r>
          </a:p>
          <a:p>
            <a:pPr lvl="0"/>
            <a:r>
              <a:rPr lang="en-US" sz="2800" dirty="0"/>
              <a:t>There are reduced fertility and mortality rates.</a:t>
            </a:r>
          </a:p>
          <a:p>
            <a:pPr lvl="0"/>
            <a:r>
              <a:rPr lang="en-US" sz="2800" dirty="0"/>
              <a:t>There are improved health facilities and death related to pregnancy and childbirth is reduced.</a:t>
            </a:r>
          </a:p>
          <a:p>
            <a:pPr>
              <a:buNone/>
            </a:pPr>
            <a:r>
              <a:rPr lang="en-US" sz="2800" dirty="0"/>
              <a:t>There are also </a:t>
            </a:r>
            <a:r>
              <a:rPr lang="en-US" sz="2800" i="1" dirty="0"/>
              <a:t>medical advantages to the children</a:t>
            </a:r>
            <a:r>
              <a:rPr lang="en-US" sz="2800" dirty="0"/>
              <a:t>;</a:t>
            </a:r>
          </a:p>
          <a:p>
            <a:pPr lvl="0"/>
            <a:r>
              <a:rPr lang="en-US" sz="2800" dirty="0"/>
              <a:t>Children are healthier, since the optimum spacing between births is 27 to 38 months, giving the mother the time to nurse and care for the infant.</a:t>
            </a:r>
          </a:p>
          <a:p>
            <a:endParaRPr lang="en-US" sz="2800" dirty="0"/>
          </a:p>
        </p:txBody>
      </p:sp>
    </p:spTree>
  </p:cSld>
  <p:clrMapOvr>
    <a:masterClrMapping/>
  </p:clrMapOvr>
  <p:transition>
    <p:diamond/>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16" y="0"/>
            <a:ext cx="9279136" cy="1066800"/>
          </a:xfrm>
        </p:spPr>
        <p:txBody>
          <a:bodyPr/>
          <a:lstStyle/>
          <a:p>
            <a:r>
              <a:rPr lang="en-US" b="1" dirty="0">
                <a:solidFill>
                  <a:srgbClr val="FF0000"/>
                </a:solidFill>
              </a:rPr>
              <a:t>SIDE EFFECTS</a:t>
            </a:r>
          </a:p>
        </p:txBody>
      </p:sp>
      <p:sp>
        <p:nvSpPr>
          <p:cNvPr id="3" name="Content Placeholder 2"/>
          <p:cNvSpPr>
            <a:spLocks noGrp="1"/>
          </p:cNvSpPr>
          <p:nvPr>
            <p:ph idx="1"/>
          </p:nvPr>
        </p:nvSpPr>
        <p:spPr>
          <a:xfrm>
            <a:off x="0" y="914400"/>
            <a:ext cx="11247438" cy="5943600"/>
          </a:xfrm>
        </p:spPr>
        <p:txBody>
          <a:bodyPr/>
          <a:lstStyle/>
          <a:p>
            <a:r>
              <a:rPr lang="en-US" sz="2800" dirty="0"/>
              <a:t>Amenorrhoea</a:t>
            </a:r>
          </a:p>
          <a:p>
            <a:r>
              <a:rPr lang="en-US" sz="2800" dirty="0"/>
              <a:t>Irregular spotting or light bleeding</a:t>
            </a:r>
          </a:p>
          <a:p>
            <a:r>
              <a:rPr lang="en-US" sz="2800" dirty="0"/>
              <a:t>Heavy or prolonged bleeding (more than eight days or twice as much as her usual menstrual period)</a:t>
            </a:r>
          </a:p>
          <a:p>
            <a:r>
              <a:rPr lang="en-US" sz="2800" dirty="0"/>
              <a:t>Recurrent and persistent headaches especially with blurred vision</a:t>
            </a:r>
          </a:p>
          <a:p>
            <a:r>
              <a:rPr lang="en-US" sz="2800" dirty="0"/>
              <a:t>Implant expulsion</a:t>
            </a:r>
          </a:p>
        </p:txBody>
      </p:sp>
    </p:spTree>
  </p:cSld>
  <p:clrMapOvr>
    <a:masterClrMapping/>
  </p:clrMapOvr>
  <p:transition>
    <p:diamond/>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Treatment for Light or Heavy Bleeding</a:t>
            </a:r>
          </a:p>
          <a:p>
            <a:r>
              <a:rPr lang="en-US" sz="2800" dirty="0"/>
              <a:t>Treatment with NSAIDs</a:t>
            </a:r>
          </a:p>
          <a:p>
            <a:pPr lvl="1"/>
            <a:r>
              <a:rPr lang="en-US" sz="2400" dirty="0"/>
              <a:t>Ibuprofen: 800 mg three times a day for five days</a:t>
            </a:r>
          </a:p>
          <a:p>
            <a:pPr lvl="1"/>
            <a:r>
              <a:rPr lang="en-US" sz="2400" dirty="0"/>
              <a:t>Mefenamic acid: 500 mg twice a day for five days</a:t>
            </a:r>
          </a:p>
          <a:p>
            <a:r>
              <a:rPr lang="en-US" sz="2800" dirty="0"/>
              <a:t>Hormonal management</a:t>
            </a:r>
          </a:p>
          <a:p>
            <a:pPr lvl="1"/>
            <a:r>
              <a:rPr lang="en-US" sz="2400" dirty="0"/>
              <a:t>Low-dose COCs: 30 </a:t>
            </a:r>
            <a:r>
              <a:rPr lang="el-GR" sz="2400" dirty="0"/>
              <a:t>μ</a:t>
            </a:r>
            <a:r>
              <a:rPr lang="en-US" sz="2400" dirty="0"/>
              <a:t>g ethinylestradiol 150 </a:t>
            </a:r>
            <a:r>
              <a:rPr lang="el-GR" sz="2400" dirty="0"/>
              <a:t>μ</a:t>
            </a:r>
            <a:r>
              <a:rPr lang="en-US" sz="2400" dirty="0"/>
              <a:t>g levonorgestrel </a:t>
            </a:r>
            <a:r>
              <a:rPr lang="en-US" sz="2800" dirty="0"/>
              <a:t>a day for 21 days</a:t>
            </a:r>
          </a:p>
          <a:p>
            <a:pPr lvl="1"/>
            <a:r>
              <a:rPr lang="en-US" sz="2800" dirty="0"/>
              <a:t>COCs: 50 μg ethinylestradiol 250 μg levonorgestrel a day for 21 days</a:t>
            </a:r>
          </a:p>
          <a:p>
            <a:pPr lvl="1"/>
            <a:r>
              <a:rPr lang="en-US" sz="2800" dirty="0"/>
              <a:t>Ethinylestradiol: 50 μg a day for 20 days</a:t>
            </a:r>
          </a:p>
          <a:p>
            <a:r>
              <a:rPr lang="en-US" sz="2800" dirty="0"/>
              <a:t>Heamostatics: Transnexamic acid 500mg three times a day for five days or Sylate 500mg three times a day for five days</a:t>
            </a:r>
            <a:endParaRPr lang="en-US" sz="2800" u="sng" dirty="0"/>
          </a:p>
        </p:txBody>
      </p:sp>
    </p:spTree>
  </p:cSld>
  <p:clrMapOvr>
    <a:masterClrMapping/>
  </p:clrMapOvr>
  <p:transition>
    <p:diamond/>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sz="4000" b="1" dirty="0">
                <a:solidFill>
                  <a:srgbClr val="FFFF00"/>
                </a:solidFill>
              </a:rPr>
              <a:t>INTRAUTERINE CONTRACEPTIVE</a:t>
            </a:r>
            <a:br>
              <a:rPr lang="en-US" sz="4000" b="1" dirty="0">
                <a:solidFill>
                  <a:srgbClr val="FFFF00"/>
                </a:solidFill>
              </a:rPr>
            </a:br>
            <a:r>
              <a:rPr lang="en-US" sz="4000" b="1" dirty="0">
                <a:solidFill>
                  <a:srgbClr val="FFFF00"/>
                </a:solidFill>
              </a:rPr>
              <a:t>DEVICES (IUCDS)</a:t>
            </a:r>
            <a:endParaRPr lang="en-US" sz="4000" dirty="0">
              <a:solidFill>
                <a:srgbClr val="FFFF00"/>
              </a:solidFill>
            </a:endParaRPr>
          </a:p>
        </p:txBody>
      </p:sp>
      <p:sp>
        <p:nvSpPr>
          <p:cNvPr id="3" name="Content Placeholder 2"/>
          <p:cNvSpPr>
            <a:spLocks noGrp="1"/>
          </p:cNvSpPr>
          <p:nvPr>
            <p:ph idx="1"/>
          </p:nvPr>
        </p:nvSpPr>
        <p:spPr>
          <a:xfrm>
            <a:off x="0" y="1143000"/>
            <a:ext cx="11247438" cy="5715000"/>
          </a:xfrm>
        </p:spPr>
        <p:txBody>
          <a:bodyPr>
            <a:normAutofit/>
          </a:bodyPr>
          <a:lstStyle/>
          <a:p>
            <a:pPr algn="just">
              <a:buNone/>
            </a:pPr>
            <a:r>
              <a:rPr lang="en-US" u="sng" dirty="0"/>
              <a:t>Description</a:t>
            </a:r>
          </a:p>
          <a:p>
            <a:pPr algn="just"/>
            <a:r>
              <a:rPr lang="en-US" dirty="0"/>
              <a:t>The IUCD is a flexible device that is inserted into the uterine cavity by a trained service provider. It is a safe and highly effective, longacting contraceptive method.</a:t>
            </a:r>
          </a:p>
          <a:p>
            <a:pPr algn="just">
              <a:buNone/>
            </a:pPr>
            <a:r>
              <a:rPr lang="en-US" u="sng" dirty="0"/>
              <a:t>Types of IUCDs</a:t>
            </a:r>
          </a:p>
          <a:p>
            <a:pPr algn="just"/>
            <a:r>
              <a:rPr lang="en-US" dirty="0"/>
              <a:t>There are two broad categories of intrauterine contraceptive devices (IUCDs): the copper-based and the hormone-releasing devices.</a:t>
            </a:r>
            <a:endParaRPr lang="en-US" u="sng" dirty="0"/>
          </a:p>
        </p:txBody>
      </p:sp>
    </p:spTree>
  </p:cSld>
  <p:clrMapOvr>
    <a:masterClrMapping/>
  </p:clrMapOvr>
  <p:transition>
    <p:diamond/>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None/>
            </a:pPr>
            <a:r>
              <a:rPr lang="en-US" b="1" u="sng" dirty="0"/>
              <a:t>MOA:</a:t>
            </a:r>
            <a:endParaRPr lang="en-US" dirty="0"/>
          </a:p>
          <a:p>
            <a:pPr algn="just"/>
            <a:r>
              <a:rPr lang="en-US" dirty="0"/>
              <a:t>These are plastic or medicated plastic objects designed in different shapes and forms which, when inserted into the uterine cavity, prevent pregnancy.</a:t>
            </a:r>
          </a:p>
          <a:p>
            <a:pPr lvl="0" algn="just"/>
            <a:r>
              <a:rPr lang="en-US" dirty="0"/>
              <a:t>Spermatozoa immobility as the movement is hindered.</a:t>
            </a:r>
          </a:p>
          <a:p>
            <a:pPr lvl="0" algn="just"/>
            <a:r>
              <a:rPr lang="en-US" dirty="0"/>
              <a:t>Ovum motility increased in the fallopian tube so it reaches the uterus prematurely.</a:t>
            </a:r>
          </a:p>
          <a:p>
            <a:pPr lvl="0" algn="just"/>
            <a:r>
              <a:rPr lang="en-US" dirty="0"/>
              <a:t>Prostaglandin produced in the uterine cavity aids in expulsion of the zygote.</a:t>
            </a:r>
          </a:p>
          <a:p>
            <a:pPr lvl="0" algn="just"/>
            <a:r>
              <a:rPr lang="en-US" dirty="0"/>
              <a:t>Implantation interfered with, as the IUCD occupies the space.</a:t>
            </a:r>
          </a:p>
          <a:p>
            <a:pPr lvl="0" algn="just"/>
            <a:r>
              <a:rPr lang="en-US" dirty="0"/>
              <a:t>Endometrium: there is inflammatory process that is hostile for implantation.</a:t>
            </a:r>
          </a:p>
          <a:p>
            <a:pPr algn="just"/>
            <a:endParaRPr lang="en-US" u="sng" dirty="0"/>
          </a:p>
        </p:txBody>
      </p:sp>
    </p:spTree>
  </p:cSld>
  <p:clrMapOvr>
    <a:masterClrMapping/>
  </p:clrMapOvr>
  <p:transition>
    <p:diamond/>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3_innerEl" descr="SOPIE"/>
          <p:cNvPicPr>
            <a:picLocks noGrp="1"/>
          </p:cNvPicPr>
          <p:nvPr>
            <p:ph idx="1"/>
          </p:nvPr>
        </p:nvPicPr>
        <p:blipFill>
          <a:blip r:embed="rId2" cstate="print"/>
          <a:srcRect/>
          <a:stretch>
            <a:fillRect/>
          </a:stretch>
        </p:blipFill>
        <p:spPr bwMode="auto">
          <a:xfrm>
            <a:off x="0" y="0"/>
            <a:ext cx="11247438" cy="6858000"/>
          </a:xfrm>
          <a:prstGeom prst="rect">
            <a:avLst/>
          </a:prstGeom>
          <a:noFill/>
          <a:ln w="9525">
            <a:noFill/>
            <a:miter lim="800000"/>
            <a:headEnd/>
            <a:tailEnd/>
          </a:ln>
        </p:spPr>
      </p:pic>
    </p:spTree>
  </p:cSld>
  <p:clrMapOvr>
    <a:masterClrMapping/>
  </p:clrMapOvr>
  <p:transition>
    <p:diamond/>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b="1" dirty="0">
                <a:solidFill>
                  <a:schemeClr val="tx2">
                    <a:lumMod val="50000"/>
                  </a:schemeClr>
                </a:solidFill>
              </a:rPr>
              <a:t>TYPES OF IUCDS AVAILABLE IN KENYA</a:t>
            </a:r>
          </a:p>
          <a:p>
            <a:pPr>
              <a:buNone/>
            </a:pPr>
            <a:endParaRPr lang="en-US" sz="2800" u="sng" dirty="0"/>
          </a:p>
        </p:txBody>
      </p:sp>
      <p:graphicFrame>
        <p:nvGraphicFramePr>
          <p:cNvPr id="4" name="Table 3"/>
          <p:cNvGraphicFramePr>
            <a:graphicFrameLocks noGrp="1"/>
          </p:cNvGraphicFramePr>
          <p:nvPr/>
        </p:nvGraphicFramePr>
        <p:xfrm>
          <a:off x="0" y="685794"/>
          <a:ext cx="11247438" cy="6154626"/>
        </p:xfrm>
        <a:graphic>
          <a:graphicData uri="http://schemas.openxmlformats.org/drawingml/2006/table">
            <a:tbl>
              <a:tblPr firstRow="1" bandRow="1">
                <a:tableStyleId>{5C22544A-7EE6-4342-B048-85BDC9FD1C3A}</a:tableStyleId>
              </a:tblPr>
              <a:tblGrid>
                <a:gridCol w="5623719">
                  <a:extLst>
                    <a:ext uri="{9D8B030D-6E8A-4147-A177-3AD203B41FA5}">
                      <a16:colId xmlns:a16="http://schemas.microsoft.com/office/drawing/2014/main" val="20000"/>
                    </a:ext>
                  </a:extLst>
                </a:gridCol>
                <a:gridCol w="5623719">
                  <a:extLst>
                    <a:ext uri="{9D8B030D-6E8A-4147-A177-3AD203B41FA5}">
                      <a16:colId xmlns:a16="http://schemas.microsoft.com/office/drawing/2014/main" val="20001"/>
                    </a:ext>
                  </a:extLst>
                </a:gridCol>
              </a:tblGrid>
              <a:tr h="457206">
                <a:tc>
                  <a:txBody>
                    <a:bodyPr/>
                    <a:lstStyle/>
                    <a:p>
                      <a:r>
                        <a:rPr lang="en-US" sz="2400" b="1" kern="1200" baseline="0" dirty="0">
                          <a:solidFill>
                            <a:srgbClr val="FFFF00"/>
                          </a:solidFill>
                          <a:latin typeface="+mn-lt"/>
                          <a:ea typeface="+mn-ea"/>
                          <a:cs typeface="+mn-cs"/>
                        </a:rPr>
                        <a:t>DEVICE</a:t>
                      </a:r>
                      <a:endParaRPr lang="en-US" sz="2400" b="1" dirty="0">
                        <a:solidFill>
                          <a:srgbClr val="FFFF00"/>
                        </a:solidFill>
                      </a:endParaRPr>
                    </a:p>
                  </a:txBody>
                  <a:tcPr marL="112474" marR="112474">
                    <a:solidFill>
                      <a:srgbClr val="00B050"/>
                    </a:solidFill>
                  </a:tcPr>
                </a:tc>
                <a:tc>
                  <a:txBody>
                    <a:bodyPr/>
                    <a:lstStyle/>
                    <a:p>
                      <a:r>
                        <a:rPr lang="en-US" sz="2400" b="1" kern="1200" baseline="0" dirty="0">
                          <a:solidFill>
                            <a:srgbClr val="FFFF00"/>
                          </a:solidFill>
                          <a:latin typeface="+mn-lt"/>
                          <a:ea typeface="+mn-ea"/>
                          <a:cs typeface="+mn-cs"/>
                        </a:rPr>
                        <a:t>DURATION OF EFFECTIVENESS</a:t>
                      </a:r>
                      <a:endParaRPr lang="en-US" sz="2400" b="1" dirty="0">
                        <a:solidFill>
                          <a:srgbClr val="FFFF00"/>
                        </a:solidFill>
                      </a:endParaRPr>
                    </a:p>
                  </a:txBody>
                  <a:tcPr marL="112474" marR="112474">
                    <a:solidFill>
                      <a:srgbClr val="00B050"/>
                    </a:solidFill>
                  </a:tcPr>
                </a:tc>
                <a:extLst>
                  <a:ext uri="{0D108BD9-81ED-4DB2-BD59-A6C34878D82A}">
                    <a16:rowId xmlns:a16="http://schemas.microsoft.com/office/drawing/2014/main" val="10000"/>
                  </a:ext>
                </a:extLst>
              </a:tr>
              <a:tr h="4273065">
                <a:tc>
                  <a:txBody>
                    <a:bodyPr/>
                    <a:lstStyle/>
                    <a:p>
                      <a:r>
                        <a:rPr lang="en-US" sz="2400" b="1" kern="1200" baseline="0" dirty="0">
                          <a:solidFill>
                            <a:srgbClr val="FFFF00"/>
                          </a:solidFill>
                          <a:latin typeface="+mn-lt"/>
                          <a:ea typeface="+mn-ea"/>
                          <a:cs typeface="+mn-cs"/>
                        </a:rPr>
                        <a:t>COPPER BASED DEVICES:</a:t>
                      </a:r>
                      <a:endParaRPr lang="en-US" sz="2400" b="1" dirty="0">
                        <a:solidFill>
                          <a:srgbClr val="FFFF00"/>
                        </a:solidFill>
                      </a:endParaRPr>
                    </a:p>
                    <a:p>
                      <a:pPr>
                        <a:buFont typeface="Wingdings" pitchFamily="2" charset="2"/>
                        <a:buChar char="Ø"/>
                      </a:pPr>
                      <a:r>
                        <a:rPr lang="en-US" sz="2400" b="1" kern="1200" baseline="0" dirty="0">
                          <a:solidFill>
                            <a:schemeClr val="bg1"/>
                          </a:solidFill>
                          <a:latin typeface="+mn-lt"/>
                          <a:ea typeface="+mn-ea"/>
                          <a:cs typeface="+mn-cs"/>
                        </a:rPr>
                        <a:t>Copper T 380A</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TCu380S</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Copper T2OO</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Gynefix</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NOVA T</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Multiload- MLCu-375</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Multiload- MLCu-250</a:t>
                      </a:r>
                      <a:endParaRPr lang="en-US" sz="2400" b="1" dirty="0">
                        <a:solidFill>
                          <a:schemeClr val="bg1"/>
                        </a:solidFill>
                      </a:endParaRPr>
                    </a:p>
                    <a:p>
                      <a:pPr>
                        <a:buFont typeface="Wingdings" pitchFamily="2" charset="2"/>
                        <a:buChar char="Ø"/>
                      </a:pPr>
                      <a:r>
                        <a:rPr lang="en-US" sz="2400" b="1" kern="1200" baseline="0" dirty="0">
                          <a:solidFill>
                            <a:schemeClr val="bg1"/>
                          </a:solidFill>
                          <a:latin typeface="+mn-lt"/>
                          <a:ea typeface="+mn-ea"/>
                          <a:cs typeface="+mn-cs"/>
                        </a:rPr>
                        <a:t>Copper T 220</a:t>
                      </a:r>
                      <a:endParaRPr lang="en-US" sz="2400" b="1" dirty="0">
                        <a:solidFill>
                          <a:schemeClr val="bg1"/>
                        </a:solidFill>
                      </a:endParaRPr>
                    </a:p>
                  </a:txBody>
                  <a:tcPr marL="112474" marR="112474">
                    <a:solidFill>
                      <a:srgbClr val="00B050"/>
                    </a:solidFill>
                  </a:tcPr>
                </a:tc>
                <a:tc>
                  <a:txBody>
                    <a:bodyPr/>
                    <a:lstStyle/>
                    <a:p>
                      <a:endParaRPr lang="en-US" sz="2400" b="1" kern="1200" baseline="0" dirty="0">
                        <a:solidFill>
                          <a:schemeClr val="bg1"/>
                        </a:solidFill>
                        <a:latin typeface="+mn-lt"/>
                        <a:ea typeface="+mn-ea"/>
                        <a:cs typeface="+mn-cs"/>
                      </a:endParaRPr>
                    </a:p>
                    <a:p>
                      <a:pPr>
                        <a:buFont typeface="Wingdings" pitchFamily="2" charset="2"/>
                        <a:buChar char="q"/>
                      </a:pPr>
                      <a:r>
                        <a:rPr lang="en-US" sz="2400" b="1" kern="1200" baseline="0" dirty="0">
                          <a:solidFill>
                            <a:schemeClr val="bg1"/>
                          </a:solidFill>
                          <a:latin typeface="+mn-lt"/>
                          <a:ea typeface="+mn-ea"/>
                          <a:cs typeface="+mn-cs"/>
                        </a:rPr>
                        <a:t>As long as 12 years</a:t>
                      </a:r>
                      <a:endParaRPr lang="en-US" sz="2400" b="1" dirty="0">
                        <a:solidFill>
                          <a:schemeClr val="bg1"/>
                        </a:solidFill>
                      </a:endParaRPr>
                    </a:p>
                    <a:p>
                      <a:pPr>
                        <a:buFont typeface="Wingdings" pitchFamily="2" charset="2"/>
                        <a:buChar char="q"/>
                      </a:pPr>
                      <a:r>
                        <a:rPr lang="en-US" sz="2400" b="1" kern="1200" baseline="0" dirty="0">
                          <a:solidFill>
                            <a:schemeClr val="bg1"/>
                          </a:solidFill>
                          <a:latin typeface="+mn-lt"/>
                          <a:ea typeface="+mn-ea"/>
                          <a:cs typeface="+mn-cs"/>
                        </a:rPr>
                        <a:t>8 years</a:t>
                      </a:r>
                      <a:endParaRPr lang="en-US" sz="2400" b="1" dirty="0">
                        <a:solidFill>
                          <a:schemeClr val="bg1"/>
                        </a:solidFill>
                      </a:endParaRPr>
                    </a:p>
                    <a:p>
                      <a:pPr>
                        <a:buFont typeface="Wingdings" pitchFamily="2" charset="2"/>
                        <a:buChar char="q"/>
                      </a:pPr>
                      <a:r>
                        <a:rPr lang="en-US" sz="2400" b="1" dirty="0">
                          <a:solidFill>
                            <a:schemeClr val="bg1"/>
                          </a:solidFill>
                        </a:rPr>
                        <a:t>8 yrs</a:t>
                      </a:r>
                    </a:p>
                    <a:p>
                      <a:pPr>
                        <a:buFont typeface="Wingdings" pitchFamily="2" charset="2"/>
                        <a:buChar char="q"/>
                      </a:pPr>
                      <a:r>
                        <a:rPr lang="en-US" sz="2400" b="1" dirty="0">
                          <a:solidFill>
                            <a:schemeClr val="bg1"/>
                          </a:solidFill>
                        </a:rPr>
                        <a:t>8 yrs</a:t>
                      </a:r>
                    </a:p>
                    <a:p>
                      <a:pPr>
                        <a:buFont typeface="Wingdings" pitchFamily="2" charset="2"/>
                        <a:buChar char="q"/>
                      </a:pPr>
                      <a:r>
                        <a:rPr lang="en-US" sz="2400" b="1" dirty="0">
                          <a:solidFill>
                            <a:schemeClr val="bg1"/>
                          </a:solidFill>
                        </a:rPr>
                        <a:t>5 yrs</a:t>
                      </a:r>
                    </a:p>
                    <a:p>
                      <a:pPr>
                        <a:buFont typeface="Wingdings" pitchFamily="2" charset="2"/>
                        <a:buChar char="q"/>
                      </a:pPr>
                      <a:r>
                        <a:rPr lang="en-US" sz="2400" b="1" dirty="0">
                          <a:solidFill>
                            <a:schemeClr val="bg1"/>
                          </a:solidFill>
                        </a:rPr>
                        <a:t>5 yrs</a:t>
                      </a:r>
                    </a:p>
                    <a:p>
                      <a:pPr>
                        <a:buFont typeface="Wingdings" pitchFamily="2" charset="2"/>
                        <a:buChar char="q"/>
                      </a:pPr>
                      <a:r>
                        <a:rPr lang="en-US" sz="2400" b="1" dirty="0">
                          <a:solidFill>
                            <a:schemeClr val="bg1"/>
                          </a:solidFill>
                        </a:rPr>
                        <a:t>3 yrs</a:t>
                      </a:r>
                    </a:p>
                    <a:p>
                      <a:pPr>
                        <a:buFont typeface="Wingdings" pitchFamily="2" charset="2"/>
                        <a:buChar char="q"/>
                      </a:pPr>
                      <a:r>
                        <a:rPr lang="en-US" sz="2400" b="1" dirty="0">
                          <a:solidFill>
                            <a:schemeClr val="bg1"/>
                          </a:solidFill>
                        </a:rPr>
                        <a:t>3 yrs</a:t>
                      </a:r>
                    </a:p>
                  </a:txBody>
                  <a:tcPr marL="112474" marR="112474">
                    <a:solidFill>
                      <a:srgbClr val="00B050"/>
                    </a:solidFill>
                  </a:tcPr>
                </a:tc>
                <a:extLst>
                  <a:ext uri="{0D108BD9-81ED-4DB2-BD59-A6C34878D82A}">
                    <a16:rowId xmlns:a16="http://schemas.microsoft.com/office/drawing/2014/main" val="10001"/>
                  </a:ext>
                </a:extLst>
              </a:tr>
              <a:tr h="1424355">
                <a:tc>
                  <a:txBody>
                    <a:bodyPr/>
                    <a:lstStyle/>
                    <a:p>
                      <a:r>
                        <a:rPr lang="en-US" sz="2400" b="1" kern="1200" baseline="0" dirty="0">
                          <a:solidFill>
                            <a:srgbClr val="FFFF00"/>
                          </a:solidFill>
                          <a:latin typeface="+mn-lt"/>
                          <a:ea typeface="+mn-ea"/>
                          <a:cs typeface="+mn-cs"/>
                        </a:rPr>
                        <a:t>HORMONE-RELEASING IUCDS:</a:t>
                      </a:r>
                      <a:endParaRPr lang="en-US" sz="2400" b="1" dirty="0">
                        <a:solidFill>
                          <a:srgbClr val="FFFF00"/>
                        </a:solidFill>
                      </a:endParaRPr>
                    </a:p>
                    <a:p>
                      <a:pPr>
                        <a:buFont typeface="Wingdings" pitchFamily="2" charset="2"/>
                        <a:buChar char="ü"/>
                      </a:pPr>
                      <a:r>
                        <a:rPr lang="en-US" sz="2400" b="1" kern="1200" baseline="0" dirty="0">
                          <a:solidFill>
                            <a:schemeClr val="bg1"/>
                          </a:solidFill>
                          <a:latin typeface="+mn-lt"/>
                          <a:ea typeface="+mn-ea"/>
                          <a:cs typeface="+mn-cs"/>
                        </a:rPr>
                        <a:t>Mirena (LNG-20IUS)</a:t>
                      </a:r>
                      <a:endParaRPr lang="en-US" sz="2400" b="1" dirty="0">
                        <a:solidFill>
                          <a:schemeClr val="bg1"/>
                        </a:solidFill>
                      </a:endParaRPr>
                    </a:p>
                    <a:p>
                      <a:pPr>
                        <a:buFont typeface="Wingdings" pitchFamily="2" charset="2"/>
                        <a:buChar char="ü"/>
                      </a:pPr>
                      <a:r>
                        <a:rPr lang="en-US" sz="2400" b="1" kern="1200" baseline="0" dirty="0">
                          <a:solidFill>
                            <a:schemeClr val="bg1"/>
                          </a:solidFill>
                          <a:latin typeface="+mn-lt"/>
                          <a:ea typeface="+mn-ea"/>
                          <a:cs typeface="+mn-cs"/>
                        </a:rPr>
                        <a:t>Lingus- (LNG-IUS)</a:t>
                      </a:r>
                      <a:endParaRPr lang="en-US" sz="2400" b="1" dirty="0">
                        <a:solidFill>
                          <a:schemeClr val="bg1"/>
                        </a:solidFill>
                      </a:endParaRPr>
                    </a:p>
                  </a:txBody>
                  <a:tcPr marL="112474" marR="112474">
                    <a:solidFill>
                      <a:srgbClr val="00B050"/>
                    </a:solidFill>
                  </a:tcPr>
                </a:tc>
                <a:tc>
                  <a:txBody>
                    <a:bodyPr/>
                    <a:lstStyle/>
                    <a:p>
                      <a:endParaRPr lang="en-US" sz="2400" b="1" dirty="0">
                        <a:solidFill>
                          <a:schemeClr val="bg1"/>
                        </a:solidFill>
                      </a:endParaRPr>
                    </a:p>
                    <a:p>
                      <a:pPr>
                        <a:buFont typeface="Wingdings" pitchFamily="2" charset="2"/>
                        <a:buChar char="q"/>
                      </a:pPr>
                      <a:r>
                        <a:rPr lang="en-US" sz="2400" b="1" dirty="0">
                          <a:solidFill>
                            <a:schemeClr val="bg1"/>
                          </a:solidFill>
                        </a:rPr>
                        <a:t>5 yrs</a:t>
                      </a:r>
                    </a:p>
                    <a:p>
                      <a:pPr>
                        <a:buFont typeface="Wingdings" pitchFamily="2" charset="2"/>
                        <a:buChar char="q"/>
                      </a:pPr>
                      <a:r>
                        <a:rPr lang="en-US" sz="2400" b="1" dirty="0">
                          <a:solidFill>
                            <a:schemeClr val="bg1"/>
                          </a:solidFill>
                        </a:rPr>
                        <a:t>5 yrs</a:t>
                      </a:r>
                    </a:p>
                  </a:txBody>
                  <a:tcPr marL="112474" marR="112474">
                    <a:solidFill>
                      <a:srgbClr val="00B050"/>
                    </a:solidFill>
                  </a:tcPr>
                </a:tc>
                <a:extLst>
                  <a:ext uri="{0D108BD9-81ED-4DB2-BD59-A6C34878D82A}">
                    <a16:rowId xmlns:a16="http://schemas.microsoft.com/office/drawing/2014/main" val="10002"/>
                  </a:ext>
                </a:extLst>
              </a:tr>
            </a:tbl>
          </a:graphicData>
        </a:graphic>
      </p:graphicFrame>
    </p:spTree>
  </p:cSld>
  <p:clrMapOvr>
    <a:masterClrMapping/>
  </p:clrMapOvr>
  <p:transition>
    <p:diamond/>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4_innerEl" descr="Some examples of intrauterine contraceptive devices"/>
          <p:cNvPicPr>
            <a:picLocks noGrp="1"/>
          </p:cNvPicPr>
          <p:nvPr>
            <p:ph idx="1"/>
          </p:nvPr>
        </p:nvPicPr>
        <p:blipFill>
          <a:blip r:embed="rId2" cstate="print"/>
          <a:srcRect/>
          <a:stretch>
            <a:fillRect/>
          </a:stretch>
        </p:blipFill>
        <p:spPr bwMode="auto">
          <a:xfrm>
            <a:off x="0" y="0"/>
            <a:ext cx="11247438" cy="6858000"/>
          </a:xfrm>
          <a:prstGeom prst="rect">
            <a:avLst/>
          </a:prstGeom>
          <a:noFill/>
          <a:ln w="9525">
            <a:noFill/>
            <a:miter lim="800000"/>
            <a:headEnd/>
            <a:tailEnd/>
          </a:ln>
        </p:spPr>
      </p:pic>
    </p:spTree>
  </p:cSld>
  <p:clrMapOvr>
    <a:masterClrMapping/>
  </p:clrMapOvr>
  <p:transition>
    <p:diamond/>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274638"/>
            <a:ext cx="10122694" cy="715962"/>
          </a:xfrm>
        </p:spPr>
        <p:txBody>
          <a:bodyPr>
            <a:normAutofit fontScale="90000"/>
          </a:bodyPr>
          <a:lstStyle/>
          <a:p>
            <a:r>
              <a:rPr lang="en-US" b="1" dirty="0"/>
              <a:t>COPPER T 380 A</a:t>
            </a:r>
          </a:p>
        </p:txBody>
      </p:sp>
      <p:pic>
        <p:nvPicPr>
          <p:cNvPr id="4" name="Content Placeholder 3" descr="File:IUDCPCopperT380A.gif"/>
          <p:cNvPicPr>
            <a:picLocks noGrp="1"/>
          </p:cNvPicPr>
          <p:nvPr>
            <p:ph idx="1"/>
          </p:nvPr>
        </p:nvPicPr>
        <p:blipFill>
          <a:blip r:embed="rId2" cstate="print"/>
          <a:srcRect/>
          <a:stretch>
            <a:fillRect/>
          </a:stretch>
        </p:blipFill>
        <p:spPr bwMode="auto">
          <a:xfrm>
            <a:off x="187458" y="1143001"/>
            <a:ext cx="11059979" cy="5714999"/>
          </a:xfrm>
          <a:prstGeom prst="rect">
            <a:avLst/>
          </a:prstGeom>
          <a:noFill/>
          <a:ln w="9525">
            <a:noFill/>
            <a:miter lim="800000"/>
            <a:headEnd/>
            <a:tailEnd/>
          </a:ln>
        </p:spPr>
      </p:pic>
    </p:spTree>
  </p:cSld>
  <p:clrMapOvr>
    <a:masterClrMapping/>
  </p:clrMapOvr>
  <p:transition>
    <p:diamond/>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0"/>
            <a:ext cx="10122694" cy="1417638"/>
          </a:xfrm>
        </p:spPr>
        <p:txBody>
          <a:bodyPr>
            <a:normAutofit/>
          </a:bodyPr>
          <a:lstStyle/>
          <a:p>
            <a:r>
              <a:rPr lang="en-US" b="1" dirty="0"/>
              <a:t>HORMONE RELEASING IUCD IN SITU</a:t>
            </a:r>
          </a:p>
        </p:txBody>
      </p:sp>
      <p:sp>
        <p:nvSpPr>
          <p:cNvPr id="3" name="Content Placeholder 2"/>
          <p:cNvSpPr>
            <a:spLocks noGrp="1"/>
          </p:cNvSpPr>
          <p:nvPr>
            <p:ph idx="1"/>
          </p:nvPr>
        </p:nvSpPr>
        <p:spPr>
          <a:xfrm>
            <a:off x="562372" y="1371601"/>
            <a:ext cx="10122694" cy="4754563"/>
          </a:xfrm>
        </p:spPr>
        <p:txBody>
          <a:bodyPr/>
          <a:lstStyle/>
          <a:p>
            <a:endParaRPr lang="en-US" dirty="0"/>
          </a:p>
          <a:p>
            <a:endParaRPr lang="en-US" dirty="0"/>
          </a:p>
        </p:txBody>
      </p:sp>
      <p:pic>
        <p:nvPicPr>
          <p:cNvPr id="4" name="Picture 3" descr="http://upload.wikimedia.org/wikipedia/commons/thumb/5/5e/Mirena_IntraUterine_System.jpg/220px-Mirena_IntraUterine_System.jpg"/>
          <p:cNvPicPr/>
          <p:nvPr/>
        </p:nvPicPr>
        <p:blipFill>
          <a:blip r:embed="rId2" cstate="print"/>
          <a:srcRect/>
          <a:stretch>
            <a:fillRect/>
          </a:stretch>
        </p:blipFill>
        <p:spPr bwMode="auto">
          <a:xfrm>
            <a:off x="0" y="990600"/>
            <a:ext cx="11247438" cy="5867400"/>
          </a:xfrm>
          <a:prstGeom prst="rect">
            <a:avLst/>
          </a:prstGeom>
          <a:noFill/>
          <a:ln w="9525">
            <a:noFill/>
            <a:miter lim="800000"/>
            <a:headEnd/>
            <a:tailEnd/>
          </a:ln>
        </p:spPr>
      </p:pic>
    </p:spTree>
  </p:cSld>
  <p:clrMapOvr>
    <a:masterClrMapping/>
  </p:clrMapOvr>
  <p:transition>
    <p:diamond/>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066800"/>
          </a:xfrm>
        </p:spPr>
        <p:txBody>
          <a:bodyPr/>
          <a:lstStyle/>
          <a:p>
            <a:r>
              <a:rPr lang="en-US" b="1" dirty="0">
                <a:solidFill>
                  <a:srgbClr val="0033CC"/>
                </a:solidFill>
                <a:latin typeface="Algerian" pitchFamily="82" charset="0"/>
              </a:rPr>
              <a:t>COPPER-BASED IUCD IN SITU</a:t>
            </a:r>
          </a:p>
        </p:txBody>
      </p:sp>
      <p:pic>
        <p:nvPicPr>
          <p:cNvPr id="4" name="Content Placeholder 3" descr="http://sr.photos3.fotosearch.com/bthumb/LIF/LIF141/NU302007.jpg"/>
          <p:cNvPicPr>
            <a:picLocks noGrp="1"/>
          </p:cNvPicPr>
          <p:nvPr>
            <p:ph idx="1"/>
          </p:nvPr>
        </p:nvPicPr>
        <p:blipFill>
          <a:blip r:embed="rId2" cstate="print"/>
          <a:srcRect/>
          <a:stretch>
            <a:fillRect/>
          </a:stretch>
        </p:blipFill>
        <p:spPr bwMode="auto">
          <a:xfrm>
            <a:off x="281186" y="1066800"/>
            <a:ext cx="10685066" cy="5486400"/>
          </a:xfrm>
          <a:prstGeom prst="rect">
            <a:avLst/>
          </a:prstGeom>
          <a:noFill/>
          <a:ln w="9525">
            <a:noFill/>
            <a:miter lim="800000"/>
            <a:headEnd/>
            <a:tailEnd/>
          </a:ln>
        </p:spPr>
      </p:pic>
    </p:spTree>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lvl="0" algn="just"/>
            <a:r>
              <a:rPr lang="en-US" dirty="0"/>
              <a:t>The death related to infections and malnutrition to the under fives is reduced.</a:t>
            </a:r>
          </a:p>
          <a:p>
            <a:pPr algn="just">
              <a:buNone/>
            </a:pPr>
            <a:r>
              <a:rPr lang="en-US" b="1" u="sng" dirty="0"/>
              <a:t>Social Benefits</a:t>
            </a:r>
            <a:r>
              <a:rPr lang="en-US" u="sng" dirty="0"/>
              <a:t> </a:t>
            </a:r>
          </a:p>
          <a:p>
            <a:pPr algn="just">
              <a:buNone/>
            </a:pPr>
            <a:r>
              <a:rPr lang="en-US" dirty="0"/>
              <a:t>The social benefits related to family planning are numerous;</a:t>
            </a:r>
          </a:p>
          <a:p>
            <a:pPr lvl="0" algn="just"/>
            <a:r>
              <a:rPr lang="en-US" dirty="0"/>
              <a:t>There is an improved relationship with the spouse and family due to less stress and better social life.</a:t>
            </a:r>
          </a:p>
          <a:p>
            <a:pPr lvl="0" algn="just"/>
            <a:r>
              <a:rPr lang="en-US" dirty="0"/>
              <a:t>Socially healthy families are productive and economically more stable as they participate in community development and nation building.</a:t>
            </a:r>
          </a:p>
          <a:p>
            <a:pPr lvl="0" algn="just"/>
            <a:r>
              <a:rPr lang="en-US" dirty="0"/>
              <a:t>Women learn to make informed choices.</a:t>
            </a:r>
          </a:p>
          <a:p>
            <a:pPr lvl="0" algn="just"/>
            <a:endParaRPr lang="en-US" dirty="0"/>
          </a:p>
          <a:p>
            <a:pPr algn="just"/>
            <a:endParaRPr lang="en-US" dirty="0"/>
          </a:p>
        </p:txBody>
      </p:sp>
    </p:spTree>
  </p:cSld>
  <p:clrMapOvr>
    <a:masterClrMapping/>
  </p:clrMapOvr>
  <p:transition>
    <p:diamond/>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990600"/>
          </a:xfrm>
        </p:spPr>
        <p:txBody>
          <a:bodyPr/>
          <a:lstStyle/>
          <a:p>
            <a:r>
              <a:rPr lang="en-US" b="1" dirty="0">
                <a:solidFill>
                  <a:srgbClr val="7030A0"/>
                </a:solidFill>
              </a:rPr>
              <a:t>Contraceptive Benefits</a:t>
            </a:r>
          </a:p>
        </p:txBody>
      </p:sp>
      <p:sp>
        <p:nvSpPr>
          <p:cNvPr id="3" name="Content Placeholder 2"/>
          <p:cNvSpPr>
            <a:spLocks noGrp="1"/>
          </p:cNvSpPr>
          <p:nvPr>
            <p:ph idx="1"/>
          </p:nvPr>
        </p:nvSpPr>
        <p:spPr>
          <a:xfrm>
            <a:off x="0" y="838200"/>
            <a:ext cx="11247438" cy="6019800"/>
          </a:xfrm>
        </p:spPr>
        <p:txBody>
          <a:bodyPr/>
          <a:lstStyle/>
          <a:p>
            <a:r>
              <a:rPr lang="en-US" sz="2800" dirty="0"/>
              <a:t>High effectiveness and safety</a:t>
            </a:r>
          </a:p>
          <a:p>
            <a:r>
              <a:rPr lang="en-US" sz="2800" dirty="0"/>
              <a:t>Immediate effectiveness</a:t>
            </a:r>
          </a:p>
          <a:p>
            <a:r>
              <a:rPr lang="en-US" sz="2800" dirty="0"/>
              <a:t>Long-acting protection</a:t>
            </a:r>
          </a:p>
          <a:p>
            <a:r>
              <a:rPr lang="en-US" sz="2800" dirty="0"/>
              <a:t>Immediate return of fertility upon removal of device</a:t>
            </a:r>
          </a:p>
          <a:p>
            <a:pPr>
              <a:buNone/>
            </a:pPr>
            <a:r>
              <a:rPr lang="en-US" sz="2800" b="1" u="sng" dirty="0"/>
              <a:t>Other Benefits</a:t>
            </a:r>
          </a:p>
          <a:p>
            <a:r>
              <a:rPr lang="en-US" sz="2800" dirty="0"/>
              <a:t>IUCDs do not interfere with intercourse.</a:t>
            </a:r>
          </a:p>
          <a:p>
            <a:r>
              <a:rPr lang="en-US" sz="2800" dirty="0"/>
              <a:t>Women who are breastfeeding can use IUCDs.</a:t>
            </a:r>
          </a:p>
          <a:p>
            <a:r>
              <a:rPr lang="en-US" sz="2800" dirty="0"/>
              <a:t>IUCDs help prevent ectopic pregnancies.</a:t>
            </a:r>
          </a:p>
          <a:p>
            <a:r>
              <a:rPr lang="en-US" sz="2800" dirty="0"/>
              <a:t>Women can use IUCDs immediately after delivery</a:t>
            </a:r>
          </a:p>
          <a:p>
            <a:r>
              <a:rPr lang="en-US" sz="2800" dirty="0"/>
              <a:t>Help protect frm endometrial cancer</a:t>
            </a:r>
          </a:p>
          <a:p>
            <a:r>
              <a:rPr lang="en-US" sz="2800" dirty="0"/>
              <a:t>Do not increase menstrual bleeding</a:t>
            </a:r>
          </a:p>
        </p:txBody>
      </p:sp>
    </p:spTree>
  </p:cSld>
  <p:clrMapOvr>
    <a:masterClrMapping/>
  </p:clrMapOvr>
  <p:transition>
    <p:diamond/>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16" y="0"/>
            <a:ext cx="9279136" cy="1295400"/>
          </a:xfrm>
        </p:spPr>
        <p:txBody>
          <a:bodyPr>
            <a:normAutofit fontScale="90000"/>
          </a:bodyPr>
          <a:lstStyle/>
          <a:p>
            <a:r>
              <a:rPr lang="en-US" b="1" dirty="0"/>
              <a:t>Limitations of the IUCD</a:t>
            </a:r>
            <a:r>
              <a:rPr lang="en-US" dirty="0"/>
              <a:t> </a:t>
            </a:r>
            <a:br>
              <a:rPr lang="en-US" dirty="0"/>
            </a:br>
            <a:endParaRPr lang="en-US" dirty="0"/>
          </a:p>
        </p:txBody>
      </p:sp>
      <p:sp>
        <p:nvSpPr>
          <p:cNvPr id="3" name="Content Placeholder 2"/>
          <p:cNvSpPr>
            <a:spLocks noGrp="1"/>
          </p:cNvSpPr>
          <p:nvPr>
            <p:ph idx="1"/>
          </p:nvPr>
        </p:nvSpPr>
        <p:spPr>
          <a:xfrm>
            <a:off x="0" y="685800"/>
            <a:ext cx="11247438" cy="6172200"/>
          </a:xfrm>
        </p:spPr>
        <p:txBody>
          <a:bodyPr/>
          <a:lstStyle/>
          <a:p>
            <a:pPr lvl="0"/>
            <a:r>
              <a:rPr lang="en-US" sz="2800" dirty="0"/>
              <a:t>The device requires a skilled and competent practitioner to insert it in order to prevent infection during insertion and removal.</a:t>
            </a:r>
          </a:p>
          <a:p>
            <a:pPr lvl="0"/>
            <a:r>
              <a:rPr lang="en-US" sz="2800" dirty="0"/>
              <a:t>It may increase menstrual flow and cramps for the first few months but the patient will eventually readjust.</a:t>
            </a:r>
          </a:p>
          <a:p>
            <a:pPr lvl="0"/>
            <a:r>
              <a:rPr lang="en-US" sz="2800" dirty="0"/>
              <a:t>The device does not prevent ectopic pregnancy.</a:t>
            </a:r>
          </a:p>
          <a:p>
            <a:pPr lvl="0"/>
            <a:r>
              <a:rPr lang="en-US" sz="2800" dirty="0"/>
              <a:t>It does not protect against STIs, HIV/AIDS and Hepatitis.</a:t>
            </a:r>
          </a:p>
          <a:p>
            <a:pPr lvl="0"/>
            <a:r>
              <a:rPr lang="en-US" sz="2800" dirty="0"/>
              <a:t>The device may be expelled or translocated.</a:t>
            </a:r>
          </a:p>
          <a:p>
            <a:pPr lvl="0"/>
            <a:r>
              <a:rPr lang="en-US" sz="2800" dirty="0"/>
              <a:t>Perforation may occur if inserted by an unskilled provider.</a:t>
            </a:r>
          </a:p>
          <a:p>
            <a:pPr lvl="0"/>
            <a:endParaRPr lang="en-US" sz="2800" dirty="0"/>
          </a:p>
          <a:p>
            <a:endParaRPr lang="en-US" sz="2800" dirty="0"/>
          </a:p>
        </p:txBody>
      </p:sp>
    </p:spTree>
  </p:cSld>
  <p:clrMapOvr>
    <a:masterClrMapping/>
  </p:clrMapOvr>
  <p:transition>
    <p:diamond/>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990600"/>
          </a:xfrm>
        </p:spPr>
        <p:txBody>
          <a:bodyPr/>
          <a:lstStyle/>
          <a:p>
            <a:r>
              <a:rPr lang="en-US" b="1" dirty="0"/>
              <a:t>INDICATIONS</a:t>
            </a:r>
          </a:p>
        </p:txBody>
      </p:sp>
      <p:sp>
        <p:nvSpPr>
          <p:cNvPr id="3" name="Content Placeholder 2"/>
          <p:cNvSpPr>
            <a:spLocks noGrp="1"/>
          </p:cNvSpPr>
          <p:nvPr>
            <p:ph idx="1"/>
          </p:nvPr>
        </p:nvSpPr>
        <p:spPr>
          <a:xfrm>
            <a:off x="0" y="914400"/>
            <a:ext cx="11247438" cy="5943600"/>
          </a:xfrm>
        </p:spPr>
        <p:txBody>
          <a:bodyPr/>
          <a:lstStyle/>
          <a:p>
            <a:pPr>
              <a:buNone/>
            </a:pPr>
            <a:r>
              <a:rPr lang="en-US" sz="2800" dirty="0"/>
              <a:t>The following categories of women can use IUCDs:</a:t>
            </a:r>
          </a:p>
          <a:p>
            <a:pPr lvl="0"/>
            <a:r>
              <a:rPr lang="en-US" sz="2800" dirty="0"/>
              <a:t>Women of reproductive age irrespective of parity</a:t>
            </a:r>
          </a:p>
          <a:p>
            <a:pPr lvl="0"/>
            <a:r>
              <a:rPr lang="en-US" sz="2800" dirty="0"/>
              <a:t>Women and partners with low risk of STI</a:t>
            </a:r>
          </a:p>
          <a:p>
            <a:pPr lvl="0"/>
            <a:r>
              <a:rPr lang="en-US" sz="2800" dirty="0"/>
              <a:t>Breast feeding mothers</a:t>
            </a:r>
          </a:p>
          <a:p>
            <a:pPr lvl="0"/>
            <a:r>
              <a:rPr lang="en-US" sz="2800" dirty="0"/>
              <a:t>Post natal mothers, where a post partum IUCD is inserted from ten minutes to 48 hours post delivery</a:t>
            </a:r>
          </a:p>
          <a:p>
            <a:endParaRPr lang="en-US" sz="2800" dirty="0"/>
          </a:p>
        </p:txBody>
      </p:sp>
    </p:spTree>
  </p:cSld>
  <p:clrMapOvr>
    <a:masterClrMapping/>
  </p:clrMapOvr>
  <p:transition>
    <p:diamond/>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838200"/>
          </a:xfrm>
        </p:spPr>
        <p:txBody>
          <a:bodyPr/>
          <a:lstStyle/>
          <a:p>
            <a:r>
              <a:rPr lang="en-US" b="1" dirty="0"/>
              <a:t>CONTRAINDICATIONS</a:t>
            </a:r>
          </a:p>
        </p:txBody>
      </p:sp>
      <p:sp>
        <p:nvSpPr>
          <p:cNvPr id="3" name="Content Placeholder 2"/>
          <p:cNvSpPr>
            <a:spLocks noGrp="1"/>
          </p:cNvSpPr>
          <p:nvPr>
            <p:ph idx="1"/>
          </p:nvPr>
        </p:nvSpPr>
        <p:spPr>
          <a:xfrm>
            <a:off x="0" y="990600"/>
            <a:ext cx="11247438" cy="5867400"/>
          </a:xfrm>
        </p:spPr>
        <p:txBody>
          <a:bodyPr/>
          <a:lstStyle/>
          <a:p>
            <a:pPr lvl="0"/>
            <a:r>
              <a:rPr lang="en-US" sz="2800" dirty="0"/>
              <a:t>Women who have, or whose partners have, multiple sexual partners</a:t>
            </a:r>
          </a:p>
          <a:p>
            <a:pPr lvl="0"/>
            <a:r>
              <a:rPr lang="en-US" sz="2800" dirty="0"/>
              <a:t>Women who are pregnant or suspect pregnancy</a:t>
            </a:r>
          </a:p>
          <a:p>
            <a:pPr lvl="0"/>
            <a:r>
              <a:rPr lang="en-US" sz="2800" dirty="0"/>
              <a:t>Those with current, recent (within three months) or recurrent pelvic inflammatory disease</a:t>
            </a:r>
          </a:p>
          <a:p>
            <a:pPr lvl="0"/>
            <a:r>
              <a:rPr lang="en-US" sz="2800" dirty="0"/>
              <a:t>Women with anaemia</a:t>
            </a:r>
          </a:p>
          <a:p>
            <a:pPr lvl="0"/>
            <a:r>
              <a:rPr lang="en-US" sz="2800" dirty="0"/>
              <a:t>Women with unexplained abnormal vaginal bleeding</a:t>
            </a:r>
          </a:p>
          <a:p>
            <a:pPr lvl="0"/>
            <a:r>
              <a:rPr lang="en-US" sz="2800" dirty="0"/>
              <a:t>Women with cancer of the reproductive organs</a:t>
            </a:r>
          </a:p>
          <a:p>
            <a:pPr lvl="0"/>
            <a:r>
              <a:rPr lang="en-US" sz="2800" dirty="0"/>
              <a:t>Women with congenital uterine abnormalities or fibroids, which distort the uterine cavity</a:t>
            </a:r>
          </a:p>
          <a:p>
            <a:pPr lvl="0"/>
            <a:r>
              <a:rPr lang="en-US" sz="2800" dirty="0"/>
              <a:t>Recent septic abortion (in the past three months)</a:t>
            </a:r>
          </a:p>
          <a:p>
            <a:endParaRPr lang="en-US" sz="2800" dirty="0"/>
          </a:p>
        </p:txBody>
      </p:sp>
    </p:spTree>
  </p:cSld>
  <p:clrMapOvr>
    <a:masterClrMapping/>
  </p:clrMapOvr>
  <p:transition>
    <p:diamond/>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762000"/>
          </a:xfrm>
        </p:spPr>
        <p:txBody>
          <a:bodyPr/>
          <a:lstStyle/>
          <a:p>
            <a:r>
              <a:rPr lang="en-US" b="1" dirty="0"/>
              <a:t>Client instructions</a:t>
            </a:r>
          </a:p>
        </p:txBody>
      </p:sp>
      <p:sp>
        <p:nvSpPr>
          <p:cNvPr id="3" name="Content Placeholder 2"/>
          <p:cNvSpPr>
            <a:spLocks noGrp="1"/>
          </p:cNvSpPr>
          <p:nvPr>
            <p:ph idx="1"/>
          </p:nvPr>
        </p:nvSpPr>
        <p:spPr>
          <a:xfrm>
            <a:off x="0" y="609600"/>
            <a:ext cx="11247438" cy="6248400"/>
          </a:xfrm>
        </p:spPr>
        <p:txBody>
          <a:bodyPr/>
          <a:lstStyle/>
          <a:p>
            <a:pPr lvl="0"/>
            <a:r>
              <a:rPr lang="en-US" sz="2800" dirty="0"/>
              <a:t>She should observe good personal hygiene to prevent infection.</a:t>
            </a:r>
          </a:p>
          <a:p>
            <a:pPr lvl="0"/>
            <a:r>
              <a:rPr lang="en-US" sz="2800" dirty="0"/>
              <a:t>She may have increased cramps and bleeding for the first three months. Advise her to use analgesics if pain is severe but reassure her that she will adjust with time. Ask her to come to the clinic if pain and bleeding are excessive.</a:t>
            </a:r>
          </a:p>
          <a:p>
            <a:pPr lvl="0"/>
            <a:r>
              <a:rPr lang="en-US" sz="2800" dirty="0"/>
              <a:t>During menses, check pads before throwing them away to confirm the device has not been expelled.</a:t>
            </a:r>
          </a:p>
          <a:p>
            <a:pPr lvl="0"/>
            <a:r>
              <a:rPr lang="en-US" sz="2800" dirty="0"/>
              <a:t>Check on IUCD threads once every month after menses while bathing.</a:t>
            </a:r>
          </a:p>
          <a:p>
            <a:pPr lvl="0"/>
            <a:r>
              <a:rPr lang="en-US" sz="2800" dirty="0"/>
              <a:t>The IUCD failure rate is 1%.</a:t>
            </a:r>
          </a:p>
          <a:p>
            <a:pPr lvl="0"/>
            <a:r>
              <a:rPr lang="en-US" sz="2800" dirty="0"/>
              <a:t>The first review will be at six months, then yearly when general physical examination and Pap smear are done.</a:t>
            </a:r>
          </a:p>
          <a:p>
            <a:pPr lvl="0"/>
            <a:endParaRPr lang="en-US" sz="2800" dirty="0"/>
          </a:p>
          <a:p>
            <a:endParaRPr lang="en-US" sz="2800" dirty="0"/>
          </a:p>
        </p:txBody>
      </p:sp>
    </p:spTree>
  </p:cSld>
  <p:clrMapOvr>
    <a:masterClrMapping/>
  </p:clrMapOvr>
  <p:transition>
    <p:diamond/>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dirty="0"/>
              <a:t>DANGER SIGNS TO BE REPORTED IN THE CLINIC INCLUDE:</a:t>
            </a:r>
          </a:p>
          <a:p>
            <a:r>
              <a:rPr lang="en-US" sz="2800" dirty="0"/>
              <a:t>These include pelvic pain or painful intercourse, which means the IUCD could be dislodged. </a:t>
            </a:r>
          </a:p>
          <a:p>
            <a:r>
              <a:rPr lang="en-US" sz="2800" dirty="0"/>
              <a:t>Any unusual bleeding or bad vaginal discharge could be indications of an infection. </a:t>
            </a:r>
          </a:p>
          <a:p>
            <a:r>
              <a:rPr lang="en-US" sz="2800" dirty="0"/>
              <a:t>A missed period or other signs of pregnancy and missing IUCD strings should also be reported </a:t>
            </a:r>
          </a:p>
          <a:p>
            <a:pPr>
              <a:buNone/>
            </a:pPr>
            <a:endParaRPr lang="en-US" sz="2800" b="1" dirty="0"/>
          </a:p>
        </p:txBody>
      </p:sp>
    </p:spTree>
  </p:cSld>
  <p:clrMapOvr>
    <a:masterClrMapping/>
  </p:clrMapOvr>
  <p:transition>
    <p:diamond/>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None/>
            </a:pPr>
            <a:r>
              <a:rPr lang="en-US" b="1" u="sng" dirty="0"/>
              <a:t>IUCD Insertion procedure</a:t>
            </a:r>
            <a:endParaRPr lang="en-US" u="sng" dirty="0"/>
          </a:p>
          <a:p>
            <a:pPr algn="just">
              <a:buNone/>
            </a:pPr>
            <a:r>
              <a:rPr lang="en-US" dirty="0"/>
              <a:t>The following procedure is to be adhered to when inserting the IUCD. </a:t>
            </a:r>
          </a:p>
          <a:p>
            <a:pPr lvl="0" algn="just"/>
            <a:r>
              <a:rPr lang="en-US" dirty="0"/>
              <a:t>After the bimanual examination, reinsert the second speculum</a:t>
            </a:r>
          </a:p>
          <a:p>
            <a:pPr lvl="0" algn="just"/>
            <a:r>
              <a:rPr lang="en-US" dirty="0"/>
              <a:t>Screw after visualising the cervix</a:t>
            </a:r>
          </a:p>
          <a:p>
            <a:pPr lvl="0" algn="just"/>
            <a:r>
              <a:rPr lang="en-US" dirty="0"/>
              <a:t>Swab the os with antiseptic using the sponge forceps x three</a:t>
            </a:r>
          </a:p>
          <a:p>
            <a:pPr lvl="0" algn="just"/>
            <a:r>
              <a:rPr lang="en-US" dirty="0"/>
              <a:t>Apply tenaculum at 10 to 2 o'clock to position the uterus</a:t>
            </a:r>
          </a:p>
          <a:p>
            <a:pPr lvl="0" algn="just"/>
            <a:r>
              <a:rPr lang="en-US" dirty="0"/>
              <a:t>Sound the uterus gently to get the measurements of uterine size</a:t>
            </a:r>
          </a:p>
          <a:p>
            <a:pPr lvl="0" algn="just"/>
            <a:r>
              <a:rPr lang="en-US" dirty="0"/>
              <a:t>Load the IUCD while inside the pack and measure per uterine sound results, unpack then, without contamination, insert in situ gently as patient pants</a:t>
            </a:r>
          </a:p>
          <a:p>
            <a:pPr algn="just"/>
            <a:endParaRPr lang="en-US" dirty="0"/>
          </a:p>
        </p:txBody>
      </p:sp>
    </p:spTree>
  </p:cSld>
  <p:clrMapOvr>
    <a:masterClrMapping/>
  </p:clrMapOvr>
  <p:transition>
    <p:diamond/>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marL="0" lvl="0" indent="0" algn="ctr">
              <a:buNone/>
            </a:pPr>
            <a:r>
              <a:rPr lang="en-US" sz="3600" b="1" u="sng" dirty="0"/>
              <a:t>IUCD INSERTION PROCEDURE CNTD’…</a:t>
            </a:r>
          </a:p>
          <a:p>
            <a:pPr lvl="0" algn="just"/>
            <a:r>
              <a:rPr lang="en-US" dirty="0"/>
              <a:t>Release wings by withdrawing the barrel, remove piston, position IUCD by pushing barrel up again (CUT 380A)</a:t>
            </a:r>
          </a:p>
          <a:p>
            <a:pPr lvl="0" algn="just"/>
            <a:r>
              <a:rPr lang="en-US" dirty="0"/>
              <a:t>Withdraw barrel and shorten thread</a:t>
            </a:r>
          </a:p>
          <a:p>
            <a:pPr lvl="0" algn="just"/>
            <a:r>
              <a:rPr lang="en-US" dirty="0"/>
              <a:t>Remove </a:t>
            </a:r>
            <a:r>
              <a:rPr lang="en-US" dirty="0" err="1"/>
              <a:t>tenaculum</a:t>
            </a:r>
            <a:endParaRPr lang="en-US" dirty="0"/>
          </a:p>
          <a:p>
            <a:pPr lvl="0" algn="just"/>
            <a:r>
              <a:rPr lang="en-US" dirty="0"/>
              <a:t>Clean cervix with antiseptic and arrest bleeding</a:t>
            </a:r>
          </a:p>
          <a:p>
            <a:pPr lvl="0"/>
            <a:r>
              <a:rPr lang="en-US" dirty="0"/>
              <a:t>Reinstruct patient and give return appointment</a:t>
            </a:r>
          </a:p>
          <a:p>
            <a:pPr lvl="0"/>
            <a:r>
              <a:rPr lang="en-US" dirty="0"/>
              <a:t>Decontaminate all the equipment used in the disinfectant using prevention of infection guidelines</a:t>
            </a:r>
          </a:p>
          <a:p>
            <a:pPr lvl="1"/>
            <a:endParaRPr lang="en-US" sz="3200" dirty="0"/>
          </a:p>
          <a:p>
            <a:pPr>
              <a:buNone/>
            </a:pPr>
            <a:endParaRPr lang="en-US" u="sng" dirty="0"/>
          </a:p>
          <a:p>
            <a:pPr>
              <a:buNone/>
            </a:pPr>
            <a:endParaRPr lang="en-US" dirty="0"/>
          </a:p>
        </p:txBody>
      </p:sp>
    </p:spTree>
  </p:cSld>
  <p:clrMapOvr>
    <a:masterClrMapping/>
  </p:clrMapOvr>
  <p:transition>
    <p:diamond/>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9" y="304801"/>
            <a:ext cx="10668000" cy="5821364"/>
          </a:xfrm>
        </p:spPr>
        <p:txBody>
          <a:bodyPr>
            <a:noAutofit/>
          </a:bodyPr>
          <a:lstStyle/>
          <a:p>
            <a:pPr algn="ctr">
              <a:buNone/>
            </a:pPr>
            <a:r>
              <a:rPr lang="en-US" b="1" u="sng" dirty="0"/>
              <a:t>IUCD REMOVAL</a:t>
            </a:r>
            <a:r>
              <a:rPr lang="en-US" u="sng" dirty="0"/>
              <a:t> </a:t>
            </a:r>
          </a:p>
          <a:p>
            <a:pPr algn="just"/>
            <a:r>
              <a:rPr lang="en-US" sz="2800" dirty="0"/>
              <a:t>The IUCD should be removed if the patient decides that they would like to change their contraceptive practices or if the device is </a:t>
            </a:r>
            <a:br>
              <a:rPr lang="en-US" sz="2800" dirty="0"/>
            </a:br>
            <a:r>
              <a:rPr lang="en-US" sz="2800" dirty="0"/>
              <a:t>causing undesirable effects. </a:t>
            </a:r>
          </a:p>
          <a:p>
            <a:pPr algn="just"/>
            <a:r>
              <a:rPr lang="en-US" sz="2800" dirty="0"/>
              <a:t>The main requirements for IUCD removal are similar to the requirements for the pelvic examination in IUCD insertion, excluding:</a:t>
            </a:r>
          </a:p>
          <a:p>
            <a:pPr lvl="1" algn="just"/>
            <a:r>
              <a:rPr lang="en-US" dirty="0"/>
              <a:t>Sponge holding forceps</a:t>
            </a:r>
          </a:p>
          <a:p>
            <a:pPr lvl="1" algn="just"/>
            <a:r>
              <a:rPr lang="en-US" dirty="0"/>
              <a:t>Artery forceps</a:t>
            </a:r>
          </a:p>
          <a:p>
            <a:pPr lvl="1" algn="just"/>
            <a:r>
              <a:rPr lang="en-US" dirty="0"/>
              <a:t>Pair of scissors</a:t>
            </a:r>
          </a:p>
          <a:p>
            <a:pPr lvl="1" algn="just"/>
            <a:r>
              <a:rPr lang="en-US" dirty="0"/>
              <a:t>Cusco speculum, Alligator forceps &amp; Antiseptic and sterile swabs</a:t>
            </a:r>
          </a:p>
          <a:p>
            <a:pPr algn="just"/>
            <a:endParaRPr lang="en-US" sz="2800" dirty="0"/>
          </a:p>
        </p:txBody>
      </p:sp>
    </p:spTree>
    <p:extLst>
      <p:ext uri="{BB962C8B-B14F-4D97-AF65-F5344CB8AC3E}">
        <p14:creationId xmlns:p14="http://schemas.microsoft.com/office/powerpoint/2010/main" val="1009203662"/>
      </p:ext>
    </p:extLst>
  </p:cSld>
  <p:clrMapOvr>
    <a:masterClrMapping/>
  </p:clrMapOvr>
  <p:transition>
    <p:diamond/>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None/>
            </a:pPr>
            <a:r>
              <a:rPr lang="en-US" sz="2800" dirty="0"/>
              <a:t>The mother should be prepared physically and psychologically and placed in dorsal position. The procedure should then be conducted as follows:</a:t>
            </a:r>
          </a:p>
          <a:p>
            <a:pPr lvl="0" algn="just"/>
            <a:r>
              <a:rPr lang="en-US" sz="2800" dirty="0"/>
              <a:t>Perform digital and speculum examination</a:t>
            </a:r>
          </a:p>
          <a:p>
            <a:pPr lvl="0" algn="just"/>
            <a:r>
              <a:rPr lang="en-US" sz="2800" dirty="0"/>
              <a:t>Clean the cervix and visualise the IUCD thread</a:t>
            </a:r>
          </a:p>
          <a:p>
            <a:pPr lvl="0" algn="just"/>
            <a:r>
              <a:rPr lang="en-US" sz="2800" dirty="0"/>
              <a:t>Apply the tenaculum and align the uterus</a:t>
            </a:r>
          </a:p>
          <a:p>
            <a:pPr lvl="0" algn="just"/>
            <a:r>
              <a:rPr lang="en-US" sz="2800" dirty="0"/>
              <a:t>Using the artery forceps, grasp the thread and apply traction as the mother pants</a:t>
            </a:r>
          </a:p>
          <a:p>
            <a:pPr lvl="0" algn="just"/>
            <a:r>
              <a:rPr lang="en-US" sz="2800" dirty="0"/>
              <a:t>Show the device to mother on removal</a:t>
            </a:r>
          </a:p>
          <a:p>
            <a:pPr lvl="0" algn="just"/>
            <a:r>
              <a:rPr lang="en-US" sz="2800" dirty="0"/>
              <a:t>Remove the tenaculum, clean cervix and arrest bleeding</a:t>
            </a:r>
          </a:p>
          <a:p>
            <a:pPr lvl="0" algn="just"/>
            <a:r>
              <a:rPr lang="en-US" sz="2800" dirty="0"/>
              <a:t>Remove the speculum and make patient comfortable</a:t>
            </a:r>
          </a:p>
          <a:p>
            <a:pPr lvl="0" algn="just"/>
            <a:r>
              <a:rPr lang="en-US" sz="2800" dirty="0"/>
              <a:t>Give a sanitary pad</a:t>
            </a:r>
          </a:p>
          <a:p>
            <a:pPr lvl="0" algn="just"/>
            <a:r>
              <a:rPr lang="en-US" sz="2800" dirty="0"/>
              <a:t>Offer an alternative method of contraception if need be</a:t>
            </a:r>
          </a:p>
          <a:p>
            <a:pPr marL="0" lvl="0" indent="0" algn="just">
              <a:buNone/>
            </a:pPr>
            <a:endParaRPr lang="en-US" sz="2800" dirty="0"/>
          </a:p>
          <a:p>
            <a:pPr marL="0" lvl="0" indent="0" algn="ctr">
              <a:buNone/>
            </a:pPr>
            <a:r>
              <a:rPr lang="en-US" sz="2800" b="1" dirty="0"/>
              <a:t>###</a:t>
            </a:r>
          </a:p>
          <a:p>
            <a:pPr algn="just"/>
            <a:endParaRPr lang="en-US" sz="2800" dirty="0"/>
          </a:p>
        </p:txBody>
      </p:sp>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7319" y="152400"/>
            <a:ext cx="10972799" cy="6553200"/>
          </a:xfrm>
          <a:prstGeom prst="rect">
            <a:avLst/>
          </a:prstGeom>
        </p:spPr>
      </p:pic>
    </p:spTree>
    <p:extLst>
      <p:ext uri="{BB962C8B-B14F-4D97-AF65-F5344CB8AC3E}">
        <p14:creationId xmlns:p14="http://schemas.microsoft.com/office/powerpoint/2010/main" val="1143055065"/>
      </p:ext>
    </p:extLst>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buNone/>
            </a:pPr>
            <a:r>
              <a:rPr lang="en-US" sz="3600" b="1" u="sng" dirty="0"/>
              <a:t>National Benefits</a:t>
            </a:r>
            <a:r>
              <a:rPr lang="en-US" sz="3600" u="sng" dirty="0"/>
              <a:t> </a:t>
            </a:r>
          </a:p>
          <a:p>
            <a:pPr>
              <a:buNone/>
            </a:pPr>
            <a:r>
              <a:rPr lang="en-US" sz="3600" dirty="0"/>
              <a:t>There are several benefits associated with family planning on a national level. </a:t>
            </a:r>
          </a:p>
          <a:p>
            <a:pPr lvl="0"/>
            <a:r>
              <a:rPr lang="en-US" sz="3600" dirty="0"/>
              <a:t>The country is able to budget for its citizens as the birth rate will be controlled.</a:t>
            </a:r>
          </a:p>
          <a:p>
            <a:pPr lvl="0"/>
            <a:r>
              <a:rPr lang="en-US" sz="3600" dirty="0"/>
              <a:t>Nationally reduced fertility and mortality rates lessen the burden to the nation  </a:t>
            </a:r>
          </a:p>
          <a:p>
            <a:endParaRPr lang="en-US" sz="3600" dirty="0"/>
          </a:p>
        </p:txBody>
      </p:sp>
    </p:spTree>
  </p:cSld>
  <p:clrMapOvr>
    <a:masterClrMapping/>
  </p:clrMapOvr>
  <p:transition>
    <p:diamond/>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b="1" dirty="0">
                <a:solidFill>
                  <a:srgbClr val="FFFF00"/>
                </a:solidFill>
              </a:rPr>
              <a:t>BARRIER METHODS OF CONTRACEPTION</a:t>
            </a:r>
          </a:p>
        </p:txBody>
      </p:sp>
      <p:sp>
        <p:nvSpPr>
          <p:cNvPr id="3" name="Content Placeholder 2"/>
          <p:cNvSpPr>
            <a:spLocks noGrp="1"/>
          </p:cNvSpPr>
          <p:nvPr>
            <p:ph idx="1"/>
          </p:nvPr>
        </p:nvSpPr>
        <p:spPr>
          <a:xfrm>
            <a:off x="0" y="1143000"/>
            <a:ext cx="11247438" cy="5715000"/>
          </a:xfrm>
        </p:spPr>
        <p:txBody>
          <a:bodyPr/>
          <a:lstStyle/>
          <a:p>
            <a:pPr>
              <a:buNone/>
            </a:pPr>
            <a:r>
              <a:rPr lang="en-US" sz="2800" u="sng" dirty="0"/>
              <a:t>DEFINITION</a:t>
            </a:r>
          </a:p>
          <a:p>
            <a:r>
              <a:rPr lang="en-US" sz="2800" dirty="0"/>
              <a:t>The barrier methods work by barring spermatozoa from getting into the cervix, uterus and fallopian tubes for fertilisation.</a:t>
            </a:r>
          </a:p>
          <a:p>
            <a:pPr>
              <a:buNone/>
            </a:pPr>
            <a:r>
              <a:rPr lang="en-US" sz="2800" b="1" u="sng" dirty="0"/>
              <a:t>TYPES:</a:t>
            </a:r>
          </a:p>
          <a:p>
            <a:pPr>
              <a:buNone/>
            </a:pPr>
            <a:r>
              <a:rPr lang="en-US" sz="2800" dirty="0"/>
              <a:t>condoms, spermicides, diaphragm and vaginal sponge</a:t>
            </a:r>
            <a:endParaRPr lang="en-US" sz="2800" u="sng" dirty="0"/>
          </a:p>
        </p:txBody>
      </p:sp>
    </p:spTree>
  </p:cSld>
  <p:clrMapOvr>
    <a:masterClrMapping/>
  </p:clrMapOvr>
  <p:transition>
    <p:diamond/>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1247438" cy="914400"/>
          </a:xfr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eaLnBrk="1" hangingPunct="1"/>
            <a:r>
              <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The Different Barrier Methods of AFP</a:t>
            </a:r>
          </a:p>
        </p:txBody>
      </p:sp>
      <p:sp>
        <p:nvSpPr>
          <p:cNvPr id="11267" name="Text Box 16"/>
          <p:cNvSpPr txBox="1">
            <a:spLocks noChangeArrowheads="1"/>
          </p:cNvSpPr>
          <p:nvPr/>
        </p:nvSpPr>
        <p:spPr bwMode="auto">
          <a:xfrm>
            <a:off x="1124744" y="3276600"/>
            <a:ext cx="2905588" cy="457200"/>
          </a:xfrm>
          <a:prstGeom prst="rect">
            <a:avLst/>
          </a:prstGeom>
          <a:noFill/>
          <a:ln w="9525">
            <a:noFill/>
            <a:miter lim="800000"/>
            <a:headEnd/>
            <a:tailEnd/>
          </a:ln>
        </p:spPr>
        <p:txBody>
          <a:bodyPr>
            <a:spAutoFit/>
          </a:bodyPr>
          <a:lstStyle/>
          <a:p>
            <a:pPr eaLnBrk="1" hangingPunct="1">
              <a:spcBef>
                <a:spcPct val="50000"/>
              </a:spcBef>
            </a:pPr>
            <a:r>
              <a:rPr lang="en-US" sz="2400" b="1" dirty="0"/>
              <a:t>Male Condom</a:t>
            </a:r>
          </a:p>
        </p:txBody>
      </p:sp>
      <p:sp>
        <p:nvSpPr>
          <p:cNvPr id="11268" name="Text Box 17"/>
          <p:cNvSpPr txBox="1">
            <a:spLocks noChangeArrowheads="1"/>
          </p:cNvSpPr>
          <p:nvPr/>
        </p:nvSpPr>
        <p:spPr bwMode="auto">
          <a:xfrm>
            <a:off x="4311518" y="5791200"/>
            <a:ext cx="3561689" cy="457200"/>
          </a:xfrm>
          <a:prstGeom prst="rect">
            <a:avLst/>
          </a:prstGeom>
          <a:noFill/>
          <a:ln w="9525">
            <a:noFill/>
            <a:miter lim="800000"/>
            <a:headEnd/>
            <a:tailEnd/>
          </a:ln>
        </p:spPr>
        <p:txBody>
          <a:bodyPr>
            <a:spAutoFit/>
          </a:bodyPr>
          <a:lstStyle/>
          <a:p>
            <a:pPr eaLnBrk="1" hangingPunct="1">
              <a:spcBef>
                <a:spcPct val="50000"/>
              </a:spcBef>
            </a:pPr>
            <a:r>
              <a:rPr lang="en-US" sz="2400" b="1" dirty="0"/>
              <a:t>Female Condom</a:t>
            </a:r>
          </a:p>
        </p:txBody>
      </p:sp>
      <p:sp>
        <p:nvSpPr>
          <p:cNvPr id="11269" name="Text Box 18"/>
          <p:cNvSpPr txBox="1">
            <a:spLocks noChangeArrowheads="1"/>
          </p:cNvSpPr>
          <p:nvPr/>
        </p:nvSpPr>
        <p:spPr bwMode="auto">
          <a:xfrm>
            <a:off x="1031015" y="6172200"/>
            <a:ext cx="2436945" cy="457200"/>
          </a:xfrm>
          <a:prstGeom prst="rect">
            <a:avLst/>
          </a:prstGeom>
          <a:noFill/>
          <a:ln w="9525">
            <a:noFill/>
            <a:miter lim="800000"/>
            <a:headEnd/>
            <a:tailEnd/>
          </a:ln>
        </p:spPr>
        <p:txBody>
          <a:bodyPr>
            <a:spAutoFit/>
          </a:bodyPr>
          <a:lstStyle/>
          <a:p>
            <a:pPr eaLnBrk="1" hangingPunct="1">
              <a:spcBef>
                <a:spcPct val="50000"/>
              </a:spcBef>
            </a:pPr>
            <a:r>
              <a:rPr lang="en-US" sz="2400" b="1" dirty="0"/>
              <a:t>Diaphragm</a:t>
            </a:r>
          </a:p>
        </p:txBody>
      </p:sp>
      <p:sp>
        <p:nvSpPr>
          <p:cNvPr id="11270" name="Text Box 19"/>
          <p:cNvSpPr txBox="1">
            <a:spLocks noChangeArrowheads="1"/>
          </p:cNvSpPr>
          <p:nvPr/>
        </p:nvSpPr>
        <p:spPr bwMode="auto">
          <a:xfrm>
            <a:off x="5061347" y="2971800"/>
            <a:ext cx="2718131" cy="457200"/>
          </a:xfrm>
          <a:prstGeom prst="rect">
            <a:avLst/>
          </a:prstGeom>
          <a:noFill/>
          <a:ln w="9525">
            <a:noFill/>
            <a:miter lim="800000"/>
            <a:headEnd/>
            <a:tailEnd/>
          </a:ln>
        </p:spPr>
        <p:txBody>
          <a:bodyPr>
            <a:spAutoFit/>
          </a:bodyPr>
          <a:lstStyle/>
          <a:p>
            <a:pPr eaLnBrk="1" hangingPunct="1">
              <a:spcBef>
                <a:spcPct val="50000"/>
              </a:spcBef>
            </a:pPr>
            <a:r>
              <a:rPr lang="en-US" sz="2400" b="1" dirty="0"/>
              <a:t>Cervical Cap</a:t>
            </a:r>
          </a:p>
        </p:txBody>
      </p:sp>
      <p:sp>
        <p:nvSpPr>
          <p:cNvPr id="11271" name="Text Box 20"/>
          <p:cNvSpPr txBox="1">
            <a:spLocks noChangeArrowheads="1"/>
          </p:cNvSpPr>
          <p:nvPr/>
        </p:nvSpPr>
        <p:spPr bwMode="auto">
          <a:xfrm>
            <a:off x="8248121" y="5410200"/>
            <a:ext cx="2905588" cy="457200"/>
          </a:xfrm>
          <a:prstGeom prst="rect">
            <a:avLst/>
          </a:prstGeom>
          <a:noFill/>
          <a:ln w="9525">
            <a:noFill/>
            <a:miter lim="800000"/>
            <a:headEnd/>
            <a:tailEnd/>
          </a:ln>
        </p:spPr>
        <p:txBody>
          <a:bodyPr>
            <a:spAutoFit/>
          </a:bodyPr>
          <a:lstStyle/>
          <a:p>
            <a:pPr eaLnBrk="1" hangingPunct="1">
              <a:spcBef>
                <a:spcPct val="50000"/>
              </a:spcBef>
            </a:pPr>
            <a:r>
              <a:rPr lang="en-US" sz="2400" b="1" dirty="0"/>
              <a:t>Spermicide</a:t>
            </a:r>
          </a:p>
        </p:txBody>
      </p:sp>
      <p:pic>
        <p:nvPicPr>
          <p:cNvPr id="22" name="Picture 21" descr="male condom.jpg"/>
          <p:cNvPicPr>
            <a:picLocks noChangeAspect="1"/>
          </p:cNvPicPr>
          <p:nvPr/>
        </p:nvPicPr>
        <p:blipFill>
          <a:blip r:embed="rId2" cstate="print"/>
          <a:stretch>
            <a:fillRect/>
          </a:stretch>
        </p:blipFill>
        <p:spPr>
          <a:xfrm>
            <a:off x="374915" y="1828801"/>
            <a:ext cx="4211250" cy="1654139"/>
          </a:xfrm>
          <a:prstGeom prst="rect">
            <a:avLst/>
          </a:prstGeom>
          <a:ln>
            <a:noFill/>
          </a:ln>
          <a:effectLst>
            <a:softEdge rad="112500"/>
          </a:effectLst>
        </p:spPr>
      </p:pic>
      <p:pic>
        <p:nvPicPr>
          <p:cNvPr id="23" name="Picture 22" descr="female_condom_(hand).jpg"/>
          <p:cNvPicPr>
            <a:picLocks noChangeAspect="1"/>
          </p:cNvPicPr>
          <p:nvPr/>
        </p:nvPicPr>
        <p:blipFill>
          <a:blip r:embed="rId3" cstate="print"/>
          <a:stretch>
            <a:fillRect/>
          </a:stretch>
        </p:blipFill>
        <p:spPr>
          <a:xfrm>
            <a:off x="3686660" y="3505200"/>
            <a:ext cx="3874118" cy="2362200"/>
          </a:xfrm>
          <a:prstGeom prst="rect">
            <a:avLst/>
          </a:prstGeom>
          <a:ln>
            <a:noFill/>
          </a:ln>
          <a:effectLst>
            <a:softEdge rad="112500"/>
          </a:effectLst>
        </p:spPr>
      </p:pic>
      <p:pic>
        <p:nvPicPr>
          <p:cNvPr id="24" name="Picture 23" descr="diaphragm.jpeg"/>
          <p:cNvPicPr>
            <a:picLocks noChangeAspect="1"/>
          </p:cNvPicPr>
          <p:nvPr/>
        </p:nvPicPr>
        <p:blipFill>
          <a:blip r:embed="rId4" cstate="print"/>
          <a:stretch>
            <a:fillRect/>
          </a:stretch>
        </p:blipFill>
        <p:spPr>
          <a:xfrm>
            <a:off x="214030" y="4038600"/>
            <a:ext cx="3628845" cy="2209800"/>
          </a:xfrm>
          <a:prstGeom prst="rect">
            <a:avLst/>
          </a:prstGeom>
          <a:ln>
            <a:noFill/>
          </a:ln>
          <a:effectLst>
            <a:softEdge rad="112500"/>
          </a:effectLst>
        </p:spPr>
      </p:pic>
      <p:pic>
        <p:nvPicPr>
          <p:cNvPr id="25" name="Picture 24" descr="cervical_cap.jpg"/>
          <p:cNvPicPr>
            <a:picLocks noChangeAspect="1"/>
          </p:cNvPicPr>
          <p:nvPr/>
        </p:nvPicPr>
        <p:blipFill>
          <a:blip r:embed="rId5" cstate="print"/>
          <a:stretch>
            <a:fillRect/>
          </a:stretch>
        </p:blipFill>
        <p:spPr>
          <a:xfrm>
            <a:off x="4592704" y="1158240"/>
            <a:ext cx="2905588" cy="1889760"/>
          </a:xfrm>
          <a:prstGeom prst="rect">
            <a:avLst/>
          </a:prstGeom>
          <a:ln>
            <a:noFill/>
          </a:ln>
          <a:effectLst>
            <a:softEdge rad="112500"/>
          </a:effectLst>
        </p:spPr>
      </p:pic>
      <p:pic>
        <p:nvPicPr>
          <p:cNvPr id="26" name="Picture 25" descr="spermacide.jpg"/>
          <p:cNvPicPr>
            <a:picLocks noChangeAspect="1"/>
          </p:cNvPicPr>
          <p:nvPr/>
        </p:nvPicPr>
        <p:blipFill>
          <a:blip r:embed="rId6" cstate="print"/>
          <a:stretch>
            <a:fillRect/>
          </a:stretch>
        </p:blipFill>
        <p:spPr>
          <a:xfrm>
            <a:off x="7498292" y="2362201"/>
            <a:ext cx="3471948" cy="3158671"/>
          </a:xfrm>
          <a:prstGeom prst="rect">
            <a:avLst/>
          </a:prstGeom>
          <a:ln>
            <a:noFill/>
          </a:ln>
          <a:effectLst>
            <a:softEdge rad="112500"/>
          </a:effectLst>
        </p:spPr>
      </p:pic>
    </p:spTree>
  </p:cSld>
  <p:clrMapOvr>
    <a:masterClrMapping/>
  </p:clrMapOvr>
  <p:transition>
    <p:diamond/>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1295400"/>
          </a:xfrm>
        </p:spPr>
        <p:txBody>
          <a:bodyPr>
            <a:normAutofit fontScale="90000"/>
          </a:bodyPr>
          <a:lstStyle/>
          <a:p>
            <a:r>
              <a:rPr lang="en-US" b="1" dirty="0">
                <a:solidFill>
                  <a:schemeClr val="accent6">
                    <a:lumMod val="50000"/>
                  </a:schemeClr>
                </a:solidFill>
              </a:rPr>
              <a:t>THE CONDOM</a:t>
            </a:r>
            <a:r>
              <a:rPr lang="en-US" dirty="0">
                <a:solidFill>
                  <a:schemeClr val="accent6">
                    <a:lumMod val="50000"/>
                  </a:schemeClr>
                </a:solidFill>
              </a:rPr>
              <a:t> </a:t>
            </a:r>
            <a:br>
              <a:rPr lang="en-US" dirty="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idx="1"/>
          </p:nvPr>
        </p:nvSpPr>
        <p:spPr>
          <a:xfrm>
            <a:off x="0" y="838200"/>
            <a:ext cx="11247438" cy="6019800"/>
          </a:xfrm>
        </p:spPr>
        <p:txBody>
          <a:bodyPr/>
          <a:lstStyle/>
          <a:p>
            <a:pPr>
              <a:buNone/>
            </a:pPr>
            <a:r>
              <a:rPr lang="en-US" sz="2800" b="1" u="sng" dirty="0"/>
              <a:t>DESCRIPTION:</a:t>
            </a:r>
          </a:p>
          <a:p>
            <a:r>
              <a:rPr lang="en-US" sz="2800" dirty="0"/>
              <a:t>This is a sheath that fits over the erect penis or is inserted into the vagina, and acts as a barrier to the transmission of semen into the vagina.</a:t>
            </a:r>
          </a:p>
          <a:p>
            <a:pPr>
              <a:buNone/>
            </a:pPr>
            <a:r>
              <a:rPr lang="en-US" sz="2800" b="1" u="sng" dirty="0"/>
              <a:t>TYPES:</a:t>
            </a:r>
          </a:p>
          <a:p>
            <a:pPr lvl="0"/>
            <a:r>
              <a:rPr lang="en-US" sz="2800" dirty="0"/>
              <a:t>Male condom</a:t>
            </a:r>
          </a:p>
          <a:p>
            <a:pPr lvl="0"/>
            <a:r>
              <a:rPr lang="en-US" sz="2800" dirty="0"/>
              <a:t>Female condom</a:t>
            </a:r>
          </a:p>
          <a:p>
            <a:pPr>
              <a:buNone/>
            </a:pPr>
            <a:endParaRPr lang="en-US" sz="2800" u="sng" dirty="0"/>
          </a:p>
        </p:txBody>
      </p:sp>
    </p:spTree>
  </p:cSld>
  <p:clrMapOvr>
    <a:masterClrMapping/>
  </p:clrMapOvr>
  <p:transition>
    <p:diamond/>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buNone/>
            </a:pPr>
            <a:r>
              <a:rPr lang="en-US" sz="2800" b="1" u="sng" dirty="0"/>
              <a:t>INDICATIONS FOR USE OF CONDOMS</a:t>
            </a:r>
          </a:p>
          <a:p>
            <a:pPr lvl="0"/>
            <a:r>
              <a:rPr lang="en-US" sz="2800" dirty="0"/>
              <a:t>For males who want to participate in family planning</a:t>
            </a:r>
          </a:p>
          <a:p>
            <a:pPr lvl="0"/>
            <a:r>
              <a:rPr lang="en-US" sz="2800" dirty="0"/>
              <a:t>As a temporary measure when not sure if patient is pregnant</a:t>
            </a:r>
          </a:p>
          <a:p>
            <a:pPr lvl="0"/>
            <a:r>
              <a:rPr lang="en-US" sz="2800" dirty="0"/>
              <a:t>For sexually active teenagers</a:t>
            </a:r>
          </a:p>
          <a:p>
            <a:pPr lvl="0"/>
            <a:r>
              <a:rPr lang="en-US" sz="2800" dirty="0"/>
              <a:t>For those patients contra indicated to other methods</a:t>
            </a:r>
          </a:p>
          <a:p>
            <a:pPr lvl="0"/>
            <a:r>
              <a:rPr lang="en-US" sz="2800" dirty="0"/>
              <a:t>To reduce the spread of STIs, HIV/AIDS</a:t>
            </a:r>
          </a:p>
          <a:p>
            <a:pPr>
              <a:buNone/>
            </a:pPr>
            <a:r>
              <a:rPr lang="en-US" sz="2800" b="1" u="sng" dirty="0"/>
              <a:t>LIMITATIONS:</a:t>
            </a:r>
          </a:p>
          <a:p>
            <a:r>
              <a:rPr lang="en-US" sz="2800" dirty="0"/>
              <a:t>The condom may slip. The male condom has to be properly applied and withdrawn when the penis is still erect.</a:t>
            </a:r>
          </a:p>
          <a:p>
            <a:pPr lvl="0"/>
            <a:r>
              <a:rPr lang="en-US" sz="2800" dirty="0"/>
              <a:t>It may tear. You should remove air.</a:t>
            </a:r>
          </a:p>
          <a:p>
            <a:pPr lvl="0"/>
            <a:r>
              <a:rPr lang="en-US" sz="2800" dirty="0"/>
              <a:t>The user may have an allergy to rubber.</a:t>
            </a:r>
          </a:p>
          <a:p>
            <a:pPr lvl="0"/>
            <a:r>
              <a:rPr lang="en-US" sz="2800" dirty="0"/>
              <a:t>There is a failure rate of 2-15%.</a:t>
            </a:r>
          </a:p>
          <a:p>
            <a:r>
              <a:rPr lang="en-US" sz="2800" dirty="0"/>
              <a:t>It should be used only once and discarded</a:t>
            </a:r>
            <a:endParaRPr lang="en-US" sz="2800" u="sng" dirty="0"/>
          </a:p>
        </p:txBody>
      </p:sp>
    </p:spTree>
  </p:cSld>
  <p:clrMapOvr>
    <a:masterClrMapping/>
  </p:clrMapOvr>
  <p:transition>
    <p:diamond/>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MALE CONDOM</a:t>
            </a:r>
          </a:p>
          <a:p>
            <a:r>
              <a:rPr lang="en-US" sz="2800" dirty="0"/>
              <a:t>The male condom is a thin, latex rubber sheath or covering, made to fit a man’s erect penis. Some are coated with a lubricant or spermicide. Condoms come in different sizes, colours, and textures.</a:t>
            </a:r>
          </a:p>
          <a:p>
            <a:r>
              <a:rPr lang="en-US" sz="2800" dirty="0"/>
              <a:t>condoms help prevent both pregnancy and some STIs, including HIV/AIDS. Condom types in the market include plain, flavoured, coloured, and spermicide-added condoms.</a:t>
            </a:r>
          </a:p>
          <a:p>
            <a:pPr>
              <a:buNone/>
            </a:pPr>
            <a:r>
              <a:rPr lang="en-US" sz="2800" b="1" u="sng" dirty="0"/>
              <a:t>Advantages of Condoms</a:t>
            </a:r>
          </a:p>
          <a:p>
            <a:pPr>
              <a:buNone/>
            </a:pPr>
            <a:r>
              <a:rPr lang="en-US" sz="2800" u="sng" dirty="0"/>
              <a:t>Contraceptive benefits:</a:t>
            </a:r>
          </a:p>
          <a:p>
            <a:r>
              <a:rPr lang="en-US" sz="2800" dirty="0"/>
              <a:t>Condoms offer contraception only when needed.</a:t>
            </a:r>
          </a:p>
          <a:p>
            <a:r>
              <a:rPr lang="en-US" sz="2800" dirty="0"/>
              <a:t>Condoms are easy to obtain and can be used without seeing a health care provider.</a:t>
            </a:r>
            <a:endParaRPr lang="en-US" sz="2800" u="sng" dirty="0"/>
          </a:p>
        </p:txBody>
      </p:sp>
    </p:spTree>
  </p:cSld>
  <p:clrMapOvr>
    <a:masterClrMapping/>
  </p:clrMapOvr>
  <p:transition>
    <p:diamond/>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858000"/>
          </a:xfrm>
        </p:spPr>
        <p:txBody>
          <a:bodyPr/>
          <a:lstStyle/>
          <a:p>
            <a:pPr>
              <a:buNone/>
            </a:pPr>
            <a:r>
              <a:rPr lang="en-US" sz="2800" dirty="0"/>
              <a:t>Other benefits of using condoms include:</a:t>
            </a:r>
          </a:p>
          <a:p>
            <a:r>
              <a:rPr lang="en-US" sz="2800" dirty="0"/>
              <a:t>With consistent and proper use, they are highly effective protection against STIs, including HIV/AIDS.</a:t>
            </a:r>
          </a:p>
          <a:p>
            <a:r>
              <a:rPr lang="en-US" sz="2800" dirty="0"/>
              <a:t>Condoms reduce the risk of cervical cancer.</a:t>
            </a:r>
          </a:p>
          <a:p>
            <a:r>
              <a:rPr lang="en-US" sz="2800" dirty="0"/>
              <a:t>Condoms prevent premature ejaculation</a:t>
            </a:r>
          </a:p>
          <a:p>
            <a:r>
              <a:rPr lang="en-US" sz="2800" dirty="0"/>
              <a:t>Almost every man is eligible to use a condom.</a:t>
            </a:r>
          </a:p>
          <a:p>
            <a:r>
              <a:rPr lang="en-US" sz="2800" dirty="0"/>
              <a:t>Condoms are easy to use with a little practice.</a:t>
            </a:r>
          </a:p>
          <a:p>
            <a:r>
              <a:rPr lang="en-US" sz="2800" dirty="0"/>
              <a:t>There is no health risk associated with this method.</a:t>
            </a:r>
          </a:p>
          <a:p>
            <a:r>
              <a:rPr lang="en-US" sz="2800" dirty="0"/>
              <a:t>Condoms do not interfere with the act of intercourse, as do the foaming tablets.</a:t>
            </a:r>
          </a:p>
        </p:txBody>
      </p:sp>
    </p:spTree>
  </p:cSld>
  <p:clrMapOvr>
    <a:masterClrMapping/>
  </p:clrMapOvr>
  <p:transition>
    <p:diamond/>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990600"/>
          </a:xfrm>
        </p:spPr>
        <p:txBody>
          <a:bodyPr/>
          <a:lstStyle/>
          <a:p>
            <a:r>
              <a:rPr lang="en-US" b="1" dirty="0">
                <a:solidFill>
                  <a:schemeClr val="tx1"/>
                </a:solidFill>
              </a:rPr>
              <a:t>Limitations of condoms</a:t>
            </a:r>
          </a:p>
        </p:txBody>
      </p:sp>
      <p:sp>
        <p:nvSpPr>
          <p:cNvPr id="3" name="Content Placeholder 2"/>
          <p:cNvSpPr>
            <a:spLocks noGrp="1"/>
          </p:cNvSpPr>
          <p:nvPr>
            <p:ph idx="1"/>
          </p:nvPr>
        </p:nvSpPr>
        <p:spPr>
          <a:xfrm>
            <a:off x="0" y="762000"/>
            <a:ext cx="11247438" cy="6096000"/>
          </a:xfrm>
        </p:spPr>
        <p:txBody>
          <a:bodyPr/>
          <a:lstStyle/>
          <a:p>
            <a:r>
              <a:rPr lang="en-US" sz="2800" dirty="0"/>
              <a:t>A new condom must be worn for each act of sexual intercourse.</a:t>
            </a:r>
          </a:p>
          <a:p>
            <a:r>
              <a:rPr lang="en-US" sz="2800" dirty="0"/>
              <a:t>Condoms have a higher failure rate if used inconsistently or incorrectly.</a:t>
            </a:r>
          </a:p>
          <a:p>
            <a:r>
              <a:rPr lang="en-US" sz="2800" dirty="0"/>
              <a:t>Condoms might reduce sensitivity.</a:t>
            </a:r>
          </a:p>
          <a:p>
            <a:r>
              <a:rPr lang="en-US" sz="2800" dirty="0"/>
              <a:t>Condoms might cause itching for a few people who are allergic to latex.</a:t>
            </a:r>
          </a:p>
          <a:p>
            <a:r>
              <a:rPr lang="en-US" sz="2800" dirty="0"/>
              <a:t>Condoms are user-dependent.</a:t>
            </a:r>
          </a:p>
          <a:p>
            <a:r>
              <a:rPr lang="en-US" sz="2800" dirty="0"/>
              <a:t>Condoms cannot be used with oil-based lubricants.</a:t>
            </a:r>
          </a:p>
          <a:p>
            <a:r>
              <a:rPr lang="en-US" sz="2800" dirty="0"/>
              <a:t>Condoms are affected by heat, light, and humidity</a:t>
            </a:r>
          </a:p>
          <a:p>
            <a:pPr>
              <a:buNone/>
            </a:pPr>
            <a:endParaRPr lang="en-US" sz="2800" dirty="0"/>
          </a:p>
        </p:txBody>
      </p:sp>
    </p:spTree>
  </p:cSld>
  <p:clrMapOvr>
    <a:masterClrMapping/>
  </p:clrMapOvr>
  <p:transition>
    <p:diamond/>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858000"/>
          </a:xfrm>
        </p:spPr>
        <p:txBody>
          <a:bodyPr/>
          <a:lstStyle/>
          <a:p>
            <a:pPr>
              <a:buNone/>
            </a:pPr>
            <a:r>
              <a:rPr lang="en-US" sz="2800" b="1" u="sng" dirty="0"/>
              <a:t>NOTE:</a:t>
            </a:r>
          </a:p>
          <a:p>
            <a:r>
              <a:rPr lang="en-US" sz="2800" dirty="0"/>
              <a:t>Male condoms should not be used with petroleum products and oils, which lead to rapid degeneration and could reduce their effectiveness in preventing pregnancy and protection against STI, including HIV/AIDS</a:t>
            </a:r>
          </a:p>
          <a:p>
            <a:pPr>
              <a:buNone/>
            </a:pPr>
            <a:r>
              <a:rPr lang="en-US" sz="2800" b="1" u="sng" dirty="0"/>
              <a:t>Men Who Should Use Male Condoms</a:t>
            </a:r>
          </a:p>
          <a:p>
            <a:r>
              <a:rPr lang="en-US" sz="2800" dirty="0"/>
              <a:t>Men who wish to participate actively in FP</a:t>
            </a:r>
          </a:p>
          <a:p>
            <a:r>
              <a:rPr lang="en-US" sz="2800" dirty="0"/>
              <a:t>Couples who need a back-up method (e.g., for missed pills)</a:t>
            </a:r>
          </a:p>
          <a:p>
            <a:r>
              <a:rPr lang="en-US" sz="2800" dirty="0"/>
              <a:t>Couples who have sex infrequently and who do not need continual protection</a:t>
            </a:r>
          </a:p>
          <a:p>
            <a:r>
              <a:rPr lang="en-US" sz="2800" dirty="0"/>
              <a:t>Couples who need temporary methods while awaiting another method</a:t>
            </a:r>
            <a:endParaRPr lang="en-US" sz="2800" u="sng" dirty="0"/>
          </a:p>
        </p:txBody>
      </p:sp>
    </p:spTree>
  </p:cSld>
  <p:clrMapOvr>
    <a:masterClrMapping/>
  </p:clrMapOvr>
  <p:transition>
    <p:diamond/>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r>
              <a:rPr lang="en-US" sz="2800" dirty="0"/>
              <a:t>Couples who want protection from STI/HIV</a:t>
            </a:r>
          </a:p>
          <a:p>
            <a:pPr lvl="1"/>
            <a:r>
              <a:rPr lang="en-US" sz="2400" dirty="0"/>
              <a:t>Those who are not using another method, or</a:t>
            </a:r>
          </a:p>
          <a:p>
            <a:pPr lvl="1"/>
            <a:r>
              <a:rPr lang="en-US" sz="2400" dirty="0"/>
              <a:t>Those who are using another method for pregnancy prevention, and are at a risk of acquiring an STI or HIV/AIDS (dual method use)</a:t>
            </a:r>
          </a:p>
          <a:p>
            <a:r>
              <a:rPr lang="en-US" sz="2800" dirty="0"/>
              <a:t>Postpartum clients or post-abortion clients before initiating more appropriate methods, or any client who needs more time to make a decision about a contraceptive method</a:t>
            </a:r>
          </a:p>
          <a:p>
            <a:r>
              <a:rPr lang="en-US" sz="2800" dirty="0"/>
              <a:t>Couples living with HIV/IADS—whether discordant or concordant</a:t>
            </a:r>
          </a:p>
        </p:txBody>
      </p:sp>
    </p:spTree>
  </p:cSld>
  <p:clrMapOvr>
    <a:masterClrMapping/>
  </p:clrMapOvr>
  <p:transition>
    <p:diamond/>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lstStyle/>
          <a:p>
            <a:pPr>
              <a:buNone/>
            </a:pPr>
            <a:r>
              <a:rPr lang="en-US" sz="2800" b="1" u="sng" dirty="0"/>
              <a:t>Men Who Should Not Use Male Condoms</a:t>
            </a:r>
          </a:p>
          <a:p>
            <a:r>
              <a:rPr lang="en-US" sz="2800" dirty="0"/>
              <a:t>Men or couples who want a more effective protection against pregnancy (e.g., when the woman has a condition that makes pregnancy dangerous, and therefore need to consider a more reliable method) should not use male condoms </a:t>
            </a:r>
          </a:p>
          <a:p>
            <a:r>
              <a:rPr lang="en-US" sz="2800" dirty="0"/>
              <a:t>If the woman is at risk of STI, her partner should use a condom in addition to the more reliable and effective contraceptive method.</a:t>
            </a:r>
          </a:p>
        </p:txBody>
      </p:sp>
    </p:spTree>
  </p:cSld>
  <p:clrMapOvr>
    <a:masterClrMapping/>
  </p:clrMapOvr>
  <p:transition>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16" y="0"/>
            <a:ext cx="9279136" cy="990600"/>
          </a:xfrm>
        </p:spPr>
        <p:txBody>
          <a:bodyPr/>
          <a:lstStyle/>
          <a:p>
            <a:r>
              <a:rPr lang="en-US" b="1" dirty="0">
                <a:solidFill>
                  <a:schemeClr val="tx1"/>
                </a:solidFill>
              </a:rPr>
              <a:t>DISADVANTAGES OF FP</a:t>
            </a:r>
          </a:p>
        </p:txBody>
      </p:sp>
      <p:sp>
        <p:nvSpPr>
          <p:cNvPr id="3" name="Content Placeholder 2"/>
          <p:cNvSpPr>
            <a:spLocks noGrp="1"/>
          </p:cNvSpPr>
          <p:nvPr>
            <p:ph idx="1"/>
          </p:nvPr>
        </p:nvSpPr>
        <p:spPr>
          <a:xfrm>
            <a:off x="0" y="838200"/>
            <a:ext cx="11247438" cy="6019800"/>
          </a:xfrm>
        </p:spPr>
        <p:txBody>
          <a:bodyPr>
            <a:normAutofit/>
          </a:bodyPr>
          <a:lstStyle/>
          <a:p>
            <a:pPr algn="just"/>
            <a:r>
              <a:rPr lang="en-US" dirty="0"/>
              <a:t>The mother forgets her natural role of parenting</a:t>
            </a:r>
          </a:p>
          <a:p>
            <a:pPr algn="just"/>
            <a:r>
              <a:rPr lang="en-US" dirty="0"/>
              <a:t>There is an urge for another baby &amp; regrets the period of waiting esp. if she compares self with other women of the same status</a:t>
            </a:r>
          </a:p>
          <a:p>
            <a:pPr algn="just"/>
            <a:r>
              <a:rPr lang="en-US" dirty="0"/>
              <a:t>The man feels hopeless &amp; experiences a feeling of reduced manhood</a:t>
            </a:r>
          </a:p>
          <a:p>
            <a:pPr algn="just"/>
            <a:r>
              <a:rPr lang="en-US" dirty="0"/>
              <a:t>Family labour force is reduced, security is interfered with &amp; young children run errands</a:t>
            </a:r>
          </a:p>
          <a:p>
            <a:pPr algn="just">
              <a:buNone/>
            </a:pPr>
            <a:r>
              <a:rPr lang="en-US" b="1" u="sng" dirty="0"/>
              <a:t>To the community:</a:t>
            </a:r>
          </a:p>
          <a:p>
            <a:pPr algn="just"/>
            <a:r>
              <a:rPr lang="en-US" dirty="0"/>
              <a:t>Major activities are managed by old people as there are less young people to take over the work</a:t>
            </a:r>
          </a:p>
        </p:txBody>
      </p:sp>
    </p:spTree>
  </p:cSld>
  <p:clrMapOvr>
    <a:masterClrMapping/>
  </p:clrMapOvr>
  <p:transition>
    <p:diamond/>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lstStyle/>
          <a:p>
            <a:pPr>
              <a:buNone/>
            </a:pPr>
            <a:r>
              <a:rPr lang="en-US" sz="2800" b="1" u="sng" dirty="0"/>
              <a:t>Management of possible side effects of using condoms</a:t>
            </a:r>
          </a:p>
          <a:p>
            <a:pPr>
              <a:buNone/>
            </a:pPr>
            <a:endParaRPr lang="en-US" sz="2800" u="sng" dirty="0"/>
          </a:p>
        </p:txBody>
      </p:sp>
      <p:graphicFrame>
        <p:nvGraphicFramePr>
          <p:cNvPr id="4" name="Table 3"/>
          <p:cNvGraphicFramePr>
            <a:graphicFrameLocks noGrp="1"/>
          </p:cNvGraphicFramePr>
          <p:nvPr/>
        </p:nvGraphicFramePr>
        <p:xfrm>
          <a:off x="0" y="533399"/>
          <a:ext cx="11247438" cy="6690360"/>
        </p:xfrm>
        <a:graphic>
          <a:graphicData uri="http://schemas.openxmlformats.org/drawingml/2006/table">
            <a:tbl>
              <a:tblPr firstRow="1" bandRow="1">
                <a:tableStyleId>{5C22544A-7EE6-4342-B048-85BDC9FD1C3A}</a:tableStyleId>
              </a:tblPr>
              <a:tblGrid>
                <a:gridCol w="2905588">
                  <a:extLst>
                    <a:ext uri="{9D8B030D-6E8A-4147-A177-3AD203B41FA5}">
                      <a16:colId xmlns:a16="http://schemas.microsoft.com/office/drawing/2014/main" val="20000"/>
                    </a:ext>
                  </a:extLst>
                </a:gridCol>
                <a:gridCol w="8341850">
                  <a:extLst>
                    <a:ext uri="{9D8B030D-6E8A-4147-A177-3AD203B41FA5}">
                      <a16:colId xmlns:a16="http://schemas.microsoft.com/office/drawing/2014/main" val="20001"/>
                    </a:ext>
                  </a:extLst>
                </a:gridCol>
              </a:tblGrid>
              <a:tr h="670560">
                <a:tc>
                  <a:txBody>
                    <a:bodyPr/>
                    <a:lstStyle/>
                    <a:p>
                      <a:r>
                        <a:rPr lang="en-US" sz="2400" b="1" kern="1200" baseline="0" dirty="0">
                          <a:solidFill>
                            <a:srgbClr val="7030A0"/>
                          </a:solidFill>
                          <a:latin typeface="+mn-lt"/>
                          <a:ea typeface="+mn-ea"/>
                          <a:cs typeface="+mn-cs"/>
                        </a:rPr>
                        <a:t>SIDE EFFECTS</a:t>
                      </a:r>
                      <a:endParaRPr lang="en-US" sz="2400" b="1" dirty="0">
                        <a:solidFill>
                          <a:srgbClr val="7030A0"/>
                        </a:solidFill>
                      </a:endParaRPr>
                    </a:p>
                  </a:txBody>
                  <a:tcPr marL="112474" marR="112474">
                    <a:solidFill>
                      <a:schemeClr val="bg1"/>
                    </a:solidFill>
                  </a:tcPr>
                </a:tc>
                <a:tc>
                  <a:txBody>
                    <a:bodyPr/>
                    <a:lstStyle/>
                    <a:p>
                      <a:r>
                        <a:rPr lang="en-US" sz="2400" b="1" kern="1200" baseline="0" dirty="0">
                          <a:solidFill>
                            <a:srgbClr val="7030A0"/>
                          </a:solidFill>
                          <a:latin typeface="+mn-lt"/>
                          <a:ea typeface="+mn-ea"/>
                          <a:cs typeface="+mn-cs"/>
                        </a:rPr>
                        <a:t>MANAGEMENT</a:t>
                      </a:r>
                      <a:endParaRPr lang="en-US" sz="2400" dirty="0">
                        <a:solidFill>
                          <a:srgbClr val="7030A0"/>
                        </a:solidFill>
                      </a:endParaRPr>
                    </a:p>
                  </a:txBody>
                  <a:tcPr marL="112474" marR="112474">
                    <a:solidFill>
                      <a:schemeClr val="bg1"/>
                    </a:solidFill>
                  </a:tcPr>
                </a:tc>
                <a:extLst>
                  <a:ext uri="{0D108BD9-81ED-4DB2-BD59-A6C34878D82A}">
                    <a16:rowId xmlns:a16="http://schemas.microsoft.com/office/drawing/2014/main" val="10000"/>
                  </a:ext>
                </a:extLst>
              </a:tr>
              <a:tr h="3596641">
                <a:tc>
                  <a:txBody>
                    <a:bodyPr/>
                    <a:lstStyle/>
                    <a:p>
                      <a:r>
                        <a:rPr lang="en-US" sz="2400" b="1" kern="1200" baseline="0" dirty="0">
                          <a:solidFill>
                            <a:schemeClr val="dk1"/>
                          </a:solidFill>
                          <a:latin typeface="+mn-lt"/>
                          <a:ea typeface="+mn-ea"/>
                          <a:cs typeface="+mn-cs"/>
                        </a:rPr>
                        <a:t>Allergy or irritation (very rare)</a:t>
                      </a:r>
                      <a:endParaRPr lang="en-US" sz="2400" b="1" dirty="0"/>
                    </a:p>
                  </a:txBody>
                  <a:tcPr marL="112474" marR="112474">
                    <a:solidFill>
                      <a:schemeClr val="bg1"/>
                    </a:solidFill>
                  </a:tcPr>
                </a:tc>
                <a:tc>
                  <a:txBody>
                    <a:bodyPr/>
                    <a:lstStyle/>
                    <a:p>
                      <a:pPr>
                        <a:buFont typeface="Wingdings" pitchFamily="2" charset="2"/>
                        <a:buChar char="Ø"/>
                      </a:pPr>
                      <a:r>
                        <a:rPr lang="en-US" sz="2400" kern="1200" baseline="0" dirty="0">
                          <a:solidFill>
                            <a:schemeClr val="dk1"/>
                          </a:solidFill>
                          <a:latin typeface="+mn-lt"/>
                          <a:ea typeface="+mn-ea"/>
                          <a:cs typeface="+mn-cs"/>
                        </a:rPr>
                        <a:t>In case of a latex allergy, advise couple to use another method. Rule out infection.</a:t>
                      </a:r>
                    </a:p>
                    <a:p>
                      <a:pPr>
                        <a:buFont typeface="Wingdings" pitchFamily="2" charset="2"/>
                        <a:buChar char="Ø"/>
                      </a:pPr>
                      <a:r>
                        <a:rPr lang="en-US" sz="2400" kern="1200" baseline="0" dirty="0">
                          <a:solidFill>
                            <a:schemeClr val="dk1"/>
                          </a:solidFill>
                          <a:latin typeface="+mn-lt"/>
                          <a:ea typeface="+mn-ea"/>
                          <a:cs typeface="+mn-cs"/>
                        </a:rPr>
                        <a:t>If the lubricant is a cause of irritation, suggest</a:t>
                      </a:r>
                    </a:p>
                    <a:p>
                      <a:r>
                        <a:rPr lang="en-US" sz="2400" kern="1200" baseline="0" dirty="0">
                          <a:solidFill>
                            <a:schemeClr val="dk1"/>
                          </a:solidFill>
                          <a:latin typeface="+mn-lt"/>
                          <a:ea typeface="+mn-ea"/>
                          <a:cs typeface="+mn-cs"/>
                        </a:rPr>
                        <a:t>using water as a lubricant.</a:t>
                      </a:r>
                    </a:p>
                    <a:p>
                      <a:r>
                        <a:rPr lang="en-US" sz="2400" u="sng" kern="1200" baseline="0" dirty="0">
                          <a:solidFill>
                            <a:schemeClr val="dk1"/>
                          </a:solidFill>
                          <a:latin typeface="+mn-lt"/>
                          <a:ea typeface="+mn-ea"/>
                          <a:cs typeface="+mn-cs"/>
                        </a:rPr>
                        <a:t>Note:</a:t>
                      </a:r>
                      <a:r>
                        <a:rPr lang="en-US" sz="2400" kern="1200" baseline="0" dirty="0">
                          <a:solidFill>
                            <a:schemeClr val="dk1"/>
                          </a:solidFill>
                          <a:latin typeface="+mn-lt"/>
                          <a:ea typeface="+mn-ea"/>
                          <a:cs typeface="+mn-cs"/>
                        </a:rPr>
                        <a:t> Clients at risk of STI and HIV/AIDS should be counselled to continue to use condoms despite discomfort as long as they are at risk.</a:t>
                      </a:r>
                    </a:p>
                    <a:p>
                      <a:pPr>
                        <a:buFont typeface="Wingdings" pitchFamily="2" charset="2"/>
                        <a:buChar char="Ø"/>
                      </a:pPr>
                      <a:r>
                        <a:rPr lang="en-US" sz="2400" kern="1200" baseline="0" dirty="0">
                          <a:solidFill>
                            <a:schemeClr val="dk1"/>
                          </a:solidFill>
                          <a:latin typeface="+mn-lt"/>
                          <a:ea typeface="+mn-ea"/>
                          <a:cs typeface="+mn-cs"/>
                        </a:rPr>
                        <a:t>If irritation is unacceptable to the client, assist in choosing another method, including the female condom, which is made of polyurethane. Rule out infection</a:t>
                      </a:r>
                    </a:p>
                    <a:p>
                      <a:pPr>
                        <a:buFont typeface="Wingdings" pitchFamily="2" charset="2"/>
                        <a:buNone/>
                      </a:pPr>
                      <a:endParaRPr lang="en-US" sz="2400" dirty="0"/>
                    </a:p>
                  </a:txBody>
                  <a:tcPr marL="112474" marR="112474">
                    <a:solidFill>
                      <a:schemeClr val="bg1"/>
                    </a:solidFill>
                  </a:tcPr>
                </a:tc>
                <a:extLst>
                  <a:ext uri="{0D108BD9-81ED-4DB2-BD59-A6C34878D82A}">
                    <a16:rowId xmlns:a16="http://schemas.microsoft.com/office/drawing/2014/main" val="10001"/>
                  </a:ext>
                </a:extLst>
              </a:tr>
              <a:tr h="1905000">
                <a:tc>
                  <a:txBody>
                    <a:bodyPr/>
                    <a:lstStyle/>
                    <a:p>
                      <a:r>
                        <a:rPr lang="en-US" sz="2400" b="1" kern="1200" baseline="0" dirty="0">
                          <a:solidFill>
                            <a:schemeClr val="dk1"/>
                          </a:solidFill>
                          <a:latin typeface="+mn-lt"/>
                          <a:ea typeface="+mn-ea"/>
                          <a:cs typeface="+mn-cs"/>
                        </a:rPr>
                        <a:t>In case of spillage or breakage</a:t>
                      </a:r>
                      <a:endParaRPr lang="en-US" sz="2400" b="1" dirty="0"/>
                    </a:p>
                  </a:txBody>
                  <a:tcPr marL="112474" marR="112474">
                    <a:solidFill>
                      <a:schemeClr val="bg1"/>
                    </a:solidFill>
                  </a:tcPr>
                </a:tc>
                <a:tc>
                  <a:txBody>
                    <a:bodyPr/>
                    <a:lstStyle/>
                    <a:p>
                      <a:r>
                        <a:rPr lang="en-US" sz="2400" kern="1200" baseline="0" dirty="0">
                          <a:solidFill>
                            <a:schemeClr val="dk1"/>
                          </a:solidFill>
                          <a:latin typeface="+mn-lt"/>
                          <a:ea typeface="+mn-ea"/>
                          <a:cs typeface="+mn-cs"/>
                        </a:rPr>
                        <a:t>Offer ECP and counsel on HIV and STIs</a:t>
                      </a:r>
                      <a:endParaRPr lang="en-US" sz="2400" dirty="0"/>
                    </a:p>
                  </a:txBody>
                  <a:tcPr marL="112474" marR="112474">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ransition>
    <p:diamond/>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1066800"/>
          </a:xfrm>
        </p:spPr>
        <p:txBody>
          <a:bodyPr/>
          <a:lstStyle/>
          <a:p>
            <a:r>
              <a:rPr lang="en-US" b="1" dirty="0">
                <a:solidFill>
                  <a:schemeClr val="tx1"/>
                </a:solidFill>
              </a:rPr>
              <a:t>FEMALE CONDOM</a:t>
            </a:r>
          </a:p>
        </p:txBody>
      </p:sp>
      <p:sp>
        <p:nvSpPr>
          <p:cNvPr id="3" name="Content Placeholder 2"/>
          <p:cNvSpPr>
            <a:spLocks noGrp="1"/>
          </p:cNvSpPr>
          <p:nvPr>
            <p:ph idx="1"/>
          </p:nvPr>
        </p:nvSpPr>
        <p:spPr>
          <a:xfrm>
            <a:off x="0" y="838200"/>
            <a:ext cx="11247438" cy="6019800"/>
          </a:xfrm>
        </p:spPr>
        <p:txBody>
          <a:bodyPr/>
          <a:lstStyle/>
          <a:p>
            <a:pPr>
              <a:buNone/>
            </a:pPr>
            <a:r>
              <a:rPr lang="en-US" sz="2800" u="sng" dirty="0"/>
              <a:t>description</a:t>
            </a:r>
          </a:p>
          <a:p>
            <a:r>
              <a:rPr lang="en-US" sz="2800" dirty="0"/>
              <a:t>The female condom is made of thin, transparent soft plastic</a:t>
            </a:r>
          </a:p>
          <a:p>
            <a:pPr>
              <a:buNone/>
            </a:pPr>
            <a:r>
              <a:rPr lang="en-US" sz="2800" dirty="0"/>
              <a:t> (polyurethane)</a:t>
            </a:r>
          </a:p>
          <a:p>
            <a:pPr>
              <a:buNone/>
            </a:pPr>
            <a:r>
              <a:rPr lang="en-US" sz="2800" b="1" dirty="0"/>
              <a:t>Advantages and Benefits</a:t>
            </a:r>
          </a:p>
          <a:p>
            <a:pPr>
              <a:buNone/>
            </a:pPr>
            <a:r>
              <a:rPr lang="en-US" sz="2800" i="1" u="sng" dirty="0"/>
              <a:t>Contraceptive Benefits</a:t>
            </a:r>
          </a:p>
          <a:p>
            <a:r>
              <a:rPr lang="en-US" sz="2800" dirty="0"/>
              <a:t>They are effective if used consistently and correctly. The effectiveness of the female condom is slightly less than the male condom. The failure rate is about 5 percent in perfect use, and 21 percent in typical use.</a:t>
            </a:r>
          </a:p>
          <a:p>
            <a:r>
              <a:rPr lang="en-US" sz="2800" dirty="0"/>
              <a:t>They offer contraception only when needed.</a:t>
            </a:r>
          </a:p>
          <a:p>
            <a:r>
              <a:rPr lang="en-US" sz="2800" dirty="0"/>
              <a:t>Condoms can be used without seeing a health care provider.</a:t>
            </a:r>
            <a:endParaRPr lang="en-US" sz="2800" u="sng" dirty="0"/>
          </a:p>
        </p:txBody>
      </p:sp>
    </p:spTree>
  </p:cSld>
  <p:clrMapOvr>
    <a:masterClrMapping/>
  </p:clrMapOvr>
  <p:transition>
    <p:diamond/>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i="1" u="sng" dirty="0"/>
              <a:t>Other Benefits</a:t>
            </a:r>
            <a:endParaRPr lang="en-US" sz="2800" b="1" u="sng" dirty="0"/>
          </a:p>
          <a:p>
            <a:r>
              <a:rPr lang="en-US" sz="2800" dirty="0"/>
              <a:t>With consistent and proper use, condoms are highly effective protection against STIs, including HIV/AIDS.</a:t>
            </a:r>
          </a:p>
          <a:p>
            <a:r>
              <a:rPr lang="en-US" sz="2800" dirty="0"/>
              <a:t>They protect against PID.</a:t>
            </a:r>
          </a:p>
          <a:p>
            <a:r>
              <a:rPr lang="en-US" sz="2800" dirty="0"/>
              <a:t>The woman can control this method.</a:t>
            </a:r>
          </a:p>
          <a:p>
            <a:r>
              <a:rPr lang="en-US" sz="2800" dirty="0"/>
              <a:t>Almost every woman is eligible to use this method.</a:t>
            </a:r>
          </a:p>
          <a:p>
            <a:r>
              <a:rPr lang="en-US" sz="2800" dirty="0"/>
              <a:t>It can be inserted eight hours before an anticipated sexual act.</a:t>
            </a:r>
          </a:p>
          <a:p>
            <a:r>
              <a:rPr lang="en-US" sz="2800" dirty="0"/>
              <a:t>There is no need to see a health care provider before use.</a:t>
            </a:r>
          </a:p>
          <a:p>
            <a:r>
              <a:rPr lang="en-US" sz="2800" dirty="0"/>
              <a:t>Condoms are easy to use with a little practice.</a:t>
            </a:r>
          </a:p>
          <a:p>
            <a:r>
              <a:rPr lang="en-US" sz="2800" dirty="0"/>
              <a:t>No health risk is associated with the method.</a:t>
            </a:r>
          </a:p>
          <a:p>
            <a:r>
              <a:rPr lang="en-US" sz="2800" dirty="0"/>
              <a:t>Unlike latex rubber, there is no known allergy to polyurethane, the material from which female condoms are made.</a:t>
            </a:r>
          </a:p>
        </p:txBody>
      </p:sp>
    </p:spTree>
  </p:cSld>
  <p:clrMapOvr>
    <a:masterClrMapping/>
  </p:clrMapOvr>
  <p:transition>
    <p:diamond/>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838200"/>
          </a:xfrm>
        </p:spPr>
        <p:txBody>
          <a:bodyPr/>
          <a:lstStyle/>
          <a:p>
            <a:r>
              <a:rPr lang="en-US" b="1" dirty="0">
                <a:solidFill>
                  <a:schemeClr val="tx1"/>
                </a:solidFill>
              </a:rPr>
              <a:t>Limitations of Female Condoms</a:t>
            </a:r>
            <a:endParaRPr lang="en-US" dirty="0">
              <a:solidFill>
                <a:schemeClr val="tx1"/>
              </a:solidFill>
            </a:endParaRPr>
          </a:p>
        </p:txBody>
      </p:sp>
      <p:sp>
        <p:nvSpPr>
          <p:cNvPr id="3" name="Content Placeholder 2"/>
          <p:cNvSpPr>
            <a:spLocks noGrp="1"/>
          </p:cNvSpPr>
          <p:nvPr>
            <p:ph idx="1"/>
          </p:nvPr>
        </p:nvSpPr>
        <p:spPr>
          <a:xfrm>
            <a:off x="0" y="685800"/>
            <a:ext cx="11247438" cy="6172200"/>
          </a:xfrm>
        </p:spPr>
        <p:txBody>
          <a:bodyPr/>
          <a:lstStyle/>
          <a:p>
            <a:r>
              <a:rPr lang="en-US" sz="2800" dirty="0"/>
              <a:t>Condom must be inserted before sexual intercourse (although they can be inserted in advance—as much as eight hours).</a:t>
            </a:r>
          </a:p>
          <a:p>
            <a:r>
              <a:rPr lang="en-US" sz="2800" dirty="0"/>
              <a:t>Female condoms are expensive.</a:t>
            </a:r>
          </a:p>
          <a:p>
            <a:r>
              <a:rPr lang="en-US" sz="2800" dirty="0"/>
              <a:t>A condom can be used only once—it cannot be reused</a:t>
            </a:r>
          </a:p>
          <a:p>
            <a:pPr>
              <a:buNone/>
            </a:pPr>
            <a:r>
              <a:rPr lang="en-US" sz="2800" b="1" u="sng" dirty="0"/>
              <a:t>Women Who Can Use the Female Condom</a:t>
            </a:r>
          </a:p>
          <a:p>
            <a:r>
              <a:rPr lang="en-US" sz="2800" dirty="0"/>
              <a:t>All women of reproductive age of any parity, including nulliparous women, can use a female condom. The female condom is appropriate in many circumstances:</a:t>
            </a:r>
          </a:p>
          <a:p>
            <a:r>
              <a:rPr lang="en-US" sz="2800" dirty="0"/>
              <a:t>Women who need to rule out possible pregnancy before proceeding with another method.</a:t>
            </a:r>
          </a:p>
          <a:p>
            <a:r>
              <a:rPr lang="en-US" sz="2800" dirty="0"/>
              <a:t>Women who need a back-up method.</a:t>
            </a:r>
          </a:p>
        </p:txBody>
      </p:sp>
    </p:spTree>
  </p:cSld>
  <p:clrMapOvr>
    <a:masterClrMapping/>
  </p:clrMapOvr>
  <p:transition>
    <p:diamond/>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858000"/>
          </a:xfrm>
        </p:spPr>
        <p:txBody>
          <a:bodyPr/>
          <a:lstStyle/>
          <a:p>
            <a:r>
              <a:rPr lang="en-US" sz="2800" dirty="0"/>
              <a:t>Women who need temporary methods of contraception.</a:t>
            </a:r>
          </a:p>
          <a:p>
            <a:r>
              <a:rPr lang="en-US" sz="2800" dirty="0"/>
              <a:t>Post-abortion clients before initiating other methods.</a:t>
            </a:r>
          </a:p>
          <a:p>
            <a:r>
              <a:rPr lang="en-US" sz="2800" dirty="0"/>
              <a:t>Women who need dual protection if they are using another method for pregnancy prevention, but are at a risk of acquiring an STI or HIV/AIDS (e.g., a woman who has more than one partner, or a woman whose partner has more than one partner).</a:t>
            </a:r>
            <a:endParaRPr lang="en-US" sz="2800" u="sng" dirty="0"/>
          </a:p>
          <a:p>
            <a:endParaRPr lang="en-US" sz="2800" dirty="0"/>
          </a:p>
        </p:txBody>
      </p:sp>
    </p:spTree>
  </p:cSld>
  <p:clrMapOvr>
    <a:masterClrMapping/>
  </p:clrMapOvr>
  <p:transition>
    <p:diamond/>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lstStyle/>
          <a:p>
            <a:pPr>
              <a:buNone/>
            </a:pPr>
            <a:r>
              <a:rPr lang="en-US" b="1" dirty="0"/>
              <a:t>Women Who Should Not Use a Condom</a:t>
            </a:r>
          </a:p>
          <a:p>
            <a:r>
              <a:rPr lang="en-US" dirty="0"/>
              <a:t>A woman who has one or more conditions that make pregnancy dangerous and needs a more effective method of protection against pregnancy may want to consider other, less client-dependant, methods of contraception</a:t>
            </a:r>
          </a:p>
        </p:txBody>
      </p:sp>
    </p:spTree>
  </p:cSld>
  <p:clrMapOvr>
    <a:masterClrMapping/>
  </p:clrMapOvr>
  <p:transition>
    <p:diamond/>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274638"/>
            <a:ext cx="10122694" cy="792162"/>
          </a:xfrm>
        </p:spPr>
        <p:txBody>
          <a:bodyPr/>
          <a:lstStyle/>
          <a:p>
            <a:r>
              <a:rPr lang="en-US" b="1" dirty="0">
                <a:solidFill>
                  <a:srgbClr val="FF0000"/>
                </a:solidFill>
              </a:rPr>
              <a:t>DIAPHRAGM</a:t>
            </a:r>
            <a:endParaRPr lang="en-US" dirty="0">
              <a:solidFill>
                <a:srgbClr val="FF0000"/>
              </a:solidFill>
            </a:endParaRPr>
          </a:p>
        </p:txBody>
      </p:sp>
      <p:sp>
        <p:nvSpPr>
          <p:cNvPr id="3" name="Content Placeholder 2"/>
          <p:cNvSpPr>
            <a:spLocks noGrp="1"/>
          </p:cNvSpPr>
          <p:nvPr>
            <p:ph idx="1"/>
          </p:nvPr>
        </p:nvSpPr>
        <p:spPr>
          <a:xfrm>
            <a:off x="0" y="1066801"/>
            <a:ext cx="11247438" cy="5059363"/>
          </a:xfrm>
        </p:spPr>
        <p:txBody>
          <a:bodyPr>
            <a:normAutofit/>
          </a:bodyPr>
          <a:lstStyle/>
          <a:p>
            <a:r>
              <a:rPr lang="en-US" dirty="0"/>
              <a:t>This is a dome shaped rubber device with a flexible rim inserted into the vagina prior to sexual intercourse to prevent conception by forming a barrier.</a:t>
            </a:r>
          </a:p>
          <a:p>
            <a:r>
              <a:rPr lang="en-US" dirty="0"/>
              <a:t>It has to be removed six to eight hours after intercourse.</a:t>
            </a:r>
          </a:p>
          <a:p>
            <a:r>
              <a:rPr lang="en-US" dirty="0"/>
              <a:t>Diaphragms are of different sizes so as to fit well the individual patient.</a:t>
            </a:r>
          </a:p>
        </p:txBody>
      </p:sp>
    </p:spTree>
  </p:cSld>
  <p:clrMapOvr>
    <a:masterClrMapping/>
  </p:clrMapOvr>
  <p:transition>
    <p:diamond/>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0"/>
            <a:ext cx="10122694" cy="1219200"/>
          </a:xfrm>
        </p:spPr>
        <p:txBody>
          <a:bodyPr/>
          <a:lstStyle/>
          <a:p>
            <a:r>
              <a:rPr lang="en-US" b="1" dirty="0"/>
              <a:t>PRECAUTIONS</a:t>
            </a:r>
          </a:p>
        </p:txBody>
      </p:sp>
      <p:sp>
        <p:nvSpPr>
          <p:cNvPr id="3" name="Content Placeholder 2"/>
          <p:cNvSpPr>
            <a:spLocks noGrp="1"/>
          </p:cNvSpPr>
          <p:nvPr>
            <p:ph idx="1"/>
          </p:nvPr>
        </p:nvSpPr>
        <p:spPr>
          <a:xfrm>
            <a:off x="0" y="1143001"/>
            <a:ext cx="11247438" cy="4983163"/>
          </a:xfrm>
        </p:spPr>
        <p:txBody>
          <a:bodyPr/>
          <a:lstStyle/>
          <a:p>
            <a:r>
              <a:rPr lang="en-US" dirty="0"/>
              <a:t>Efficacy is improved if used with spermicides</a:t>
            </a:r>
          </a:p>
          <a:p>
            <a:r>
              <a:rPr lang="en-US" dirty="0"/>
              <a:t>The patient should ensure that it fits well</a:t>
            </a:r>
          </a:p>
          <a:p>
            <a:r>
              <a:rPr lang="en-US" dirty="0"/>
              <a:t>There is a failure rate of 2-15%</a:t>
            </a:r>
          </a:p>
        </p:txBody>
      </p:sp>
    </p:spTree>
  </p:cSld>
  <p:clrMapOvr>
    <a:masterClrMapping/>
  </p:clrMapOvr>
  <p:transition>
    <p:diamond/>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CONTRAINDICATIONS</a:t>
            </a:r>
          </a:p>
        </p:txBody>
      </p:sp>
      <p:sp>
        <p:nvSpPr>
          <p:cNvPr id="3" name="Content Placeholder 2"/>
          <p:cNvSpPr>
            <a:spLocks noGrp="1"/>
          </p:cNvSpPr>
          <p:nvPr>
            <p:ph idx="1"/>
          </p:nvPr>
        </p:nvSpPr>
        <p:spPr>
          <a:xfrm>
            <a:off x="0" y="1600200"/>
            <a:ext cx="11247438" cy="5029200"/>
          </a:xfrm>
        </p:spPr>
        <p:txBody>
          <a:bodyPr>
            <a:normAutofit/>
          </a:bodyPr>
          <a:lstStyle/>
          <a:p>
            <a:r>
              <a:rPr lang="en-US" dirty="0"/>
              <a:t>Allergy to rubber</a:t>
            </a:r>
          </a:p>
          <a:p>
            <a:r>
              <a:rPr lang="en-US" dirty="0"/>
              <a:t>uterine prolapse </a:t>
            </a:r>
          </a:p>
          <a:p>
            <a:r>
              <a:rPr lang="en-US" dirty="0"/>
              <a:t>recurrent cystitis</a:t>
            </a:r>
          </a:p>
          <a:p>
            <a:pPr>
              <a:buNone/>
            </a:pPr>
            <a:r>
              <a:rPr lang="en-US" i="1" dirty="0"/>
              <a:t>instruct the patient to remove the device six hours post intercourse and to ensure that it is washed and kept dry.</a:t>
            </a:r>
          </a:p>
        </p:txBody>
      </p:sp>
    </p:spTree>
  </p:cSld>
  <p:clrMapOvr>
    <a:masterClrMapping/>
  </p:clrMapOvr>
  <p:transition>
    <p:diamond/>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274638"/>
            <a:ext cx="10122694" cy="792162"/>
          </a:xfrm>
        </p:spPr>
        <p:txBody>
          <a:bodyPr/>
          <a:lstStyle/>
          <a:p>
            <a:r>
              <a:rPr lang="en-US" b="1" dirty="0">
                <a:solidFill>
                  <a:srgbClr val="7030A0"/>
                </a:solidFill>
              </a:rPr>
              <a:t>VAGINAL SPONGE</a:t>
            </a:r>
            <a:endParaRPr lang="en-US" dirty="0">
              <a:solidFill>
                <a:srgbClr val="7030A0"/>
              </a:solidFill>
            </a:endParaRPr>
          </a:p>
        </p:txBody>
      </p:sp>
      <p:sp>
        <p:nvSpPr>
          <p:cNvPr id="3" name="Content Placeholder 2"/>
          <p:cNvSpPr>
            <a:spLocks noGrp="1"/>
          </p:cNvSpPr>
          <p:nvPr>
            <p:ph idx="1"/>
          </p:nvPr>
        </p:nvSpPr>
        <p:spPr>
          <a:xfrm>
            <a:off x="281186" y="1600201"/>
            <a:ext cx="10685066" cy="4525963"/>
          </a:xfrm>
        </p:spPr>
        <p:txBody>
          <a:bodyPr>
            <a:normAutofit lnSpcReduction="10000"/>
          </a:bodyPr>
          <a:lstStyle/>
          <a:p>
            <a:r>
              <a:rPr lang="en-US" dirty="0"/>
              <a:t>This is a synthetic sponge impregnated with spermicides, which is inserted high into the vagina. </a:t>
            </a:r>
          </a:p>
          <a:p>
            <a:r>
              <a:rPr lang="en-US" dirty="0"/>
              <a:t>It is effective for up to 24 hours. </a:t>
            </a:r>
          </a:p>
          <a:p>
            <a:r>
              <a:rPr lang="en-US" dirty="0"/>
              <a:t>People who have a vaginal infection or allergies should not use it. </a:t>
            </a:r>
          </a:p>
          <a:p>
            <a:r>
              <a:rPr lang="en-US" dirty="0"/>
              <a:t>The device remains in situ for six hours after intercourse, after which it is removed and discarded.</a:t>
            </a:r>
          </a:p>
          <a:p>
            <a:r>
              <a:rPr lang="en-US" dirty="0"/>
              <a:t>The main disadvantage of the vaginal sponge is that it is very expensive.</a:t>
            </a:r>
          </a:p>
        </p:txBody>
      </p:sp>
    </p:spTree>
  </p:cSld>
  <p:clrMapOvr>
    <a:masterClrMapping/>
  </p:clrMapOvr>
  <p:transition>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11059981" cy="5257800"/>
          </a:xfrm>
        </p:spPr>
        <p:txBody>
          <a:bodyPr>
            <a:normAutofit/>
          </a:bodyPr>
          <a:lstStyle/>
          <a:p>
            <a:pPr>
              <a:buNone/>
            </a:pPr>
            <a:r>
              <a:rPr lang="en-US" sz="3600" b="1" u="sng" dirty="0"/>
              <a:t>To the nation</a:t>
            </a:r>
          </a:p>
          <a:p>
            <a:r>
              <a:rPr lang="en-US" sz="3600" dirty="0"/>
              <a:t>A lot of funds will be spent importing labour &amp; caring for old people &amp; also money will be spent on research on acceptance &amp; awareness of fp</a:t>
            </a:r>
          </a:p>
          <a:p>
            <a:endParaRPr lang="en-US" sz="3600" dirty="0"/>
          </a:p>
        </p:txBody>
      </p:sp>
    </p:spTree>
  </p:cSld>
  <p:clrMapOvr>
    <a:masterClrMapping/>
  </p:clrMapOvr>
  <p:transition>
    <p:diamond/>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0"/>
            <a:ext cx="10122694" cy="1219200"/>
          </a:xfrm>
        </p:spPr>
        <p:txBody>
          <a:bodyPr/>
          <a:lstStyle/>
          <a:p>
            <a:r>
              <a:rPr lang="en-US" b="1" dirty="0">
                <a:solidFill>
                  <a:srgbClr val="00B050"/>
                </a:solidFill>
              </a:rPr>
              <a:t>SPERMICIDES</a:t>
            </a:r>
            <a:endParaRPr lang="en-US" dirty="0">
              <a:solidFill>
                <a:srgbClr val="00B050"/>
              </a:solidFill>
            </a:endParaRPr>
          </a:p>
        </p:txBody>
      </p:sp>
      <p:sp>
        <p:nvSpPr>
          <p:cNvPr id="3" name="Content Placeholder 2"/>
          <p:cNvSpPr>
            <a:spLocks noGrp="1"/>
          </p:cNvSpPr>
          <p:nvPr>
            <p:ph idx="1"/>
          </p:nvPr>
        </p:nvSpPr>
        <p:spPr>
          <a:xfrm>
            <a:off x="0" y="990600"/>
            <a:ext cx="11059981" cy="5638800"/>
          </a:xfrm>
        </p:spPr>
        <p:txBody>
          <a:bodyPr/>
          <a:lstStyle/>
          <a:p>
            <a:r>
              <a:rPr lang="en-US" dirty="0"/>
              <a:t>These are usually supplied in the form of gels, aerosols, pessaries or foaming tablets, which are inserted high into the vagina</a:t>
            </a:r>
          </a:p>
          <a:p>
            <a:pPr>
              <a:buNone/>
            </a:pPr>
            <a:r>
              <a:rPr lang="en-US" b="1" u="sng" dirty="0"/>
              <a:t>Spermicides work in the following ways:</a:t>
            </a:r>
          </a:p>
          <a:p>
            <a:r>
              <a:rPr lang="en-US" dirty="0"/>
              <a:t>They kill spermatozoa and some organisms such as gonococcal bacteria and treponema pallidum</a:t>
            </a:r>
          </a:p>
          <a:p>
            <a:r>
              <a:rPr lang="en-US" dirty="0"/>
              <a:t>They are usually applied on condoms and the diaphragm</a:t>
            </a:r>
          </a:p>
          <a:p>
            <a:pPr>
              <a:buNone/>
            </a:pPr>
            <a:r>
              <a:rPr lang="en-US" i="1" dirty="0"/>
              <a:t>They have a failure rate of 14-25%</a:t>
            </a:r>
          </a:p>
        </p:txBody>
      </p:sp>
    </p:spTree>
  </p:cSld>
  <p:clrMapOvr>
    <a:masterClrMapping/>
  </p:clrMapOvr>
  <p:transition>
    <p:diamond/>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solidFill>
                  <a:srgbClr val="FFFF00"/>
                </a:solidFill>
              </a:rPr>
              <a:t>PERMANENT METHODS OF FP</a:t>
            </a:r>
          </a:p>
        </p:txBody>
      </p:sp>
      <p:sp>
        <p:nvSpPr>
          <p:cNvPr id="3" name="Content Placeholder 2"/>
          <p:cNvSpPr>
            <a:spLocks noGrp="1"/>
          </p:cNvSpPr>
          <p:nvPr>
            <p:ph idx="1"/>
          </p:nvPr>
        </p:nvSpPr>
        <p:spPr>
          <a:xfrm>
            <a:off x="0" y="914400"/>
            <a:ext cx="11247438" cy="5943600"/>
          </a:xfrm>
        </p:spPr>
        <p:txBody>
          <a:bodyPr>
            <a:normAutofit/>
          </a:bodyPr>
          <a:lstStyle/>
          <a:p>
            <a:pPr algn="just">
              <a:buNone/>
            </a:pPr>
            <a:r>
              <a:rPr lang="en-US" sz="2800" b="1" u="sng" dirty="0"/>
              <a:t>VOLUNTARY SURGICAL CONTRACEPTION</a:t>
            </a:r>
          </a:p>
          <a:p>
            <a:pPr algn="just"/>
            <a:r>
              <a:rPr lang="en-US" sz="2800" dirty="0"/>
              <a:t>Voluntary Surgical Contraception (VSC) includes female and male sterilisation procedures that are intended to provide permanent contraception</a:t>
            </a:r>
          </a:p>
          <a:p>
            <a:pPr algn="just"/>
            <a:r>
              <a:rPr lang="en-US" sz="2800" dirty="0"/>
              <a:t>special care must be taken to assure that every client who chooses this method does so voluntarily and is fully informed about the permanence of this method and the availability of alternative, long-acting, highly effective methods</a:t>
            </a:r>
          </a:p>
          <a:p>
            <a:pPr algn="just">
              <a:buNone/>
            </a:pPr>
            <a:r>
              <a:rPr lang="en-US" sz="2800" b="1" u="sng" dirty="0"/>
              <a:t>Remember:</a:t>
            </a:r>
          </a:p>
          <a:p>
            <a:pPr algn="just">
              <a:buFont typeface="Wingdings" pitchFamily="2" charset="2"/>
              <a:buChar char="v"/>
            </a:pPr>
            <a:r>
              <a:rPr lang="en-US" sz="2800" b="1" dirty="0"/>
              <a:t>Sterilisation does not protect against STIs, including hepatitis B </a:t>
            </a:r>
            <a:r>
              <a:rPr lang="en-US" sz="2800" dirty="0"/>
              <a:t>and </a:t>
            </a:r>
            <a:r>
              <a:rPr lang="en-US" sz="2800" b="1" dirty="0"/>
              <a:t>HIV/AIDS</a:t>
            </a:r>
            <a:r>
              <a:rPr lang="en-US" sz="2800" dirty="0"/>
              <a:t>. If the client is at risk of contracting one of these, the correct use of condoms is recommended following sterilisation</a:t>
            </a:r>
            <a:endParaRPr lang="en-US" sz="2800" b="1" u="sng" dirty="0"/>
          </a:p>
        </p:txBody>
      </p:sp>
    </p:spTree>
  </p:cSld>
  <p:clrMapOvr>
    <a:masterClrMapping/>
  </p:clrMapOvr>
  <p:transition>
    <p:diamond/>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p:spPr>
        <p:txBody>
          <a:bodyPr>
            <a:normAutofit fontScale="90000"/>
          </a:bodyPr>
          <a:lstStyle/>
          <a:p>
            <a:r>
              <a:rPr lang="en-US" b="1" dirty="0"/>
              <a:t>The following categories are used for recommending voluntary surgical contraception</a:t>
            </a:r>
          </a:p>
        </p:txBody>
      </p:sp>
      <p:sp>
        <p:nvSpPr>
          <p:cNvPr id="3" name="Content Placeholder 2"/>
          <p:cNvSpPr>
            <a:spLocks noGrp="1"/>
          </p:cNvSpPr>
          <p:nvPr>
            <p:ph idx="1"/>
          </p:nvPr>
        </p:nvSpPr>
        <p:spPr>
          <a:xfrm>
            <a:off x="137319" y="1143000"/>
            <a:ext cx="10896600" cy="5562600"/>
          </a:xfrm>
        </p:spPr>
        <p:txBody>
          <a:bodyPr>
            <a:normAutofit fontScale="92500" lnSpcReduction="20000"/>
          </a:bodyPr>
          <a:lstStyle/>
          <a:p>
            <a:pPr algn="just"/>
            <a:r>
              <a:rPr lang="en-US" b="1" dirty="0">
                <a:solidFill>
                  <a:srgbClr val="FF0000"/>
                </a:solidFill>
              </a:rPr>
              <a:t>Accept (Category A)</a:t>
            </a:r>
            <a:r>
              <a:rPr lang="en-US" dirty="0">
                <a:solidFill>
                  <a:srgbClr val="FF0000"/>
                </a:solidFill>
              </a:rPr>
              <a:t>: </a:t>
            </a:r>
            <a:r>
              <a:rPr lang="en-US" dirty="0"/>
              <a:t>There is no medical reason to deny sterilization to a person with this condition.</a:t>
            </a:r>
          </a:p>
          <a:p>
            <a:pPr algn="just"/>
            <a:r>
              <a:rPr lang="en-US" b="1" dirty="0">
                <a:solidFill>
                  <a:srgbClr val="FF0000"/>
                </a:solidFill>
              </a:rPr>
              <a:t>Caution (Category C)</a:t>
            </a:r>
            <a:r>
              <a:rPr lang="en-US" dirty="0">
                <a:solidFill>
                  <a:srgbClr val="FF0000"/>
                </a:solidFill>
              </a:rPr>
              <a:t>: </a:t>
            </a:r>
            <a:r>
              <a:rPr lang="en-US" dirty="0"/>
              <a:t>The procedure is normally conducted in a routine setting, but with extra preparation and precautions.</a:t>
            </a:r>
          </a:p>
          <a:p>
            <a:pPr algn="just"/>
            <a:r>
              <a:rPr lang="en-US" b="1" dirty="0">
                <a:solidFill>
                  <a:srgbClr val="FF0000"/>
                </a:solidFill>
              </a:rPr>
              <a:t>Delay (Category D)</a:t>
            </a:r>
            <a:r>
              <a:rPr lang="en-US" dirty="0">
                <a:solidFill>
                  <a:srgbClr val="FF0000"/>
                </a:solidFill>
              </a:rPr>
              <a:t>: </a:t>
            </a:r>
            <a:r>
              <a:rPr lang="en-US" dirty="0"/>
              <a:t>The procedure is delayed until the condition is evaluated and corrected if need be. Alternative temporary methods of contraception should be provided.</a:t>
            </a:r>
          </a:p>
          <a:p>
            <a:pPr algn="just"/>
            <a:r>
              <a:rPr lang="en-US" b="1" dirty="0">
                <a:solidFill>
                  <a:srgbClr val="FF0000"/>
                </a:solidFill>
              </a:rPr>
              <a:t>Special (Category S)</a:t>
            </a:r>
            <a:r>
              <a:rPr lang="en-US" dirty="0">
                <a:solidFill>
                  <a:srgbClr val="FF0000"/>
                </a:solidFill>
              </a:rPr>
              <a:t>: </a:t>
            </a:r>
            <a:r>
              <a:rPr lang="en-US" dirty="0"/>
              <a:t>The procedure should be undertaken in a setting with an experienced surgeon and staff, equipment needed to provide general </a:t>
            </a:r>
            <a:r>
              <a:rPr lang="en-US" dirty="0" err="1"/>
              <a:t>anaesthesia</a:t>
            </a:r>
            <a:r>
              <a:rPr lang="en-US" dirty="0"/>
              <a:t>, and other back-up medical support. For these conditions, the provider must be able to decide on the most appropriate procedure and </a:t>
            </a:r>
            <a:r>
              <a:rPr lang="en-US" dirty="0" err="1"/>
              <a:t>anaesthesia</a:t>
            </a:r>
            <a:r>
              <a:rPr lang="en-US" dirty="0"/>
              <a:t> regimen. Alternative temporary methods of contraception should be provided if referral is required or there is otherwise any delay.</a:t>
            </a:r>
          </a:p>
        </p:txBody>
      </p:sp>
    </p:spTree>
    <p:extLst>
      <p:ext uri="{BB962C8B-B14F-4D97-AF65-F5344CB8AC3E}">
        <p14:creationId xmlns:p14="http://schemas.microsoft.com/office/powerpoint/2010/main" val="1247498370"/>
      </p:ext>
    </p:extLst>
  </p:cSld>
  <p:clrMapOvr>
    <a:masterClrMapping/>
  </p:clrMapOvr>
  <p:transition>
    <p:diamond/>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8" y="36394"/>
            <a:ext cx="10014347" cy="878006"/>
          </a:xfrm>
        </p:spPr>
        <p:txBody>
          <a:bodyPr>
            <a:noAutofit/>
          </a:bodyPr>
          <a:lstStyle/>
          <a:p>
            <a:r>
              <a:rPr lang="en-US" sz="5400" b="1" dirty="0">
                <a:solidFill>
                  <a:srgbClr val="FF0000"/>
                </a:solidFill>
              </a:rPr>
              <a:t>Note</a:t>
            </a:r>
            <a:r>
              <a:rPr lang="en-US" sz="5400" b="1" dirty="0"/>
              <a:t>: </a:t>
            </a:r>
          </a:p>
        </p:txBody>
      </p:sp>
      <p:sp>
        <p:nvSpPr>
          <p:cNvPr id="3" name="Content Placeholder 2"/>
          <p:cNvSpPr>
            <a:spLocks noGrp="1"/>
          </p:cNvSpPr>
          <p:nvPr>
            <p:ph idx="1"/>
          </p:nvPr>
        </p:nvSpPr>
        <p:spPr>
          <a:xfrm>
            <a:off x="213519" y="914401"/>
            <a:ext cx="10471547" cy="5211764"/>
          </a:xfrm>
        </p:spPr>
        <p:txBody>
          <a:bodyPr>
            <a:normAutofit fontScale="92500" lnSpcReduction="20000"/>
          </a:bodyPr>
          <a:lstStyle/>
          <a:p>
            <a:pPr algn="just"/>
            <a:r>
              <a:rPr lang="en-US" dirty="0"/>
              <a:t>No incentives are to be given to clients to accept any form of contraception or to providers to recruit clients and perform the surgical procedure.</a:t>
            </a:r>
          </a:p>
          <a:p>
            <a:pPr algn="just"/>
            <a:r>
              <a:rPr lang="en-US" dirty="0"/>
              <a:t>The client is free to change her mind anytime prior to the procedure.</a:t>
            </a:r>
          </a:p>
          <a:p>
            <a:pPr algn="just"/>
            <a:r>
              <a:rPr lang="en-US" dirty="0"/>
              <a:t> Multiple caesarean sections and grand multiparity are not absolute indications for female sterilization.</a:t>
            </a:r>
          </a:p>
          <a:p>
            <a:pPr algn="just"/>
            <a:r>
              <a:rPr lang="en-US" dirty="0"/>
              <a:t>Informed consent must be obtained and the client must sign a standard consent form for the procedure. Spousal consent is not mandatory, but counselling should be provided to both partners and consent obtained from both, if possible, and where appropriate</a:t>
            </a:r>
          </a:p>
        </p:txBody>
      </p:sp>
    </p:spTree>
    <p:extLst>
      <p:ext uri="{BB962C8B-B14F-4D97-AF65-F5344CB8AC3E}">
        <p14:creationId xmlns:p14="http://schemas.microsoft.com/office/powerpoint/2010/main" val="4042231531"/>
      </p:ext>
    </p:extLst>
  </p:cSld>
  <p:clrMapOvr>
    <a:masterClrMapping/>
  </p:clrMapOvr>
  <p:transition>
    <p:diamond/>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1247438" cy="838200"/>
          </a:xfrm>
        </p:spPr>
        <p:txBody>
          <a:bodyPr>
            <a:noAutofit/>
          </a:bodyPr>
          <a:lstStyle/>
          <a:p>
            <a:r>
              <a:rPr lang="en-US" b="1" dirty="0">
                <a:solidFill>
                  <a:srgbClr val="FF0000"/>
                </a:solidFill>
              </a:rPr>
              <a:t>Bilateral Tubal Ligation (BTL)</a:t>
            </a:r>
            <a:br>
              <a:rPr lang="en-US" dirty="0"/>
            </a:br>
            <a:endParaRPr lang="en-US" dirty="0"/>
          </a:p>
        </p:txBody>
      </p:sp>
      <p:sp>
        <p:nvSpPr>
          <p:cNvPr id="3" name="Content Placeholder 2"/>
          <p:cNvSpPr>
            <a:spLocks noGrp="1"/>
          </p:cNvSpPr>
          <p:nvPr>
            <p:ph idx="1"/>
          </p:nvPr>
        </p:nvSpPr>
        <p:spPr>
          <a:xfrm>
            <a:off x="137319" y="609600"/>
            <a:ext cx="10896600" cy="6019800"/>
          </a:xfrm>
        </p:spPr>
        <p:txBody>
          <a:bodyPr>
            <a:normAutofit/>
          </a:bodyPr>
          <a:lstStyle/>
          <a:p>
            <a:pPr algn="just">
              <a:buNone/>
            </a:pPr>
            <a:r>
              <a:rPr lang="en-US" sz="2800" b="1" dirty="0"/>
              <a:t>DESCRIPTION</a:t>
            </a:r>
            <a:r>
              <a:rPr lang="en-US" sz="2800" dirty="0"/>
              <a:t>:</a:t>
            </a:r>
          </a:p>
          <a:p>
            <a:pPr algn="just"/>
            <a:r>
              <a:rPr lang="en-US" sz="2800" dirty="0"/>
              <a:t>Also known as </a:t>
            </a:r>
          </a:p>
          <a:p>
            <a:pPr lvl="1" algn="just"/>
            <a:r>
              <a:rPr lang="en-US" dirty="0"/>
              <a:t>Female voluntary surgical contraception</a:t>
            </a:r>
          </a:p>
          <a:p>
            <a:pPr lvl="1" algn="just"/>
            <a:r>
              <a:rPr lang="en-US" dirty="0"/>
              <a:t>Female sterilization</a:t>
            </a:r>
          </a:p>
          <a:p>
            <a:pPr lvl="1" algn="just"/>
            <a:r>
              <a:rPr lang="en-US" dirty="0"/>
              <a:t>Tubal ligation.</a:t>
            </a:r>
          </a:p>
          <a:p>
            <a:pPr algn="just"/>
            <a:r>
              <a:rPr lang="en-US" sz="2800" dirty="0"/>
              <a:t>A Bilateral Tubal Ligation (BTL) is a minor surgical procedure that involves blocking the fallopian tubes to prevent the ovum from being fertilized. It can be done by cutting, burning or removing sections of the fallopian tubes or by placing clips on each tube.</a:t>
            </a:r>
          </a:p>
          <a:p>
            <a:pPr algn="just"/>
            <a:r>
              <a:rPr lang="en-US" sz="2800" dirty="0"/>
              <a:t>In Kenya, nearly 14% of users of modern methods of contraception rely on female sterilization. </a:t>
            </a:r>
          </a:p>
          <a:p>
            <a:pPr lvl="0" algn="just">
              <a:buNone/>
            </a:pPr>
            <a:endParaRPr lang="en-US" sz="2800" u="sng" dirty="0"/>
          </a:p>
          <a:p>
            <a:pPr algn="just"/>
            <a:endParaRPr lang="en-US" sz="2800" dirty="0"/>
          </a:p>
        </p:txBody>
      </p:sp>
    </p:spTree>
  </p:cSld>
  <p:clrMapOvr>
    <a:masterClrMapping/>
  </p:clrMapOvr>
  <p:transition>
    <p:diamond/>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0"/>
            <a:ext cx="10122694" cy="1143000"/>
          </a:xfrm>
        </p:spPr>
        <p:txBody>
          <a:bodyPr>
            <a:normAutofit/>
          </a:bodyPr>
          <a:lstStyle/>
          <a:p>
            <a:r>
              <a:rPr lang="en-US" sz="5400" b="1" dirty="0"/>
              <a:t>Types of tubal ligation</a:t>
            </a:r>
          </a:p>
        </p:txBody>
      </p:sp>
      <p:sp>
        <p:nvSpPr>
          <p:cNvPr id="3" name="Content Placeholder 2"/>
          <p:cNvSpPr>
            <a:spLocks noGrp="1"/>
          </p:cNvSpPr>
          <p:nvPr>
            <p:ph idx="1"/>
          </p:nvPr>
        </p:nvSpPr>
        <p:spPr>
          <a:xfrm>
            <a:off x="365919" y="1219201"/>
            <a:ext cx="10319147" cy="4906964"/>
          </a:xfrm>
        </p:spPr>
        <p:txBody>
          <a:bodyPr/>
          <a:lstStyle/>
          <a:p>
            <a:pPr marL="0" indent="0" algn="just">
              <a:buNone/>
            </a:pPr>
            <a:r>
              <a:rPr lang="en-US" dirty="0"/>
              <a:t>There are several ways to perform a TL:</a:t>
            </a:r>
          </a:p>
          <a:p>
            <a:pPr algn="just"/>
            <a:r>
              <a:rPr lang="en-US" dirty="0" err="1"/>
              <a:t>Minilaparotomy</a:t>
            </a:r>
            <a:r>
              <a:rPr lang="en-US" dirty="0"/>
              <a:t> (postpartum, </a:t>
            </a:r>
            <a:r>
              <a:rPr lang="en-US" dirty="0" err="1"/>
              <a:t>postabortion</a:t>
            </a:r>
            <a:r>
              <a:rPr lang="en-US" dirty="0"/>
              <a:t> or interval)</a:t>
            </a:r>
          </a:p>
          <a:p>
            <a:pPr algn="just"/>
            <a:r>
              <a:rPr lang="en-US" dirty="0"/>
              <a:t>Laparoscopic tubal ligation (interval)</a:t>
            </a:r>
          </a:p>
          <a:p>
            <a:pPr algn="just"/>
            <a:r>
              <a:rPr lang="en-US" dirty="0"/>
              <a:t>In conjunction with a caesarean section or other abdominal surgery</a:t>
            </a:r>
            <a:endParaRPr lang="en-US" b="1" dirty="0"/>
          </a:p>
        </p:txBody>
      </p:sp>
    </p:spTree>
    <p:extLst>
      <p:ext uri="{BB962C8B-B14F-4D97-AF65-F5344CB8AC3E}">
        <p14:creationId xmlns:p14="http://schemas.microsoft.com/office/powerpoint/2010/main" val="4022761637"/>
      </p:ext>
    </p:extLst>
  </p:cSld>
  <p:clrMapOvr>
    <a:masterClrMapping/>
  </p:clrMapOvr>
  <p:transition>
    <p:diamond/>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9" y="457200"/>
            <a:ext cx="10770262" cy="5638800"/>
          </a:xfrm>
        </p:spPr>
        <p:txBody>
          <a:bodyPr>
            <a:normAutofit/>
          </a:bodyPr>
          <a:lstStyle/>
          <a:p>
            <a:pPr lvl="0" algn="just">
              <a:buNone/>
            </a:pPr>
            <a:r>
              <a:rPr lang="en-US" b="1" u="sng" dirty="0"/>
              <a:t>INDICATIONS</a:t>
            </a:r>
          </a:p>
          <a:p>
            <a:pPr algn="just">
              <a:buNone/>
            </a:pPr>
            <a:r>
              <a:rPr lang="en-US" dirty="0"/>
              <a:t>It is suitable for: </a:t>
            </a:r>
          </a:p>
          <a:p>
            <a:pPr lvl="0" algn="just"/>
            <a:r>
              <a:rPr lang="en-US" dirty="0"/>
              <a:t>Those who have had their desired number of children, hence used to prevent a pregnancy. </a:t>
            </a:r>
          </a:p>
          <a:p>
            <a:pPr lvl="0" algn="just"/>
            <a:r>
              <a:rPr lang="en-US" dirty="0"/>
              <a:t>Those who have chronic medical conditions such as renal, heart, uterine and ovarian diseases</a:t>
            </a:r>
          </a:p>
          <a:p>
            <a:pPr algn="just"/>
            <a:r>
              <a:rPr lang="en-US" dirty="0"/>
              <a:t>Those who want a permanent method of contraception (after counseling)</a:t>
            </a:r>
          </a:p>
          <a:p>
            <a:pPr lvl="0" algn="just"/>
            <a:r>
              <a:rPr lang="en-US" dirty="0"/>
              <a:t>Those who understand and voluntarily follow an informed consent procedure after proper counseling</a:t>
            </a:r>
          </a:p>
          <a:p>
            <a:pPr lvl="0" algn="just">
              <a:buNone/>
            </a:pPr>
            <a:endParaRPr lang="en-US" u="sng" dirty="0"/>
          </a:p>
          <a:p>
            <a:pPr algn="just"/>
            <a:endParaRPr lang="en-US" dirty="0"/>
          </a:p>
        </p:txBody>
      </p:sp>
    </p:spTree>
  </p:cSld>
  <p:clrMapOvr>
    <a:masterClrMapping/>
  </p:clrMapOvr>
  <p:transition>
    <p:diamond/>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44_innerEl" descr="Bilateral tubal litigation"/>
          <p:cNvPicPr>
            <a:picLocks noGrp="1"/>
          </p:cNvPicPr>
          <p:nvPr>
            <p:ph idx="1"/>
          </p:nvPr>
        </p:nvPicPr>
        <p:blipFill>
          <a:blip r:embed="rId2" cstate="print"/>
          <a:srcRect/>
          <a:stretch>
            <a:fillRect/>
          </a:stretch>
        </p:blipFill>
        <p:spPr bwMode="auto">
          <a:xfrm>
            <a:off x="0" y="304800"/>
            <a:ext cx="11247438" cy="6553200"/>
          </a:xfrm>
          <a:prstGeom prst="rect">
            <a:avLst/>
          </a:prstGeom>
          <a:noFill/>
          <a:ln w="9525">
            <a:noFill/>
            <a:miter lim="800000"/>
            <a:headEnd/>
            <a:tailEnd/>
          </a:ln>
        </p:spPr>
      </p:pic>
    </p:spTree>
  </p:cSld>
  <p:clrMapOvr>
    <a:masterClrMapping/>
  </p:clrMapOvr>
  <p:transition>
    <p:diamond/>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685800"/>
          </a:xfrm>
        </p:spPr>
        <p:txBody>
          <a:bodyPr>
            <a:normAutofit fontScale="90000"/>
          </a:bodyPr>
          <a:lstStyle/>
          <a:p>
            <a:r>
              <a:rPr lang="en-US" b="1" dirty="0">
                <a:solidFill>
                  <a:srgbClr val="0033CC"/>
                </a:solidFill>
              </a:rPr>
              <a:t>Advantages of BTL</a:t>
            </a:r>
          </a:p>
        </p:txBody>
      </p:sp>
      <p:sp>
        <p:nvSpPr>
          <p:cNvPr id="3" name="Content Placeholder 2"/>
          <p:cNvSpPr>
            <a:spLocks noGrp="1"/>
          </p:cNvSpPr>
          <p:nvPr>
            <p:ph idx="1"/>
          </p:nvPr>
        </p:nvSpPr>
        <p:spPr>
          <a:xfrm>
            <a:off x="0" y="685800"/>
            <a:ext cx="11247438" cy="6172200"/>
          </a:xfrm>
        </p:spPr>
        <p:txBody>
          <a:bodyPr>
            <a:normAutofit/>
          </a:bodyPr>
          <a:lstStyle/>
          <a:p>
            <a:pPr>
              <a:buNone/>
            </a:pPr>
            <a:r>
              <a:rPr lang="en-US" sz="2800" b="1" i="1" u="sng" dirty="0"/>
              <a:t>Contraceptive Benefits</a:t>
            </a:r>
          </a:p>
          <a:p>
            <a:r>
              <a:rPr lang="en-US" sz="2800" dirty="0"/>
              <a:t>TL is a highly effective, immediate, and safe form of contraception that offers the following benefits:</a:t>
            </a:r>
          </a:p>
          <a:p>
            <a:pPr lvl="1">
              <a:buFont typeface="Wingdings" pitchFamily="2" charset="2"/>
              <a:buChar char="q"/>
            </a:pPr>
            <a:r>
              <a:rPr lang="en-US" dirty="0"/>
              <a:t>TL does not change sexual function and does not interfere with intercourse.</a:t>
            </a:r>
          </a:p>
          <a:p>
            <a:pPr lvl="1">
              <a:buFont typeface="Wingdings" pitchFamily="2" charset="2"/>
              <a:buChar char="q"/>
            </a:pPr>
            <a:r>
              <a:rPr lang="en-US" dirty="0"/>
              <a:t>TL is permanent.</a:t>
            </a:r>
          </a:p>
          <a:p>
            <a:pPr lvl="1">
              <a:buFont typeface="Wingdings" pitchFamily="2" charset="2"/>
              <a:buChar char="q"/>
            </a:pPr>
            <a:r>
              <a:rPr lang="en-US" dirty="0"/>
              <a:t>TL has few known side effects </a:t>
            </a:r>
          </a:p>
          <a:p>
            <a:pPr lvl="1">
              <a:buFont typeface="Wingdings" pitchFamily="2" charset="2"/>
              <a:buChar char="q"/>
            </a:pPr>
            <a:r>
              <a:rPr lang="en-US" dirty="0"/>
              <a:t>TL does not affect breastfeeding.</a:t>
            </a:r>
            <a:endParaRPr lang="en-US" sz="5600" dirty="0"/>
          </a:p>
          <a:p>
            <a:pPr marL="0" indent="0">
              <a:buNone/>
            </a:pPr>
            <a:r>
              <a:rPr lang="en-US" b="1" i="1" u="sng" dirty="0"/>
              <a:t>Other Benefits</a:t>
            </a:r>
          </a:p>
          <a:p>
            <a:r>
              <a:rPr lang="en-US" dirty="0"/>
              <a:t>Women who have TLs have a decreased risk of getting ovarian cancer and have a possible decreased risk of PID.</a:t>
            </a:r>
          </a:p>
        </p:txBody>
      </p:sp>
    </p:spTree>
  </p:cSld>
  <p:clrMapOvr>
    <a:masterClrMapping/>
  </p:clrMapOvr>
  <p:transition>
    <p:diamond/>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None/>
            </a:pPr>
            <a:r>
              <a:rPr lang="en-US" sz="2800" b="1" u="sng" dirty="0"/>
              <a:t>LIMITATIONS &amp; SIDE EFFECTS OF BTL</a:t>
            </a:r>
          </a:p>
          <a:p>
            <a:pPr lvl="0" algn="just"/>
            <a:r>
              <a:rPr lang="en-US" sz="2800" dirty="0"/>
              <a:t>The procedure is generally irreversible and expensive. The success of reversal surgery cannot be guaranteed. </a:t>
            </a:r>
          </a:p>
          <a:p>
            <a:pPr lvl="0" algn="just"/>
            <a:r>
              <a:rPr lang="en-US" sz="2800" dirty="0"/>
              <a:t>There are risks and side effects associated with anaesthesia</a:t>
            </a:r>
          </a:p>
          <a:p>
            <a:pPr lvl="0" algn="just"/>
            <a:r>
              <a:rPr lang="en-US" sz="2800" dirty="0"/>
              <a:t>Risks related to surgical procedure such as bleeding, haematoma or infection</a:t>
            </a:r>
          </a:p>
          <a:p>
            <a:pPr lvl="0" algn="just"/>
            <a:r>
              <a:rPr lang="en-US" sz="2800" dirty="0"/>
              <a:t>The method does not protect against STIs, HIV/AIDS and hepatitis B. </a:t>
            </a:r>
          </a:p>
          <a:p>
            <a:pPr algn="just"/>
            <a:r>
              <a:rPr lang="en-US" sz="2800" dirty="0"/>
              <a:t>In rare cases when pregnancy occurs, it is more likely to be ectopic</a:t>
            </a:r>
          </a:p>
          <a:p>
            <a:pPr algn="just"/>
            <a:r>
              <a:rPr lang="en-US" sz="2800" dirty="0"/>
              <a:t>Only a trained provider can perform the procedure</a:t>
            </a:r>
          </a:p>
          <a:p>
            <a:pPr algn="just">
              <a:buNone/>
            </a:pPr>
            <a:r>
              <a:rPr lang="en-US" sz="2800" b="1" u="sng" dirty="0"/>
              <a:t>WOMEN WHO SHOULD NOT USE TL</a:t>
            </a:r>
          </a:p>
          <a:p>
            <a:pPr algn="just">
              <a:buNone/>
            </a:pPr>
            <a:r>
              <a:rPr lang="en-US" sz="2800" dirty="0"/>
              <a:t>Providers should not perform TL on certain women:</a:t>
            </a:r>
          </a:p>
          <a:p>
            <a:pPr algn="just"/>
            <a:r>
              <a:rPr lang="en-US" sz="2800" dirty="0"/>
              <a:t>Women who are uncertain of their desire for future fertility</a:t>
            </a:r>
          </a:p>
          <a:p>
            <a:pPr algn="just"/>
            <a:r>
              <a:rPr lang="en-US" sz="2800" dirty="0"/>
              <a:t>Women who cannot withstand surgery</a:t>
            </a:r>
          </a:p>
          <a:p>
            <a:pPr algn="just"/>
            <a:r>
              <a:rPr lang="en-US" sz="2800" dirty="0"/>
              <a:t>Women or girls who do not give voluntary informed consent</a:t>
            </a:r>
            <a:endParaRPr lang="en-US" sz="2800" u="sng" dirty="0"/>
          </a:p>
        </p:txBody>
      </p:sp>
    </p:spTree>
  </p:cSld>
  <p:clrMapOvr>
    <a:masterClrMapping/>
  </p:clrMapOvr>
  <p:transition>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066800"/>
          </a:xfrm>
          <a:solidFill>
            <a:schemeClr val="tx1"/>
          </a:solidFill>
        </p:spPr>
        <p:txBody>
          <a:bodyPr/>
          <a:lstStyle/>
          <a:p>
            <a:r>
              <a:rPr lang="en-US" b="1" dirty="0">
                <a:solidFill>
                  <a:srgbClr val="FFFF00"/>
                </a:solidFill>
              </a:rPr>
              <a:t>PRINCIPLES OF FP</a:t>
            </a:r>
          </a:p>
        </p:txBody>
      </p:sp>
      <p:sp>
        <p:nvSpPr>
          <p:cNvPr id="3" name="Content Placeholder 2"/>
          <p:cNvSpPr>
            <a:spLocks noGrp="1"/>
          </p:cNvSpPr>
          <p:nvPr>
            <p:ph idx="1"/>
          </p:nvPr>
        </p:nvSpPr>
        <p:spPr>
          <a:xfrm>
            <a:off x="0" y="1066800"/>
            <a:ext cx="11247438" cy="5791200"/>
          </a:xfrm>
        </p:spPr>
        <p:txBody>
          <a:bodyPr>
            <a:noAutofit/>
          </a:bodyPr>
          <a:lstStyle/>
          <a:p>
            <a:pPr algn="just"/>
            <a:r>
              <a:rPr lang="en-US" dirty="0"/>
              <a:t>Fp clients are not sick &amp; rarely need evalution of their health but need help in </a:t>
            </a:r>
            <a:r>
              <a:rPr lang="en-US" b="1" dirty="0"/>
              <a:t>understanding</a:t>
            </a:r>
            <a:r>
              <a:rPr lang="en-US" dirty="0"/>
              <a:t> their own reproductive health</a:t>
            </a:r>
          </a:p>
          <a:p>
            <a:pPr algn="just"/>
            <a:r>
              <a:rPr lang="en-US" dirty="0"/>
              <a:t>Fp clients need simple clear </a:t>
            </a:r>
            <a:r>
              <a:rPr lang="en-US" b="1" dirty="0"/>
              <a:t>information</a:t>
            </a:r>
            <a:r>
              <a:rPr lang="en-US" dirty="0"/>
              <a:t> to help them make informed decisions</a:t>
            </a:r>
          </a:p>
          <a:p>
            <a:pPr algn="just"/>
            <a:r>
              <a:rPr lang="en-US" dirty="0"/>
              <a:t>The success of fp continuity &amp; effectiveness depends on proper </a:t>
            </a:r>
            <a:r>
              <a:rPr lang="en-US" b="1" dirty="0"/>
              <a:t>counseling &amp; instruction </a:t>
            </a:r>
            <a:r>
              <a:rPr lang="en-US" dirty="0"/>
              <a:t>on method of choice</a:t>
            </a:r>
          </a:p>
          <a:p>
            <a:pPr algn="just"/>
            <a:r>
              <a:rPr lang="en-US" dirty="0"/>
              <a:t>The client must know the needs which must be met or fulfilled by service provider eg understanding own contraceptive needs which are:</a:t>
            </a:r>
          </a:p>
          <a:p>
            <a:pPr lvl="1" algn="just"/>
            <a:r>
              <a:rPr lang="en-US" dirty="0"/>
              <a:t>Info about all available methods</a:t>
            </a:r>
          </a:p>
          <a:p>
            <a:pPr lvl="1" algn="just"/>
            <a:r>
              <a:rPr lang="en-US" dirty="0"/>
              <a:t>Info on the method chosen</a:t>
            </a:r>
          </a:p>
        </p:txBody>
      </p:sp>
    </p:spTree>
  </p:cSld>
  <p:clrMapOvr>
    <a:masterClrMapping/>
  </p:clrMapOvr>
  <p:transition>
    <p:diamond/>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762000"/>
          </a:xfrm>
        </p:spPr>
        <p:txBody>
          <a:bodyPr/>
          <a:lstStyle/>
          <a:p>
            <a:r>
              <a:rPr lang="en-US" b="1" dirty="0"/>
              <a:t>Management of common side effects of TL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350614"/>
              </p:ext>
            </p:extLst>
          </p:nvPr>
        </p:nvGraphicFramePr>
        <p:xfrm>
          <a:off x="0" y="762001"/>
          <a:ext cx="11247438" cy="6019800"/>
        </p:xfrm>
        <a:graphic>
          <a:graphicData uri="http://schemas.openxmlformats.org/drawingml/2006/table">
            <a:tbl>
              <a:tblPr firstRow="1" bandRow="1">
                <a:tableStyleId>{7DF18680-E054-41AD-8BC1-D1AEF772440D}</a:tableStyleId>
              </a:tblPr>
              <a:tblGrid>
                <a:gridCol w="3280503">
                  <a:extLst>
                    <a:ext uri="{9D8B030D-6E8A-4147-A177-3AD203B41FA5}">
                      <a16:colId xmlns:a16="http://schemas.microsoft.com/office/drawing/2014/main" val="20000"/>
                    </a:ext>
                  </a:extLst>
                </a:gridCol>
                <a:gridCol w="7966935">
                  <a:extLst>
                    <a:ext uri="{9D8B030D-6E8A-4147-A177-3AD203B41FA5}">
                      <a16:colId xmlns:a16="http://schemas.microsoft.com/office/drawing/2014/main" val="20001"/>
                    </a:ext>
                  </a:extLst>
                </a:gridCol>
              </a:tblGrid>
              <a:tr h="663875">
                <a:tc>
                  <a:txBody>
                    <a:bodyPr/>
                    <a:lstStyle/>
                    <a:p>
                      <a:r>
                        <a:rPr lang="en-US" sz="2400" kern="1200" baseline="0" dirty="0"/>
                        <a:t>Side effects</a:t>
                      </a:r>
                      <a:endParaRPr lang="en-US" sz="2400" b="1" dirty="0">
                        <a:solidFill>
                          <a:schemeClr val="accent6">
                            <a:lumMod val="50000"/>
                          </a:schemeClr>
                        </a:solidFill>
                      </a:endParaRP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baseline="0" dirty="0"/>
                        <a:t>Suggested action</a:t>
                      </a:r>
                      <a:endParaRPr lang="en-US" sz="2400" dirty="0">
                        <a:solidFill>
                          <a:schemeClr val="accent6">
                            <a:lumMod val="50000"/>
                          </a:schemeClr>
                        </a:solidFill>
                      </a:endParaRP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75675">
                <a:tc>
                  <a:txBody>
                    <a:bodyPr/>
                    <a:lstStyle/>
                    <a:p>
                      <a:r>
                        <a:rPr lang="en-US" sz="2400" kern="1200" baseline="0" dirty="0"/>
                        <a:t>Pain at incision site</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400" kern="1200" baseline="0" dirty="0"/>
                        <a:t>Determine presence of infection and treat; if</a:t>
                      </a:r>
                    </a:p>
                    <a:p>
                      <a:pPr algn="just"/>
                      <a:r>
                        <a:rPr lang="en-US" sz="2400" kern="1200" baseline="0" dirty="0"/>
                        <a:t>no infection, reassure and provide analgesics</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90500">
                <a:tc>
                  <a:txBody>
                    <a:bodyPr/>
                    <a:lstStyle/>
                    <a:p>
                      <a:r>
                        <a:rPr lang="en-US" sz="2400" kern="1200" baseline="0" dirty="0"/>
                        <a:t>Wound infection, fever</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400" kern="1200" baseline="0" dirty="0"/>
                        <a:t>If skin is infected, clean, dress, and treat with</a:t>
                      </a:r>
                    </a:p>
                    <a:p>
                      <a:pPr algn="just"/>
                      <a:r>
                        <a:rPr lang="en-US" sz="2400" kern="1200" baseline="0" dirty="0"/>
                        <a:t>antibiotics; if abscess is present, incise and</a:t>
                      </a:r>
                    </a:p>
                    <a:p>
                      <a:pPr algn="just"/>
                      <a:r>
                        <a:rPr lang="en-US" sz="2400" kern="1200" baseline="0" dirty="0"/>
                        <a:t>drain; treat with antibiotics for 7-10 days.</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45866">
                <a:tc>
                  <a:txBody>
                    <a:bodyPr/>
                    <a:lstStyle/>
                    <a:p>
                      <a:r>
                        <a:rPr lang="en-US" sz="2400" kern="1200" baseline="0" dirty="0"/>
                        <a:t>Haematoma</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baseline="0" dirty="0"/>
                        <a:t>Apply warm, moist packs on site, observe for a</a:t>
                      </a:r>
                    </a:p>
                    <a:p>
                      <a:r>
                        <a:rPr lang="en-US" sz="2400" kern="1200" baseline="0" dirty="0"/>
                        <a:t>few days; if increasing, evacuate</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43884">
                <a:tc>
                  <a:txBody>
                    <a:bodyPr/>
                    <a:lstStyle/>
                    <a:p>
                      <a:r>
                        <a:rPr lang="en-US" sz="2400" kern="1200" baseline="0" dirty="0"/>
                        <a:t>More serious injuries</a:t>
                      </a:r>
                    </a:p>
                    <a:p>
                      <a:r>
                        <a:rPr lang="en-US" sz="2400" kern="1200" baseline="0" dirty="0"/>
                        <a:t>e.g., bladder or bowel injury</a:t>
                      </a:r>
                      <a:endParaRPr lang="en-US" sz="24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baseline="0" dirty="0"/>
                        <a:t>Give appropriate management or refer for</a:t>
                      </a:r>
                    </a:p>
                    <a:p>
                      <a:r>
                        <a:rPr lang="en-US" sz="2400" kern="1200" baseline="0" dirty="0"/>
                        <a:t>competent care in a hospital.</a:t>
                      </a:r>
                      <a:endParaRPr lang="en-US" sz="24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transition>
    <p:diamond/>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371600"/>
          </a:xfr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b="1" dirty="0">
                <a:solidFill>
                  <a:srgbClr val="FFFF00"/>
                </a:solidFill>
              </a:rPr>
              <a:t>Male Voluntary Surgical Contraception (Vasectomy)</a:t>
            </a:r>
          </a:p>
        </p:txBody>
      </p:sp>
      <p:sp>
        <p:nvSpPr>
          <p:cNvPr id="3" name="Content Placeholder 2"/>
          <p:cNvSpPr>
            <a:spLocks noGrp="1"/>
          </p:cNvSpPr>
          <p:nvPr>
            <p:ph idx="1"/>
          </p:nvPr>
        </p:nvSpPr>
        <p:spPr>
          <a:xfrm>
            <a:off x="0" y="1371600"/>
            <a:ext cx="11247438" cy="5486400"/>
          </a:xfrm>
        </p:spPr>
        <p:txBody>
          <a:bodyPr/>
          <a:lstStyle/>
          <a:p>
            <a:pPr algn="just"/>
            <a:r>
              <a:rPr lang="en-US" sz="2800" dirty="0"/>
              <a:t>Vasectomy, or male sterilization, is the surgical process of cutting and tying the vas deferens in order to prevent spermatozoa from mixing with semen. </a:t>
            </a:r>
          </a:p>
          <a:p>
            <a:pPr algn="just"/>
            <a:r>
              <a:rPr lang="en-US" sz="2800" dirty="0"/>
              <a:t>Consequently, when ejaculation occurs, the semen will not have any sperms. </a:t>
            </a:r>
          </a:p>
          <a:p>
            <a:pPr algn="just"/>
            <a:r>
              <a:rPr lang="en-US" sz="2800" dirty="0"/>
              <a:t>The operation is performed under a local anaesthetic, and it is one of the most effective methods of contraception—it has a reported failure rate of about 0.1 percent.</a:t>
            </a:r>
          </a:p>
          <a:p>
            <a:pPr algn="just"/>
            <a:r>
              <a:rPr lang="en-US" sz="2800" dirty="0"/>
              <a:t>The option of a vasectomy would be a good solution when a woman has medical conditions that hinder use of all female methods.</a:t>
            </a:r>
            <a:endParaRPr lang="en-US" sz="2800" u="sng" dirty="0"/>
          </a:p>
        </p:txBody>
      </p:sp>
    </p:spTree>
  </p:cSld>
  <p:clrMapOvr>
    <a:masterClrMapping/>
  </p:clrMapOvr>
  <p:transition>
    <p:diamond/>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76200"/>
            <a:ext cx="10122694" cy="1143000"/>
          </a:xfrm>
        </p:spPr>
        <p:txBody>
          <a:bodyPr>
            <a:normAutofit fontScale="90000"/>
          </a:bodyPr>
          <a:lstStyle/>
          <a:p>
            <a:r>
              <a:rPr lang="en-US" b="1" dirty="0">
                <a:solidFill>
                  <a:srgbClr val="FF0000"/>
                </a:solidFill>
              </a:rPr>
              <a:t>Correcting myths and misconceptions about vasectomy </a:t>
            </a:r>
          </a:p>
        </p:txBody>
      </p:sp>
      <p:sp>
        <p:nvSpPr>
          <p:cNvPr id="3" name="Content Placeholder 2"/>
          <p:cNvSpPr>
            <a:spLocks noGrp="1"/>
          </p:cNvSpPr>
          <p:nvPr>
            <p:ph idx="1"/>
          </p:nvPr>
        </p:nvSpPr>
        <p:spPr>
          <a:xfrm>
            <a:off x="213519" y="1219201"/>
            <a:ext cx="10896600" cy="5410200"/>
          </a:xfrm>
        </p:spPr>
        <p:txBody>
          <a:bodyPr>
            <a:normAutofit/>
          </a:bodyPr>
          <a:lstStyle/>
          <a:p>
            <a:pPr algn="just"/>
            <a:r>
              <a:rPr lang="en-US" dirty="0"/>
              <a:t>Vasectomy is </a:t>
            </a:r>
            <a:r>
              <a:rPr lang="en-US" b="1" i="1" dirty="0"/>
              <a:t>not</a:t>
            </a:r>
            <a:r>
              <a:rPr lang="en-US" i="1" dirty="0"/>
              <a:t> </a:t>
            </a:r>
            <a:r>
              <a:rPr lang="en-US" dirty="0"/>
              <a:t>synonymous with </a:t>
            </a:r>
            <a:r>
              <a:rPr lang="en-US" b="1" dirty="0"/>
              <a:t>castration</a:t>
            </a:r>
            <a:r>
              <a:rPr lang="en-US" dirty="0"/>
              <a:t>, and it does not affect a man’s sexual ability or desire.</a:t>
            </a:r>
          </a:p>
          <a:p>
            <a:pPr algn="just"/>
            <a:r>
              <a:rPr lang="en-US" dirty="0"/>
              <a:t>A vasectomy does </a:t>
            </a:r>
            <a:r>
              <a:rPr lang="en-US" i="1" dirty="0"/>
              <a:t>not </a:t>
            </a:r>
            <a:r>
              <a:rPr lang="en-US" dirty="0"/>
              <a:t>become effective immediately. The client should be instructed to use condoms or another FP method for three months after the operation to be completely safe.</a:t>
            </a:r>
          </a:p>
          <a:p>
            <a:pPr algn="just"/>
            <a:r>
              <a:rPr lang="en-US" dirty="0"/>
              <a:t>Reversal surgery </a:t>
            </a:r>
            <a:r>
              <a:rPr lang="en-US" i="1" dirty="0"/>
              <a:t>cannot </a:t>
            </a:r>
            <a:r>
              <a:rPr lang="en-US" dirty="0"/>
              <a:t>be assured. Thorough and careful counselling is needed before making a decision in order to avoid future regret. The procedure must be considered permanent</a:t>
            </a:r>
          </a:p>
        </p:txBody>
      </p:sp>
    </p:spTree>
    <p:extLst>
      <p:ext uri="{BB962C8B-B14F-4D97-AF65-F5344CB8AC3E}">
        <p14:creationId xmlns:p14="http://schemas.microsoft.com/office/powerpoint/2010/main" val="1959246664"/>
      </p:ext>
    </p:extLst>
  </p:cSld>
  <p:clrMapOvr>
    <a:masterClrMapping/>
  </p:clrMapOvr>
  <p:transition>
    <p:diamond/>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FF0000"/>
                </a:solidFill>
              </a:rPr>
              <a:t>Types of Vasectomy</a:t>
            </a:r>
            <a:br>
              <a:rPr lang="en-US" sz="4800" b="1" dirty="0">
                <a:solidFill>
                  <a:srgbClr val="FF0000"/>
                </a:solidFill>
              </a:rPr>
            </a:br>
            <a:endParaRPr lang="en-US" sz="4800" dirty="0">
              <a:solidFill>
                <a:srgbClr val="FF0000"/>
              </a:solidFill>
            </a:endParaRPr>
          </a:p>
        </p:txBody>
      </p:sp>
      <p:sp>
        <p:nvSpPr>
          <p:cNvPr id="3" name="Content Placeholder 2"/>
          <p:cNvSpPr>
            <a:spLocks noGrp="1"/>
          </p:cNvSpPr>
          <p:nvPr>
            <p:ph idx="1"/>
          </p:nvPr>
        </p:nvSpPr>
        <p:spPr>
          <a:xfrm>
            <a:off x="442119" y="1295400"/>
            <a:ext cx="10122694" cy="4525963"/>
          </a:xfrm>
        </p:spPr>
        <p:txBody>
          <a:bodyPr/>
          <a:lstStyle/>
          <a:p>
            <a:r>
              <a:rPr lang="en-US" dirty="0"/>
              <a:t>There are scalpel and non-scalpel vasectomy techniques.</a:t>
            </a:r>
          </a:p>
        </p:txBody>
      </p:sp>
    </p:spTree>
    <p:extLst>
      <p:ext uri="{BB962C8B-B14F-4D97-AF65-F5344CB8AC3E}">
        <p14:creationId xmlns:p14="http://schemas.microsoft.com/office/powerpoint/2010/main" val="3068144285"/>
      </p:ext>
    </p:extLst>
  </p:cSld>
  <p:clrMapOvr>
    <a:masterClrMapping/>
  </p:clrMapOvr>
  <p:transition>
    <p:diamond/>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9" y="228601"/>
            <a:ext cx="10166747" cy="5897564"/>
          </a:xfrm>
        </p:spPr>
        <p:txBody>
          <a:bodyPr>
            <a:normAutofit lnSpcReduction="10000"/>
          </a:bodyPr>
          <a:lstStyle/>
          <a:p>
            <a:pPr algn="just"/>
            <a:r>
              <a:rPr lang="en-US" dirty="0"/>
              <a:t>A vasectomy is recommended when the family has reached the desired family size, the wife has contra indicated to surgical procedure and male participation is promoted. </a:t>
            </a:r>
          </a:p>
          <a:p>
            <a:pPr algn="just">
              <a:buNone/>
            </a:pPr>
            <a:r>
              <a:rPr lang="en-US" b="1" u="sng" dirty="0"/>
              <a:t>CONTRAINDICATIONS:</a:t>
            </a:r>
          </a:p>
          <a:p>
            <a:pPr algn="just">
              <a:buNone/>
            </a:pPr>
            <a:r>
              <a:rPr lang="en-US" dirty="0"/>
              <a:t>the procedure is contra indicated in the following circumstances: </a:t>
            </a:r>
          </a:p>
          <a:p>
            <a:pPr lvl="0" algn="just"/>
            <a:r>
              <a:rPr lang="en-US" dirty="0"/>
              <a:t>A large hydrocele</a:t>
            </a:r>
          </a:p>
          <a:p>
            <a:pPr lvl="0" algn="just"/>
            <a:r>
              <a:rPr lang="en-US" dirty="0"/>
              <a:t>Chronic genital tract infection</a:t>
            </a:r>
          </a:p>
          <a:p>
            <a:pPr lvl="0" algn="just"/>
            <a:r>
              <a:rPr lang="en-US" dirty="0"/>
              <a:t>Diabetic patient</a:t>
            </a:r>
          </a:p>
          <a:p>
            <a:pPr lvl="0" algn="just"/>
            <a:r>
              <a:rPr lang="en-US" dirty="0"/>
              <a:t>Inguinal hernia unless after repair</a:t>
            </a:r>
          </a:p>
          <a:p>
            <a:pPr algn="just"/>
            <a:endParaRPr lang="en-US" dirty="0"/>
          </a:p>
        </p:txBody>
      </p:sp>
    </p:spTree>
    <p:extLst>
      <p:ext uri="{BB962C8B-B14F-4D97-AF65-F5344CB8AC3E}">
        <p14:creationId xmlns:p14="http://schemas.microsoft.com/office/powerpoint/2010/main" val="3874642184"/>
      </p:ext>
    </p:extLst>
  </p:cSld>
  <p:clrMapOvr>
    <a:masterClrMapping/>
  </p:clrMapOvr>
  <p:transition>
    <p:diamond/>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and Benefits of Vasectomy</a:t>
            </a:r>
            <a:endParaRPr lang="en-US" dirty="0"/>
          </a:p>
        </p:txBody>
      </p:sp>
      <p:sp>
        <p:nvSpPr>
          <p:cNvPr id="3" name="Content Placeholder 2"/>
          <p:cNvSpPr>
            <a:spLocks noGrp="1"/>
          </p:cNvSpPr>
          <p:nvPr>
            <p:ph idx="1"/>
          </p:nvPr>
        </p:nvSpPr>
        <p:spPr/>
        <p:txBody>
          <a:bodyPr/>
          <a:lstStyle/>
          <a:p>
            <a:pPr marL="0" indent="0">
              <a:buNone/>
            </a:pPr>
            <a:r>
              <a:rPr lang="en-US" dirty="0"/>
              <a:t>Contraceptive benefits of vasectomies include the following:</a:t>
            </a:r>
          </a:p>
          <a:p>
            <a:r>
              <a:rPr lang="en-US" dirty="0"/>
              <a:t>The procedure is highly effective and safe.</a:t>
            </a:r>
          </a:p>
          <a:p>
            <a:r>
              <a:rPr lang="en-US" dirty="0"/>
              <a:t>There is no change in sexual function—the procedure does not interfere with sexual intercourse.</a:t>
            </a:r>
          </a:p>
          <a:p>
            <a:r>
              <a:rPr lang="en-US" dirty="0"/>
              <a:t>It is permanent.</a:t>
            </a:r>
          </a:p>
        </p:txBody>
      </p:sp>
    </p:spTree>
    <p:extLst>
      <p:ext uri="{BB962C8B-B14F-4D97-AF65-F5344CB8AC3E}">
        <p14:creationId xmlns:p14="http://schemas.microsoft.com/office/powerpoint/2010/main" val="478635634"/>
      </p:ext>
    </p:extLst>
  </p:cSld>
  <p:clrMapOvr>
    <a:masterClrMapping/>
  </p:clrMapOvr>
  <p:transition>
    <p:diamond/>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Vasectomy"/>
          <p:cNvPicPr>
            <a:picLocks noGrp="1"/>
          </p:cNvPicPr>
          <p:nvPr>
            <p:ph idx="1"/>
          </p:nvPr>
        </p:nvPicPr>
        <p:blipFill>
          <a:blip r:embed="rId2" cstate="print"/>
          <a:srcRect/>
          <a:stretch>
            <a:fillRect/>
          </a:stretch>
        </p:blipFill>
        <p:spPr bwMode="auto">
          <a:xfrm>
            <a:off x="0" y="0"/>
            <a:ext cx="11247438" cy="6858000"/>
          </a:xfrm>
          <a:prstGeom prst="rect">
            <a:avLst/>
          </a:prstGeom>
          <a:noFill/>
          <a:ln w="9525">
            <a:noFill/>
            <a:miter lim="800000"/>
            <a:headEnd/>
            <a:tailEnd/>
          </a:ln>
        </p:spPr>
      </p:pic>
    </p:spTree>
  </p:cSld>
  <p:clrMapOvr>
    <a:masterClrMapping/>
  </p:clrMapOvr>
  <p:transition>
    <p:diamond/>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0"/>
            <a:ext cx="10122694" cy="762000"/>
          </a:xfrm>
        </p:spPr>
        <p:txBody>
          <a:bodyPr/>
          <a:lstStyle/>
          <a:p>
            <a:r>
              <a:rPr lang="en-US" b="1" dirty="0"/>
              <a:t>Limitations and Risks</a:t>
            </a:r>
            <a:endParaRPr lang="en-US" dirty="0"/>
          </a:p>
        </p:txBody>
      </p:sp>
      <p:sp>
        <p:nvSpPr>
          <p:cNvPr id="3" name="Content Placeholder 2"/>
          <p:cNvSpPr>
            <a:spLocks noGrp="1"/>
          </p:cNvSpPr>
          <p:nvPr>
            <p:ph idx="1"/>
          </p:nvPr>
        </p:nvSpPr>
        <p:spPr>
          <a:xfrm>
            <a:off x="0" y="762000"/>
            <a:ext cx="11247438" cy="6096000"/>
          </a:xfrm>
        </p:spPr>
        <p:txBody>
          <a:bodyPr>
            <a:normAutofit/>
          </a:bodyPr>
          <a:lstStyle/>
          <a:p>
            <a:pPr algn="just"/>
            <a:r>
              <a:rPr lang="en-US" dirty="0"/>
              <a:t>The procedure is virtually irreversible (i.e., success of reversal surgery cannot be guaranteed).</a:t>
            </a:r>
          </a:p>
          <a:p>
            <a:pPr algn="just"/>
            <a:r>
              <a:rPr lang="en-US" dirty="0"/>
              <a:t>There are minimal risks and side effects of local anaesthesia.</a:t>
            </a:r>
          </a:p>
          <a:p>
            <a:pPr algn="just"/>
            <a:r>
              <a:rPr lang="en-US" dirty="0"/>
              <a:t>There are risks associated with surgical procedures.</a:t>
            </a:r>
          </a:p>
          <a:p>
            <a:pPr algn="just"/>
            <a:r>
              <a:rPr lang="en-US" dirty="0"/>
              <a:t>A vasectomy does not protect against STIs, including HIV/AIDS.</a:t>
            </a:r>
          </a:p>
          <a:p>
            <a:pPr algn="just"/>
            <a:r>
              <a:rPr lang="en-US" dirty="0"/>
              <a:t>Only a trained provider can offer a vasectomy.</a:t>
            </a:r>
          </a:p>
          <a:p>
            <a:pPr algn="just"/>
            <a:r>
              <a:rPr lang="en-US" dirty="0"/>
              <a:t>There is a delay in effectiveness after the procedure has been performed.</a:t>
            </a:r>
          </a:p>
        </p:txBody>
      </p:sp>
    </p:spTree>
  </p:cSld>
  <p:clrMapOvr>
    <a:masterClrMapping/>
  </p:clrMapOvr>
  <p:transition>
    <p:diamond/>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990600"/>
          </a:xfrm>
        </p:spPr>
        <p:txBody>
          <a:bodyPr/>
          <a:lstStyle/>
          <a:p>
            <a:r>
              <a:rPr lang="en-US" b="1" dirty="0"/>
              <a:t>Client instructions</a:t>
            </a:r>
          </a:p>
        </p:txBody>
      </p:sp>
      <p:sp>
        <p:nvSpPr>
          <p:cNvPr id="3" name="Content Placeholder 2"/>
          <p:cNvSpPr>
            <a:spLocks noGrp="1"/>
          </p:cNvSpPr>
          <p:nvPr>
            <p:ph idx="1"/>
          </p:nvPr>
        </p:nvSpPr>
        <p:spPr>
          <a:xfrm>
            <a:off x="0" y="838200"/>
            <a:ext cx="11247438" cy="6019800"/>
          </a:xfrm>
        </p:spPr>
        <p:txBody>
          <a:bodyPr>
            <a:normAutofit/>
          </a:bodyPr>
          <a:lstStyle/>
          <a:p>
            <a:pPr lvl="0" algn="just"/>
            <a:r>
              <a:rPr lang="en-US" dirty="0"/>
              <a:t>Advise the patient to rest for two days and avoid heavy lifting for five to seven days.</a:t>
            </a:r>
          </a:p>
          <a:p>
            <a:pPr lvl="0" algn="just"/>
            <a:r>
              <a:rPr lang="en-US" dirty="0"/>
              <a:t>A scrotal support should be used.</a:t>
            </a:r>
          </a:p>
          <a:p>
            <a:pPr lvl="0" algn="just"/>
            <a:r>
              <a:rPr lang="en-US" dirty="0"/>
              <a:t>The vasectomy is not effective immediately. The semen has sperms for three to four months, therefore requiring ten to fifteen ejaculations to be free from semen. </a:t>
            </a:r>
            <a:br>
              <a:rPr lang="en-US" dirty="0"/>
            </a:br>
            <a:r>
              <a:rPr lang="en-US" dirty="0"/>
              <a:t>The barrier method can be used for protection meanwhile.</a:t>
            </a:r>
          </a:p>
          <a:p>
            <a:pPr lvl="0" algn="just"/>
            <a:r>
              <a:rPr lang="en-US" dirty="0"/>
              <a:t>Vasectomy has a failure rate of 0.3%</a:t>
            </a:r>
          </a:p>
          <a:p>
            <a:pPr algn="just"/>
            <a:endParaRPr lang="en-US" dirty="0"/>
          </a:p>
        </p:txBody>
      </p:sp>
    </p:spTree>
  </p:cSld>
  <p:clrMapOvr>
    <a:masterClrMapping/>
  </p:clrMapOvr>
  <p:transition>
    <p:diamond/>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6252" cy="990600"/>
          </a:xfrm>
        </p:spPr>
        <p:txBody>
          <a:bodyPr/>
          <a:lstStyle/>
          <a:p>
            <a:r>
              <a:rPr lang="en-US" b="1" dirty="0"/>
              <a:t>Complications of vasectomy</a:t>
            </a:r>
          </a:p>
        </p:txBody>
      </p:sp>
      <p:sp>
        <p:nvSpPr>
          <p:cNvPr id="3" name="Content Placeholder 2"/>
          <p:cNvSpPr>
            <a:spLocks noGrp="1"/>
          </p:cNvSpPr>
          <p:nvPr>
            <p:ph idx="1"/>
          </p:nvPr>
        </p:nvSpPr>
        <p:spPr>
          <a:xfrm>
            <a:off x="0" y="990600"/>
            <a:ext cx="11247438" cy="5867400"/>
          </a:xfrm>
        </p:spPr>
        <p:txBody>
          <a:bodyPr>
            <a:normAutofit/>
          </a:bodyPr>
          <a:lstStyle/>
          <a:p>
            <a:pPr lvl="0" algn="just"/>
            <a:r>
              <a:rPr lang="en-US" dirty="0"/>
              <a:t>Pain and bleeding which occurs due to surgery. Give analgesics for pain and watch for signs of bleeding and arrest it.</a:t>
            </a:r>
          </a:p>
          <a:p>
            <a:pPr lvl="0" algn="just"/>
            <a:r>
              <a:rPr lang="en-US" dirty="0"/>
              <a:t>Infections mean a strict aseptic technique should be observed to prevent infection.</a:t>
            </a:r>
          </a:p>
          <a:p>
            <a:pPr lvl="0" algn="just"/>
            <a:r>
              <a:rPr lang="en-US" dirty="0"/>
              <a:t>Granuloma/bleeders must be well ligated.</a:t>
            </a:r>
          </a:p>
          <a:p>
            <a:pPr lvl="0" algn="just"/>
            <a:r>
              <a:rPr lang="en-US" dirty="0"/>
              <a:t>Medical legal social problems could occur if there is premature sexual intercourse before the semen is sperm free. Counsel, reassure and give proper instruction to the patient.</a:t>
            </a:r>
          </a:p>
          <a:p>
            <a:pPr lvl="0" algn="just"/>
            <a:r>
              <a:rPr lang="en-US" dirty="0"/>
              <a:t>Anastomosis increases the failure rate.</a:t>
            </a:r>
          </a:p>
        </p:txBody>
      </p:sp>
    </p:spTree>
  </p:cSld>
  <p:clrMapOvr>
    <a:masterClrMapping/>
  </p:clrMapOvr>
  <p:transition>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lvl="1" algn="just"/>
            <a:r>
              <a:rPr lang="en-US" sz="3200" b="1" dirty="0"/>
              <a:t>Informed consent</a:t>
            </a:r>
          </a:p>
          <a:p>
            <a:pPr lvl="1" algn="just"/>
            <a:r>
              <a:rPr lang="en-US" sz="3200" b="1" dirty="0"/>
              <a:t>Instructions </a:t>
            </a:r>
            <a:r>
              <a:rPr lang="en-US" sz="3200" dirty="0"/>
              <a:t>on method use &amp; continuity</a:t>
            </a:r>
          </a:p>
          <a:p>
            <a:pPr algn="just"/>
            <a:r>
              <a:rPr lang="en-US" dirty="0"/>
              <a:t>The service provider must know his/her roles in order to meet with client needs satisfactory eg;</a:t>
            </a:r>
          </a:p>
          <a:p>
            <a:pPr lvl="1" algn="just"/>
            <a:r>
              <a:rPr lang="en-US" dirty="0"/>
              <a:t>Hx taking</a:t>
            </a:r>
          </a:p>
          <a:p>
            <a:pPr lvl="1" algn="just"/>
            <a:r>
              <a:rPr lang="en-US" dirty="0"/>
              <a:t>Interviewing</a:t>
            </a:r>
          </a:p>
          <a:p>
            <a:pPr lvl="1" algn="just"/>
            <a:r>
              <a:rPr lang="en-US" dirty="0"/>
              <a:t>Tailored counseling</a:t>
            </a:r>
          </a:p>
          <a:p>
            <a:pPr lvl="1" algn="just"/>
            <a:r>
              <a:rPr lang="en-US" dirty="0"/>
              <a:t>PE</a:t>
            </a:r>
          </a:p>
          <a:p>
            <a:pPr lvl="1" algn="just"/>
            <a:r>
              <a:rPr lang="en-US" dirty="0"/>
              <a:t>Help client choose most suitable method</a:t>
            </a:r>
          </a:p>
          <a:p>
            <a:pPr lvl="1" algn="just"/>
            <a:r>
              <a:rPr lang="en-US" dirty="0"/>
              <a:t>Ensure informed consent</a:t>
            </a:r>
          </a:p>
          <a:p>
            <a:pPr lvl="1" algn="just"/>
            <a:r>
              <a:rPr lang="en-US" dirty="0"/>
              <a:t>Provide the method chosen</a:t>
            </a:r>
          </a:p>
          <a:p>
            <a:pPr lvl="1" algn="just"/>
            <a:r>
              <a:rPr lang="en-US" dirty="0"/>
              <a:t>Give client instructions 4 use, ensure safety, continuity &amp; follow-up</a:t>
            </a:r>
          </a:p>
          <a:p>
            <a:pPr algn="just"/>
            <a:endParaRPr lang="en-US" dirty="0"/>
          </a:p>
        </p:txBody>
      </p:sp>
    </p:spTree>
  </p:cSld>
  <p:clrMapOvr>
    <a:masterClrMapping/>
  </p:clrMapOvr>
  <p:transition>
    <p:diamond/>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11059981" cy="5715000"/>
          </a:xfrm>
        </p:spPr>
        <p:txBody>
          <a:bodyPr/>
          <a:lstStyle/>
          <a:p>
            <a:pPr lvl="0" algn="just"/>
            <a:r>
              <a:rPr lang="en-US" dirty="0"/>
              <a:t>The patient should be reassured with regard to sperm antibodies reaction.</a:t>
            </a:r>
          </a:p>
          <a:p>
            <a:pPr algn="just"/>
            <a:r>
              <a:rPr lang="en-US" dirty="0"/>
              <a:t>The patient also needs reassurance, usually psychological about the possibility of impotence/low libido</a:t>
            </a:r>
          </a:p>
          <a:p>
            <a:pPr algn="just"/>
            <a:endParaRPr lang="en-US" dirty="0"/>
          </a:p>
        </p:txBody>
      </p:sp>
    </p:spTree>
  </p:cSld>
  <p:clrMapOvr>
    <a:masterClrMapping/>
  </p:clrMapOvr>
  <p:transition>
    <p:diamond/>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0"/>
            <a:ext cx="10139156" cy="990600"/>
          </a:xfrm>
        </p:spPr>
        <p:txBody>
          <a:bodyPr>
            <a:normAutofit fontScale="90000"/>
          </a:bodyPr>
          <a:lstStyle/>
          <a:p>
            <a:r>
              <a:rPr lang="en-US" b="1" dirty="0"/>
              <a:t>MANAGEMENT OF COMMON SIDE EFFECTS OF VASECTOMY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4585113"/>
              </p:ext>
            </p:extLst>
          </p:nvPr>
        </p:nvGraphicFramePr>
        <p:xfrm>
          <a:off x="137319" y="1219199"/>
          <a:ext cx="10981428" cy="5638802"/>
        </p:xfrm>
        <a:graphic>
          <a:graphicData uri="http://schemas.openxmlformats.org/drawingml/2006/table">
            <a:tbl>
              <a:tblPr firstRow="1" bandRow="1">
                <a:tableStyleId>{5C22544A-7EE6-4342-B048-85BDC9FD1C3A}</a:tableStyleId>
              </a:tblPr>
              <a:tblGrid>
                <a:gridCol w="2515783">
                  <a:extLst>
                    <a:ext uri="{9D8B030D-6E8A-4147-A177-3AD203B41FA5}">
                      <a16:colId xmlns:a16="http://schemas.microsoft.com/office/drawing/2014/main" val="20000"/>
                    </a:ext>
                  </a:extLst>
                </a:gridCol>
                <a:gridCol w="8465645">
                  <a:extLst>
                    <a:ext uri="{9D8B030D-6E8A-4147-A177-3AD203B41FA5}">
                      <a16:colId xmlns:a16="http://schemas.microsoft.com/office/drawing/2014/main" val="20001"/>
                    </a:ext>
                  </a:extLst>
                </a:gridCol>
              </a:tblGrid>
              <a:tr h="542193">
                <a:tc>
                  <a:txBody>
                    <a:bodyPr/>
                    <a:lstStyle/>
                    <a:p>
                      <a:pPr algn="just"/>
                      <a:r>
                        <a:rPr lang="en-US" sz="2400" dirty="0"/>
                        <a:t>SIDE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09700">
                <a:tc>
                  <a:txBody>
                    <a:bodyPr/>
                    <a:lstStyle/>
                    <a:p>
                      <a:pPr algn="just"/>
                      <a:r>
                        <a:rPr lang="en-US" sz="2400" b="1" dirty="0"/>
                        <a:t>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0" i="0" u="none" strike="noStrike" kern="1200" baseline="0" dirty="0">
                          <a:solidFill>
                            <a:schemeClr val="dk1"/>
                          </a:solidFill>
                          <a:latin typeface="+mn-lt"/>
                          <a:ea typeface="+mn-ea"/>
                          <a:cs typeface="+mn-cs"/>
                        </a:rPr>
                        <a:t>Check for blood clots in the scrotum.</a:t>
                      </a:r>
                    </a:p>
                    <a:p>
                      <a:pPr algn="just"/>
                      <a:r>
                        <a:rPr lang="en-US" sz="2400" b="0" i="0" u="none" strike="noStrike" kern="1200" baseline="0" dirty="0">
                          <a:solidFill>
                            <a:schemeClr val="dk1"/>
                          </a:solidFill>
                          <a:latin typeface="+mn-lt"/>
                          <a:ea typeface="+mn-ea"/>
                          <a:cs typeface="+mn-cs"/>
                        </a:rPr>
                        <a:t>Small, uninfected blood clots require rest and pain-relief medication.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44716">
                <a:tc>
                  <a:txBody>
                    <a:bodyPr/>
                    <a:lstStyle/>
                    <a:p>
                      <a:pPr algn="just"/>
                      <a:r>
                        <a:rPr lang="en-US" sz="2400" b="1" i="0" u="none" strike="noStrike" kern="1200" baseline="0" dirty="0">
                          <a:solidFill>
                            <a:schemeClr val="dk1"/>
                          </a:solidFill>
                          <a:latin typeface="+mn-lt"/>
                          <a:ea typeface="+mn-ea"/>
                          <a:cs typeface="+mn-cs"/>
                        </a:rPr>
                        <a:t>Pain lasting for months (uncommon)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0" i="0" u="none" strike="noStrike" kern="1200" baseline="0" dirty="0">
                          <a:solidFill>
                            <a:schemeClr val="dk1"/>
                          </a:solidFill>
                          <a:latin typeface="+mn-lt"/>
                          <a:ea typeface="+mn-ea"/>
                          <a:cs typeface="+mn-cs"/>
                        </a:rPr>
                        <a:t>Suggest elevating scrotum with snug underwear or an athletic supporter.</a:t>
                      </a:r>
                    </a:p>
                    <a:p>
                      <a:pPr algn="just"/>
                      <a:r>
                        <a:rPr lang="en-US" sz="2400" b="0" i="0" u="none" strike="noStrike" kern="1200" baseline="0" dirty="0">
                          <a:solidFill>
                            <a:schemeClr val="dk1"/>
                          </a:solidFill>
                          <a:latin typeface="+mn-lt"/>
                          <a:ea typeface="+mn-ea"/>
                          <a:cs typeface="+mn-cs"/>
                        </a:rPr>
                        <a:t>Suggest soaking in warm water.</a:t>
                      </a:r>
                    </a:p>
                    <a:p>
                      <a:pPr algn="just"/>
                      <a:r>
                        <a:rPr lang="en-US" sz="2400" b="0" i="0" u="none" strike="noStrike" kern="1200" baseline="0" dirty="0">
                          <a:solidFill>
                            <a:schemeClr val="dk1"/>
                          </a:solidFill>
                          <a:latin typeface="+mn-lt"/>
                          <a:ea typeface="+mn-ea"/>
                          <a:cs typeface="+mn-cs"/>
                        </a:rPr>
                        <a:t>Recommend painkillers, such as Ibuprofen 200-400 mg three times a day.</a:t>
                      </a:r>
                    </a:p>
                    <a:p>
                      <a:pPr algn="just"/>
                      <a:r>
                        <a:rPr lang="en-US" sz="2400" b="0" i="0" u="none" strike="noStrike" kern="1200" baseline="0" dirty="0">
                          <a:solidFill>
                            <a:schemeClr val="dk1"/>
                          </a:solidFill>
                          <a:latin typeface="+mn-lt"/>
                          <a:ea typeface="+mn-ea"/>
                          <a:cs typeface="+mn-cs"/>
                        </a:rPr>
                        <a:t>If pain continues or cannot be tolerated, surgery or injection of the anaesthetic into the spermatic cord may be considered.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2193">
                <a:tc>
                  <a:txBody>
                    <a:bodyPr/>
                    <a:lstStyle/>
                    <a:p>
                      <a:pPr algn="just"/>
                      <a:r>
                        <a:rPr lang="en-US" sz="2400" b="1" dirty="0"/>
                        <a:t>Bleeding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t>Control bleeding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7554396"/>
      </p:ext>
    </p:extLst>
  </p:cSld>
  <p:clrMapOvr>
    <a:masterClrMapping/>
  </p:clrMapOvr>
  <p:transition>
    <p:diamond/>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 y="0"/>
            <a:ext cx="11179176" cy="912158"/>
          </a:xfrm>
        </p:spPr>
        <p:txBody>
          <a:bodyPr>
            <a:normAutofit fontScale="90000"/>
          </a:bodyPr>
          <a:lstStyle/>
          <a:p>
            <a:r>
              <a:rPr lang="en-US" b="1" dirty="0"/>
              <a:t>Management of common side effects of vasectomy 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4360742"/>
              </p:ext>
            </p:extLst>
          </p:nvPr>
        </p:nvGraphicFramePr>
        <p:xfrm>
          <a:off x="68262" y="912158"/>
          <a:ext cx="11110120" cy="5946979"/>
        </p:xfrm>
        <a:graphic>
          <a:graphicData uri="http://schemas.openxmlformats.org/drawingml/2006/table">
            <a:tbl>
              <a:tblPr firstRow="1" bandRow="1">
                <a:tableStyleId>{FABFCF23-3B69-468F-B69F-88F6DE6A72F2}</a:tableStyleId>
              </a:tblPr>
              <a:tblGrid>
                <a:gridCol w="2545265">
                  <a:extLst>
                    <a:ext uri="{9D8B030D-6E8A-4147-A177-3AD203B41FA5}">
                      <a16:colId xmlns:a16="http://schemas.microsoft.com/office/drawing/2014/main" val="20000"/>
                    </a:ext>
                  </a:extLst>
                </a:gridCol>
                <a:gridCol w="8564855">
                  <a:extLst>
                    <a:ext uri="{9D8B030D-6E8A-4147-A177-3AD203B41FA5}">
                      <a16:colId xmlns:a16="http://schemas.microsoft.com/office/drawing/2014/main" val="20001"/>
                    </a:ext>
                  </a:extLst>
                </a:gridCol>
              </a:tblGrid>
              <a:tr h="1825420">
                <a:tc>
                  <a:txBody>
                    <a:bodyPr/>
                    <a:lstStyle/>
                    <a:p>
                      <a:pPr algn="just"/>
                      <a:r>
                        <a:rPr lang="en-US" sz="2400" b="1" u="none" strike="noStrike" kern="1200" baseline="0" dirty="0"/>
                        <a:t>Blood clots or haematoma</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u="none" strike="noStrike" kern="1200" baseline="0" dirty="0"/>
                        <a:t>Small, uninfected blood clots require rest and  pain-relief medication.</a:t>
                      </a:r>
                    </a:p>
                    <a:p>
                      <a:pPr algn="just"/>
                      <a:r>
                        <a:rPr lang="en-US" sz="2400" u="none" strike="noStrike" kern="1200" baseline="0" dirty="0"/>
                        <a:t>Large blood clots or hematoma might need to be surgically drained.</a:t>
                      </a:r>
                    </a:p>
                    <a:p>
                      <a:pPr algn="just"/>
                      <a:r>
                        <a:rPr lang="en-US" sz="2400" u="none" strike="noStrike" kern="1200" baseline="0" dirty="0"/>
                        <a:t>Infected blood clots require antibiotics and, possibly, hospitalization.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0309">
                <a:tc>
                  <a:txBody>
                    <a:bodyPr/>
                    <a:lstStyle/>
                    <a:p>
                      <a:pPr algn="just"/>
                      <a:r>
                        <a:rPr lang="en-US" sz="2400" b="1" dirty="0"/>
                        <a:t>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u="none" strike="noStrike" kern="1200" baseline="0" dirty="0"/>
                        <a:t>Treat with antibiotics for 7-10 days, may require hospitalization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20670">
                <a:tc>
                  <a:txBody>
                    <a:bodyPr/>
                    <a:lstStyle/>
                    <a:p>
                      <a:pPr algn="just"/>
                      <a:r>
                        <a:rPr lang="en-US" sz="2400" b="1" dirty="0"/>
                        <a:t>Abscess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u="none" strike="noStrike" kern="1200" baseline="0" dirty="0"/>
                        <a:t>Incise and drain the abscess following infection-prevention procedures.</a:t>
                      </a:r>
                    </a:p>
                    <a:p>
                      <a:pPr algn="just"/>
                      <a:r>
                        <a:rPr lang="en-US" sz="2400" u="none" strike="noStrike" kern="1200" baseline="0" dirty="0"/>
                        <a:t>Ensure proper wound care.</a:t>
                      </a:r>
                    </a:p>
                    <a:p>
                      <a:pPr algn="just"/>
                      <a:r>
                        <a:rPr lang="en-US" sz="2400" u="none" strike="noStrike" kern="1200" baseline="0" dirty="0"/>
                        <a:t>Treat with antibiotics for 7-10 days.</a:t>
                      </a:r>
                    </a:p>
                    <a:p>
                      <a:pPr algn="just"/>
                      <a:r>
                        <a:rPr lang="en-US" sz="2400" u="none" strike="noStrike" kern="1200" baseline="0" dirty="0"/>
                        <a:t>Occasionally, </a:t>
                      </a:r>
                      <a:r>
                        <a:rPr lang="en-US" sz="2400" u="none" strike="noStrike" kern="1200" baseline="0" dirty="0" err="1"/>
                        <a:t>hospitalisation</a:t>
                      </a:r>
                      <a:r>
                        <a:rPr lang="en-US" sz="2400" u="none" strike="noStrike" kern="1200" baseline="0" dirty="0"/>
                        <a:t> might be required for more aggressive treatment (IV antibiotics).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196885"/>
      </p:ext>
    </p:extLst>
  </p:cSld>
  <p:clrMapOvr>
    <a:masterClrMapping/>
  </p:clrMapOvr>
  <p:transition>
    <p:diamond/>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MEDICAL CONDITIONS THAT MAKE PREGNANCY ESPECIALLY RISKY</a:t>
            </a:r>
          </a:p>
          <a:p>
            <a:r>
              <a:rPr lang="en-US" sz="2800" dirty="0"/>
              <a:t>Reproductive Tract Infections and Disorders</a:t>
            </a:r>
          </a:p>
          <a:p>
            <a:pPr lvl="1"/>
            <a:r>
              <a:rPr lang="en-US" sz="2400" dirty="0"/>
              <a:t>Breast cancer</a:t>
            </a:r>
          </a:p>
          <a:p>
            <a:pPr lvl="1"/>
            <a:r>
              <a:rPr lang="en-US" sz="2400" dirty="0"/>
              <a:t>Endometrial cancer</a:t>
            </a:r>
          </a:p>
          <a:p>
            <a:pPr lvl="1"/>
            <a:r>
              <a:rPr lang="en-US" sz="2400" dirty="0"/>
              <a:t>Ovarian cancer</a:t>
            </a:r>
          </a:p>
          <a:p>
            <a:r>
              <a:rPr lang="en-US" sz="2800" dirty="0"/>
              <a:t>Some sexually transmitted infections (gonorrhea, chlamydia)</a:t>
            </a:r>
          </a:p>
          <a:p>
            <a:r>
              <a:rPr lang="en-US" sz="2800" dirty="0"/>
              <a:t>Some vaginal infections (bacterial vaginosis)</a:t>
            </a:r>
          </a:p>
          <a:p>
            <a:r>
              <a:rPr lang="en-US" sz="2800" dirty="0"/>
              <a:t>Cardiovascular Disease</a:t>
            </a:r>
          </a:p>
          <a:p>
            <a:pPr lvl="1"/>
            <a:r>
              <a:rPr lang="en-US" sz="2400" dirty="0"/>
              <a:t>High blood pressure (systolic blood pressure higher than 160 mm Hg or diastolic blood pressure higher than 100 mm Hg)</a:t>
            </a:r>
          </a:p>
          <a:p>
            <a:pPr lvl="1"/>
            <a:r>
              <a:rPr lang="en-US" sz="2400" dirty="0"/>
              <a:t>Complicated valvular heart disease</a:t>
            </a:r>
          </a:p>
          <a:p>
            <a:pPr lvl="1"/>
            <a:r>
              <a:rPr lang="en-US" sz="2400" dirty="0"/>
              <a:t>Ischemic heart disease (heart disease due to narrowed arteries)</a:t>
            </a:r>
          </a:p>
          <a:p>
            <a:pPr lvl="1"/>
            <a:r>
              <a:rPr lang="en-US" sz="2400" dirty="0"/>
              <a:t>Stroke</a:t>
            </a:r>
            <a:endParaRPr lang="en-US" sz="2400" u="sng" dirty="0"/>
          </a:p>
        </p:txBody>
      </p:sp>
    </p:spTree>
  </p:cSld>
  <p:clrMapOvr>
    <a:masterClrMapping/>
  </p:clrMapOvr>
  <p:transition>
    <p:diamond/>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r>
              <a:rPr lang="en-US" sz="2800" dirty="0"/>
              <a:t>Other Infections</a:t>
            </a:r>
          </a:p>
          <a:p>
            <a:pPr lvl="1"/>
            <a:r>
              <a:rPr lang="en-US" sz="2400" dirty="0"/>
              <a:t>HIV/AIDS</a:t>
            </a:r>
          </a:p>
          <a:p>
            <a:pPr lvl="1"/>
            <a:r>
              <a:rPr lang="en-US" sz="2400" dirty="0"/>
              <a:t>Tuberculosis</a:t>
            </a:r>
          </a:p>
          <a:p>
            <a:pPr lvl="1"/>
            <a:r>
              <a:rPr lang="en-US" sz="2400" dirty="0"/>
              <a:t>Schistosomiasis with fi brosis of the liver</a:t>
            </a:r>
          </a:p>
          <a:p>
            <a:r>
              <a:rPr lang="en-US" sz="2800" dirty="0"/>
              <a:t>Endocrine Conditions</a:t>
            </a:r>
          </a:p>
          <a:p>
            <a:pPr lvl="1"/>
            <a:r>
              <a:rPr lang="en-US" sz="2400" dirty="0"/>
              <a:t>Diabetes if insulin dependent, with damage to arteries, kidneys, eyes, or nervous system (nephropathy, retinopathy, neuropathy); or of more than 20 years’ duration</a:t>
            </a:r>
          </a:p>
          <a:p>
            <a:r>
              <a:rPr lang="en-US" sz="2800" dirty="0"/>
              <a:t>Anemias</a:t>
            </a:r>
          </a:p>
          <a:p>
            <a:r>
              <a:rPr lang="en-US" sz="2800" dirty="0"/>
              <a:t>Sickle cell disease</a:t>
            </a:r>
          </a:p>
          <a:p>
            <a:r>
              <a:rPr lang="en-US" sz="2800" dirty="0"/>
              <a:t>Gastrointestinal Conditions</a:t>
            </a:r>
          </a:p>
          <a:p>
            <a:pPr lvl="1"/>
            <a:r>
              <a:rPr lang="en-US" sz="2400" dirty="0"/>
              <a:t>Severe (decompensated) cirrhosis of the liver</a:t>
            </a:r>
          </a:p>
          <a:p>
            <a:pPr lvl="1"/>
            <a:r>
              <a:rPr lang="en-US" sz="2400" dirty="0"/>
              <a:t>Malignant (cancerous) liver tumors (hepatoma)</a:t>
            </a:r>
          </a:p>
        </p:txBody>
      </p:sp>
    </p:spTree>
  </p:cSld>
  <p:clrMapOvr>
    <a:masterClrMapping/>
  </p:clrMapOvr>
  <p:transition>
    <p:diamond/>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lgn="ctr">
              <a:buNone/>
            </a:pPr>
            <a:r>
              <a:rPr lang="en-US" sz="2800" b="1" dirty="0"/>
              <a:t>Conditions and their symptoms that require attention when using AFP methods</a:t>
            </a:r>
          </a:p>
          <a:p>
            <a:pPr>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998574048"/>
              </p:ext>
            </p:extLst>
          </p:nvPr>
        </p:nvGraphicFramePr>
        <p:xfrm>
          <a:off x="0" y="914400"/>
          <a:ext cx="11247438" cy="7513320"/>
        </p:xfrm>
        <a:graphic>
          <a:graphicData uri="http://schemas.openxmlformats.org/drawingml/2006/table">
            <a:tbl>
              <a:tblPr firstRow="1" bandRow="1">
                <a:tableStyleId>{5C22544A-7EE6-4342-B048-85BDC9FD1C3A}</a:tableStyleId>
              </a:tblPr>
              <a:tblGrid>
                <a:gridCol w="1874573">
                  <a:extLst>
                    <a:ext uri="{9D8B030D-6E8A-4147-A177-3AD203B41FA5}">
                      <a16:colId xmlns:a16="http://schemas.microsoft.com/office/drawing/2014/main" val="20000"/>
                    </a:ext>
                  </a:extLst>
                </a:gridCol>
                <a:gridCol w="3093045">
                  <a:extLst>
                    <a:ext uri="{9D8B030D-6E8A-4147-A177-3AD203B41FA5}">
                      <a16:colId xmlns:a16="http://schemas.microsoft.com/office/drawing/2014/main" val="20001"/>
                    </a:ext>
                  </a:extLst>
                </a:gridCol>
                <a:gridCol w="6279820">
                  <a:extLst>
                    <a:ext uri="{9D8B030D-6E8A-4147-A177-3AD203B41FA5}">
                      <a16:colId xmlns:a16="http://schemas.microsoft.com/office/drawing/2014/main" val="20002"/>
                    </a:ext>
                  </a:extLst>
                </a:gridCol>
              </a:tblGrid>
              <a:tr h="533400">
                <a:tc>
                  <a:txBody>
                    <a:bodyPr/>
                    <a:lstStyle/>
                    <a:p>
                      <a:r>
                        <a:rPr lang="en-US" sz="2000" b="1" kern="1200" baseline="0" dirty="0">
                          <a:solidFill>
                            <a:srgbClr val="7030A0"/>
                          </a:solidFill>
                          <a:latin typeface="+mn-lt"/>
                          <a:ea typeface="+mn-ea"/>
                          <a:cs typeface="+mn-cs"/>
                        </a:rPr>
                        <a:t>CONDITION</a:t>
                      </a:r>
                      <a:endParaRPr lang="en-US" sz="2000" dirty="0">
                        <a:solidFill>
                          <a:srgbClr val="7030A0"/>
                        </a:solidFill>
                      </a:endParaRP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b="1" kern="1200" baseline="0" dirty="0">
                          <a:solidFill>
                            <a:srgbClr val="7030A0"/>
                          </a:solidFill>
                          <a:latin typeface="+mn-lt"/>
                          <a:ea typeface="+mn-ea"/>
                          <a:cs typeface="+mn-cs"/>
                        </a:rPr>
                        <a:t>DESCRIPTION</a:t>
                      </a:r>
                      <a:endParaRPr lang="en-US" sz="2000" dirty="0">
                        <a:solidFill>
                          <a:srgbClr val="7030A0"/>
                        </a:solidFill>
                      </a:endParaRP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b="1" kern="1200" baseline="0" dirty="0">
                          <a:solidFill>
                            <a:srgbClr val="7030A0"/>
                          </a:solidFill>
                          <a:latin typeface="+mn-lt"/>
                          <a:ea typeface="+mn-ea"/>
                          <a:cs typeface="+mn-cs"/>
                        </a:rPr>
                        <a:t>SIGNS AND SYMPTOMS</a:t>
                      </a:r>
                      <a:endParaRPr lang="en-US" sz="2000" dirty="0">
                        <a:solidFill>
                          <a:srgbClr val="7030A0"/>
                        </a:solidFill>
                      </a:endParaRPr>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828800">
                <a:tc>
                  <a:txBody>
                    <a:bodyPr/>
                    <a:lstStyle/>
                    <a:p>
                      <a:r>
                        <a:rPr lang="en-US" sz="2000" b="1" kern="1200" baseline="0" dirty="0">
                          <a:solidFill>
                            <a:schemeClr val="dk1"/>
                          </a:solidFill>
                          <a:latin typeface="+mn-lt"/>
                          <a:ea typeface="+mn-ea"/>
                          <a:cs typeface="+mn-cs"/>
                        </a:rPr>
                        <a:t>Deep</a:t>
                      </a:r>
                    </a:p>
                    <a:p>
                      <a:r>
                        <a:rPr lang="en-US" sz="2000" b="1" kern="1200" baseline="0" dirty="0">
                          <a:solidFill>
                            <a:schemeClr val="dk1"/>
                          </a:solidFill>
                          <a:latin typeface="+mn-lt"/>
                          <a:ea typeface="+mn-ea"/>
                          <a:cs typeface="+mn-cs"/>
                        </a:rPr>
                        <a:t>vein</a:t>
                      </a:r>
                    </a:p>
                    <a:p>
                      <a:r>
                        <a:rPr lang="en-US" sz="2000" b="1" kern="1200" baseline="0" dirty="0">
                          <a:solidFill>
                            <a:schemeClr val="dk1"/>
                          </a:solidFill>
                          <a:latin typeface="+mn-lt"/>
                          <a:ea typeface="+mn-ea"/>
                          <a:cs typeface="+mn-cs"/>
                        </a:rPr>
                        <a:t>thrombosis</a:t>
                      </a:r>
                      <a:endParaRPr lang="en-US" sz="20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kern="1200" baseline="0" dirty="0">
                          <a:solidFill>
                            <a:schemeClr val="dk1"/>
                          </a:solidFill>
                          <a:latin typeface="+mn-lt"/>
                          <a:ea typeface="+mn-ea"/>
                          <a:cs typeface="+mn-cs"/>
                        </a:rPr>
                        <a:t>A blood clot develops</a:t>
                      </a:r>
                    </a:p>
                    <a:p>
                      <a:r>
                        <a:rPr lang="en-US" sz="2000" kern="1200" baseline="0" dirty="0">
                          <a:solidFill>
                            <a:schemeClr val="dk1"/>
                          </a:solidFill>
                          <a:latin typeface="+mn-lt"/>
                          <a:ea typeface="+mn-ea"/>
                          <a:cs typeface="+mn-cs"/>
                        </a:rPr>
                        <a:t>in the deep veins of</a:t>
                      </a:r>
                    </a:p>
                    <a:p>
                      <a:r>
                        <a:rPr lang="en-US" sz="2000" kern="1200" baseline="0" dirty="0">
                          <a:solidFill>
                            <a:schemeClr val="dk1"/>
                          </a:solidFill>
                          <a:latin typeface="+mn-lt"/>
                          <a:ea typeface="+mn-ea"/>
                          <a:cs typeface="+mn-cs"/>
                        </a:rPr>
                        <a:t>the body, generally in</a:t>
                      </a:r>
                    </a:p>
                    <a:p>
                      <a:r>
                        <a:rPr lang="en-US" sz="2000" kern="1200" baseline="0" dirty="0">
                          <a:solidFill>
                            <a:schemeClr val="dk1"/>
                          </a:solidFill>
                          <a:latin typeface="+mn-lt"/>
                          <a:ea typeface="+mn-ea"/>
                          <a:cs typeface="+mn-cs"/>
                        </a:rPr>
                        <a:t>the legs.</a:t>
                      </a:r>
                      <a:endParaRPr lang="en-US" sz="20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kern="1200" baseline="0" dirty="0">
                          <a:solidFill>
                            <a:schemeClr val="dk1"/>
                          </a:solidFill>
                          <a:latin typeface="+mn-lt"/>
                          <a:ea typeface="+mn-ea"/>
                          <a:cs typeface="+mn-cs"/>
                        </a:rPr>
                        <a:t>Persistent, severe pain in one leg, sometimes with swelling or red skin is a symptom.</a:t>
                      </a:r>
                      <a:endParaRPr lang="en-US" sz="20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151120">
                <a:tc>
                  <a:txBody>
                    <a:bodyPr/>
                    <a:lstStyle/>
                    <a:p>
                      <a:r>
                        <a:rPr lang="en-US" sz="2000" b="1" kern="1200" baseline="0" dirty="0">
                          <a:solidFill>
                            <a:schemeClr val="dk1"/>
                          </a:solidFill>
                          <a:latin typeface="+mn-lt"/>
                          <a:ea typeface="+mn-ea"/>
                          <a:cs typeface="+mn-cs"/>
                        </a:rPr>
                        <a:t>Ectopic</a:t>
                      </a:r>
                    </a:p>
                    <a:p>
                      <a:r>
                        <a:rPr lang="en-US" sz="2000" b="1" kern="1200" baseline="0" dirty="0">
                          <a:solidFill>
                            <a:schemeClr val="dk1"/>
                          </a:solidFill>
                          <a:latin typeface="+mn-lt"/>
                          <a:ea typeface="+mn-ea"/>
                          <a:cs typeface="+mn-cs"/>
                        </a:rPr>
                        <a:t>pregnancy</a:t>
                      </a:r>
                      <a:endParaRPr lang="en-US" sz="2000" b="1"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kern="1200" baseline="0" dirty="0">
                          <a:solidFill>
                            <a:schemeClr val="dk1"/>
                          </a:solidFill>
                          <a:latin typeface="+mn-lt"/>
                          <a:ea typeface="+mn-ea"/>
                          <a:cs typeface="+mn-cs"/>
                        </a:rPr>
                        <a:t>The fertilised egg</a:t>
                      </a:r>
                    </a:p>
                    <a:p>
                      <a:r>
                        <a:rPr lang="en-US" sz="2000" kern="1200" baseline="0" dirty="0">
                          <a:solidFill>
                            <a:schemeClr val="dk1"/>
                          </a:solidFill>
                          <a:latin typeface="+mn-lt"/>
                          <a:ea typeface="+mn-ea"/>
                          <a:cs typeface="+mn-cs"/>
                        </a:rPr>
                        <a:t>implants in tissue</a:t>
                      </a:r>
                    </a:p>
                    <a:p>
                      <a:r>
                        <a:rPr lang="en-US" sz="2000" kern="1200" baseline="0" dirty="0">
                          <a:solidFill>
                            <a:schemeClr val="dk1"/>
                          </a:solidFill>
                          <a:latin typeface="+mn-lt"/>
                          <a:ea typeface="+mn-ea"/>
                          <a:cs typeface="+mn-cs"/>
                        </a:rPr>
                        <a:t>outside the uterus,</a:t>
                      </a:r>
                    </a:p>
                    <a:p>
                      <a:r>
                        <a:rPr lang="en-US" sz="2000" kern="1200" baseline="0" dirty="0">
                          <a:solidFill>
                            <a:schemeClr val="dk1"/>
                          </a:solidFill>
                          <a:latin typeface="+mn-lt"/>
                          <a:ea typeface="+mn-ea"/>
                          <a:cs typeface="+mn-cs"/>
                        </a:rPr>
                        <a:t>most commonly in</a:t>
                      </a:r>
                    </a:p>
                    <a:p>
                      <a:r>
                        <a:rPr lang="en-US" sz="2000" kern="1200" baseline="0" dirty="0">
                          <a:solidFill>
                            <a:schemeClr val="dk1"/>
                          </a:solidFill>
                          <a:latin typeface="+mn-lt"/>
                          <a:ea typeface="+mn-ea"/>
                          <a:cs typeface="+mn-cs"/>
                        </a:rPr>
                        <a:t>a fallopian tube, but</a:t>
                      </a:r>
                    </a:p>
                    <a:p>
                      <a:r>
                        <a:rPr lang="en-US" sz="2000" kern="1200" baseline="0" dirty="0">
                          <a:solidFill>
                            <a:schemeClr val="dk1"/>
                          </a:solidFill>
                          <a:latin typeface="+mn-lt"/>
                          <a:ea typeface="+mn-ea"/>
                          <a:cs typeface="+mn-cs"/>
                        </a:rPr>
                        <a:t>sometimes in the</a:t>
                      </a:r>
                    </a:p>
                    <a:p>
                      <a:r>
                        <a:rPr lang="en-US" sz="2000" kern="1200" baseline="0" dirty="0">
                          <a:solidFill>
                            <a:schemeClr val="dk1"/>
                          </a:solidFill>
                          <a:latin typeface="+mn-lt"/>
                          <a:ea typeface="+mn-ea"/>
                          <a:cs typeface="+mn-cs"/>
                        </a:rPr>
                        <a:t>cervix or abdominal</a:t>
                      </a:r>
                    </a:p>
                    <a:p>
                      <a:r>
                        <a:rPr lang="en-US" sz="2000" kern="1200" baseline="0" dirty="0">
                          <a:solidFill>
                            <a:schemeClr val="dk1"/>
                          </a:solidFill>
                          <a:latin typeface="+mn-lt"/>
                          <a:ea typeface="+mn-ea"/>
                          <a:cs typeface="+mn-cs"/>
                        </a:rPr>
                        <a:t>cavity.</a:t>
                      </a:r>
                      <a:endParaRPr lang="en-US" sz="20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000" kern="1200" baseline="0" dirty="0">
                          <a:solidFill>
                            <a:schemeClr val="dk1"/>
                          </a:solidFill>
                          <a:latin typeface="+mn-lt"/>
                          <a:ea typeface="+mn-ea"/>
                          <a:cs typeface="+mn-cs"/>
                        </a:rPr>
                        <a:t>In the early stages of ectopic pregnancy,</a:t>
                      </a:r>
                    </a:p>
                    <a:p>
                      <a:pPr algn="just"/>
                      <a:r>
                        <a:rPr lang="en-US" sz="2000" kern="1200" baseline="0" dirty="0">
                          <a:solidFill>
                            <a:schemeClr val="dk1"/>
                          </a:solidFill>
                          <a:latin typeface="+mn-lt"/>
                          <a:ea typeface="+mn-ea"/>
                          <a:cs typeface="+mn-cs"/>
                        </a:rPr>
                        <a:t>symptoms could be absent or mild, but eventually they become severe. </a:t>
                      </a:r>
                    </a:p>
                    <a:p>
                      <a:pPr algn="just"/>
                      <a:r>
                        <a:rPr lang="en-US" sz="2000" kern="1200" baseline="0" dirty="0">
                          <a:solidFill>
                            <a:schemeClr val="dk1"/>
                          </a:solidFill>
                          <a:latin typeface="+mn-lt"/>
                          <a:ea typeface="+mn-ea"/>
                          <a:cs typeface="+mn-cs"/>
                        </a:rPr>
                        <a:t>A combination of the following signs and symptoms should increase suspicion of ectopic pregnancy: unusual abdominal pain or tenderness; abnormal vaginal bleeding or no monthly bleeding, especially if this is a change from her usual bleeding pattern; light-headedness</a:t>
                      </a:r>
                    </a:p>
                    <a:p>
                      <a:pPr algn="just"/>
                      <a:r>
                        <a:rPr lang="en-US" sz="2000" kern="1200" baseline="0" dirty="0">
                          <a:solidFill>
                            <a:schemeClr val="dk1"/>
                          </a:solidFill>
                          <a:latin typeface="+mn-lt"/>
                          <a:ea typeface="+mn-ea"/>
                          <a:cs typeface="+mn-cs"/>
                        </a:rPr>
                        <a:t>or dizziness; fainting.</a:t>
                      </a:r>
                      <a:endParaRPr lang="en-US" sz="2000" dirty="0"/>
                    </a:p>
                  </a:txBody>
                  <a:tcPr marL="112474" marR="1124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spTree>
  </p:cSld>
  <p:clrMapOvr>
    <a:masterClrMapping/>
  </p:clrMapOvr>
  <p:transition>
    <p:diamond/>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normAutofit lnSpcReduction="10000"/>
          </a:bodyPr>
          <a:lstStyle/>
          <a:p>
            <a:pPr>
              <a:buNone/>
            </a:pPr>
            <a:r>
              <a:rPr lang="en-US" sz="2800" u="sng" dirty="0"/>
              <a:t>Others</a:t>
            </a:r>
          </a:p>
          <a:p>
            <a:r>
              <a:rPr lang="en-US" sz="2800" dirty="0"/>
              <a:t>Liver disorders</a:t>
            </a:r>
          </a:p>
          <a:p>
            <a:r>
              <a:rPr lang="en-US" sz="2800" dirty="0"/>
              <a:t>Pelvic inflammatory disease (PID)</a:t>
            </a:r>
          </a:p>
          <a:p>
            <a:r>
              <a:rPr lang="en-US" sz="2800" dirty="0"/>
              <a:t>Pulmonary embolism</a:t>
            </a:r>
          </a:p>
          <a:p>
            <a:r>
              <a:rPr lang="en-US" sz="2800" dirty="0"/>
              <a:t>Ruptured ectopic pregnancy</a:t>
            </a:r>
          </a:p>
          <a:p>
            <a:r>
              <a:rPr lang="en-US" sz="2800" dirty="0"/>
              <a:t>Reaction to latex</a:t>
            </a:r>
          </a:p>
          <a:p>
            <a:r>
              <a:rPr lang="en-US" sz="2800" dirty="0"/>
              <a:t>Stroke</a:t>
            </a:r>
          </a:p>
          <a:p>
            <a:r>
              <a:rPr lang="en-US" sz="2800" dirty="0"/>
              <a:t>Systemic lupus erythematosus (SLE)</a:t>
            </a:r>
          </a:p>
          <a:p>
            <a:pPr marL="0" indent="0">
              <a:buNone/>
            </a:pPr>
            <a:endParaRPr lang="en-US" sz="2800" u="sng" dirty="0"/>
          </a:p>
          <a:p>
            <a:pPr marL="0" indent="0">
              <a:buNone/>
            </a:pPr>
            <a:endParaRPr lang="en-US" sz="2800" u="sng" dirty="0"/>
          </a:p>
          <a:p>
            <a:pPr marL="0" indent="0" algn="ctr">
              <a:buNone/>
            </a:pPr>
            <a:r>
              <a:rPr lang="en-US" sz="5400" b="1" u="sng" dirty="0"/>
              <a:t>End </a:t>
            </a:r>
          </a:p>
        </p:txBody>
      </p:sp>
    </p:spTree>
  </p:cSld>
  <p:clrMapOvr>
    <a:masterClrMapping/>
  </p:clrMapOvr>
  <p:transition>
    <p:diamond/>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8" y="0"/>
            <a:ext cx="10117547" cy="838200"/>
          </a:xfrm>
        </p:spPr>
        <p:txBody>
          <a:bodyPr/>
          <a:lstStyle/>
          <a:p>
            <a:r>
              <a:rPr lang="en-US" b="1" dirty="0"/>
              <a:t>Summary </a:t>
            </a:r>
          </a:p>
        </p:txBody>
      </p:sp>
      <p:sp>
        <p:nvSpPr>
          <p:cNvPr id="3" name="Content Placeholder 2"/>
          <p:cNvSpPr>
            <a:spLocks noGrp="1"/>
          </p:cNvSpPr>
          <p:nvPr>
            <p:ph idx="1"/>
          </p:nvPr>
        </p:nvSpPr>
        <p:spPr>
          <a:xfrm>
            <a:off x="137319" y="685801"/>
            <a:ext cx="10547747" cy="6019800"/>
          </a:xfrm>
        </p:spPr>
        <p:txBody>
          <a:bodyPr>
            <a:noAutofit/>
          </a:bodyPr>
          <a:lstStyle/>
          <a:p>
            <a:pPr algn="just"/>
            <a:r>
              <a:rPr lang="en-US" sz="2800" dirty="0"/>
              <a:t>Hormonal contraceptives</a:t>
            </a:r>
          </a:p>
          <a:p>
            <a:pPr lvl="1" algn="just"/>
            <a:r>
              <a:rPr lang="en-US" dirty="0"/>
              <a:t>C.O.Cs</a:t>
            </a:r>
          </a:p>
          <a:p>
            <a:pPr lvl="1" algn="just"/>
            <a:r>
              <a:rPr lang="en-US" dirty="0"/>
              <a:t>P.O.Ps</a:t>
            </a:r>
          </a:p>
          <a:p>
            <a:pPr lvl="1" algn="just"/>
            <a:r>
              <a:rPr lang="en-US" dirty="0"/>
              <a:t>Emergency contraceptives</a:t>
            </a:r>
          </a:p>
          <a:p>
            <a:pPr lvl="1" algn="just"/>
            <a:r>
              <a:rPr lang="en-US" dirty="0"/>
              <a:t>Implants</a:t>
            </a:r>
          </a:p>
          <a:p>
            <a:pPr marL="514350" indent="-457200" algn="just"/>
            <a:r>
              <a:rPr lang="en-US" sz="2800" dirty="0"/>
              <a:t>Barrier methods of FP</a:t>
            </a:r>
          </a:p>
          <a:p>
            <a:pPr lvl="1" algn="just"/>
            <a:r>
              <a:rPr lang="en-US" dirty="0"/>
              <a:t>Condom (male &amp; female condoms)</a:t>
            </a:r>
          </a:p>
          <a:p>
            <a:pPr lvl="1" algn="just"/>
            <a:r>
              <a:rPr lang="en-US" dirty="0"/>
              <a:t>Spermicides</a:t>
            </a:r>
          </a:p>
          <a:p>
            <a:pPr lvl="1" algn="just"/>
            <a:r>
              <a:rPr lang="en-US" dirty="0"/>
              <a:t>Diaphragm</a:t>
            </a:r>
          </a:p>
          <a:p>
            <a:pPr algn="just"/>
            <a:r>
              <a:rPr lang="en-US" sz="2800" dirty="0"/>
              <a:t> Permanent methods of FP</a:t>
            </a:r>
          </a:p>
          <a:p>
            <a:pPr lvl="1" algn="just"/>
            <a:r>
              <a:rPr lang="en-US" dirty="0"/>
              <a:t>Tubal ligation</a:t>
            </a:r>
          </a:p>
          <a:p>
            <a:pPr lvl="1" algn="just"/>
            <a:r>
              <a:rPr lang="en-US" dirty="0"/>
              <a:t>Vasectomy</a:t>
            </a:r>
          </a:p>
          <a:p>
            <a:pPr algn="just"/>
            <a:endParaRPr lang="en-US" sz="2800" dirty="0"/>
          </a:p>
        </p:txBody>
      </p:sp>
    </p:spTree>
    <p:extLst>
      <p:ext uri="{BB962C8B-B14F-4D97-AF65-F5344CB8AC3E}">
        <p14:creationId xmlns:p14="http://schemas.microsoft.com/office/powerpoint/2010/main" val="2982057447"/>
      </p:ext>
    </p:extLst>
  </p:cSld>
  <p:clrMapOvr>
    <a:masterClrMapping/>
  </p:clrMapOvr>
  <p:transition>
    <p:diamond/>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a:effectLst>
            <a:glow rad="228600">
              <a:schemeClr val="accent2">
                <a:satMod val="175000"/>
                <a:alpha val="40000"/>
              </a:schemeClr>
            </a:glow>
          </a:effectLst>
        </p:spPr>
        <p:txBody>
          <a:bodyPr/>
          <a:lstStyle/>
          <a:p>
            <a:endParaRPr lang="en-US" dirty="0"/>
          </a:p>
        </p:txBody>
      </p:sp>
      <p:sp>
        <p:nvSpPr>
          <p:cNvPr id="4" name="Rectangle 3"/>
          <p:cNvSpPr/>
          <p:nvPr/>
        </p:nvSpPr>
        <p:spPr>
          <a:xfrm>
            <a:off x="1124744" y="1371600"/>
            <a:ext cx="8060664" cy="1754326"/>
          </a:xfrm>
          <a:prstGeom prst="rect">
            <a:avLst/>
          </a:prstGeom>
          <a:solidFill>
            <a:srgbClr val="00B050"/>
          </a:solidFill>
          <a:scene3d>
            <a:camera prst="isometricRightUp"/>
            <a:lightRig rig="threePt" dir="t"/>
          </a:scene3d>
        </p:spPr>
        <p:txBody>
          <a:bodyPr wrap="square" lIns="91440" tIns="45720" rIns="91440" bIns="45720">
            <a:spAutoFit/>
          </a:bodyPr>
          <a:lstStyle/>
          <a:p>
            <a:pPr algn="ctr"/>
            <a:r>
              <a:rPr lang="en-US" sz="5400" b="1" cap="all" dirty="0">
                <a:ln w="9000" cmpd="sng">
                  <a:solidFill>
                    <a:schemeClr val="accent4">
                      <a:shade val="50000"/>
                      <a:satMod val="120000"/>
                    </a:schemeClr>
                  </a:solidFill>
                  <a:prstDash val="solid"/>
                </a:ln>
                <a:solidFill>
                  <a:srgbClr val="FF6600"/>
                </a:solidFill>
                <a:effectLst>
                  <a:reflection blurRad="12700" stA="28000" endPos="45000" dist="1000" dir="5400000" sy="-100000" algn="bl" rotWithShape="0"/>
                </a:effectLst>
              </a:rPr>
              <a:t>MWISHO,</a:t>
            </a:r>
          </a:p>
          <a:p>
            <a:pPr algn="ctr"/>
            <a:r>
              <a:rPr lang="en-US" sz="5400" b="1" cap="all" spc="0" dirty="0">
                <a:ln w="9000" cmpd="sng">
                  <a:solidFill>
                    <a:schemeClr val="accent4">
                      <a:shade val="50000"/>
                      <a:satMod val="120000"/>
                    </a:schemeClr>
                  </a:solidFill>
                  <a:prstDash val="solid"/>
                </a:ln>
                <a:solidFill>
                  <a:srgbClr val="FF6600"/>
                </a:solidFill>
                <a:effectLst>
                  <a:reflection blurRad="12700" stA="28000" endPos="45000" dist="1000" dir="5400000" sy="-100000" algn="bl" rotWithShape="0"/>
                </a:effectLst>
              </a:rPr>
              <a:t>AHSANTENI</a:t>
            </a:r>
          </a:p>
        </p:txBody>
      </p:sp>
    </p:spTree>
  </p:cSld>
  <p:clrMapOvr>
    <a:masterClrMapping/>
  </p:clrMapOvr>
  <p:transition>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11059981" cy="5867400"/>
          </a:xfrm>
        </p:spPr>
        <p:txBody>
          <a:bodyPr>
            <a:normAutofit/>
          </a:bodyPr>
          <a:lstStyle/>
          <a:p>
            <a:pPr algn="just"/>
            <a:r>
              <a:rPr lang="en-US" sz="3600" dirty="0"/>
              <a:t>Clients using </a:t>
            </a:r>
            <a:r>
              <a:rPr lang="en-US" sz="3600" b="1" dirty="0"/>
              <a:t>methods best suitable </a:t>
            </a:r>
            <a:r>
              <a:rPr lang="en-US" sz="3600" dirty="0"/>
              <a:t>to their needs will be these clients most satisfied &amp; happy to continue practicing fp</a:t>
            </a:r>
          </a:p>
          <a:p>
            <a:pPr algn="just"/>
            <a:r>
              <a:rPr lang="en-US" sz="3600" dirty="0"/>
              <a:t>Service providers giving </a:t>
            </a:r>
            <a:r>
              <a:rPr lang="en-US" sz="3600" b="1" dirty="0"/>
              <a:t>quality care </a:t>
            </a:r>
            <a:r>
              <a:rPr lang="en-US" sz="3600" dirty="0"/>
              <a:t>to their clients are happy to have a job satisfaction</a:t>
            </a:r>
          </a:p>
          <a:p>
            <a:pPr algn="just"/>
            <a:endParaRPr lang="en-US" sz="3600" dirty="0"/>
          </a:p>
        </p:txBody>
      </p:sp>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chemeClr val="tx1"/>
          </a:solidFill>
        </p:spPr>
        <p:txBody>
          <a:bodyPr>
            <a:normAutofit/>
          </a:bodyPr>
          <a:lstStyle/>
          <a:p>
            <a:r>
              <a:rPr lang="en-US" sz="5400" b="1" dirty="0">
                <a:solidFill>
                  <a:srgbClr val="FFFF00"/>
                </a:solidFill>
              </a:rPr>
              <a:t>TYPES OF AFP METHODS</a:t>
            </a:r>
          </a:p>
        </p:txBody>
      </p:sp>
      <p:sp>
        <p:nvSpPr>
          <p:cNvPr id="3" name="Content Placeholder 2"/>
          <p:cNvSpPr>
            <a:spLocks noGrp="1"/>
          </p:cNvSpPr>
          <p:nvPr>
            <p:ph sz="half" idx="1"/>
          </p:nvPr>
        </p:nvSpPr>
        <p:spPr>
          <a:xfrm>
            <a:off x="213519" y="1600201"/>
            <a:ext cx="5316471" cy="4525963"/>
          </a:xfrm>
        </p:spPr>
        <p:txBody>
          <a:bodyPr>
            <a:normAutofit/>
          </a:bodyPr>
          <a:lstStyle/>
          <a:p>
            <a:pPr marL="514350" indent="-514350">
              <a:buFont typeface="+mj-lt"/>
              <a:buAutoNum type="arabicPeriod"/>
            </a:pPr>
            <a:r>
              <a:rPr lang="en-US" sz="3200" dirty="0"/>
              <a:t>Natural</a:t>
            </a:r>
          </a:p>
          <a:p>
            <a:pPr marL="514350" indent="-514350">
              <a:buFont typeface="+mj-lt"/>
              <a:buAutoNum type="arabicPeriod"/>
            </a:pPr>
            <a:r>
              <a:rPr lang="en-US" sz="3200" dirty="0"/>
              <a:t>Artificial</a:t>
            </a:r>
          </a:p>
          <a:p>
            <a:pPr marL="514350" indent="-514350">
              <a:buFont typeface="+mj-lt"/>
              <a:buAutoNum type="arabicPeriod"/>
            </a:pPr>
            <a:r>
              <a:rPr lang="en-US" sz="3200" dirty="0"/>
              <a:t>Modern and traditional methods</a:t>
            </a:r>
          </a:p>
          <a:p>
            <a:pPr marL="514350" indent="-514350">
              <a:buNone/>
            </a:pPr>
            <a:r>
              <a:rPr lang="en-US" sz="3200" u="sng" dirty="0"/>
              <a:t>Short term artificial methods</a:t>
            </a:r>
          </a:p>
          <a:p>
            <a:pPr marL="514350" indent="-514350"/>
            <a:r>
              <a:rPr lang="en-US" sz="3200" dirty="0"/>
              <a:t>Condom</a:t>
            </a:r>
          </a:p>
          <a:p>
            <a:pPr marL="514350" indent="-514350"/>
            <a:r>
              <a:rPr lang="en-US" sz="3200" dirty="0"/>
              <a:t>Pills</a:t>
            </a:r>
          </a:p>
        </p:txBody>
      </p:sp>
      <p:sp>
        <p:nvSpPr>
          <p:cNvPr id="4" name="Content Placeholder 3"/>
          <p:cNvSpPr>
            <a:spLocks noGrp="1"/>
          </p:cNvSpPr>
          <p:nvPr>
            <p:ph sz="half" idx="2"/>
          </p:nvPr>
        </p:nvSpPr>
        <p:spPr/>
        <p:txBody>
          <a:bodyPr>
            <a:normAutofit/>
          </a:bodyPr>
          <a:lstStyle/>
          <a:p>
            <a:pPr marL="514350" indent="-514350">
              <a:buNone/>
            </a:pPr>
            <a:r>
              <a:rPr lang="en-US" sz="3200" u="sng" dirty="0"/>
              <a:t>Long term artificial methods</a:t>
            </a:r>
          </a:p>
          <a:p>
            <a:pPr marL="514350" indent="-514350"/>
            <a:r>
              <a:rPr lang="en-US" sz="3200" dirty="0" err="1"/>
              <a:t>Injectables</a:t>
            </a:r>
            <a:endParaRPr lang="en-US" sz="3200" dirty="0"/>
          </a:p>
          <a:p>
            <a:pPr marL="514350" indent="-514350"/>
            <a:r>
              <a:rPr lang="en-US" sz="3200" dirty="0"/>
              <a:t>Implants</a:t>
            </a:r>
          </a:p>
          <a:p>
            <a:pPr marL="514350" indent="-514350"/>
            <a:r>
              <a:rPr lang="en-US" sz="3200" dirty="0"/>
              <a:t>IUCD</a:t>
            </a:r>
          </a:p>
          <a:p>
            <a:pPr marL="514350" indent="-514350">
              <a:buNone/>
            </a:pPr>
            <a:r>
              <a:rPr lang="en-US" sz="3200" u="sng" dirty="0"/>
              <a:t>Long term permanent methods</a:t>
            </a:r>
          </a:p>
          <a:p>
            <a:pPr marL="514350" indent="-514350"/>
            <a:r>
              <a:rPr lang="en-US" sz="3200" dirty="0"/>
              <a:t>Vasectomy &amp; BTL</a:t>
            </a:r>
          </a:p>
          <a:p>
            <a:endParaRPr lang="en-US" sz="3200" dirty="0"/>
          </a:p>
        </p:txBody>
      </p:sp>
    </p:spTree>
  </p:cSld>
  <p:clrMapOvr>
    <a:masterClrMapping/>
  </p:clrMapOvr>
  <p:transition>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chemeClr val="accent2"/>
          </a:solidFill>
        </p:spPr>
        <p:txBody>
          <a:bodyPr/>
          <a:lstStyle/>
          <a:p>
            <a:r>
              <a:rPr lang="en-US" b="1" dirty="0">
                <a:solidFill>
                  <a:schemeClr val="bg1"/>
                </a:solidFill>
              </a:rPr>
              <a:t>PLANING A FAMILY PLANNING CLINIC </a:t>
            </a:r>
          </a:p>
        </p:txBody>
      </p:sp>
      <p:sp>
        <p:nvSpPr>
          <p:cNvPr id="3" name="Content Placeholder 2"/>
          <p:cNvSpPr>
            <a:spLocks noGrp="1"/>
          </p:cNvSpPr>
          <p:nvPr>
            <p:ph idx="1"/>
          </p:nvPr>
        </p:nvSpPr>
        <p:spPr>
          <a:xfrm>
            <a:off x="0" y="914400"/>
            <a:ext cx="11247438" cy="5943600"/>
          </a:xfrm>
        </p:spPr>
        <p:txBody>
          <a:bodyPr>
            <a:noAutofit/>
          </a:bodyPr>
          <a:lstStyle/>
          <a:p>
            <a:pPr algn="just"/>
            <a:r>
              <a:rPr lang="en-US" sz="2800" dirty="0"/>
              <a:t>The manager should 1</a:t>
            </a:r>
            <a:r>
              <a:rPr lang="en-US" sz="2800" baseline="30000" dirty="0"/>
              <a:t>st</a:t>
            </a:r>
            <a:r>
              <a:rPr lang="en-US" sz="2800" dirty="0"/>
              <a:t> have client- provider concept</a:t>
            </a:r>
          </a:p>
          <a:p>
            <a:pPr lvl="1" algn="just"/>
            <a:r>
              <a:rPr lang="en-US" sz="2400" b="1" dirty="0"/>
              <a:t>c</a:t>
            </a:r>
            <a:r>
              <a:rPr lang="en-US" sz="2400" dirty="0"/>
              <a:t>=client</a:t>
            </a:r>
          </a:p>
          <a:p>
            <a:pPr lvl="1" algn="just"/>
            <a:r>
              <a:rPr lang="en-US" sz="2400" b="1" dirty="0"/>
              <a:t>O</a:t>
            </a:r>
            <a:r>
              <a:rPr lang="en-US" sz="2400" dirty="0"/>
              <a:t>=oriented</a:t>
            </a:r>
          </a:p>
          <a:p>
            <a:pPr lvl="1" algn="just"/>
            <a:r>
              <a:rPr lang="en-US" sz="2400" b="1" dirty="0"/>
              <a:t>P</a:t>
            </a:r>
            <a:r>
              <a:rPr lang="en-US" sz="2400" dirty="0"/>
              <a:t>=provide</a:t>
            </a:r>
          </a:p>
          <a:p>
            <a:pPr lvl="1" algn="just"/>
            <a:r>
              <a:rPr lang="en-US" sz="2400" b="1" dirty="0"/>
              <a:t>E</a:t>
            </a:r>
            <a:r>
              <a:rPr lang="en-US" sz="2400" dirty="0"/>
              <a:t>=efficient</a:t>
            </a:r>
          </a:p>
          <a:p>
            <a:pPr algn="just"/>
            <a:r>
              <a:rPr lang="en-US" sz="2800" dirty="0"/>
              <a:t>The manager has to plan, implement according to the client needs based on the service proder’s abilility, qualification &amp; experience</a:t>
            </a:r>
          </a:p>
          <a:p>
            <a:pPr algn="just"/>
            <a:r>
              <a:rPr lang="en-US" sz="2800" dirty="0"/>
              <a:t>supervision &amp; evaluation should be done continuously to see whether objectives are met</a:t>
            </a:r>
          </a:p>
          <a:p>
            <a:pPr algn="just"/>
            <a:r>
              <a:rPr lang="en-US" sz="2800" dirty="0"/>
              <a:t>Continuous supply of commodity should be ensured</a:t>
            </a:r>
          </a:p>
          <a:p>
            <a:pPr algn="just"/>
            <a:r>
              <a:rPr lang="en-US" sz="2800" dirty="0"/>
              <a:t>Infection control should be ensured</a:t>
            </a:r>
          </a:p>
        </p:txBody>
      </p:sp>
    </p:spTree>
  </p:cSld>
  <p:clrMapOvr>
    <a:masterClrMapping/>
  </p:clrMapOvr>
  <p:transition>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18" y="0"/>
            <a:ext cx="11033919" cy="6858000"/>
          </a:xfrm>
        </p:spPr>
        <p:txBody>
          <a:bodyPr/>
          <a:lstStyle/>
          <a:p>
            <a:pPr algn="just"/>
            <a:r>
              <a:rPr lang="en-US" sz="2800" dirty="0"/>
              <a:t>Integrated service concept should be embraced</a:t>
            </a:r>
          </a:p>
          <a:p>
            <a:pPr algn="just"/>
            <a:r>
              <a:rPr lang="en-US" sz="2800" dirty="0"/>
              <a:t>Policy of 1</a:t>
            </a:r>
            <a:r>
              <a:rPr lang="en-US" sz="2800" baseline="30000" dirty="0"/>
              <a:t>st</a:t>
            </a:r>
            <a:r>
              <a:rPr lang="en-US" sz="2800" dirty="0"/>
              <a:t> come 1</a:t>
            </a:r>
            <a:r>
              <a:rPr lang="en-US" sz="2800" baseline="30000" dirty="0"/>
              <a:t>st</a:t>
            </a:r>
            <a:r>
              <a:rPr lang="en-US" sz="2800" dirty="0"/>
              <a:t> service should be adopted</a:t>
            </a:r>
          </a:p>
          <a:p>
            <a:pPr algn="just">
              <a:buNone/>
            </a:pPr>
            <a:r>
              <a:rPr lang="en-US" sz="2800" b="1" u="sng" dirty="0"/>
              <a:t>CONDUCTING AN FP CLINIC</a:t>
            </a:r>
          </a:p>
          <a:p>
            <a:pPr algn="just"/>
            <a:r>
              <a:rPr lang="en-US" sz="2800" dirty="0"/>
              <a:t>Have all physical facilities &amp; equipment supply</a:t>
            </a:r>
          </a:p>
          <a:p>
            <a:pPr algn="just"/>
            <a:r>
              <a:rPr lang="en-US" sz="2800" dirty="0"/>
              <a:t>Have trained personnel available using proper personnel criteria</a:t>
            </a:r>
          </a:p>
          <a:p>
            <a:pPr algn="just"/>
            <a:r>
              <a:rPr lang="en-US" sz="2800" dirty="0"/>
              <a:t>Clients should be motivated to use the services</a:t>
            </a:r>
          </a:p>
          <a:p>
            <a:pPr algn="just">
              <a:buNone/>
            </a:pPr>
            <a:r>
              <a:rPr lang="en-US" sz="2800" b="1" u="sng" dirty="0"/>
              <a:t>ATTENDING THE AFP CLIENT</a:t>
            </a:r>
          </a:p>
          <a:p>
            <a:pPr algn="just"/>
            <a:r>
              <a:rPr lang="en-US" sz="2800" dirty="0"/>
              <a:t>These clients should be held in high esteem</a:t>
            </a:r>
          </a:p>
          <a:p>
            <a:pPr algn="just"/>
            <a:r>
              <a:rPr lang="en-US" sz="2800" dirty="0"/>
              <a:t>Privacy &amp; confidentiality should be ensured</a:t>
            </a:r>
          </a:p>
          <a:p>
            <a:pPr algn="just"/>
            <a:r>
              <a:rPr lang="en-US" sz="2800" dirty="0"/>
              <a:t>They should be attended to within the shortest time possible</a:t>
            </a:r>
          </a:p>
          <a:p>
            <a:pPr algn="just"/>
            <a:r>
              <a:rPr lang="en-US" sz="2800" dirty="0"/>
              <a:t>Their needs are highly personal</a:t>
            </a:r>
          </a:p>
          <a:p>
            <a:pPr algn="just"/>
            <a:endParaRPr lang="en-US" sz="2800" dirty="0"/>
          </a:p>
          <a:p>
            <a:pPr algn="just"/>
            <a:endParaRPr lang="en-US" sz="2800" dirty="0"/>
          </a:p>
        </p:txBody>
      </p:sp>
    </p:spTree>
  </p:cSld>
  <p:clrMapOvr>
    <a:masterClrMapping/>
  </p:clrMapOvr>
  <p:transition>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096000"/>
          </a:xfrm>
        </p:spPr>
        <p:txBody>
          <a:bodyPr>
            <a:normAutofit/>
          </a:bodyPr>
          <a:lstStyle/>
          <a:p>
            <a:pPr algn="just"/>
            <a:r>
              <a:rPr lang="en-US" sz="3600" dirty="0"/>
              <a:t>No personal questions should be asked in public</a:t>
            </a:r>
          </a:p>
          <a:p>
            <a:pPr algn="just"/>
            <a:r>
              <a:rPr lang="en-US" sz="3600" dirty="0"/>
              <a:t>1</a:t>
            </a:r>
            <a:r>
              <a:rPr lang="en-US" sz="3600" baseline="30000" dirty="0"/>
              <a:t>st</a:t>
            </a:r>
            <a:r>
              <a:rPr lang="en-US" sz="3600" dirty="0"/>
              <a:t> come 1</a:t>
            </a:r>
            <a:r>
              <a:rPr lang="en-US" sz="3600" baseline="30000" dirty="0"/>
              <a:t>st</a:t>
            </a:r>
            <a:r>
              <a:rPr lang="en-US" sz="3600" dirty="0"/>
              <a:t> service principle should be used</a:t>
            </a:r>
          </a:p>
          <a:p>
            <a:pPr algn="just"/>
            <a:r>
              <a:rPr lang="en-US" sz="3600" dirty="0"/>
              <a:t>Ideal place for HX taking, physical examination &amp; counseling should be provided</a:t>
            </a:r>
          </a:p>
          <a:p>
            <a:pPr algn="just"/>
            <a:endParaRPr lang="en-US" sz="3600" dirty="0"/>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spc="600" dirty="0">
                <a:solidFill>
                  <a:srgbClr val="FF0000"/>
                </a:solidFill>
                <a:latin typeface="Berlin Sans FB Demi" panose="020E0802020502020306" pitchFamily="34" charset="0"/>
              </a:rPr>
              <a:t>Inspiration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3277173"/>
              </p:ext>
            </p:extLst>
          </p:nvPr>
        </p:nvGraphicFramePr>
        <p:xfrm>
          <a:off x="562372" y="1752600"/>
          <a:ext cx="10122694" cy="455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024678"/>
      </p:ext>
    </p:extLst>
  </p:cSld>
  <p:clrMapOvr>
    <a:masterClrMapping/>
  </p:clrMapOvr>
  <p:transition>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chemeClr val="tx1"/>
          </a:solidFill>
        </p:spPr>
        <p:txBody>
          <a:bodyPr>
            <a:normAutofit/>
          </a:bodyPr>
          <a:lstStyle/>
          <a:p>
            <a:r>
              <a:rPr lang="en-US" b="1" dirty="0">
                <a:solidFill>
                  <a:srgbClr val="FFFF00"/>
                </a:solidFill>
              </a:rPr>
              <a:t>WHO MEDICAL ELIGIBILITY CRITERIA</a:t>
            </a:r>
          </a:p>
        </p:txBody>
      </p:sp>
      <p:sp>
        <p:nvSpPr>
          <p:cNvPr id="3" name="Content Placeholder 2"/>
          <p:cNvSpPr>
            <a:spLocks noGrp="1"/>
          </p:cNvSpPr>
          <p:nvPr>
            <p:ph idx="1"/>
          </p:nvPr>
        </p:nvSpPr>
        <p:spPr>
          <a:xfrm>
            <a:off x="213518" y="1371600"/>
            <a:ext cx="10820401" cy="5181600"/>
          </a:xfrm>
        </p:spPr>
        <p:txBody>
          <a:bodyPr>
            <a:normAutofit fontScale="92500" lnSpcReduction="10000"/>
          </a:bodyPr>
          <a:lstStyle/>
          <a:p>
            <a:pPr algn="ctr">
              <a:buNone/>
            </a:pPr>
            <a:r>
              <a:rPr lang="en-US" b="1" u="sng" dirty="0"/>
              <a:t>INTRODUCTION:</a:t>
            </a:r>
          </a:p>
          <a:p>
            <a:pPr algn="just"/>
            <a:r>
              <a:rPr lang="en-US" sz="2800" dirty="0"/>
              <a:t>The WHO’s expert Working Groups periodically review the latest scientific information on the safety of contraceptive methods and make recommendations on criteria for their use in different situations. </a:t>
            </a:r>
          </a:p>
          <a:p>
            <a:pPr algn="just"/>
            <a:r>
              <a:rPr lang="en-US" sz="2800" dirty="0"/>
              <a:t>In 2009, WHO published a new set of recommendations which have been incorporated in the present guidelines.</a:t>
            </a:r>
          </a:p>
          <a:p>
            <a:pPr algn="just"/>
            <a:r>
              <a:rPr lang="en-US" sz="2800" b="1" dirty="0"/>
              <a:t>The WHO groups medical conditions into these four categories:</a:t>
            </a:r>
          </a:p>
          <a:p>
            <a:pPr marL="0" indent="0" algn="just">
              <a:buNone/>
            </a:pPr>
            <a:r>
              <a:rPr lang="en-US" sz="2800" dirty="0"/>
              <a:t>i) Conditions for which there is no restriction on the use of the contraceptive method.</a:t>
            </a:r>
          </a:p>
          <a:p>
            <a:pPr marL="0" indent="0" algn="just">
              <a:buNone/>
            </a:pPr>
            <a:r>
              <a:rPr lang="en-US" sz="2800" dirty="0"/>
              <a:t>ii) Conditions for which the advantages of using the method generally outweigh the theoretical or proven risks. In most situations, the method can be used freely, but careful follow-up might be required.</a:t>
            </a:r>
          </a:p>
        </p:txBody>
      </p:sp>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19" y="228600"/>
            <a:ext cx="10471547" cy="6476999"/>
          </a:xfrm>
        </p:spPr>
        <p:txBody>
          <a:bodyPr>
            <a:normAutofit/>
          </a:bodyPr>
          <a:lstStyle/>
          <a:p>
            <a:pPr marL="0" indent="0" algn="just">
              <a:buNone/>
            </a:pPr>
            <a:r>
              <a:rPr lang="en-US" b="1" dirty="0"/>
              <a:t>CATEGORIES CNTD’</a:t>
            </a:r>
          </a:p>
          <a:p>
            <a:pPr marL="0" indent="0" algn="just">
              <a:buNone/>
            </a:pPr>
            <a:r>
              <a:rPr lang="en-US" dirty="0"/>
              <a:t>iii) Conditions for which the theoretical or proven risks usually outweigh the advantages of using the method. In this case, use of the method is not usually recommended unless other more appropriate alternative methods are not available or acceptable.</a:t>
            </a:r>
          </a:p>
          <a:p>
            <a:pPr marL="0" indent="0" algn="just">
              <a:buNone/>
            </a:pPr>
            <a:r>
              <a:rPr lang="en-US" dirty="0"/>
              <a:t>iv) Conditions that present an unacceptable health risk if the contraceptive method is used, (i.e., the method should not be used).</a:t>
            </a:r>
          </a:p>
          <a:p>
            <a:pPr marL="0" indent="0" algn="just">
              <a:buNone/>
            </a:pPr>
            <a:endParaRPr lang="en-US" dirty="0"/>
          </a:p>
          <a:p>
            <a:pPr marL="0" indent="0" algn="just">
              <a:buNone/>
            </a:pPr>
            <a:r>
              <a:rPr lang="en-US" b="1" u="sng" dirty="0">
                <a:solidFill>
                  <a:srgbClr val="FF0000"/>
                </a:solidFill>
              </a:rPr>
              <a:t>NB:</a:t>
            </a:r>
            <a:r>
              <a:rPr lang="en-US" dirty="0"/>
              <a:t> </a:t>
            </a:r>
            <a:r>
              <a:rPr lang="en-US" i="1" dirty="0"/>
              <a:t>The above four categories should be interpreted as follows:</a:t>
            </a:r>
          </a:p>
        </p:txBody>
      </p:sp>
    </p:spTree>
    <p:extLst>
      <p:ext uri="{BB962C8B-B14F-4D97-AF65-F5344CB8AC3E}">
        <p14:creationId xmlns:p14="http://schemas.microsoft.com/office/powerpoint/2010/main" val="1900757742"/>
      </p:ext>
    </p:extLst>
  </p:cSld>
  <p:clrMapOvr>
    <a:masterClrMapping/>
  </p:clrMapOvr>
  <p:transition>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457201"/>
            <a:ext cx="10319147" cy="5668964"/>
          </a:xfrm>
        </p:spPr>
        <p:txBody>
          <a:bodyPr>
            <a:normAutofit/>
          </a:bodyPr>
          <a:lstStyle/>
          <a:p>
            <a:pPr algn="just">
              <a:buNone/>
            </a:pPr>
            <a:r>
              <a:rPr lang="en-US" b="1" u="sng" dirty="0"/>
              <a:t>CATEGORY I:</a:t>
            </a:r>
          </a:p>
          <a:p>
            <a:pPr algn="just"/>
            <a:r>
              <a:rPr lang="en-US" dirty="0"/>
              <a:t>Men or women with no surgical or medical condition(s) which would make the method ineffective or worsen the condition. </a:t>
            </a:r>
            <a:r>
              <a:rPr lang="en-US" b="1" dirty="0"/>
              <a:t>No contraindication</a:t>
            </a:r>
          </a:p>
          <a:p>
            <a:pPr algn="just">
              <a:buNone/>
            </a:pPr>
            <a:r>
              <a:rPr lang="en-US" b="1" u="sng" dirty="0"/>
              <a:t>CATEGORY II:</a:t>
            </a:r>
          </a:p>
          <a:p>
            <a:pPr algn="just"/>
            <a:r>
              <a:rPr lang="en-US" dirty="0"/>
              <a:t>Men &amp; women with surgical &amp; medical conditions which cannot be worsened by method used or make the method ineffective but the </a:t>
            </a:r>
            <a:r>
              <a:rPr lang="en-US" i="1" dirty="0"/>
              <a:t>benefits generally outweigh the risks </a:t>
            </a:r>
            <a:r>
              <a:rPr lang="en-US" dirty="0"/>
              <a:t>e.g. HTN, mild toxic goitre, mild varicose veins. </a:t>
            </a:r>
            <a:r>
              <a:rPr lang="en-US" b="1" dirty="0"/>
              <a:t>No contraindication but observe</a:t>
            </a:r>
          </a:p>
          <a:p>
            <a:endParaRPr lang="en-US" dirty="0"/>
          </a:p>
        </p:txBody>
      </p:sp>
    </p:spTree>
    <p:extLst>
      <p:ext uri="{BB962C8B-B14F-4D97-AF65-F5344CB8AC3E}">
        <p14:creationId xmlns:p14="http://schemas.microsoft.com/office/powerpoint/2010/main" val="75015185"/>
      </p:ext>
    </p:extLst>
  </p:cSld>
  <p:clrMapOvr>
    <a:masterClrMapping/>
  </p:clrMapOvr>
  <p:transition>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None/>
            </a:pPr>
            <a:r>
              <a:rPr lang="en-US" b="1" u="sng" dirty="0"/>
              <a:t>CATEGORY III:</a:t>
            </a:r>
          </a:p>
          <a:p>
            <a:pPr algn="just"/>
            <a:r>
              <a:rPr lang="en-US" dirty="0"/>
              <a:t>Men &amp; women with medical &amp; surgical conditions which can or may be worsened by method used or make method ineffective where the </a:t>
            </a:r>
            <a:r>
              <a:rPr lang="en-US" i="1" dirty="0"/>
              <a:t>risks outweigh the benefits </a:t>
            </a:r>
            <a:r>
              <a:rPr lang="en-US" dirty="0"/>
              <a:t>e.g. DM, TB, epilepsy, cardiac disease. Give proper DR. follow up=</a:t>
            </a:r>
            <a:r>
              <a:rPr lang="en-US" b="1" dirty="0"/>
              <a:t>relative contraindication</a:t>
            </a:r>
          </a:p>
          <a:p>
            <a:pPr algn="just">
              <a:buNone/>
            </a:pPr>
            <a:r>
              <a:rPr lang="en-US" b="1" u="sng" dirty="0"/>
              <a:t>CATEGORY IV:</a:t>
            </a:r>
          </a:p>
          <a:p>
            <a:pPr algn="just"/>
            <a:r>
              <a:rPr lang="en-US" dirty="0"/>
              <a:t>Men &amp; women with medical &amp; surgical conditions worsened by method used or make the method ineffective. </a:t>
            </a:r>
            <a:r>
              <a:rPr lang="en-US" b="1" dirty="0"/>
              <a:t>Do not give! </a:t>
            </a:r>
            <a:r>
              <a:rPr lang="en-US" dirty="0"/>
              <a:t>E.g. in pregnancy, severe liver disease, undiagnosed vaginal bleedings, reproductive health cancers=</a:t>
            </a:r>
            <a:r>
              <a:rPr lang="en-US" b="1" dirty="0"/>
              <a:t>absolute contraindication</a:t>
            </a:r>
          </a:p>
          <a:p>
            <a:pPr algn="just"/>
            <a:endParaRPr lang="en-US" dirty="0"/>
          </a:p>
        </p:txBody>
      </p:sp>
    </p:spTree>
  </p:cSld>
  <p:clrMapOvr>
    <a:masterClrMapping/>
  </p:clrMapOvr>
  <p:transition>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t>PRE-REQUISITE FOR PROVISION OF FP</a:t>
            </a:r>
          </a:p>
        </p:txBody>
      </p:sp>
      <p:sp>
        <p:nvSpPr>
          <p:cNvPr id="3" name="Content Placeholder 2"/>
          <p:cNvSpPr>
            <a:spLocks noGrp="1"/>
          </p:cNvSpPr>
          <p:nvPr>
            <p:ph idx="1"/>
          </p:nvPr>
        </p:nvSpPr>
        <p:spPr>
          <a:xfrm>
            <a:off x="0" y="914400"/>
            <a:ext cx="11247438" cy="5943600"/>
          </a:xfrm>
        </p:spPr>
        <p:txBody>
          <a:bodyPr>
            <a:normAutofit/>
          </a:bodyPr>
          <a:lstStyle/>
          <a:p>
            <a:pPr marL="514350" indent="-514350" algn="just">
              <a:buFont typeface="+mj-lt"/>
              <a:buAutoNum type="arabicPeriod"/>
            </a:pPr>
            <a:r>
              <a:rPr lang="en-US" sz="2800" dirty="0"/>
              <a:t>Counseling- FP, HIV/AIDS, VCT, PMTCT</a:t>
            </a:r>
          </a:p>
          <a:p>
            <a:pPr marL="514350" indent="-514350" algn="just">
              <a:buFont typeface="+mj-lt"/>
              <a:buAutoNum type="arabicPeriod"/>
            </a:pPr>
            <a:r>
              <a:rPr lang="en-US" sz="2800" dirty="0"/>
              <a:t>Provision of contraceptives</a:t>
            </a:r>
          </a:p>
          <a:p>
            <a:pPr marL="514350" indent="-514350" algn="just">
              <a:buFont typeface="+mj-lt"/>
              <a:buAutoNum type="arabicPeriod"/>
            </a:pPr>
            <a:r>
              <a:rPr lang="en-US" sz="2800" dirty="0"/>
              <a:t>Follow up referral system- inform client of return dates &amp; importance of follow up</a:t>
            </a:r>
          </a:p>
          <a:p>
            <a:pPr marL="514350" indent="-514350" algn="just">
              <a:buFont typeface="+mj-lt"/>
              <a:buAutoNum type="arabicPeriod"/>
            </a:pPr>
            <a:r>
              <a:rPr lang="en-US" sz="2800" dirty="0"/>
              <a:t>Record keeping. Proper records must be maintained on clients, distribution of contraceptives as per the MOH record keeping guidelines</a:t>
            </a:r>
          </a:p>
          <a:p>
            <a:pPr marL="514350" indent="-514350" algn="just">
              <a:buFont typeface="+mj-lt"/>
              <a:buAutoNum type="arabicPeriod"/>
            </a:pPr>
            <a:r>
              <a:rPr lang="en-US" sz="2800" dirty="0"/>
              <a:t>Supervision. Ensure that the guidelines are followed &amp; that the needs of clients are met. Facilitative supervision should be encouraged</a:t>
            </a:r>
          </a:p>
          <a:p>
            <a:pPr marL="514350" indent="-514350" algn="just">
              <a:buFont typeface="+mj-lt"/>
              <a:buAutoNum type="arabicPeriod"/>
            </a:pPr>
            <a:r>
              <a:rPr lang="en-US" sz="2800" dirty="0"/>
              <a:t>Logistics-maintenance of proper logistic system should be maintained</a:t>
            </a:r>
          </a:p>
          <a:p>
            <a:pPr marL="514350" indent="-514350" algn="just">
              <a:buFont typeface="+mj-lt"/>
              <a:buAutoNum type="arabicPeriod"/>
            </a:pPr>
            <a:r>
              <a:rPr lang="en-US" sz="2800" dirty="0"/>
              <a:t>Cost consideration in terms of time &amp; cost of commodities</a:t>
            </a:r>
          </a:p>
        </p:txBody>
      </p:sp>
    </p:spTree>
  </p:cSld>
  <p:clrMapOvr>
    <a:masterClrMapping/>
  </p:clrMapOvr>
  <p:transition>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219200"/>
          </a:xfr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a:solidFill>
                  <a:srgbClr val="FFFF00"/>
                </a:solidFill>
              </a:rPr>
              <a:t>RECOMMENDED INFECTION CONTROL MEASURES</a:t>
            </a:r>
          </a:p>
        </p:txBody>
      </p:sp>
      <p:sp>
        <p:nvSpPr>
          <p:cNvPr id="3" name="Content Placeholder 2"/>
          <p:cNvSpPr>
            <a:spLocks noGrp="1"/>
          </p:cNvSpPr>
          <p:nvPr>
            <p:ph idx="1"/>
          </p:nvPr>
        </p:nvSpPr>
        <p:spPr>
          <a:xfrm>
            <a:off x="0" y="1219200"/>
            <a:ext cx="11247438" cy="5638800"/>
          </a:xfrm>
        </p:spPr>
        <p:txBody>
          <a:bodyPr/>
          <a:lstStyle/>
          <a:p>
            <a:r>
              <a:rPr lang="en-US" sz="2800" dirty="0"/>
              <a:t>Consider every client and staff potentially infectious</a:t>
            </a:r>
          </a:p>
          <a:p>
            <a:r>
              <a:rPr lang="en-US" sz="2800" dirty="0"/>
              <a:t>Wash hands b4 &amp; after procedure</a:t>
            </a:r>
          </a:p>
          <a:p>
            <a:r>
              <a:rPr lang="en-US" sz="2800" dirty="0"/>
              <a:t>Wear gloves when touching anything wet egg broken skin, mucus membrane, blood &amp; other body fluids</a:t>
            </a:r>
          </a:p>
          <a:p>
            <a:r>
              <a:rPr lang="en-US" sz="2800" dirty="0"/>
              <a:t>Use safe practices eg not recapping needles or bending them, passing sharp instruments safely &amp; proper disposal of medical waste</a:t>
            </a:r>
          </a:p>
          <a:p>
            <a:r>
              <a:rPr lang="en-US" sz="2800" dirty="0"/>
              <a:t>Isolate patients when secretions and excretion cannot be maintained</a:t>
            </a:r>
          </a:p>
        </p:txBody>
      </p:sp>
    </p:spTree>
  </p:cSld>
  <p:clrMapOvr>
    <a:masterClrMapping/>
  </p:clrMapOvr>
  <p:transition>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solidFill>
                  <a:srgbClr val="FFFF00"/>
                </a:solidFill>
              </a:rPr>
              <a:t>PHYSICAL EXAMINATION</a:t>
            </a:r>
          </a:p>
        </p:txBody>
      </p:sp>
      <p:sp>
        <p:nvSpPr>
          <p:cNvPr id="3" name="Content Placeholder 2"/>
          <p:cNvSpPr>
            <a:spLocks noGrp="1"/>
          </p:cNvSpPr>
          <p:nvPr>
            <p:ph idx="1"/>
          </p:nvPr>
        </p:nvSpPr>
        <p:spPr>
          <a:xfrm>
            <a:off x="0" y="838200"/>
            <a:ext cx="11247438" cy="6019800"/>
          </a:xfrm>
        </p:spPr>
        <p:txBody>
          <a:bodyPr>
            <a:normAutofit/>
          </a:bodyPr>
          <a:lstStyle/>
          <a:p>
            <a:pPr algn="just">
              <a:buNone/>
            </a:pPr>
            <a:r>
              <a:rPr lang="en-US" dirty="0"/>
              <a:t>The main objective of carrying out a patient assessment is </a:t>
            </a:r>
            <a:br>
              <a:rPr lang="en-US" dirty="0"/>
            </a:br>
            <a:r>
              <a:rPr lang="en-US" dirty="0"/>
              <a:t>to determine:</a:t>
            </a:r>
          </a:p>
          <a:p>
            <a:pPr lvl="0" algn="just"/>
            <a:r>
              <a:rPr lang="en-US" dirty="0"/>
              <a:t>That the patient is not pregnant</a:t>
            </a:r>
          </a:p>
          <a:p>
            <a:pPr lvl="0" algn="just"/>
            <a:r>
              <a:rPr lang="en-US" dirty="0"/>
              <a:t>Whether any conditions requiring additional care for a particular method exist</a:t>
            </a:r>
          </a:p>
          <a:p>
            <a:pPr lvl="0" algn="just"/>
            <a:r>
              <a:rPr lang="en-US" dirty="0"/>
              <a:t>Whether there are any special problems that require further assessment, treatment or regular follow up or referral</a:t>
            </a:r>
          </a:p>
          <a:p>
            <a:pPr lvl="0" algn="just"/>
            <a:r>
              <a:rPr lang="en-US" dirty="0"/>
              <a:t>Whether there are need for HIV/AIDs services and, if so, to provide the services or arrange the appropriate referral</a:t>
            </a:r>
          </a:p>
          <a:p>
            <a:pPr algn="just">
              <a:buNone/>
            </a:pPr>
            <a:endParaRPr lang="en-US" dirty="0"/>
          </a:p>
          <a:p>
            <a:pPr algn="just"/>
            <a:endParaRPr lang="en-US" dirty="0"/>
          </a:p>
        </p:txBody>
      </p:sp>
    </p:spTree>
  </p:cSld>
  <p:clrMapOvr>
    <a:masterClrMapping/>
  </p:clrMapOvr>
  <p:transition>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fontScale="92500"/>
          </a:bodyPr>
          <a:lstStyle/>
          <a:p>
            <a:pPr>
              <a:buNone/>
            </a:pPr>
            <a:r>
              <a:rPr lang="en-US" dirty="0"/>
              <a:t>special procedures a patient may go through to enhance her good reproductive health include:</a:t>
            </a:r>
          </a:p>
          <a:p>
            <a:pPr lvl="1"/>
            <a:r>
              <a:rPr lang="en-US" dirty="0"/>
              <a:t>General physical examination</a:t>
            </a:r>
          </a:p>
          <a:p>
            <a:pPr lvl="1"/>
            <a:r>
              <a:rPr lang="en-US" dirty="0"/>
              <a:t>Breast examination</a:t>
            </a:r>
          </a:p>
          <a:p>
            <a:pPr lvl="1"/>
            <a:r>
              <a:rPr lang="en-US" dirty="0"/>
              <a:t>Pelvic examination</a:t>
            </a:r>
          </a:p>
          <a:p>
            <a:pPr lvl="1"/>
            <a:r>
              <a:rPr lang="en-US" dirty="0"/>
              <a:t>Papanicolau smear</a:t>
            </a:r>
          </a:p>
          <a:p>
            <a:r>
              <a:rPr lang="en-US" dirty="0"/>
              <a:t>A physical examination should be performed either as part of a routine medical examination or in case of sickness. You are expected to carry out a systematic head to toe examination, noting:</a:t>
            </a:r>
          </a:p>
          <a:p>
            <a:pPr lvl="1"/>
            <a:r>
              <a:rPr lang="en-US" dirty="0"/>
              <a:t>Health status</a:t>
            </a:r>
          </a:p>
          <a:p>
            <a:pPr lvl="1"/>
            <a:r>
              <a:rPr lang="en-US" dirty="0"/>
              <a:t>Nutritional status</a:t>
            </a:r>
          </a:p>
          <a:p>
            <a:pPr lvl="1"/>
            <a:r>
              <a:rPr lang="en-US" dirty="0"/>
              <a:t>Behaviour</a:t>
            </a:r>
          </a:p>
          <a:p>
            <a:pPr lvl="1"/>
            <a:r>
              <a:rPr lang="en-US" dirty="0"/>
              <a:t>Mental state</a:t>
            </a:r>
          </a:p>
          <a:p>
            <a:pPr lvl="1"/>
            <a:r>
              <a:rPr lang="en-US" dirty="0"/>
              <a:t>Speech &amp; Ability to walk</a:t>
            </a:r>
          </a:p>
          <a:p>
            <a:pPr lvl="1"/>
            <a:endParaRPr lang="en-US" dirty="0"/>
          </a:p>
          <a:p>
            <a:endParaRPr lang="en-US" sz="3600" dirty="0"/>
          </a:p>
          <a:p>
            <a:pPr lvl="0"/>
            <a:endParaRPr lang="en-US" dirty="0"/>
          </a:p>
          <a:p>
            <a:endParaRPr lang="en-US" dirty="0"/>
          </a:p>
        </p:txBody>
      </p:sp>
    </p:spTree>
  </p:cSld>
  <p:clrMapOvr>
    <a:masterClrMapping/>
  </p:clrMapOvr>
  <p:transition>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096000"/>
          </a:xfrm>
        </p:spPr>
        <p:txBody>
          <a:bodyPr>
            <a:normAutofit/>
          </a:bodyPr>
          <a:lstStyle/>
          <a:p>
            <a:r>
              <a:rPr lang="en-US" sz="3600" dirty="0"/>
              <a:t>do a breast examination by inspection, palpation &amp; expression &amp; teach on self breast examination</a:t>
            </a:r>
          </a:p>
          <a:p>
            <a:r>
              <a:rPr lang="en-US" sz="3600" dirty="0"/>
              <a:t>Pelvic assessment- do a speculum exam then bimanual or digital exam then a pap smear if indicated</a:t>
            </a:r>
          </a:p>
        </p:txBody>
      </p:sp>
    </p:spTree>
  </p:cSld>
  <p:clrMapOvr>
    <a:masterClrMapping/>
  </p:clrMapOvr>
  <p:transition>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None/>
            </a:pPr>
            <a:r>
              <a:rPr lang="en-US" b="1" u="sng" dirty="0"/>
              <a:t>RECORD KEEPING</a:t>
            </a:r>
          </a:p>
          <a:p>
            <a:pPr algn="just"/>
            <a:r>
              <a:rPr lang="en-US" dirty="0"/>
              <a:t>All FP providers should maintain proper records on each client and the distribution of contraceptives. Non-governmental organizations (NGOs) and the private sector also should follow the Ministry of Health’s record-keeping and service provision guidelines</a:t>
            </a:r>
          </a:p>
          <a:p>
            <a:pPr algn="just">
              <a:buNone/>
            </a:pPr>
            <a:r>
              <a:rPr lang="en-US" b="1" u="sng" dirty="0"/>
              <a:t>SUPERVISION</a:t>
            </a:r>
          </a:p>
          <a:p>
            <a:pPr algn="just"/>
            <a:r>
              <a:rPr lang="en-US" dirty="0"/>
              <a:t>Supervision is an essential component of programme monitoring and evaluation; it ensures that guidelines are being followed and clients’ needs are being met. Facilitative (supportive) supervision should be encouraged, and the supervisor should be seen as a team member who motivates staff and guarantees the rights of providers and clients. Supervision activities should extend to private-sector facilities.</a:t>
            </a:r>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2" y="304800"/>
            <a:ext cx="10122695" cy="1143000"/>
          </a:xfrm>
        </p:spPr>
        <p:txBody>
          <a:bodyPr/>
          <a:lstStyle/>
          <a:p>
            <a:pPr algn="ctr"/>
            <a:r>
              <a:rPr lang="en-US" b="1" dirty="0">
                <a:solidFill>
                  <a:schemeClr val="tx1"/>
                </a:solidFill>
                <a:latin typeface="Berlin Sans FB Demi" panose="020E0802020502020306" pitchFamily="34" charset="0"/>
              </a:rPr>
              <a:t>Module Competence</a:t>
            </a:r>
          </a:p>
        </p:txBody>
      </p:sp>
      <p:sp>
        <p:nvSpPr>
          <p:cNvPr id="3" name="Content Placeholder 2"/>
          <p:cNvSpPr>
            <a:spLocks noGrp="1"/>
          </p:cNvSpPr>
          <p:nvPr>
            <p:ph idx="1"/>
          </p:nvPr>
        </p:nvSpPr>
        <p:spPr>
          <a:xfrm>
            <a:off x="289720" y="1676400"/>
            <a:ext cx="10395348" cy="4648200"/>
          </a:xfrm>
        </p:spPr>
        <p:txBody>
          <a:bodyPr>
            <a:normAutofit/>
          </a:bodyPr>
          <a:lstStyle/>
          <a:p>
            <a:pPr algn="just"/>
            <a:r>
              <a:rPr lang="en-US" sz="3200" dirty="0"/>
              <a:t>This module is designed to enable the learner provide &amp; manage clients on contraceptives.</a:t>
            </a:r>
          </a:p>
        </p:txBody>
      </p:sp>
    </p:spTree>
    <p:extLst>
      <p:ext uri="{BB962C8B-B14F-4D97-AF65-F5344CB8AC3E}">
        <p14:creationId xmlns:p14="http://schemas.microsoft.com/office/powerpoint/2010/main" val="1731747667"/>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059981" cy="6858000"/>
          </a:xfrm>
        </p:spPr>
        <p:txBody>
          <a:bodyPr/>
          <a:lstStyle/>
          <a:p>
            <a:pPr algn="just">
              <a:buNone/>
            </a:pPr>
            <a:r>
              <a:rPr lang="en-US" b="1" dirty="0"/>
              <a:t>Logistics</a:t>
            </a:r>
          </a:p>
          <a:p>
            <a:pPr algn="just"/>
            <a:r>
              <a:rPr lang="en-US" dirty="0"/>
              <a:t>Service providers are expected to have a consistent supply of methods available in order to offer a choice to clients. The Kenya Medical Supplies Agency (KEMSA) is responsible for the procurement, storage, and distribution of contraceptive commodities through warehouses that are located at the district level</a:t>
            </a:r>
          </a:p>
        </p:txBody>
      </p:sp>
    </p:spTree>
  </p:cSld>
  <p:clrMapOvr>
    <a:masterClrMapping/>
  </p:clrMapOvr>
  <p:transition>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838200"/>
          </a:xfr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a:solidFill>
                  <a:srgbClr val="FFFF00"/>
                </a:solidFill>
              </a:rPr>
              <a:t>Clients’ Rights</a:t>
            </a:r>
            <a:endParaRPr lang="en-US" dirty="0">
              <a:solidFill>
                <a:srgbClr val="FFFF00"/>
              </a:solidFill>
            </a:endParaRPr>
          </a:p>
        </p:txBody>
      </p:sp>
      <p:sp>
        <p:nvSpPr>
          <p:cNvPr id="3" name="Content Placeholder 2"/>
          <p:cNvSpPr>
            <a:spLocks noGrp="1"/>
          </p:cNvSpPr>
          <p:nvPr>
            <p:ph idx="1"/>
          </p:nvPr>
        </p:nvSpPr>
        <p:spPr>
          <a:xfrm>
            <a:off x="0" y="838200"/>
            <a:ext cx="11247438" cy="6019800"/>
          </a:xfrm>
        </p:spPr>
        <p:txBody>
          <a:bodyPr>
            <a:normAutofit/>
          </a:bodyPr>
          <a:lstStyle/>
          <a:p>
            <a:pPr>
              <a:buFont typeface="Wingdings" pitchFamily="2" charset="2"/>
              <a:buChar char="Ø"/>
            </a:pPr>
            <a:r>
              <a:rPr lang="en-US" i="1" dirty="0"/>
              <a:t>Information</a:t>
            </a:r>
          </a:p>
          <a:p>
            <a:r>
              <a:rPr lang="en-US" dirty="0"/>
              <a:t>Service providers should ensure that clients receive adequate information regarding the services provided</a:t>
            </a:r>
          </a:p>
          <a:p>
            <a:pPr>
              <a:buFont typeface="Wingdings" pitchFamily="2" charset="2"/>
              <a:buChar char="Ø"/>
            </a:pPr>
            <a:r>
              <a:rPr lang="en-US" i="1" dirty="0"/>
              <a:t>Access to Services</a:t>
            </a:r>
          </a:p>
          <a:p>
            <a:r>
              <a:rPr lang="en-US" dirty="0"/>
              <a:t>All clients, including adolescents and PwDs, have the right to FP services at all levels of care</a:t>
            </a:r>
          </a:p>
          <a:p>
            <a:pPr>
              <a:buFont typeface="Wingdings" pitchFamily="2" charset="2"/>
              <a:buChar char="Ø"/>
            </a:pPr>
            <a:r>
              <a:rPr lang="en-US" i="1" dirty="0"/>
              <a:t>Informed Choice</a:t>
            </a:r>
          </a:p>
          <a:p>
            <a:r>
              <a:rPr lang="en-US" dirty="0"/>
              <a:t>Clients should be counselled on the range of contraceptive options and methods that are available at all levels of care, and should be provided with accurate and complete information to enable them to make an informed decision.</a:t>
            </a:r>
          </a:p>
        </p:txBody>
      </p:sp>
    </p:spTree>
  </p:cSld>
  <p:clrMapOvr>
    <a:masterClrMapping/>
  </p:clrMapOvr>
  <p:transition>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Font typeface="Wingdings" pitchFamily="2" charset="2"/>
              <a:buChar char="Ø"/>
            </a:pPr>
            <a:r>
              <a:rPr lang="en-US" i="1" dirty="0"/>
              <a:t>Safety of Services</a:t>
            </a:r>
          </a:p>
          <a:p>
            <a:pPr algn="just"/>
            <a:r>
              <a:rPr lang="en-US" dirty="0"/>
              <a:t>Service providers should adhere to infection-prevention practices and client instructions for effective use of the contraceptive method.</a:t>
            </a:r>
          </a:p>
          <a:p>
            <a:pPr algn="just">
              <a:buFont typeface="Wingdings" pitchFamily="2" charset="2"/>
              <a:buChar char="Ø"/>
            </a:pPr>
            <a:r>
              <a:rPr lang="en-US" i="1" dirty="0"/>
              <a:t>Privacy and Confidentiality</a:t>
            </a:r>
          </a:p>
          <a:p>
            <a:pPr algn="just"/>
            <a:r>
              <a:rPr lang="en-US" dirty="0"/>
              <a:t>Care should be individualised and discrete. Clients should be protected from both auditory and visual exposure. Client information should be protected from access by anyone who is not directly involved in his or her care.</a:t>
            </a:r>
          </a:p>
          <a:p>
            <a:pPr algn="just">
              <a:buFont typeface="Wingdings" pitchFamily="2" charset="2"/>
              <a:buChar char="Ø"/>
            </a:pPr>
            <a:r>
              <a:rPr lang="en-US" i="1" dirty="0"/>
              <a:t>Dignity, Comfort, Expression of Opinion</a:t>
            </a:r>
          </a:p>
          <a:p>
            <a:pPr algn="just"/>
            <a:r>
              <a:rPr lang="en-US" dirty="0"/>
              <a:t>Clients should be treated with dignity and friendliness. Precautions should be taken to ensure minimal discomfort. Clients’ opinions should be sought and their wishes and perspectives respected</a:t>
            </a:r>
          </a:p>
        </p:txBody>
      </p:sp>
    </p:spTree>
  </p:cSld>
  <p:clrMapOvr>
    <a:masterClrMapping/>
  </p:clrMapOvr>
  <p:transition>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19" y="914400"/>
            <a:ext cx="10922662" cy="5181600"/>
          </a:xfrm>
        </p:spPr>
        <p:txBody>
          <a:bodyPr>
            <a:normAutofit/>
          </a:bodyPr>
          <a:lstStyle/>
          <a:p>
            <a:pPr algn="just">
              <a:buFont typeface="Wingdings" pitchFamily="2" charset="2"/>
              <a:buChar char="Ø"/>
            </a:pPr>
            <a:r>
              <a:rPr lang="en-US" sz="3600" i="1" dirty="0"/>
              <a:t>Continuity of Care</a:t>
            </a:r>
          </a:p>
          <a:p>
            <a:pPr algn="just"/>
            <a:r>
              <a:rPr lang="en-US" sz="3600" dirty="0"/>
              <a:t>The clients’ records and follow-ups should be accurately and completely documented to ensure appropriate client management and clinical safety.</a:t>
            </a:r>
          </a:p>
        </p:txBody>
      </p:sp>
    </p:spTree>
  </p:cSld>
  <p:clrMapOvr>
    <a:masterClrMapping/>
  </p:clrMapOvr>
  <p:transition>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685800"/>
          </a:xfrm>
          <a:solidFill>
            <a:schemeClr val="tx1"/>
          </a:solidFill>
        </p:spPr>
        <p:txBody>
          <a:bodyPr>
            <a:normAutofit fontScale="90000"/>
          </a:bodyPr>
          <a:lstStyle/>
          <a:p>
            <a:r>
              <a:rPr lang="en-US" b="1" dirty="0">
                <a:solidFill>
                  <a:srgbClr val="FFFF00"/>
                </a:solidFill>
              </a:rPr>
              <a:t>Provider Staff’s Needs</a:t>
            </a:r>
            <a:endParaRPr lang="en-US" dirty="0">
              <a:solidFill>
                <a:srgbClr val="FFFF00"/>
              </a:solidFill>
            </a:endParaRPr>
          </a:p>
        </p:txBody>
      </p:sp>
      <p:sp>
        <p:nvSpPr>
          <p:cNvPr id="3" name="Content Placeholder 2"/>
          <p:cNvSpPr>
            <a:spLocks noGrp="1"/>
          </p:cNvSpPr>
          <p:nvPr>
            <p:ph idx="1"/>
          </p:nvPr>
        </p:nvSpPr>
        <p:spPr>
          <a:xfrm>
            <a:off x="0" y="685800"/>
            <a:ext cx="11247438" cy="6172200"/>
          </a:xfrm>
        </p:spPr>
        <p:txBody>
          <a:bodyPr>
            <a:normAutofit fontScale="92500"/>
          </a:bodyPr>
          <a:lstStyle/>
          <a:p>
            <a:pPr algn="just">
              <a:buNone/>
            </a:pPr>
            <a:r>
              <a:rPr lang="en-US" i="1" u="sng" dirty="0"/>
              <a:t>Supportive Supervision and Management</a:t>
            </a:r>
          </a:p>
          <a:p>
            <a:pPr algn="just"/>
            <a:r>
              <a:rPr lang="en-US" dirty="0"/>
              <a:t>The work environment and facilitative supervisory system should be supportive and emphasise mentoring and joint problem solving. The system should help staff provide the best possible FP services</a:t>
            </a:r>
          </a:p>
          <a:p>
            <a:pPr algn="just">
              <a:buNone/>
            </a:pPr>
            <a:r>
              <a:rPr lang="en-US" i="1" u="sng" dirty="0"/>
              <a:t>Information, Training, and Development</a:t>
            </a:r>
          </a:p>
          <a:p>
            <a:pPr algn="just"/>
            <a:r>
              <a:rPr lang="en-US" dirty="0"/>
              <a:t>Staff should be knowledgeable and skilled in providing FP, and have ongoing opportunities for training to update and maintain a high level of performance</a:t>
            </a:r>
          </a:p>
          <a:p>
            <a:pPr algn="just">
              <a:buNone/>
            </a:pPr>
            <a:r>
              <a:rPr lang="en-US" i="1" u="sng" dirty="0"/>
              <a:t>Supplies, Equipment, and Infrastructure</a:t>
            </a:r>
          </a:p>
          <a:p>
            <a:pPr algn="just"/>
            <a:r>
              <a:rPr lang="en-US" dirty="0"/>
              <a:t>Staff should have sufficient and appropriate supplies, instruments, and logistics infrastructure to ensure uninterrupted FP services and the safety of service providers</a:t>
            </a:r>
          </a:p>
        </p:txBody>
      </p:sp>
    </p:spTree>
  </p:cSld>
  <p:clrMapOvr>
    <a:masterClrMapping/>
  </p:clrMapOvr>
  <p:transition>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066800"/>
          </a:xfrm>
          <a:solidFill>
            <a:srgbClr val="7030A0"/>
          </a:solidFill>
        </p:spPr>
        <p:txBody>
          <a:bodyPr/>
          <a:lstStyle/>
          <a:p>
            <a:r>
              <a:rPr lang="en-US" b="1" dirty="0">
                <a:solidFill>
                  <a:srgbClr val="FFFF00"/>
                </a:solidFill>
              </a:rPr>
              <a:t>COUNSELLING IN FP</a:t>
            </a:r>
          </a:p>
        </p:txBody>
      </p:sp>
      <p:sp>
        <p:nvSpPr>
          <p:cNvPr id="3" name="Content Placeholder 2"/>
          <p:cNvSpPr>
            <a:spLocks noGrp="1"/>
          </p:cNvSpPr>
          <p:nvPr>
            <p:ph idx="1"/>
          </p:nvPr>
        </p:nvSpPr>
        <p:spPr>
          <a:xfrm>
            <a:off x="0" y="1066800"/>
            <a:ext cx="11247438" cy="5791200"/>
          </a:xfrm>
        </p:spPr>
        <p:txBody>
          <a:bodyPr>
            <a:normAutofit/>
          </a:bodyPr>
          <a:lstStyle/>
          <a:p>
            <a:pPr algn="just">
              <a:buNone/>
            </a:pPr>
            <a:r>
              <a:rPr lang="en-US" sz="2800" b="1" u="sng" dirty="0"/>
              <a:t>DEFINITION:</a:t>
            </a:r>
          </a:p>
          <a:p>
            <a:pPr algn="just"/>
            <a:r>
              <a:rPr lang="en-US" sz="2800" dirty="0"/>
              <a:t>It is a person-to-person interaction in which the counsellor provides adequate information to enable the client to make an informed choice about the course of action that is best for him or her. </a:t>
            </a:r>
          </a:p>
          <a:p>
            <a:pPr algn="just"/>
            <a:r>
              <a:rPr lang="en-US" sz="2800" dirty="0"/>
              <a:t>Counseling is the act of working with a patient to help them clarify personal goals and find ways of overcoming their problems with the aim of assisting the individual to change behaviours that are interfering with attainment of basic needs.</a:t>
            </a:r>
          </a:p>
          <a:p>
            <a:pPr algn="just"/>
            <a:r>
              <a:rPr lang="en-US" sz="2800" dirty="0"/>
              <a:t>In FP,counselling is viewed as the art whereby the service provider guides/assists a patient to make an informed choice in matters regarding their RH needs, taking into account all the surrounding circumstances and the patient's personal needs at the time.</a:t>
            </a:r>
          </a:p>
        </p:txBody>
      </p:sp>
    </p:spTree>
  </p:cSld>
  <p:clrMapOvr>
    <a:masterClrMapping/>
  </p:clrMapOvr>
  <p:transition>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sz="2800" b="1" u="sng" dirty="0"/>
              <a:t>ESSENTIALS OF GOOD COUNSELLING</a:t>
            </a:r>
          </a:p>
          <a:p>
            <a:pPr>
              <a:buNone/>
            </a:pPr>
            <a:r>
              <a:rPr lang="en-US" sz="2800" dirty="0"/>
              <a:t>A good counsellor is trained to:</a:t>
            </a:r>
          </a:p>
          <a:p>
            <a:r>
              <a:rPr lang="en-US" sz="2800" dirty="0"/>
              <a:t>Understand and respect the client’s rights.</a:t>
            </a:r>
          </a:p>
          <a:p>
            <a:r>
              <a:rPr lang="en-US" sz="2800" dirty="0"/>
              <a:t>Earn the client’s trust.</a:t>
            </a:r>
          </a:p>
          <a:p>
            <a:r>
              <a:rPr lang="en-US" sz="2800" dirty="0"/>
              <a:t>Understand the benefits and limitations of all contraceptive methods.</a:t>
            </a:r>
          </a:p>
          <a:p>
            <a:r>
              <a:rPr lang="en-US" sz="2800" dirty="0"/>
              <a:t>Understand the cultural and emotional factors that affect a client’s (or a couple’s) decision to use a particular contraceptive method.</a:t>
            </a:r>
          </a:p>
          <a:p>
            <a:r>
              <a:rPr lang="en-US" sz="2800" dirty="0"/>
              <a:t>Encourage the client to ask questions.</a:t>
            </a:r>
          </a:p>
          <a:p>
            <a:r>
              <a:rPr lang="en-US" sz="2800" dirty="0"/>
              <a:t>Use a nonjudgmental approach, which shows respect and consideration to the client.</a:t>
            </a:r>
          </a:p>
          <a:p>
            <a:r>
              <a:rPr lang="en-US" sz="2800" dirty="0"/>
              <a:t>Present information in an unbiased, client-sensitive manner</a:t>
            </a:r>
          </a:p>
        </p:txBody>
      </p:sp>
    </p:spTree>
  </p:cSld>
  <p:clrMapOvr>
    <a:masterClrMapping/>
  </p:clrMapOvr>
  <p:transition>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096000"/>
          </a:xfrm>
        </p:spPr>
        <p:txBody>
          <a:bodyPr/>
          <a:lstStyle/>
          <a:p>
            <a:r>
              <a:rPr lang="en-US" sz="2800" dirty="0"/>
              <a:t>Actively listen to the client’s concerns.</a:t>
            </a:r>
          </a:p>
          <a:p>
            <a:r>
              <a:rPr lang="en-US" sz="2800" dirty="0"/>
              <a:t>Understand the effect of nonverbal communication.</a:t>
            </a:r>
          </a:p>
          <a:p>
            <a:r>
              <a:rPr lang="en-US" sz="2800" dirty="0"/>
              <a:t>Recognise when she or he cannot sufficiently help a client and refer the client to someone who can.</a:t>
            </a:r>
          </a:p>
        </p:txBody>
      </p:sp>
    </p:spTree>
  </p:cSld>
  <p:clrMapOvr>
    <a:masterClrMapping/>
  </p:clrMapOvr>
  <p:transition>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buNone/>
            </a:pPr>
            <a:r>
              <a:rPr lang="en-US" sz="2800" dirty="0"/>
              <a:t>For counselling to be effective, observe the following: </a:t>
            </a:r>
          </a:p>
          <a:p>
            <a:r>
              <a:rPr lang="en-US" sz="2800" dirty="0"/>
              <a:t>The right to make an informed decision </a:t>
            </a:r>
          </a:p>
          <a:p>
            <a:r>
              <a:rPr lang="en-US" sz="2800" dirty="0"/>
              <a:t>Process should be confidential </a:t>
            </a:r>
          </a:p>
          <a:p>
            <a:r>
              <a:rPr lang="en-US" sz="2800" dirty="0"/>
              <a:t>Process must be truthful </a:t>
            </a:r>
          </a:p>
          <a:p>
            <a:r>
              <a:rPr lang="en-US" sz="2800" dirty="0"/>
              <a:t>Freedom of expression </a:t>
            </a:r>
          </a:p>
          <a:p>
            <a:r>
              <a:rPr lang="en-US" sz="2800" dirty="0"/>
              <a:t>Genuine communication without emotional involvement </a:t>
            </a:r>
          </a:p>
          <a:p>
            <a:r>
              <a:rPr lang="en-US" sz="2800" dirty="0"/>
              <a:t>Auditory and visual privacy </a:t>
            </a:r>
          </a:p>
          <a:p>
            <a:r>
              <a:rPr lang="en-US" sz="2800" dirty="0"/>
              <a:t>Receptive atmosphere </a:t>
            </a:r>
          </a:p>
          <a:p>
            <a:r>
              <a:rPr lang="en-US" sz="2800" dirty="0"/>
              <a:t>Recognize limitations and refer when necessary </a:t>
            </a:r>
          </a:p>
          <a:p>
            <a:endParaRPr lang="en-US" sz="2800" dirty="0"/>
          </a:p>
        </p:txBody>
      </p:sp>
    </p:spTree>
  </p:cSld>
  <p:clrMapOvr>
    <a:masterClrMapping/>
  </p:clrMapOvr>
  <p:transition>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685800"/>
          </a:xfrm>
        </p:spPr>
        <p:txBody>
          <a:bodyPr>
            <a:normAutofit fontScale="90000"/>
          </a:bodyPr>
          <a:lstStyle/>
          <a:p>
            <a:r>
              <a:rPr lang="en-US" b="1" dirty="0">
                <a:solidFill>
                  <a:schemeClr val="tx1"/>
                </a:solidFill>
              </a:rPr>
              <a:t>Benefits of counseling</a:t>
            </a:r>
          </a:p>
        </p:txBody>
      </p:sp>
      <p:sp>
        <p:nvSpPr>
          <p:cNvPr id="3" name="Content Placeholder 2"/>
          <p:cNvSpPr>
            <a:spLocks noGrp="1"/>
          </p:cNvSpPr>
          <p:nvPr>
            <p:ph idx="1"/>
          </p:nvPr>
        </p:nvSpPr>
        <p:spPr>
          <a:xfrm>
            <a:off x="0" y="609600"/>
            <a:ext cx="11247438" cy="6248400"/>
          </a:xfrm>
        </p:spPr>
        <p:txBody>
          <a:bodyPr>
            <a:normAutofit/>
          </a:bodyPr>
          <a:lstStyle/>
          <a:p>
            <a:pPr algn="just"/>
            <a:r>
              <a:rPr lang="en-US" dirty="0"/>
              <a:t>Counseling is a vital part of RH care. It helps patients to: </a:t>
            </a:r>
          </a:p>
          <a:p>
            <a:pPr lvl="1" algn="just"/>
            <a:r>
              <a:rPr lang="en-US" sz="3200" dirty="0"/>
              <a:t>Arrive at an informed choice of RH options</a:t>
            </a:r>
          </a:p>
          <a:p>
            <a:pPr lvl="1" algn="just"/>
            <a:r>
              <a:rPr lang="en-US" sz="3200" dirty="0"/>
              <a:t>Select a contraceptive method with which they are satisfied</a:t>
            </a:r>
          </a:p>
          <a:p>
            <a:pPr lvl="1" algn="just"/>
            <a:r>
              <a:rPr lang="en-US" sz="3200" dirty="0"/>
              <a:t>Use the chosen method safely and effectively</a:t>
            </a:r>
          </a:p>
          <a:p>
            <a:pPr algn="just">
              <a:buNone/>
            </a:pPr>
            <a:r>
              <a:rPr lang="en-US" sz="3600" u="sng" dirty="0"/>
              <a:t>CLIENT RIGHTS</a:t>
            </a:r>
          </a:p>
          <a:p>
            <a:pPr lvl="0" algn="just"/>
            <a:r>
              <a:rPr lang="en-US" dirty="0"/>
              <a:t>The right to decide whether or not to practise FP</a:t>
            </a:r>
          </a:p>
          <a:p>
            <a:pPr lvl="0" algn="just"/>
            <a:r>
              <a:rPr lang="en-US" dirty="0"/>
              <a:t>The freedom to choose which method to use</a:t>
            </a:r>
          </a:p>
          <a:p>
            <a:pPr lvl="0" algn="just"/>
            <a:r>
              <a:rPr lang="en-US" dirty="0"/>
              <a:t>The right of privacy and confidentiality</a:t>
            </a:r>
          </a:p>
          <a:p>
            <a:pPr lvl="0" algn="just"/>
            <a:r>
              <a:rPr lang="en-US" dirty="0"/>
              <a:t>The right to refuse any type of examination</a:t>
            </a:r>
          </a:p>
          <a:p>
            <a:pPr algn="just">
              <a:buNone/>
            </a:pPr>
            <a:endParaRPr lang="en-US" sz="3600" u="sng" dirty="0"/>
          </a:p>
          <a:p>
            <a:pPr algn="just"/>
            <a:endParaRPr lang="en-US" dirty="0"/>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71" y="228600"/>
            <a:ext cx="10122695" cy="1143000"/>
          </a:xfrm>
        </p:spPr>
        <p:txBody>
          <a:bodyPr/>
          <a:lstStyle/>
          <a:p>
            <a:pPr algn="ctr"/>
            <a:r>
              <a:rPr lang="en-US" b="1" dirty="0">
                <a:solidFill>
                  <a:schemeClr val="tx1"/>
                </a:solidFill>
                <a:latin typeface="Berlin Sans FB Demi" panose="020E0802020502020306" pitchFamily="34" charset="0"/>
              </a:rPr>
              <a:t>Module Outcomes</a:t>
            </a:r>
          </a:p>
        </p:txBody>
      </p:sp>
      <p:sp>
        <p:nvSpPr>
          <p:cNvPr id="3" name="Content Placeholder 2"/>
          <p:cNvSpPr>
            <a:spLocks noGrp="1"/>
          </p:cNvSpPr>
          <p:nvPr>
            <p:ph idx="1"/>
          </p:nvPr>
        </p:nvSpPr>
        <p:spPr>
          <a:xfrm>
            <a:off x="562372" y="1524000"/>
            <a:ext cx="10122696" cy="4800600"/>
          </a:xfrm>
        </p:spPr>
        <p:txBody>
          <a:bodyPr>
            <a:normAutofit/>
          </a:bodyPr>
          <a:lstStyle/>
          <a:p>
            <a:pPr algn="just"/>
            <a:r>
              <a:rPr lang="en-US" sz="3200" dirty="0"/>
              <a:t>By the end of the module, the learner should:</a:t>
            </a:r>
          </a:p>
          <a:p>
            <a:pPr algn="just">
              <a:buFont typeface="Wingdings" panose="05000000000000000000" pitchFamily="2" charset="2"/>
              <a:buChar char="Ø"/>
            </a:pPr>
            <a:r>
              <a:rPr lang="en-US" sz="3200" dirty="0"/>
              <a:t>Apply principles of counselling in providing FP services to clients.</a:t>
            </a:r>
          </a:p>
          <a:p>
            <a:pPr algn="just">
              <a:buFont typeface="Wingdings" panose="05000000000000000000" pitchFamily="2" charset="2"/>
              <a:buChar char="Ø"/>
            </a:pPr>
            <a:r>
              <a:rPr lang="en-US" sz="3200" dirty="0"/>
              <a:t>Provide appropriate FP services to women/clients.</a:t>
            </a:r>
          </a:p>
          <a:p>
            <a:pPr algn="just">
              <a:buFont typeface="Wingdings" panose="05000000000000000000" pitchFamily="2" charset="2"/>
              <a:buChar char="Ø"/>
            </a:pPr>
            <a:r>
              <a:rPr lang="en-US" sz="3200" dirty="0"/>
              <a:t>Assess clients for provision of FP services.</a:t>
            </a:r>
          </a:p>
        </p:txBody>
      </p:sp>
    </p:spTree>
    <p:extLst>
      <p:ext uri="{BB962C8B-B14F-4D97-AF65-F5344CB8AC3E}">
        <p14:creationId xmlns:p14="http://schemas.microsoft.com/office/powerpoint/2010/main" val="4083466154"/>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buNone/>
            </a:pPr>
            <a:r>
              <a:rPr lang="en-US" b="1" u="sng" dirty="0"/>
              <a:t>STEPS IN COUNSELLING A PATIENT FOR FAMILY PLANNING</a:t>
            </a:r>
          </a:p>
          <a:p>
            <a:pPr algn="just">
              <a:buNone/>
            </a:pPr>
            <a:r>
              <a:rPr lang="en-US" dirty="0"/>
              <a:t>There are six steps used in counseling a family planning patient. </a:t>
            </a:r>
          </a:p>
          <a:p>
            <a:pPr lvl="0" algn="just"/>
            <a:r>
              <a:rPr lang="en-US" b="1" dirty="0"/>
              <a:t>Greet,</a:t>
            </a:r>
            <a:r>
              <a:rPr lang="en-US" dirty="0"/>
              <a:t> welcome and make the client feel comfortable. Establish a good rapport.</a:t>
            </a:r>
          </a:p>
          <a:p>
            <a:pPr algn="just"/>
            <a:r>
              <a:rPr lang="en-US" b="1" dirty="0"/>
              <a:t>Ask</a:t>
            </a:r>
            <a:r>
              <a:rPr lang="en-US" dirty="0"/>
              <a:t> the patient about themselves and any FP experiences. Get all the information about the patient</a:t>
            </a:r>
          </a:p>
          <a:p>
            <a:pPr lvl="0" algn="just"/>
            <a:r>
              <a:rPr lang="en-US" b="1" dirty="0"/>
              <a:t>Tell</a:t>
            </a:r>
            <a:r>
              <a:rPr lang="en-US" dirty="0"/>
              <a:t> patient of the available methods and reproductive choices.</a:t>
            </a:r>
          </a:p>
          <a:p>
            <a:pPr lvl="0" algn="just"/>
            <a:r>
              <a:rPr lang="en-US" b="1" dirty="0"/>
              <a:t>Help</a:t>
            </a:r>
            <a:r>
              <a:rPr lang="en-US" dirty="0"/>
              <a:t> the patient make informed choices through history taking, general examination and finding out the real needs. </a:t>
            </a:r>
            <a:br>
              <a:rPr lang="en-US" dirty="0"/>
            </a:br>
            <a:r>
              <a:rPr lang="en-US" dirty="0"/>
              <a:t>Avoid biases.</a:t>
            </a:r>
          </a:p>
        </p:txBody>
      </p:sp>
    </p:spTree>
  </p:cSld>
  <p:clrMapOvr>
    <a:masterClrMapping/>
  </p:clrMapOvr>
  <p:transition>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18" y="152400"/>
            <a:ext cx="10820401" cy="6705600"/>
          </a:xfrm>
        </p:spPr>
        <p:txBody>
          <a:bodyPr>
            <a:normAutofit/>
          </a:bodyPr>
          <a:lstStyle/>
          <a:p>
            <a:pPr lvl="0"/>
            <a:r>
              <a:rPr lang="en-US" sz="3600" b="1" dirty="0"/>
              <a:t>Explain</a:t>
            </a:r>
            <a:r>
              <a:rPr lang="en-US" sz="3600" dirty="0"/>
              <a:t> in detail the method of choice and give detailed instructions on how </a:t>
            </a:r>
            <a:br>
              <a:rPr lang="en-US" sz="3600" dirty="0"/>
            </a:br>
            <a:r>
              <a:rPr lang="en-US" sz="3600" dirty="0"/>
              <a:t>to use the method.</a:t>
            </a:r>
          </a:p>
          <a:p>
            <a:pPr lvl="0"/>
            <a:r>
              <a:rPr lang="en-US" sz="3600" b="1" dirty="0"/>
              <a:t>Return</a:t>
            </a:r>
            <a:r>
              <a:rPr lang="en-US" sz="3600" dirty="0"/>
              <a:t> visits explained and discussion encouraged</a:t>
            </a:r>
          </a:p>
          <a:p>
            <a:pPr lvl="0">
              <a:buNone/>
            </a:pPr>
            <a:endParaRPr lang="en-US" sz="3600" dirty="0"/>
          </a:p>
          <a:p>
            <a:endParaRPr lang="en-US" sz="3600" u="sng" dirty="0"/>
          </a:p>
          <a:p>
            <a:endParaRPr lang="en-US" sz="3600" dirty="0"/>
          </a:p>
        </p:txBody>
      </p:sp>
    </p:spTree>
  </p:cSld>
  <p:clrMapOvr>
    <a:masterClrMapping/>
  </p:clrMapOvr>
  <p:transition>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3_innerEl" descr="GATHER"/>
          <p:cNvPicPr>
            <a:picLocks noGrp="1"/>
          </p:cNvPicPr>
          <p:nvPr>
            <p:ph idx="1"/>
          </p:nvPr>
        </p:nvPicPr>
        <p:blipFill>
          <a:blip r:embed="rId2" cstate="print"/>
          <a:srcRect/>
          <a:stretch>
            <a:fillRect/>
          </a:stretch>
        </p:blipFill>
        <p:spPr bwMode="auto">
          <a:xfrm>
            <a:off x="0" y="0"/>
            <a:ext cx="11247438" cy="6858000"/>
          </a:xfrm>
          <a:prstGeom prst="rect">
            <a:avLst/>
          </a:prstGeom>
          <a:noFill/>
          <a:ln w="9525">
            <a:noFill/>
            <a:miter lim="800000"/>
            <a:headEnd/>
            <a:tailEnd/>
          </a:ln>
        </p:spPr>
      </p:pic>
    </p:spTree>
  </p:cSld>
  <p:clrMapOvr>
    <a:masterClrMapping/>
  </p:clrMapOvr>
  <p:transition>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p:spPr>
        <p:txBody>
          <a:bodyPr>
            <a:normAutofit fontScale="90000"/>
          </a:bodyPr>
          <a:lstStyle/>
          <a:p>
            <a:r>
              <a:rPr lang="en-US" b="1" dirty="0">
                <a:solidFill>
                  <a:schemeClr val="tx1"/>
                </a:solidFill>
              </a:rPr>
              <a:t>The Counseling Process </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0" y="609600"/>
            <a:ext cx="11247438" cy="6248400"/>
          </a:xfrm>
        </p:spPr>
        <p:txBody>
          <a:bodyPr>
            <a:normAutofit lnSpcReduction="10000"/>
          </a:bodyPr>
          <a:lstStyle/>
          <a:p>
            <a:pPr algn="just"/>
            <a:r>
              <a:rPr lang="en-US" dirty="0"/>
              <a:t>The service provider should review all the available contraceptive methods that the patient may choose from.</a:t>
            </a:r>
          </a:p>
          <a:p>
            <a:pPr algn="just"/>
            <a:r>
              <a:rPr lang="en-US" dirty="0"/>
              <a:t>The counsellor should be aware of the following factors about each patient that may be important, depending on the method to be used:</a:t>
            </a:r>
          </a:p>
          <a:p>
            <a:pPr lvl="1" algn="just"/>
            <a:r>
              <a:rPr lang="en-US" dirty="0"/>
              <a:t>The reproductive goal of the woman or couple (spacing or timing of births)</a:t>
            </a:r>
          </a:p>
          <a:p>
            <a:pPr lvl="1" algn="just"/>
            <a:r>
              <a:rPr lang="en-US" dirty="0"/>
              <a:t>Personal factors including the time, travel costs, pain or discomfort likely to be experienced</a:t>
            </a:r>
          </a:p>
          <a:p>
            <a:pPr lvl="1" algn="just"/>
            <a:r>
              <a:rPr lang="en-US" dirty="0"/>
              <a:t>Accessibility and availability of other products that are necessary to use the method</a:t>
            </a:r>
          </a:p>
          <a:p>
            <a:pPr lvl="1" algn="just"/>
            <a:r>
              <a:rPr lang="en-US" dirty="0"/>
              <a:t>The need for protection against STIs and HIV/AIDS</a:t>
            </a:r>
          </a:p>
          <a:p>
            <a:pPr algn="just">
              <a:buNone/>
            </a:pPr>
            <a:r>
              <a:rPr lang="en-US" b="1" i="1" dirty="0"/>
              <a:t>There are three phases of counseling in FP:</a:t>
            </a:r>
          </a:p>
          <a:p>
            <a:pPr algn="just"/>
            <a:endParaRPr lang="en-US" dirty="0"/>
          </a:p>
        </p:txBody>
      </p:sp>
    </p:spTree>
  </p:cSld>
  <p:clrMapOvr>
    <a:masterClrMapping/>
  </p:clrMapOvr>
  <p:transition>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1247438" cy="685800"/>
          </a:xfrm>
        </p:spPr>
        <p:txBody>
          <a:bodyPr>
            <a:normAutofit fontScale="90000"/>
          </a:bodyPr>
          <a:lstStyle/>
          <a:p>
            <a:pPr marL="514350" indent="-514350">
              <a:buFont typeface="+mj-lt"/>
              <a:buAutoNum type="arabicPeriod"/>
            </a:pPr>
            <a:r>
              <a:rPr lang="en-US" sz="3200" b="1" u="sng" dirty="0">
                <a:solidFill>
                  <a:schemeClr val="tx1"/>
                </a:solidFill>
              </a:rPr>
              <a:t>INITIAL COUNSELLING </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289718" y="609600"/>
            <a:ext cx="10744201" cy="5791200"/>
          </a:xfrm>
        </p:spPr>
        <p:txBody>
          <a:bodyPr>
            <a:normAutofit/>
          </a:bodyPr>
          <a:lstStyle/>
          <a:p>
            <a:pPr algn="just"/>
            <a:r>
              <a:rPr lang="en-US" dirty="0"/>
              <a:t>Initial counseling is carried out at reception, where </a:t>
            </a:r>
            <a:br>
              <a:rPr lang="en-US" dirty="0"/>
            </a:br>
            <a:r>
              <a:rPr lang="en-US" dirty="0"/>
              <a:t>you have to describe all the methods available and </a:t>
            </a:r>
            <a:br>
              <a:rPr lang="en-US" dirty="0"/>
            </a:br>
            <a:r>
              <a:rPr lang="en-US" dirty="0"/>
              <a:t>help the patient to choose the method appropriate </a:t>
            </a:r>
            <a:br>
              <a:rPr lang="en-US" dirty="0"/>
            </a:br>
            <a:r>
              <a:rPr lang="en-US" dirty="0"/>
              <a:t>for themselves.</a:t>
            </a:r>
          </a:p>
          <a:p>
            <a:pPr marL="514350" indent="-514350" algn="just">
              <a:buFont typeface="+mj-lt"/>
              <a:buAutoNum type="arabicPeriod" startAt="2"/>
            </a:pPr>
            <a:r>
              <a:rPr lang="en-US" b="1" u="sng" dirty="0"/>
              <a:t>METHOD SPECIFIC COUNSELLING</a:t>
            </a:r>
            <a:r>
              <a:rPr lang="en-US" u="sng" dirty="0"/>
              <a:t> </a:t>
            </a:r>
          </a:p>
          <a:p>
            <a:pPr algn="just"/>
            <a:r>
              <a:rPr lang="en-US" dirty="0"/>
              <a:t>Method specific counseling is carried out prior to </a:t>
            </a:r>
            <a:br>
              <a:rPr lang="en-US" dirty="0"/>
            </a:br>
            <a:r>
              <a:rPr lang="en-US" dirty="0"/>
              <a:t>and immediately following service provision. </a:t>
            </a:r>
          </a:p>
          <a:p>
            <a:pPr algn="just"/>
            <a:r>
              <a:rPr lang="en-US" dirty="0"/>
              <a:t>Here, you need to give instructions to the patient on how </a:t>
            </a:r>
            <a:br>
              <a:rPr lang="en-US" dirty="0"/>
            </a:br>
            <a:r>
              <a:rPr lang="en-US" dirty="0"/>
              <a:t>to use the method chosen. You should also discuss </a:t>
            </a:r>
            <a:br>
              <a:rPr lang="en-US" dirty="0"/>
            </a:br>
            <a:r>
              <a:rPr lang="en-US" dirty="0"/>
              <a:t>possible common side effects specific to the method</a:t>
            </a:r>
            <a:br>
              <a:rPr lang="en-US" dirty="0"/>
            </a:br>
            <a:r>
              <a:rPr lang="en-US" dirty="0"/>
              <a:t>and explain what should be done if that happens.</a:t>
            </a:r>
          </a:p>
          <a:p>
            <a:pPr algn="just"/>
            <a:endParaRPr lang="en-US" dirty="0"/>
          </a:p>
        </p:txBody>
      </p:sp>
    </p:spTree>
  </p:cSld>
  <p:clrMapOvr>
    <a:masterClrMapping/>
  </p:clrMapOvr>
  <p:transition>
    <p:diamon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18" y="152400"/>
            <a:ext cx="10820401" cy="6705600"/>
          </a:xfrm>
        </p:spPr>
        <p:txBody>
          <a:bodyPr>
            <a:normAutofit/>
          </a:bodyPr>
          <a:lstStyle/>
          <a:p>
            <a:pPr marL="514350" indent="-514350">
              <a:buFont typeface="+mj-lt"/>
              <a:buAutoNum type="arabicPeriod" startAt="3"/>
            </a:pPr>
            <a:r>
              <a:rPr lang="en-US" sz="3600" b="1" u="sng" dirty="0"/>
              <a:t>FOLLOW UP COUNSELING</a:t>
            </a:r>
            <a:endParaRPr lang="en-US" sz="3600" u="sng" dirty="0"/>
          </a:p>
          <a:p>
            <a:pPr>
              <a:buNone/>
            </a:pPr>
            <a:br>
              <a:rPr lang="en-US" sz="3600" b="1" dirty="0"/>
            </a:br>
            <a:r>
              <a:rPr lang="en-US" sz="3600" dirty="0"/>
              <a:t>Follow up counseling occurs during the return visit. </a:t>
            </a:r>
            <a:br>
              <a:rPr lang="en-US" sz="3600" dirty="0"/>
            </a:br>
            <a:r>
              <a:rPr lang="en-US" sz="3600" dirty="0"/>
              <a:t>Ask the patient about method use, satisfaction and</a:t>
            </a:r>
            <a:br>
              <a:rPr lang="en-US" sz="3600" dirty="0"/>
            </a:br>
            <a:r>
              <a:rPr lang="en-US" sz="3600" dirty="0"/>
              <a:t>any problems that may have occurred.</a:t>
            </a:r>
          </a:p>
          <a:p>
            <a:endParaRPr lang="en-US" sz="3600" dirty="0"/>
          </a:p>
        </p:txBody>
      </p:sp>
    </p:spTree>
  </p:cSld>
  <p:clrMapOvr>
    <a:masterClrMapping/>
  </p:clrMapOvr>
  <p:transition>
    <p:diamon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lnSpcReduction="10000"/>
          </a:bodyPr>
          <a:lstStyle/>
          <a:p>
            <a:pPr algn="just">
              <a:buNone/>
            </a:pPr>
            <a:r>
              <a:rPr lang="en-US" b="1" dirty="0"/>
              <a:t>Within the context of HIV/AIDS, FP counseling should address the following concerns:</a:t>
            </a:r>
          </a:p>
          <a:p>
            <a:pPr algn="just"/>
            <a:r>
              <a:rPr lang="en-US" dirty="0"/>
              <a:t>Whether the chosen FP method protects against STIs, including HIV</a:t>
            </a:r>
          </a:p>
          <a:p>
            <a:pPr algn="just"/>
            <a:r>
              <a:rPr lang="en-US" dirty="0"/>
              <a:t>Safety of the FP method when used by a person living with HIV/AIDS.</a:t>
            </a:r>
          </a:p>
          <a:p>
            <a:pPr algn="just"/>
            <a:r>
              <a:rPr lang="en-US" dirty="0"/>
              <a:t>Interactions between contraceptive methods and some drugs used in treatment for HIV/AIDS, including ARVs, and anti-TB drugs </a:t>
            </a:r>
            <a:endParaRPr lang="en-US" b="1" dirty="0"/>
          </a:p>
          <a:p>
            <a:pPr algn="just"/>
            <a:r>
              <a:rPr lang="en-US" dirty="0"/>
              <a:t>Knowledge and guidance on dual protection practices, with emphasis on the consistent and correct use of condoms or abstinence as the most effective means of protection. In this regard, appropriate counseling messages depend on the HIV status of the client or couple</a:t>
            </a:r>
          </a:p>
        </p:txBody>
      </p:sp>
    </p:spTree>
  </p:cSld>
  <p:clrMapOvr>
    <a:masterClrMapping/>
  </p:clrMapOvr>
  <p:transition>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lstStyle/>
          <a:p>
            <a:pPr>
              <a:buNone/>
            </a:pPr>
            <a:r>
              <a:rPr lang="en-US" b="1" dirty="0"/>
              <a:t>Key counseling messages based on HIV status</a:t>
            </a:r>
          </a:p>
          <a:p>
            <a:pPr>
              <a:buNone/>
            </a:pPr>
            <a:endParaRPr lang="en-US" dirty="0"/>
          </a:p>
        </p:txBody>
      </p:sp>
      <p:graphicFrame>
        <p:nvGraphicFramePr>
          <p:cNvPr id="4" name="Table 3"/>
          <p:cNvGraphicFramePr>
            <a:graphicFrameLocks noGrp="1"/>
          </p:cNvGraphicFramePr>
          <p:nvPr/>
        </p:nvGraphicFramePr>
        <p:xfrm>
          <a:off x="0" y="533402"/>
          <a:ext cx="11247439" cy="6406987"/>
        </p:xfrm>
        <a:graphic>
          <a:graphicData uri="http://schemas.openxmlformats.org/drawingml/2006/table">
            <a:tbl>
              <a:tblPr firstRow="1" bandRow="1">
                <a:tableStyleId>{5C22544A-7EE6-4342-B048-85BDC9FD1C3A}</a:tableStyleId>
              </a:tblPr>
              <a:tblGrid>
                <a:gridCol w="4686433">
                  <a:extLst>
                    <a:ext uri="{9D8B030D-6E8A-4147-A177-3AD203B41FA5}">
                      <a16:colId xmlns:a16="http://schemas.microsoft.com/office/drawing/2014/main" val="20000"/>
                    </a:ext>
                  </a:extLst>
                </a:gridCol>
                <a:gridCol w="6561006">
                  <a:extLst>
                    <a:ext uri="{9D8B030D-6E8A-4147-A177-3AD203B41FA5}">
                      <a16:colId xmlns:a16="http://schemas.microsoft.com/office/drawing/2014/main" val="20001"/>
                    </a:ext>
                  </a:extLst>
                </a:gridCol>
              </a:tblGrid>
              <a:tr h="1159125">
                <a:tc>
                  <a:txBody>
                    <a:bodyPr/>
                    <a:lstStyle/>
                    <a:p>
                      <a:r>
                        <a:rPr lang="en-US" sz="2800" b="1" kern="1200" baseline="0" dirty="0">
                          <a:solidFill>
                            <a:srgbClr val="FFFF00"/>
                          </a:solidFill>
                          <a:latin typeface="+mn-lt"/>
                          <a:ea typeface="+mn-ea"/>
                          <a:cs typeface="+mn-cs"/>
                        </a:rPr>
                        <a:t>HIV status of couple</a:t>
                      </a:r>
                      <a:endParaRPr lang="en-US" sz="2800" b="1" dirty="0">
                        <a:solidFill>
                          <a:srgbClr val="FFFF00"/>
                        </a:solidFill>
                      </a:endParaRPr>
                    </a:p>
                  </a:txBody>
                  <a:tcPr marL="112474" marR="112474">
                    <a:solidFill>
                      <a:srgbClr val="7030A0"/>
                    </a:solidFill>
                  </a:tcPr>
                </a:tc>
                <a:tc>
                  <a:txBody>
                    <a:bodyPr/>
                    <a:lstStyle/>
                    <a:p>
                      <a:r>
                        <a:rPr lang="en-US" sz="2800" b="1" kern="1200" baseline="0" dirty="0">
                          <a:solidFill>
                            <a:srgbClr val="FFFF00"/>
                          </a:solidFill>
                          <a:latin typeface="+mn-lt"/>
                          <a:ea typeface="+mn-ea"/>
                          <a:cs typeface="+mn-cs"/>
                        </a:rPr>
                        <a:t>Key counseling messages and emphases</a:t>
                      </a:r>
                      <a:endParaRPr lang="en-US" sz="2800" b="1" dirty="0">
                        <a:solidFill>
                          <a:srgbClr val="FFFF00"/>
                        </a:solidFill>
                      </a:endParaRPr>
                    </a:p>
                  </a:txBody>
                  <a:tcPr marL="112474" marR="112474">
                    <a:solidFill>
                      <a:srgbClr val="7030A0"/>
                    </a:solidFill>
                  </a:tcPr>
                </a:tc>
                <a:extLst>
                  <a:ext uri="{0D108BD9-81ED-4DB2-BD59-A6C34878D82A}">
                    <a16:rowId xmlns:a16="http://schemas.microsoft.com/office/drawing/2014/main" val="10000"/>
                  </a:ext>
                </a:extLst>
              </a:tr>
              <a:tr h="701923">
                <a:tc>
                  <a:txBody>
                    <a:bodyPr/>
                    <a:lstStyle/>
                    <a:p>
                      <a:r>
                        <a:rPr lang="en-US" sz="2800" b="1" kern="1200" baseline="0" dirty="0">
                          <a:solidFill>
                            <a:schemeClr val="bg1"/>
                          </a:solidFill>
                          <a:latin typeface="+mn-lt"/>
                          <a:ea typeface="+mn-ea"/>
                          <a:cs typeface="+mn-cs"/>
                        </a:rPr>
                        <a:t>Concordant HIV-negative</a:t>
                      </a:r>
                      <a:endParaRPr lang="en-US" sz="2800" b="1" dirty="0">
                        <a:solidFill>
                          <a:schemeClr val="bg1"/>
                        </a:solidFill>
                      </a:endParaRPr>
                    </a:p>
                  </a:txBody>
                  <a:tcPr marL="112474" marR="112474">
                    <a:solidFill>
                      <a:srgbClr val="7030A0"/>
                    </a:solidFill>
                  </a:tcPr>
                </a:tc>
                <a:tc>
                  <a:txBody>
                    <a:bodyPr/>
                    <a:lstStyle/>
                    <a:p>
                      <a:r>
                        <a:rPr lang="en-US" sz="2800" b="1" kern="1200" baseline="0" dirty="0">
                          <a:solidFill>
                            <a:schemeClr val="bg1"/>
                          </a:solidFill>
                          <a:latin typeface="+mn-lt"/>
                          <a:ea typeface="+mn-ea"/>
                          <a:cs typeface="+mn-cs"/>
                        </a:rPr>
                        <a:t>Use effective contraception.</a:t>
                      </a:r>
                    </a:p>
                    <a:p>
                      <a:r>
                        <a:rPr lang="en-US" sz="2800" b="1" kern="1200" baseline="0" dirty="0">
                          <a:solidFill>
                            <a:schemeClr val="bg1"/>
                          </a:solidFill>
                          <a:latin typeface="+mn-lt"/>
                          <a:ea typeface="+mn-ea"/>
                          <a:cs typeface="+mn-cs"/>
                        </a:rPr>
                        <a:t>Be faithful.</a:t>
                      </a:r>
                      <a:endParaRPr lang="en-US" sz="2800" b="1" dirty="0">
                        <a:solidFill>
                          <a:schemeClr val="bg1"/>
                        </a:solidFill>
                      </a:endParaRPr>
                    </a:p>
                  </a:txBody>
                  <a:tcPr marL="112474" marR="112474">
                    <a:solidFill>
                      <a:srgbClr val="7030A0"/>
                    </a:solidFill>
                  </a:tcPr>
                </a:tc>
                <a:extLst>
                  <a:ext uri="{0D108BD9-81ED-4DB2-BD59-A6C34878D82A}">
                    <a16:rowId xmlns:a16="http://schemas.microsoft.com/office/drawing/2014/main" val="10001"/>
                  </a:ext>
                </a:extLst>
              </a:tr>
              <a:tr h="1303572">
                <a:tc>
                  <a:txBody>
                    <a:bodyPr/>
                    <a:lstStyle/>
                    <a:p>
                      <a:r>
                        <a:rPr lang="en-US" sz="2800" b="1" kern="1200" baseline="0" dirty="0">
                          <a:solidFill>
                            <a:schemeClr val="bg1"/>
                          </a:solidFill>
                          <a:latin typeface="+mn-lt"/>
                          <a:ea typeface="+mn-ea"/>
                          <a:cs typeface="+mn-cs"/>
                        </a:rPr>
                        <a:t>Discordant (one partner</a:t>
                      </a:r>
                    </a:p>
                    <a:p>
                      <a:r>
                        <a:rPr lang="en-US" sz="2800" b="1" kern="1200" baseline="0" dirty="0">
                          <a:solidFill>
                            <a:schemeClr val="bg1"/>
                          </a:solidFill>
                          <a:latin typeface="+mn-lt"/>
                          <a:ea typeface="+mn-ea"/>
                          <a:cs typeface="+mn-cs"/>
                        </a:rPr>
                        <a:t>HIV-positive)</a:t>
                      </a:r>
                      <a:endParaRPr lang="en-US" sz="2800" b="1" dirty="0">
                        <a:solidFill>
                          <a:schemeClr val="bg1"/>
                        </a:solidFill>
                      </a:endParaRPr>
                    </a:p>
                  </a:txBody>
                  <a:tcPr marL="112474" marR="112474">
                    <a:solidFill>
                      <a:srgbClr val="7030A0"/>
                    </a:solidFill>
                  </a:tcPr>
                </a:tc>
                <a:tc>
                  <a:txBody>
                    <a:bodyPr/>
                    <a:lstStyle/>
                    <a:p>
                      <a:r>
                        <a:rPr lang="en-US" sz="2800" b="1" kern="1200" baseline="0" dirty="0">
                          <a:solidFill>
                            <a:schemeClr val="bg1"/>
                          </a:solidFill>
                          <a:latin typeface="+mn-lt"/>
                          <a:ea typeface="+mn-ea"/>
                          <a:cs typeface="+mn-cs"/>
                        </a:rPr>
                        <a:t>Use effective contraception.</a:t>
                      </a:r>
                    </a:p>
                    <a:p>
                      <a:r>
                        <a:rPr lang="en-US" sz="2800" b="1" kern="1200" baseline="0" dirty="0">
                          <a:solidFill>
                            <a:schemeClr val="bg1"/>
                          </a:solidFill>
                          <a:latin typeface="+mn-lt"/>
                          <a:ea typeface="+mn-ea"/>
                          <a:cs typeface="+mn-cs"/>
                        </a:rPr>
                        <a:t>Use condoms for protection of partner.</a:t>
                      </a:r>
                    </a:p>
                    <a:p>
                      <a:r>
                        <a:rPr lang="en-US" sz="2800" b="1" kern="1200" baseline="0" dirty="0">
                          <a:solidFill>
                            <a:schemeClr val="bg1"/>
                          </a:solidFill>
                          <a:latin typeface="+mn-lt"/>
                          <a:ea typeface="+mn-ea"/>
                          <a:cs typeface="+mn-cs"/>
                        </a:rPr>
                        <a:t>Get medical care and support.</a:t>
                      </a:r>
                      <a:endParaRPr lang="en-US" sz="2800" b="1" dirty="0">
                        <a:solidFill>
                          <a:schemeClr val="bg1"/>
                        </a:solidFill>
                      </a:endParaRPr>
                    </a:p>
                  </a:txBody>
                  <a:tcPr marL="112474" marR="112474">
                    <a:solidFill>
                      <a:srgbClr val="7030A0"/>
                    </a:solidFill>
                  </a:tcPr>
                </a:tc>
                <a:extLst>
                  <a:ext uri="{0D108BD9-81ED-4DB2-BD59-A6C34878D82A}">
                    <a16:rowId xmlns:a16="http://schemas.microsoft.com/office/drawing/2014/main" val="10002"/>
                  </a:ext>
                </a:extLst>
              </a:tr>
              <a:tr h="2931382">
                <a:tc>
                  <a:txBody>
                    <a:bodyPr/>
                    <a:lstStyle/>
                    <a:p>
                      <a:r>
                        <a:rPr lang="en-US" sz="2800" b="1" kern="1200" baseline="0" dirty="0">
                          <a:solidFill>
                            <a:schemeClr val="bg1"/>
                          </a:solidFill>
                          <a:latin typeface="+mn-lt"/>
                          <a:ea typeface="+mn-ea"/>
                          <a:cs typeface="+mn-cs"/>
                        </a:rPr>
                        <a:t>Concordant HIV-positive</a:t>
                      </a:r>
                      <a:endParaRPr lang="en-US" sz="2800" b="1" dirty="0">
                        <a:solidFill>
                          <a:schemeClr val="bg1"/>
                        </a:solidFill>
                      </a:endParaRPr>
                    </a:p>
                  </a:txBody>
                  <a:tcPr marL="112474" marR="112474">
                    <a:solidFill>
                      <a:srgbClr val="7030A0"/>
                    </a:solidFill>
                  </a:tcPr>
                </a:tc>
                <a:tc>
                  <a:txBody>
                    <a:bodyPr/>
                    <a:lstStyle/>
                    <a:p>
                      <a:r>
                        <a:rPr lang="en-US" sz="2800" b="1" kern="1200" baseline="0" dirty="0">
                          <a:solidFill>
                            <a:schemeClr val="bg1"/>
                          </a:solidFill>
                          <a:latin typeface="+mn-lt"/>
                          <a:ea typeface="+mn-ea"/>
                          <a:cs typeface="+mn-cs"/>
                        </a:rPr>
                        <a:t>Use effective contraception.</a:t>
                      </a:r>
                    </a:p>
                    <a:p>
                      <a:r>
                        <a:rPr lang="en-US" sz="2800" b="1" kern="1200" baseline="0" dirty="0">
                          <a:solidFill>
                            <a:schemeClr val="bg1"/>
                          </a:solidFill>
                          <a:latin typeface="+mn-lt"/>
                          <a:ea typeface="+mn-ea"/>
                          <a:cs typeface="+mn-cs"/>
                        </a:rPr>
                        <a:t>Be faithful.</a:t>
                      </a:r>
                    </a:p>
                    <a:p>
                      <a:r>
                        <a:rPr lang="en-US" sz="2800" b="1" kern="1200" baseline="0" dirty="0">
                          <a:solidFill>
                            <a:schemeClr val="bg1"/>
                          </a:solidFill>
                          <a:latin typeface="+mn-lt"/>
                          <a:ea typeface="+mn-ea"/>
                          <a:cs typeface="+mn-cs"/>
                        </a:rPr>
                        <a:t>Use condoms to avoid infection with new HIV variants.</a:t>
                      </a:r>
                    </a:p>
                    <a:p>
                      <a:r>
                        <a:rPr lang="en-US" sz="2800" b="1" kern="1200" baseline="0" dirty="0">
                          <a:solidFill>
                            <a:schemeClr val="bg1"/>
                          </a:solidFill>
                          <a:latin typeface="+mn-lt"/>
                          <a:ea typeface="+mn-ea"/>
                          <a:cs typeface="+mn-cs"/>
                        </a:rPr>
                        <a:t>Get medical care and support.</a:t>
                      </a:r>
                      <a:endParaRPr lang="en-US" sz="2800" b="1" dirty="0">
                        <a:solidFill>
                          <a:schemeClr val="bg1"/>
                        </a:solidFill>
                      </a:endParaRPr>
                    </a:p>
                  </a:txBody>
                  <a:tcPr marL="112474" marR="112474">
                    <a:solidFill>
                      <a:srgbClr val="7030A0"/>
                    </a:solidFill>
                  </a:tcPr>
                </a:tc>
                <a:extLst>
                  <a:ext uri="{0D108BD9-81ED-4DB2-BD59-A6C34878D82A}">
                    <a16:rowId xmlns:a16="http://schemas.microsoft.com/office/drawing/2014/main" val="10003"/>
                  </a:ext>
                </a:extLst>
              </a:tr>
            </a:tbl>
          </a:graphicData>
        </a:graphic>
      </p:graphicFrame>
    </p:spTree>
  </p:cSld>
  <p:clrMapOvr>
    <a:masterClrMapping/>
  </p:clrMapOvr>
  <p:transition>
    <p:diamon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3181"/>
            <a:ext cx="11247438" cy="867930"/>
          </a:xfrm>
          <a:prstGeom prst="rect">
            <a:avLst/>
          </a:prstGeom>
          <a:solidFill>
            <a:schemeClr val="accent6">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lnSpc>
                <a:spcPct val="90000"/>
              </a:lnSpc>
            </a:pPr>
            <a:r>
              <a:rPr lang="en-US" sz="2800" b="1" dirty="0">
                <a:solidFill>
                  <a:srgbClr val="FFFF00"/>
                </a:solidFill>
                <a:latin typeface="Calibri" pitchFamily="34" charset="0"/>
                <a:cs typeface="Times New Roman" pitchFamily="18" charset="0"/>
              </a:rPr>
              <a:t>Medical Eligibility for Contraceptive Methods </a:t>
            </a:r>
          </a:p>
          <a:p>
            <a:pPr algn="ctr">
              <a:lnSpc>
                <a:spcPct val="90000"/>
              </a:lnSpc>
            </a:pPr>
            <a:r>
              <a:rPr lang="en-US" sz="2800" b="1" dirty="0">
                <a:solidFill>
                  <a:srgbClr val="FFFF00"/>
                </a:solidFill>
                <a:latin typeface="Calibri" pitchFamily="34" charset="0"/>
                <a:cs typeface="Times New Roman" pitchFamily="18" charset="0"/>
              </a:rPr>
              <a:t>for Clients with HIV and AIDS</a:t>
            </a:r>
            <a:endParaRPr lang="en-US" sz="2800" b="1" dirty="0">
              <a:solidFill>
                <a:srgbClr val="FFFF00"/>
              </a:solidFill>
              <a:latin typeface="Calibri" pitchFamily="34" charset="0"/>
            </a:endParaRPr>
          </a:p>
        </p:txBody>
      </p:sp>
      <p:graphicFrame>
        <p:nvGraphicFramePr>
          <p:cNvPr id="76891" name="Group 91"/>
          <p:cNvGraphicFramePr>
            <a:graphicFrameLocks noGrp="1"/>
          </p:cNvGraphicFramePr>
          <p:nvPr/>
        </p:nvGraphicFramePr>
        <p:xfrm>
          <a:off x="0" y="838201"/>
          <a:ext cx="11247437" cy="6078714"/>
        </p:xfrm>
        <a:graphic>
          <a:graphicData uri="http://schemas.openxmlformats.org/drawingml/2006/table">
            <a:tbl>
              <a:tblPr/>
              <a:tblGrid>
                <a:gridCol w="1113681">
                  <a:extLst>
                    <a:ext uri="{9D8B030D-6E8A-4147-A177-3AD203B41FA5}">
                      <a16:colId xmlns:a16="http://schemas.microsoft.com/office/drawing/2014/main" val="20000"/>
                    </a:ext>
                  </a:extLst>
                </a:gridCol>
                <a:gridCol w="1621418">
                  <a:extLst>
                    <a:ext uri="{9D8B030D-6E8A-4147-A177-3AD203B41FA5}">
                      <a16:colId xmlns:a16="http://schemas.microsoft.com/office/drawing/2014/main" val="20001"/>
                    </a:ext>
                  </a:extLst>
                </a:gridCol>
                <a:gridCol w="1970357">
                  <a:extLst>
                    <a:ext uri="{9D8B030D-6E8A-4147-A177-3AD203B41FA5}">
                      <a16:colId xmlns:a16="http://schemas.microsoft.com/office/drawing/2014/main" val="20002"/>
                    </a:ext>
                  </a:extLst>
                </a:gridCol>
                <a:gridCol w="1742606">
                  <a:extLst>
                    <a:ext uri="{9D8B030D-6E8A-4147-A177-3AD203B41FA5}">
                      <a16:colId xmlns:a16="http://schemas.microsoft.com/office/drawing/2014/main" val="20003"/>
                    </a:ext>
                  </a:extLst>
                </a:gridCol>
                <a:gridCol w="1232779">
                  <a:extLst>
                    <a:ext uri="{9D8B030D-6E8A-4147-A177-3AD203B41FA5}">
                      <a16:colId xmlns:a16="http://schemas.microsoft.com/office/drawing/2014/main" val="20004"/>
                    </a:ext>
                  </a:extLst>
                </a:gridCol>
                <a:gridCol w="1230690">
                  <a:extLst>
                    <a:ext uri="{9D8B030D-6E8A-4147-A177-3AD203B41FA5}">
                      <a16:colId xmlns:a16="http://schemas.microsoft.com/office/drawing/2014/main" val="20005"/>
                    </a:ext>
                  </a:extLst>
                </a:gridCol>
                <a:gridCol w="2335906">
                  <a:extLst>
                    <a:ext uri="{9D8B030D-6E8A-4147-A177-3AD203B41FA5}">
                      <a16:colId xmlns:a16="http://schemas.microsoft.com/office/drawing/2014/main" val="20006"/>
                    </a:ext>
                  </a:extLst>
                </a:gridCol>
              </a:tblGrid>
              <a:tr h="533407">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2000" b="1" i="0" u="none" strike="noStrike" cap="none" normalizeH="0" baseline="0" dirty="0">
                          <a:ln>
                            <a:noFill/>
                          </a:ln>
                          <a:solidFill>
                            <a:srgbClr val="003366"/>
                          </a:solidFill>
                          <a:effectLst/>
                          <a:latin typeface="Arial Narrow" pitchFamily="34" charset="0"/>
                          <a:cs typeface="Times New Roman" pitchFamily="18" charset="0"/>
                        </a:rPr>
                        <a:t>Summary Chart</a:t>
                      </a:r>
                      <a:endParaRPr kumimoji="0" lang="en-US" sz="2000" b="1" i="0" u="none" strike="noStrike" cap="none" normalizeH="0" baseline="0" dirty="0">
                        <a:ln>
                          <a:noFill/>
                        </a:ln>
                        <a:solidFill>
                          <a:schemeClr val="tx1"/>
                        </a:solidFill>
                        <a:effectLst/>
                        <a:latin typeface="Arial" charset="0"/>
                      </a:endParaRPr>
                    </a:p>
                  </a:txBody>
                  <a:tcPr marL="112474" marR="112474" marT="45723" marB="4572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5">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2400" b="1" i="0" u="none" strike="noStrike" cap="none" normalizeH="0" baseline="0" dirty="0">
                          <a:ln>
                            <a:noFill/>
                          </a:ln>
                          <a:solidFill>
                            <a:srgbClr val="003366"/>
                          </a:solidFill>
                          <a:effectLst/>
                          <a:latin typeface="Arial" charset="0"/>
                          <a:ea typeface="Times New Roman" pitchFamily="18" charset="0"/>
                          <a:cs typeface="Arial" charset="0"/>
                        </a:rPr>
                        <a:t>Condition</a:t>
                      </a:r>
                      <a:endParaRPr kumimoji="0" lang="en-US" sz="2400" b="0" i="0" u="none" strike="noStrike" cap="none" normalizeH="0" baseline="0" dirty="0">
                        <a:ln>
                          <a:noFill/>
                        </a:ln>
                        <a:solidFill>
                          <a:srgbClr val="003366"/>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394">
                <a:tc rowSpan="2"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800" b="1" i="0" u="none" strike="noStrike" cap="none" normalizeH="0" baseline="0" dirty="0">
                          <a:ln>
                            <a:noFill/>
                          </a:ln>
                          <a:solidFill>
                            <a:srgbClr val="003366"/>
                          </a:solidFill>
                          <a:effectLst/>
                          <a:latin typeface="Arial Narrow" pitchFamily="34" charset="0"/>
                          <a:cs typeface="Times New Roman" pitchFamily="18" charset="0"/>
                        </a:rPr>
                        <a:t>Contraceptive Method</a:t>
                      </a:r>
                      <a:endParaRPr kumimoji="0" lang="en-US" sz="1800" b="1"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2000" b="1" i="0" u="none" strike="noStrike" cap="none" normalizeH="0" baseline="0" dirty="0">
                          <a:ln>
                            <a:noFill/>
                          </a:ln>
                          <a:solidFill>
                            <a:srgbClr val="003366"/>
                          </a:solidFill>
                          <a:effectLst/>
                          <a:latin typeface="Arial Narrow" pitchFamily="34" charset="0"/>
                          <a:cs typeface="Times New Roman" pitchFamily="18" charset="0"/>
                        </a:rPr>
                        <a:t>HIV-infected</a:t>
                      </a:r>
                      <a:endParaRPr kumimoji="0" lang="en-US" sz="20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2000" b="1" i="0" u="none" strike="noStrike" cap="none" normalizeH="0" baseline="0" dirty="0">
                          <a:ln>
                            <a:noFill/>
                          </a:ln>
                          <a:solidFill>
                            <a:srgbClr val="003366"/>
                          </a:solidFill>
                          <a:effectLst/>
                          <a:latin typeface="Arial Narrow" pitchFamily="34" charset="0"/>
                          <a:cs typeface="Times New Roman" pitchFamily="18" charset="0"/>
                        </a:rPr>
                        <a:t>AIDS</a:t>
                      </a:r>
                      <a:endParaRPr kumimoji="0" lang="en-US" sz="20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gridSpan="3">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2000" b="1" i="0" u="none" strike="noStrike" cap="none" normalizeH="0" baseline="0" dirty="0">
                          <a:ln>
                            <a:noFill/>
                          </a:ln>
                          <a:solidFill>
                            <a:srgbClr val="003366"/>
                          </a:solidFill>
                          <a:effectLst/>
                          <a:latin typeface="Arial Narrow" pitchFamily="34" charset="0"/>
                          <a:cs typeface="Times New Roman" pitchFamily="18" charset="0"/>
                        </a:rPr>
                        <a:t>ARV THERAPY</a:t>
                      </a:r>
                      <a:endParaRPr kumimoji="0" lang="en-US" sz="20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0394">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2000" b="1" i="0" u="none" strike="noStrike" cap="none" normalizeH="0" baseline="0" dirty="0">
                          <a:ln>
                            <a:noFill/>
                          </a:ln>
                          <a:solidFill>
                            <a:srgbClr val="003366"/>
                          </a:solidFill>
                          <a:effectLst/>
                          <a:latin typeface="Arial Narrow" pitchFamily="34" charset="0"/>
                          <a:cs typeface="Times New Roman" pitchFamily="18" charset="0"/>
                        </a:rPr>
                        <a:t>NRTIs</a:t>
                      </a:r>
                      <a:endParaRPr kumimoji="0" lang="en-US" sz="2000" b="1"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800" b="1" i="0" u="none" strike="noStrike" cap="none" normalizeH="0" baseline="0" dirty="0">
                          <a:ln>
                            <a:noFill/>
                          </a:ln>
                          <a:solidFill>
                            <a:srgbClr val="003366"/>
                          </a:solidFill>
                          <a:effectLst/>
                          <a:latin typeface="Arial Narrow" pitchFamily="34" charset="0"/>
                          <a:cs typeface="Times New Roman" pitchFamily="18" charset="0"/>
                        </a:rPr>
                        <a:t>NNRTIs</a:t>
                      </a:r>
                      <a:endParaRPr kumimoji="0" lang="en-US" sz="1800" b="1"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800" b="1" i="0" u="none" strike="noStrike" cap="none" normalizeH="0" baseline="0" dirty="0">
                          <a:ln>
                            <a:noFill/>
                          </a:ln>
                          <a:solidFill>
                            <a:srgbClr val="003366"/>
                          </a:solidFill>
                          <a:effectLst/>
                          <a:latin typeface="Arial Narrow" pitchFamily="34" charset="0"/>
                          <a:cs typeface="Times New Roman" pitchFamily="18" charset="0"/>
                        </a:rPr>
                        <a:t>Ritonavir</a:t>
                      </a:r>
                      <a:endParaRPr kumimoji="0" lang="en-US" sz="1800" b="1"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323823">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DMPA</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3"/>
                  </a:ext>
                </a:extLst>
              </a:tr>
              <a:tr h="322107">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NET-EN</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4"/>
                  </a:ext>
                </a:extLst>
              </a:tr>
              <a:tr h="323823">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IMPLANTS</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5"/>
                  </a:ext>
                </a:extLst>
              </a:tr>
              <a:tr h="322107">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ORAL CONTRACEPTIVES</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1</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B450"/>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3</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6"/>
                  </a:ext>
                </a:extLst>
              </a:tr>
              <a:tr h="323823">
                <a:tc row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IUCD</a:t>
                      </a:r>
                      <a:r>
                        <a:rPr kumimoji="0" lang="en-US" sz="900" b="0" i="0" u="none" strike="noStrike" cap="none" normalizeH="0" baseline="0" dirty="0">
                          <a:ln>
                            <a:noFill/>
                          </a:ln>
                          <a:solidFill>
                            <a:schemeClr val="tx1"/>
                          </a:solidFill>
                          <a:effectLst/>
                          <a:latin typeface="Arial Narrow" pitchFamily="34" charset="0"/>
                          <a:cs typeface="Times New Roman" pitchFamily="18" charset="0"/>
                        </a:rPr>
                        <a:t> </a:t>
                      </a:r>
                      <a:endParaRPr kumimoji="0" lang="en-US" sz="14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initiation</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3*</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A789"/>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2/3*</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2/3*</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2/3*</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7"/>
                  </a:ext>
                </a:extLst>
              </a:tr>
              <a:tr h="322107">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continuation</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2</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8"/>
                  </a:ext>
                </a:extLst>
              </a:tr>
              <a:tr h="323823">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CONDOMS</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5">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No restrictions; use is encouraged to prevent STI/HIV transmission.</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22107">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ECPs</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5">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No restrictions.</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23823">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STERILIZATION</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5">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No reasons to deny. Delay in case of acute HIV-related infection.</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512290">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FAB methods</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5">
                  <a:txBody>
                    <a:bodyPr/>
                    <a:lstStyle/>
                    <a:p>
                      <a:pPr marL="0" marR="0" lvl="0" indent="0" algn="l" defTabSz="914400" rtl="0" eaLnBrk="0" fontAlgn="base" latinLnBrk="0" hangingPunct="0">
                        <a:lnSpc>
                          <a:spcPct val="95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Can use if menstrual cycle is regular. Encourage to continue using condoms outside the</a:t>
                      </a:r>
                      <a:r>
                        <a:rPr kumimoji="0" lang="en-US" sz="1200" b="0" i="0" u="none" strike="noStrike" cap="none" normalizeH="0" baseline="0" dirty="0">
                          <a:ln>
                            <a:noFill/>
                          </a:ln>
                          <a:solidFill>
                            <a:schemeClr val="tx1"/>
                          </a:solidFill>
                          <a:effectLst/>
                          <a:latin typeface="Arial" charset="0"/>
                          <a:cs typeface="Times New Roman" pitchFamily="18" charset="0"/>
                        </a:rPr>
                        <a:t> </a:t>
                      </a:r>
                      <a:r>
                        <a:rPr kumimoji="0" lang="en-US" sz="1200" b="0" i="0" u="none" strike="noStrike" cap="none" normalizeH="0" baseline="0" dirty="0">
                          <a:ln>
                            <a:noFill/>
                          </a:ln>
                          <a:solidFill>
                            <a:schemeClr val="tx1"/>
                          </a:solidFill>
                          <a:effectLst/>
                          <a:latin typeface="Arial Narrow" pitchFamily="34" charset="0"/>
                          <a:cs typeface="Times New Roman" pitchFamily="18" charset="0"/>
                        </a:rPr>
                        <a:t>fertile window to prevent STI/HIV transmission.</a:t>
                      </a:r>
                      <a:r>
                        <a:rPr kumimoji="0" lang="en-US" sz="1200" b="0" i="0" u="none" strike="noStrike" cap="none" normalizeH="0" baseline="0" dirty="0">
                          <a:ln>
                            <a:noFill/>
                          </a:ln>
                          <a:solidFill>
                            <a:schemeClr val="tx1"/>
                          </a:solidFill>
                          <a:effectLst/>
                          <a:latin typeface="Arial" charset="0"/>
                          <a:cs typeface="Times New Roman" pitchFamily="18" charset="0"/>
                        </a:rPr>
                        <a:t> </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514002">
                <a:tc gridSpan="2">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LAM</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5">
                  <a:txBody>
                    <a:bodyPr/>
                    <a:lstStyle/>
                    <a:p>
                      <a:pPr marL="0" marR="0" lvl="0" indent="0" algn="l" defTabSz="914400" rtl="0" eaLnBrk="0" fontAlgn="base" latinLnBrk="0" hangingPunct="0">
                        <a:lnSpc>
                          <a:spcPct val="95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Advise on the risk of transmission; exclusive breastfeeding reduces risk compared to mixed feeding.</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512290">
                <a:tc gridSpan="2">
                  <a:txBody>
                    <a:bodyPr/>
                    <a:lstStyle/>
                    <a:p>
                      <a:pPr marL="0" marR="0" lvl="0" indent="0" algn="l" defTabSz="914400" rtl="0" eaLnBrk="0" fontAlgn="base" latinLnBrk="0" hangingPunct="0">
                        <a:lnSpc>
                          <a:spcPct val="95000"/>
                        </a:lnSpc>
                        <a:spcBef>
                          <a:spcPct val="0"/>
                        </a:spcBef>
                        <a:spcAft>
                          <a:spcPct val="0"/>
                        </a:spcAft>
                        <a:buClr>
                          <a:srgbClr val="718C3F"/>
                        </a:buClr>
                        <a:buSzTx/>
                        <a:buFont typeface="Wingdings" pitchFamily="2" charset="2"/>
                        <a:buNone/>
                        <a:tabLst/>
                      </a:pPr>
                      <a:r>
                        <a:rPr kumimoji="0" lang="en-US" sz="1200" b="1" i="0" u="none" strike="noStrike" cap="none" normalizeH="0" baseline="0" dirty="0">
                          <a:ln>
                            <a:noFill/>
                          </a:ln>
                          <a:solidFill>
                            <a:srgbClr val="7030A0"/>
                          </a:solidFill>
                          <a:effectLst/>
                          <a:latin typeface="Arial Narrow" pitchFamily="34" charset="0"/>
                          <a:cs typeface="Times New Roman" pitchFamily="18" charset="0"/>
                        </a:rPr>
                        <a:t>SPERMICIDES AND DIAPHRAGM</a:t>
                      </a:r>
                      <a:endParaRPr kumimoji="0" lang="en-US" sz="1200" b="1" i="0" u="none" strike="noStrike" cap="none" normalizeH="0" baseline="0" dirty="0">
                        <a:ln>
                          <a:noFill/>
                        </a:ln>
                        <a:solidFill>
                          <a:srgbClr val="7030A0"/>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5">
                  <a:txBody>
                    <a:bodyPr/>
                    <a:lstStyle/>
                    <a:p>
                      <a:pPr marL="0" marR="0" lvl="0" indent="0" algn="l" defTabSz="914400" rtl="0" eaLnBrk="0" fontAlgn="base" latinLnBrk="0" hangingPunct="0">
                        <a:lnSpc>
                          <a:spcPct val="95000"/>
                        </a:lnSpc>
                        <a:spcBef>
                          <a:spcPct val="0"/>
                        </a:spcBef>
                        <a:spcAft>
                          <a:spcPct val="0"/>
                        </a:spcAft>
                        <a:buClr>
                          <a:srgbClr val="718C3F"/>
                        </a:buClr>
                        <a:buSzTx/>
                        <a:buFont typeface="Wingdings" pitchFamily="2" charset="2"/>
                        <a:buNone/>
                        <a:tabLst/>
                      </a:pPr>
                      <a:r>
                        <a:rPr kumimoji="0" lang="en-US" sz="1200" b="0" i="0" u="none" strike="noStrike" cap="none" normalizeH="0" baseline="0" dirty="0">
                          <a:ln>
                            <a:noFill/>
                          </a:ln>
                          <a:solidFill>
                            <a:schemeClr val="tx1"/>
                          </a:solidFill>
                          <a:effectLst/>
                          <a:latin typeface="Arial Narrow" pitchFamily="34" charset="0"/>
                          <a:cs typeface="Times New Roman" pitchFamily="18" charset="0"/>
                        </a:rPr>
                        <a:t>Use is not recommended, may increase risk of HIV transmission/superinfection.</a:t>
                      </a:r>
                      <a:endParaRPr kumimoji="0" lang="en-US" sz="1200" b="0" i="0" u="none" strike="noStrike" cap="none" normalizeH="0" baseline="0" dirty="0">
                        <a:ln>
                          <a:noFill/>
                        </a:ln>
                        <a:solidFill>
                          <a:schemeClr val="tx1"/>
                        </a:solidFill>
                        <a:effectLst/>
                        <a:latin typeface="Arial" charset="0"/>
                      </a:endParaRPr>
                    </a:p>
                  </a:txBody>
                  <a:tcPr marL="112474" marR="112474"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306690">
                <a:tc gridSpan="7">
                  <a:txBody>
                    <a:bodyPr/>
                    <a:lstStyle/>
                    <a:p>
                      <a:pPr marL="0" marR="0" lvl="0" indent="0" algn="l" defTabSz="914400" rtl="0" eaLnBrk="0" fontAlgn="base" latinLnBrk="0" hangingPunct="0">
                        <a:lnSpc>
                          <a:spcPct val="100000"/>
                        </a:lnSpc>
                        <a:spcBef>
                          <a:spcPct val="0"/>
                        </a:spcBef>
                        <a:spcAft>
                          <a:spcPct val="0"/>
                        </a:spcAft>
                        <a:buClr>
                          <a:srgbClr val="718C3F"/>
                        </a:buClr>
                        <a:buSzTx/>
                        <a:buFont typeface="Wingdings" pitchFamily="2" charset="2"/>
                        <a:buNone/>
                        <a:tabLst/>
                      </a:pPr>
                      <a:r>
                        <a:rPr kumimoji="0" lang="en-GB"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en-GB" sz="1000" b="0" i="1" u="none" strike="noStrike" cap="none" normalizeH="0" baseline="0" dirty="0">
                          <a:ln>
                            <a:noFill/>
                          </a:ln>
                          <a:solidFill>
                            <a:schemeClr val="tx1"/>
                          </a:solidFill>
                          <a:effectLst/>
                          <a:latin typeface="Times New Roman" pitchFamily="18" charset="0"/>
                          <a:cs typeface="Times New Roman" pitchFamily="18" charset="0"/>
                        </a:rPr>
                        <a:t>Category 2 if client with AIDS is clinically well on ARV therapy; otherwise category 3.</a:t>
                      </a:r>
                      <a:endParaRPr kumimoji="0" lang="en-GB" sz="1000" b="0" i="0" u="none" strike="noStrike" cap="none" normalizeH="0" baseline="0" dirty="0">
                        <a:ln>
                          <a:noFill/>
                        </a:ln>
                        <a:solidFill>
                          <a:schemeClr val="tx1"/>
                        </a:solidFill>
                        <a:effectLst/>
                        <a:latin typeface="Arial" charset="0"/>
                      </a:endParaRPr>
                    </a:p>
                  </a:txBody>
                  <a:tcPr marL="112474" marR="112474" marT="45723" marB="4572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transition>
    <p:diamon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solidFill>
                  <a:srgbClr val="FFFF00"/>
                </a:solidFill>
              </a:rPr>
              <a:t>BARRIERS THAT HINDER COUNSELLING</a:t>
            </a:r>
          </a:p>
        </p:txBody>
      </p:sp>
      <p:sp>
        <p:nvSpPr>
          <p:cNvPr id="3" name="Content Placeholder 2"/>
          <p:cNvSpPr>
            <a:spLocks noGrp="1"/>
          </p:cNvSpPr>
          <p:nvPr>
            <p:ph idx="1"/>
          </p:nvPr>
        </p:nvSpPr>
        <p:spPr>
          <a:xfrm>
            <a:off x="0" y="1219200"/>
            <a:ext cx="11247438" cy="5638800"/>
          </a:xfrm>
        </p:spPr>
        <p:txBody>
          <a:bodyPr/>
          <a:lstStyle/>
          <a:p>
            <a:r>
              <a:rPr lang="en-US" sz="2800" dirty="0"/>
              <a:t>Age differences</a:t>
            </a:r>
          </a:p>
          <a:p>
            <a:r>
              <a:rPr lang="en-US" sz="2800" dirty="0"/>
              <a:t>Language barrier</a:t>
            </a:r>
          </a:p>
          <a:p>
            <a:r>
              <a:rPr lang="en-US" sz="2800" dirty="0"/>
              <a:t>Educational level</a:t>
            </a:r>
          </a:p>
          <a:p>
            <a:r>
              <a:rPr lang="en-US" sz="2800" dirty="0"/>
              <a:t>Lack of privacy</a:t>
            </a:r>
          </a:p>
          <a:p>
            <a:r>
              <a:rPr lang="en-US" sz="2800" dirty="0"/>
              <a:t>Lack of confidentiality</a:t>
            </a:r>
          </a:p>
          <a:p>
            <a:r>
              <a:rPr lang="en-US" sz="2800" dirty="0"/>
              <a:t>Inappropriate nonverbal behavior</a:t>
            </a:r>
          </a:p>
          <a:p>
            <a:r>
              <a:rPr lang="en-US" sz="2800" dirty="0"/>
              <a:t>Judgmental attitude</a:t>
            </a:r>
          </a:p>
          <a:p>
            <a:r>
              <a:rPr lang="en-US" sz="2800" dirty="0" err="1"/>
              <a:t>Religiuos</a:t>
            </a:r>
            <a:r>
              <a:rPr lang="en-US" sz="2800" dirty="0"/>
              <a:t> differences &amp; gender biases</a:t>
            </a:r>
          </a:p>
        </p:txBody>
      </p:sp>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1143000"/>
          </a:xfrm>
          <a:solidFill>
            <a:srgbClr val="D60093"/>
          </a:solidFill>
        </p:spPr>
        <p:txBody>
          <a:bodyPr/>
          <a:lstStyle/>
          <a:p>
            <a:r>
              <a:rPr lang="en-US" b="1" dirty="0">
                <a:solidFill>
                  <a:srgbClr val="FFFF00"/>
                </a:solidFill>
              </a:rPr>
              <a:t>COURSE OUTLINE</a:t>
            </a:r>
          </a:p>
        </p:txBody>
      </p:sp>
      <p:sp>
        <p:nvSpPr>
          <p:cNvPr id="3" name="Content Placeholder 2"/>
          <p:cNvSpPr>
            <a:spLocks noGrp="1"/>
          </p:cNvSpPr>
          <p:nvPr>
            <p:ph idx="1"/>
          </p:nvPr>
        </p:nvSpPr>
        <p:spPr>
          <a:xfrm>
            <a:off x="0" y="1219200"/>
            <a:ext cx="11247438" cy="5638800"/>
          </a:xfrm>
        </p:spPr>
        <p:txBody>
          <a:bodyPr>
            <a:normAutofit/>
          </a:bodyPr>
          <a:lstStyle/>
          <a:p>
            <a:pPr marL="0" indent="0">
              <a:buNone/>
            </a:pPr>
            <a:r>
              <a:rPr lang="en-US" sz="2800" b="1" dirty="0"/>
              <a:t>1. INTRODUCTION TO FP:</a:t>
            </a:r>
          </a:p>
          <a:p>
            <a:pPr lvl="1"/>
            <a:r>
              <a:rPr lang="en-US" dirty="0"/>
              <a:t>Definition, History of FP in Kenya, concepts, principles of counseling in FP, role of FP in RH</a:t>
            </a:r>
          </a:p>
          <a:p>
            <a:pPr marL="0" indent="0">
              <a:buNone/>
            </a:pPr>
            <a:r>
              <a:rPr lang="en-US" sz="2800" b="1" dirty="0"/>
              <a:t>2. CONTRACEPTIVE TECHNOLOGY:</a:t>
            </a:r>
          </a:p>
          <a:p>
            <a:pPr lvl="1"/>
            <a:r>
              <a:rPr lang="en-US" dirty="0"/>
              <a:t>Natural FP</a:t>
            </a:r>
          </a:p>
          <a:p>
            <a:pPr lvl="1"/>
            <a:r>
              <a:rPr lang="en-US" sz="2800" dirty="0"/>
              <a:t>Hormonal contraceptives</a:t>
            </a:r>
          </a:p>
          <a:p>
            <a:pPr lvl="1"/>
            <a:r>
              <a:rPr lang="en-US" dirty="0"/>
              <a:t>C.O.Cs</a:t>
            </a:r>
          </a:p>
          <a:p>
            <a:pPr lvl="1"/>
            <a:r>
              <a:rPr lang="en-US" dirty="0"/>
              <a:t>P.O.Ps</a:t>
            </a:r>
          </a:p>
          <a:p>
            <a:pPr lvl="1"/>
            <a:r>
              <a:rPr lang="en-US" dirty="0"/>
              <a:t>Emergency contraceptives</a:t>
            </a:r>
          </a:p>
          <a:p>
            <a:pPr lvl="1"/>
            <a:r>
              <a:rPr lang="en-US" dirty="0"/>
              <a:t>Implants</a:t>
            </a:r>
          </a:p>
          <a:p>
            <a:endParaRPr lang="en-US" sz="2800" dirty="0"/>
          </a:p>
        </p:txBody>
      </p:sp>
    </p:spTree>
  </p:cSld>
  <p:clrMapOvr>
    <a:masterClrMapping/>
  </p:clrMapOvr>
  <p:transition>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914400"/>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sz="3600" b="1" dirty="0">
                <a:solidFill>
                  <a:schemeClr val="bg1"/>
                </a:solidFill>
              </a:rPr>
              <a:t>HOW TO BE REASONABLY SURE THAT A CLIENT IS NOT PREGNANT</a:t>
            </a:r>
          </a:p>
        </p:txBody>
      </p:sp>
      <p:sp>
        <p:nvSpPr>
          <p:cNvPr id="3" name="Content Placeholder 2"/>
          <p:cNvSpPr>
            <a:spLocks noGrp="1"/>
          </p:cNvSpPr>
          <p:nvPr>
            <p:ph idx="1"/>
          </p:nvPr>
        </p:nvSpPr>
        <p:spPr>
          <a:xfrm>
            <a:off x="0" y="914400"/>
            <a:ext cx="11247438" cy="5943600"/>
          </a:xfrm>
        </p:spPr>
        <p:txBody>
          <a:bodyPr>
            <a:normAutofit lnSpcReduction="10000"/>
          </a:bodyPr>
          <a:lstStyle/>
          <a:p>
            <a:pPr algn="just">
              <a:buNone/>
            </a:pPr>
            <a:r>
              <a:rPr lang="en-US" dirty="0"/>
              <a:t>You can only be reasonably sure a patient is not pregnant when she has no clinical features of pregnancy and exhibits the following characteristics: </a:t>
            </a:r>
          </a:p>
          <a:p>
            <a:pPr lvl="0" algn="just"/>
            <a:r>
              <a:rPr lang="en-US" dirty="0"/>
              <a:t>Has had no intercourse since her last menses</a:t>
            </a:r>
          </a:p>
          <a:p>
            <a:pPr lvl="0" algn="just"/>
            <a:r>
              <a:rPr lang="en-US" dirty="0"/>
              <a:t>Is within seven days after the start of her menses (days one to seven)</a:t>
            </a:r>
          </a:p>
          <a:p>
            <a:pPr lvl="0" algn="just"/>
            <a:r>
              <a:rPr lang="en-US" dirty="0"/>
              <a:t>Is within four weeks postpartum (for non-breast feeding women)</a:t>
            </a:r>
          </a:p>
          <a:p>
            <a:pPr lvl="0" algn="just"/>
            <a:r>
              <a:rPr lang="en-US" dirty="0"/>
              <a:t>Is within seven days post abortion</a:t>
            </a:r>
          </a:p>
          <a:p>
            <a:pPr lvl="0" algn="just"/>
            <a:r>
              <a:rPr lang="en-US" dirty="0"/>
              <a:t>Is exclusively breast feeding less than six months post partum and has had no menstrual bleeding</a:t>
            </a:r>
          </a:p>
          <a:p>
            <a:pPr lvl="0" algn="just"/>
            <a:r>
              <a:rPr lang="en-US" dirty="0"/>
              <a:t>Has been correctly and consistently using another reliable contraceptive method</a:t>
            </a:r>
          </a:p>
          <a:p>
            <a:pPr algn="just"/>
            <a:endParaRPr lang="en-US" dirty="0"/>
          </a:p>
        </p:txBody>
      </p:sp>
    </p:spTree>
  </p:cSld>
  <p:clrMapOvr>
    <a:masterClrMapping/>
  </p:clrMapOvr>
  <p:transition>
    <p:diamon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r>
              <a:rPr lang="en-US" dirty="0"/>
              <a:t>Pregnancy testing is </a:t>
            </a:r>
            <a:r>
              <a:rPr lang="en-US" b="1" dirty="0"/>
              <a:t>not essential </a:t>
            </a:r>
            <a:r>
              <a:rPr lang="en-US" dirty="0"/>
              <a:t>except in the following cases:</a:t>
            </a:r>
          </a:p>
          <a:p>
            <a:pPr algn="just"/>
            <a:r>
              <a:rPr lang="en-US" dirty="0"/>
              <a:t>The woman answered “no” to all questions on the pregnancy checklist.</a:t>
            </a:r>
          </a:p>
          <a:p>
            <a:pPr algn="just"/>
            <a:r>
              <a:rPr lang="en-US" dirty="0"/>
              <a:t>It is difficult to confirm pregnancy (i.e., it is six weeks or less from the LMP).</a:t>
            </a:r>
          </a:p>
          <a:p>
            <a:pPr algn="just"/>
            <a:r>
              <a:rPr lang="en-US" dirty="0"/>
              <a:t>The results of the pelvic examination are equivocal (e.g., the client is overweight, making it difficult to size the uterus).</a:t>
            </a:r>
          </a:p>
          <a:p>
            <a:pPr lvl="1" algn="just"/>
            <a:r>
              <a:rPr lang="en-US" sz="3200" dirty="0"/>
              <a:t>In these situations, a sensitive </a:t>
            </a:r>
            <a:r>
              <a:rPr lang="en-US" sz="3200" u="sng" dirty="0"/>
              <a:t>urine pregnancy test or ultrasound </a:t>
            </a:r>
            <a:r>
              <a:rPr lang="en-US" sz="3200" dirty="0"/>
              <a:t>scan might be helpful if it is readily available and affordable. If pregnancy testing is not available, counsel the client to use barrier methods or abstain from intercourse until her menses occurs or pregnancy is confirmed.</a:t>
            </a:r>
          </a:p>
        </p:txBody>
      </p:sp>
    </p:spTree>
  </p:cSld>
  <p:clrMapOvr>
    <a:masterClrMapping/>
  </p:clrMapOvr>
  <p:transition>
    <p:diamon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buNone/>
            </a:pPr>
            <a:r>
              <a:rPr lang="en-US" sz="2800" b="1" dirty="0"/>
              <a:t>Specific examinations and tests that the provider might perform include the following:</a:t>
            </a:r>
          </a:p>
          <a:p>
            <a:r>
              <a:rPr lang="en-US" sz="2800" dirty="0"/>
              <a:t>Breast examination</a:t>
            </a:r>
          </a:p>
          <a:p>
            <a:r>
              <a:rPr lang="en-US" sz="2800" dirty="0"/>
              <a:t>Pelvic and genital examination</a:t>
            </a:r>
          </a:p>
          <a:p>
            <a:r>
              <a:rPr lang="en-US" sz="2800" dirty="0"/>
              <a:t>Cervical cancer screening</a:t>
            </a:r>
          </a:p>
          <a:p>
            <a:r>
              <a:rPr lang="en-US" sz="2800" dirty="0"/>
              <a:t>Routine laboratory tests</a:t>
            </a:r>
          </a:p>
          <a:p>
            <a:r>
              <a:rPr lang="en-US" sz="2800" dirty="0"/>
              <a:t>Haemoglobin test</a:t>
            </a:r>
          </a:p>
          <a:p>
            <a:r>
              <a:rPr lang="en-US" sz="2800" dirty="0"/>
              <a:t>STI risk assessment: medical history and physical examination</a:t>
            </a:r>
          </a:p>
          <a:p>
            <a:r>
              <a:rPr lang="en-US" sz="2800" dirty="0"/>
              <a:t>STI/HIV screening: laboratory tests</a:t>
            </a:r>
          </a:p>
          <a:p>
            <a:r>
              <a:rPr lang="en-US" sz="2800" dirty="0"/>
              <a:t>Blood pressure screening</a:t>
            </a:r>
          </a:p>
        </p:txBody>
      </p:sp>
    </p:spTree>
  </p:cSld>
  <p:clrMapOvr>
    <a:masterClrMapping/>
  </p:clrMapOvr>
  <p:transition>
    <p:diamon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858000"/>
          </a:xfrm>
        </p:spPr>
        <p:txBody>
          <a:bodyPr>
            <a:normAutofit/>
          </a:bodyPr>
          <a:lstStyle/>
          <a:p>
            <a:pPr algn="just"/>
            <a:r>
              <a:rPr lang="en-US" dirty="0"/>
              <a:t>Pelvic examination is seldom necessary except to rule out pregnancy of more than six weeks, measured from the Last Menstrual Period (LMP).</a:t>
            </a:r>
          </a:p>
          <a:p>
            <a:pPr algn="just"/>
            <a:r>
              <a:rPr lang="en-US" dirty="0"/>
              <a:t>A pregnancy test is not essential, except in cases where:</a:t>
            </a:r>
          </a:p>
          <a:p>
            <a:pPr lvl="1" algn="just"/>
            <a:r>
              <a:rPr lang="en-US" sz="3200" dirty="0"/>
              <a:t>It is difficult to confirm pregnancy (that is, six weeks or less after the LMP)</a:t>
            </a:r>
          </a:p>
          <a:p>
            <a:pPr lvl="1" algn="just"/>
            <a:r>
              <a:rPr lang="en-US" sz="3200" dirty="0"/>
              <a:t>The results of pelvic examination are unequivocal (for example, with an overweight patient sizing the uterus may be difficult)</a:t>
            </a:r>
          </a:p>
          <a:p>
            <a:pPr algn="just"/>
            <a:r>
              <a:rPr lang="en-US" dirty="0"/>
              <a:t>If pregnancy testing is not available, counsel the patient to use a barrier method or abstain from intercourse until her menses occur or pregnancy is confirmed.</a:t>
            </a:r>
          </a:p>
          <a:p>
            <a:pPr algn="just">
              <a:buNone/>
            </a:pPr>
            <a:endParaRPr lang="en-US" dirty="0"/>
          </a:p>
          <a:p>
            <a:pPr algn="just"/>
            <a:endParaRPr lang="en-US" dirty="0"/>
          </a:p>
        </p:txBody>
      </p:sp>
    </p:spTree>
  </p:cSld>
  <p:clrMapOvr>
    <a:masterClrMapping/>
  </p:clrMapOvr>
  <p:transition>
    <p:diamon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1059981" cy="5562600"/>
          </a:xfrm>
        </p:spPr>
        <p:txBody>
          <a:bodyPr/>
          <a:lstStyle/>
          <a:p>
            <a:pPr>
              <a:buNone/>
            </a:pPr>
            <a:r>
              <a:rPr lang="en-US" b="1" i="1" dirty="0">
                <a:solidFill>
                  <a:srgbClr val="FF0000"/>
                </a:solidFill>
              </a:rPr>
              <a:t>Note!</a:t>
            </a:r>
          </a:p>
          <a:p>
            <a:r>
              <a:rPr lang="en-US" i="1" dirty="0"/>
              <a:t>No contraceptive method with the exception of </a:t>
            </a:r>
            <a:r>
              <a:rPr lang="en-US" i="1" u="sng" dirty="0"/>
              <a:t>condoms</a:t>
            </a:r>
            <a:r>
              <a:rPr lang="en-US" i="1" dirty="0"/>
              <a:t> (and the diaphragm to a lesser degree), provides protection against Genital Tract Infections (GTIs) and other STIs such as Hepatitis B or HIV/AIDS. </a:t>
            </a:r>
          </a:p>
          <a:p>
            <a:r>
              <a:rPr lang="en-US" i="1" dirty="0"/>
              <a:t>During the counseling sessions, explain to all patients the risks of GTI and STI transmission.</a:t>
            </a:r>
            <a:endParaRPr lang="en-US" dirty="0"/>
          </a:p>
          <a:p>
            <a:endParaRPr lang="en-US" dirty="0"/>
          </a:p>
        </p:txBody>
      </p:sp>
    </p:spTree>
  </p:cSld>
  <p:clrMapOvr>
    <a:masterClrMapping/>
  </p:clrMapOvr>
  <p:transition>
    <p:diamon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1204119" y="838200"/>
            <a:ext cx="9601200" cy="2138365"/>
          </a:xfrm>
        </p:spPr>
        <p:txBody>
          <a:bodyPr/>
          <a:lstStyle/>
          <a:p>
            <a:pPr eaLnBrk="1" hangingPunct="1"/>
            <a:r>
              <a:rPr lang="en-US" altLang="en-US" sz="5400" b="1" dirty="0">
                <a:latin typeface="Berlin Sans FB Demi" panose="020E0802020502020306" pitchFamily="34" charset="0"/>
              </a:rPr>
              <a:t>NATURAL FAMILY PLANNING</a:t>
            </a:r>
          </a:p>
        </p:txBody>
      </p:sp>
      <p:sp>
        <p:nvSpPr>
          <p:cNvPr id="6146" name="Subtitle 2"/>
          <p:cNvSpPr>
            <a:spLocks noGrp="1"/>
          </p:cNvSpPr>
          <p:nvPr>
            <p:ph type="subTitle" idx="1"/>
          </p:nvPr>
        </p:nvSpPr>
        <p:spPr>
          <a:solidFill>
            <a:srgbClr val="00B0F0"/>
          </a:solidFill>
        </p:spPr>
        <p:txBody>
          <a:bodyPr/>
          <a:lstStyle/>
          <a:p>
            <a:pPr eaLnBrk="1" hangingPunct="1"/>
            <a:r>
              <a:rPr lang="en-US" altLang="en-US" sz="4000" b="1" dirty="0">
                <a:solidFill>
                  <a:schemeClr val="tx1"/>
                </a:solidFill>
                <a:latin typeface="Berlin Sans FB Demi" panose="020E0802020502020306" pitchFamily="34" charset="0"/>
              </a:rPr>
              <a:t>Fertility Awareness-Based Methods</a:t>
            </a:r>
          </a:p>
        </p:txBody>
      </p:sp>
    </p:spTree>
    <p:extLst>
      <p:ext uri="{BB962C8B-B14F-4D97-AF65-F5344CB8AC3E}">
        <p14:creationId xmlns:p14="http://schemas.microsoft.com/office/powerpoint/2010/main" val="3648318346"/>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52706" y="34119"/>
            <a:ext cx="10121524" cy="1143000"/>
          </a:xfrm>
        </p:spPr>
        <p:txBody>
          <a:bodyPr/>
          <a:lstStyle/>
          <a:p>
            <a:pPr eaLnBrk="1" hangingPunct="1">
              <a:defRPr/>
            </a:pPr>
            <a:r>
              <a:rPr lang="en-US" sz="6000" b="1" dirty="0">
                <a:solidFill>
                  <a:srgbClr val="FF0000"/>
                </a:solidFill>
                <a:latin typeface="Berlin Sans FB Demi" panose="020E0802020502020306" pitchFamily="34" charset="0"/>
              </a:rPr>
              <a:t>Learning objectives</a:t>
            </a:r>
          </a:p>
        </p:txBody>
      </p:sp>
      <p:sp>
        <p:nvSpPr>
          <p:cNvPr id="7173" name="Content Placeholder 2"/>
          <p:cNvSpPr>
            <a:spLocks noGrp="1"/>
          </p:cNvSpPr>
          <p:nvPr>
            <p:ph idx="1"/>
          </p:nvPr>
        </p:nvSpPr>
        <p:spPr>
          <a:xfrm>
            <a:off x="1207235" y="1177119"/>
            <a:ext cx="9480361" cy="4525935"/>
          </a:xfrm>
          <a:noFill/>
        </p:spPr>
        <p:txBody>
          <a:bodyPr/>
          <a:lstStyle/>
          <a:p>
            <a:pPr algn="just" eaLnBrk="1" hangingPunct="1">
              <a:buFont typeface="Wingdings 2" panose="05020102010507070707" pitchFamily="18" charset="2"/>
              <a:buNone/>
            </a:pPr>
            <a:r>
              <a:rPr lang="en-US" altLang="en-US" dirty="0"/>
              <a:t>By the end of the learning sessions, the student should be able to:</a:t>
            </a:r>
          </a:p>
          <a:p>
            <a:pPr algn="just" eaLnBrk="1" hangingPunct="1"/>
            <a:r>
              <a:rPr lang="en-US" altLang="en-US" sz="4400" b="1" dirty="0"/>
              <a:t>Define natural family planning</a:t>
            </a:r>
          </a:p>
          <a:p>
            <a:pPr algn="just" eaLnBrk="1" hangingPunct="1"/>
            <a:r>
              <a:rPr lang="en-US" altLang="en-US" sz="4400" b="1" dirty="0"/>
              <a:t>Review the menstrual cycle</a:t>
            </a:r>
          </a:p>
          <a:p>
            <a:pPr algn="just" eaLnBrk="1" hangingPunct="1"/>
            <a:r>
              <a:rPr lang="en-US" altLang="en-US" sz="4400" b="1" dirty="0"/>
              <a:t>Explain various methods of natural family planning</a:t>
            </a:r>
          </a:p>
          <a:p>
            <a:pPr algn="just" eaLnBrk="1" hangingPunct="1"/>
            <a:endParaRPr lang="en-US" altLang="en-US" dirty="0"/>
          </a:p>
          <a:p>
            <a:pPr algn="just" eaLnBrk="1" hangingPunct="1">
              <a:buFont typeface="Wingdings 2" panose="05020102010507070707" pitchFamily="18" charset="2"/>
              <a:buNone/>
            </a:pPr>
            <a:endParaRPr lang="en-US" altLang="en-US" dirty="0"/>
          </a:p>
          <a:p>
            <a:pPr algn="just"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3352840727"/>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0945" y="0"/>
            <a:ext cx="10121524" cy="1143000"/>
          </a:xfrm>
        </p:spPr>
        <p:txBody>
          <a:bodyPr>
            <a:normAutofit/>
          </a:bodyPr>
          <a:lstStyle/>
          <a:p>
            <a:pPr eaLnBrk="1" fontAlgn="auto" hangingPunct="1">
              <a:spcAft>
                <a:spcPts val="0"/>
              </a:spcAft>
              <a:defRPr/>
            </a:pPr>
            <a:r>
              <a:rPr lang="en-US" sz="6000" b="1" dirty="0">
                <a:solidFill>
                  <a:srgbClr val="FF0000"/>
                </a:solidFill>
                <a:latin typeface="Berlin Sans FB Demi" panose="020E0802020502020306" pitchFamily="34" charset="0"/>
              </a:rPr>
              <a:t>Definition </a:t>
            </a:r>
          </a:p>
        </p:txBody>
      </p:sp>
      <p:sp>
        <p:nvSpPr>
          <p:cNvPr id="8197" name="Content Placeholder 2"/>
          <p:cNvSpPr>
            <a:spLocks noGrp="1"/>
          </p:cNvSpPr>
          <p:nvPr>
            <p:ph idx="1"/>
          </p:nvPr>
        </p:nvSpPr>
        <p:spPr>
          <a:xfrm>
            <a:off x="975518" y="1600776"/>
            <a:ext cx="9708961" cy="4525935"/>
          </a:xfrm>
          <a:noFill/>
        </p:spPr>
        <p:txBody>
          <a:bodyPr/>
          <a:lstStyle/>
          <a:p>
            <a:pPr algn="just"/>
            <a:r>
              <a:rPr lang="en-US" altLang="en-US" sz="3600" dirty="0"/>
              <a:t>NFP is a way of life by which a properly instructed couple learns to achieve or avoid pregnancy by applying appropriate sexual behavior during the fertile and infertile phases of the menstrual cycle without use of drugs, chemicals, device or surgical  contraceptive. </a:t>
            </a:r>
          </a:p>
          <a:p>
            <a:pPr algn="just" eaLnBrk="1" hangingPunct="1"/>
            <a:endParaRPr lang="en-US" altLang="en-US" sz="3200" dirty="0"/>
          </a:p>
        </p:txBody>
      </p:sp>
    </p:spTree>
    <p:extLst>
      <p:ext uri="{BB962C8B-B14F-4D97-AF65-F5344CB8AC3E}">
        <p14:creationId xmlns:p14="http://schemas.microsoft.com/office/powerpoint/2010/main" val="982351091"/>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61319" y="76200"/>
            <a:ext cx="7315200" cy="838200"/>
          </a:xfrm>
        </p:spPr>
        <p:txBody>
          <a:bodyPr>
            <a:noAutofit/>
          </a:bodyPr>
          <a:lstStyle/>
          <a:p>
            <a:pPr eaLnBrk="1" fontAlgn="auto" hangingPunct="1">
              <a:spcAft>
                <a:spcPts val="0"/>
              </a:spcAft>
              <a:defRPr/>
            </a:pPr>
            <a:r>
              <a:rPr lang="en-US" sz="6000" b="1" dirty="0">
                <a:solidFill>
                  <a:srgbClr val="FF0000"/>
                </a:solidFill>
                <a:latin typeface="Berlin Sans FB Demi" panose="020E0802020502020306" pitchFamily="34" charset="0"/>
              </a:rPr>
              <a:t>The menstrual cycle</a:t>
            </a:r>
          </a:p>
        </p:txBody>
      </p:sp>
      <p:sp>
        <p:nvSpPr>
          <p:cNvPr id="9221" name="Content Placeholder 2"/>
          <p:cNvSpPr>
            <a:spLocks noGrp="1"/>
          </p:cNvSpPr>
          <p:nvPr>
            <p:ph idx="1"/>
          </p:nvPr>
        </p:nvSpPr>
        <p:spPr>
          <a:xfrm>
            <a:off x="1432719" y="1143000"/>
            <a:ext cx="9372600" cy="4267200"/>
          </a:xfrm>
          <a:noFill/>
        </p:spPr>
        <p:txBody>
          <a:bodyPr/>
          <a:lstStyle/>
          <a:p>
            <a:pPr algn="just"/>
            <a:r>
              <a:rPr lang="en-US" altLang="en-US" sz="3600" dirty="0"/>
              <a:t>This is the consecutive cyclic occurrence of a series of physiological changes directly related to the development, regression and shedding of the endometrium under various hormonal changes. </a:t>
            </a:r>
          </a:p>
          <a:p>
            <a:pPr algn="just"/>
            <a:endParaRPr lang="en-US" altLang="en-US" dirty="0"/>
          </a:p>
        </p:txBody>
      </p:sp>
    </p:spTree>
    <p:extLst>
      <p:ext uri="{BB962C8B-B14F-4D97-AF65-F5344CB8AC3E}">
        <p14:creationId xmlns:p14="http://schemas.microsoft.com/office/powerpoint/2010/main" val="3546544586"/>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t>Cont’</a:t>
            </a:r>
          </a:p>
        </p:txBody>
      </p:sp>
      <p:sp>
        <p:nvSpPr>
          <p:cNvPr id="10245" name="Content Placeholder 2"/>
          <p:cNvSpPr>
            <a:spLocks noGrp="1"/>
          </p:cNvSpPr>
          <p:nvPr>
            <p:ph idx="1"/>
          </p:nvPr>
        </p:nvSpPr>
        <p:spPr>
          <a:xfrm>
            <a:off x="1051719" y="1143000"/>
            <a:ext cx="9632761" cy="4525935"/>
          </a:xfrm>
          <a:noFill/>
        </p:spPr>
        <p:txBody>
          <a:bodyPr/>
          <a:lstStyle/>
          <a:p>
            <a:pPr algn="just" eaLnBrk="1" hangingPunct="1"/>
            <a:r>
              <a:rPr lang="en-US" altLang="en-US" sz="3600" dirty="0"/>
              <a:t>If ovulation takes place and the egg isn't fertilized, the lining of the uterus sheds through the vagina. This is a menstrual period.</a:t>
            </a:r>
          </a:p>
          <a:p>
            <a:pPr algn="just" eaLnBrk="1" hangingPunct="1"/>
            <a:r>
              <a:rPr lang="en-US" altLang="en-US" sz="3600" dirty="0"/>
              <a:t>The menstrual cycle consists of three phases. </a:t>
            </a:r>
          </a:p>
          <a:p>
            <a:pPr algn="just" eaLnBrk="1" hangingPunct="1"/>
            <a:endParaRPr lang="en-US" altLang="en-US" sz="3600" dirty="0"/>
          </a:p>
        </p:txBody>
      </p:sp>
    </p:spTree>
    <p:extLst>
      <p:ext uri="{BB962C8B-B14F-4D97-AF65-F5344CB8AC3E}">
        <p14:creationId xmlns:p14="http://schemas.microsoft.com/office/powerpoint/2010/main" val="307571451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47438" cy="6096000"/>
          </a:xfrm>
        </p:spPr>
        <p:txBody>
          <a:bodyPr>
            <a:normAutofit/>
          </a:bodyPr>
          <a:lstStyle/>
          <a:p>
            <a:r>
              <a:rPr lang="en-US" dirty="0"/>
              <a:t>Barrier methods of FP:</a:t>
            </a:r>
          </a:p>
          <a:p>
            <a:pPr lvl="1"/>
            <a:r>
              <a:rPr lang="en-US" sz="3200" dirty="0"/>
              <a:t>Condom (male &amp; female condoms)</a:t>
            </a:r>
          </a:p>
          <a:p>
            <a:pPr lvl="1"/>
            <a:r>
              <a:rPr lang="en-US" sz="3200" dirty="0"/>
              <a:t>Spermicides</a:t>
            </a:r>
          </a:p>
          <a:p>
            <a:pPr lvl="1"/>
            <a:r>
              <a:rPr lang="en-US" sz="3200" dirty="0"/>
              <a:t>Diaphragm</a:t>
            </a:r>
          </a:p>
          <a:p>
            <a:r>
              <a:rPr lang="en-US" dirty="0"/>
              <a:t> Permanent methods of FP:</a:t>
            </a:r>
          </a:p>
          <a:p>
            <a:pPr lvl="1"/>
            <a:r>
              <a:rPr lang="en-US" sz="3200" dirty="0"/>
              <a:t>Tubal ligation</a:t>
            </a:r>
          </a:p>
          <a:p>
            <a:pPr lvl="1"/>
            <a:r>
              <a:rPr lang="en-US" sz="3200" dirty="0"/>
              <a:t>Vasectomy</a:t>
            </a:r>
          </a:p>
          <a:p>
            <a:pPr marL="457200" lvl="1" indent="0">
              <a:buNone/>
            </a:pPr>
            <a:r>
              <a:rPr lang="en-US" sz="3200" dirty="0"/>
              <a:t>3. </a:t>
            </a:r>
            <a:r>
              <a:rPr lang="en-US" sz="3200" b="1" dirty="0"/>
              <a:t>MEDICAL ELIGIBILITY CRITERIA:</a:t>
            </a:r>
          </a:p>
          <a:p>
            <a:pPr lvl="1"/>
            <a:endParaRPr lang="en-US" sz="3200" dirty="0"/>
          </a:p>
        </p:txBody>
      </p:sp>
    </p:spTree>
  </p:cSld>
  <p:clrMapOvr>
    <a:masterClrMapping/>
  </p:clrMapOvr>
  <p:transition>
    <p:diamon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119" y="990601"/>
            <a:ext cx="10453837" cy="5601742"/>
          </a:xfrm>
        </p:spPr>
        <p:txBody>
          <a:bodyPr>
            <a:normAutofit/>
          </a:bodyPr>
          <a:lstStyle/>
          <a:p>
            <a:pPr algn="just">
              <a:buNone/>
            </a:pPr>
            <a:endParaRPr lang="en-US" sz="2400" dirty="0">
              <a:solidFill>
                <a:schemeClr val="tx1"/>
              </a:solidFill>
              <a:latin typeface="Times New Roman" pitchFamily="18" charset="0"/>
              <a:cs typeface="Times New Roman" pitchFamily="18" charset="0"/>
            </a:endParaRPr>
          </a:p>
          <a:p>
            <a:pPr algn="just">
              <a:buNone/>
            </a:pPr>
            <a:r>
              <a:rPr lang="en-US" sz="3200" dirty="0"/>
              <a:t>		</a:t>
            </a:r>
            <a:r>
              <a:rPr lang="en-US" sz="3200" b="1" u="sng" dirty="0">
                <a:solidFill>
                  <a:srgbClr val="FF0000"/>
                </a:solidFill>
                <a:latin typeface="Algerian" pitchFamily="82" charset="0"/>
              </a:rPr>
              <a:t>1.THE MENSTRUAL PHASE</a:t>
            </a:r>
          </a:p>
          <a:p>
            <a:pPr algn="just"/>
            <a:r>
              <a:rPr lang="en-US" sz="3200" dirty="0">
                <a:latin typeface="Times New Roman" pitchFamily="18" charset="0"/>
                <a:cs typeface="Times New Roman" pitchFamily="18" charset="0"/>
              </a:rPr>
              <a:t>Also referred to as</a:t>
            </a:r>
            <a:r>
              <a:rPr lang="en-US" sz="3200" b="1" dirty="0">
                <a:latin typeface="Times New Roman" pitchFamily="18" charset="0"/>
                <a:cs typeface="Times New Roman" pitchFamily="18" charset="0"/>
              </a:rPr>
              <a:t> menstruation/ bleeding/ menses or a period</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Generally dwells for an average of 3-5days though 2-7days is also considered normal. </a:t>
            </a:r>
          </a:p>
          <a:p>
            <a:pPr algn="just"/>
            <a:r>
              <a:rPr lang="en-US" sz="3200" dirty="0">
                <a:latin typeface="Times New Roman" pitchFamily="18" charset="0"/>
                <a:cs typeface="Times New Roman" pitchFamily="18" charset="0"/>
              </a:rPr>
              <a:t> The average blood loss ranges between 50-150mls .</a:t>
            </a:r>
          </a:p>
          <a:p>
            <a:pPr algn="just"/>
            <a:r>
              <a:rPr lang="en-US" sz="3200" dirty="0">
                <a:latin typeface="Times New Roman" pitchFamily="18" charset="0"/>
                <a:cs typeface="Times New Roman" pitchFamily="18" charset="0"/>
              </a:rPr>
              <a:t>It should not be in clots, or capable of clotting, because of presence of </a:t>
            </a:r>
            <a:r>
              <a:rPr lang="en-US" sz="3200" dirty="0">
                <a:solidFill>
                  <a:srgbClr val="FF0000"/>
                </a:solidFill>
                <a:latin typeface="Times New Roman" pitchFamily="18" charset="0"/>
                <a:cs typeface="Times New Roman" pitchFamily="18" charset="0"/>
              </a:rPr>
              <a:t>plasmin enzymes </a:t>
            </a:r>
            <a:r>
              <a:rPr lang="en-US" sz="3200" dirty="0">
                <a:latin typeface="Times New Roman" pitchFamily="18" charset="0"/>
                <a:cs typeface="Times New Roman" pitchFamily="18" charset="0"/>
              </a:rPr>
              <a:t>from the endometrium. </a:t>
            </a:r>
          </a:p>
        </p:txBody>
      </p:sp>
    </p:spTree>
    <p:extLst>
      <p:ext uri="{BB962C8B-B14F-4D97-AF65-F5344CB8AC3E}">
        <p14:creationId xmlns:p14="http://schemas.microsoft.com/office/powerpoint/2010/main" val="3477184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9" y="990601"/>
            <a:ext cx="9885561" cy="5601742"/>
          </a:xfrm>
        </p:spPr>
        <p:txBody>
          <a:bodyPr>
            <a:normAutofit/>
          </a:bodyPr>
          <a:lstStyle/>
          <a:p>
            <a:pPr algn="just"/>
            <a:r>
              <a:rPr lang="en-US" sz="3200" dirty="0">
                <a:latin typeface="Times New Roman" pitchFamily="18" charset="0"/>
                <a:cs typeface="Times New Roman" pitchFamily="18" charset="0"/>
              </a:rPr>
              <a:t>The loss consists of </a:t>
            </a:r>
            <a:r>
              <a:rPr lang="en-US" sz="3200" b="1" dirty="0">
                <a:latin typeface="Times New Roman" pitchFamily="18" charset="0"/>
                <a:cs typeface="Times New Roman" pitchFamily="18" charset="0"/>
              </a:rPr>
              <a:t>endometrial shed </a:t>
            </a:r>
            <a:r>
              <a:rPr lang="en-US" sz="3200" dirty="0">
                <a:latin typeface="Times New Roman" pitchFamily="18" charset="0"/>
                <a:cs typeface="Times New Roman" pitchFamily="18" charset="0"/>
              </a:rPr>
              <a:t>, blood from </a:t>
            </a:r>
            <a:r>
              <a:rPr lang="en-US" sz="3200" b="1" dirty="0">
                <a:latin typeface="Times New Roman" pitchFamily="18" charset="0"/>
                <a:cs typeface="Times New Roman" pitchFamily="18" charset="0"/>
              </a:rPr>
              <a:t>torn capillaries</a:t>
            </a:r>
            <a:r>
              <a:rPr lang="en-US" sz="3200" dirty="0">
                <a:latin typeface="Times New Roman" pitchFamily="18" charset="0"/>
                <a:cs typeface="Times New Roman" pitchFamily="18" charset="0"/>
              </a:rPr>
              <a:t> and the </a:t>
            </a:r>
            <a:r>
              <a:rPr lang="en-US" sz="3200" b="1" dirty="0">
                <a:latin typeface="Times New Roman" pitchFamily="18" charset="0"/>
                <a:cs typeface="Times New Roman" pitchFamily="18" charset="0"/>
              </a:rPr>
              <a:t>dead unfertilized ovum/oocytes</a:t>
            </a:r>
            <a:r>
              <a:rPr lang="en-US" sz="3200" dirty="0">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Physiologically , it is the last phase.  </a:t>
            </a:r>
          </a:p>
          <a:p>
            <a:pPr algn="just"/>
            <a:r>
              <a:rPr lang="en-US" sz="3200" b="1" dirty="0">
                <a:solidFill>
                  <a:srgbClr val="FF0000"/>
                </a:solidFill>
                <a:latin typeface="Times New Roman" pitchFamily="18" charset="0"/>
                <a:cs typeface="Times New Roman" pitchFamily="18" charset="0"/>
              </a:rPr>
              <a:t>Follicle stimulating hormone release inhibitor</a:t>
            </a:r>
            <a:r>
              <a:rPr lang="en-US" sz="3200" dirty="0">
                <a:latin typeface="Times New Roman" pitchFamily="18" charset="0"/>
                <a:cs typeface="Times New Roman" pitchFamily="18" charset="0"/>
              </a:rPr>
              <a:t> (FSHRI) from  hypothalamus is responsible for this phase. </a:t>
            </a:r>
          </a:p>
          <a:p>
            <a:pPr algn="just"/>
            <a:r>
              <a:rPr lang="en-US" sz="3200" dirty="0">
                <a:latin typeface="Times New Roman" pitchFamily="18" charset="0"/>
                <a:cs typeface="Times New Roman" pitchFamily="18" charset="0"/>
              </a:rPr>
              <a:t>It influences the anterior pituitary gland (adenohypophysis) to stop secreting Luteinizing hormone.</a:t>
            </a:r>
          </a:p>
          <a:p>
            <a:pPr algn="just"/>
            <a:endParaRPr lang="en-US" sz="3200" dirty="0"/>
          </a:p>
        </p:txBody>
      </p:sp>
    </p:spTree>
    <p:extLst>
      <p:ext uri="{BB962C8B-B14F-4D97-AF65-F5344CB8AC3E}">
        <p14:creationId xmlns:p14="http://schemas.microsoft.com/office/powerpoint/2010/main" val="29238738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762000"/>
            <a:ext cx="10530036" cy="5525542"/>
          </a:xfrm>
        </p:spPr>
        <p:txBody>
          <a:bodyPr>
            <a:noAutofit/>
          </a:bodyPr>
          <a:lstStyle/>
          <a:p>
            <a:pPr algn="just">
              <a:buNone/>
            </a:pPr>
            <a:r>
              <a:rPr lang="en-US" sz="3200" dirty="0">
                <a:latin typeface="Times New Roman" pitchFamily="18" charset="0"/>
                <a:cs typeface="Times New Roman" pitchFamily="18" charset="0"/>
              </a:rPr>
              <a:t>	 </a:t>
            </a:r>
            <a:r>
              <a:rPr lang="en-US" sz="3200" b="1" u="sng" dirty="0">
                <a:latin typeface="Algerian" pitchFamily="82" charset="0"/>
                <a:cs typeface="Times New Roman" pitchFamily="18" charset="0"/>
              </a:rPr>
              <a:t> </a:t>
            </a:r>
            <a:r>
              <a:rPr lang="en-US" sz="3200" b="1" u="sng" dirty="0">
                <a:solidFill>
                  <a:srgbClr val="FF0000"/>
                </a:solidFill>
                <a:latin typeface="Algerian" pitchFamily="82" charset="0"/>
                <a:cs typeface="Times New Roman" pitchFamily="18" charset="0"/>
              </a:rPr>
              <a:t>2.THE PROLIFERATION PHASE</a:t>
            </a:r>
          </a:p>
          <a:p>
            <a:pPr algn="just"/>
            <a:r>
              <a:rPr lang="en-US" sz="3200" dirty="0">
                <a:latin typeface="Calibri" panose="020F0502020204030204" pitchFamily="34" charset="0"/>
                <a:cs typeface="Calibri" panose="020F0502020204030204" pitchFamily="34" charset="0"/>
              </a:rPr>
              <a:t>Also referred to as </a:t>
            </a:r>
            <a:r>
              <a:rPr lang="en-US" sz="3200" b="1" dirty="0">
                <a:latin typeface="Calibri" panose="020F0502020204030204" pitchFamily="34" charset="0"/>
                <a:cs typeface="Calibri" panose="020F0502020204030204" pitchFamily="34" charset="0"/>
              </a:rPr>
              <a:t>regenerative phase</a:t>
            </a:r>
            <a:r>
              <a:rPr lang="en-US" sz="3200" dirty="0">
                <a:latin typeface="Calibri" panose="020F0502020204030204" pitchFamily="34" charset="0"/>
                <a:cs typeface="Calibri" panose="020F0502020204030204" pitchFamily="34" charset="0"/>
              </a:rPr>
              <a:t>.</a:t>
            </a:r>
          </a:p>
          <a:p>
            <a:pPr algn="just"/>
            <a:r>
              <a:rPr lang="en-US" sz="3200" dirty="0">
                <a:latin typeface="Calibri" panose="020F0502020204030204" pitchFamily="34" charset="0"/>
                <a:cs typeface="Calibri" panose="020F0502020204030204" pitchFamily="34" charset="0"/>
              </a:rPr>
              <a:t>This phase follows menstruation and occurs simultaneously with the follicular phase of the ovarian cycle.</a:t>
            </a:r>
          </a:p>
          <a:p>
            <a:pPr algn="just"/>
            <a:r>
              <a:rPr lang="en-US" sz="3200" dirty="0">
                <a:latin typeface="Calibri" panose="020F0502020204030204" pitchFamily="34" charset="0"/>
                <a:cs typeface="Calibri" panose="020F0502020204030204" pitchFamily="34" charset="0"/>
              </a:rPr>
              <a:t>Last for about 10 days from the end of menses until ovulation occurs. </a:t>
            </a:r>
          </a:p>
          <a:p>
            <a:pPr algn="just"/>
            <a:r>
              <a:rPr lang="en-US" sz="3200" dirty="0">
                <a:latin typeface="Calibri" panose="020F0502020204030204" pitchFamily="34" charset="0"/>
                <a:cs typeface="Calibri" panose="020F0502020204030204" pitchFamily="34" charset="0"/>
              </a:rPr>
              <a:t> The phase is highly influenced by </a:t>
            </a:r>
            <a:r>
              <a:rPr lang="en-US" sz="3200" b="1" dirty="0" err="1">
                <a:latin typeface="Calibri" panose="020F0502020204030204" pitchFamily="34" charset="0"/>
                <a:cs typeface="Calibri" panose="020F0502020204030204" pitchFamily="34" charset="0"/>
              </a:rPr>
              <a:t>oestradiol</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and other oestrogens.</a:t>
            </a:r>
          </a:p>
          <a:p>
            <a:pPr algn="just"/>
            <a:r>
              <a:rPr lang="en-US" sz="3200" dirty="0">
                <a:latin typeface="Calibri" panose="020F0502020204030204" pitchFamily="34" charset="0"/>
                <a:cs typeface="Calibri" panose="020F0502020204030204" pitchFamily="34" charset="0"/>
              </a:rPr>
              <a:t>This  hormone  is  secreted by the </a:t>
            </a:r>
            <a:r>
              <a:rPr lang="en-US" sz="3200" b="1" dirty="0">
                <a:latin typeface="Calibri" panose="020F0502020204030204" pitchFamily="34" charset="0"/>
                <a:cs typeface="Calibri" panose="020F0502020204030204" pitchFamily="34" charset="0"/>
              </a:rPr>
              <a:t>graafian follicle </a:t>
            </a:r>
            <a:r>
              <a:rPr lang="en-US" sz="3200" dirty="0">
                <a:latin typeface="Calibri" panose="020F0502020204030204" pitchFamily="34" charset="0"/>
                <a:cs typeface="Calibri" panose="020F0502020204030204" pitchFamily="34" charset="0"/>
              </a:rPr>
              <a:t>under the stimulation of </a:t>
            </a:r>
            <a:r>
              <a:rPr lang="en-US" sz="3200" b="1" dirty="0">
                <a:latin typeface="Calibri" panose="020F0502020204030204" pitchFamily="34" charset="0"/>
                <a:cs typeface="Calibri" panose="020F0502020204030204" pitchFamily="34" charset="0"/>
              </a:rPr>
              <a:t>follicle stimulating hormone </a:t>
            </a:r>
            <a:r>
              <a:rPr lang="en-US" sz="3200" dirty="0">
                <a:latin typeface="Calibri" panose="020F0502020204030204" pitchFamily="34" charset="0"/>
                <a:cs typeface="Calibri" panose="020F0502020204030204" pitchFamily="34" charset="0"/>
              </a:rPr>
              <a:t>from the anterior pituitary gland.</a:t>
            </a:r>
          </a:p>
          <a:p>
            <a:pPr algn="just"/>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196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119" y="1066800"/>
            <a:ext cx="10453838" cy="5525542"/>
          </a:xfrm>
        </p:spPr>
        <p:txBody>
          <a:bodyPr>
            <a:normAutofit fontScale="85000" lnSpcReduction="10000"/>
          </a:bodyPr>
          <a:lstStyle/>
          <a:p>
            <a:pPr algn="just"/>
            <a:r>
              <a:rPr lang="en-US" sz="3690" dirty="0">
                <a:latin typeface="Times New Roman" pitchFamily="18" charset="0"/>
                <a:cs typeface="Times New Roman" pitchFamily="18" charset="0"/>
              </a:rPr>
              <a:t>The specific activity of the phase is</a:t>
            </a:r>
            <a:r>
              <a:rPr lang="en-US" sz="3690" b="1" dirty="0">
                <a:latin typeface="Times New Roman" pitchFamily="18" charset="0"/>
                <a:cs typeface="Times New Roman" pitchFamily="18" charset="0"/>
              </a:rPr>
              <a:t> regrowth and thickening </a:t>
            </a:r>
            <a:r>
              <a:rPr lang="en-US" sz="3690" dirty="0">
                <a:latin typeface="Times New Roman" pitchFamily="18" charset="0"/>
                <a:cs typeface="Times New Roman" pitchFamily="18" charset="0"/>
              </a:rPr>
              <a:t>of the endometrium .</a:t>
            </a:r>
          </a:p>
          <a:p>
            <a:pPr lvl="0" algn="just">
              <a:buFont typeface="Wingdings" pitchFamily="2" charset="2"/>
              <a:buChar char="q"/>
            </a:pPr>
            <a:r>
              <a:rPr lang="en-US" sz="3690" dirty="0">
                <a:latin typeface="Times New Roman" pitchFamily="18" charset="0"/>
                <a:cs typeface="Times New Roman" pitchFamily="18" charset="0"/>
              </a:rPr>
              <a:t>Eventually, endometrium comprise of three layers namely:-</a:t>
            </a:r>
          </a:p>
          <a:p>
            <a:pPr lvl="0" algn="just">
              <a:buNone/>
            </a:pPr>
            <a:r>
              <a:rPr lang="en-US" sz="3690" dirty="0">
                <a:latin typeface="Times New Roman" pitchFamily="18" charset="0"/>
                <a:cs typeface="Times New Roman" pitchFamily="18" charset="0"/>
              </a:rPr>
              <a:t>  </a:t>
            </a:r>
            <a:r>
              <a:rPr lang="en-US" sz="3690" i="1" dirty="0">
                <a:latin typeface="Times New Roman" pitchFamily="18" charset="0"/>
                <a:cs typeface="Times New Roman" pitchFamily="18" charset="0"/>
              </a:rPr>
              <a:t>i)BASAL  LAYER</a:t>
            </a:r>
          </a:p>
          <a:p>
            <a:pPr algn="just"/>
            <a:r>
              <a:rPr lang="en-US" sz="3690" dirty="0">
                <a:latin typeface="Times New Roman" pitchFamily="18" charset="0"/>
                <a:cs typeface="Times New Roman" pitchFamily="18" charset="0"/>
              </a:rPr>
              <a:t>Lies immediately above the myometrium and it is about 1mm thick.</a:t>
            </a:r>
          </a:p>
          <a:p>
            <a:pPr lvl="0" algn="just">
              <a:buNone/>
            </a:pPr>
            <a:r>
              <a:rPr lang="en-US" sz="3690" dirty="0">
                <a:latin typeface="Times New Roman" pitchFamily="18" charset="0"/>
                <a:cs typeface="Times New Roman" pitchFamily="18" charset="0"/>
              </a:rPr>
              <a:t>  </a:t>
            </a:r>
            <a:r>
              <a:rPr lang="en-US" sz="3690" i="1" dirty="0">
                <a:latin typeface="Times New Roman" pitchFamily="18" charset="0"/>
                <a:cs typeface="Times New Roman" pitchFamily="18" charset="0"/>
              </a:rPr>
              <a:t>ii)FUNCTIONAL  LAYER</a:t>
            </a:r>
          </a:p>
          <a:p>
            <a:pPr algn="just"/>
            <a:r>
              <a:rPr lang="en-US" sz="3690" dirty="0">
                <a:latin typeface="Times New Roman" pitchFamily="18" charset="0"/>
                <a:cs typeface="Times New Roman" pitchFamily="18" charset="0"/>
              </a:rPr>
              <a:t> Contains tubular glands. </a:t>
            </a:r>
          </a:p>
          <a:p>
            <a:pPr algn="just"/>
            <a:r>
              <a:rPr lang="en-US" sz="3690" dirty="0">
                <a:latin typeface="Times New Roman" pitchFamily="18" charset="0"/>
                <a:cs typeface="Times New Roman" pitchFamily="18" charset="0"/>
              </a:rPr>
              <a:t>  Lies on top of the basal layer and it is approximately 2.5mm thick. </a:t>
            </a:r>
          </a:p>
          <a:p>
            <a:pPr algn="just"/>
            <a:r>
              <a:rPr lang="en-US" sz="3690" dirty="0">
                <a:latin typeface="Times New Roman" pitchFamily="18" charset="0"/>
                <a:cs typeface="Times New Roman" pitchFamily="18" charset="0"/>
              </a:rPr>
              <a:t> It is highly influenced by ovarian hormones</a:t>
            </a:r>
            <a:r>
              <a:rPr lang="en-US" sz="3413" dirty="0">
                <a:latin typeface="Times New Roman" pitchFamily="18" charset="0"/>
                <a:cs typeface="Times New Roman" pitchFamily="18" charset="0"/>
              </a:rPr>
              <a:t>.</a:t>
            </a:r>
          </a:p>
          <a:p>
            <a:pPr algn="just"/>
            <a:endParaRPr lang="en-US" sz="2952" dirty="0">
              <a:latin typeface="Times New Roman" pitchFamily="18" charset="0"/>
              <a:cs typeface="Times New Roman"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625435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1143001"/>
            <a:ext cx="10377636" cy="5238452"/>
          </a:xfrm>
        </p:spPr>
        <p:txBody>
          <a:bodyPr>
            <a:normAutofit/>
          </a:bodyPr>
          <a:lstStyle/>
          <a:p>
            <a:pPr lvl="0" algn="just">
              <a:buNone/>
            </a:pPr>
            <a:r>
              <a:rPr lang="en-US" sz="3200" dirty="0">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iii)CUBOIDAL CILIATED EPITHELIUM </a:t>
            </a:r>
            <a:r>
              <a:rPr lang="en-US" sz="3200" b="1" dirty="0">
                <a:solidFill>
                  <a:srgbClr val="7030A0"/>
                </a:solidFill>
                <a:latin typeface="Times New Roman" pitchFamily="18" charset="0"/>
                <a:cs typeface="Times New Roman" pitchFamily="18" charset="0"/>
              </a:rPr>
              <a:t>:-</a:t>
            </a:r>
          </a:p>
          <a:p>
            <a:pPr lvl="0" algn="just">
              <a:buFont typeface="Wingdings" pitchFamily="2" charset="2"/>
              <a:buChar char="q"/>
            </a:pPr>
            <a:r>
              <a:rPr lang="en-US" sz="3200" dirty="0">
                <a:latin typeface="Times New Roman" pitchFamily="18" charset="0"/>
                <a:cs typeface="Times New Roman" pitchFamily="18" charset="0"/>
              </a:rPr>
              <a:t>  It is the uppermost layer.</a:t>
            </a:r>
          </a:p>
          <a:p>
            <a:pPr algn="just">
              <a:buFont typeface="Wingdings" pitchFamily="2" charset="2"/>
              <a:buChar char="q"/>
            </a:pPr>
            <a:r>
              <a:rPr lang="en-US" sz="3200" dirty="0">
                <a:latin typeface="Times New Roman" pitchFamily="18" charset="0"/>
                <a:cs typeface="Times New Roman" pitchFamily="18" charset="0"/>
              </a:rPr>
              <a:t>Covers the functional layer and dips down to line the tubular glands in the previous layer.</a:t>
            </a:r>
          </a:p>
          <a:p>
            <a:pPr algn="just">
              <a:buFont typeface="Wingdings" pitchFamily="2" charset="2"/>
              <a:buChar char="v"/>
            </a:pPr>
            <a:r>
              <a:rPr lang="en-US" sz="3200" dirty="0">
                <a:latin typeface="Times New Roman" pitchFamily="18" charset="0"/>
                <a:cs typeface="Times New Roman" pitchFamily="18" charset="0"/>
              </a:rPr>
              <a:t>In the ovary the  dominant follicle ruptures releasing the ovum, and  process is collectively referred to as </a:t>
            </a:r>
            <a:r>
              <a:rPr lang="en-US" sz="3200" b="1" dirty="0">
                <a:latin typeface="Times New Roman" pitchFamily="18" charset="0"/>
                <a:cs typeface="Times New Roman" pitchFamily="18" charset="0"/>
              </a:rPr>
              <a:t>OVULATION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This marks the end of the phase.</a:t>
            </a:r>
          </a:p>
          <a:p>
            <a:pPr algn="just">
              <a:buNone/>
            </a:pPr>
            <a:endParaRPr lang="en-US" sz="3200" dirty="0">
              <a:latin typeface="Times New Roman" pitchFamily="18" charset="0"/>
              <a:cs typeface="Times New Roman" pitchFamily="18" charset="0"/>
            </a:endParaRPr>
          </a:p>
          <a:p>
            <a:pPr algn="just"/>
            <a:endParaRPr lang="en-US" sz="3200" dirty="0"/>
          </a:p>
        </p:txBody>
      </p:sp>
    </p:spTree>
    <p:extLst>
      <p:ext uri="{BB962C8B-B14F-4D97-AF65-F5344CB8AC3E}">
        <p14:creationId xmlns:p14="http://schemas.microsoft.com/office/powerpoint/2010/main" val="832511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2119" y="914400"/>
            <a:ext cx="10453838" cy="5677942"/>
          </a:xfrm>
        </p:spPr>
        <p:txBody>
          <a:bodyPr>
            <a:noAutofit/>
          </a:bodyPr>
          <a:lstStyle/>
          <a:p>
            <a:pPr algn="just">
              <a:buNone/>
            </a:pPr>
            <a:r>
              <a:rPr lang="en-US" sz="3200" b="1" dirty="0">
                <a:latin typeface="Times New Roman" pitchFamily="18" charset="0"/>
                <a:cs typeface="Times New Roman" pitchFamily="18" charset="0"/>
              </a:rPr>
              <a:t>NB.</a:t>
            </a:r>
          </a:p>
          <a:p>
            <a:pPr algn="just">
              <a:buFont typeface="Wingdings" pitchFamily="2" charset="2"/>
              <a:buChar char="Ø"/>
            </a:pPr>
            <a:r>
              <a:rPr lang="en-US" sz="3200" dirty="0">
                <a:latin typeface="Times New Roman" pitchFamily="18" charset="0"/>
                <a:cs typeface="Times New Roman" pitchFamily="18" charset="0"/>
              </a:rPr>
              <a:t>As the </a:t>
            </a:r>
            <a:r>
              <a:rPr lang="en-US" sz="3200" dirty="0" err="1">
                <a:latin typeface="Times New Roman" pitchFamily="18" charset="0"/>
                <a:cs typeface="Times New Roman" pitchFamily="18" charset="0"/>
              </a:rPr>
              <a:t>endometrium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regrows</a:t>
            </a:r>
            <a:r>
              <a:rPr lang="en-US" sz="3200" dirty="0">
                <a:latin typeface="Times New Roman" pitchFamily="18" charset="0"/>
                <a:cs typeface="Times New Roman" pitchFamily="18" charset="0"/>
              </a:rPr>
              <a:t>, the </a:t>
            </a:r>
            <a:r>
              <a:rPr lang="en-US" sz="3200" dirty="0" err="1">
                <a:latin typeface="Times New Roman" pitchFamily="18" charset="0"/>
                <a:cs typeface="Times New Roman" pitchFamily="18" charset="0"/>
              </a:rPr>
              <a:t>graafian</a:t>
            </a:r>
            <a:r>
              <a:rPr lang="en-US" sz="3200" dirty="0">
                <a:latin typeface="Times New Roman" pitchFamily="18" charset="0"/>
                <a:cs typeface="Times New Roman" pitchFamily="18" charset="0"/>
              </a:rPr>
              <a:t> follicle is steadily maturing.</a:t>
            </a:r>
          </a:p>
          <a:p>
            <a:pPr algn="just">
              <a:buFont typeface="Wingdings" pitchFamily="2" charset="2"/>
              <a:buChar char="Ø"/>
            </a:pPr>
            <a:r>
              <a:rPr lang="en-US" sz="3200" dirty="0">
                <a:latin typeface="Times New Roman" pitchFamily="18" charset="0"/>
                <a:cs typeface="Times New Roman" pitchFamily="18" charset="0"/>
              </a:rPr>
              <a:t>Some women experience a sharp abdominal pain on the side of the specific ovary and the pain is known as </a:t>
            </a:r>
            <a:r>
              <a:rPr lang="en-US" sz="3200" b="1" dirty="0" err="1">
                <a:latin typeface="Times New Roman" pitchFamily="18" charset="0"/>
                <a:cs typeface="Times New Roman" pitchFamily="18" charset="0"/>
              </a:rPr>
              <a:t>Mittelschmerz</a:t>
            </a:r>
            <a:r>
              <a:rPr lang="en-US" sz="3200" dirty="0">
                <a:latin typeface="Times New Roman" pitchFamily="18" charset="0"/>
                <a:cs typeface="Times New Roman" pitchFamily="18" charset="0"/>
              </a:rPr>
              <a:t>. </a:t>
            </a:r>
          </a:p>
          <a:p>
            <a:pPr algn="just">
              <a:buFont typeface="Wingdings" pitchFamily="2" charset="2"/>
              <a:buChar char="Ø"/>
            </a:pPr>
            <a:r>
              <a:rPr lang="en-US" sz="3200" dirty="0">
                <a:latin typeface="Times New Roman" pitchFamily="18" charset="0"/>
                <a:cs typeface="Times New Roman" pitchFamily="18" charset="0"/>
              </a:rPr>
              <a:t>It results from irritation of the peritoneal cavity by the small amount of blood loss which collects there.</a:t>
            </a:r>
          </a:p>
          <a:p>
            <a:pPr algn="just">
              <a:buFont typeface="Wingdings" pitchFamily="2" charset="2"/>
              <a:buChar char="Ø"/>
            </a:pPr>
            <a:r>
              <a:rPr lang="en-US" sz="3200" dirty="0">
                <a:latin typeface="Times New Roman" pitchFamily="18" charset="0"/>
                <a:cs typeface="Times New Roman" pitchFamily="18" charset="0"/>
              </a:rPr>
              <a:t>The empty shell following ovulation is referred to as </a:t>
            </a:r>
            <a:r>
              <a:rPr lang="en-US" sz="3200" b="1" dirty="0">
                <a:latin typeface="Times New Roman" pitchFamily="18" charset="0"/>
                <a:cs typeface="Times New Roman" pitchFamily="18" charset="0"/>
              </a:rPr>
              <a:t>corpus </a:t>
            </a:r>
            <a:r>
              <a:rPr lang="en-US" sz="3200" b="1" dirty="0" err="1">
                <a:latin typeface="Times New Roman" pitchFamily="18" charset="0"/>
                <a:cs typeface="Times New Roman" pitchFamily="18" charset="0"/>
              </a:rPr>
              <a:t>luteum</a:t>
            </a:r>
            <a:r>
              <a:rPr lang="en-US" sz="3200" b="1" dirty="0">
                <a:latin typeface="Times New Roman" pitchFamily="18" charset="0"/>
                <a:cs typeface="Times New Roman" pitchFamily="18" charset="0"/>
              </a:rPr>
              <a:t> (yellow body).</a:t>
            </a:r>
            <a:r>
              <a:rPr lang="en-US" sz="3200" dirty="0">
                <a:latin typeface="Times New Roman" pitchFamily="18" charset="0"/>
                <a:cs typeface="Times New Roman" pitchFamily="18" charset="0"/>
              </a:rPr>
              <a:t> </a:t>
            </a:r>
          </a:p>
          <a:p>
            <a:pPr algn="just">
              <a:buFont typeface="Wingdings" pitchFamily="2" charset="2"/>
              <a:buChar char="Ø"/>
            </a:pPr>
            <a:endParaRPr lang="en-US" sz="3200" dirty="0">
              <a:latin typeface="Times New Roman" pitchFamily="18" charset="0"/>
              <a:cs typeface="Times New Roman" pitchFamily="18" charset="0"/>
            </a:endParaRPr>
          </a:p>
          <a:p>
            <a:pPr algn="just"/>
            <a:endParaRPr lang="en-US" sz="3200" dirty="0"/>
          </a:p>
        </p:txBody>
      </p:sp>
    </p:spTree>
    <p:extLst>
      <p:ext uri="{BB962C8B-B14F-4D97-AF65-F5344CB8AC3E}">
        <p14:creationId xmlns:p14="http://schemas.microsoft.com/office/powerpoint/2010/main" val="1354684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242414" y="1002244"/>
            <a:ext cx="9402155" cy="913854"/>
          </a:xfrm>
        </p:spPr>
        <p:txBody>
          <a:bodyPr>
            <a:normAutofit fontScale="90000"/>
          </a:bodyPr>
          <a:lstStyle/>
          <a:p>
            <a:pPr algn="ctr"/>
            <a:r>
              <a:rPr lang="en-US" dirty="0">
                <a:solidFill>
                  <a:schemeClr val="tx1"/>
                </a:solidFill>
              </a:rPr>
              <a:t>		</a:t>
            </a:r>
            <a:br>
              <a:rPr lang="en-US" dirty="0">
                <a:solidFill>
                  <a:schemeClr val="tx1"/>
                </a:solidFill>
              </a:rPr>
            </a:br>
            <a:r>
              <a:rPr lang="en-US" b="1" dirty="0">
                <a:solidFill>
                  <a:schemeClr val="tx1"/>
                </a:solidFill>
                <a:latin typeface="Algerian" pitchFamily="82" charset="0"/>
              </a:rPr>
              <a:t>3.</a:t>
            </a:r>
            <a:r>
              <a:rPr lang="en-US" b="1" dirty="0">
                <a:solidFill>
                  <a:schemeClr val="tx1"/>
                </a:solidFill>
                <a:latin typeface="Algerian" pitchFamily="82" charset="0"/>
                <a:cs typeface="Times New Roman" pitchFamily="18" charset="0"/>
              </a:rPr>
              <a:t>THE SECRETORY PHASE</a:t>
            </a:r>
            <a:br>
              <a:rPr lang="en-US" b="1" u="sng" dirty="0">
                <a:solidFill>
                  <a:schemeClr val="tx1"/>
                </a:solidFill>
                <a:latin typeface="Times New Roman" pitchFamily="18" charset="0"/>
                <a:cs typeface="Times New Roman" pitchFamily="18" charset="0"/>
              </a:rPr>
            </a:br>
            <a:endParaRPr lang="en-US" dirty="0">
              <a:solidFill>
                <a:schemeClr val="tx1"/>
              </a:solidFill>
            </a:endParaRPr>
          </a:p>
        </p:txBody>
      </p:sp>
      <p:sp>
        <p:nvSpPr>
          <p:cNvPr id="3" name="Content Placeholder 2"/>
          <p:cNvSpPr>
            <a:spLocks noGrp="1"/>
          </p:cNvSpPr>
          <p:nvPr>
            <p:ph idx="1"/>
          </p:nvPr>
        </p:nvSpPr>
        <p:spPr>
          <a:xfrm>
            <a:off x="365919" y="1459171"/>
            <a:ext cx="10544473" cy="4358382"/>
          </a:xfrm>
        </p:spPr>
        <p:txBody>
          <a:bodyPr>
            <a:normAutofit/>
          </a:bodyPr>
          <a:lstStyle/>
          <a:p>
            <a:pPr algn="just"/>
            <a:r>
              <a:rPr lang="en-US" sz="3874" dirty="0">
                <a:latin typeface="Times New Roman" pitchFamily="18" charset="0"/>
                <a:cs typeface="Times New Roman" pitchFamily="18" charset="0"/>
              </a:rPr>
              <a:t>The phase dwells for 14 days (2 weeks). </a:t>
            </a:r>
          </a:p>
          <a:p>
            <a:pPr algn="just"/>
            <a:r>
              <a:rPr lang="en-US" sz="3874" dirty="0">
                <a:latin typeface="Times New Roman" pitchFamily="18" charset="0"/>
                <a:cs typeface="Times New Roman" pitchFamily="18" charset="0"/>
              </a:rPr>
              <a:t>The </a:t>
            </a:r>
            <a:r>
              <a:rPr lang="en-US" sz="3874" b="1" dirty="0">
                <a:latin typeface="Times New Roman" pitchFamily="18" charset="0"/>
                <a:cs typeface="Times New Roman" pitchFamily="18" charset="0"/>
              </a:rPr>
              <a:t>luteinizing hormone </a:t>
            </a:r>
            <a:r>
              <a:rPr lang="en-US" sz="3874" dirty="0">
                <a:latin typeface="Times New Roman" pitchFamily="18" charset="0"/>
                <a:cs typeface="Times New Roman" pitchFamily="18" charset="0"/>
              </a:rPr>
              <a:t>from the anterior pituitary gland, influences the </a:t>
            </a:r>
            <a:r>
              <a:rPr lang="en-US" sz="3874" b="1" dirty="0">
                <a:latin typeface="Times New Roman" pitchFamily="18" charset="0"/>
                <a:cs typeface="Times New Roman" pitchFamily="18" charset="0"/>
              </a:rPr>
              <a:t>corpus luteum </a:t>
            </a:r>
            <a:r>
              <a:rPr lang="en-US" sz="3874" dirty="0">
                <a:latin typeface="Times New Roman" pitchFamily="18" charset="0"/>
                <a:cs typeface="Times New Roman" pitchFamily="18" charset="0"/>
              </a:rPr>
              <a:t>to secrete </a:t>
            </a:r>
            <a:r>
              <a:rPr lang="en-US" sz="3874" b="1" dirty="0">
                <a:latin typeface="Times New Roman" pitchFamily="18" charset="0"/>
                <a:cs typeface="Times New Roman" pitchFamily="18" charset="0"/>
              </a:rPr>
              <a:t>progesterone</a:t>
            </a:r>
            <a:r>
              <a:rPr lang="en-US" sz="3874" dirty="0">
                <a:latin typeface="Times New Roman" pitchFamily="18" charset="0"/>
                <a:cs typeface="Times New Roman" pitchFamily="18" charset="0"/>
              </a:rPr>
              <a:t> and </a:t>
            </a:r>
            <a:r>
              <a:rPr lang="en-US" sz="3874" b="1" dirty="0" err="1">
                <a:latin typeface="Times New Roman" pitchFamily="18" charset="0"/>
                <a:cs typeface="Times New Roman" pitchFamily="18" charset="0"/>
              </a:rPr>
              <a:t>oestrogen</a:t>
            </a:r>
            <a:r>
              <a:rPr lang="en-US" sz="3874" dirty="0">
                <a:latin typeface="Times New Roman" pitchFamily="18" charset="0"/>
                <a:cs typeface="Times New Roman" pitchFamily="18" charset="0"/>
              </a:rPr>
              <a:t> hormones. </a:t>
            </a:r>
          </a:p>
          <a:p>
            <a:pPr lvl="3" algn="just">
              <a:buNone/>
            </a:pPr>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3032872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9" y="1295400"/>
            <a:ext cx="10105120" cy="4358382"/>
          </a:xfrm>
        </p:spPr>
        <p:txBody>
          <a:bodyPr>
            <a:normAutofit/>
          </a:bodyPr>
          <a:lstStyle/>
          <a:p>
            <a:pPr algn="just"/>
            <a:r>
              <a:rPr lang="en-US" sz="3690" dirty="0">
                <a:latin typeface="Calibri" panose="020F0502020204030204" pitchFamily="34" charset="0"/>
                <a:cs typeface="Calibri" panose="020F0502020204030204" pitchFamily="34" charset="0"/>
              </a:rPr>
              <a:t>The functional layer, increases in thickness to about 3.5mm.</a:t>
            </a:r>
          </a:p>
          <a:p>
            <a:pPr algn="just"/>
            <a:r>
              <a:rPr lang="en-US" sz="3690" dirty="0">
                <a:latin typeface="Calibri" panose="020F0502020204030204" pitchFamily="34" charset="0"/>
                <a:cs typeface="Calibri" panose="020F0502020204030204" pitchFamily="34" charset="0"/>
              </a:rPr>
              <a:t>It becomes spongy in appearance since the glands are more tortuous.</a:t>
            </a:r>
          </a:p>
          <a:p>
            <a:pPr algn="just"/>
            <a:r>
              <a:rPr lang="en-US" sz="3690" dirty="0">
                <a:latin typeface="Calibri" panose="020F0502020204030204" pitchFamily="34" charset="0"/>
                <a:cs typeface="Calibri" panose="020F0502020204030204" pitchFamily="34" charset="0"/>
              </a:rPr>
              <a:t>Blood supply is increased and nutritive secretions e.g. glycogen, are available.</a:t>
            </a:r>
          </a:p>
          <a:p>
            <a:pPr algn="just"/>
            <a:endParaRPr lang="en-US" sz="3690" dirty="0">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81312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67" y="76200"/>
            <a:ext cx="10122694" cy="1143000"/>
          </a:xfrm>
        </p:spPr>
        <p:txBody>
          <a:bodyPr/>
          <a:lstStyle/>
          <a:p>
            <a:r>
              <a:rPr lang="en-US" dirty="0">
                <a:latin typeface="Berlin Sans FB Demi" panose="020E0802020502020306" pitchFamily="34" charset="0"/>
              </a:rPr>
              <a:t>		</a:t>
            </a:r>
            <a:r>
              <a:rPr lang="en-US" b="1" dirty="0">
                <a:latin typeface="Berlin Sans FB Demi" panose="020E0802020502020306" pitchFamily="34" charset="0"/>
                <a:cs typeface="Times New Roman" pitchFamily="18" charset="0"/>
              </a:rPr>
              <a:t> </a:t>
            </a:r>
            <a:r>
              <a:rPr lang="en-US" b="1" dirty="0">
                <a:solidFill>
                  <a:schemeClr val="tx1"/>
                </a:solidFill>
                <a:latin typeface="Berlin Sans FB Demi" panose="020E0802020502020306" pitchFamily="34" charset="0"/>
                <a:cs typeface="Times New Roman" pitchFamily="18" charset="0"/>
              </a:rPr>
              <a:t>CONCLUSION</a:t>
            </a:r>
            <a:endParaRPr lang="en-US"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702967" y="1447800"/>
            <a:ext cx="9873752" cy="3823836"/>
          </a:xfrm>
        </p:spPr>
        <p:txBody>
          <a:bodyPr>
            <a:normAutofit/>
          </a:bodyPr>
          <a:lstStyle/>
          <a:p>
            <a:pPr algn="just"/>
            <a:r>
              <a:rPr lang="en-US" sz="3321" dirty="0">
                <a:latin typeface="Times New Roman" pitchFamily="18" charset="0"/>
                <a:cs typeface="Times New Roman" pitchFamily="18" charset="0"/>
              </a:rPr>
              <a:t>If fertilization does not occur, then the cycle restarts.  </a:t>
            </a:r>
          </a:p>
          <a:p>
            <a:pPr lvl="0" algn="just"/>
            <a:r>
              <a:rPr lang="en-US" sz="3321" dirty="0">
                <a:latin typeface="Times New Roman" pitchFamily="18" charset="0"/>
                <a:cs typeface="Times New Roman" pitchFamily="18" charset="0"/>
              </a:rPr>
              <a:t>Menstruation always occurs 14 days after ovulation.</a:t>
            </a:r>
          </a:p>
          <a:p>
            <a:pPr lvl="0" algn="just"/>
            <a:r>
              <a:rPr lang="en-US" sz="3321" dirty="0">
                <a:latin typeface="Times New Roman" pitchFamily="18" charset="0"/>
                <a:cs typeface="Times New Roman" pitchFamily="18" charset="0"/>
              </a:rPr>
              <a:t>Prolonged or shortened cycle, results from the response of the proliferative phase.</a:t>
            </a:r>
          </a:p>
          <a:p>
            <a:pPr algn="just"/>
            <a:endParaRPr lang="en-US" dirty="0">
              <a:solidFill>
                <a:schemeClr val="tx1"/>
              </a:solidFill>
            </a:endParaRPr>
          </a:p>
        </p:txBody>
      </p:sp>
    </p:spTree>
    <p:extLst>
      <p:ext uri="{BB962C8B-B14F-4D97-AF65-F5344CB8AC3E}">
        <p14:creationId xmlns:p14="http://schemas.microsoft.com/office/powerpoint/2010/main" val="273665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483" y="406253"/>
            <a:ext cx="10017249" cy="5510952"/>
          </a:xfrm>
        </p:spPr>
        <p:txBody>
          <a:bodyPr>
            <a:normAutofit/>
          </a:bodyPr>
          <a:lstStyle/>
          <a:p>
            <a:pPr lvl="0" algn="just"/>
            <a:endParaRPr lang="en-US" dirty="0">
              <a:latin typeface="Times New Roman" pitchFamily="18" charset="0"/>
              <a:cs typeface="Times New Roman" pitchFamily="18" charset="0"/>
            </a:endParaRPr>
          </a:p>
          <a:p>
            <a:pPr algn="just"/>
            <a:r>
              <a:rPr lang="en-US" sz="3321" dirty="0">
                <a:latin typeface="Times New Roman" pitchFamily="18" charset="0"/>
                <a:cs typeface="Times New Roman" pitchFamily="18" charset="0"/>
              </a:rPr>
              <a:t>Pregnancy (physiological </a:t>
            </a:r>
            <a:r>
              <a:rPr lang="en-US" sz="3321" dirty="0" err="1">
                <a:latin typeface="Times New Roman" pitchFamily="18" charset="0"/>
                <a:cs typeface="Times New Roman" pitchFamily="18" charset="0"/>
              </a:rPr>
              <a:t>amenorrhoea</a:t>
            </a:r>
            <a:r>
              <a:rPr lang="en-US" sz="3321" dirty="0">
                <a:latin typeface="Times New Roman" pitchFamily="18" charset="0"/>
                <a:cs typeface="Times New Roman" pitchFamily="18" charset="0"/>
              </a:rPr>
              <a:t>) is the only factor which interrupts the cycle in a healthy woman, during the childbearing period.</a:t>
            </a:r>
          </a:p>
          <a:p>
            <a:pPr lvl="0" algn="just"/>
            <a:r>
              <a:rPr lang="en-US" sz="3321" dirty="0">
                <a:latin typeface="Times New Roman" pitchFamily="18" charset="0"/>
                <a:cs typeface="Times New Roman" pitchFamily="18" charset="0"/>
              </a:rPr>
              <a:t>Corpus luteum becomes a white body known as </a:t>
            </a:r>
            <a:r>
              <a:rPr lang="en-US" sz="3321" b="1" dirty="0">
                <a:latin typeface="Times New Roman" pitchFamily="18" charset="0"/>
                <a:cs typeface="Times New Roman" pitchFamily="18" charset="0"/>
              </a:rPr>
              <a:t>corpus albican </a:t>
            </a:r>
            <a:r>
              <a:rPr lang="en-US" sz="3321" dirty="0">
                <a:latin typeface="Times New Roman" pitchFamily="18" charset="0"/>
                <a:cs typeface="Times New Roman" pitchFamily="18" charset="0"/>
              </a:rPr>
              <a:t>and remains in the ovary while it degenerates steadily.</a:t>
            </a:r>
          </a:p>
          <a:p>
            <a:pPr algn="just"/>
            <a:endParaRPr lang="en-US" dirty="0"/>
          </a:p>
        </p:txBody>
      </p:sp>
    </p:spTree>
    <p:extLst>
      <p:ext uri="{BB962C8B-B14F-4D97-AF65-F5344CB8AC3E}">
        <p14:creationId xmlns:p14="http://schemas.microsoft.com/office/powerpoint/2010/main" val="2151009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47438" cy="838200"/>
          </a:xfrm>
          <a:solidFill>
            <a:schemeClr val="accent1">
              <a:lumMod val="75000"/>
            </a:schemeClr>
          </a:solidFill>
        </p:spPr>
        <p:txBody>
          <a:bodyPr/>
          <a:lstStyle/>
          <a:p>
            <a:r>
              <a:rPr lang="en-US" b="1" dirty="0">
                <a:solidFill>
                  <a:schemeClr val="bg1"/>
                </a:solidFill>
              </a:rPr>
              <a:t>INTRODUCTION TO FP</a:t>
            </a:r>
          </a:p>
        </p:txBody>
      </p:sp>
      <p:sp>
        <p:nvSpPr>
          <p:cNvPr id="3" name="Content Placeholder 2"/>
          <p:cNvSpPr>
            <a:spLocks noGrp="1"/>
          </p:cNvSpPr>
          <p:nvPr>
            <p:ph idx="1"/>
          </p:nvPr>
        </p:nvSpPr>
        <p:spPr>
          <a:xfrm>
            <a:off x="0" y="838200"/>
            <a:ext cx="11247438" cy="6019800"/>
          </a:xfrm>
        </p:spPr>
        <p:txBody>
          <a:bodyPr>
            <a:normAutofit/>
          </a:bodyPr>
          <a:lstStyle/>
          <a:p>
            <a:pPr algn="ctr">
              <a:buNone/>
            </a:pPr>
            <a:r>
              <a:rPr lang="en-US" b="1" u="sng" dirty="0">
                <a:latin typeface="Arial" panose="020B0604020202020204" pitchFamily="34" charset="0"/>
                <a:cs typeface="Arial" panose="020B0604020202020204" pitchFamily="34" charset="0"/>
              </a:rPr>
              <a:t>DEFINITION OF TERMS RELATED TO FP:</a:t>
            </a:r>
          </a:p>
          <a:p>
            <a:pPr marL="0" indent="0" algn="just">
              <a:buNone/>
            </a:pPr>
            <a:r>
              <a:rPr lang="en-US" b="1" dirty="0">
                <a:latin typeface="Arial" panose="020B0604020202020204" pitchFamily="34" charset="0"/>
                <a:cs typeface="Arial" panose="020B0604020202020204" pitchFamily="34" charset="0"/>
              </a:rPr>
              <a:t>1) FAMILY PLANING</a:t>
            </a:r>
            <a:r>
              <a:rPr lang="en-US" dirty="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program to regulate </a:t>
            </a:r>
            <a:r>
              <a:rPr lang="en-US" dirty="0">
                <a:latin typeface="Arial" panose="020B0604020202020204" pitchFamily="34" charset="0"/>
                <a:cs typeface="Arial" panose="020B0604020202020204" pitchFamily="34" charset="0"/>
              </a:rPr>
              <a:t>the timing, number and spacing of children in a family through the practice of contraception or other methods of birth control thus achieving the control of the number of children in a family and of the intervals between them, especially by the use of contraceptives </a:t>
            </a:r>
          </a:p>
          <a:p>
            <a:pPr marL="0" indent="0" algn="just">
              <a:buNone/>
            </a:pPr>
            <a:r>
              <a:rPr lang="en-US" b="1" dirty="0">
                <a:latin typeface="Arial" panose="020B0604020202020204" pitchFamily="34" charset="0"/>
                <a:cs typeface="Arial" panose="020B0604020202020204" pitchFamily="34" charset="0"/>
              </a:rPr>
              <a:t>2) Artificial Family Planning Methods </a:t>
            </a:r>
            <a:r>
              <a:rPr lang="en-US" dirty="0">
                <a:latin typeface="Arial" panose="020B0604020202020204" pitchFamily="34" charset="0"/>
                <a:cs typeface="Arial" panose="020B0604020202020204" pitchFamily="34" charset="0"/>
              </a:rPr>
              <a:t>refers to a variety of methods used also to plan or prevent pregnancy but are not dependent on a woman's fertile days.</a:t>
            </a:r>
            <a:endParaRPr lang="en-US" b="1"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algn="just">
              <a:buNone/>
            </a:pPr>
            <a:endParaRPr lang="en-US" dirty="0">
              <a:latin typeface="Arial" panose="020B0604020202020204" pitchFamily="34" charset="0"/>
              <a:cs typeface="Arial" panose="020B0604020202020204" pitchFamily="34" charset="0"/>
            </a:endParaRPr>
          </a:p>
          <a:p>
            <a:pPr algn="just">
              <a:buNone/>
            </a:pPr>
            <a:endParaRPr lang="en-US" dirty="0">
              <a:latin typeface="Arial" panose="020B0604020202020204" pitchFamily="34" charset="0"/>
              <a:cs typeface="Arial" panose="020B0604020202020204" pitchFamily="34" charset="0"/>
            </a:endParaRPr>
          </a:p>
        </p:txBody>
      </p:sp>
    </p:spTree>
  </p:cSld>
  <p:clrMapOvr>
    <a:masterClrMapping/>
  </p:clrMapOvr>
  <p:transition>
    <p:diamon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351485" y="1812183"/>
            <a:ext cx="9548607" cy="4105022"/>
          </a:xfrm>
        </p:spPr>
        <p:txBody>
          <a:bodyPr>
            <a:normAutofit/>
          </a:bodyPr>
          <a:lstStyle/>
          <a:p>
            <a:pPr>
              <a:buNone/>
            </a:pPr>
            <a:r>
              <a:rPr lang="en-US" sz="3200" b="1" dirty="0">
                <a:latin typeface="Times New Roman" pitchFamily="18" charset="0"/>
                <a:cs typeface="Times New Roman" pitchFamily="18" charset="0"/>
              </a:rPr>
              <a:t>NB.</a:t>
            </a:r>
          </a:p>
          <a:p>
            <a:pPr>
              <a:buNone/>
            </a:pP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The following incidences are abnormal.</a:t>
            </a:r>
          </a:p>
          <a:p>
            <a:pPr lvl="0">
              <a:buFont typeface="Wingdings" pitchFamily="2" charset="2"/>
              <a:buChar char="Ø"/>
            </a:pPr>
            <a:r>
              <a:rPr lang="en-US" sz="3200" dirty="0">
                <a:latin typeface="Times New Roman" pitchFamily="18" charset="0"/>
                <a:cs typeface="Times New Roman" pitchFamily="18" charset="0"/>
              </a:rPr>
              <a:t>Heavy  menses all through to the extent of developing </a:t>
            </a:r>
            <a:r>
              <a:rPr lang="en-US" sz="3200" dirty="0" err="1">
                <a:latin typeface="Times New Roman" pitchFamily="18" charset="0"/>
                <a:cs typeface="Times New Roman" pitchFamily="18" charset="0"/>
              </a:rPr>
              <a:t>anaemia</a:t>
            </a:r>
            <a:r>
              <a:rPr lang="en-US" sz="3200" dirty="0">
                <a:latin typeface="Times New Roman" pitchFamily="18" charset="0"/>
                <a:cs typeface="Times New Roman" pitchFamily="18" charset="0"/>
              </a:rPr>
              <a:t>, in the absence of artificial FP methods and the lady is below 24years.</a:t>
            </a:r>
          </a:p>
          <a:p>
            <a:pPr lvl="0">
              <a:buFont typeface="Wingdings" pitchFamily="2" charset="2"/>
              <a:buChar char="Ø"/>
            </a:pPr>
            <a:r>
              <a:rPr lang="en-US" sz="3200" dirty="0">
                <a:latin typeface="Times New Roman" pitchFamily="18" charset="0"/>
                <a:cs typeface="Times New Roman" pitchFamily="18" charset="0"/>
              </a:rPr>
              <a:t>Flow duration of over 5days in the same age bracket.</a:t>
            </a:r>
          </a:p>
          <a:p>
            <a:endParaRPr lang="en-US" sz="3600" dirty="0"/>
          </a:p>
        </p:txBody>
      </p:sp>
    </p:spTree>
    <p:extLst>
      <p:ext uri="{BB962C8B-B14F-4D97-AF65-F5344CB8AC3E}">
        <p14:creationId xmlns:p14="http://schemas.microsoft.com/office/powerpoint/2010/main" val="1885838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a:xfrm>
            <a:off x="615097" y="2163666"/>
            <a:ext cx="9929377" cy="3753540"/>
          </a:xfrm>
        </p:spPr>
        <p:txBody>
          <a:bodyPr>
            <a:normAutofit/>
          </a:bodyPr>
          <a:lstStyle/>
          <a:p>
            <a:pPr lvl="0">
              <a:buFont typeface="Wingdings" pitchFamily="2" charset="2"/>
              <a:buChar char="Ø"/>
            </a:pPr>
            <a:r>
              <a:rPr lang="en-US" sz="3690" dirty="0">
                <a:latin typeface="Times New Roman" pitchFamily="18" charset="0"/>
                <a:cs typeface="Times New Roman" pitchFamily="18" charset="0"/>
              </a:rPr>
              <a:t>Severe dysmenorrhoea which is incapacitating.</a:t>
            </a:r>
          </a:p>
          <a:p>
            <a:pPr lvl="0">
              <a:buFont typeface="Wingdings" pitchFamily="2" charset="2"/>
              <a:buChar char="Ø"/>
            </a:pPr>
            <a:r>
              <a:rPr lang="en-US" sz="3690" dirty="0">
                <a:latin typeface="Times New Roman" pitchFamily="18" charset="0"/>
                <a:cs typeface="Times New Roman" pitchFamily="18" charset="0"/>
              </a:rPr>
              <a:t>Amenorrhoea for 2-3 months as from the age of 20years for no just cause. </a:t>
            </a:r>
          </a:p>
          <a:p>
            <a:pPr lvl="0">
              <a:buFont typeface="Wingdings" pitchFamily="2" charset="2"/>
              <a:buChar char="v"/>
            </a:pPr>
            <a:r>
              <a:rPr lang="en-US" sz="3690" dirty="0">
                <a:latin typeface="Times New Roman" pitchFamily="18" charset="0"/>
                <a:cs typeface="Times New Roman" pitchFamily="18" charset="0"/>
              </a:rPr>
              <a:t>This is highly suggestive of hormonal imbalance which compromises fertility.</a:t>
            </a:r>
          </a:p>
          <a:p>
            <a:endParaRPr lang="en-US" dirty="0">
              <a:solidFill>
                <a:schemeClr val="tx1"/>
              </a:solidFill>
            </a:endParaRPr>
          </a:p>
        </p:txBody>
      </p:sp>
    </p:spTree>
    <p:extLst>
      <p:ext uri="{BB962C8B-B14F-4D97-AF65-F5344CB8AC3E}">
        <p14:creationId xmlns:p14="http://schemas.microsoft.com/office/powerpoint/2010/main" val="1369131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119" y="990600"/>
            <a:ext cx="9926613" cy="4926606"/>
          </a:xfrm>
        </p:spPr>
        <p:txBody>
          <a:bodyPr>
            <a:normAutofit/>
          </a:bodyPr>
          <a:lstStyle/>
          <a:p>
            <a:pPr lvl="1" algn="just">
              <a:buNone/>
            </a:pPr>
            <a:r>
              <a:rPr lang="en-US" sz="4000" b="1" i="1" u="sng" dirty="0">
                <a:solidFill>
                  <a:srgbClr val="7030A0"/>
                </a:solidFill>
                <a:latin typeface="Berlin Sans FB Demi" panose="020E0802020502020306" pitchFamily="34" charset="0"/>
                <a:cs typeface="Times New Roman" pitchFamily="18" charset="0"/>
              </a:rPr>
              <a:t>Involved hormones and source</a:t>
            </a:r>
            <a:endParaRPr lang="en-US" sz="3600" u="sng" dirty="0">
              <a:solidFill>
                <a:srgbClr val="7030A0"/>
              </a:solidFill>
              <a:latin typeface="Berlin Sans FB Demi" panose="020E0802020502020306" pitchFamily="34" charset="0"/>
              <a:cs typeface="Times New Roman" pitchFamily="18" charset="0"/>
            </a:endParaRPr>
          </a:p>
          <a:p>
            <a:pPr algn="just"/>
            <a:r>
              <a:rPr lang="en-US" sz="3200" dirty="0">
                <a:latin typeface="Times New Roman" pitchFamily="18" charset="0"/>
                <a:cs typeface="Times New Roman" pitchFamily="18" charset="0"/>
              </a:rPr>
              <a:t>Monthly physiological changes occur in the ovaries and uterus due to hormonal regulation.</a:t>
            </a:r>
          </a:p>
          <a:p>
            <a:pPr lvl="0" algn="just">
              <a:buFont typeface="Wingdings" pitchFamily="2" charset="2"/>
              <a:buChar char="Ø"/>
            </a:pPr>
            <a:r>
              <a:rPr lang="en-US" sz="3200" dirty="0">
                <a:latin typeface="Times New Roman" pitchFamily="18" charset="0"/>
                <a:cs typeface="Times New Roman" pitchFamily="18" charset="0"/>
              </a:rPr>
              <a:t>These hormones are from hypothalamus, pituitary glands and ovaries.</a:t>
            </a:r>
          </a:p>
          <a:p>
            <a:pPr algn="just">
              <a:buNone/>
            </a:pPr>
            <a:r>
              <a:rPr lang="en-US" sz="3200" b="1" u="sng" dirty="0">
                <a:latin typeface="Times New Roman" pitchFamily="18" charset="0"/>
                <a:cs typeface="Times New Roman" pitchFamily="18" charset="0"/>
              </a:rPr>
              <a:t> Hypothalamus</a:t>
            </a:r>
            <a:r>
              <a:rPr lang="en-US" sz="3200" dirty="0">
                <a:latin typeface="Times New Roman" pitchFamily="18" charset="0"/>
                <a:cs typeface="Times New Roman" pitchFamily="18" charset="0"/>
              </a:rPr>
              <a:t>	secretes:</a:t>
            </a:r>
          </a:p>
          <a:p>
            <a:pPr algn="just">
              <a:buNone/>
            </a:pPr>
            <a:r>
              <a:rPr lang="en-US" sz="3200" dirty="0">
                <a:latin typeface="Times New Roman" pitchFamily="18" charset="0"/>
                <a:cs typeface="Times New Roman" pitchFamily="18" charset="0"/>
              </a:rPr>
              <a:t> i)  Gonadotrophin  Release Hormone (GnRH)</a:t>
            </a:r>
          </a:p>
          <a:p>
            <a:pPr algn="just">
              <a:buNone/>
            </a:pPr>
            <a:r>
              <a:rPr lang="en-US" sz="3200" dirty="0">
                <a:latin typeface="Times New Roman" pitchFamily="18" charset="0"/>
                <a:cs typeface="Times New Roman" pitchFamily="18" charset="0"/>
              </a:rPr>
              <a:t> ii)  Follicle stimulating hormone release inhibitor </a:t>
            </a:r>
          </a:p>
          <a:p>
            <a:pPr lvl="4" algn="just">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61880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5" name="Content Placeholder 4"/>
          <p:cNvSpPr>
            <a:spLocks noGrp="1"/>
          </p:cNvSpPr>
          <p:nvPr>
            <p:ph idx="1"/>
          </p:nvPr>
        </p:nvSpPr>
        <p:spPr>
          <a:xfrm>
            <a:off x="351485" y="1952776"/>
            <a:ext cx="10544472" cy="3964429"/>
          </a:xfrm>
        </p:spPr>
        <p:txBody>
          <a:bodyPr/>
          <a:lstStyle/>
          <a:p>
            <a:pPr>
              <a:buNone/>
            </a:pPr>
            <a:r>
              <a:rPr lang="en-US" sz="3200" b="1" u="sng" dirty="0"/>
              <a:t>Pituitary</a:t>
            </a:r>
            <a:r>
              <a:rPr lang="en-US" sz="3200" dirty="0"/>
              <a:t> secretes: FSH  &amp;  LH.</a:t>
            </a:r>
          </a:p>
          <a:p>
            <a:pPr>
              <a:buNone/>
            </a:pPr>
            <a:r>
              <a:rPr lang="en-US" sz="3200" b="1" u="sng" dirty="0"/>
              <a:t>Ovaries</a:t>
            </a:r>
            <a:r>
              <a:rPr lang="en-US" sz="3200" dirty="0"/>
              <a:t> secretes: </a:t>
            </a:r>
            <a:r>
              <a:rPr lang="en-US" sz="3200" dirty="0" err="1"/>
              <a:t>Oestrogen</a:t>
            </a:r>
            <a:r>
              <a:rPr lang="en-US" sz="3200" dirty="0"/>
              <a:t> &amp; progesterone .</a:t>
            </a:r>
          </a:p>
          <a:p>
            <a:pPr>
              <a:buFont typeface="Wingdings" pitchFamily="2" charset="2"/>
              <a:buChar char="v"/>
            </a:pPr>
            <a:endParaRPr lang="en-US" dirty="0"/>
          </a:p>
          <a:p>
            <a:pPr>
              <a:buFont typeface="Wingdings" pitchFamily="2" charset="2"/>
              <a:buChar char="v"/>
            </a:pPr>
            <a:endParaRPr lang="en-US" dirty="0"/>
          </a:p>
          <a:p>
            <a:pPr>
              <a:buNone/>
            </a:pPr>
            <a:r>
              <a:rPr lang="en-US" dirty="0"/>
              <a:t>			</a:t>
            </a:r>
          </a:p>
        </p:txBody>
      </p:sp>
      <p:sp>
        <p:nvSpPr>
          <p:cNvPr id="6" name="Rounded Rectangular Callout 5"/>
          <p:cNvSpPr/>
          <p:nvPr/>
        </p:nvSpPr>
        <p:spPr>
          <a:xfrm>
            <a:off x="1142318" y="3710186"/>
            <a:ext cx="8787061" cy="1968302"/>
          </a:xfrm>
          <a:prstGeom prst="wedgeRoundRectCallout">
            <a:avLst>
              <a:gd name="adj1" fmla="val -42152"/>
              <a:gd name="adj2" fmla="val 91922"/>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90" b="1" dirty="0">
                <a:solidFill>
                  <a:srgbClr val="7030A0"/>
                </a:solidFill>
                <a:latin typeface="Algerian" pitchFamily="82" charset="0"/>
              </a:rPr>
              <a:t>END !    QUESTIONS?  </a:t>
            </a:r>
          </a:p>
          <a:p>
            <a:pPr algn="ctr"/>
            <a:endParaRPr lang="en-US" sz="3690" b="1" dirty="0">
              <a:solidFill>
                <a:srgbClr val="7030A0"/>
              </a:solidFill>
              <a:latin typeface="Algerian" pitchFamily="82" charset="0"/>
            </a:endParaRPr>
          </a:p>
        </p:txBody>
      </p:sp>
    </p:spTree>
    <p:extLst>
      <p:ext uri="{BB962C8B-B14F-4D97-AF65-F5344CB8AC3E}">
        <p14:creationId xmlns:p14="http://schemas.microsoft.com/office/powerpoint/2010/main" val="2857432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75519" y="34119"/>
            <a:ext cx="9785161" cy="639447"/>
          </a:xfrm>
        </p:spPr>
        <p:txBody>
          <a:bodyPr/>
          <a:lstStyle/>
          <a:p>
            <a:pPr eaLnBrk="1" hangingPunct="1"/>
            <a:r>
              <a:rPr lang="en-US" altLang="en-US" b="1" dirty="0" err="1">
                <a:latin typeface="Berlin Sans FB Demi" panose="020E0802020502020306" pitchFamily="34" charset="0"/>
              </a:rPr>
              <a:t>Cont</a:t>
            </a:r>
            <a:r>
              <a:rPr lang="en-US" altLang="en-US" b="1" dirty="0">
                <a:latin typeface="Berlin Sans FB Demi" panose="020E0802020502020306" pitchFamily="34" charset="0"/>
              </a:rPr>
              <a:t>’</a:t>
            </a:r>
          </a:p>
        </p:txBody>
      </p:sp>
      <p:pic>
        <p:nvPicPr>
          <p:cNvPr id="19461"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356519" y="673566"/>
            <a:ext cx="9525000" cy="5270034"/>
          </a:xfrm>
        </p:spPr>
      </p:pic>
    </p:spTree>
    <p:extLst>
      <p:ext uri="{BB962C8B-B14F-4D97-AF65-F5344CB8AC3E}">
        <p14:creationId xmlns:p14="http://schemas.microsoft.com/office/powerpoint/2010/main" val="4056538439"/>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61319" y="228600"/>
            <a:ext cx="8686800" cy="990600"/>
          </a:xfrm>
        </p:spPr>
        <p:txBody>
          <a:bodyPr>
            <a:noAutofit/>
          </a:bodyPr>
          <a:lstStyle/>
          <a:p>
            <a:pPr eaLnBrk="1" fontAlgn="auto" hangingPunct="1">
              <a:spcAft>
                <a:spcPts val="0"/>
              </a:spcAft>
              <a:defRPr/>
            </a:pPr>
            <a:r>
              <a:rPr lang="en-US" sz="4400" b="1" dirty="0">
                <a:solidFill>
                  <a:srgbClr val="FF0000"/>
                </a:solidFill>
                <a:latin typeface="Berlin Sans FB Demi" panose="020E0802020502020306" pitchFamily="34" charset="0"/>
              </a:rPr>
              <a:t>Signs &amp; symptoms of approaching menstruation</a:t>
            </a:r>
          </a:p>
        </p:txBody>
      </p:sp>
      <p:sp>
        <p:nvSpPr>
          <p:cNvPr id="38915" name="Content Placeholder 2"/>
          <p:cNvSpPr>
            <a:spLocks noGrp="1"/>
          </p:cNvSpPr>
          <p:nvPr>
            <p:ph idx="1"/>
          </p:nvPr>
        </p:nvSpPr>
        <p:spPr>
          <a:xfrm>
            <a:off x="1204119" y="1447800"/>
            <a:ext cx="9601200" cy="4114800"/>
          </a:xfrm>
          <a:noFill/>
        </p:spPr>
        <p:txBody>
          <a:bodyPr>
            <a:normAutofit/>
          </a:bodyPr>
          <a:lstStyle/>
          <a:p>
            <a:pPr marL="742950" indent="-742950" algn="just" eaLnBrk="1" fontAlgn="auto" hangingPunct="1">
              <a:spcBef>
                <a:spcPts val="580"/>
              </a:spcBef>
              <a:spcAft>
                <a:spcPts val="0"/>
              </a:spcAft>
              <a:buFont typeface="+mj-lt"/>
              <a:buAutoNum type="arabicPeriod"/>
              <a:defRPr/>
            </a:pPr>
            <a:r>
              <a:rPr lang="en-US" sz="3200" dirty="0"/>
              <a:t>Women become more irritable</a:t>
            </a:r>
          </a:p>
          <a:p>
            <a:pPr marL="742950" indent="-742950" algn="just" eaLnBrk="1" fontAlgn="auto" hangingPunct="1">
              <a:spcBef>
                <a:spcPts val="580"/>
              </a:spcBef>
              <a:spcAft>
                <a:spcPts val="0"/>
              </a:spcAft>
              <a:buFont typeface="+mj-lt"/>
              <a:buAutoNum type="arabicPeriod"/>
              <a:defRPr/>
            </a:pPr>
            <a:r>
              <a:rPr lang="en-US" sz="3200" dirty="0"/>
              <a:t>Breast tenderness</a:t>
            </a:r>
          </a:p>
          <a:p>
            <a:pPr marL="742950" indent="-742950" algn="just" eaLnBrk="1" fontAlgn="auto" hangingPunct="1">
              <a:spcBef>
                <a:spcPts val="580"/>
              </a:spcBef>
              <a:spcAft>
                <a:spcPts val="0"/>
              </a:spcAft>
              <a:buFont typeface="+mj-lt"/>
              <a:buAutoNum type="arabicPeriod"/>
              <a:defRPr/>
            </a:pPr>
            <a:r>
              <a:rPr lang="en-US" sz="3200" dirty="0"/>
              <a:t>Bloating of abdomen</a:t>
            </a:r>
          </a:p>
          <a:p>
            <a:pPr marL="742950" indent="-742950" algn="just" eaLnBrk="1" fontAlgn="auto" hangingPunct="1">
              <a:spcBef>
                <a:spcPts val="580"/>
              </a:spcBef>
              <a:spcAft>
                <a:spcPts val="0"/>
              </a:spcAft>
              <a:buFont typeface="+mj-lt"/>
              <a:buAutoNum type="arabicPeriod"/>
              <a:defRPr/>
            </a:pPr>
            <a:r>
              <a:rPr lang="en-US" sz="3200" dirty="0"/>
              <a:t>Backache and abdominal pain</a:t>
            </a:r>
          </a:p>
          <a:p>
            <a:pPr marL="742950" indent="-742950" algn="just" eaLnBrk="1" fontAlgn="auto" hangingPunct="1">
              <a:spcBef>
                <a:spcPts val="580"/>
              </a:spcBef>
              <a:spcAft>
                <a:spcPts val="0"/>
              </a:spcAft>
              <a:buFont typeface="+mj-lt"/>
              <a:buAutoNum type="arabicPeriod"/>
              <a:defRPr/>
            </a:pPr>
            <a:r>
              <a:rPr lang="en-US" sz="3200" dirty="0"/>
              <a:t>Swelling of hands and feet</a:t>
            </a:r>
          </a:p>
          <a:p>
            <a:pPr marL="742950" indent="-742950" algn="just" eaLnBrk="1" fontAlgn="auto" hangingPunct="1">
              <a:spcBef>
                <a:spcPts val="580"/>
              </a:spcBef>
              <a:spcAft>
                <a:spcPts val="0"/>
              </a:spcAft>
              <a:buFont typeface="+mj-lt"/>
              <a:buAutoNum type="arabicPeriod"/>
              <a:defRPr/>
            </a:pPr>
            <a:r>
              <a:rPr lang="en-US" sz="3200" dirty="0"/>
              <a:t>Menstruation occurs in absence of fertilization</a:t>
            </a:r>
          </a:p>
        </p:txBody>
      </p:sp>
    </p:spTree>
    <p:extLst>
      <p:ext uri="{BB962C8B-B14F-4D97-AF65-F5344CB8AC3E}">
        <p14:creationId xmlns:p14="http://schemas.microsoft.com/office/powerpoint/2010/main" val="2656486409"/>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356519" y="36394"/>
            <a:ext cx="9448800" cy="1325563"/>
          </a:xfrm>
        </p:spPr>
        <p:txBody>
          <a:bodyPr>
            <a:normAutofit fontScale="90000"/>
          </a:bodyPr>
          <a:lstStyle/>
          <a:p>
            <a:pPr eaLnBrk="1" fontAlgn="auto" hangingPunct="1">
              <a:spcAft>
                <a:spcPts val="0"/>
              </a:spcAft>
              <a:defRPr/>
            </a:pPr>
            <a:r>
              <a:rPr lang="en-US" b="1" dirty="0">
                <a:solidFill>
                  <a:srgbClr val="FF0000"/>
                </a:solidFill>
                <a:latin typeface="Berlin Sans FB Demi" panose="020E0802020502020306" pitchFamily="34" charset="0"/>
              </a:rPr>
              <a:t>Methods of Natural FP OR Fertility Awareness Methods(FAM)</a:t>
            </a:r>
          </a:p>
        </p:txBody>
      </p:sp>
      <p:sp>
        <p:nvSpPr>
          <p:cNvPr id="24581" name="Content Placeholder 2"/>
          <p:cNvSpPr>
            <a:spLocks noGrp="1"/>
          </p:cNvSpPr>
          <p:nvPr>
            <p:ph idx="1"/>
          </p:nvPr>
        </p:nvSpPr>
        <p:spPr>
          <a:xfrm>
            <a:off x="1356519" y="1399488"/>
            <a:ext cx="8915400" cy="4191000"/>
          </a:xfrm>
          <a:noFill/>
        </p:spPr>
        <p:txBody>
          <a:bodyPr/>
          <a:lstStyle/>
          <a:p>
            <a:pPr marL="514350" indent="-514350" algn="just" eaLnBrk="1" hangingPunct="1">
              <a:buFont typeface="Franklin Gothic Book" panose="020B0503020102020204" pitchFamily="34" charset="0"/>
              <a:buAutoNum type="arabicPeriod"/>
            </a:pPr>
            <a:r>
              <a:rPr lang="en-US" altLang="en-US" sz="3600" dirty="0"/>
              <a:t>Symptoms based methods</a:t>
            </a:r>
          </a:p>
          <a:p>
            <a:pPr marL="514350" indent="-514350" algn="just" eaLnBrk="1" hangingPunct="1">
              <a:buFont typeface="Franklin Gothic Book" panose="020B0503020102020204" pitchFamily="34" charset="0"/>
              <a:buAutoNum type="arabicPeriod"/>
            </a:pPr>
            <a:r>
              <a:rPr lang="en-US" altLang="en-US" sz="3600" dirty="0"/>
              <a:t>Calendar based methods</a:t>
            </a:r>
          </a:p>
          <a:p>
            <a:pPr marL="514350" indent="-514350" algn="just" eaLnBrk="1" hangingPunct="1">
              <a:buFont typeface="Franklin Gothic Book" panose="020B0503020102020204" pitchFamily="34" charset="0"/>
              <a:buAutoNum type="arabicPeriod"/>
            </a:pPr>
            <a:r>
              <a:rPr lang="en-US" altLang="en-US" sz="3600" dirty="0"/>
              <a:t>Others – LAM, withdrawal method</a:t>
            </a:r>
            <a:endParaRPr lang="en-US" altLang="en-US" sz="4000" dirty="0"/>
          </a:p>
        </p:txBody>
      </p:sp>
    </p:spTree>
    <p:extLst>
      <p:ext uri="{BB962C8B-B14F-4D97-AF65-F5344CB8AC3E}">
        <p14:creationId xmlns:p14="http://schemas.microsoft.com/office/powerpoint/2010/main" val="786799837"/>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85119" y="381000"/>
            <a:ext cx="8382000" cy="639763"/>
          </a:xfrm>
        </p:spPr>
        <p:txBody>
          <a:bodyPr>
            <a:noAutofit/>
          </a:bodyPr>
          <a:lstStyle/>
          <a:p>
            <a:pPr eaLnBrk="1" fontAlgn="auto" hangingPunct="1">
              <a:spcAft>
                <a:spcPts val="0"/>
              </a:spcAft>
              <a:defRPr/>
            </a:pPr>
            <a:r>
              <a:rPr lang="en-US" sz="5400" dirty="0">
                <a:solidFill>
                  <a:srgbClr val="FF0000"/>
                </a:solidFill>
                <a:latin typeface="Berlin Sans FB Demi" panose="020E0802020502020306" pitchFamily="34" charset="0"/>
              </a:rPr>
              <a:t>1. </a:t>
            </a:r>
            <a:r>
              <a:rPr lang="en-US" sz="5400" b="1" dirty="0">
                <a:solidFill>
                  <a:srgbClr val="FF0000"/>
                </a:solidFill>
                <a:latin typeface="Berlin Sans FB Demi" panose="020E0802020502020306" pitchFamily="34" charset="0"/>
              </a:rPr>
              <a:t>Symptom based methods</a:t>
            </a:r>
          </a:p>
        </p:txBody>
      </p:sp>
      <p:sp>
        <p:nvSpPr>
          <p:cNvPr id="25605" name="Content Placeholder 2"/>
          <p:cNvSpPr>
            <a:spLocks noGrp="1"/>
          </p:cNvSpPr>
          <p:nvPr>
            <p:ph idx="1"/>
          </p:nvPr>
        </p:nvSpPr>
        <p:spPr>
          <a:xfrm>
            <a:off x="1204119" y="1295400"/>
            <a:ext cx="9677400" cy="4876800"/>
          </a:xfrm>
          <a:noFill/>
        </p:spPr>
        <p:txBody>
          <a:bodyPr/>
          <a:lstStyle/>
          <a:p>
            <a:pPr marL="514350" indent="-514350" algn="just" eaLnBrk="1" hangingPunct="1">
              <a:buFont typeface="Franklin Gothic Book" panose="020B0503020102020204" pitchFamily="34" charset="0"/>
              <a:buAutoNum type="arabicPeriod"/>
            </a:pPr>
            <a:r>
              <a:rPr lang="en-US" altLang="en-US" sz="3600" dirty="0">
                <a:solidFill>
                  <a:srgbClr val="FF0000"/>
                </a:solidFill>
              </a:rPr>
              <a:t>Two Day Method (TDM)</a:t>
            </a:r>
          </a:p>
          <a:p>
            <a:pPr marL="514350" indent="-514350" algn="just" eaLnBrk="1" hangingPunct="1">
              <a:buFont typeface="Wingdings" panose="05000000000000000000" pitchFamily="2" charset="2"/>
              <a:buChar char="Ø"/>
            </a:pPr>
            <a:r>
              <a:rPr lang="en-US" altLang="en-US" sz="3200" dirty="0"/>
              <a:t>It is a simple symptom-based method by which women check for the presence or absence of cervical secretions as the sign of fertility.</a:t>
            </a:r>
          </a:p>
          <a:p>
            <a:pPr marL="514350" indent="-514350" algn="just" eaLnBrk="1" hangingPunct="1">
              <a:buFont typeface="Wingdings" panose="05000000000000000000" pitchFamily="2" charset="2"/>
              <a:buChar char="Ø"/>
            </a:pPr>
            <a:r>
              <a:rPr lang="en-US" altLang="en-US" sz="3200" dirty="0"/>
              <a:t> If cervical secretions are seen, then the woman is in her fertile phase and should abstain from unprotected sex</a:t>
            </a:r>
          </a:p>
        </p:txBody>
      </p:sp>
    </p:spTree>
    <p:extLst>
      <p:ext uri="{BB962C8B-B14F-4D97-AF65-F5344CB8AC3E}">
        <p14:creationId xmlns:p14="http://schemas.microsoft.com/office/powerpoint/2010/main" val="1598085161"/>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119" y="0"/>
            <a:ext cx="7772400" cy="609600"/>
          </a:xfrm>
        </p:spPr>
        <p:txBody>
          <a:bodyPr>
            <a:normAutofit fontScale="90000"/>
          </a:bodyPr>
          <a:lstStyle/>
          <a:p>
            <a:pPr eaLnBrk="1" fontAlgn="auto" hangingPunct="1">
              <a:spcAft>
                <a:spcPts val="0"/>
              </a:spcAft>
              <a:defRPr/>
            </a:pPr>
            <a:r>
              <a:rPr lang="en-US" dirty="0"/>
              <a:t>Cont’</a:t>
            </a:r>
          </a:p>
        </p:txBody>
      </p:sp>
      <p:sp>
        <p:nvSpPr>
          <p:cNvPr id="3" name="Content Placeholder 2"/>
          <p:cNvSpPr>
            <a:spLocks noGrp="1"/>
          </p:cNvSpPr>
          <p:nvPr>
            <p:ph idx="1"/>
          </p:nvPr>
        </p:nvSpPr>
        <p:spPr>
          <a:xfrm>
            <a:off x="1204119" y="609600"/>
            <a:ext cx="9829800" cy="5715000"/>
          </a:xfrm>
          <a:noFill/>
        </p:spPr>
        <p:txBody>
          <a:bodyPr>
            <a:normAutofit/>
          </a:bodyPr>
          <a:lstStyle/>
          <a:p>
            <a:pPr marL="514350" indent="-514350" algn="just" eaLnBrk="1" fontAlgn="auto" hangingPunct="1">
              <a:spcBef>
                <a:spcPts val="580"/>
              </a:spcBef>
              <a:spcAft>
                <a:spcPts val="0"/>
              </a:spcAft>
              <a:buFont typeface="Wingdings" pitchFamily="2" charset="2"/>
              <a:buChar char="Ø"/>
              <a:defRPr/>
            </a:pPr>
            <a:r>
              <a:rPr lang="en-US" sz="3200" dirty="0"/>
              <a:t>TDM is 96% effective when used correctly and 86% effective with typical use</a:t>
            </a:r>
          </a:p>
          <a:p>
            <a:pPr marL="514350" indent="-514350" algn="just" eaLnBrk="1" fontAlgn="auto" hangingPunct="1">
              <a:spcBef>
                <a:spcPts val="580"/>
              </a:spcBef>
              <a:spcAft>
                <a:spcPts val="0"/>
              </a:spcAft>
              <a:buFont typeface="Wingdings" pitchFamily="2" charset="2"/>
              <a:buChar char="Ø"/>
              <a:defRPr/>
            </a:pPr>
            <a:r>
              <a:rPr lang="en-US" sz="3200" dirty="0"/>
              <a:t>When doing TDM counseling, women are not taught to distinguish normal cervical secretions from abnormal secretions on purpose.</a:t>
            </a:r>
          </a:p>
          <a:p>
            <a:pPr marL="514350" indent="-514350" algn="just" eaLnBrk="1" fontAlgn="auto" hangingPunct="1">
              <a:spcBef>
                <a:spcPts val="580"/>
              </a:spcBef>
              <a:spcAft>
                <a:spcPts val="0"/>
              </a:spcAft>
              <a:buFont typeface="Wingdings" pitchFamily="2" charset="2"/>
              <a:buChar char="Ø"/>
              <a:defRPr/>
            </a:pPr>
            <a:r>
              <a:rPr lang="en-US" sz="3200" dirty="0"/>
              <a:t> However users of this method are advised to consult a health professional in case they notice secretions for more than 14 days</a:t>
            </a:r>
          </a:p>
          <a:p>
            <a:pPr marL="274320" indent="-274320" algn="just" eaLnBrk="1" fontAlgn="auto" hangingPunct="1">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1536733956"/>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85119" y="152400"/>
            <a:ext cx="8915400" cy="1066800"/>
          </a:xfrm>
        </p:spPr>
        <p:txBody>
          <a:bodyPr>
            <a:noAutofit/>
          </a:bodyPr>
          <a:lstStyle/>
          <a:p>
            <a:pPr eaLnBrk="1" fontAlgn="auto" hangingPunct="1">
              <a:spcAft>
                <a:spcPts val="0"/>
              </a:spcAft>
              <a:defRPr/>
            </a:pPr>
            <a:r>
              <a:rPr lang="en-US" sz="4000" b="1" dirty="0">
                <a:solidFill>
                  <a:srgbClr val="FF0000"/>
                </a:solidFill>
                <a:latin typeface="Berlin Sans FB Demi" panose="020E0802020502020306" pitchFamily="34" charset="0"/>
              </a:rPr>
              <a:t>2. Billings Ovulation Method (BOM)</a:t>
            </a:r>
            <a:br>
              <a:rPr lang="en-US" sz="4000" b="1" dirty="0">
                <a:solidFill>
                  <a:srgbClr val="FF0000"/>
                </a:solidFill>
                <a:latin typeface="Berlin Sans FB Demi" panose="020E0802020502020306" pitchFamily="34" charset="0"/>
              </a:rPr>
            </a:br>
            <a:r>
              <a:rPr lang="en-US" sz="4000" dirty="0">
                <a:solidFill>
                  <a:schemeClr val="tx1"/>
                </a:solidFill>
                <a:latin typeface="Berlin Sans FB Demi" panose="020E0802020502020306" pitchFamily="34" charset="0"/>
              </a:rPr>
              <a:t>OR</a:t>
            </a:r>
            <a:r>
              <a:rPr lang="en-US" sz="4000" b="1" dirty="0">
                <a:solidFill>
                  <a:srgbClr val="FF0000"/>
                </a:solidFill>
                <a:latin typeface="Berlin Sans FB Demi" panose="020E0802020502020306" pitchFamily="34" charset="0"/>
              </a:rPr>
              <a:t> Cervical Mucus</a:t>
            </a:r>
          </a:p>
        </p:txBody>
      </p:sp>
      <p:sp>
        <p:nvSpPr>
          <p:cNvPr id="27653" name="Content Placeholder 2"/>
          <p:cNvSpPr>
            <a:spLocks noGrp="1"/>
          </p:cNvSpPr>
          <p:nvPr>
            <p:ph idx="1"/>
          </p:nvPr>
        </p:nvSpPr>
        <p:spPr>
          <a:xfrm>
            <a:off x="1051719" y="1676400"/>
            <a:ext cx="9829800" cy="4800600"/>
          </a:xfrm>
          <a:noFill/>
        </p:spPr>
        <p:txBody>
          <a:bodyPr/>
          <a:lstStyle/>
          <a:p>
            <a:pPr algn="just" eaLnBrk="1" hangingPunct="1">
              <a:buFont typeface="Wingdings" panose="05000000000000000000" pitchFamily="2" charset="2"/>
              <a:buChar char="Ø"/>
            </a:pPr>
            <a:r>
              <a:rPr lang="en-US" altLang="en-US" sz="3200" dirty="0"/>
              <a:t>In this method, </a:t>
            </a:r>
            <a:r>
              <a:rPr lang="en-US" altLang="en-US" sz="3200" dirty="0">
                <a:solidFill>
                  <a:srgbClr val="FF0000"/>
                </a:solidFill>
              </a:rPr>
              <a:t>the days of infertility</a:t>
            </a:r>
            <a:r>
              <a:rPr lang="en-US" altLang="en-US" sz="3200" dirty="0"/>
              <a:t>, </a:t>
            </a:r>
            <a:r>
              <a:rPr lang="en-US" altLang="en-US" sz="3200" dirty="0">
                <a:solidFill>
                  <a:srgbClr val="FF0000"/>
                </a:solidFill>
              </a:rPr>
              <a:t>possible fertility</a:t>
            </a:r>
            <a:r>
              <a:rPr lang="en-US" altLang="en-US" sz="3200" dirty="0"/>
              <a:t>, and </a:t>
            </a:r>
            <a:r>
              <a:rPr lang="en-US" altLang="en-US" sz="3200" dirty="0">
                <a:solidFill>
                  <a:srgbClr val="FF0000"/>
                </a:solidFill>
              </a:rPr>
              <a:t>maximum fertility </a:t>
            </a:r>
            <a:r>
              <a:rPr lang="en-US" altLang="en-US" sz="3200" dirty="0"/>
              <a:t>of the menstrual cycle are defined by observation of changes in the</a:t>
            </a:r>
            <a:r>
              <a:rPr lang="en-US" altLang="en-US" sz="3200" dirty="0">
                <a:solidFill>
                  <a:srgbClr val="FF0000"/>
                </a:solidFill>
              </a:rPr>
              <a:t> cervical mucus</a:t>
            </a:r>
          </a:p>
          <a:p>
            <a:pPr algn="just" eaLnBrk="1" hangingPunct="1">
              <a:buFont typeface="Wingdings" panose="05000000000000000000" pitchFamily="2" charset="2"/>
              <a:buChar char="Ø"/>
            </a:pPr>
            <a:r>
              <a:rPr lang="en-US" altLang="en-US" sz="3200" dirty="0"/>
              <a:t>The client should be taught to apply the method rules appropriately</a:t>
            </a:r>
          </a:p>
          <a:p>
            <a:pPr algn="just" eaLnBrk="1" hangingPunct="1">
              <a:buFont typeface="Wingdings" panose="05000000000000000000" pitchFamily="2" charset="2"/>
              <a:buChar char="v"/>
            </a:pPr>
            <a:endParaRPr lang="en-US" altLang="en-US" sz="3200" dirty="0"/>
          </a:p>
          <a:p>
            <a:pPr algn="just" eaLnBrk="1" hangingPunct="1"/>
            <a:endParaRPr lang="en-US" altLang="en-US" sz="3200" dirty="0"/>
          </a:p>
          <a:p>
            <a:pPr algn="just" eaLnBrk="1" hangingPunct="1"/>
            <a:endParaRPr lang="en-US" altLang="en-US" sz="3200" dirty="0"/>
          </a:p>
        </p:txBody>
      </p:sp>
    </p:spTree>
    <p:extLst>
      <p:ext uri="{BB962C8B-B14F-4D97-AF65-F5344CB8AC3E}">
        <p14:creationId xmlns:p14="http://schemas.microsoft.com/office/powerpoint/2010/main" val="4060103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372" y="228601"/>
            <a:ext cx="10122694" cy="5897564"/>
          </a:xfrm>
        </p:spPr>
        <p:txBody>
          <a:bodyPr/>
          <a:lstStyle/>
          <a:p>
            <a:pPr marL="0" indent="0" algn="just">
              <a:buNone/>
            </a:pPr>
            <a:r>
              <a:rPr lang="en-US" b="1" dirty="0"/>
              <a:t>3. BIRTH CONTROL</a:t>
            </a:r>
            <a:r>
              <a:rPr lang="en-US" dirty="0"/>
              <a:t>-</a:t>
            </a:r>
            <a:r>
              <a:rPr lang="en-US" i="1" dirty="0"/>
              <a:t>Voluntary limitation </a:t>
            </a:r>
            <a:r>
              <a:rPr lang="en-US" dirty="0"/>
              <a:t>or control/regulation of the number of children conceived, especially by planned use of contraceptive techniques.</a:t>
            </a:r>
          </a:p>
          <a:p>
            <a:pPr marL="0" indent="0" algn="just">
              <a:buNone/>
            </a:pPr>
            <a:r>
              <a:rPr lang="en-US" b="1" dirty="0"/>
              <a:t>4) CONTRACEPTIVE PREVALENCE RATE (CPR)</a:t>
            </a:r>
            <a:r>
              <a:rPr lang="en-US" dirty="0"/>
              <a:t>- The percentage of married women of reproductive age (15-49) </a:t>
            </a:r>
            <a:r>
              <a:rPr lang="en-US" i="1" dirty="0"/>
              <a:t>who are using any method</a:t>
            </a:r>
            <a:r>
              <a:rPr lang="en-US" dirty="0"/>
              <a:t> of family planning, whether modern or traditional, to space or limit births.</a:t>
            </a:r>
          </a:p>
          <a:p>
            <a:pPr algn="just"/>
            <a:endParaRPr lang="en-US" dirty="0"/>
          </a:p>
        </p:txBody>
      </p:sp>
    </p:spTree>
    <p:extLst>
      <p:ext uri="{BB962C8B-B14F-4D97-AF65-F5344CB8AC3E}">
        <p14:creationId xmlns:p14="http://schemas.microsoft.com/office/powerpoint/2010/main" val="2675130411"/>
      </p:ext>
    </p:extLst>
  </p:cSld>
  <p:clrMapOvr>
    <a:masterClrMapping/>
  </p:clrMapOvr>
  <p:transition>
    <p:diamon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66119" y="122238"/>
            <a:ext cx="7772400" cy="715962"/>
          </a:xfrm>
        </p:spPr>
        <p:txBody>
          <a:bodyPr/>
          <a:lstStyle/>
          <a:p>
            <a:pPr eaLnBrk="1" hangingPunct="1"/>
            <a:r>
              <a:rPr lang="en-US" altLang="en-US" dirty="0" err="1"/>
              <a:t>cont</a:t>
            </a:r>
            <a:endParaRPr lang="en-US" altLang="en-US" dirty="0"/>
          </a:p>
        </p:txBody>
      </p:sp>
      <p:sp>
        <p:nvSpPr>
          <p:cNvPr id="28677" name="Content Placeholder 2"/>
          <p:cNvSpPr>
            <a:spLocks noGrp="1"/>
          </p:cNvSpPr>
          <p:nvPr>
            <p:ph idx="1"/>
          </p:nvPr>
        </p:nvSpPr>
        <p:spPr>
          <a:xfrm>
            <a:off x="1204119" y="852487"/>
            <a:ext cx="9677400" cy="5410200"/>
          </a:xfrm>
          <a:noFill/>
        </p:spPr>
        <p:txBody>
          <a:bodyPr/>
          <a:lstStyle/>
          <a:p>
            <a:pPr algn="just" eaLnBrk="1" hangingPunct="1">
              <a:buFont typeface="Wingdings 2" panose="05020102010507070707" pitchFamily="18" charset="2"/>
              <a:buNone/>
              <a:defRPr/>
            </a:pPr>
            <a:r>
              <a:rPr lang="en-US" sz="3200" dirty="0"/>
              <a:t> To use this method correctly the woman should:-</a:t>
            </a:r>
          </a:p>
          <a:p>
            <a:pPr marL="514350" indent="-514350" algn="just" eaLnBrk="1" hangingPunct="1">
              <a:buFont typeface="+mj-lt"/>
              <a:buAutoNum type="arabicPeriod"/>
              <a:defRPr/>
            </a:pPr>
            <a:r>
              <a:rPr lang="en-US" sz="3200" dirty="0"/>
              <a:t>Avoid sex on days of monthly bleeding</a:t>
            </a:r>
          </a:p>
          <a:p>
            <a:pPr marL="514350" indent="-514350" algn="just" eaLnBrk="1" hangingPunct="1">
              <a:buFont typeface="+mj-lt"/>
              <a:buAutoNum type="arabicPeriod"/>
              <a:defRPr/>
            </a:pPr>
            <a:r>
              <a:rPr lang="en-US" sz="3200" dirty="0"/>
              <a:t>Avoid sex as soon as she notices any secretions</a:t>
            </a:r>
          </a:p>
          <a:p>
            <a:pPr marL="514350" indent="-514350" algn="just" eaLnBrk="1" hangingPunct="1">
              <a:buFont typeface="+mj-lt"/>
              <a:buAutoNum type="arabicPeriod"/>
              <a:defRPr/>
            </a:pPr>
            <a:r>
              <a:rPr lang="en-US" sz="3200" dirty="0"/>
              <a:t>Recognize evidence of ovulation (Peak day), when the mucus is very clear, stretchy (</a:t>
            </a:r>
            <a:r>
              <a:rPr lang="en-US" sz="3200" dirty="0" err="1"/>
              <a:t>spinnberkeit’s</a:t>
            </a:r>
            <a:r>
              <a:rPr lang="en-US" sz="3200" dirty="0"/>
              <a:t> sign) and slippery</a:t>
            </a:r>
          </a:p>
          <a:p>
            <a:pPr marL="514350" indent="-514350" algn="just" eaLnBrk="1" hangingPunct="1">
              <a:buFont typeface="+mj-lt"/>
              <a:buAutoNum type="arabicPeriod"/>
              <a:defRPr/>
            </a:pPr>
            <a:r>
              <a:rPr lang="en-US" sz="3200" dirty="0"/>
              <a:t>Continue to avoid sex for 3 more days after peak day</a:t>
            </a:r>
          </a:p>
          <a:p>
            <a:pPr algn="just" eaLnBrk="1" hangingPunct="1">
              <a:buFont typeface="Arial" charset="0"/>
              <a:buChar char="•"/>
              <a:defRPr/>
            </a:pPr>
            <a:r>
              <a:rPr lang="en-US" sz="3200" dirty="0"/>
              <a:t>The couple can resume sex on the 4</a:t>
            </a:r>
            <a:r>
              <a:rPr lang="en-US" sz="3200" baseline="30000" dirty="0"/>
              <a:t>th</a:t>
            </a:r>
            <a:r>
              <a:rPr lang="en-US" sz="3200" dirty="0"/>
              <a:t> day after peak day until her next monthly bleeding</a:t>
            </a:r>
          </a:p>
        </p:txBody>
      </p:sp>
    </p:spTree>
    <p:extLst>
      <p:ext uri="{BB962C8B-B14F-4D97-AF65-F5344CB8AC3E}">
        <p14:creationId xmlns:p14="http://schemas.microsoft.com/office/powerpoint/2010/main" val="771677464"/>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66119" y="152400"/>
            <a:ext cx="7315200" cy="685800"/>
          </a:xfrm>
        </p:spPr>
        <p:txBody>
          <a:bodyPr>
            <a:noAutofit/>
          </a:bodyPr>
          <a:lstStyle/>
          <a:p>
            <a:pPr eaLnBrk="1" fontAlgn="auto" hangingPunct="1">
              <a:spcAft>
                <a:spcPts val="0"/>
              </a:spcAft>
              <a:defRPr/>
            </a:pPr>
            <a:r>
              <a:rPr lang="en-US" sz="4400" b="1" dirty="0">
                <a:latin typeface="Berlin Sans FB Demi" panose="020E0802020502020306" pitchFamily="34" charset="0"/>
              </a:rPr>
              <a:t>Objectives of BOM</a:t>
            </a:r>
          </a:p>
        </p:txBody>
      </p:sp>
      <p:sp>
        <p:nvSpPr>
          <p:cNvPr id="29701" name="Content Placeholder 2"/>
          <p:cNvSpPr>
            <a:spLocks noGrp="1"/>
          </p:cNvSpPr>
          <p:nvPr>
            <p:ph idx="1"/>
          </p:nvPr>
        </p:nvSpPr>
        <p:spPr>
          <a:xfrm>
            <a:off x="1204119" y="685800"/>
            <a:ext cx="9601200" cy="5638800"/>
          </a:xfrm>
          <a:noFill/>
        </p:spPr>
        <p:txBody>
          <a:bodyPr/>
          <a:lstStyle/>
          <a:p>
            <a:pPr algn="just" eaLnBrk="1" hangingPunct="1">
              <a:buFont typeface="Wingdings" panose="05000000000000000000" pitchFamily="2" charset="2"/>
              <a:buChar char="Ø"/>
            </a:pPr>
            <a:r>
              <a:rPr lang="en-US" altLang="en-US" sz="3200" dirty="0"/>
              <a:t>Recognize  that BOM can be used to achieve or avoid pregnancy</a:t>
            </a:r>
          </a:p>
          <a:p>
            <a:pPr algn="just" eaLnBrk="1" hangingPunct="1">
              <a:buFont typeface="Wingdings" panose="05000000000000000000" pitchFamily="2" charset="2"/>
              <a:buChar char="Ø"/>
            </a:pPr>
            <a:r>
              <a:rPr lang="en-US" altLang="en-US" sz="3200" dirty="0"/>
              <a:t>Accept that BOM can be used even in the absence of ovulation</a:t>
            </a:r>
          </a:p>
          <a:p>
            <a:pPr algn="just" eaLnBrk="1" hangingPunct="1">
              <a:buFont typeface="Wingdings" panose="05000000000000000000" pitchFamily="2" charset="2"/>
              <a:buChar char="Ø"/>
            </a:pPr>
            <a:r>
              <a:rPr lang="en-US" altLang="en-US" sz="3200" dirty="0"/>
              <a:t>Users should observe strictly and chart the cervical mucus</a:t>
            </a:r>
          </a:p>
          <a:p>
            <a:pPr algn="just" eaLnBrk="1" hangingPunct="1">
              <a:buFont typeface="Wingdings" panose="05000000000000000000" pitchFamily="2" charset="2"/>
              <a:buChar char="Ø"/>
            </a:pPr>
            <a:r>
              <a:rPr lang="en-US" altLang="en-US" sz="3200" dirty="0"/>
              <a:t>Should understand the difference between fertility and cervical mucus</a:t>
            </a:r>
          </a:p>
          <a:p>
            <a:pPr algn="just" eaLnBrk="1" hangingPunct="1">
              <a:buFont typeface="Wingdings" panose="05000000000000000000" pitchFamily="2" charset="2"/>
              <a:buChar char="Ø"/>
            </a:pPr>
            <a:r>
              <a:rPr lang="en-US" altLang="en-US" sz="3200" dirty="0"/>
              <a:t>Recognize the two types of mucus observation depends on feeling and sensation</a:t>
            </a:r>
          </a:p>
          <a:p>
            <a:pPr algn="just" eaLnBrk="1" hangingPunct="1">
              <a:buFont typeface="Wingdings 2" panose="05020102010507070707" pitchFamily="18" charset="2"/>
              <a:buNone/>
            </a:pPr>
            <a:endParaRPr lang="en-US" altLang="en-US" sz="3600" dirty="0"/>
          </a:p>
        </p:txBody>
      </p:sp>
    </p:spTree>
    <p:extLst>
      <p:ext uri="{BB962C8B-B14F-4D97-AF65-F5344CB8AC3E}">
        <p14:creationId xmlns:p14="http://schemas.microsoft.com/office/powerpoint/2010/main" val="932204640"/>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1889919" y="0"/>
            <a:ext cx="7391400" cy="715963"/>
          </a:xfrm>
        </p:spPr>
        <p:txBody>
          <a:bodyPr>
            <a:noAutofit/>
          </a:bodyPr>
          <a:lstStyle/>
          <a:p>
            <a:pPr eaLnBrk="1" fontAlgn="auto" hangingPunct="1">
              <a:spcAft>
                <a:spcPts val="0"/>
              </a:spcAft>
              <a:defRPr/>
            </a:pPr>
            <a:r>
              <a:rPr lang="en-US" sz="4400" b="1" dirty="0">
                <a:solidFill>
                  <a:schemeClr val="tx1"/>
                </a:solidFill>
                <a:latin typeface="Berlin Sans FB Demi" panose="020E0802020502020306" pitchFamily="34" charset="0"/>
              </a:rPr>
              <a:t>Signs</a:t>
            </a:r>
            <a:r>
              <a:rPr lang="en-US" sz="4400" b="1" dirty="0">
                <a:latin typeface="Berlin Sans FB Demi" panose="020E0802020502020306" pitchFamily="34" charset="0"/>
              </a:rPr>
              <a:t> </a:t>
            </a:r>
          </a:p>
        </p:txBody>
      </p:sp>
      <p:sp>
        <p:nvSpPr>
          <p:cNvPr id="30725" name="Content Placeholder 2"/>
          <p:cNvSpPr>
            <a:spLocks noGrp="1"/>
          </p:cNvSpPr>
          <p:nvPr>
            <p:ph idx="1"/>
          </p:nvPr>
        </p:nvSpPr>
        <p:spPr>
          <a:xfrm>
            <a:off x="518319" y="715963"/>
            <a:ext cx="10439400" cy="5532437"/>
          </a:xfrm>
          <a:noFill/>
        </p:spPr>
        <p:txBody>
          <a:bodyPr/>
          <a:lstStyle/>
          <a:p>
            <a:pPr eaLnBrk="1" hangingPunct="1">
              <a:buFont typeface="Arial" panose="020B0604020202020204" pitchFamily="34" charset="0"/>
              <a:buNone/>
            </a:pPr>
            <a:r>
              <a:rPr lang="en-US" altLang="en-US" b="1" dirty="0"/>
              <a:t>Use of signs:</a:t>
            </a:r>
          </a:p>
          <a:p>
            <a:pPr eaLnBrk="1" hangingPunct="1">
              <a:buFont typeface="Arial" panose="020B0604020202020204" pitchFamily="34" charset="0"/>
              <a:buNone/>
            </a:pPr>
            <a:r>
              <a:rPr lang="en-US" altLang="en-US" dirty="0"/>
              <a:t>X-   menses</a:t>
            </a:r>
          </a:p>
          <a:p>
            <a:pPr eaLnBrk="1" hangingPunct="1">
              <a:buFont typeface="Arial" panose="020B0604020202020204" pitchFamily="34" charset="0"/>
              <a:buNone/>
            </a:pPr>
            <a:r>
              <a:rPr lang="en-US" altLang="en-US" dirty="0"/>
              <a:t>/-   dry. Nothing found</a:t>
            </a:r>
          </a:p>
          <a:p>
            <a:pPr eaLnBrk="1" hangingPunct="1">
              <a:buFont typeface="Arial" panose="020B0604020202020204" pitchFamily="34" charset="0"/>
              <a:buNone/>
            </a:pPr>
            <a:r>
              <a:rPr lang="en-US" altLang="en-US" dirty="0"/>
              <a:t>=-  early pap(before peak) moist, sticky, dump sensation</a:t>
            </a:r>
          </a:p>
          <a:p>
            <a:pPr eaLnBrk="1" hangingPunct="1">
              <a:buFont typeface="Arial" panose="020B0604020202020204" pitchFamily="34" charset="0"/>
              <a:buNone/>
            </a:pPr>
            <a:r>
              <a:rPr lang="en-US" altLang="en-US" dirty="0"/>
              <a:t>-=  -late pap after peak</a:t>
            </a:r>
          </a:p>
          <a:p>
            <a:pPr eaLnBrk="1" hangingPunct="1">
              <a:buFont typeface="Arial" panose="020B0604020202020204" pitchFamily="34" charset="0"/>
              <a:buNone/>
            </a:pPr>
            <a:r>
              <a:rPr lang="en-US" altLang="en-US" dirty="0"/>
              <a:t>     -  Sexual intercourse</a:t>
            </a:r>
          </a:p>
          <a:p>
            <a:pPr eaLnBrk="1" hangingPunct="1">
              <a:buFont typeface="Arial" panose="020B0604020202020204" pitchFamily="34" charset="0"/>
              <a:buNone/>
            </a:pPr>
            <a:r>
              <a:rPr lang="en-US" altLang="en-US" dirty="0"/>
              <a:t>     - - peak</a:t>
            </a:r>
          </a:p>
          <a:p>
            <a:pPr eaLnBrk="1" hangingPunct="1">
              <a:buFont typeface="Arial" panose="020B0604020202020204" pitchFamily="34" charset="0"/>
              <a:buNone/>
            </a:pPr>
            <a:r>
              <a:rPr lang="en-US" altLang="en-US" dirty="0"/>
              <a:t>       -  Egg white (wet lubricative, slippery sensation</a:t>
            </a:r>
          </a:p>
          <a:p>
            <a:pPr eaLnBrk="1" hangingPunct="1">
              <a:buFont typeface="Arial" panose="020B0604020202020204" pitchFamily="34" charset="0"/>
              <a:buNone/>
            </a:pPr>
            <a:r>
              <a:rPr lang="en-US" altLang="en-US" dirty="0"/>
              <a:t>       -blood spotting</a:t>
            </a:r>
          </a:p>
          <a:p>
            <a:pPr eaLnBrk="1" hangingPunct="1">
              <a:buFont typeface="Arial" panose="020B0604020202020204" pitchFamily="34" charset="0"/>
              <a:buNone/>
            </a:pPr>
            <a:r>
              <a:rPr lang="en-US" altLang="en-US" dirty="0"/>
              <a:t>    Y- unusual slipperiness without stretch</a:t>
            </a:r>
          </a:p>
          <a:p>
            <a:pPr eaLnBrk="1" hangingPunct="1">
              <a:buFont typeface="Arial" panose="020B0604020202020204" pitchFamily="34" charset="0"/>
              <a:buNone/>
            </a:pPr>
            <a:r>
              <a:rPr lang="en-US" altLang="en-US" dirty="0"/>
              <a:t> </a:t>
            </a:r>
          </a:p>
          <a:p>
            <a:pPr eaLnBrk="1" hangingPunct="1"/>
            <a:endParaRPr lang="en-US" altLang="en-US" dirty="0"/>
          </a:p>
        </p:txBody>
      </p:sp>
    </p:spTree>
    <p:extLst>
      <p:ext uri="{BB962C8B-B14F-4D97-AF65-F5344CB8AC3E}">
        <p14:creationId xmlns:p14="http://schemas.microsoft.com/office/powerpoint/2010/main" val="4074631683"/>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899319" y="0"/>
            <a:ext cx="8458200" cy="1143000"/>
          </a:xfrm>
        </p:spPr>
        <p:txBody>
          <a:bodyPr>
            <a:noAutofit/>
          </a:bodyPr>
          <a:lstStyle/>
          <a:p>
            <a:pPr algn="ctr" eaLnBrk="1" fontAlgn="auto" hangingPunct="1">
              <a:spcAft>
                <a:spcPts val="0"/>
              </a:spcAft>
              <a:defRPr/>
            </a:pPr>
            <a:r>
              <a:rPr lang="en-US" sz="4400" b="1" dirty="0">
                <a:solidFill>
                  <a:schemeClr val="tx2">
                    <a:lumMod val="50000"/>
                  </a:schemeClr>
                </a:solidFill>
                <a:latin typeface="Aharoni" panose="02010803020104030203" pitchFamily="2" charset="-79"/>
                <a:cs typeface="Aharoni" panose="02010803020104030203" pitchFamily="2" charset="-79"/>
              </a:rPr>
              <a:t>Signs &amp; symptoms around &amp; during ovulation</a:t>
            </a:r>
            <a:endParaRPr lang="en-US" sz="4400" dirty="0">
              <a:solidFill>
                <a:schemeClr val="tx2">
                  <a:lumMod val="50000"/>
                </a:schemeClr>
              </a:solidFill>
              <a:latin typeface="Aharoni" panose="02010803020104030203" pitchFamily="2" charset="-79"/>
              <a:cs typeface="Aharoni" panose="02010803020104030203" pitchFamily="2" charset="-79"/>
            </a:endParaRPr>
          </a:p>
        </p:txBody>
      </p:sp>
      <p:sp>
        <p:nvSpPr>
          <p:cNvPr id="31749" name="Content Placeholder 2"/>
          <p:cNvSpPr>
            <a:spLocks noGrp="1"/>
          </p:cNvSpPr>
          <p:nvPr>
            <p:ph idx="1"/>
          </p:nvPr>
        </p:nvSpPr>
        <p:spPr>
          <a:xfrm>
            <a:off x="213519" y="1219200"/>
            <a:ext cx="10820400" cy="5486400"/>
          </a:xfrm>
          <a:solidFill>
            <a:schemeClr val="bg1">
              <a:lumMod val="95000"/>
            </a:schemeClr>
          </a:solidFill>
        </p:spPr>
        <p:txBody>
          <a:bodyPr/>
          <a:lstStyle/>
          <a:p>
            <a:pPr marL="514350" indent="-514350" algn="just" eaLnBrk="1" hangingPunct="1">
              <a:buFont typeface="+mj-lt"/>
              <a:buAutoNum type="arabicPeriod"/>
              <a:defRPr/>
            </a:pPr>
            <a:r>
              <a:rPr lang="en-US" sz="3200" dirty="0">
                <a:latin typeface="Maiandra GD" panose="020E0502030308020204" pitchFamily="34" charset="0"/>
              </a:rPr>
              <a:t>Cervical mucus changes</a:t>
            </a:r>
          </a:p>
          <a:p>
            <a:pPr marL="514350" indent="-514350" algn="just" eaLnBrk="1" hangingPunct="1">
              <a:buFont typeface="+mj-lt"/>
              <a:buAutoNum type="arabicPeriod"/>
              <a:defRPr/>
            </a:pPr>
            <a:r>
              <a:rPr lang="en-US" sz="3200" dirty="0">
                <a:latin typeface="Maiandra GD" panose="020E0502030308020204" pitchFamily="34" charset="0"/>
              </a:rPr>
              <a:t>Sharp stabbing pain of lower abdomen</a:t>
            </a:r>
          </a:p>
          <a:p>
            <a:pPr marL="514350" indent="-514350" algn="just" eaLnBrk="1" hangingPunct="1">
              <a:buFont typeface="+mj-lt"/>
              <a:buAutoNum type="arabicPeriod"/>
              <a:defRPr/>
            </a:pPr>
            <a:r>
              <a:rPr lang="en-US" sz="3200" dirty="0">
                <a:latin typeface="Maiandra GD" panose="020E0502030308020204" pitchFamily="34" charset="0"/>
              </a:rPr>
              <a:t>Backache or lower abdomen pain lasting for 3-4 days</a:t>
            </a:r>
          </a:p>
          <a:p>
            <a:pPr marL="514350" indent="-514350" algn="just" eaLnBrk="1" hangingPunct="1">
              <a:buFont typeface="+mj-lt"/>
              <a:buAutoNum type="arabicPeriod"/>
              <a:defRPr/>
            </a:pPr>
            <a:r>
              <a:rPr lang="en-US" sz="3200" dirty="0">
                <a:latin typeface="Maiandra GD" panose="020E0502030308020204" pitchFamily="34" charset="0"/>
              </a:rPr>
              <a:t>Breast become tender and fuller</a:t>
            </a:r>
          </a:p>
          <a:p>
            <a:pPr marL="514350" indent="-514350" algn="just" eaLnBrk="1" hangingPunct="1">
              <a:buFont typeface="+mj-lt"/>
              <a:buAutoNum type="arabicPeriod"/>
              <a:defRPr/>
            </a:pPr>
            <a:r>
              <a:rPr lang="en-US" sz="3200" dirty="0">
                <a:latin typeface="Maiandra GD" panose="020E0502030308020204" pitchFamily="34" charset="0"/>
              </a:rPr>
              <a:t>Slight vaginal bleeding or spotting due to peak of oestrogen from vagina wall</a:t>
            </a:r>
          </a:p>
          <a:p>
            <a:pPr algn="just" eaLnBrk="1" hangingPunct="1">
              <a:buFont typeface="Wingdings 2" panose="05020102010507070707" pitchFamily="18" charset="2"/>
              <a:buNone/>
              <a:defRPr/>
            </a:pPr>
            <a:endParaRPr lang="en-US" dirty="0">
              <a:latin typeface="Maiandra GD" panose="020E0502030308020204" pitchFamily="34" charset="0"/>
            </a:endParaRPr>
          </a:p>
        </p:txBody>
      </p:sp>
    </p:spTree>
    <p:extLst>
      <p:ext uri="{BB962C8B-B14F-4D97-AF65-F5344CB8AC3E}">
        <p14:creationId xmlns:p14="http://schemas.microsoft.com/office/powerpoint/2010/main" val="50752189"/>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1966119" y="274638"/>
            <a:ext cx="7772400" cy="411162"/>
          </a:xfrm>
        </p:spPr>
        <p:txBody>
          <a:bodyPr>
            <a:normAutofit fontScale="90000"/>
          </a:bodyPr>
          <a:lstStyle/>
          <a:p>
            <a:pPr eaLnBrk="1" hangingPunct="1"/>
            <a:r>
              <a:rPr lang="en-US" altLang="en-US"/>
              <a:t>cont,’</a:t>
            </a:r>
          </a:p>
        </p:txBody>
      </p:sp>
      <p:sp>
        <p:nvSpPr>
          <p:cNvPr id="32773" name="Content Placeholder 2"/>
          <p:cNvSpPr>
            <a:spLocks noGrp="1"/>
          </p:cNvSpPr>
          <p:nvPr>
            <p:ph idx="1"/>
          </p:nvPr>
        </p:nvSpPr>
        <p:spPr>
          <a:xfrm>
            <a:off x="213518" y="914400"/>
            <a:ext cx="10896601" cy="5791200"/>
          </a:xfrm>
          <a:solidFill>
            <a:schemeClr val="bg1">
              <a:lumMod val="95000"/>
            </a:schemeClr>
          </a:solidFill>
        </p:spPr>
        <p:txBody>
          <a:bodyPr/>
          <a:lstStyle/>
          <a:p>
            <a:pPr marL="514350" indent="-514350" algn="just" eaLnBrk="1" hangingPunct="1">
              <a:buNone/>
            </a:pPr>
            <a:r>
              <a:rPr lang="en-US" altLang="en-US" sz="2800" dirty="0">
                <a:latin typeface="Maiandra GD" panose="020E0502030308020204" pitchFamily="34" charset="0"/>
              </a:rPr>
              <a:t>6.  Swelling of lymph nodes due to communication  With lymphatic system</a:t>
            </a:r>
          </a:p>
          <a:p>
            <a:pPr marL="514350" indent="-514350" algn="just" eaLnBrk="1" hangingPunct="1">
              <a:buNone/>
            </a:pPr>
            <a:r>
              <a:rPr lang="en-US" altLang="en-US" sz="2800" dirty="0">
                <a:latin typeface="Maiandra GD" panose="020E0502030308020204" pitchFamily="34" charset="0"/>
              </a:rPr>
              <a:t>7. Cervical </a:t>
            </a:r>
            <a:r>
              <a:rPr lang="en-US" altLang="en-US" sz="2800" dirty="0" err="1">
                <a:latin typeface="Maiandra GD" panose="020E0502030308020204" pitchFamily="34" charset="0"/>
              </a:rPr>
              <a:t>Os</a:t>
            </a:r>
            <a:r>
              <a:rPr lang="en-US" altLang="en-US" sz="2800" dirty="0">
                <a:latin typeface="Maiandra GD" panose="020E0502030308020204" pitchFamily="34" charset="0"/>
              </a:rPr>
              <a:t> changes</a:t>
            </a:r>
          </a:p>
          <a:p>
            <a:pPr marL="514350" indent="-514350" algn="just" eaLnBrk="1" hangingPunct="1">
              <a:buNone/>
            </a:pPr>
            <a:r>
              <a:rPr lang="en-US" altLang="en-US" sz="2800" dirty="0">
                <a:latin typeface="Maiandra GD" panose="020E0502030308020204" pitchFamily="34" charset="0"/>
              </a:rPr>
              <a:t>8. Basal body temperature changes, rises to 0.2c after ovulation, has occurred due to influence of progesterone</a:t>
            </a:r>
          </a:p>
          <a:p>
            <a:pPr marL="514350" indent="-514350" algn="just" eaLnBrk="1" hangingPunct="1">
              <a:buNone/>
            </a:pPr>
            <a:r>
              <a:rPr lang="en-US" altLang="en-US" sz="2800" dirty="0">
                <a:latin typeface="Maiandra GD" panose="020E0502030308020204" pitchFamily="34" charset="0"/>
              </a:rPr>
              <a:t>9.  The slippery sensation may be accompanied by swelling of labia majora</a:t>
            </a:r>
          </a:p>
          <a:p>
            <a:pPr marL="514350" indent="-514350" algn="just" eaLnBrk="1" hangingPunct="1">
              <a:buNone/>
            </a:pPr>
            <a:r>
              <a:rPr lang="en-US" altLang="en-US" sz="2800" dirty="0">
                <a:latin typeface="Maiandra GD" panose="020E0502030308020204" pitchFamily="34" charset="0"/>
              </a:rPr>
              <a:t>10. Attractive to opposite sex, irritable demandin</a:t>
            </a:r>
            <a:r>
              <a:rPr lang="en-US" altLang="en-US" dirty="0">
                <a:latin typeface="Maiandra GD" panose="020E0502030308020204" pitchFamily="34" charset="0"/>
              </a:rPr>
              <a:t>g</a:t>
            </a:r>
          </a:p>
          <a:p>
            <a:pPr marL="514350" indent="-514350" algn="just" eaLnBrk="1" hangingPunct="1">
              <a:buFont typeface="Franklin Gothic Book" panose="020B0503020102020204" pitchFamily="34" charset="0"/>
              <a:buAutoNum type="arabicPeriod"/>
            </a:pPr>
            <a:endParaRPr lang="en-US" altLang="en-US" dirty="0">
              <a:latin typeface="Maiandra GD" panose="020E0502030308020204" pitchFamily="34" charset="0"/>
            </a:endParaRPr>
          </a:p>
        </p:txBody>
      </p:sp>
    </p:spTree>
    <p:extLst>
      <p:ext uri="{BB962C8B-B14F-4D97-AF65-F5344CB8AC3E}">
        <p14:creationId xmlns:p14="http://schemas.microsoft.com/office/powerpoint/2010/main" val="2969892674"/>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1204119" y="293687"/>
            <a:ext cx="9677400" cy="639763"/>
          </a:xfrm>
        </p:spPr>
        <p:txBody>
          <a:bodyPr>
            <a:noAutofit/>
          </a:bodyPr>
          <a:lstStyle/>
          <a:p>
            <a:pPr algn="ctr" eaLnBrk="1" fontAlgn="auto" hangingPunct="1">
              <a:spcAft>
                <a:spcPts val="0"/>
              </a:spcAft>
              <a:defRPr/>
            </a:pPr>
            <a:r>
              <a:rPr lang="en-US" sz="4800" b="1" dirty="0">
                <a:solidFill>
                  <a:srgbClr val="FF0000"/>
                </a:solidFill>
                <a:latin typeface="Maiandra GD" panose="020E0502030308020204" pitchFamily="34" charset="0"/>
              </a:rPr>
              <a:t>Characteristics of fertile mucus</a:t>
            </a:r>
          </a:p>
        </p:txBody>
      </p:sp>
      <p:sp>
        <p:nvSpPr>
          <p:cNvPr id="33797" name="Content Placeholder 2"/>
          <p:cNvSpPr>
            <a:spLocks noGrp="1"/>
          </p:cNvSpPr>
          <p:nvPr>
            <p:ph idx="1"/>
          </p:nvPr>
        </p:nvSpPr>
        <p:spPr>
          <a:xfrm>
            <a:off x="2423319" y="1219200"/>
            <a:ext cx="7848600" cy="4953000"/>
          </a:xfrm>
          <a:solidFill>
            <a:schemeClr val="bg1">
              <a:lumMod val="95000"/>
            </a:schemeClr>
          </a:solidFill>
        </p:spPr>
        <p:txBody>
          <a:bodyPr/>
          <a:lstStyle/>
          <a:p>
            <a:pPr eaLnBrk="1" hangingPunct="1">
              <a:buFont typeface="Wingdings" panose="05000000000000000000" pitchFamily="2" charset="2"/>
              <a:buChar char="Ø"/>
            </a:pPr>
            <a:r>
              <a:rPr lang="en-US" altLang="en-US" sz="3600" dirty="0"/>
              <a:t>Watery</a:t>
            </a:r>
          </a:p>
          <a:p>
            <a:pPr eaLnBrk="1" hangingPunct="1">
              <a:buFont typeface="Wingdings" panose="05000000000000000000" pitchFamily="2" charset="2"/>
              <a:buChar char="Ø"/>
            </a:pPr>
            <a:r>
              <a:rPr lang="en-US" altLang="en-US" sz="3600" dirty="0"/>
              <a:t>Clear</a:t>
            </a:r>
          </a:p>
          <a:p>
            <a:pPr eaLnBrk="1" hangingPunct="1">
              <a:buFont typeface="Wingdings" panose="05000000000000000000" pitchFamily="2" charset="2"/>
              <a:buChar char="Ø"/>
            </a:pPr>
            <a:r>
              <a:rPr lang="en-US" altLang="en-US" sz="3600" dirty="0"/>
              <a:t>Stretchy</a:t>
            </a:r>
          </a:p>
          <a:p>
            <a:pPr eaLnBrk="1" hangingPunct="1">
              <a:buFont typeface="Wingdings" panose="05000000000000000000" pitchFamily="2" charset="2"/>
              <a:buChar char="Ø"/>
            </a:pPr>
            <a:r>
              <a:rPr lang="en-US" altLang="en-US" sz="3600" dirty="0"/>
              <a:t>Pink</a:t>
            </a:r>
          </a:p>
          <a:p>
            <a:pPr eaLnBrk="1" hangingPunct="1">
              <a:buFont typeface="Wingdings" panose="05000000000000000000" pitchFamily="2" charset="2"/>
              <a:buChar char="Ø"/>
            </a:pPr>
            <a:r>
              <a:rPr lang="en-US" altLang="en-US" sz="3600" dirty="0"/>
              <a:t>Blood stained</a:t>
            </a:r>
          </a:p>
          <a:p>
            <a:pPr eaLnBrk="1" hangingPunct="1">
              <a:buFont typeface="Wingdings" panose="05000000000000000000" pitchFamily="2" charset="2"/>
              <a:buChar char="Ø"/>
            </a:pPr>
            <a:r>
              <a:rPr lang="en-US" altLang="en-US" sz="3600" dirty="0"/>
              <a:t>Raw-egg white</a:t>
            </a:r>
          </a:p>
          <a:p>
            <a:pPr eaLnBrk="1" hangingPunct="1">
              <a:buFont typeface="Wingdings" panose="05000000000000000000" pitchFamily="2" charset="2"/>
              <a:buChar char="Ø"/>
            </a:pPr>
            <a:endParaRPr lang="en-US" altLang="en-US" sz="4000" dirty="0"/>
          </a:p>
        </p:txBody>
      </p:sp>
    </p:spTree>
    <p:extLst>
      <p:ext uri="{BB962C8B-B14F-4D97-AF65-F5344CB8AC3E}">
        <p14:creationId xmlns:p14="http://schemas.microsoft.com/office/powerpoint/2010/main" val="3154713009"/>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1966119" y="274638"/>
            <a:ext cx="7772400" cy="715962"/>
          </a:xfrm>
        </p:spPr>
        <p:txBody>
          <a:bodyPr>
            <a:normAutofit fontScale="90000"/>
          </a:bodyPr>
          <a:lstStyle/>
          <a:p>
            <a:pPr eaLnBrk="1" hangingPunct="1"/>
            <a:r>
              <a:rPr lang="en-US" altLang="en-US"/>
              <a:t>Cont’</a:t>
            </a:r>
          </a:p>
        </p:txBody>
      </p:sp>
      <p:sp>
        <p:nvSpPr>
          <p:cNvPr id="34821" name="Content Placeholder 2"/>
          <p:cNvSpPr>
            <a:spLocks noGrp="1"/>
          </p:cNvSpPr>
          <p:nvPr>
            <p:ph idx="1"/>
          </p:nvPr>
        </p:nvSpPr>
        <p:spPr>
          <a:xfrm>
            <a:off x="1432719" y="1143000"/>
            <a:ext cx="9448800" cy="5440362"/>
          </a:xfrm>
          <a:solidFill>
            <a:schemeClr val="bg1">
              <a:lumMod val="95000"/>
            </a:schemeClr>
          </a:solidFill>
        </p:spPr>
        <p:txBody>
          <a:bodyPr>
            <a:normAutofit/>
          </a:bodyPr>
          <a:lstStyle/>
          <a:p>
            <a:pPr algn="ctr" eaLnBrk="1" hangingPunct="1">
              <a:buFont typeface="Arial" panose="020B0604020202020204" pitchFamily="34" charset="0"/>
              <a:buNone/>
            </a:pPr>
            <a:r>
              <a:rPr lang="en-US" altLang="en-US" sz="4000" b="1" dirty="0">
                <a:solidFill>
                  <a:srgbClr val="FF0000"/>
                </a:solidFill>
              </a:rPr>
              <a:t>Functions of fertile mucus</a:t>
            </a:r>
          </a:p>
          <a:p>
            <a:pPr eaLnBrk="1" hangingPunct="1">
              <a:buFont typeface="Wingdings" panose="05000000000000000000" pitchFamily="2" charset="2"/>
              <a:buChar char="ü"/>
            </a:pPr>
            <a:r>
              <a:rPr lang="en-US" altLang="en-US" sz="3600" dirty="0"/>
              <a:t>Feeds the sperm</a:t>
            </a:r>
          </a:p>
          <a:p>
            <a:pPr eaLnBrk="1" hangingPunct="1">
              <a:buFont typeface="Wingdings" panose="05000000000000000000" pitchFamily="2" charset="2"/>
              <a:buChar char="ü"/>
            </a:pPr>
            <a:r>
              <a:rPr lang="en-US" altLang="en-US" sz="3600" dirty="0"/>
              <a:t>Filter the sperms</a:t>
            </a:r>
          </a:p>
          <a:p>
            <a:pPr eaLnBrk="1" hangingPunct="1">
              <a:buFont typeface="Wingdings" panose="05000000000000000000" pitchFamily="2" charset="2"/>
              <a:buChar char="ü"/>
            </a:pPr>
            <a:r>
              <a:rPr lang="en-US" altLang="en-US" sz="3600" dirty="0"/>
              <a:t>Enables the sperms to swim and penetrate the ovum</a:t>
            </a:r>
          </a:p>
          <a:p>
            <a:pPr eaLnBrk="1" hangingPunct="1">
              <a:buFont typeface="Wingdings" panose="05000000000000000000" pitchFamily="2" charset="2"/>
              <a:buChar char="ü"/>
            </a:pPr>
            <a:r>
              <a:rPr lang="en-US" altLang="en-US" sz="3600" dirty="0"/>
              <a:t>Keeps the sperm alive for 3-5 days in the cervix</a:t>
            </a:r>
          </a:p>
          <a:p>
            <a:pPr eaLnBrk="1" hangingPunct="1">
              <a:buFont typeface="Wingdings" panose="05000000000000000000" pitchFamily="2" charset="2"/>
              <a:buChar char="ü"/>
            </a:pPr>
            <a:r>
              <a:rPr lang="en-US" altLang="en-US" sz="3600" dirty="0"/>
              <a:t>Through it’s lubricative qualities, fertile mucus assist performance of act of the intercourse</a:t>
            </a:r>
          </a:p>
          <a:p>
            <a:pPr eaLnBrk="1" hangingPunct="1"/>
            <a:endParaRPr lang="en-US" altLang="en-US" sz="3600" dirty="0"/>
          </a:p>
        </p:txBody>
      </p:sp>
    </p:spTree>
    <p:extLst>
      <p:ext uri="{BB962C8B-B14F-4D97-AF65-F5344CB8AC3E}">
        <p14:creationId xmlns:p14="http://schemas.microsoft.com/office/powerpoint/2010/main" val="2390387869"/>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1889919" y="19050"/>
            <a:ext cx="7467600" cy="685800"/>
          </a:xfrm>
        </p:spPr>
        <p:txBody>
          <a:bodyPr>
            <a:normAutofit fontScale="90000"/>
          </a:bodyPr>
          <a:lstStyle/>
          <a:p>
            <a:pPr algn="ctr" eaLnBrk="1" fontAlgn="auto" hangingPunct="1">
              <a:spcAft>
                <a:spcPts val="0"/>
              </a:spcAft>
              <a:defRPr/>
            </a:pPr>
            <a:r>
              <a:rPr lang="en-US" sz="6000" b="1" dirty="0">
                <a:solidFill>
                  <a:srgbClr val="FF0000"/>
                </a:solidFill>
                <a:latin typeface="+mn-lt"/>
              </a:rPr>
              <a:t>Peak</a:t>
            </a:r>
            <a:r>
              <a:rPr lang="en-US" sz="3200" b="1" dirty="0">
                <a:solidFill>
                  <a:schemeClr val="tx1"/>
                </a:solidFill>
                <a:latin typeface="+mn-lt"/>
              </a:rPr>
              <a:t> </a:t>
            </a:r>
          </a:p>
        </p:txBody>
      </p:sp>
      <p:sp>
        <p:nvSpPr>
          <p:cNvPr id="35845" name="Content Placeholder 2"/>
          <p:cNvSpPr>
            <a:spLocks noGrp="1"/>
          </p:cNvSpPr>
          <p:nvPr>
            <p:ph idx="1"/>
          </p:nvPr>
        </p:nvSpPr>
        <p:spPr>
          <a:xfrm>
            <a:off x="1280319" y="1066800"/>
            <a:ext cx="9753600" cy="5562600"/>
          </a:xfrm>
          <a:solidFill>
            <a:schemeClr val="bg1">
              <a:lumMod val="95000"/>
            </a:schemeClr>
          </a:solidFill>
        </p:spPr>
        <p:txBody>
          <a:bodyPr>
            <a:normAutofit/>
          </a:bodyPr>
          <a:lstStyle/>
          <a:p>
            <a:pPr algn="just" eaLnBrk="1" hangingPunct="1">
              <a:buFont typeface="Wingdings" panose="05000000000000000000" pitchFamily="2" charset="2"/>
              <a:buChar char="Ø"/>
            </a:pPr>
            <a:r>
              <a:rPr lang="en-US" altLang="en-US" sz="3600" dirty="0"/>
              <a:t>The last day of fertile type of mucus</a:t>
            </a:r>
          </a:p>
          <a:p>
            <a:pPr algn="just" eaLnBrk="1" hangingPunct="1">
              <a:buFont typeface="Wingdings 2" panose="05020102010507070707" pitchFamily="18" charset="2"/>
              <a:buNone/>
            </a:pPr>
            <a:r>
              <a:rPr lang="en-US" altLang="en-US" sz="3600" dirty="0">
                <a:solidFill>
                  <a:srgbClr val="FF0000"/>
                </a:solidFill>
              </a:rPr>
              <a:t>Peak rule-</a:t>
            </a:r>
            <a:r>
              <a:rPr lang="en-US" altLang="en-US" sz="3600" dirty="0"/>
              <a:t>A</a:t>
            </a:r>
            <a:r>
              <a:rPr lang="en-US" altLang="en-US" sz="3600" dirty="0">
                <a:solidFill>
                  <a:srgbClr val="FF0000"/>
                </a:solidFill>
              </a:rPr>
              <a:t> </a:t>
            </a:r>
            <a:r>
              <a:rPr lang="en-US" altLang="en-US" sz="3600" dirty="0"/>
              <a:t>couple wishing to avoid pregnancy should continue abstaining from sexual intercourse until the fourth day evening after the peak</a:t>
            </a:r>
          </a:p>
          <a:p>
            <a:pPr algn="just" eaLnBrk="1" hangingPunct="1">
              <a:buFont typeface="Wingdings 2" panose="05020102010507070707" pitchFamily="18" charset="2"/>
              <a:buNone/>
            </a:pPr>
            <a:r>
              <a:rPr lang="en-US" altLang="en-US" sz="3600" dirty="0">
                <a:solidFill>
                  <a:srgbClr val="FF0000"/>
                </a:solidFill>
              </a:rPr>
              <a:t>NB</a:t>
            </a:r>
            <a:r>
              <a:rPr lang="en-US" altLang="en-US" sz="3600" dirty="0"/>
              <a:t> </a:t>
            </a:r>
          </a:p>
          <a:p>
            <a:pPr algn="just" eaLnBrk="1" hangingPunct="1">
              <a:buFont typeface="Wingdings" panose="05000000000000000000" pitchFamily="2" charset="2"/>
              <a:buChar char="Ø"/>
            </a:pPr>
            <a:r>
              <a:rPr lang="en-US" altLang="en-US" sz="3600" dirty="0"/>
              <a:t> The day of ovulation is the day which has the most fertile type of mucus prescribed as wet, lubricate, slippery feeling.</a:t>
            </a:r>
          </a:p>
          <a:p>
            <a:pPr algn="just" eaLnBrk="1" hangingPunct="1">
              <a:buFont typeface="Wingdings" panose="05000000000000000000" pitchFamily="2" charset="2"/>
              <a:buChar char="Ø"/>
            </a:pPr>
            <a:endParaRPr lang="en-US" altLang="en-US" sz="2000" dirty="0"/>
          </a:p>
          <a:p>
            <a:pPr algn="just" eaLnBrk="1" hangingPunct="1"/>
            <a:endParaRPr lang="en-US" altLang="en-US" dirty="0"/>
          </a:p>
        </p:txBody>
      </p:sp>
    </p:spTree>
    <p:extLst>
      <p:ext uri="{BB962C8B-B14F-4D97-AF65-F5344CB8AC3E}">
        <p14:creationId xmlns:p14="http://schemas.microsoft.com/office/powerpoint/2010/main" val="52051867"/>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1889919" y="0"/>
            <a:ext cx="7772400" cy="685800"/>
          </a:xfrm>
        </p:spPr>
        <p:txBody>
          <a:bodyPr>
            <a:normAutofit fontScale="90000"/>
          </a:bodyPr>
          <a:lstStyle/>
          <a:p>
            <a:pPr eaLnBrk="1" hangingPunct="1"/>
            <a:r>
              <a:rPr lang="en-US" altLang="en-US"/>
              <a:t>Cont’</a:t>
            </a:r>
          </a:p>
        </p:txBody>
      </p:sp>
      <p:sp>
        <p:nvSpPr>
          <p:cNvPr id="3" name="Content Placeholder 2"/>
          <p:cNvSpPr>
            <a:spLocks noGrp="1"/>
          </p:cNvSpPr>
          <p:nvPr>
            <p:ph idx="1"/>
          </p:nvPr>
        </p:nvSpPr>
        <p:spPr>
          <a:xfrm>
            <a:off x="1280319" y="881062"/>
            <a:ext cx="9829800" cy="5943600"/>
          </a:xfrm>
          <a:solidFill>
            <a:schemeClr val="bg1">
              <a:lumMod val="95000"/>
            </a:schemeClr>
          </a:solidFill>
        </p:spPr>
        <p:txBody>
          <a:bodyPr>
            <a:normAutofit/>
          </a:bodyPr>
          <a:lstStyle/>
          <a:p>
            <a:pPr marL="274320" indent="-274320" eaLnBrk="1" fontAlgn="auto" hangingPunct="1">
              <a:spcBef>
                <a:spcPts val="580"/>
              </a:spcBef>
              <a:spcAft>
                <a:spcPts val="0"/>
              </a:spcAft>
              <a:buNone/>
              <a:defRPr/>
            </a:pPr>
            <a:r>
              <a:rPr lang="en-US" b="1" dirty="0">
                <a:solidFill>
                  <a:srgbClr val="FF0000"/>
                </a:solidFill>
              </a:rPr>
              <a:t>Characteristics of infertile mucus</a:t>
            </a:r>
          </a:p>
          <a:p>
            <a:pPr marL="788670" indent="-514350" eaLnBrk="1" fontAlgn="auto" hangingPunct="1">
              <a:spcBef>
                <a:spcPts val="580"/>
              </a:spcBef>
              <a:spcAft>
                <a:spcPts val="0"/>
              </a:spcAft>
              <a:buFont typeface="+mj-lt"/>
              <a:buAutoNum type="arabicPeriod"/>
              <a:defRPr/>
            </a:pPr>
            <a:r>
              <a:rPr lang="en-US" dirty="0"/>
              <a:t>Cloudy</a:t>
            </a:r>
          </a:p>
          <a:p>
            <a:pPr marL="788670" indent="-514350" eaLnBrk="1" fontAlgn="auto" hangingPunct="1">
              <a:spcBef>
                <a:spcPts val="580"/>
              </a:spcBef>
              <a:spcAft>
                <a:spcPts val="0"/>
              </a:spcAft>
              <a:buFont typeface="+mj-lt"/>
              <a:buAutoNum type="arabicPeriod"/>
              <a:defRPr/>
            </a:pPr>
            <a:r>
              <a:rPr lang="en-US" dirty="0"/>
              <a:t>Cutting</a:t>
            </a:r>
          </a:p>
          <a:p>
            <a:pPr marL="788670" indent="-514350" eaLnBrk="1" fontAlgn="auto" hangingPunct="1">
              <a:spcBef>
                <a:spcPts val="580"/>
              </a:spcBef>
              <a:spcAft>
                <a:spcPts val="0"/>
              </a:spcAft>
              <a:buFont typeface="+mj-lt"/>
              <a:buAutoNum type="arabicPeriod"/>
              <a:defRPr/>
            </a:pPr>
            <a:r>
              <a:rPr lang="en-US" dirty="0"/>
              <a:t>Clotty</a:t>
            </a:r>
          </a:p>
          <a:p>
            <a:pPr marL="788670" indent="-514350" eaLnBrk="1" fontAlgn="auto" hangingPunct="1">
              <a:spcBef>
                <a:spcPts val="580"/>
              </a:spcBef>
              <a:spcAft>
                <a:spcPts val="0"/>
              </a:spcAft>
              <a:buFont typeface="+mj-lt"/>
              <a:buAutoNum type="arabicPeriod"/>
              <a:defRPr/>
            </a:pPr>
            <a:r>
              <a:rPr lang="en-US" dirty="0"/>
              <a:t>White</a:t>
            </a:r>
          </a:p>
          <a:p>
            <a:pPr marL="788670" indent="-514350" eaLnBrk="1" fontAlgn="auto" hangingPunct="1">
              <a:spcBef>
                <a:spcPts val="580"/>
              </a:spcBef>
              <a:spcAft>
                <a:spcPts val="0"/>
              </a:spcAft>
              <a:buFont typeface="+mj-lt"/>
              <a:buAutoNum type="arabicPeriod"/>
              <a:defRPr/>
            </a:pPr>
            <a:r>
              <a:rPr lang="en-US" dirty="0"/>
              <a:t>Breaking </a:t>
            </a:r>
          </a:p>
          <a:p>
            <a:pPr marL="788670" indent="-514350" eaLnBrk="1" fontAlgn="auto" hangingPunct="1">
              <a:spcBef>
                <a:spcPts val="580"/>
              </a:spcBef>
              <a:spcAft>
                <a:spcPts val="0"/>
              </a:spcAft>
              <a:buFont typeface="+mj-lt"/>
              <a:buAutoNum type="arabicPeriod"/>
              <a:defRPr/>
            </a:pPr>
            <a:r>
              <a:rPr lang="en-US" dirty="0"/>
              <a:t>Opaque</a:t>
            </a:r>
          </a:p>
          <a:p>
            <a:pPr marL="274320" indent="0" eaLnBrk="1" fontAlgn="auto" hangingPunct="1">
              <a:spcBef>
                <a:spcPts val="580"/>
              </a:spcBef>
              <a:spcAft>
                <a:spcPts val="0"/>
              </a:spcAft>
              <a:buNone/>
              <a:defRPr/>
            </a:pPr>
            <a:r>
              <a:rPr lang="en-US" b="1" dirty="0">
                <a:solidFill>
                  <a:srgbClr val="FF0000"/>
                </a:solidFill>
              </a:rPr>
              <a:t>Functions of infertile mucus</a:t>
            </a:r>
          </a:p>
          <a:p>
            <a:pPr marL="274320" indent="0" eaLnBrk="1" fontAlgn="auto" hangingPunct="1">
              <a:spcBef>
                <a:spcPts val="580"/>
              </a:spcBef>
              <a:spcAft>
                <a:spcPts val="0"/>
              </a:spcAft>
              <a:buFont typeface="Wingdings" pitchFamily="2" charset="2"/>
              <a:buChar char="ü"/>
              <a:defRPr/>
            </a:pPr>
            <a:r>
              <a:rPr lang="en-US" dirty="0"/>
              <a:t>Keeps the cervix closed</a:t>
            </a:r>
          </a:p>
          <a:p>
            <a:pPr marL="274320" indent="0" eaLnBrk="1" fontAlgn="auto" hangingPunct="1">
              <a:spcBef>
                <a:spcPts val="580"/>
              </a:spcBef>
              <a:spcAft>
                <a:spcPts val="0"/>
              </a:spcAft>
              <a:buFont typeface="Wingdings" pitchFamily="2" charset="2"/>
              <a:buChar char="ü"/>
              <a:defRPr/>
            </a:pPr>
            <a:r>
              <a:rPr lang="en-US" dirty="0"/>
              <a:t>Prevents sperms from travelling up to the womb</a:t>
            </a:r>
            <a:endParaRPr lang="en-US" sz="3600" dirty="0"/>
          </a:p>
        </p:txBody>
      </p:sp>
    </p:spTree>
    <p:extLst>
      <p:ext uri="{BB962C8B-B14F-4D97-AF65-F5344CB8AC3E}">
        <p14:creationId xmlns:p14="http://schemas.microsoft.com/office/powerpoint/2010/main" val="1297215284"/>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966119" y="155574"/>
            <a:ext cx="6477000" cy="868363"/>
          </a:xfrm>
        </p:spPr>
        <p:txBody>
          <a:bodyPr>
            <a:noAutofit/>
          </a:bodyPr>
          <a:lstStyle/>
          <a:p>
            <a:pPr algn="ctr" eaLnBrk="1" fontAlgn="auto" hangingPunct="1">
              <a:spcAft>
                <a:spcPts val="0"/>
              </a:spcAft>
              <a:defRPr/>
            </a:pPr>
            <a:r>
              <a:rPr lang="en-US" sz="4400" b="1" dirty="0">
                <a:solidFill>
                  <a:srgbClr val="FF0000"/>
                </a:solidFill>
                <a:latin typeface="+mn-lt"/>
              </a:rPr>
              <a:t>Early day rule</a:t>
            </a:r>
          </a:p>
        </p:txBody>
      </p:sp>
      <p:sp>
        <p:nvSpPr>
          <p:cNvPr id="37893" name="Content Placeholder 2"/>
          <p:cNvSpPr>
            <a:spLocks noGrp="1"/>
          </p:cNvSpPr>
          <p:nvPr>
            <p:ph idx="1"/>
          </p:nvPr>
        </p:nvSpPr>
        <p:spPr>
          <a:xfrm>
            <a:off x="1318419" y="1249363"/>
            <a:ext cx="9791700" cy="5486400"/>
          </a:xfrm>
          <a:solidFill>
            <a:schemeClr val="bg1">
              <a:lumMod val="95000"/>
            </a:schemeClr>
          </a:solidFill>
        </p:spPr>
        <p:txBody>
          <a:bodyPr>
            <a:normAutofit/>
          </a:bodyPr>
          <a:lstStyle/>
          <a:p>
            <a:pPr algn="just">
              <a:defRPr/>
            </a:pPr>
            <a:r>
              <a:rPr lang="en-US" sz="3600" dirty="0"/>
              <a:t>This is a set of guidelines which a couple uses to avoid pregnancy during the Pre-Ovulatory infertile phase of the menstrual cycle:-</a:t>
            </a:r>
          </a:p>
          <a:p>
            <a:pPr marL="274320" indent="-274320" algn="just" eaLnBrk="1" fontAlgn="auto" hangingPunct="1">
              <a:spcBef>
                <a:spcPts val="580"/>
              </a:spcBef>
              <a:spcAft>
                <a:spcPts val="0"/>
              </a:spcAft>
              <a:buNone/>
              <a:defRPr/>
            </a:pPr>
            <a:r>
              <a:rPr lang="en-US" sz="3600" dirty="0">
                <a:solidFill>
                  <a:srgbClr val="FF0000"/>
                </a:solidFill>
              </a:rPr>
              <a:t>These rules include:</a:t>
            </a:r>
          </a:p>
          <a:p>
            <a:pPr marL="274320" indent="-274320" algn="just" eaLnBrk="1" fontAlgn="auto" hangingPunct="1">
              <a:spcBef>
                <a:spcPts val="580"/>
              </a:spcBef>
              <a:spcAft>
                <a:spcPts val="0"/>
              </a:spcAft>
              <a:buFont typeface="Wingdings" pitchFamily="2" charset="2"/>
              <a:buChar char="ü"/>
              <a:defRPr/>
            </a:pPr>
            <a:r>
              <a:rPr lang="en-US" sz="3600" dirty="0"/>
              <a:t>Avoid sexual intercourse and genital contact during the days of menstruation  plus 3 days of the return of basic infertile pattern (BIP)</a:t>
            </a:r>
          </a:p>
          <a:p>
            <a:pPr algn="just" eaLnBrk="1" hangingPunct="1">
              <a:buFont typeface="Arial" charset="0"/>
              <a:buNone/>
              <a:defRPr/>
            </a:pPr>
            <a:r>
              <a:rPr lang="en-US" sz="3600" dirty="0"/>
              <a:t> </a:t>
            </a:r>
          </a:p>
          <a:p>
            <a:pPr algn="just" eaLnBrk="1" hangingPunct="1">
              <a:buFont typeface="Arial" charset="0"/>
              <a:buNone/>
              <a:defRPr/>
            </a:pPr>
            <a:endParaRPr lang="en-US" sz="2000" dirty="0"/>
          </a:p>
          <a:p>
            <a:pPr algn="just" eaLnBrk="1" hangingPunct="1">
              <a:buFont typeface="Wingdings" pitchFamily="2" charset="2"/>
              <a:buChar char="ü"/>
              <a:defRPr/>
            </a:pPr>
            <a:endParaRPr lang="en-US" dirty="0"/>
          </a:p>
          <a:p>
            <a:pPr algn="just" eaLnBrk="1" hangingPunct="1">
              <a:defRPr/>
            </a:pPr>
            <a:endParaRPr lang="en-US" dirty="0"/>
          </a:p>
        </p:txBody>
      </p:sp>
    </p:spTree>
    <p:extLst>
      <p:ext uri="{BB962C8B-B14F-4D97-AF65-F5344CB8AC3E}">
        <p14:creationId xmlns:p14="http://schemas.microsoft.com/office/powerpoint/2010/main" val="3595594647"/>
      </p:ext>
    </p:extLst>
  </p:cSld>
  <p:clrMapOvr>
    <a:masterClrMapping/>
  </p:clrMapOvr>
  <p:transition spd="slow">
    <p:wip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3.xml><?xml version="1.0" encoding="utf-8"?>
<a:theme xmlns:a="http://schemas.openxmlformats.org/drawingml/2006/main" name="Theme14">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Theme10">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extLst>
    <a:ext uri="{05A4C25C-085E-4340-85A3-A5531E510DB2}">
      <thm15:themeFamily xmlns:thm15="http://schemas.microsoft.com/office/thememl/2012/main" name="Theme10" id="{EB4AAB6D-E2B9-4E04-BF01-D9E1C288FCA5}" vid="{6BA189A0-E7B8-425A-8C0B-C401A3DE306E}"/>
    </a:ext>
  </a:extLst>
</a:theme>
</file>

<file path=ppt/theme/theme9.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docProps/app.xml><?xml version="1.0" encoding="utf-8"?>
<Properties xmlns="http://schemas.openxmlformats.org/officeDocument/2006/extended-properties" xmlns:vt="http://schemas.openxmlformats.org/officeDocument/2006/docPropsVTypes">
  <Template>Theme1</Template>
  <TotalTime>4828</TotalTime>
  <Words>16839</Words>
  <Application>Microsoft Office PowerPoint</Application>
  <PresentationFormat>Custom</PresentationFormat>
  <Paragraphs>1659</Paragraphs>
  <Slides>248</Slides>
  <Notes>6</Notes>
  <HiddenSlides>0</HiddenSlides>
  <MMClips>0</MMClips>
  <ScaleCrop>false</ScaleCrop>
  <HeadingPairs>
    <vt:vector size="6" baseType="variant">
      <vt:variant>
        <vt:lpstr>Fonts Used</vt:lpstr>
      </vt:variant>
      <vt:variant>
        <vt:i4>21</vt:i4>
      </vt:variant>
      <vt:variant>
        <vt:lpstr>Theme</vt:lpstr>
      </vt:variant>
      <vt:variant>
        <vt:i4>9</vt:i4>
      </vt:variant>
      <vt:variant>
        <vt:lpstr>Slide Titles</vt:lpstr>
      </vt:variant>
      <vt:variant>
        <vt:i4>248</vt:i4>
      </vt:variant>
    </vt:vector>
  </HeadingPairs>
  <TitlesOfParts>
    <vt:vector size="278" baseType="lpstr">
      <vt:lpstr>Aharoni</vt:lpstr>
      <vt:lpstr>Algerian</vt:lpstr>
      <vt:lpstr>Arial</vt:lpstr>
      <vt:lpstr>Arial Narrow</vt:lpstr>
      <vt:lpstr>Berlin Sans FB Demi</vt:lpstr>
      <vt:lpstr>Calibri</vt:lpstr>
      <vt:lpstr>Calibri Light</vt:lpstr>
      <vt:lpstr>Century Gothic</vt:lpstr>
      <vt:lpstr>Constantia</vt:lpstr>
      <vt:lpstr>Courier New</vt:lpstr>
      <vt:lpstr>Franklin Gothic Book</vt:lpstr>
      <vt:lpstr>Georgia</vt:lpstr>
      <vt:lpstr>Lucida Calligraphy</vt:lpstr>
      <vt:lpstr>Maiandra GD</vt:lpstr>
      <vt:lpstr>Optima-Regular</vt:lpstr>
      <vt:lpstr>Tahoma</vt:lpstr>
      <vt:lpstr>Times New Roman</vt:lpstr>
      <vt:lpstr>Verdana</vt:lpstr>
      <vt:lpstr>Wingdings</vt:lpstr>
      <vt:lpstr>Wingdings 2</vt:lpstr>
      <vt:lpstr>Wingdings 3</vt:lpstr>
      <vt:lpstr>Office Theme</vt:lpstr>
      <vt:lpstr>Theme1</vt:lpstr>
      <vt:lpstr>Theme14</vt:lpstr>
      <vt:lpstr>Theme11</vt:lpstr>
      <vt:lpstr>Theme39</vt:lpstr>
      <vt:lpstr>Ion</vt:lpstr>
      <vt:lpstr>Slice</vt:lpstr>
      <vt:lpstr>Theme10</vt:lpstr>
      <vt:lpstr>1_Theme1</vt:lpstr>
      <vt:lpstr>FAMILY PLANNING &amp; REPRODUCTIVE HEALTH</vt:lpstr>
      <vt:lpstr>PowerPoint Presentation</vt:lpstr>
      <vt:lpstr>Inspiration</vt:lpstr>
      <vt:lpstr>Module Competence</vt:lpstr>
      <vt:lpstr>Module Outcomes</vt:lpstr>
      <vt:lpstr>COURSE OUTLINE</vt:lpstr>
      <vt:lpstr>PowerPoint Presentation</vt:lpstr>
      <vt:lpstr>INTRODUCTION TO FP</vt:lpstr>
      <vt:lpstr>PowerPoint Presentation</vt:lpstr>
      <vt:lpstr>DEFINITION OF TERMS CNTD’…</vt:lpstr>
      <vt:lpstr>PowerPoint Presentation</vt:lpstr>
      <vt:lpstr>PowerPoint Presentation</vt:lpstr>
      <vt:lpstr>HISTORY OF FP IN KENYA</vt:lpstr>
      <vt:lpstr>Potential clients for FP</vt:lpstr>
      <vt:lpstr>Essential messages given to FP clients</vt:lpstr>
      <vt:lpstr>FACTORS THAT LEAD CLIENTS TO FP ACCEPTANCE</vt:lpstr>
      <vt:lpstr>BENEFITS OF FP</vt:lpstr>
      <vt:lpstr>PowerPoint Presentation</vt:lpstr>
      <vt:lpstr>PowerPoint Presentation</vt:lpstr>
      <vt:lpstr>PowerPoint Presentation</vt:lpstr>
      <vt:lpstr>DISADVANTAGES OF FP</vt:lpstr>
      <vt:lpstr>PowerPoint Presentation</vt:lpstr>
      <vt:lpstr>PRINCIPLES OF FP</vt:lpstr>
      <vt:lpstr>PowerPoint Presentation</vt:lpstr>
      <vt:lpstr>PowerPoint Presentation</vt:lpstr>
      <vt:lpstr>TYPES OF AFP METHODS</vt:lpstr>
      <vt:lpstr>PLANING A FAMILY PLANNING CLINIC </vt:lpstr>
      <vt:lpstr>PowerPoint Presentation</vt:lpstr>
      <vt:lpstr>PowerPoint Presentation</vt:lpstr>
      <vt:lpstr>WHO MEDICAL ELIGIBILITY CRITERIA</vt:lpstr>
      <vt:lpstr>PowerPoint Presentation</vt:lpstr>
      <vt:lpstr>PowerPoint Presentation</vt:lpstr>
      <vt:lpstr>PowerPoint Presentation</vt:lpstr>
      <vt:lpstr>PRE-REQUISITE FOR PROVISION OF FP</vt:lpstr>
      <vt:lpstr>RECOMMENDED INFECTION CONTROL MEASURES</vt:lpstr>
      <vt:lpstr>PHYSICAL EXAMINATION</vt:lpstr>
      <vt:lpstr>PowerPoint Presentation</vt:lpstr>
      <vt:lpstr>PowerPoint Presentation</vt:lpstr>
      <vt:lpstr>PowerPoint Presentation</vt:lpstr>
      <vt:lpstr>PowerPoint Presentation</vt:lpstr>
      <vt:lpstr>Clients’ Rights</vt:lpstr>
      <vt:lpstr>PowerPoint Presentation</vt:lpstr>
      <vt:lpstr>PowerPoint Presentation</vt:lpstr>
      <vt:lpstr>Provider Staff’s Needs</vt:lpstr>
      <vt:lpstr>COUNSELLING IN FP</vt:lpstr>
      <vt:lpstr>PowerPoint Presentation</vt:lpstr>
      <vt:lpstr>PowerPoint Presentation</vt:lpstr>
      <vt:lpstr>PowerPoint Presentation</vt:lpstr>
      <vt:lpstr>Benefits of counseling</vt:lpstr>
      <vt:lpstr>PowerPoint Presentation</vt:lpstr>
      <vt:lpstr>PowerPoint Presentation</vt:lpstr>
      <vt:lpstr>PowerPoint Presentation</vt:lpstr>
      <vt:lpstr>The Counseling Process  </vt:lpstr>
      <vt:lpstr>INITIAL COUNSELLING  </vt:lpstr>
      <vt:lpstr>PowerPoint Presentation</vt:lpstr>
      <vt:lpstr>PowerPoint Presentation</vt:lpstr>
      <vt:lpstr>PowerPoint Presentation</vt:lpstr>
      <vt:lpstr>PowerPoint Presentation</vt:lpstr>
      <vt:lpstr>BARRIERS THAT HINDER COUNSELLING</vt:lpstr>
      <vt:lpstr>HOW TO BE REASONABLY SURE THAT A CLIENT IS NOT PREGNANT</vt:lpstr>
      <vt:lpstr>PowerPoint Presentation</vt:lpstr>
      <vt:lpstr>PowerPoint Presentation</vt:lpstr>
      <vt:lpstr>PowerPoint Presentation</vt:lpstr>
      <vt:lpstr>PowerPoint Presentation</vt:lpstr>
      <vt:lpstr>NATURAL FAMILY PLANNING</vt:lpstr>
      <vt:lpstr>Learning objectives</vt:lpstr>
      <vt:lpstr>Definition </vt:lpstr>
      <vt:lpstr>The menstrual cycle</vt:lpstr>
      <vt:lpstr>Cont’</vt:lpstr>
      <vt:lpstr>PowerPoint Presentation</vt:lpstr>
      <vt:lpstr>PowerPoint Presentation</vt:lpstr>
      <vt:lpstr>PowerPoint Presentation</vt:lpstr>
      <vt:lpstr>PowerPoint Presentation</vt:lpstr>
      <vt:lpstr>PowerPoint Presentation</vt:lpstr>
      <vt:lpstr>PowerPoint Presentation</vt:lpstr>
      <vt:lpstr>   3.THE SECRETORY PHASE </vt:lpstr>
      <vt:lpstr>PowerPoint Presentation</vt:lpstr>
      <vt:lpstr>   CONCLUSION</vt:lpstr>
      <vt:lpstr>PowerPoint Presentation</vt:lpstr>
      <vt:lpstr>  ct</vt:lpstr>
      <vt:lpstr>  contd</vt:lpstr>
      <vt:lpstr>PowerPoint Presentation</vt:lpstr>
      <vt:lpstr>ct</vt:lpstr>
      <vt:lpstr>Cont’</vt:lpstr>
      <vt:lpstr>Signs &amp; symptoms of approaching menstruation</vt:lpstr>
      <vt:lpstr>Methods of Natural FP OR Fertility Awareness Methods(FAM)</vt:lpstr>
      <vt:lpstr>1. Symptom based methods</vt:lpstr>
      <vt:lpstr>Cont’</vt:lpstr>
      <vt:lpstr>2. Billings Ovulation Method (BOM) OR Cervical Mucus</vt:lpstr>
      <vt:lpstr>cont</vt:lpstr>
      <vt:lpstr>Objectives of BOM</vt:lpstr>
      <vt:lpstr>Signs </vt:lpstr>
      <vt:lpstr>Signs &amp; symptoms around &amp; during ovulation</vt:lpstr>
      <vt:lpstr>cont,’</vt:lpstr>
      <vt:lpstr>Characteristics of fertile mucus</vt:lpstr>
      <vt:lpstr>Cont’</vt:lpstr>
      <vt:lpstr>Peak </vt:lpstr>
      <vt:lpstr>Cont’</vt:lpstr>
      <vt:lpstr>Early day rule</vt:lpstr>
      <vt:lpstr>Cont’</vt:lpstr>
      <vt:lpstr>Factors of success -BOM</vt:lpstr>
      <vt:lpstr>Advantages of BOM</vt:lpstr>
      <vt:lpstr>3. Basal Body Temperature (BBT)</vt:lpstr>
      <vt:lpstr>Cont’ </vt:lpstr>
      <vt:lpstr>Cont’-BBT</vt:lpstr>
      <vt:lpstr>Cont’</vt:lpstr>
      <vt:lpstr>4. Sympto-thermal method</vt:lpstr>
      <vt:lpstr>Signs &amp; symptoms used in sympto-thermal</vt:lpstr>
      <vt:lpstr>B. CALENDAR BASED METHODS</vt:lpstr>
      <vt:lpstr>Standard Day method</vt:lpstr>
      <vt:lpstr>Cont’</vt:lpstr>
      <vt:lpstr>C. Other methods</vt:lpstr>
      <vt:lpstr>2. Lactational Amenorrhea method [LAM]</vt:lpstr>
      <vt:lpstr>PowerPoint Presentation</vt:lpstr>
      <vt:lpstr>Advantages and Benefits of LAM</vt:lpstr>
      <vt:lpstr>Limitations of LAM</vt:lpstr>
      <vt:lpstr>HORMONAL  CONTRACEPTIVES</vt:lpstr>
      <vt:lpstr>PowerPoint Presentation</vt:lpstr>
      <vt:lpstr>COMBINED ORAL CONTRACEPTIVES</vt:lpstr>
      <vt:lpstr>PowerPoint Presentation</vt:lpstr>
      <vt:lpstr>PowerPoint Presentation</vt:lpstr>
      <vt:lpstr>PowerPoint Presentation</vt:lpstr>
      <vt:lpstr>PowerPoint Presentation</vt:lpstr>
      <vt:lpstr>PowerPoint Presentation</vt:lpstr>
      <vt:lpstr>INDICATIONS FOR COCs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Client instructions</vt:lpstr>
      <vt:lpstr>PowerPoint Presentation</vt:lpstr>
      <vt:lpstr>INCASE OF A MISSED PILL,</vt:lpstr>
      <vt:lpstr>SIDE EFFECTS OF COCs</vt:lpstr>
      <vt:lpstr>PowerPoint Presentation</vt:lpstr>
      <vt:lpstr>PROGESTIN ONLY PILLS (POPS)  </vt:lpstr>
      <vt:lpstr>PowerPoint Presentation</vt:lpstr>
      <vt:lpstr>PowerPoint Presentation</vt:lpstr>
      <vt:lpstr>PowerPoint Presentation</vt:lpstr>
      <vt:lpstr>PowerPoint Presentation</vt:lpstr>
      <vt:lpstr>SIDE EFFECTS OF POPs</vt:lpstr>
      <vt:lpstr>CONTRAINDICATIONS</vt:lpstr>
      <vt:lpstr>PowerPoint Presentation</vt:lpstr>
      <vt:lpstr>PowerPoint Presentation</vt:lpstr>
      <vt:lpstr>PowerPoint Presentation</vt:lpstr>
      <vt:lpstr>PowerPoint Presentation</vt:lpstr>
      <vt:lpstr>EMERGENCY HORMONAL CONTRACEPTIVE PILLS (ECPS)</vt:lpstr>
      <vt:lpstr>PowerPoint Presentation</vt:lpstr>
      <vt:lpstr>PowerPoint Presentation</vt:lpstr>
      <vt:lpstr>PowerPoint Presentation</vt:lpstr>
      <vt:lpstr>PowerPoint Presentation</vt:lpstr>
      <vt:lpstr>PowerPoint Presentation</vt:lpstr>
      <vt:lpstr>Advantages and Benefits of ECPs</vt:lpstr>
      <vt:lpstr>Limitations and Side Effects of ECPs</vt:lpstr>
      <vt:lpstr>INDICATIONS FOR USE OF ECPs</vt:lpstr>
      <vt:lpstr>Women who can use ECPs with some precautions (category 2)</vt:lpstr>
      <vt:lpstr>PowerPoint Presentation</vt:lpstr>
      <vt:lpstr>Management of ECP side effects</vt:lpstr>
      <vt:lpstr>PowerPoint Presentation</vt:lpstr>
      <vt:lpstr>How to address common questions asked about ECPs</vt:lpstr>
      <vt:lpstr>PowerPoint Presentation</vt:lpstr>
      <vt:lpstr>INJECTABLE CONTRACEPTIVES</vt:lpstr>
      <vt:lpstr>PowerPoint Presentation</vt:lpstr>
      <vt:lpstr>PowerPoint Presentation</vt:lpstr>
      <vt:lpstr>PowerPoint Presentation</vt:lpstr>
      <vt:lpstr>PowerPoint Presentation</vt:lpstr>
      <vt:lpstr>PowerPoint Presentation</vt:lpstr>
      <vt:lpstr>PowerPoint Presentation</vt:lpstr>
      <vt:lpstr>CONTRACEPTIVE IMPLANTS</vt:lpstr>
      <vt:lpstr>PowerPoint Presentation</vt:lpstr>
      <vt:lpstr>INDICATIONS</vt:lpstr>
      <vt:lpstr>CONTRAINDICATIONS</vt:lpstr>
      <vt:lpstr>Contraceptive Benefits of implants</vt:lpstr>
      <vt:lpstr>Limitations &amp; side effects of contraceptive implants</vt:lpstr>
      <vt:lpstr>Timing for implant insertion </vt:lpstr>
      <vt:lpstr>PowerPoint Presentation</vt:lpstr>
      <vt:lpstr>PowerPoint Presentation</vt:lpstr>
      <vt:lpstr>SIDE EFFECTS</vt:lpstr>
      <vt:lpstr>PowerPoint Presentation</vt:lpstr>
      <vt:lpstr>INTRAUTERINE CONTRACEPTIVE DEVICES (IUCDS)</vt:lpstr>
      <vt:lpstr>PowerPoint Presentation</vt:lpstr>
      <vt:lpstr>PowerPoint Presentation</vt:lpstr>
      <vt:lpstr>PowerPoint Presentation</vt:lpstr>
      <vt:lpstr>PowerPoint Presentation</vt:lpstr>
      <vt:lpstr>COPPER T 380 A</vt:lpstr>
      <vt:lpstr>HORMONE RELEASING IUCD IN SITU</vt:lpstr>
      <vt:lpstr>COPPER-BASED IUCD IN SITU</vt:lpstr>
      <vt:lpstr>Contraceptive Benefits</vt:lpstr>
      <vt:lpstr>Limitations of the IUCD  </vt:lpstr>
      <vt:lpstr>INDICATIONS</vt:lpstr>
      <vt:lpstr>CONTRAINDICATIONS</vt:lpstr>
      <vt:lpstr>Client instructions</vt:lpstr>
      <vt:lpstr>PowerPoint Presentation</vt:lpstr>
      <vt:lpstr>PowerPoint Presentation</vt:lpstr>
      <vt:lpstr>PowerPoint Presentation</vt:lpstr>
      <vt:lpstr>PowerPoint Presentation</vt:lpstr>
      <vt:lpstr>PowerPoint Presentation</vt:lpstr>
      <vt:lpstr>BARRIER METHODS OF CONTRACEPTION</vt:lpstr>
      <vt:lpstr>The Different Barrier Methods of AFP</vt:lpstr>
      <vt:lpstr>THE CONDOM  </vt:lpstr>
      <vt:lpstr>PowerPoint Presentation</vt:lpstr>
      <vt:lpstr>PowerPoint Presentation</vt:lpstr>
      <vt:lpstr>PowerPoint Presentation</vt:lpstr>
      <vt:lpstr>Limitations of condoms</vt:lpstr>
      <vt:lpstr>PowerPoint Presentation</vt:lpstr>
      <vt:lpstr>PowerPoint Presentation</vt:lpstr>
      <vt:lpstr>PowerPoint Presentation</vt:lpstr>
      <vt:lpstr>PowerPoint Presentation</vt:lpstr>
      <vt:lpstr>FEMALE CONDOM</vt:lpstr>
      <vt:lpstr>PowerPoint Presentation</vt:lpstr>
      <vt:lpstr>Limitations of Female Condoms</vt:lpstr>
      <vt:lpstr>PowerPoint Presentation</vt:lpstr>
      <vt:lpstr>PowerPoint Presentation</vt:lpstr>
      <vt:lpstr>DIAPHRAGM</vt:lpstr>
      <vt:lpstr>PRECAUTIONS</vt:lpstr>
      <vt:lpstr>CONTRAINDICATIONS</vt:lpstr>
      <vt:lpstr>VAGINAL SPONGE</vt:lpstr>
      <vt:lpstr>SPERMICIDES</vt:lpstr>
      <vt:lpstr>PERMANENT METHODS OF FP</vt:lpstr>
      <vt:lpstr>The following categories are used for recommending voluntary surgical contraception</vt:lpstr>
      <vt:lpstr>Note: </vt:lpstr>
      <vt:lpstr>Bilateral Tubal Ligation (BTL) </vt:lpstr>
      <vt:lpstr>Types of tubal ligation</vt:lpstr>
      <vt:lpstr>PowerPoint Presentation</vt:lpstr>
      <vt:lpstr>PowerPoint Presentation</vt:lpstr>
      <vt:lpstr>Advantages of BTL</vt:lpstr>
      <vt:lpstr>PowerPoint Presentation</vt:lpstr>
      <vt:lpstr>Management of common side effects of TL</vt:lpstr>
      <vt:lpstr>Male Voluntary Surgical Contraception (Vasectomy)</vt:lpstr>
      <vt:lpstr>Correcting myths and misconceptions about vasectomy </vt:lpstr>
      <vt:lpstr>Types of Vasectomy </vt:lpstr>
      <vt:lpstr>PowerPoint Presentation</vt:lpstr>
      <vt:lpstr>Advantages and Benefits of Vasectomy</vt:lpstr>
      <vt:lpstr>PowerPoint Presentation</vt:lpstr>
      <vt:lpstr>Limitations and Risks</vt:lpstr>
      <vt:lpstr>Client instructions</vt:lpstr>
      <vt:lpstr>Complications of vasectomy</vt:lpstr>
      <vt:lpstr>PowerPoint Presentation</vt:lpstr>
      <vt:lpstr>MANAGEMENT OF COMMON SIDE EFFECTS OF VASECTOMY</vt:lpstr>
      <vt:lpstr>Management of common side effects of vasectomy ct’</vt:lpstr>
      <vt:lpstr>PowerPoint Presentation</vt:lpstr>
      <vt:lpstr>PowerPoint Presentation</vt:lpstr>
      <vt:lpstr>PowerPoint Presentation</vt:lpstr>
      <vt:lpstr>PowerPoint Presentation</vt:lpstr>
      <vt:lpstr>Summary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FAMILY PLANING</dc:title>
  <dc:creator>Martha Kairu</dc:creator>
  <cp:lastModifiedBy>Martha Kairu</cp:lastModifiedBy>
  <cp:revision>204</cp:revision>
  <dcterms:created xsi:type="dcterms:W3CDTF">2013-10-02T17:13:01Z</dcterms:created>
  <dcterms:modified xsi:type="dcterms:W3CDTF">2019-12-10T10:34:40Z</dcterms:modified>
</cp:coreProperties>
</file>