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15" r:id="rId6"/>
    <p:sldId id="316" r:id="rId7"/>
    <p:sldId id="317" r:id="rId8"/>
    <p:sldId id="260" r:id="rId9"/>
    <p:sldId id="261" r:id="rId10"/>
    <p:sldId id="262" r:id="rId11"/>
    <p:sldId id="263" r:id="rId12"/>
    <p:sldId id="265" r:id="rId13"/>
    <p:sldId id="266" r:id="rId14"/>
    <p:sldId id="311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312" r:id="rId28"/>
    <p:sldId id="313" r:id="rId29"/>
    <p:sldId id="314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6" r:id="rId55"/>
    <p:sldId id="307" r:id="rId56"/>
    <p:sldId id="308" r:id="rId57"/>
    <p:sldId id="309" r:id="rId58"/>
    <p:sldId id="310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3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5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7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0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0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3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9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6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3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20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5C34-6CF3-4F72-880A-7BE4DB86EAE0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5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FAMILY PLANNING -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dirty="0" smtClean="0"/>
              <a:t>The Practice of Contraception</a:t>
            </a:r>
          </a:p>
          <a:p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/>
              <a:t>J</a:t>
            </a:r>
            <a:r>
              <a:rPr lang="en-US" dirty="0" smtClean="0"/>
              <a:t>. A. </a:t>
            </a:r>
            <a:r>
              <a:rPr lang="en-US" dirty="0" err="1" smtClean="0"/>
              <a:t>Aswani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method choice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interaction with other medications</a:t>
            </a:r>
          </a:p>
          <a:p>
            <a:r>
              <a:rPr lang="en-US" dirty="0" smtClean="0"/>
              <a:t>Whether it prevents STI/HIV transmission or acquisition</a:t>
            </a:r>
          </a:p>
          <a:p>
            <a:r>
              <a:rPr lang="en-US" dirty="0" smtClean="0"/>
              <a:t>Whether partner involvement or negotiation  are required or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Measured as pregnancy rate per 100 women (or couples) per year</a:t>
            </a:r>
          </a:p>
          <a:p>
            <a:r>
              <a:rPr lang="en-US" dirty="0" smtClean="0"/>
              <a:t>3 levels: - </a:t>
            </a:r>
          </a:p>
          <a:p>
            <a:pPr lvl="1"/>
            <a:r>
              <a:rPr lang="en-US" dirty="0" smtClean="0"/>
              <a:t>Very effective		  ˂ 2 </a:t>
            </a:r>
          </a:p>
          <a:p>
            <a:pPr lvl="1"/>
            <a:r>
              <a:rPr lang="en-US" dirty="0" smtClean="0"/>
              <a:t>Effective 		2 - 9	 </a:t>
            </a:r>
          </a:p>
          <a:p>
            <a:pPr lvl="1"/>
            <a:r>
              <a:rPr lang="en-US" dirty="0" smtClean="0"/>
              <a:t>Somewhat effective 10 - 30</a:t>
            </a:r>
          </a:p>
          <a:p>
            <a:r>
              <a:rPr lang="en-US" dirty="0" smtClean="0"/>
              <a:t>Rates vary between typical use and perfect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67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medical eligibility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Recommendations on the safety of using given methods in the presence of specific medical conditions/disorders</a:t>
            </a:r>
          </a:p>
          <a:p>
            <a:r>
              <a:rPr lang="en-US" dirty="0" smtClean="0"/>
              <a:t>Based on scientific evidence which is reviewed periodically by experts</a:t>
            </a:r>
          </a:p>
          <a:p>
            <a:r>
              <a:rPr lang="en-US" dirty="0" smtClean="0"/>
              <a:t>WHO groups the medical conditions into 4 categories: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45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 criteria contd.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933216"/>
              </p:ext>
            </p:extLst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352800"/>
                <a:gridCol w="3581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 do not impose any restriction on the use of contraceptive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under any/all circumstances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 for which benefits of using the method generally outweigh the theoretical or proven  risks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Generally</a:t>
                      </a:r>
                      <a:r>
                        <a:rPr lang="en-US" baseline="0" dirty="0" smtClean="0"/>
                        <a:t> use the method – though careful follow-up may be required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Theoretical or proven risks of conditions generally outweigh the benefits of using the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use method unless other more appropriate alternative is not available or acceptable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 that present unacceptable health risks if the method is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 not to be used under any circumstances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73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MEC as applied in Kenya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1242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 clinical </a:t>
                      </a:r>
                      <a:r>
                        <a:rPr lang="en-US" dirty="0" err="1" smtClean="0"/>
                        <a:t>judgement</a:t>
                      </a:r>
                      <a:r>
                        <a:rPr lang="en-US" dirty="0" smtClean="0"/>
                        <a:t> is adequate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  clinical </a:t>
                      </a:r>
                      <a:r>
                        <a:rPr lang="en-US" dirty="0" err="1" smtClean="0"/>
                        <a:t>judgement</a:t>
                      </a:r>
                      <a:r>
                        <a:rPr lang="en-US" dirty="0" smtClean="0"/>
                        <a:t> is NOT</a:t>
                      </a:r>
                      <a:r>
                        <a:rPr lang="en-US" baseline="0" dirty="0" smtClean="0"/>
                        <a:t> adequate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the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the method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the method with care – close follow-up needed in some cases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Initiate method and refer the client</a:t>
                      </a:r>
                      <a:r>
                        <a:rPr lang="en-US" baseline="0" dirty="0" smtClean="0"/>
                        <a:t> for evaluation as soon as possible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Help client to choose another method or use method with extreme care – ensure access to continuous monitoring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use method. Refer client or help her choose an alternative method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use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use method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 -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295693"/>
              </p:ext>
            </p:extLst>
          </p:nvPr>
        </p:nvGraphicFramePr>
        <p:xfrm>
          <a:off x="457200" y="1600200"/>
          <a:ext cx="8229600" cy="2392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24200"/>
                <a:gridCol w="29718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Medical condition / characteristic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Contraceptive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Uterine fibroids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COC’s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Anemia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Breast feeding, less than 6 weeks post partum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breast cancer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Hormonal implants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1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Contraceptive options for women and couples with HIV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Factors to consider:</a:t>
            </a:r>
          </a:p>
          <a:p>
            <a:r>
              <a:rPr lang="en-US" dirty="0" smtClean="0"/>
              <a:t>Concerns about interaction between hormonal methods and ARV’s</a:t>
            </a:r>
          </a:p>
          <a:p>
            <a:r>
              <a:rPr lang="en-US" dirty="0" smtClean="0"/>
              <a:t>Need for dual protection against pregnancy and STI/HIV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8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 interactions between ARV’s and Hormonal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hormonal methods are good for women with HIV</a:t>
            </a:r>
          </a:p>
          <a:p>
            <a:pPr lvl="1"/>
            <a:r>
              <a:rPr lang="en-US" dirty="0" smtClean="0"/>
              <a:t>Very effective, easy to use, reversible, suitable for short/long term use, non contraceptive benefits, serious complications rare</a:t>
            </a:r>
          </a:p>
          <a:p>
            <a:r>
              <a:rPr lang="en-US" dirty="0" smtClean="0"/>
              <a:t>Some ARV’s speed up liver metabolism and may lower hormone levels</a:t>
            </a:r>
          </a:p>
          <a:p>
            <a:r>
              <a:rPr lang="en-US" dirty="0" smtClean="0"/>
              <a:t>Hormonal methods may (theoretically) affect ARV efficacy, infectivity or disease progression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8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evidence on interactions: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NRTI’s generally have no drug interactions with COC’s and DMPA</a:t>
            </a:r>
          </a:p>
          <a:p>
            <a:r>
              <a:rPr lang="en-US" dirty="0" smtClean="0"/>
              <a:t>Ritonavir boosted PI’s reduce contraceptive hormone levels in blood</a:t>
            </a:r>
          </a:p>
          <a:p>
            <a:r>
              <a:rPr lang="en-US" dirty="0" smtClean="0"/>
              <a:t>No significant interaction found between NNRTI’s and progestin only </a:t>
            </a:r>
            <a:r>
              <a:rPr lang="en-US" dirty="0" err="1" smtClean="0"/>
              <a:t>injectables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 guidelines for clients with HIV and AIDS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161893"/>
              </p:ext>
            </p:extLst>
          </p:nvPr>
        </p:nvGraphicFramePr>
        <p:xfrm>
          <a:off x="457200" y="1600200"/>
          <a:ext cx="82296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HIV infected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NRTI’s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NNRTI’s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Ritonavir PI’s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Implants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CoC’s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IUCD Initiation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IUCD</a:t>
                      </a:r>
                      <a:r>
                        <a:rPr lang="en-US" baseline="0" dirty="0" smtClean="0"/>
                        <a:t> continuation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8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Define Family planning</a:t>
            </a:r>
          </a:p>
          <a:p>
            <a:r>
              <a:rPr lang="en-US" dirty="0" smtClean="0"/>
              <a:t>Explain the Importance of FP</a:t>
            </a:r>
          </a:p>
          <a:p>
            <a:r>
              <a:rPr lang="en-US" dirty="0" smtClean="0"/>
              <a:t>Classify FP methods</a:t>
            </a:r>
          </a:p>
          <a:p>
            <a:r>
              <a:rPr lang="en-US" dirty="0" smtClean="0"/>
              <a:t>Explain factors that influence choice of FP methods</a:t>
            </a:r>
          </a:p>
          <a:p>
            <a:r>
              <a:rPr lang="en-US" dirty="0" smtClean="0"/>
              <a:t>Describe WHO medical eligibility criteria for FP methods</a:t>
            </a:r>
          </a:p>
          <a:p>
            <a:r>
              <a:rPr lang="en-US" dirty="0" smtClean="0"/>
              <a:t>Explain contraceptive options in the context of HIV infection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10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 guidelines for clients with HIV contd.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059960"/>
              </p:ext>
            </p:extLst>
          </p:nvPr>
        </p:nvGraphicFramePr>
        <p:xfrm>
          <a:off x="457200" y="1600200"/>
          <a:ext cx="8229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Condoms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restrictions. Use is encouraged to prevent STI/HIV transmission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ECP’s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restrictions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Sterilization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reason</a:t>
                      </a:r>
                      <a:r>
                        <a:rPr lang="en-US" baseline="0" dirty="0" smtClean="0"/>
                        <a:t> to deny. Delay in case of acute HIV infection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FAB 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use if menses regular. Encourage to use condoms outside fertile period to prevent STI’s/HIV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be used with exclusive breast feeding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Spermicides and diaphragm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recommended. May increase risk of HIV transmission or super-infection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73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Ways to avoid both pregnancy and STI’s/HIV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Condoms alone </a:t>
            </a:r>
          </a:p>
          <a:p>
            <a:r>
              <a:rPr lang="en-US" dirty="0" smtClean="0"/>
              <a:t>Condoms and another FP method</a:t>
            </a:r>
          </a:p>
          <a:p>
            <a:r>
              <a:rPr lang="en-US" dirty="0" smtClean="0"/>
              <a:t>Any FP method with an uninfected partner</a:t>
            </a:r>
          </a:p>
          <a:p>
            <a:r>
              <a:rPr lang="en-US" dirty="0" smtClean="0"/>
              <a:t>Other safe forms of intimacy (without sex)</a:t>
            </a:r>
          </a:p>
          <a:p>
            <a:r>
              <a:rPr lang="en-US" dirty="0" smtClean="0"/>
              <a:t>Delay or avoid having sex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method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Condoms plus any other method</a:t>
            </a:r>
          </a:p>
          <a:p>
            <a:r>
              <a:rPr lang="en-US" dirty="0" smtClean="0"/>
              <a:t>Reduces:</a:t>
            </a:r>
          </a:p>
          <a:p>
            <a:pPr lvl="1"/>
            <a:r>
              <a:rPr lang="en-US" dirty="0" smtClean="0"/>
              <a:t>Risk of unintended pregnancy</a:t>
            </a:r>
          </a:p>
          <a:p>
            <a:pPr lvl="1"/>
            <a:r>
              <a:rPr lang="en-US" dirty="0" smtClean="0"/>
              <a:t>Transmission of HIV between partners</a:t>
            </a:r>
          </a:p>
          <a:p>
            <a:pPr lvl="1"/>
            <a:r>
              <a:rPr lang="en-US" dirty="0" smtClean="0"/>
              <a:t>Risk of acquiring or transmitting other STI’s</a:t>
            </a:r>
          </a:p>
          <a:p>
            <a:r>
              <a:rPr lang="en-US" dirty="0" smtClean="0"/>
              <a:t>Requires ongoing support – users of other methods less likely to use condoms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0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oral contraceptives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Combination of estrogen and progestin</a:t>
            </a:r>
          </a:p>
          <a:p>
            <a:r>
              <a:rPr lang="en-US" dirty="0" smtClean="0"/>
              <a:t>May be monophasic, biphasic or </a:t>
            </a:r>
            <a:r>
              <a:rPr lang="en-US" dirty="0" err="1" smtClean="0"/>
              <a:t>triphasic</a:t>
            </a:r>
            <a:endParaRPr lang="en-US" dirty="0" smtClean="0"/>
          </a:p>
          <a:p>
            <a:r>
              <a:rPr lang="en-US" dirty="0" smtClean="0"/>
              <a:t>Low dose has 30–35 µg estrogen while high dose has 50 µg estrogen</a:t>
            </a:r>
          </a:p>
          <a:p>
            <a:r>
              <a:rPr lang="en-US" dirty="0" smtClean="0"/>
              <a:t>Formulation – 21 or 28 pill pack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 of </a:t>
            </a:r>
            <a:r>
              <a:rPr lang="en-US" dirty="0" err="1" smtClean="0"/>
              <a:t>CoC’s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Suppression of ovulation</a:t>
            </a:r>
          </a:p>
          <a:p>
            <a:r>
              <a:rPr lang="en-US" dirty="0" smtClean="0"/>
              <a:t>May also prevent fertilization by thickening cervical mucus</a:t>
            </a:r>
          </a:p>
          <a:p>
            <a:r>
              <a:rPr lang="en-US" dirty="0" smtClean="0"/>
              <a:t>Have no effect on an already existing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1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who should use COC’s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689812"/>
              </p:ext>
            </p:extLst>
          </p:nvPr>
        </p:nvGraphicFramePr>
        <p:xfrm>
          <a:off x="457200" y="1600200"/>
          <a:ext cx="8229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Menarche to 39 years, endometriosis, endometrial or ovarian cancer, uterine fibroids, family h/o breast cancer, varicose veins, irregular, heavy or prolonged bleeding; anemia; STI/PID; hepatitis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&gt;39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yrs</a:t>
                      </a:r>
                      <a:r>
                        <a:rPr lang="en-US" baseline="0" dirty="0" smtClean="0"/>
                        <a:t>, b/feeding &gt;5 months postpartum; superficial thrombophlebitis; uncomplicated diabetes; cervical cancer; unexplained </a:t>
                      </a:r>
                      <a:r>
                        <a:rPr lang="en-US" baseline="0" dirty="0" err="1" smtClean="0"/>
                        <a:t>pv</a:t>
                      </a:r>
                      <a:r>
                        <a:rPr lang="en-US" baseline="0" dirty="0" smtClean="0"/>
                        <a:t> bleeding; undiagnosed breast mass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374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who should not use </a:t>
            </a:r>
            <a:r>
              <a:rPr lang="en-US" dirty="0" err="1" smtClean="0"/>
              <a:t>CoC’s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918075"/>
              </p:ext>
            </p:extLst>
          </p:nvPr>
        </p:nvGraphicFramePr>
        <p:xfrm>
          <a:off x="457200" y="1600200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between 6 </a:t>
                      </a:r>
                      <a:r>
                        <a:rPr lang="en-US" dirty="0" err="1" smtClean="0"/>
                        <a:t>wks</a:t>
                      </a:r>
                      <a:r>
                        <a:rPr lang="en-US" dirty="0" smtClean="0"/>
                        <a:t> and 5 months postpartum; non-b/feeding &lt;21 days p/partum; hypertension</a:t>
                      </a:r>
                      <a:r>
                        <a:rPr lang="en-US" baseline="0" dirty="0" smtClean="0"/>
                        <a:t> ( 140-159/90-99), migraine without aura if &lt;35 years; gall bladder disease; use of rifampicin/</a:t>
                      </a:r>
                      <a:r>
                        <a:rPr lang="en-US" baseline="0" dirty="0" err="1" smtClean="0"/>
                        <a:t>rifabutin</a:t>
                      </a:r>
                      <a:r>
                        <a:rPr lang="en-US" baseline="0" dirty="0" smtClean="0"/>
                        <a:t>.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&lt;6 </a:t>
                      </a:r>
                      <a:r>
                        <a:rPr lang="en-US" dirty="0" err="1" smtClean="0"/>
                        <a:t>wks</a:t>
                      </a:r>
                      <a:r>
                        <a:rPr lang="en-US" dirty="0" smtClean="0"/>
                        <a:t> p/partum; hypertension (&gt;159/&gt;99); migraine with aura; DVT (history or acute); </a:t>
                      </a:r>
                      <a:r>
                        <a:rPr lang="en-US" dirty="0" err="1" smtClean="0"/>
                        <a:t>ischaemic</a:t>
                      </a:r>
                      <a:r>
                        <a:rPr lang="en-US" dirty="0" smtClean="0"/>
                        <a:t> heart disease or stroke; complicated diabetes; breast cancer; acute/flare hepatitis; severe liver disease/liver tumors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59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effective, safe, easy to use, can be provided by trained non-clinical providers, pelvic exam not required for initiation</a:t>
            </a:r>
          </a:p>
          <a:p>
            <a:r>
              <a:rPr lang="en-US" dirty="0" smtClean="0"/>
              <a:t>Regulation/control of flow, pain, anemia, acne, </a:t>
            </a:r>
            <a:r>
              <a:rPr lang="en-US" dirty="0" err="1" smtClean="0"/>
              <a:t>hirsutism</a:t>
            </a:r>
            <a:r>
              <a:rPr lang="en-US" dirty="0" smtClean="0"/>
              <a:t>, endometriosis</a:t>
            </a:r>
          </a:p>
          <a:p>
            <a:r>
              <a:rPr lang="en-US" dirty="0" smtClean="0"/>
              <a:t>Prevention of ovarian, endometrial cancer, symptomatic PID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Minor</a:t>
            </a:r>
          </a:p>
          <a:p>
            <a:pPr lvl="1"/>
            <a:r>
              <a:rPr lang="en-US" dirty="0" smtClean="0"/>
              <a:t>Nausea, spotting, mild headaches, Breast tenderness, slight weight gain, mood change, </a:t>
            </a:r>
            <a:r>
              <a:rPr lang="en-US" dirty="0" err="1" smtClean="0"/>
              <a:t>ammenorrhoea</a:t>
            </a:r>
            <a:endParaRPr lang="en-US" dirty="0" smtClean="0"/>
          </a:p>
          <a:p>
            <a:r>
              <a:rPr lang="en-US" dirty="0" smtClean="0"/>
              <a:t>Major = complications: rare but possible</a:t>
            </a:r>
          </a:p>
          <a:p>
            <a:pPr lvl="1"/>
            <a:r>
              <a:rPr lang="en-US" dirty="0" smtClean="0"/>
              <a:t>Myocardial infarction</a:t>
            </a:r>
          </a:p>
          <a:p>
            <a:pPr lvl="1"/>
            <a:r>
              <a:rPr lang="en-US" dirty="0" smtClean="0"/>
              <a:t>Stroke </a:t>
            </a:r>
          </a:p>
          <a:p>
            <a:pPr lvl="1"/>
            <a:r>
              <a:rPr lang="en-US" dirty="0" smtClean="0"/>
              <a:t>Venous thrombosis or embolism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 of </a:t>
            </a:r>
            <a:r>
              <a:rPr lang="en-US" dirty="0" err="1" smtClean="0"/>
              <a:t>CoC’s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any time reasonably sure not pregnant</a:t>
            </a:r>
          </a:p>
          <a:p>
            <a:r>
              <a:rPr lang="en-US" dirty="0" smtClean="0"/>
              <a:t>Begin within 5 days from LMP</a:t>
            </a:r>
          </a:p>
          <a:p>
            <a:r>
              <a:rPr lang="en-US" dirty="0" smtClean="0"/>
              <a:t>Back-up method needed if initiated after 1</a:t>
            </a:r>
            <a:r>
              <a:rPr lang="en-US" baseline="30000" dirty="0" smtClean="0"/>
              <a:t>st</a:t>
            </a:r>
            <a:r>
              <a:rPr lang="en-US" dirty="0" smtClean="0"/>
              <a:t> 5 days</a:t>
            </a:r>
          </a:p>
          <a:p>
            <a:r>
              <a:rPr lang="en-US" dirty="0" smtClean="0"/>
              <a:t>If missed 1 or 2 days = take soonest, and CT; 3 days or more , </a:t>
            </a:r>
            <a:r>
              <a:rPr lang="en-US" smtClean="0"/>
              <a:t>backup needed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 of reproductive health that enables couples and women to choose whether, when or how often to reproduce</a:t>
            </a:r>
          </a:p>
          <a:p>
            <a:r>
              <a:rPr lang="en-US" dirty="0" smtClean="0"/>
              <a:t>Enables couples to delay getting a first or subsequent child and space as per their desire</a:t>
            </a:r>
          </a:p>
          <a:p>
            <a:r>
              <a:rPr lang="en-US" dirty="0" smtClean="0"/>
              <a:t>Allows for limiting the total size of </a:t>
            </a:r>
            <a:r>
              <a:rPr lang="en-US" smtClean="0"/>
              <a:t>the family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2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Depot </a:t>
            </a:r>
            <a:r>
              <a:rPr lang="en-US" dirty="0" err="1" smtClean="0"/>
              <a:t>Medroxy</a:t>
            </a:r>
            <a:r>
              <a:rPr lang="en-US" dirty="0" smtClean="0"/>
              <a:t>-progesterone acetate (DMPA)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Commonly known as Depo-Provera</a:t>
            </a:r>
          </a:p>
          <a:p>
            <a:r>
              <a:rPr lang="en-US" dirty="0" smtClean="0"/>
              <a:t>Given as deep IM injection of 150 mg every 3 months (13 weeks)</a:t>
            </a:r>
          </a:p>
          <a:p>
            <a:r>
              <a:rPr lang="en-US" dirty="0" smtClean="0"/>
              <a:t>May be given from 2 weeks early to 4 weeks 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28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DMPA – Mode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Suppresses hormones responsible for ovulation</a:t>
            </a:r>
          </a:p>
          <a:p>
            <a:r>
              <a:rPr lang="en-US" dirty="0" smtClean="0"/>
              <a:t>Thickens cervical mucus to block sperm movement</a:t>
            </a:r>
          </a:p>
          <a:p>
            <a:r>
              <a:rPr lang="en-US" dirty="0" smtClean="0"/>
              <a:t>Reversible method</a:t>
            </a:r>
          </a:p>
          <a:p>
            <a:r>
              <a:rPr lang="en-US" dirty="0" smtClean="0"/>
              <a:t>Length of use does not influence return to fertility</a:t>
            </a:r>
          </a:p>
          <a:p>
            <a:r>
              <a:rPr lang="en-US" dirty="0" smtClean="0"/>
              <a:t>Takes 9-10 months to conceive </a:t>
            </a:r>
            <a:r>
              <a:rPr lang="en-US" smtClean="0"/>
              <a:t>after last </a:t>
            </a:r>
            <a:r>
              <a:rPr lang="en-US" dirty="0" smtClean="0"/>
              <a:t>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9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xamples of who can use DMPA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33689"/>
              </p:ext>
            </p:extLst>
          </p:nvPr>
        </p:nvGraphicFramePr>
        <p:xfrm>
          <a:off x="457200" y="1600200"/>
          <a:ext cx="82296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Heavy smokers; b/feeding after 6wks p/partum; thyroid diseases; </a:t>
                      </a:r>
                      <a:r>
                        <a:rPr lang="en-US" dirty="0" err="1" smtClean="0"/>
                        <a:t>dysmenorrhoea</a:t>
                      </a:r>
                      <a:r>
                        <a:rPr lang="en-US" dirty="0" smtClean="0"/>
                        <a:t>; uterine fibroids; STIs/PID; use of rifampicin, </a:t>
                      </a:r>
                      <a:r>
                        <a:rPr lang="en-US" dirty="0" err="1" smtClean="0"/>
                        <a:t>rifabutin</a:t>
                      </a:r>
                      <a:r>
                        <a:rPr lang="en-US" dirty="0" smtClean="0"/>
                        <a:t> or anticonvulsants; any type of ARV drug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&lt;18 yrs; adequately controlled hypertension; uncomplicated diabetes; gall bladder disease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45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who should not use DMPA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970865"/>
              </p:ext>
            </p:extLst>
          </p:nvPr>
        </p:nvGraphicFramePr>
        <p:xfrm>
          <a:off x="457200" y="1600200"/>
          <a:ext cx="822960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before 6wks p/partum; severe hypertension (&gt;160/100); vascular disease;</a:t>
                      </a:r>
                      <a:r>
                        <a:rPr lang="en-US" baseline="0" dirty="0" smtClean="0"/>
                        <a:t> acute DVT/PE’ current or history of </a:t>
                      </a:r>
                      <a:r>
                        <a:rPr lang="en-US" baseline="0" dirty="0" err="1" smtClean="0"/>
                        <a:t>ischaemic</a:t>
                      </a:r>
                      <a:r>
                        <a:rPr lang="en-US" baseline="0" dirty="0" smtClean="0"/>
                        <a:t> heart disease or stroke; complicated diabetes; severe liver disease/liver tumor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breast cancer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75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Progestin only pills (POP’s)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Contain no estrogen</a:t>
            </a:r>
          </a:p>
          <a:p>
            <a:r>
              <a:rPr lang="en-US" dirty="0" smtClean="0"/>
              <a:t>Amount of progestin in each pill less than in COC’s</a:t>
            </a:r>
          </a:p>
          <a:p>
            <a:r>
              <a:rPr lang="en-US" dirty="0" smtClean="0"/>
              <a:t>All pills in each pack are active and with same amount of progestin</a:t>
            </a:r>
          </a:p>
          <a:p>
            <a:r>
              <a:rPr lang="en-US" dirty="0" smtClean="0"/>
              <a:t>28-35 pills per pack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87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POP’s –contd.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Mechanism of action</a:t>
            </a:r>
          </a:p>
          <a:p>
            <a:pPr lvl="1"/>
            <a:r>
              <a:rPr lang="en-US" dirty="0" smtClean="0"/>
              <a:t>Partial suppression of ovulation – more pronounced in breastfeeding women</a:t>
            </a:r>
          </a:p>
          <a:p>
            <a:pPr lvl="1"/>
            <a:r>
              <a:rPr lang="en-US" dirty="0" smtClean="0"/>
              <a:t>Thickening of cervical mucus</a:t>
            </a:r>
          </a:p>
          <a:p>
            <a:r>
              <a:rPr lang="en-US" dirty="0" smtClean="0"/>
              <a:t>Have no known adverse effects</a:t>
            </a:r>
          </a:p>
          <a:p>
            <a:r>
              <a:rPr lang="en-US" dirty="0" smtClean="0"/>
              <a:t>Side effects similar to those of implants</a:t>
            </a:r>
          </a:p>
          <a:p>
            <a:pPr lvl="1"/>
            <a:r>
              <a:rPr lang="en-US" dirty="0" smtClean="0"/>
              <a:t>Irregular or prolonged bleeding not common in breastfeeding women</a:t>
            </a:r>
          </a:p>
          <a:p>
            <a:pPr lvl="1"/>
            <a:r>
              <a:rPr lang="en-US" dirty="0" smtClean="0"/>
              <a:t>Require stricter pill-taking schedule than COC’s </a:t>
            </a:r>
          </a:p>
          <a:p>
            <a:pPr lvl="2"/>
            <a:r>
              <a:rPr lang="en-US" dirty="0" smtClean="0"/>
              <a:t>1 pill each day within 3 hours of same time</a:t>
            </a:r>
          </a:p>
          <a:p>
            <a:pPr lvl="2"/>
            <a:r>
              <a:rPr lang="en-US" dirty="0" smtClean="0"/>
              <a:t>No break between packs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Emergency contraception pills (ECPs)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Pills used for post-coital contraception</a:t>
            </a:r>
          </a:p>
          <a:p>
            <a:r>
              <a:rPr lang="en-US" dirty="0" smtClean="0"/>
              <a:t>May be POPs or COCs</a:t>
            </a:r>
          </a:p>
          <a:p>
            <a:r>
              <a:rPr lang="en-US" dirty="0" smtClean="0"/>
              <a:t>May be used up to 5 days post-coital but most effective when used early</a:t>
            </a:r>
          </a:p>
          <a:p>
            <a:r>
              <a:rPr lang="en-US" dirty="0" smtClean="0"/>
              <a:t>POP regimen more effective than COC</a:t>
            </a:r>
          </a:p>
          <a:p>
            <a:r>
              <a:rPr lang="en-US" dirty="0" smtClean="0"/>
              <a:t>POPs –specially formulated or regular pills</a:t>
            </a:r>
          </a:p>
          <a:p>
            <a:r>
              <a:rPr lang="en-US" dirty="0" smtClean="0"/>
              <a:t>COCs –low dose (4 pills </a:t>
            </a:r>
            <a:r>
              <a:rPr lang="en-US" dirty="0" err="1" smtClean="0"/>
              <a:t>bd</a:t>
            </a:r>
            <a:r>
              <a:rPr lang="en-US" dirty="0" smtClean="0"/>
              <a:t>); high dose (2 pills </a:t>
            </a:r>
            <a:r>
              <a:rPr lang="en-US" dirty="0" err="1" smtClean="0"/>
              <a:t>bd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3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ECPs – 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Depending on when in the cycle the pills are taken, they may:</a:t>
            </a:r>
          </a:p>
          <a:p>
            <a:r>
              <a:rPr lang="en-US" dirty="0" smtClean="0"/>
              <a:t>Inhibit or delay ovulation</a:t>
            </a:r>
          </a:p>
          <a:p>
            <a:r>
              <a:rPr lang="en-US" dirty="0" smtClean="0"/>
              <a:t>Affect transport of sperm or ovum inhibiting fertilization</a:t>
            </a:r>
          </a:p>
          <a:p>
            <a:r>
              <a:rPr lang="en-US" dirty="0" smtClean="0"/>
              <a:t>Prevent implantation by making the endometrium unsuitable</a:t>
            </a:r>
          </a:p>
          <a:p>
            <a:r>
              <a:rPr lang="en-US" dirty="0" smtClean="0"/>
              <a:t>Do not disrupt established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5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ECPs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Unplanned, unprotected intercourse including rape</a:t>
            </a:r>
          </a:p>
          <a:p>
            <a:r>
              <a:rPr lang="en-US" dirty="0" smtClean="0"/>
              <a:t>Condom leakage or breakage or other barrier method failure</a:t>
            </a:r>
          </a:p>
          <a:p>
            <a:r>
              <a:rPr lang="en-US" dirty="0" smtClean="0"/>
              <a:t>Coitus after having missed 3 or more COC</a:t>
            </a:r>
          </a:p>
          <a:p>
            <a:r>
              <a:rPr lang="en-US" dirty="0" smtClean="0"/>
              <a:t>Coitus after more than 4 weeks late for DMPA or 7 days late for monthly injection</a:t>
            </a:r>
          </a:p>
          <a:p>
            <a:r>
              <a:rPr lang="en-US" dirty="0" smtClean="0"/>
              <a:t>Failed withdrawal or abstinence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7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ECPs – What the user needs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effective the sooner they are began </a:t>
            </a:r>
          </a:p>
          <a:p>
            <a:r>
              <a:rPr lang="en-US" dirty="0" smtClean="0"/>
              <a:t>Side effects (nausea and vomiting) may occur but less common with POP regimen</a:t>
            </a:r>
          </a:p>
          <a:p>
            <a:r>
              <a:rPr lang="en-US" dirty="0" smtClean="0"/>
              <a:t>Next menses may come a week early or late</a:t>
            </a:r>
          </a:p>
          <a:p>
            <a:r>
              <a:rPr lang="en-US" dirty="0" smtClean="0"/>
              <a:t>Do not provide pregnancy protection for future intercourse nor protect  STIs/HIV</a:t>
            </a:r>
          </a:p>
          <a:p>
            <a:r>
              <a:rPr lang="en-US" dirty="0" smtClean="0"/>
              <a:t>A regular method should be considered after ECP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35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Lies in the benefits of FP:</a:t>
            </a:r>
          </a:p>
          <a:p>
            <a:r>
              <a:rPr lang="en-US" dirty="0" smtClean="0"/>
              <a:t>Contraceptive benefits. </a:t>
            </a:r>
          </a:p>
          <a:p>
            <a:r>
              <a:rPr lang="en-US" dirty="0" smtClean="0"/>
              <a:t>Non contraceptive benefits</a:t>
            </a:r>
          </a:p>
          <a:p>
            <a:r>
              <a:rPr lang="en-US" dirty="0" smtClean="0"/>
              <a:t>Health benefits </a:t>
            </a:r>
          </a:p>
        </p:txBody>
      </p:sp>
    </p:spTree>
    <p:extLst>
      <p:ext uri="{BB962C8B-B14F-4D97-AF65-F5344CB8AC3E}">
        <p14:creationId xmlns:p14="http://schemas.microsoft.com/office/powerpoint/2010/main" val="251150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Implants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Progestin filled rods or capsules that are inserted under the skin (</a:t>
            </a:r>
            <a:r>
              <a:rPr lang="en-US" dirty="0" err="1" smtClean="0"/>
              <a:t>subdermal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Norplant: 6-capsule system effective for 5 years</a:t>
            </a:r>
          </a:p>
          <a:p>
            <a:r>
              <a:rPr lang="en-US" dirty="0" smtClean="0"/>
              <a:t>Second generation implants:</a:t>
            </a:r>
          </a:p>
          <a:p>
            <a:pPr lvl="1"/>
            <a:r>
              <a:rPr lang="en-US" dirty="0" err="1" smtClean="0"/>
              <a:t>Jadelle</a:t>
            </a:r>
            <a:r>
              <a:rPr lang="en-US" dirty="0" smtClean="0"/>
              <a:t> and </a:t>
            </a:r>
            <a:r>
              <a:rPr lang="en-US" dirty="0" err="1" smtClean="0"/>
              <a:t>Sinoplant</a:t>
            </a:r>
            <a:r>
              <a:rPr lang="en-US" dirty="0" smtClean="0"/>
              <a:t> – 2 rod system effective for 5 years</a:t>
            </a:r>
          </a:p>
          <a:p>
            <a:pPr lvl="1"/>
            <a:r>
              <a:rPr lang="en-US" dirty="0" err="1" smtClean="0"/>
              <a:t>Implanon</a:t>
            </a:r>
            <a:r>
              <a:rPr lang="en-US" dirty="0" smtClean="0"/>
              <a:t> – 1 rod system effective for 3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4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Implants – characteristics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Safe, 99.95% effective, easy to use, reversible</a:t>
            </a:r>
          </a:p>
          <a:p>
            <a:r>
              <a:rPr lang="en-US" dirty="0" smtClean="0"/>
              <a:t>Can be used by b/feeding women</a:t>
            </a:r>
          </a:p>
          <a:p>
            <a:endParaRPr lang="en-US" dirty="0" smtClean="0"/>
          </a:p>
          <a:p>
            <a:r>
              <a:rPr lang="en-US" dirty="0" smtClean="0"/>
              <a:t>Other health benefits e.g. reduced risk of PID and </a:t>
            </a:r>
            <a:r>
              <a:rPr lang="en-US" dirty="0" err="1" smtClean="0"/>
              <a:t>anaemia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Side effects are common</a:t>
            </a:r>
          </a:p>
          <a:p>
            <a:endParaRPr lang="en-US" dirty="0" smtClean="0"/>
          </a:p>
          <a:p>
            <a:r>
              <a:rPr lang="en-US" dirty="0" smtClean="0"/>
              <a:t>Cannot be initiated/discontinued without a providers help</a:t>
            </a:r>
          </a:p>
          <a:p>
            <a:endParaRPr lang="en-US" dirty="0" smtClean="0"/>
          </a:p>
          <a:p>
            <a:r>
              <a:rPr lang="en-US" dirty="0" smtClean="0"/>
              <a:t>Provide no protection from STIs/HIV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8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 of Implants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several months:</a:t>
            </a:r>
          </a:p>
          <a:p>
            <a:pPr lvl="1"/>
            <a:r>
              <a:rPr lang="en-US" dirty="0" err="1" smtClean="0"/>
              <a:t>Amenorrhoea</a:t>
            </a:r>
            <a:r>
              <a:rPr lang="en-US" dirty="0" smtClean="0"/>
              <a:t>, infrequent bleeding, light bleeding/spotting, prolonged irregular bleeding</a:t>
            </a:r>
          </a:p>
          <a:p>
            <a:r>
              <a:rPr lang="en-US" dirty="0" smtClean="0"/>
              <a:t>After 1 year:</a:t>
            </a:r>
          </a:p>
          <a:p>
            <a:pPr lvl="1"/>
            <a:r>
              <a:rPr lang="en-US" dirty="0" smtClean="0"/>
              <a:t>Light bleeding for a few days, irregular bleeding, infrequent bleeding, </a:t>
            </a:r>
            <a:r>
              <a:rPr lang="en-US" dirty="0" err="1" smtClean="0"/>
              <a:t>amenorrhoea</a:t>
            </a:r>
            <a:endParaRPr lang="en-US" dirty="0" smtClean="0"/>
          </a:p>
          <a:p>
            <a:r>
              <a:rPr lang="en-US" dirty="0" smtClean="0"/>
              <a:t>Other side effects:</a:t>
            </a:r>
          </a:p>
          <a:p>
            <a:pPr lvl="1"/>
            <a:r>
              <a:rPr lang="en-US" dirty="0" smtClean="0"/>
              <a:t>Nausea, headaches, breast tenderness, weight change, abdominal pain</a:t>
            </a:r>
          </a:p>
        </p:txBody>
      </p:sp>
    </p:spTree>
    <p:extLst>
      <p:ext uri="{BB962C8B-B14F-4D97-AF65-F5344CB8AC3E}">
        <p14:creationId xmlns:p14="http://schemas.microsoft.com/office/powerpoint/2010/main" val="2592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who can use Implants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775570"/>
              </p:ext>
            </p:extLst>
          </p:nvPr>
        </p:nvGraphicFramePr>
        <p:xfrm>
          <a:off x="457200" y="1600200"/>
          <a:ext cx="8229600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after 6weeks postpartum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heavy smokers, complicated </a:t>
                      </a:r>
                      <a:r>
                        <a:rPr lang="en-US" baseline="0" dirty="0" err="1" smtClean="0"/>
                        <a:t>valvular</a:t>
                      </a:r>
                      <a:r>
                        <a:rPr lang="en-US" baseline="0" dirty="0" smtClean="0"/>
                        <a:t> heart disease, endometriosis, endometrial and ovarian cancer, thyroid disorders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 &gt;159/99, history</a:t>
                      </a:r>
                      <a:r>
                        <a:rPr lang="en-US" baseline="0" dirty="0" smtClean="0"/>
                        <a:t> of DVT/PE, diabetes with vascular complications, heavy or prolonged </a:t>
                      </a:r>
                      <a:r>
                        <a:rPr lang="en-US" baseline="0" dirty="0" err="1" smtClean="0"/>
                        <a:t>pv</a:t>
                      </a:r>
                      <a:r>
                        <a:rPr lang="en-US" baseline="0" dirty="0" smtClean="0"/>
                        <a:t> bleeding, multiple risk factors for CVD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7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who should not use Implants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610080"/>
              </p:ext>
            </p:extLst>
          </p:nvPr>
        </p:nvGraphicFramePr>
        <p:xfrm>
          <a:off x="457200" y="1600200"/>
          <a:ext cx="822960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before 6 </a:t>
                      </a:r>
                      <a:r>
                        <a:rPr lang="en-US" dirty="0" err="1" smtClean="0"/>
                        <a:t>wks</a:t>
                      </a:r>
                      <a:r>
                        <a:rPr lang="en-US" dirty="0" smtClean="0"/>
                        <a:t> postpartum,</a:t>
                      </a:r>
                      <a:r>
                        <a:rPr lang="en-US" baseline="0" dirty="0" smtClean="0"/>
                        <a:t> acute DVT/PE, unexplained vaginal bleeding, history of breast cancer, severe liver disease, liver tumors, systemic lupus disease, (continuation only – </a:t>
                      </a:r>
                      <a:r>
                        <a:rPr lang="en-US" baseline="0" dirty="0" err="1" smtClean="0"/>
                        <a:t>ischaemic</a:t>
                      </a:r>
                      <a:r>
                        <a:rPr lang="en-US" baseline="0" dirty="0" smtClean="0"/>
                        <a:t> heart disease, stroke, migraine (with aura)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breast cancer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2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Intrauterine Devices (IUCDs)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Originally </a:t>
            </a:r>
            <a:r>
              <a:rPr lang="en-US" dirty="0"/>
              <a:t>plain coiled plastic </a:t>
            </a:r>
            <a:r>
              <a:rPr lang="en-US" dirty="0" smtClean="0"/>
              <a:t>devices inserted into the uterus</a:t>
            </a:r>
            <a:endParaRPr lang="en-US" dirty="0"/>
          </a:p>
          <a:p>
            <a:r>
              <a:rPr lang="en-US" dirty="0" smtClean="0"/>
              <a:t>Later T –shaped devices with copper wire or </a:t>
            </a:r>
            <a:r>
              <a:rPr lang="en-US" dirty="0" err="1" smtClean="0"/>
              <a:t>sleave</a:t>
            </a:r>
            <a:r>
              <a:rPr lang="en-US" dirty="0" smtClean="0"/>
              <a:t> e.g. copper-T 380A, Nova-T, Multi-load.</a:t>
            </a:r>
          </a:p>
          <a:p>
            <a:r>
              <a:rPr lang="en-US" dirty="0" smtClean="0"/>
              <a:t>Latest – hormone impregnated T-devices e.g. </a:t>
            </a:r>
            <a:r>
              <a:rPr lang="en-US" dirty="0" err="1" smtClean="0"/>
              <a:t>Progestasat</a:t>
            </a:r>
            <a:r>
              <a:rPr lang="en-US" dirty="0" smtClean="0"/>
              <a:t>, </a:t>
            </a:r>
            <a:r>
              <a:rPr lang="en-US" dirty="0" err="1" smtClean="0"/>
              <a:t>Mirena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83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action of Copper IUCDs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a sterile inflammatory reaction in uterine cavity</a:t>
            </a:r>
          </a:p>
          <a:p>
            <a:r>
              <a:rPr lang="en-US" dirty="0" smtClean="0"/>
              <a:t>Products of inflammatory process damage sperms</a:t>
            </a:r>
          </a:p>
          <a:p>
            <a:r>
              <a:rPr lang="en-US" dirty="0" smtClean="0"/>
              <a:t>Presence of device also interferes with sperm movement</a:t>
            </a:r>
          </a:p>
          <a:p>
            <a:r>
              <a:rPr lang="en-US" dirty="0" smtClean="0"/>
              <a:t>Net effect is to prevent fertilization</a:t>
            </a:r>
          </a:p>
          <a:p>
            <a:r>
              <a:rPr lang="en-US" dirty="0" smtClean="0"/>
              <a:t>Has no effect on ovulation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77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IUCD use – Advantages: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effective and very safe</a:t>
            </a:r>
          </a:p>
          <a:p>
            <a:r>
              <a:rPr lang="en-US" dirty="0" smtClean="0"/>
              <a:t>Easy to use</a:t>
            </a:r>
          </a:p>
          <a:p>
            <a:r>
              <a:rPr lang="en-US" dirty="0" smtClean="0"/>
              <a:t>Long lasting</a:t>
            </a:r>
          </a:p>
          <a:p>
            <a:r>
              <a:rPr lang="en-US" dirty="0" smtClean="0"/>
              <a:t>Easily reversible</a:t>
            </a:r>
          </a:p>
          <a:p>
            <a:r>
              <a:rPr lang="en-US" dirty="0" smtClean="0"/>
              <a:t>Quick return to fertility</a:t>
            </a:r>
          </a:p>
          <a:p>
            <a:r>
              <a:rPr lang="en-US" dirty="0" smtClean="0"/>
              <a:t>No systemic effects</a:t>
            </a:r>
          </a:p>
          <a:p>
            <a:r>
              <a:rPr lang="en-US" dirty="0" smtClean="0"/>
              <a:t>Complications are rare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2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IUCD use -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Cramping and increased/prolonged bleeding</a:t>
            </a:r>
          </a:p>
          <a:p>
            <a:r>
              <a:rPr lang="en-US" dirty="0" smtClean="0"/>
              <a:t>Possible inter-menstrual bleeding</a:t>
            </a:r>
          </a:p>
          <a:p>
            <a:r>
              <a:rPr lang="en-US" dirty="0" smtClean="0"/>
              <a:t>Insertion/removal require a trained provider</a:t>
            </a:r>
          </a:p>
          <a:p>
            <a:r>
              <a:rPr lang="en-US" dirty="0" smtClean="0"/>
              <a:t>No STI/HIV protection</a:t>
            </a:r>
          </a:p>
          <a:p>
            <a:r>
              <a:rPr lang="en-US" dirty="0" smtClean="0"/>
              <a:t>Rare complications include perforation and PID (risk highest in first 20 days of insertion)</a:t>
            </a:r>
          </a:p>
          <a:p>
            <a:pPr lvl="1"/>
            <a:r>
              <a:rPr lang="en-US" dirty="0" smtClean="0"/>
              <a:t>Side effects most common in first 3 months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65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who can use copper IUCDs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60339"/>
              </p:ext>
            </p:extLst>
          </p:nvPr>
        </p:nvGraphicFramePr>
        <p:xfrm>
          <a:off x="457200" y="1752600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89559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&gt;19 years, high BP, DVT, </a:t>
                      </a:r>
                      <a:r>
                        <a:rPr lang="en-US" dirty="0" err="1" smtClean="0"/>
                        <a:t>ischaemic</a:t>
                      </a:r>
                      <a:r>
                        <a:rPr lang="en-US" dirty="0" smtClean="0"/>
                        <a:t>  heart disease, migraine headaches, cervical </a:t>
                      </a:r>
                      <a:r>
                        <a:rPr lang="en-US" dirty="0" err="1" smtClean="0"/>
                        <a:t>ectopy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breast diseases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Menarche to &lt;20 years, nulliparous, heavy or prolonged bleeding, severe </a:t>
                      </a:r>
                      <a:r>
                        <a:rPr lang="en-US" dirty="0" err="1" smtClean="0"/>
                        <a:t>dysmenorrhoea</a:t>
                      </a:r>
                      <a:r>
                        <a:rPr lang="en-US" dirty="0" smtClean="0"/>
                        <a:t>, endometriosis, anemia, high risk of HIV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05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Contraceptive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Nations:</a:t>
            </a:r>
          </a:p>
          <a:p>
            <a:pPr lvl="1"/>
            <a:r>
              <a:rPr lang="en-US" dirty="0"/>
              <a:t>Helps regulate population growth</a:t>
            </a:r>
          </a:p>
          <a:p>
            <a:pPr lvl="1"/>
            <a:r>
              <a:rPr lang="en-US" dirty="0" smtClean="0"/>
              <a:t>Matches population growth to economic growth</a:t>
            </a:r>
            <a:endParaRPr lang="en-US" dirty="0"/>
          </a:p>
          <a:p>
            <a:pPr lvl="1"/>
            <a:r>
              <a:rPr lang="en-US" dirty="0" smtClean="0"/>
              <a:t>Prevents poverty, crime, environmental degradation</a:t>
            </a:r>
          </a:p>
          <a:p>
            <a:r>
              <a:rPr lang="en-US" dirty="0" smtClean="0"/>
              <a:t>Families </a:t>
            </a:r>
          </a:p>
          <a:p>
            <a:pPr lvl="1"/>
            <a:r>
              <a:rPr lang="en-US" dirty="0" smtClean="0"/>
              <a:t>Limits family sizes – more resources for each member</a:t>
            </a:r>
          </a:p>
          <a:p>
            <a:r>
              <a:rPr lang="en-US" dirty="0" smtClean="0"/>
              <a:t>Individuals</a:t>
            </a:r>
          </a:p>
          <a:p>
            <a:pPr lvl="1"/>
            <a:r>
              <a:rPr lang="en-US" dirty="0" smtClean="0"/>
              <a:t>Helps delay a first or subsequent child</a:t>
            </a:r>
          </a:p>
          <a:p>
            <a:pPr lvl="1"/>
            <a:r>
              <a:rPr lang="en-US" dirty="0" smtClean="0"/>
              <a:t>Allows more relaxed sexual relations  </a:t>
            </a:r>
          </a:p>
          <a:p>
            <a:r>
              <a:rPr lang="en-US" dirty="0" smtClean="0"/>
              <a:t>Children </a:t>
            </a:r>
          </a:p>
          <a:p>
            <a:pPr lvl="1"/>
            <a:r>
              <a:rPr lang="en-US" dirty="0" smtClean="0"/>
              <a:t>Allows spacing – more time to breastfeed and care for each 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048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about the IUCD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Are </a:t>
            </a:r>
            <a:r>
              <a:rPr lang="en-US" dirty="0" err="1" smtClean="0"/>
              <a:t>arbotificient</a:t>
            </a:r>
            <a:endParaRPr lang="en-US" dirty="0" smtClean="0"/>
          </a:p>
          <a:p>
            <a:r>
              <a:rPr lang="en-US" dirty="0" smtClean="0"/>
              <a:t>Causes infertility</a:t>
            </a:r>
          </a:p>
          <a:p>
            <a:r>
              <a:rPr lang="en-US" dirty="0" smtClean="0"/>
              <a:t>Cause discomfort to the male partner</a:t>
            </a:r>
          </a:p>
          <a:p>
            <a:r>
              <a:rPr lang="en-US" dirty="0" smtClean="0"/>
              <a:t>Travel to distant parts of the body</a:t>
            </a:r>
          </a:p>
          <a:p>
            <a:r>
              <a:rPr lang="en-US" dirty="0" smtClean="0"/>
              <a:t>Are too large for small women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3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sterilization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Permanent method for both males and females</a:t>
            </a:r>
          </a:p>
          <a:p>
            <a:r>
              <a:rPr lang="en-US" dirty="0" smtClean="0"/>
              <a:t>Prevents sperm from reaching the ova in women</a:t>
            </a:r>
          </a:p>
          <a:p>
            <a:r>
              <a:rPr lang="en-US" dirty="0" smtClean="0"/>
              <a:t>Prevents sperm from reaching semen in men</a:t>
            </a:r>
          </a:p>
          <a:p>
            <a:r>
              <a:rPr lang="en-US" dirty="0" smtClean="0"/>
              <a:t>Safe and simple surgical procedure</a:t>
            </a:r>
          </a:p>
          <a:p>
            <a:r>
              <a:rPr lang="en-US" dirty="0" smtClean="0"/>
              <a:t>Very effective – ( 0.5% at 1 year, 1.85% at </a:t>
            </a:r>
            <a:r>
              <a:rPr lang="en-US" smtClean="0"/>
              <a:t>10 years </a:t>
            </a:r>
            <a:r>
              <a:rPr lang="en-US" dirty="0" smtClean="0"/>
              <a:t>in women, 0.1-0.15% in 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use sterilization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Men, women and couples who:</a:t>
            </a:r>
          </a:p>
          <a:p>
            <a:r>
              <a:rPr lang="en-US" dirty="0" smtClean="0"/>
              <a:t>Do not want any more children</a:t>
            </a:r>
          </a:p>
          <a:p>
            <a:r>
              <a:rPr lang="en-US" dirty="0" smtClean="0"/>
              <a:t>Want highly effective contraception</a:t>
            </a:r>
          </a:p>
          <a:p>
            <a:r>
              <a:rPr lang="en-US" dirty="0" smtClean="0"/>
              <a:t>Want permanent protection</a:t>
            </a:r>
          </a:p>
          <a:p>
            <a:r>
              <a:rPr lang="en-US" dirty="0" smtClean="0"/>
              <a:t>Have difficulty with temporary methods requiring compliance or re-supply</a:t>
            </a:r>
          </a:p>
          <a:p>
            <a:pPr marL="457200" lvl="1" indent="0">
              <a:buNone/>
            </a:pPr>
            <a:r>
              <a:rPr lang="en-US" sz="2400" dirty="0" smtClean="0"/>
              <a:t>There are no medical restrictions for age and parity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0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Sterilization </a:t>
            </a:r>
            <a:r>
              <a:rPr lang="en-US" dirty="0" smtClean="0"/>
              <a:t>Counseling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informed choice – </a:t>
            </a:r>
            <a:r>
              <a:rPr lang="en-US" sz="2400" dirty="0" smtClean="0"/>
              <a:t>inform about all other options</a:t>
            </a:r>
            <a:endParaRPr lang="en-US" sz="2400" dirty="0"/>
          </a:p>
          <a:p>
            <a:r>
              <a:rPr lang="en-US" dirty="0"/>
              <a:t>E</a:t>
            </a:r>
            <a:r>
              <a:rPr lang="en-US" dirty="0" smtClean="0"/>
              <a:t>nsure  it is understood</a:t>
            </a:r>
          </a:p>
          <a:p>
            <a:r>
              <a:rPr lang="en-US" dirty="0" smtClean="0"/>
              <a:t>Inform about possible complications</a:t>
            </a:r>
          </a:p>
          <a:p>
            <a:r>
              <a:rPr lang="en-US" dirty="0" smtClean="0"/>
              <a:t>Explain time to effectiveness </a:t>
            </a:r>
            <a:r>
              <a:rPr lang="en-US" sz="2800" dirty="0" smtClean="0"/>
              <a:t>– </a:t>
            </a:r>
            <a:r>
              <a:rPr lang="en-US" sz="2400" dirty="0" smtClean="0"/>
              <a:t>immediate for BTL, males to avoid unprotected coitus for 12 weeks after procedure</a:t>
            </a:r>
          </a:p>
          <a:p>
            <a:r>
              <a:rPr lang="en-US" dirty="0" smtClean="0"/>
              <a:t>Discuss lack of STI/HIV protection</a:t>
            </a:r>
          </a:p>
        </p:txBody>
      </p:sp>
    </p:spTree>
    <p:extLst>
      <p:ext uri="{BB962C8B-B14F-4D97-AF65-F5344CB8AC3E}">
        <p14:creationId xmlns:p14="http://schemas.microsoft.com/office/powerpoint/2010/main" val="58965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Myths about sterilization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Females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Loss of sexual desire</a:t>
            </a:r>
          </a:p>
          <a:p>
            <a:r>
              <a:rPr lang="en-US" dirty="0" smtClean="0"/>
              <a:t>Eggs build up in the body</a:t>
            </a:r>
          </a:p>
          <a:p>
            <a:r>
              <a:rPr lang="en-US" dirty="0" smtClean="0"/>
              <a:t>Menstruation as a sign of fertility</a:t>
            </a:r>
          </a:p>
          <a:p>
            <a:r>
              <a:rPr lang="en-US" dirty="0" smtClean="0"/>
              <a:t>Simple reversal by re-uniting tubes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Males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Vasectomy being equal to castration</a:t>
            </a:r>
          </a:p>
          <a:p>
            <a:r>
              <a:rPr lang="en-US" dirty="0" smtClean="0"/>
              <a:t>Quantity of ejaculate reduced</a:t>
            </a:r>
          </a:p>
          <a:p>
            <a:r>
              <a:rPr lang="en-US" dirty="0" smtClean="0"/>
              <a:t>Loss of male physical traits or strength</a:t>
            </a:r>
          </a:p>
          <a:p>
            <a:r>
              <a:rPr lang="en-US" dirty="0" smtClean="0"/>
              <a:t>Sperms build up in the 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Fertility Awareness based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fertile window of the menstrual cycle</a:t>
            </a:r>
          </a:p>
          <a:p>
            <a:pPr lvl="1"/>
            <a:r>
              <a:rPr lang="en-US" dirty="0" smtClean="0"/>
              <a:t>Includes several days before ovulation and one day after</a:t>
            </a:r>
          </a:p>
          <a:p>
            <a:pPr lvl="1"/>
            <a:r>
              <a:rPr lang="en-US" dirty="0" smtClean="0"/>
              <a:t>Ovulation occurs close to the middle of the cycle</a:t>
            </a:r>
          </a:p>
          <a:p>
            <a:pPr lvl="1"/>
            <a:r>
              <a:rPr lang="en-US" dirty="0" smtClean="0"/>
              <a:t>Timing of the ovulation varies from woman to woman and from cycle to cycle</a:t>
            </a:r>
          </a:p>
          <a:p>
            <a:r>
              <a:rPr lang="en-US" dirty="0" smtClean="0"/>
              <a:t>Abstinence or barrier methods used during the fertile time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 Methods </a:t>
            </a:r>
            <a:r>
              <a:rPr lang="en-US" dirty="0" err="1" smtClean="0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Fertile window may be identified through:</a:t>
            </a:r>
          </a:p>
          <a:p>
            <a:pPr lvl="1"/>
            <a:r>
              <a:rPr lang="en-US" dirty="0" smtClean="0"/>
              <a:t>Observing fertility signs – (</a:t>
            </a:r>
            <a:r>
              <a:rPr lang="en-US" dirty="0" err="1" smtClean="0"/>
              <a:t>symptothermal</a:t>
            </a:r>
            <a:r>
              <a:rPr lang="en-US" dirty="0" smtClean="0"/>
              <a:t> method, cervical mucus method, Two day method)</a:t>
            </a:r>
          </a:p>
          <a:p>
            <a:pPr lvl="1"/>
            <a:r>
              <a:rPr lang="en-US" dirty="0" smtClean="0"/>
              <a:t>Monitoring cycle days – (</a:t>
            </a:r>
            <a:r>
              <a:rPr lang="en-US" dirty="0" err="1" smtClean="0"/>
              <a:t>calender</a:t>
            </a:r>
            <a:r>
              <a:rPr lang="en-US" dirty="0" smtClean="0"/>
              <a:t> method, standard days method)</a:t>
            </a:r>
          </a:p>
          <a:p>
            <a:r>
              <a:rPr lang="en-US" dirty="0" smtClean="0"/>
              <a:t>Pregnancy rates:</a:t>
            </a:r>
          </a:p>
          <a:p>
            <a:pPr lvl="1"/>
            <a:r>
              <a:rPr lang="en-US" dirty="0" smtClean="0"/>
              <a:t>Perfect use – 1-9%; typical use – 12-25%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Days Method (SDM)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Appropriate for women whose cycle lies between 26 and 32 days long</a:t>
            </a:r>
          </a:p>
          <a:p>
            <a:r>
              <a:rPr lang="en-US" dirty="0" smtClean="0"/>
              <a:t>Uses cycle beads to identify their fertile days</a:t>
            </a:r>
          </a:p>
          <a:p>
            <a:r>
              <a:rPr lang="en-US" dirty="0" smtClean="0"/>
              <a:t>Users consider themselves fertile on days 8-19 of the cycle</a:t>
            </a:r>
          </a:p>
          <a:p>
            <a:r>
              <a:rPr lang="en-US" dirty="0" smtClean="0"/>
              <a:t>Effectiveness 95% correct use, 88% typical use</a:t>
            </a:r>
          </a:p>
          <a:p>
            <a:r>
              <a:rPr lang="en-US" dirty="0" smtClean="0"/>
              <a:t>Low cost, requires partner cooperation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25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Lactation </a:t>
            </a:r>
            <a:r>
              <a:rPr lang="en-US" dirty="0" err="1" smtClean="0"/>
              <a:t>amenorrhoea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Temporary option</a:t>
            </a:r>
          </a:p>
          <a:p>
            <a:r>
              <a:rPr lang="en-US" dirty="0" smtClean="0"/>
              <a:t>Used by postpartum women who:</a:t>
            </a:r>
          </a:p>
          <a:p>
            <a:pPr lvl="1"/>
            <a:r>
              <a:rPr lang="en-US" dirty="0" smtClean="0"/>
              <a:t>Are less than 6 months postpartum</a:t>
            </a:r>
          </a:p>
          <a:p>
            <a:pPr lvl="1"/>
            <a:r>
              <a:rPr lang="en-US" dirty="0" smtClean="0"/>
              <a:t>Are fully or nearly fully breastfeeding</a:t>
            </a:r>
          </a:p>
          <a:p>
            <a:pPr lvl="1"/>
            <a:r>
              <a:rPr lang="en-US" dirty="0" smtClean="0"/>
              <a:t>Have no menses</a:t>
            </a:r>
          </a:p>
          <a:p>
            <a:r>
              <a:rPr lang="en-US" dirty="0" smtClean="0"/>
              <a:t>Is safe, convenient and effective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17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Non-contraceptive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Regulation of </a:t>
            </a:r>
            <a:r>
              <a:rPr lang="en-US" dirty="0" smtClean="0"/>
              <a:t>cycles – </a:t>
            </a:r>
            <a:r>
              <a:rPr lang="en-US" dirty="0"/>
              <a:t>nearer 28 days. </a:t>
            </a:r>
          </a:p>
          <a:p>
            <a:pPr lvl="0"/>
            <a:r>
              <a:rPr lang="en-US" dirty="0" smtClean="0"/>
              <a:t>Control of </a:t>
            </a:r>
            <a:r>
              <a:rPr lang="en-US" dirty="0"/>
              <a:t>menstrual cramps – </a:t>
            </a:r>
            <a:r>
              <a:rPr lang="en-US" dirty="0" err="1" smtClean="0"/>
              <a:t>anovulatory</a:t>
            </a:r>
            <a:r>
              <a:rPr lang="en-US" dirty="0" smtClean="0"/>
              <a:t> cycles</a:t>
            </a:r>
            <a:endParaRPr lang="en-US" dirty="0"/>
          </a:p>
          <a:p>
            <a:pPr lvl="0"/>
            <a:r>
              <a:rPr lang="en-US" dirty="0"/>
              <a:t>Prevention of anemia – </a:t>
            </a:r>
            <a:r>
              <a:rPr lang="en-US" dirty="0" smtClean="0"/>
              <a:t>control of menorrhagia,  </a:t>
            </a:r>
            <a:r>
              <a:rPr lang="en-US" dirty="0"/>
              <a:t>amenorrhea associated with progesterone only methods </a:t>
            </a:r>
            <a:endParaRPr lang="en-US" dirty="0" smtClean="0"/>
          </a:p>
          <a:p>
            <a:pPr lvl="0"/>
            <a:r>
              <a:rPr lang="en-US" dirty="0" smtClean="0"/>
              <a:t>Reduced risk of ovarian </a:t>
            </a:r>
            <a:r>
              <a:rPr lang="en-US" dirty="0"/>
              <a:t>and uterine cancers </a:t>
            </a:r>
            <a:r>
              <a:rPr lang="en-US" dirty="0" smtClean="0"/>
              <a:t>- hormonal </a:t>
            </a:r>
            <a:r>
              <a:rPr lang="en-US" dirty="0"/>
              <a:t>methods </a:t>
            </a:r>
            <a:endParaRPr lang="en-US" dirty="0" smtClean="0"/>
          </a:p>
          <a:p>
            <a:pPr lvl="0"/>
            <a:r>
              <a:rPr lang="en-US" dirty="0" smtClean="0"/>
              <a:t>Reduction </a:t>
            </a:r>
            <a:r>
              <a:rPr lang="en-US" dirty="0"/>
              <a:t>in symptoms of </a:t>
            </a:r>
            <a:r>
              <a:rPr lang="en-US" dirty="0" err="1"/>
              <a:t>endometritis</a:t>
            </a:r>
            <a:endParaRPr lang="en-US" dirty="0"/>
          </a:p>
          <a:p>
            <a:pPr lvl="0"/>
            <a:r>
              <a:rPr lang="en-US" dirty="0" smtClean="0"/>
              <a:t>Reduced risk of symptomatic PID </a:t>
            </a:r>
            <a:endParaRPr lang="en-US" dirty="0"/>
          </a:p>
          <a:p>
            <a:pPr lvl="0"/>
            <a:r>
              <a:rPr lang="en-US" dirty="0"/>
              <a:t>Treatment of </a:t>
            </a:r>
            <a:r>
              <a:rPr lang="en-US" dirty="0" smtClean="0"/>
              <a:t>Acne </a:t>
            </a:r>
            <a:r>
              <a:rPr lang="en-US" dirty="0"/>
              <a:t>and </a:t>
            </a:r>
            <a:r>
              <a:rPr lang="en-US" dirty="0" err="1"/>
              <a:t>Hirsutism</a:t>
            </a:r>
            <a:r>
              <a:rPr lang="en-US" dirty="0"/>
              <a:t> </a:t>
            </a:r>
            <a:r>
              <a:rPr lang="en-US" dirty="0" smtClean="0"/>
              <a:t>– pills</a:t>
            </a:r>
            <a:endParaRPr lang="en-US" dirty="0"/>
          </a:p>
          <a:p>
            <a:r>
              <a:rPr lang="en-US" dirty="0" smtClean="0"/>
              <a:t>Prevention of STI’s /HIV – condoms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47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Reduces </a:t>
            </a:r>
            <a:r>
              <a:rPr lang="en-US" dirty="0" smtClean="0"/>
              <a:t>maternal/perinatal mortality</a:t>
            </a:r>
          </a:p>
          <a:p>
            <a:pPr lvl="1"/>
            <a:r>
              <a:rPr lang="en-US" dirty="0" smtClean="0"/>
              <a:t>Prevention of high risk/too frequent pregnancies</a:t>
            </a:r>
            <a:endParaRPr lang="en-US" dirty="0"/>
          </a:p>
          <a:p>
            <a:r>
              <a:rPr lang="en-US" dirty="0"/>
              <a:t>Reduces the incidence of </a:t>
            </a:r>
            <a:r>
              <a:rPr lang="en-US" dirty="0" smtClean="0"/>
              <a:t>abortion</a:t>
            </a:r>
          </a:p>
          <a:p>
            <a:pPr lvl="1"/>
            <a:r>
              <a:rPr lang="en-US" dirty="0" smtClean="0"/>
              <a:t>Prevention of unwanted/mistimed pregnancies</a:t>
            </a:r>
            <a:endParaRPr lang="en-US" dirty="0"/>
          </a:p>
          <a:p>
            <a:r>
              <a:rPr lang="en-US" dirty="0" smtClean="0"/>
              <a:t>Reduces infant HIV rates</a:t>
            </a:r>
          </a:p>
          <a:p>
            <a:pPr lvl="1"/>
            <a:r>
              <a:rPr lang="en-US" dirty="0" smtClean="0"/>
              <a:t>Prevention of unwanted/unplanned pregnancies in HIV infected women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4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 Method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Barrier methods</a:t>
            </a:r>
          </a:p>
          <a:p>
            <a:r>
              <a:rPr lang="en-US" dirty="0" smtClean="0"/>
              <a:t>Oral contraceptives</a:t>
            </a:r>
          </a:p>
          <a:p>
            <a:r>
              <a:rPr lang="en-US" dirty="0" smtClean="0"/>
              <a:t>Contraceptive patches(</a:t>
            </a:r>
            <a:r>
              <a:rPr lang="en-US" dirty="0" err="1" smtClean="0"/>
              <a:t>Evra</a:t>
            </a:r>
            <a:r>
              <a:rPr lang="en-US" dirty="0" smtClean="0"/>
              <a:t>), ring (</a:t>
            </a:r>
            <a:r>
              <a:rPr lang="en-US" dirty="0" err="1" smtClean="0"/>
              <a:t>Nuvaring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Injectable</a:t>
            </a:r>
            <a:r>
              <a:rPr lang="en-US" dirty="0" smtClean="0"/>
              <a:t> contraceptives </a:t>
            </a:r>
          </a:p>
          <a:p>
            <a:r>
              <a:rPr lang="en-US" dirty="0" smtClean="0"/>
              <a:t>Implants</a:t>
            </a:r>
          </a:p>
          <a:p>
            <a:r>
              <a:rPr lang="en-US" dirty="0" smtClean="0"/>
              <a:t>Intrauterine devices</a:t>
            </a:r>
          </a:p>
          <a:p>
            <a:r>
              <a:rPr lang="en-US" dirty="0" smtClean="0"/>
              <a:t>Female and male sterilization</a:t>
            </a:r>
          </a:p>
          <a:p>
            <a:r>
              <a:rPr lang="en-US" dirty="0" err="1" smtClean="0"/>
              <a:t>Lactational</a:t>
            </a:r>
            <a:r>
              <a:rPr lang="en-US" dirty="0" smtClean="0"/>
              <a:t> </a:t>
            </a:r>
            <a:r>
              <a:rPr lang="en-US" dirty="0" err="1" smtClean="0"/>
              <a:t>ammenorrhoea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Fertility awareness based methods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method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</a:t>
            </a:r>
          </a:p>
          <a:p>
            <a:r>
              <a:rPr lang="en-US" dirty="0" smtClean="0"/>
              <a:t>Effectiveness </a:t>
            </a:r>
          </a:p>
          <a:p>
            <a:r>
              <a:rPr lang="en-US" dirty="0" smtClean="0"/>
              <a:t>Duration of protection desired</a:t>
            </a:r>
          </a:p>
          <a:p>
            <a:r>
              <a:rPr lang="en-US" dirty="0" smtClean="0"/>
              <a:t>Side effects</a:t>
            </a:r>
          </a:p>
          <a:p>
            <a:r>
              <a:rPr lang="en-US" dirty="0" smtClean="0"/>
              <a:t>Ease of use</a:t>
            </a:r>
          </a:p>
          <a:p>
            <a:r>
              <a:rPr lang="en-US" dirty="0" smtClean="0"/>
              <a:t>Cost and access to re-supply</a:t>
            </a:r>
          </a:p>
          <a:p>
            <a:r>
              <a:rPr lang="en-US" dirty="0" smtClean="0"/>
              <a:t>Effect on breast feeding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2673</Words>
  <Application>Microsoft Office PowerPoint</Application>
  <PresentationFormat>On-screen Show (4:3)</PresentationFormat>
  <Paragraphs>454</Paragraphs>
  <Slides>58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1" baseType="lpstr">
      <vt:lpstr>Arial</vt:lpstr>
      <vt:lpstr>Calibri</vt:lpstr>
      <vt:lpstr>Office Theme</vt:lpstr>
      <vt:lpstr>FAMILY PLANNING - I</vt:lpstr>
      <vt:lpstr>Objectives </vt:lpstr>
      <vt:lpstr>Definition </vt:lpstr>
      <vt:lpstr>Importance </vt:lpstr>
      <vt:lpstr>Contraceptive benefits</vt:lpstr>
      <vt:lpstr>Non-contraceptive benefits</vt:lpstr>
      <vt:lpstr>Health benefits</vt:lpstr>
      <vt:lpstr>FP Method mix</vt:lpstr>
      <vt:lpstr>Factors affecting method choice</vt:lpstr>
      <vt:lpstr>Factors affecting method choice continued</vt:lpstr>
      <vt:lpstr>Method effectiveness</vt:lpstr>
      <vt:lpstr>WHO medical eligibility criteria</vt:lpstr>
      <vt:lpstr>Eligibility criteria contd.</vt:lpstr>
      <vt:lpstr>WHO MEC as applied in Kenya</vt:lpstr>
      <vt:lpstr>MEC - examples</vt:lpstr>
      <vt:lpstr>Contraceptive options for women and couples with HIV</vt:lpstr>
      <vt:lpstr>Drug interactions between ARV’s and Hormonal methods</vt:lpstr>
      <vt:lpstr>Available evidence on interactions:</vt:lpstr>
      <vt:lpstr>MEC guidelines for clients with HIV and AIDS</vt:lpstr>
      <vt:lpstr>MEC guidelines for clients with HIV contd.</vt:lpstr>
      <vt:lpstr>Ways to avoid both pregnancy and STI’s/HIV</vt:lpstr>
      <vt:lpstr>Dual method use</vt:lpstr>
      <vt:lpstr>Combined oral contraceptives</vt:lpstr>
      <vt:lpstr>Mechanism of action of CoC’s</vt:lpstr>
      <vt:lpstr>Examples of who should use COC’s</vt:lpstr>
      <vt:lpstr>Examples of who should not use CoC’s</vt:lpstr>
      <vt:lpstr>Advantages </vt:lpstr>
      <vt:lpstr>Side effects </vt:lpstr>
      <vt:lpstr>Provision of CoC’s</vt:lpstr>
      <vt:lpstr>Depot Medroxy-progesterone acetate (DMPA)</vt:lpstr>
      <vt:lpstr>DMPA – Mode of action</vt:lpstr>
      <vt:lpstr>Examples of who can use DMPA</vt:lpstr>
      <vt:lpstr>Examples of who should not use DMPA</vt:lpstr>
      <vt:lpstr>Progestin only pills (POP’s)</vt:lpstr>
      <vt:lpstr>POP’s –contd.</vt:lpstr>
      <vt:lpstr>Emergency contraception pills (ECPs)</vt:lpstr>
      <vt:lpstr>ECPs – Mechanism of action</vt:lpstr>
      <vt:lpstr>Indications for ECPs</vt:lpstr>
      <vt:lpstr>ECPs – What the user needs to know</vt:lpstr>
      <vt:lpstr>Implants </vt:lpstr>
      <vt:lpstr>Implants – characteristics </vt:lpstr>
      <vt:lpstr>Side effects of Implants</vt:lpstr>
      <vt:lpstr>Examples of who can use Implants</vt:lpstr>
      <vt:lpstr>Examples of who should not use Implants</vt:lpstr>
      <vt:lpstr>Intrauterine Devices (IUCDs)</vt:lpstr>
      <vt:lpstr>Mechanism of action of Copper IUCDs</vt:lpstr>
      <vt:lpstr>IUCD use – Advantages:</vt:lpstr>
      <vt:lpstr>IUCD use - Disadvantages</vt:lpstr>
      <vt:lpstr>Examples of who can use copper IUCDs</vt:lpstr>
      <vt:lpstr>Myths about the IUCD</vt:lpstr>
      <vt:lpstr>Surgical sterilization</vt:lpstr>
      <vt:lpstr>Who can use sterilization</vt:lpstr>
      <vt:lpstr>Sterilization Counseling</vt:lpstr>
      <vt:lpstr>Myths about sterilization</vt:lpstr>
      <vt:lpstr>Fertility Awareness based methods</vt:lpstr>
      <vt:lpstr>FAB Methods contd</vt:lpstr>
      <vt:lpstr>Standard Days Method (SDM)</vt:lpstr>
      <vt:lpstr>Lactation amenorrhoea method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PLANNING - I</dc:title>
  <dc:creator>Dr. John Aswani</dc:creator>
  <cp:lastModifiedBy>John Aswani</cp:lastModifiedBy>
  <cp:revision>70</cp:revision>
  <dcterms:created xsi:type="dcterms:W3CDTF">2010-09-19T18:58:28Z</dcterms:created>
  <dcterms:modified xsi:type="dcterms:W3CDTF">2021-10-12T19:51:10Z</dcterms:modified>
</cp:coreProperties>
</file>